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86" r:id="rId2"/>
    <p:sldMasterId id="2147483698" r:id="rId3"/>
  </p:sldMasterIdLst>
  <p:notesMasterIdLst>
    <p:notesMasterId r:id="rId76"/>
  </p:notesMasterIdLst>
  <p:sldIdLst>
    <p:sldId id="256" r:id="rId4"/>
    <p:sldId id="1516" r:id="rId5"/>
    <p:sldId id="1529" r:id="rId6"/>
    <p:sldId id="1530" r:id="rId7"/>
    <p:sldId id="1531" r:id="rId8"/>
    <p:sldId id="1532" r:id="rId9"/>
    <p:sldId id="1533" r:id="rId10"/>
    <p:sldId id="1549" r:id="rId11"/>
    <p:sldId id="1550" r:id="rId12"/>
    <p:sldId id="1537" r:id="rId13"/>
    <p:sldId id="1538" r:id="rId14"/>
    <p:sldId id="1539" r:id="rId15"/>
    <p:sldId id="1534" r:id="rId16"/>
    <p:sldId id="1535" r:id="rId17"/>
    <p:sldId id="1548" r:id="rId18"/>
    <p:sldId id="1536" r:id="rId19"/>
    <p:sldId id="1540" r:id="rId20"/>
    <p:sldId id="1541" r:id="rId21"/>
    <p:sldId id="1542" r:id="rId22"/>
    <p:sldId id="1512" r:id="rId23"/>
    <p:sldId id="1544" r:id="rId24"/>
    <p:sldId id="1545" r:id="rId25"/>
    <p:sldId id="1551" r:id="rId26"/>
    <p:sldId id="1552" r:id="rId27"/>
    <p:sldId id="1546" r:id="rId28"/>
    <p:sldId id="1525" r:id="rId29"/>
    <p:sldId id="1527" r:id="rId30"/>
    <p:sldId id="1526" r:id="rId31"/>
    <p:sldId id="1528" r:id="rId32"/>
    <p:sldId id="1508" r:id="rId33"/>
    <p:sldId id="1515" r:id="rId34"/>
    <p:sldId id="1504" r:id="rId35"/>
    <p:sldId id="1514" r:id="rId36"/>
    <p:sldId id="260" r:id="rId37"/>
    <p:sldId id="262" r:id="rId38"/>
    <p:sldId id="1503" r:id="rId39"/>
    <p:sldId id="265" r:id="rId40"/>
    <p:sldId id="1506" r:id="rId41"/>
    <p:sldId id="1519" r:id="rId42"/>
    <p:sldId id="1505" r:id="rId43"/>
    <p:sldId id="1517" r:id="rId44"/>
    <p:sldId id="1507" r:id="rId45"/>
    <p:sldId id="266" r:id="rId46"/>
    <p:sldId id="268" r:id="rId47"/>
    <p:sldId id="267" r:id="rId48"/>
    <p:sldId id="1547" r:id="rId49"/>
    <p:sldId id="370" r:id="rId50"/>
    <p:sldId id="399" r:id="rId51"/>
    <p:sldId id="398" r:id="rId52"/>
    <p:sldId id="400" r:id="rId53"/>
    <p:sldId id="397" r:id="rId54"/>
    <p:sldId id="289" r:id="rId55"/>
    <p:sldId id="403" r:id="rId56"/>
    <p:sldId id="402" r:id="rId57"/>
    <p:sldId id="290" r:id="rId58"/>
    <p:sldId id="404" r:id="rId59"/>
    <p:sldId id="405" r:id="rId60"/>
    <p:sldId id="1509" r:id="rId61"/>
    <p:sldId id="407" r:id="rId62"/>
    <p:sldId id="1520" r:id="rId63"/>
    <p:sldId id="1521" r:id="rId64"/>
    <p:sldId id="1510" r:id="rId65"/>
    <p:sldId id="371" r:id="rId66"/>
    <p:sldId id="292" r:id="rId67"/>
    <p:sldId id="372" r:id="rId68"/>
    <p:sldId id="373" r:id="rId69"/>
    <p:sldId id="374" r:id="rId70"/>
    <p:sldId id="375" r:id="rId71"/>
    <p:sldId id="387" r:id="rId72"/>
    <p:sldId id="376" r:id="rId73"/>
    <p:sldId id="377" r:id="rId74"/>
    <p:sldId id="1518" r:id="rId7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n Birman" initials="KB" lastIdx="1" clrIdx="0">
    <p:extLst>
      <p:ext uri="{19B8F6BF-5375-455C-9EA6-DF929625EA0E}">
        <p15:presenceInfo xmlns:p15="http://schemas.microsoft.com/office/powerpoint/2012/main" userId="8729f19e1223bef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AF51A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3" d="100"/>
          <a:sy n="73" d="100"/>
        </p:scale>
        <p:origin x="774"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3.xml"/><Relationship Id="rId21" Type="http://schemas.openxmlformats.org/officeDocument/2006/relationships/slide" Target="slides/slide18.xml"/><Relationship Id="rId42" Type="http://schemas.openxmlformats.org/officeDocument/2006/relationships/slide" Target="slides/slide39.xml"/><Relationship Id="rId47" Type="http://schemas.openxmlformats.org/officeDocument/2006/relationships/slide" Target="slides/slide44.xml"/><Relationship Id="rId63" Type="http://schemas.openxmlformats.org/officeDocument/2006/relationships/slide" Target="slides/slide60.xml"/><Relationship Id="rId68" Type="http://schemas.openxmlformats.org/officeDocument/2006/relationships/slide" Target="slides/slide65.xml"/><Relationship Id="rId16" Type="http://schemas.openxmlformats.org/officeDocument/2006/relationships/slide" Target="slides/slide13.xml"/><Relationship Id="rId11" Type="http://schemas.openxmlformats.org/officeDocument/2006/relationships/slide" Target="slides/slide8.xml"/><Relationship Id="rId32" Type="http://schemas.openxmlformats.org/officeDocument/2006/relationships/slide" Target="slides/slide29.xml"/><Relationship Id="rId37" Type="http://schemas.openxmlformats.org/officeDocument/2006/relationships/slide" Target="slides/slide34.xml"/><Relationship Id="rId53" Type="http://schemas.openxmlformats.org/officeDocument/2006/relationships/slide" Target="slides/slide50.xml"/><Relationship Id="rId58" Type="http://schemas.openxmlformats.org/officeDocument/2006/relationships/slide" Target="slides/slide55.xml"/><Relationship Id="rId74" Type="http://schemas.openxmlformats.org/officeDocument/2006/relationships/slide" Target="slides/slide71.xml"/><Relationship Id="rId79" Type="http://schemas.openxmlformats.org/officeDocument/2006/relationships/viewProps" Target="viewProps.xml"/><Relationship Id="rId5" Type="http://schemas.openxmlformats.org/officeDocument/2006/relationships/slide" Target="slides/slide2.xml"/><Relationship Id="rId61" Type="http://schemas.openxmlformats.org/officeDocument/2006/relationships/slide" Target="slides/slide58.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64" Type="http://schemas.openxmlformats.org/officeDocument/2006/relationships/slide" Target="slides/slide61.xml"/><Relationship Id="rId69" Type="http://schemas.openxmlformats.org/officeDocument/2006/relationships/slide" Target="slides/slide66.xml"/><Relationship Id="rId77" Type="http://schemas.openxmlformats.org/officeDocument/2006/relationships/commentAuthors" Target="commentAuthors.xml"/><Relationship Id="rId8" Type="http://schemas.openxmlformats.org/officeDocument/2006/relationships/slide" Target="slides/slide5.xml"/><Relationship Id="rId51" Type="http://schemas.openxmlformats.org/officeDocument/2006/relationships/slide" Target="slides/slide48.xml"/><Relationship Id="rId72" Type="http://schemas.openxmlformats.org/officeDocument/2006/relationships/slide" Target="slides/slide69.xml"/><Relationship Id="rId80" Type="http://schemas.openxmlformats.org/officeDocument/2006/relationships/theme" Target="theme/theme1.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slide" Target="slides/slide56.xml"/><Relationship Id="rId67" Type="http://schemas.openxmlformats.org/officeDocument/2006/relationships/slide" Target="slides/slide64.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62" Type="http://schemas.openxmlformats.org/officeDocument/2006/relationships/slide" Target="slides/slide59.xml"/><Relationship Id="rId70" Type="http://schemas.openxmlformats.org/officeDocument/2006/relationships/slide" Target="slides/slide67.xml"/><Relationship Id="rId75" Type="http://schemas.openxmlformats.org/officeDocument/2006/relationships/slide" Target="slides/slide72.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slide" Target="slides/slide54.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slide" Target="slides/slide57.xml"/><Relationship Id="rId65" Type="http://schemas.openxmlformats.org/officeDocument/2006/relationships/slide" Target="slides/slide62.xml"/><Relationship Id="rId73" Type="http://schemas.openxmlformats.org/officeDocument/2006/relationships/slide" Target="slides/slide70.xml"/><Relationship Id="rId78" Type="http://schemas.openxmlformats.org/officeDocument/2006/relationships/presProps" Target="presProps.xml"/><Relationship Id="rId8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3" Type="http://schemas.openxmlformats.org/officeDocument/2006/relationships/slide" Target="slides/slide10.xml"/><Relationship Id="rId18" Type="http://schemas.openxmlformats.org/officeDocument/2006/relationships/slide" Target="slides/slide15.xml"/><Relationship Id="rId39" Type="http://schemas.openxmlformats.org/officeDocument/2006/relationships/slide" Target="slides/slide36.xml"/><Relationship Id="rId34" Type="http://schemas.openxmlformats.org/officeDocument/2006/relationships/slide" Target="slides/slide31.xml"/><Relationship Id="rId50" Type="http://schemas.openxmlformats.org/officeDocument/2006/relationships/slide" Target="slides/slide47.xml"/><Relationship Id="rId55" Type="http://schemas.openxmlformats.org/officeDocument/2006/relationships/slide" Target="slides/slide52.xml"/><Relationship Id="rId76" Type="http://schemas.openxmlformats.org/officeDocument/2006/relationships/notesMaster" Target="notesMasters/notesMaster1.xml"/><Relationship Id="rId7" Type="http://schemas.openxmlformats.org/officeDocument/2006/relationships/slide" Target="slides/slide4.xml"/><Relationship Id="rId71" Type="http://schemas.openxmlformats.org/officeDocument/2006/relationships/slide" Target="slides/slide68.xml"/><Relationship Id="rId2" Type="http://schemas.openxmlformats.org/officeDocument/2006/relationships/slideMaster" Target="slideMasters/slideMaster2.xml"/><Relationship Id="rId29" Type="http://schemas.openxmlformats.org/officeDocument/2006/relationships/slide" Target="slides/slide26.xml"/><Relationship Id="rId24" Type="http://schemas.openxmlformats.org/officeDocument/2006/relationships/slide" Target="slides/slide21.xml"/><Relationship Id="rId40" Type="http://schemas.openxmlformats.org/officeDocument/2006/relationships/slide" Target="slides/slide37.xml"/><Relationship Id="rId45" Type="http://schemas.openxmlformats.org/officeDocument/2006/relationships/slide" Target="slides/slide42.xml"/><Relationship Id="rId66" Type="http://schemas.openxmlformats.org/officeDocument/2006/relationships/slide" Target="slides/slide6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C8A7E6-B985-4717-8041-06C2EE61C4D6}" type="datetimeFigureOut">
              <a:rPr lang="en-US" smtClean="0"/>
              <a:t>10/29/2021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773795-4057-42F8-94F1-B3898A7D5E59}" type="slidenum">
              <a:rPr lang="en-US" smtClean="0"/>
              <a:t>‹#›</a:t>
            </a:fld>
            <a:endParaRPr lang="en-US"/>
          </a:p>
        </p:txBody>
      </p:sp>
    </p:spTree>
    <p:extLst>
      <p:ext uri="{BB962C8B-B14F-4D97-AF65-F5344CB8AC3E}">
        <p14:creationId xmlns:p14="http://schemas.microsoft.com/office/powerpoint/2010/main" val="2091188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8773795-4057-42F8-94F1-B3898A7D5E59}" type="slidenum">
              <a:rPr lang="en-US" smtClean="0"/>
              <a:t>10</a:t>
            </a:fld>
            <a:endParaRPr lang="en-US"/>
          </a:p>
        </p:txBody>
      </p:sp>
    </p:spTree>
    <p:extLst>
      <p:ext uri="{BB962C8B-B14F-4D97-AF65-F5344CB8AC3E}">
        <p14:creationId xmlns:p14="http://schemas.microsoft.com/office/powerpoint/2010/main" val="22179711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2800" b="1">
                <a:solidFill>
                  <a:srgbClr val="C00000"/>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dirty="0"/>
              <a:t>Click to edit Master subtitle style</a:t>
            </a:r>
          </a:p>
        </p:txBody>
      </p:sp>
      <p:sp>
        <p:nvSpPr>
          <p:cNvPr id="4" name="Date Placeholder 3"/>
          <p:cNvSpPr>
            <a:spLocks noGrp="1"/>
          </p:cNvSpPr>
          <p:nvPr>
            <p:ph type="dt" sz="half" idx="10"/>
          </p:nvPr>
        </p:nvSpPr>
        <p:spPr/>
        <p:txBody>
          <a:bodyPr/>
          <a:lstStyle>
            <a:lvl1pPr algn="l">
              <a:defRPr/>
            </a:lvl1pPr>
          </a:lstStyle>
          <a:p>
            <a:fld id="{FAA85923-0277-45E2-AA77-E7795DAE95B0}" type="datetime1">
              <a:rPr lang="en-US" smtClean="0"/>
              <a:t>10/29/2021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027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531E32-2F51-49EF-9663-FE8697A3A0B3}" type="datetime1">
              <a:rPr lang="en-US" smtClean="0"/>
              <a:t>10/29/2021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523138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745680-3925-4F81-90DC-E84DE53EF05B}" type="datetime1">
              <a:rPr lang="en-US" smtClean="0"/>
              <a:t>10/29/2021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8058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3184781573"/>
      </p:ext>
    </p:extLst>
  </p:cSld>
  <p:clrMapOvr>
    <a:masterClrMapping/>
  </p:clrMapOvr>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372865079"/>
      </p:ext>
    </p:extLst>
  </p:cSld>
  <p:clrMapOvr>
    <a:masterClrMapping/>
  </p:clrMapOv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2890960591"/>
      </p:ext>
    </p:extLst>
  </p:cSld>
  <p:clrMapOvr>
    <a:masterClrMapping/>
  </p:clrMapOv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397000"/>
            <a:ext cx="54864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397000"/>
            <a:ext cx="54864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16061061"/>
      </p:ext>
    </p:extLst>
  </p:cSld>
  <p:clrMapOvr>
    <a:masterClrMapping/>
  </p:clrMapOv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42334846"/>
      </p:ext>
    </p:extLst>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414279282"/>
      </p:ext>
    </p:extLst>
  </p:cSld>
  <p:clrMapOvr>
    <a:masterClrMapping/>
  </p:clrMapOvr>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4270227"/>
      </p:ext>
    </p:extLst>
  </p:cSld>
  <p:clrMapOvr>
    <a:masterClrMapping/>
  </p:clrMapOvr>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99792117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7" y="585216"/>
            <a:ext cx="10641691"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idx="1"/>
          </p:nvPr>
        </p:nvSpPr>
        <p:spPr>
          <a:xfrm>
            <a:off x="1024128" y="2286000"/>
            <a:ext cx="10641690" cy="4023360"/>
          </a:xfrm>
        </p:spPr>
        <p:txBody>
          <a:bodyPr>
            <a:normAutofit/>
          </a:bodyPr>
          <a:lstStyle>
            <a:lvl1pPr>
              <a:defRPr sz="3200"/>
            </a:lvl1pPr>
            <a:lvl2pPr marL="265176" indent="-137160">
              <a:buFont typeface="Wingdings" panose="05000000000000000000" pitchFamily="2" charset="2"/>
              <a:buChar char="Ø"/>
              <a:defRPr sz="2800"/>
            </a:lvl2pPr>
            <a:lvl3pPr marL="448056" indent="-137160">
              <a:buFont typeface="Wingdings" panose="05000000000000000000" pitchFamily="2" charset="2"/>
              <a:buChar char="Ø"/>
              <a:defRPr sz="2000"/>
            </a:lvl3pPr>
            <a:lvl4pPr marL="594360" indent="-137160">
              <a:buFont typeface="Wingdings" panose="05000000000000000000" pitchFamily="2" charset="2"/>
              <a:buChar char="Ø"/>
              <a:defRPr sz="2000"/>
            </a:lvl4pPr>
            <a:lvl5pPr marL="777240" indent="-137160">
              <a:buFont typeface="Wingdings" panose="05000000000000000000" pitchFamily="2" charset="2"/>
              <a:buChar char="Ø"/>
              <a:defRPr sz="20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Date Placeholder 3"/>
          <p:cNvSpPr>
            <a:spLocks noGrp="1"/>
          </p:cNvSpPr>
          <p:nvPr>
            <p:ph type="dt" sz="half" idx="10"/>
          </p:nvPr>
        </p:nvSpPr>
        <p:spPr/>
        <p:txBody>
          <a:bodyPr/>
          <a:lstStyle/>
          <a:p>
            <a:fld id="{BE2C0747-A46F-4239-833C-E8AFD811E673}" type="datetime1">
              <a:rPr lang="en-US" smtClean="0"/>
              <a:t>10/29/2021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6445677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857374983"/>
      </p:ext>
    </p:extLst>
  </p:cSld>
  <p:clrMapOvr>
    <a:masterClrMapping/>
  </p:clrMapOvr>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86874698"/>
      </p:ext>
    </p:extLst>
  </p:cSld>
  <p:clrMapOvr>
    <a:masterClrMapping/>
  </p:clrMapOvr>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0" y="254000"/>
            <a:ext cx="27940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8000" y="254000"/>
            <a:ext cx="81788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54840447"/>
      </p:ext>
    </p:extLst>
  </p:cSld>
  <p:clrMapOvr>
    <a:masterClrMapping/>
  </p:clrMapOvr>
  <p:transition/>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Tree>
    <p:extLst>
      <p:ext uri="{BB962C8B-B14F-4D97-AF65-F5344CB8AC3E}">
        <p14:creationId xmlns:p14="http://schemas.microsoft.com/office/powerpoint/2010/main" val="2826583572"/>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52470361"/>
      </p:ext>
    </p:extLst>
  </p:cSld>
  <p:clrMapOvr>
    <a:masterClrMapping/>
  </p:clrMapOvr>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692778749"/>
      </p:ext>
    </p:extLst>
  </p:cSld>
  <p:clrMapOvr>
    <a:masterClrMapping/>
  </p:clrMapOvr>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08000" y="1397000"/>
            <a:ext cx="54864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397000"/>
            <a:ext cx="5486400" cy="5435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346184327"/>
      </p:ext>
    </p:extLst>
  </p:cSld>
  <p:clrMapOvr>
    <a:masterClrMapping/>
  </p:clrMapOvr>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07299361"/>
      </p:ext>
    </p:extLst>
  </p:cSld>
  <p:clrMapOvr>
    <a:masterClrMapping/>
  </p:clrMapOvr>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3638995"/>
      </p:ext>
    </p:extLst>
  </p:cSld>
  <p:clrMapOvr>
    <a:masterClrMapping/>
  </p:clrMapOvr>
  <p:transition/>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455483279"/>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1" spc="200" baseline="0">
                <a:solidFill>
                  <a:srgbClr val="C00000"/>
                </a:solidFill>
              </a:defRPr>
            </a:lvl1pPr>
          </a:lstStyle>
          <a:p>
            <a:r>
              <a:rPr lang="en-US" dirty="0"/>
              <a:t>Click to edit Master title style</a:t>
            </a:r>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2800" b="1">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8C7E4EB-EC43-4266-A409-0D1ADC4FC92D}" type="datetime1">
              <a:rPr lang="en-US" smtClean="0"/>
              <a:t>10/29/2021</a:t>
            </a:fld>
            <a:endParaRPr lang="en-US"/>
          </a:p>
        </p:txBody>
      </p:sp>
      <p:sp>
        <p:nvSpPr>
          <p:cNvPr id="5" name="Footer Placeholder 4"/>
          <p:cNvSpPr>
            <a:spLocks noGrp="1"/>
          </p:cNvSpPr>
          <p:nvPr>
            <p:ph type="ftr" sz="quarter" idx="11"/>
          </p:nvPr>
        </p:nvSpPr>
        <p:spPr/>
        <p:txBody>
          <a:bodyPr/>
          <a:lstStyle/>
          <a:p>
            <a:r>
              <a:rPr lang="en-US"/>
              <a:t>Cornell CS4414 - Fall 2021.</a:t>
            </a:r>
          </a:p>
        </p:txBody>
      </p:sp>
      <p:sp>
        <p:nvSpPr>
          <p:cNvPr id="6" name="Slide Number Placeholder 5"/>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192737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643888562"/>
      </p:ext>
    </p:extLst>
  </p:cSld>
  <p:clrMapOvr>
    <a:masterClrMapping/>
  </p:clrMapOvr>
  <p:transition/>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337255414"/>
      </p:ext>
    </p:extLst>
  </p:cSld>
  <p:clrMapOvr>
    <a:masterClrMapping/>
  </p:clrMapOvr>
  <p:transition/>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95130494"/>
      </p:ext>
    </p:extLst>
  </p:cSld>
  <p:clrMapOvr>
    <a:masterClrMapping/>
  </p:clrMapOvr>
  <p:transition/>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90000" y="254000"/>
            <a:ext cx="2794000" cy="6578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08000" y="254000"/>
            <a:ext cx="8178800" cy="6578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60013677"/>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Content Placeholder 2"/>
          <p:cNvSpPr>
            <a:spLocks noGrp="1"/>
          </p:cNvSpPr>
          <p:nvPr>
            <p:ph sz="half" idx="1"/>
          </p:nvPr>
        </p:nvSpPr>
        <p:spPr>
          <a:xfrm>
            <a:off x="1024126" y="2286000"/>
            <a:ext cx="5071873"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4" name="Content Placeholder 3"/>
          <p:cNvSpPr>
            <a:spLocks noGrp="1"/>
          </p:cNvSpPr>
          <p:nvPr>
            <p:ph sz="half" idx="2"/>
          </p:nvPr>
        </p:nvSpPr>
        <p:spPr>
          <a:xfrm>
            <a:off x="6434326" y="2286000"/>
            <a:ext cx="5376674" cy="4023360"/>
          </a:xfrm>
        </p:spPr>
        <p:txBody>
          <a:bodyPr>
            <a:normAutofit/>
          </a:bodyPr>
          <a:lstStyle>
            <a:lvl1pPr>
              <a:defRPr sz="2800"/>
            </a:lvl1pPr>
            <a:lvl2pPr marL="265176" indent="-137160">
              <a:buFont typeface="Wingdings" panose="05000000000000000000" pitchFamily="2" charset="2"/>
              <a:buChar char="Ø"/>
              <a:defRPr sz="2400"/>
            </a:lvl2pPr>
            <a:lvl3pPr marL="448056" indent="-137160">
              <a:buFont typeface="Wingdings" panose="05000000000000000000" pitchFamily="2" charset="2"/>
              <a:buChar char="Ø"/>
              <a:defRPr sz="1800"/>
            </a:lvl3pPr>
            <a:lvl4pPr marL="594360" indent="-137160">
              <a:buFont typeface="Wingdings" panose="05000000000000000000" pitchFamily="2" charset="2"/>
              <a:buChar char="Ø"/>
              <a:defRPr sz="1800"/>
            </a:lvl4pPr>
            <a:lvl5pPr marL="777240" indent="-137160">
              <a:buFont typeface="Wingdings" panose="05000000000000000000" pitchFamily="2" charset="2"/>
              <a:buChar char="Ø"/>
              <a:defRPr sz="1800"/>
            </a:lvl5pPr>
          </a:lstStyle>
          <a:p>
            <a:pPr lvl="0"/>
            <a:r>
              <a:rPr lang="en-US" dirty="0"/>
              <a:t>Click to edit Master text styles</a:t>
            </a:r>
          </a:p>
          <a:p>
            <a:pPr lvl="1"/>
            <a:r>
              <a:rPr lang="en-US" dirty="0"/>
              <a:t> Second level</a:t>
            </a:r>
          </a:p>
          <a:p>
            <a:pPr lvl="2"/>
            <a:r>
              <a:rPr lang="en-US" dirty="0"/>
              <a:t> Third level</a:t>
            </a:r>
          </a:p>
          <a:p>
            <a:pPr lvl="3"/>
            <a:r>
              <a:rPr lang="en-US" dirty="0"/>
              <a:t> Fourth level</a:t>
            </a:r>
          </a:p>
          <a:p>
            <a:pPr lvl="4"/>
            <a:r>
              <a:rPr lang="en-US" dirty="0"/>
              <a:t> Fifth level</a:t>
            </a:r>
          </a:p>
        </p:txBody>
      </p:sp>
      <p:sp>
        <p:nvSpPr>
          <p:cNvPr id="5" name="Date Placeholder 4"/>
          <p:cNvSpPr>
            <a:spLocks noGrp="1"/>
          </p:cNvSpPr>
          <p:nvPr>
            <p:ph type="dt" sz="half" idx="10"/>
          </p:nvPr>
        </p:nvSpPr>
        <p:spPr/>
        <p:txBody>
          <a:bodyPr/>
          <a:lstStyle/>
          <a:p>
            <a:fld id="{D4DC4E92-E624-4CDD-A888-ED48C8780D03}" type="datetime1">
              <a:rPr lang="en-US" smtClean="0"/>
              <a:t>10/29/2021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19712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5217646" cy="822960"/>
          </a:xfrm>
        </p:spPr>
        <p:txBody>
          <a:bodyPr lIns="137160" rIns="137160" anchor="ctr">
            <a:normAutofit/>
          </a:bodyPr>
          <a:lstStyle>
            <a:lvl1pPr marL="0" indent="0">
              <a:spcBef>
                <a:spcPts val="0"/>
              </a:spcBef>
              <a:spcAft>
                <a:spcPts val="0"/>
              </a:spcAft>
              <a:buNone/>
              <a:defRPr sz="2800" b="0" cap="none" baseline="0">
                <a:solidFill>
                  <a:schemeClr val="accent1">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1024128" y="2967788"/>
            <a:ext cx="5217646"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994" y="2179636"/>
            <a:ext cx="5430057" cy="822960"/>
          </a:xfrm>
        </p:spPr>
        <p:txBody>
          <a:bodyPr lIns="137160" rIns="137160" anchor="ctr">
            <a:normAutofit/>
          </a:bodyPr>
          <a:lstStyle>
            <a:lvl1pPr marL="0" indent="0">
              <a:spcBef>
                <a:spcPts val="0"/>
              </a:spcBef>
              <a:spcAft>
                <a:spcPts val="0"/>
              </a:spcAft>
              <a:buNone/>
              <a:defRPr lang="en-US" sz="2800" b="0" kern="1200" cap="none" baseline="0" dirty="0">
                <a:solidFill>
                  <a:schemeClr val="accent1">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dirty="0"/>
              <a:t>Click to edit Master text styles</a:t>
            </a:r>
          </a:p>
        </p:txBody>
      </p:sp>
      <p:sp>
        <p:nvSpPr>
          <p:cNvPr id="6" name="Content Placeholder 5"/>
          <p:cNvSpPr>
            <a:spLocks noGrp="1"/>
          </p:cNvSpPr>
          <p:nvPr>
            <p:ph sz="quarter" idx="4"/>
          </p:nvPr>
        </p:nvSpPr>
        <p:spPr>
          <a:xfrm>
            <a:off x="6412994" y="2967788"/>
            <a:ext cx="5430057" cy="33415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A33C0D8-8886-4DC4-93D4-A0C3D979450B}" type="datetime1">
              <a:rPr lang="en-US" smtClean="0"/>
              <a:t>10/29/2021</a:t>
            </a:fld>
            <a:endParaRPr lang="en-US"/>
          </a:p>
        </p:txBody>
      </p:sp>
      <p:sp>
        <p:nvSpPr>
          <p:cNvPr id="8" name="Footer Placeholder 7"/>
          <p:cNvSpPr>
            <a:spLocks noGrp="1"/>
          </p:cNvSpPr>
          <p:nvPr>
            <p:ph type="ftr" sz="quarter" idx="11"/>
          </p:nvPr>
        </p:nvSpPr>
        <p:spPr/>
        <p:txBody>
          <a:bodyPr/>
          <a:lstStyle/>
          <a:p>
            <a:r>
              <a:rPr lang="en-US"/>
              <a:t>Cornell CS4414 - Fall 2021.</a:t>
            </a:r>
          </a:p>
        </p:txBody>
      </p:sp>
      <p:sp>
        <p:nvSpPr>
          <p:cNvPr id="9" name="Slide Number Placeholder 8"/>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35129794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10786872" cy="1499616"/>
          </a:xfrm>
        </p:spPr>
        <p:txBody>
          <a:bodyPr/>
          <a:lstStyle>
            <a:lvl1pPr>
              <a:defRPr b="1">
                <a:solidFill>
                  <a:srgbClr val="C00000"/>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8885BE06-E25F-4698-A4B5-AD1AEB6FD71D}" type="datetime1">
              <a:rPr lang="en-US" smtClean="0"/>
              <a:t>10/29/2021</a:t>
            </a:fld>
            <a:endParaRPr lang="en-US"/>
          </a:p>
        </p:txBody>
      </p:sp>
      <p:sp>
        <p:nvSpPr>
          <p:cNvPr id="4" name="Footer Placeholder 3"/>
          <p:cNvSpPr>
            <a:spLocks noGrp="1"/>
          </p:cNvSpPr>
          <p:nvPr>
            <p:ph type="ftr" sz="quarter" idx="11"/>
          </p:nvPr>
        </p:nvSpPr>
        <p:spPr/>
        <p:txBody>
          <a:bodyPr/>
          <a:lstStyle/>
          <a:p>
            <a:r>
              <a:rPr lang="en-US"/>
              <a:t>Cornell CS4414 - Fall 2021.</a:t>
            </a:r>
          </a:p>
        </p:txBody>
      </p:sp>
      <p:sp>
        <p:nvSpPr>
          <p:cNvPr id="5" name="Slide Number Placeholder 4"/>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870977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26F963-393E-43D1-BB53-9743FE0C84C8}" type="datetime1">
              <a:rPr lang="en-US" smtClean="0"/>
              <a:t>10/29/2021</a:t>
            </a:fld>
            <a:endParaRPr lang="en-US"/>
          </a:p>
        </p:txBody>
      </p:sp>
      <p:sp>
        <p:nvSpPr>
          <p:cNvPr id="3" name="Footer Placeholder 2"/>
          <p:cNvSpPr>
            <a:spLocks noGrp="1"/>
          </p:cNvSpPr>
          <p:nvPr>
            <p:ph type="ftr" sz="quarter" idx="11"/>
          </p:nvPr>
        </p:nvSpPr>
        <p:spPr/>
        <p:txBody>
          <a:bodyPr/>
          <a:lstStyle/>
          <a:p>
            <a:r>
              <a:rPr lang="en-US"/>
              <a:t>Cornell CS4414 - Fall 2021.</a:t>
            </a:r>
          </a:p>
        </p:txBody>
      </p:sp>
      <p:sp>
        <p:nvSpPr>
          <p:cNvPr id="4" name="Slide Number Placeholder 3"/>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2417049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50F22A2-47BC-4EFD-BEA8-FC6316307A36}" type="datetime1">
              <a:rPr lang="en-US" smtClean="0"/>
              <a:t>10/29/2021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spTree>
    <p:extLst>
      <p:ext uri="{BB962C8B-B14F-4D97-AF65-F5344CB8AC3E}">
        <p14:creationId xmlns:p14="http://schemas.microsoft.com/office/powerpoint/2010/main" val="7396355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606526C-1B45-4FDE-B8A5-96E51B1DFC1F}" type="datetime1">
              <a:rPr lang="en-US" smtClean="0"/>
              <a:t>10/29/2021</a:t>
            </a:fld>
            <a:endParaRPr lang="en-US"/>
          </a:p>
        </p:txBody>
      </p:sp>
      <p:sp>
        <p:nvSpPr>
          <p:cNvPr id="6" name="Footer Placeholder 5"/>
          <p:cNvSpPr>
            <a:spLocks noGrp="1"/>
          </p:cNvSpPr>
          <p:nvPr>
            <p:ph type="ftr" sz="quarter" idx="11"/>
          </p:nvPr>
        </p:nvSpPr>
        <p:spPr/>
        <p:txBody>
          <a:bodyPr/>
          <a:lstStyle/>
          <a:p>
            <a:r>
              <a:rPr lang="en-US"/>
              <a:t>Cornell CS4414 - Fall 2021.</a:t>
            </a:r>
          </a:p>
        </p:txBody>
      </p:sp>
      <p:sp>
        <p:nvSpPr>
          <p:cNvPr id="7" name="Slide Number Placeholder 6"/>
          <p:cNvSpPr>
            <a:spLocks noGrp="1"/>
          </p:cNvSpPr>
          <p:nvPr>
            <p:ph type="sldNum" sz="quarter" idx="12"/>
          </p:nvPr>
        </p:nvSpPr>
        <p:spPr/>
        <p:txBody>
          <a:bodyPr/>
          <a:lstStyle/>
          <a:p>
            <a:fld id="{6547F9EC-0141-428E-9624-21FD351CB832}" type="slidenum">
              <a:rPr lang="en-US" smtClean="0"/>
              <a:t>‹#›</a:t>
            </a:fld>
            <a:endParaRPr lang="en-US"/>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58807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7" y="585216"/>
            <a:ext cx="10786853" cy="1499616"/>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1024128" y="2286000"/>
            <a:ext cx="10786852"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89A6E8-2E68-4E5B-9C72-B6CA44EEDFBB}" type="datetime1">
              <a:rPr lang="en-US" smtClean="0"/>
              <a:t>10/29/2021</a:t>
            </a:fld>
            <a:endParaRPr lang="en-US"/>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r>
              <a:rPr lang="en-US"/>
              <a:t>Cornell CS4414 - Fall 2021.</a:t>
            </a:r>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47F9EC-0141-428E-9624-21FD351CB832}" type="slidenum">
              <a:rPr lang="en-US" smtClean="0"/>
              <a:t>‹#›</a:t>
            </a:fld>
            <a:endParaRPr lang="en-US"/>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49908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914400" rtl="0" eaLnBrk="1" latinLnBrk="0" hangingPunct="1">
        <a:lnSpc>
          <a:spcPct val="80000"/>
        </a:lnSpc>
        <a:spcBef>
          <a:spcPct val="0"/>
        </a:spcBef>
        <a:buNone/>
        <a:defRPr sz="5000" b="1" kern="1200" cap="all" spc="100" baseline="0">
          <a:solidFill>
            <a:srgbClr val="C00000"/>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9" name="Rectangle 1"/>
          <p:cNvSpPr>
            <a:spLocks noGrp="1" noChangeArrowheads="1"/>
          </p:cNvSpPr>
          <p:nvPr>
            <p:ph type="title"/>
          </p:nvPr>
        </p:nvSpPr>
        <p:spPr bwMode="auto">
          <a:xfrm>
            <a:off x="508000" y="254000"/>
            <a:ext cx="11176000" cy="11430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dirty="0">
                <a:sym typeface="Calibri Bold" charset="0"/>
              </a:rPr>
              <a:t>Click to edit Master title style</a:t>
            </a:r>
          </a:p>
        </p:txBody>
      </p:sp>
      <p:sp>
        <p:nvSpPr>
          <p:cNvPr id="2050" name="Rectangle 2"/>
          <p:cNvSpPr>
            <a:spLocks noGrp="1" noChangeArrowheads="1"/>
          </p:cNvSpPr>
          <p:nvPr>
            <p:ph type="body" idx="1"/>
          </p:nvPr>
        </p:nvSpPr>
        <p:spPr bwMode="auto">
          <a:xfrm>
            <a:off x="508000" y="1397000"/>
            <a:ext cx="11176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dirty="0">
                <a:sym typeface="Calibri Bold"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sp>
        <p:nvSpPr>
          <p:cNvPr id="4" name="Rectangle 3"/>
          <p:cNvSpPr/>
          <p:nvPr/>
        </p:nvSpPr>
        <p:spPr>
          <a:xfrm>
            <a:off x="11774458" y="6611780"/>
            <a:ext cx="312906"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800" dirty="0"/>
          </a:p>
        </p:txBody>
      </p:sp>
      <p:sp>
        <p:nvSpPr>
          <p:cNvPr id="5" name="TextBox 4"/>
          <p:cNvSpPr txBox="1"/>
          <p:nvPr/>
        </p:nvSpPr>
        <p:spPr>
          <a:xfrm>
            <a:off x="-21375" y="6629401"/>
            <a:ext cx="4645824"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8"/>
          <p:cNvSpPr>
            <a:spLocks noChangeArrowheads="1"/>
          </p:cNvSpPr>
          <p:nvPr userDrawn="1"/>
        </p:nvSpPr>
        <p:spPr bwMode="auto">
          <a:xfrm>
            <a:off x="0" y="0"/>
            <a:ext cx="12192000" cy="228600"/>
          </a:xfrm>
          <a:prstGeom prst="rect">
            <a:avLst/>
          </a:prstGeom>
          <a:solidFill>
            <a:srgbClr val="990000"/>
          </a:solidFill>
          <a:ln w="9525">
            <a:noFill/>
            <a:miter lim="800000"/>
            <a:headEnd/>
            <a:tailEnd/>
          </a:ln>
          <a:effectLst/>
        </p:spPr>
        <p:txBody>
          <a:bodyPr wrap="none" anchor="ctr"/>
          <a:lstStyle/>
          <a:p>
            <a:pPr eaLnBrk="0" hangingPunct="0">
              <a:defRPr/>
            </a:pPr>
            <a:endParaRPr lang="en-US" sz="2400">
              <a:latin typeface="Times New Roman" pitchFamily="18" charset="0"/>
              <a:ea typeface="+mn-ea"/>
              <a:cs typeface="+mn-cs"/>
            </a:endParaRPr>
          </a:p>
        </p:txBody>
      </p:sp>
      <p:sp>
        <p:nvSpPr>
          <p:cNvPr id="7" name="Rectangle 2"/>
          <p:cNvSpPr>
            <a:spLocks/>
          </p:cNvSpPr>
          <p:nvPr userDrawn="1"/>
        </p:nvSpPr>
        <p:spPr bwMode="auto">
          <a:xfrm>
            <a:off x="10530417" y="-26988"/>
            <a:ext cx="1761067" cy="252413"/>
          </a:xfrm>
          <a:prstGeom prst="rect">
            <a:avLst/>
          </a:prstGeom>
          <a:noFill/>
          <a:ln w="25400" cap="flat">
            <a:noFill/>
            <a:miter lim="800000"/>
            <a:headEnd type="none" w="med" len="med"/>
            <a:tailEnd type="none" w="med" len="med"/>
          </a:ln>
        </p:spPr>
        <p:txBody>
          <a:bodyPr lIns="38100" tIns="38100" rIns="38100" bIns="38100"/>
          <a:lstStyle/>
          <a:p>
            <a:pPr algn="l"/>
            <a:r>
              <a:rPr lang="en-US" sz="1200" b="1" dirty="0">
                <a:solidFill>
                  <a:srgbClr val="FFFFFF"/>
                </a:solidFill>
                <a:latin typeface="Times New Roman" charset="0"/>
                <a:cs typeface="Times New Roman" charset="0"/>
                <a:sym typeface="Times New Roman" charset="0"/>
              </a:rPr>
              <a:t>Carnegie Mellon</a:t>
            </a:r>
          </a:p>
        </p:txBody>
      </p:sp>
    </p:spTree>
    <p:extLst>
      <p:ext uri="{BB962C8B-B14F-4D97-AF65-F5344CB8AC3E}">
        <p14:creationId xmlns:p14="http://schemas.microsoft.com/office/powerpoint/2010/main" val="1285225807"/>
      </p:ext>
    </p:extLst>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Lst>
  <p:transition/>
  <p:hf hdr="0" dt="0"/>
  <p:txStyles>
    <p:titleStyle>
      <a:lvl1pPr algn="l" rtl="0" fontAlgn="base">
        <a:spcBef>
          <a:spcPct val="0"/>
        </a:spcBef>
        <a:spcAft>
          <a:spcPct val="0"/>
        </a:spcAft>
        <a:defRPr sz="3600" b="1">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5" name="Rectangle 1"/>
          <p:cNvSpPr>
            <a:spLocks noGrp="1" noChangeArrowheads="1"/>
          </p:cNvSpPr>
          <p:nvPr>
            <p:ph type="title"/>
          </p:nvPr>
        </p:nvSpPr>
        <p:spPr bwMode="auto">
          <a:xfrm>
            <a:off x="508000" y="254000"/>
            <a:ext cx="11176000" cy="1143000"/>
          </a:xfrm>
          <a:prstGeom prst="rect">
            <a:avLst/>
          </a:prstGeom>
          <a:noFill/>
          <a:ln w="9525">
            <a:noFill/>
            <a:miter lim="800000"/>
            <a:headEnd/>
            <a:tailEnd/>
          </a:ln>
          <a:effectLst/>
        </p:spPr>
        <p:txBody>
          <a:bodyPr vert="horz" wrap="square" lIns="38100" tIns="38100" rIns="38100" bIns="38100" numCol="1" anchor="ctr" anchorCtr="0" compatLnSpc="1">
            <a:prstTxWarp prst="textNoShape">
              <a:avLst/>
            </a:prstTxWarp>
          </a:bodyPr>
          <a:lstStyle/>
          <a:p>
            <a:pPr lvl="0"/>
            <a:r>
              <a:rPr lang="en-US" dirty="0">
                <a:sym typeface="Calibri Bold" charset="0"/>
              </a:rPr>
              <a:t>Click to edit Master title style</a:t>
            </a:r>
          </a:p>
        </p:txBody>
      </p:sp>
      <p:sp>
        <p:nvSpPr>
          <p:cNvPr id="6146" name="Rectangle 2"/>
          <p:cNvSpPr>
            <a:spLocks noGrp="1" noChangeArrowheads="1"/>
          </p:cNvSpPr>
          <p:nvPr>
            <p:ph type="body" idx="1"/>
          </p:nvPr>
        </p:nvSpPr>
        <p:spPr bwMode="auto">
          <a:xfrm>
            <a:off x="508000" y="1397000"/>
            <a:ext cx="11176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p>
            <a:pPr lvl="0"/>
            <a:r>
              <a:rPr lang="en-US" dirty="0">
                <a:sym typeface="Calibri Bold" charset="0"/>
              </a:rPr>
              <a:t>Click to edit Master text styles</a:t>
            </a:r>
          </a:p>
          <a:p>
            <a:pPr lvl="1"/>
            <a:r>
              <a:rPr lang="en-US" dirty="0">
                <a:sym typeface="Calibri" charset="0"/>
              </a:rPr>
              <a:t>Second level</a:t>
            </a:r>
          </a:p>
          <a:p>
            <a:pPr lvl="2"/>
            <a:r>
              <a:rPr lang="en-US" dirty="0">
                <a:sym typeface="Calibri" charset="0"/>
              </a:rPr>
              <a:t>Third level</a:t>
            </a:r>
          </a:p>
          <a:p>
            <a:pPr lvl="3"/>
            <a:r>
              <a:rPr lang="en-US" dirty="0">
                <a:sym typeface="Calibri" charset="0"/>
              </a:rPr>
              <a:t>Fourth level</a:t>
            </a:r>
          </a:p>
          <a:p>
            <a:pPr lvl="4"/>
            <a:r>
              <a:rPr lang="en-US" dirty="0">
                <a:sym typeface="Calibri" charset="0"/>
              </a:rPr>
              <a:t>Fifth level</a:t>
            </a:r>
          </a:p>
        </p:txBody>
      </p:sp>
      <p:sp>
        <p:nvSpPr>
          <p:cNvPr id="4" name="Rectangle 3"/>
          <p:cNvSpPr/>
          <p:nvPr/>
        </p:nvSpPr>
        <p:spPr>
          <a:xfrm>
            <a:off x="11774458" y="6611780"/>
            <a:ext cx="312906" cy="246221"/>
          </a:xfrm>
          <a:prstGeom prst="rect">
            <a:avLst/>
          </a:prstGeom>
        </p:spPr>
        <p:txBody>
          <a:bodyPr wrap="none">
            <a:spAutoFit/>
          </a:bodyPr>
          <a:lstStyle/>
          <a:p>
            <a:fld id="{F5551B27-49BC-4291-80C6-707CDCF1D651}" type="slidenum">
              <a:rPr kumimoji="0" lang="en-US" sz="1000" b="1" i="0" u="none" strike="noStrike" kern="1200" cap="none" spc="0" normalizeH="0" baseline="0" noProof="0" smtClean="0">
                <a:ln>
                  <a:noFill/>
                </a:ln>
                <a:solidFill>
                  <a:srgbClr val="000000"/>
                </a:solidFill>
                <a:effectLst/>
                <a:uLnTx/>
                <a:uFillTx/>
                <a:latin typeface="Arial Narrow" pitchFamily="-96" charset="0"/>
                <a:ea typeface="ＭＳ Ｐゴシック" pitchFamily="-96" charset="-128"/>
                <a:cs typeface="ＭＳ Ｐゴシック" pitchFamily="-96" charset="-128"/>
              </a:rPr>
              <a:pPr/>
              <a:t>‹#›</a:t>
            </a:fld>
            <a:endParaRPr lang="en-US" sz="1800" dirty="0"/>
          </a:p>
        </p:txBody>
      </p:sp>
      <p:sp>
        <p:nvSpPr>
          <p:cNvPr id="5" name="TextBox 4"/>
          <p:cNvSpPr txBox="1"/>
          <p:nvPr/>
        </p:nvSpPr>
        <p:spPr>
          <a:xfrm>
            <a:off x="-21375" y="6629401"/>
            <a:ext cx="4645824" cy="246221"/>
          </a:xfrm>
          <a:prstGeom prst="rect">
            <a:avLst/>
          </a:prstGeom>
          <a:noFill/>
        </p:spPr>
        <p:txBody>
          <a:bodyPr wrap="none" rtlCol="0">
            <a:spAutoFit/>
          </a:bodyPr>
          <a:lstStyle/>
          <a:p>
            <a:r>
              <a:rPr lang="en-US" sz="1000" b="0" i="0" dirty="0">
                <a:latin typeface="Calibri" pitchFamily="34" charset="0"/>
              </a:rPr>
              <a:t>Bryant</a:t>
            </a:r>
            <a:r>
              <a:rPr lang="en-US" sz="1000" b="0" i="0" baseline="0" dirty="0">
                <a:latin typeface="Calibri" pitchFamily="34" charset="0"/>
              </a:rPr>
              <a:t> and </a:t>
            </a:r>
            <a:r>
              <a:rPr lang="en-US" sz="1000" b="0" i="0" baseline="0" dirty="0" err="1">
                <a:latin typeface="Calibri" pitchFamily="34" charset="0"/>
              </a:rPr>
              <a:t>O’Hallaron</a:t>
            </a:r>
            <a:r>
              <a:rPr lang="en-US" sz="1000" b="0" i="0" baseline="0" dirty="0">
                <a:latin typeface="Calibri" pitchFamily="34" charset="0"/>
              </a:rPr>
              <a:t>, Computer Systems: A Programmer’s Perspective, Third Edition</a:t>
            </a:r>
            <a:endParaRPr lang="en-US" sz="1000" b="0" i="0" dirty="0">
              <a:latin typeface="Calibri" pitchFamily="34" charset="0"/>
            </a:endParaRPr>
          </a:p>
        </p:txBody>
      </p:sp>
      <p:sp>
        <p:nvSpPr>
          <p:cNvPr id="6" name="Rectangle 8"/>
          <p:cNvSpPr>
            <a:spLocks noChangeArrowheads="1"/>
          </p:cNvSpPr>
          <p:nvPr userDrawn="1"/>
        </p:nvSpPr>
        <p:spPr bwMode="auto">
          <a:xfrm>
            <a:off x="0" y="0"/>
            <a:ext cx="12192000" cy="228600"/>
          </a:xfrm>
          <a:prstGeom prst="rect">
            <a:avLst/>
          </a:prstGeom>
          <a:solidFill>
            <a:srgbClr val="990000"/>
          </a:solidFill>
          <a:ln w="9525">
            <a:noFill/>
            <a:miter lim="800000"/>
            <a:headEnd/>
            <a:tailEnd/>
          </a:ln>
          <a:effectLst/>
        </p:spPr>
        <p:txBody>
          <a:bodyPr wrap="none" anchor="ctr"/>
          <a:lstStyle/>
          <a:p>
            <a:pPr eaLnBrk="0" hangingPunct="0">
              <a:defRPr/>
            </a:pPr>
            <a:endParaRPr lang="en-US" sz="2400">
              <a:latin typeface="Times New Roman" pitchFamily="18" charset="0"/>
              <a:ea typeface="+mn-ea"/>
              <a:cs typeface="+mn-cs"/>
            </a:endParaRPr>
          </a:p>
        </p:txBody>
      </p:sp>
      <p:sp>
        <p:nvSpPr>
          <p:cNvPr id="7" name="Rectangle 2"/>
          <p:cNvSpPr>
            <a:spLocks/>
          </p:cNvSpPr>
          <p:nvPr userDrawn="1"/>
        </p:nvSpPr>
        <p:spPr bwMode="auto">
          <a:xfrm>
            <a:off x="10530417" y="-26988"/>
            <a:ext cx="1761067" cy="252413"/>
          </a:xfrm>
          <a:prstGeom prst="rect">
            <a:avLst/>
          </a:prstGeom>
          <a:noFill/>
          <a:ln w="25400" cap="flat">
            <a:noFill/>
            <a:miter lim="800000"/>
            <a:headEnd type="none" w="med" len="med"/>
            <a:tailEnd type="none" w="med" len="med"/>
          </a:ln>
        </p:spPr>
        <p:txBody>
          <a:bodyPr lIns="38100" tIns="38100" rIns="38100" bIns="38100"/>
          <a:lstStyle/>
          <a:p>
            <a:pPr algn="l"/>
            <a:r>
              <a:rPr lang="en-US" sz="1200" b="1" dirty="0">
                <a:solidFill>
                  <a:srgbClr val="FFFFFF"/>
                </a:solidFill>
                <a:latin typeface="Times New Roman" charset="0"/>
                <a:cs typeface="Times New Roman" charset="0"/>
                <a:sym typeface="Times New Roman" charset="0"/>
              </a:rPr>
              <a:t>Carnegie Mellon</a:t>
            </a:r>
          </a:p>
        </p:txBody>
      </p:sp>
    </p:spTree>
    <p:extLst>
      <p:ext uri="{BB962C8B-B14F-4D97-AF65-F5344CB8AC3E}">
        <p14:creationId xmlns:p14="http://schemas.microsoft.com/office/powerpoint/2010/main" val="3624455094"/>
      </p:ext>
    </p:extLst>
  </p:cSld>
  <p:clrMap bg1="lt1" tx1="dk1" bg2="lt2" tx2="dk2" accent1="accent1" accent2="accent2" accent3="accent3" accent4="accent4" accent5="accent5" accent6="accent6" hlink="hlink" folHlink="folHlink"/>
  <p:sldLayoutIdLst>
    <p:sldLayoutId id="2147483699"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ransition/>
  <p:hf hdr="0" dt="0"/>
  <p:txStyles>
    <p:titleStyle>
      <a:lvl1pPr algn="l" rtl="0" fontAlgn="base">
        <a:spcBef>
          <a:spcPct val="0"/>
        </a:spcBef>
        <a:spcAft>
          <a:spcPct val="0"/>
        </a:spcAft>
        <a:defRPr sz="3600" b="1">
          <a:solidFill>
            <a:schemeClr val="tx1"/>
          </a:solidFill>
          <a:latin typeface="+mj-lt"/>
          <a:ea typeface="+mj-ea"/>
          <a:cs typeface="+mj-cs"/>
          <a:sym typeface="Calibri Bold" charset="0"/>
        </a:defRPr>
      </a:lvl1pPr>
      <a:lvl2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2pPr>
      <a:lvl3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3pPr>
      <a:lvl4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4pPr>
      <a:lvl5pPr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5pPr>
      <a:lvl6pPr marL="4572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6pPr>
      <a:lvl7pPr marL="9144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7pPr>
      <a:lvl8pPr marL="13716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8pPr>
      <a:lvl9pPr marL="1828800" algn="l" rtl="0" fontAlgn="base">
        <a:spcBef>
          <a:spcPct val="0"/>
        </a:spcBef>
        <a:spcAft>
          <a:spcPct val="0"/>
        </a:spcAft>
        <a:defRPr sz="3600">
          <a:solidFill>
            <a:schemeClr val="tx1"/>
          </a:solidFill>
          <a:latin typeface="Calibri Bold" charset="0"/>
          <a:ea typeface="ヒラギノ角ゴ ProN W6" charset="0"/>
          <a:cs typeface="ヒラギノ角ゴ ProN W6" charset="0"/>
          <a:sym typeface="Calibri Bold" charset="0"/>
        </a:defRPr>
      </a:lvl9pPr>
    </p:titleStyle>
    <p:body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AAB290-8948-464B-9A2F-7EECFACCE300}"/>
              </a:ext>
            </a:extLst>
          </p:cNvPr>
          <p:cNvSpPr>
            <a:spLocks noGrp="1"/>
          </p:cNvSpPr>
          <p:nvPr>
            <p:ph type="ctrTitle"/>
          </p:nvPr>
        </p:nvSpPr>
        <p:spPr/>
        <p:txBody>
          <a:bodyPr>
            <a:noAutofit/>
          </a:bodyPr>
          <a:lstStyle/>
          <a:p>
            <a:r>
              <a:rPr lang="en-US" sz="4000" dirty="0"/>
              <a:t>Memory Management</a:t>
            </a:r>
          </a:p>
        </p:txBody>
      </p:sp>
      <p:sp>
        <p:nvSpPr>
          <p:cNvPr id="3" name="Subtitle 2">
            <a:extLst>
              <a:ext uri="{FF2B5EF4-FFF2-40B4-BE49-F238E27FC236}">
                <a16:creationId xmlns:a16="http://schemas.microsoft.com/office/drawing/2014/main" id="{60407313-B692-48C8-8D0A-53CDD450BACA}"/>
              </a:ext>
            </a:extLst>
          </p:cNvPr>
          <p:cNvSpPr>
            <a:spLocks noGrp="1"/>
          </p:cNvSpPr>
          <p:nvPr>
            <p:ph type="subTitle" idx="1"/>
          </p:nvPr>
        </p:nvSpPr>
        <p:spPr/>
        <p:txBody>
          <a:bodyPr>
            <a:normAutofit/>
          </a:bodyPr>
          <a:lstStyle/>
          <a:p>
            <a:r>
              <a:rPr lang="en-US" sz="2400" dirty="0"/>
              <a:t>Professor Ken Birman</a:t>
            </a:r>
          </a:p>
          <a:p>
            <a:pPr algn="ctr"/>
            <a:r>
              <a:rPr lang="en-US" sz="2400" dirty="0"/>
              <a:t>CS4414 Lecture 5</a:t>
            </a:r>
          </a:p>
        </p:txBody>
      </p:sp>
      <p:sp>
        <p:nvSpPr>
          <p:cNvPr id="4" name="Footer Placeholder 3">
            <a:extLst>
              <a:ext uri="{FF2B5EF4-FFF2-40B4-BE49-F238E27FC236}">
                <a16:creationId xmlns:a16="http://schemas.microsoft.com/office/drawing/2014/main" id="{AF626006-9BAA-4D60-A96F-84032ACC1AD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23CAB51-E3B0-4FB7-ADE2-47D11539AFF4}"/>
              </a:ext>
            </a:extLst>
          </p:cNvPr>
          <p:cNvSpPr>
            <a:spLocks noGrp="1"/>
          </p:cNvSpPr>
          <p:nvPr>
            <p:ph type="sldNum" sz="quarter" idx="12"/>
          </p:nvPr>
        </p:nvSpPr>
        <p:spPr/>
        <p:txBody>
          <a:bodyPr/>
          <a:lstStyle/>
          <a:p>
            <a:fld id="{6547F9EC-0141-428E-9624-21FD351CB832}" type="slidenum">
              <a:rPr lang="en-US" smtClean="0"/>
              <a:t>1</a:t>
            </a:fld>
            <a:endParaRPr lang="en-US"/>
          </a:p>
        </p:txBody>
      </p:sp>
    </p:spTree>
    <p:extLst>
      <p:ext uri="{BB962C8B-B14F-4D97-AF65-F5344CB8AC3E}">
        <p14:creationId xmlns:p14="http://schemas.microsoft.com/office/powerpoint/2010/main" val="12646479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25">
            <a:extLst>
              <a:ext uri="{FF2B5EF4-FFF2-40B4-BE49-F238E27FC236}">
                <a16:creationId xmlns:a16="http://schemas.microsoft.com/office/drawing/2014/main" id="{42EC7BCE-027F-4A2F-A47A-AFD1C78BE9A2}"/>
              </a:ext>
            </a:extLst>
          </p:cNvPr>
          <p:cNvSpPr/>
          <p:nvPr/>
        </p:nvSpPr>
        <p:spPr>
          <a:xfrm>
            <a:off x="4250956" y="5315671"/>
            <a:ext cx="896399" cy="118564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4B1A7C81-3DE7-49B3-9475-1B066A80C53B}"/>
              </a:ext>
            </a:extLst>
          </p:cNvPr>
          <p:cNvSpPr/>
          <p:nvPr/>
        </p:nvSpPr>
        <p:spPr>
          <a:xfrm>
            <a:off x="5239511" y="5315671"/>
            <a:ext cx="896399" cy="118564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91A2700B-C0DB-45FC-9875-AA120DB287E0}"/>
              </a:ext>
            </a:extLst>
          </p:cNvPr>
          <p:cNvSpPr/>
          <p:nvPr/>
        </p:nvSpPr>
        <p:spPr>
          <a:xfrm>
            <a:off x="6234241" y="5315671"/>
            <a:ext cx="896399" cy="118564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039A649F-D5FB-446D-9225-76282636F594}"/>
              </a:ext>
            </a:extLst>
          </p:cNvPr>
          <p:cNvSpPr/>
          <p:nvPr/>
        </p:nvSpPr>
        <p:spPr>
          <a:xfrm>
            <a:off x="7279126" y="5315671"/>
            <a:ext cx="896399" cy="1185644"/>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723C2A6-A4B9-481C-AB5D-C12EB4D31D87}"/>
              </a:ext>
            </a:extLst>
          </p:cNvPr>
          <p:cNvSpPr>
            <a:spLocks noGrp="1"/>
          </p:cNvSpPr>
          <p:nvPr>
            <p:ph type="title"/>
          </p:nvPr>
        </p:nvSpPr>
        <p:spPr/>
        <p:txBody>
          <a:bodyPr/>
          <a:lstStyle/>
          <a:p>
            <a:r>
              <a:rPr lang="en-US" dirty="0"/>
              <a:t>Stacks versus Heaps</a:t>
            </a:r>
          </a:p>
        </p:txBody>
      </p:sp>
      <p:sp>
        <p:nvSpPr>
          <p:cNvPr id="3" name="Content Placeholder 2">
            <a:extLst>
              <a:ext uri="{FF2B5EF4-FFF2-40B4-BE49-F238E27FC236}">
                <a16:creationId xmlns:a16="http://schemas.microsoft.com/office/drawing/2014/main" id="{6A8CE274-D201-4BF4-8F0A-34112DAE8E99}"/>
              </a:ext>
            </a:extLst>
          </p:cNvPr>
          <p:cNvSpPr>
            <a:spLocks noGrp="1"/>
          </p:cNvSpPr>
          <p:nvPr>
            <p:ph idx="1"/>
          </p:nvPr>
        </p:nvSpPr>
        <p:spPr/>
        <p:txBody>
          <a:bodyPr/>
          <a:lstStyle/>
          <a:p>
            <a:r>
              <a:rPr lang="en-US" dirty="0"/>
              <a:t>A </a:t>
            </a:r>
            <a:r>
              <a:rPr lang="en-US" b="1" dirty="0"/>
              <a:t>stack</a:t>
            </a:r>
            <a:r>
              <a:rPr lang="en-US" dirty="0"/>
              <a:t> is a managed region of memory that has a concept of a stack pointer.  You “push” objects on the stack, and the stack pointer changes (the value gets </a:t>
            </a:r>
            <a:r>
              <a:rPr lang="en-US" i="1" dirty="0"/>
              <a:t>smaller</a:t>
            </a:r>
            <a:r>
              <a:rPr lang="en-US" dirty="0"/>
              <a:t>) by the size of the object</a:t>
            </a:r>
          </a:p>
          <a:p>
            <a:r>
              <a:rPr lang="en-US" dirty="0"/>
              <a:t>… later you “pop” the object and the stack pointer gets larger.</a:t>
            </a:r>
          </a:p>
        </p:txBody>
      </p:sp>
      <p:sp>
        <p:nvSpPr>
          <p:cNvPr id="4" name="Footer Placeholder 3">
            <a:extLst>
              <a:ext uri="{FF2B5EF4-FFF2-40B4-BE49-F238E27FC236}">
                <a16:creationId xmlns:a16="http://schemas.microsoft.com/office/drawing/2014/main" id="{1BAF8F72-FE3D-46D8-B081-F617CC1484E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AEE622B-2F3B-4CEC-8FE2-6C442C5DBC60}"/>
              </a:ext>
            </a:extLst>
          </p:cNvPr>
          <p:cNvSpPr>
            <a:spLocks noGrp="1"/>
          </p:cNvSpPr>
          <p:nvPr>
            <p:ph type="sldNum" sz="quarter" idx="12"/>
          </p:nvPr>
        </p:nvSpPr>
        <p:spPr/>
        <p:txBody>
          <a:bodyPr/>
          <a:lstStyle/>
          <a:p>
            <a:fld id="{6547F9EC-0141-428E-9624-21FD351CB832}" type="slidenum">
              <a:rPr lang="en-US" smtClean="0"/>
              <a:t>10</a:t>
            </a:fld>
            <a:endParaRPr lang="en-US"/>
          </a:p>
        </p:txBody>
      </p:sp>
      <p:sp>
        <p:nvSpPr>
          <p:cNvPr id="7" name="TextBox 6">
            <a:extLst>
              <a:ext uri="{FF2B5EF4-FFF2-40B4-BE49-F238E27FC236}">
                <a16:creationId xmlns:a16="http://schemas.microsoft.com/office/drawing/2014/main" id="{9732D84F-E9EE-4F99-8203-004EAF6D6C3A}"/>
              </a:ext>
            </a:extLst>
          </p:cNvPr>
          <p:cNvSpPr txBox="1"/>
          <p:nvPr/>
        </p:nvSpPr>
        <p:spPr>
          <a:xfrm>
            <a:off x="248975" y="5961533"/>
            <a:ext cx="3801740" cy="646331"/>
          </a:xfrm>
          <a:prstGeom prst="rect">
            <a:avLst/>
          </a:prstGeom>
          <a:noFill/>
        </p:spPr>
        <p:txBody>
          <a:bodyPr wrap="square" rtlCol="0">
            <a:spAutoFit/>
          </a:bodyPr>
          <a:lstStyle/>
          <a:p>
            <a:pPr algn="r"/>
            <a:r>
              <a:rPr lang="en-US" i="1" dirty="0"/>
              <a:t>In Linux, stacks always grow from big addresses down towards small addresses</a:t>
            </a:r>
          </a:p>
        </p:txBody>
      </p:sp>
      <p:sp>
        <p:nvSpPr>
          <p:cNvPr id="8" name="Arrow: Right 7">
            <a:extLst>
              <a:ext uri="{FF2B5EF4-FFF2-40B4-BE49-F238E27FC236}">
                <a16:creationId xmlns:a16="http://schemas.microsoft.com/office/drawing/2014/main" id="{60C35F6F-4E45-47B4-85A1-7B84EEBB1F5E}"/>
              </a:ext>
            </a:extLst>
          </p:cNvPr>
          <p:cNvSpPr/>
          <p:nvPr/>
        </p:nvSpPr>
        <p:spPr>
          <a:xfrm rot="10800000">
            <a:off x="8336132" y="5575172"/>
            <a:ext cx="674703" cy="23734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5D711081-22A9-406A-9C2C-89BD0A4AE092}"/>
              </a:ext>
            </a:extLst>
          </p:cNvPr>
          <p:cNvSpPr txBox="1"/>
          <p:nvPr/>
        </p:nvSpPr>
        <p:spPr>
          <a:xfrm>
            <a:off x="9166631" y="5391705"/>
            <a:ext cx="2157535" cy="646331"/>
          </a:xfrm>
          <a:prstGeom prst="rect">
            <a:avLst/>
          </a:prstGeom>
          <a:noFill/>
        </p:spPr>
        <p:txBody>
          <a:bodyPr wrap="square" rtlCol="0">
            <a:spAutoFit/>
          </a:bodyPr>
          <a:lstStyle/>
          <a:p>
            <a:r>
              <a:rPr lang="en-US" dirty="0"/>
              <a:t>Stack pointer points to the top element</a:t>
            </a:r>
          </a:p>
        </p:txBody>
      </p:sp>
      <p:sp>
        <p:nvSpPr>
          <p:cNvPr id="10" name="Rectangle 9">
            <a:extLst>
              <a:ext uri="{FF2B5EF4-FFF2-40B4-BE49-F238E27FC236}">
                <a16:creationId xmlns:a16="http://schemas.microsoft.com/office/drawing/2014/main" id="{6766E8A7-1876-419F-8674-1AFE04AF6F85}"/>
              </a:ext>
            </a:extLst>
          </p:cNvPr>
          <p:cNvSpPr/>
          <p:nvPr/>
        </p:nvSpPr>
        <p:spPr>
          <a:xfrm>
            <a:off x="4250956" y="5308511"/>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Bottom</a:t>
            </a:r>
          </a:p>
        </p:txBody>
      </p:sp>
      <p:sp>
        <p:nvSpPr>
          <p:cNvPr id="11" name="Rectangle 10">
            <a:extLst>
              <a:ext uri="{FF2B5EF4-FFF2-40B4-BE49-F238E27FC236}">
                <a16:creationId xmlns:a16="http://schemas.microsoft.com/office/drawing/2014/main" id="{EEFCE7D8-6A14-41D5-9045-1D1C33C8E08B}"/>
              </a:ext>
            </a:extLst>
          </p:cNvPr>
          <p:cNvSpPr/>
          <p:nvPr/>
        </p:nvSpPr>
        <p:spPr>
          <a:xfrm>
            <a:off x="5229261" y="5308511"/>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Bottom</a:t>
            </a:r>
          </a:p>
        </p:txBody>
      </p:sp>
      <p:sp>
        <p:nvSpPr>
          <p:cNvPr id="12" name="Rectangle 11">
            <a:extLst>
              <a:ext uri="{FF2B5EF4-FFF2-40B4-BE49-F238E27FC236}">
                <a16:creationId xmlns:a16="http://schemas.microsoft.com/office/drawing/2014/main" id="{B2EED6C5-8CB4-4159-8381-BE2EB73ED921}"/>
              </a:ext>
            </a:extLst>
          </p:cNvPr>
          <p:cNvSpPr/>
          <p:nvPr/>
        </p:nvSpPr>
        <p:spPr>
          <a:xfrm>
            <a:off x="5237250" y="5583274"/>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77</a:t>
            </a:r>
          </a:p>
        </p:txBody>
      </p:sp>
      <p:sp>
        <p:nvSpPr>
          <p:cNvPr id="13" name="TextBox 12">
            <a:extLst>
              <a:ext uri="{FF2B5EF4-FFF2-40B4-BE49-F238E27FC236}">
                <a16:creationId xmlns:a16="http://schemas.microsoft.com/office/drawing/2014/main" id="{F56330FA-3E2F-433E-B8C9-3203FAC72173}"/>
              </a:ext>
            </a:extLst>
          </p:cNvPr>
          <p:cNvSpPr txBox="1"/>
          <p:nvPr/>
        </p:nvSpPr>
        <p:spPr>
          <a:xfrm>
            <a:off x="5151876" y="4953739"/>
            <a:ext cx="896399" cy="369332"/>
          </a:xfrm>
          <a:prstGeom prst="rect">
            <a:avLst/>
          </a:prstGeom>
          <a:noFill/>
        </p:spPr>
        <p:txBody>
          <a:bodyPr wrap="none" rtlCol="0">
            <a:spAutoFit/>
          </a:bodyPr>
          <a:lstStyle/>
          <a:p>
            <a:r>
              <a:rPr lang="en-US" i="1" dirty="0"/>
              <a:t>Push 77</a:t>
            </a:r>
          </a:p>
        </p:txBody>
      </p:sp>
      <p:sp>
        <p:nvSpPr>
          <p:cNvPr id="14" name="Rectangle 13">
            <a:extLst>
              <a:ext uri="{FF2B5EF4-FFF2-40B4-BE49-F238E27FC236}">
                <a16:creationId xmlns:a16="http://schemas.microsoft.com/office/drawing/2014/main" id="{16EED25A-C5B0-4395-A041-DAC2BE4B49C1}"/>
              </a:ext>
            </a:extLst>
          </p:cNvPr>
          <p:cNvSpPr/>
          <p:nvPr/>
        </p:nvSpPr>
        <p:spPr>
          <a:xfrm>
            <a:off x="6225038" y="5301111"/>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Bottom</a:t>
            </a:r>
          </a:p>
        </p:txBody>
      </p:sp>
      <p:sp>
        <p:nvSpPr>
          <p:cNvPr id="15" name="Rectangle 14">
            <a:extLst>
              <a:ext uri="{FF2B5EF4-FFF2-40B4-BE49-F238E27FC236}">
                <a16:creationId xmlns:a16="http://schemas.microsoft.com/office/drawing/2014/main" id="{F03ACF46-9F56-4B4C-800D-B676F5CF8034}"/>
              </a:ext>
            </a:extLst>
          </p:cNvPr>
          <p:cNvSpPr/>
          <p:nvPr/>
        </p:nvSpPr>
        <p:spPr>
          <a:xfrm>
            <a:off x="6225038" y="5571231"/>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77</a:t>
            </a:r>
          </a:p>
        </p:txBody>
      </p:sp>
      <p:sp>
        <p:nvSpPr>
          <p:cNvPr id="16" name="TextBox 15">
            <a:extLst>
              <a:ext uri="{FF2B5EF4-FFF2-40B4-BE49-F238E27FC236}">
                <a16:creationId xmlns:a16="http://schemas.microsoft.com/office/drawing/2014/main" id="{4B370282-E7B5-43E8-8ABB-BCE3C4988C45}"/>
              </a:ext>
            </a:extLst>
          </p:cNvPr>
          <p:cNvSpPr txBox="1"/>
          <p:nvPr/>
        </p:nvSpPr>
        <p:spPr>
          <a:xfrm>
            <a:off x="7272183" y="4946339"/>
            <a:ext cx="1738651" cy="369332"/>
          </a:xfrm>
          <a:prstGeom prst="rect">
            <a:avLst/>
          </a:prstGeom>
          <a:noFill/>
        </p:spPr>
        <p:txBody>
          <a:bodyPr wrap="square" rtlCol="0">
            <a:spAutoFit/>
          </a:bodyPr>
          <a:lstStyle/>
          <a:p>
            <a:r>
              <a:rPr lang="en-US" i="1" dirty="0"/>
              <a:t>… pop 91</a:t>
            </a:r>
          </a:p>
        </p:txBody>
      </p:sp>
      <p:sp>
        <p:nvSpPr>
          <p:cNvPr id="23" name="Rectangle 22">
            <a:extLst>
              <a:ext uri="{FF2B5EF4-FFF2-40B4-BE49-F238E27FC236}">
                <a16:creationId xmlns:a16="http://schemas.microsoft.com/office/drawing/2014/main" id="{FAAF334B-0674-40AA-95D8-B4D4A84D5B04}"/>
              </a:ext>
            </a:extLst>
          </p:cNvPr>
          <p:cNvSpPr/>
          <p:nvPr/>
        </p:nvSpPr>
        <p:spPr>
          <a:xfrm>
            <a:off x="6223544" y="5858135"/>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91</a:t>
            </a:r>
          </a:p>
        </p:txBody>
      </p:sp>
      <p:sp>
        <p:nvSpPr>
          <p:cNvPr id="24" name="Rectangle 23">
            <a:extLst>
              <a:ext uri="{FF2B5EF4-FFF2-40B4-BE49-F238E27FC236}">
                <a16:creationId xmlns:a16="http://schemas.microsoft.com/office/drawing/2014/main" id="{881231F3-3C1B-4CAE-972A-14557495E614}"/>
              </a:ext>
            </a:extLst>
          </p:cNvPr>
          <p:cNvSpPr/>
          <p:nvPr/>
        </p:nvSpPr>
        <p:spPr>
          <a:xfrm>
            <a:off x="7276866" y="5283846"/>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Bottom</a:t>
            </a:r>
          </a:p>
        </p:txBody>
      </p:sp>
      <p:sp>
        <p:nvSpPr>
          <p:cNvPr id="25" name="Rectangle 24">
            <a:extLst>
              <a:ext uri="{FF2B5EF4-FFF2-40B4-BE49-F238E27FC236}">
                <a16:creationId xmlns:a16="http://schemas.microsoft.com/office/drawing/2014/main" id="{3315CE30-E724-42A7-8384-6DA4DFAC9605}"/>
              </a:ext>
            </a:extLst>
          </p:cNvPr>
          <p:cNvSpPr/>
          <p:nvPr/>
        </p:nvSpPr>
        <p:spPr>
          <a:xfrm>
            <a:off x="7276866" y="5553966"/>
            <a:ext cx="900920" cy="287281"/>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77</a:t>
            </a:r>
          </a:p>
        </p:txBody>
      </p:sp>
      <p:sp>
        <p:nvSpPr>
          <p:cNvPr id="30" name="TextBox 29">
            <a:extLst>
              <a:ext uri="{FF2B5EF4-FFF2-40B4-BE49-F238E27FC236}">
                <a16:creationId xmlns:a16="http://schemas.microsoft.com/office/drawing/2014/main" id="{AAAD92EF-0CAE-4D6E-A1BC-995921B648F8}"/>
              </a:ext>
            </a:extLst>
          </p:cNvPr>
          <p:cNvSpPr txBox="1"/>
          <p:nvPr/>
        </p:nvSpPr>
        <p:spPr>
          <a:xfrm>
            <a:off x="858504" y="4866020"/>
            <a:ext cx="4026661" cy="646331"/>
          </a:xfrm>
          <a:prstGeom prst="rect">
            <a:avLst/>
          </a:prstGeom>
          <a:noFill/>
          <a:ln>
            <a:noFill/>
          </a:ln>
        </p:spPr>
        <p:txBody>
          <a:bodyPr wrap="square" rtlCol="0">
            <a:spAutoFit/>
          </a:bodyPr>
          <a:lstStyle/>
          <a:p>
            <a:r>
              <a:rPr lang="en-US" i="1" dirty="0"/>
              <a:t>Stack segment encloses the entire stack.  But not all of it is “in use”</a:t>
            </a:r>
          </a:p>
        </p:txBody>
      </p:sp>
      <p:cxnSp>
        <p:nvCxnSpPr>
          <p:cNvPr id="32" name="Straight Arrow Connector 31">
            <a:extLst>
              <a:ext uri="{FF2B5EF4-FFF2-40B4-BE49-F238E27FC236}">
                <a16:creationId xmlns:a16="http://schemas.microsoft.com/office/drawing/2014/main" id="{5BEE2C54-2B09-448C-BE59-7E37A4A8D39D}"/>
              </a:ext>
            </a:extLst>
          </p:cNvPr>
          <p:cNvCxnSpPr/>
          <p:nvPr/>
        </p:nvCxnSpPr>
        <p:spPr>
          <a:xfrm>
            <a:off x="3773010" y="5315671"/>
            <a:ext cx="477946" cy="196680"/>
          </a:xfrm>
          <a:prstGeom prst="straightConnector1">
            <a:avLst/>
          </a:prstGeom>
          <a:ln w="38100">
            <a:solidFill>
              <a:srgbClr val="002060"/>
            </a:solidFill>
            <a:tailEnd type="triangle"/>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88CE48E9-7F86-4E80-BC1C-3A78B191530E}"/>
              </a:ext>
            </a:extLst>
          </p:cNvPr>
          <p:cNvSpPr txBox="1"/>
          <p:nvPr/>
        </p:nvSpPr>
        <p:spPr>
          <a:xfrm>
            <a:off x="6176404" y="4956695"/>
            <a:ext cx="896399" cy="369332"/>
          </a:xfrm>
          <a:prstGeom prst="rect">
            <a:avLst/>
          </a:prstGeom>
          <a:noFill/>
        </p:spPr>
        <p:txBody>
          <a:bodyPr wrap="none" rtlCol="0">
            <a:spAutoFit/>
          </a:bodyPr>
          <a:lstStyle/>
          <a:p>
            <a:r>
              <a:rPr lang="en-US" i="1" dirty="0"/>
              <a:t>Push 91</a:t>
            </a:r>
          </a:p>
        </p:txBody>
      </p:sp>
    </p:spTree>
    <p:extLst>
      <p:ext uri="{BB962C8B-B14F-4D97-AF65-F5344CB8AC3E}">
        <p14:creationId xmlns:p14="http://schemas.microsoft.com/office/powerpoint/2010/main" val="11331016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4" presetClass="entr" presetSubtype="10" fill="hold" grpId="0"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randombar(horizontal)">
                                      <p:cBhvr>
                                        <p:cTn id="10" dur="500"/>
                                        <p:tgtEl>
                                          <p:spTgt spid="10"/>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randombar(horizontal)">
                                      <p:cBhvr>
                                        <p:cTn id="15" dur="500"/>
                                        <p:tgtEl>
                                          <p:spTgt spid="11"/>
                                        </p:tgtEl>
                                      </p:cBhvr>
                                    </p:animEffect>
                                  </p:childTnLst>
                                </p:cTn>
                              </p:par>
                              <p:par>
                                <p:cTn id="16" presetID="14" presetClass="entr" presetSubtype="10" fill="hold" grpId="0" nodeType="withEffect">
                                  <p:stCondLst>
                                    <p:cond delay="0"/>
                                  </p:stCondLst>
                                  <p:childTnLst>
                                    <p:set>
                                      <p:cBhvr>
                                        <p:cTn id="17" dur="1" fill="hold">
                                          <p:stCondLst>
                                            <p:cond delay="0"/>
                                          </p:stCondLst>
                                        </p:cTn>
                                        <p:tgtEl>
                                          <p:spTgt spid="27"/>
                                        </p:tgtEl>
                                        <p:attrNameLst>
                                          <p:attrName>style.visibility</p:attrName>
                                        </p:attrNameLst>
                                      </p:cBhvr>
                                      <p:to>
                                        <p:strVal val="visible"/>
                                      </p:to>
                                    </p:set>
                                    <p:animEffect transition="in" filter="randombar(horizontal)">
                                      <p:cBhvr>
                                        <p:cTn id="18" dur="500"/>
                                        <p:tgtEl>
                                          <p:spTgt spid="27"/>
                                        </p:tgtEl>
                                      </p:cBhvr>
                                    </p:animEffect>
                                  </p:childTnLst>
                                </p:cTn>
                              </p:par>
                              <p:par>
                                <p:cTn id="19" presetID="14" presetClass="entr" presetSubtype="10" fill="hold" grpId="0"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randombar(horizontal)">
                                      <p:cBhvr>
                                        <p:cTn id="21" dur="500"/>
                                        <p:tgtEl>
                                          <p:spTgt spid="12"/>
                                        </p:tgtEl>
                                      </p:cBhvr>
                                    </p:animEffect>
                                  </p:childTnLst>
                                </p:cTn>
                              </p:par>
                              <p:par>
                                <p:cTn id="22" presetID="14" presetClass="entr" presetSubtype="10"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randombar(horizontal)">
                                      <p:cBhvr>
                                        <p:cTn id="24" dur="5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28"/>
                                        </p:tgtEl>
                                        <p:attrNameLst>
                                          <p:attrName>style.visibility</p:attrName>
                                        </p:attrNameLst>
                                      </p:cBhvr>
                                      <p:to>
                                        <p:strVal val="visible"/>
                                      </p:to>
                                    </p:set>
                                    <p:animEffect transition="in" filter="randombar(horizontal)">
                                      <p:cBhvr>
                                        <p:cTn id="29" dur="500"/>
                                        <p:tgtEl>
                                          <p:spTgt spid="28"/>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14"/>
                                        </p:tgtEl>
                                        <p:attrNameLst>
                                          <p:attrName>style.visibility</p:attrName>
                                        </p:attrNameLst>
                                      </p:cBhvr>
                                      <p:to>
                                        <p:strVal val="visible"/>
                                      </p:to>
                                    </p:set>
                                    <p:animEffect transition="in" filter="randombar(horizontal)">
                                      <p:cBhvr>
                                        <p:cTn id="32" dur="500"/>
                                        <p:tgtEl>
                                          <p:spTgt spid="14"/>
                                        </p:tgtEl>
                                      </p:cBhvr>
                                    </p:animEffect>
                                  </p:childTnLst>
                                </p:cTn>
                              </p:par>
                              <p:par>
                                <p:cTn id="33" presetID="14" presetClass="entr" presetSubtype="10" fill="hold" grpId="0" nodeType="withEffect">
                                  <p:stCondLst>
                                    <p:cond delay="0"/>
                                  </p:stCondLst>
                                  <p:childTnLst>
                                    <p:set>
                                      <p:cBhvr>
                                        <p:cTn id="34" dur="1" fill="hold">
                                          <p:stCondLst>
                                            <p:cond delay="0"/>
                                          </p:stCondLst>
                                        </p:cTn>
                                        <p:tgtEl>
                                          <p:spTgt spid="31"/>
                                        </p:tgtEl>
                                        <p:attrNameLst>
                                          <p:attrName>style.visibility</p:attrName>
                                        </p:attrNameLst>
                                      </p:cBhvr>
                                      <p:to>
                                        <p:strVal val="visible"/>
                                      </p:to>
                                    </p:set>
                                    <p:animEffect transition="in" filter="randombar(horizontal)">
                                      <p:cBhvr>
                                        <p:cTn id="35" dur="500"/>
                                        <p:tgtEl>
                                          <p:spTgt spid="31"/>
                                        </p:tgtEl>
                                      </p:cBhvr>
                                    </p:animEffect>
                                  </p:childTnLst>
                                </p:cTn>
                              </p:par>
                              <p:par>
                                <p:cTn id="36" presetID="14" presetClass="entr" presetSubtype="10" fill="hold" grpId="0" nodeType="withEffect">
                                  <p:stCondLst>
                                    <p:cond delay="0"/>
                                  </p:stCondLst>
                                  <p:childTnLst>
                                    <p:set>
                                      <p:cBhvr>
                                        <p:cTn id="37" dur="1" fill="hold">
                                          <p:stCondLst>
                                            <p:cond delay="0"/>
                                          </p:stCondLst>
                                        </p:cTn>
                                        <p:tgtEl>
                                          <p:spTgt spid="15"/>
                                        </p:tgtEl>
                                        <p:attrNameLst>
                                          <p:attrName>style.visibility</p:attrName>
                                        </p:attrNameLst>
                                      </p:cBhvr>
                                      <p:to>
                                        <p:strVal val="visible"/>
                                      </p:to>
                                    </p:set>
                                    <p:animEffect transition="in" filter="randombar(horizontal)">
                                      <p:cBhvr>
                                        <p:cTn id="38" dur="500"/>
                                        <p:tgtEl>
                                          <p:spTgt spid="15"/>
                                        </p:tgtEl>
                                      </p:cBhvr>
                                    </p:animEffect>
                                  </p:childTnLst>
                                </p:cTn>
                              </p:par>
                              <p:par>
                                <p:cTn id="39" presetID="14" presetClass="entr" presetSubtype="10" fill="hold" grpId="0" nodeType="withEffect">
                                  <p:stCondLst>
                                    <p:cond delay="0"/>
                                  </p:stCondLst>
                                  <p:childTnLst>
                                    <p:set>
                                      <p:cBhvr>
                                        <p:cTn id="40" dur="1" fill="hold">
                                          <p:stCondLst>
                                            <p:cond delay="0"/>
                                          </p:stCondLst>
                                        </p:cTn>
                                        <p:tgtEl>
                                          <p:spTgt spid="23"/>
                                        </p:tgtEl>
                                        <p:attrNameLst>
                                          <p:attrName>style.visibility</p:attrName>
                                        </p:attrNameLst>
                                      </p:cBhvr>
                                      <p:to>
                                        <p:strVal val="visible"/>
                                      </p:to>
                                    </p:set>
                                    <p:animEffect transition="in" filter="randombar(horizontal)">
                                      <p:cBhvr>
                                        <p:cTn id="41" dur="500"/>
                                        <p:tgtEl>
                                          <p:spTgt spid="23"/>
                                        </p:tgtEl>
                                      </p:cBhvr>
                                    </p:animEffect>
                                  </p:childTnLst>
                                </p:cTn>
                              </p:par>
                            </p:childTnLst>
                          </p:cTn>
                        </p:par>
                      </p:childTnLst>
                    </p:cTn>
                  </p:par>
                  <p:par>
                    <p:cTn id="42" fill="hold">
                      <p:stCondLst>
                        <p:cond delay="indefinite"/>
                      </p:stCondLst>
                      <p:childTnLst>
                        <p:par>
                          <p:cTn id="43" fill="hold">
                            <p:stCondLst>
                              <p:cond delay="0"/>
                            </p:stCondLst>
                            <p:childTnLst>
                              <p:par>
                                <p:cTn id="44" presetID="14" presetClass="entr" presetSubtype="10" fill="hold" grpId="0" nodeType="clickEffect">
                                  <p:stCondLst>
                                    <p:cond delay="0"/>
                                  </p:stCondLst>
                                  <p:childTnLst>
                                    <p:set>
                                      <p:cBhvr>
                                        <p:cTn id="45" dur="1" fill="hold">
                                          <p:stCondLst>
                                            <p:cond delay="0"/>
                                          </p:stCondLst>
                                        </p:cTn>
                                        <p:tgtEl>
                                          <p:spTgt spid="29"/>
                                        </p:tgtEl>
                                        <p:attrNameLst>
                                          <p:attrName>style.visibility</p:attrName>
                                        </p:attrNameLst>
                                      </p:cBhvr>
                                      <p:to>
                                        <p:strVal val="visible"/>
                                      </p:to>
                                    </p:set>
                                    <p:animEffect transition="in" filter="randombar(horizontal)">
                                      <p:cBhvr>
                                        <p:cTn id="46" dur="500"/>
                                        <p:tgtEl>
                                          <p:spTgt spid="29"/>
                                        </p:tgtEl>
                                      </p:cBhvr>
                                    </p:animEffect>
                                  </p:childTnLst>
                                </p:cTn>
                              </p:par>
                              <p:par>
                                <p:cTn id="47" presetID="14" presetClass="entr" presetSubtype="10" fill="hold" grpId="0" nodeType="withEffect">
                                  <p:stCondLst>
                                    <p:cond delay="0"/>
                                  </p:stCondLst>
                                  <p:childTnLst>
                                    <p:set>
                                      <p:cBhvr>
                                        <p:cTn id="48" dur="1" fill="hold">
                                          <p:stCondLst>
                                            <p:cond delay="0"/>
                                          </p:stCondLst>
                                        </p:cTn>
                                        <p:tgtEl>
                                          <p:spTgt spid="16"/>
                                        </p:tgtEl>
                                        <p:attrNameLst>
                                          <p:attrName>style.visibility</p:attrName>
                                        </p:attrNameLst>
                                      </p:cBhvr>
                                      <p:to>
                                        <p:strVal val="visible"/>
                                      </p:to>
                                    </p:set>
                                    <p:animEffect transition="in" filter="randombar(horizontal)">
                                      <p:cBhvr>
                                        <p:cTn id="49" dur="500"/>
                                        <p:tgtEl>
                                          <p:spTgt spid="16"/>
                                        </p:tgtEl>
                                      </p:cBhvr>
                                    </p:animEffect>
                                  </p:childTnLst>
                                </p:cTn>
                              </p:par>
                              <p:par>
                                <p:cTn id="50" presetID="14" presetClass="entr" presetSubtype="10" fill="hold" grpId="0" nodeType="withEffect">
                                  <p:stCondLst>
                                    <p:cond delay="0"/>
                                  </p:stCondLst>
                                  <p:childTnLst>
                                    <p:set>
                                      <p:cBhvr>
                                        <p:cTn id="51" dur="1" fill="hold">
                                          <p:stCondLst>
                                            <p:cond delay="0"/>
                                          </p:stCondLst>
                                        </p:cTn>
                                        <p:tgtEl>
                                          <p:spTgt spid="24"/>
                                        </p:tgtEl>
                                        <p:attrNameLst>
                                          <p:attrName>style.visibility</p:attrName>
                                        </p:attrNameLst>
                                      </p:cBhvr>
                                      <p:to>
                                        <p:strVal val="visible"/>
                                      </p:to>
                                    </p:set>
                                    <p:animEffect transition="in" filter="randombar(horizontal)">
                                      <p:cBhvr>
                                        <p:cTn id="52" dur="500"/>
                                        <p:tgtEl>
                                          <p:spTgt spid="24"/>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5"/>
                                        </p:tgtEl>
                                        <p:attrNameLst>
                                          <p:attrName>style.visibility</p:attrName>
                                        </p:attrNameLst>
                                      </p:cBhvr>
                                      <p:to>
                                        <p:strVal val="visible"/>
                                      </p:to>
                                    </p:set>
                                    <p:animEffect transition="in" filter="randombar(horizontal)">
                                      <p:cBhvr>
                                        <p:cTn id="55" dur="500"/>
                                        <p:tgtEl>
                                          <p:spTgt spid="25"/>
                                        </p:tgtEl>
                                      </p:cBhvr>
                                    </p:animEffec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8"/>
                                        </p:tgtEl>
                                        <p:attrNameLst>
                                          <p:attrName>style.visibility</p:attrName>
                                        </p:attrNameLst>
                                      </p:cBhvr>
                                      <p:to>
                                        <p:strVal val="visible"/>
                                      </p:to>
                                    </p:set>
                                    <p:animEffect transition="in" filter="randombar(horizontal)">
                                      <p:cBhvr>
                                        <p:cTn id="60" dur="500"/>
                                        <p:tgtEl>
                                          <p:spTgt spid="8"/>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9"/>
                                        </p:tgtEl>
                                        <p:attrNameLst>
                                          <p:attrName>style.visibility</p:attrName>
                                        </p:attrNameLst>
                                      </p:cBhvr>
                                      <p:to>
                                        <p:strVal val="visible"/>
                                      </p:to>
                                    </p:set>
                                    <p:animEffect transition="in" filter="randombar(horizontal)">
                                      <p:cBhvr>
                                        <p:cTn id="63"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 grpId="0" animBg="1"/>
      <p:bldP spid="28" grpId="0" animBg="1"/>
      <p:bldP spid="29" grpId="0" animBg="1"/>
      <p:bldP spid="7" grpId="0"/>
      <p:bldP spid="8" grpId="0" animBg="1"/>
      <p:bldP spid="9" grpId="0"/>
      <p:bldP spid="10" grpId="0" animBg="1"/>
      <p:bldP spid="11" grpId="0" animBg="1"/>
      <p:bldP spid="12" grpId="0" animBg="1"/>
      <p:bldP spid="13" grpId="0"/>
      <p:bldP spid="14" grpId="0" animBg="1"/>
      <p:bldP spid="15" grpId="0" animBg="1"/>
      <p:bldP spid="16" grpId="0"/>
      <p:bldP spid="23" grpId="0" animBg="1"/>
      <p:bldP spid="24" grpId="0" animBg="1"/>
      <p:bldP spid="25" grpId="0" animBg="1"/>
      <p:bldP spid="3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B9370-DFA1-4065-B466-354A81C4D084}"/>
              </a:ext>
            </a:extLst>
          </p:cNvPr>
          <p:cNvSpPr>
            <a:spLocks noGrp="1"/>
          </p:cNvSpPr>
          <p:nvPr>
            <p:ph type="title"/>
          </p:nvPr>
        </p:nvSpPr>
        <p:spPr/>
        <p:txBody>
          <a:bodyPr/>
          <a:lstStyle/>
          <a:p>
            <a:r>
              <a:rPr lang="en-US" dirty="0"/>
              <a:t>… Heaps</a:t>
            </a:r>
          </a:p>
        </p:txBody>
      </p:sp>
      <p:sp>
        <p:nvSpPr>
          <p:cNvPr id="3" name="Content Placeholder 2">
            <a:extLst>
              <a:ext uri="{FF2B5EF4-FFF2-40B4-BE49-F238E27FC236}">
                <a16:creationId xmlns:a16="http://schemas.microsoft.com/office/drawing/2014/main" id="{125CB879-48F7-48DA-890B-B93200ACAF23}"/>
              </a:ext>
            </a:extLst>
          </p:cNvPr>
          <p:cNvSpPr>
            <a:spLocks noGrp="1"/>
          </p:cNvSpPr>
          <p:nvPr>
            <p:ph idx="1"/>
          </p:nvPr>
        </p:nvSpPr>
        <p:spPr>
          <a:xfrm>
            <a:off x="1024128" y="2523506"/>
            <a:ext cx="10916338" cy="3785853"/>
          </a:xfrm>
        </p:spPr>
        <p:txBody>
          <a:bodyPr>
            <a:normAutofit/>
          </a:bodyPr>
          <a:lstStyle/>
          <a:p>
            <a:r>
              <a:rPr lang="en-US" dirty="0"/>
              <a:t>A heap is a memory segment </a:t>
            </a:r>
            <a:r>
              <a:rPr lang="en-US" dirty="0" err="1"/>
              <a:t>accesed</a:t>
            </a:r>
            <a:r>
              <a:rPr lang="en-US" dirty="0"/>
              <a:t> via </a:t>
            </a:r>
            <a:r>
              <a:rPr lang="en-US" b="1" dirty="0"/>
              <a:t>malloc/free</a:t>
            </a:r>
            <a:r>
              <a:rPr lang="en-US" dirty="0"/>
              <a:t> </a:t>
            </a:r>
            <a:br>
              <a:rPr lang="en-US" dirty="0"/>
            </a:br>
            <a:r>
              <a:rPr lang="en-US" dirty="0"/>
              <a:t/>
            </a:r>
            <a:br>
              <a:rPr lang="en-US" dirty="0"/>
            </a:br>
            <a:r>
              <a:rPr lang="en-US" b="1" dirty="0"/>
              <a:t>NUMA heaps:  </a:t>
            </a:r>
            <a:r>
              <a:rPr lang="en-US" dirty="0"/>
              <a:t>Linux maintains one heap region (pool) per DRAM module, tries put your new memory “close” to your thread.</a:t>
            </a:r>
            <a:br>
              <a:rPr lang="en-US" dirty="0"/>
            </a:br>
            <a:r>
              <a:rPr lang="en-US" dirty="0"/>
              <a:t/>
            </a:r>
            <a:br>
              <a:rPr lang="en-US" dirty="0"/>
            </a:br>
            <a:r>
              <a:rPr lang="en-US" dirty="0"/>
              <a:t/>
            </a:r>
            <a:br>
              <a:rPr lang="en-US" dirty="0"/>
            </a:br>
            <a:endParaRPr lang="en-US" dirty="0"/>
          </a:p>
        </p:txBody>
      </p:sp>
      <p:sp>
        <p:nvSpPr>
          <p:cNvPr id="4" name="Footer Placeholder 3">
            <a:extLst>
              <a:ext uri="{FF2B5EF4-FFF2-40B4-BE49-F238E27FC236}">
                <a16:creationId xmlns:a16="http://schemas.microsoft.com/office/drawing/2014/main" id="{61554E6D-1325-4EA0-9485-0EA0154E702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FDBA124-1FD5-43EE-98EE-39180DFD59AB}"/>
              </a:ext>
            </a:extLst>
          </p:cNvPr>
          <p:cNvSpPr>
            <a:spLocks noGrp="1"/>
          </p:cNvSpPr>
          <p:nvPr>
            <p:ph type="sldNum" sz="quarter" idx="12"/>
          </p:nvPr>
        </p:nvSpPr>
        <p:spPr/>
        <p:txBody>
          <a:bodyPr/>
          <a:lstStyle/>
          <a:p>
            <a:fld id="{6547F9EC-0141-428E-9624-21FD351CB832}" type="slidenum">
              <a:rPr lang="en-US" smtClean="0"/>
              <a:t>11</a:t>
            </a:fld>
            <a:endParaRPr lang="en-US"/>
          </a:p>
        </p:txBody>
      </p:sp>
      <p:pic>
        <p:nvPicPr>
          <p:cNvPr id="6" name="Picture 5">
            <a:extLst>
              <a:ext uri="{FF2B5EF4-FFF2-40B4-BE49-F238E27FC236}">
                <a16:creationId xmlns:a16="http://schemas.microsoft.com/office/drawing/2014/main" id="{F79BD048-18C6-48C6-A0BB-B663326B748E}"/>
              </a:ext>
            </a:extLst>
          </p:cNvPr>
          <p:cNvPicPr>
            <a:picLocks noChangeAspect="1"/>
          </p:cNvPicPr>
          <p:nvPr/>
        </p:nvPicPr>
        <p:blipFill>
          <a:blip r:embed="rId2"/>
          <a:stretch>
            <a:fillRect/>
          </a:stretch>
        </p:blipFill>
        <p:spPr>
          <a:xfrm>
            <a:off x="9775245" y="195390"/>
            <a:ext cx="1938291" cy="1938291"/>
          </a:xfrm>
          <a:prstGeom prst="rect">
            <a:avLst/>
          </a:prstGeom>
        </p:spPr>
      </p:pic>
    </p:spTree>
    <p:extLst>
      <p:ext uri="{BB962C8B-B14F-4D97-AF65-F5344CB8AC3E}">
        <p14:creationId xmlns:p14="http://schemas.microsoft.com/office/powerpoint/2010/main" val="37922461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043968-74D6-4DF2-A432-1587D0697B48}"/>
              </a:ext>
            </a:extLst>
          </p:cNvPr>
          <p:cNvSpPr>
            <a:spLocks noGrp="1"/>
          </p:cNvSpPr>
          <p:nvPr>
            <p:ph type="title"/>
          </p:nvPr>
        </p:nvSpPr>
        <p:spPr/>
        <p:txBody>
          <a:bodyPr/>
          <a:lstStyle/>
          <a:p>
            <a:r>
              <a:rPr lang="en-US" dirty="0"/>
              <a:t>Initialization</a:t>
            </a:r>
          </a:p>
        </p:txBody>
      </p:sp>
      <p:sp>
        <p:nvSpPr>
          <p:cNvPr id="3" name="Content Placeholder 2">
            <a:extLst>
              <a:ext uri="{FF2B5EF4-FFF2-40B4-BE49-F238E27FC236}">
                <a16:creationId xmlns:a16="http://schemas.microsoft.com/office/drawing/2014/main" id="{27B1F813-D403-4182-A0C6-CD5A68D339B0}"/>
              </a:ext>
            </a:extLst>
          </p:cNvPr>
          <p:cNvSpPr>
            <a:spLocks noGrp="1"/>
          </p:cNvSpPr>
          <p:nvPr>
            <p:ph idx="1"/>
          </p:nvPr>
        </p:nvSpPr>
        <p:spPr/>
        <p:txBody>
          <a:bodyPr>
            <a:normAutofit lnSpcReduction="10000"/>
          </a:bodyPr>
          <a:lstStyle/>
          <a:p>
            <a:r>
              <a:rPr lang="en-US" dirty="0"/>
              <a:t>In C++ we normally use objects with constructors that initialize the fields to desired values.</a:t>
            </a:r>
          </a:p>
          <a:p>
            <a:endParaRPr lang="en-US" dirty="0"/>
          </a:p>
          <a:p>
            <a:r>
              <a:rPr lang="en-US" dirty="0"/>
              <a:t>For this reason, new memory won’t be automatically zeroed: you’ll put the values you want into that memory.  Data segment is initially zero, but that is really a special case.</a:t>
            </a:r>
          </a:p>
          <a:p>
            <a:endParaRPr lang="en-US" dirty="0"/>
          </a:p>
          <a:p>
            <a:r>
              <a:rPr lang="en-US" dirty="0"/>
              <a:t>Of course you can always zero a memory region “by hand”</a:t>
            </a:r>
          </a:p>
        </p:txBody>
      </p:sp>
      <p:sp>
        <p:nvSpPr>
          <p:cNvPr id="4" name="Footer Placeholder 3">
            <a:extLst>
              <a:ext uri="{FF2B5EF4-FFF2-40B4-BE49-F238E27FC236}">
                <a16:creationId xmlns:a16="http://schemas.microsoft.com/office/drawing/2014/main" id="{94CA0D6B-1CF3-4DFA-A19D-29E5A38EE3F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47F3DCC-1727-47CC-90D5-40CEE4F96A4E}"/>
              </a:ext>
            </a:extLst>
          </p:cNvPr>
          <p:cNvSpPr>
            <a:spLocks noGrp="1"/>
          </p:cNvSpPr>
          <p:nvPr>
            <p:ph type="sldNum" sz="quarter" idx="12"/>
          </p:nvPr>
        </p:nvSpPr>
        <p:spPr/>
        <p:txBody>
          <a:bodyPr/>
          <a:lstStyle/>
          <a:p>
            <a:fld id="{6547F9EC-0141-428E-9624-21FD351CB832}" type="slidenum">
              <a:rPr lang="en-US" smtClean="0"/>
              <a:t>12</a:t>
            </a:fld>
            <a:endParaRPr lang="en-US"/>
          </a:p>
        </p:txBody>
      </p:sp>
    </p:spTree>
    <p:extLst>
      <p:ext uri="{BB962C8B-B14F-4D97-AF65-F5344CB8AC3E}">
        <p14:creationId xmlns:p14="http://schemas.microsoft.com/office/powerpoint/2010/main" val="32667443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30F88-93F4-42A1-BDA8-C7B6E2FE8C07}"/>
              </a:ext>
            </a:extLst>
          </p:cNvPr>
          <p:cNvSpPr>
            <a:spLocks noGrp="1"/>
          </p:cNvSpPr>
          <p:nvPr>
            <p:ph type="title"/>
          </p:nvPr>
        </p:nvSpPr>
        <p:spPr/>
        <p:txBody>
          <a:bodyPr/>
          <a:lstStyle/>
          <a:p>
            <a:r>
              <a:rPr lang="en-US" dirty="0"/>
              <a:t>Your C++ program “controls” where the variables it uses will live</a:t>
            </a:r>
          </a:p>
        </p:txBody>
      </p:sp>
      <p:sp>
        <p:nvSpPr>
          <p:cNvPr id="3" name="Content Placeholder 2">
            <a:extLst>
              <a:ext uri="{FF2B5EF4-FFF2-40B4-BE49-F238E27FC236}">
                <a16:creationId xmlns:a16="http://schemas.microsoft.com/office/drawing/2014/main" id="{0D7AD038-2D2E-47BB-B8C0-DC9DE1B79E85}"/>
              </a:ext>
            </a:extLst>
          </p:cNvPr>
          <p:cNvSpPr>
            <a:spLocks noGrp="1"/>
          </p:cNvSpPr>
          <p:nvPr>
            <p:ph idx="1"/>
          </p:nvPr>
        </p:nvSpPr>
        <p:spPr/>
        <p:txBody>
          <a:bodyPr>
            <a:normAutofit/>
          </a:bodyPr>
          <a:lstStyle/>
          <a:p>
            <a:r>
              <a:rPr lang="en-US" sz="2400" dirty="0"/>
              <a:t>int     </a:t>
            </a:r>
            <a:r>
              <a:rPr lang="en-US" sz="2400" dirty="0" err="1"/>
              <a:t>cat_count</a:t>
            </a:r>
            <a:r>
              <a:rPr lang="en-US" sz="2400" dirty="0"/>
              <a:t> = 0;                    // Global: Lives in a data segment</a:t>
            </a:r>
          </a:p>
          <a:p>
            <a:r>
              <a:rPr lang="en-US" sz="2400" dirty="0"/>
              <a:t>class Cat {                                  //  Definition: Used only by g++ </a:t>
            </a:r>
            <a:br>
              <a:rPr lang="en-US" sz="2400" dirty="0"/>
            </a:br>
            <a:r>
              <a:rPr lang="en-US" sz="2400" dirty="0"/>
              <a:t> public:</a:t>
            </a:r>
            <a:br>
              <a:rPr lang="en-US" sz="2400" dirty="0"/>
            </a:br>
            <a:r>
              <a:rPr lang="en-US" sz="2400" dirty="0"/>
              <a:t>      int </a:t>
            </a:r>
            <a:r>
              <a:rPr lang="en-US" sz="2400" dirty="0" err="1"/>
              <a:t>cat_id</a:t>
            </a:r>
            <a:r>
              <a:rPr lang="en-US" sz="2400" dirty="0"/>
              <a:t>;                             //  The object will have space for a 32-bit int</a:t>
            </a:r>
            <a:br>
              <a:rPr lang="en-US" sz="2400" dirty="0"/>
            </a:br>
            <a:r>
              <a:rPr lang="en-US" sz="2400" dirty="0"/>
              <a:t>      std::string name;                    //  … and for a “string object”</a:t>
            </a:r>
            <a:br>
              <a:rPr lang="en-US" sz="2400" dirty="0"/>
            </a:br>
            <a:r>
              <a:rPr lang="en-US" sz="2400" dirty="0"/>
              <a:t>      Cat(std::string </a:t>
            </a:r>
            <a:r>
              <a:rPr lang="en-US" sz="2400" dirty="0" err="1"/>
              <a:t>given_name</a:t>
            </a:r>
            <a:r>
              <a:rPr lang="en-US" sz="2400" dirty="0"/>
              <a:t>) {  // Constructor to initialize a new Cat instance</a:t>
            </a:r>
            <a:br>
              <a:rPr lang="en-US" sz="2400" dirty="0"/>
            </a:br>
            <a:r>
              <a:rPr lang="en-US" sz="2400" dirty="0"/>
              <a:t>            name = </a:t>
            </a:r>
            <a:r>
              <a:rPr lang="en-US" sz="2400" dirty="0" err="1"/>
              <a:t>given_name</a:t>
            </a:r>
            <a:r>
              <a:rPr lang="en-US" sz="2400" dirty="0"/>
              <a:t>;</a:t>
            </a:r>
            <a:br>
              <a:rPr lang="en-US" sz="2400" dirty="0"/>
            </a:br>
            <a:r>
              <a:rPr lang="en-US" sz="2400" dirty="0"/>
              <a:t>            </a:t>
            </a:r>
            <a:r>
              <a:rPr lang="en-US" sz="2400" dirty="0" err="1"/>
              <a:t>cat_id</a:t>
            </a:r>
            <a:r>
              <a:rPr lang="en-US" sz="2400" dirty="0"/>
              <a:t> = </a:t>
            </a:r>
            <a:r>
              <a:rPr lang="en-US" sz="2400" dirty="0" err="1"/>
              <a:t>cat_count</a:t>
            </a:r>
            <a:r>
              <a:rPr lang="en-US" sz="2400" dirty="0"/>
              <a:t>++;</a:t>
            </a:r>
            <a:br>
              <a:rPr lang="en-US" sz="2400" dirty="0"/>
            </a:br>
            <a:r>
              <a:rPr lang="en-US" sz="2400" dirty="0"/>
              <a:t>       }</a:t>
            </a:r>
            <a:br>
              <a:rPr lang="en-US" sz="2400" dirty="0"/>
            </a:br>
            <a:r>
              <a:rPr lang="en-US" sz="2400" dirty="0"/>
              <a:t>}</a:t>
            </a:r>
          </a:p>
        </p:txBody>
      </p:sp>
      <p:sp>
        <p:nvSpPr>
          <p:cNvPr id="4" name="Footer Placeholder 3">
            <a:extLst>
              <a:ext uri="{FF2B5EF4-FFF2-40B4-BE49-F238E27FC236}">
                <a16:creationId xmlns:a16="http://schemas.microsoft.com/office/drawing/2014/main" id="{A6F42B93-59AC-4B03-A91F-E66E4AEA3F0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E50B271-A9E0-4D84-AB4B-BD2170EEEEDA}"/>
              </a:ext>
            </a:extLst>
          </p:cNvPr>
          <p:cNvSpPr>
            <a:spLocks noGrp="1"/>
          </p:cNvSpPr>
          <p:nvPr>
            <p:ph type="sldNum" sz="quarter" idx="12"/>
          </p:nvPr>
        </p:nvSpPr>
        <p:spPr/>
        <p:txBody>
          <a:bodyPr/>
          <a:lstStyle/>
          <a:p>
            <a:fld id="{6547F9EC-0141-428E-9624-21FD351CB832}" type="slidenum">
              <a:rPr lang="en-US" smtClean="0"/>
              <a:t>13</a:t>
            </a:fld>
            <a:endParaRPr lang="en-US"/>
          </a:p>
        </p:txBody>
      </p:sp>
    </p:spTree>
    <p:extLst>
      <p:ext uri="{BB962C8B-B14F-4D97-AF65-F5344CB8AC3E}">
        <p14:creationId xmlns:p14="http://schemas.microsoft.com/office/powerpoint/2010/main" val="2732236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A03BC7-36B1-4878-B3FF-2C4BCE5FB604}"/>
              </a:ext>
            </a:extLst>
          </p:cNvPr>
          <p:cNvSpPr>
            <a:spLocks noGrp="1"/>
          </p:cNvSpPr>
          <p:nvPr>
            <p:ph type="title"/>
          </p:nvPr>
        </p:nvSpPr>
        <p:spPr/>
        <p:txBody>
          <a:bodyPr/>
          <a:lstStyle/>
          <a:p>
            <a:r>
              <a:rPr lang="en-US" dirty="0"/>
              <a:t>Your C++ program “controls” where the variables it uses will live</a:t>
            </a:r>
          </a:p>
        </p:txBody>
      </p:sp>
      <p:sp>
        <p:nvSpPr>
          <p:cNvPr id="3" name="Content Placeholder 2">
            <a:extLst>
              <a:ext uri="{FF2B5EF4-FFF2-40B4-BE49-F238E27FC236}">
                <a16:creationId xmlns:a16="http://schemas.microsoft.com/office/drawing/2014/main" id="{9DD58655-D80D-4857-BE90-7199B7F68E25}"/>
              </a:ext>
            </a:extLst>
          </p:cNvPr>
          <p:cNvSpPr>
            <a:spLocks noGrp="1"/>
          </p:cNvSpPr>
          <p:nvPr>
            <p:ph idx="1"/>
          </p:nvPr>
        </p:nvSpPr>
        <p:spPr/>
        <p:txBody>
          <a:bodyPr>
            <a:normAutofit/>
          </a:bodyPr>
          <a:lstStyle/>
          <a:p>
            <a:r>
              <a:rPr lang="en-US" sz="2000" dirty="0"/>
              <a:t>external Cat   fluffy;    // Global, initialized “elsewhere”</a:t>
            </a:r>
          </a:p>
          <a:p>
            <a:r>
              <a:rPr lang="en-US" sz="2000" dirty="0"/>
              <a:t>Cat   </a:t>
            </a:r>
            <a:r>
              <a:rPr lang="en-US" sz="2000" dirty="0" err="1"/>
              <a:t>irma</a:t>
            </a:r>
            <a:r>
              <a:rPr lang="en-US" sz="2000" dirty="0"/>
              <a:t>(“Irma”);       // Global, initialized here.  Object will live in data segment</a:t>
            </a:r>
          </a:p>
          <a:p>
            <a:r>
              <a:rPr lang="en-US" sz="2000" dirty="0"/>
              <a:t>int main(int </a:t>
            </a:r>
            <a:r>
              <a:rPr lang="en-US" sz="2000" dirty="0" err="1"/>
              <a:t>argc</a:t>
            </a:r>
            <a:r>
              <a:rPr lang="en-US" sz="2000" dirty="0"/>
              <a:t>, char</a:t>
            </a:r>
            <a:r>
              <a:rPr lang="en-US" sz="2000" dirty="0" smtClean="0"/>
              <a:t>** </a:t>
            </a:r>
            <a:r>
              <a:rPr lang="en-US" sz="2000" dirty="0" err="1" smtClean="0"/>
              <a:t>argv</a:t>
            </a:r>
            <a:r>
              <a:rPr lang="en-US" sz="2000" dirty="0"/>
              <a:t>) {</a:t>
            </a:r>
          </a:p>
          <a:p>
            <a:r>
              <a:rPr lang="en-US" sz="2000" dirty="0"/>
              <a:t>           Cat  </a:t>
            </a:r>
            <a:r>
              <a:rPr lang="en-US" sz="2000" dirty="0" err="1"/>
              <a:t>streetcat</a:t>
            </a:r>
            <a:r>
              <a:rPr lang="en-US" sz="2000" dirty="0"/>
              <a:t>(“Grizabella”);                   // Stack, created now, actually on the stack. </a:t>
            </a:r>
            <a:br>
              <a:rPr lang="en-US" sz="2000" dirty="0"/>
            </a:br>
            <a:r>
              <a:rPr lang="en-US" sz="2000" dirty="0"/>
              <a:t>                                                                       // The object will be deallocated when scope exits</a:t>
            </a:r>
          </a:p>
          <a:p>
            <a:r>
              <a:rPr lang="en-US" sz="2000" dirty="0"/>
              <a:t>           Cat  *</a:t>
            </a:r>
            <a:r>
              <a:rPr lang="en-US" sz="2000" dirty="0" err="1"/>
              <a:t>catptr</a:t>
            </a:r>
            <a:r>
              <a:rPr lang="en-US" sz="2000" dirty="0"/>
              <a:t> = </a:t>
            </a:r>
            <a:r>
              <a:rPr lang="en-US" sz="2000" b="1" dirty="0"/>
              <a:t>new</a:t>
            </a:r>
            <a:r>
              <a:rPr lang="en-US" sz="2000" dirty="0"/>
              <a:t> Cat(“</a:t>
            </a:r>
            <a:r>
              <a:rPr lang="en-US" sz="2000" dirty="0" err="1"/>
              <a:t>Mistophelles</a:t>
            </a:r>
            <a:r>
              <a:rPr lang="en-US" sz="2000" dirty="0"/>
              <a:t>”);   // Heap!  Remains allocated until you call </a:t>
            </a:r>
            <a:r>
              <a:rPr lang="en-US" sz="2000" b="1" dirty="0"/>
              <a:t>delete</a:t>
            </a:r>
          </a:p>
          <a:p>
            <a:r>
              <a:rPr lang="en-US" sz="2000" dirty="0"/>
              <a:t>}</a:t>
            </a:r>
          </a:p>
        </p:txBody>
      </p:sp>
      <p:sp>
        <p:nvSpPr>
          <p:cNvPr id="4" name="Footer Placeholder 3">
            <a:extLst>
              <a:ext uri="{FF2B5EF4-FFF2-40B4-BE49-F238E27FC236}">
                <a16:creationId xmlns:a16="http://schemas.microsoft.com/office/drawing/2014/main" id="{B0696070-49E2-4FE5-8CA8-D0C7C2E5EA7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A810B2C-2255-4CEC-A684-E215408C8227}"/>
              </a:ext>
            </a:extLst>
          </p:cNvPr>
          <p:cNvSpPr>
            <a:spLocks noGrp="1"/>
          </p:cNvSpPr>
          <p:nvPr>
            <p:ph type="sldNum" sz="quarter" idx="12"/>
          </p:nvPr>
        </p:nvSpPr>
        <p:spPr/>
        <p:txBody>
          <a:bodyPr/>
          <a:lstStyle/>
          <a:p>
            <a:fld id="{6547F9EC-0141-428E-9624-21FD351CB832}" type="slidenum">
              <a:rPr lang="en-US" smtClean="0"/>
              <a:t>14</a:t>
            </a:fld>
            <a:endParaRPr lang="en-US"/>
          </a:p>
        </p:txBody>
      </p:sp>
      <p:sp>
        <p:nvSpPr>
          <p:cNvPr id="6" name="TextBox 5">
            <a:extLst>
              <a:ext uri="{FF2B5EF4-FFF2-40B4-BE49-F238E27FC236}">
                <a16:creationId xmlns:a16="http://schemas.microsoft.com/office/drawing/2014/main" id="{2325133D-5586-427B-8327-036AD3F32C7A}"/>
              </a:ext>
            </a:extLst>
          </p:cNvPr>
          <p:cNvSpPr txBox="1"/>
          <p:nvPr/>
        </p:nvSpPr>
        <p:spPr>
          <a:xfrm>
            <a:off x="1358021" y="5531667"/>
            <a:ext cx="4632166" cy="954107"/>
          </a:xfrm>
          <a:prstGeom prst="rect">
            <a:avLst/>
          </a:prstGeom>
          <a:solidFill>
            <a:srgbClr val="FFFFCC"/>
          </a:solidFill>
          <a:ln w="57150">
            <a:solidFill>
              <a:schemeClr val="accent2"/>
            </a:solidFill>
          </a:ln>
        </p:spPr>
        <p:txBody>
          <a:bodyPr wrap="none" rtlCol="0">
            <a:spAutoFit/>
          </a:bodyPr>
          <a:lstStyle/>
          <a:p>
            <a:r>
              <a:rPr lang="en-US" sz="2800" b="1" dirty="0"/>
              <a:t>Scope:  </a:t>
            </a:r>
            <a:r>
              <a:rPr lang="en-US" sz="2800" dirty="0"/>
              <a:t>The execution block in </a:t>
            </a:r>
            <a:br>
              <a:rPr lang="en-US" sz="2800" dirty="0"/>
            </a:br>
            <a:r>
              <a:rPr lang="en-US" sz="2800" dirty="0"/>
              <a:t>which the variable is accessible</a:t>
            </a:r>
            <a:endParaRPr lang="en-US" b="1" dirty="0"/>
          </a:p>
        </p:txBody>
      </p:sp>
      <p:cxnSp>
        <p:nvCxnSpPr>
          <p:cNvPr id="8" name="Straight Arrow Connector 7">
            <a:extLst>
              <a:ext uri="{FF2B5EF4-FFF2-40B4-BE49-F238E27FC236}">
                <a16:creationId xmlns:a16="http://schemas.microsoft.com/office/drawing/2014/main" id="{2F09919A-08F0-42A0-84D8-F67DAEF90394}"/>
              </a:ext>
            </a:extLst>
          </p:cNvPr>
          <p:cNvCxnSpPr/>
          <p:nvPr/>
        </p:nvCxnSpPr>
        <p:spPr>
          <a:xfrm flipV="1">
            <a:off x="3965418" y="4200808"/>
            <a:ext cx="6310265" cy="1348966"/>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3524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par>
                                <p:cTn id="8" presetID="14" presetClass="entr" presetSubtype="10"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randombar(horizontal)">
                                      <p:cBhvr>
                                        <p:cTn id="1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BF8A4-080C-469D-ADB5-F343468F551E}"/>
              </a:ext>
            </a:extLst>
          </p:cNvPr>
          <p:cNvSpPr>
            <a:spLocks noGrp="1"/>
          </p:cNvSpPr>
          <p:nvPr>
            <p:ph type="title"/>
          </p:nvPr>
        </p:nvSpPr>
        <p:spPr/>
        <p:txBody>
          <a:bodyPr/>
          <a:lstStyle/>
          <a:p>
            <a:r>
              <a:rPr lang="en-US" dirty="0"/>
              <a:t>Puzzle: Where is the byte[] for strings?</a:t>
            </a:r>
          </a:p>
        </p:txBody>
      </p:sp>
      <p:sp>
        <p:nvSpPr>
          <p:cNvPr id="3" name="Content Placeholder 2">
            <a:extLst>
              <a:ext uri="{FF2B5EF4-FFF2-40B4-BE49-F238E27FC236}">
                <a16:creationId xmlns:a16="http://schemas.microsoft.com/office/drawing/2014/main" id="{589E2277-CCDB-4EAF-8692-DA0628F4D5F7}"/>
              </a:ext>
            </a:extLst>
          </p:cNvPr>
          <p:cNvSpPr>
            <a:spLocks noGrp="1"/>
          </p:cNvSpPr>
          <p:nvPr>
            <p:ph idx="1"/>
          </p:nvPr>
        </p:nvSpPr>
        <p:spPr>
          <a:xfrm>
            <a:off x="1024128" y="2286000"/>
            <a:ext cx="10889198" cy="4023360"/>
          </a:xfrm>
        </p:spPr>
        <p:txBody>
          <a:bodyPr/>
          <a:lstStyle/>
          <a:p>
            <a:r>
              <a:rPr lang="en-US" dirty="0"/>
              <a:t>We used std::string to hold the cat names</a:t>
            </a:r>
            <a:r>
              <a:rPr lang="en-US" dirty="0" smtClean="0"/>
              <a:t>.  Where is the memory?</a:t>
            </a:r>
            <a:endParaRPr lang="en-US" dirty="0"/>
          </a:p>
          <a:p>
            <a:endParaRPr lang="en-US" dirty="0"/>
          </a:p>
          <a:p>
            <a:r>
              <a:rPr lang="en-US" dirty="0"/>
              <a:t>Internally, a std::string </a:t>
            </a:r>
            <a:r>
              <a:rPr lang="en-US" dirty="0" smtClean="0"/>
              <a:t>includes a </a:t>
            </a:r>
            <a:r>
              <a:rPr lang="en-US" b="1" dirty="0" smtClean="0"/>
              <a:t>pointer</a:t>
            </a:r>
            <a:r>
              <a:rPr lang="en-US" dirty="0" smtClean="0"/>
              <a:t> to </a:t>
            </a:r>
            <a:r>
              <a:rPr lang="en-US" dirty="0"/>
              <a:t>a character array: a byte vector, terminated with a null byte (‘\0’).</a:t>
            </a:r>
          </a:p>
          <a:p>
            <a:endParaRPr lang="en-US" dirty="0"/>
          </a:p>
          <a:p>
            <a:r>
              <a:rPr lang="en-US" dirty="0"/>
              <a:t>But where is the string itself, in memory?     </a:t>
            </a:r>
          </a:p>
        </p:txBody>
      </p:sp>
      <p:sp>
        <p:nvSpPr>
          <p:cNvPr id="4" name="Footer Placeholder 3">
            <a:extLst>
              <a:ext uri="{FF2B5EF4-FFF2-40B4-BE49-F238E27FC236}">
                <a16:creationId xmlns:a16="http://schemas.microsoft.com/office/drawing/2014/main" id="{8858E6F8-BE01-4EFB-AEF8-A85A8CF46850}"/>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1AD46BF-3D28-4487-BB29-18CE466E1DD8}"/>
              </a:ext>
            </a:extLst>
          </p:cNvPr>
          <p:cNvSpPr>
            <a:spLocks noGrp="1"/>
          </p:cNvSpPr>
          <p:nvPr>
            <p:ph type="sldNum" sz="quarter" idx="12"/>
          </p:nvPr>
        </p:nvSpPr>
        <p:spPr/>
        <p:txBody>
          <a:bodyPr/>
          <a:lstStyle/>
          <a:p>
            <a:fld id="{6547F9EC-0141-428E-9624-21FD351CB832}" type="slidenum">
              <a:rPr lang="en-US" smtClean="0"/>
              <a:t>15</a:t>
            </a:fld>
            <a:endParaRPr lang="en-US"/>
          </a:p>
        </p:txBody>
      </p:sp>
      <p:sp>
        <p:nvSpPr>
          <p:cNvPr id="6" name="TextBox 5">
            <a:extLst>
              <a:ext uri="{FF2B5EF4-FFF2-40B4-BE49-F238E27FC236}">
                <a16:creationId xmlns:a16="http://schemas.microsoft.com/office/drawing/2014/main" id="{670A42B5-4C31-4464-BAC4-7ED71BFC66B5}"/>
              </a:ext>
            </a:extLst>
          </p:cNvPr>
          <p:cNvSpPr txBox="1"/>
          <p:nvPr/>
        </p:nvSpPr>
        <p:spPr>
          <a:xfrm>
            <a:off x="7615646" y="4572000"/>
            <a:ext cx="4576354" cy="1569660"/>
          </a:xfrm>
          <a:prstGeom prst="rect">
            <a:avLst/>
          </a:prstGeom>
          <a:noFill/>
        </p:spPr>
        <p:txBody>
          <a:bodyPr wrap="square" rtlCol="0">
            <a:spAutoFit/>
          </a:bodyPr>
          <a:lstStyle/>
          <a:p>
            <a:pPr algn="ctr"/>
            <a:r>
              <a:rPr lang="en-US" sz="2400" b="1" i="1" dirty="0">
                <a:solidFill>
                  <a:srgbClr val="C00000"/>
                </a:solidFill>
              </a:rPr>
              <a:t>In the heap!  std::string makes a copy using malloc and </a:t>
            </a:r>
            <a:r>
              <a:rPr lang="en-US" sz="2400" b="1" i="1" dirty="0" err="1" smtClean="0">
                <a:solidFill>
                  <a:srgbClr val="C00000"/>
                </a:solidFill>
              </a:rPr>
              <a:t>memcpy</a:t>
            </a:r>
            <a:endParaRPr lang="en-US" sz="2400" b="1" i="1" dirty="0" smtClean="0">
              <a:solidFill>
                <a:srgbClr val="C00000"/>
              </a:solidFill>
            </a:endParaRPr>
          </a:p>
          <a:p>
            <a:pPr algn="ctr"/>
            <a:r>
              <a:rPr lang="en-US" sz="2400" b="1" i="1" dirty="0" smtClean="0">
                <a:solidFill>
                  <a:srgbClr val="C00000"/>
                </a:solidFill>
              </a:rPr>
              <a:t>If you copy a </a:t>
            </a:r>
            <a:r>
              <a:rPr lang="en-US" sz="2400" b="1" i="1" dirty="0" err="1" smtClean="0">
                <a:solidFill>
                  <a:srgbClr val="C00000"/>
                </a:solidFill>
              </a:rPr>
              <a:t>std</a:t>
            </a:r>
            <a:r>
              <a:rPr lang="en-US" sz="2400" b="1" i="1" dirty="0" smtClean="0">
                <a:solidFill>
                  <a:srgbClr val="C00000"/>
                </a:solidFill>
              </a:rPr>
              <a:t>::string, a heap char string is made by the copy constructor</a:t>
            </a:r>
            <a:endParaRPr lang="en-US" sz="2400" b="1" i="1" dirty="0">
              <a:solidFill>
                <a:srgbClr val="C00000"/>
              </a:solidFill>
            </a:endParaRPr>
          </a:p>
        </p:txBody>
      </p:sp>
    </p:spTree>
    <p:extLst>
      <p:ext uri="{BB962C8B-B14F-4D97-AF65-F5344CB8AC3E}">
        <p14:creationId xmlns:p14="http://schemas.microsoft.com/office/powerpoint/2010/main" val="38242771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42AD9-118B-4710-ACBB-B79DCA2E4EE1}"/>
              </a:ext>
            </a:extLst>
          </p:cNvPr>
          <p:cNvSpPr>
            <a:spLocks noGrp="1"/>
          </p:cNvSpPr>
          <p:nvPr>
            <p:ph type="title"/>
          </p:nvPr>
        </p:nvSpPr>
        <p:spPr/>
        <p:txBody>
          <a:bodyPr/>
          <a:lstStyle/>
          <a:p>
            <a:r>
              <a:rPr lang="en-US" dirty="0"/>
              <a:t>Malloc and free</a:t>
            </a:r>
          </a:p>
        </p:txBody>
      </p:sp>
      <p:sp>
        <p:nvSpPr>
          <p:cNvPr id="3" name="Content Placeholder 2">
            <a:extLst>
              <a:ext uri="{FF2B5EF4-FFF2-40B4-BE49-F238E27FC236}">
                <a16:creationId xmlns:a16="http://schemas.microsoft.com/office/drawing/2014/main" id="{261F21E1-7857-491F-956A-FCD2F92645D3}"/>
              </a:ext>
            </a:extLst>
          </p:cNvPr>
          <p:cNvSpPr>
            <a:spLocks noGrp="1"/>
          </p:cNvSpPr>
          <p:nvPr>
            <p:ph idx="1"/>
          </p:nvPr>
        </p:nvSpPr>
        <p:spPr/>
        <p:txBody>
          <a:bodyPr/>
          <a:lstStyle/>
          <a:p>
            <a:r>
              <a:rPr lang="en-US" dirty="0"/>
              <a:t>You don’t see it, but internally, C++ implements </a:t>
            </a:r>
            <a:r>
              <a:rPr lang="en-US" b="1" dirty="0"/>
              <a:t>new</a:t>
            </a:r>
            <a:r>
              <a:rPr lang="en-US" dirty="0"/>
              <a:t> using </a:t>
            </a:r>
            <a:r>
              <a:rPr lang="en-US" b="1" dirty="0"/>
              <a:t>malloc</a:t>
            </a:r>
            <a:r>
              <a:rPr lang="en-US" dirty="0"/>
              <a:t>, and </a:t>
            </a:r>
            <a:r>
              <a:rPr lang="en-US" b="1" dirty="0"/>
              <a:t>delete</a:t>
            </a:r>
            <a:r>
              <a:rPr lang="en-US" dirty="0"/>
              <a:t> using </a:t>
            </a:r>
            <a:r>
              <a:rPr lang="en-US" b="1" dirty="0"/>
              <a:t>free</a:t>
            </a:r>
            <a:r>
              <a:rPr lang="en-US" dirty="0"/>
              <a:t>.  These are library methods built in C that manage pools of memory: one per DRAM module on your NUMA computer.</a:t>
            </a:r>
          </a:p>
          <a:p>
            <a:endParaRPr lang="en-US" dirty="0"/>
          </a:p>
          <a:p>
            <a:r>
              <a:rPr lang="en-US" dirty="0"/>
              <a:t>Notice that </a:t>
            </a:r>
            <a:r>
              <a:rPr lang="en-US" b="1" dirty="0"/>
              <a:t>new</a:t>
            </a:r>
            <a:r>
              <a:rPr lang="en-US" dirty="0"/>
              <a:t> and </a:t>
            </a:r>
            <a:r>
              <a:rPr lang="en-US" b="1" dirty="0"/>
              <a:t>delete</a:t>
            </a:r>
            <a:r>
              <a:rPr lang="en-US" dirty="0"/>
              <a:t> are not needed for global or stack-allocated objects.  Question: </a:t>
            </a:r>
            <a:r>
              <a:rPr lang="en-US" i="1" dirty="0"/>
              <a:t>why not?</a:t>
            </a:r>
            <a:endParaRPr lang="en-US" dirty="0"/>
          </a:p>
        </p:txBody>
      </p:sp>
      <p:sp>
        <p:nvSpPr>
          <p:cNvPr id="4" name="Footer Placeholder 3">
            <a:extLst>
              <a:ext uri="{FF2B5EF4-FFF2-40B4-BE49-F238E27FC236}">
                <a16:creationId xmlns:a16="http://schemas.microsoft.com/office/drawing/2014/main" id="{9CF42BD1-FCEC-4629-92AF-05BED16491DF}"/>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8E0FDD7-E947-436F-BD6B-5021563B2625}"/>
              </a:ext>
            </a:extLst>
          </p:cNvPr>
          <p:cNvSpPr>
            <a:spLocks noGrp="1"/>
          </p:cNvSpPr>
          <p:nvPr>
            <p:ph type="sldNum" sz="quarter" idx="12"/>
          </p:nvPr>
        </p:nvSpPr>
        <p:spPr/>
        <p:txBody>
          <a:bodyPr/>
          <a:lstStyle/>
          <a:p>
            <a:fld id="{6547F9EC-0141-428E-9624-21FD351CB832}" type="slidenum">
              <a:rPr lang="en-US" smtClean="0"/>
              <a:t>16</a:t>
            </a:fld>
            <a:endParaRPr lang="en-US"/>
          </a:p>
        </p:txBody>
      </p:sp>
    </p:spTree>
    <p:extLst>
      <p:ext uri="{BB962C8B-B14F-4D97-AF65-F5344CB8AC3E}">
        <p14:creationId xmlns:p14="http://schemas.microsoft.com/office/powerpoint/2010/main" val="36309274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1802E-862A-42AD-8D80-622CEF4D799D}"/>
              </a:ext>
            </a:extLst>
          </p:cNvPr>
          <p:cNvSpPr>
            <a:spLocks noGrp="1"/>
          </p:cNvSpPr>
          <p:nvPr>
            <p:ph type="title"/>
          </p:nvPr>
        </p:nvSpPr>
        <p:spPr/>
        <p:txBody>
          <a:bodyPr/>
          <a:lstStyle/>
          <a:p>
            <a:r>
              <a:rPr lang="en-US" dirty="0"/>
              <a:t>Global and Stack allocation</a:t>
            </a:r>
          </a:p>
        </p:txBody>
      </p:sp>
      <p:sp>
        <p:nvSpPr>
          <p:cNvPr id="3" name="Content Placeholder 2">
            <a:extLst>
              <a:ext uri="{FF2B5EF4-FFF2-40B4-BE49-F238E27FC236}">
                <a16:creationId xmlns:a16="http://schemas.microsoft.com/office/drawing/2014/main" id="{0B2F1F32-9B44-4165-B196-6060F891CE4A}"/>
              </a:ext>
            </a:extLst>
          </p:cNvPr>
          <p:cNvSpPr>
            <a:spLocks noGrp="1"/>
          </p:cNvSpPr>
          <p:nvPr>
            <p:ph idx="1"/>
          </p:nvPr>
        </p:nvSpPr>
        <p:spPr/>
        <p:txBody>
          <a:bodyPr/>
          <a:lstStyle/>
          <a:p>
            <a:r>
              <a:rPr lang="en-US" dirty="0"/>
              <a:t>A global object will be assigned space in the data segment.  The compiler handles this, and runs the constructor either at compile time, or (if the constructor uses things that aren’t constants), when the program starts execution.</a:t>
            </a:r>
          </a:p>
          <a:p>
            <a:endParaRPr lang="en-US" dirty="0"/>
          </a:p>
          <a:p>
            <a:r>
              <a:rPr lang="en-US" dirty="0"/>
              <a:t>A stack allocated object will be assigned a chunk of space on the stack when the line of code executes to create the object.  The constructor runs when this occurs.</a:t>
            </a:r>
          </a:p>
          <a:p>
            <a:endParaRPr lang="en-US" dirty="0"/>
          </a:p>
          <a:p>
            <a:endParaRPr lang="en-US" dirty="0"/>
          </a:p>
        </p:txBody>
      </p:sp>
      <p:sp>
        <p:nvSpPr>
          <p:cNvPr id="4" name="Footer Placeholder 3">
            <a:extLst>
              <a:ext uri="{FF2B5EF4-FFF2-40B4-BE49-F238E27FC236}">
                <a16:creationId xmlns:a16="http://schemas.microsoft.com/office/drawing/2014/main" id="{8C875495-6D9F-4B47-9E7E-4FA38BBEB05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825FE36-E774-4737-A530-EF6FFE47F9B2}"/>
              </a:ext>
            </a:extLst>
          </p:cNvPr>
          <p:cNvSpPr>
            <a:spLocks noGrp="1"/>
          </p:cNvSpPr>
          <p:nvPr>
            <p:ph type="sldNum" sz="quarter" idx="12"/>
          </p:nvPr>
        </p:nvSpPr>
        <p:spPr/>
        <p:txBody>
          <a:bodyPr/>
          <a:lstStyle/>
          <a:p>
            <a:fld id="{6547F9EC-0141-428E-9624-21FD351CB832}" type="slidenum">
              <a:rPr lang="en-US" smtClean="0"/>
              <a:t>17</a:t>
            </a:fld>
            <a:endParaRPr lang="en-US"/>
          </a:p>
        </p:txBody>
      </p:sp>
    </p:spTree>
    <p:extLst>
      <p:ext uri="{BB962C8B-B14F-4D97-AF65-F5344CB8AC3E}">
        <p14:creationId xmlns:p14="http://schemas.microsoft.com/office/powerpoint/2010/main" val="32362722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44404-3C4D-4488-BDA2-7F1AC53E9A81}"/>
              </a:ext>
            </a:extLst>
          </p:cNvPr>
          <p:cNvSpPr>
            <a:spLocks noGrp="1"/>
          </p:cNvSpPr>
          <p:nvPr>
            <p:ph type="title"/>
          </p:nvPr>
        </p:nvSpPr>
        <p:spPr/>
        <p:txBody>
          <a:bodyPr/>
          <a:lstStyle/>
          <a:p>
            <a:r>
              <a:rPr lang="en-US" dirty="0"/>
              <a:t>The stack is also used for method calls</a:t>
            </a:r>
          </a:p>
        </p:txBody>
      </p:sp>
      <p:sp>
        <p:nvSpPr>
          <p:cNvPr id="3" name="Content Placeholder 2">
            <a:extLst>
              <a:ext uri="{FF2B5EF4-FFF2-40B4-BE49-F238E27FC236}">
                <a16:creationId xmlns:a16="http://schemas.microsoft.com/office/drawing/2014/main" id="{42DF0B40-4A2F-43DA-99D6-2B242682C617}"/>
              </a:ext>
            </a:extLst>
          </p:cNvPr>
          <p:cNvSpPr>
            <a:spLocks noGrp="1"/>
          </p:cNvSpPr>
          <p:nvPr>
            <p:ph idx="1"/>
          </p:nvPr>
        </p:nvSpPr>
        <p:spPr/>
        <p:txBody>
          <a:bodyPr>
            <a:normAutofit lnSpcReduction="10000"/>
          </a:bodyPr>
          <a:lstStyle/>
          <a:p>
            <a:r>
              <a:rPr lang="en-US" dirty="0"/>
              <a:t>Roles of the stack:</a:t>
            </a:r>
          </a:p>
          <a:p>
            <a:r>
              <a:rPr lang="en-US" dirty="0"/>
              <a:t>   </a:t>
            </a:r>
            <a:r>
              <a:rPr lang="en-US" dirty="0" smtClean="0"/>
              <a:t>Hold return PC</a:t>
            </a:r>
          </a:p>
          <a:p>
            <a:r>
              <a:rPr lang="en-US" dirty="0"/>
              <a:t> </a:t>
            </a:r>
            <a:r>
              <a:rPr lang="en-US" dirty="0" smtClean="0"/>
              <a:t>  Hold </a:t>
            </a:r>
            <a:r>
              <a:rPr lang="en-US" dirty="0"/>
              <a:t>stack-allocated data </a:t>
            </a:r>
          </a:p>
          <a:p>
            <a:r>
              <a:rPr lang="en-US" dirty="0"/>
              <a:t>   Hold values of registers that will temporarily be used</a:t>
            </a:r>
            <a:br>
              <a:rPr lang="en-US" dirty="0"/>
            </a:br>
            <a:r>
              <a:rPr lang="en-US" dirty="0"/>
              <a:t>   but then restored to whatever was previously in them</a:t>
            </a:r>
          </a:p>
          <a:p>
            <a:r>
              <a:rPr lang="en-US" dirty="0"/>
              <a:t>   Hold method arguments that don’t fit into registers</a:t>
            </a:r>
          </a:p>
          <a:p>
            <a:r>
              <a:rPr lang="en-US" dirty="0"/>
              <a:t>   Hold results from a method, if the result is “large”</a:t>
            </a:r>
          </a:p>
        </p:txBody>
      </p:sp>
      <p:sp>
        <p:nvSpPr>
          <p:cNvPr id="4" name="Footer Placeholder 3">
            <a:extLst>
              <a:ext uri="{FF2B5EF4-FFF2-40B4-BE49-F238E27FC236}">
                <a16:creationId xmlns:a16="http://schemas.microsoft.com/office/drawing/2014/main" id="{E34785A1-01D9-4348-9A8D-8F253B88E25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4D5AC7F-9CE0-461C-8729-74E275B39D30}"/>
              </a:ext>
            </a:extLst>
          </p:cNvPr>
          <p:cNvSpPr>
            <a:spLocks noGrp="1"/>
          </p:cNvSpPr>
          <p:nvPr>
            <p:ph type="sldNum" sz="quarter" idx="12"/>
          </p:nvPr>
        </p:nvSpPr>
        <p:spPr/>
        <p:txBody>
          <a:bodyPr/>
          <a:lstStyle/>
          <a:p>
            <a:fld id="{6547F9EC-0141-428E-9624-21FD351CB832}" type="slidenum">
              <a:rPr lang="en-US" smtClean="0"/>
              <a:t>18</a:t>
            </a:fld>
            <a:endParaRPr lang="en-US"/>
          </a:p>
        </p:txBody>
      </p:sp>
    </p:spTree>
    <p:extLst>
      <p:ext uri="{BB962C8B-B14F-4D97-AF65-F5344CB8AC3E}">
        <p14:creationId xmlns:p14="http://schemas.microsoft.com/office/powerpoint/2010/main" val="38801397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CB93D-1274-4502-B90F-56B1DCBA48F6}"/>
              </a:ext>
            </a:extLst>
          </p:cNvPr>
          <p:cNvSpPr>
            <a:spLocks noGrp="1"/>
          </p:cNvSpPr>
          <p:nvPr>
            <p:ph type="title"/>
          </p:nvPr>
        </p:nvSpPr>
        <p:spPr/>
        <p:txBody>
          <a:bodyPr/>
          <a:lstStyle/>
          <a:p>
            <a:r>
              <a:rPr lang="en-US" dirty="0"/>
              <a:t>Calling a method… </a:t>
            </a:r>
          </a:p>
        </p:txBody>
      </p:sp>
      <p:sp>
        <p:nvSpPr>
          <p:cNvPr id="3" name="Content Placeholder 2">
            <a:extLst>
              <a:ext uri="{FF2B5EF4-FFF2-40B4-BE49-F238E27FC236}">
                <a16:creationId xmlns:a16="http://schemas.microsoft.com/office/drawing/2014/main" id="{D9105980-6F10-4505-85A6-EAB68F4C4088}"/>
              </a:ext>
            </a:extLst>
          </p:cNvPr>
          <p:cNvSpPr>
            <a:spLocks noGrp="1"/>
          </p:cNvSpPr>
          <p:nvPr>
            <p:ph idx="1"/>
          </p:nvPr>
        </p:nvSpPr>
        <p:spPr/>
        <p:txBody>
          <a:bodyPr>
            <a:normAutofit lnSpcReduction="10000"/>
          </a:bodyPr>
          <a:lstStyle/>
          <a:p>
            <a:r>
              <a:rPr lang="en-US" dirty="0"/>
              <a:t>C++ generates code to put arguments into registers, or onto the stack.  It has its own rules to decide which case applies.</a:t>
            </a:r>
          </a:p>
          <a:p>
            <a:endParaRPr lang="en-US" dirty="0"/>
          </a:p>
          <a:p>
            <a:r>
              <a:rPr lang="en-US" dirty="0"/>
              <a:t>The Intel hardware automatically pushes the caller’s PC to the stack.  Later it uses this to return to where the call was done.</a:t>
            </a:r>
          </a:p>
          <a:p>
            <a:endParaRPr lang="en-US" dirty="0"/>
          </a:p>
          <a:p>
            <a:r>
              <a:rPr lang="en-US" dirty="0"/>
              <a:t>On return, Intel pops the PC from the stack.  C++ pops anything it pushed, and we are back to the state from before the call.</a:t>
            </a:r>
          </a:p>
        </p:txBody>
      </p:sp>
      <p:sp>
        <p:nvSpPr>
          <p:cNvPr id="4" name="Footer Placeholder 3">
            <a:extLst>
              <a:ext uri="{FF2B5EF4-FFF2-40B4-BE49-F238E27FC236}">
                <a16:creationId xmlns:a16="http://schemas.microsoft.com/office/drawing/2014/main" id="{27C269A2-9F2C-4F93-95E8-8F9F0C42C37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6E306C90-A606-46AF-8441-4AF8A685433B}"/>
              </a:ext>
            </a:extLst>
          </p:cNvPr>
          <p:cNvSpPr>
            <a:spLocks noGrp="1"/>
          </p:cNvSpPr>
          <p:nvPr>
            <p:ph type="sldNum" sz="quarter" idx="12"/>
          </p:nvPr>
        </p:nvSpPr>
        <p:spPr/>
        <p:txBody>
          <a:bodyPr/>
          <a:lstStyle/>
          <a:p>
            <a:fld id="{6547F9EC-0141-428E-9624-21FD351CB832}" type="slidenum">
              <a:rPr lang="en-US" smtClean="0"/>
              <a:t>19</a:t>
            </a:fld>
            <a:endParaRPr lang="en-US"/>
          </a:p>
        </p:txBody>
      </p:sp>
    </p:spTree>
    <p:extLst>
      <p:ext uri="{BB962C8B-B14F-4D97-AF65-F5344CB8AC3E}">
        <p14:creationId xmlns:p14="http://schemas.microsoft.com/office/powerpoint/2010/main" val="31600036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D88FD7-8D25-47AD-958C-38BA406BB81A}"/>
              </a:ext>
            </a:extLst>
          </p:cNvPr>
          <p:cNvSpPr>
            <a:spLocks noGrp="1"/>
          </p:cNvSpPr>
          <p:nvPr>
            <p:ph type="title"/>
          </p:nvPr>
        </p:nvSpPr>
        <p:spPr/>
        <p:txBody>
          <a:bodyPr/>
          <a:lstStyle/>
          <a:p>
            <a:r>
              <a:rPr lang="en-US" dirty="0"/>
              <a:t>Idea map for today</a:t>
            </a:r>
          </a:p>
        </p:txBody>
      </p:sp>
      <p:sp>
        <p:nvSpPr>
          <p:cNvPr id="4" name="Footer Placeholder 3">
            <a:extLst>
              <a:ext uri="{FF2B5EF4-FFF2-40B4-BE49-F238E27FC236}">
                <a16:creationId xmlns:a16="http://schemas.microsoft.com/office/drawing/2014/main" id="{F1F19709-ECDA-40EB-9F3A-61A5044E9E0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832D60A-6727-4487-98A5-2A27B365C914}"/>
              </a:ext>
            </a:extLst>
          </p:cNvPr>
          <p:cNvSpPr>
            <a:spLocks noGrp="1"/>
          </p:cNvSpPr>
          <p:nvPr>
            <p:ph type="sldNum" sz="quarter" idx="12"/>
          </p:nvPr>
        </p:nvSpPr>
        <p:spPr/>
        <p:txBody>
          <a:bodyPr/>
          <a:lstStyle/>
          <a:p>
            <a:fld id="{6547F9EC-0141-428E-9624-21FD351CB832}" type="slidenum">
              <a:rPr lang="en-US" smtClean="0"/>
              <a:t>2</a:t>
            </a:fld>
            <a:endParaRPr lang="en-US"/>
          </a:p>
        </p:txBody>
      </p:sp>
      <p:sp>
        <p:nvSpPr>
          <p:cNvPr id="7" name="TextBox 6">
            <a:extLst>
              <a:ext uri="{FF2B5EF4-FFF2-40B4-BE49-F238E27FC236}">
                <a16:creationId xmlns:a16="http://schemas.microsoft.com/office/drawing/2014/main" id="{32EE531A-205F-4A3A-8D94-77B17738B616}"/>
              </a:ext>
            </a:extLst>
          </p:cNvPr>
          <p:cNvSpPr txBox="1"/>
          <p:nvPr/>
        </p:nvSpPr>
        <p:spPr>
          <a:xfrm>
            <a:off x="956733" y="2929467"/>
            <a:ext cx="2658195" cy="1754326"/>
          </a:xfrm>
          <a:prstGeom prst="rect">
            <a:avLst/>
          </a:prstGeom>
          <a:solidFill>
            <a:srgbClr val="FFC000"/>
          </a:solidFill>
        </p:spPr>
        <p:txBody>
          <a:bodyPr wrap="square" rtlCol="0">
            <a:spAutoFit/>
          </a:bodyPr>
          <a:lstStyle/>
          <a:p>
            <a:r>
              <a:rPr lang="en-US" dirty="0"/>
              <a:t>Understanding where an object resides is very important in modern systems.  In C++, you can’t write correct code unless you master this topic</a:t>
            </a:r>
          </a:p>
        </p:txBody>
      </p:sp>
      <p:sp>
        <p:nvSpPr>
          <p:cNvPr id="8" name="TextBox 7">
            <a:extLst>
              <a:ext uri="{FF2B5EF4-FFF2-40B4-BE49-F238E27FC236}">
                <a16:creationId xmlns:a16="http://schemas.microsoft.com/office/drawing/2014/main" id="{9E7812D8-9B81-47FA-A7AA-6CF708B75DB4}"/>
              </a:ext>
            </a:extLst>
          </p:cNvPr>
          <p:cNvSpPr txBox="1"/>
          <p:nvPr/>
        </p:nvSpPr>
        <p:spPr>
          <a:xfrm>
            <a:off x="3979335" y="2863766"/>
            <a:ext cx="4233330" cy="369332"/>
          </a:xfrm>
          <a:prstGeom prst="rect">
            <a:avLst/>
          </a:prstGeom>
          <a:solidFill>
            <a:srgbClr val="FFC000"/>
          </a:solidFill>
        </p:spPr>
        <p:txBody>
          <a:bodyPr wrap="square" rtlCol="0">
            <a:spAutoFit/>
          </a:bodyPr>
          <a:lstStyle/>
          <a:p>
            <a:r>
              <a:rPr lang="en-US" dirty="0"/>
              <a:t>Global objects live in data segments</a:t>
            </a:r>
          </a:p>
        </p:txBody>
      </p:sp>
      <p:sp>
        <p:nvSpPr>
          <p:cNvPr id="9" name="TextBox 8">
            <a:extLst>
              <a:ext uri="{FF2B5EF4-FFF2-40B4-BE49-F238E27FC236}">
                <a16:creationId xmlns:a16="http://schemas.microsoft.com/office/drawing/2014/main" id="{C12E340D-20D6-4654-9044-1D1B86A2C2BC}"/>
              </a:ext>
            </a:extLst>
          </p:cNvPr>
          <p:cNvSpPr txBox="1"/>
          <p:nvPr/>
        </p:nvSpPr>
        <p:spPr>
          <a:xfrm>
            <a:off x="3979334" y="3659201"/>
            <a:ext cx="4233331" cy="369332"/>
          </a:xfrm>
          <a:prstGeom prst="rect">
            <a:avLst/>
          </a:prstGeom>
          <a:solidFill>
            <a:srgbClr val="FFC000"/>
          </a:solidFill>
        </p:spPr>
        <p:txBody>
          <a:bodyPr wrap="square" rtlCol="0">
            <a:spAutoFit/>
          </a:bodyPr>
          <a:lstStyle/>
          <a:p>
            <a:r>
              <a:rPr lang="en-US" dirty="0"/>
              <a:t>Inline objects live on the stack</a:t>
            </a:r>
          </a:p>
        </p:txBody>
      </p:sp>
      <p:sp>
        <p:nvSpPr>
          <p:cNvPr id="10" name="TextBox 9">
            <a:extLst>
              <a:ext uri="{FF2B5EF4-FFF2-40B4-BE49-F238E27FC236}">
                <a16:creationId xmlns:a16="http://schemas.microsoft.com/office/drawing/2014/main" id="{C811B894-1385-4C83-8CF8-EA643B958E09}"/>
              </a:ext>
            </a:extLst>
          </p:cNvPr>
          <p:cNvSpPr txBox="1"/>
          <p:nvPr/>
        </p:nvSpPr>
        <p:spPr>
          <a:xfrm>
            <a:off x="3979335" y="4507969"/>
            <a:ext cx="4233332" cy="369332"/>
          </a:xfrm>
          <a:prstGeom prst="rect">
            <a:avLst/>
          </a:prstGeom>
          <a:solidFill>
            <a:srgbClr val="FFC000"/>
          </a:solidFill>
        </p:spPr>
        <p:txBody>
          <a:bodyPr wrap="square" rtlCol="0">
            <a:spAutoFit/>
          </a:bodyPr>
          <a:lstStyle/>
          <a:p>
            <a:r>
              <a:rPr lang="en-US" dirty="0"/>
              <a:t>Dynamically created objects live in the heap</a:t>
            </a:r>
          </a:p>
        </p:txBody>
      </p:sp>
      <p:sp>
        <p:nvSpPr>
          <p:cNvPr id="11" name="TextBox 10">
            <a:extLst>
              <a:ext uri="{FF2B5EF4-FFF2-40B4-BE49-F238E27FC236}">
                <a16:creationId xmlns:a16="http://schemas.microsoft.com/office/drawing/2014/main" id="{4A73D984-898A-44E7-AC5C-E2A48DBBF097}"/>
              </a:ext>
            </a:extLst>
          </p:cNvPr>
          <p:cNvSpPr txBox="1"/>
          <p:nvPr/>
        </p:nvSpPr>
        <p:spPr>
          <a:xfrm>
            <a:off x="8737600" y="2603576"/>
            <a:ext cx="3327400" cy="646331"/>
          </a:xfrm>
          <a:prstGeom prst="rect">
            <a:avLst/>
          </a:prstGeom>
          <a:solidFill>
            <a:srgbClr val="FFC000"/>
          </a:solidFill>
        </p:spPr>
        <p:txBody>
          <a:bodyPr wrap="square" rtlCol="0">
            <a:spAutoFit/>
          </a:bodyPr>
          <a:lstStyle/>
          <a:p>
            <a:r>
              <a:rPr lang="en-US" dirty="0"/>
              <a:t>Address space for a Linux process: many kinds of segments</a:t>
            </a:r>
          </a:p>
        </p:txBody>
      </p:sp>
      <p:sp>
        <p:nvSpPr>
          <p:cNvPr id="12" name="TextBox 11">
            <a:extLst>
              <a:ext uri="{FF2B5EF4-FFF2-40B4-BE49-F238E27FC236}">
                <a16:creationId xmlns:a16="http://schemas.microsoft.com/office/drawing/2014/main" id="{D48C7CAC-5C04-4DFA-8FF6-6364C2809408}"/>
              </a:ext>
            </a:extLst>
          </p:cNvPr>
          <p:cNvSpPr txBox="1"/>
          <p:nvPr/>
        </p:nvSpPr>
        <p:spPr>
          <a:xfrm>
            <a:off x="8737600" y="4388710"/>
            <a:ext cx="3327400" cy="646331"/>
          </a:xfrm>
          <a:prstGeom prst="rect">
            <a:avLst/>
          </a:prstGeom>
          <a:solidFill>
            <a:srgbClr val="FFC000"/>
          </a:solidFill>
        </p:spPr>
        <p:txBody>
          <a:bodyPr wrap="square" rtlCol="0">
            <a:spAutoFit/>
          </a:bodyPr>
          <a:lstStyle/>
          <a:p>
            <a:r>
              <a:rPr lang="en-US" dirty="0"/>
              <a:t>If time permits: How malloc manages the heap</a:t>
            </a:r>
          </a:p>
        </p:txBody>
      </p:sp>
    </p:spTree>
    <p:extLst>
      <p:ext uri="{BB962C8B-B14F-4D97-AF65-F5344CB8AC3E}">
        <p14:creationId xmlns:p14="http://schemas.microsoft.com/office/powerpoint/2010/main" val="22913154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D68CF3-2AFD-45B9-916D-793C0D6A2EAF}"/>
              </a:ext>
            </a:extLst>
          </p:cNvPr>
          <p:cNvSpPr>
            <a:spLocks noGrp="1"/>
          </p:cNvSpPr>
          <p:nvPr>
            <p:ph type="title"/>
          </p:nvPr>
        </p:nvSpPr>
        <p:spPr/>
        <p:txBody>
          <a:bodyPr/>
          <a:lstStyle/>
          <a:p>
            <a:r>
              <a:rPr lang="en-US" dirty="0"/>
              <a:t>C++ Notations for accessing things</a:t>
            </a:r>
          </a:p>
        </p:txBody>
      </p:sp>
      <p:sp>
        <p:nvSpPr>
          <p:cNvPr id="3" name="Content Placeholder 2">
            <a:extLst>
              <a:ext uri="{FF2B5EF4-FFF2-40B4-BE49-F238E27FC236}">
                <a16:creationId xmlns:a16="http://schemas.microsoft.com/office/drawing/2014/main" id="{6870B06D-6F37-45B0-A373-D4021961A3B5}"/>
              </a:ext>
            </a:extLst>
          </p:cNvPr>
          <p:cNvSpPr>
            <a:spLocks noGrp="1"/>
          </p:cNvSpPr>
          <p:nvPr>
            <p:ph idx="1"/>
          </p:nvPr>
        </p:nvSpPr>
        <p:spPr>
          <a:xfrm>
            <a:off x="1024127" y="2286000"/>
            <a:ext cx="10956205" cy="4023360"/>
          </a:xfrm>
        </p:spPr>
        <p:txBody>
          <a:bodyPr>
            <a:normAutofit/>
          </a:bodyPr>
          <a:lstStyle/>
          <a:p>
            <a:r>
              <a:rPr lang="en-US" dirty="0"/>
              <a:t>C++ has a concept of a “namespace” used to understand the variable you are referencing.    </a:t>
            </a:r>
          </a:p>
          <a:p>
            <a:endParaRPr lang="en-US" dirty="0"/>
          </a:p>
          <a:p>
            <a:r>
              <a:rPr lang="en-US" dirty="0"/>
              <a:t>For example, std::queue is a reference to a class called queue that was defined in the standard library (std:: means “standard”)</a:t>
            </a:r>
          </a:p>
          <a:p>
            <a:endParaRPr lang="en-US" dirty="0"/>
          </a:p>
          <a:p>
            <a:r>
              <a:rPr lang="en-US" dirty="0"/>
              <a:t>Pronunciation hint:  Ken just says “</a:t>
            </a:r>
            <a:r>
              <a:rPr lang="en-US" dirty="0" err="1"/>
              <a:t>st</a:t>
            </a:r>
            <a:r>
              <a:rPr lang="en-US" dirty="0"/>
              <a:t>-it-id” for std::</a:t>
            </a:r>
          </a:p>
          <a:p>
            <a:endParaRPr lang="en-US" dirty="0"/>
          </a:p>
          <a:p>
            <a:endParaRPr lang="en-US" dirty="0"/>
          </a:p>
        </p:txBody>
      </p:sp>
      <p:sp>
        <p:nvSpPr>
          <p:cNvPr id="4" name="Footer Placeholder 3">
            <a:extLst>
              <a:ext uri="{FF2B5EF4-FFF2-40B4-BE49-F238E27FC236}">
                <a16:creationId xmlns:a16="http://schemas.microsoft.com/office/drawing/2014/main" id="{D7AA4C3E-3B3D-4F41-9789-C8C903CB6F0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E8D539C-F73D-4DD7-B5BC-337F03584FF9}"/>
              </a:ext>
            </a:extLst>
          </p:cNvPr>
          <p:cNvSpPr>
            <a:spLocks noGrp="1"/>
          </p:cNvSpPr>
          <p:nvPr>
            <p:ph type="sldNum" sz="quarter" idx="12"/>
          </p:nvPr>
        </p:nvSpPr>
        <p:spPr/>
        <p:txBody>
          <a:bodyPr/>
          <a:lstStyle/>
          <a:p>
            <a:fld id="{6547F9EC-0141-428E-9624-21FD351CB832}" type="slidenum">
              <a:rPr lang="en-US" smtClean="0"/>
              <a:t>20</a:t>
            </a:fld>
            <a:endParaRPr lang="en-US"/>
          </a:p>
        </p:txBody>
      </p:sp>
    </p:spTree>
    <p:extLst>
      <p:ext uri="{BB962C8B-B14F-4D97-AF65-F5344CB8AC3E}">
        <p14:creationId xmlns:p14="http://schemas.microsoft.com/office/powerpoint/2010/main" val="3689176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C96F06-6EBF-4B5B-8FAB-335A8CD89071}"/>
              </a:ext>
            </a:extLst>
          </p:cNvPr>
          <p:cNvSpPr>
            <a:spLocks noGrp="1"/>
          </p:cNvSpPr>
          <p:nvPr>
            <p:ph type="title"/>
          </p:nvPr>
        </p:nvSpPr>
        <p:spPr/>
        <p:txBody>
          <a:bodyPr/>
          <a:lstStyle/>
          <a:p>
            <a:r>
              <a:rPr lang="en-US" dirty="0"/>
              <a:t>Variables versus pointers</a:t>
            </a:r>
          </a:p>
        </p:txBody>
      </p:sp>
      <p:sp>
        <p:nvSpPr>
          <p:cNvPr id="3" name="Content Placeholder 2">
            <a:extLst>
              <a:ext uri="{FF2B5EF4-FFF2-40B4-BE49-F238E27FC236}">
                <a16:creationId xmlns:a16="http://schemas.microsoft.com/office/drawing/2014/main" id="{454508A0-563D-41AB-AEC8-50B6D49463B5}"/>
              </a:ext>
            </a:extLst>
          </p:cNvPr>
          <p:cNvSpPr>
            <a:spLocks noGrp="1"/>
          </p:cNvSpPr>
          <p:nvPr>
            <p:ph idx="1"/>
          </p:nvPr>
        </p:nvSpPr>
        <p:spPr/>
        <p:txBody>
          <a:bodyPr/>
          <a:lstStyle/>
          <a:p>
            <a:r>
              <a:rPr lang="en-US" dirty="0"/>
              <a:t>Suppose some variable cat is in the current scope, and we access it.  Some examples:</a:t>
            </a:r>
          </a:p>
          <a:p>
            <a:endParaRPr lang="en-US" dirty="0"/>
          </a:p>
          <a:p>
            <a:r>
              <a:rPr lang="en-US" dirty="0"/>
              <a:t>           auto cat2 = cat;         //  Constructs a copy</a:t>
            </a:r>
          </a:p>
          <a:p>
            <a:r>
              <a:rPr lang="en-US" dirty="0"/>
              <a:t>           </a:t>
            </a:r>
            <a:r>
              <a:rPr lang="en-US" dirty="0" err="1"/>
              <a:t>cid</a:t>
            </a:r>
            <a:r>
              <a:rPr lang="en-US" dirty="0"/>
              <a:t> = </a:t>
            </a:r>
            <a:r>
              <a:rPr lang="en-US" dirty="0" err="1"/>
              <a:t>cat.cat_id</a:t>
            </a:r>
            <a:r>
              <a:rPr lang="en-US" dirty="0"/>
              <a:t>;         //  References a member</a:t>
            </a:r>
          </a:p>
          <a:p>
            <a:r>
              <a:rPr lang="en-US" dirty="0"/>
              <a:t>           auto </a:t>
            </a:r>
            <a:r>
              <a:rPr lang="en-US" dirty="0" err="1"/>
              <a:t>cptr</a:t>
            </a:r>
            <a:r>
              <a:rPr lang="en-US" dirty="0"/>
              <a:t> = &amp;cat;        // Creates a pointer to cat</a:t>
            </a:r>
          </a:p>
        </p:txBody>
      </p:sp>
      <p:sp>
        <p:nvSpPr>
          <p:cNvPr id="4" name="Footer Placeholder 3">
            <a:extLst>
              <a:ext uri="{FF2B5EF4-FFF2-40B4-BE49-F238E27FC236}">
                <a16:creationId xmlns:a16="http://schemas.microsoft.com/office/drawing/2014/main" id="{6D3CFDB6-8B21-4BFD-BE0B-585A34CADE5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A2A26C48-BA43-4B8E-A328-16884738FA81}"/>
              </a:ext>
            </a:extLst>
          </p:cNvPr>
          <p:cNvSpPr>
            <a:spLocks noGrp="1"/>
          </p:cNvSpPr>
          <p:nvPr>
            <p:ph type="sldNum" sz="quarter" idx="12"/>
          </p:nvPr>
        </p:nvSpPr>
        <p:spPr/>
        <p:txBody>
          <a:bodyPr/>
          <a:lstStyle/>
          <a:p>
            <a:fld id="{6547F9EC-0141-428E-9624-21FD351CB832}" type="slidenum">
              <a:rPr lang="en-US" smtClean="0"/>
              <a:t>21</a:t>
            </a:fld>
            <a:endParaRPr lang="en-US"/>
          </a:p>
        </p:txBody>
      </p:sp>
    </p:spTree>
    <p:extLst>
      <p:ext uri="{BB962C8B-B14F-4D97-AF65-F5344CB8AC3E}">
        <p14:creationId xmlns:p14="http://schemas.microsoft.com/office/powerpoint/2010/main" val="1256063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6FF8A-E861-49C7-9F1D-E1DA2DBF9219}"/>
              </a:ext>
            </a:extLst>
          </p:cNvPr>
          <p:cNvSpPr>
            <a:spLocks noGrp="1"/>
          </p:cNvSpPr>
          <p:nvPr>
            <p:ph type="title"/>
          </p:nvPr>
        </p:nvSpPr>
        <p:spPr/>
        <p:txBody>
          <a:bodyPr/>
          <a:lstStyle/>
          <a:p>
            <a:r>
              <a:rPr lang="en-US" dirty="0"/>
              <a:t>Pointer: A variable holding an address</a:t>
            </a:r>
          </a:p>
        </p:txBody>
      </p:sp>
      <p:sp>
        <p:nvSpPr>
          <p:cNvPr id="3" name="Content Placeholder 2">
            <a:extLst>
              <a:ext uri="{FF2B5EF4-FFF2-40B4-BE49-F238E27FC236}">
                <a16:creationId xmlns:a16="http://schemas.microsoft.com/office/drawing/2014/main" id="{04B9F6EF-0A45-4C0D-9E7D-C3A73414DE01}"/>
              </a:ext>
            </a:extLst>
          </p:cNvPr>
          <p:cNvSpPr>
            <a:spLocks noGrp="1"/>
          </p:cNvSpPr>
          <p:nvPr>
            <p:ph idx="1"/>
          </p:nvPr>
        </p:nvSpPr>
        <p:spPr/>
        <p:txBody>
          <a:bodyPr/>
          <a:lstStyle/>
          <a:p>
            <a:r>
              <a:rPr lang="en-US" dirty="0"/>
              <a:t>A pointer variable has a 64-bit number in it: a memory location.</a:t>
            </a:r>
          </a:p>
          <a:p>
            <a:endParaRPr lang="en-US" dirty="0"/>
          </a:p>
          <a:p>
            <a:r>
              <a:rPr lang="en-US" dirty="0"/>
              <a:t>You need to make sure it points to a sensible place!  </a:t>
            </a:r>
          </a:p>
          <a:p>
            <a:endParaRPr lang="en-US" dirty="0"/>
          </a:p>
          <a:p>
            <a:r>
              <a:rPr lang="en-US" dirty="0"/>
              <a:t>But then can access members, like </a:t>
            </a:r>
            <a:r>
              <a:rPr lang="en-US" dirty="0" err="1"/>
              <a:t>cptr</a:t>
            </a:r>
            <a:r>
              <a:rPr lang="en-US" dirty="0">
                <a:sym typeface="Symbol" panose="05050102010706020507" pitchFamily="18" charset="2"/>
              </a:rPr>
              <a:t>  </a:t>
            </a:r>
            <a:r>
              <a:rPr lang="en-US" dirty="0" err="1"/>
              <a:t>cat_id</a:t>
            </a:r>
            <a:r>
              <a:rPr lang="en-US" dirty="0"/>
              <a:t>.  (*</a:t>
            </a:r>
            <a:r>
              <a:rPr lang="en-US" dirty="0" err="1"/>
              <a:t>cptr</a:t>
            </a:r>
            <a:r>
              <a:rPr lang="en-US" dirty="0"/>
              <a:t>).</a:t>
            </a:r>
            <a:r>
              <a:rPr lang="en-US" dirty="0" err="1"/>
              <a:t>cat_id</a:t>
            </a:r>
            <a:r>
              <a:rPr lang="en-US" dirty="0"/>
              <a:t> is equivalent:  (*</a:t>
            </a:r>
            <a:r>
              <a:rPr lang="en-US" dirty="0" err="1"/>
              <a:t>cptr</a:t>
            </a:r>
            <a:r>
              <a:rPr lang="en-US" dirty="0"/>
              <a:t>) “is” the cat object that </a:t>
            </a:r>
            <a:r>
              <a:rPr lang="en-US" dirty="0" err="1"/>
              <a:t>cptr</a:t>
            </a:r>
            <a:r>
              <a:rPr lang="en-US" dirty="0"/>
              <a:t> points to.</a:t>
            </a:r>
          </a:p>
        </p:txBody>
      </p:sp>
      <p:sp>
        <p:nvSpPr>
          <p:cNvPr id="4" name="Footer Placeholder 3">
            <a:extLst>
              <a:ext uri="{FF2B5EF4-FFF2-40B4-BE49-F238E27FC236}">
                <a16:creationId xmlns:a16="http://schemas.microsoft.com/office/drawing/2014/main" id="{05D2C46C-D6D8-43B5-B649-1C94E5E9BDA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1473302-A8EF-4DBF-BDDB-822AB2747756}"/>
              </a:ext>
            </a:extLst>
          </p:cNvPr>
          <p:cNvSpPr>
            <a:spLocks noGrp="1"/>
          </p:cNvSpPr>
          <p:nvPr>
            <p:ph type="sldNum" sz="quarter" idx="12"/>
          </p:nvPr>
        </p:nvSpPr>
        <p:spPr/>
        <p:txBody>
          <a:bodyPr/>
          <a:lstStyle/>
          <a:p>
            <a:fld id="{6547F9EC-0141-428E-9624-21FD351CB832}" type="slidenum">
              <a:rPr lang="en-US" smtClean="0"/>
              <a:t>22</a:t>
            </a:fld>
            <a:endParaRPr lang="en-US"/>
          </a:p>
        </p:txBody>
      </p:sp>
    </p:spTree>
    <p:extLst>
      <p:ext uri="{BB962C8B-B14F-4D97-AF65-F5344CB8AC3E}">
        <p14:creationId xmlns:p14="http://schemas.microsoft.com/office/powerpoint/2010/main" val="1453060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Access by reference</a:t>
            </a:r>
            <a:endParaRPr lang="en-US" dirty="0"/>
          </a:p>
        </p:txBody>
      </p:sp>
      <p:sp>
        <p:nvSpPr>
          <p:cNvPr id="3" name="Content Placeholder 2"/>
          <p:cNvSpPr>
            <a:spLocks noGrp="1"/>
          </p:cNvSpPr>
          <p:nvPr>
            <p:ph idx="1"/>
          </p:nvPr>
        </p:nvSpPr>
        <p:spPr>
          <a:xfrm>
            <a:off x="1024128" y="1920240"/>
            <a:ext cx="10641690" cy="4389120"/>
          </a:xfrm>
        </p:spPr>
        <p:txBody>
          <a:bodyPr>
            <a:normAutofit fontScale="92500"/>
          </a:bodyPr>
          <a:lstStyle/>
          <a:p>
            <a:r>
              <a:rPr lang="en-US" dirty="0" smtClean="0"/>
              <a:t>Often you see methods with types like this:</a:t>
            </a:r>
          </a:p>
          <a:p>
            <a:endParaRPr lang="en-US" dirty="0" smtClean="0"/>
          </a:p>
          <a:p>
            <a:r>
              <a:rPr lang="en-US" dirty="0"/>
              <a:t> </a:t>
            </a:r>
            <a:r>
              <a:rPr lang="en-US" dirty="0" smtClean="0"/>
              <a:t>               </a:t>
            </a:r>
            <a:r>
              <a:rPr lang="en-US" dirty="0" err="1" smtClean="0"/>
              <a:t>int</a:t>
            </a:r>
            <a:r>
              <a:rPr lang="en-US" dirty="0" smtClean="0"/>
              <a:t> sum(</a:t>
            </a:r>
            <a:r>
              <a:rPr lang="en-US" dirty="0" err="1" smtClean="0"/>
              <a:t>const</a:t>
            </a:r>
            <a:r>
              <a:rPr lang="en-US" dirty="0" smtClean="0"/>
              <a:t> </a:t>
            </a:r>
            <a:r>
              <a:rPr lang="en-US" dirty="0" err="1" smtClean="0"/>
              <a:t>int</a:t>
            </a:r>
            <a:r>
              <a:rPr lang="en-US" dirty="0" smtClean="0"/>
              <a:t>&amp; a, </a:t>
            </a:r>
            <a:r>
              <a:rPr lang="en-US" dirty="0" err="1" smtClean="0"/>
              <a:t>const</a:t>
            </a:r>
            <a:r>
              <a:rPr lang="en-US" dirty="0" smtClean="0"/>
              <a:t> </a:t>
            </a:r>
            <a:r>
              <a:rPr lang="en-US" dirty="0" err="1" smtClean="0"/>
              <a:t>int</a:t>
            </a:r>
            <a:r>
              <a:rPr lang="en-US" dirty="0" smtClean="0"/>
              <a:t>&amp; b) { return </a:t>
            </a:r>
            <a:r>
              <a:rPr lang="en-US" dirty="0" err="1" smtClean="0"/>
              <a:t>a+b</a:t>
            </a:r>
            <a:r>
              <a:rPr lang="en-US" dirty="0" smtClean="0"/>
              <a:t>; }</a:t>
            </a:r>
          </a:p>
          <a:p>
            <a:endParaRPr lang="en-US" dirty="0"/>
          </a:p>
          <a:p>
            <a:r>
              <a:rPr lang="en-US" dirty="0" smtClean="0"/>
              <a:t>The &amp; “a will be a reference to the argument”  Thus, a acts like a second name – an </a:t>
            </a:r>
            <a:r>
              <a:rPr lang="en-US" i="1" dirty="0" smtClean="0"/>
              <a:t>alias</a:t>
            </a:r>
            <a:r>
              <a:rPr lang="en-US" dirty="0" smtClean="0"/>
              <a:t> – for the argument supplied by the caller.  </a:t>
            </a:r>
          </a:p>
          <a:p>
            <a:r>
              <a:rPr lang="en-US" dirty="0" smtClean="0"/>
              <a:t>The by reference notation, &amp;, can only be used if the passed argument is a variable – it could appear on the left side of an “=“ </a:t>
            </a:r>
            <a:endParaRPr lang="en-US" dirty="0"/>
          </a:p>
        </p:txBody>
      </p:sp>
      <p:sp>
        <p:nvSpPr>
          <p:cNvPr id="4" name="Footer Placeholder 3"/>
          <p:cNvSpPr>
            <a:spLocks noGrp="1"/>
          </p:cNvSpPr>
          <p:nvPr>
            <p:ph type="ftr" sz="quarter" idx="11"/>
          </p:nvPr>
        </p:nvSpPr>
        <p:spPr/>
        <p:txBody>
          <a:bodyPr/>
          <a:lstStyle/>
          <a:p>
            <a:r>
              <a:rPr lang="en-US" smtClean="0"/>
              <a:t>Cornell CS4414 - Fall 2021.</a:t>
            </a:r>
            <a:endParaRPr lang="en-US"/>
          </a:p>
        </p:txBody>
      </p:sp>
      <p:sp>
        <p:nvSpPr>
          <p:cNvPr id="5" name="Slide Number Placeholder 4"/>
          <p:cNvSpPr>
            <a:spLocks noGrp="1"/>
          </p:cNvSpPr>
          <p:nvPr>
            <p:ph type="sldNum" sz="quarter" idx="12"/>
          </p:nvPr>
        </p:nvSpPr>
        <p:spPr/>
        <p:txBody>
          <a:bodyPr/>
          <a:lstStyle/>
          <a:p>
            <a:fld id="{6547F9EC-0141-428E-9624-21FD351CB832}" type="slidenum">
              <a:rPr lang="en-US" smtClean="0"/>
              <a:t>23</a:t>
            </a:fld>
            <a:endParaRPr lang="en-US"/>
          </a:p>
        </p:txBody>
      </p:sp>
    </p:spTree>
    <p:extLst>
      <p:ext uri="{BB962C8B-B14F-4D97-AF65-F5344CB8AC3E}">
        <p14:creationId xmlns:p14="http://schemas.microsoft.com/office/powerpoint/2010/main" val="49394395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 allows reference return values</a:t>
            </a:r>
            <a:endParaRPr lang="en-US" dirty="0"/>
          </a:p>
        </p:txBody>
      </p:sp>
      <p:sp>
        <p:nvSpPr>
          <p:cNvPr id="3" name="Content Placeholder 2"/>
          <p:cNvSpPr>
            <a:spLocks noGrp="1"/>
          </p:cNvSpPr>
          <p:nvPr>
            <p:ph idx="1"/>
          </p:nvPr>
        </p:nvSpPr>
        <p:spPr/>
        <p:txBody>
          <a:bodyPr>
            <a:normAutofit lnSpcReduction="10000"/>
          </a:bodyPr>
          <a:lstStyle/>
          <a:p>
            <a:r>
              <a:rPr lang="en-US" dirty="0" smtClean="0"/>
              <a:t>For example, you can write a method that returns a reference to some object that is in an array, or even one it just created!</a:t>
            </a:r>
          </a:p>
          <a:p>
            <a:endParaRPr lang="en-US" dirty="0"/>
          </a:p>
          <a:p>
            <a:r>
              <a:rPr lang="en-US" dirty="0" smtClean="0"/>
              <a:t>But beware…. A reference or pointer to an object on the stack will be “unsafe” if that stack scope terminates!</a:t>
            </a:r>
          </a:p>
          <a:p>
            <a:endParaRPr lang="en-US" dirty="0"/>
          </a:p>
          <a:p>
            <a:r>
              <a:rPr lang="en-US" dirty="0" smtClean="0"/>
              <a:t>And a reference or pointer into the heap is only valid as long as you haven’t deleted the object in the heap that it points to!</a:t>
            </a:r>
            <a:endParaRPr lang="en-US" dirty="0"/>
          </a:p>
        </p:txBody>
      </p:sp>
      <p:sp>
        <p:nvSpPr>
          <p:cNvPr id="4" name="Footer Placeholder 3"/>
          <p:cNvSpPr>
            <a:spLocks noGrp="1"/>
          </p:cNvSpPr>
          <p:nvPr>
            <p:ph type="ftr" sz="quarter" idx="11"/>
          </p:nvPr>
        </p:nvSpPr>
        <p:spPr/>
        <p:txBody>
          <a:bodyPr/>
          <a:lstStyle/>
          <a:p>
            <a:r>
              <a:rPr lang="en-US" smtClean="0"/>
              <a:t>Cornell CS4414 - Fall 2021.</a:t>
            </a:r>
            <a:endParaRPr lang="en-US"/>
          </a:p>
        </p:txBody>
      </p:sp>
      <p:sp>
        <p:nvSpPr>
          <p:cNvPr id="5" name="Slide Number Placeholder 4"/>
          <p:cNvSpPr>
            <a:spLocks noGrp="1"/>
          </p:cNvSpPr>
          <p:nvPr>
            <p:ph type="sldNum" sz="quarter" idx="12"/>
          </p:nvPr>
        </p:nvSpPr>
        <p:spPr/>
        <p:txBody>
          <a:bodyPr/>
          <a:lstStyle/>
          <a:p>
            <a:fld id="{6547F9EC-0141-428E-9624-21FD351CB832}" type="slidenum">
              <a:rPr lang="en-US" smtClean="0"/>
              <a:t>24</a:t>
            </a:fld>
            <a:endParaRPr lang="en-US"/>
          </a:p>
        </p:txBody>
      </p:sp>
    </p:spTree>
    <p:extLst>
      <p:ext uri="{BB962C8B-B14F-4D97-AF65-F5344CB8AC3E}">
        <p14:creationId xmlns:p14="http://schemas.microsoft.com/office/powerpoint/2010/main" val="34846318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926BC-1481-4BB9-8032-A119BA50BE3F}"/>
              </a:ext>
            </a:extLst>
          </p:cNvPr>
          <p:cNvSpPr>
            <a:spLocks noGrp="1"/>
          </p:cNvSpPr>
          <p:nvPr>
            <p:ph type="title"/>
          </p:nvPr>
        </p:nvSpPr>
        <p:spPr/>
        <p:txBody>
          <a:bodyPr/>
          <a:lstStyle/>
          <a:p>
            <a:r>
              <a:rPr lang="en-US" dirty="0" smtClean="0"/>
              <a:t>Arrays use a form of references</a:t>
            </a:r>
            <a:endParaRPr lang="en-US" dirty="0"/>
          </a:p>
        </p:txBody>
      </p:sp>
      <p:sp>
        <p:nvSpPr>
          <p:cNvPr id="3" name="Content Placeholder 2">
            <a:extLst>
              <a:ext uri="{FF2B5EF4-FFF2-40B4-BE49-F238E27FC236}">
                <a16:creationId xmlns:a16="http://schemas.microsoft.com/office/drawing/2014/main" id="{F51CA16C-E501-46B1-B359-406A6EF1A0D2}"/>
              </a:ext>
            </a:extLst>
          </p:cNvPr>
          <p:cNvSpPr>
            <a:spLocks noGrp="1"/>
          </p:cNvSpPr>
          <p:nvPr>
            <p:ph idx="1"/>
          </p:nvPr>
        </p:nvSpPr>
        <p:spPr/>
        <p:txBody>
          <a:bodyPr/>
          <a:lstStyle/>
          <a:p>
            <a:r>
              <a:rPr lang="en-US" dirty="0"/>
              <a:t>C++ has two concepts of array indexing.</a:t>
            </a:r>
          </a:p>
          <a:p>
            <a:endParaRPr lang="en-US" dirty="0"/>
          </a:p>
          <a:p>
            <a:r>
              <a:rPr lang="en-US" dirty="0"/>
              <a:t>If </a:t>
            </a:r>
            <a:r>
              <a:rPr lang="en-US" dirty="0" err="1"/>
              <a:t>myvec</a:t>
            </a:r>
            <a:r>
              <a:rPr lang="en-US" dirty="0"/>
              <a:t> is of type int[10], then </a:t>
            </a:r>
            <a:r>
              <a:rPr lang="en-US" dirty="0" err="1"/>
              <a:t>myvec</a:t>
            </a:r>
            <a:r>
              <a:rPr lang="en-US" dirty="0"/>
              <a:t>[k] is the </a:t>
            </a:r>
            <a:r>
              <a:rPr lang="en-US" dirty="0" err="1"/>
              <a:t>k’th</a:t>
            </a:r>
            <a:r>
              <a:rPr lang="en-US" dirty="0"/>
              <a:t> element.  Note that C++ doesn’t check for illegal index values!</a:t>
            </a:r>
          </a:p>
          <a:p>
            <a:endParaRPr lang="en-US" dirty="0"/>
          </a:p>
          <a:p>
            <a:r>
              <a:rPr lang="en-US" dirty="0"/>
              <a:t>But you can also “overload” the [ ] operator for classes of your own.  For example, </a:t>
            </a:r>
            <a:r>
              <a:rPr lang="en-US" dirty="0" err="1"/>
              <a:t>cat.litter</a:t>
            </a:r>
            <a:r>
              <a:rPr lang="en-US" dirty="0"/>
              <a:t>[k] could be the </a:t>
            </a:r>
            <a:r>
              <a:rPr lang="en-US" dirty="0" err="1"/>
              <a:t>k’th</a:t>
            </a:r>
            <a:r>
              <a:rPr lang="en-US" dirty="0"/>
              <a:t> kitten in a list.</a:t>
            </a:r>
          </a:p>
        </p:txBody>
      </p:sp>
      <p:sp>
        <p:nvSpPr>
          <p:cNvPr id="4" name="Footer Placeholder 3">
            <a:extLst>
              <a:ext uri="{FF2B5EF4-FFF2-40B4-BE49-F238E27FC236}">
                <a16:creationId xmlns:a16="http://schemas.microsoft.com/office/drawing/2014/main" id="{24AC0BB0-C499-4C9C-A925-38C5835C2586}"/>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E4814E6-B476-46B8-BE03-94C2D8C59874}"/>
              </a:ext>
            </a:extLst>
          </p:cNvPr>
          <p:cNvSpPr>
            <a:spLocks noGrp="1"/>
          </p:cNvSpPr>
          <p:nvPr>
            <p:ph type="sldNum" sz="quarter" idx="12"/>
          </p:nvPr>
        </p:nvSpPr>
        <p:spPr/>
        <p:txBody>
          <a:bodyPr/>
          <a:lstStyle/>
          <a:p>
            <a:fld id="{6547F9EC-0141-428E-9624-21FD351CB832}" type="slidenum">
              <a:rPr lang="en-US" smtClean="0"/>
              <a:t>25</a:t>
            </a:fld>
            <a:endParaRPr lang="en-US"/>
          </a:p>
        </p:txBody>
      </p:sp>
      <p:sp>
        <p:nvSpPr>
          <p:cNvPr id="6" name="TextBox 5">
            <a:extLst>
              <a:ext uri="{FF2B5EF4-FFF2-40B4-BE49-F238E27FC236}">
                <a16:creationId xmlns:a16="http://schemas.microsoft.com/office/drawing/2014/main" id="{C0015407-B246-4297-B3B5-E0642DEAACD0}"/>
              </a:ext>
            </a:extLst>
          </p:cNvPr>
          <p:cNvSpPr txBox="1"/>
          <p:nvPr/>
        </p:nvSpPr>
        <p:spPr>
          <a:xfrm>
            <a:off x="7306322" y="4481892"/>
            <a:ext cx="4270159" cy="646331"/>
          </a:xfrm>
          <a:prstGeom prst="rect">
            <a:avLst/>
          </a:prstGeom>
          <a:solidFill>
            <a:srgbClr val="FFFFCC"/>
          </a:solidFill>
          <a:ln w="38100">
            <a:solidFill>
              <a:schemeClr val="accent2"/>
            </a:solidFill>
          </a:ln>
        </p:spPr>
        <p:txBody>
          <a:bodyPr wrap="square" rtlCol="0">
            <a:spAutoFit/>
          </a:bodyPr>
          <a:lstStyle/>
          <a:p>
            <a:pPr algn="ctr"/>
            <a:r>
              <a:rPr lang="en-US" b="1" dirty="0"/>
              <a:t>Overloaded </a:t>
            </a:r>
            <a:r>
              <a:rPr lang="en-US" dirty="0"/>
              <a:t>operators become method calls, to methods defined by the class</a:t>
            </a:r>
            <a:endParaRPr lang="en-US" b="1" dirty="0"/>
          </a:p>
        </p:txBody>
      </p:sp>
      <p:cxnSp>
        <p:nvCxnSpPr>
          <p:cNvPr id="8" name="Straight Arrow Connector 7">
            <a:extLst>
              <a:ext uri="{FF2B5EF4-FFF2-40B4-BE49-F238E27FC236}">
                <a16:creationId xmlns:a16="http://schemas.microsoft.com/office/drawing/2014/main" id="{7CFAA863-2651-4A92-BEDF-473B1E6278DA}"/>
              </a:ext>
            </a:extLst>
          </p:cNvPr>
          <p:cNvCxnSpPr>
            <a:cxnSpLocks/>
            <a:stCxn id="6" idx="1"/>
          </p:cNvCxnSpPr>
          <p:nvPr/>
        </p:nvCxnSpPr>
        <p:spPr>
          <a:xfrm flipH="1">
            <a:off x="6764786" y="4805058"/>
            <a:ext cx="541536" cy="530422"/>
          </a:xfrm>
          <a:prstGeom prst="straightConnector1">
            <a:avLst/>
          </a:prstGeom>
          <a:ln w="3810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34154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randombar(horizontal)">
                                      <p:cBhvr>
                                        <p:cTn id="7" dur="500"/>
                                        <p:tgtEl>
                                          <p:spTgt spid="8"/>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randombar(horizontal)">
                                      <p:cBhvr>
                                        <p:cTn id="10"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6544A-9CFC-49B6-A3B3-B79D38ED0E81}"/>
              </a:ext>
            </a:extLst>
          </p:cNvPr>
          <p:cNvSpPr>
            <a:spLocks noGrp="1"/>
          </p:cNvSpPr>
          <p:nvPr>
            <p:ph type="title"/>
          </p:nvPr>
        </p:nvSpPr>
        <p:spPr/>
        <p:txBody>
          <a:bodyPr/>
          <a:lstStyle/>
          <a:p>
            <a:r>
              <a:rPr lang="en-US" dirty="0" err="1"/>
              <a:t>Shared_ptr</a:t>
            </a:r>
            <a:endParaRPr lang="en-US" dirty="0"/>
          </a:p>
        </p:txBody>
      </p:sp>
      <p:sp>
        <p:nvSpPr>
          <p:cNvPr id="3" name="Content Placeholder 2">
            <a:extLst>
              <a:ext uri="{FF2B5EF4-FFF2-40B4-BE49-F238E27FC236}">
                <a16:creationId xmlns:a16="http://schemas.microsoft.com/office/drawing/2014/main" id="{01A69877-7C41-4EFD-A900-87848B8B0C00}"/>
              </a:ext>
            </a:extLst>
          </p:cNvPr>
          <p:cNvSpPr>
            <a:spLocks noGrp="1"/>
          </p:cNvSpPr>
          <p:nvPr>
            <p:ph idx="1"/>
          </p:nvPr>
        </p:nvSpPr>
        <p:spPr/>
        <p:txBody>
          <a:bodyPr>
            <a:normAutofit/>
          </a:bodyPr>
          <a:lstStyle/>
          <a:p>
            <a:r>
              <a:rPr lang="en-US" dirty="0"/>
              <a:t>When working with pointers, people often call malloc, but then forget to call free.  C++ isn’t garbage collected, so the </a:t>
            </a:r>
            <a:r>
              <a:rPr lang="en-US" dirty="0" err="1"/>
              <a:t>malloc’ed</a:t>
            </a:r>
            <a:r>
              <a:rPr lang="en-US" dirty="0"/>
              <a:t> objects will linger for as long as the program runs.</a:t>
            </a:r>
          </a:p>
          <a:p>
            <a:endParaRPr lang="en-US" dirty="0"/>
          </a:p>
          <a:p>
            <a:r>
              <a:rPr lang="en-US" dirty="0"/>
              <a:t>This is called a memory leak.  The heap segment grows and grows.  Eventually a process can run out of space and crash.</a:t>
            </a:r>
          </a:p>
          <a:p>
            <a:endParaRPr lang="en-US" dirty="0"/>
          </a:p>
        </p:txBody>
      </p:sp>
      <p:sp>
        <p:nvSpPr>
          <p:cNvPr id="4" name="Footer Placeholder 3">
            <a:extLst>
              <a:ext uri="{FF2B5EF4-FFF2-40B4-BE49-F238E27FC236}">
                <a16:creationId xmlns:a16="http://schemas.microsoft.com/office/drawing/2014/main" id="{02DF5CC2-A8C7-4B09-9F5C-8AAEFF411C5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6AB4A6F-BFEB-4025-95B0-2663F0CD5FA7}"/>
              </a:ext>
            </a:extLst>
          </p:cNvPr>
          <p:cNvSpPr>
            <a:spLocks noGrp="1"/>
          </p:cNvSpPr>
          <p:nvPr>
            <p:ph type="sldNum" sz="quarter" idx="12"/>
          </p:nvPr>
        </p:nvSpPr>
        <p:spPr/>
        <p:txBody>
          <a:bodyPr/>
          <a:lstStyle/>
          <a:p>
            <a:fld id="{6547F9EC-0141-428E-9624-21FD351CB832}" type="slidenum">
              <a:rPr lang="en-US" smtClean="0"/>
              <a:t>26</a:t>
            </a:fld>
            <a:endParaRPr lang="en-US"/>
          </a:p>
        </p:txBody>
      </p:sp>
    </p:spTree>
    <p:extLst>
      <p:ext uri="{BB962C8B-B14F-4D97-AF65-F5344CB8AC3E}">
        <p14:creationId xmlns:p14="http://schemas.microsoft.com/office/powerpoint/2010/main" val="105419389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6544A-9CFC-49B6-A3B3-B79D38ED0E81}"/>
              </a:ext>
            </a:extLst>
          </p:cNvPr>
          <p:cNvSpPr>
            <a:spLocks noGrp="1"/>
          </p:cNvSpPr>
          <p:nvPr>
            <p:ph type="title"/>
          </p:nvPr>
        </p:nvSpPr>
        <p:spPr/>
        <p:txBody>
          <a:bodyPr/>
          <a:lstStyle/>
          <a:p>
            <a:r>
              <a:rPr lang="en-US" dirty="0" err="1"/>
              <a:t>Shared_ptr</a:t>
            </a:r>
            <a:endParaRPr lang="en-US" dirty="0"/>
          </a:p>
        </p:txBody>
      </p:sp>
      <p:sp>
        <p:nvSpPr>
          <p:cNvPr id="3" name="Content Placeholder 2">
            <a:extLst>
              <a:ext uri="{FF2B5EF4-FFF2-40B4-BE49-F238E27FC236}">
                <a16:creationId xmlns:a16="http://schemas.microsoft.com/office/drawing/2014/main" id="{01A69877-7C41-4EFD-A900-87848B8B0C00}"/>
              </a:ext>
            </a:extLst>
          </p:cNvPr>
          <p:cNvSpPr>
            <a:spLocks noGrp="1"/>
          </p:cNvSpPr>
          <p:nvPr>
            <p:ph idx="1"/>
          </p:nvPr>
        </p:nvSpPr>
        <p:spPr/>
        <p:txBody>
          <a:bodyPr>
            <a:normAutofit/>
          </a:bodyPr>
          <a:lstStyle/>
          <a:p>
            <a:r>
              <a:rPr lang="en-US" dirty="0"/>
              <a:t>Professional C++ developers prefer not to use pointers directly.  We “wrap” them in a </a:t>
            </a:r>
            <a:r>
              <a:rPr lang="en-US" dirty="0" err="1"/>
              <a:t>shared_ptr</a:t>
            </a:r>
            <a:r>
              <a:rPr lang="en-US" dirty="0"/>
              <a:t> template.</a:t>
            </a:r>
          </a:p>
          <a:p>
            <a:endParaRPr lang="en-US" dirty="0"/>
          </a:p>
          <a:p>
            <a:r>
              <a:rPr lang="en-US" dirty="0"/>
              <a:t>With a </a:t>
            </a:r>
            <a:r>
              <a:rPr lang="en-US" dirty="0" err="1"/>
              <a:t>shared_ptr</a:t>
            </a:r>
            <a:r>
              <a:rPr lang="en-US" dirty="0"/>
              <a:t>, when the object has no more references to it, the </a:t>
            </a:r>
            <a:r>
              <a:rPr lang="en-US" b="1" dirty="0"/>
              <a:t>delete</a:t>
            </a:r>
            <a:r>
              <a:rPr lang="en-US" dirty="0"/>
              <a:t> method is called automatically.</a:t>
            </a:r>
          </a:p>
          <a:p>
            <a:endParaRPr lang="en-US" dirty="0"/>
          </a:p>
          <a:p>
            <a:r>
              <a:rPr lang="en-US" dirty="0"/>
              <a:t>This adds garbage collection to C++, in a controlled form!</a:t>
            </a:r>
          </a:p>
        </p:txBody>
      </p:sp>
      <p:sp>
        <p:nvSpPr>
          <p:cNvPr id="4" name="Footer Placeholder 3">
            <a:extLst>
              <a:ext uri="{FF2B5EF4-FFF2-40B4-BE49-F238E27FC236}">
                <a16:creationId xmlns:a16="http://schemas.microsoft.com/office/drawing/2014/main" id="{02DF5CC2-A8C7-4B09-9F5C-8AAEFF411C53}"/>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6AB4A6F-BFEB-4025-95B0-2663F0CD5FA7}"/>
              </a:ext>
            </a:extLst>
          </p:cNvPr>
          <p:cNvSpPr>
            <a:spLocks noGrp="1"/>
          </p:cNvSpPr>
          <p:nvPr>
            <p:ph type="sldNum" sz="quarter" idx="12"/>
          </p:nvPr>
        </p:nvSpPr>
        <p:spPr/>
        <p:txBody>
          <a:bodyPr/>
          <a:lstStyle/>
          <a:p>
            <a:fld id="{6547F9EC-0141-428E-9624-21FD351CB832}" type="slidenum">
              <a:rPr lang="en-US" smtClean="0"/>
              <a:t>27</a:t>
            </a:fld>
            <a:endParaRPr lang="en-US"/>
          </a:p>
        </p:txBody>
      </p:sp>
      <p:pic>
        <p:nvPicPr>
          <p:cNvPr id="7" name="Picture 6">
            <a:extLst>
              <a:ext uri="{FF2B5EF4-FFF2-40B4-BE49-F238E27FC236}">
                <a16:creationId xmlns:a16="http://schemas.microsoft.com/office/drawing/2014/main" id="{8539BD8D-C0FE-4837-86BE-04ABBFB16502}"/>
              </a:ext>
            </a:extLst>
          </p:cNvPr>
          <p:cNvPicPr>
            <a:picLocks noChangeAspect="1"/>
          </p:cNvPicPr>
          <p:nvPr/>
        </p:nvPicPr>
        <p:blipFill>
          <a:blip r:embed="rId2"/>
          <a:stretch>
            <a:fillRect/>
          </a:stretch>
        </p:blipFill>
        <p:spPr>
          <a:xfrm>
            <a:off x="5556250" y="288925"/>
            <a:ext cx="6362700" cy="1504950"/>
          </a:xfrm>
          <a:prstGeom prst="rect">
            <a:avLst/>
          </a:prstGeom>
        </p:spPr>
      </p:pic>
      <p:sp>
        <p:nvSpPr>
          <p:cNvPr id="8" name="Rectangle 7">
            <a:extLst>
              <a:ext uri="{FF2B5EF4-FFF2-40B4-BE49-F238E27FC236}">
                <a16:creationId xmlns:a16="http://schemas.microsoft.com/office/drawing/2014/main" id="{AE13637B-B947-4749-AAFC-272416204AF9}"/>
              </a:ext>
            </a:extLst>
          </p:cNvPr>
          <p:cNvSpPr/>
          <p:nvPr/>
        </p:nvSpPr>
        <p:spPr>
          <a:xfrm>
            <a:off x="0" y="6470704"/>
            <a:ext cx="10100110" cy="369332"/>
          </a:xfrm>
          <a:prstGeom prst="rect">
            <a:avLst/>
          </a:prstGeom>
          <a:solidFill>
            <a:srgbClr val="FFC000"/>
          </a:solidFill>
        </p:spPr>
        <p:txBody>
          <a:bodyPr wrap="square">
            <a:spAutoFit/>
          </a:bodyPr>
          <a:lstStyle/>
          <a:p>
            <a:r>
              <a:rPr lang="en-US" dirty="0"/>
              <a:t>https://docs.microsoft.com/en-us/cpp/cpp/how-to-create-and-use-shared-ptr-instances?view=vs-2019</a:t>
            </a:r>
          </a:p>
        </p:txBody>
      </p:sp>
    </p:spTree>
    <p:extLst>
      <p:ext uri="{BB962C8B-B14F-4D97-AF65-F5344CB8AC3E}">
        <p14:creationId xmlns:p14="http://schemas.microsoft.com/office/powerpoint/2010/main" val="38172198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D9A85-E988-4171-9A3C-A1E002F15201}"/>
              </a:ext>
            </a:extLst>
          </p:cNvPr>
          <p:cNvSpPr>
            <a:spLocks noGrp="1"/>
          </p:cNvSpPr>
          <p:nvPr>
            <p:ph type="title"/>
          </p:nvPr>
        </p:nvSpPr>
        <p:spPr/>
        <p:txBody>
          <a:bodyPr/>
          <a:lstStyle/>
          <a:p>
            <a:r>
              <a:rPr lang="en-US" dirty="0" err="1"/>
              <a:t>Shared_ptr</a:t>
            </a:r>
            <a:endParaRPr lang="en-US" dirty="0"/>
          </a:p>
        </p:txBody>
      </p:sp>
      <p:sp>
        <p:nvSpPr>
          <p:cNvPr id="3" name="Content Placeholder 2">
            <a:extLst>
              <a:ext uri="{FF2B5EF4-FFF2-40B4-BE49-F238E27FC236}">
                <a16:creationId xmlns:a16="http://schemas.microsoft.com/office/drawing/2014/main" id="{FDC71AEE-F714-48E5-9064-A6A9C912CCEC}"/>
              </a:ext>
            </a:extLst>
          </p:cNvPr>
          <p:cNvSpPr>
            <a:spLocks noGrp="1"/>
          </p:cNvSpPr>
          <p:nvPr>
            <p:ph idx="1"/>
          </p:nvPr>
        </p:nvSpPr>
        <p:spPr/>
        <p:txBody>
          <a:bodyPr>
            <a:normAutofit lnSpcReduction="10000"/>
          </a:bodyPr>
          <a:lstStyle/>
          <a:p>
            <a:r>
              <a:rPr lang="en-US" dirty="0"/>
              <a:t>Example:</a:t>
            </a:r>
          </a:p>
          <a:p>
            <a:pPr marL="0" indent="0">
              <a:buNone/>
            </a:pPr>
            <a:r>
              <a:rPr lang="en-US" dirty="0"/>
              <a:t>      auto </a:t>
            </a:r>
            <a:r>
              <a:rPr lang="en-US" dirty="0" err="1"/>
              <a:t>my_ptr</a:t>
            </a:r>
            <a:r>
              <a:rPr lang="en-US" dirty="0"/>
              <a:t> = new </a:t>
            </a:r>
            <a:r>
              <a:rPr lang="en-US" dirty="0" err="1"/>
              <a:t>shared_ptr</a:t>
            </a:r>
            <a:r>
              <a:rPr lang="en-US" dirty="0"/>
              <a:t>&lt;foo&gt;(constructor </a:t>
            </a:r>
            <a:r>
              <a:rPr lang="en-US" dirty="0" err="1"/>
              <a:t>args</a:t>
            </a:r>
            <a:r>
              <a:rPr lang="en-US" dirty="0"/>
              <a:t>);</a:t>
            </a:r>
          </a:p>
          <a:p>
            <a:endParaRPr lang="en-US" dirty="0"/>
          </a:p>
          <a:p>
            <a:r>
              <a:rPr lang="en-US" dirty="0"/>
              <a:t>     auto ptr_2 = </a:t>
            </a:r>
            <a:r>
              <a:rPr lang="en-US" dirty="0" err="1"/>
              <a:t>my_ptr</a:t>
            </a:r>
            <a:r>
              <a:rPr lang="en-US" dirty="0"/>
              <a:t>;   // Auto-increments reference count!</a:t>
            </a:r>
          </a:p>
          <a:p>
            <a:endParaRPr lang="en-US" dirty="0"/>
          </a:p>
          <a:p>
            <a:pPr marL="0" indent="0">
              <a:buNone/>
            </a:pPr>
            <a:r>
              <a:rPr lang="en-US" dirty="0"/>
              <a:t> When a </a:t>
            </a:r>
            <a:r>
              <a:rPr lang="en-US" dirty="0" err="1"/>
              <a:t>shared_ptr</a:t>
            </a:r>
            <a:r>
              <a:rPr lang="en-US" dirty="0"/>
              <a:t> goes out of scope, the reference count is</a:t>
            </a:r>
            <a:br>
              <a:rPr lang="en-US" dirty="0"/>
            </a:br>
            <a:r>
              <a:rPr lang="en-US" dirty="0"/>
              <a:t> decremented automatically.  </a:t>
            </a:r>
            <a:r>
              <a:rPr lang="en-US" b="1" dirty="0"/>
              <a:t>Delete</a:t>
            </a:r>
            <a:r>
              <a:rPr lang="en-US" dirty="0"/>
              <a:t> is called if it reaches 0.</a:t>
            </a:r>
          </a:p>
        </p:txBody>
      </p:sp>
      <p:sp>
        <p:nvSpPr>
          <p:cNvPr id="4" name="Footer Placeholder 3">
            <a:extLst>
              <a:ext uri="{FF2B5EF4-FFF2-40B4-BE49-F238E27FC236}">
                <a16:creationId xmlns:a16="http://schemas.microsoft.com/office/drawing/2014/main" id="{88B7C344-58DA-46E1-A586-5818C541677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D048BBA-CCB6-4534-9FA8-F0BAFF9F9941}"/>
              </a:ext>
            </a:extLst>
          </p:cNvPr>
          <p:cNvSpPr>
            <a:spLocks noGrp="1"/>
          </p:cNvSpPr>
          <p:nvPr>
            <p:ph type="sldNum" sz="quarter" idx="12"/>
          </p:nvPr>
        </p:nvSpPr>
        <p:spPr/>
        <p:txBody>
          <a:bodyPr/>
          <a:lstStyle/>
          <a:p>
            <a:fld id="{6547F9EC-0141-428E-9624-21FD351CB832}" type="slidenum">
              <a:rPr lang="en-US" smtClean="0"/>
              <a:t>28</a:t>
            </a:fld>
            <a:endParaRPr lang="en-US"/>
          </a:p>
        </p:txBody>
      </p:sp>
      <p:pic>
        <p:nvPicPr>
          <p:cNvPr id="6" name="Picture 5">
            <a:extLst>
              <a:ext uri="{FF2B5EF4-FFF2-40B4-BE49-F238E27FC236}">
                <a16:creationId xmlns:a16="http://schemas.microsoft.com/office/drawing/2014/main" id="{0675D311-3F87-40B0-94F0-8E121F5D101C}"/>
              </a:ext>
            </a:extLst>
          </p:cNvPr>
          <p:cNvPicPr>
            <a:picLocks noChangeAspect="1"/>
          </p:cNvPicPr>
          <p:nvPr/>
        </p:nvPicPr>
        <p:blipFill>
          <a:blip r:embed="rId2"/>
          <a:stretch>
            <a:fillRect/>
          </a:stretch>
        </p:blipFill>
        <p:spPr>
          <a:xfrm>
            <a:off x="5556250" y="288925"/>
            <a:ext cx="6362700" cy="1504950"/>
          </a:xfrm>
          <a:prstGeom prst="rect">
            <a:avLst/>
          </a:prstGeom>
        </p:spPr>
      </p:pic>
    </p:spTree>
    <p:extLst>
      <p:ext uri="{BB962C8B-B14F-4D97-AF65-F5344CB8AC3E}">
        <p14:creationId xmlns:p14="http://schemas.microsoft.com/office/powerpoint/2010/main" val="56094405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24237A-C44E-420B-86EE-B9EBAB65D50B}"/>
              </a:ext>
            </a:extLst>
          </p:cNvPr>
          <p:cNvSpPr>
            <a:spLocks noGrp="1"/>
          </p:cNvSpPr>
          <p:nvPr>
            <p:ph type="title"/>
          </p:nvPr>
        </p:nvSpPr>
        <p:spPr/>
        <p:txBody>
          <a:bodyPr/>
          <a:lstStyle/>
          <a:p>
            <a:r>
              <a:rPr lang="en-US" dirty="0"/>
              <a:t>Use a </a:t>
            </a:r>
            <a:r>
              <a:rPr lang="en-US" dirty="0" err="1"/>
              <a:t>shared_ptr</a:t>
            </a:r>
            <a:r>
              <a:rPr lang="en-US" dirty="0"/>
              <a:t> like any pointer</a:t>
            </a:r>
          </a:p>
        </p:txBody>
      </p:sp>
      <p:sp>
        <p:nvSpPr>
          <p:cNvPr id="3" name="Content Placeholder 2">
            <a:extLst>
              <a:ext uri="{FF2B5EF4-FFF2-40B4-BE49-F238E27FC236}">
                <a16:creationId xmlns:a16="http://schemas.microsoft.com/office/drawing/2014/main" id="{25CC8C3A-A86D-4659-A8F3-8A6889C8F44B}"/>
              </a:ext>
            </a:extLst>
          </p:cNvPr>
          <p:cNvSpPr>
            <a:spLocks noGrp="1"/>
          </p:cNvSpPr>
          <p:nvPr>
            <p:ph idx="1"/>
          </p:nvPr>
        </p:nvSpPr>
        <p:spPr/>
        <p:txBody>
          <a:bodyPr/>
          <a:lstStyle/>
          <a:p>
            <a:r>
              <a:rPr lang="en-US" dirty="0"/>
              <a:t>Suppose foo has a field “name”.</a:t>
            </a:r>
          </a:p>
          <a:p>
            <a:endParaRPr lang="en-US" dirty="0"/>
          </a:p>
          <a:p>
            <a:r>
              <a:rPr lang="en-US" dirty="0"/>
              <a:t>With a </a:t>
            </a:r>
            <a:r>
              <a:rPr lang="en-US" b="1" dirty="0"/>
              <a:t>foo* </a:t>
            </a:r>
            <a:r>
              <a:rPr lang="en-US" b="1" dirty="0" err="1"/>
              <a:t>pt</a:t>
            </a:r>
            <a:r>
              <a:rPr lang="en-US" dirty="0"/>
              <a:t>, you write </a:t>
            </a:r>
            <a:r>
              <a:rPr lang="en-US" dirty="0" err="1"/>
              <a:t>pt</a:t>
            </a:r>
            <a:r>
              <a:rPr lang="en-US" dirty="0" err="1">
                <a:sym typeface="Symbol" panose="05050102010706020507" pitchFamily="18" charset="2"/>
              </a:rPr>
              <a:t>name</a:t>
            </a:r>
            <a:r>
              <a:rPr lang="en-US" dirty="0">
                <a:sym typeface="Symbol" panose="05050102010706020507" pitchFamily="18" charset="2"/>
              </a:rPr>
              <a:t>;  </a:t>
            </a:r>
            <a:r>
              <a:rPr lang="en-US" dirty="0" err="1">
                <a:sym typeface="Symbol" panose="05050102010706020507" pitchFamily="18" charset="2"/>
              </a:rPr>
              <a:t>pt</a:t>
            </a:r>
            <a:r>
              <a:rPr lang="en-US" dirty="0">
                <a:sym typeface="Symbol" panose="05050102010706020507" pitchFamily="18" charset="2"/>
              </a:rPr>
              <a:t> holds an address.</a:t>
            </a:r>
          </a:p>
          <a:p>
            <a:endParaRPr lang="en-US" dirty="0">
              <a:sym typeface="Symbol" panose="05050102010706020507" pitchFamily="18" charset="2"/>
            </a:endParaRPr>
          </a:p>
          <a:p>
            <a:r>
              <a:rPr lang="en-US" dirty="0">
                <a:sym typeface="Symbol" panose="05050102010706020507" pitchFamily="18" charset="2"/>
              </a:rPr>
              <a:t>With a </a:t>
            </a:r>
            <a:r>
              <a:rPr lang="en-US" b="1" dirty="0" err="1">
                <a:sym typeface="Symbol" panose="05050102010706020507" pitchFamily="18" charset="2"/>
              </a:rPr>
              <a:t>shared_ptr</a:t>
            </a:r>
            <a:r>
              <a:rPr lang="en-US" b="1" dirty="0">
                <a:sym typeface="Symbol" panose="05050102010706020507" pitchFamily="18" charset="2"/>
              </a:rPr>
              <a:t>&lt;foo&gt; </a:t>
            </a:r>
            <a:r>
              <a:rPr lang="en-US" b="1" dirty="0" err="1">
                <a:sym typeface="Symbol" panose="05050102010706020507" pitchFamily="18" charset="2"/>
              </a:rPr>
              <a:t>pt</a:t>
            </a:r>
            <a:r>
              <a:rPr lang="en-US" dirty="0">
                <a:sym typeface="Symbol" panose="05050102010706020507" pitchFamily="18" charset="2"/>
              </a:rPr>
              <a:t>, you use the identical notation!  The shared pointer object holds the address of the foo object.  By overloading the  operator, the </a:t>
            </a:r>
            <a:r>
              <a:rPr lang="en-US" dirty="0" err="1">
                <a:sym typeface="Symbol" panose="05050102010706020507" pitchFamily="18" charset="2"/>
              </a:rPr>
              <a:t>shared_ptr</a:t>
            </a:r>
            <a:r>
              <a:rPr lang="en-US" dirty="0">
                <a:sym typeface="Symbol" panose="05050102010706020507" pitchFamily="18" charset="2"/>
              </a:rPr>
              <a:t> mimics a pointer!</a:t>
            </a:r>
            <a:endParaRPr lang="en-US" dirty="0"/>
          </a:p>
        </p:txBody>
      </p:sp>
      <p:sp>
        <p:nvSpPr>
          <p:cNvPr id="4" name="Footer Placeholder 3">
            <a:extLst>
              <a:ext uri="{FF2B5EF4-FFF2-40B4-BE49-F238E27FC236}">
                <a16:creationId xmlns:a16="http://schemas.microsoft.com/office/drawing/2014/main" id="{4063FD30-46A0-4852-B7EB-55E448BC402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D4FCFA34-544B-4FAA-A08B-DBB5AD9588E4}"/>
              </a:ext>
            </a:extLst>
          </p:cNvPr>
          <p:cNvSpPr>
            <a:spLocks noGrp="1"/>
          </p:cNvSpPr>
          <p:nvPr>
            <p:ph type="sldNum" sz="quarter" idx="12"/>
          </p:nvPr>
        </p:nvSpPr>
        <p:spPr/>
        <p:txBody>
          <a:bodyPr/>
          <a:lstStyle/>
          <a:p>
            <a:fld id="{6547F9EC-0141-428E-9624-21FD351CB832}" type="slidenum">
              <a:rPr lang="en-US" smtClean="0"/>
              <a:t>29</a:t>
            </a:fld>
            <a:endParaRPr lang="en-US"/>
          </a:p>
        </p:txBody>
      </p:sp>
    </p:spTree>
    <p:extLst>
      <p:ext uri="{BB962C8B-B14F-4D97-AF65-F5344CB8AC3E}">
        <p14:creationId xmlns:p14="http://schemas.microsoft.com/office/powerpoint/2010/main" val="3661353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949EBB6-4C8A-4BC7-8527-68A89DD3606D}"/>
              </a:ext>
            </a:extLst>
          </p:cNvPr>
          <p:cNvSpPr>
            <a:spLocks noGrp="1"/>
          </p:cNvSpPr>
          <p:nvPr>
            <p:ph type="title"/>
          </p:nvPr>
        </p:nvSpPr>
        <p:spPr>
          <a:xfrm>
            <a:off x="1024127" y="585216"/>
            <a:ext cx="11167873" cy="1499616"/>
          </a:xfrm>
        </p:spPr>
        <p:txBody>
          <a:bodyPr/>
          <a:lstStyle/>
          <a:p>
            <a:r>
              <a:rPr lang="en-US" dirty="0"/>
              <a:t>What happens when you run a command?</a:t>
            </a:r>
          </a:p>
        </p:txBody>
      </p:sp>
      <p:sp>
        <p:nvSpPr>
          <p:cNvPr id="6" name="Content Placeholder 5">
            <a:extLst>
              <a:ext uri="{FF2B5EF4-FFF2-40B4-BE49-F238E27FC236}">
                <a16:creationId xmlns:a16="http://schemas.microsoft.com/office/drawing/2014/main" id="{B11B6534-5BED-4FF7-9BD0-78A30262F55A}"/>
              </a:ext>
            </a:extLst>
          </p:cNvPr>
          <p:cNvSpPr>
            <a:spLocks noGrp="1"/>
          </p:cNvSpPr>
          <p:nvPr>
            <p:ph idx="1"/>
          </p:nvPr>
        </p:nvSpPr>
        <p:spPr/>
        <p:txBody>
          <a:bodyPr/>
          <a:lstStyle/>
          <a:p>
            <a:r>
              <a:rPr lang="en-US" dirty="0"/>
              <a:t>Linux really has three concepts of what a command can be</a:t>
            </a:r>
          </a:p>
          <a:p>
            <a:pPr marL="514350" indent="-514350">
              <a:buFont typeface="+mj-lt"/>
              <a:buAutoNum type="arabicPeriod"/>
            </a:pPr>
            <a:r>
              <a:rPr lang="en-US" dirty="0"/>
              <a:t>The bash shell has some built-in commands</a:t>
            </a:r>
          </a:p>
          <a:p>
            <a:pPr marL="514350" indent="-514350">
              <a:buFont typeface="+mj-lt"/>
              <a:buAutoNum type="arabicPeriod"/>
            </a:pPr>
            <a:r>
              <a:rPr lang="en-US" dirty="0"/>
              <a:t>You can take any sequence of commands and put them in a file, change its mode to “executable”, and then the file name behaves like a Linux command.  You can even pass it arguments, include loops, </a:t>
            </a:r>
            <a:r>
              <a:rPr lang="en-US" dirty="0" err="1"/>
              <a:t>etc</a:t>
            </a:r>
            <a:r>
              <a:rPr lang="en-US" dirty="0"/>
              <a:t>!</a:t>
            </a:r>
          </a:p>
          <a:p>
            <a:pPr marL="514350" indent="-514350">
              <a:buFont typeface="+mj-lt"/>
              <a:buAutoNum type="arabicPeriod"/>
            </a:pPr>
            <a:r>
              <a:rPr lang="en-US" dirty="0"/>
              <a:t>A compiled program, perhaps starting with C++ source</a:t>
            </a:r>
          </a:p>
        </p:txBody>
      </p:sp>
      <p:sp>
        <p:nvSpPr>
          <p:cNvPr id="3" name="Footer Placeholder 2">
            <a:extLst>
              <a:ext uri="{FF2B5EF4-FFF2-40B4-BE49-F238E27FC236}">
                <a16:creationId xmlns:a16="http://schemas.microsoft.com/office/drawing/2014/main" id="{FE3AB1B0-AC65-40BE-A234-67F643CB346B}"/>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269331F4-6E63-4E1C-BB5E-823B39F3B1F9}"/>
              </a:ext>
            </a:extLst>
          </p:cNvPr>
          <p:cNvSpPr>
            <a:spLocks noGrp="1"/>
          </p:cNvSpPr>
          <p:nvPr>
            <p:ph type="sldNum" sz="quarter" idx="12"/>
          </p:nvPr>
        </p:nvSpPr>
        <p:spPr/>
        <p:txBody>
          <a:bodyPr/>
          <a:lstStyle/>
          <a:p>
            <a:fld id="{6547F9EC-0141-428E-9624-21FD351CB832}" type="slidenum">
              <a:rPr lang="en-US" smtClean="0"/>
              <a:t>3</a:t>
            </a:fld>
            <a:endParaRPr lang="en-US"/>
          </a:p>
        </p:txBody>
      </p:sp>
      <p:sp>
        <p:nvSpPr>
          <p:cNvPr id="7" name="Oval 6">
            <a:extLst>
              <a:ext uri="{FF2B5EF4-FFF2-40B4-BE49-F238E27FC236}">
                <a16:creationId xmlns:a16="http://schemas.microsoft.com/office/drawing/2014/main" id="{3C4F788B-5860-4F70-B98D-010F5ADEE8B3}"/>
              </a:ext>
            </a:extLst>
          </p:cNvPr>
          <p:cNvSpPr/>
          <p:nvPr/>
        </p:nvSpPr>
        <p:spPr>
          <a:xfrm>
            <a:off x="363984" y="5255581"/>
            <a:ext cx="11594237" cy="1136341"/>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4450156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A939F1-D52E-4B14-BDE6-0D784F88E80D}"/>
              </a:ext>
            </a:extLst>
          </p:cNvPr>
          <p:cNvSpPr>
            <a:spLocks noGrp="1"/>
          </p:cNvSpPr>
          <p:nvPr>
            <p:ph type="title"/>
          </p:nvPr>
        </p:nvSpPr>
        <p:spPr/>
        <p:txBody>
          <a:bodyPr/>
          <a:lstStyle/>
          <a:p>
            <a:r>
              <a:rPr lang="en-US" dirty="0"/>
              <a:t>Memory Leak</a:t>
            </a:r>
          </a:p>
        </p:txBody>
      </p:sp>
      <p:sp>
        <p:nvSpPr>
          <p:cNvPr id="3" name="Content Placeholder 2">
            <a:extLst>
              <a:ext uri="{FF2B5EF4-FFF2-40B4-BE49-F238E27FC236}">
                <a16:creationId xmlns:a16="http://schemas.microsoft.com/office/drawing/2014/main" id="{4752E039-56FB-4111-AC41-ABE11126C8DF}"/>
              </a:ext>
            </a:extLst>
          </p:cNvPr>
          <p:cNvSpPr>
            <a:spLocks noGrp="1"/>
          </p:cNvSpPr>
          <p:nvPr>
            <p:ph idx="1"/>
          </p:nvPr>
        </p:nvSpPr>
        <p:spPr/>
        <p:txBody>
          <a:bodyPr>
            <a:normAutofit lnSpcReduction="10000"/>
          </a:bodyPr>
          <a:lstStyle/>
          <a:p>
            <a:r>
              <a:rPr lang="en-US" dirty="0"/>
              <a:t>Suppose that your program includes code that might be causing a memory leak.</a:t>
            </a:r>
          </a:p>
          <a:p>
            <a:endParaRPr lang="en-US" dirty="0"/>
          </a:p>
          <a:p>
            <a:r>
              <a:rPr lang="en-US" dirty="0"/>
              <a:t>The memory is consumed, but never released, so the heap gets larger and larger.  You’ll see this in “top” and your program will slow down when the memory region gets really large.</a:t>
            </a:r>
          </a:p>
          <a:p>
            <a:endParaRPr lang="en-US" dirty="0"/>
          </a:p>
          <a:p>
            <a:r>
              <a:rPr lang="en-US" dirty="0"/>
              <a:t>Best tool for finding leaks: </a:t>
            </a:r>
            <a:r>
              <a:rPr lang="en-US" b="1" dirty="0" err="1"/>
              <a:t>valgrind</a:t>
            </a:r>
            <a:endParaRPr lang="en-US" dirty="0"/>
          </a:p>
        </p:txBody>
      </p:sp>
      <p:sp>
        <p:nvSpPr>
          <p:cNvPr id="4" name="Footer Placeholder 3">
            <a:extLst>
              <a:ext uri="{FF2B5EF4-FFF2-40B4-BE49-F238E27FC236}">
                <a16:creationId xmlns:a16="http://schemas.microsoft.com/office/drawing/2014/main" id="{57E73511-6150-47D8-B1B8-52874FF52C6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7C3A18D-527E-4319-8365-AB179B09BFCF}"/>
              </a:ext>
            </a:extLst>
          </p:cNvPr>
          <p:cNvSpPr>
            <a:spLocks noGrp="1"/>
          </p:cNvSpPr>
          <p:nvPr>
            <p:ph type="sldNum" sz="quarter" idx="12"/>
          </p:nvPr>
        </p:nvSpPr>
        <p:spPr/>
        <p:txBody>
          <a:bodyPr/>
          <a:lstStyle/>
          <a:p>
            <a:fld id="{6547F9EC-0141-428E-9624-21FD351CB832}" type="slidenum">
              <a:rPr lang="en-US" smtClean="0"/>
              <a:t>30</a:t>
            </a:fld>
            <a:endParaRPr lang="en-US"/>
          </a:p>
        </p:txBody>
      </p:sp>
    </p:spTree>
    <p:extLst>
      <p:ext uri="{BB962C8B-B14F-4D97-AF65-F5344CB8AC3E}">
        <p14:creationId xmlns:p14="http://schemas.microsoft.com/office/powerpoint/2010/main" val="37529236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D0A90E-2F99-4470-B6D1-FB9542E1BAD4}"/>
              </a:ext>
            </a:extLst>
          </p:cNvPr>
          <p:cNvSpPr>
            <a:spLocks noGrp="1"/>
          </p:cNvSpPr>
          <p:nvPr>
            <p:ph type="title"/>
          </p:nvPr>
        </p:nvSpPr>
        <p:spPr/>
        <p:txBody>
          <a:bodyPr/>
          <a:lstStyle/>
          <a:p>
            <a:r>
              <a:rPr lang="en-US" dirty="0"/>
              <a:t>Malloc is “inexpensive” but not free</a:t>
            </a:r>
          </a:p>
        </p:txBody>
      </p:sp>
      <p:sp>
        <p:nvSpPr>
          <p:cNvPr id="3" name="Content Placeholder 2">
            <a:extLst>
              <a:ext uri="{FF2B5EF4-FFF2-40B4-BE49-F238E27FC236}">
                <a16:creationId xmlns:a16="http://schemas.microsoft.com/office/drawing/2014/main" id="{59AA90F3-7D62-4D99-A1D5-78B9C25BDD5C}"/>
              </a:ext>
            </a:extLst>
          </p:cNvPr>
          <p:cNvSpPr>
            <a:spLocks noGrp="1"/>
          </p:cNvSpPr>
          <p:nvPr>
            <p:ph idx="1"/>
          </p:nvPr>
        </p:nvSpPr>
        <p:spPr/>
        <p:txBody>
          <a:bodyPr>
            <a:normAutofit/>
          </a:bodyPr>
          <a:lstStyle/>
          <a:p>
            <a:r>
              <a:rPr lang="en-US" dirty="0"/>
              <a:t>It maintains a big pool of memory and uses various techniques to try and keep memory compact.</a:t>
            </a:r>
          </a:p>
          <a:p>
            <a:pPr lvl="1"/>
            <a:r>
              <a:rPr lang="en-US" dirty="0"/>
              <a:t>  </a:t>
            </a:r>
            <a:r>
              <a:rPr lang="en-US" b="1" dirty="0"/>
              <a:t>Fragmentation.</a:t>
            </a:r>
            <a:r>
              <a:rPr lang="en-US" dirty="0"/>
              <a:t>  Refers to an accumulation of tiny chunks of memory</a:t>
            </a:r>
            <a:br>
              <a:rPr lang="en-US" dirty="0"/>
            </a:br>
            <a:r>
              <a:rPr lang="en-US" dirty="0"/>
              <a:t>    that can’t be reused because they are too small for most purposes.</a:t>
            </a:r>
          </a:p>
          <a:p>
            <a:pPr lvl="1"/>
            <a:r>
              <a:rPr lang="en-US" dirty="0"/>
              <a:t>  </a:t>
            </a:r>
            <a:r>
              <a:rPr lang="en-US" b="1" dirty="0"/>
              <a:t>Compaction.</a:t>
            </a:r>
            <a:r>
              <a:rPr lang="en-US" dirty="0"/>
              <a:t>  Free looks for chances to combine small chunks into</a:t>
            </a:r>
            <a:br>
              <a:rPr lang="en-US" dirty="0"/>
            </a:br>
            <a:r>
              <a:rPr lang="en-US" dirty="0"/>
              <a:t>    larger ones, which are more likely to be useful in future mallocs.</a:t>
            </a:r>
          </a:p>
          <a:p>
            <a:pPr marL="128016" lvl="1" indent="0">
              <a:buNone/>
            </a:pPr>
            <a:endParaRPr lang="en-US" dirty="0"/>
          </a:p>
          <a:p>
            <a:pPr marL="128016" lvl="1" indent="0">
              <a:buNone/>
            </a:pPr>
            <a:r>
              <a:rPr lang="en-US" dirty="0"/>
              <a:t>This is different from </a:t>
            </a:r>
            <a:r>
              <a:rPr lang="en-US" b="1" dirty="0"/>
              <a:t>garbage collection</a:t>
            </a:r>
            <a:r>
              <a:rPr lang="en-US" dirty="0"/>
              <a:t>, which refers to mechanisms that automatically free an object that no longer has any references to it.</a:t>
            </a:r>
          </a:p>
        </p:txBody>
      </p:sp>
      <p:sp>
        <p:nvSpPr>
          <p:cNvPr id="4" name="Footer Placeholder 3">
            <a:extLst>
              <a:ext uri="{FF2B5EF4-FFF2-40B4-BE49-F238E27FC236}">
                <a16:creationId xmlns:a16="http://schemas.microsoft.com/office/drawing/2014/main" id="{81EDCFAE-9585-4EC6-BB1D-54B036D4A2B4}"/>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2B88D301-C703-4FFD-BA4E-647F61AE8C16}"/>
              </a:ext>
            </a:extLst>
          </p:cNvPr>
          <p:cNvSpPr>
            <a:spLocks noGrp="1"/>
          </p:cNvSpPr>
          <p:nvPr>
            <p:ph type="sldNum" sz="quarter" idx="12"/>
          </p:nvPr>
        </p:nvSpPr>
        <p:spPr/>
        <p:txBody>
          <a:bodyPr/>
          <a:lstStyle/>
          <a:p>
            <a:fld id="{6547F9EC-0141-428E-9624-21FD351CB832}" type="slidenum">
              <a:rPr lang="en-US" smtClean="0"/>
              <a:t>31</a:t>
            </a:fld>
            <a:endParaRPr lang="en-US"/>
          </a:p>
        </p:txBody>
      </p:sp>
    </p:spTree>
    <p:extLst>
      <p:ext uri="{BB962C8B-B14F-4D97-AF65-F5344CB8AC3E}">
        <p14:creationId xmlns:p14="http://schemas.microsoft.com/office/powerpoint/2010/main" val="301557115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46B1E-2F73-4161-80D6-52746FCCB88D}"/>
              </a:ext>
            </a:extLst>
          </p:cNvPr>
          <p:cNvSpPr>
            <a:spLocks noGrp="1"/>
          </p:cNvSpPr>
          <p:nvPr>
            <p:ph type="title"/>
          </p:nvPr>
        </p:nvSpPr>
        <p:spPr/>
        <p:txBody>
          <a:bodyPr/>
          <a:lstStyle/>
          <a:p>
            <a:r>
              <a:rPr lang="en-US" dirty="0"/>
              <a:t>Malloc/free implement dynamic memory management for C++</a:t>
            </a:r>
          </a:p>
        </p:txBody>
      </p:sp>
      <p:sp>
        <p:nvSpPr>
          <p:cNvPr id="3" name="Content Placeholder 2">
            <a:extLst>
              <a:ext uri="{FF2B5EF4-FFF2-40B4-BE49-F238E27FC236}">
                <a16:creationId xmlns:a16="http://schemas.microsoft.com/office/drawing/2014/main" id="{C6CBF11B-F53A-415A-97C7-2A237BE60F4F}"/>
              </a:ext>
            </a:extLst>
          </p:cNvPr>
          <p:cNvSpPr>
            <a:spLocks noGrp="1"/>
          </p:cNvSpPr>
          <p:nvPr>
            <p:ph idx="1"/>
          </p:nvPr>
        </p:nvSpPr>
        <p:spPr/>
        <p:txBody>
          <a:bodyPr>
            <a:normAutofit/>
          </a:bodyPr>
          <a:lstStyle/>
          <a:p>
            <a:r>
              <a:rPr lang="en-US" dirty="0"/>
              <a:t>One worry: malloc is not infinitely fast and can be a bottleneck.</a:t>
            </a:r>
          </a:p>
          <a:p>
            <a:endParaRPr lang="en-US" dirty="0"/>
          </a:p>
          <a:p>
            <a:r>
              <a:rPr lang="en-US" dirty="0"/>
              <a:t>Many performance-intensive applications maintain </a:t>
            </a:r>
            <a:r>
              <a:rPr lang="en-US" dirty="0" err="1"/>
              <a:t>freelists</a:t>
            </a:r>
            <a:r>
              <a:rPr lang="en-US" dirty="0"/>
              <a:t>:  </a:t>
            </a:r>
          </a:p>
          <a:p>
            <a:pPr lvl="1"/>
            <a:r>
              <a:rPr lang="en-US" dirty="0"/>
              <a:t>  Only use malloc if the free list is empty.</a:t>
            </a:r>
          </a:p>
          <a:p>
            <a:pPr lvl="1"/>
            <a:r>
              <a:rPr lang="en-US" dirty="0"/>
              <a:t>  This reduces the pressure on the malloc/free subsystem.</a:t>
            </a:r>
          </a:p>
        </p:txBody>
      </p:sp>
      <p:sp>
        <p:nvSpPr>
          <p:cNvPr id="4" name="Footer Placeholder 3">
            <a:extLst>
              <a:ext uri="{FF2B5EF4-FFF2-40B4-BE49-F238E27FC236}">
                <a16:creationId xmlns:a16="http://schemas.microsoft.com/office/drawing/2014/main" id="{63770F8C-89CD-4C05-8B99-8D779F4FFFD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8A2ABA8-AD1A-4964-AAFA-7571D451E001}"/>
              </a:ext>
            </a:extLst>
          </p:cNvPr>
          <p:cNvSpPr>
            <a:spLocks noGrp="1"/>
          </p:cNvSpPr>
          <p:nvPr>
            <p:ph type="sldNum" sz="quarter" idx="12"/>
          </p:nvPr>
        </p:nvSpPr>
        <p:spPr/>
        <p:txBody>
          <a:bodyPr/>
          <a:lstStyle/>
          <a:p>
            <a:fld id="{6547F9EC-0141-428E-9624-21FD351CB832}" type="slidenum">
              <a:rPr lang="en-US" smtClean="0"/>
              <a:t>32</a:t>
            </a:fld>
            <a:endParaRPr lang="en-US"/>
          </a:p>
        </p:txBody>
      </p:sp>
    </p:spTree>
    <p:extLst>
      <p:ext uri="{BB962C8B-B14F-4D97-AF65-F5344CB8AC3E}">
        <p14:creationId xmlns:p14="http://schemas.microsoft.com/office/powerpoint/2010/main" val="382086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B21CC-8EAC-4117-B235-C8F5E1008EEF}"/>
              </a:ext>
            </a:extLst>
          </p:cNvPr>
          <p:cNvSpPr>
            <a:spLocks noGrp="1"/>
          </p:cNvSpPr>
          <p:nvPr>
            <p:ph type="title"/>
          </p:nvPr>
        </p:nvSpPr>
        <p:spPr/>
        <p:txBody>
          <a:bodyPr/>
          <a:lstStyle/>
          <a:p>
            <a:r>
              <a:rPr lang="en-US" dirty="0"/>
              <a:t>How a </a:t>
            </a:r>
            <a:r>
              <a:rPr lang="en-US" dirty="0" err="1"/>
              <a:t>freelist</a:t>
            </a:r>
            <a:r>
              <a:rPr lang="en-US" dirty="0"/>
              <a:t> works</a:t>
            </a:r>
          </a:p>
        </p:txBody>
      </p:sp>
      <p:sp>
        <p:nvSpPr>
          <p:cNvPr id="3" name="Content Placeholder 2">
            <a:extLst>
              <a:ext uri="{FF2B5EF4-FFF2-40B4-BE49-F238E27FC236}">
                <a16:creationId xmlns:a16="http://schemas.microsoft.com/office/drawing/2014/main" id="{F17D6E73-3C25-4AF2-B6A9-A57C6DC1995A}"/>
              </a:ext>
            </a:extLst>
          </p:cNvPr>
          <p:cNvSpPr>
            <a:spLocks noGrp="1"/>
          </p:cNvSpPr>
          <p:nvPr>
            <p:ph idx="1"/>
          </p:nvPr>
        </p:nvSpPr>
        <p:spPr>
          <a:xfrm>
            <a:off x="1024128" y="2286000"/>
            <a:ext cx="10786872" cy="4023360"/>
          </a:xfrm>
        </p:spPr>
        <p:txBody>
          <a:bodyPr>
            <a:normAutofit/>
          </a:bodyPr>
          <a:lstStyle/>
          <a:p>
            <a:r>
              <a:rPr lang="en-US" dirty="0"/>
              <a:t>When you create your class Foo, you also maintain a list of pointers to  freed Foo objects:   std::list&lt;Foo*&gt; </a:t>
            </a:r>
            <a:r>
              <a:rPr lang="en-US" dirty="0" err="1"/>
              <a:t>freelist</a:t>
            </a:r>
            <a:r>
              <a:rPr lang="en-US" dirty="0"/>
              <a:t>;</a:t>
            </a:r>
          </a:p>
          <a:p>
            <a:endParaRPr lang="en-US" dirty="0"/>
          </a:p>
          <a:p>
            <a:r>
              <a:rPr lang="en-US" dirty="0"/>
              <a:t>Suppose </a:t>
            </a:r>
            <a:r>
              <a:rPr lang="en-US" dirty="0" err="1"/>
              <a:t>fptr</a:t>
            </a:r>
            <a:r>
              <a:rPr lang="en-US" dirty="0"/>
              <a:t> points to a Foo (allocated using </a:t>
            </a:r>
            <a:r>
              <a:rPr lang="en-US" b="1" dirty="0"/>
              <a:t>new):</a:t>
            </a:r>
          </a:p>
          <a:p>
            <a:pPr lvl="1"/>
            <a:r>
              <a:rPr lang="en-US" dirty="0"/>
              <a:t> When finished with </a:t>
            </a:r>
            <a:r>
              <a:rPr lang="en-US" dirty="0" err="1"/>
              <a:t>fptr</a:t>
            </a:r>
            <a:r>
              <a:rPr lang="en-US" dirty="0"/>
              <a:t>, put it on the </a:t>
            </a:r>
            <a:r>
              <a:rPr lang="en-US" dirty="0" err="1"/>
              <a:t>freelist</a:t>
            </a:r>
            <a:r>
              <a:rPr lang="en-US" dirty="0"/>
              <a:t> (and don’t </a:t>
            </a:r>
            <a:r>
              <a:rPr lang="en-US" b="1" dirty="0"/>
              <a:t>delete</a:t>
            </a:r>
            <a:r>
              <a:rPr lang="en-US" dirty="0"/>
              <a:t> it).  The </a:t>
            </a:r>
            <a:br>
              <a:rPr lang="en-US" dirty="0"/>
            </a:br>
            <a:r>
              <a:rPr lang="en-US" dirty="0"/>
              <a:t>   destructor won’t run: </a:t>
            </a:r>
            <a:r>
              <a:rPr lang="en-US" dirty="0" err="1"/>
              <a:t>fptr</a:t>
            </a:r>
            <a:r>
              <a:rPr lang="en-US" dirty="0"/>
              <a:t> is still in use.</a:t>
            </a:r>
          </a:p>
          <a:p>
            <a:pPr lvl="1"/>
            <a:r>
              <a:rPr lang="en-US" dirty="0"/>
              <a:t>  When you need another Foo, check to see if there is a free one on the </a:t>
            </a:r>
            <a:br>
              <a:rPr lang="en-US" dirty="0"/>
            </a:br>
            <a:r>
              <a:rPr lang="en-US" dirty="0"/>
              <a:t>    list.  If so, reuse it instead of creating a new object. </a:t>
            </a:r>
          </a:p>
        </p:txBody>
      </p:sp>
      <p:sp>
        <p:nvSpPr>
          <p:cNvPr id="4" name="Footer Placeholder 3">
            <a:extLst>
              <a:ext uri="{FF2B5EF4-FFF2-40B4-BE49-F238E27FC236}">
                <a16:creationId xmlns:a16="http://schemas.microsoft.com/office/drawing/2014/main" id="{19BC74CE-5844-4331-860A-D9E2283AD78E}"/>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4D5874D-7AC9-477E-9181-7450F01A4469}"/>
              </a:ext>
            </a:extLst>
          </p:cNvPr>
          <p:cNvSpPr>
            <a:spLocks noGrp="1"/>
          </p:cNvSpPr>
          <p:nvPr>
            <p:ph type="sldNum" sz="quarter" idx="12"/>
          </p:nvPr>
        </p:nvSpPr>
        <p:spPr/>
        <p:txBody>
          <a:bodyPr/>
          <a:lstStyle/>
          <a:p>
            <a:fld id="{6547F9EC-0141-428E-9624-21FD351CB832}" type="slidenum">
              <a:rPr lang="en-US" smtClean="0"/>
              <a:t>33</a:t>
            </a:fld>
            <a:endParaRPr lang="en-US"/>
          </a:p>
        </p:txBody>
      </p:sp>
    </p:spTree>
    <p:extLst>
      <p:ext uri="{BB962C8B-B14F-4D97-AF65-F5344CB8AC3E}">
        <p14:creationId xmlns:p14="http://schemas.microsoft.com/office/powerpoint/2010/main" val="36612485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7EBD9C-1988-4464-99D0-492E9B34B64E}"/>
              </a:ext>
            </a:extLst>
          </p:cNvPr>
          <p:cNvSpPr>
            <a:spLocks noGrp="1"/>
          </p:cNvSpPr>
          <p:nvPr>
            <p:ph type="title"/>
          </p:nvPr>
        </p:nvSpPr>
        <p:spPr>
          <a:xfrm>
            <a:off x="1024127" y="585216"/>
            <a:ext cx="10871540" cy="1499616"/>
          </a:xfrm>
        </p:spPr>
        <p:txBody>
          <a:bodyPr/>
          <a:lstStyle/>
          <a:p>
            <a:r>
              <a:rPr lang="en-US" dirty="0"/>
              <a:t>Which segments hold which kinds of memory?</a:t>
            </a:r>
          </a:p>
        </p:txBody>
      </p:sp>
      <p:sp>
        <p:nvSpPr>
          <p:cNvPr id="3" name="Content Placeholder 2">
            <a:extLst>
              <a:ext uri="{FF2B5EF4-FFF2-40B4-BE49-F238E27FC236}">
                <a16:creationId xmlns:a16="http://schemas.microsoft.com/office/drawing/2014/main" id="{8115221B-FD55-4F77-9325-677C1B0F0A27}"/>
              </a:ext>
            </a:extLst>
          </p:cNvPr>
          <p:cNvSpPr>
            <a:spLocks noGrp="1"/>
          </p:cNvSpPr>
          <p:nvPr>
            <p:ph idx="1"/>
          </p:nvPr>
        </p:nvSpPr>
        <p:spPr/>
        <p:txBody>
          <a:bodyPr>
            <a:normAutofit lnSpcReduction="10000"/>
          </a:bodyPr>
          <a:lstStyle/>
          <a:p>
            <a:r>
              <a:rPr lang="en-US" dirty="0"/>
              <a:t>Let’s tour the computer from the hardware “up”.</a:t>
            </a:r>
          </a:p>
          <a:p>
            <a:endParaRPr lang="en-US" dirty="0"/>
          </a:p>
          <a:p>
            <a:r>
              <a:rPr lang="en-US" dirty="0"/>
              <a:t>The NUMA computer has a big memory region that encompasses all memory on the machine.  Any thread with permission can access any part of this memory (local memory is cheapest).</a:t>
            </a:r>
          </a:p>
          <a:p>
            <a:endParaRPr lang="en-US" dirty="0"/>
          </a:p>
          <a:p>
            <a:r>
              <a:rPr lang="en-US" dirty="0"/>
              <a:t>There may also be memory regions associated with devices such as computer displays, cameras, etc.</a:t>
            </a:r>
          </a:p>
        </p:txBody>
      </p:sp>
      <p:sp>
        <p:nvSpPr>
          <p:cNvPr id="4" name="Footer Placeholder 3">
            <a:extLst>
              <a:ext uri="{FF2B5EF4-FFF2-40B4-BE49-F238E27FC236}">
                <a16:creationId xmlns:a16="http://schemas.microsoft.com/office/drawing/2014/main" id="{ADF807D5-4CA5-4FE8-9BDE-A22D9D34600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CEDD8599-3408-4841-9BD0-D26A9797A909}"/>
              </a:ext>
            </a:extLst>
          </p:cNvPr>
          <p:cNvSpPr>
            <a:spLocks noGrp="1"/>
          </p:cNvSpPr>
          <p:nvPr>
            <p:ph type="sldNum" sz="quarter" idx="12"/>
          </p:nvPr>
        </p:nvSpPr>
        <p:spPr/>
        <p:txBody>
          <a:bodyPr/>
          <a:lstStyle/>
          <a:p>
            <a:fld id="{6547F9EC-0141-428E-9624-21FD351CB832}" type="slidenum">
              <a:rPr lang="en-US" smtClean="0"/>
              <a:t>34</a:t>
            </a:fld>
            <a:endParaRPr lang="en-US"/>
          </a:p>
        </p:txBody>
      </p:sp>
    </p:spTree>
    <p:extLst>
      <p:ext uri="{BB962C8B-B14F-4D97-AF65-F5344CB8AC3E}">
        <p14:creationId xmlns:p14="http://schemas.microsoft.com/office/powerpoint/2010/main" val="18214427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A1010-F7E0-463E-804A-F5133292437C}"/>
              </a:ext>
            </a:extLst>
          </p:cNvPr>
          <p:cNvSpPr>
            <a:spLocks noGrp="1"/>
          </p:cNvSpPr>
          <p:nvPr>
            <p:ph type="title"/>
          </p:nvPr>
        </p:nvSpPr>
        <p:spPr/>
        <p:txBody>
          <a:bodyPr/>
          <a:lstStyle/>
          <a:p>
            <a:r>
              <a:rPr lang="en-US" dirty="0"/>
              <a:t>Visualizing an active process</a:t>
            </a:r>
          </a:p>
        </p:txBody>
      </p:sp>
      <p:sp>
        <p:nvSpPr>
          <p:cNvPr id="4" name="Footer Placeholder 3">
            <a:extLst>
              <a:ext uri="{FF2B5EF4-FFF2-40B4-BE49-F238E27FC236}">
                <a16:creationId xmlns:a16="http://schemas.microsoft.com/office/drawing/2014/main" id="{6291A283-0A39-4AFA-9623-49DD80FB537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624E94A-CA3E-41A2-9358-13733938D327}"/>
              </a:ext>
            </a:extLst>
          </p:cNvPr>
          <p:cNvSpPr>
            <a:spLocks noGrp="1"/>
          </p:cNvSpPr>
          <p:nvPr>
            <p:ph type="sldNum" sz="quarter" idx="12"/>
          </p:nvPr>
        </p:nvSpPr>
        <p:spPr/>
        <p:txBody>
          <a:bodyPr/>
          <a:lstStyle/>
          <a:p>
            <a:fld id="{6547F9EC-0141-428E-9624-21FD351CB832}" type="slidenum">
              <a:rPr lang="en-US" smtClean="0"/>
              <a:t>35</a:t>
            </a:fld>
            <a:endParaRPr lang="en-US"/>
          </a:p>
        </p:txBody>
      </p:sp>
      <p:sp>
        <p:nvSpPr>
          <p:cNvPr id="6" name="Freeform: Shape 5">
            <a:extLst>
              <a:ext uri="{FF2B5EF4-FFF2-40B4-BE49-F238E27FC236}">
                <a16:creationId xmlns:a16="http://schemas.microsoft.com/office/drawing/2014/main" id="{B2D4A9EF-6FE8-46B7-ADB3-B129CD8295B4}"/>
              </a:ext>
            </a:extLst>
          </p:cNvPr>
          <p:cNvSpPr/>
          <p:nvPr/>
        </p:nvSpPr>
        <p:spPr>
          <a:xfrm>
            <a:off x="2115226" y="2658534"/>
            <a:ext cx="926432" cy="2184400"/>
          </a:xfrm>
          <a:custGeom>
            <a:avLst/>
            <a:gdLst>
              <a:gd name="connsiteX0" fmla="*/ 204641 w 926432"/>
              <a:gd name="connsiteY0" fmla="*/ 0 h 2184400"/>
              <a:gd name="connsiteX1" fmla="*/ 924308 w 926432"/>
              <a:gd name="connsiteY1" fmla="*/ 702733 h 2184400"/>
              <a:gd name="connsiteX2" fmla="*/ 1441 w 926432"/>
              <a:gd name="connsiteY2" fmla="*/ 1346200 h 2184400"/>
              <a:gd name="connsiteX3" fmla="*/ 754974 w 926432"/>
              <a:gd name="connsiteY3" fmla="*/ 2184400 h 2184400"/>
            </a:gdLst>
            <a:ahLst/>
            <a:cxnLst>
              <a:cxn ang="0">
                <a:pos x="connsiteX0" y="connsiteY0"/>
              </a:cxn>
              <a:cxn ang="0">
                <a:pos x="connsiteX1" y="connsiteY1"/>
              </a:cxn>
              <a:cxn ang="0">
                <a:pos x="connsiteX2" y="connsiteY2"/>
              </a:cxn>
              <a:cxn ang="0">
                <a:pos x="connsiteX3" y="connsiteY3"/>
              </a:cxn>
            </a:cxnLst>
            <a:rect l="l" t="t" r="r" b="b"/>
            <a:pathLst>
              <a:path w="926432" h="2184400">
                <a:moveTo>
                  <a:pt x="204641" y="0"/>
                </a:moveTo>
                <a:cubicBezTo>
                  <a:pt x="581408" y="239183"/>
                  <a:pt x="958175" y="478366"/>
                  <a:pt x="924308" y="702733"/>
                </a:cubicBezTo>
                <a:cubicBezTo>
                  <a:pt x="890441" y="927100"/>
                  <a:pt x="29663" y="1099256"/>
                  <a:pt x="1441" y="1346200"/>
                </a:cubicBezTo>
                <a:cubicBezTo>
                  <a:pt x="-26781" y="1593144"/>
                  <a:pt x="364096" y="1888772"/>
                  <a:pt x="754974" y="218440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ndParaRPr>
          </a:p>
        </p:txBody>
      </p:sp>
      <p:sp>
        <p:nvSpPr>
          <p:cNvPr id="7" name="TextBox 6">
            <a:extLst>
              <a:ext uri="{FF2B5EF4-FFF2-40B4-BE49-F238E27FC236}">
                <a16:creationId xmlns:a16="http://schemas.microsoft.com/office/drawing/2014/main" id="{A1797BB3-41CD-405F-9EC6-C0ECA72CD9AD}"/>
              </a:ext>
            </a:extLst>
          </p:cNvPr>
          <p:cNvSpPr txBox="1"/>
          <p:nvPr/>
        </p:nvSpPr>
        <p:spPr>
          <a:xfrm>
            <a:off x="1473200" y="5071533"/>
            <a:ext cx="1938867" cy="646331"/>
          </a:xfrm>
          <a:prstGeom prst="rect">
            <a:avLst/>
          </a:prstGeom>
          <a:noFill/>
        </p:spPr>
        <p:txBody>
          <a:bodyPr wrap="square" rtlCol="0">
            <a:spAutoFit/>
          </a:bodyPr>
          <a:lstStyle/>
          <a:p>
            <a:r>
              <a:rPr lang="en-US" b="1" dirty="0"/>
              <a:t>Thread, has an associated stack</a:t>
            </a:r>
          </a:p>
        </p:txBody>
      </p:sp>
      <p:sp>
        <p:nvSpPr>
          <p:cNvPr id="8" name="Rectangle 7">
            <a:extLst>
              <a:ext uri="{FF2B5EF4-FFF2-40B4-BE49-F238E27FC236}">
                <a16:creationId xmlns:a16="http://schemas.microsoft.com/office/drawing/2014/main" id="{DC83317A-5652-44E4-81DF-F8BEC6868D02}"/>
              </a:ext>
            </a:extLst>
          </p:cNvPr>
          <p:cNvSpPr/>
          <p:nvPr/>
        </p:nvSpPr>
        <p:spPr>
          <a:xfrm>
            <a:off x="2836333" y="2514600"/>
            <a:ext cx="1176867"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Stack</a:t>
            </a:r>
          </a:p>
        </p:txBody>
      </p:sp>
      <p:sp>
        <p:nvSpPr>
          <p:cNvPr id="9" name="Rectangle 8">
            <a:extLst>
              <a:ext uri="{FF2B5EF4-FFF2-40B4-BE49-F238E27FC236}">
                <a16:creationId xmlns:a16="http://schemas.microsoft.com/office/drawing/2014/main" id="{4C9DA2E2-9FEB-4ED7-9483-C307273C8939}"/>
              </a:ext>
            </a:extLst>
          </p:cNvPr>
          <p:cNvSpPr/>
          <p:nvPr/>
        </p:nvSpPr>
        <p:spPr>
          <a:xfrm>
            <a:off x="3611126" y="3149669"/>
            <a:ext cx="408940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Code segment</a:t>
            </a:r>
          </a:p>
          <a:p>
            <a:pPr algn="ctr"/>
            <a:endParaRPr lang="en-US" b="1" dirty="0">
              <a:solidFill>
                <a:schemeClr val="tx1"/>
              </a:solidFill>
            </a:endParaRPr>
          </a:p>
          <a:p>
            <a:pPr algn="ctr"/>
            <a:r>
              <a:rPr lang="en-US" b="1" dirty="0">
                <a:solidFill>
                  <a:schemeClr val="tx1"/>
                </a:solidFill>
              </a:rPr>
              <a:t>void main(int </a:t>
            </a:r>
            <a:r>
              <a:rPr lang="en-US" b="1" dirty="0" err="1">
                <a:solidFill>
                  <a:schemeClr val="tx1"/>
                </a:solidFill>
              </a:rPr>
              <a:t>argc</a:t>
            </a:r>
            <a:r>
              <a:rPr lang="en-US" b="1" dirty="0">
                <a:solidFill>
                  <a:schemeClr val="tx1"/>
                </a:solidFill>
              </a:rPr>
              <a:t>, char* </a:t>
            </a:r>
            <a:r>
              <a:rPr lang="en-US" b="1" dirty="0" err="1">
                <a:solidFill>
                  <a:schemeClr val="tx1"/>
                </a:solidFill>
              </a:rPr>
              <a:t>argv</a:t>
            </a:r>
            <a:r>
              <a:rPr lang="en-US" b="1" dirty="0">
                <a:solidFill>
                  <a:schemeClr val="tx1"/>
                </a:solidFill>
              </a:rPr>
              <a:t>) { …. }</a:t>
            </a:r>
          </a:p>
        </p:txBody>
      </p:sp>
      <p:sp>
        <p:nvSpPr>
          <p:cNvPr id="10" name="Rectangle 9">
            <a:extLst>
              <a:ext uri="{FF2B5EF4-FFF2-40B4-BE49-F238E27FC236}">
                <a16:creationId xmlns:a16="http://schemas.microsoft.com/office/drawing/2014/main" id="{8A1EC63F-7E9B-441D-B3B6-665C75967766}"/>
              </a:ext>
            </a:extLst>
          </p:cNvPr>
          <p:cNvSpPr/>
          <p:nvPr/>
        </p:nvSpPr>
        <p:spPr>
          <a:xfrm>
            <a:off x="3611126" y="4218431"/>
            <a:ext cx="4089401" cy="914400"/>
          </a:xfrm>
          <a:prstGeom prst="rect">
            <a:avLst/>
          </a:prstGeom>
          <a:solidFill>
            <a:srgbClr val="AF51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Data segment</a:t>
            </a:r>
          </a:p>
          <a:p>
            <a:pPr algn="ctr"/>
            <a:endParaRPr lang="en-US" b="1" dirty="0">
              <a:solidFill>
                <a:schemeClr val="tx1"/>
              </a:solidFill>
            </a:endParaRPr>
          </a:p>
          <a:p>
            <a:pPr algn="ctr"/>
            <a:r>
              <a:rPr lang="en-US" b="1" dirty="0">
                <a:solidFill>
                  <a:schemeClr val="tx1"/>
                </a:solidFill>
              </a:rPr>
              <a:t>int </a:t>
            </a:r>
            <a:r>
              <a:rPr lang="en-US" b="1" dirty="0" err="1">
                <a:solidFill>
                  <a:schemeClr val="tx1"/>
                </a:solidFill>
              </a:rPr>
              <a:t>my_counter</a:t>
            </a:r>
            <a:r>
              <a:rPr lang="en-US" b="1" dirty="0">
                <a:solidFill>
                  <a:schemeClr val="tx1"/>
                </a:solidFill>
              </a:rPr>
              <a:t> = 0;</a:t>
            </a:r>
          </a:p>
        </p:txBody>
      </p:sp>
      <p:sp>
        <p:nvSpPr>
          <p:cNvPr id="11" name="Rectangle 10">
            <a:extLst>
              <a:ext uri="{FF2B5EF4-FFF2-40B4-BE49-F238E27FC236}">
                <a16:creationId xmlns:a16="http://schemas.microsoft.com/office/drawing/2014/main" id="{1047B4B0-6433-4EE1-97B8-DB9869A22D80}"/>
              </a:ext>
            </a:extLst>
          </p:cNvPr>
          <p:cNvSpPr/>
          <p:nvPr/>
        </p:nvSpPr>
        <p:spPr>
          <a:xfrm>
            <a:off x="7791450" y="2057400"/>
            <a:ext cx="3128434"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DLL segment</a:t>
            </a:r>
          </a:p>
          <a:p>
            <a:pPr algn="ctr"/>
            <a:endParaRPr lang="en-US" b="1" dirty="0">
              <a:solidFill>
                <a:srgbClr val="C00000"/>
              </a:solidFill>
            </a:endParaRPr>
          </a:p>
          <a:p>
            <a:pPr algn="ctr"/>
            <a:r>
              <a:rPr lang="en-US" b="1" dirty="0">
                <a:solidFill>
                  <a:srgbClr val="C00000"/>
                </a:solidFill>
              </a:rPr>
              <a:t>C++ Standard Library</a:t>
            </a:r>
          </a:p>
        </p:txBody>
      </p:sp>
      <p:sp>
        <p:nvSpPr>
          <p:cNvPr id="12" name="Rectangle 11">
            <a:extLst>
              <a:ext uri="{FF2B5EF4-FFF2-40B4-BE49-F238E27FC236}">
                <a16:creationId xmlns:a16="http://schemas.microsoft.com/office/drawing/2014/main" id="{832790C0-6673-43F2-A8F1-8F56265A275A}"/>
              </a:ext>
            </a:extLst>
          </p:cNvPr>
          <p:cNvSpPr/>
          <p:nvPr/>
        </p:nvSpPr>
        <p:spPr>
          <a:xfrm>
            <a:off x="7791450" y="3126162"/>
            <a:ext cx="3128434" cy="346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
            </a:r>
            <a:br>
              <a:rPr lang="en-US" b="1" dirty="0">
                <a:solidFill>
                  <a:srgbClr val="C00000"/>
                </a:solidFill>
              </a:rPr>
            </a:br>
            <a:r>
              <a:rPr lang="en-US" b="1" dirty="0">
                <a:solidFill>
                  <a:srgbClr val="C00000"/>
                </a:solidFill>
              </a:rPr>
              <a:t>Data segment for DLL</a:t>
            </a:r>
          </a:p>
          <a:p>
            <a:pPr algn="ctr"/>
            <a:endParaRPr lang="en-US" b="1" dirty="0">
              <a:solidFill>
                <a:srgbClr val="C00000"/>
              </a:solidFill>
            </a:endParaRPr>
          </a:p>
        </p:txBody>
      </p:sp>
      <p:sp>
        <p:nvSpPr>
          <p:cNvPr id="13" name="Rectangle 12">
            <a:extLst>
              <a:ext uri="{FF2B5EF4-FFF2-40B4-BE49-F238E27FC236}">
                <a16:creationId xmlns:a16="http://schemas.microsoft.com/office/drawing/2014/main" id="{6F63F591-7C0B-451E-91BD-C73D8F854485}"/>
              </a:ext>
            </a:extLst>
          </p:cNvPr>
          <p:cNvSpPr/>
          <p:nvPr/>
        </p:nvSpPr>
        <p:spPr>
          <a:xfrm>
            <a:off x="3611125" y="5312731"/>
            <a:ext cx="4089401" cy="914400"/>
          </a:xfrm>
          <a:prstGeom prst="rect">
            <a:avLst/>
          </a:prstGeom>
          <a:solidFill>
            <a:srgbClr val="AF51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Heap segment</a:t>
            </a:r>
          </a:p>
          <a:p>
            <a:pPr algn="ctr"/>
            <a:endParaRPr lang="en-US" b="1" dirty="0">
              <a:solidFill>
                <a:schemeClr val="tx1"/>
              </a:solidFill>
            </a:endParaRPr>
          </a:p>
          <a:p>
            <a:pPr algn="ctr"/>
            <a:r>
              <a:rPr lang="en-US" b="1" dirty="0">
                <a:solidFill>
                  <a:schemeClr val="tx1"/>
                </a:solidFill>
              </a:rPr>
              <a:t>Managed by malloc/free</a:t>
            </a:r>
          </a:p>
        </p:txBody>
      </p:sp>
      <p:sp>
        <p:nvSpPr>
          <p:cNvPr id="14" name="Rectangle 13">
            <a:extLst>
              <a:ext uri="{FF2B5EF4-FFF2-40B4-BE49-F238E27FC236}">
                <a16:creationId xmlns:a16="http://schemas.microsoft.com/office/drawing/2014/main" id="{D23D2270-2184-4A8D-950E-B3931C7B7401}"/>
              </a:ext>
            </a:extLst>
          </p:cNvPr>
          <p:cNvSpPr/>
          <p:nvPr/>
        </p:nvSpPr>
        <p:spPr>
          <a:xfrm>
            <a:off x="7791450" y="3645494"/>
            <a:ext cx="3128434"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DLL segment</a:t>
            </a:r>
          </a:p>
          <a:p>
            <a:pPr algn="ctr"/>
            <a:endParaRPr lang="en-US" b="1" dirty="0">
              <a:solidFill>
                <a:srgbClr val="C00000"/>
              </a:solidFill>
            </a:endParaRPr>
          </a:p>
          <a:p>
            <a:pPr algn="ctr"/>
            <a:r>
              <a:rPr lang="en-US" b="1" dirty="0">
                <a:solidFill>
                  <a:srgbClr val="C00000"/>
                </a:solidFill>
              </a:rPr>
              <a:t>Linux system calls</a:t>
            </a:r>
          </a:p>
        </p:txBody>
      </p:sp>
      <p:sp>
        <p:nvSpPr>
          <p:cNvPr id="15" name="Rectangle 14">
            <a:extLst>
              <a:ext uri="{FF2B5EF4-FFF2-40B4-BE49-F238E27FC236}">
                <a16:creationId xmlns:a16="http://schemas.microsoft.com/office/drawing/2014/main" id="{DC9B546B-7A73-40F4-B9B5-0AE0F9286FF4}"/>
              </a:ext>
            </a:extLst>
          </p:cNvPr>
          <p:cNvSpPr/>
          <p:nvPr/>
        </p:nvSpPr>
        <p:spPr>
          <a:xfrm>
            <a:off x="7791450" y="4714256"/>
            <a:ext cx="3128434" cy="346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
            </a:r>
            <a:br>
              <a:rPr lang="en-US" b="1" dirty="0">
                <a:solidFill>
                  <a:srgbClr val="C00000"/>
                </a:solidFill>
              </a:rPr>
            </a:br>
            <a:r>
              <a:rPr lang="en-US" b="1" dirty="0">
                <a:solidFill>
                  <a:srgbClr val="C00000"/>
                </a:solidFill>
              </a:rPr>
              <a:t>Data segment for DLL</a:t>
            </a:r>
          </a:p>
          <a:p>
            <a:pPr algn="ctr"/>
            <a:endParaRPr lang="en-US" b="1" dirty="0">
              <a:solidFill>
                <a:srgbClr val="C00000"/>
              </a:solidFill>
            </a:endParaRPr>
          </a:p>
        </p:txBody>
      </p:sp>
      <p:sp>
        <p:nvSpPr>
          <p:cNvPr id="3" name="Flowchart: Magnetic Disk 2">
            <a:extLst>
              <a:ext uri="{FF2B5EF4-FFF2-40B4-BE49-F238E27FC236}">
                <a16:creationId xmlns:a16="http://schemas.microsoft.com/office/drawing/2014/main" id="{7B7688BC-34AC-43D7-92B5-7B9A60D934B6}"/>
              </a:ext>
            </a:extLst>
          </p:cNvPr>
          <p:cNvSpPr/>
          <p:nvPr/>
        </p:nvSpPr>
        <p:spPr>
          <a:xfrm>
            <a:off x="7890933" y="5312731"/>
            <a:ext cx="3208867" cy="914400"/>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Mapped File</a:t>
            </a:r>
          </a:p>
        </p:txBody>
      </p:sp>
    </p:spTree>
    <p:extLst>
      <p:ext uri="{BB962C8B-B14F-4D97-AF65-F5344CB8AC3E}">
        <p14:creationId xmlns:p14="http://schemas.microsoft.com/office/powerpoint/2010/main" val="256899625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CA993-A36D-47F7-9E9E-E96C4A23CBD1}"/>
              </a:ext>
            </a:extLst>
          </p:cNvPr>
          <p:cNvSpPr>
            <a:spLocks noGrp="1"/>
          </p:cNvSpPr>
          <p:nvPr>
            <p:ph type="title"/>
          </p:nvPr>
        </p:nvSpPr>
        <p:spPr/>
        <p:txBody>
          <a:bodyPr>
            <a:normAutofit/>
          </a:bodyPr>
          <a:lstStyle/>
          <a:p>
            <a:r>
              <a:rPr lang="en-US" u="sng" dirty="0"/>
              <a:t>Different threads </a:t>
            </a:r>
            <a:r>
              <a:rPr lang="en-US" dirty="0"/>
              <a:t>in one process share the same address space</a:t>
            </a:r>
          </a:p>
        </p:txBody>
      </p:sp>
      <p:sp>
        <p:nvSpPr>
          <p:cNvPr id="5" name="Content Placeholder 4">
            <a:extLst>
              <a:ext uri="{FF2B5EF4-FFF2-40B4-BE49-F238E27FC236}">
                <a16:creationId xmlns:a16="http://schemas.microsoft.com/office/drawing/2014/main" id="{B669FB5C-0B4F-441A-A259-F20758AE79FA}"/>
              </a:ext>
            </a:extLst>
          </p:cNvPr>
          <p:cNvSpPr>
            <a:spLocks noGrp="1"/>
          </p:cNvSpPr>
          <p:nvPr>
            <p:ph idx="1"/>
          </p:nvPr>
        </p:nvSpPr>
        <p:spPr/>
        <p:txBody>
          <a:bodyPr>
            <a:normAutofit fontScale="92500" lnSpcReduction="20000"/>
          </a:bodyPr>
          <a:lstStyle/>
          <a:p>
            <a:r>
              <a:rPr lang="en-US" dirty="0"/>
              <a:t>The memory of a computer is actually linear, although with gaps used in various ways by the hardware and operating system.</a:t>
            </a:r>
          </a:p>
          <a:p>
            <a:endParaRPr lang="en-US" dirty="0"/>
          </a:p>
          <a:p>
            <a:r>
              <a:rPr lang="en-US" dirty="0"/>
              <a:t>We “think” of the address space as if each thread was next to the other threads, but if you look at the addresses each has its own memory segment.</a:t>
            </a:r>
          </a:p>
          <a:p>
            <a:endParaRPr lang="en-US" dirty="0"/>
          </a:p>
          <a:p>
            <a:r>
              <a:rPr lang="en-US" dirty="0"/>
              <a:t>Linux manages a “mapping” from the addresses each process sees to the actual physical memory.  Called a “page table”.</a:t>
            </a:r>
          </a:p>
        </p:txBody>
      </p:sp>
      <p:sp>
        <p:nvSpPr>
          <p:cNvPr id="3" name="Footer Placeholder 2">
            <a:extLst>
              <a:ext uri="{FF2B5EF4-FFF2-40B4-BE49-F238E27FC236}">
                <a16:creationId xmlns:a16="http://schemas.microsoft.com/office/drawing/2014/main" id="{1A8603C3-26EC-45F6-BEC3-8B9215DA9E60}"/>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40799FCB-EAB6-40B3-8563-0E2DB134FEC0}"/>
              </a:ext>
            </a:extLst>
          </p:cNvPr>
          <p:cNvSpPr>
            <a:spLocks noGrp="1"/>
          </p:cNvSpPr>
          <p:nvPr>
            <p:ph type="sldNum" sz="quarter" idx="12"/>
          </p:nvPr>
        </p:nvSpPr>
        <p:spPr/>
        <p:txBody>
          <a:bodyPr/>
          <a:lstStyle/>
          <a:p>
            <a:fld id="{6547F9EC-0141-428E-9624-21FD351CB832}" type="slidenum">
              <a:rPr lang="en-US" smtClean="0"/>
              <a:t>36</a:t>
            </a:fld>
            <a:endParaRPr lang="en-US"/>
          </a:p>
        </p:txBody>
      </p:sp>
    </p:spTree>
    <p:extLst>
      <p:ext uri="{BB962C8B-B14F-4D97-AF65-F5344CB8AC3E}">
        <p14:creationId xmlns:p14="http://schemas.microsoft.com/office/powerpoint/2010/main" val="381460104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DA1010-F7E0-463E-804A-F5133292437C}"/>
              </a:ext>
            </a:extLst>
          </p:cNvPr>
          <p:cNvSpPr>
            <a:spLocks noGrp="1"/>
          </p:cNvSpPr>
          <p:nvPr>
            <p:ph type="title"/>
          </p:nvPr>
        </p:nvSpPr>
        <p:spPr/>
        <p:txBody>
          <a:bodyPr/>
          <a:lstStyle/>
          <a:p>
            <a:r>
              <a:rPr lang="en-US" dirty="0"/>
              <a:t>Visualizing an active process</a:t>
            </a:r>
          </a:p>
        </p:txBody>
      </p:sp>
      <p:sp>
        <p:nvSpPr>
          <p:cNvPr id="4" name="Footer Placeholder 3">
            <a:extLst>
              <a:ext uri="{FF2B5EF4-FFF2-40B4-BE49-F238E27FC236}">
                <a16:creationId xmlns:a16="http://schemas.microsoft.com/office/drawing/2014/main" id="{6291A283-0A39-4AFA-9623-49DD80FB537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5624E94A-CA3E-41A2-9358-13733938D327}"/>
              </a:ext>
            </a:extLst>
          </p:cNvPr>
          <p:cNvSpPr>
            <a:spLocks noGrp="1"/>
          </p:cNvSpPr>
          <p:nvPr>
            <p:ph type="sldNum" sz="quarter" idx="12"/>
          </p:nvPr>
        </p:nvSpPr>
        <p:spPr/>
        <p:txBody>
          <a:bodyPr/>
          <a:lstStyle/>
          <a:p>
            <a:fld id="{6547F9EC-0141-428E-9624-21FD351CB832}" type="slidenum">
              <a:rPr lang="en-US" smtClean="0"/>
              <a:t>37</a:t>
            </a:fld>
            <a:endParaRPr lang="en-US"/>
          </a:p>
        </p:txBody>
      </p:sp>
      <p:sp>
        <p:nvSpPr>
          <p:cNvPr id="6" name="Freeform: Shape 5">
            <a:extLst>
              <a:ext uri="{FF2B5EF4-FFF2-40B4-BE49-F238E27FC236}">
                <a16:creationId xmlns:a16="http://schemas.microsoft.com/office/drawing/2014/main" id="{B2D4A9EF-6FE8-46B7-ADB3-B129CD8295B4}"/>
              </a:ext>
            </a:extLst>
          </p:cNvPr>
          <p:cNvSpPr/>
          <p:nvPr/>
        </p:nvSpPr>
        <p:spPr>
          <a:xfrm>
            <a:off x="1387092" y="1921934"/>
            <a:ext cx="926432" cy="2184400"/>
          </a:xfrm>
          <a:custGeom>
            <a:avLst/>
            <a:gdLst>
              <a:gd name="connsiteX0" fmla="*/ 204641 w 926432"/>
              <a:gd name="connsiteY0" fmla="*/ 0 h 2184400"/>
              <a:gd name="connsiteX1" fmla="*/ 924308 w 926432"/>
              <a:gd name="connsiteY1" fmla="*/ 702733 h 2184400"/>
              <a:gd name="connsiteX2" fmla="*/ 1441 w 926432"/>
              <a:gd name="connsiteY2" fmla="*/ 1346200 h 2184400"/>
              <a:gd name="connsiteX3" fmla="*/ 754974 w 926432"/>
              <a:gd name="connsiteY3" fmla="*/ 2184400 h 2184400"/>
            </a:gdLst>
            <a:ahLst/>
            <a:cxnLst>
              <a:cxn ang="0">
                <a:pos x="connsiteX0" y="connsiteY0"/>
              </a:cxn>
              <a:cxn ang="0">
                <a:pos x="connsiteX1" y="connsiteY1"/>
              </a:cxn>
              <a:cxn ang="0">
                <a:pos x="connsiteX2" y="connsiteY2"/>
              </a:cxn>
              <a:cxn ang="0">
                <a:pos x="connsiteX3" y="connsiteY3"/>
              </a:cxn>
            </a:cxnLst>
            <a:rect l="l" t="t" r="r" b="b"/>
            <a:pathLst>
              <a:path w="926432" h="2184400">
                <a:moveTo>
                  <a:pt x="204641" y="0"/>
                </a:moveTo>
                <a:cubicBezTo>
                  <a:pt x="581408" y="239183"/>
                  <a:pt x="958175" y="478366"/>
                  <a:pt x="924308" y="702733"/>
                </a:cubicBezTo>
                <a:cubicBezTo>
                  <a:pt x="890441" y="927100"/>
                  <a:pt x="29663" y="1099256"/>
                  <a:pt x="1441" y="1346200"/>
                </a:cubicBezTo>
                <a:cubicBezTo>
                  <a:pt x="-26781" y="1593144"/>
                  <a:pt x="364096" y="1888772"/>
                  <a:pt x="754974" y="218440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ndParaRPr>
          </a:p>
        </p:txBody>
      </p:sp>
      <p:sp>
        <p:nvSpPr>
          <p:cNvPr id="8" name="Rectangle 7">
            <a:extLst>
              <a:ext uri="{FF2B5EF4-FFF2-40B4-BE49-F238E27FC236}">
                <a16:creationId xmlns:a16="http://schemas.microsoft.com/office/drawing/2014/main" id="{DC83317A-5652-44E4-81DF-F8BEC6868D02}"/>
              </a:ext>
            </a:extLst>
          </p:cNvPr>
          <p:cNvSpPr/>
          <p:nvPr/>
        </p:nvSpPr>
        <p:spPr>
          <a:xfrm>
            <a:off x="2108199" y="1778000"/>
            <a:ext cx="1176867"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Stack</a:t>
            </a:r>
          </a:p>
        </p:txBody>
      </p:sp>
      <p:sp>
        <p:nvSpPr>
          <p:cNvPr id="11" name="Rectangle 10">
            <a:extLst>
              <a:ext uri="{FF2B5EF4-FFF2-40B4-BE49-F238E27FC236}">
                <a16:creationId xmlns:a16="http://schemas.microsoft.com/office/drawing/2014/main" id="{1047B4B0-6433-4EE1-97B8-DB9869A22D80}"/>
              </a:ext>
            </a:extLst>
          </p:cNvPr>
          <p:cNvSpPr/>
          <p:nvPr/>
        </p:nvSpPr>
        <p:spPr>
          <a:xfrm>
            <a:off x="7791450" y="2057400"/>
            <a:ext cx="3128434"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Shared DLL segment</a:t>
            </a:r>
          </a:p>
          <a:p>
            <a:pPr algn="ctr"/>
            <a:endParaRPr lang="en-US" b="1" dirty="0">
              <a:solidFill>
                <a:srgbClr val="C00000"/>
              </a:solidFill>
            </a:endParaRPr>
          </a:p>
          <a:p>
            <a:pPr algn="ctr"/>
            <a:r>
              <a:rPr lang="en-US" b="1" dirty="0">
                <a:solidFill>
                  <a:srgbClr val="C00000"/>
                </a:solidFill>
              </a:rPr>
              <a:t>C++ Standard Library</a:t>
            </a:r>
          </a:p>
        </p:txBody>
      </p:sp>
      <p:sp>
        <p:nvSpPr>
          <p:cNvPr id="12" name="Rectangle 11">
            <a:extLst>
              <a:ext uri="{FF2B5EF4-FFF2-40B4-BE49-F238E27FC236}">
                <a16:creationId xmlns:a16="http://schemas.microsoft.com/office/drawing/2014/main" id="{832790C0-6673-43F2-A8F1-8F56265A275A}"/>
              </a:ext>
            </a:extLst>
          </p:cNvPr>
          <p:cNvSpPr/>
          <p:nvPr/>
        </p:nvSpPr>
        <p:spPr>
          <a:xfrm>
            <a:off x="7791450" y="3126162"/>
            <a:ext cx="3128434" cy="346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
            </a:r>
            <a:br>
              <a:rPr lang="en-US" b="1" dirty="0">
                <a:solidFill>
                  <a:srgbClr val="C00000"/>
                </a:solidFill>
              </a:rPr>
            </a:br>
            <a:r>
              <a:rPr lang="en-US" b="1" dirty="0">
                <a:solidFill>
                  <a:srgbClr val="C00000"/>
                </a:solidFill>
              </a:rPr>
              <a:t>Shared Data segment for DLL</a:t>
            </a:r>
          </a:p>
          <a:p>
            <a:pPr algn="ctr"/>
            <a:endParaRPr lang="en-US" b="1" dirty="0">
              <a:solidFill>
                <a:srgbClr val="C00000"/>
              </a:solidFill>
            </a:endParaRPr>
          </a:p>
        </p:txBody>
      </p:sp>
      <p:sp>
        <p:nvSpPr>
          <p:cNvPr id="13" name="Rectangle 12">
            <a:extLst>
              <a:ext uri="{FF2B5EF4-FFF2-40B4-BE49-F238E27FC236}">
                <a16:creationId xmlns:a16="http://schemas.microsoft.com/office/drawing/2014/main" id="{6F63F591-7C0B-451E-91BD-C73D8F854485}"/>
              </a:ext>
            </a:extLst>
          </p:cNvPr>
          <p:cNvSpPr/>
          <p:nvPr/>
        </p:nvSpPr>
        <p:spPr>
          <a:xfrm>
            <a:off x="2882991" y="4576131"/>
            <a:ext cx="4089401" cy="914400"/>
          </a:xfrm>
          <a:prstGeom prst="rect">
            <a:avLst/>
          </a:prstGeom>
          <a:solidFill>
            <a:srgbClr val="AF51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Heap segment</a:t>
            </a:r>
          </a:p>
          <a:p>
            <a:pPr algn="ctr"/>
            <a:endParaRPr lang="en-US" b="1" dirty="0">
              <a:solidFill>
                <a:schemeClr val="tx1"/>
              </a:solidFill>
            </a:endParaRPr>
          </a:p>
          <a:p>
            <a:pPr algn="ctr"/>
            <a:r>
              <a:rPr lang="en-US" b="1" dirty="0">
                <a:solidFill>
                  <a:schemeClr val="tx1"/>
                </a:solidFill>
              </a:rPr>
              <a:t>Managed by malloc/free</a:t>
            </a:r>
          </a:p>
        </p:txBody>
      </p:sp>
      <p:sp>
        <p:nvSpPr>
          <p:cNvPr id="14" name="Rectangle 13">
            <a:extLst>
              <a:ext uri="{FF2B5EF4-FFF2-40B4-BE49-F238E27FC236}">
                <a16:creationId xmlns:a16="http://schemas.microsoft.com/office/drawing/2014/main" id="{D23D2270-2184-4A8D-950E-B3931C7B7401}"/>
              </a:ext>
            </a:extLst>
          </p:cNvPr>
          <p:cNvSpPr/>
          <p:nvPr/>
        </p:nvSpPr>
        <p:spPr>
          <a:xfrm>
            <a:off x="7791450" y="3645494"/>
            <a:ext cx="3128434" cy="9144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Shared DLL segment</a:t>
            </a:r>
          </a:p>
          <a:p>
            <a:pPr algn="ctr"/>
            <a:endParaRPr lang="en-US" b="1" dirty="0">
              <a:solidFill>
                <a:srgbClr val="C00000"/>
              </a:solidFill>
            </a:endParaRPr>
          </a:p>
          <a:p>
            <a:pPr algn="ctr"/>
            <a:r>
              <a:rPr lang="en-US" b="1" dirty="0">
                <a:solidFill>
                  <a:srgbClr val="C00000"/>
                </a:solidFill>
              </a:rPr>
              <a:t>Linux system calls</a:t>
            </a:r>
          </a:p>
        </p:txBody>
      </p:sp>
      <p:sp>
        <p:nvSpPr>
          <p:cNvPr id="15" name="Rectangle 14">
            <a:extLst>
              <a:ext uri="{FF2B5EF4-FFF2-40B4-BE49-F238E27FC236}">
                <a16:creationId xmlns:a16="http://schemas.microsoft.com/office/drawing/2014/main" id="{DC9B546B-7A73-40F4-B9B5-0AE0F9286FF4}"/>
              </a:ext>
            </a:extLst>
          </p:cNvPr>
          <p:cNvSpPr/>
          <p:nvPr/>
        </p:nvSpPr>
        <p:spPr>
          <a:xfrm>
            <a:off x="7791450" y="4714256"/>
            <a:ext cx="3128434" cy="346223"/>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
            </a:r>
            <a:br>
              <a:rPr lang="en-US" b="1" dirty="0">
                <a:solidFill>
                  <a:srgbClr val="C00000"/>
                </a:solidFill>
              </a:rPr>
            </a:br>
            <a:r>
              <a:rPr lang="en-US" b="1" dirty="0">
                <a:solidFill>
                  <a:srgbClr val="C00000"/>
                </a:solidFill>
              </a:rPr>
              <a:t>Shared Data segment for DLL</a:t>
            </a:r>
          </a:p>
          <a:p>
            <a:pPr algn="ctr"/>
            <a:endParaRPr lang="en-US" b="1" dirty="0">
              <a:solidFill>
                <a:srgbClr val="C00000"/>
              </a:solidFill>
            </a:endParaRPr>
          </a:p>
        </p:txBody>
      </p:sp>
      <p:sp>
        <p:nvSpPr>
          <p:cNvPr id="16" name="Freeform: Shape 15">
            <a:extLst>
              <a:ext uri="{FF2B5EF4-FFF2-40B4-BE49-F238E27FC236}">
                <a16:creationId xmlns:a16="http://schemas.microsoft.com/office/drawing/2014/main" id="{F8EEE206-00CB-4CE6-A2B6-749B98B7EA70}"/>
              </a:ext>
            </a:extLst>
          </p:cNvPr>
          <p:cNvSpPr/>
          <p:nvPr/>
        </p:nvSpPr>
        <p:spPr>
          <a:xfrm>
            <a:off x="1539492" y="2074334"/>
            <a:ext cx="926432" cy="2184400"/>
          </a:xfrm>
          <a:custGeom>
            <a:avLst/>
            <a:gdLst>
              <a:gd name="connsiteX0" fmla="*/ 204641 w 926432"/>
              <a:gd name="connsiteY0" fmla="*/ 0 h 2184400"/>
              <a:gd name="connsiteX1" fmla="*/ 924308 w 926432"/>
              <a:gd name="connsiteY1" fmla="*/ 702733 h 2184400"/>
              <a:gd name="connsiteX2" fmla="*/ 1441 w 926432"/>
              <a:gd name="connsiteY2" fmla="*/ 1346200 h 2184400"/>
              <a:gd name="connsiteX3" fmla="*/ 754974 w 926432"/>
              <a:gd name="connsiteY3" fmla="*/ 2184400 h 2184400"/>
            </a:gdLst>
            <a:ahLst/>
            <a:cxnLst>
              <a:cxn ang="0">
                <a:pos x="connsiteX0" y="connsiteY0"/>
              </a:cxn>
              <a:cxn ang="0">
                <a:pos x="connsiteX1" y="connsiteY1"/>
              </a:cxn>
              <a:cxn ang="0">
                <a:pos x="connsiteX2" y="connsiteY2"/>
              </a:cxn>
              <a:cxn ang="0">
                <a:pos x="connsiteX3" y="connsiteY3"/>
              </a:cxn>
            </a:cxnLst>
            <a:rect l="l" t="t" r="r" b="b"/>
            <a:pathLst>
              <a:path w="926432" h="2184400">
                <a:moveTo>
                  <a:pt x="204641" y="0"/>
                </a:moveTo>
                <a:cubicBezTo>
                  <a:pt x="581408" y="239183"/>
                  <a:pt x="958175" y="478366"/>
                  <a:pt x="924308" y="702733"/>
                </a:cubicBezTo>
                <a:cubicBezTo>
                  <a:pt x="890441" y="927100"/>
                  <a:pt x="29663" y="1099256"/>
                  <a:pt x="1441" y="1346200"/>
                </a:cubicBezTo>
                <a:cubicBezTo>
                  <a:pt x="-26781" y="1593144"/>
                  <a:pt x="364096" y="1888772"/>
                  <a:pt x="754974" y="218440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ndParaRPr>
          </a:p>
        </p:txBody>
      </p:sp>
      <p:sp>
        <p:nvSpPr>
          <p:cNvPr id="17" name="TextBox 16">
            <a:extLst>
              <a:ext uri="{FF2B5EF4-FFF2-40B4-BE49-F238E27FC236}">
                <a16:creationId xmlns:a16="http://schemas.microsoft.com/office/drawing/2014/main" id="{AAC3786A-415A-48CA-A83E-82B8D523F54E}"/>
              </a:ext>
            </a:extLst>
          </p:cNvPr>
          <p:cNvSpPr txBox="1"/>
          <p:nvPr/>
        </p:nvSpPr>
        <p:spPr>
          <a:xfrm>
            <a:off x="685800" y="4487333"/>
            <a:ext cx="2150533" cy="646331"/>
          </a:xfrm>
          <a:prstGeom prst="rect">
            <a:avLst/>
          </a:prstGeom>
          <a:noFill/>
        </p:spPr>
        <p:txBody>
          <a:bodyPr wrap="square" rtlCol="0">
            <a:spAutoFit/>
          </a:bodyPr>
          <a:lstStyle/>
          <a:p>
            <a:r>
              <a:rPr lang="en-US" b="1" dirty="0"/>
              <a:t>Threads, each has an associated stack</a:t>
            </a:r>
          </a:p>
        </p:txBody>
      </p:sp>
      <p:sp>
        <p:nvSpPr>
          <p:cNvPr id="18" name="Rectangle 17">
            <a:extLst>
              <a:ext uri="{FF2B5EF4-FFF2-40B4-BE49-F238E27FC236}">
                <a16:creationId xmlns:a16="http://schemas.microsoft.com/office/drawing/2014/main" id="{F354A939-8F9C-45CE-8BBD-6C3B80405681}"/>
              </a:ext>
            </a:extLst>
          </p:cNvPr>
          <p:cNvSpPr/>
          <p:nvPr/>
        </p:nvSpPr>
        <p:spPr>
          <a:xfrm>
            <a:off x="2260599" y="1930400"/>
            <a:ext cx="1176867"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Stack</a:t>
            </a:r>
          </a:p>
        </p:txBody>
      </p:sp>
      <p:sp>
        <p:nvSpPr>
          <p:cNvPr id="21" name="Rectangle 20">
            <a:extLst>
              <a:ext uri="{FF2B5EF4-FFF2-40B4-BE49-F238E27FC236}">
                <a16:creationId xmlns:a16="http://schemas.microsoft.com/office/drawing/2014/main" id="{663A0D0E-0CB6-490A-A701-4B42EDC4C0C4}"/>
              </a:ext>
            </a:extLst>
          </p:cNvPr>
          <p:cNvSpPr/>
          <p:nvPr/>
        </p:nvSpPr>
        <p:spPr>
          <a:xfrm>
            <a:off x="3035391" y="4728531"/>
            <a:ext cx="4089401" cy="914400"/>
          </a:xfrm>
          <a:prstGeom prst="rect">
            <a:avLst/>
          </a:prstGeom>
          <a:solidFill>
            <a:srgbClr val="AF51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Heap segment</a:t>
            </a:r>
          </a:p>
          <a:p>
            <a:pPr algn="ctr"/>
            <a:endParaRPr lang="en-US" b="1" dirty="0">
              <a:solidFill>
                <a:schemeClr val="tx1"/>
              </a:solidFill>
            </a:endParaRPr>
          </a:p>
          <a:p>
            <a:pPr algn="ctr"/>
            <a:r>
              <a:rPr lang="en-US" b="1" dirty="0">
                <a:solidFill>
                  <a:schemeClr val="tx1"/>
                </a:solidFill>
              </a:rPr>
              <a:t>Managed by malloc/free</a:t>
            </a:r>
          </a:p>
        </p:txBody>
      </p:sp>
      <p:sp>
        <p:nvSpPr>
          <p:cNvPr id="22" name="Freeform: Shape 21">
            <a:extLst>
              <a:ext uri="{FF2B5EF4-FFF2-40B4-BE49-F238E27FC236}">
                <a16:creationId xmlns:a16="http://schemas.microsoft.com/office/drawing/2014/main" id="{59BC79A9-098F-4DA6-B556-200D794E8C84}"/>
              </a:ext>
            </a:extLst>
          </p:cNvPr>
          <p:cNvSpPr/>
          <p:nvPr/>
        </p:nvSpPr>
        <p:spPr>
          <a:xfrm>
            <a:off x="1691892" y="2226734"/>
            <a:ext cx="926432" cy="2184400"/>
          </a:xfrm>
          <a:custGeom>
            <a:avLst/>
            <a:gdLst>
              <a:gd name="connsiteX0" fmla="*/ 204641 w 926432"/>
              <a:gd name="connsiteY0" fmla="*/ 0 h 2184400"/>
              <a:gd name="connsiteX1" fmla="*/ 924308 w 926432"/>
              <a:gd name="connsiteY1" fmla="*/ 702733 h 2184400"/>
              <a:gd name="connsiteX2" fmla="*/ 1441 w 926432"/>
              <a:gd name="connsiteY2" fmla="*/ 1346200 h 2184400"/>
              <a:gd name="connsiteX3" fmla="*/ 754974 w 926432"/>
              <a:gd name="connsiteY3" fmla="*/ 2184400 h 2184400"/>
            </a:gdLst>
            <a:ahLst/>
            <a:cxnLst>
              <a:cxn ang="0">
                <a:pos x="connsiteX0" y="connsiteY0"/>
              </a:cxn>
              <a:cxn ang="0">
                <a:pos x="connsiteX1" y="connsiteY1"/>
              </a:cxn>
              <a:cxn ang="0">
                <a:pos x="connsiteX2" y="connsiteY2"/>
              </a:cxn>
              <a:cxn ang="0">
                <a:pos x="connsiteX3" y="connsiteY3"/>
              </a:cxn>
            </a:cxnLst>
            <a:rect l="l" t="t" r="r" b="b"/>
            <a:pathLst>
              <a:path w="926432" h="2184400">
                <a:moveTo>
                  <a:pt x="204641" y="0"/>
                </a:moveTo>
                <a:cubicBezTo>
                  <a:pt x="581408" y="239183"/>
                  <a:pt x="958175" y="478366"/>
                  <a:pt x="924308" y="702733"/>
                </a:cubicBezTo>
                <a:cubicBezTo>
                  <a:pt x="890441" y="927100"/>
                  <a:pt x="29663" y="1099256"/>
                  <a:pt x="1441" y="1346200"/>
                </a:cubicBezTo>
                <a:cubicBezTo>
                  <a:pt x="-26781" y="1593144"/>
                  <a:pt x="364096" y="1888772"/>
                  <a:pt x="754974" y="2184400"/>
                </a:cubicBezTo>
              </a:path>
            </a:pathLst>
          </a:custGeom>
          <a:noFill/>
          <a:ln w="571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1">
              <a:solidFill>
                <a:schemeClr val="tx1"/>
              </a:solidFill>
            </a:endParaRPr>
          </a:p>
        </p:txBody>
      </p:sp>
      <p:sp>
        <p:nvSpPr>
          <p:cNvPr id="24" name="Rectangle 23">
            <a:extLst>
              <a:ext uri="{FF2B5EF4-FFF2-40B4-BE49-F238E27FC236}">
                <a16:creationId xmlns:a16="http://schemas.microsoft.com/office/drawing/2014/main" id="{722B2B0F-99F5-4898-829A-15D850AC66D3}"/>
              </a:ext>
            </a:extLst>
          </p:cNvPr>
          <p:cNvSpPr/>
          <p:nvPr/>
        </p:nvSpPr>
        <p:spPr>
          <a:xfrm>
            <a:off x="2412999" y="2082800"/>
            <a:ext cx="1176867" cy="42333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Stack</a:t>
            </a:r>
          </a:p>
        </p:txBody>
      </p:sp>
      <p:sp>
        <p:nvSpPr>
          <p:cNvPr id="25" name="Rectangle 24">
            <a:extLst>
              <a:ext uri="{FF2B5EF4-FFF2-40B4-BE49-F238E27FC236}">
                <a16:creationId xmlns:a16="http://schemas.microsoft.com/office/drawing/2014/main" id="{DEFD8630-CEDA-4C14-989D-D181B545316F}"/>
              </a:ext>
            </a:extLst>
          </p:cNvPr>
          <p:cNvSpPr/>
          <p:nvPr/>
        </p:nvSpPr>
        <p:spPr>
          <a:xfrm>
            <a:off x="3187791" y="2480631"/>
            <a:ext cx="4089401"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Shared code segment</a:t>
            </a:r>
          </a:p>
          <a:p>
            <a:pPr algn="ctr"/>
            <a:endParaRPr lang="en-US" b="1" dirty="0">
              <a:solidFill>
                <a:schemeClr val="tx1"/>
              </a:solidFill>
            </a:endParaRPr>
          </a:p>
          <a:p>
            <a:pPr algn="ctr"/>
            <a:r>
              <a:rPr lang="en-US" b="1" dirty="0">
                <a:solidFill>
                  <a:schemeClr val="tx1"/>
                </a:solidFill>
              </a:rPr>
              <a:t>void main(int </a:t>
            </a:r>
            <a:r>
              <a:rPr lang="en-US" b="1" dirty="0" err="1">
                <a:solidFill>
                  <a:schemeClr val="tx1"/>
                </a:solidFill>
              </a:rPr>
              <a:t>argc</a:t>
            </a:r>
            <a:r>
              <a:rPr lang="en-US" b="1" dirty="0">
                <a:solidFill>
                  <a:schemeClr val="tx1"/>
                </a:solidFill>
              </a:rPr>
              <a:t>, char* </a:t>
            </a:r>
            <a:r>
              <a:rPr lang="en-US" b="1" dirty="0" err="1">
                <a:solidFill>
                  <a:schemeClr val="tx1"/>
                </a:solidFill>
              </a:rPr>
              <a:t>argv</a:t>
            </a:r>
            <a:r>
              <a:rPr lang="en-US" b="1" dirty="0">
                <a:solidFill>
                  <a:schemeClr val="tx1"/>
                </a:solidFill>
              </a:rPr>
              <a:t>) { …. }</a:t>
            </a:r>
          </a:p>
        </p:txBody>
      </p:sp>
      <p:sp>
        <p:nvSpPr>
          <p:cNvPr id="26" name="Rectangle 25">
            <a:extLst>
              <a:ext uri="{FF2B5EF4-FFF2-40B4-BE49-F238E27FC236}">
                <a16:creationId xmlns:a16="http://schemas.microsoft.com/office/drawing/2014/main" id="{2288F14B-54D7-442D-88C6-D2C60C438353}"/>
              </a:ext>
            </a:extLst>
          </p:cNvPr>
          <p:cNvSpPr/>
          <p:nvPr/>
        </p:nvSpPr>
        <p:spPr>
          <a:xfrm>
            <a:off x="3179240" y="3477495"/>
            <a:ext cx="4089401" cy="914400"/>
          </a:xfrm>
          <a:prstGeom prst="rect">
            <a:avLst/>
          </a:prstGeom>
          <a:solidFill>
            <a:srgbClr val="AF51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Shared global data segment</a:t>
            </a:r>
          </a:p>
          <a:p>
            <a:pPr algn="ctr"/>
            <a:endParaRPr lang="en-US" b="1" dirty="0">
              <a:solidFill>
                <a:schemeClr val="tx1"/>
              </a:solidFill>
            </a:endParaRPr>
          </a:p>
          <a:p>
            <a:pPr algn="ctr"/>
            <a:r>
              <a:rPr lang="en-US" b="1" dirty="0">
                <a:solidFill>
                  <a:schemeClr val="tx1"/>
                </a:solidFill>
              </a:rPr>
              <a:t>int </a:t>
            </a:r>
            <a:r>
              <a:rPr lang="en-US" b="1" dirty="0" err="1">
                <a:solidFill>
                  <a:schemeClr val="tx1"/>
                </a:solidFill>
              </a:rPr>
              <a:t>my_counter</a:t>
            </a:r>
            <a:r>
              <a:rPr lang="en-US" b="1" dirty="0">
                <a:solidFill>
                  <a:schemeClr val="tx1"/>
                </a:solidFill>
              </a:rPr>
              <a:t> = 0;</a:t>
            </a:r>
          </a:p>
        </p:txBody>
      </p:sp>
      <p:sp>
        <p:nvSpPr>
          <p:cNvPr id="27" name="Rectangle 26">
            <a:extLst>
              <a:ext uri="{FF2B5EF4-FFF2-40B4-BE49-F238E27FC236}">
                <a16:creationId xmlns:a16="http://schemas.microsoft.com/office/drawing/2014/main" id="{B3764906-F784-44E1-A79F-C8531FAFCDC2}"/>
              </a:ext>
            </a:extLst>
          </p:cNvPr>
          <p:cNvSpPr/>
          <p:nvPr/>
        </p:nvSpPr>
        <p:spPr>
          <a:xfrm>
            <a:off x="3187791" y="4880931"/>
            <a:ext cx="4089401" cy="914400"/>
          </a:xfrm>
          <a:prstGeom prst="rect">
            <a:avLst/>
          </a:prstGeom>
          <a:solidFill>
            <a:srgbClr val="AF51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One heap per RAM pool</a:t>
            </a:r>
          </a:p>
          <a:p>
            <a:pPr algn="ctr"/>
            <a:r>
              <a:rPr lang="en-US" b="1" dirty="0">
                <a:solidFill>
                  <a:schemeClr val="tx1"/>
                </a:solidFill>
              </a:rPr>
              <a:t>Managed by malloc/free</a:t>
            </a:r>
          </a:p>
        </p:txBody>
      </p:sp>
      <p:sp>
        <p:nvSpPr>
          <p:cNvPr id="23" name="Flowchart: Magnetic Disk 22">
            <a:extLst>
              <a:ext uri="{FF2B5EF4-FFF2-40B4-BE49-F238E27FC236}">
                <a16:creationId xmlns:a16="http://schemas.microsoft.com/office/drawing/2014/main" id="{859BD19B-4089-4492-8887-082CB7CCE129}"/>
              </a:ext>
            </a:extLst>
          </p:cNvPr>
          <p:cNvSpPr/>
          <p:nvPr/>
        </p:nvSpPr>
        <p:spPr>
          <a:xfrm>
            <a:off x="7890933" y="5312731"/>
            <a:ext cx="3208867" cy="914400"/>
          </a:xfrm>
          <a:prstGeom prst="flowChartMagneticDisk">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rgbClr val="C00000"/>
                </a:solidFill>
              </a:rPr>
              <a:t>Mapped File</a:t>
            </a:r>
          </a:p>
        </p:txBody>
      </p:sp>
    </p:spTree>
    <p:extLst>
      <p:ext uri="{BB962C8B-B14F-4D97-AF65-F5344CB8AC3E}">
        <p14:creationId xmlns:p14="http://schemas.microsoft.com/office/powerpoint/2010/main" val="3046858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randombar(horizontal)">
                                      <p:cBhvr>
                                        <p:cTn id="7" dur="500"/>
                                        <p:tgtEl>
                                          <p:spTgt spid="21"/>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7"/>
                                        </p:tgtEl>
                                        <p:attrNameLst>
                                          <p:attrName>style.visibility</p:attrName>
                                        </p:attrNameLst>
                                      </p:cBhvr>
                                      <p:to>
                                        <p:strVal val="visible"/>
                                      </p:to>
                                    </p:set>
                                    <p:animEffect transition="in" filter="randombar(horizontal)">
                                      <p:cBhvr>
                                        <p:cTn id="12"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7"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900153-C312-4B8A-BD48-C04A79551791}"/>
              </a:ext>
            </a:extLst>
          </p:cNvPr>
          <p:cNvSpPr>
            <a:spLocks noGrp="1"/>
          </p:cNvSpPr>
          <p:nvPr>
            <p:ph type="title"/>
          </p:nvPr>
        </p:nvSpPr>
        <p:spPr/>
        <p:txBody>
          <a:bodyPr/>
          <a:lstStyle/>
          <a:p>
            <a:r>
              <a:rPr lang="en-US" dirty="0"/>
              <a:t>Different </a:t>
            </a:r>
            <a:r>
              <a:rPr lang="en-US" u="sng" dirty="0"/>
              <a:t>processes</a:t>
            </a:r>
            <a:r>
              <a:rPr lang="en-US" dirty="0"/>
              <a:t> have distinct address spaces</a:t>
            </a:r>
          </a:p>
        </p:txBody>
      </p:sp>
      <p:sp>
        <p:nvSpPr>
          <p:cNvPr id="3" name="Content Placeholder 2">
            <a:extLst>
              <a:ext uri="{FF2B5EF4-FFF2-40B4-BE49-F238E27FC236}">
                <a16:creationId xmlns:a16="http://schemas.microsoft.com/office/drawing/2014/main" id="{D7DFDBD5-07D1-4489-A8CD-6307DE57EDB3}"/>
              </a:ext>
            </a:extLst>
          </p:cNvPr>
          <p:cNvSpPr>
            <a:spLocks noGrp="1"/>
          </p:cNvSpPr>
          <p:nvPr>
            <p:ph idx="1"/>
          </p:nvPr>
        </p:nvSpPr>
        <p:spPr/>
        <p:txBody>
          <a:bodyPr>
            <a:normAutofit lnSpcReduction="10000"/>
          </a:bodyPr>
          <a:lstStyle/>
          <a:p>
            <a:r>
              <a:rPr lang="en-US" dirty="0"/>
              <a:t>Each distinct process has its own address space mapping.</a:t>
            </a:r>
          </a:p>
          <a:p>
            <a:endParaRPr lang="en-US" dirty="0"/>
          </a:p>
          <a:p>
            <a:r>
              <a:rPr lang="en-US" dirty="0"/>
              <a:t>Thus an address can mean different things: my 0x10000 might contain code for fast-</a:t>
            </a:r>
            <a:r>
              <a:rPr lang="en-US" dirty="0" err="1"/>
              <a:t>wc</a:t>
            </a:r>
            <a:r>
              <a:rPr lang="en-US" dirty="0"/>
              <a:t>, but your 0x10000 could be part of a data segment.</a:t>
            </a:r>
          </a:p>
          <a:p>
            <a:endParaRPr lang="en-US" dirty="0"/>
          </a:p>
          <a:p>
            <a:r>
              <a:rPr lang="en-US" dirty="0"/>
              <a:t>The hardware knows which process is running, so it can use the proper page table mapping to know which memory it wants.</a:t>
            </a:r>
          </a:p>
        </p:txBody>
      </p:sp>
      <p:sp>
        <p:nvSpPr>
          <p:cNvPr id="4" name="Footer Placeholder 3">
            <a:extLst>
              <a:ext uri="{FF2B5EF4-FFF2-40B4-BE49-F238E27FC236}">
                <a16:creationId xmlns:a16="http://schemas.microsoft.com/office/drawing/2014/main" id="{28C626AA-2343-4E69-99DD-5FC0C3539A0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7709B7A-1371-4B10-A52A-47809F95082C}"/>
              </a:ext>
            </a:extLst>
          </p:cNvPr>
          <p:cNvSpPr>
            <a:spLocks noGrp="1"/>
          </p:cNvSpPr>
          <p:nvPr>
            <p:ph type="sldNum" sz="quarter" idx="12"/>
          </p:nvPr>
        </p:nvSpPr>
        <p:spPr/>
        <p:txBody>
          <a:bodyPr/>
          <a:lstStyle/>
          <a:p>
            <a:fld id="{6547F9EC-0141-428E-9624-21FD351CB832}" type="slidenum">
              <a:rPr lang="en-US" smtClean="0"/>
              <a:t>38</a:t>
            </a:fld>
            <a:endParaRPr lang="en-US"/>
          </a:p>
        </p:txBody>
      </p:sp>
    </p:spTree>
    <p:extLst>
      <p:ext uri="{BB962C8B-B14F-4D97-AF65-F5344CB8AC3E}">
        <p14:creationId xmlns:p14="http://schemas.microsoft.com/office/powerpoint/2010/main" val="948923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70228-7358-429B-B5DC-DF0AA171E9E6}"/>
              </a:ext>
            </a:extLst>
          </p:cNvPr>
          <p:cNvSpPr>
            <a:spLocks noGrp="1"/>
          </p:cNvSpPr>
          <p:nvPr>
            <p:ph type="title"/>
          </p:nvPr>
        </p:nvSpPr>
        <p:spPr/>
        <p:txBody>
          <a:bodyPr/>
          <a:lstStyle/>
          <a:p>
            <a:r>
              <a:rPr lang="en-US" dirty="0"/>
              <a:t>Mapped files</a:t>
            </a:r>
          </a:p>
        </p:txBody>
      </p:sp>
      <p:sp>
        <p:nvSpPr>
          <p:cNvPr id="3" name="Content Placeholder 2">
            <a:extLst>
              <a:ext uri="{FF2B5EF4-FFF2-40B4-BE49-F238E27FC236}">
                <a16:creationId xmlns:a16="http://schemas.microsoft.com/office/drawing/2014/main" id="{74A37559-F78F-42BE-AB14-ECF54311CC40}"/>
              </a:ext>
            </a:extLst>
          </p:cNvPr>
          <p:cNvSpPr>
            <a:spLocks noGrp="1"/>
          </p:cNvSpPr>
          <p:nvPr>
            <p:ph idx="1"/>
          </p:nvPr>
        </p:nvSpPr>
        <p:spPr/>
        <p:txBody>
          <a:bodyPr>
            <a:normAutofit/>
          </a:bodyPr>
          <a:lstStyle/>
          <a:p>
            <a:r>
              <a:rPr lang="en-US" dirty="0"/>
              <a:t>We will discuss more in a future lecture.</a:t>
            </a:r>
          </a:p>
          <a:p>
            <a:endParaRPr lang="en-US" dirty="0"/>
          </a:p>
          <a:p>
            <a:r>
              <a:rPr lang="en-US" dirty="0"/>
              <a:t>But Linux has a system call that will map a file into memory so that the bytes are directly accessible without doing read/write</a:t>
            </a:r>
          </a:p>
          <a:p>
            <a:endParaRPr lang="en-US" dirty="0"/>
          </a:p>
          <a:p>
            <a:r>
              <a:rPr lang="en-US" dirty="0"/>
              <a:t>For sharing between processes (particularly helpful across programming languages!).  </a:t>
            </a:r>
            <a:r>
              <a:rPr lang="en-US" i="1" dirty="0"/>
              <a:t>Shared file are limited to one writer</a:t>
            </a:r>
            <a:r>
              <a:rPr lang="en-US" dirty="0"/>
              <a:t>.</a:t>
            </a:r>
          </a:p>
        </p:txBody>
      </p:sp>
      <p:sp>
        <p:nvSpPr>
          <p:cNvPr id="4" name="Footer Placeholder 3">
            <a:extLst>
              <a:ext uri="{FF2B5EF4-FFF2-40B4-BE49-F238E27FC236}">
                <a16:creationId xmlns:a16="http://schemas.microsoft.com/office/drawing/2014/main" id="{70B29717-1B26-4D55-A765-8786E93195E5}"/>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24E7710-EB08-40A1-8955-8A22539EA69B}"/>
              </a:ext>
            </a:extLst>
          </p:cNvPr>
          <p:cNvSpPr>
            <a:spLocks noGrp="1"/>
          </p:cNvSpPr>
          <p:nvPr>
            <p:ph type="sldNum" sz="quarter" idx="12"/>
          </p:nvPr>
        </p:nvSpPr>
        <p:spPr/>
        <p:txBody>
          <a:bodyPr/>
          <a:lstStyle/>
          <a:p>
            <a:fld id="{6547F9EC-0141-428E-9624-21FD351CB832}" type="slidenum">
              <a:rPr lang="en-US" smtClean="0"/>
              <a:t>39</a:t>
            </a:fld>
            <a:endParaRPr lang="en-US"/>
          </a:p>
        </p:txBody>
      </p:sp>
    </p:spTree>
    <p:extLst>
      <p:ext uri="{BB962C8B-B14F-4D97-AF65-F5344CB8AC3E}">
        <p14:creationId xmlns:p14="http://schemas.microsoft.com/office/powerpoint/2010/main" val="31826260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E0E0CF-3738-4C30-A1AE-9EA95BBEE4D2}"/>
              </a:ext>
            </a:extLst>
          </p:cNvPr>
          <p:cNvSpPr>
            <a:spLocks noGrp="1"/>
          </p:cNvSpPr>
          <p:nvPr>
            <p:ph type="title"/>
          </p:nvPr>
        </p:nvSpPr>
        <p:spPr>
          <a:xfrm>
            <a:off x="1024127" y="585216"/>
            <a:ext cx="10969605" cy="1499616"/>
          </a:xfrm>
        </p:spPr>
        <p:txBody>
          <a:bodyPr/>
          <a:lstStyle/>
          <a:p>
            <a:r>
              <a:rPr lang="en-US" dirty="0"/>
              <a:t>What happens when you run a </a:t>
            </a:r>
            <a:r>
              <a:rPr lang="en-US" u="sng" dirty="0"/>
              <a:t>program?</a:t>
            </a:r>
          </a:p>
        </p:txBody>
      </p:sp>
      <p:sp>
        <p:nvSpPr>
          <p:cNvPr id="3" name="Content Placeholder 2">
            <a:extLst>
              <a:ext uri="{FF2B5EF4-FFF2-40B4-BE49-F238E27FC236}">
                <a16:creationId xmlns:a16="http://schemas.microsoft.com/office/drawing/2014/main" id="{F8473BB3-4D2D-4709-B71C-A70F10B63C70}"/>
              </a:ext>
            </a:extLst>
          </p:cNvPr>
          <p:cNvSpPr>
            <a:spLocks noGrp="1"/>
          </p:cNvSpPr>
          <p:nvPr>
            <p:ph idx="1"/>
          </p:nvPr>
        </p:nvSpPr>
        <p:spPr/>
        <p:txBody>
          <a:bodyPr/>
          <a:lstStyle/>
          <a:p>
            <a:r>
              <a:rPr lang="en-US" dirty="0"/>
              <a:t>Bash sees that you are trying to execute a program – it finds the file and checks, and learns that it is an executable (and remembers this, for quicker future responses)</a:t>
            </a:r>
          </a:p>
          <a:p>
            <a:endParaRPr lang="en-US" dirty="0"/>
          </a:p>
          <a:p>
            <a:r>
              <a:rPr lang="en-US" dirty="0"/>
              <a:t>Bash uses Linux to prepare an address space and then load and execute the program in the new address space.  This is done with the </a:t>
            </a:r>
            <a:r>
              <a:rPr lang="en-US" b="1" dirty="0"/>
              <a:t>fork</a:t>
            </a:r>
            <a:r>
              <a:rPr lang="en-US" dirty="0"/>
              <a:t> and </a:t>
            </a:r>
            <a:r>
              <a:rPr lang="en-US" b="1" dirty="0"/>
              <a:t>exec</a:t>
            </a:r>
            <a:r>
              <a:rPr lang="en-US" dirty="0"/>
              <a:t> systems calls.  (Both have several variants).</a:t>
            </a:r>
          </a:p>
        </p:txBody>
      </p:sp>
      <p:sp>
        <p:nvSpPr>
          <p:cNvPr id="4" name="Footer Placeholder 3">
            <a:extLst>
              <a:ext uri="{FF2B5EF4-FFF2-40B4-BE49-F238E27FC236}">
                <a16:creationId xmlns:a16="http://schemas.microsoft.com/office/drawing/2014/main" id="{533FD563-B5D4-4E73-8069-B1D3CE1D449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3F789608-E61A-4FEF-9F77-6490D63F159C}"/>
              </a:ext>
            </a:extLst>
          </p:cNvPr>
          <p:cNvSpPr>
            <a:spLocks noGrp="1"/>
          </p:cNvSpPr>
          <p:nvPr>
            <p:ph type="sldNum" sz="quarter" idx="12"/>
          </p:nvPr>
        </p:nvSpPr>
        <p:spPr/>
        <p:txBody>
          <a:bodyPr/>
          <a:lstStyle/>
          <a:p>
            <a:fld id="{6547F9EC-0141-428E-9624-21FD351CB832}" type="slidenum">
              <a:rPr lang="en-US" smtClean="0"/>
              <a:t>4</a:t>
            </a:fld>
            <a:endParaRPr lang="en-US"/>
          </a:p>
        </p:txBody>
      </p:sp>
      <p:sp>
        <p:nvSpPr>
          <p:cNvPr id="6" name="Oval 5">
            <a:extLst>
              <a:ext uri="{FF2B5EF4-FFF2-40B4-BE49-F238E27FC236}">
                <a16:creationId xmlns:a16="http://schemas.microsoft.com/office/drawing/2014/main" id="{6FF0EBF5-8998-450A-8BB9-93C919F3BAA2}"/>
              </a:ext>
            </a:extLst>
          </p:cNvPr>
          <p:cNvSpPr/>
          <p:nvPr/>
        </p:nvSpPr>
        <p:spPr>
          <a:xfrm>
            <a:off x="363984" y="5255581"/>
            <a:ext cx="5468645" cy="656947"/>
          </a:xfrm>
          <a:prstGeom prst="ellipse">
            <a:avLst/>
          </a:prstGeom>
          <a:noFill/>
          <a:ln w="762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A6F7F87B-844A-4914-A64E-8BBCE1C45340}"/>
              </a:ext>
            </a:extLst>
          </p:cNvPr>
          <p:cNvSpPr txBox="1"/>
          <p:nvPr/>
        </p:nvSpPr>
        <p:spPr>
          <a:xfrm>
            <a:off x="4509856" y="6143348"/>
            <a:ext cx="4778296" cy="369332"/>
          </a:xfrm>
          <a:prstGeom prst="rect">
            <a:avLst/>
          </a:prstGeom>
          <a:solidFill>
            <a:srgbClr val="FFFFCC"/>
          </a:solidFill>
          <a:ln w="38100">
            <a:solidFill>
              <a:schemeClr val="accent2"/>
            </a:solidFill>
          </a:ln>
        </p:spPr>
        <p:txBody>
          <a:bodyPr wrap="none" rtlCol="0">
            <a:spAutoFit/>
          </a:bodyPr>
          <a:lstStyle/>
          <a:p>
            <a:r>
              <a:rPr lang="en-US" b="1" dirty="0">
                <a:solidFill>
                  <a:srgbClr val="C00000"/>
                </a:solidFill>
              </a:rPr>
              <a:t>We’ll discuss later… details not important today</a:t>
            </a:r>
          </a:p>
        </p:txBody>
      </p:sp>
      <p:cxnSp>
        <p:nvCxnSpPr>
          <p:cNvPr id="9" name="Straight Arrow Connector 8">
            <a:extLst>
              <a:ext uri="{FF2B5EF4-FFF2-40B4-BE49-F238E27FC236}">
                <a16:creationId xmlns:a16="http://schemas.microsoft.com/office/drawing/2014/main" id="{BC263CC8-B8AF-4D7B-A57B-2197E9A27308}"/>
              </a:ext>
            </a:extLst>
          </p:cNvPr>
          <p:cNvCxnSpPr>
            <a:stCxn id="7" idx="1"/>
          </p:cNvCxnSpPr>
          <p:nvPr/>
        </p:nvCxnSpPr>
        <p:spPr>
          <a:xfrm flipH="1" flipV="1">
            <a:off x="3524435" y="5912528"/>
            <a:ext cx="985421" cy="415486"/>
          </a:xfrm>
          <a:prstGeom prst="straightConnector1">
            <a:avLst/>
          </a:prstGeom>
          <a:ln w="57150">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2949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par>
                                <p:cTn id="8" presetID="14" presetClass="entr" presetSubtype="10" fill="hold"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randombar(horizontal)">
                                      <p:cBhvr>
                                        <p:cTn id="10" dur="500"/>
                                        <p:tgtEl>
                                          <p:spTgt spid="9"/>
                                        </p:tgtEl>
                                      </p:cBhvr>
                                    </p:animEffect>
                                  </p:childTnLst>
                                </p:cTn>
                              </p:par>
                              <p:par>
                                <p:cTn id="11" presetID="14" presetClass="entr" presetSubtype="1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randombar(horizontal)">
                                      <p:cBhvr>
                                        <p:cTn id="13"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34122-666B-45D1-9743-07226DDD61DE}"/>
              </a:ext>
            </a:extLst>
          </p:cNvPr>
          <p:cNvSpPr>
            <a:spLocks noGrp="1"/>
          </p:cNvSpPr>
          <p:nvPr>
            <p:ph type="title"/>
          </p:nvPr>
        </p:nvSpPr>
        <p:spPr/>
        <p:txBody>
          <a:bodyPr/>
          <a:lstStyle/>
          <a:p>
            <a:r>
              <a:rPr lang="en-US" dirty="0"/>
              <a:t>Virtual and physical memory</a:t>
            </a:r>
          </a:p>
        </p:txBody>
      </p:sp>
      <p:sp>
        <p:nvSpPr>
          <p:cNvPr id="3" name="Content Placeholder 2">
            <a:extLst>
              <a:ext uri="{FF2B5EF4-FFF2-40B4-BE49-F238E27FC236}">
                <a16:creationId xmlns:a16="http://schemas.microsoft.com/office/drawing/2014/main" id="{0D44C4E4-6D62-45C3-BB0A-52EB7987CCCC}"/>
              </a:ext>
            </a:extLst>
          </p:cNvPr>
          <p:cNvSpPr>
            <a:spLocks noGrp="1"/>
          </p:cNvSpPr>
          <p:nvPr>
            <p:ph idx="1"/>
          </p:nvPr>
        </p:nvSpPr>
        <p:spPr/>
        <p:txBody>
          <a:bodyPr/>
          <a:lstStyle/>
          <a:p>
            <a:r>
              <a:rPr lang="en-US" dirty="0"/>
              <a:t>The hardware allows us to “page out” chunks of memory to a disk.  If the process touches such a page, a “page fault” occurs.</a:t>
            </a:r>
          </a:p>
          <a:p>
            <a:endParaRPr lang="en-US" dirty="0"/>
          </a:p>
          <a:p>
            <a:r>
              <a:rPr lang="en-US" dirty="0"/>
              <a:t>Then the kernel loads the missing page and lets the process resume execution.</a:t>
            </a:r>
          </a:p>
          <a:p>
            <a:endParaRPr lang="en-US" dirty="0"/>
          </a:p>
          <a:p>
            <a:r>
              <a:rPr lang="en-US" dirty="0"/>
              <a:t>When low on space, this can help… but it also can be costly!</a:t>
            </a:r>
          </a:p>
        </p:txBody>
      </p:sp>
      <p:sp>
        <p:nvSpPr>
          <p:cNvPr id="4" name="Footer Placeholder 3">
            <a:extLst>
              <a:ext uri="{FF2B5EF4-FFF2-40B4-BE49-F238E27FC236}">
                <a16:creationId xmlns:a16="http://schemas.microsoft.com/office/drawing/2014/main" id="{949DCA8F-90A4-431B-AE35-0F9CD2607AA2}"/>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B9B38BB-B6A5-43A9-A70B-112C3BFE74E4}"/>
              </a:ext>
            </a:extLst>
          </p:cNvPr>
          <p:cNvSpPr>
            <a:spLocks noGrp="1"/>
          </p:cNvSpPr>
          <p:nvPr>
            <p:ph type="sldNum" sz="quarter" idx="12"/>
          </p:nvPr>
        </p:nvSpPr>
        <p:spPr/>
        <p:txBody>
          <a:bodyPr/>
          <a:lstStyle/>
          <a:p>
            <a:fld id="{6547F9EC-0141-428E-9624-21FD351CB832}" type="slidenum">
              <a:rPr lang="en-US" smtClean="0"/>
              <a:t>40</a:t>
            </a:fld>
            <a:endParaRPr lang="en-US"/>
          </a:p>
        </p:txBody>
      </p:sp>
    </p:spTree>
    <p:extLst>
      <p:ext uri="{BB962C8B-B14F-4D97-AF65-F5344CB8AC3E}">
        <p14:creationId xmlns:p14="http://schemas.microsoft.com/office/powerpoint/2010/main" val="378367381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5CD0A7-2FFD-4473-8FA4-5EBC5170AAFD}"/>
              </a:ext>
            </a:extLst>
          </p:cNvPr>
          <p:cNvSpPr>
            <a:spLocks noGrp="1"/>
          </p:cNvSpPr>
          <p:nvPr>
            <p:ph type="title"/>
          </p:nvPr>
        </p:nvSpPr>
        <p:spPr/>
        <p:txBody>
          <a:bodyPr/>
          <a:lstStyle/>
          <a:p>
            <a:r>
              <a:rPr lang="en-US" dirty="0"/>
              <a:t>Some segments are shared by multiple processes</a:t>
            </a:r>
          </a:p>
        </p:txBody>
      </p:sp>
      <p:sp>
        <p:nvSpPr>
          <p:cNvPr id="3" name="Content Placeholder 2">
            <a:extLst>
              <a:ext uri="{FF2B5EF4-FFF2-40B4-BE49-F238E27FC236}">
                <a16:creationId xmlns:a16="http://schemas.microsoft.com/office/drawing/2014/main" id="{3A0800D8-A4C6-4500-A16B-2EA7700D3778}"/>
              </a:ext>
            </a:extLst>
          </p:cNvPr>
          <p:cNvSpPr>
            <a:spLocks noGrp="1"/>
          </p:cNvSpPr>
          <p:nvPr>
            <p:ph idx="1"/>
          </p:nvPr>
        </p:nvSpPr>
        <p:spPr/>
        <p:txBody>
          <a:bodyPr>
            <a:normAutofit lnSpcReduction="10000"/>
          </a:bodyPr>
          <a:lstStyle/>
          <a:p>
            <a:r>
              <a:rPr lang="en-US" dirty="0"/>
              <a:t>A mapped file appears in memory, like char* array.  You can access the bytes directly.</a:t>
            </a:r>
          </a:p>
          <a:p>
            <a:endParaRPr lang="en-US" dirty="0"/>
          </a:p>
          <a:p>
            <a:r>
              <a:rPr lang="en-US" dirty="0"/>
              <a:t>Linux picks the “base address” (hence the same file can easily show up at different places in different processes!)</a:t>
            </a:r>
          </a:p>
          <a:p>
            <a:endParaRPr lang="en-US" dirty="0"/>
          </a:p>
          <a:p>
            <a:r>
              <a:rPr lang="en-US" dirty="0"/>
              <a:t>Changes are automatically rewritten back to the disk.  Only one process can do updates; others are “read only”</a:t>
            </a:r>
          </a:p>
          <a:p>
            <a:endParaRPr lang="en-US" dirty="0"/>
          </a:p>
        </p:txBody>
      </p:sp>
      <p:sp>
        <p:nvSpPr>
          <p:cNvPr id="4" name="Footer Placeholder 3">
            <a:extLst>
              <a:ext uri="{FF2B5EF4-FFF2-40B4-BE49-F238E27FC236}">
                <a16:creationId xmlns:a16="http://schemas.microsoft.com/office/drawing/2014/main" id="{3BB18DCA-4370-4B6C-B958-39110407F1F7}"/>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DCB5999-4246-469E-B7EE-D0BA3A205659}"/>
              </a:ext>
            </a:extLst>
          </p:cNvPr>
          <p:cNvSpPr>
            <a:spLocks noGrp="1"/>
          </p:cNvSpPr>
          <p:nvPr>
            <p:ph type="sldNum" sz="quarter" idx="12"/>
          </p:nvPr>
        </p:nvSpPr>
        <p:spPr/>
        <p:txBody>
          <a:bodyPr/>
          <a:lstStyle/>
          <a:p>
            <a:fld id="{6547F9EC-0141-428E-9624-21FD351CB832}" type="slidenum">
              <a:rPr lang="en-US" smtClean="0"/>
              <a:t>41</a:t>
            </a:fld>
            <a:endParaRPr lang="en-US"/>
          </a:p>
        </p:txBody>
      </p:sp>
    </p:spTree>
    <p:extLst>
      <p:ext uri="{BB962C8B-B14F-4D97-AF65-F5344CB8AC3E}">
        <p14:creationId xmlns:p14="http://schemas.microsoft.com/office/powerpoint/2010/main" val="68986086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9ADA3F-7C3C-4380-8D70-86FE2E8AEA86}"/>
              </a:ext>
            </a:extLst>
          </p:cNvPr>
          <p:cNvSpPr>
            <a:spLocks noGrp="1"/>
          </p:cNvSpPr>
          <p:nvPr>
            <p:ph type="title"/>
          </p:nvPr>
        </p:nvSpPr>
        <p:spPr/>
        <p:txBody>
          <a:bodyPr/>
          <a:lstStyle/>
          <a:p>
            <a:r>
              <a:rPr lang="en-US" dirty="0"/>
              <a:t>Some segments are shared by multiple processes</a:t>
            </a:r>
          </a:p>
        </p:txBody>
      </p:sp>
      <p:sp>
        <p:nvSpPr>
          <p:cNvPr id="3" name="Content Placeholder 2">
            <a:extLst>
              <a:ext uri="{FF2B5EF4-FFF2-40B4-BE49-F238E27FC236}">
                <a16:creationId xmlns:a16="http://schemas.microsoft.com/office/drawing/2014/main" id="{AB1DA47E-F141-4C7D-81AD-C6C106180DC1}"/>
              </a:ext>
            </a:extLst>
          </p:cNvPr>
          <p:cNvSpPr>
            <a:spLocks noGrp="1"/>
          </p:cNvSpPr>
          <p:nvPr>
            <p:ph idx="1"/>
          </p:nvPr>
        </p:nvSpPr>
        <p:spPr/>
        <p:txBody>
          <a:bodyPr/>
          <a:lstStyle/>
          <a:p>
            <a:r>
              <a:rPr lang="en-US" dirty="0"/>
              <a:t>Consider the standard C++ library.  Lots of programs use it!</a:t>
            </a:r>
          </a:p>
          <a:p>
            <a:endParaRPr lang="en-US" dirty="0"/>
          </a:p>
          <a:p>
            <a:r>
              <a:rPr lang="en-US" dirty="0"/>
              <a:t>This segment is read-only, so more than one program can share a single copy.  We call it a “dynamically linked library” or DLL</a:t>
            </a:r>
          </a:p>
          <a:p>
            <a:endParaRPr lang="en-US" dirty="0"/>
          </a:p>
          <a:p>
            <a:r>
              <a:rPr lang="en-US" dirty="0"/>
              <a:t>We’ll learn how Linux implements DLLs later in the course.</a:t>
            </a:r>
          </a:p>
        </p:txBody>
      </p:sp>
      <p:sp>
        <p:nvSpPr>
          <p:cNvPr id="4" name="Footer Placeholder 3">
            <a:extLst>
              <a:ext uri="{FF2B5EF4-FFF2-40B4-BE49-F238E27FC236}">
                <a16:creationId xmlns:a16="http://schemas.microsoft.com/office/drawing/2014/main" id="{CFA2A612-ECE4-4617-9D98-9D65BCD99EF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0CBDD5FF-BD37-4325-A1AF-05B86A378FA0}"/>
              </a:ext>
            </a:extLst>
          </p:cNvPr>
          <p:cNvSpPr>
            <a:spLocks noGrp="1"/>
          </p:cNvSpPr>
          <p:nvPr>
            <p:ph type="sldNum" sz="quarter" idx="12"/>
          </p:nvPr>
        </p:nvSpPr>
        <p:spPr/>
        <p:txBody>
          <a:bodyPr/>
          <a:lstStyle/>
          <a:p>
            <a:fld id="{6547F9EC-0141-428E-9624-21FD351CB832}" type="slidenum">
              <a:rPr lang="en-US" smtClean="0"/>
              <a:t>42</a:t>
            </a:fld>
            <a:endParaRPr lang="en-US"/>
          </a:p>
        </p:txBody>
      </p:sp>
    </p:spTree>
    <p:extLst>
      <p:ext uri="{BB962C8B-B14F-4D97-AF65-F5344CB8AC3E}">
        <p14:creationId xmlns:p14="http://schemas.microsoft.com/office/powerpoint/2010/main" val="117117591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497D9-5B1C-44A2-9866-7434866729E8}"/>
              </a:ext>
            </a:extLst>
          </p:cNvPr>
          <p:cNvSpPr>
            <a:spLocks noGrp="1"/>
          </p:cNvSpPr>
          <p:nvPr>
            <p:ph type="title"/>
          </p:nvPr>
        </p:nvSpPr>
        <p:spPr/>
        <p:txBody>
          <a:bodyPr/>
          <a:lstStyle/>
          <a:p>
            <a:r>
              <a:rPr lang="en-US" dirty="0"/>
              <a:t>How segments grow</a:t>
            </a:r>
          </a:p>
        </p:txBody>
      </p:sp>
      <p:sp>
        <p:nvSpPr>
          <p:cNvPr id="5" name="Content Placeholder 4">
            <a:extLst>
              <a:ext uri="{FF2B5EF4-FFF2-40B4-BE49-F238E27FC236}">
                <a16:creationId xmlns:a16="http://schemas.microsoft.com/office/drawing/2014/main" id="{8A7482D5-F92E-4FBC-81DA-4CEB5ED60DBD}"/>
              </a:ext>
            </a:extLst>
          </p:cNvPr>
          <p:cNvSpPr>
            <a:spLocks noGrp="1"/>
          </p:cNvSpPr>
          <p:nvPr>
            <p:ph idx="1"/>
          </p:nvPr>
        </p:nvSpPr>
        <p:spPr/>
        <p:txBody>
          <a:bodyPr>
            <a:normAutofit fontScale="92500" lnSpcReduction="20000"/>
          </a:bodyPr>
          <a:lstStyle/>
          <a:p>
            <a:r>
              <a:rPr lang="en-US" dirty="0"/>
              <a:t>Heaps and stacks are the two kinds of segments that can grow as needed, or shrink.  </a:t>
            </a:r>
          </a:p>
          <a:p>
            <a:endParaRPr lang="en-US" dirty="0"/>
          </a:p>
          <a:p>
            <a:r>
              <a:rPr lang="en-US" dirty="0"/>
              <a:t>A stack has a limited maximum size, but Linux initially makes it small.  As methods call each other and stack space is needed, Linux finds out and quietly grows the “top” of the stack.</a:t>
            </a:r>
          </a:p>
          <a:p>
            <a:endParaRPr lang="en-US" dirty="0"/>
          </a:p>
          <a:p>
            <a:r>
              <a:rPr lang="en-US" dirty="0"/>
              <a:t>This is a case of a “handled” segmentation fault.  If you use up the limit, then you get a “stack overflow” error, and a crash.</a:t>
            </a:r>
          </a:p>
        </p:txBody>
      </p:sp>
      <p:sp>
        <p:nvSpPr>
          <p:cNvPr id="3" name="Footer Placeholder 2">
            <a:extLst>
              <a:ext uri="{FF2B5EF4-FFF2-40B4-BE49-F238E27FC236}">
                <a16:creationId xmlns:a16="http://schemas.microsoft.com/office/drawing/2014/main" id="{FDC2867F-CE1E-4C12-984E-D4FE5D28E5DC}"/>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C96E7DCF-7389-4566-A83A-6A335CBDDA2E}"/>
              </a:ext>
            </a:extLst>
          </p:cNvPr>
          <p:cNvSpPr>
            <a:spLocks noGrp="1"/>
          </p:cNvSpPr>
          <p:nvPr>
            <p:ph type="sldNum" sz="quarter" idx="12"/>
          </p:nvPr>
        </p:nvSpPr>
        <p:spPr/>
        <p:txBody>
          <a:bodyPr/>
          <a:lstStyle/>
          <a:p>
            <a:fld id="{6547F9EC-0141-428E-9624-21FD351CB832}" type="slidenum">
              <a:rPr lang="en-US" smtClean="0"/>
              <a:t>43</a:t>
            </a:fld>
            <a:endParaRPr lang="en-US"/>
          </a:p>
        </p:txBody>
      </p:sp>
    </p:spTree>
    <p:extLst>
      <p:ext uri="{BB962C8B-B14F-4D97-AF65-F5344CB8AC3E}">
        <p14:creationId xmlns:p14="http://schemas.microsoft.com/office/powerpoint/2010/main" val="38796841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2CADB-7605-40F0-AC7B-943162272A5C}"/>
              </a:ext>
            </a:extLst>
          </p:cNvPr>
          <p:cNvSpPr>
            <a:spLocks noGrp="1"/>
          </p:cNvSpPr>
          <p:nvPr>
            <p:ph type="title"/>
          </p:nvPr>
        </p:nvSpPr>
        <p:spPr/>
        <p:txBody>
          <a:bodyPr/>
          <a:lstStyle/>
          <a:p>
            <a:r>
              <a:rPr lang="en-US" dirty="0"/>
              <a:t>How segments grow</a:t>
            </a:r>
          </a:p>
        </p:txBody>
      </p:sp>
      <p:sp>
        <p:nvSpPr>
          <p:cNvPr id="3" name="Content Placeholder 2">
            <a:extLst>
              <a:ext uri="{FF2B5EF4-FFF2-40B4-BE49-F238E27FC236}">
                <a16:creationId xmlns:a16="http://schemas.microsoft.com/office/drawing/2014/main" id="{C0189793-2929-4BFC-A6C9-5A7938562D0B}"/>
              </a:ext>
            </a:extLst>
          </p:cNvPr>
          <p:cNvSpPr>
            <a:spLocks noGrp="1"/>
          </p:cNvSpPr>
          <p:nvPr>
            <p:ph idx="1"/>
          </p:nvPr>
        </p:nvSpPr>
        <p:spPr/>
        <p:txBody>
          <a:bodyPr>
            <a:normAutofit lnSpcReduction="10000"/>
          </a:bodyPr>
          <a:lstStyle/>
          <a:p>
            <a:r>
              <a:rPr lang="en-US" dirty="0"/>
              <a:t>The heap has an initial size, but can be expanded by calling the “</a:t>
            </a:r>
            <a:r>
              <a:rPr lang="en-US" dirty="0" err="1"/>
              <a:t>sbrk</a:t>
            </a:r>
            <a:r>
              <a:rPr lang="en-US" dirty="0"/>
              <a:t>” Linux system call.</a:t>
            </a:r>
          </a:p>
          <a:p>
            <a:endParaRPr lang="en-US" dirty="0"/>
          </a:p>
          <a:p>
            <a:r>
              <a:rPr lang="en-US" dirty="0"/>
              <a:t>Malloc uses this to request extra space.  The heap grows at the bottom, towards larger addresses.</a:t>
            </a:r>
          </a:p>
          <a:p>
            <a:endParaRPr lang="en-US" dirty="0"/>
          </a:p>
          <a:p>
            <a:r>
              <a:rPr lang="en-US" dirty="0"/>
              <a:t>With NUMA, there is one heap per RAM, and memory is allocated on a RAM close to the thread that called malloc.</a:t>
            </a:r>
          </a:p>
        </p:txBody>
      </p:sp>
      <p:sp>
        <p:nvSpPr>
          <p:cNvPr id="4" name="Footer Placeholder 3">
            <a:extLst>
              <a:ext uri="{FF2B5EF4-FFF2-40B4-BE49-F238E27FC236}">
                <a16:creationId xmlns:a16="http://schemas.microsoft.com/office/drawing/2014/main" id="{C7A0291D-2353-4199-8914-7078B08EB5FC}"/>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8FEBC4A-90C6-4EAB-A839-2173600B9841}"/>
              </a:ext>
            </a:extLst>
          </p:cNvPr>
          <p:cNvSpPr>
            <a:spLocks noGrp="1"/>
          </p:cNvSpPr>
          <p:nvPr>
            <p:ph type="sldNum" sz="quarter" idx="12"/>
          </p:nvPr>
        </p:nvSpPr>
        <p:spPr/>
        <p:txBody>
          <a:bodyPr/>
          <a:lstStyle/>
          <a:p>
            <a:fld id="{6547F9EC-0141-428E-9624-21FD351CB832}" type="slidenum">
              <a:rPr lang="en-US" smtClean="0"/>
              <a:t>44</a:t>
            </a:fld>
            <a:endParaRPr lang="en-US"/>
          </a:p>
        </p:txBody>
      </p:sp>
    </p:spTree>
    <p:extLst>
      <p:ext uri="{BB962C8B-B14F-4D97-AF65-F5344CB8AC3E}">
        <p14:creationId xmlns:p14="http://schemas.microsoft.com/office/powerpoint/2010/main" val="349421447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4E8AA-6DCC-4041-93DC-F762B0FABE90}"/>
              </a:ext>
            </a:extLst>
          </p:cNvPr>
          <p:cNvSpPr>
            <a:spLocks noGrp="1"/>
          </p:cNvSpPr>
          <p:nvPr>
            <p:ph type="title"/>
          </p:nvPr>
        </p:nvSpPr>
        <p:spPr>
          <a:xfrm>
            <a:off x="1024127" y="585216"/>
            <a:ext cx="10930806" cy="1499616"/>
          </a:xfrm>
        </p:spPr>
        <p:txBody>
          <a:bodyPr/>
          <a:lstStyle/>
          <a:p>
            <a:r>
              <a:rPr lang="en-US" dirty="0"/>
              <a:t>What if you access a segment illegally?</a:t>
            </a:r>
          </a:p>
        </p:txBody>
      </p:sp>
      <p:sp>
        <p:nvSpPr>
          <p:cNvPr id="5" name="Content Placeholder 4">
            <a:extLst>
              <a:ext uri="{FF2B5EF4-FFF2-40B4-BE49-F238E27FC236}">
                <a16:creationId xmlns:a16="http://schemas.microsoft.com/office/drawing/2014/main" id="{35587F9E-FA18-4602-82AE-A379759D97C7}"/>
              </a:ext>
            </a:extLst>
          </p:cNvPr>
          <p:cNvSpPr>
            <a:spLocks noGrp="1"/>
          </p:cNvSpPr>
          <p:nvPr>
            <p:ph idx="1"/>
          </p:nvPr>
        </p:nvSpPr>
        <p:spPr/>
        <p:txBody>
          <a:bodyPr>
            <a:normAutofit fontScale="92500" lnSpcReduction="20000"/>
          </a:bodyPr>
          <a:lstStyle/>
          <a:p>
            <a:r>
              <a:rPr lang="en-US" dirty="0"/>
              <a:t>The most notorious way for a process to crash in Linux is a “segmentation fault”</a:t>
            </a:r>
          </a:p>
          <a:p>
            <a:endParaRPr lang="en-US" dirty="0"/>
          </a:p>
          <a:p>
            <a:r>
              <a:rPr lang="en-US" dirty="0"/>
              <a:t>This means it tried to read from an address that isn’t mapped into its address space, or from an “unreadable” region (or write, or execute).</a:t>
            </a:r>
          </a:p>
          <a:p>
            <a:endParaRPr lang="en-US" dirty="0"/>
          </a:p>
          <a:p>
            <a:r>
              <a:rPr lang="en-US" dirty="0"/>
              <a:t>Linux terminates the whole process and might also save a “core” file for you to study using </a:t>
            </a:r>
            <a:r>
              <a:rPr lang="en-US" dirty="0" err="1"/>
              <a:t>gdb</a:t>
            </a:r>
            <a:r>
              <a:rPr lang="en-US" dirty="0"/>
              <a:t> to understand what crashed.</a:t>
            </a:r>
          </a:p>
        </p:txBody>
      </p:sp>
      <p:sp>
        <p:nvSpPr>
          <p:cNvPr id="3" name="Footer Placeholder 2">
            <a:extLst>
              <a:ext uri="{FF2B5EF4-FFF2-40B4-BE49-F238E27FC236}">
                <a16:creationId xmlns:a16="http://schemas.microsoft.com/office/drawing/2014/main" id="{CA52CA83-E2BD-4340-930B-A7F0D08006F0}"/>
              </a:ext>
            </a:extLst>
          </p:cNvPr>
          <p:cNvSpPr>
            <a:spLocks noGrp="1"/>
          </p:cNvSpPr>
          <p:nvPr>
            <p:ph type="ftr" sz="quarter" idx="11"/>
          </p:nvPr>
        </p:nvSpPr>
        <p:spPr/>
        <p:txBody>
          <a:bodyPr/>
          <a:lstStyle/>
          <a:p>
            <a:r>
              <a:rPr lang="en-US"/>
              <a:t>Cornell CS4414 - Fall 2021.</a:t>
            </a:r>
          </a:p>
        </p:txBody>
      </p:sp>
      <p:sp>
        <p:nvSpPr>
          <p:cNvPr id="4" name="Slide Number Placeholder 3">
            <a:extLst>
              <a:ext uri="{FF2B5EF4-FFF2-40B4-BE49-F238E27FC236}">
                <a16:creationId xmlns:a16="http://schemas.microsoft.com/office/drawing/2014/main" id="{383D8083-D91D-4BD9-B852-7027D9320859}"/>
              </a:ext>
            </a:extLst>
          </p:cNvPr>
          <p:cNvSpPr>
            <a:spLocks noGrp="1"/>
          </p:cNvSpPr>
          <p:nvPr>
            <p:ph type="sldNum" sz="quarter" idx="12"/>
          </p:nvPr>
        </p:nvSpPr>
        <p:spPr/>
        <p:txBody>
          <a:bodyPr/>
          <a:lstStyle/>
          <a:p>
            <a:fld id="{6547F9EC-0141-428E-9624-21FD351CB832}" type="slidenum">
              <a:rPr lang="en-US" smtClean="0"/>
              <a:t>45</a:t>
            </a:fld>
            <a:endParaRPr lang="en-US"/>
          </a:p>
        </p:txBody>
      </p:sp>
    </p:spTree>
    <p:extLst>
      <p:ext uri="{BB962C8B-B14F-4D97-AF65-F5344CB8AC3E}">
        <p14:creationId xmlns:p14="http://schemas.microsoft.com/office/powerpoint/2010/main" val="13980625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5803FEE8-D8B1-4D4C-AC4E-E51A0F12E6E4}"/>
              </a:ext>
            </a:extLst>
          </p:cNvPr>
          <p:cNvSpPr>
            <a:spLocks noGrp="1"/>
          </p:cNvSpPr>
          <p:nvPr>
            <p:ph type="title"/>
          </p:nvPr>
        </p:nvSpPr>
        <p:spPr/>
        <p:txBody>
          <a:bodyPr/>
          <a:lstStyle/>
          <a:p>
            <a:r>
              <a:rPr lang="en-US" dirty="0"/>
              <a:t>Deeper Dive</a:t>
            </a:r>
          </a:p>
        </p:txBody>
      </p:sp>
      <p:sp>
        <p:nvSpPr>
          <p:cNvPr id="7" name="Text Placeholder 6">
            <a:extLst>
              <a:ext uri="{FF2B5EF4-FFF2-40B4-BE49-F238E27FC236}">
                <a16:creationId xmlns:a16="http://schemas.microsoft.com/office/drawing/2014/main" id="{F051A28F-84E4-49C8-891D-FD4FD421D0D9}"/>
              </a:ext>
            </a:extLst>
          </p:cNvPr>
          <p:cNvSpPr>
            <a:spLocks noGrp="1"/>
          </p:cNvSpPr>
          <p:nvPr>
            <p:ph type="body" idx="1"/>
          </p:nvPr>
        </p:nvSpPr>
        <p:spPr/>
        <p:txBody>
          <a:bodyPr/>
          <a:lstStyle/>
          <a:p>
            <a:r>
              <a:rPr lang="en-US" dirty="0"/>
              <a:t>From the textbook, if we have time</a:t>
            </a:r>
          </a:p>
        </p:txBody>
      </p:sp>
      <p:sp>
        <p:nvSpPr>
          <p:cNvPr id="4" name="Footer Placeholder 3">
            <a:extLst>
              <a:ext uri="{FF2B5EF4-FFF2-40B4-BE49-F238E27FC236}">
                <a16:creationId xmlns:a16="http://schemas.microsoft.com/office/drawing/2014/main" id="{2992D36E-771F-4406-8576-3AB4AE786BED}"/>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914AD115-78AD-46FF-8E41-F2886BB6DC91}"/>
              </a:ext>
            </a:extLst>
          </p:cNvPr>
          <p:cNvSpPr>
            <a:spLocks noGrp="1"/>
          </p:cNvSpPr>
          <p:nvPr>
            <p:ph type="sldNum" sz="quarter" idx="12"/>
          </p:nvPr>
        </p:nvSpPr>
        <p:spPr/>
        <p:txBody>
          <a:bodyPr/>
          <a:lstStyle/>
          <a:p>
            <a:fld id="{6547F9EC-0141-428E-9624-21FD351CB832}" type="slidenum">
              <a:rPr lang="en-US" smtClean="0"/>
              <a:t>46</a:t>
            </a:fld>
            <a:endParaRPr lang="en-US"/>
          </a:p>
        </p:txBody>
      </p:sp>
    </p:spTree>
    <p:extLst>
      <p:ext uri="{BB962C8B-B14F-4D97-AF65-F5344CB8AC3E}">
        <p14:creationId xmlns:p14="http://schemas.microsoft.com/office/powerpoint/2010/main" val="172888534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Mechanisms in Procedures</a:t>
            </a:r>
          </a:p>
        </p:txBody>
      </p:sp>
      <p:sp>
        <p:nvSpPr>
          <p:cNvPr id="7" name="Content Placeholder 6"/>
          <p:cNvSpPr>
            <a:spLocks noGrp="1"/>
          </p:cNvSpPr>
          <p:nvPr>
            <p:ph idx="1"/>
          </p:nvPr>
        </p:nvSpPr>
        <p:spPr>
          <a:xfrm>
            <a:off x="1905000" y="1219200"/>
            <a:ext cx="5257800" cy="5435600"/>
          </a:xfrm>
        </p:spPr>
        <p:txBody>
          <a:bodyPr/>
          <a:lstStyle/>
          <a:p>
            <a:r>
              <a:rPr lang="en-US" dirty="0"/>
              <a:t>Passing control</a:t>
            </a:r>
          </a:p>
          <a:p>
            <a:pPr lvl="1"/>
            <a:r>
              <a:rPr lang="en-US" dirty="0"/>
              <a:t>To beginning of procedure code</a:t>
            </a:r>
          </a:p>
          <a:p>
            <a:pPr lvl="1"/>
            <a:r>
              <a:rPr lang="en-US" dirty="0"/>
              <a:t>Back to return point</a:t>
            </a:r>
          </a:p>
          <a:p>
            <a:r>
              <a:rPr lang="en-US" dirty="0"/>
              <a:t>Passing data</a:t>
            </a:r>
          </a:p>
          <a:p>
            <a:pPr lvl="1"/>
            <a:r>
              <a:rPr lang="en-US" dirty="0"/>
              <a:t>Procedure arguments</a:t>
            </a:r>
          </a:p>
          <a:p>
            <a:pPr lvl="1"/>
            <a:r>
              <a:rPr lang="en-US" dirty="0"/>
              <a:t>Return value</a:t>
            </a:r>
          </a:p>
          <a:p>
            <a:r>
              <a:rPr lang="en-US" dirty="0"/>
              <a:t>Memory management</a:t>
            </a:r>
          </a:p>
          <a:p>
            <a:pPr lvl="1"/>
            <a:r>
              <a:rPr lang="en-US" dirty="0"/>
              <a:t>Allocate during procedure execution</a:t>
            </a:r>
          </a:p>
          <a:p>
            <a:pPr lvl="1"/>
            <a:r>
              <a:rPr lang="en-US" dirty="0" err="1"/>
              <a:t>Deallocate</a:t>
            </a:r>
            <a:r>
              <a:rPr lang="en-US" dirty="0"/>
              <a:t> upon return</a:t>
            </a:r>
          </a:p>
          <a:p>
            <a:r>
              <a:rPr lang="en-US" dirty="0"/>
              <a:t>Mechanisms all implemented with machine instructions</a:t>
            </a:r>
          </a:p>
          <a:p>
            <a:r>
              <a:rPr lang="en-US" dirty="0"/>
              <a:t>x86-64 implementation of a procedure uses only those mechanisms required</a:t>
            </a:r>
          </a:p>
        </p:txBody>
      </p:sp>
      <p:sp>
        <p:nvSpPr>
          <p:cNvPr id="8" name="Rectangle 4"/>
          <p:cNvSpPr>
            <a:spLocks/>
          </p:cNvSpPr>
          <p:nvPr/>
        </p:nvSpPr>
        <p:spPr bwMode="auto">
          <a:xfrm>
            <a:off x="7315200" y="990600"/>
            <a:ext cx="1841500" cy="23622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P(…)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y = Q(x);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print(y)</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9" name="Rectangle 5"/>
          <p:cNvSpPr>
            <a:spLocks/>
          </p:cNvSpPr>
          <p:nvPr/>
        </p:nvSpPr>
        <p:spPr bwMode="auto">
          <a:xfrm>
            <a:off x="7315200" y="3581400"/>
            <a:ext cx="2133600" cy="2362200"/>
          </a:xfrm>
          <a:prstGeom prst="rect">
            <a:avLst/>
          </a:prstGeom>
          <a:solidFill>
            <a:srgbClr val="D5F1CF"/>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Q(</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t = 3*</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v[10];</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return v[t];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p:txBody>
      </p:sp>
    </p:spTree>
    <p:extLst>
      <p:ext uri="{BB962C8B-B14F-4D97-AF65-F5344CB8AC3E}">
        <p14:creationId xmlns:p14="http://schemas.microsoft.com/office/powerpoint/2010/main" val="2806933157"/>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Mechanisms in Procedures</a:t>
            </a:r>
          </a:p>
        </p:txBody>
      </p:sp>
      <p:sp>
        <p:nvSpPr>
          <p:cNvPr id="7" name="Content Placeholder 6"/>
          <p:cNvSpPr>
            <a:spLocks noGrp="1"/>
          </p:cNvSpPr>
          <p:nvPr>
            <p:ph idx="1"/>
          </p:nvPr>
        </p:nvSpPr>
        <p:spPr>
          <a:xfrm>
            <a:off x="1905000" y="1219200"/>
            <a:ext cx="5257800" cy="5435600"/>
          </a:xfrm>
        </p:spPr>
        <p:txBody>
          <a:bodyPr/>
          <a:lstStyle/>
          <a:p>
            <a:r>
              <a:rPr lang="en-US" dirty="0"/>
              <a:t>Passing control</a:t>
            </a:r>
          </a:p>
          <a:p>
            <a:pPr lvl="1"/>
            <a:r>
              <a:rPr lang="en-US" dirty="0">
                <a:solidFill>
                  <a:srgbClr val="FF0000"/>
                </a:solidFill>
              </a:rPr>
              <a:t>To beginning of procedure code</a:t>
            </a:r>
          </a:p>
          <a:p>
            <a:pPr lvl="1"/>
            <a:r>
              <a:rPr lang="en-US" dirty="0">
                <a:solidFill>
                  <a:srgbClr val="0070C0"/>
                </a:solidFill>
              </a:rPr>
              <a:t>Back to return point</a:t>
            </a:r>
          </a:p>
          <a:p>
            <a:r>
              <a:rPr lang="en-US" dirty="0"/>
              <a:t>Passing data</a:t>
            </a:r>
          </a:p>
          <a:p>
            <a:pPr lvl="1"/>
            <a:r>
              <a:rPr lang="en-US" dirty="0"/>
              <a:t>Procedure arguments</a:t>
            </a:r>
          </a:p>
          <a:p>
            <a:pPr lvl="1"/>
            <a:r>
              <a:rPr lang="en-US" dirty="0"/>
              <a:t>Return value</a:t>
            </a:r>
          </a:p>
          <a:p>
            <a:r>
              <a:rPr lang="en-US" dirty="0"/>
              <a:t>Memory management</a:t>
            </a:r>
          </a:p>
          <a:p>
            <a:pPr lvl="1"/>
            <a:r>
              <a:rPr lang="en-US" dirty="0"/>
              <a:t>Allocate during procedure execution</a:t>
            </a:r>
          </a:p>
          <a:p>
            <a:pPr lvl="1"/>
            <a:r>
              <a:rPr lang="en-US" dirty="0" err="1"/>
              <a:t>Deallocate</a:t>
            </a:r>
            <a:r>
              <a:rPr lang="en-US" dirty="0"/>
              <a:t> upon return</a:t>
            </a:r>
          </a:p>
          <a:p>
            <a:r>
              <a:rPr lang="en-US" dirty="0"/>
              <a:t>Mechanisms all implemented with machine instructions</a:t>
            </a:r>
          </a:p>
          <a:p>
            <a:r>
              <a:rPr lang="en-US" dirty="0"/>
              <a:t>x86-64 implementation of a procedure uses only those mechanisms required</a:t>
            </a:r>
          </a:p>
        </p:txBody>
      </p:sp>
      <p:sp>
        <p:nvSpPr>
          <p:cNvPr id="8" name="Rectangle 4"/>
          <p:cNvSpPr>
            <a:spLocks/>
          </p:cNvSpPr>
          <p:nvPr/>
        </p:nvSpPr>
        <p:spPr bwMode="auto">
          <a:xfrm>
            <a:off x="7315200" y="990600"/>
            <a:ext cx="1841500" cy="23622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P(…)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y = Q(x);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print(y)</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9" name="Rectangle 5"/>
          <p:cNvSpPr>
            <a:spLocks/>
          </p:cNvSpPr>
          <p:nvPr/>
        </p:nvSpPr>
        <p:spPr bwMode="auto">
          <a:xfrm>
            <a:off x="7315200" y="3581400"/>
            <a:ext cx="2133600" cy="2362200"/>
          </a:xfrm>
          <a:prstGeom prst="rect">
            <a:avLst/>
          </a:prstGeom>
          <a:solidFill>
            <a:srgbClr val="D5F1CF"/>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Q(</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t = 3*</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v[10];</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return v[t];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p:txBody>
      </p:sp>
      <p:sp>
        <p:nvSpPr>
          <p:cNvPr id="11" name="Arc 10"/>
          <p:cNvSpPr/>
          <p:nvPr/>
        </p:nvSpPr>
        <p:spPr bwMode="auto">
          <a:xfrm rot="10800000">
            <a:off x="6857999" y="2171700"/>
            <a:ext cx="1371600" cy="3314700"/>
          </a:xfrm>
          <a:prstGeom prst="arc">
            <a:avLst>
              <a:gd name="adj1" fmla="val 16200000"/>
              <a:gd name="adj2" fmla="val 5567493"/>
            </a:avLst>
          </a:prstGeom>
          <a:noFill/>
          <a:ln w="25400" cap="flat" cmpd="sng" algn="ctr">
            <a:solidFill>
              <a:srgbClr val="0070C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
        <p:nvSpPr>
          <p:cNvPr id="2" name="Freeform 1"/>
          <p:cNvSpPr/>
          <p:nvPr/>
        </p:nvSpPr>
        <p:spPr bwMode="auto">
          <a:xfrm>
            <a:off x="7567961" y="1996068"/>
            <a:ext cx="2086671" cy="2085278"/>
          </a:xfrm>
          <a:custGeom>
            <a:avLst/>
            <a:gdLst>
              <a:gd name="connsiteX0" fmla="*/ 1616926 w 2665494"/>
              <a:gd name="connsiteY0" fmla="*/ 0 h 2230244"/>
              <a:gd name="connsiteX1" fmla="*/ 2631687 w 2665494"/>
              <a:gd name="connsiteY1" fmla="*/ 1248937 h 2230244"/>
              <a:gd name="connsiteX2" fmla="*/ 512956 w 2665494"/>
              <a:gd name="connsiteY2" fmla="*/ 1873405 h 2230244"/>
              <a:gd name="connsiteX3" fmla="*/ 0 w 2665494"/>
              <a:gd name="connsiteY3" fmla="*/ 2230244 h 2230244"/>
              <a:gd name="connsiteX0" fmla="*/ 1616926 w 2445343"/>
              <a:gd name="connsiteY0" fmla="*/ 0 h 2230244"/>
              <a:gd name="connsiteX1" fmla="*/ 2397512 w 2445343"/>
              <a:gd name="connsiteY1" fmla="*/ 970156 h 2230244"/>
              <a:gd name="connsiteX2" fmla="*/ 512956 w 2445343"/>
              <a:gd name="connsiteY2" fmla="*/ 1873405 h 2230244"/>
              <a:gd name="connsiteX3" fmla="*/ 0 w 2445343"/>
              <a:gd name="connsiteY3" fmla="*/ 2230244 h 2230244"/>
              <a:gd name="connsiteX0" fmla="*/ 1616926 w 2415785"/>
              <a:gd name="connsiteY0" fmla="*/ 0 h 2230244"/>
              <a:gd name="connsiteX1" fmla="*/ 2397512 w 2415785"/>
              <a:gd name="connsiteY1" fmla="*/ 970156 h 2230244"/>
              <a:gd name="connsiteX2" fmla="*/ 512956 w 2415785"/>
              <a:gd name="connsiteY2" fmla="*/ 1873405 h 2230244"/>
              <a:gd name="connsiteX3" fmla="*/ 0 w 2415785"/>
              <a:gd name="connsiteY3" fmla="*/ 2230244 h 2230244"/>
              <a:gd name="connsiteX0" fmla="*/ 1616926 w 2410056"/>
              <a:gd name="connsiteY0" fmla="*/ 0 h 2230244"/>
              <a:gd name="connsiteX1" fmla="*/ 2397512 w 2410056"/>
              <a:gd name="connsiteY1" fmla="*/ 970156 h 2230244"/>
              <a:gd name="connsiteX2" fmla="*/ 1170878 w 2410056"/>
              <a:gd name="connsiteY2" fmla="*/ 970156 h 2230244"/>
              <a:gd name="connsiteX3" fmla="*/ 0 w 2410056"/>
              <a:gd name="connsiteY3" fmla="*/ 2230244 h 2230244"/>
              <a:gd name="connsiteX0" fmla="*/ 1293541 w 2086671"/>
              <a:gd name="connsiteY0" fmla="*/ 0 h 2085278"/>
              <a:gd name="connsiteX1" fmla="*/ 2074127 w 2086671"/>
              <a:gd name="connsiteY1" fmla="*/ 970156 h 2085278"/>
              <a:gd name="connsiteX2" fmla="*/ 847493 w 2086671"/>
              <a:gd name="connsiteY2" fmla="*/ 970156 h 2085278"/>
              <a:gd name="connsiteX3" fmla="*/ 0 w 2086671"/>
              <a:gd name="connsiteY3" fmla="*/ 2085278 h 2085278"/>
            </a:gdLst>
            <a:ahLst/>
            <a:cxnLst>
              <a:cxn ang="0">
                <a:pos x="connsiteX0" y="connsiteY0"/>
              </a:cxn>
              <a:cxn ang="0">
                <a:pos x="connsiteX1" y="connsiteY1"/>
              </a:cxn>
              <a:cxn ang="0">
                <a:pos x="connsiteX2" y="connsiteY2"/>
              </a:cxn>
              <a:cxn ang="0">
                <a:pos x="connsiteX3" y="connsiteY3"/>
              </a:cxn>
            </a:cxnLst>
            <a:rect l="l" t="t" r="r" b="b"/>
            <a:pathLst>
              <a:path w="2086671" h="2085278">
                <a:moveTo>
                  <a:pt x="1293541" y="0"/>
                </a:moveTo>
                <a:cubicBezTo>
                  <a:pt x="1892919" y="468351"/>
                  <a:pt x="2148468" y="808463"/>
                  <a:pt x="2074127" y="970156"/>
                </a:cubicBezTo>
                <a:cubicBezTo>
                  <a:pt x="1999786" y="1131849"/>
                  <a:pt x="1193181" y="784302"/>
                  <a:pt x="847493" y="970156"/>
                </a:cubicBezTo>
                <a:cubicBezTo>
                  <a:pt x="501805" y="1156010"/>
                  <a:pt x="0" y="2085278"/>
                  <a:pt x="0" y="2085278"/>
                </a:cubicBezTo>
              </a:path>
            </a:pathLst>
          </a:custGeom>
          <a:noFill/>
          <a:ln w="25400" cap="flat" cmpd="sng" algn="ctr">
            <a:solidFill>
              <a:srgbClr val="FF000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1198012262"/>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Mechanisms in Procedures</a:t>
            </a:r>
          </a:p>
        </p:txBody>
      </p:sp>
      <p:sp>
        <p:nvSpPr>
          <p:cNvPr id="7" name="Content Placeholder 6"/>
          <p:cNvSpPr>
            <a:spLocks noGrp="1"/>
          </p:cNvSpPr>
          <p:nvPr>
            <p:ph idx="1"/>
          </p:nvPr>
        </p:nvSpPr>
        <p:spPr>
          <a:xfrm>
            <a:off x="1905000" y="1219200"/>
            <a:ext cx="5257800" cy="5435600"/>
          </a:xfrm>
        </p:spPr>
        <p:txBody>
          <a:bodyPr/>
          <a:lstStyle/>
          <a:p>
            <a:r>
              <a:rPr lang="en-US" dirty="0"/>
              <a:t>Passing control</a:t>
            </a:r>
          </a:p>
          <a:p>
            <a:pPr lvl="1"/>
            <a:r>
              <a:rPr lang="en-US" dirty="0"/>
              <a:t>To beginning of procedure code</a:t>
            </a:r>
          </a:p>
          <a:p>
            <a:pPr lvl="1"/>
            <a:r>
              <a:rPr lang="en-US" dirty="0"/>
              <a:t>Back to return point</a:t>
            </a:r>
          </a:p>
          <a:p>
            <a:r>
              <a:rPr lang="en-US" dirty="0"/>
              <a:t>Passing data</a:t>
            </a:r>
          </a:p>
          <a:p>
            <a:pPr lvl="1"/>
            <a:r>
              <a:rPr lang="en-US" dirty="0">
                <a:solidFill>
                  <a:srgbClr val="0070C0"/>
                </a:solidFill>
              </a:rPr>
              <a:t>Procedure arguments</a:t>
            </a:r>
          </a:p>
          <a:p>
            <a:pPr lvl="1"/>
            <a:r>
              <a:rPr lang="en-US" dirty="0">
                <a:solidFill>
                  <a:srgbClr val="FF0000"/>
                </a:solidFill>
              </a:rPr>
              <a:t>Return value</a:t>
            </a:r>
          </a:p>
          <a:p>
            <a:r>
              <a:rPr lang="en-US" dirty="0"/>
              <a:t>Memory management</a:t>
            </a:r>
          </a:p>
          <a:p>
            <a:pPr lvl="1"/>
            <a:r>
              <a:rPr lang="en-US" dirty="0"/>
              <a:t>Allocate during procedure execution</a:t>
            </a:r>
          </a:p>
          <a:p>
            <a:pPr lvl="1"/>
            <a:r>
              <a:rPr lang="en-US" dirty="0" err="1"/>
              <a:t>Deallocate</a:t>
            </a:r>
            <a:r>
              <a:rPr lang="en-US" dirty="0"/>
              <a:t> upon return</a:t>
            </a:r>
          </a:p>
          <a:p>
            <a:r>
              <a:rPr lang="en-US" dirty="0"/>
              <a:t>Mechanisms all implemented with machine instructions</a:t>
            </a:r>
          </a:p>
          <a:p>
            <a:r>
              <a:rPr lang="en-US" dirty="0"/>
              <a:t>x86-64 implementation of a procedure uses only those mechanisms required</a:t>
            </a:r>
          </a:p>
        </p:txBody>
      </p:sp>
      <p:sp>
        <p:nvSpPr>
          <p:cNvPr id="8" name="Rectangle 4"/>
          <p:cNvSpPr>
            <a:spLocks/>
          </p:cNvSpPr>
          <p:nvPr/>
        </p:nvSpPr>
        <p:spPr bwMode="auto">
          <a:xfrm>
            <a:off x="7315200" y="990600"/>
            <a:ext cx="1841500" cy="23622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P(…)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y = Q(x);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print(y)</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9" name="Rectangle 5"/>
          <p:cNvSpPr>
            <a:spLocks/>
          </p:cNvSpPr>
          <p:nvPr/>
        </p:nvSpPr>
        <p:spPr bwMode="auto">
          <a:xfrm>
            <a:off x="7315200" y="3581400"/>
            <a:ext cx="2133600" cy="2362200"/>
          </a:xfrm>
          <a:prstGeom prst="rect">
            <a:avLst/>
          </a:prstGeom>
          <a:solidFill>
            <a:srgbClr val="D5F1CF"/>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Q(</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t = 3*</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v[10];</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return v[t];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p:txBody>
      </p:sp>
      <p:cxnSp>
        <p:nvCxnSpPr>
          <p:cNvPr id="13" name="Straight Arrow Connector 12"/>
          <p:cNvCxnSpPr/>
          <p:nvPr/>
        </p:nvCxnSpPr>
        <p:spPr bwMode="auto">
          <a:xfrm>
            <a:off x="8534400" y="2133600"/>
            <a:ext cx="228600" cy="1524000"/>
          </a:xfrm>
          <a:prstGeom prst="straightConnector1">
            <a:avLst/>
          </a:prstGeom>
          <a:solidFill>
            <a:schemeClr val="accent1"/>
          </a:solidFill>
          <a:ln w="25400" cap="flat" cmpd="sng" algn="ctr">
            <a:solidFill>
              <a:srgbClr val="0070C0"/>
            </a:solidFill>
            <a:prstDash val="solid"/>
            <a:round/>
            <a:headEnd type="none" w="med" len="med"/>
            <a:tailEnd type="arrow"/>
          </a:ln>
          <a:effectLst/>
        </p:spPr>
      </p:cxnSp>
      <p:cxnSp>
        <p:nvCxnSpPr>
          <p:cNvPr id="14" name="Straight Arrow Connector 13"/>
          <p:cNvCxnSpPr/>
          <p:nvPr/>
        </p:nvCxnSpPr>
        <p:spPr bwMode="auto">
          <a:xfrm flipH="1" flipV="1">
            <a:off x="7772400" y="2133600"/>
            <a:ext cx="914400" cy="32004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Tree>
    <p:extLst>
      <p:ext uri="{BB962C8B-B14F-4D97-AF65-F5344CB8AC3E}">
        <p14:creationId xmlns:p14="http://schemas.microsoft.com/office/powerpoint/2010/main" val="2880402559"/>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779FC4-8601-48C3-A158-2EBAB78CD60B}"/>
              </a:ext>
            </a:extLst>
          </p:cNvPr>
          <p:cNvSpPr>
            <a:spLocks noGrp="1"/>
          </p:cNvSpPr>
          <p:nvPr>
            <p:ph type="title"/>
          </p:nvPr>
        </p:nvSpPr>
        <p:spPr/>
        <p:txBody>
          <a:bodyPr/>
          <a:lstStyle/>
          <a:p>
            <a:r>
              <a:rPr lang="en-US" dirty="0"/>
              <a:t>Address space?</a:t>
            </a:r>
          </a:p>
        </p:txBody>
      </p:sp>
      <p:sp>
        <p:nvSpPr>
          <p:cNvPr id="3" name="Content Placeholder 2">
            <a:extLst>
              <a:ext uri="{FF2B5EF4-FFF2-40B4-BE49-F238E27FC236}">
                <a16:creationId xmlns:a16="http://schemas.microsoft.com/office/drawing/2014/main" id="{58CE24A6-A782-4827-85CF-682475758687}"/>
              </a:ext>
            </a:extLst>
          </p:cNvPr>
          <p:cNvSpPr>
            <a:spLocks noGrp="1"/>
          </p:cNvSpPr>
          <p:nvPr>
            <p:ph idx="1"/>
          </p:nvPr>
        </p:nvSpPr>
        <p:spPr/>
        <p:txBody>
          <a:bodyPr/>
          <a:lstStyle/>
          <a:p>
            <a:r>
              <a:rPr lang="en-US" dirty="0"/>
              <a:t>Every program runs in an isolated address context.</a:t>
            </a:r>
          </a:p>
          <a:p>
            <a:endParaRPr lang="en-US" dirty="0"/>
          </a:p>
          <a:p>
            <a:r>
              <a:rPr lang="en-US" dirty="0"/>
              <a:t>Within it, the addresses your program sees are “virtual”.  They don’t match directly to addresses in physical memory.  </a:t>
            </a:r>
          </a:p>
          <a:p>
            <a:endParaRPr lang="en-US" dirty="0"/>
          </a:p>
          <a:p>
            <a:r>
              <a:rPr lang="en-US" dirty="0"/>
              <a:t>A “page table” managed by Linux maps virtual to physical, at a granularity that would usually be 4k (4096) bytes per </a:t>
            </a:r>
            <a:r>
              <a:rPr lang="en-US" u="sng" dirty="0"/>
              <a:t>page</a:t>
            </a:r>
            <a:r>
              <a:rPr lang="en-US" dirty="0"/>
              <a:t>.</a:t>
            </a:r>
          </a:p>
        </p:txBody>
      </p:sp>
      <p:sp>
        <p:nvSpPr>
          <p:cNvPr id="4" name="Footer Placeholder 3">
            <a:extLst>
              <a:ext uri="{FF2B5EF4-FFF2-40B4-BE49-F238E27FC236}">
                <a16:creationId xmlns:a16="http://schemas.microsoft.com/office/drawing/2014/main" id="{063665DB-2BF1-46E1-B954-B666CF8B6E5B}"/>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79EC0600-B2AA-44B1-8CA6-A48AA9CFB89C}"/>
              </a:ext>
            </a:extLst>
          </p:cNvPr>
          <p:cNvSpPr>
            <a:spLocks noGrp="1"/>
          </p:cNvSpPr>
          <p:nvPr>
            <p:ph type="sldNum" sz="quarter" idx="12"/>
          </p:nvPr>
        </p:nvSpPr>
        <p:spPr/>
        <p:txBody>
          <a:bodyPr/>
          <a:lstStyle/>
          <a:p>
            <a:fld id="{6547F9EC-0141-428E-9624-21FD351CB832}" type="slidenum">
              <a:rPr lang="en-US" smtClean="0"/>
              <a:t>5</a:t>
            </a:fld>
            <a:endParaRPr lang="en-US"/>
          </a:p>
        </p:txBody>
      </p:sp>
      <p:graphicFrame>
        <p:nvGraphicFramePr>
          <p:cNvPr id="6" name="Table 5"/>
          <p:cNvGraphicFramePr>
            <a:graphicFrameLocks noGrp="1"/>
          </p:cNvGraphicFramePr>
          <p:nvPr>
            <p:extLst>
              <p:ext uri="{D42A27DB-BD31-4B8C-83A1-F6EECF244321}">
                <p14:modId xmlns:p14="http://schemas.microsoft.com/office/powerpoint/2010/main" val="3582061156"/>
              </p:ext>
            </p:extLst>
          </p:nvPr>
        </p:nvGraphicFramePr>
        <p:xfrm>
          <a:off x="11213011" y="230632"/>
          <a:ext cx="597989" cy="1854200"/>
        </p:xfrm>
        <a:graphic>
          <a:graphicData uri="http://schemas.openxmlformats.org/drawingml/2006/table">
            <a:tbl>
              <a:tblPr firstRow="1" bandRow="1">
                <a:tableStyleId>{5C22544A-7EE6-4342-B048-85BDC9FD1C3A}</a:tableStyleId>
              </a:tblPr>
              <a:tblGrid>
                <a:gridCol w="597989">
                  <a:extLst>
                    <a:ext uri="{9D8B030D-6E8A-4147-A177-3AD203B41FA5}">
                      <a16:colId xmlns:a16="http://schemas.microsoft.com/office/drawing/2014/main" val="3864442612"/>
                    </a:ext>
                  </a:extLst>
                </a:gridCol>
              </a:tblGrid>
              <a:tr h="370840">
                <a:tc>
                  <a:txBody>
                    <a:bodyPr/>
                    <a:lstStyle/>
                    <a:p>
                      <a:endParaRPr lang="en-US" dirty="0"/>
                    </a:p>
                  </a:txBody>
                  <a:tcPr/>
                </a:tc>
                <a:extLst>
                  <a:ext uri="{0D108BD9-81ED-4DB2-BD59-A6C34878D82A}">
                    <a16:rowId xmlns:a16="http://schemas.microsoft.com/office/drawing/2014/main" val="3538256676"/>
                  </a:ext>
                </a:extLst>
              </a:tr>
              <a:tr h="370840">
                <a:tc>
                  <a:txBody>
                    <a:bodyPr/>
                    <a:lstStyle/>
                    <a:p>
                      <a:endParaRPr lang="en-US"/>
                    </a:p>
                  </a:txBody>
                  <a:tcPr/>
                </a:tc>
                <a:extLst>
                  <a:ext uri="{0D108BD9-81ED-4DB2-BD59-A6C34878D82A}">
                    <a16:rowId xmlns:a16="http://schemas.microsoft.com/office/drawing/2014/main" val="1455012946"/>
                  </a:ext>
                </a:extLst>
              </a:tr>
              <a:tr h="370840">
                <a:tc>
                  <a:txBody>
                    <a:bodyPr/>
                    <a:lstStyle/>
                    <a:p>
                      <a:endParaRPr lang="en-US"/>
                    </a:p>
                  </a:txBody>
                  <a:tcPr/>
                </a:tc>
                <a:extLst>
                  <a:ext uri="{0D108BD9-81ED-4DB2-BD59-A6C34878D82A}">
                    <a16:rowId xmlns:a16="http://schemas.microsoft.com/office/drawing/2014/main" val="3420382591"/>
                  </a:ext>
                </a:extLst>
              </a:tr>
              <a:tr h="370840">
                <a:tc>
                  <a:txBody>
                    <a:bodyPr/>
                    <a:lstStyle/>
                    <a:p>
                      <a:endParaRPr lang="en-US"/>
                    </a:p>
                  </a:txBody>
                  <a:tcPr/>
                </a:tc>
                <a:extLst>
                  <a:ext uri="{0D108BD9-81ED-4DB2-BD59-A6C34878D82A}">
                    <a16:rowId xmlns:a16="http://schemas.microsoft.com/office/drawing/2014/main" val="3174495654"/>
                  </a:ext>
                </a:extLst>
              </a:tr>
              <a:tr h="370840">
                <a:tc>
                  <a:txBody>
                    <a:bodyPr/>
                    <a:lstStyle/>
                    <a:p>
                      <a:endParaRPr lang="en-US" dirty="0"/>
                    </a:p>
                  </a:txBody>
                  <a:tcPr/>
                </a:tc>
                <a:extLst>
                  <a:ext uri="{0D108BD9-81ED-4DB2-BD59-A6C34878D82A}">
                    <a16:rowId xmlns:a16="http://schemas.microsoft.com/office/drawing/2014/main" val="2696424936"/>
                  </a:ext>
                </a:extLst>
              </a:tr>
            </a:tbl>
          </a:graphicData>
        </a:graphic>
      </p:graphicFrame>
      <p:sp>
        <p:nvSpPr>
          <p:cNvPr id="7" name="TextBox 6"/>
          <p:cNvSpPr txBox="1"/>
          <p:nvPr/>
        </p:nvSpPr>
        <p:spPr>
          <a:xfrm>
            <a:off x="8551536" y="688693"/>
            <a:ext cx="2516293" cy="646331"/>
          </a:xfrm>
          <a:prstGeom prst="rect">
            <a:avLst/>
          </a:prstGeom>
          <a:noFill/>
        </p:spPr>
        <p:txBody>
          <a:bodyPr wrap="square" rtlCol="0">
            <a:spAutoFit/>
          </a:bodyPr>
          <a:lstStyle/>
          <a:p>
            <a:pPr algn="r"/>
            <a:r>
              <a:rPr lang="en-US" dirty="0" smtClean="0">
                <a:latin typeface="Arial Black" panose="020B0A04020102020204" pitchFamily="34" charset="0"/>
              </a:rPr>
              <a:t>A </a:t>
            </a:r>
            <a:r>
              <a:rPr lang="en-US" b="1" dirty="0" smtClean="0">
                <a:latin typeface="Arial Black" panose="020B0A04020102020204" pitchFamily="34" charset="0"/>
              </a:rPr>
              <a:t>page</a:t>
            </a:r>
            <a:r>
              <a:rPr lang="en-US" dirty="0" smtClean="0">
                <a:latin typeface="Arial Black" panose="020B0A04020102020204" pitchFamily="34" charset="0"/>
              </a:rPr>
              <a:t> is a 4K block of memory</a:t>
            </a:r>
            <a:endParaRPr lang="en-US" dirty="0">
              <a:latin typeface="Arial Black" panose="020B0A04020102020204" pitchFamily="34" charset="0"/>
            </a:endParaRPr>
          </a:p>
        </p:txBody>
      </p:sp>
      <p:sp>
        <p:nvSpPr>
          <p:cNvPr id="8" name="TextBox 7"/>
          <p:cNvSpPr txBox="1"/>
          <p:nvPr/>
        </p:nvSpPr>
        <p:spPr>
          <a:xfrm>
            <a:off x="11832112" y="1876844"/>
            <a:ext cx="311304" cy="369332"/>
          </a:xfrm>
          <a:prstGeom prst="rect">
            <a:avLst/>
          </a:prstGeom>
          <a:noFill/>
        </p:spPr>
        <p:txBody>
          <a:bodyPr wrap="none" rtlCol="0">
            <a:spAutoFit/>
          </a:bodyPr>
          <a:lstStyle/>
          <a:p>
            <a:r>
              <a:rPr lang="en-US" dirty="0" smtClean="0"/>
              <a:t>0</a:t>
            </a:r>
            <a:endParaRPr lang="en-US" dirty="0"/>
          </a:p>
        </p:txBody>
      </p:sp>
      <p:sp>
        <p:nvSpPr>
          <p:cNvPr id="9" name="TextBox 8"/>
          <p:cNvSpPr txBox="1"/>
          <p:nvPr/>
        </p:nvSpPr>
        <p:spPr>
          <a:xfrm>
            <a:off x="11800530" y="92357"/>
            <a:ext cx="415498" cy="369332"/>
          </a:xfrm>
          <a:prstGeom prst="rect">
            <a:avLst/>
          </a:prstGeom>
          <a:noFill/>
        </p:spPr>
        <p:txBody>
          <a:bodyPr wrap="none" rtlCol="0">
            <a:spAutoFit/>
          </a:bodyPr>
          <a:lstStyle/>
          <a:p>
            <a:r>
              <a:rPr lang="en-US" dirty="0" smtClean="0"/>
              <a:t>…</a:t>
            </a:r>
            <a:endParaRPr lang="en-US" dirty="0"/>
          </a:p>
        </p:txBody>
      </p:sp>
    </p:spTree>
    <p:extLst>
      <p:ext uri="{BB962C8B-B14F-4D97-AF65-F5344CB8AC3E}">
        <p14:creationId xmlns:p14="http://schemas.microsoft.com/office/powerpoint/2010/main" val="35276280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Mechanisms in Procedures</a:t>
            </a:r>
          </a:p>
        </p:txBody>
      </p:sp>
      <p:sp>
        <p:nvSpPr>
          <p:cNvPr id="7" name="Content Placeholder 6"/>
          <p:cNvSpPr>
            <a:spLocks noGrp="1"/>
          </p:cNvSpPr>
          <p:nvPr>
            <p:ph idx="1"/>
          </p:nvPr>
        </p:nvSpPr>
        <p:spPr>
          <a:xfrm>
            <a:off x="1905000" y="1219200"/>
            <a:ext cx="5257800" cy="5435600"/>
          </a:xfrm>
        </p:spPr>
        <p:txBody>
          <a:bodyPr/>
          <a:lstStyle/>
          <a:p>
            <a:r>
              <a:rPr lang="en-US" dirty="0"/>
              <a:t>Passing control</a:t>
            </a:r>
          </a:p>
          <a:p>
            <a:pPr lvl="1"/>
            <a:r>
              <a:rPr lang="en-US" dirty="0"/>
              <a:t>To beginning of procedure code</a:t>
            </a:r>
          </a:p>
          <a:p>
            <a:pPr lvl="1"/>
            <a:r>
              <a:rPr lang="en-US" dirty="0"/>
              <a:t>Back to return point</a:t>
            </a:r>
          </a:p>
          <a:p>
            <a:r>
              <a:rPr lang="en-US" dirty="0"/>
              <a:t>Passing data</a:t>
            </a:r>
          </a:p>
          <a:p>
            <a:pPr lvl="1"/>
            <a:r>
              <a:rPr lang="en-US" dirty="0"/>
              <a:t>Procedure arguments</a:t>
            </a:r>
          </a:p>
          <a:p>
            <a:pPr lvl="1"/>
            <a:r>
              <a:rPr lang="en-US" dirty="0"/>
              <a:t>Return value</a:t>
            </a:r>
          </a:p>
          <a:p>
            <a:r>
              <a:rPr lang="en-US" dirty="0">
                <a:solidFill>
                  <a:schemeClr val="accent5">
                    <a:lumMod val="50000"/>
                  </a:schemeClr>
                </a:solidFill>
              </a:rPr>
              <a:t>Memory management</a:t>
            </a:r>
          </a:p>
          <a:p>
            <a:pPr lvl="1"/>
            <a:r>
              <a:rPr lang="en-US" dirty="0">
                <a:solidFill>
                  <a:schemeClr val="accent5">
                    <a:lumMod val="75000"/>
                  </a:schemeClr>
                </a:solidFill>
              </a:rPr>
              <a:t>Allocate during procedure execution</a:t>
            </a:r>
          </a:p>
          <a:p>
            <a:pPr lvl="1"/>
            <a:r>
              <a:rPr lang="en-US" dirty="0" err="1">
                <a:solidFill>
                  <a:schemeClr val="accent5">
                    <a:lumMod val="75000"/>
                  </a:schemeClr>
                </a:solidFill>
              </a:rPr>
              <a:t>Deallocate</a:t>
            </a:r>
            <a:r>
              <a:rPr lang="en-US" dirty="0">
                <a:solidFill>
                  <a:schemeClr val="accent5">
                    <a:lumMod val="75000"/>
                  </a:schemeClr>
                </a:solidFill>
              </a:rPr>
              <a:t> upon return</a:t>
            </a:r>
          </a:p>
          <a:p>
            <a:r>
              <a:rPr lang="en-US" dirty="0"/>
              <a:t>Mechanisms all implemented with machine instructions</a:t>
            </a:r>
          </a:p>
          <a:p>
            <a:r>
              <a:rPr lang="en-US" dirty="0"/>
              <a:t>x86-64 implementation of a procedure uses only those mechanisms required</a:t>
            </a:r>
          </a:p>
        </p:txBody>
      </p:sp>
      <p:sp>
        <p:nvSpPr>
          <p:cNvPr id="8" name="Rectangle 4"/>
          <p:cNvSpPr>
            <a:spLocks/>
          </p:cNvSpPr>
          <p:nvPr/>
        </p:nvSpPr>
        <p:spPr bwMode="auto">
          <a:xfrm>
            <a:off x="7315200" y="990600"/>
            <a:ext cx="1841500" cy="23622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P(…)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y = Q(x);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print(y)</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9" name="Rectangle 5"/>
          <p:cNvSpPr>
            <a:spLocks/>
          </p:cNvSpPr>
          <p:nvPr/>
        </p:nvSpPr>
        <p:spPr bwMode="auto">
          <a:xfrm>
            <a:off x="7315200" y="3581400"/>
            <a:ext cx="2133600" cy="2362200"/>
          </a:xfrm>
          <a:prstGeom prst="rect">
            <a:avLst/>
          </a:prstGeom>
          <a:solidFill>
            <a:srgbClr val="D5F1CF"/>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Q(</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t = 3*</a:t>
            </a:r>
            <a:r>
              <a:rPr lang="en-US" dirty="0" err="1">
                <a:solidFill>
                  <a:srgbClr val="000000"/>
                </a:solidFill>
                <a:latin typeface="Courier New" pitchFamily="49" charset="0"/>
                <a:cs typeface="Courier New" pitchFamily="49" charset="0"/>
                <a:sym typeface="Courier New Bold" charset="0"/>
              </a:rPr>
              <a:t>i</a:t>
            </a: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int</a:t>
            </a:r>
            <a:r>
              <a:rPr lang="en-US" dirty="0">
                <a:solidFill>
                  <a:srgbClr val="000000"/>
                </a:solidFill>
                <a:latin typeface="Courier New" pitchFamily="49" charset="0"/>
                <a:cs typeface="Courier New" pitchFamily="49" charset="0"/>
                <a:sym typeface="Courier New Bold" charset="0"/>
              </a:rPr>
              <a:t> v[10];</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return v[t];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p:txBody>
      </p:sp>
      <p:sp>
        <p:nvSpPr>
          <p:cNvPr id="20" name="Rectangle 19"/>
          <p:cNvSpPr/>
          <p:nvPr/>
        </p:nvSpPr>
        <p:spPr bwMode="auto">
          <a:xfrm>
            <a:off x="7543800" y="4419600"/>
            <a:ext cx="1447800" cy="381000"/>
          </a:xfrm>
          <a:prstGeom prst="rect">
            <a:avLst/>
          </a:prstGeom>
          <a:solidFill>
            <a:schemeClr val="accent1">
              <a:alpha val="23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3435492292"/>
      </p:ext>
    </p:extLst>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ln/>
        </p:spPr>
        <p:txBody>
          <a:bodyPr/>
          <a:lstStyle/>
          <a:p>
            <a:pPr marL="119063" indent="-119063"/>
            <a:r>
              <a:rPr lang="en-US" dirty="0"/>
              <a:t>Today</a:t>
            </a:r>
          </a:p>
        </p:txBody>
      </p:sp>
      <p:sp>
        <p:nvSpPr>
          <p:cNvPr id="12292" name="Rectangle 4"/>
          <p:cNvSpPr>
            <a:spLocks noGrp="1" noChangeArrowheads="1"/>
          </p:cNvSpPr>
          <p:nvPr>
            <p:ph type="body" idx="1"/>
          </p:nvPr>
        </p:nvSpPr>
        <p:spPr>
          <a:ln/>
        </p:spPr>
        <p:txBody>
          <a:bodyPr/>
          <a:lstStyle/>
          <a:p>
            <a:r>
              <a:rPr lang="en-US" dirty="0"/>
              <a:t>Procedures</a:t>
            </a:r>
          </a:p>
          <a:p>
            <a:pPr lvl="1"/>
            <a:r>
              <a:rPr lang="en-US" b="1" dirty="0">
                <a:solidFill>
                  <a:schemeClr val="bg1">
                    <a:lumMod val="50000"/>
                  </a:schemeClr>
                </a:solidFill>
              </a:rPr>
              <a:t>Mechanisms</a:t>
            </a:r>
          </a:p>
          <a:p>
            <a:pPr lvl="1"/>
            <a:r>
              <a:rPr lang="en-US" b="1" dirty="0"/>
              <a:t>Stack Structure</a:t>
            </a:r>
          </a:p>
          <a:p>
            <a:pPr lvl="1"/>
            <a:r>
              <a:rPr lang="en-US" b="1" dirty="0">
                <a:solidFill>
                  <a:schemeClr val="bg1">
                    <a:lumMod val="50000"/>
                  </a:schemeClr>
                </a:solidFill>
              </a:rPr>
              <a:t>Calling Conventions</a:t>
            </a:r>
          </a:p>
          <a:p>
            <a:pPr lvl="2"/>
            <a:r>
              <a:rPr lang="en-US" b="1" dirty="0">
                <a:solidFill>
                  <a:schemeClr val="bg1">
                    <a:lumMod val="50000"/>
                  </a:schemeClr>
                </a:solidFill>
              </a:rPr>
              <a:t>Passing control</a:t>
            </a:r>
          </a:p>
          <a:p>
            <a:pPr lvl="2"/>
            <a:r>
              <a:rPr lang="en-US" b="1" dirty="0">
                <a:solidFill>
                  <a:schemeClr val="bg1">
                    <a:lumMod val="50000"/>
                  </a:schemeClr>
                </a:solidFill>
              </a:rPr>
              <a:t>Passing data</a:t>
            </a:r>
          </a:p>
          <a:p>
            <a:pPr lvl="2"/>
            <a:r>
              <a:rPr lang="en-US" b="1" dirty="0">
                <a:solidFill>
                  <a:schemeClr val="bg1">
                    <a:lumMod val="50000"/>
                  </a:schemeClr>
                </a:solidFill>
              </a:rPr>
              <a:t>Managing local data</a:t>
            </a:r>
          </a:p>
          <a:p>
            <a:pPr lvl="1"/>
            <a:r>
              <a:rPr lang="en-US" b="1" dirty="0">
                <a:solidFill>
                  <a:srgbClr val="7F7F7F"/>
                </a:solidFill>
              </a:rPr>
              <a:t>Illustration of Recursion</a:t>
            </a:r>
          </a:p>
        </p:txBody>
      </p:sp>
    </p:spTree>
    <p:extLst>
      <p:ext uri="{BB962C8B-B14F-4D97-AF65-F5344CB8AC3E}">
        <p14:creationId xmlns:p14="http://schemas.microsoft.com/office/powerpoint/2010/main" val="288890821"/>
      </p:ext>
    </p:extLst>
  </p:cSld>
  <p:clrMapOvr>
    <a:masterClrMapping/>
  </p:clrMapOvr>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p:cNvSpPr>
          <p:nvPr/>
        </p:nvSpPr>
        <p:spPr bwMode="auto">
          <a:xfrm>
            <a:off x="9018561" y="235863"/>
            <a:ext cx="1320800" cy="177800"/>
          </a:xfrm>
          <a:prstGeom prst="rect">
            <a:avLst/>
          </a:prstGeom>
          <a:noFill/>
          <a:ln w="25400" cap="flat">
            <a:noFill/>
            <a:miter lim="800000"/>
            <a:headEnd type="none" w="med" len="med"/>
            <a:tailEnd type="none" w="med" len="med"/>
          </a:ln>
        </p:spPr>
        <p:txBody>
          <a:bodyPr lIns="0" tIns="0" rIns="0" bIns="0"/>
          <a:lstStyle/>
          <a:p>
            <a:pPr defTabSz="914400" fontAlgn="base">
              <a:spcBef>
                <a:spcPct val="0"/>
              </a:spcBef>
              <a:spcAft>
                <a:spcPct val="0"/>
              </a:spcAft>
            </a:pPr>
            <a:r>
              <a:rPr lang="en-US" sz="1200">
                <a:solidFill>
                  <a:srgbClr val="FFFFFF"/>
                </a:solidFill>
                <a:latin typeface="Gill Sans" charset="0"/>
                <a:ea typeface="Gill Sans" charset="0"/>
                <a:cs typeface="Gill Sans" charset="0"/>
                <a:sym typeface="Gill Sans" charset="0"/>
              </a:rPr>
              <a:t>Carnegie Mellon</a:t>
            </a:r>
          </a:p>
        </p:txBody>
      </p:sp>
      <p:sp>
        <p:nvSpPr>
          <p:cNvPr id="41987" name="Rectangle 3"/>
          <p:cNvSpPr>
            <a:spLocks noGrp="1" noChangeArrowheads="1"/>
          </p:cNvSpPr>
          <p:nvPr>
            <p:ph type="title"/>
          </p:nvPr>
        </p:nvSpPr>
        <p:spPr>
          <a:ln/>
        </p:spPr>
        <p:txBody>
          <a:bodyPr/>
          <a:lstStyle/>
          <a:p>
            <a:pPr marL="119063" indent="-119063"/>
            <a:r>
              <a:rPr lang="en-US" dirty="0"/>
              <a:t>x86-64 Stack</a:t>
            </a:r>
          </a:p>
        </p:txBody>
      </p:sp>
      <p:sp>
        <p:nvSpPr>
          <p:cNvPr id="41988" name="Rectangle 4"/>
          <p:cNvSpPr>
            <a:spLocks noGrp="1" noChangeArrowheads="1"/>
          </p:cNvSpPr>
          <p:nvPr>
            <p:ph type="body" idx="1"/>
          </p:nvPr>
        </p:nvSpPr>
        <p:spPr>
          <a:xfrm>
            <a:off x="1905000" y="1397000"/>
            <a:ext cx="4457700" cy="5435600"/>
          </a:xfrm>
          <a:ln/>
        </p:spPr>
        <p:txBody>
          <a:bodyPr/>
          <a:lstStyle/>
          <a:p>
            <a:r>
              <a:rPr lang="en-US" dirty="0"/>
              <a:t>Region of memory managed with stack discipline</a:t>
            </a:r>
          </a:p>
          <a:p>
            <a:pPr marL="569913" indent="-225425">
              <a:buFont typeface="Wingdings" panose="05000000000000000000" pitchFamily="2" charset="2"/>
              <a:buChar char="§"/>
            </a:pPr>
            <a:r>
              <a:rPr lang="en-US" sz="2000" b="0" dirty="0">
                <a:latin typeface="Calibri" panose="020F0502020204030204" pitchFamily="34" charset="0"/>
                <a:cs typeface="Calibri" panose="020F0502020204030204" pitchFamily="34" charset="0"/>
              </a:rPr>
              <a:t>Memory viewed as array of bytes.</a:t>
            </a:r>
          </a:p>
          <a:p>
            <a:pPr marL="569913" indent="-225425">
              <a:buFont typeface="Wingdings" panose="05000000000000000000" pitchFamily="2" charset="2"/>
              <a:buChar char="§"/>
            </a:pPr>
            <a:r>
              <a:rPr lang="en-US" sz="2000" b="0" dirty="0">
                <a:latin typeface="Calibri" panose="020F0502020204030204" pitchFamily="34" charset="0"/>
                <a:cs typeface="Calibri" panose="020F0502020204030204" pitchFamily="34" charset="0"/>
              </a:rPr>
              <a:t>Different regions have different purposes.</a:t>
            </a:r>
          </a:p>
          <a:p>
            <a:pPr marL="569913" indent="-225425">
              <a:buFont typeface="Wingdings" panose="05000000000000000000" pitchFamily="2" charset="2"/>
              <a:buChar char="§"/>
            </a:pPr>
            <a:r>
              <a:rPr lang="en-US" sz="2000" b="0" dirty="0">
                <a:latin typeface="Calibri" panose="020F0502020204030204" pitchFamily="34" charset="0"/>
                <a:cs typeface="Calibri" panose="020F0502020204030204" pitchFamily="34" charset="0"/>
              </a:rPr>
              <a:t>(Like the format of Linux executable files, a policy decision)</a:t>
            </a:r>
          </a:p>
          <a:p>
            <a:endParaRPr lang="en-US" dirty="0"/>
          </a:p>
        </p:txBody>
      </p:sp>
      <p:sp>
        <p:nvSpPr>
          <p:cNvPr id="3" name="Rectangle 2"/>
          <p:cNvSpPr/>
          <p:nvPr/>
        </p:nvSpPr>
        <p:spPr bwMode="auto">
          <a:xfrm>
            <a:off x="8599461" y="975638"/>
            <a:ext cx="1142349" cy="5410200"/>
          </a:xfrm>
          <a:prstGeom prst="rect">
            <a:avLst/>
          </a:prstGeom>
          <a:solidFill>
            <a:schemeClr val="accent6">
              <a:lumMod val="20000"/>
              <a:lumOff val="80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grpSp>
        <p:nvGrpSpPr>
          <p:cNvPr id="6" name="Group 5"/>
          <p:cNvGrpSpPr/>
          <p:nvPr/>
        </p:nvGrpSpPr>
        <p:grpSpPr>
          <a:xfrm>
            <a:off x="8599462" y="654389"/>
            <a:ext cx="1142349" cy="559420"/>
            <a:chOff x="1154801" y="3021980"/>
            <a:chExt cx="1142349" cy="559420"/>
          </a:xfrm>
        </p:grpSpPr>
        <p:sp>
          <p:nvSpPr>
            <p:cNvPr id="4" name="Freeform 3"/>
            <p:cNvSpPr/>
            <p:nvPr/>
          </p:nvSpPr>
          <p:spPr bwMode="auto">
            <a:xfrm>
              <a:off x="1154801" y="3021980"/>
              <a:ext cx="1142349" cy="468909"/>
            </a:xfrm>
            <a:custGeom>
              <a:avLst/>
              <a:gdLst>
                <a:gd name="connsiteX0" fmla="*/ 0 w 1137424"/>
                <a:gd name="connsiteY0" fmla="*/ 468352 h 557561"/>
                <a:gd name="connsiteX1" fmla="*/ 1137424 w 1137424"/>
                <a:gd name="connsiteY1" fmla="*/ 468352 h 557561"/>
                <a:gd name="connsiteX2" fmla="*/ 1137424 w 1137424"/>
                <a:gd name="connsiteY2" fmla="*/ 11152 h 557561"/>
                <a:gd name="connsiteX3" fmla="*/ 1003610 w 1137424"/>
                <a:gd name="connsiteY3" fmla="*/ 144966 h 557561"/>
                <a:gd name="connsiteX4" fmla="*/ 892098 w 1137424"/>
                <a:gd name="connsiteY4" fmla="*/ 33454 h 557561"/>
                <a:gd name="connsiteX5" fmla="*/ 780586 w 1137424"/>
                <a:gd name="connsiteY5" fmla="*/ 144966 h 557561"/>
                <a:gd name="connsiteX6" fmla="*/ 646772 w 1137424"/>
                <a:gd name="connsiteY6" fmla="*/ 11152 h 557561"/>
                <a:gd name="connsiteX7" fmla="*/ 535258 w 1137424"/>
                <a:gd name="connsiteY7" fmla="*/ 122666 h 557561"/>
                <a:gd name="connsiteX8" fmla="*/ 446046 w 1137424"/>
                <a:gd name="connsiteY8" fmla="*/ 33454 h 557561"/>
                <a:gd name="connsiteX9" fmla="*/ 345688 w 1137424"/>
                <a:gd name="connsiteY9" fmla="*/ 133812 h 557561"/>
                <a:gd name="connsiteX10" fmla="*/ 211876 w 1137424"/>
                <a:gd name="connsiteY10" fmla="*/ 0 h 557561"/>
                <a:gd name="connsiteX11" fmla="*/ 122663 w 1137424"/>
                <a:gd name="connsiteY11" fmla="*/ 167269 h 557561"/>
                <a:gd name="connsiteX12" fmla="*/ 122663 w 1137424"/>
                <a:gd name="connsiteY12" fmla="*/ 167269 h 557561"/>
                <a:gd name="connsiteX13" fmla="*/ 44605 w 1137424"/>
                <a:gd name="connsiteY13" fmla="*/ 89211 h 557561"/>
                <a:gd name="connsiteX14" fmla="*/ 44605 w 1137424"/>
                <a:gd name="connsiteY14" fmla="*/ 446049 h 557561"/>
                <a:gd name="connsiteX15" fmla="*/ 100361 w 1137424"/>
                <a:gd name="connsiteY15" fmla="*/ 557561 h 557561"/>
                <a:gd name="connsiteX0" fmla="*/ 0 w 1137424"/>
                <a:gd name="connsiteY0" fmla="*/ 468352 h 468352"/>
                <a:gd name="connsiteX1" fmla="*/ 1137424 w 1137424"/>
                <a:gd name="connsiteY1" fmla="*/ 468352 h 468352"/>
                <a:gd name="connsiteX2" fmla="*/ 1137424 w 1137424"/>
                <a:gd name="connsiteY2" fmla="*/ 11152 h 468352"/>
                <a:gd name="connsiteX3" fmla="*/ 1003610 w 1137424"/>
                <a:gd name="connsiteY3" fmla="*/ 144966 h 468352"/>
                <a:gd name="connsiteX4" fmla="*/ 892098 w 1137424"/>
                <a:gd name="connsiteY4" fmla="*/ 33454 h 468352"/>
                <a:gd name="connsiteX5" fmla="*/ 780586 w 1137424"/>
                <a:gd name="connsiteY5" fmla="*/ 144966 h 468352"/>
                <a:gd name="connsiteX6" fmla="*/ 646772 w 1137424"/>
                <a:gd name="connsiteY6" fmla="*/ 11152 h 468352"/>
                <a:gd name="connsiteX7" fmla="*/ 535258 w 1137424"/>
                <a:gd name="connsiteY7" fmla="*/ 122666 h 468352"/>
                <a:gd name="connsiteX8" fmla="*/ 446046 w 1137424"/>
                <a:gd name="connsiteY8" fmla="*/ 33454 h 468352"/>
                <a:gd name="connsiteX9" fmla="*/ 345688 w 1137424"/>
                <a:gd name="connsiteY9" fmla="*/ 133812 h 468352"/>
                <a:gd name="connsiteX10" fmla="*/ 211876 w 1137424"/>
                <a:gd name="connsiteY10" fmla="*/ 0 h 468352"/>
                <a:gd name="connsiteX11" fmla="*/ 122663 w 1137424"/>
                <a:gd name="connsiteY11" fmla="*/ 167269 h 468352"/>
                <a:gd name="connsiteX12" fmla="*/ 122663 w 1137424"/>
                <a:gd name="connsiteY12" fmla="*/ 167269 h 468352"/>
                <a:gd name="connsiteX13" fmla="*/ 44605 w 1137424"/>
                <a:gd name="connsiteY13" fmla="*/ 89211 h 468352"/>
                <a:gd name="connsiteX14" fmla="*/ 44605 w 1137424"/>
                <a:gd name="connsiteY14" fmla="*/ 446049 h 468352"/>
                <a:gd name="connsiteX0" fmla="*/ 0 w 1137424"/>
                <a:gd name="connsiteY0" fmla="*/ 468352 h 468909"/>
                <a:gd name="connsiteX1" fmla="*/ 1137424 w 1137424"/>
                <a:gd name="connsiteY1" fmla="*/ 468352 h 468909"/>
                <a:gd name="connsiteX2" fmla="*/ 1137424 w 1137424"/>
                <a:gd name="connsiteY2" fmla="*/ 11152 h 468909"/>
                <a:gd name="connsiteX3" fmla="*/ 1003610 w 1137424"/>
                <a:gd name="connsiteY3" fmla="*/ 144966 h 468909"/>
                <a:gd name="connsiteX4" fmla="*/ 892098 w 1137424"/>
                <a:gd name="connsiteY4" fmla="*/ 33454 h 468909"/>
                <a:gd name="connsiteX5" fmla="*/ 780586 w 1137424"/>
                <a:gd name="connsiteY5" fmla="*/ 144966 h 468909"/>
                <a:gd name="connsiteX6" fmla="*/ 646772 w 1137424"/>
                <a:gd name="connsiteY6" fmla="*/ 11152 h 468909"/>
                <a:gd name="connsiteX7" fmla="*/ 535258 w 1137424"/>
                <a:gd name="connsiteY7" fmla="*/ 122666 h 468909"/>
                <a:gd name="connsiteX8" fmla="*/ 446046 w 1137424"/>
                <a:gd name="connsiteY8" fmla="*/ 33454 h 468909"/>
                <a:gd name="connsiteX9" fmla="*/ 345688 w 1137424"/>
                <a:gd name="connsiteY9" fmla="*/ 133812 h 468909"/>
                <a:gd name="connsiteX10" fmla="*/ 211876 w 1137424"/>
                <a:gd name="connsiteY10" fmla="*/ 0 h 468909"/>
                <a:gd name="connsiteX11" fmla="*/ 122663 w 1137424"/>
                <a:gd name="connsiteY11" fmla="*/ 167269 h 468909"/>
                <a:gd name="connsiteX12" fmla="*/ 122663 w 1137424"/>
                <a:gd name="connsiteY12" fmla="*/ 167269 h 468909"/>
                <a:gd name="connsiteX13" fmla="*/ 44605 w 1137424"/>
                <a:gd name="connsiteY13" fmla="*/ 89211 h 468909"/>
                <a:gd name="connsiteX14" fmla="*/ 2695 w 1137424"/>
                <a:gd name="connsiteY14" fmla="*/ 468909 h 468909"/>
                <a:gd name="connsiteX0" fmla="*/ 4925 w 1142349"/>
                <a:gd name="connsiteY0" fmla="*/ 468352 h 468909"/>
                <a:gd name="connsiteX1" fmla="*/ 1142349 w 1142349"/>
                <a:gd name="connsiteY1" fmla="*/ 468352 h 468909"/>
                <a:gd name="connsiteX2" fmla="*/ 1142349 w 1142349"/>
                <a:gd name="connsiteY2" fmla="*/ 11152 h 468909"/>
                <a:gd name="connsiteX3" fmla="*/ 1008535 w 1142349"/>
                <a:gd name="connsiteY3" fmla="*/ 144966 h 468909"/>
                <a:gd name="connsiteX4" fmla="*/ 897023 w 1142349"/>
                <a:gd name="connsiteY4" fmla="*/ 33454 h 468909"/>
                <a:gd name="connsiteX5" fmla="*/ 785511 w 1142349"/>
                <a:gd name="connsiteY5" fmla="*/ 144966 h 468909"/>
                <a:gd name="connsiteX6" fmla="*/ 651697 w 1142349"/>
                <a:gd name="connsiteY6" fmla="*/ 11152 h 468909"/>
                <a:gd name="connsiteX7" fmla="*/ 540183 w 1142349"/>
                <a:gd name="connsiteY7" fmla="*/ 122666 h 468909"/>
                <a:gd name="connsiteX8" fmla="*/ 450971 w 1142349"/>
                <a:gd name="connsiteY8" fmla="*/ 33454 h 468909"/>
                <a:gd name="connsiteX9" fmla="*/ 350613 w 1142349"/>
                <a:gd name="connsiteY9" fmla="*/ 133812 h 468909"/>
                <a:gd name="connsiteX10" fmla="*/ 216801 w 1142349"/>
                <a:gd name="connsiteY10" fmla="*/ 0 h 468909"/>
                <a:gd name="connsiteX11" fmla="*/ 127588 w 1142349"/>
                <a:gd name="connsiteY11" fmla="*/ 167269 h 468909"/>
                <a:gd name="connsiteX12" fmla="*/ 127588 w 1142349"/>
                <a:gd name="connsiteY12" fmla="*/ 167269 h 468909"/>
                <a:gd name="connsiteX13" fmla="*/ 0 w 1142349"/>
                <a:gd name="connsiteY13" fmla="*/ 28251 h 468909"/>
                <a:gd name="connsiteX14" fmla="*/ 7620 w 1142349"/>
                <a:gd name="connsiteY14" fmla="*/ 468909 h 468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2349" h="468909">
                  <a:moveTo>
                    <a:pt x="4925" y="468352"/>
                  </a:moveTo>
                  <a:lnTo>
                    <a:pt x="1142349" y="468352"/>
                  </a:lnTo>
                  <a:lnTo>
                    <a:pt x="1142349" y="11152"/>
                  </a:lnTo>
                  <a:lnTo>
                    <a:pt x="1008535" y="144966"/>
                  </a:lnTo>
                  <a:lnTo>
                    <a:pt x="897023" y="33454"/>
                  </a:lnTo>
                  <a:lnTo>
                    <a:pt x="785511" y="144966"/>
                  </a:lnTo>
                  <a:lnTo>
                    <a:pt x="651697" y="11152"/>
                  </a:lnTo>
                  <a:lnTo>
                    <a:pt x="540183" y="122666"/>
                  </a:lnTo>
                  <a:lnTo>
                    <a:pt x="450971" y="33454"/>
                  </a:lnTo>
                  <a:lnTo>
                    <a:pt x="350613" y="133812"/>
                  </a:lnTo>
                  <a:lnTo>
                    <a:pt x="216801" y="0"/>
                  </a:lnTo>
                  <a:lnTo>
                    <a:pt x="127588" y="167269"/>
                  </a:lnTo>
                  <a:lnTo>
                    <a:pt x="127588" y="167269"/>
                  </a:lnTo>
                  <a:lnTo>
                    <a:pt x="0" y="28251"/>
                  </a:lnTo>
                  <a:lnTo>
                    <a:pt x="7620" y="468909"/>
                  </a:lnTo>
                </a:path>
              </a:pathLst>
            </a:custGeom>
            <a:solidFill>
              <a:schemeClr val="accent6">
                <a:lumMod val="20000"/>
                <a:lumOff val="80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
          <p:nvSpPr>
            <p:cNvPr id="5" name="Rectangle 4"/>
            <p:cNvSpPr/>
            <p:nvPr/>
          </p:nvSpPr>
          <p:spPr bwMode="auto">
            <a:xfrm>
              <a:off x="1179195" y="3429000"/>
              <a:ext cx="1106805" cy="152400"/>
            </a:xfrm>
            <a:prstGeom prst="rect">
              <a:avLst/>
            </a:prstGeom>
            <a:solidFill>
              <a:schemeClr val="accent6">
                <a:lumMod val="20000"/>
                <a:lumOff val="80000"/>
              </a:scheme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grpSp>
      <p:grpSp>
        <p:nvGrpSpPr>
          <p:cNvPr id="24" name="Group 23"/>
          <p:cNvGrpSpPr/>
          <p:nvPr/>
        </p:nvGrpSpPr>
        <p:grpSpPr>
          <a:xfrm flipV="1">
            <a:off x="8588312" y="6014053"/>
            <a:ext cx="1142349" cy="559420"/>
            <a:chOff x="1154801" y="3021980"/>
            <a:chExt cx="1142349" cy="559420"/>
          </a:xfrm>
        </p:grpSpPr>
        <p:sp>
          <p:nvSpPr>
            <p:cNvPr id="25" name="Freeform 24"/>
            <p:cNvSpPr/>
            <p:nvPr/>
          </p:nvSpPr>
          <p:spPr bwMode="auto">
            <a:xfrm>
              <a:off x="1154801" y="3021980"/>
              <a:ext cx="1142349" cy="468909"/>
            </a:xfrm>
            <a:custGeom>
              <a:avLst/>
              <a:gdLst>
                <a:gd name="connsiteX0" fmla="*/ 0 w 1137424"/>
                <a:gd name="connsiteY0" fmla="*/ 468352 h 557561"/>
                <a:gd name="connsiteX1" fmla="*/ 1137424 w 1137424"/>
                <a:gd name="connsiteY1" fmla="*/ 468352 h 557561"/>
                <a:gd name="connsiteX2" fmla="*/ 1137424 w 1137424"/>
                <a:gd name="connsiteY2" fmla="*/ 11152 h 557561"/>
                <a:gd name="connsiteX3" fmla="*/ 1003610 w 1137424"/>
                <a:gd name="connsiteY3" fmla="*/ 144966 h 557561"/>
                <a:gd name="connsiteX4" fmla="*/ 892098 w 1137424"/>
                <a:gd name="connsiteY4" fmla="*/ 33454 h 557561"/>
                <a:gd name="connsiteX5" fmla="*/ 780586 w 1137424"/>
                <a:gd name="connsiteY5" fmla="*/ 144966 h 557561"/>
                <a:gd name="connsiteX6" fmla="*/ 646772 w 1137424"/>
                <a:gd name="connsiteY6" fmla="*/ 11152 h 557561"/>
                <a:gd name="connsiteX7" fmla="*/ 535258 w 1137424"/>
                <a:gd name="connsiteY7" fmla="*/ 122666 h 557561"/>
                <a:gd name="connsiteX8" fmla="*/ 446046 w 1137424"/>
                <a:gd name="connsiteY8" fmla="*/ 33454 h 557561"/>
                <a:gd name="connsiteX9" fmla="*/ 345688 w 1137424"/>
                <a:gd name="connsiteY9" fmla="*/ 133812 h 557561"/>
                <a:gd name="connsiteX10" fmla="*/ 211876 w 1137424"/>
                <a:gd name="connsiteY10" fmla="*/ 0 h 557561"/>
                <a:gd name="connsiteX11" fmla="*/ 122663 w 1137424"/>
                <a:gd name="connsiteY11" fmla="*/ 167269 h 557561"/>
                <a:gd name="connsiteX12" fmla="*/ 122663 w 1137424"/>
                <a:gd name="connsiteY12" fmla="*/ 167269 h 557561"/>
                <a:gd name="connsiteX13" fmla="*/ 44605 w 1137424"/>
                <a:gd name="connsiteY13" fmla="*/ 89211 h 557561"/>
                <a:gd name="connsiteX14" fmla="*/ 44605 w 1137424"/>
                <a:gd name="connsiteY14" fmla="*/ 446049 h 557561"/>
                <a:gd name="connsiteX15" fmla="*/ 100361 w 1137424"/>
                <a:gd name="connsiteY15" fmla="*/ 557561 h 557561"/>
                <a:gd name="connsiteX0" fmla="*/ 0 w 1137424"/>
                <a:gd name="connsiteY0" fmla="*/ 468352 h 468352"/>
                <a:gd name="connsiteX1" fmla="*/ 1137424 w 1137424"/>
                <a:gd name="connsiteY1" fmla="*/ 468352 h 468352"/>
                <a:gd name="connsiteX2" fmla="*/ 1137424 w 1137424"/>
                <a:gd name="connsiteY2" fmla="*/ 11152 h 468352"/>
                <a:gd name="connsiteX3" fmla="*/ 1003610 w 1137424"/>
                <a:gd name="connsiteY3" fmla="*/ 144966 h 468352"/>
                <a:gd name="connsiteX4" fmla="*/ 892098 w 1137424"/>
                <a:gd name="connsiteY4" fmla="*/ 33454 h 468352"/>
                <a:gd name="connsiteX5" fmla="*/ 780586 w 1137424"/>
                <a:gd name="connsiteY5" fmla="*/ 144966 h 468352"/>
                <a:gd name="connsiteX6" fmla="*/ 646772 w 1137424"/>
                <a:gd name="connsiteY6" fmla="*/ 11152 h 468352"/>
                <a:gd name="connsiteX7" fmla="*/ 535258 w 1137424"/>
                <a:gd name="connsiteY7" fmla="*/ 122666 h 468352"/>
                <a:gd name="connsiteX8" fmla="*/ 446046 w 1137424"/>
                <a:gd name="connsiteY8" fmla="*/ 33454 h 468352"/>
                <a:gd name="connsiteX9" fmla="*/ 345688 w 1137424"/>
                <a:gd name="connsiteY9" fmla="*/ 133812 h 468352"/>
                <a:gd name="connsiteX10" fmla="*/ 211876 w 1137424"/>
                <a:gd name="connsiteY10" fmla="*/ 0 h 468352"/>
                <a:gd name="connsiteX11" fmla="*/ 122663 w 1137424"/>
                <a:gd name="connsiteY11" fmla="*/ 167269 h 468352"/>
                <a:gd name="connsiteX12" fmla="*/ 122663 w 1137424"/>
                <a:gd name="connsiteY12" fmla="*/ 167269 h 468352"/>
                <a:gd name="connsiteX13" fmla="*/ 44605 w 1137424"/>
                <a:gd name="connsiteY13" fmla="*/ 89211 h 468352"/>
                <a:gd name="connsiteX14" fmla="*/ 44605 w 1137424"/>
                <a:gd name="connsiteY14" fmla="*/ 446049 h 468352"/>
                <a:gd name="connsiteX0" fmla="*/ 0 w 1137424"/>
                <a:gd name="connsiteY0" fmla="*/ 468352 h 468909"/>
                <a:gd name="connsiteX1" fmla="*/ 1137424 w 1137424"/>
                <a:gd name="connsiteY1" fmla="*/ 468352 h 468909"/>
                <a:gd name="connsiteX2" fmla="*/ 1137424 w 1137424"/>
                <a:gd name="connsiteY2" fmla="*/ 11152 h 468909"/>
                <a:gd name="connsiteX3" fmla="*/ 1003610 w 1137424"/>
                <a:gd name="connsiteY3" fmla="*/ 144966 h 468909"/>
                <a:gd name="connsiteX4" fmla="*/ 892098 w 1137424"/>
                <a:gd name="connsiteY4" fmla="*/ 33454 h 468909"/>
                <a:gd name="connsiteX5" fmla="*/ 780586 w 1137424"/>
                <a:gd name="connsiteY5" fmla="*/ 144966 h 468909"/>
                <a:gd name="connsiteX6" fmla="*/ 646772 w 1137424"/>
                <a:gd name="connsiteY6" fmla="*/ 11152 h 468909"/>
                <a:gd name="connsiteX7" fmla="*/ 535258 w 1137424"/>
                <a:gd name="connsiteY7" fmla="*/ 122666 h 468909"/>
                <a:gd name="connsiteX8" fmla="*/ 446046 w 1137424"/>
                <a:gd name="connsiteY8" fmla="*/ 33454 h 468909"/>
                <a:gd name="connsiteX9" fmla="*/ 345688 w 1137424"/>
                <a:gd name="connsiteY9" fmla="*/ 133812 h 468909"/>
                <a:gd name="connsiteX10" fmla="*/ 211876 w 1137424"/>
                <a:gd name="connsiteY10" fmla="*/ 0 h 468909"/>
                <a:gd name="connsiteX11" fmla="*/ 122663 w 1137424"/>
                <a:gd name="connsiteY11" fmla="*/ 167269 h 468909"/>
                <a:gd name="connsiteX12" fmla="*/ 122663 w 1137424"/>
                <a:gd name="connsiteY12" fmla="*/ 167269 h 468909"/>
                <a:gd name="connsiteX13" fmla="*/ 44605 w 1137424"/>
                <a:gd name="connsiteY13" fmla="*/ 89211 h 468909"/>
                <a:gd name="connsiteX14" fmla="*/ 2695 w 1137424"/>
                <a:gd name="connsiteY14" fmla="*/ 468909 h 468909"/>
                <a:gd name="connsiteX0" fmla="*/ 4925 w 1142349"/>
                <a:gd name="connsiteY0" fmla="*/ 468352 h 468909"/>
                <a:gd name="connsiteX1" fmla="*/ 1142349 w 1142349"/>
                <a:gd name="connsiteY1" fmla="*/ 468352 h 468909"/>
                <a:gd name="connsiteX2" fmla="*/ 1142349 w 1142349"/>
                <a:gd name="connsiteY2" fmla="*/ 11152 h 468909"/>
                <a:gd name="connsiteX3" fmla="*/ 1008535 w 1142349"/>
                <a:gd name="connsiteY3" fmla="*/ 144966 h 468909"/>
                <a:gd name="connsiteX4" fmla="*/ 897023 w 1142349"/>
                <a:gd name="connsiteY4" fmla="*/ 33454 h 468909"/>
                <a:gd name="connsiteX5" fmla="*/ 785511 w 1142349"/>
                <a:gd name="connsiteY5" fmla="*/ 144966 h 468909"/>
                <a:gd name="connsiteX6" fmla="*/ 651697 w 1142349"/>
                <a:gd name="connsiteY6" fmla="*/ 11152 h 468909"/>
                <a:gd name="connsiteX7" fmla="*/ 540183 w 1142349"/>
                <a:gd name="connsiteY7" fmla="*/ 122666 h 468909"/>
                <a:gd name="connsiteX8" fmla="*/ 450971 w 1142349"/>
                <a:gd name="connsiteY8" fmla="*/ 33454 h 468909"/>
                <a:gd name="connsiteX9" fmla="*/ 350613 w 1142349"/>
                <a:gd name="connsiteY9" fmla="*/ 133812 h 468909"/>
                <a:gd name="connsiteX10" fmla="*/ 216801 w 1142349"/>
                <a:gd name="connsiteY10" fmla="*/ 0 h 468909"/>
                <a:gd name="connsiteX11" fmla="*/ 127588 w 1142349"/>
                <a:gd name="connsiteY11" fmla="*/ 167269 h 468909"/>
                <a:gd name="connsiteX12" fmla="*/ 127588 w 1142349"/>
                <a:gd name="connsiteY12" fmla="*/ 167269 h 468909"/>
                <a:gd name="connsiteX13" fmla="*/ 0 w 1142349"/>
                <a:gd name="connsiteY13" fmla="*/ 28251 h 468909"/>
                <a:gd name="connsiteX14" fmla="*/ 7620 w 1142349"/>
                <a:gd name="connsiteY14" fmla="*/ 468909 h 468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2349" h="468909">
                  <a:moveTo>
                    <a:pt x="4925" y="468352"/>
                  </a:moveTo>
                  <a:lnTo>
                    <a:pt x="1142349" y="468352"/>
                  </a:lnTo>
                  <a:lnTo>
                    <a:pt x="1142349" y="11152"/>
                  </a:lnTo>
                  <a:lnTo>
                    <a:pt x="1008535" y="144966"/>
                  </a:lnTo>
                  <a:lnTo>
                    <a:pt x="897023" y="33454"/>
                  </a:lnTo>
                  <a:lnTo>
                    <a:pt x="785511" y="144966"/>
                  </a:lnTo>
                  <a:lnTo>
                    <a:pt x="651697" y="11152"/>
                  </a:lnTo>
                  <a:lnTo>
                    <a:pt x="540183" y="122666"/>
                  </a:lnTo>
                  <a:lnTo>
                    <a:pt x="450971" y="33454"/>
                  </a:lnTo>
                  <a:lnTo>
                    <a:pt x="350613" y="133812"/>
                  </a:lnTo>
                  <a:lnTo>
                    <a:pt x="216801" y="0"/>
                  </a:lnTo>
                  <a:lnTo>
                    <a:pt x="127588" y="167269"/>
                  </a:lnTo>
                  <a:lnTo>
                    <a:pt x="127588" y="167269"/>
                  </a:lnTo>
                  <a:lnTo>
                    <a:pt x="0" y="28251"/>
                  </a:lnTo>
                  <a:lnTo>
                    <a:pt x="7620" y="468909"/>
                  </a:lnTo>
                </a:path>
              </a:pathLst>
            </a:custGeom>
            <a:solidFill>
              <a:schemeClr val="accent6">
                <a:lumMod val="20000"/>
                <a:lumOff val="80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
          <p:nvSpPr>
            <p:cNvPr id="26" name="Rectangle 25"/>
            <p:cNvSpPr/>
            <p:nvPr/>
          </p:nvSpPr>
          <p:spPr bwMode="auto">
            <a:xfrm>
              <a:off x="1179195" y="3429000"/>
              <a:ext cx="1106805" cy="152400"/>
            </a:xfrm>
            <a:prstGeom prst="rect">
              <a:avLst/>
            </a:prstGeom>
            <a:solidFill>
              <a:schemeClr val="accent6">
                <a:lumMod val="20000"/>
                <a:lumOff val="80000"/>
              </a:scheme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grpSp>
      <p:cxnSp>
        <p:nvCxnSpPr>
          <p:cNvPr id="8" name="Straight Connector 7"/>
          <p:cNvCxnSpPr/>
          <p:nvPr/>
        </p:nvCxnSpPr>
        <p:spPr bwMode="auto">
          <a:xfrm>
            <a:off x="8599460" y="1507179"/>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cxnSp>
        <p:nvCxnSpPr>
          <p:cNvPr id="29" name="Straight Connector 28"/>
          <p:cNvCxnSpPr/>
          <p:nvPr/>
        </p:nvCxnSpPr>
        <p:spPr bwMode="auto">
          <a:xfrm>
            <a:off x="8599460" y="2733814"/>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cxnSp>
        <p:nvCxnSpPr>
          <p:cNvPr id="30" name="Straight Connector 29"/>
          <p:cNvCxnSpPr/>
          <p:nvPr/>
        </p:nvCxnSpPr>
        <p:spPr bwMode="auto">
          <a:xfrm>
            <a:off x="8599460" y="4071961"/>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cxnSp>
        <p:nvCxnSpPr>
          <p:cNvPr id="31" name="Straight Connector 30"/>
          <p:cNvCxnSpPr/>
          <p:nvPr/>
        </p:nvCxnSpPr>
        <p:spPr bwMode="auto">
          <a:xfrm>
            <a:off x="8599460" y="5581928"/>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sp>
        <p:nvSpPr>
          <p:cNvPr id="9" name="TextBox 8"/>
          <p:cNvSpPr txBox="1"/>
          <p:nvPr/>
        </p:nvSpPr>
        <p:spPr>
          <a:xfrm>
            <a:off x="8650486" y="4364004"/>
            <a:ext cx="1091324" cy="646331"/>
          </a:xfrm>
          <a:prstGeom prst="rect">
            <a:avLst/>
          </a:prstGeom>
          <a:noFill/>
        </p:spPr>
        <p:txBody>
          <a:bodyPr wrap="none" rtlCol="0">
            <a:spAutoFit/>
          </a:bodyPr>
          <a:lstStyle/>
          <a:p>
            <a:pPr algn="ctr" defTabSz="914400" fontAlgn="base">
              <a:spcBef>
                <a:spcPct val="0"/>
              </a:spcBef>
              <a:spcAft>
                <a:spcPct val="0"/>
              </a:spcAft>
            </a:pPr>
            <a:r>
              <a:rPr lang="en-US" sz="3600" dirty="0">
                <a:solidFill>
                  <a:srgbClr val="000000"/>
                </a:solidFill>
                <a:latin typeface="Calibri" panose="020F0502020204030204" pitchFamily="34" charset="0"/>
                <a:cs typeface="Calibri" panose="020F0502020204030204" pitchFamily="34" charset="0"/>
                <a:sym typeface="Gill Sans" charset="0"/>
              </a:rPr>
              <a:t>code</a:t>
            </a:r>
          </a:p>
        </p:txBody>
      </p:sp>
      <p:sp>
        <p:nvSpPr>
          <p:cNvPr id="34" name="TextBox 33"/>
          <p:cNvSpPr txBox="1"/>
          <p:nvPr/>
        </p:nvSpPr>
        <p:spPr>
          <a:xfrm>
            <a:off x="8602283" y="1780511"/>
            <a:ext cx="1135632" cy="646331"/>
          </a:xfrm>
          <a:prstGeom prst="rect">
            <a:avLst/>
          </a:prstGeom>
          <a:noFill/>
        </p:spPr>
        <p:txBody>
          <a:bodyPr wrap="none" rtlCol="0">
            <a:spAutoFit/>
          </a:bodyPr>
          <a:lstStyle/>
          <a:p>
            <a:pPr algn="ctr" defTabSz="914400" fontAlgn="base">
              <a:spcBef>
                <a:spcPct val="0"/>
              </a:spcBef>
              <a:spcAft>
                <a:spcPct val="0"/>
              </a:spcAft>
            </a:pPr>
            <a:r>
              <a:rPr lang="en-US" sz="3600" dirty="0">
                <a:solidFill>
                  <a:srgbClr val="000000"/>
                </a:solidFill>
                <a:latin typeface="Calibri" panose="020F0502020204030204" pitchFamily="34" charset="0"/>
                <a:cs typeface="Calibri" panose="020F0502020204030204" pitchFamily="34" charset="0"/>
                <a:sym typeface="Gill Sans" charset="0"/>
              </a:rPr>
              <a:t>stack</a:t>
            </a:r>
          </a:p>
        </p:txBody>
      </p:sp>
      <p:sp>
        <p:nvSpPr>
          <p:cNvPr id="2" name="TextBox 1">
            <a:extLst>
              <a:ext uri="{FF2B5EF4-FFF2-40B4-BE49-F238E27FC236}">
                <a16:creationId xmlns:a16="http://schemas.microsoft.com/office/drawing/2014/main" id="{E35A5C50-C591-41F4-B02C-D32C016D56E4}"/>
              </a:ext>
            </a:extLst>
          </p:cNvPr>
          <p:cNvSpPr txBox="1"/>
          <p:nvPr/>
        </p:nvSpPr>
        <p:spPr>
          <a:xfrm>
            <a:off x="9805506" y="1908358"/>
            <a:ext cx="696024" cy="3162212"/>
          </a:xfrm>
          <a:prstGeom prst="rect">
            <a:avLst/>
          </a:prstGeom>
          <a:noFill/>
        </p:spPr>
        <p:txBody>
          <a:bodyPr vert="wordArtVert" wrap="none" rtlCol="0" anchor="ctr">
            <a:spAutoFit/>
          </a:bodyPr>
          <a:lstStyle/>
          <a:p>
            <a:pPr algn="ctr" defTabSz="914400" fontAlgn="base">
              <a:spcBef>
                <a:spcPct val="0"/>
              </a:spcBef>
              <a:spcAft>
                <a:spcPct val="0"/>
              </a:spcAft>
            </a:pPr>
            <a:r>
              <a:rPr lang="en-US" sz="2800" dirty="0">
                <a:solidFill>
                  <a:srgbClr val="2D2D8A">
                    <a:lumMod val="75000"/>
                  </a:srgbClr>
                </a:solidFill>
                <a:latin typeface="Calibri" panose="020F0502020204030204" pitchFamily="34" charset="0"/>
                <a:cs typeface="Calibri" panose="020F0502020204030204" pitchFamily="34" charset="0"/>
                <a:sym typeface="Gill Sans" charset="0"/>
              </a:rPr>
              <a:t>memory</a:t>
            </a: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Straight Connector 6"/>
          <p:cNvCxnSpPr/>
          <p:nvPr/>
        </p:nvCxnSpPr>
        <p:spPr bwMode="auto">
          <a:xfrm flipV="1">
            <a:off x="5607443" y="1507180"/>
            <a:ext cx="2980869" cy="382858"/>
          </a:xfrm>
          <a:prstGeom prst="line">
            <a:avLst/>
          </a:prstGeom>
          <a:solidFill>
            <a:schemeClr val="accent1"/>
          </a:solidFill>
          <a:ln w="25400" cap="flat" cmpd="sng" algn="ctr">
            <a:solidFill>
              <a:srgbClr val="000000"/>
            </a:solidFill>
            <a:prstDash val="sysDash"/>
            <a:round/>
            <a:headEnd type="none" w="med" len="med"/>
            <a:tailEnd type="none" w="med" len="med"/>
          </a:ln>
          <a:effectLst/>
        </p:spPr>
      </p:cxnSp>
      <p:cxnSp>
        <p:nvCxnSpPr>
          <p:cNvPr id="17" name="Straight Connector 16"/>
          <p:cNvCxnSpPr/>
          <p:nvPr/>
        </p:nvCxnSpPr>
        <p:spPr bwMode="auto">
          <a:xfrm flipV="1">
            <a:off x="5605855" y="2733814"/>
            <a:ext cx="3006851" cy="2356624"/>
          </a:xfrm>
          <a:prstGeom prst="line">
            <a:avLst/>
          </a:prstGeom>
          <a:solidFill>
            <a:schemeClr val="accent1"/>
          </a:solidFill>
          <a:ln w="25400" cap="flat" cmpd="sng" algn="ctr">
            <a:solidFill>
              <a:srgbClr val="000000"/>
            </a:solidFill>
            <a:prstDash val="sysDash"/>
            <a:round/>
            <a:headEnd type="none" w="med" len="med"/>
            <a:tailEnd type="none" w="med" len="med"/>
          </a:ln>
          <a:effectLst/>
        </p:spPr>
      </p:cxnSp>
      <p:sp>
        <p:nvSpPr>
          <p:cNvPr id="41986" name="Rectangle 2"/>
          <p:cNvSpPr>
            <a:spLocks/>
          </p:cNvSpPr>
          <p:nvPr/>
        </p:nvSpPr>
        <p:spPr bwMode="auto">
          <a:xfrm>
            <a:off x="9018561" y="235863"/>
            <a:ext cx="1320800" cy="177800"/>
          </a:xfrm>
          <a:prstGeom prst="rect">
            <a:avLst/>
          </a:prstGeom>
          <a:noFill/>
          <a:ln w="25400" cap="flat">
            <a:noFill/>
            <a:miter lim="800000"/>
            <a:headEnd type="none" w="med" len="med"/>
            <a:tailEnd type="none" w="med" len="med"/>
          </a:ln>
        </p:spPr>
        <p:txBody>
          <a:bodyPr lIns="0" tIns="0" rIns="0" bIns="0"/>
          <a:lstStyle/>
          <a:p>
            <a:pPr defTabSz="914400" fontAlgn="base">
              <a:spcBef>
                <a:spcPct val="0"/>
              </a:spcBef>
              <a:spcAft>
                <a:spcPct val="0"/>
              </a:spcAft>
            </a:pPr>
            <a:r>
              <a:rPr lang="en-US" sz="1200">
                <a:solidFill>
                  <a:srgbClr val="FFFFFF"/>
                </a:solidFill>
                <a:latin typeface="Gill Sans" charset="0"/>
                <a:ea typeface="Gill Sans" charset="0"/>
                <a:cs typeface="Gill Sans" charset="0"/>
                <a:sym typeface="Gill Sans" charset="0"/>
              </a:rPr>
              <a:t>Carnegie Mellon</a:t>
            </a:r>
          </a:p>
        </p:txBody>
      </p:sp>
      <p:sp>
        <p:nvSpPr>
          <p:cNvPr id="41987" name="Rectangle 3"/>
          <p:cNvSpPr>
            <a:spLocks noGrp="1" noChangeArrowheads="1"/>
          </p:cNvSpPr>
          <p:nvPr>
            <p:ph type="title"/>
          </p:nvPr>
        </p:nvSpPr>
        <p:spPr>
          <a:ln/>
        </p:spPr>
        <p:txBody>
          <a:bodyPr/>
          <a:lstStyle/>
          <a:p>
            <a:pPr marL="119063" indent="-119063"/>
            <a:r>
              <a:rPr lang="en-US" dirty="0"/>
              <a:t>x86-64 Stack</a:t>
            </a:r>
          </a:p>
        </p:txBody>
      </p:sp>
      <p:sp>
        <p:nvSpPr>
          <p:cNvPr id="41988" name="Rectangle 4"/>
          <p:cNvSpPr>
            <a:spLocks noGrp="1" noChangeArrowheads="1"/>
          </p:cNvSpPr>
          <p:nvPr>
            <p:ph type="body" idx="1"/>
          </p:nvPr>
        </p:nvSpPr>
        <p:spPr>
          <a:xfrm>
            <a:off x="1905000" y="1397000"/>
            <a:ext cx="4457700" cy="5435600"/>
          </a:xfrm>
          <a:ln/>
        </p:spPr>
        <p:txBody>
          <a:bodyPr/>
          <a:lstStyle/>
          <a:p>
            <a:r>
              <a:rPr lang="en-US" dirty="0"/>
              <a:t>Region of memory</a:t>
            </a:r>
            <a:br>
              <a:rPr lang="en-US" dirty="0"/>
            </a:br>
            <a:r>
              <a:rPr lang="en-US" dirty="0"/>
              <a:t>managed with</a:t>
            </a:r>
            <a:br>
              <a:rPr lang="en-US" dirty="0"/>
            </a:br>
            <a:r>
              <a:rPr lang="en-US" dirty="0"/>
              <a:t>stack discipline</a:t>
            </a:r>
          </a:p>
        </p:txBody>
      </p:sp>
      <p:sp>
        <p:nvSpPr>
          <p:cNvPr id="41990" name="Line 6"/>
          <p:cNvSpPr>
            <a:spLocks noChangeShapeType="1"/>
          </p:cNvSpPr>
          <p:nvPr/>
        </p:nvSpPr>
        <p:spPr bwMode="auto">
          <a:xfrm>
            <a:off x="4981817" y="4938038"/>
            <a:ext cx="508123"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1" name="Rectangle 7"/>
          <p:cNvSpPr>
            <a:spLocks/>
          </p:cNvSpPr>
          <p:nvPr/>
        </p:nvSpPr>
        <p:spPr bwMode="auto">
          <a:xfrm>
            <a:off x="2315758" y="4706263"/>
            <a:ext cx="2634300" cy="457200"/>
          </a:xfrm>
          <a:prstGeom prst="rect">
            <a:avLst/>
          </a:prstGeom>
          <a:noFill/>
          <a:ln w="25400" cap="flat">
            <a:noFill/>
            <a:miter lim="800000"/>
            <a:headEnd type="none" w="med" len="med"/>
            <a:tailEnd type="none" w="med" len="med"/>
          </a:ln>
        </p:spPr>
        <p:txBody>
          <a:bodyPr wrap="none" lIns="38100" tIns="38100" rIns="38100" bIns="3810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sp>
        <p:nvSpPr>
          <p:cNvPr id="41992" name="Rectangle 8"/>
          <p:cNvSpPr>
            <a:spLocks/>
          </p:cNvSpPr>
          <p:nvPr/>
        </p:nvSpPr>
        <p:spPr bwMode="auto">
          <a:xfrm>
            <a:off x="5607443" y="1890038"/>
            <a:ext cx="1305241" cy="3200400"/>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8" name="Line 14"/>
          <p:cNvSpPr>
            <a:spLocks noChangeShapeType="1"/>
          </p:cNvSpPr>
          <p:nvPr/>
        </p:nvSpPr>
        <p:spPr bwMode="auto">
          <a:xfrm>
            <a:off x="5605854" y="4785638"/>
            <a:ext cx="1295714"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9" name="Rectangle 15"/>
          <p:cNvSpPr>
            <a:spLocks/>
          </p:cNvSpPr>
          <p:nvPr/>
        </p:nvSpPr>
        <p:spPr bwMode="auto">
          <a:xfrm>
            <a:off x="4272043" y="776319"/>
            <a:ext cx="4378443" cy="815608"/>
          </a:xfrm>
          <a:prstGeom prst="rect">
            <a:avLst/>
          </a:prstGeom>
          <a:noFill/>
          <a:ln w="25400" cap="flat">
            <a:noFill/>
            <a:miter lim="800000"/>
            <a:headEnd type="none" w="med" len="med"/>
            <a:tailEnd type="none" w="med" len="med"/>
          </a:ln>
        </p:spPr>
        <p:txBody>
          <a:bodyPr wrap="none" lIns="38100" tIns="38100" rIns="38100" bIns="3810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(an empty stack would start here)</a:t>
            </a:r>
          </a:p>
        </p:txBody>
      </p:sp>
      <p:sp>
        <p:nvSpPr>
          <p:cNvPr id="3" name="Rectangle 2"/>
          <p:cNvSpPr/>
          <p:nvPr/>
        </p:nvSpPr>
        <p:spPr bwMode="auto">
          <a:xfrm>
            <a:off x="8599461" y="975638"/>
            <a:ext cx="1142349" cy="5410200"/>
          </a:xfrm>
          <a:prstGeom prst="rect">
            <a:avLst/>
          </a:prstGeom>
          <a:solidFill>
            <a:schemeClr val="accent6">
              <a:lumMod val="20000"/>
              <a:lumOff val="80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grpSp>
        <p:nvGrpSpPr>
          <p:cNvPr id="6" name="Group 5"/>
          <p:cNvGrpSpPr/>
          <p:nvPr/>
        </p:nvGrpSpPr>
        <p:grpSpPr>
          <a:xfrm>
            <a:off x="8599462" y="654389"/>
            <a:ext cx="1142349" cy="559420"/>
            <a:chOff x="1154801" y="3021980"/>
            <a:chExt cx="1142349" cy="559420"/>
          </a:xfrm>
        </p:grpSpPr>
        <p:sp>
          <p:nvSpPr>
            <p:cNvPr id="4" name="Freeform 3"/>
            <p:cNvSpPr/>
            <p:nvPr/>
          </p:nvSpPr>
          <p:spPr bwMode="auto">
            <a:xfrm>
              <a:off x="1154801" y="3021980"/>
              <a:ext cx="1142349" cy="468909"/>
            </a:xfrm>
            <a:custGeom>
              <a:avLst/>
              <a:gdLst>
                <a:gd name="connsiteX0" fmla="*/ 0 w 1137424"/>
                <a:gd name="connsiteY0" fmla="*/ 468352 h 557561"/>
                <a:gd name="connsiteX1" fmla="*/ 1137424 w 1137424"/>
                <a:gd name="connsiteY1" fmla="*/ 468352 h 557561"/>
                <a:gd name="connsiteX2" fmla="*/ 1137424 w 1137424"/>
                <a:gd name="connsiteY2" fmla="*/ 11152 h 557561"/>
                <a:gd name="connsiteX3" fmla="*/ 1003610 w 1137424"/>
                <a:gd name="connsiteY3" fmla="*/ 144966 h 557561"/>
                <a:gd name="connsiteX4" fmla="*/ 892098 w 1137424"/>
                <a:gd name="connsiteY4" fmla="*/ 33454 h 557561"/>
                <a:gd name="connsiteX5" fmla="*/ 780586 w 1137424"/>
                <a:gd name="connsiteY5" fmla="*/ 144966 h 557561"/>
                <a:gd name="connsiteX6" fmla="*/ 646772 w 1137424"/>
                <a:gd name="connsiteY6" fmla="*/ 11152 h 557561"/>
                <a:gd name="connsiteX7" fmla="*/ 535258 w 1137424"/>
                <a:gd name="connsiteY7" fmla="*/ 122666 h 557561"/>
                <a:gd name="connsiteX8" fmla="*/ 446046 w 1137424"/>
                <a:gd name="connsiteY8" fmla="*/ 33454 h 557561"/>
                <a:gd name="connsiteX9" fmla="*/ 345688 w 1137424"/>
                <a:gd name="connsiteY9" fmla="*/ 133812 h 557561"/>
                <a:gd name="connsiteX10" fmla="*/ 211876 w 1137424"/>
                <a:gd name="connsiteY10" fmla="*/ 0 h 557561"/>
                <a:gd name="connsiteX11" fmla="*/ 122663 w 1137424"/>
                <a:gd name="connsiteY11" fmla="*/ 167269 h 557561"/>
                <a:gd name="connsiteX12" fmla="*/ 122663 w 1137424"/>
                <a:gd name="connsiteY12" fmla="*/ 167269 h 557561"/>
                <a:gd name="connsiteX13" fmla="*/ 44605 w 1137424"/>
                <a:gd name="connsiteY13" fmla="*/ 89211 h 557561"/>
                <a:gd name="connsiteX14" fmla="*/ 44605 w 1137424"/>
                <a:gd name="connsiteY14" fmla="*/ 446049 h 557561"/>
                <a:gd name="connsiteX15" fmla="*/ 100361 w 1137424"/>
                <a:gd name="connsiteY15" fmla="*/ 557561 h 557561"/>
                <a:gd name="connsiteX0" fmla="*/ 0 w 1137424"/>
                <a:gd name="connsiteY0" fmla="*/ 468352 h 468352"/>
                <a:gd name="connsiteX1" fmla="*/ 1137424 w 1137424"/>
                <a:gd name="connsiteY1" fmla="*/ 468352 h 468352"/>
                <a:gd name="connsiteX2" fmla="*/ 1137424 w 1137424"/>
                <a:gd name="connsiteY2" fmla="*/ 11152 h 468352"/>
                <a:gd name="connsiteX3" fmla="*/ 1003610 w 1137424"/>
                <a:gd name="connsiteY3" fmla="*/ 144966 h 468352"/>
                <a:gd name="connsiteX4" fmla="*/ 892098 w 1137424"/>
                <a:gd name="connsiteY4" fmla="*/ 33454 h 468352"/>
                <a:gd name="connsiteX5" fmla="*/ 780586 w 1137424"/>
                <a:gd name="connsiteY5" fmla="*/ 144966 h 468352"/>
                <a:gd name="connsiteX6" fmla="*/ 646772 w 1137424"/>
                <a:gd name="connsiteY6" fmla="*/ 11152 h 468352"/>
                <a:gd name="connsiteX7" fmla="*/ 535258 w 1137424"/>
                <a:gd name="connsiteY7" fmla="*/ 122666 h 468352"/>
                <a:gd name="connsiteX8" fmla="*/ 446046 w 1137424"/>
                <a:gd name="connsiteY8" fmla="*/ 33454 h 468352"/>
                <a:gd name="connsiteX9" fmla="*/ 345688 w 1137424"/>
                <a:gd name="connsiteY9" fmla="*/ 133812 h 468352"/>
                <a:gd name="connsiteX10" fmla="*/ 211876 w 1137424"/>
                <a:gd name="connsiteY10" fmla="*/ 0 h 468352"/>
                <a:gd name="connsiteX11" fmla="*/ 122663 w 1137424"/>
                <a:gd name="connsiteY11" fmla="*/ 167269 h 468352"/>
                <a:gd name="connsiteX12" fmla="*/ 122663 w 1137424"/>
                <a:gd name="connsiteY12" fmla="*/ 167269 h 468352"/>
                <a:gd name="connsiteX13" fmla="*/ 44605 w 1137424"/>
                <a:gd name="connsiteY13" fmla="*/ 89211 h 468352"/>
                <a:gd name="connsiteX14" fmla="*/ 44605 w 1137424"/>
                <a:gd name="connsiteY14" fmla="*/ 446049 h 468352"/>
                <a:gd name="connsiteX0" fmla="*/ 0 w 1137424"/>
                <a:gd name="connsiteY0" fmla="*/ 468352 h 468909"/>
                <a:gd name="connsiteX1" fmla="*/ 1137424 w 1137424"/>
                <a:gd name="connsiteY1" fmla="*/ 468352 h 468909"/>
                <a:gd name="connsiteX2" fmla="*/ 1137424 w 1137424"/>
                <a:gd name="connsiteY2" fmla="*/ 11152 h 468909"/>
                <a:gd name="connsiteX3" fmla="*/ 1003610 w 1137424"/>
                <a:gd name="connsiteY3" fmla="*/ 144966 h 468909"/>
                <a:gd name="connsiteX4" fmla="*/ 892098 w 1137424"/>
                <a:gd name="connsiteY4" fmla="*/ 33454 h 468909"/>
                <a:gd name="connsiteX5" fmla="*/ 780586 w 1137424"/>
                <a:gd name="connsiteY5" fmla="*/ 144966 h 468909"/>
                <a:gd name="connsiteX6" fmla="*/ 646772 w 1137424"/>
                <a:gd name="connsiteY6" fmla="*/ 11152 h 468909"/>
                <a:gd name="connsiteX7" fmla="*/ 535258 w 1137424"/>
                <a:gd name="connsiteY7" fmla="*/ 122666 h 468909"/>
                <a:gd name="connsiteX8" fmla="*/ 446046 w 1137424"/>
                <a:gd name="connsiteY8" fmla="*/ 33454 h 468909"/>
                <a:gd name="connsiteX9" fmla="*/ 345688 w 1137424"/>
                <a:gd name="connsiteY9" fmla="*/ 133812 h 468909"/>
                <a:gd name="connsiteX10" fmla="*/ 211876 w 1137424"/>
                <a:gd name="connsiteY10" fmla="*/ 0 h 468909"/>
                <a:gd name="connsiteX11" fmla="*/ 122663 w 1137424"/>
                <a:gd name="connsiteY11" fmla="*/ 167269 h 468909"/>
                <a:gd name="connsiteX12" fmla="*/ 122663 w 1137424"/>
                <a:gd name="connsiteY12" fmla="*/ 167269 h 468909"/>
                <a:gd name="connsiteX13" fmla="*/ 44605 w 1137424"/>
                <a:gd name="connsiteY13" fmla="*/ 89211 h 468909"/>
                <a:gd name="connsiteX14" fmla="*/ 2695 w 1137424"/>
                <a:gd name="connsiteY14" fmla="*/ 468909 h 468909"/>
                <a:gd name="connsiteX0" fmla="*/ 4925 w 1142349"/>
                <a:gd name="connsiteY0" fmla="*/ 468352 h 468909"/>
                <a:gd name="connsiteX1" fmla="*/ 1142349 w 1142349"/>
                <a:gd name="connsiteY1" fmla="*/ 468352 h 468909"/>
                <a:gd name="connsiteX2" fmla="*/ 1142349 w 1142349"/>
                <a:gd name="connsiteY2" fmla="*/ 11152 h 468909"/>
                <a:gd name="connsiteX3" fmla="*/ 1008535 w 1142349"/>
                <a:gd name="connsiteY3" fmla="*/ 144966 h 468909"/>
                <a:gd name="connsiteX4" fmla="*/ 897023 w 1142349"/>
                <a:gd name="connsiteY4" fmla="*/ 33454 h 468909"/>
                <a:gd name="connsiteX5" fmla="*/ 785511 w 1142349"/>
                <a:gd name="connsiteY5" fmla="*/ 144966 h 468909"/>
                <a:gd name="connsiteX6" fmla="*/ 651697 w 1142349"/>
                <a:gd name="connsiteY6" fmla="*/ 11152 h 468909"/>
                <a:gd name="connsiteX7" fmla="*/ 540183 w 1142349"/>
                <a:gd name="connsiteY7" fmla="*/ 122666 h 468909"/>
                <a:gd name="connsiteX8" fmla="*/ 450971 w 1142349"/>
                <a:gd name="connsiteY8" fmla="*/ 33454 h 468909"/>
                <a:gd name="connsiteX9" fmla="*/ 350613 w 1142349"/>
                <a:gd name="connsiteY9" fmla="*/ 133812 h 468909"/>
                <a:gd name="connsiteX10" fmla="*/ 216801 w 1142349"/>
                <a:gd name="connsiteY10" fmla="*/ 0 h 468909"/>
                <a:gd name="connsiteX11" fmla="*/ 127588 w 1142349"/>
                <a:gd name="connsiteY11" fmla="*/ 167269 h 468909"/>
                <a:gd name="connsiteX12" fmla="*/ 127588 w 1142349"/>
                <a:gd name="connsiteY12" fmla="*/ 167269 h 468909"/>
                <a:gd name="connsiteX13" fmla="*/ 0 w 1142349"/>
                <a:gd name="connsiteY13" fmla="*/ 28251 h 468909"/>
                <a:gd name="connsiteX14" fmla="*/ 7620 w 1142349"/>
                <a:gd name="connsiteY14" fmla="*/ 468909 h 468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2349" h="468909">
                  <a:moveTo>
                    <a:pt x="4925" y="468352"/>
                  </a:moveTo>
                  <a:lnTo>
                    <a:pt x="1142349" y="468352"/>
                  </a:lnTo>
                  <a:lnTo>
                    <a:pt x="1142349" y="11152"/>
                  </a:lnTo>
                  <a:lnTo>
                    <a:pt x="1008535" y="144966"/>
                  </a:lnTo>
                  <a:lnTo>
                    <a:pt x="897023" y="33454"/>
                  </a:lnTo>
                  <a:lnTo>
                    <a:pt x="785511" y="144966"/>
                  </a:lnTo>
                  <a:lnTo>
                    <a:pt x="651697" y="11152"/>
                  </a:lnTo>
                  <a:lnTo>
                    <a:pt x="540183" y="122666"/>
                  </a:lnTo>
                  <a:lnTo>
                    <a:pt x="450971" y="33454"/>
                  </a:lnTo>
                  <a:lnTo>
                    <a:pt x="350613" y="133812"/>
                  </a:lnTo>
                  <a:lnTo>
                    <a:pt x="216801" y="0"/>
                  </a:lnTo>
                  <a:lnTo>
                    <a:pt x="127588" y="167269"/>
                  </a:lnTo>
                  <a:lnTo>
                    <a:pt x="127588" y="167269"/>
                  </a:lnTo>
                  <a:lnTo>
                    <a:pt x="0" y="28251"/>
                  </a:lnTo>
                  <a:lnTo>
                    <a:pt x="7620" y="468909"/>
                  </a:lnTo>
                </a:path>
              </a:pathLst>
            </a:custGeom>
            <a:solidFill>
              <a:schemeClr val="accent6">
                <a:lumMod val="20000"/>
                <a:lumOff val="80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
          <p:nvSpPr>
            <p:cNvPr id="5" name="Rectangle 4"/>
            <p:cNvSpPr/>
            <p:nvPr/>
          </p:nvSpPr>
          <p:spPr bwMode="auto">
            <a:xfrm>
              <a:off x="1179195" y="3429000"/>
              <a:ext cx="1106805" cy="152400"/>
            </a:xfrm>
            <a:prstGeom prst="rect">
              <a:avLst/>
            </a:prstGeom>
            <a:solidFill>
              <a:schemeClr val="accent6">
                <a:lumMod val="20000"/>
                <a:lumOff val="80000"/>
              </a:scheme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grpSp>
      <p:grpSp>
        <p:nvGrpSpPr>
          <p:cNvPr id="24" name="Group 23"/>
          <p:cNvGrpSpPr/>
          <p:nvPr/>
        </p:nvGrpSpPr>
        <p:grpSpPr>
          <a:xfrm flipV="1">
            <a:off x="8588312" y="6014053"/>
            <a:ext cx="1142349" cy="559420"/>
            <a:chOff x="1154801" y="3021980"/>
            <a:chExt cx="1142349" cy="559420"/>
          </a:xfrm>
        </p:grpSpPr>
        <p:sp>
          <p:nvSpPr>
            <p:cNvPr id="25" name="Freeform 24"/>
            <p:cNvSpPr/>
            <p:nvPr/>
          </p:nvSpPr>
          <p:spPr bwMode="auto">
            <a:xfrm>
              <a:off x="1154801" y="3021980"/>
              <a:ext cx="1142349" cy="468909"/>
            </a:xfrm>
            <a:custGeom>
              <a:avLst/>
              <a:gdLst>
                <a:gd name="connsiteX0" fmla="*/ 0 w 1137424"/>
                <a:gd name="connsiteY0" fmla="*/ 468352 h 557561"/>
                <a:gd name="connsiteX1" fmla="*/ 1137424 w 1137424"/>
                <a:gd name="connsiteY1" fmla="*/ 468352 h 557561"/>
                <a:gd name="connsiteX2" fmla="*/ 1137424 w 1137424"/>
                <a:gd name="connsiteY2" fmla="*/ 11152 h 557561"/>
                <a:gd name="connsiteX3" fmla="*/ 1003610 w 1137424"/>
                <a:gd name="connsiteY3" fmla="*/ 144966 h 557561"/>
                <a:gd name="connsiteX4" fmla="*/ 892098 w 1137424"/>
                <a:gd name="connsiteY4" fmla="*/ 33454 h 557561"/>
                <a:gd name="connsiteX5" fmla="*/ 780586 w 1137424"/>
                <a:gd name="connsiteY5" fmla="*/ 144966 h 557561"/>
                <a:gd name="connsiteX6" fmla="*/ 646772 w 1137424"/>
                <a:gd name="connsiteY6" fmla="*/ 11152 h 557561"/>
                <a:gd name="connsiteX7" fmla="*/ 535258 w 1137424"/>
                <a:gd name="connsiteY7" fmla="*/ 122666 h 557561"/>
                <a:gd name="connsiteX8" fmla="*/ 446046 w 1137424"/>
                <a:gd name="connsiteY8" fmla="*/ 33454 h 557561"/>
                <a:gd name="connsiteX9" fmla="*/ 345688 w 1137424"/>
                <a:gd name="connsiteY9" fmla="*/ 133812 h 557561"/>
                <a:gd name="connsiteX10" fmla="*/ 211876 w 1137424"/>
                <a:gd name="connsiteY10" fmla="*/ 0 h 557561"/>
                <a:gd name="connsiteX11" fmla="*/ 122663 w 1137424"/>
                <a:gd name="connsiteY11" fmla="*/ 167269 h 557561"/>
                <a:gd name="connsiteX12" fmla="*/ 122663 w 1137424"/>
                <a:gd name="connsiteY12" fmla="*/ 167269 h 557561"/>
                <a:gd name="connsiteX13" fmla="*/ 44605 w 1137424"/>
                <a:gd name="connsiteY13" fmla="*/ 89211 h 557561"/>
                <a:gd name="connsiteX14" fmla="*/ 44605 w 1137424"/>
                <a:gd name="connsiteY14" fmla="*/ 446049 h 557561"/>
                <a:gd name="connsiteX15" fmla="*/ 100361 w 1137424"/>
                <a:gd name="connsiteY15" fmla="*/ 557561 h 557561"/>
                <a:gd name="connsiteX0" fmla="*/ 0 w 1137424"/>
                <a:gd name="connsiteY0" fmla="*/ 468352 h 468352"/>
                <a:gd name="connsiteX1" fmla="*/ 1137424 w 1137424"/>
                <a:gd name="connsiteY1" fmla="*/ 468352 h 468352"/>
                <a:gd name="connsiteX2" fmla="*/ 1137424 w 1137424"/>
                <a:gd name="connsiteY2" fmla="*/ 11152 h 468352"/>
                <a:gd name="connsiteX3" fmla="*/ 1003610 w 1137424"/>
                <a:gd name="connsiteY3" fmla="*/ 144966 h 468352"/>
                <a:gd name="connsiteX4" fmla="*/ 892098 w 1137424"/>
                <a:gd name="connsiteY4" fmla="*/ 33454 h 468352"/>
                <a:gd name="connsiteX5" fmla="*/ 780586 w 1137424"/>
                <a:gd name="connsiteY5" fmla="*/ 144966 h 468352"/>
                <a:gd name="connsiteX6" fmla="*/ 646772 w 1137424"/>
                <a:gd name="connsiteY6" fmla="*/ 11152 h 468352"/>
                <a:gd name="connsiteX7" fmla="*/ 535258 w 1137424"/>
                <a:gd name="connsiteY7" fmla="*/ 122666 h 468352"/>
                <a:gd name="connsiteX8" fmla="*/ 446046 w 1137424"/>
                <a:gd name="connsiteY8" fmla="*/ 33454 h 468352"/>
                <a:gd name="connsiteX9" fmla="*/ 345688 w 1137424"/>
                <a:gd name="connsiteY9" fmla="*/ 133812 h 468352"/>
                <a:gd name="connsiteX10" fmla="*/ 211876 w 1137424"/>
                <a:gd name="connsiteY10" fmla="*/ 0 h 468352"/>
                <a:gd name="connsiteX11" fmla="*/ 122663 w 1137424"/>
                <a:gd name="connsiteY11" fmla="*/ 167269 h 468352"/>
                <a:gd name="connsiteX12" fmla="*/ 122663 w 1137424"/>
                <a:gd name="connsiteY12" fmla="*/ 167269 h 468352"/>
                <a:gd name="connsiteX13" fmla="*/ 44605 w 1137424"/>
                <a:gd name="connsiteY13" fmla="*/ 89211 h 468352"/>
                <a:gd name="connsiteX14" fmla="*/ 44605 w 1137424"/>
                <a:gd name="connsiteY14" fmla="*/ 446049 h 468352"/>
                <a:gd name="connsiteX0" fmla="*/ 0 w 1137424"/>
                <a:gd name="connsiteY0" fmla="*/ 468352 h 468909"/>
                <a:gd name="connsiteX1" fmla="*/ 1137424 w 1137424"/>
                <a:gd name="connsiteY1" fmla="*/ 468352 h 468909"/>
                <a:gd name="connsiteX2" fmla="*/ 1137424 w 1137424"/>
                <a:gd name="connsiteY2" fmla="*/ 11152 h 468909"/>
                <a:gd name="connsiteX3" fmla="*/ 1003610 w 1137424"/>
                <a:gd name="connsiteY3" fmla="*/ 144966 h 468909"/>
                <a:gd name="connsiteX4" fmla="*/ 892098 w 1137424"/>
                <a:gd name="connsiteY4" fmla="*/ 33454 h 468909"/>
                <a:gd name="connsiteX5" fmla="*/ 780586 w 1137424"/>
                <a:gd name="connsiteY5" fmla="*/ 144966 h 468909"/>
                <a:gd name="connsiteX6" fmla="*/ 646772 w 1137424"/>
                <a:gd name="connsiteY6" fmla="*/ 11152 h 468909"/>
                <a:gd name="connsiteX7" fmla="*/ 535258 w 1137424"/>
                <a:gd name="connsiteY7" fmla="*/ 122666 h 468909"/>
                <a:gd name="connsiteX8" fmla="*/ 446046 w 1137424"/>
                <a:gd name="connsiteY8" fmla="*/ 33454 h 468909"/>
                <a:gd name="connsiteX9" fmla="*/ 345688 w 1137424"/>
                <a:gd name="connsiteY9" fmla="*/ 133812 h 468909"/>
                <a:gd name="connsiteX10" fmla="*/ 211876 w 1137424"/>
                <a:gd name="connsiteY10" fmla="*/ 0 h 468909"/>
                <a:gd name="connsiteX11" fmla="*/ 122663 w 1137424"/>
                <a:gd name="connsiteY11" fmla="*/ 167269 h 468909"/>
                <a:gd name="connsiteX12" fmla="*/ 122663 w 1137424"/>
                <a:gd name="connsiteY12" fmla="*/ 167269 h 468909"/>
                <a:gd name="connsiteX13" fmla="*/ 44605 w 1137424"/>
                <a:gd name="connsiteY13" fmla="*/ 89211 h 468909"/>
                <a:gd name="connsiteX14" fmla="*/ 2695 w 1137424"/>
                <a:gd name="connsiteY14" fmla="*/ 468909 h 468909"/>
                <a:gd name="connsiteX0" fmla="*/ 4925 w 1142349"/>
                <a:gd name="connsiteY0" fmla="*/ 468352 h 468909"/>
                <a:gd name="connsiteX1" fmla="*/ 1142349 w 1142349"/>
                <a:gd name="connsiteY1" fmla="*/ 468352 h 468909"/>
                <a:gd name="connsiteX2" fmla="*/ 1142349 w 1142349"/>
                <a:gd name="connsiteY2" fmla="*/ 11152 h 468909"/>
                <a:gd name="connsiteX3" fmla="*/ 1008535 w 1142349"/>
                <a:gd name="connsiteY3" fmla="*/ 144966 h 468909"/>
                <a:gd name="connsiteX4" fmla="*/ 897023 w 1142349"/>
                <a:gd name="connsiteY4" fmla="*/ 33454 h 468909"/>
                <a:gd name="connsiteX5" fmla="*/ 785511 w 1142349"/>
                <a:gd name="connsiteY5" fmla="*/ 144966 h 468909"/>
                <a:gd name="connsiteX6" fmla="*/ 651697 w 1142349"/>
                <a:gd name="connsiteY6" fmla="*/ 11152 h 468909"/>
                <a:gd name="connsiteX7" fmla="*/ 540183 w 1142349"/>
                <a:gd name="connsiteY7" fmla="*/ 122666 h 468909"/>
                <a:gd name="connsiteX8" fmla="*/ 450971 w 1142349"/>
                <a:gd name="connsiteY8" fmla="*/ 33454 h 468909"/>
                <a:gd name="connsiteX9" fmla="*/ 350613 w 1142349"/>
                <a:gd name="connsiteY9" fmla="*/ 133812 h 468909"/>
                <a:gd name="connsiteX10" fmla="*/ 216801 w 1142349"/>
                <a:gd name="connsiteY10" fmla="*/ 0 h 468909"/>
                <a:gd name="connsiteX11" fmla="*/ 127588 w 1142349"/>
                <a:gd name="connsiteY11" fmla="*/ 167269 h 468909"/>
                <a:gd name="connsiteX12" fmla="*/ 127588 w 1142349"/>
                <a:gd name="connsiteY12" fmla="*/ 167269 h 468909"/>
                <a:gd name="connsiteX13" fmla="*/ 0 w 1142349"/>
                <a:gd name="connsiteY13" fmla="*/ 28251 h 468909"/>
                <a:gd name="connsiteX14" fmla="*/ 7620 w 1142349"/>
                <a:gd name="connsiteY14" fmla="*/ 468909 h 4689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142349" h="468909">
                  <a:moveTo>
                    <a:pt x="4925" y="468352"/>
                  </a:moveTo>
                  <a:lnTo>
                    <a:pt x="1142349" y="468352"/>
                  </a:lnTo>
                  <a:lnTo>
                    <a:pt x="1142349" y="11152"/>
                  </a:lnTo>
                  <a:lnTo>
                    <a:pt x="1008535" y="144966"/>
                  </a:lnTo>
                  <a:lnTo>
                    <a:pt x="897023" y="33454"/>
                  </a:lnTo>
                  <a:lnTo>
                    <a:pt x="785511" y="144966"/>
                  </a:lnTo>
                  <a:lnTo>
                    <a:pt x="651697" y="11152"/>
                  </a:lnTo>
                  <a:lnTo>
                    <a:pt x="540183" y="122666"/>
                  </a:lnTo>
                  <a:lnTo>
                    <a:pt x="450971" y="33454"/>
                  </a:lnTo>
                  <a:lnTo>
                    <a:pt x="350613" y="133812"/>
                  </a:lnTo>
                  <a:lnTo>
                    <a:pt x="216801" y="0"/>
                  </a:lnTo>
                  <a:lnTo>
                    <a:pt x="127588" y="167269"/>
                  </a:lnTo>
                  <a:lnTo>
                    <a:pt x="127588" y="167269"/>
                  </a:lnTo>
                  <a:lnTo>
                    <a:pt x="0" y="28251"/>
                  </a:lnTo>
                  <a:lnTo>
                    <a:pt x="7620" y="468909"/>
                  </a:lnTo>
                </a:path>
              </a:pathLst>
            </a:custGeom>
            <a:solidFill>
              <a:schemeClr val="accent6">
                <a:lumMod val="20000"/>
                <a:lumOff val="80000"/>
              </a:schemeClr>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sp>
          <p:nvSpPr>
            <p:cNvPr id="26" name="Rectangle 25"/>
            <p:cNvSpPr/>
            <p:nvPr/>
          </p:nvSpPr>
          <p:spPr bwMode="auto">
            <a:xfrm>
              <a:off x="1179195" y="3429000"/>
              <a:ext cx="1106805" cy="152400"/>
            </a:xfrm>
            <a:prstGeom prst="rect">
              <a:avLst/>
            </a:prstGeom>
            <a:solidFill>
              <a:schemeClr val="accent6">
                <a:lumMod val="20000"/>
                <a:lumOff val="80000"/>
              </a:schemeClr>
            </a:solidFill>
            <a:ln w="25400"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grpSp>
      <p:cxnSp>
        <p:nvCxnSpPr>
          <p:cNvPr id="8" name="Straight Connector 7"/>
          <p:cNvCxnSpPr/>
          <p:nvPr/>
        </p:nvCxnSpPr>
        <p:spPr bwMode="auto">
          <a:xfrm>
            <a:off x="8599460" y="1507179"/>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cxnSp>
        <p:nvCxnSpPr>
          <p:cNvPr id="29" name="Straight Connector 28"/>
          <p:cNvCxnSpPr/>
          <p:nvPr/>
        </p:nvCxnSpPr>
        <p:spPr bwMode="auto">
          <a:xfrm>
            <a:off x="8599460" y="2733814"/>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cxnSp>
        <p:nvCxnSpPr>
          <p:cNvPr id="30" name="Straight Connector 29"/>
          <p:cNvCxnSpPr/>
          <p:nvPr/>
        </p:nvCxnSpPr>
        <p:spPr bwMode="auto">
          <a:xfrm>
            <a:off x="8599460" y="4071961"/>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cxnSp>
        <p:nvCxnSpPr>
          <p:cNvPr id="31" name="Straight Connector 30"/>
          <p:cNvCxnSpPr/>
          <p:nvPr/>
        </p:nvCxnSpPr>
        <p:spPr bwMode="auto">
          <a:xfrm>
            <a:off x="8599460" y="5581928"/>
            <a:ext cx="1131200" cy="0"/>
          </a:xfrm>
          <a:prstGeom prst="line">
            <a:avLst/>
          </a:prstGeom>
          <a:solidFill>
            <a:schemeClr val="accent1"/>
          </a:solidFill>
          <a:ln w="25400" cap="flat" cmpd="sng" algn="ctr">
            <a:solidFill>
              <a:srgbClr val="000000"/>
            </a:solidFill>
            <a:prstDash val="solid"/>
            <a:round/>
            <a:headEnd type="none" w="med" len="med"/>
            <a:tailEnd type="none" w="med" len="med"/>
          </a:ln>
          <a:effectLst/>
        </p:spPr>
      </p:cxnSp>
      <p:sp>
        <p:nvSpPr>
          <p:cNvPr id="9" name="TextBox 8"/>
          <p:cNvSpPr txBox="1"/>
          <p:nvPr/>
        </p:nvSpPr>
        <p:spPr>
          <a:xfrm>
            <a:off x="8650486" y="4364004"/>
            <a:ext cx="1091324" cy="646331"/>
          </a:xfrm>
          <a:prstGeom prst="rect">
            <a:avLst/>
          </a:prstGeom>
          <a:noFill/>
        </p:spPr>
        <p:txBody>
          <a:bodyPr wrap="none" rtlCol="0">
            <a:spAutoFit/>
          </a:bodyPr>
          <a:lstStyle/>
          <a:p>
            <a:pPr algn="ctr" defTabSz="914400" fontAlgn="base">
              <a:spcBef>
                <a:spcPct val="0"/>
              </a:spcBef>
              <a:spcAft>
                <a:spcPct val="0"/>
              </a:spcAft>
            </a:pPr>
            <a:r>
              <a:rPr lang="en-US" sz="3600" dirty="0">
                <a:solidFill>
                  <a:srgbClr val="000000"/>
                </a:solidFill>
                <a:latin typeface="Calibri" panose="020F0502020204030204" pitchFamily="34" charset="0"/>
                <a:cs typeface="Calibri" panose="020F0502020204030204" pitchFamily="34" charset="0"/>
                <a:sym typeface="Gill Sans" charset="0"/>
              </a:rPr>
              <a:t>code</a:t>
            </a:r>
          </a:p>
        </p:txBody>
      </p:sp>
      <p:sp>
        <p:nvSpPr>
          <p:cNvPr id="34" name="TextBox 33"/>
          <p:cNvSpPr txBox="1"/>
          <p:nvPr/>
        </p:nvSpPr>
        <p:spPr>
          <a:xfrm>
            <a:off x="8602283" y="1780511"/>
            <a:ext cx="1135632" cy="646331"/>
          </a:xfrm>
          <a:prstGeom prst="rect">
            <a:avLst/>
          </a:prstGeom>
          <a:noFill/>
        </p:spPr>
        <p:txBody>
          <a:bodyPr wrap="none" rtlCol="0">
            <a:spAutoFit/>
          </a:bodyPr>
          <a:lstStyle/>
          <a:p>
            <a:pPr algn="ctr" defTabSz="914400" fontAlgn="base">
              <a:spcBef>
                <a:spcPct val="0"/>
              </a:spcBef>
              <a:spcAft>
                <a:spcPct val="0"/>
              </a:spcAft>
            </a:pPr>
            <a:r>
              <a:rPr lang="en-US" sz="3600" dirty="0">
                <a:solidFill>
                  <a:srgbClr val="000000"/>
                </a:solidFill>
                <a:latin typeface="Calibri" panose="020F0502020204030204" pitchFamily="34" charset="0"/>
                <a:cs typeface="Calibri" panose="020F0502020204030204" pitchFamily="34" charset="0"/>
                <a:sym typeface="Gill Sans" charset="0"/>
              </a:rPr>
              <a:t>stack</a:t>
            </a:r>
          </a:p>
        </p:txBody>
      </p:sp>
      <p:cxnSp>
        <p:nvCxnSpPr>
          <p:cNvPr id="13" name="Straight Connector 12"/>
          <p:cNvCxnSpPr/>
          <p:nvPr/>
        </p:nvCxnSpPr>
        <p:spPr bwMode="auto">
          <a:xfrm flipV="1">
            <a:off x="6901568" y="1507180"/>
            <a:ext cx="2840242" cy="382858"/>
          </a:xfrm>
          <a:prstGeom prst="line">
            <a:avLst/>
          </a:prstGeom>
          <a:solidFill>
            <a:schemeClr val="accent1"/>
          </a:solidFill>
          <a:ln w="25400" cap="flat" cmpd="sng" algn="ctr">
            <a:solidFill>
              <a:srgbClr val="000000"/>
            </a:solidFill>
            <a:prstDash val="sysDash"/>
            <a:round/>
            <a:headEnd type="none" w="med" len="med"/>
            <a:tailEnd type="none" w="med" len="med"/>
          </a:ln>
          <a:effectLst/>
        </p:spPr>
      </p:cxnSp>
      <p:cxnSp>
        <p:nvCxnSpPr>
          <p:cNvPr id="15" name="Straight Connector 14"/>
          <p:cNvCxnSpPr/>
          <p:nvPr/>
        </p:nvCxnSpPr>
        <p:spPr bwMode="auto">
          <a:xfrm flipV="1">
            <a:off x="6912683" y="2733814"/>
            <a:ext cx="2766278" cy="2356624"/>
          </a:xfrm>
          <a:prstGeom prst="line">
            <a:avLst/>
          </a:prstGeom>
          <a:solidFill>
            <a:schemeClr val="accent1"/>
          </a:solidFill>
          <a:ln w="25400" cap="flat" cmpd="sng" algn="ctr">
            <a:solidFill>
              <a:srgbClr val="000000"/>
            </a:solidFill>
            <a:prstDash val="sysDash"/>
            <a:round/>
            <a:headEnd type="none" w="med" len="med"/>
            <a:tailEnd type="none" w="med" len="med"/>
          </a:ln>
          <a:effectLst/>
        </p:spPr>
      </p:cxnSp>
      <p:sp>
        <p:nvSpPr>
          <p:cNvPr id="32" name="AutoShape 16">
            <a:extLst>
              <a:ext uri="{FF2B5EF4-FFF2-40B4-BE49-F238E27FC236}">
                <a16:creationId xmlns:a16="http://schemas.microsoft.com/office/drawing/2014/main" id="{17A15FED-2143-445C-B158-AB8DED884911}"/>
              </a:ext>
            </a:extLst>
          </p:cNvPr>
          <p:cNvSpPr>
            <a:spLocks/>
          </p:cNvSpPr>
          <p:nvPr/>
        </p:nvSpPr>
        <p:spPr bwMode="auto">
          <a:xfrm>
            <a:off x="5904882" y="4251152"/>
            <a:ext cx="609748" cy="381000"/>
          </a:xfrm>
          <a:custGeom>
            <a:avLst/>
            <a:gdLst>
              <a:gd name="T0" fmla="*/ 10800 w 21600"/>
              <a:gd name="T1" fmla="*/ 10800 h 21600"/>
            </a:gdLst>
            <a:ahLst/>
            <a:cxnLst>
              <a:cxn ang="0">
                <a:pos x="T0" y="T1"/>
              </a:cxn>
            </a:cxnLst>
            <a:rect l="0" t="0" r="r" b="b"/>
            <a:pathLst>
              <a:path w="21600" h="21600">
                <a:moveTo>
                  <a:pt x="0" y="10800"/>
                </a:moveTo>
                <a:lnTo>
                  <a:pt x="5400" y="10800"/>
                </a:lnTo>
                <a:lnTo>
                  <a:pt x="5400" y="0"/>
                </a:lnTo>
                <a:lnTo>
                  <a:pt x="16200" y="0"/>
                </a:lnTo>
                <a:lnTo>
                  <a:pt x="16200" y="10800"/>
                </a:lnTo>
                <a:lnTo>
                  <a:pt x="21600" y="10800"/>
                </a:lnTo>
                <a:lnTo>
                  <a:pt x="10800" y="21600"/>
                </a:lnTo>
                <a:close/>
                <a:moveTo>
                  <a:pt x="0" y="10800"/>
                </a:moveTo>
              </a:path>
            </a:pathLst>
          </a:custGeom>
          <a:solidFill>
            <a:srgbClr val="980002"/>
          </a:solidFill>
          <a:ln w="25400" cap="flat">
            <a:noFill/>
            <a:round/>
            <a:headEnd type="none" w="med" len="med"/>
            <a:tailEnd type="triangl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33" name="Rectangle 27">
            <a:extLst>
              <a:ext uri="{FF2B5EF4-FFF2-40B4-BE49-F238E27FC236}">
                <a16:creationId xmlns:a16="http://schemas.microsoft.com/office/drawing/2014/main" id="{1E2C7AEF-A145-4AD2-878F-75A01CC12F75}"/>
              </a:ext>
            </a:extLst>
          </p:cNvPr>
          <p:cNvSpPr>
            <a:spLocks/>
          </p:cNvSpPr>
          <p:nvPr/>
        </p:nvSpPr>
        <p:spPr bwMode="auto">
          <a:xfrm>
            <a:off x="3968748" y="5266717"/>
            <a:ext cx="4787906" cy="738188"/>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 </a:t>
            </a:r>
            <a:br>
              <a:rPr lang="en-US" sz="2400" dirty="0">
                <a:solidFill>
                  <a:srgbClr val="262699"/>
                </a:solidFill>
                <a:latin typeface="Calibri Bold" charset="0"/>
                <a:ea typeface="Calibri Bold" charset="0"/>
                <a:cs typeface="Calibri Bold" charset="0"/>
                <a:sym typeface="Calibri Bold" charset="0"/>
              </a:rPr>
            </a:br>
            <a:r>
              <a:rPr lang="en-US" sz="2400" dirty="0">
                <a:solidFill>
                  <a:srgbClr val="262699"/>
                </a:solidFill>
                <a:latin typeface="Calibri Bold" charset="0"/>
                <a:ea typeface="Calibri Bold" charset="0"/>
                <a:cs typeface="Calibri Bold" charset="0"/>
                <a:sym typeface="Calibri Bold" charset="0"/>
              </a:rPr>
              <a:t>(things you push to the stack go here)</a:t>
            </a:r>
          </a:p>
        </p:txBody>
      </p:sp>
      <p:sp>
        <p:nvSpPr>
          <p:cNvPr id="2" name="TextBox 1">
            <a:extLst>
              <a:ext uri="{FF2B5EF4-FFF2-40B4-BE49-F238E27FC236}">
                <a16:creationId xmlns:a16="http://schemas.microsoft.com/office/drawing/2014/main" id="{346DDD36-CB6D-4B25-A829-A0F3C3D66866}"/>
              </a:ext>
            </a:extLst>
          </p:cNvPr>
          <p:cNvSpPr txBox="1"/>
          <p:nvPr/>
        </p:nvSpPr>
        <p:spPr>
          <a:xfrm>
            <a:off x="9756070" y="720635"/>
            <a:ext cx="2167674" cy="1477328"/>
          </a:xfrm>
          <a:prstGeom prst="rect">
            <a:avLst/>
          </a:prstGeom>
          <a:noFill/>
        </p:spPr>
        <p:txBody>
          <a:bodyPr wrap="square" rtlCol="0">
            <a:spAutoFit/>
          </a:bodyPr>
          <a:lstStyle/>
          <a:p>
            <a:pPr algn="ctr"/>
            <a:r>
              <a:rPr lang="en-US" b="1" dirty="0">
                <a:solidFill>
                  <a:srgbClr val="C00000"/>
                </a:solidFill>
                <a:latin typeface="Calibri" panose="020F0502020204030204" pitchFamily="34" charset="0"/>
                <a:cs typeface="Calibri" panose="020F0502020204030204" pitchFamily="34" charset="0"/>
              </a:rPr>
              <a:t>Textbook pictures show the higher stack addresses</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on top, low on the bottom.</a:t>
            </a:r>
          </a:p>
        </p:txBody>
      </p:sp>
      <p:sp>
        <p:nvSpPr>
          <p:cNvPr id="10" name="Arrow: Down 9">
            <a:extLst>
              <a:ext uri="{FF2B5EF4-FFF2-40B4-BE49-F238E27FC236}">
                <a16:creationId xmlns:a16="http://schemas.microsoft.com/office/drawing/2014/main" id="{91E2E867-B17C-4A30-A56B-406DEEF9376D}"/>
              </a:ext>
            </a:extLst>
          </p:cNvPr>
          <p:cNvSpPr/>
          <p:nvPr/>
        </p:nvSpPr>
        <p:spPr bwMode="auto">
          <a:xfrm>
            <a:off x="10165424" y="2302575"/>
            <a:ext cx="484632" cy="978408"/>
          </a:xfrm>
          <a:prstGeom prst="downArrow">
            <a:avLst/>
          </a:prstGeom>
          <a:solidFill>
            <a:schemeClr val="accent1"/>
          </a:solidFill>
          <a:ln w="25400" cap="flat" cmpd="sng" algn="ctr">
            <a:solidFill>
              <a:srgbClr val="0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4200" b="0" i="0" u="none" strike="noStrike" cap="none" normalizeH="0" baseline="0">
              <a:ln>
                <a:noFill/>
              </a:ln>
              <a:solidFill>
                <a:srgbClr val="000000"/>
              </a:solidFill>
              <a:effectLst/>
              <a:latin typeface="Gill Sans" charset="0"/>
              <a:ea typeface="ヒラギノ角ゴ ProN W3" charset="0"/>
              <a:cs typeface="ヒラギノ角ゴ ProN W3" charset="0"/>
              <a:sym typeface="Gill Sans" charset="0"/>
            </a:endParaRPr>
          </a:p>
        </p:txBody>
      </p:sp>
      <p:sp>
        <p:nvSpPr>
          <p:cNvPr id="35" name="TextBox 34">
            <a:extLst>
              <a:ext uri="{FF2B5EF4-FFF2-40B4-BE49-F238E27FC236}">
                <a16:creationId xmlns:a16="http://schemas.microsoft.com/office/drawing/2014/main" id="{03790562-BFB7-4FB9-AE67-AA0F61090B31}"/>
              </a:ext>
            </a:extLst>
          </p:cNvPr>
          <p:cNvSpPr txBox="1"/>
          <p:nvPr/>
        </p:nvSpPr>
        <p:spPr>
          <a:xfrm>
            <a:off x="10483944" y="2330114"/>
            <a:ext cx="1483477" cy="923330"/>
          </a:xfrm>
          <a:prstGeom prst="rect">
            <a:avLst/>
          </a:prstGeom>
          <a:noFill/>
        </p:spPr>
        <p:txBody>
          <a:bodyPr wrap="square" rtlCol="0">
            <a:spAutoFit/>
          </a:bodyPr>
          <a:lstStyle/>
          <a:p>
            <a:pPr algn="ctr"/>
            <a:r>
              <a:rPr lang="en-US" b="1" dirty="0">
                <a:solidFill>
                  <a:srgbClr val="C00000"/>
                </a:solidFill>
                <a:latin typeface="Calibri" panose="020F0502020204030204" pitchFamily="34" charset="0"/>
                <a:cs typeface="Calibri" panose="020F0502020204030204" pitchFamily="34" charset="0"/>
              </a:rPr>
              <a:t>Direction</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of </a:t>
            </a:r>
            <a:br>
              <a:rPr lang="en-US" b="1" dirty="0">
                <a:solidFill>
                  <a:srgbClr val="C00000"/>
                </a:solidFill>
                <a:latin typeface="Calibri" panose="020F0502020204030204" pitchFamily="34" charset="0"/>
                <a:cs typeface="Calibri" panose="020F0502020204030204" pitchFamily="34" charset="0"/>
              </a:rPr>
            </a:br>
            <a:r>
              <a:rPr lang="en-US" b="1" dirty="0">
                <a:solidFill>
                  <a:srgbClr val="C00000"/>
                </a:solidFill>
                <a:latin typeface="Calibri" panose="020F0502020204030204" pitchFamily="34" charset="0"/>
                <a:cs typeface="Calibri" panose="020F0502020204030204" pitchFamily="34" charset="0"/>
              </a:rPr>
              <a:t>growth</a:t>
            </a:r>
          </a:p>
        </p:txBody>
      </p:sp>
    </p:spTree>
    <p:extLst>
      <p:ext uri="{BB962C8B-B14F-4D97-AF65-F5344CB8AC3E}">
        <p14:creationId xmlns:p14="http://schemas.microsoft.com/office/powerpoint/2010/main" val="156774133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randombar(horizontal)">
                                      <p:cBhvr>
                                        <p:cTn id="7" dur="500"/>
                                        <p:tgtEl>
                                          <p:spTgt spid="2"/>
                                        </p:tgtEl>
                                      </p:cBhvr>
                                    </p:animEffect>
                                  </p:childTnLst>
                                </p:cTn>
                              </p:par>
                              <p:par>
                                <p:cTn id="8" presetID="14" presetClass="entr" presetSubtype="10" fill="hold" grpId="0" nodeType="withEffect">
                                  <p:stCondLst>
                                    <p:cond delay="0"/>
                                  </p:stCondLst>
                                  <p:childTnLst>
                                    <p:set>
                                      <p:cBhvr>
                                        <p:cTn id="9" dur="1" fill="hold">
                                          <p:stCondLst>
                                            <p:cond delay="0"/>
                                          </p:stCondLst>
                                        </p:cTn>
                                        <p:tgtEl>
                                          <p:spTgt spid="35"/>
                                        </p:tgtEl>
                                        <p:attrNameLst>
                                          <p:attrName>style.visibility</p:attrName>
                                        </p:attrNameLst>
                                      </p:cBhvr>
                                      <p:to>
                                        <p:strVal val="visible"/>
                                      </p:to>
                                    </p:set>
                                    <p:animEffect transition="in" filter="randombar(horizontal)">
                                      <p:cBhvr>
                                        <p:cTn id="10" dur="500"/>
                                        <p:tgtEl>
                                          <p:spTgt spid="3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5"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type="title"/>
          </p:nvPr>
        </p:nvSpPr>
        <p:spPr>
          <a:ln/>
        </p:spPr>
        <p:txBody>
          <a:bodyPr/>
          <a:lstStyle/>
          <a:p>
            <a:pPr marL="119063" indent="-119063"/>
            <a:r>
              <a:rPr lang="en-US" dirty="0"/>
              <a:t>x86-64 Stack</a:t>
            </a:r>
          </a:p>
        </p:txBody>
      </p:sp>
      <p:sp>
        <p:nvSpPr>
          <p:cNvPr id="41988" name="Rectangle 4"/>
          <p:cNvSpPr>
            <a:spLocks noGrp="1" noChangeArrowheads="1"/>
          </p:cNvSpPr>
          <p:nvPr>
            <p:ph type="body" idx="1"/>
          </p:nvPr>
        </p:nvSpPr>
        <p:spPr>
          <a:xfrm>
            <a:off x="1905000" y="1397000"/>
            <a:ext cx="4457700" cy="5435600"/>
          </a:xfrm>
          <a:ln/>
        </p:spPr>
        <p:txBody>
          <a:bodyPr/>
          <a:lstStyle/>
          <a:p>
            <a:r>
              <a:rPr lang="en-US" dirty="0"/>
              <a:t>Region of memory managed with stack discipline</a:t>
            </a:r>
          </a:p>
          <a:p>
            <a:r>
              <a:rPr lang="en-US" dirty="0"/>
              <a:t>Grows toward lower addresses</a:t>
            </a:r>
          </a:p>
          <a:p>
            <a:endParaRPr lang="en-US" dirty="0"/>
          </a:p>
          <a:p>
            <a:r>
              <a:rPr lang="en-US" dirty="0"/>
              <a:t>Register </a:t>
            </a:r>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rsp</a:t>
            </a:r>
            <a:r>
              <a:rPr lang="en-US" dirty="0"/>
              <a:t> contains </a:t>
            </a:r>
            <a:br>
              <a:rPr lang="en-US" dirty="0"/>
            </a:br>
            <a:r>
              <a:rPr lang="en-US" dirty="0"/>
              <a:t>lowest  stack address</a:t>
            </a:r>
          </a:p>
          <a:p>
            <a:pPr marL="552450" lvl="1"/>
            <a:r>
              <a:rPr lang="en-US" dirty="0"/>
              <a:t>address of “top” element</a:t>
            </a:r>
          </a:p>
        </p:txBody>
      </p:sp>
      <p:grpSp>
        <p:nvGrpSpPr>
          <p:cNvPr id="41989" name="Group 5"/>
          <p:cNvGrpSpPr>
            <a:grpSpLocks/>
          </p:cNvGrpSpPr>
          <p:nvPr/>
        </p:nvGrpSpPr>
        <p:grpSpPr bwMode="auto">
          <a:xfrm>
            <a:off x="3883766" y="1655413"/>
            <a:ext cx="6559550" cy="4254500"/>
            <a:chOff x="0" y="288"/>
            <a:chExt cx="4131" cy="2680"/>
          </a:xfrm>
        </p:grpSpPr>
        <p:sp>
          <p:nvSpPr>
            <p:cNvPr id="41990" name="Line 6"/>
            <p:cNvSpPr>
              <a:spLocks noChangeShapeType="1"/>
            </p:cNvSpPr>
            <p:nvPr/>
          </p:nvSpPr>
          <p:spPr bwMode="auto">
            <a:xfrm>
              <a:off x="1679" y="2496"/>
              <a:ext cx="32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1" name="Rectangle 7"/>
            <p:cNvSpPr>
              <a:spLocks/>
            </p:cNvSpPr>
            <p:nvPr/>
          </p:nvSpPr>
          <p:spPr bwMode="auto">
            <a:xfrm>
              <a:off x="0" y="2350"/>
              <a:ext cx="1659" cy="288"/>
            </a:xfrm>
            <a:prstGeom prst="rect">
              <a:avLst/>
            </a:prstGeom>
            <a:noFill/>
            <a:ln w="25400" cap="flat">
              <a:noFill/>
              <a:miter lim="800000"/>
              <a:headEnd type="none" w="med" len="med"/>
              <a:tailEnd type="none" w="med" len="med"/>
            </a:ln>
          </p:spPr>
          <p:txBody>
            <a:bodyPr wrap="none" lIns="38100" tIns="38100" rIns="38100" bIns="3810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sp>
          <p:nvSpPr>
            <p:cNvPr id="41992" name="Rectangle 8"/>
            <p:cNvSpPr>
              <a:spLocks/>
            </p:cNvSpPr>
            <p:nvPr/>
          </p:nvSpPr>
          <p:spPr bwMode="auto">
            <a:xfrm>
              <a:off x="2073" y="576"/>
              <a:ext cx="822" cy="2016"/>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3" name="Line 9"/>
            <p:cNvSpPr>
              <a:spLocks noChangeShapeType="1"/>
            </p:cNvSpPr>
            <p:nvPr/>
          </p:nvSpPr>
          <p:spPr bwMode="auto">
            <a:xfrm>
              <a:off x="3418" y="1824"/>
              <a:ext cx="0" cy="864"/>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4" name="Rectangle 10"/>
            <p:cNvSpPr>
              <a:spLocks/>
            </p:cNvSpPr>
            <p:nvPr/>
          </p:nvSpPr>
          <p:spPr bwMode="auto">
            <a:xfrm>
              <a:off x="3477" y="1918"/>
              <a:ext cx="512" cy="576"/>
            </a:xfrm>
            <a:prstGeom prst="rect">
              <a:avLst/>
            </a:prstGeom>
            <a:solidFill>
              <a:srgbClr val="FFFFFF"/>
            </a:solidFill>
            <a:ln w="25400" cap="flat">
              <a:noFill/>
              <a:miter lim="800000"/>
              <a:headEnd type="none" w="med" len="med"/>
              <a:tailEnd type="none" w="med" len="med"/>
            </a:ln>
          </p:spPr>
          <p:txBody>
            <a:bodyPr lIns="38100" tIns="38100" rIns="38100" bIns="38100"/>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Stack Grows</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Down</a:t>
              </a:r>
            </a:p>
          </p:txBody>
        </p:sp>
        <p:sp>
          <p:nvSpPr>
            <p:cNvPr id="41995" name="Line 11"/>
            <p:cNvSpPr>
              <a:spLocks noChangeShapeType="1"/>
            </p:cNvSpPr>
            <p:nvPr/>
          </p:nvSpPr>
          <p:spPr bwMode="auto">
            <a:xfrm rot="10800000" flipH="1">
              <a:off x="3418" y="432"/>
              <a:ext cx="0" cy="912"/>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6" name="Rectangle 12"/>
            <p:cNvSpPr>
              <a:spLocks/>
            </p:cNvSpPr>
            <p:nvPr/>
          </p:nvSpPr>
          <p:spPr bwMode="auto">
            <a:xfrm>
              <a:off x="3480" y="690"/>
              <a:ext cx="651" cy="400"/>
            </a:xfrm>
            <a:prstGeom prst="rect">
              <a:avLst/>
            </a:prstGeom>
            <a:solidFill>
              <a:srgbClr val="FFFFFF"/>
            </a:solidFill>
            <a:ln w="25400" cap="flat">
              <a:noFill/>
              <a:miter lim="800000"/>
              <a:headEnd type="none" w="med" len="med"/>
              <a:tailEnd type="none" w="med" len="med"/>
            </a:ln>
          </p:spPr>
          <p:txBody>
            <a:bodyPr wrap="none" lIns="38100" tIns="38100" rIns="38100" bIns="38100">
              <a:spAutoFit/>
            </a:bodyPr>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Increasing</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Addresses</a:t>
              </a:r>
            </a:p>
          </p:txBody>
        </p:sp>
        <p:sp>
          <p:nvSpPr>
            <p:cNvPr id="41997" name="Rectangle 13"/>
            <p:cNvSpPr>
              <a:spLocks/>
            </p:cNvSpPr>
            <p:nvPr/>
          </p:nvSpPr>
          <p:spPr bwMode="auto">
            <a:xfrm>
              <a:off x="2048" y="2688"/>
              <a:ext cx="981" cy="280"/>
            </a:xfrm>
            <a:prstGeom prst="rect">
              <a:avLst/>
            </a:prstGeom>
            <a:noFill/>
            <a:ln w="25400" cap="flat">
              <a:noFill/>
              <a:miter lim="800000"/>
              <a:headEnd type="none" w="med" len="med"/>
              <a:tailEnd type="none" w="med" len="med"/>
            </a:ln>
          </p:spPr>
          <p:txBody>
            <a:bodyPr wrap="none" lIns="38100" tIns="38100" rIns="38100" bIns="3810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a:t>
              </a:r>
            </a:p>
          </p:txBody>
        </p:sp>
        <p:sp>
          <p:nvSpPr>
            <p:cNvPr id="41998" name="Line 14"/>
            <p:cNvSpPr>
              <a:spLocks noChangeShapeType="1"/>
            </p:cNvSpPr>
            <p:nvPr/>
          </p:nvSpPr>
          <p:spPr bwMode="auto">
            <a:xfrm>
              <a:off x="2072" y="2400"/>
              <a:ext cx="816"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1999" name="Rectangle 15"/>
            <p:cNvSpPr>
              <a:spLocks/>
            </p:cNvSpPr>
            <p:nvPr/>
          </p:nvSpPr>
          <p:spPr bwMode="auto">
            <a:xfrm>
              <a:off x="1872" y="288"/>
              <a:ext cx="1285" cy="280"/>
            </a:xfrm>
            <a:prstGeom prst="rect">
              <a:avLst/>
            </a:prstGeom>
            <a:noFill/>
            <a:ln w="25400" cap="flat">
              <a:noFill/>
              <a:miter lim="800000"/>
              <a:headEnd type="none" w="med" len="med"/>
              <a:tailEnd type="none" w="med" len="med"/>
            </a:ln>
          </p:spPr>
          <p:txBody>
            <a:bodyPr wrap="none" lIns="38100" tIns="38100" rIns="38100" bIns="3810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p:txBody>
        </p:sp>
        <p:sp>
          <p:nvSpPr>
            <p:cNvPr id="42000" name="AutoShape 16"/>
            <p:cNvSpPr>
              <a:spLocks/>
            </p:cNvSpPr>
            <p:nvPr/>
          </p:nvSpPr>
          <p:spPr bwMode="auto">
            <a:xfrm>
              <a:off x="2288" y="1992"/>
              <a:ext cx="384" cy="240"/>
            </a:xfrm>
            <a:custGeom>
              <a:avLst/>
              <a:gdLst>
                <a:gd name="T0" fmla="*/ 10800 w 21600"/>
                <a:gd name="T1" fmla="*/ 10800 h 21600"/>
              </a:gdLst>
              <a:ahLst/>
              <a:cxnLst>
                <a:cxn ang="0">
                  <a:pos x="T0" y="T1"/>
                </a:cxn>
              </a:cxnLst>
              <a:rect l="0" t="0" r="r" b="b"/>
              <a:pathLst>
                <a:path w="21600" h="21600">
                  <a:moveTo>
                    <a:pt x="0" y="10800"/>
                  </a:moveTo>
                  <a:lnTo>
                    <a:pt x="5400" y="10800"/>
                  </a:lnTo>
                  <a:lnTo>
                    <a:pt x="5400" y="0"/>
                  </a:lnTo>
                  <a:lnTo>
                    <a:pt x="16200" y="0"/>
                  </a:lnTo>
                  <a:lnTo>
                    <a:pt x="16200" y="10800"/>
                  </a:lnTo>
                  <a:lnTo>
                    <a:pt x="21600" y="10800"/>
                  </a:lnTo>
                  <a:lnTo>
                    <a:pt x="10800" y="21600"/>
                  </a:lnTo>
                  <a:close/>
                  <a:moveTo>
                    <a:pt x="0" y="10800"/>
                  </a:moveTo>
                </a:path>
              </a:pathLst>
            </a:custGeom>
            <a:solidFill>
              <a:srgbClr val="980002"/>
            </a:solidFill>
            <a:ln w="25400" cap="flat">
              <a:noFill/>
              <a:round/>
              <a:headEnd type="none" w="med" len="med"/>
              <a:tailEnd type="triangl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grpSp>
    </p:spTree>
    <p:extLst>
      <p:ext uri="{BB962C8B-B14F-4D97-AF65-F5344CB8AC3E}">
        <p14:creationId xmlns:p14="http://schemas.microsoft.com/office/powerpoint/2010/main" val="4268160370"/>
      </p:ext>
    </p:extLst>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Rectangle 7"/>
          <p:cNvSpPr>
            <a:spLocks noGrp="1" noChangeArrowheads="1"/>
          </p:cNvSpPr>
          <p:nvPr>
            <p:ph type="title"/>
          </p:nvPr>
        </p:nvSpPr>
        <p:spPr>
          <a:ln/>
        </p:spPr>
        <p:txBody>
          <a:bodyPr/>
          <a:lstStyle/>
          <a:p>
            <a:pPr marL="119063" indent="-119063"/>
            <a:r>
              <a:rPr lang="en-US" dirty="0"/>
              <a:t>x86-64 Stack: Push</a:t>
            </a:r>
          </a:p>
        </p:txBody>
      </p:sp>
      <p:sp>
        <p:nvSpPr>
          <p:cNvPr id="43016" name="Rectangle 8"/>
          <p:cNvSpPr>
            <a:spLocks noGrp="1" noChangeArrowheads="1"/>
          </p:cNvSpPr>
          <p:nvPr>
            <p:ph type="body" idx="1"/>
          </p:nvPr>
        </p:nvSpPr>
        <p:spPr>
          <a:ln/>
        </p:spPr>
        <p:txBody>
          <a:bodyPr/>
          <a:lstStyle/>
          <a:p>
            <a:r>
              <a:rPr lang="en-US" dirty="0" err="1">
                <a:latin typeface="Courier New Bold" charset="0"/>
                <a:cs typeface="Courier New Bold" charset="0"/>
                <a:sym typeface="Courier New Bold" charset="0"/>
              </a:rPr>
              <a:t>pushq</a:t>
            </a:r>
            <a:r>
              <a:rPr lang="en-US" dirty="0">
                <a:latin typeface="Courier New Bold" charset="0"/>
                <a:cs typeface="Courier New Bold" charset="0"/>
                <a:sym typeface="Courier New Bold" charset="0"/>
              </a:rPr>
              <a:t> </a:t>
            </a:r>
            <a:r>
              <a:rPr lang="en-US" dirty="0" err="1">
                <a:latin typeface="Calibri Bold Italic" charset="0"/>
                <a:ea typeface="Calibri Bold Italic" charset="0"/>
                <a:cs typeface="Calibri Bold Italic" charset="0"/>
                <a:sym typeface="Calibri Bold Italic" charset="0"/>
              </a:rPr>
              <a:t>Src</a:t>
            </a:r>
            <a:endParaRPr lang="en-US" dirty="0">
              <a:latin typeface="Courier New Bold" charset="0"/>
              <a:sym typeface="Courier New Bold" charset="0"/>
            </a:endParaRPr>
          </a:p>
          <a:p>
            <a:pPr marL="552450" lvl="1"/>
            <a:r>
              <a:rPr lang="en-US" dirty="0"/>
              <a:t>Fetch operand at </a:t>
            </a:r>
            <a:r>
              <a:rPr lang="en-US" dirty="0" err="1">
                <a:latin typeface="Calibri Italic" charset="0"/>
                <a:ea typeface="Calibri Italic" charset="0"/>
                <a:cs typeface="Calibri Italic" charset="0"/>
                <a:sym typeface="Calibri Italic" charset="0"/>
              </a:rPr>
              <a:t>Src</a:t>
            </a:r>
            <a:endParaRPr lang="en-US" dirty="0"/>
          </a:p>
          <a:p>
            <a:pPr marL="552450" lvl="1"/>
            <a:r>
              <a:rPr lang="en-US" dirty="0"/>
              <a:t>Decrement </a:t>
            </a:r>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rsp</a:t>
            </a:r>
            <a:r>
              <a:rPr lang="en-US" dirty="0"/>
              <a:t> by 8</a:t>
            </a:r>
          </a:p>
          <a:p>
            <a:pPr marL="552450" lvl="1"/>
            <a:r>
              <a:rPr lang="en-US" dirty="0"/>
              <a:t>Write operand at address given by </a:t>
            </a:r>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rsp</a:t>
            </a:r>
            <a:endParaRPr lang="en-US" dirty="0">
              <a:latin typeface="Courier New Bold" charset="0"/>
              <a:ea typeface="ヒラギノ角ゴ ProN W6" charset="0"/>
              <a:cs typeface="ヒラギノ角ゴ ProN W6" charset="0"/>
              <a:sym typeface="Courier New Bold" charset="0"/>
            </a:endParaRPr>
          </a:p>
        </p:txBody>
      </p:sp>
      <p:sp>
        <p:nvSpPr>
          <p:cNvPr id="43017" name="Line 9"/>
          <p:cNvSpPr>
            <a:spLocks noChangeShapeType="1"/>
          </p:cNvSpPr>
          <p:nvPr/>
        </p:nvSpPr>
        <p:spPr bwMode="auto">
          <a:xfrm>
            <a:off x="6654800" y="5029200"/>
            <a:ext cx="508000" cy="0"/>
          </a:xfrm>
          <a:prstGeom prst="line">
            <a:avLst/>
          </a:prstGeom>
          <a:noFill/>
          <a:ln w="25400" cap="flat">
            <a:solidFill>
              <a:srgbClr val="7F7F7F"/>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18" name="Line 10"/>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4" name="Line 16"/>
          <p:cNvSpPr>
            <a:spLocks noChangeShapeType="1"/>
          </p:cNvSpPr>
          <p:nvPr/>
        </p:nvSpPr>
        <p:spPr bwMode="auto">
          <a:xfrm>
            <a:off x="6654800" y="5029200"/>
            <a:ext cx="50800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5" name="Rectangle 17"/>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6" name="Line 18"/>
          <p:cNvSpPr>
            <a:spLocks noChangeShapeType="1"/>
          </p:cNvSpPr>
          <p:nvPr/>
        </p:nvSpPr>
        <p:spPr bwMode="auto">
          <a:xfrm>
            <a:off x="9415463" y="3962400"/>
            <a:ext cx="0" cy="13716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7" name="Rectangle 19"/>
          <p:cNvSpPr>
            <a:spLocks/>
          </p:cNvSpPr>
          <p:nvPr/>
        </p:nvSpPr>
        <p:spPr bwMode="auto">
          <a:xfrm>
            <a:off x="9509125" y="4111625"/>
            <a:ext cx="812800" cy="914400"/>
          </a:xfrm>
          <a:prstGeom prst="rect">
            <a:avLst/>
          </a:prstGeom>
          <a:solidFill>
            <a:srgbClr val="FFFFFF"/>
          </a:solidFill>
          <a:ln w="25400" cap="flat">
            <a:noFill/>
            <a:miter lim="800000"/>
            <a:headEnd type="none" w="med" len="med"/>
            <a:tailEnd type="none" w="med" len="med"/>
          </a:ln>
        </p:spPr>
        <p:txBody>
          <a:bodyPr lIns="0" tIns="0" rIns="0" bIns="0"/>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Stack Grows</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Down</a:t>
            </a:r>
          </a:p>
        </p:txBody>
      </p:sp>
      <p:sp>
        <p:nvSpPr>
          <p:cNvPr id="43028" name="Line 20"/>
          <p:cNvSpPr>
            <a:spLocks noChangeShapeType="1"/>
          </p:cNvSpPr>
          <p:nvPr/>
        </p:nvSpPr>
        <p:spPr bwMode="auto">
          <a:xfrm rot="10800000" flipH="1">
            <a:off x="9415463" y="1752600"/>
            <a:ext cx="0" cy="14478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9" name="Rectangle 21"/>
          <p:cNvSpPr>
            <a:spLocks/>
          </p:cNvSpPr>
          <p:nvPr/>
        </p:nvSpPr>
        <p:spPr bwMode="auto">
          <a:xfrm>
            <a:off x="9553630" y="2162175"/>
            <a:ext cx="953979" cy="553998"/>
          </a:xfrm>
          <a:prstGeom prst="rect">
            <a:avLst/>
          </a:prstGeom>
          <a:solidFill>
            <a:srgbClr val="FFFFFF"/>
          </a:solid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Increasing</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Addresses</a:t>
            </a:r>
          </a:p>
        </p:txBody>
      </p:sp>
      <p:sp>
        <p:nvSpPr>
          <p:cNvPr id="43030" name="Line 22"/>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31" name="Rectangle 23"/>
          <p:cNvSpPr>
            <a:spLocks/>
          </p:cNvSpPr>
          <p:nvPr/>
        </p:nvSpPr>
        <p:spPr bwMode="auto">
          <a:xfrm>
            <a:off x="6943685" y="1534875"/>
            <a:ext cx="197810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p:txBody>
      </p:sp>
      <p:grpSp>
        <p:nvGrpSpPr>
          <p:cNvPr id="43033" name="Group 25"/>
          <p:cNvGrpSpPr>
            <a:grpSpLocks/>
          </p:cNvGrpSpPr>
          <p:nvPr/>
        </p:nvGrpSpPr>
        <p:grpSpPr bwMode="auto">
          <a:xfrm>
            <a:off x="4040189" y="4759326"/>
            <a:ext cx="4752981" cy="1262063"/>
            <a:chOff x="41" y="0"/>
            <a:chExt cx="2994" cy="795"/>
          </a:xfrm>
        </p:grpSpPr>
        <p:sp>
          <p:nvSpPr>
            <p:cNvPr id="43034" name="Rectangle 26"/>
            <p:cNvSpPr>
              <a:spLocks/>
            </p:cNvSpPr>
            <p:nvPr/>
          </p:nvSpPr>
          <p:spPr bwMode="auto">
            <a:xfrm>
              <a:off x="41" y="0"/>
              <a:ext cx="1618" cy="233"/>
            </a:xfrm>
            <a:prstGeom prst="rect">
              <a:avLst/>
            </a:prstGeom>
            <a:noFill/>
            <a:ln w="25400" cap="flat">
              <a:noFill/>
              <a:miter lim="800000"/>
              <a:headEnd type="none" w="med" len="med"/>
              <a:tailEnd type="none" w="med" len="med"/>
            </a:ln>
          </p:spPr>
          <p:txBody>
            <a:bodyPr wrap="none" lIns="0" tIns="0" rIns="0" bIns="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sp>
          <p:nvSpPr>
            <p:cNvPr id="43035" name="Rectangle 27"/>
            <p:cNvSpPr>
              <a:spLocks/>
            </p:cNvSpPr>
            <p:nvPr/>
          </p:nvSpPr>
          <p:spPr bwMode="auto">
            <a:xfrm>
              <a:off x="2057" y="330"/>
              <a:ext cx="978" cy="465"/>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 </a:t>
              </a:r>
              <a:br>
                <a:rPr lang="en-US" sz="2400" dirty="0">
                  <a:solidFill>
                    <a:srgbClr val="262699"/>
                  </a:solidFill>
                  <a:latin typeface="Calibri Bold" charset="0"/>
                  <a:ea typeface="Calibri Bold" charset="0"/>
                  <a:cs typeface="Calibri Bold" charset="0"/>
                  <a:sym typeface="Calibri Bold" charset="0"/>
                </a:rPr>
              </a:br>
              <a:endParaRPr lang="en-US" sz="2400" dirty="0">
                <a:solidFill>
                  <a:srgbClr val="262699"/>
                </a:solidFill>
                <a:latin typeface="Calibri Bold" charset="0"/>
                <a:ea typeface="Calibri Bold" charset="0"/>
                <a:cs typeface="Calibri Bold" charset="0"/>
                <a:sym typeface="Calibri Bold" charset="0"/>
              </a:endParaRPr>
            </a:p>
          </p:txBody>
        </p:sp>
      </p:grpSp>
      <p:sp>
        <p:nvSpPr>
          <p:cNvPr id="2" name="Oval 1"/>
          <p:cNvSpPr/>
          <p:nvPr/>
        </p:nvSpPr>
        <p:spPr bwMode="auto">
          <a:xfrm>
            <a:off x="5114693" y="1870386"/>
            <a:ext cx="1103970" cy="369849"/>
          </a:xfrm>
          <a:prstGeom prst="ellipse">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0" rIns="91440" bIns="0" numCol="1" rtlCol="0" anchor="t" anchorCtr="0" compatLnSpc="1">
            <a:prstTxWarp prst="textNoShape">
              <a:avLst/>
            </a:prstTxWarp>
          </a:bodyPr>
          <a:lstStyle/>
          <a:p>
            <a:pPr algn="ctr" defTabSz="914400" fontAlgn="base">
              <a:spcBef>
                <a:spcPct val="0"/>
              </a:spcBef>
              <a:spcAft>
                <a:spcPct val="0"/>
              </a:spcAft>
            </a:pPr>
            <a:r>
              <a:rPr lang="en-US" sz="2000" dirty="0" err="1">
                <a:solidFill>
                  <a:srgbClr val="000000"/>
                </a:solidFill>
                <a:latin typeface="Gill Sans" charset="0"/>
                <a:ea typeface="ヒラギノ角ゴ ProN W3" charset="0"/>
                <a:cs typeface="ヒラギノ角ゴ ProN W3" charset="0"/>
                <a:sym typeface="Gill Sans" charset="0"/>
              </a:rPr>
              <a:t>val</a:t>
            </a:r>
            <a:endParaRPr lang="en-US" sz="2000" dirty="0">
              <a:solidFill>
                <a:srgbClr val="000000"/>
              </a:solidFill>
              <a:latin typeface="Gill Sans" charset="0"/>
              <a:ea typeface="ヒラギノ角ゴ ProN W3" charset="0"/>
              <a:cs typeface="ヒラギノ角ゴ ProN W3" charset="0"/>
              <a:sym typeface="Gill Sans"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5" name="Rectangle 7"/>
          <p:cNvSpPr>
            <a:spLocks noGrp="1" noChangeArrowheads="1"/>
          </p:cNvSpPr>
          <p:nvPr>
            <p:ph type="title"/>
          </p:nvPr>
        </p:nvSpPr>
        <p:spPr>
          <a:ln/>
        </p:spPr>
        <p:txBody>
          <a:bodyPr/>
          <a:lstStyle/>
          <a:p>
            <a:pPr marL="119063" indent="-119063"/>
            <a:r>
              <a:rPr lang="en-US" dirty="0"/>
              <a:t>x86-64 Stack: Push</a:t>
            </a:r>
          </a:p>
        </p:txBody>
      </p:sp>
      <p:sp>
        <p:nvSpPr>
          <p:cNvPr id="43016" name="Rectangle 8"/>
          <p:cNvSpPr>
            <a:spLocks noGrp="1" noChangeArrowheads="1"/>
          </p:cNvSpPr>
          <p:nvPr>
            <p:ph type="body" idx="1"/>
          </p:nvPr>
        </p:nvSpPr>
        <p:spPr>
          <a:ln/>
        </p:spPr>
        <p:txBody>
          <a:bodyPr/>
          <a:lstStyle/>
          <a:p>
            <a:r>
              <a:rPr lang="en-US" dirty="0" err="1">
                <a:latin typeface="Courier New Bold" charset="0"/>
                <a:cs typeface="Courier New Bold" charset="0"/>
                <a:sym typeface="Courier New Bold" charset="0"/>
              </a:rPr>
              <a:t>pushq</a:t>
            </a:r>
            <a:r>
              <a:rPr lang="en-US" dirty="0">
                <a:latin typeface="Courier New Bold" charset="0"/>
                <a:cs typeface="Courier New Bold" charset="0"/>
                <a:sym typeface="Courier New Bold" charset="0"/>
              </a:rPr>
              <a:t> </a:t>
            </a:r>
            <a:r>
              <a:rPr lang="en-US" dirty="0" err="1">
                <a:latin typeface="Calibri Bold Italic" charset="0"/>
                <a:ea typeface="Calibri Bold Italic" charset="0"/>
                <a:cs typeface="Calibri Bold Italic" charset="0"/>
                <a:sym typeface="Calibri Bold Italic" charset="0"/>
              </a:rPr>
              <a:t>Src</a:t>
            </a:r>
            <a:endParaRPr lang="en-US" dirty="0">
              <a:latin typeface="Courier New Bold" charset="0"/>
              <a:sym typeface="Courier New Bold" charset="0"/>
            </a:endParaRPr>
          </a:p>
          <a:p>
            <a:pPr marL="552450" lvl="1"/>
            <a:r>
              <a:rPr lang="en-US" dirty="0"/>
              <a:t>Fetch operand at </a:t>
            </a:r>
            <a:r>
              <a:rPr lang="en-US" dirty="0" err="1">
                <a:latin typeface="Calibri Italic" charset="0"/>
                <a:ea typeface="Calibri Italic" charset="0"/>
                <a:cs typeface="Calibri Italic" charset="0"/>
                <a:sym typeface="Calibri Italic" charset="0"/>
              </a:rPr>
              <a:t>Src</a:t>
            </a:r>
            <a:endParaRPr lang="en-US" dirty="0"/>
          </a:p>
          <a:p>
            <a:pPr marL="552450" lvl="1"/>
            <a:r>
              <a:rPr lang="en-US" dirty="0"/>
              <a:t>Decrement </a:t>
            </a:r>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rsp</a:t>
            </a:r>
            <a:r>
              <a:rPr lang="en-US" dirty="0"/>
              <a:t> by 8</a:t>
            </a:r>
          </a:p>
          <a:p>
            <a:pPr marL="552450" lvl="1"/>
            <a:r>
              <a:rPr lang="en-US" dirty="0"/>
              <a:t>Write operand at address given by </a:t>
            </a:r>
            <a:r>
              <a:rPr lang="en-US" dirty="0">
                <a:latin typeface="Courier New Bold" charset="0"/>
                <a:cs typeface="Courier New Bold" charset="0"/>
                <a:sym typeface="Courier New Bold" charset="0"/>
              </a:rPr>
              <a:t>%</a:t>
            </a:r>
            <a:r>
              <a:rPr lang="en-US" dirty="0" err="1">
                <a:latin typeface="Courier New Bold" charset="0"/>
                <a:cs typeface="Courier New Bold" charset="0"/>
                <a:sym typeface="Courier New Bold" charset="0"/>
              </a:rPr>
              <a:t>rsp</a:t>
            </a:r>
            <a:endParaRPr lang="en-US" dirty="0">
              <a:latin typeface="Courier New Bold" charset="0"/>
              <a:ea typeface="ヒラギノ角ゴ ProN W6" charset="0"/>
              <a:cs typeface="ヒラギノ角ゴ ProN W6" charset="0"/>
              <a:sym typeface="Courier New Bold" charset="0"/>
            </a:endParaRPr>
          </a:p>
        </p:txBody>
      </p:sp>
      <p:sp>
        <p:nvSpPr>
          <p:cNvPr id="43017" name="Line 9"/>
          <p:cNvSpPr>
            <a:spLocks noChangeShapeType="1"/>
          </p:cNvSpPr>
          <p:nvPr/>
        </p:nvSpPr>
        <p:spPr bwMode="auto">
          <a:xfrm>
            <a:off x="6654800" y="5029200"/>
            <a:ext cx="508000" cy="0"/>
          </a:xfrm>
          <a:prstGeom prst="line">
            <a:avLst/>
          </a:prstGeom>
          <a:noFill/>
          <a:ln w="25400" cap="flat">
            <a:solidFill>
              <a:srgbClr val="7F7F7F"/>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18" name="Line 10"/>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grpSp>
        <p:nvGrpSpPr>
          <p:cNvPr id="43019" name="Group 11"/>
          <p:cNvGrpSpPr>
            <a:grpSpLocks/>
          </p:cNvGrpSpPr>
          <p:nvPr/>
        </p:nvGrpSpPr>
        <p:grpSpPr bwMode="auto">
          <a:xfrm>
            <a:off x="6564314" y="5011738"/>
            <a:ext cx="2016125" cy="474662"/>
            <a:chOff x="0" y="0"/>
            <a:chExt cx="1270" cy="298"/>
          </a:xfrm>
        </p:grpSpPr>
        <p:sp>
          <p:nvSpPr>
            <p:cNvPr id="43020" name="Rectangle 12"/>
            <p:cNvSpPr>
              <a:spLocks/>
            </p:cNvSpPr>
            <p:nvPr/>
          </p:nvSpPr>
          <p:spPr bwMode="auto">
            <a:xfrm>
              <a:off x="450" y="106"/>
              <a:ext cx="820" cy="192"/>
            </a:xfrm>
            <a:prstGeom prst="rect">
              <a:avLst/>
            </a:prstGeom>
            <a:solidFill>
              <a:srgbClr val="8484E0"/>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1" name="Line 13"/>
            <p:cNvSpPr>
              <a:spLocks noChangeShapeType="1"/>
            </p:cNvSpPr>
            <p:nvPr/>
          </p:nvSpPr>
          <p:spPr bwMode="auto">
            <a:xfrm>
              <a:off x="56" y="203"/>
              <a:ext cx="32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2" name="Rectangle 14"/>
            <p:cNvSpPr>
              <a:spLocks/>
            </p:cNvSpPr>
            <p:nvPr/>
          </p:nvSpPr>
          <p:spPr bwMode="auto">
            <a:xfrm>
              <a:off x="222" y="0"/>
              <a:ext cx="154" cy="203"/>
            </a:xfrm>
            <a:prstGeom prst="rect">
              <a:avLst/>
            </a:prstGeom>
            <a:noFill/>
            <a:ln w="19050" cap="flat">
              <a:noFill/>
              <a:miter lim="800000"/>
              <a:headEnd type="none" w="med" len="med"/>
              <a:tailEnd type="none" w="med" len="med"/>
            </a:ln>
          </p:spPr>
          <p:txBody>
            <a:bodyPr wrap="none" lIns="38100" tIns="38100" rIns="38100" bIns="38100">
              <a:spAutoFit/>
            </a:bodyPr>
            <a:lstStyle/>
            <a:p>
              <a:pPr algn="ctr" defTabSz="914400" fontAlgn="base">
                <a:spcBef>
                  <a:spcPct val="0"/>
                </a:spcBef>
                <a:spcAft>
                  <a:spcPct val="0"/>
                </a:spcAft>
              </a:pPr>
              <a:r>
                <a:rPr lang="en-US" sz="1600" dirty="0">
                  <a:solidFill>
                    <a:srgbClr val="000000"/>
                  </a:solidFill>
                  <a:latin typeface="Calibri" charset="0"/>
                  <a:ea typeface="Calibri" charset="0"/>
                  <a:cs typeface="Calibri" charset="0"/>
                  <a:sym typeface="Calibri" charset="0"/>
                </a:rPr>
                <a:t>-8</a:t>
              </a:r>
            </a:p>
          </p:txBody>
        </p:sp>
        <p:sp>
          <p:nvSpPr>
            <p:cNvPr id="43023" name="AutoShape 15"/>
            <p:cNvSpPr>
              <a:spLocks/>
            </p:cNvSpPr>
            <p:nvPr/>
          </p:nvSpPr>
          <p:spPr bwMode="auto">
            <a:xfrm>
              <a:off x="0" y="53"/>
              <a:ext cx="232" cy="120"/>
            </a:xfrm>
            <a:custGeom>
              <a:avLst/>
              <a:gdLst>
                <a:gd name="T0" fmla="*/ 10800 w 21600"/>
                <a:gd name="T1" fmla="*/ 10800 h 21600"/>
              </a:gdLst>
              <a:ahLst/>
              <a:cxnLst>
                <a:cxn ang="0">
                  <a:pos x="T0" y="T1"/>
                </a:cxn>
              </a:cxnLst>
              <a:rect l="0" t="0" r="r" b="b"/>
              <a:pathLst>
                <a:path w="21600" h="21600">
                  <a:moveTo>
                    <a:pt x="0" y="10800"/>
                  </a:moveTo>
                  <a:lnTo>
                    <a:pt x="5400" y="10800"/>
                  </a:lnTo>
                  <a:lnTo>
                    <a:pt x="5400" y="0"/>
                  </a:lnTo>
                  <a:lnTo>
                    <a:pt x="16200" y="0"/>
                  </a:lnTo>
                  <a:lnTo>
                    <a:pt x="16200" y="10800"/>
                  </a:lnTo>
                  <a:lnTo>
                    <a:pt x="21600" y="10800"/>
                  </a:lnTo>
                  <a:lnTo>
                    <a:pt x="10800" y="21600"/>
                  </a:lnTo>
                  <a:close/>
                  <a:moveTo>
                    <a:pt x="0" y="10800"/>
                  </a:moveTo>
                </a:path>
              </a:pathLst>
            </a:custGeom>
            <a:solidFill>
              <a:srgbClr val="980002"/>
            </a:solidFill>
            <a:ln w="25400" cap="flat">
              <a:noFill/>
              <a:round/>
              <a:headEnd type="none" w="med" len="med"/>
              <a:tailEnd type="triangl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grpSp>
      <p:sp>
        <p:nvSpPr>
          <p:cNvPr id="43024" name="Line 16"/>
          <p:cNvSpPr>
            <a:spLocks noChangeShapeType="1"/>
          </p:cNvSpPr>
          <p:nvPr/>
        </p:nvSpPr>
        <p:spPr bwMode="auto">
          <a:xfrm>
            <a:off x="6654800" y="5029200"/>
            <a:ext cx="50800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5" name="Rectangle 17"/>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6" name="Line 18"/>
          <p:cNvSpPr>
            <a:spLocks noChangeShapeType="1"/>
          </p:cNvSpPr>
          <p:nvPr/>
        </p:nvSpPr>
        <p:spPr bwMode="auto">
          <a:xfrm>
            <a:off x="9415463" y="3962400"/>
            <a:ext cx="0" cy="13716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7" name="Rectangle 19"/>
          <p:cNvSpPr>
            <a:spLocks/>
          </p:cNvSpPr>
          <p:nvPr/>
        </p:nvSpPr>
        <p:spPr bwMode="auto">
          <a:xfrm>
            <a:off x="9509125" y="4111625"/>
            <a:ext cx="812800" cy="914400"/>
          </a:xfrm>
          <a:prstGeom prst="rect">
            <a:avLst/>
          </a:prstGeom>
          <a:solidFill>
            <a:srgbClr val="FFFFFF"/>
          </a:solidFill>
          <a:ln w="25400" cap="flat">
            <a:noFill/>
            <a:miter lim="800000"/>
            <a:headEnd type="none" w="med" len="med"/>
            <a:tailEnd type="none" w="med" len="med"/>
          </a:ln>
        </p:spPr>
        <p:txBody>
          <a:bodyPr lIns="0" tIns="0" rIns="0" bIns="0"/>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Stack Grows</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Down</a:t>
            </a:r>
          </a:p>
        </p:txBody>
      </p:sp>
      <p:sp>
        <p:nvSpPr>
          <p:cNvPr id="43028" name="Line 20"/>
          <p:cNvSpPr>
            <a:spLocks noChangeShapeType="1"/>
          </p:cNvSpPr>
          <p:nvPr/>
        </p:nvSpPr>
        <p:spPr bwMode="auto">
          <a:xfrm rot="10800000" flipH="1">
            <a:off x="9415463" y="1752600"/>
            <a:ext cx="0" cy="14478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29" name="Rectangle 21"/>
          <p:cNvSpPr>
            <a:spLocks/>
          </p:cNvSpPr>
          <p:nvPr/>
        </p:nvSpPr>
        <p:spPr bwMode="auto">
          <a:xfrm>
            <a:off x="9553630" y="2162175"/>
            <a:ext cx="953979" cy="553998"/>
          </a:xfrm>
          <a:prstGeom prst="rect">
            <a:avLst/>
          </a:prstGeom>
          <a:solidFill>
            <a:srgbClr val="FFFFFF"/>
          </a:solid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Increasing</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Addresses</a:t>
            </a:r>
          </a:p>
        </p:txBody>
      </p:sp>
      <p:sp>
        <p:nvSpPr>
          <p:cNvPr id="43030" name="Line 22"/>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3031" name="Rectangle 23"/>
          <p:cNvSpPr>
            <a:spLocks/>
          </p:cNvSpPr>
          <p:nvPr/>
        </p:nvSpPr>
        <p:spPr bwMode="auto">
          <a:xfrm>
            <a:off x="6990515" y="1557337"/>
            <a:ext cx="197810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p:txBody>
      </p:sp>
      <p:grpSp>
        <p:nvGrpSpPr>
          <p:cNvPr id="43033" name="Group 25"/>
          <p:cNvGrpSpPr>
            <a:grpSpLocks/>
          </p:cNvGrpSpPr>
          <p:nvPr/>
        </p:nvGrpSpPr>
        <p:grpSpPr bwMode="auto">
          <a:xfrm>
            <a:off x="4040189" y="4759325"/>
            <a:ext cx="4683125" cy="1212850"/>
            <a:chOff x="41" y="0"/>
            <a:chExt cx="2950" cy="764"/>
          </a:xfrm>
        </p:grpSpPr>
        <p:sp>
          <p:nvSpPr>
            <p:cNvPr id="43034" name="Rectangle 26"/>
            <p:cNvSpPr>
              <a:spLocks/>
            </p:cNvSpPr>
            <p:nvPr/>
          </p:nvSpPr>
          <p:spPr bwMode="auto">
            <a:xfrm>
              <a:off x="41" y="0"/>
              <a:ext cx="1618" cy="233"/>
            </a:xfrm>
            <a:prstGeom prst="rect">
              <a:avLst/>
            </a:prstGeom>
            <a:noFill/>
            <a:ln w="25400" cap="flat">
              <a:noFill/>
              <a:miter lim="800000"/>
              <a:headEnd type="none" w="med" len="med"/>
              <a:tailEnd type="none" w="med" len="med"/>
            </a:ln>
          </p:spPr>
          <p:txBody>
            <a:bodyPr wrap="none" lIns="0" tIns="0" rIns="0" bIns="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sp>
          <p:nvSpPr>
            <p:cNvPr id="43035" name="Rectangle 27"/>
            <p:cNvSpPr>
              <a:spLocks/>
            </p:cNvSpPr>
            <p:nvPr/>
          </p:nvSpPr>
          <p:spPr bwMode="auto">
            <a:xfrm>
              <a:off x="2056" y="531"/>
              <a:ext cx="935" cy="233"/>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a:t>
              </a:r>
            </a:p>
          </p:txBody>
        </p:sp>
      </p:grpSp>
      <p:sp>
        <p:nvSpPr>
          <p:cNvPr id="2" name="Oval 1"/>
          <p:cNvSpPr/>
          <p:nvPr/>
        </p:nvSpPr>
        <p:spPr bwMode="auto">
          <a:xfrm>
            <a:off x="5114693" y="1870386"/>
            <a:ext cx="1103970" cy="369849"/>
          </a:xfrm>
          <a:prstGeom prst="ellipse">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0" rIns="91440" bIns="0" numCol="1" rtlCol="0" anchor="t" anchorCtr="0" compatLnSpc="1">
            <a:prstTxWarp prst="textNoShape">
              <a:avLst/>
            </a:prstTxWarp>
          </a:bodyPr>
          <a:lstStyle/>
          <a:p>
            <a:pPr algn="ctr" defTabSz="914400" fontAlgn="base">
              <a:spcBef>
                <a:spcPct val="0"/>
              </a:spcBef>
              <a:spcAft>
                <a:spcPct val="0"/>
              </a:spcAft>
            </a:pPr>
            <a:r>
              <a:rPr lang="en-US" sz="2000" dirty="0" err="1">
                <a:solidFill>
                  <a:srgbClr val="000000"/>
                </a:solidFill>
                <a:latin typeface="Gill Sans" charset="0"/>
                <a:ea typeface="ヒラギノ角ゴ ProN W3" charset="0"/>
                <a:cs typeface="ヒラギノ角ゴ ProN W3" charset="0"/>
                <a:sym typeface="Gill Sans" charset="0"/>
              </a:rPr>
              <a:t>val</a:t>
            </a:r>
            <a:endParaRPr lang="en-US" sz="2000" dirty="0">
              <a:solidFill>
                <a:srgbClr val="000000"/>
              </a:solidFill>
              <a:latin typeface="Gill Sans" charset="0"/>
              <a:ea typeface="ヒラギノ角ゴ ProN W3" charset="0"/>
              <a:cs typeface="ヒラギノ角ゴ ProN W3" charset="0"/>
              <a:sym typeface="Gill Sans" charset="0"/>
            </a:endParaRPr>
          </a:p>
        </p:txBody>
      </p:sp>
    </p:spTree>
    <p:extLst>
      <p:ext uri="{BB962C8B-B14F-4D97-AF65-F5344CB8AC3E}">
        <p14:creationId xmlns:p14="http://schemas.microsoft.com/office/powerpoint/2010/main" val="378214639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5.55556E-6 3.7037E-7 L 0.05122 0.25185 L 0.09636 0.35764 L 0.09514 0.52338 L 0.24271 0.47639 " pathEditMode="relative" ptsTypes="AAAAA">
                                      <p:cBhvr>
                                        <p:cTn id="6" dur="2000" fill="hold"/>
                                        <p:tgtEl>
                                          <p:spTgt spid="2"/>
                                        </p:tgtEl>
                                        <p:attrNameLst>
                                          <p:attrName>ppt_x</p:attrName>
                                          <p:attrName>ppt_y</p:attrName>
                                        </p:attrNameLst>
                                      </p:cBhvr>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8"/>
          <p:cNvSpPr txBox="1">
            <a:spLocks noChangeArrowheads="1"/>
          </p:cNvSpPr>
          <p:nvPr/>
        </p:nvSpPr>
        <p:spPr bwMode="auto">
          <a:xfrm>
            <a:off x="1905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a:lstStyle>
          <a:p>
            <a:pPr defTabSz="914400"/>
            <a:r>
              <a:rPr lang="en-US" dirty="0" err="1">
                <a:solidFill>
                  <a:srgbClr val="000000"/>
                </a:solidFill>
                <a:latin typeface="Courier New Bold" charset="0"/>
                <a:cs typeface="Courier New Bold" charset="0"/>
                <a:sym typeface="Courier New Bold" charset="0"/>
              </a:rPr>
              <a:t>popq</a:t>
            </a:r>
            <a:r>
              <a:rPr lang="en-US" dirty="0">
                <a:solidFill>
                  <a:srgbClr val="000000"/>
                </a:solidFill>
                <a:latin typeface="Courier New Bold" charset="0"/>
                <a:cs typeface="Courier New Bold" charset="0"/>
                <a:sym typeface="Courier New Bold" charset="0"/>
              </a:rPr>
              <a:t> </a:t>
            </a:r>
            <a:r>
              <a:rPr lang="en-US" dirty="0" err="1">
                <a:solidFill>
                  <a:srgbClr val="000000"/>
                </a:solidFill>
                <a:latin typeface="Calibri Bold Italic" charset="0"/>
                <a:ea typeface="Calibri Bold Italic" charset="0"/>
                <a:cs typeface="Calibri Bold Italic" charset="0"/>
                <a:sym typeface="Calibri Bold Italic" charset="0"/>
              </a:rPr>
              <a:t>Dest</a:t>
            </a:r>
            <a:endParaRPr lang="en-US" dirty="0">
              <a:solidFill>
                <a:srgbClr val="000000"/>
              </a:solidFill>
              <a:latin typeface="Courier New Bold" charset="0"/>
              <a:sym typeface="Courier New Bold" charset="0"/>
            </a:endParaRPr>
          </a:p>
          <a:p>
            <a:pPr marL="552450" lvl="1" defTabSz="914400"/>
            <a:r>
              <a:rPr lang="en-US" dirty="0">
                <a:solidFill>
                  <a:srgbClr val="000000"/>
                </a:solidFill>
              </a:rPr>
              <a:t>Read value at address given by </a:t>
            </a: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a:p>
            <a:pPr marL="552450" lvl="1" defTabSz="914400"/>
            <a:r>
              <a:rPr lang="en-US" dirty="0">
                <a:solidFill>
                  <a:srgbClr val="000000"/>
                </a:solidFill>
              </a:rPr>
              <a:t>Increment </a:t>
            </a: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r>
              <a:rPr lang="en-US" dirty="0">
                <a:solidFill>
                  <a:srgbClr val="000000"/>
                </a:solidFill>
              </a:rPr>
              <a:t> by 8</a:t>
            </a:r>
          </a:p>
          <a:p>
            <a:pPr marL="552450" lvl="1" defTabSz="914400"/>
            <a:r>
              <a:rPr lang="en-US" dirty="0">
                <a:solidFill>
                  <a:srgbClr val="000000"/>
                </a:solidFill>
              </a:rPr>
              <a:t>Store value at </a:t>
            </a:r>
            <a:r>
              <a:rPr lang="en-US" dirty="0" err="1">
                <a:solidFill>
                  <a:srgbClr val="000000"/>
                </a:solidFill>
              </a:rPr>
              <a:t>Dest</a:t>
            </a:r>
            <a:r>
              <a:rPr lang="en-US" dirty="0">
                <a:solidFill>
                  <a:srgbClr val="000000"/>
                </a:solidFill>
              </a:rPr>
              <a:t> (usually a register)</a:t>
            </a:r>
            <a:endParaRPr lang="en-US" dirty="0">
              <a:solidFill>
                <a:srgbClr val="000000"/>
              </a:solidFill>
              <a:latin typeface="Courier New Bold" charset="0"/>
              <a:ea typeface="ヒラギノ角ゴ ProN W6" charset="0"/>
              <a:cs typeface="ヒラギノ角ゴ ProN W6" charset="0"/>
              <a:sym typeface="Courier New Bold" charset="0"/>
            </a:endParaRPr>
          </a:p>
        </p:txBody>
      </p:sp>
      <p:sp>
        <p:nvSpPr>
          <p:cNvPr id="44034" name="Line 2"/>
          <p:cNvSpPr>
            <a:spLocks noChangeShapeType="1"/>
          </p:cNvSpPr>
          <p:nvPr/>
        </p:nvSpPr>
        <p:spPr bwMode="auto">
          <a:xfrm>
            <a:off x="6654800" y="5029200"/>
            <a:ext cx="50800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5" name="Rectangle 3"/>
          <p:cNvSpPr>
            <a:spLocks/>
          </p:cNvSpPr>
          <p:nvPr/>
        </p:nvSpPr>
        <p:spPr bwMode="auto">
          <a:xfrm>
            <a:off x="4055232" y="4797425"/>
            <a:ext cx="2567819" cy="369332"/>
          </a:xfrm>
          <a:prstGeom prst="rect">
            <a:avLst/>
          </a:prstGeom>
          <a:noFill/>
          <a:ln w="25400" cap="flat">
            <a:noFill/>
            <a:miter lim="800000"/>
            <a:headEnd type="none" w="med" len="med"/>
            <a:tailEnd type="none" w="med" len="med"/>
          </a:ln>
        </p:spPr>
        <p:txBody>
          <a:bodyPr wrap="none" lIns="0" tIns="0" rIns="0" bIns="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sp>
        <p:nvSpPr>
          <p:cNvPr id="44036" name="Rectangle 4"/>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7" name="Line 5"/>
          <p:cNvSpPr>
            <a:spLocks noChangeShapeType="1"/>
          </p:cNvSpPr>
          <p:nvPr/>
        </p:nvSpPr>
        <p:spPr bwMode="auto">
          <a:xfrm>
            <a:off x="9415463" y="3962400"/>
            <a:ext cx="0" cy="13716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8" name="Rectangle 6"/>
          <p:cNvSpPr>
            <a:spLocks/>
          </p:cNvSpPr>
          <p:nvPr/>
        </p:nvSpPr>
        <p:spPr bwMode="auto">
          <a:xfrm>
            <a:off x="9509125" y="4111625"/>
            <a:ext cx="812800" cy="914400"/>
          </a:xfrm>
          <a:prstGeom prst="rect">
            <a:avLst/>
          </a:prstGeom>
          <a:solidFill>
            <a:srgbClr val="FFFFFF"/>
          </a:solidFill>
          <a:ln w="25400" cap="flat">
            <a:noFill/>
            <a:miter lim="800000"/>
            <a:headEnd type="none" w="med" len="med"/>
            <a:tailEnd type="none" w="med" len="med"/>
          </a:ln>
        </p:spPr>
        <p:txBody>
          <a:bodyPr lIns="0" tIns="0" rIns="0" bIns="0"/>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Stack Grows</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Down</a:t>
            </a:r>
          </a:p>
        </p:txBody>
      </p:sp>
      <p:sp>
        <p:nvSpPr>
          <p:cNvPr id="44039" name="Line 7"/>
          <p:cNvSpPr>
            <a:spLocks noChangeShapeType="1"/>
          </p:cNvSpPr>
          <p:nvPr/>
        </p:nvSpPr>
        <p:spPr bwMode="auto">
          <a:xfrm rot="10800000" flipH="1">
            <a:off x="9415463" y="1752600"/>
            <a:ext cx="0" cy="14478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40" name="Rectangle 8"/>
          <p:cNvSpPr>
            <a:spLocks/>
          </p:cNvSpPr>
          <p:nvPr/>
        </p:nvSpPr>
        <p:spPr bwMode="auto">
          <a:xfrm>
            <a:off x="9553630" y="2162175"/>
            <a:ext cx="953979" cy="553998"/>
          </a:xfrm>
          <a:prstGeom prst="rect">
            <a:avLst/>
          </a:prstGeom>
          <a:solidFill>
            <a:srgbClr val="FFFFFF"/>
          </a:solid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Increasing</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Addresses</a:t>
            </a:r>
          </a:p>
        </p:txBody>
      </p:sp>
      <p:sp>
        <p:nvSpPr>
          <p:cNvPr id="44041" name="Rectangle 9"/>
          <p:cNvSpPr>
            <a:spLocks/>
          </p:cNvSpPr>
          <p:nvPr/>
        </p:nvSpPr>
        <p:spPr bwMode="auto">
          <a:xfrm>
            <a:off x="7237730" y="5367198"/>
            <a:ext cx="148367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a:t>
            </a:r>
          </a:p>
        </p:txBody>
      </p:sp>
      <p:sp>
        <p:nvSpPr>
          <p:cNvPr id="44042" name="Line 10"/>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45" name="Rectangle 13"/>
          <p:cNvSpPr>
            <a:spLocks/>
          </p:cNvSpPr>
          <p:nvPr/>
        </p:nvSpPr>
        <p:spPr bwMode="auto">
          <a:xfrm>
            <a:off x="1524000" y="0"/>
            <a:ext cx="9156700" cy="228600"/>
          </a:xfrm>
          <a:prstGeom prst="rect">
            <a:avLst/>
          </a:prstGeom>
          <a:solidFill>
            <a:schemeClr val="accent1"/>
          </a:solidFill>
          <a:ln w="9525" cap="flat">
            <a:noFill/>
            <a:miter lim="800000"/>
            <a:headEnd type="none" w="med" len="med"/>
            <a:tailEnd type="none" w="med" len="med"/>
          </a:ln>
        </p:spPr>
        <p:txBody>
          <a:bodyPr wrap="none"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46" name="Rectangle 14"/>
          <p:cNvSpPr>
            <a:spLocks/>
          </p:cNvSpPr>
          <p:nvPr/>
        </p:nvSpPr>
        <p:spPr bwMode="auto">
          <a:xfrm>
            <a:off x="9586913" y="22225"/>
            <a:ext cx="1320800" cy="177800"/>
          </a:xfrm>
          <a:prstGeom prst="rect">
            <a:avLst/>
          </a:prstGeom>
          <a:noFill/>
          <a:ln w="25400" cap="flat">
            <a:noFill/>
            <a:miter lim="800000"/>
            <a:headEnd type="none" w="med" len="med"/>
            <a:tailEnd type="none" w="med" len="med"/>
          </a:ln>
        </p:spPr>
        <p:txBody>
          <a:bodyPr lIns="0" tIns="0" rIns="0" bIns="0"/>
          <a:lstStyle/>
          <a:p>
            <a:pPr defTabSz="914400" fontAlgn="base">
              <a:spcBef>
                <a:spcPct val="0"/>
              </a:spcBef>
              <a:spcAft>
                <a:spcPct val="0"/>
              </a:spcAft>
            </a:pPr>
            <a:r>
              <a:rPr lang="en-US" sz="1200">
                <a:solidFill>
                  <a:srgbClr val="FFFFFF"/>
                </a:solidFill>
                <a:latin typeface="Gill Sans" charset="0"/>
                <a:ea typeface="Gill Sans" charset="0"/>
                <a:cs typeface="Gill Sans" charset="0"/>
                <a:sym typeface="Gill Sans" charset="0"/>
              </a:rPr>
              <a:t>Carnegie Mellon</a:t>
            </a:r>
          </a:p>
        </p:txBody>
      </p:sp>
      <p:sp>
        <p:nvSpPr>
          <p:cNvPr id="44051" name="Rectangle 19"/>
          <p:cNvSpPr>
            <a:spLocks noGrp="1" noChangeArrowheads="1"/>
          </p:cNvSpPr>
          <p:nvPr>
            <p:ph type="title"/>
          </p:nvPr>
        </p:nvSpPr>
        <p:spPr>
          <a:ln/>
        </p:spPr>
        <p:txBody>
          <a:bodyPr/>
          <a:lstStyle/>
          <a:p>
            <a:pPr marL="119063" indent="-119063"/>
            <a:r>
              <a:rPr lang="en-US" dirty="0"/>
              <a:t>x86-64 Stack: Pop</a:t>
            </a:r>
          </a:p>
        </p:txBody>
      </p:sp>
      <p:sp>
        <p:nvSpPr>
          <p:cNvPr id="44052" name="Rectangle 20"/>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3" name="Line 21"/>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8" name="Rectangle 26"/>
          <p:cNvSpPr>
            <a:spLocks/>
          </p:cNvSpPr>
          <p:nvPr/>
        </p:nvSpPr>
        <p:spPr bwMode="auto">
          <a:xfrm>
            <a:off x="7278688" y="4876800"/>
            <a:ext cx="1301750" cy="304800"/>
          </a:xfrm>
          <a:prstGeom prst="rect">
            <a:avLst/>
          </a:prstGeom>
          <a:solidFill>
            <a:srgbClr val="FFFFFF"/>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9" name="Rectangle 27"/>
          <p:cNvSpPr>
            <a:spLocks/>
          </p:cNvSpPr>
          <p:nvPr/>
        </p:nvSpPr>
        <p:spPr bwMode="auto">
          <a:xfrm>
            <a:off x="7277100" y="4876800"/>
            <a:ext cx="1301750" cy="3048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27" name="Oval 26"/>
          <p:cNvSpPr/>
          <p:nvPr/>
        </p:nvSpPr>
        <p:spPr bwMode="auto">
          <a:xfrm>
            <a:off x="7470118" y="4876801"/>
            <a:ext cx="1103970" cy="369849"/>
          </a:xfrm>
          <a:prstGeom prst="ellipse">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0" rIns="91440" bIns="0" numCol="1" rtlCol="0" anchor="t" anchorCtr="0" compatLnSpc="1">
            <a:prstTxWarp prst="textNoShape">
              <a:avLst/>
            </a:prstTxWarp>
          </a:bodyPr>
          <a:lstStyle/>
          <a:p>
            <a:pPr algn="ctr" defTabSz="914400" fontAlgn="base">
              <a:spcBef>
                <a:spcPct val="0"/>
              </a:spcBef>
              <a:spcAft>
                <a:spcPct val="0"/>
              </a:spcAft>
            </a:pPr>
            <a:r>
              <a:rPr lang="en-US" sz="2000" dirty="0" err="1">
                <a:solidFill>
                  <a:srgbClr val="000000"/>
                </a:solidFill>
                <a:latin typeface="Gill Sans" charset="0"/>
                <a:ea typeface="ヒラギノ角ゴ ProN W3" charset="0"/>
                <a:cs typeface="ヒラギノ角ゴ ProN W3" charset="0"/>
                <a:sym typeface="Gill Sans" charset="0"/>
              </a:rPr>
              <a:t>val</a:t>
            </a:r>
            <a:endParaRPr lang="en-US" sz="2000" dirty="0">
              <a:solidFill>
                <a:srgbClr val="000000"/>
              </a:solidFill>
              <a:latin typeface="Gill Sans" charset="0"/>
              <a:ea typeface="ヒラギノ角ゴ ProN W3" charset="0"/>
              <a:cs typeface="ヒラギノ角ゴ ProN W3" charset="0"/>
              <a:sym typeface="Gill Sans" charset="0"/>
            </a:endParaRPr>
          </a:p>
        </p:txBody>
      </p:sp>
      <p:sp>
        <p:nvSpPr>
          <p:cNvPr id="23" name="Rectangle 23">
            <a:extLst>
              <a:ext uri="{FF2B5EF4-FFF2-40B4-BE49-F238E27FC236}">
                <a16:creationId xmlns:a16="http://schemas.microsoft.com/office/drawing/2014/main" id="{E5255E48-EB03-4816-A817-1DBFC5F35A12}"/>
              </a:ext>
            </a:extLst>
          </p:cNvPr>
          <p:cNvSpPr>
            <a:spLocks/>
          </p:cNvSpPr>
          <p:nvPr/>
        </p:nvSpPr>
        <p:spPr bwMode="auto">
          <a:xfrm>
            <a:off x="6990515" y="1557337"/>
            <a:ext cx="197810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p:txBody>
      </p:sp>
    </p:spTree>
    <p:extLst>
      <p:ext uri="{BB962C8B-B14F-4D97-AF65-F5344CB8AC3E}">
        <p14:creationId xmlns:p14="http://schemas.microsoft.com/office/powerpoint/2010/main" val="364143190"/>
      </p:ext>
    </p:extLst>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8"/>
          <p:cNvSpPr txBox="1">
            <a:spLocks noChangeArrowheads="1"/>
          </p:cNvSpPr>
          <p:nvPr/>
        </p:nvSpPr>
        <p:spPr bwMode="auto">
          <a:xfrm>
            <a:off x="1905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a:lstStyle>
          <a:p>
            <a:pPr defTabSz="914400"/>
            <a:r>
              <a:rPr lang="en-US" dirty="0" err="1">
                <a:solidFill>
                  <a:srgbClr val="000000"/>
                </a:solidFill>
                <a:latin typeface="Courier New Bold" charset="0"/>
                <a:cs typeface="Courier New Bold" charset="0"/>
                <a:sym typeface="Courier New Bold" charset="0"/>
              </a:rPr>
              <a:t>popq</a:t>
            </a:r>
            <a:r>
              <a:rPr lang="en-US" dirty="0">
                <a:solidFill>
                  <a:srgbClr val="000000"/>
                </a:solidFill>
                <a:latin typeface="Courier New Bold" charset="0"/>
                <a:cs typeface="Courier New Bold" charset="0"/>
                <a:sym typeface="Courier New Bold" charset="0"/>
              </a:rPr>
              <a:t> </a:t>
            </a:r>
            <a:r>
              <a:rPr lang="en-US" dirty="0" err="1">
                <a:solidFill>
                  <a:srgbClr val="000000"/>
                </a:solidFill>
                <a:latin typeface="Calibri Bold Italic" charset="0"/>
                <a:ea typeface="Calibri Bold Italic" charset="0"/>
                <a:cs typeface="Calibri Bold Italic" charset="0"/>
                <a:sym typeface="Calibri Bold Italic" charset="0"/>
              </a:rPr>
              <a:t>Dest</a:t>
            </a:r>
            <a:endParaRPr lang="en-US" dirty="0">
              <a:solidFill>
                <a:srgbClr val="000000"/>
              </a:solidFill>
              <a:latin typeface="Courier New Bold" charset="0"/>
              <a:sym typeface="Courier New Bold" charset="0"/>
            </a:endParaRPr>
          </a:p>
          <a:p>
            <a:pPr marL="552450" lvl="1" defTabSz="914400"/>
            <a:r>
              <a:rPr lang="en-US" dirty="0">
                <a:solidFill>
                  <a:srgbClr val="000000"/>
                </a:solidFill>
              </a:rPr>
              <a:t>Read value at address given by </a:t>
            </a: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a:p>
            <a:pPr marL="552450" lvl="1" defTabSz="914400"/>
            <a:r>
              <a:rPr lang="en-US" dirty="0">
                <a:solidFill>
                  <a:srgbClr val="000000"/>
                </a:solidFill>
              </a:rPr>
              <a:t>Increment </a:t>
            </a: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r>
              <a:rPr lang="en-US" dirty="0">
                <a:solidFill>
                  <a:srgbClr val="000000"/>
                </a:solidFill>
              </a:rPr>
              <a:t> by 8</a:t>
            </a:r>
          </a:p>
          <a:p>
            <a:pPr marL="552450" lvl="1" defTabSz="914400"/>
            <a:r>
              <a:rPr lang="en-US" dirty="0">
                <a:solidFill>
                  <a:srgbClr val="000000"/>
                </a:solidFill>
              </a:rPr>
              <a:t>Store value at </a:t>
            </a:r>
            <a:r>
              <a:rPr lang="en-US" dirty="0" err="1">
                <a:solidFill>
                  <a:srgbClr val="000000"/>
                </a:solidFill>
              </a:rPr>
              <a:t>Dest</a:t>
            </a:r>
            <a:r>
              <a:rPr lang="en-US" dirty="0">
                <a:solidFill>
                  <a:srgbClr val="000000"/>
                </a:solidFill>
              </a:rPr>
              <a:t> (usually a register)</a:t>
            </a:r>
            <a:endParaRPr lang="en-US" dirty="0">
              <a:solidFill>
                <a:srgbClr val="000000"/>
              </a:solidFill>
              <a:latin typeface="Courier New Bold" charset="0"/>
              <a:ea typeface="ヒラギノ角ゴ ProN W6" charset="0"/>
              <a:cs typeface="ヒラギノ角ゴ ProN W6" charset="0"/>
              <a:sym typeface="Courier New Bold" charset="0"/>
            </a:endParaRPr>
          </a:p>
        </p:txBody>
      </p:sp>
      <p:grpSp>
        <p:nvGrpSpPr>
          <p:cNvPr id="2" name="Group 1"/>
          <p:cNvGrpSpPr/>
          <p:nvPr/>
        </p:nvGrpSpPr>
        <p:grpSpPr>
          <a:xfrm>
            <a:off x="4055232" y="4797425"/>
            <a:ext cx="3107569" cy="369332"/>
            <a:chOff x="2531231" y="4797425"/>
            <a:chExt cx="3107569" cy="369332"/>
          </a:xfrm>
        </p:grpSpPr>
        <p:sp>
          <p:nvSpPr>
            <p:cNvPr id="44034" name="Line 2"/>
            <p:cNvSpPr>
              <a:spLocks noChangeShapeType="1"/>
            </p:cNvSpPr>
            <p:nvPr/>
          </p:nvSpPr>
          <p:spPr bwMode="auto">
            <a:xfrm>
              <a:off x="5130800" y="5029200"/>
              <a:ext cx="50800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5" name="Rectangle 3"/>
            <p:cNvSpPr>
              <a:spLocks/>
            </p:cNvSpPr>
            <p:nvPr/>
          </p:nvSpPr>
          <p:spPr bwMode="auto">
            <a:xfrm>
              <a:off x="2531231" y="4797425"/>
              <a:ext cx="2567819" cy="369332"/>
            </a:xfrm>
            <a:prstGeom prst="rect">
              <a:avLst/>
            </a:prstGeom>
            <a:noFill/>
            <a:ln w="25400" cap="flat">
              <a:noFill/>
              <a:miter lim="800000"/>
              <a:headEnd type="none" w="med" len="med"/>
              <a:tailEnd type="none" w="med" len="med"/>
            </a:ln>
          </p:spPr>
          <p:txBody>
            <a:bodyPr wrap="none" lIns="0" tIns="0" rIns="0" bIns="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grpSp>
      <p:sp>
        <p:nvSpPr>
          <p:cNvPr id="44036" name="Rectangle 4"/>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7" name="Line 5"/>
          <p:cNvSpPr>
            <a:spLocks noChangeShapeType="1"/>
          </p:cNvSpPr>
          <p:nvPr/>
        </p:nvSpPr>
        <p:spPr bwMode="auto">
          <a:xfrm>
            <a:off x="9415463" y="3962400"/>
            <a:ext cx="0" cy="13716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8" name="Rectangle 6"/>
          <p:cNvSpPr>
            <a:spLocks/>
          </p:cNvSpPr>
          <p:nvPr/>
        </p:nvSpPr>
        <p:spPr bwMode="auto">
          <a:xfrm>
            <a:off x="9509125" y="4111625"/>
            <a:ext cx="812800" cy="914400"/>
          </a:xfrm>
          <a:prstGeom prst="rect">
            <a:avLst/>
          </a:prstGeom>
          <a:solidFill>
            <a:srgbClr val="FFFFFF"/>
          </a:solidFill>
          <a:ln w="25400" cap="flat">
            <a:noFill/>
            <a:miter lim="800000"/>
            <a:headEnd type="none" w="med" len="med"/>
            <a:tailEnd type="none" w="med" len="med"/>
          </a:ln>
        </p:spPr>
        <p:txBody>
          <a:bodyPr lIns="0" tIns="0" rIns="0" bIns="0"/>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Stack Grows</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Down</a:t>
            </a:r>
          </a:p>
        </p:txBody>
      </p:sp>
      <p:sp>
        <p:nvSpPr>
          <p:cNvPr id="44039" name="Line 7"/>
          <p:cNvSpPr>
            <a:spLocks noChangeShapeType="1"/>
          </p:cNvSpPr>
          <p:nvPr/>
        </p:nvSpPr>
        <p:spPr bwMode="auto">
          <a:xfrm rot="10800000" flipH="1">
            <a:off x="9415463" y="1752600"/>
            <a:ext cx="0" cy="14478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40" name="Rectangle 8"/>
          <p:cNvSpPr>
            <a:spLocks/>
          </p:cNvSpPr>
          <p:nvPr/>
        </p:nvSpPr>
        <p:spPr bwMode="auto">
          <a:xfrm>
            <a:off x="9553630" y="2162175"/>
            <a:ext cx="953979" cy="553998"/>
          </a:xfrm>
          <a:prstGeom prst="rect">
            <a:avLst/>
          </a:prstGeom>
          <a:solidFill>
            <a:srgbClr val="FFFFFF"/>
          </a:solid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Increasing</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Addresses</a:t>
            </a:r>
          </a:p>
        </p:txBody>
      </p:sp>
      <p:sp>
        <p:nvSpPr>
          <p:cNvPr id="44041" name="Rectangle 9"/>
          <p:cNvSpPr>
            <a:spLocks/>
          </p:cNvSpPr>
          <p:nvPr/>
        </p:nvSpPr>
        <p:spPr bwMode="auto">
          <a:xfrm>
            <a:off x="7251463" y="5340151"/>
            <a:ext cx="148367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a:t>
            </a:r>
          </a:p>
        </p:txBody>
      </p:sp>
      <p:sp>
        <p:nvSpPr>
          <p:cNvPr id="44042" name="Line 10"/>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1" name="Rectangle 19"/>
          <p:cNvSpPr>
            <a:spLocks noGrp="1" noChangeArrowheads="1"/>
          </p:cNvSpPr>
          <p:nvPr>
            <p:ph type="title"/>
          </p:nvPr>
        </p:nvSpPr>
        <p:spPr>
          <a:ln/>
        </p:spPr>
        <p:txBody>
          <a:bodyPr/>
          <a:lstStyle/>
          <a:p>
            <a:pPr marL="119063" indent="-119063"/>
            <a:r>
              <a:rPr lang="en-US" dirty="0"/>
              <a:t>x86-64 Stack: Pop</a:t>
            </a:r>
          </a:p>
        </p:txBody>
      </p:sp>
      <p:sp>
        <p:nvSpPr>
          <p:cNvPr id="44052" name="Rectangle 20"/>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3" name="Line 21"/>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6" name="Rectangle 24"/>
          <p:cNvSpPr>
            <a:spLocks/>
          </p:cNvSpPr>
          <p:nvPr/>
        </p:nvSpPr>
        <p:spPr bwMode="auto">
          <a:xfrm>
            <a:off x="6916739" y="4706938"/>
            <a:ext cx="282575" cy="323850"/>
          </a:xfrm>
          <a:prstGeom prst="rect">
            <a:avLst/>
          </a:prstGeom>
          <a:noFill/>
          <a:ln w="19050" cap="flat">
            <a:noFill/>
            <a:miter lim="800000"/>
            <a:headEnd type="none" w="med" len="med"/>
            <a:tailEnd type="none" w="med" len="med"/>
          </a:ln>
        </p:spPr>
        <p:txBody>
          <a:bodyPr wrap="none" lIns="38100" tIns="38100" rIns="38100" bIns="38100">
            <a:spAutoFit/>
          </a:bodyPr>
          <a:lstStyle/>
          <a:p>
            <a:pPr algn="ctr" defTabSz="914400" fontAlgn="base">
              <a:spcBef>
                <a:spcPct val="0"/>
              </a:spcBef>
              <a:spcAft>
                <a:spcPct val="0"/>
              </a:spcAft>
            </a:pPr>
            <a:r>
              <a:rPr lang="en-US" sz="1600" dirty="0">
                <a:solidFill>
                  <a:srgbClr val="000000"/>
                </a:solidFill>
                <a:latin typeface="Calibri" charset="0"/>
                <a:ea typeface="Calibri" charset="0"/>
                <a:cs typeface="Calibri" charset="0"/>
                <a:sym typeface="Calibri" charset="0"/>
              </a:rPr>
              <a:t>+8</a:t>
            </a:r>
          </a:p>
        </p:txBody>
      </p:sp>
      <p:sp>
        <p:nvSpPr>
          <p:cNvPr id="44057" name="AutoShape 25"/>
          <p:cNvSpPr>
            <a:spLocks/>
          </p:cNvSpPr>
          <p:nvPr/>
        </p:nvSpPr>
        <p:spPr bwMode="auto">
          <a:xfrm rot="10800000" flipH="1">
            <a:off x="6564313" y="4791076"/>
            <a:ext cx="368300" cy="190500"/>
          </a:xfrm>
          <a:custGeom>
            <a:avLst/>
            <a:gdLst>
              <a:gd name="T0" fmla="*/ 10800 w 21600"/>
              <a:gd name="T1" fmla="*/ 10800 h 21600"/>
            </a:gdLst>
            <a:ahLst/>
            <a:cxnLst>
              <a:cxn ang="0">
                <a:pos x="T0" y="T1"/>
              </a:cxn>
            </a:cxnLst>
            <a:rect l="0" t="0" r="r" b="b"/>
            <a:pathLst>
              <a:path w="21600" h="21600">
                <a:moveTo>
                  <a:pt x="0" y="10800"/>
                </a:moveTo>
                <a:lnTo>
                  <a:pt x="5400" y="10800"/>
                </a:lnTo>
                <a:lnTo>
                  <a:pt x="5400" y="0"/>
                </a:lnTo>
                <a:lnTo>
                  <a:pt x="16200" y="0"/>
                </a:lnTo>
                <a:lnTo>
                  <a:pt x="16200" y="10800"/>
                </a:lnTo>
                <a:lnTo>
                  <a:pt x="21600" y="10800"/>
                </a:lnTo>
                <a:lnTo>
                  <a:pt x="10800" y="21600"/>
                </a:lnTo>
                <a:close/>
                <a:moveTo>
                  <a:pt x="0" y="10800"/>
                </a:moveTo>
              </a:path>
            </a:pathLst>
          </a:custGeom>
          <a:solidFill>
            <a:srgbClr val="980002"/>
          </a:solidFill>
          <a:ln w="25400" cap="flat">
            <a:noFill/>
            <a:round/>
            <a:headEnd type="none" w="med" len="med"/>
            <a:tailEnd type="triangl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8" name="Rectangle 26"/>
          <p:cNvSpPr>
            <a:spLocks/>
          </p:cNvSpPr>
          <p:nvPr/>
        </p:nvSpPr>
        <p:spPr bwMode="auto">
          <a:xfrm>
            <a:off x="7278688" y="4876800"/>
            <a:ext cx="1301750" cy="304800"/>
          </a:xfrm>
          <a:prstGeom prst="rect">
            <a:avLst/>
          </a:prstGeom>
          <a:solidFill>
            <a:srgbClr val="FFFFFF"/>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9" name="Rectangle 27"/>
          <p:cNvSpPr>
            <a:spLocks/>
          </p:cNvSpPr>
          <p:nvPr/>
        </p:nvSpPr>
        <p:spPr bwMode="auto">
          <a:xfrm>
            <a:off x="7277100" y="4876800"/>
            <a:ext cx="1301750" cy="3048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27" name="Oval 26"/>
          <p:cNvSpPr/>
          <p:nvPr/>
        </p:nvSpPr>
        <p:spPr bwMode="auto">
          <a:xfrm>
            <a:off x="3640827" y="3396476"/>
            <a:ext cx="1103970" cy="369849"/>
          </a:xfrm>
          <a:prstGeom prst="ellipse">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0" rIns="91440" bIns="0" numCol="1" rtlCol="0" anchor="t" anchorCtr="0" compatLnSpc="1">
            <a:prstTxWarp prst="textNoShape">
              <a:avLst/>
            </a:prstTxWarp>
          </a:bodyPr>
          <a:lstStyle/>
          <a:p>
            <a:pPr algn="ctr" defTabSz="914400" fontAlgn="base">
              <a:spcBef>
                <a:spcPct val="0"/>
              </a:spcBef>
              <a:spcAft>
                <a:spcPct val="0"/>
              </a:spcAft>
            </a:pPr>
            <a:r>
              <a:rPr lang="en-US" sz="2000" dirty="0" err="1">
                <a:solidFill>
                  <a:srgbClr val="000000"/>
                </a:solidFill>
                <a:latin typeface="Gill Sans" charset="0"/>
                <a:ea typeface="ヒラギノ角ゴ ProN W3" charset="0"/>
                <a:cs typeface="ヒラギノ角ゴ ProN W3" charset="0"/>
                <a:sym typeface="Gill Sans" charset="0"/>
              </a:rPr>
              <a:t>val</a:t>
            </a:r>
            <a:endParaRPr lang="en-US" sz="2000" dirty="0">
              <a:solidFill>
                <a:srgbClr val="000000"/>
              </a:solidFill>
              <a:latin typeface="Gill Sans" charset="0"/>
              <a:ea typeface="ヒラギノ角ゴ ProN W3" charset="0"/>
              <a:cs typeface="ヒラギノ角ゴ ProN W3" charset="0"/>
              <a:sym typeface="Gill Sans" charset="0"/>
            </a:endParaRPr>
          </a:p>
        </p:txBody>
      </p:sp>
      <p:sp>
        <p:nvSpPr>
          <p:cNvPr id="29" name="Rectangle 23">
            <a:extLst>
              <a:ext uri="{FF2B5EF4-FFF2-40B4-BE49-F238E27FC236}">
                <a16:creationId xmlns:a16="http://schemas.microsoft.com/office/drawing/2014/main" id="{21E6DD8B-A023-484A-9CB8-6D8B774C14F6}"/>
              </a:ext>
            </a:extLst>
          </p:cNvPr>
          <p:cNvSpPr>
            <a:spLocks/>
          </p:cNvSpPr>
          <p:nvPr/>
        </p:nvSpPr>
        <p:spPr bwMode="auto">
          <a:xfrm>
            <a:off x="6990515" y="1557337"/>
            <a:ext cx="197810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p:txBody>
      </p:sp>
      <p:sp>
        <p:nvSpPr>
          <p:cNvPr id="44033" name="AutoShape 1"/>
          <p:cNvSpPr>
            <a:spLocks/>
          </p:cNvSpPr>
          <p:nvPr/>
        </p:nvSpPr>
        <p:spPr bwMode="auto">
          <a:xfrm rot="10800000" flipH="1">
            <a:off x="7621588" y="4949826"/>
            <a:ext cx="609600" cy="381000"/>
          </a:xfrm>
          <a:custGeom>
            <a:avLst/>
            <a:gdLst>
              <a:gd name="T0" fmla="*/ 10800 w 21600"/>
              <a:gd name="T1" fmla="*/ 10800 h 21600"/>
            </a:gdLst>
            <a:ahLst/>
            <a:cxnLst>
              <a:cxn ang="0">
                <a:pos x="T0" y="T1"/>
              </a:cxn>
            </a:cxnLst>
            <a:rect l="0" t="0" r="r" b="b"/>
            <a:pathLst>
              <a:path w="21600" h="21600">
                <a:moveTo>
                  <a:pt x="0" y="10800"/>
                </a:moveTo>
                <a:lnTo>
                  <a:pt x="5400" y="10800"/>
                </a:lnTo>
                <a:lnTo>
                  <a:pt x="5400" y="0"/>
                </a:lnTo>
                <a:lnTo>
                  <a:pt x="16200" y="0"/>
                </a:lnTo>
                <a:lnTo>
                  <a:pt x="16200" y="10800"/>
                </a:lnTo>
                <a:lnTo>
                  <a:pt x="21600" y="10800"/>
                </a:lnTo>
                <a:lnTo>
                  <a:pt x="10800" y="21600"/>
                </a:lnTo>
                <a:close/>
                <a:moveTo>
                  <a:pt x="0" y="10800"/>
                </a:moveTo>
              </a:path>
            </a:pathLst>
          </a:custGeom>
          <a:solidFill>
            <a:srgbClr val="980002"/>
          </a:solidFill>
          <a:ln w="25400" cap="flat">
            <a:noFill/>
            <a:round/>
            <a:headEnd type="none" w="med" len="med"/>
            <a:tailEnd type="triangl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5E-6 3.48751E-6 L 5E-6 -0.05181 " pathEditMode="relative" rAng="0" ptsTypes="AA">
                                      <p:cBhvr>
                                        <p:cTn id="6" dur="2000" fill="hold"/>
                                        <p:tgtEl>
                                          <p:spTgt spid="2"/>
                                        </p:tgtEl>
                                        <p:attrNameLst>
                                          <p:attrName>ppt_x</p:attrName>
                                          <p:attrName>ppt_y</p:attrName>
                                        </p:attrNameLst>
                                      </p:cBhvr>
                                      <p:rCtr x="0" y="-2590"/>
                                    </p:animMotion>
                                  </p:childTnLst>
                                </p:cTn>
                              </p:par>
                            </p:childTnLst>
                          </p:cTn>
                        </p:par>
                        <p:par>
                          <p:cTn id="7" fill="hold">
                            <p:stCondLst>
                              <p:cond delay="2000"/>
                            </p:stCondLst>
                            <p:childTnLst>
                              <p:par>
                                <p:cTn id="8" presetID="22" presetClass="entr" presetSubtype="4" fill="hold" grpId="0" nodeType="afterEffect">
                                  <p:stCondLst>
                                    <p:cond delay="0"/>
                                  </p:stCondLst>
                                  <p:childTnLst>
                                    <p:set>
                                      <p:cBhvr>
                                        <p:cTn id="9" dur="1" fill="hold">
                                          <p:stCondLst>
                                            <p:cond delay="0"/>
                                          </p:stCondLst>
                                        </p:cTn>
                                        <p:tgtEl>
                                          <p:spTgt spid="44033"/>
                                        </p:tgtEl>
                                        <p:attrNameLst>
                                          <p:attrName>style.visibility</p:attrName>
                                        </p:attrNameLst>
                                      </p:cBhvr>
                                      <p:to>
                                        <p:strVal val="visible"/>
                                      </p:to>
                                    </p:set>
                                    <p:animEffect transition="in" filter="wipe(down)">
                                      <p:cBhvr>
                                        <p:cTn id="10" dur="500"/>
                                        <p:tgtEl>
                                          <p:spTgt spid="440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3"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ctangle 8"/>
          <p:cNvSpPr txBox="1">
            <a:spLocks noChangeArrowheads="1"/>
          </p:cNvSpPr>
          <p:nvPr/>
        </p:nvSpPr>
        <p:spPr bwMode="auto">
          <a:xfrm>
            <a:off x="1905000" y="1397000"/>
            <a:ext cx="8382000" cy="5435600"/>
          </a:xfrm>
          <a:prstGeom prst="rect">
            <a:avLst/>
          </a:prstGeom>
          <a:noFill/>
          <a:ln w="9525">
            <a:noFill/>
            <a:miter lim="800000"/>
            <a:headEnd/>
            <a:tailEnd/>
          </a:ln>
          <a:effectLst/>
        </p:spPr>
        <p:txBody>
          <a:bodyPr vert="horz" wrap="square" lIns="38100" tIns="38100" rIns="38100" bIns="38100" numCol="1" anchor="t" anchorCtr="0" compatLnSpc="1">
            <a:prstTxWarp prst="textNoShape">
              <a:avLst/>
            </a:prstTxWarp>
          </a:bodyPr>
          <a:lstStyle>
            <a:lvl1pPr marL="254000" indent="-254000" algn="l" rtl="0" fontAlgn="base">
              <a:spcBef>
                <a:spcPts val="600"/>
              </a:spcBef>
              <a:spcAft>
                <a:spcPct val="0"/>
              </a:spcAft>
              <a:buClr>
                <a:srgbClr val="990000"/>
              </a:buClr>
              <a:buSzPct val="60000"/>
              <a:buFont typeface="Wingdings 2" charset="2"/>
              <a:buChar char="¢"/>
              <a:defRPr sz="2400" b="1">
                <a:solidFill>
                  <a:schemeClr val="tx1"/>
                </a:solidFill>
                <a:latin typeface="+mn-lt"/>
                <a:ea typeface="+mn-ea"/>
                <a:cs typeface="+mn-cs"/>
                <a:sym typeface="Calibri Bold" charset="0"/>
              </a:defRPr>
            </a:lvl1pPr>
            <a:lvl2pPr marL="514350" indent="-234950" algn="l" rtl="0" fontAlgn="base">
              <a:spcBef>
                <a:spcPts val="500"/>
              </a:spcBef>
              <a:spcAft>
                <a:spcPct val="0"/>
              </a:spcAft>
              <a:buClr>
                <a:srgbClr val="990000"/>
              </a:buClr>
              <a:buSzPct val="110000"/>
              <a:buFont typeface="Wingdings" charset="2"/>
              <a:buChar char="§"/>
              <a:defRPr sz="2000">
                <a:solidFill>
                  <a:schemeClr val="tx1"/>
                </a:solidFill>
                <a:latin typeface="Calibri" charset="0"/>
                <a:ea typeface="ヒラギノ角ゴ ProN W3" charset="0"/>
                <a:cs typeface="ヒラギノ角ゴ ProN W3" charset="0"/>
                <a:sym typeface="Calibri" charset="0"/>
              </a:defRPr>
            </a:lvl2pPr>
            <a:lvl3pPr marL="800100" indent="-203200" algn="l" rtl="0" fontAlgn="base">
              <a:spcBef>
                <a:spcPts val="500"/>
              </a:spcBef>
              <a:spcAft>
                <a:spcPct val="0"/>
              </a:spcAft>
              <a:buClr>
                <a:srgbClr val="000000"/>
              </a:buClr>
              <a:buSzPct val="80000"/>
              <a:buFont typeface="Wingdings" charset="2"/>
              <a:buChar char="§"/>
              <a:defRPr sz="2000">
                <a:solidFill>
                  <a:schemeClr val="tx1"/>
                </a:solidFill>
                <a:latin typeface="Calibri" charset="0"/>
                <a:ea typeface="ヒラギノ角ゴ ProN W3" charset="0"/>
                <a:cs typeface="ヒラギノ角ゴ ProN W3" charset="0"/>
                <a:sym typeface="Calibri" charset="0"/>
              </a:defRPr>
            </a:lvl3pPr>
            <a:lvl4pPr marL="11430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4pPr>
            <a:lvl5pPr marL="14605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5pPr>
            <a:lvl6pPr marL="19177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6pPr>
            <a:lvl7pPr marL="23749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7pPr>
            <a:lvl8pPr marL="28321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8pPr>
            <a:lvl9pPr marL="3289300" indent="-228600" algn="l" rtl="0" fontAlgn="base">
              <a:spcBef>
                <a:spcPts val="500"/>
              </a:spcBef>
              <a:spcAft>
                <a:spcPct val="0"/>
              </a:spcAft>
              <a:buClr>
                <a:srgbClr val="000000"/>
              </a:buClr>
              <a:buSzPct val="100000"/>
              <a:buFont typeface="Calibri" charset="0"/>
              <a:buChar char="»"/>
              <a:defRPr sz="2000">
                <a:solidFill>
                  <a:schemeClr val="tx1"/>
                </a:solidFill>
                <a:latin typeface="Calibri" charset="0"/>
                <a:ea typeface="ヒラギノ角ゴ ProN W3" charset="0"/>
                <a:cs typeface="ヒラギノ角ゴ ProN W3" charset="0"/>
                <a:sym typeface="Calibri" charset="0"/>
              </a:defRPr>
            </a:lvl9pPr>
          </a:lstStyle>
          <a:p>
            <a:pPr defTabSz="914400"/>
            <a:r>
              <a:rPr lang="en-US" dirty="0" err="1">
                <a:solidFill>
                  <a:srgbClr val="000000"/>
                </a:solidFill>
                <a:latin typeface="Courier New Bold" charset="0"/>
                <a:cs typeface="Courier New Bold" charset="0"/>
                <a:sym typeface="Courier New Bold" charset="0"/>
              </a:rPr>
              <a:t>popq</a:t>
            </a:r>
            <a:r>
              <a:rPr lang="en-US" dirty="0">
                <a:solidFill>
                  <a:srgbClr val="000000"/>
                </a:solidFill>
                <a:latin typeface="Courier New Bold" charset="0"/>
                <a:cs typeface="Courier New Bold" charset="0"/>
                <a:sym typeface="Courier New Bold" charset="0"/>
              </a:rPr>
              <a:t> </a:t>
            </a:r>
            <a:r>
              <a:rPr lang="en-US" dirty="0" err="1">
                <a:solidFill>
                  <a:srgbClr val="000000"/>
                </a:solidFill>
                <a:latin typeface="Calibri Bold Italic" charset="0"/>
                <a:ea typeface="Calibri Bold Italic" charset="0"/>
                <a:cs typeface="Calibri Bold Italic" charset="0"/>
                <a:sym typeface="Calibri Bold Italic" charset="0"/>
              </a:rPr>
              <a:t>Dest</a:t>
            </a:r>
            <a:endParaRPr lang="en-US" dirty="0">
              <a:solidFill>
                <a:srgbClr val="000000"/>
              </a:solidFill>
              <a:latin typeface="Courier New Bold" charset="0"/>
              <a:sym typeface="Courier New Bold" charset="0"/>
            </a:endParaRPr>
          </a:p>
          <a:p>
            <a:pPr marL="552450" lvl="1" defTabSz="914400"/>
            <a:r>
              <a:rPr lang="en-US" dirty="0">
                <a:solidFill>
                  <a:srgbClr val="000000"/>
                </a:solidFill>
              </a:rPr>
              <a:t>Read value at address given by </a:t>
            </a: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a:p>
            <a:pPr marL="552450" lvl="1" defTabSz="914400"/>
            <a:r>
              <a:rPr lang="en-US" dirty="0">
                <a:solidFill>
                  <a:srgbClr val="000000"/>
                </a:solidFill>
              </a:rPr>
              <a:t>Increment </a:t>
            </a: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r>
              <a:rPr lang="en-US" dirty="0">
                <a:solidFill>
                  <a:srgbClr val="000000"/>
                </a:solidFill>
              </a:rPr>
              <a:t> by 8</a:t>
            </a:r>
          </a:p>
          <a:p>
            <a:pPr marL="552450" lvl="1" defTabSz="914400"/>
            <a:r>
              <a:rPr lang="en-US" dirty="0">
                <a:solidFill>
                  <a:srgbClr val="000000"/>
                </a:solidFill>
              </a:rPr>
              <a:t>Store value at </a:t>
            </a:r>
            <a:r>
              <a:rPr lang="en-US" dirty="0" err="1">
                <a:solidFill>
                  <a:srgbClr val="000000"/>
                </a:solidFill>
              </a:rPr>
              <a:t>Dest</a:t>
            </a:r>
            <a:r>
              <a:rPr lang="en-US" dirty="0">
                <a:solidFill>
                  <a:srgbClr val="000000"/>
                </a:solidFill>
              </a:rPr>
              <a:t> </a:t>
            </a:r>
            <a:r>
              <a:rPr lang="en-US">
                <a:solidFill>
                  <a:srgbClr val="000000"/>
                </a:solidFill>
              </a:rPr>
              <a:t>(usually a </a:t>
            </a:r>
            <a:r>
              <a:rPr lang="en-US" dirty="0">
                <a:solidFill>
                  <a:srgbClr val="000000"/>
                </a:solidFill>
              </a:rPr>
              <a:t>register)</a:t>
            </a:r>
            <a:endParaRPr lang="en-US" dirty="0">
              <a:solidFill>
                <a:srgbClr val="000000"/>
              </a:solidFill>
              <a:latin typeface="Courier New Bold" charset="0"/>
              <a:ea typeface="ヒラギノ角ゴ ProN W6" charset="0"/>
              <a:cs typeface="ヒラギノ角ゴ ProN W6" charset="0"/>
              <a:sym typeface="Courier New Bold" charset="0"/>
            </a:endParaRPr>
          </a:p>
        </p:txBody>
      </p:sp>
      <p:sp>
        <p:nvSpPr>
          <p:cNvPr id="44034" name="Line 2"/>
          <p:cNvSpPr>
            <a:spLocks noChangeShapeType="1"/>
          </p:cNvSpPr>
          <p:nvPr/>
        </p:nvSpPr>
        <p:spPr bwMode="auto">
          <a:xfrm>
            <a:off x="6654800" y="4693525"/>
            <a:ext cx="508000" cy="0"/>
          </a:xfrm>
          <a:prstGeom prst="line">
            <a:avLst/>
          </a:prstGeom>
          <a:noFill/>
          <a:ln w="254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5" name="Rectangle 3"/>
          <p:cNvSpPr>
            <a:spLocks/>
          </p:cNvSpPr>
          <p:nvPr/>
        </p:nvSpPr>
        <p:spPr bwMode="auto">
          <a:xfrm>
            <a:off x="4055232" y="4461750"/>
            <a:ext cx="2567819" cy="369332"/>
          </a:xfrm>
          <a:prstGeom prst="rect">
            <a:avLst/>
          </a:prstGeom>
          <a:noFill/>
          <a:ln w="25400" cap="flat">
            <a:noFill/>
            <a:miter lim="800000"/>
            <a:headEnd type="none" w="med" len="med"/>
            <a:tailEnd type="none" w="med" len="med"/>
          </a:ln>
        </p:spPr>
        <p:txBody>
          <a:bodyPr wrap="none" lIns="0" tIns="0" rIns="0" bIns="0">
            <a:spAutoFit/>
          </a:bodyPr>
          <a:lstStyle/>
          <a:p>
            <a:pPr algn="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Pointer: </a:t>
            </a:r>
            <a:r>
              <a:rPr lang="en-US" sz="2400" dirty="0">
                <a:solidFill>
                  <a:srgbClr val="000000"/>
                </a:solidFill>
                <a:latin typeface="Courier New Bold" charset="0"/>
                <a:cs typeface="Courier New Bold" charset="0"/>
                <a:sym typeface="Courier New Bold" charset="0"/>
              </a:rPr>
              <a:t>%</a:t>
            </a:r>
            <a:r>
              <a:rPr lang="en-US" sz="2400" dirty="0" err="1">
                <a:solidFill>
                  <a:srgbClr val="000000"/>
                </a:solidFill>
                <a:latin typeface="Courier New Bold" charset="0"/>
                <a:cs typeface="Courier New Bold" charset="0"/>
                <a:sym typeface="Courier New Bold" charset="0"/>
              </a:rPr>
              <a:t>rsp</a:t>
            </a:r>
            <a:endParaRPr lang="en-US" sz="2400" dirty="0">
              <a:solidFill>
                <a:srgbClr val="000000"/>
              </a:solidFill>
              <a:latin typeface="Courier New Bold" charset="0"/>
              <a:cs typeface="Courier New Bold" charset="0"/>
              <a:sym typeface="Courier New Bold" charset="0"/>
            </a:endParaRPr>
          </a:p>
        </p:txBody>
      </p:sp>
      <p:sp>
        <p:nvSpPr>
          <p:cNvPr id="44036" name="Rectangle 4"/>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7" name="Line 5"/>
          <p:cNvSpPr>
            <a:spLocks noChangeShapeType="1"/>
          </p:cNvSpPr>
          <p:nvPr/>
        </p:nvSpPr>
        <p:spPr bwMode="auto">
          <a:xfrm>
            <a:off x="9415463" y="3962400"/>
            <a:ext cx="0" cy="13716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38" name="Rectangle 6"/>
          <p:cNvSpPr>
            <a:spLocks/>
          </p:cNvSpPr>
          <p:nvPr/>
        </p:nvSpPr>
        <p:spPr bwMode="auto">
          <a:xfrm>
            <a:off x="9509125" y="4111625"/>
            <a:ext cx="812800" cy="914400"/>
          </a:xfrm>
          <a:prstGeom prst="rect">
            <a:avLst/>
          </a:prstGeom>
          <a:solidFill>
            <a:srgbClr val="FFFFFF"/>
          </a:solidFill>
          <a:ln w="25400" cap="flat">
            <a:noFill/>
            <a:miter lim="800000"/>
            <a:headEnd type="none" w="med" len="med"/>
            <a:tailEnd type="none" w="med" len="med"/>
          </a:ln>
        </p:spPr>
        <p:txBody>
          <a:bodyPr lIns="0" tIns="0" rIns="0" bIns="0"/>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Stack Grows</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Down</a:t>
            </a:r>
          </a:p>
        </p:txBody>
      </p:sp>
      <p:sp>
        <p:nvSpPr>
          <p:cNvPr id="44039" name="Line 7"/>
          <p:cNvSpPr>
            <a:spLocks noChangeShapeType="1"/>
          </p:cNvSpPr>
          <p:nvPr/>
        </p:nvSpPr>
        <p:spPr bwMode="auto">
          <a:xfrm rot="10800000" flipH="1">
            <a:off x="9415463" y="1752600"/>
            <a:ext cx="0" cy="1447800"/>
          </a:xfrm>
          <a:prstGeom prst="line">
            <a:avLst/>
          </a:prstGeom>
          <a:noFill/>
          <a:ln w="38100" cap="flat">
            <a:solidFill>
              <a:schemeClr val="tx1"/>
            </a:solidFill>
            <a:prstDash val="solid"/>
            <a:round/>
            <a:headEnd type="none" w="med" len="med"/>
            <a:tailEnd type="triangl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40" name="Rectangle 8"/>
          <p:cNvSpPr>
            <a:spLocks/>
          </p:cNvSpPr>
          <p:nvPr/>
        </p:nvSpPr>
        <p:spPr bwMode="auto">
          <a:xfrm>
            <a:off x="9553630" y="2162175"/>
            <a:ext cx="953979" cy="553998"/>
          </a:xfrm>
          <a:prstGeom prst="rect">
            <a:avLst/>
          </a:prstGeom>
          <a:solidFill>
            <a:srgbClr val="FFFFFF"/>
          </a:solid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Increasing</a:t>
            </a:r>
            <a:endParaRPr lang="en-US" sz="4200">
              <a:solidFill>
                <a:srgbClr val="000000"/>
              </a:solidFill>
              <a:latin typeface="Arial Narrow" charset="0"/>
              <a:ea typeface="Lucida Grande" charset="0"/>
              <a:cs typeface="Lucida Grande" charset="0"/>
              <a:sym typeface="Arial Narrow" charset="0"/>
            </a:endParaRPr>
          </a:p>
          <a:p>
            <a:pPr algn="ctr" defTabSz="914400" fontAlgn="base">
              <a:spcBef>
                <a:spcPct val="0"/>
              </a:spcBef>
              <a:spcAft>
                <a:spcPct val="0"/>
              </a:spcAft>
            </a:pPr>
            <a:r>
              <a:rPr lang="en-US">
                <a:solidFill>
                  <a:srgbClr val="000000"/>
                </a:solidFill>
                <a:latin typeface="Calibri" charset="0"/>
                <a:ea typeface="Calibri" charset="0"/>
                <a:cs typeface="Calibri" charset="0"/>
                <a:sym typeface="Calibri" charset="0"/>
              </a:rPr>
              <a:t>Addresses</a:t>
            </a:r>
          </a:p>
        </p:txBody>
      </p:sp>
      <p:sp>
        <p:nvSpPr>
          <p:cNvPr id="44042" name="Line 10"/>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1" name="Rectangle 19"/>
          <p:cNvSpPr>
            <a:spLocks noGrp="1" noChangeArrowheads="1"/>
          </p:cNvSpPr>
          <p:nvPr>
            <p:ph type="title"/>
          </p:nvPr>
        </p:nvSpPr>
        <p:spPr>
          <a:ln/>
        </p:spPr>
        <p:txBody>
          <a:bodyPr/>
          <a:lstStyle/>
          <a:p>
            <a:pPr marL="119063" indent="-119063"/>
            <a:r>
              <a:rPr lang="en-US" dirty="0"/>
              <a:t>x86-64 Stack: Pop</a:t>
            </a:r>
          </a:p>
        </p:txBody>
      </p:sp>
      <p:sp>
        <p:nvSpPr>
          <p:cNvPr id="44052" name="Rectangle 20"/>
          <p:cNvSpPr>
            <a:spLocks/>
          </p:cNvSpPr>
          <p:nvPr/>
        </p:nvSpPr>
        <p:spPr bwMode="auto">
          <a:xfrm>
            <a:off x="7280276" y="1981200"/>
            <a:ext cx="1304925" cy="32004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3" name="Line 21"/>
          <p:cNvSpPr>
            <a:spLocks noChangeShapeType="1"/>
          </p:cNvSpPr>
          <p:nvPr/>
        </p:nvSpPr>
        <p:spPr bwMode="auto">
          <a:xfrm>
            <a:off x="7278688" y="4876800"/>
            <a:ext cx="1295400" cy="0"/>
          </a:xfrm>
          <a:prstGeom prst="line">
            <a:avLst/>
          </a:prstGeom>
          <a:noFill/>
          <a:ln w="25400" cap="flat">
            <a:solidFill>
              <a:schemeClr val="tx1"/>
            </a:solidFill>
            <a:prstDash val="solid"/>
            <a:round/>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8" name="Rectangle 26"/>
          <p:cNvSpPr>
            <a:spLocks/>
          </p:cNvSpPr>
          <p:nvPr/>
        </p:nvSpPr>
        <p:spPr bwMode="auto">
          <a:xfrm>
            <a:off x="7278688" y="4876800"/>
            <a:ext cx="1301750" cy="304800"/>
          </a:xfrm>
          <a:prstGeom prst="rect">
            <a:avLst/>
          </a:prstGeom>
          <a:solidFill>
            <a:srgbClr val="FFFFFF"/>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44059" name="Rectangle 27"/>
          <p:cNvSpPr>
            <a:spLocks/>
          </p:cNvSpPr>
          <p:nvPr/>
        </p:nvSpPr>
        <p:spPr bwMode="auto">
          <a:xfrm>
            <a:off x="7277100" y="4876800"/>
            <a:ext cx="1301750" cy="3048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
        <p:nvSpPr>
          <p:cNvPr id="27" name="Oval 26"/>
          <p:cNvSpPr/>
          <p:nvPr/>
        </p:nvSpPr>
        <p:spPr bwMode="auto">
          <a:xfrm>
            <a:off x="7470118" y="4876801"/>
            <a:ext cx="1103970" cy="369849"/>
          </a:xfrm>
          <a:prstGeom prst="ellipse">
            <a:avLst/>
          </a:prstGeom>
          <a:solidFill>
            <a:srgbClr val="FFFF00"/>
          </a:solidFill>
          <a:ln w="25400" cap="flat" cmpd="sng" algn="ctr">
            <a:solidFill>
              <a:srgbClr val="000000"/>
            </a:solidFill>
            <a:prstDash val="solid"/>
            <a:round/>
            <a:headEnd type="none" w="med" len="med"/>
            <a:tailEnd type="none" w="med" len="med"/>
          </a:ln>
          <a:effectLst/>
        </p:spPr>
        <p:txBody>
          <a:bodyPr vert="horz" wrap="square" lIns="91440" tIns="0" rIns="91440" bIns="0" numCol="1" rtlCol="0" anchor="t" anchorCtr="0" compatLnSpc="1">
            <a:prstTxWarp prst="textNoShape">
              <a:avLst/>
            </a:prstTxWarp>
          </a:bodyPr>
          <a:lstStyle/>
          <a:p>
            <a:pPr algn="ctr" defTabSz="914400" fontAlgn="base">
              <a:spcBef>
                <a:spcPct val="0"/>
              </a:spcBef>
              <a:spcAft>
                <a:spcPct val="0"/>
              </a:spcAft>
            </a:pPr>
            <a:r>
              <a:rPr lang="en-US" sz="2000" dirty="0" err="1">
                <a:solidFill>
                  <a:srgbClr val="000000"/>
                </a:solidFill>
                <a:latin typeface="Gill Sans" charset="0"/>
                <a:ea typeface="ヒラギノ角ゴ ProN W3" charset="0"/>
                <a:cs typeface="ヒラギノ角ゴ ProN W3" charset="0"/>
                <a:sym typeface="Gill Sans" charset="0"/>
              </a:rPr>
              <a:t>val</a:t>
            </a:r>
            <a:endParaRPr lang="en-US" sz="2000" dirty="0">
              <a:solidFill>
                <a:srgbClr val="000000"/>
              </a:solidFill>
              <a:latin typeface="Gill Sans" charset="0"/>
              <a:ea typeface="ヒラギノ角ゴ ProN W3" charset="0"/>
              <a:cs typeface="ヒラギノ角ゴ ProN W3" charset="0"/>
              <a:sym typeface="Gill Sans" charset="0"/>
            </a:endParaRPr>
          </a:p>
        </p:txBody>
      </p:sp>
      <p:sp>
        <p:nvSpPr>
          <p:cNvPr id="2" name="TextBox 1"/>
          <p:cNvSpPr txBox="1"/>
          <p:nvPr/>
        </p:nvSpPr>
        <p:spPr>
          <a:xfrm>
            <a:off x="188120" y="5014384"/>
            <a:ext cx="6767512" cy="1077218"/>
          </a:xfrm>
          <a:prstGeom prst="rect">
            <a:avLst/>
          </a:prstGeom>
          <a:solidFill>
            <a:srgbClr val="FFC000"/>
          </a:solidFill>
          <a:ln>
            <a:noFill/>
          </a:ln>
        </p:spPr>
        <p:txBody>
          <a:bodyPr wrap="square" rtlCol="0">
            <a:spAutoFit/>
          </a:bodyPr>
          <a:lstStyle/>
          <a:p>
            <a:pPr algn="ctr" defTabSz="914400" fontAlgn="base">
              <a:spcBef>
                <a:spcPct val="0"/>
              </a:spcBef>
              <a:spcAft>
                <a:spcPct val="0"/>
              </a:spcAft>
            </a:pPr>
            <a:r>
              <a:rPr lang="en-US" sz="3200" dirty="0">
                <a:solidFill>
                  <a:srgbClr val="000000"/>
                </a:solidFill>
                <a:latin typeface="Calibri" panose="020F0502020204030204" pitchFamily="34" charset="0"/>
                <a:cs typeface="Calibri" panose="020F0502020204030204" pitchFamily="34" charset="0"/>
                <a:sym typeface="Gill Sans" charset="0"/>
              </a:rPr>
              <a:t>(The stack pointer is updated but pop leaves the value itself in memory)</a:t>
            </a:r>
          </a:p>
        </p:txBody>
      </p:sp>
      <p:sp>
        <p:nvSpPr>
          <p:cNvPr id="22" name="Rectangle 23">
            <a:extLst>
              <a:ext uri="{FF2B5EF4-FFF2-40B4-BE49-F238E27FC236}">
                <a16:creationId xmlns:a16="http://schemas.microsoft.com/office/drawing/2014/main" id="{56EFD4F1-5698-40E8-86FC-42E752902BE8}"/>
              </a:ext>
            </a:extLst>
          </p:cNvPr>
          <p:cNvSpPr>
            <a:spLocks/>
          </p:cNvSpPr>
          <p:nvPr/>
        </p:nvSpPr>
        <p:spPr bwMode="auto">
          <a:xfrm>
            <a:off x="6990515" y="1557337"/>
            <a:ext cx="197810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“Bottom”</a:t>
            </a:r>
          </a:p>
        </p:txBody>
      </p:sp>
      <p:sp>
        <p:nvSpPr>
          <p:cNvPr id="23" name="Rectangle 9">
            <a:extLst>
              <a:ext uri="{FF2B5EF4-FFF2-40B4-BE49-F238E27FC236}">
                <a16:creationId xmlns:a16="http://schemas.microsoft.com/office/drawing/2014/main" id="{E6A13F9B-2838-4E0A-9CE8-0F8BFF2F98F1}"/>
              </a:ext>
            </a:extLst>
          </p:cNvPr>
          <p:cNvSpPr>
            <a:spLocks/>
          </p:cNvSpPr>
          <p:nvPr/>
        </p:nvSpPr>
        <p:spPr bwMode="auto">
          <a:xfrm>
            <a:off x="7251463" y="5340151"/>
            <a:ext cx="1483676" cy="369332"/>
          </a:xfrm>
          <a:prstGeom prst="rect">
            <a:avLst/>
          </a:prstGeom>
          <a:noFill/>
          <a:ln w="25400" cap="flat">
            <a:noFill/>
            <a:miter lim="800000"/>
            <a:headEnd type="none" w="med" len="med"/>
            <a:tailEnd type="none" w="med" len="med"/>
          </a:ln>
        </p:spPr>
        <p:txBody>
          <a:bodyPr wrap="none" lIns="0" tIns="0" rIns="0" bIns="0">
            <a:spAutoFit/>
          </a:bodyPr>
          <a:lstStyle/>
          <a:p>
            <a:pPr algn="ctr" defTabSz="914400" fontAlgn="base">
              <a:spcBef>
                <a:spcPct val="0"/>
              </a:spcBef>
              <a:spcAft>
                <a:spcPct val="0"/>
              </a:spcAft>
            </a:pPr>
            <a:r>
              <a:rPr lang="en-US" sz="2400" dirty="0">
                <a:solidFill>
                  <a:srgbClr val="262699"/>
                </a:solidFill>
                <a:latin typeface="Calibri Bold" charset="0"/>
                <a:ea typeface="Calibri Bold" charset="0"/>
                <a:cs typeface="Calibri Bold" charset="0"/>
                <a:sym typeface="Calibri Bold" charset="0"/>
              </a:rPr>
              <a:t>Stack “Top”</a:t>
            </a:r>
          </a:p>
        </p:txBody>
      </p:sp>
      <p:sp>
        <p:nvSpPr>
          <p:cNvPr id="24" name="AutoShape 1">
            <a:extLst>
              <a:ext uri="{FF2B5EF4-FFF2-40B4-BE49-F238E27FC236}">
                <a16:creationId xmlns:a16="http://schemas.microsoft.com/office/drawing/2014/main" id="{39CC9290-FA29-4445-9E40-1D97850D8A93}"/>
              </a:ext>
            </a:extLst>
          </p:cNvPr>
          <p:cNvSpPr>
            <a:spLocks/>
          </p:cNvSpPr>
          <p:nvPr/>
        </p:nvSpPr>
        <p:spPr bwMode="auto">
          <a:xfrm rot="10800000" flipH="1">
            <a:off x="7621588" y="4949826"/>
            <a:ext cx="609600" cy="381000"/>
          </a:xfrm>
          <a:custGeom>
            <a:avLst/>
            <a:gdLst>
              <a:gd name="T0" fmla="*/ 10800 w 21600"/>
              <a:gd name="T1" fmla="*/ 10800 h 21600"/>
            </a:gdLst>
            <a:ahLst/>
            <a:cxnLst>
              <a:cxn ang="0">
                <a:pos x="T0" y="T1"/>
              </a:cxn>
            </a:cxnLst>
            <a:rect l="0" t="0" r="r" b="b"/>
            <a:pathLst>
              <a:path w="21600" h="21600">
                <a:moveTo>
                  <a:pt x="0" y="10800"/>
                </a:moveTo>
                <a:lnTo>
                  <a:pt x="5400" y="10800"/>
                </a:lnTo>
                <a:lnTo>
                  <a:pt x="5400" y="0"/>
                </a:lnTo>
                <a:lnTo>
                  <a:pt x="16200" y="0"/>
                </a:lnTo>
                <a:lnTo>
                  <a:pt x="16200" y="10800"/>
                </a:lnTo>
                <a:lnTo>
                  <a:pt x="21600" y="10800"/>
                </a:lnTo>
                <a:lnTo>
                  <a:pt x="10800" y="21600"/>
                </a:lnTo>
                <a:close/>
                <a:moveTo>
                  <a:pt x="0" y="10800"/>
                </a:moveTo>
              </a:path>
            </a:pathLst>
          </a:custGeom>
          <a:solidFill>
            <a:srgbClr val="980002"/>
          </a:solidFill>
          <a:ln w="25400" cap="flat">
            <a:noFill/>
            <a:round/>
            <a:headEnd type="none" w="med" len="med"/>
            <a:tailEnd type="triangle" w="med" len="med"/>
          </a:ln>
          <a:effectLst>
            <a:outerShdw dist="76199" dir="2700000" algn="ctr" rotWithShape="0">
              <a:schemeClr val="bg2">
                <a:alpha val="75000"/>
              </a:schemeClr>
            </a:outerShdw>
          </a:effectLst>
        </p:spPr>
        <p:txBody>
          <a:bodyPr lIns="0" tIns="0" rIns="0" bIns="0"/>
          <a:lstStyle/>
          <a:p>
            <a:pPr algn="ctr" defTabSz="914400" fontAlgn="base">
              <a:spcBef>
                <a:spcPct val="0"/>
              </a:spcBef>
              <a:spcAft>
                <a:spcPct val="0"/>
              </a:spcAft>
            </a:pPr>
            <a:endParaRPr lang="en-US" sz="4200">
              <a:solidFill>
                <a:srgbClr val="000000"/>
              </a:solidFill>
              <a:latin typeface="Gill Sans" charset="0"/>
              <a:sym typeface="Gill Sans" charset="0"/>
            </a:endParaRPr>
          </a:p>
        </p:txBody>
      </p:sp>
    </p:spTree>
    <p:extLst>
      <p:ext uri="{BB962C8B-B14F-4D97-AF65-F5344CB8AC3E}">
        <p14:creationId xmlns:p14="http://schemas.microsoft.com/office/powerpoint/2010/main" val="432769526"/>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F5C80D-55F0-4705-8A75-B95F4EE7D84C}"/>
              </a:ext>
            </a:extLst>
          </p:cNvPr>
          <p:cNvSpPr>
            <a:spLocks noGrp="1"/>
          </p:cNvSpPr>
          <p:nvPr>
            <p:ph type="title"/>
          </p:nvPr>
        </p:nvSpPr>
        <p:spPr/>
        <p:txBody>
          <a:bodyPr/>
          <a:lstStyle/>
          <a:p>
            <a:r>
              <a:rPr lang="en-US" dirty="0"/>
              <a:t>… pages are </a:t>
            </a:r>
            <a:r>
              <a:rPr lang="en-US" dirty="0" smtClean="0"/>
              <a:t>grouped </a:t>
            </a:r>
            <a:r>
              <a:rPr lang="en-US" dirty="0"/>
              <a:t>into </a:t>
            </a:r>
            <a:r>
              <a:rPr lang="en-US" u="sng" dirty="0"/>
              <a:t>segments</a:t>
            </a:r>
          </a:p>
        </p:txBody>
      </p:sp>
      <p:sp>
        <p:nvSpPr>
          <p:cNvPr id="3" name="Content Placeholder 2">
            <a:extLst>
              <a:ext uri="{FF2B5EF4-FFF2-40B4-BE49-F238E27FC236}">
                <a16:creationId xmlns:a16="http://schemas.microsoft.com/office/drawing/2014/main" id="{D1D2ACAA-6633-46DC-90D3-B276123CA0E5}"/>
              </a:ext>
            </a:extLst>
          </p:cNvPr>
          <p:cNvSpPr>
            <a:spLocks noGrp="1"/>
          </p:cNvSpPr>
          <p:nvPr>
            <p:ph idx="1"/>
          </p:nvPr>
        </p:nvSpPr>
        <p:spPr/>
        <p:txBody>
          <a:bodyPr>
            <a:normAutofit fontScale="92500" lnSpcReduction="20000"/>
          </a:bodyPr>
          <a:lstStyle/>
          <a:p>
            <a:r>
              <a:rPr lang="en-US" dirty="0"/>
              <a:t>Rather than just treating memory as one range of pages from address 0 to whatever the current size needed might be, Linux is segmented</a:t>
            </a:r>
            <a:r>
              <a:rPr lang="en-US" dirty="0" smtClean="0"/>
              <a:t>.  There are often </a:t>
            </a:r>
            <a:r>
              <a:rPr lang="en-US" b="1" dirty="0" smtClean="0"/>
              <a:t>gaps</a:t>
            </a:r>
            <a:r>
              <a:rPr lang="en-US" dirty="0" smtClean="0"/>
              <a:t> between them.</a:t>
            </a:r>
            <a:endParaRPr lang="en-US" dirty="0"/>
          </a:p>
          <a:p>
            <a:endParaRPr lang="en-US" dirty="0"/>
          </a:p>
          <a:p>
            <a:r>
              <a:rPr lang="en-US" dirty="0"/>
              <a:t>Definition: A segment is just a range of virtual memory with some base address, and some total size, and access rules.</a:t>
            </a:r>
          </a:p>
          <a:p>
            <a:endParaRPr lang="en-US" dirty="0"/>
          </a:p>
          <a:p>
            <a:r>
              <a:rPr lang="en-US" dirty="0"/>
              <a:t>One segment might be as small as a single page, or could be huge with many pages.  </a:t>
            </a:r>
            <a:r>
              <a:rPr lang="en-US" dirty="0" smtClean="0"/>
              <a:t>We don’t normally worry about page boundaries</a:t>
            </a:r>
            <a:endParaRPr lang="en-US" dirty="0"/>
          </a:p>
        </p:txBody>
      </p:sp>
      <p:sp>
        <p:nvSpPr>
          <p:cNvPr id="4" name="Footer Placeholder 3">
            <a:extLst>
              <a:ext uri="{FF2B5EF4-FFF2-40B4-BE49-F238E27FC236}">
                <a16:creationId xmlns:a16="http://schemas.microsoft.com/office/drawing/2014/main" id="{F9D697C3-72DE-4422-A955-E9E7EE47C38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81FEF558-3A50-4806-9F36-805E391E63C4}"/>
              </a:ext>
            </a:extLst>
          </p:cNvPr>
          <p:cNvSpPr>
            <a:spLocks noGrp="1"/>
          </p:cNvSpPr>
          <p:nvPr>
            <p:ph type="sldNum" sz="quarter" idx="12"/>
          </p:nvPr>
        </p:nvSpPr>
        <p:spPr/>
        <p:txBody>
          <a:bodyPr/>
          <a:lstStyle/>
          <a:p>
            <a:fld id="{6547F9EC-0141-428E-9624-21FD351CB832}" type="slidenum">
              <a:rPr lang="en-US" smtClean="0"/>
              <a:t>6</a:t>
            </a:fld>
            <a:endParaRPr lang="en-US"/>
          </a:p>
        </p:txBody>
      </p:sp>
    </p:spTree>
    <p:extLst>
      <p:ext uri="{BB962C8B-B14F-4D97-AF65-F5344CB8AC3E}">
        <p14:creationId xmlns:p14="http://schemas.microsoft.com/office/powerpoint/2010/main" val="30200045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DDC6F-AC83-4B5B-98C5-74D06A2A6E42}"/>
              </a:ext>
            </a:extLst>
          </p:cNvPr>
          <p:cNvSpPr>
            <a:spLocks noGrp="1"/>
          </p:cNvSpPr>
          <p:nvPr>
            <p:ph type="title"/>
          </p:nvPr>
        </p:nvSpPr>
        <p:spPr/>
        <p:txBody>
          <a:bodyPr/>
          <a:lstStyle/>
          <a:p>
            <a:r>
              <a:rPr lang="en-US" dirty="0"/>
              <a:t>Thought question</a:t>
            </a:r>
          </a:p>
        </p:txBody>
      </p:sp>
      <p:sp>
        <p:nvSpPr>
          <p:cNvPr id="3" name="Content Placeholder 2">
            <a:extLst>
              <a:ext uri="{FF2B5EF4-FFF2-40B4-BE49-F238E27FC236}">
                <a16:creationId xmlns:a16="http://schemas.microsoft.com/office/drawing/2014/main" id="{3ADF3DCF-6400-4640-B3D4-CF64665A2B60}"/>
              </a:ext>
            </a:extLst>
          </p:cNvPr>
          <p:cNvSpPr>
            <a:spLocks noGrp="1"/>
          </p:cNvSpPr>
          <p:nvPr>
            <p:ph idx="1"/>
          </p:nvPr>
        </p:nvSpPr>
        <p:spPr/>
        <p:txBody>
          <a:bodyPr/>
          <a:lstStyle/>
          <a:p>
            <a:r>
              <a:rPr lang="en-US" dirty="0"/>
              <a:t>Why would we care that the value was not somehow “removed” or erased?</a:t>
            </a:r>
          </a:p>
        </p:txBody>
      </p:sp>
    </p:spTree>
    <p:extLst>
      <p:ext uri="{BB962C8B-B14F-4D97-AF65-F5344CB8AC3E}">
        <p14:creationId xmlns:p14="http://schemas.microsoft.com/office/powerpoint/2010/main" val="71464868"/>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DDC6F-AC83-4B5B-98C5-74D06A2A6E42}"/>
              </a:ext>
            </a:extLst>
          </p:cNvPr>
          <p:cNvSpPr>
            <a:spLocks noGrp="1"/>
          </p:cNvSpPr>
          <p:nvPr>
            <p:ph type="title"/>
          </p:nvPr>
        </p:nvSpPr>
        <p:spPr/>
        <p:txBody>
          <a:bodyPr/>
          <a:lstStyle/>
          <a:p>
            <a:r>
              <a:rPr lang="en-US" dirty="0"/>
              <a:t>Thought question</a:t>
            </a:r>
          </a:p>
        </p:txBody>
      </p:sp>
      <p:sp>
        <p:nvSpPr>
          <p:cNvPr id="3" name="Content Placeholder 2">
            <a:extLst>
              <a:ext uri="{FF2B5EF4-FFF2-40B4-BE49-F238E27FC236}">
                <a16:creationId xmlns:a16="http://schemas.microsoft.com/office/drawing/2014/main" id="{3ADF3DCF-6400-4640-B3D4-CF64665A2B60}"/>
              </a:ext>
            </a:extLst>
          </p:cNvPr>
          <p:cNvSpPr>
            <a:spLocks noGrp="1"/>
          </p:cNvSpPr>
          <p:nvPr>
            <p:ph idx="1"/>
          </p:nvPr>
        </p:nvSpPr>
        <p:spPr/>
        <p:txBody>
          <a:bodyPr/>
          <a:lstStyle/>
          <a:p>
            <a:r>
              <a:rPr lang="en-US" dirty="0"/>
              <a:t>Why would we care that the value was not somehow “removed” or erased?</a:t>
            </a:r>
          </a:p>
          <a:p>
            <a:endParaRPr lang="en-US" dirty="0"/>
          </a:p>
          <a:p>
            <a:r>
              <a:rPr lang="en-US" dirty="0"/>
              <a:t>… if some other method allocates space on the stack but doesn’t initialize the variables, their initial value will be taken from whatever was already there.</a:t>
            </a:r>
          </a:p>
          <a:p>
            <a:endParaRPr lang="en-US" dirty="0"/>
          </a:p>
          <a:p>
            <a:r>
              <a:rPr lang="en-US" dirty="0"/>
              <a:t>In an application that has internal security rules about which methods can access which data, this could conceivably allow some method to get at data, or a pointer, it should not have been allowed to see!</a:t>
            </a:r>
          </a:p>
          <a:p>
            <a:endParaRPr lang="en-US" dirty="0"/>
          </a:p>
          <a:p>
            <a:r>
              <a:rPr lang="en-US" dirty="0"/>
              <a:t>Some Linux hacks have taken advantage of this property.</a:t>
            </a:r>
          </a:p>
        </p:txBody>
      </p:sp>
    </p:spTree>
    <p:extLst>
      <p:ext uri="{BB962C8B-B14F-4D97-AF65-F5344CB8AC3E}">
        <p14:creationId xmlns:p14="http://schemas.microsoft.com/office/powerpoint/2010/main" val="2270031128"/>
      </p:ext>
    </p:extLst>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ln/>
        </p:spPr>
        <p:txBody>
          <a:bodyPr/>
          <a:lstStyle/>
          <a:p>
            <a:pPr marL="119063" indent="-119063"/>
            <a:r>
              <a:rPr lang="en-US" dirty="0"/>
              <a:t>Today</a:t>
            </a:r>
          </a:p>
        </p:txBody>
      </p:sp>
      <p:sp>
        <p:nvSpPr>
          <p:cNvPr id="12292" name="Rectangle 4"/>
          <p:cNvSpPr>
            <a:spLocks noGrp="1" noChangeArrowheads="1"/>
          </p:cNvSpPr>
          <p:nvPr>
            <p:ph type="body" idx="1"/>
          </p:nvPr>
        </p:nvSpPr>
        <p:spPr>
          <a:ln/>
        </p:spPr>
        <p:txBody>
          <a:bodyPr/>
          <a:lstStyle/>
          <a:p>
            <a:r>
              <a:rPr lang="en-US" dirty="0"/>
              <a:t>Procedures</a:t>
            </a:r>
          </a:p>
          <a:p>
            <a:pPr lvl="1"/>
            <a:r>
              <a:rPr lang="en-US" b="1" dirty="0">
                <a:solidFill>
                  <a:schemeClr val="bg1">
                    <a:lumMod val="50000"/>
                  </a:schemeClr>
                </a:solidFill>
              </a:rPr>
              <a:t>Mechanisms</a:t>
            </a:r>
          </a:p>
          <a:p>
            <a:pPr lvl="1"/>
            <a:r>
              <a:rPr lang="en-US" b="1" dirty="0">
                <a:solidFill>
                  <a:schemeClr val="bg1">
                    <a:lumMod val="50000"/>
                  </a:schemeClr>
                </a:solidFill>
              </a:rPr>
              <a:t>Stack Structure</a:t>
            </a:r>
          </a:p>
          <a:p>
            <a:pPr lvl="1"/>
            <a:r>
              <a:rPr lang="en-US" b="1" dirty="0">
                <a:solidFill>
                  <a:schemeClr val="bg1">
                    <a:lumMod val="50000"/>
                  </a:schemeClr>
                </a:solidFill>
              </a:rPr>
              <a:t>Calling Conventions</a:t>
            </a:r>
          </a:p>
          <a:p>
            <a:pPr lvl="2"/>
            <a:r>
              <a:rPr lang="en-US" b="1" dirty="0"/>
              <a:t>Passing control</a:t>
            </a:r>
          </a:p>
          <a:p>
            <a:pPr lvl="2"/>
            <a:r>
              <a:rPr lang="en-US" b="1" dirty="0">
                <a:solidFill>
                  <a:schemeClr val="bg1">
                    <a:lumMod val="50000"/>
                  </a:schemeClr>
                </a:solidFill>
              </a:rPr>
              <a:t>Passing data</a:t>
            </a:r>
          </a:p>
          <a:p>
            <a:pPr lvl="2"/>
            <a:r>
              <a:rPr lang="en-US" b="1" dirty="0">
                <a:solidFill>
                  <a:schemeClr val="bg1">
                    <a:lumMod val="50000"/>
                  </a:schemeClr>
                </a:solidFill>
              </a:rPr>
              <a:t>Managing local data</a:t>
            </a:r>
          </a:p>
          <a:p>
            <a:pPr lvl="1"/>
            <a:r>
              <a:rPr lang="en-US" b="1" dirty="0">
                <a:solidFill>
                  <a:srgbClr val="7F7F7F"/>
                </a:solidFill>
              </a:rPr>
              <a:t>Illustration of Recursion</a:t>
            </a: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97816" y="0"/>
            <a:ext cx="3070184" cy="1143000"/>
          </a:xfrm>
        </p:spPr>
        <p:txBody>
          <a:bodyPr/>
          <a:lstStyle/>
          <a:p>
            <a:r>
              <a:rPr lang="en-US" dirty="0"/>
              <a:t>Code Examples</a:t>
            </a:r>
          </a:p>
        </p:txBody>
      </p:sp>
      <p:sp>
        <p:nvSpPr>
          <p:cNvPr id="4" name="Rectangle 4"/>
          <p:cNvSpPr>
            <a:spLocks/>
          </p:cNvSpPr>
          <p:nvPr/>
        </p:nvSpPr>
        <p:spPr bwMode="auto">
          <a:xfrm>
            <a:off x="1600200" y="4395487"/>
            <a:ext cx="3963365" cy="1507603"/>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long mult2(long a, long b)</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long s = a * b;</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return s;</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p:txBody>
      </p:sp>
      <p:sp>
        <p:nvSpPr>
          <p:cNvPr id="5" name="Rectangle 4"/>
          <p:cNvSpPr>
            <a:spLocks/>
          </p:cNvSpPr>
          <p:nvPr/>
        </p:nvSpPr>
        <p:spPr bwMode="auto">
          <a:xfrm>
            <a:off x="1600200" y="624070"/>
            <a:ext cx="5835569" cy="1540397"/>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void </a:t>
            </a:r>
            <a:r>
              <a:rPr lang="en-US" dirty="0" err="1">
                <a:solidFill>
                  <a:srgbClr val="000000"/>
                </a:solidFill>
                <a:latin typeface="Courier New" pitchFamily="49" charset="0"/>
                <a:cs typeface="Courier New" pitchFamily="49" charset="0"/>
                <a:sym typeface="Courier New Bold" charset="0"/>
              </a:rPr>
              <a:t>multstore</a:t>
            </a:r>
            <a:r>
              <a:rPr lang="en-US" dirty="0">
                <a:solidFill>
                  <a:srgbClr val="000000"/>
                </a:solidFill>
                <a:latin typeface="Courier New" pitchFamily="49" charset="0"/>
                <a:cs typeface="Courier New" pitchFamily="49" charset="0"/>
                <a:sym typeface="Courier New Bold" charset="0"/>
              </a:rPr>
              <a:t>(long x, long y, long *</a:t>
            </a:r>
            <a:r>
              <a:rPr lang="en-US" dirty="0" err="1">
                <a:solidFill>
                  <a:srgbClr val="000000"/>
                </a:solidFill>
                <a:latin typeface="Courier New" pitchFamily="49" charset="0"/>
                <a:cs typeface="Courier New" pitchFamily="49" charset="0"/>
                <a:sym typeface="Courier New Bold" charset="0"/>
              </a:rPr>
              <a:t>dest</a:t>
            </a: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long t = mult2(x, y);</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r>
              <a:rPr lang="en-US" dirty="0" err="1">
                <a:solidFill>
                  <a:srgbClr val="000000"/>
                </a:solidFill>
                <a:latin typeface="Courier New" pitchFamily="49" charset="0"/>
                <a:cs typeface="Courier New" pitchFamily="49" charset="0"/>
                <a:sym typeface="Courier New Bold" charset="0"/>
              </a:rPr>
              <a:t>dest</a:t>
            </a:r>
            <a:r>
              <a:rPr lang="en-US" dirty="0">
                <a:solidFill>
                  <a:srgbClr val="000000"/>
                </a:solidFill>
                <a:latin typeface="Courier New" pitchFamily="49" charset="0"/>
                <a:cs typeface="Courier New" pitchFamily="49" charset="0"/>
                <a:sym typeface="Courier New Bold" charset="0"/>
              </a:rPr>
              <a:t> = 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a:t>
            </a:r>
          </a:p>
        </p:txBody>
      </p:sp>
      <p:grpSp>
        <p:nvGrpSpPr>
          <p:cNvPr id="3" name="Group 2"/>
          <p:cNvGrpSpPr/>
          <p:nvPr/>
        </p:nvGrpSpPr>
        <p:grpSpPr>
          <a:xfrm>
            <a:off x="3724154" y="1828800"/>
            <a:ext cx="6781800" cy="4800600"/>
            <a:chOff x="2200154" y="1828800"/>
            <a:chExt cx="6781800" cy="4800600"/>
          </a:xfrm>
        </p:grpSpPr>
        <p:sp>
          <p:nvSpPr>
            <p:cNvPr id="6" name="Rectangle 4"/>
            <p:cNvSpPr>
              <a:spLocks/>
            </p:cNvSpPr>
            <p:nvPr/>
          </p:nvSpPr>
          <p:spPr bwMode="auto">
            <a:xfrm>
              <a:off x="2971800" y="4800600"/>
              <a:ext cx="5867400" cy="18288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0000000000400550 &lt;mult2&gt;:</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400550:  mov    %rdi,%rax	# a </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400553:  imul   %rsi,%rax	# a * b</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400557:  retq			# Return</a:t>
              </a:r>
            </a:p>
          </p:txBody>
        </p:sp>
        <p:sp>
          <p:nvSpPr>
            <p:cNvPr id="8" name="Rectangle 7"/>
            <p:cNvSpPr>
              <a:spLocks/>
            </p:cNvSpPr>
            <p:nvPr/>
          </p:nvSpPr>
          <p:spPr bwMode="auto">
            <a:xfrm>
              <a:off x="2200154" y="1828800"/>
              <a:ext cx="6781800" cy="20574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0000000000400540 &lt;multstore&gt;: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400540: push   %rbx		# Save %rbx</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400541: mov    %rdx,%rbx		# Save dest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400544: callq  400550 &lt;mult2&gt;	# mult2(x,y)</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400549: mov    %rax,(%rbx)	# Save at dest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40054c: pop    %rbx		# Restore %rbx</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40054d: retq			# Return</a:t>
              </a:r>
            </a:p>
          </p:txBody>
        </p:sp>
      </p:grpSp>
    </p:spTree>
    <p:extLst>
      <p:ext uri="{BB962C8B-B14F-4D97-AF65-F5344CB8AC3E}">
        <p14:creationId xmlns:p14="http://schemas.microsoft.com/office/powerpoint/2010/main" val="373388473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a:ln/>
        </p:spPr>
        <p:txBody>
          <a:bodyPr/>
          <a:lstStyle/>
          <a:p>
            <a:pPr marL="119063" indent="-119063"/>
            <a:r>
              <a:rPr lang="en-US" dirty="0"/>
              <a:t>Procedure Control Flow</a:t>
            </a:r>
          </a:p>
        </p:txBody>
      </p:sp>
      <p:sp>
        <p:nvSpPr>
          <p:cNvPr id="45061" name="Rectangle 5"/>
          <p:cNvSpPr>
            <a:spLocks noGrp="1" noChangeArrowheads="1"/>
          </p:cNvSpPr>
          <p:nvPr>
            <p:ph type="body" idx="1"/>
          </p:nvPr>
        </p:nvSpPr>
        <p:spPr>
          <a:ln/>
        </p:spPr>
        <p:txBody>
          <a:bodyPr/>
          <a:lstStyle/>
          <a:p>
            <a:r>
              <a:rPr lang="en-US" dirty="0"/>
              <a:t>Use stack to support procedure call and return</a:t>
            </a:r>
          </a:p>
          <a:p>
            <a:r>
              <a:rPr lang="en-US" dirty="0">
                <a:solidFill>
                  <a:srgbClr val="980002"/>
                </a:solidFill>
              </a:rPr>
              <a:t>Procedure call:</a:t>
            </a:r>
            <a:r>
              <a:rPr lang="en-US" dirty="0"/>
              <a:t> </a:t>
            </a:r>
            <a:r>
              <a:rPr lang="en-US" b="1" dirty="0">
                <a:latin typeface="Courier New" pitchFamily="49" charset="0"/>
                <a:cs typeface="Courier New" pitchFamily="49" charset="0"/>
                <a:sym typeface="Courier New Bold" charset="0"/>
              </a:rPr>
              <a:t>call</a:t>
            </a:r>
            <a:r>
              <a:rPr lang="en-US" b="1" dirty="0">
                <a:latin typeface="Courier New" pitchFamily="49" charset="0"/>
                <a:cs typeface="Courier New" pitchFamily="49" charset="0"/>
              </a:rPr>
              <a:t> </a:t>
            </a:r>
            <a:r>
              <a:rPr lang="en-US" b="1" dirty="0">
                <a:latin typeface="Courier New" pitchFamily="49" charset="0"/>
                <a:ea typeface="Calibri Bold Italic" charset="0"/>
                <a:cs typeface="Courier New" pitchFamily="49" charset="0"/>
                <a:sym typeface="Calibri Bold Italic" charset="0"/>
              </a:rPr>
              <a:t>label</a:t>
            </a:r>
            <a:endParaRPr lang="en-US" b="1" dirty="0">
              <a:latin typeface="Courier New" pitchFamily="49" charset="0"/>
              <a:cs typeface="Courier New" pitchFamily="49" charset="0"/>
            </a:endParaRPr>
          </a:p>
          <a:p>
            <a:pPr marL="552450" lvl="1"/>
            <a:r>
              <a:rPr lang="en-US" dirty="0"/>
              <a:t>Push return address on stack</a:t>
            </a:r>
          </a:p>
          <a:p>
            <a:pPr marL="552450" lvl="1"/>
            <a:r>
              <a:rPr lang="en-US" dirty="0"/>
              <a:t>Jump to </a:t>
            </a:r>
            <a:r>
              <a:rPr lang="en-US" dirty="0">
                <a:latin typeface="Calibri Bold Italic" charset="0"/>
                <a:ea typeface="Calibri Bold Italic" charset="0"/>
                <a:cs typeface="Calibri Bold Italic" charset="0"/>
                <a:sym typeface="Calibri Bold Italic" charset="0"/>
              </a:rPr>
              <a:t>label</a:t>
            </a:r>
            <a:endParaRPr lang="en-US" dirty="0"/>
          </a:p>
          <a:p>
            <a:r>
              <a:rPr lang="en-US" dirty="0"/>
              <a:t>Return address:</a:t>
            </a:r>
          </a:p>
          <a:p>
            <a:pPr marL="552450" lvl="1"/>
            <a:r>
              <a:rPr lang="en-US" dirty="0"/>
              <a:t>Address of the next instruction right after call</a:t>
            </a:r>
          </a:p>
          <a:p>
            <a:pPr marL="552450" lvl="1"/>
            <a:r>
              <a:rPr lang="en-US" dirty="0"/>
              <a:t>Example from disassembly</a:t>
            </a:r>
          </a:p>
          <a:p>
            <a:r>
              <a:rPr lang="en-US" dirty="0">
                <a:solidFill>
                  <a:srgbClr val="980002"/>
                </a:solidFill>
              </a:rPr>
              <a:t>Procedure return:</a:t>
            </a:r>
            <a:r>
              <a:rPr lang="en-US" dirty="0"/>
              <a:t> </a:t>
            </a:r>
            <a:r>
              <a:rPr lang="en-US" b="1" dirty="0">
                <a:latin typeface="Courier New" pitchFamily="49" charset="0"/>
                <a:cs typeface="Courier New" pitchFamily="49" charset="0"/>
                <a:sym typeface="Courier New Bold" charset="0"/>
              </a:rPr>
              <a:t>ret</a:t>
            </a:r>
            <a:endParaRPr lang="en-US" b="1" dirty="0">
              <a:latin typeface="Courier New" pitchFamily="49" charset="0"/>
              <a:cs typeface="Courier New" pitchFamily="49" charset="0"/>
            </a:endParaRPr>
          </a:p>
          <a:p>
            <a:pPr marL="552450" lvl="1"/>
            <a:r>
              <a:rPr lang="en-US" dirty="0"/>
              <a:t>Pop address from stack</a:t>
            </a:r>
          </a:p>
          <a:p>
            <a:pPr marL="552450" lvl="1"/>
            <a:r>
              <a:rPr lang="en-US" dirty="0"/>
              <a:t>Jump to address</a:t>
            </a:r>
          </a:p>
        </p:txBody>
      </p:sp>
    </p:spTree>
  </p:cSld>
  <p:clrMapOvr>
    <a:masterClrMapping/>
  </p:clrMapOvr>
  <p:transition/>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 Flow Example #1</a:t>
            </a:r>
          </a:p>
        </p:txBody>
      </p:sp>
      <p:sp>
        <p:nvSpPr>
          <p:cNvPr id="6" name="Rectangle 4"/>
          <p:cNvSpPr>
            <a:spLocks/>
          </p:cNvSpPr>
          <p:nvPr/>
        </p:nvSpPr>
        <p:spPr bwMode="auto">
          <a:xfrm>
            <a:off x="1752600" y="3962400"/>
            <a:ext cx="4495800" cy="15240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0000000000400550 &lt;mult2&gt;:</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400550:  mov    %rdi,%rax</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endParaRPr lang="ro-RO"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400557:  retq</a:t>
            </a:r>
          </a:p>
        </p:txBody>
      </p:sp>
      <p:sp>
        <p:nvSpPr>
          <p:cNvPr id="8" name="Rectangle 7"/>
          <p:cNvSpPr>
            <a:spLocks/>
          </p:cNvSpPr>
          <p:nvPr/>
        </p:nvSpPr>
        <p:spPr bwMode="auto">
          <a:xfrm>
            <a:off x="1752600" y="1295400"/>
            <a:ext cx="4495800" cy="20574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0000000000400540 &lt;multstore&gt;: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400544: callq  400550 &lt;mult2&gt;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400549: mov    %rax,(%rbx)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11" name="Rectangle 8"/>
          <p:cNvSpPr>
            <a:spLocks/>
          </p:cNvSpPr>
          <p:nvPr/>
        </p:nvSpPr>
        <p:spPr bwMode="auto">
          <a:xfrm>
            <a:off x="7772400" y="3505200"/>
            <a:ext cx="1346200" cy="381000"/>
          </a:xfrm>
          <a:prstGeom prst="rect">
            <a:avLst/>
          </a:prstGeom>
          <a:solidFill>
            <a:srgbClr val="FFCCCC"/>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0x400544</a:t>
            </a:r>
          </a:p>
        </p:txBody>
      </p:sp>
      <p:sp>
        <p:nvSpPr>
          <p:cNvPr id="12" name="Rectangle 9"/>
          <p:cNvSpPr>
            <a:spLocks/>
          </p:cNvSpPr>
          <p:nvPr/>
        </p:nvSpPr>
        <p:spPr bwMode="auto">
          <a:xfrm>
            <a:off x="7772400" y="28956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0x120</a:t>
            </a:r>
          </a:p>
        </p:txBody>
      </p:sp>
      <p:sp>
        <p:nvSpPr>
          <p:cNvPr id="18" name="Rectangle 15"/>
          <p:cNvSpPr>
            <a:spLocks/>
          </p:cNvSpPr>
          <p:nvPr/>
        </p:nvSpPr>
        <p:spPr bwMode="auto">
          <a:xfrm>
            <a:off x="7772400" y="381000"/>
            <a:ext cx="1346200" cy="1905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p:txBody>
      </p:sp>
      <p:sp>
        <p:nvSpPr>
          <p:cNvPr id="20" name="Arc 19"/>
          <p:cNvSpPr/>
          <p:nvPr/>
        </p:nvSpPr>
        <p:spPr bwMode="auto">
          <a:xfrm flipV="1">
            <a:off x="8153400" y="2133600"/>
            <a:ext cx="1676400" cy="990600"/>
          </a:xfrm>
          <a:prstGeom prst="arc">
            <a:avLst>
              <a:gd name="adj1" fmla="val 17108922"/>
              <a:gd name="adj2" fmla="val 4768750"/>
            </a:avLst>
          </a:prstGeom>
          <a:noFill/>
          <a:ln w="25400" cap="flat" cmpd="sng" algn="ctr">
            <a:solidFill>
              <a:srgbClr val="00800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cxnSp>
        <p:nvCxnSpPr>
          <p:cNvPr id="22" name="Straight Arrow Connector 21"/>
          <p:cNvCxnSpPr>
            <a:stCxn id="11" idx="1"/>
          </p:cNvCxnSpPr>
          <p:nvPr/>
        </p:nvCxnSpPr>
        <p:spPr bwMode="auto">
          <a:xfrm flipH="1" flipV="1">
            <a:off x="6096000" y="2362200"/>
            <a:ext cx="1676400" cy="13335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24" name="Rectangle 3"/>
          <p:cNvSpPr>
            <a:spLocks/>
          </p:cNvSpPr>
          <p:nvPr/>
        </p:nvSpPr>
        <p:spPr bwMode="auto">
          <a:xfrm>
            <a:off x="6996113" y="28956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p:txBody>
      </p:sp>
      <p:sp>
        <p:nvSpPr>
          <p:cNvPr id="25" name="Rectangle 10"/>
          <p:cNvSpPr>
            <a:spLocks/>
          </p:cNvSpPr>
          <p:nvPr/>
        </p:nvSpPr>
        <p:spPr bwMode="auto">
          <a:xfrm>
            <a:off x="6858001" y="1905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0x120</a:t>
            </a:r>
          </a:p>
        </p:txBody>
      </p:sp>
      <p:sp>
        <p:nvSpPr>
          <p:cNvPr id="26" name="Rectangle 11"/>
          <p:cNvSpPr>
            <a:spLocks/>
          </p:cNvSpPr>
          <p:nvPr/>
        </p:nvSpPr>
        <p:spPr bwMode="auto">
          <a:xfrm>
            <a:off x="6858001" y="1524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0x128</a:t>
            </a:r>
          </a:p>
        </p:txBody>
      </p:sp>
      <p:sp>
        <p:nvSpPr>
          <p:cNvPr id="27" name="Rectangle 12"/>
          <p:cNvSpPr>
            <a:spLocks/>
          </p:cNvSpPr>
          <p:nvPr/>
        </p:nvSpPr>
        <p:spPr bwMode="auto">
          <a:xfrm>
            <a:off x="6858001" y="1143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0x130</a:t>
            </a:r>
          </a:p>
        </p:txBody>
      </p:sp>
      <p:sp>
        <p:nvSpPr>
          <p:cNvPr id="29" name="Rectangle 4"/>
          <p:cNvSpPr>
            <a:spLocks/>
          </p:cNvSpPr>
          <p:nvPr/>
        </p:nvSpPr>
        <p:spPr bwMode="auto">
          <a:xfrm>
            <a:off x="6996113" y="35052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%rip</a:t>
            </a:r>
          </a:p>
        </p:txBody>
      </p:sp>
    </p:spTree>
    <p:extLst>
      <p:ext uri="{BB962C8B-B14F-4D97-AF65-F5344CB8AC3E}">
        <p14:creationId xmlns:p14="http://schemas.microsoft.com/office/powerpoint/2010/main" val="3475169628"/>
      </p:ext>
    </p:extLst>
  </p:cSld>
  <p:clrMapOvr>
    <a:masterClrMapping/>
  </p:clrMapOvr>
  <p:transition/>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 Flow Example #2</a:t>
            </a:r>
          </a:p>
        </p:txBody>
      </p:sp>
      <p:sp>
        <p:nvSpPr>
          <p:cNvPr id="6" name="Rectangle 4"/>
          <p:cNvSpPr>
            <a:spLocks/>
          </p:cNvSpPr>
          <p:nvPr/>
        </p:nvSpPr>
        <p:spPr bwMode="auto">
          <a:xfrm>
            <a:off x="1752600" y="3962400"/>
            <a:ext cx="4495800" cy="15240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0000000000400550 &lt;mult2&gt;:</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400550:  mov    %rdi,%rax</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endParaRPr lang="ro-RO"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400557:  retq		</a:t>
            </a:r>
          </a:p>
        </p:txBody>
      </p:sp>
      <p:sp>
        <p:nvSpPr>
          <p:cNvPr id="8" name="Rectangle 7"/>
          <p:cNvSpPr>
            <a:spLocks/>
          </p:cNvSpPr>
          <p:nvPr/>
        </p:nvSpPr>
        <p:spPr bwMode="auto">
          <a:xfrm>
            <a:off x="1752600" y="1295400"/>
            <a:ext cx="4495800" cy="20574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0000000000400540 &lt;multstore&gt;: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400544: callq  400550 &lt;mult2&gt;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400549: mov    %rax,(%rbx)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11" name="Rectangle 8"/>
          <p:cNvSpPr>
            <a:spLocks/>
          </p:cNvSpPr>
          <p:nvPr/>
        </p:nvSpPr>
        <p:spPr bwMode="auto">
          <a:xfrm>
            <a:off x="7772400" y="3505200"/>
            <a:ext cx="1346200" cy="381000"/>
          </a:xfrm>
          <a:prstGeom prst="rect">
            <a:avLst/>
          </a:prstGeom>
          <a:solidFill>
            <a:srgbClr val="FFCCCC"/>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0x400550</a:t>
            </a:r>
          </a:p>
        </p:txBody>
      </p:sp>
      <p:sp>
        <p:nvSpPr>
          <p:cNvPr id="12" name="Rectangle 9"/>
          <p:cNvSpPr>
            <a:spLocks/>
          </p:cNvSpPr>
          <p:nvPr/>
        </p:nvSpPr>
        <p:spPr bwMode="auto">
          <a:xfrm>
            <a:off x="7772400" y="28956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0x118</a:t>
            </a:r>
          </a:p>
        </p:txBody>
      </p:sp>
      <p:sp>
        <p:nvSpPr>
          <p:cNvPr id="17" name="Rectangle 14"/>
          <p:cNvSpPr>
            <a:spLocks/>
          </p:cNvSpPr>
          <p:nvPr/>
        </p:nvSpPr>
        <p:spPr bwMode="auto">
          <a:xfrm>
            <a:off x="7772400" y="22860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0x400549</a:t>
            </a:r>
          </a:p>
        </p:txBody>
      </p:sp>
      <p:sp>
        <p:nvSpPr>
          <p:cNvPr id="18" name="Rectangle 15"/>
          <p:cNvSpPr>
            <a:spLocks/>
          </p:cNvSpPr>
          <p:nvPr/>
        </p:nvSpPr>
        <p:spPr bwMode="auto">
          <a:xfrm>
            <a:off x="7772400" y="381000"/>
            <a:ext cx="1346200" cy="1905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p:txBody>
      </p:sp>
      <p:sp>
        <p:nvSpPr>
          <p:cNvPr id="20" name="Arc 19"/>
          <p:cNvSpPr/>
          <p:nvPr/>
        </p:nvSpPr>
        <p:spPr bwMode="auto">
          <a:xfrm flipV="1">
            <a:off x="8153400" y="2438400"/>
            <a:ext cx="1676400" cy="685800"/>
          </a:xfrm>
          <a:prstGeom prst="arc">
            <a:avLst>
              <a:gd name="adj1" fmla="val 17108922"/>
              <a:gd name="adj2" fmla="val 4394693"/>
            </a:avLst>
          </a:prstGeom>
          <a:noFill/>
          <a:ln w="25400" cap="flat" cmpd="sng" algn="ctr">
            <a:solidFill>
              <a:srgbClr val="00800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cxnSp>
        <p:nvCxnSpPr>
          <p:cNvPr id="22" name="Straight Arrow Connector 21"/>
          <p:cNvCxnSpPr>
            <a:stCxn id="11" idx="1"/>
          </p:cNvCxnSpPr>
          <p:nvPr/>
        </p:nvCxnSpPr>
        <p:spPr bwMode="auto">
          <a:xfrm flipH="1">
            <a:off x="5562600" y="3695700"/>
            <a:ext cx="2209800" cy="7239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19" name="Straight Arrow Connector 18"/>
          <p:cNvCxnSpPr/>
          <p:nvPr/>
        </p:nvCxnSpPr>
        <p:spPr bwMode="auto">
          <a:xfrm flipH="1">
            <a:off x="5638800" y="2514600"/>
            <a:ext cx="2133600" cy="762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grpSp>
        <p:nvGrpSpPr>
          <p:cNvPr id="5" name="Group 4"/>
          <p:cNvGrpSpPr/>
          <p:nvPr/>
        </p:nvGrpSpPr>
        <p:grpSpPr>
          <a:xfrm>
            <a:off x="6858001" y="1143000"/>
            <a:ext cx="776287" cy="2743200"/>
            <a:chOff x="5334000" y="1143000"/>
            <a:chExt cx="776287" cy="2743200"/>
          </a:xfrm>
        </p:grpSpPr>
        <p:sp>
          <p:nvSpPr>
            <p:cNvPr id="7" name="Rectangle 3"/>
            <p:cNvSpPr>
              <a:spLocks/>
            </p:cNvSpPr>
            <p:nvPr/>
          </p:nvSpPr>
          <p:spPr bwMode="auto">
            <a:xfrm>
              <a:off x="5472112" y="28956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p:txBody>
        </p:sp>
        <p:sp>
          <p:nvSpPr>
            <p:cNvPr id="13" name="Rectangle 10"/>
            <p:cNvSpPr>
              <a:spLocks/>
            </p:cNvSpPr>
            <p:nvPr/>
          </p:nvSpPr>
          <p:spPr bwMode="auto">
            <a:xfrm>
              <a:off x="5334000" y="1905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0x120</a:t>
              </a:r>
            </a:p>
          </p:txBody>
        </p:sp>
        <p:sp>
          <p:nvSpPr>
            <p:cNvPr id="14" name="Rectangle 11"/>
            <p:cNvSpPr>
              <a:spLocks/>
            </p:cNvSpPr>
            <p:nvPr/>
          </p:nvSpPr>
          <p:spPr bwMode="auto">
            <a:xfrm>
              <a:off x="5334000" y="1524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0x128</a:t>
              </a:r>
            </a:p>
          </p:txBody>
        </p:sp>
        <p:sp>
          <p:nvSpPr>
            <p:cNvPr id="15" name="Rectangle 12"/>
            <p:cNvSpPr>
              <a:spLocks/>
            </p:cNvSpPr>
            <p:nvPr/>
          </p:nvSpPr>
          <p:spPr bwMode="auto">
            <a:xfrm>
              <a:off x="5334000" y="1143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0x130</a:t>
              </a:r>
            </a:p>
          </p:txBody>
        </p:sp>
        <p:sp>
          <p:nvSpPr>
            <p:cNvPr id="21" name="Rectangle 11"/>
            <p:cNvSpPr>
              <a:spLocks/>
            </p:cNvSpPr>
            <p:nvPr/>
          </p:nvSpPr>
          <p:spPr bwMode="auto">
            <a:xfrm>
              <a:off x="5334000" y="2286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0x118</a:t>
              </a:r>
            </a:p>
          </p:txBody>
        </p:sp>
        <p:sp>
          <p:nvSpPr>
            <p:cNvPr id="9" name="Rectangle 4"/>
            <p:cNvSpPr>
              <a:spLocks/>
            </p:cNvSpPr>
            <p:nvPr/>
          </p:nvSpPr>
          <p:spPr bwMode="auto">
            <a:xfrm>
              <a:off x="5472112" y="35052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%rip</a:t>
              </a:r>
            </a:p>
          </p:txBody>
        </p:sp>
      </p:grpSp>
    </p:spTree>
    <p:extLst>
      <p:ext uri="{BB962C8B-B14F-4D97-AF65-F5344CB8AC3E}">
        <p14:creationId xmlns:p14="http://schemas.microsoft.com/office/powerpoint/2010/main" val="2844304172"/>
      </p:ext>
    </p:extLst>
  </p:cSld>
  <p:clrMapOvr>
    <a:masterClrMapping/>
  </p:clrMapOvr>
  <p:transition/>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 Flow Example #3</a:t>
            </a:r>
          </a:p>
        </p:txBody>
      </p:sp>
      <p:sp>
        <p:nvSpPr>
          <p:cNvPr id="6" name="Rectangle 4"/>
          <p:cNvSpPr>
            <a:spLocks/>
          </p:cNvSpPr>
          <p:nvPr/>
        </p:nvSpPr>
        <p:spPr bwMode="auto">
          <a:xfrm>
            <a:off x="1752600" y="3962400"/>
            <a:ext cx="4495800" cy="15240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0000000000400550 &lt;mult2&gt;:</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400550:  mov    %rdi,%rax</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endParaRPr lang="ro-RO"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400557:  retq		</a:t>
            </a:r>
          </a:p>
        </p:txBody>
      </p:sp>
      <p:sp>
        <p:nvSpPr>
          <p:cNvPr id="8" name="Rectangle 7"/>
          <p:cNvSpPr>
            <a:spLocks/>
          </p:cNvSpPr>
          <p:nvPr/>
        </p:nvSpPr>
        <p:spPr bwMode="auto">
          <a:xfrm>
            <a:off x="1752600" y="1295400"/>
            <a:ext cx="4495800" cy="20574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0000000000400540 &lt;multstore&gt;: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400544: callq  400550 &lt;mult2&gt;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400549: mov    %rax,(%rbx)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11" name="Rectangle 8"/>
          <p:cNvSpPr>
            <a:spLocks/>
          </p:cNvSpPr>
          <p:nvPr/>
        </p:nvSpPr>
        <p:spPr bwMode="auto">
          <a:xfrm>
            <a:off x="7772400" y="3505200"/>
            <a:ext cx="1346200" cy="381000"/>
          </a:xfrm>
          <a:prstGeom prst="rect">
            <a:avLst/>
          </a:prstGeom>
          <a:solidFill>
            <a:srgbClr val="FFCCCC"/>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0x400557</a:t>
            </a:r>
          </a:p>
        </p:txBody>
      </p:sp>
      <p:sp>
        <p:nvSpPr>
          <p:cNvPr id="12" name="Rectangle 9"/>
          <p:cNvSpPr>
            <a:spLocks/>
          </p:cNvSpPr>
          <p:nvPr/>
        </p:nvSpPr>
        <p:spPr bwMode="auto">
          <a:xfrm>
            <a:off x="7772400" y="28956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0x118</a:t>
            </a:r>
          </a:p>
        </p:txBody>
      </p:sp>
      <p:sp>
        <p:nvSpPr>
          <p:cNvPr id="17" name="Rectangle 14"/>
          <p:cNvSpPr>
            <a:spLocks/>
          </p:cNvSpPr>
          <p:nvPr/>
        </p:nvSpPr>
        <p:spPr bwMode="auto">
          <a:xfrm>
            <a:off x="7772400" y="22860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0x400549</a:t>
            </a:r>
          </a:p>
        </p:txBody>
      </p:sp>
      <p:sp>
        <p:nvSpPr>
          <p:cNvPr id="18" name="Rectangle 15"/>
          <p:cNvSpPr>
            <a:spLocks/>
          </p:cNvSpPr>
          <p:nvPr/>
        </p:nvSpPr>
        <p:spPr bwMode="auto">
          <a:xfrm>
            <a:off x="7772400" y="381000"/>
            <a:ext cx="1346200" cy="1905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p:txBody>
      </p:sp>
      <p:sp>
        <p:nvSpPr>
          <p:cNvPr id="20" name="Arc 19"/>
          <p:cNvSpPr/>
          <p:nvPr/>
        </p:nvSpPr>
        <p:spPr bwMode="auto">
          <a:xfrm flipV="1">
            <a:off x="8153400" y="2438400"/>
            <a:ext cx="1676400" cy="685800"/>
          </a:xfrm>
          <a:prstGeom prst="arc">
            <a:avLst>
              <a:gd name="adj1" fmla="val 17108922"/>
              <a:gd name="adj2" fmla="val 4394693"/>
            </a:avLst>
          </a:prstGeom>
          <a:noFill/>
          <a:ln w="25400" cap="flat" cmpd="sng" algn="ctr">
            <a:solidFill>
              <a:srgbClr val="00800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cxnSp>
        <p:nvCxnSpPr>
          <p:cNvPr id="22" name="Straight Arrow Connector 21"/>
          <p:cNvCxnSpPr>
            <a:stCxn id="11" idx="1"/>
          </p:cNvCxnSpPr>
          <p:nvPr/>
        </p:nvCxnSpPr>
        <p:spPr bwMode="auto">
          <a:xfrm flipH="1">
            <a:off x="3886200" y="3695700"/>
            <a:ext cx="3886200" cy="15621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cxnSp>
        <p:nvCxnSpPr>
          <p:cNvPr id="19" name="Straight Arrow Connector 18"/>
          <p:cNvCxnSpPr/>
          <p:nvPr/>
        </p:nvCxnSpPr>
        <p:spPr bwMode="auto">
          <a:xfrm flipH="1">
            <a:off x="5638800" y="2514600"/>
            <a:ext cx="2133600" cy="762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grpSp>
        <p:nvGrpSpPr>
          <p:cNvPr id="21" name="Group 20"/>
          <p:cNvGrpSpPr/>
          <p:nvPr/>
        </p:nvGrpSpPr>
        <p:grpSpPr>
          <a:xfrm>
            <a:off x="6858001" y="1143000"/>
            <a:ext cx="776287" cy="2743200"/>
            <a:chOff x="5334000" y="1143000"/>
            <a:chExt cx="776287" cy="2743200"/>
          </a:xfrm>
        </p:grpSpPr>
        <p:sp>
          <p:nvSpPr>
            <p:cNvPr id="23" name="Rectangle 3"/>
            <p:cNvSpPr>
              <a:spLocks/>
            </p:cNvSpPr>
            <p:nvPr/>
          </p:nvSpPr>
          <p:spPr bwMode="auto">
            <a:xfrm>
              <a:off x="5472112" y="28956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p:txBody>
        </p:sp>
        <p:sp>
          <p:nvSpPr>
            <p:cNvPr id="24" name="Rectangle 10"/>
            <p:cNvSpPr>
              <a:spLocks/>
            </p:cNvSpPr>
            <p:nvPr/>
          </p:nvSpPr>
          <p:spPr bwMode="auto">
            <a:xfrm>
              <a:off x="5334000" y="1905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0x120</a:t>
              </a:r>
            </a:p>
          </p:txBody>
        </p:sp>
        <p:sp>
          <p:nvSpPr>
            <p:cNvPr id="25" name="Rectangle 11"/>
            <p:cNvSpPr>
              <a:spLocks/>
            </p:cNvSpPr>
            <p:nvPr/>
          </p:nvSpPr>
          <p:spPr bwMode="auto">
            <a:xfrm>
              <a:off x="5334000" y="1524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0x128</a:t>
              </a:r>
            </a:p>
          </p:txBody>
        </p:sp>
        <p:sp>
          <p:nvSpPr>
            <p:cNvPr id="26" name="Rectangle 12"/>
            <p:cNvSpPr>
              <a:spLocks/>
            </p:cNvSpPr>
            <p:nvPr/>
          </p:nvSpPr>
          <p:spPr bwMode="auto">
            <a:xfrm>
              <a:off x="5334000" y="1143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0x130</a:t>
              </a:r>
            </a:p>
          </p:txBody>
        </p:sp>
        <p:sp>
          <p:nvSpPr>
            <p:cNvPr id="27" name="Rectangle 11"/>
            <p:cNvSpPr>
              <a:spLocks/>
            </p:cNvSpPr>
            <p:nvPr/>
          </p:nvSpPr>
          <p:spPr bwMode="auto">
            <a:xfrm>
              <a:off x="5334000" y="2286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0x118</a:t>
              </a:r>
            </a:p>
          </p:txBody>
        </p:sp>
        <p:sp>
          <p:nvSpPr>
            <p:cNvPr id="28" name="Rectangle 4"/>
            <p:cNvSpPr>
              <a:spLocks/>
            </p:cNvSpPr>
            <p:nvPr/>
          </p:nvSpPr>
          <p:spPr bwMode="auto">
            <a:xfrm>
              <a:off x="5472112" y="35052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%rip</a:t>
              </a:r>
            </a:p>
          </p:txBody>
        </p:sp>
      </p:grpSp>
    </p:spTree>
    <p:extLst>
      <p:ext uri="{BB962C8B-B14F-4D97-AF65-F5344CB8AC3E}">
        <p14:creationId xmlns:p14="http://schemas.microsoft.com/office/powerpoint/2010/main" val="3683137691"/>
      </p:ext>
    </p:extLst>
  </p:cSld>
  <p:clrMapOvr>
    <a:masterClrMapping/>
  </p:clrMapOvr>
  <p:transition/>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Control Flow Example #4</a:t>
            </a:r>
          </a:p>
        </p:txBody>
      </p:sp>
      <p:sp>
        <p:nvSpPr>
          <p:cNvPr id="6" name="Rectangle 4"/>
          <p:cNvSpPr>
            <a:spLocks/>
          </p:cNvSpPr>
          <p:nvPr/>
        </p:nvSpPr>
        <p:spPr bwMode="auto">
          <a:xfrm>
            <a:off x="1752600" y="3962400"/>
            <a:ext cx="4495800" cy="15240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0000000000400550 &lt;mult2&gt;:</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400550:  mov    %rdi,%rax</a:t>
            </a: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endParaRPr lang="ro-RO"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ro-RO" dirty="0">
                <a:solidFill>
                  <a:srgbClr val="000000"/>
                </a:solidFill>
                <a:latin typeface="Courier New" pitchFamily="49" charset="0"/>
                <a:cs typeface="Courier New" pitchFamily="49" charset="0"/>
                <a:sym typeface="Courier New Bold" charset="0"/>
              </a:rPr>
              <a:t>  400557:  retq		</a:t>
            </a:r>
          </a:p>
        </p:txBody>
      </p:sp>
      <p:sp>
        <p:nvSpPr>
          <p:cNvPr id="8" name="Rectangle 7"/>
          <p:cNvSpPr>
            <a:spLocks/>
          </p:cNvSpPr>
          <p:nvPr/>
        </p:nvSpPr>
        <p:spPr bwMode="auto">
          <a:xfrm>
            <a:off x="1752600" y="1295400"/>
            <a:ext cx="4495800" cy="20574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0000000000400540 &lt;multstore&gt;: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a:t>
            </a:r>
            <a:r>
              <a:rPr lang="en-US"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400544: callq  400550 &lt;mult2&gt;</a:t>
            </a:r>
          </a:p>
          <a:p>
            <a:pPr defTabSz="914400" fontAlgn="base">
              <a:spcBef>
                <a:spcPct val="0"/>
              </a:spcBef>
              <a:spcAft>
                <a:spcPct val="0"/>
              </a:spcAft>
            </a:pPr>
            <a:r>
              <a:rPr lang="sk-SK" dirty="0">
                <a:solidFill>
                  <a:srgbClr val="000000"/>
                </a:solidFill>
                <a:latin typeface="Courier New" pitchFamily="49" charset="0"/>
                <a:cs typeface="Courier New" pitchFamily="49" charset="0"/>
                <a:sym typeface="Courier New Bold" charset="0"/>
              </a:rPr>
              <a:t>  400549: mov    %rax,(%rbx)</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dirty="0">
                <a:solidFill>
                  <a:srgbClr val="000000"/>
                </a:solidFill>
                <a:latin typeface="Courier New" pitchFamily="49" charset="0"/>
                <a:cs typeface="Courier New" pitchFamily="49" charset="0"/>
                <a:sym typeface="Courier New Bold" charset="0"/>
              </a:rPr>
              <a:t>  •</a:t>
            </a:r>
          </a:p>
        </p:txBody>
      </p:sp>
      <p:sp>
        <p:nvSpPr>
          <p:cNvPr id="11" name="Rectangle 8"/>
          <p:cNvSpPr>
            <a:spLocks/>
          </p:cNvSpPr>
          <p:nvPr/>
        </p:nvSpPr>
        <p:spPr bwMode="auto">
          <a:xfrm>
            <a:off x="7772400" y="3505200"/>
            <a:ext cx="1346200" cy="381000"/>
          </a:xfrm>
          <a:prstGeom prst="rect">
            <a:avLst/>
          </a:prstGeom>
          <a:solidFill>
            <a:srgbClr val="FFCCCC"/>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0x400549</a:t>
            </a:r>
          </a:p>
        </p:txBody>
      </p:sp>
      <p:sp>
        <p:nvSpPr>
          <p:cNvPr id="12" name="Rectangle 9"/>
          <p:cNvSpPr>
            <a:spLocks/>
          </p:cNvSpPr>
          <p:nvPr/>
        </p:nvSpPr>
        <p:spPr bwMode="auto">
          <a:xfrm>
            <a:off x="7772400" y="28956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0x120</a:t>
            </a:r>
          </a:p>
        </p:txBody>
      </p:sp>
      <p:sp>
        <p:nvSpPr>
          <p:cNvPr id="18" name="Rectangle 15"/>
          <p:cNvSpPr>
            <a:spLocks/>
          </p:cNvSpPr>
          <p:nvPr/>
        </p:nvSpPr>
        <p:spPr bwMode="auto">
          <a:xfrm>
            <a:off x="7772400" y="381000"/>
            <a:ext cx="1346200" cy="1905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a:p>
            <a:pPr algn="ctr" defTabSz="914400" fontAlgn="base">
              <a:spcBef>
                <a:spcPct val="0"/>
              </a:spcBef>
              <a:spcAft>
                <a:spcPct val="0"/>
              </a:spcAft>
            </a:pPr>
            <a:r>
              <a:rPr lang="en-US" sz="2400" dirty="0">
                <a:solidFill>
                  <a:srgbClr val="000000"/>
                </a:solidFill>
                <a:latin typeface="Gill Sans" charset="0"/>
                <a:sym typeface="Gill Sans" charset="0"/>
              </a:rPr>
              <a:t>•</a:t>
            </a:r>
          </a:p>
        </p:txBody>
      </p:sp>
      <p:sp>
        <p:nvSpPr>
          <p:cNvPr id="20" name="Arc 19"/>
          <p:cNvSpPr/>
          <p:nvPr/>
        </p:nvSpPr>
        <p:spPr bwMode="auto">
          <a:xfrm flipV="1">
            <a:off x="8153400" y="2133600"/>
            <a:ext cx="1676400" cy="990600"/>
          </a:xfrm>
          <a:prstGeom prst="arc">
            <a:avLst>
              <a:gd name="adj1" fmla="val 17108922"/>
              <a:gd name="adj2" fmla="val 4768750"/>
            </a:avLst>
          </a:prstGeom>
          <a:noFill/>
          <a:ln w="25400" cap="flat" cmpd="sng" algn="ctr">
            <a:solidFill>
              <a:srgbClr val="008000"/>
            </a:solidFill>
            <a:prstDash val="solid"/>
            <a:round/>
            <a:headEnd type="none" w="med" len="med"/>
            <a:tailEnd type="arrow" w="med" len="med"/>
          </a:ln>
          <a:effectLst/>
        </p:spPr>
        <p:txBody>
          <a:bodyPr vert="horz" wrap="square" lIns="91440" tIns="45720" rIns="91440" bIns="45720" numCol="1" rtlCol="0" anchor="t" anchorCtr="0" compatLnSpc="1">
            <a:prstTxWarp prst="textNoShape">
              <a:avLst/>
            </a:prstTxWarp>
          </a:bodyPr>
          <a:lstStyle/>
          <a:p>
            <a:pPr algn="ctr" defTabSz="914400" fontAlgn="base">
              <a:spcBef>
                <a:spcPct val="0"/>
              </a:spcBef>
              <a:spcAft>
                <a:spcPct val="0"/>
              </a:spcAft>
            </a:pPr>
            <a:endParaRPr lang="en-US" sz="4200">
              <a:solidFill>
                <a:srgbClr val="000000"/>
              </a:solidFill>
              <a:latin typeface="Gill Sans" charset="0"/>
              <a:ea typeface="ヒラギノ角ゴ ProN W3" charset="0"/>
              <a:cs typeface="ヒラギノ角ゴ ProN W3" charset="0"/>
              <a:sym typeface="Gill Sans" charset="0"/>
            </a:endParaRPr>
          </a:p>
        </p:txBody>
      </p:sp>
      <p:cxnSp>
        <p:nvCxnSpPr>
          <p:cNvPr id="22" name="Straight Arrow Connector 21"/>
          <p:cNvCxnSpPr>
            <a:stCxn id="11" idx="1"/>
          </p:cNvCxnSpPr>
          <p:nvPr/>
        </p:nvCxnSpPr>
        <p:spPr bwMode="auto">
          <a:xfrm flipH="1" flipV="1">
            <a:off x="5638800" y="2590800"/>
            <a:ext cx="2133600" cy="1104900"/>
          </a:xfrm>
          <a:prstGeom prst="straightConnector1">
            <a:avLst/>
          </a:prstGeom>
          <a:solidFill>
            <a:schemeClr val="accent1"/>
          </a:solidFill>
          <a:ln w="25400" cap="flat" cmpd="sng" algn="ctr">
            <a:solidFill>
              <a:srgbClr val="FF0000"/>
            </a:solidFill>
            <a:prstDash val="solid"/>
            <a:round/>
            <a:headEnd type="none" w="med" len="med"/>
            <a:tailEnd type="arrow"/>
          </a:ln>
          <a:effectLst/>
        </p:spPr>
      </p:cxnSp>
      <p:sp>
        <p:nvSpPr>
          <p:cNvPr id="21" name="Rectangle 3"/>
          <p:cNvSpPr>
            <a:spLocks/>
          </p:cNvSpPr>
          <p:nvPr/>
        </p:nvSpPr>
        <p:spPr bwMode="auto">
          <a:xfrm>
            <a:off x="6996113" y="28956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rsp</a:t>
            </a:r>
            <a:endParaRPr lang="en-US" dirty="0">
              <a:solidFill>
                <a:srgbClr val="000000"/>
              </a:solidFill>
              <a:latin typeface="Courier New Bold" charset="0"/>
              <a:cs typeface="Courier New Bold" charset="0"/>
              <a:sym typeface="Courier New Bold" charset="0"/>
            </a:endParaRPr>
          </a:p>
        </p:txBody>
      </p:sp>
      <p:sp>
        <p:nvSpPr>
          <p:cNvPr id="23" name="Rectangle 10"/>
          <p:cNvSpPr>
            <a:spLocks/>
          </p:cNvSpPr>
          <p:nvPr/>
        </p:nvSpPr>
        <p:spPr bwMode="auto">
          <a:xfrm>
            <a:off x="6858001" y="1905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0x120</a:t>
            </a:r>
          </a:p>
        </p:txBody>
      </p:sp>
      <p:sp>
        <p:nvSpPr>
          <p:cNvPr id="24" name="Rectangle 11"/>
          <p:cNvSpPr>
            <a:spLocks/>
          </p:cNvSpPr>
          <p:nvPr/>
        </p:nvSpPr>
        <p:spPr bwMode="auto">
          <a:xfrm>
            <a:off x="6858001" y="1524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0x128</a:t>
            </a:r>
          </a:p>
        </p:txBody>
      </p:sp>
      <p:sp>
        <p:nvSpPr>
          <p:cNvPr id="25" name="Rectangle 12"/>
          <p:cNvSpPr>
            <a:spLocks/>
          </p:cNvSpPr>
          <p:nvPr/>
        </p:nvSpPr>
        <p:spPr bwMode="auto">
          <a:xfrm>
            <a:off x="6858001" y="1143000"/>
            <a:ext cx="776287"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0x130</a:t>
            </a:r>
          </a:p>
        </p:txBody>
      </p:sp>
      <p:sp>
        <p:nvSpPr>
          <p:cNvPr id="27" name="Rectangle 4"/>
          <p:cNvSpPr>
            <a:spLocks/>
          </p:cNvSpPr>
          <p:nvPr/>
        </p:nvSpPr>
        <p:spPr bwMode="auto">
          <a:xfrm>
            <a:off x="6996113" y="3505200"/>
            <a:ext cx="638175" cy="381000"/>
          </a:xfrm>
          <a:prstGeom prst="rect">
            <a:avLst/>
          </a:prstGeom>
          <a:solidFill>
            <a:srgbClr val="FFFFFF"/>
          </a:solidFill>
          <a:ln w="25400" cap="flat">
            <a:noFill/>
            <a:miter lim="800000"/>
            <a:headEnd type="none" w="med" len="med"/>
            <a:tailEnd type="none" w="med" len="med"/>
          </a:ln>
        </p:spPr>
        <p:txBody>
          <a:bodyPr wrap="none" lIns="38100" tIns="38100" rIns="38100" bIns="38100" anchor="ctr"/>
          <a:lstStyle/>
          <a:p>
            <a:pPr algn="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%rip</a:t>
            </a:r>
          </a:p>
        </p:txBody>
      </p:sp>
    </p:spTree>
    <p:extLst>
      <p:ext uri="{BB962C8B-B14F-4D97-AF65-F5344CB8AC3E}">
        <p14:creationId xmlns:p14="http://schemas.microsoft.com/office/powerpoint/2010/main" val="3662565818"/>
      </p:ext>
    </p:extLst>
  </p:cSld>
  <p:clrMapOvr>
    <a:masterClrMapping/>
  </p:clrMapOvr>
  <p:transition/>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type="title"/>
          </p:nvPr>
        </p:nvSpPr>
        <p:spPr>
          <a:ln/>
        </p:spPr>
        <p:txBody>
          <a:bodyPr/>
          <a:lstStyle/>
          <a:p>
            <a:pPr marL="119063" indent="-119063"/>
            <a:r>
              <a:rPr lang="en-US" dirty="0"/>
              <a:t>Today</a:t>
            </a:r>
          </a:p>
        </p:txBody>
      </p:sp>
      <p:sp>
        <p:nvSpPr>
          <p:cNvPr id="12292" name="Rectangle 4"/>
          <p:cNvSpPr>
            <a:spLocks noGrp="1" noChangeArrowheads="1"/>
          </p:cNvSpPr>
          <p:nvPr>
            <p:ph type="body" idx="1"/>
          </p:nvPr>
        </p:nvSpPr>
        <p:spPr>
          <a:ln/>
        </p:spPr>
        <p:txBody>
          <a:bodyPr/>
          <a:lstStyle/>
          <a:p>
            <a:r>
              <a:rPr lang="en-US" dirty="0"/>
              <a:t>Procedures</a:t>
            </a:r>
          </a:p>
          <a:p>
            <a:pPr lvl="1"/>
            <a:r>
              <a:rPr lang="en-US" b="1" dirty="0">
                <a:solidFill>
                  <a:schemeClr val="bg1">
                    <a:lumMod val="50000"/>
                  </a:schemeClr>
                </a:solidFill>
              </a:rPr>
              <a:t>Mechanisms</a:t>
            </a:r>
          </a:p>
          <a:p>
            <a:pPr lvl="1"/>
            <a:r>
              <a:rPr lang="en-US" b="1" dirty="0">
                <a:solidFill>
                  <a:schemeClr val="bg1">
                    <a:lumMod val="50000"/>
                  </a:schemeClr>
                </a:solidFill>
              </a:rPr>
              <a:t>tack Structure</a:t>
            </a:r>
          </a:p>
          <a:p>
            <a:pPr lvl="1"/>
            <a:r>
              <a:rPr lang="en-US" b="1" dirty="0">
                <a:solidFill>
                  <a:schemeClr val="bg1">
                    <a:lumMod val="50000"/>
                  </a:schemeClr>
                </a:solidFill>
              </a:rPr>
              <a:t>Calling Conventions</a:t>
            </a:r>
          </a:p>
          <a:p>
            <a:pPr lvl="2"/>
            <a:r>
              <a:rPr lang="en-US" b="1" dirty="0">
                <a:solidFill>
                  <a:schemeClr val="bg1">
                    <a:lumMod val="50000"/>
                  </a:schemeClr>
                </a:solidFill>
              </a:rPr>
              <a:t>Passing control</a:t>
            </a:r>
          </a:p>
          <a:p>
            <a:pPr lvl="2"/>
            <a:r>
              <a:rPr lang="en-US" b="1" dirty="0"/>
              <a:t>Passing data</a:t>
            </a:r>
          </a:p>
          <a:p>
            <a:pPr lvl="2"/>
            <a:r>
              <a:rPr lang="en-US" b="1" dirty="0">
                <a:solidFill>
                  <a:schemeClr val="bg1">
                    <a:lumMod val="50000"/>
                  </a:schemeClr>
                </a:solidFill>
              </a:rPr>
              <a:t>Managing local data</a:t>
            </a:r>
          </a:p>
          <a:p>
            <a:pPr lvl="1"/>
            <a:r>
              <a:rPr lang="en-US" b="1" dirty="0">
                <a:solidFill>
                  <a:srgbClr val="7F7F7F"/>
                </a:solidFill>
              </a:rPr>
              <a:t>Illustrations of Recursion &amp; Pointers</a:t>
            </a:r>
          </a:p>
        </p:txBody>
      </p:sp>
    </p:spTree>
    <p:extLst>
      <p:ext uri="{BB962C8B-B14F-4D97-AF65-F5344CB8AC3E}">
        <p14:creationId xmlns:p14="http://schemas.microsoft.com/office/powerpoint/2010/main" val="110315449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11502-0C43-4EDD-A628-FEDF4C7ED46B}"/>
              </a:ext>
            </a:extLst>
          </p:cNvPr>
          <p:cNvSpPr>
            <a:spLocks noGrp="1"/>
          </p:cNvSpPr>
          <p:nvPr>
            <p:ph type="title"/>
          </p:nvPr>
        </p:nvSpPr>
        <p:spPr/>
        <p:txBody>
          <a:bodyPr/>
          <a:lstStyle/>
          <a:p>
            <a:r>
              <a:rPr lang="en-US" dirty="0"/>
              <a:t>A few segment types Linux supports</a:t>
            </a:r>
          </a:p>
        </p:txBody>
      </p:sp>
      <p:sp>
        <p:nvSpPr>
          <p:cNvPr id="3" name="Content Placeholder 2">
            <a:extLst>
              <a:ext uri="{FF2B5EF4-FFF2-40B4-BE49-F238E27FC236}">
                <a16:creationId xmlns:a16="http://schemas.microsoft.com/office/drawing/2014/main" id="{505849D4-3049-4539-92D9-9A13F78DFE8D}"/>
              </a:ext>
            </a:extLst>
          </p:cNvPr>
          <p:cNvSpPr>
            <a:spLocks noGrp="1"/>
          </p:cNvSpPr>
          <p:nvPr>
            <p:ph idx="1"/>
          </p:nvPr>
        </p:nvSpPr>
        <p:spPr>
          <a:xfrm>
            <a:off x="1024128" y="2286000"/>
            <a:ext cx="10786872" cy="4023360"/>
          </a:xfrm>
        </p:spPr>
        <p:txBody>
          <a:bodyPr>
            <a:normAutofit/>
          </a:bodyPr>
          <a:lstStyle/>
          <a:p>
            <a:r>
              <a:rPr lang="en-US" b="1" dirty="0"/>
              <a:t>Code: </a:t>
            </a:r>
            <a:r>
              <a:rPr lang="en-US" dirty="0"/>
              <a:t>This kind of segment holds compiled machine instructions</a:t>
            </a:r>
          </a:p>
          <a:p>
            <a:r>
              <a:rPr lang="en-US" b="1" dirty="0"/>
              <a:t>Data:</a:t>
            </a:r>
            <a:r>
              <a:rPr lang="en-US" dirty="0"/>
              <a:t>  Uses for constants and initialized global objects</a:t>
            </a:r>
            <a:endParaRPr lang="en-US" b="1" dirty="0"/>
          </a:p>
          <a:p>
            <a:r>
              <a:rPr lang="en-US" b="1" dirty="0"/>
              <a:t>Stack:</a:t>
            </a:r>
            <a:r>
              <a:rPr lang="en-US" dirty="0"/>
              <a:t>  A stack segment is used for memory needed to call methods, or for inline variables (I’ll show you an example).</a:t>
            </a:r>
          </a:p>
          <a:p>
            <a:r>
              <a:rPr lang="en-US" b="1" dirty="0"/>
              <a:t>Heap:</a:t>
            </a:r>
            <a:r>
              <a:rPr lang="en-US" dirty="0"/>
              <a:t>  A heap segment is used for dynamically allocated memory that will be used for longer periods (again, I’ll show you)</a:t>
            </a:r>
          </a:p>
          <a:p>
            <a:r>
              <a:rPr lang="en-US" b="1" dirty="0"/>
              <a:t>Mapped files:</a:t>
            </a:r>
            <a:r>
              <a:rPr lang="en-US" dirty="0"/>
              <a:t>  The file can be accessed as a byte[] vector!</a:t>
            </a:r>
            <a:endParaRPr lang="en-US" b="1" dirty="0"/>
          </a:p>
          <a:p>
            <a:endParaRPr lang="en-US" b="1" dirty="0"/>
          </a:p>
        </p:txBody>
      </p:sp>
      <p:sp>
        <p:nvSpPr>
          <p:cNvPr id="4" name="Footer Placeholder 3">
            <a:extLst>
              <a:ext uri="{FF2B5EF4-FFF2-40B4-BE49-F238E27FC236}">
                <a16:creationId xmlns:a16="http://schemas.microsoft.com/office/drawing/2014/main" id="{56987605-B47C-43AA-9FA1-49A1B5331031}"/>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1E7D7AE1-5F59-4642-8957-8FB44CE07CFA}"/>
              </a:ext>
            </a:extLst>
          </p:cNvPr>
          <p:cNvSpPr>
            <a:spLocks noGrp="1"/>
          </p:cNvSpPr>
          <p:nvPr>
            <p:ph type="sldNum" sz="quarter" idx="12"/>
          </p:nvPr>
        </p:nvSpPr>
        <p:spPr/>
        <p:txBody>
          <a:bodyPr/>
          <a:lstStyle/>
          <a:p>
            <a:fld id="{6547F9EC-0141-428E-9624-21FD351CB832}" type="slidenum">
              <a:rPr lang="en-US" smtClean="0"/>
              <a:t>7</a:t>
            </a:fld>
            <a:endParaRPr lang="en-US"/>
          </a:p>
        </p:txBody>
      </p:sp>
    </p:spTree>
    <p:extLst>
      <p:ext uri="{BB962C8B-B14F-4D97-AF65-F5344CB8AC3E}">
        <p14:creationId xmlns:p14="http://schemas.microsoft.com/office/powerpoint/2010/main" val="293655094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Rectangle 4"/>
          <p:cNvSpPr>
            <a:spLocks noGrp="1" noChangeArrowheads="1"/>
          </p:cNvSpPr>
          <p:nvPr>
            <p:ph type="title"/>
          </p:nvPr>
        </p:nvSpPr>
        <p:spPr>
          <a:ln/>
        </p:spPr>
        <p:txBody>
          <a:bodyPr/>
          <a:lstStyle/>
          <a:p>
            <a:pPr marL="119063" indent="-119063"/>
            <a:r>
              <a:rPr lang="en-US" dirty="0"/>
              <a:t>Procedure Data Flow</a:t>
            </a:r>
          </a:p>
        </p:txBody>
      </p:sp>
      <p:sp>
        <p:nvSpPr>
          <p:cNvPr id="45061" name="Rectangle 5"/>
          <p:cNvSpPr>
            <a:spLocks noGrp="1" noChangeArrowheads="1"/>
          </p:cNvSpPr>
          <p:nvPr>
            <p:ph type="body" idx="1"/>
          </p:nvPr>
        </p:nvSpPr>
        <p:spPr>
          <a:ln/>
        </p:spPr>
        <p:txBody>
          <a:bodyPr/>
          <a:lstStyle/>
          <a:p>
            <a:r>
              <a:rPr lang="en-US" dirty="0"/>
              <a:t>Registers</a:t>
            </a:r>
          </a:p>
        </p:txBody>
      </p:sp>
      <p:sp>
        <p:nvSpPr>
          <p:cNvPr id="2" name="Content Placeholder 1"/>
          <p:cNvSpPr>
            <a:spLocks noGrp="1"/>
          </p:cNvSpPr>
          <p:nvPr>
            <p:ph sz="half" idx="2"/>
          </p:nvPr>
        </p:nvSpPr>
        <p:spPr/>
        <p:txBody>
          <a:bodyPr/>
          <a:lstStyle/>
          <a:p>
            <a:r>
              <a:rPr lang="en-US" dirty="0"/>
              <a:t>First 6 arguments</a:t>
            </a:r>
          </a:p>
          <a:p>
            <a:endParaRPr lang="en-US" dirty="0"/>
          </a:p>
          <a:p>
            <a:endParaRPr lang="en-US" dirty="0"/>
          </a:p>
          <a:p>
            <a:endParaRPr lang="en-US" dirty="0"/>
          </a:p>
          <a:p>
            <a:endParaRPr lang="en-US" dirty="0"/>
          </a:p>
          <a:p>
            <a:pPr marL="0" indent="0">
              <a:buNone/>
            </a:pPr>
            <a:endParaRPr lang="en-US" dirty="0"/>
          </a:p>
          <a:p>
            <a:pPr marL="0" indent="0">
              <a:buNone/>
            </a:pPr>
            <a:endParaRPr lang="en-US" dirty="0"/>
          </a:p>
          <a:p>
            <a:r>
              <a:rPr lang="en-US" dirty="0"/>
              <a:t>Return value</a:t>
            </a:r>
          </a:p>
        </p:txBody>
      </p:sp>
      <p:sp>
        <p:nvSpPr>
          <p:cNvPr id="3" name="Text Placeholder 2"/>
          <p:cNvSpPr>
            <a:spLocks noGrp="1"/>
          </p:cNvSpPr>
          <p:nvPr>
            <p:ph type="body" sz="quarter" idx="3"/>
          </p:nvPr>
        </p:nvSpPr>
        <p:spPr/>
        <p:txBody>
          <a:bodyPr/>
          <a:lstStyle/>
          <a:p>
            <a:r>
              <a:rPr lang="en-US" dirty="0"/>
              <a:t>Stack</a:t>
            </a:r>
          </a:p>
        </p:txBody>
      </p:sp>
      <p:sp>
        <p:nvSpPr>
          <p:cNvPr id="4" name="Content Placeholder 3"/>
          <p:cNvSpPr>
            <a:spLocks noGrp="1"/>
          </p:cNvSpPr>
          <p:nvPr>
            <p:ph sz="quarter" idx="4"/>
          </p:nvPr>
        </p:nvSpPr>
        <p:spPr>
          <a:xfrm>
            <a:off x="6169026" y="5791200"/>
            <a:ext cx="4041775" cy="334963"/>
          </a:xfrm>
        </p:spPr>
        <p:txBody>
          <a:bodyPr/>
          <a:lstStyle/>
          <a:p>
            <a:r>
              <a:rPr lang="en-US" dirty="0"/>
              <a:t>Only allocate stack space when needed</a:t>
            </a:r>
          </a:p>
        </p:txBody>
      </p:sp>
      <p:sp>
        <p:nvSpPr>
          <p:cNvPr id="9" name="Rectangle 9"/>
          <p:cNvSpPr>
            <a:spLocks/>
          </p:cNvSpPr>
          <p:nvPr/>
        </p:nvSpPr>
        <p:spPr bwMode="auto">
          <a:xfrm>
            <a:off x="2286000" y="28194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rdi</a:t>
            </a:r>
            <a:endParaRPr lang="en-US" dirty="0">
              <a:solidFill>
                <a:srgbClr val="000000"/>
              </a:solidFill>
              <a:latin typeface="Courier New Bold" charset="0"/>
              <a:cs typeface="Courier New Bold" charset="0"/>
              <a:sym typeface="Courier New Bold" charset="0"/>
            </a:endParaRPr>
          </a:p>
        </p:txBody>
      </p:sp>
      <p:sp>
        <p:nvSpPr>
          <p:cNvPr id="10" name="Rectangle 9"/>
          <p:cNvSpPr>
            <a:spLocks/>
          </p:cNvSpPr>
          <p:nvPr/>
        </p:nvSpPr>
        <p:spPr bwMode="auto">
          <a:xfrm>
            <a:off x="2286000" y="32004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rsi</a:t>
            </a:r>
            <a:endParaRPr lang="en-US" dirty="0">
              <a:solidFill>
                <a:srgbClr val="000000"/>
              </a:solidFill>
              <a:latin typeface="Courier New Bold" charset="0"/>
              <a:cs typeface="Courier New Bold" charset="0"/>
              <a:sym typeface="Courier New Bold" charset="0"/>
            </a:endParaRPr>
          </a:p>
        </p:txBody>
      </p:sp>
      <p:sp>
        <p:nvSpPr>
          <p:cNvPr id="11" name="Rectangle 10"/>
          <p:cNvSpPr>
            <a:spLocks/>
          </p:cNvSpPr>
          <p:nvPr/>
        </p:nvSpPr>
        <p:spPr bwMode="auto">
          <a:xfrm>
            <a:off x="2286000" y="35814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rdx</a:t>
            </a:r>
            <a:endParaRPr lang="en-US" dirty="0">
              <a:solidFill>
                <a:srgbClr val="000000"/>
              </a:solidFill>
              <a:latin typeface="Courier New Bold" charset="0"/>
              <a:cs typeface="Courier New Bold" charset="0"/>
              <a:sym typeface="Courier New Bold" charset="0"/>
            </a:endParaRPr>
          </a:p>
        </p:txBody>
      </p:sp>
      <p:sp>
        <p:nvSpPr>
          <p:cNvPr id="12" name="Rectangle 11"/>
          <p:cNvSpPr>
            <a:spLocks/>
          </p:cNvSpPr>
          <p:nvPr/>
        </p:nvSpPr>
        <p:spPr bwMode="auto">
          <a:xfrm>
            <a:off x="2286000" y="39624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rcx</a:t>
            </a:r>
            <a:endParaRPr lang="en-US" dirty="0">
              <a:solidFill>
                <a:srgbClr val="000000"/>
              </a:solidFill>
              <a:latin typeface="Courier New Bold" charset="0"/>
              <a:cs typeface="Courier New Bold" charset="0"/>
              <a:sym typeface="Courier New Bold" charset="0"/>
            </a:endParaRPr>
          </a:p>
        </p:txBody>
      </p:sp>
      <p:sp>
        <p:nvSpPr>
          <p:cNvPr id="13" name="Rectangle 12"/>
          <p:cNvSpPr>
            <a:spLocks/>
          </p:cNvSpPr>
          <p:nvPr/>
        </p:nvSpPr>
        <p:spPr bwMode="auto">
          <a:xfrm>
            <a:off x="2286000" y="43434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%r8</a:t>
            </a:r>
          </a:p>
        </p:txBody>
      </p:sp>
      <p:sp>
        <p:nvSpPr>
          <p:cNvPr id="14" name="Rectangle 13"/>
          <p:cNvSpPr>
            <a:spLocks/>
          </p:cNvSpPr>
          <p:nvPr/>
        </p:nvSpPr>
        <p:spPr bwMode="auto">
          <a:xfrm>
            <a:off x="2286000" y="47244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%r9</a:t>
            </a:r>
          </a:p>
        </p:txBody>
      </p:sp>
      <p:sp>
        <p:nvSpPr>
          <p:cNvPr id="15" name="Rectangle 14"/>
          <p:cNvSpPr>
            <a:spLocks/>
          </p:cNvSpPr>
          <p:nvPr/>
        </p:nvSpPr>
        <p:spPr bwMode="auto">
          <a:xfrm>
            <a:off x="2286000" y="5791200"/>
            <a:ext cx="1346200" cy="381000"/>
          </a:xfrm>
          <a:prstGeom prst="rect">
            <a:avLst/>
          </a:prstGeom>
          <a:solidFill>
            <a:srgbClr val="D5F1CF"/>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a:solidFill>
                  <a:srgbClr val="000000"/>
                </a:solidFill>
                <a:latin typeface="Courier New Bold" charset="0"/>
                <a:cs typeface="Courier New Bold" charset="0"/>
                <a:sym typeface="Courier New Bold" charset="0"/>
              </a:rPr>
              <a:t>%</a:t>
            </a:r>
            <a:r>
              <a:rPr lang="en-US" dirty="0" err="1">
                <a:solidFill>
                  <a:srgbClr val="000000"/>
                </a:solidFill>
                <a:latin typeface="Courier New Bold" charset="0"/>
                <a:cs typeface="Courier New Bold" charset="0"/>
                <a:sym typeface="Courier New Bold" charset="0"/>
              </a:rPr>
              <a:t>rax</a:t>
            </a:r>
            <a:endParaRPr lang="en-US" dirty="0">
              <a:solidFill>
                <a:srgbClr val="000000"/>
              </a:solidFill>
              <a:latin typeface="Courier New Bold" charset="0"/>
              <a:cs typeface="Courier New Bold" charset="0"/>
              <a:sym typeface="Courier New Bold" charset="0"/>
            </a:endParaRPr>
          </a:p>
        </p:txBody>
      </p:sp>
      <p:grpSp>
        <p:nvGrpSpPr>
          <p:cNvPr id="5" name="Group 4"/>
          <p:cNvGrpSpPr/>
          <p:nvPr/>
        </p:nvGrpSpPr>
        <p:grpSpPr>
          <a:xfrm>
            <a:off x="7162800" y="2438400"/>
            <a:ext cx="1346200" cy="2667000"/>
            <a:chOff x="5943600" y="2057400"/>
            <a:chExt cx="1346200" cy="2667000"/>
          </a:xfrm>
        </p:grpSpPr>
        <p:sp>
          <p:nvSpPr>
            <p:cNvPr id="16" name="Rectangle 14"/>
            <p:cNvSpPr>
              <a:spLocks/>
            </p:cNvSpPr>
            <p:nvPr/>
          </p:nvSpPr>
          <p:spPr bwMode="auto">
            <a:xfrm>
              <a:off x="5943600" y="43434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err="1">
                  <a:solidFill>
                    <a:srgbClr val="000000"/>
                  </a:solidFill>
                  <a:latin typeface="Calibri Bold"/>
                  <a:cs typeface="Courier New Bold" charset="0"/>
                  <a:sym typeface="Courier New Bold" charset="0"/>
                </a:rPr>
                <a:t>Arg</a:t>
              </a:r>
              <a:r>
                <a:rPr lang="en-US" dirty="0">
                  <a:solidFill>
                    <a:srgbClr val="000000"/>
                  </a:solidFill>
                  <a:latin typeface="Calibri Bold"/>
                  <a:cs typeface="Courier New Bold" charset="0"/>
                  <a:sym typeface="Courier New Bold" charset="0"/>
                </a:rPr>
                <a:t> </a:t>
              </a:r>
              <a:r>
                <a:rPr lang="en-US" dirty="0">
                  <a:solidFill>
                    <a:srgbClr val="000000"/>
                  </a:solidFill>
                  <a:latin typeface="Courier New Bold" charset="0"/>
                  <a:cs typeface="Courier New Bold" charset="0"/>
                  <a:sym typeface="Courier New Bold" charset="0"/>
                </a:rPr>
                <a:t>7</a:t>
              </a:r>
            </a:p>
          </p:txBody>
        </p:sp>
        <p:sp>
          <p:nvSpPr>
            <p:cNvPr id="17" name="Rectangle 15"/>
            <p:cNvSpPr>
              <a:spLocks/>
            </p:cNvSpPr>
            <p:nvPr/>
          </p:nvSpPr>
          <p:spPr bwMode="auto">
            <a:xfrm>
              <a:off x="5943600" y="3200400"/>
              <a:ext cx="1346200" cy="762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algn="ctr" defTabSz="914400" fontAlgn="base">
                <a:spcBef>
                  <a:spcPct val="0"/>
                </a:spcBef>
                <a:spcAft>
                  <a:spcPct val="0"/>
                </a:spcAft>
              </a:pPr>
              <a:r>
                <a:rPr lang="en-US" sz="2400" dirty="0">
                  <a:solidFill>
                    <a:srgbClr val="000000"/>
                  </a:solidFill>
                  <a:latin typeface="Gill Sans" charset="0"/>
                  <a:sym typeface="Gill Sans" charset="0"/>
                </a:rPr>
                <a:t>• • •</a:t>
              </a:r>
            </a:p>
          </p:txBody>
        </p:sp>
        <p:sp>
          <p:nvSpPr>
            <p:cNvPr id="18" name="Rectangle 14"/>
            <p:cNvSpPr>
              <a:spLocks/>
            </p:cNvSpPr>
            <p:nvPr/>
          </p:nvSpPr>
          <p:spPr bwMode="auto">
            <a:xfrm>
              <a:off x="5943600" y="39624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err="1">
                  <a:solidFill>
                    <a:srgbClr val="000000"/>
                  </a:solidFill>
                  <a:latin typeface="Calibri Bold"/>
                  <a:cs typeface="Courier New Bold" charset="0"/>
                  <a:sym typeface="Courier New Bold" charset="0"/>
                </a:rPr>
                <a:t>Arg</a:t>
              </a:r>
              <a:r>
                <a:rPr lang="en-US" dirty="0">
                  <a:solidFill>
                    <a:srgbClr val="000000"/>
                  </a:solidFill>
                  <a:latin typeface="Calibri Bold"/>
                  <a:cs typeface="Courier New Bold" charset="0"/>
                  <a:sym typeface="Courier New Bold" charset="0"/>
                </a:rPr>
                <a:t> </a:t>
              </a:r>
              <a:r>
                <a:rPr lang="en-US" dirty="0">
                  <a:solidFill>
                    <a:srgbClr val="000000"/>
                  </a:solidFill>
                  <a:latin typeface="Courier New Bold" charset="0"/>
                  <a:cs typeface="Courier New Bold" charset="0"/>
                  <a:sym typeface="Courier New Bold" charset="0"/>
                </a:rPr>
                <a:t>8</a:t>
              </a:r>
            </a:p>
          </p:txBody>
        </p:sp>
        <p:sp>
          <p:nvSpPr>
            <p:cNvPr id="19" name="Rectangle 14"/>
            <p:cNvSpPr>
              <a:spLocks/>
            </p:cNvSpPr>
            <p:nvPr/>
          </p:nvSpPr>
          <p:spPr bwMode="auto">
            <a:xfrm>
              <a:off x="5943600" y="2819400"/>
              <a:ext cx="1346200" cy="381000"/>
            </a:xfrm>
            <a:prstGeom prst="rect">
              <a:avLst/>
            </a:prstGeom>
            <a:solidFill>
              <a:srgbClr val="D6D6F4"/>
            </a:solidFill>
            <a:ln w="25400" cap="flat">
              <a:solidFill>
                <a:schemeClr val="tx1"/>
              </a:solidFill>
              <a:prstDash val="solid"/>
              <a:miter lim="800000"/>
              <a:headEnd type="none" w="med" len="med"/>
              <a:tailEnd type="none" w="med" len="med"/>
            </a:ln>
          </p:spPr>
          <p:txBody>
            <a:bodyPr lIns="38100" tIns="38100" rIns="38100" bIns="38100" anchor="ctr"/>
            <a:lstStyle/>
            <a:p>
              <a:pPr algn="ctr" defTabSz="914400" fontAlgn="base">
                <a:spcBef>
                  <a:spcPct val="0"/>
                </a:spcBef>
                <a:spcAft>
                  <a:spcPct val="0"/>
                </a:spcAft>
              </a:pPr>
              <a:r>
                <a:rPr lang="en-US" dirty="0" err="1">
                  <a:solidFill>
                    <a:srgbClr val="000000"/>
                  </a:solidFill>
                  <a:latin typeface="Calibri Bold"/>
                  <a:cs typeface="Courier New Bold" charset="0"/>
                  <a:sym typeface="Courier New Bold" charset="0"/>
                </a:rPr>
                <a:t>Arg</a:t>
              </a:r>
              <a:r>
                <a:rPr lang="en-US" dirty="0">
                  <a:solidFill>
                    <a:srgbClr val="000000"/>
                  </a:solidFill>
                  <a:latin typeface="Calibri Bold"/>
                  <a:cs typeface="Courier New Bold" charset="0"/>
                  <a:sym typeface="Courier New Bold" charset="0"/>
                </a:rPr>
                <a:t> </a:t>
              </a:r>
              <a:r>
                <a:rPr lang="en-US" i="1" dirty="0">
                  <a:solidFill>
                    <a:srgbClr val="000000"/>
                  </a:solidFill>
                  <a:latin typeface="Calibri Bold"/>
                  <a:cs typeface="Courier New Bold" charset="0"/>
                  <a:sym typeface="Courier New Bold" charset="0"/>
                </a:rPr>
                <a:t>n</a:t>
              </a:r>
            </a:p>
          </p:txBody>
        </p:sp>
        <p:sp>
          <p:nvSpPr>
            <p:cNvPr id="20" name="Rectangle 15"/>
            <p:cNvSpPr>
              <a:spLocks/>
            </p:cNvSpPr>
            <p:nvPr/>
          </p:nvSpPr>
          <p:spPr bwMode="auto">
            <a:xfrm>
              <a:off x="5943600" y="2057400"/>
              <a:ext cx="1346200" cy="762000"/>
            </a:xfrm>
            <a:prstGeom prst="rect">
              <a:avLst/>
            </a:prstGeom>
            <a:solidFill>
              <a:srgbClr val="D6D6F4"/>
            </a:solidFill>
            <a:ln w="25400" cap="flat">
              <a:solidFill>
                <a:schemeClr val="tx1"/>
              </a:solidFill>
              <a:prstDash val="solid"/>
              <a:miter lim="800000"/>
              <a:headEnd type="none" w="med" len="med"/>
              <a:tailEnd type="none" w="med" len="med"/>
            </a:ln>
          </p:spPr>
          <p:txBody>
            <a:bodyPr lIns="0" tIns="0" rIns="0" bIns="0" anchor="ctr"/>
            <a:lstStyle/>
            <a:p>
              <a:pPr algn="ctr" defTabSz="914400" fontAlgn="base">
                <a:spcBef>
                  <a:spcPct val="0"/>
                </a:spcBef>
                <a:spcAft>
                  <a:spcPct val="0"/>
                </a:spcAft>
              </a:pPr>
              <a:r>
                <a:rPr lang="en-US" sz="2400" dirty="0">
                  <a:solidFill>
                    <a:srgbClr val="000000"/>
                  </a:solidFill>
                  <a:latin typeface="Gill Sans" charset="0"/>
                  <a:sym typeface="Gill Sans" charset="0"/>
                </a:rPr>
                <a:t>• • •</a:t>
              </a:r>
            </a:p>
          </p:txBody>
        </p:sp>
      </p:grpSp>
    </p:spTree>
    <p:extLst>
      <p:ext uri="{BB962C8B-B14F-4D97-AF65-F5344CB8AC3E}">
        <p14:creationId xmlns:p14="http://schemas.microsoft.com/office/powerpoint/2010/main" val="3298550454"/>
      </p:ext>
    </p:extLst>
  </p:cSld>
  <p:clrMapOvr>
    <a:masterClrMapping/>
  </p:clrMapOvr>
  <p:transition/>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Flow</a:t>
            </a:r>
            <a:br>
              <a:rPr lang="en-US" dirty="0"/>
            </a:br>
            <a:r>
              <a:rPr lang="en-US" dirty="0"/>
              <a:t>Examples</a:t>
            </a:r>
          </a:p>
        </p:txBody>
      </p:sp>
      <p:sp>
        <p:nvSpPr>
          <p:cNvPr id="4" name="Rectangle 4"/>
          <p:cNvSpPr>
            <a:spLocks/>
          </p:cNvSpPr>
          <p:nvPr/>
        </p:nvSpPr>
        <p:spPr bwMode="auto">
          <a:xfrm>
            <a:off x="1600200" y="4800600"/>
            <a:ext cx="2667000" cy="18288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long mult2</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  (long a, long b)</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  long s = a * b;</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  return s;</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a:t>
            </a:r>
          </a:p>
        </p:txBody>
      </p:sp>
      <p:sp>
        <p:nvSpPr>
          <p:cNvPr id="5" name="Rectangle 4"/>
          <p:cNvSpPr>
            <a:spLocks/>
          </p:cNvSpPr>
          <p:nvPr/>
        </p:nvSpPr>
        <p:spPr bwMode="auto">
          <a:xfrm>
            <a:off x="5029200" y="152400"/>
            <a:ext cx="4267200" cy="18288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void </a:t>
            </a:r>
            <a:r>
              <a:rPr lang="en-US" b="1" dirty="0" err="1">
                <a:solidFill>
                  <a:srgbClr val="000000"/>
                </a:solidFill>
                <a:latin typeface="Courier New" pitchFamily="49" charset="0"/>
                <a:cs typeface="Courier New" pitchFamily="49" charset="0"/>
                <a:sym typeface="Courier New Bold" charset="0"/>
              </a:rPr>
              <a:t>multstore</a:t>
            </a:r>
            <a:endParaRPr lang="en-US" b="1"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 (long x, long y, long *</a:t>
            </a:r>
            <a:r>
              <a:rPr lang="en-US" b="1" dirty="0" err="1">
                <a:solidFill>
                  <a:srgbClr val="000000"/>
                </a:solidFill>
                <a:latin typeface="Courier New" pitchFamily="49" charset="0"/>
                <a:cs typeface="Courier New" pitchFamily="49" charset="0"/>
                <a:sym typeface="Courier New Bold" charset="0"/>
              </a:rPr>
              <a:t>dest</a:t>
            </a:r>
            <a:r>
              <a:rPr lang="en-US" b="1" dirty="0">
                <a:solidFill>
                  <a:srgbClr val="000000"/>
                </a:solidFill>
                <a:latin typeface="Courier New" pitchFamily="49" charset="0"/>
                <a:cs typeface="Courier New" pitchFamily="49" charset="0"/>
                <a:sym typeface="Courier New Bold" charset="0"/>
              </a:rPr>
              <a:t>) {</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    long t = mult2(x, y);</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    *</a:t>
            </a:r>
            <a:r>
              <a:rPr lang="en-US" b="1" dirty="0" err="1">
                <a:solidFill>
                  <a:srgbClr val="000000"/>
                </a:solidFill>
                <a:latin typeface="Courier New" pitchFamily="49" charset="0"/>
                <a:cs typeface="Courier New" pitchFamily="49" charset="0"/>
                <a:sym typeface="Courier New Bold" charset="0"/>
              </a:rPr>
              <a:t>dest</a:t>
            </a:r>
            <a:r>
              <a:rPr lang="en-US" b="1" dirty="0">
                <a:solidFill>
                  <a:srgbClr val="000000"/>
                </a:solidFill>
                <a:latin typeface="Courier New" pitchFamily="49" charset="0"/>
                <a:cs typeface="Courier New" pitchFamily="49" charset="0"/>
                <a:sym typeface="Courier New Bold" charset="0"/>
              </a:rPr>
              <a:t> = t;</a:t>
            </a:r>
          </a:p>
          <a:p>
            <a:pPr defTabSz="914400" fontAlgn="base">
              <a:spcBef>
                <a:spcPct val="0"/>
              </a:spcBef>
              <a:spcAft>
                <a:spcPct val="0"/>
              </a:spcAft>
            </a:pPr>
            <a:r>
              <a:rPr lang="en-US" b="1" dirty="0">
                <a:solidFill>
                  <a:srgbClr val="000000"/>
                </a:solidFill>
                <a:latin typeface="Courier New" pitchFamily="49" charset="0"/>
                <a:cs typeface="Courier New" pitchFamily="49" charset="0"/>
                <a:sym typeface="Courier New Bold" charset="0"/>
              </a:rPr>
              <a:t>}</a:t>
            </a:r>
          </a:p>
        </p:txBody>
      </p:sp>
      <p:sp>
        <p:nvSpPr>
          <p:cNvPr id="6" name="Rectangle 4"/>
          <p:cNvSpPr>
            <a:spLocks/>
          </p:cNvSpPr>
          <p:nvPr/>
        </p:nvSpPr>
        <p:spPr bwMode="auto">
          <a:xfrm>
            <a:off x="4495800" y="4800600"/>
            <a:ext cx="5867400" cy="1828800"/>
          </a:xfrm>
          <a:prstGeom prst="rect">
            <a:avLst/>
          </a:prstGeom>
          <a:solidFill>
            <a:srgbClr val="CCFFCC"/>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ro-RO" b="1" dirty="0">
                <a:solidFill>
                  <a:srgbClr val="000000"/>
                </a:solidFill>
                <a:latin typeface="Courier New" pitchFamily="49" charset="0"/>
                <a:cs typeface="Courier New" pitchFamily="49" charset="0"/>
                <a:sym typeface="Courier New Bold" charset="0"/>
              </a:rPr>
              <a:t>0000000000400550 &lt;mult2&gt;:</a:t>
            </a:r>
          </a:p>
          <a:p>
            <a:pPr defTabSz="914400" fontAlgn="base">
              <a:spcBef>
                <a:spcPct val="0"/>
              </a:spcBef>
              <a:spcAft>
                <a:spcPct val="0"/>
              </a:spcAft>
            </a:pPr>
            <a:r>
              <a:rPr lang="sk-SK" b="1" dirty="0">
                <a:solidFill>
                  <a:srgbClr val="FF0000"/>
                </a:solidFill>
                <a:latin typeface="Courier New" pitchFamily="49" charset="0"/>
                <a:cs typeface="Courier New" pitchFamily="49" charset="0"/>
                <a:sym typeface="Courier New Bold" charset="0"/>
              </a:rPr>
              <a:t>  # a in %rdi, b in %rsi</a:t>
            </a:r>
          </a:p>
          <a:p>
            <a:pPr defTabSz="914400" fontAlgn="base">
              <a:spcBef>
                <a:spcPct val="0"/>
              </a:spcBef>
              <a:spcAft>
                <a:spcPct val="0"/>
              </a:spcAft>
            </a:pPr>
            <a:r>
              <a:rPr lang="ro-RO" b="1" dirty="0">
                <a:solidFill>
                  <a:srgbClr val="000000"/>
                </a:solidFill>
                <a:latin typeface="Courier New" pitchFamily="49" charset="0"/>
                <a:cs typeface="Courier New" pitchFamily="49" charset="0"/>
                <a:sym typeface="Courier New Bold" charset="0"/>
              </a:rPr>
              <a:t>  400550:  mov    %rdi,%rax	# a </a:t>
            </a:r>
          </a:p>
          <a:p>
            <a:pPr defTabSz="914400" fontAlgn="base">
              <a:spcBef>
                <a:spcPct val="0"/>
              </a:spcBef>
              <a:spcAft>
                <a:spcPct val="0"/>
              </a:spcAft>
            </a:pPr>
            <a:r>
              <a:rPr lang="ro-RO" b="1" dirty="0">
                <a:solidFill>
                  <a:srgbClr val="000000"/>
                </a:solidFill>
                <a:latin typeface="Courier New" pitchFamily="49" charset="0"/>
                <a:cs typeface="Courier New" pitchFamily="49" charset="0"/>
                <a:sym typeface="Courier New Bold" charset="0"/>
              </a:rPr>
              <a:t>  400553:  imul   %rsi,%rax	# a * b</a:t>
            </a:r>
          </a:p>
          <a:p>
            <a:pPr defTabSz="914400" fontAlgn="base">
              <a:spcBef>
                <a:spcPct val="0"/>
              </a:spcBef>
              <a:spcAft>
                <a:spcPct val="0"/>
              </a:spcAft>
            </a:pPr>
            <a:r>
              <a:rPr lang="sk-SK" b="1" dirty="0">
                <a:solidFill>
                  <a:srgbClr val="FF0000"/>
                </a:solidFill>
                <a:latin typeface="Courier New" pitchFamily="49" charset="0"/>
                <a:cs typeface="Courier New" pitchFamily="49" charset="0"/>
                <a:sym typeface="Courier New Bold" charset="0"/>
              </a:rPr>
              <a:t>  # s in %rax</a:t>
            </a:r>
            <a:endParaRPr lang="ro-RO" b="1"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ro-RO" b="1" dirty="0">
                <a:solidFill>
                  <a:srgbClr val="000000"/>
                </a:solidFill>
                <a:latin typeface="Courier New" pitchFamily="49" charset="0"/>
                <a:cs typeface="Courier New" pitchFamily="49" charset="0"/>
                <a:sym typeface="Courier New Bold" charset="0"/>
              </a:rPr>
              <a:t>  400557:  retq			# Return</a:t>
            </a:r>
          </a:p>
        </p:txBody>
      </p:sp>
      <p:sp>
        <p:nvSpPr>
          <p:cNvPr id="8" name="Rectangle 7"/>
          <p:cNvSpPr>
            <a:spLocks/>
          </p:cNvSpPr>
          <p:nvPr/>
        </p:nvSpPr>
        <p:spPr bwMode="auto">
          <a:xfrm>
            <a:off x="2590800" y="2362200"/>
            <a:ext cx="6781800" cy="2286000"/>
          </a:xfrm>
          <a:prstGeom prst="rect">
            <a:avLst/>
          </a:prstGeom>
          <a:solidFill>
            <a:srgbClr val="F6F5BD"/>
          </a:solidFill>
          <a:ln w="12700" cap="flat">
            <a:solidFill>
              <a:schemeClr val="tx1"/>
            </a:solidFill>
            <a:prstDash val="solid"/>
            <a:miter lim="800000"/>
            <a:headEnd type="none" w="med" len="med"/>
            <a:tailEnd type="none" w="med" len="med"/>
          </a:ln>
          <a:effectLst>
            <a:outerShdw dist="76199" dir="2700000" algn="ctr" rotWithShape="0">
              <a:schemeClr val="bg2">
                <a:alpha val="75000"/>
              </a:schemeClr>
            </a:outerShdw>
          </a:effectLst>
        </p:spPr>
        <p:txBody>
          <a:bodyPr lIns="38100" tIns="38100" rIns="38100" bIns="38100"/>
          <a:lstStyle/>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0000000000400540 &lt;multstore&gt;:</a:t>
            </a:r>
          </a:p>
          <a:p>
            <a:pPr defTabSz="914400" fontAlgn="base">
              <a:spcBef>
                <a:spcPct val="0"/>
              </a:spcBef>
              <a:spcAft>
                <a:spcPct val="0"/>
              </a:spcAft>
            </a:pPr>
            <a:r>
              <a:rPr lang="sk-SK" b="1" dirty="0">
                <a:solidFill>
                  <a:srgbClr val="FF0000"/>
                </a:solidFill>
                <a:latin typeface="Courier New" pitchFamily="49" charset="0"/>
                <a:cs typeface="Courier New" pitchFamily="49" charset="0"/>
                <a:sym typeface="Courier New Bold" charset="0"/>
              </a:rPr>
              <a:t>  # x in %rdi, y in %rsi, dest in %rdx</a:t>
            </a:r>
          </a:p>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  </a:t>
            </a:r>
            <a:r>
              <a:rPr lang="en-US" b="1" dirty="0">
                <a:solidFill>
                  <a:srgbClr val="000000"/>
                </a:solidFill>
                <a:latin typeface="Gill Sans" charset="0"/>
                <a:sym typeface="Gill Sans" charset="0"/>
              </a:rPr>
              <a:t>• • •</a:t>
            </a:r>
            <a:endParaRPr lang="sk-SK" b="1"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  400541: mov    %rdx,%rbx		# Save dest</a:t>
            </a:r>
          </a:p>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  400544: callq  400550 &lt;mult2&gt;	# mult2(x,y)</a:t>
            </a:r>
          </a:p>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  </a:t>
            </a:r>
            <a:r>
              <a:rPr lang="sk-SK" b="1" dirty="0">
                <a:solidFill>
                  <a:srgbClr val="FF0000"/>
                </a:solidFill>
                <a:latin typeface="Courier New" pitchFamily="49" charset="0"/>
                <a:cs typeface="Courier New" pitchFamily="49" charset="0"/>
                <a:sym typeface="Courier New Bold" charset="0"/>
              </a:rPr>
              <a:t># t in %rax</a:t>
            </a:r>
            <a:endParaRPr lang="sk-SK" b="1" dirty="0">
              <a:solidFill>
                <a:srgbClr val="000000"/>
              </a:solidFill>
              <a:latin typeface="Courier New" pitchFamily="49" charset="0"/>
              <a:cs typeface="Courier New" pitchFamily="49" charset="0"/>
              <a:sym typeface="Courier New Bold" charset="0"/>
            </a:endParaRPr>
          </a:p>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  400549: mov    %rax,(%rbx)	# Save at dest</a:t>
            </a:r>
          </a:p>
          <a:p>
            <a:pPr defTabSz="914400" fontAlgn="base">
              <a:spcBef>
                <a:spcPct val="0"/>
              </a:spcBef>
              <a:spcAft>
                <a:spcPct val="0"/>
              </a:spcAft>
            </a:pPr>
            <a:r>
              <a:rPr lang="sk-SK" b="1" dirty="0">
                <a:solidFill>
                  <a:srgbClr val="000000"/>
                </a:solidFill>
                <a:latin typeface="Courier New" pitchFamily="49" charset="0"/>
                <a:cs typeface="Courier New" pitchFamily="49" charset="0"/>
                <a:sym typeface="Courier New Bold" charset="0"/>
              </a:rPr>
              <a:t>  </a:t>
            </a:r>
            <a:r>
              <a:rPr lang="en-US" b="1" dirty="0">
                <a:solidFill>
                  <a:srgbClr val="000000"/>
                </a:solidFill>
                <a:latin typeface="Gill Sans" charset="0"/>
                <a:sym typeface="Gill Sans" charset="0"/>
              </a:rPr>
              <a:t>• • •</a:t>
            </a:r>
            <a:endParaRPr lang="sk-SK" b="1" dirty="0">
              <a:solidFill>
                <a:srgbClr val="000000"/>
              </a:solidFill>
              <a:latin typeface="Courier New" pitchFamily="49" charset="0"/>
              <a:cs typeface="Courier New" pitchFamily="49" charset="0"/>
              <a:sym typeface="Courier New Bold" charset="0"/>
            </a:endParaRPr>
          </a:p>
        </p:txBody>
      </p:sp>
    </p:spTree>
    <p:extLst>
      <p:ext uri="{BB962C8B-B14F-4D97-AF65-F5344CB8AC3E}">
        <p14:creationId xmlns:p14="http://schemas.microsoft.com/office/powerpoint/2010/main" val="3627896578"/>
      </p:ext>
    </p:extLst>
  </p:cSld>
  <p:clrMapOvr>
    <a:masterClrMapping/>
  </p:clrMapOvr>
  <p:transition/>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3C6A5-62BD-4F92-98F2-F29D138B058B}"/>
              </a:ext>
            </a:extLst>
          </p:cNvPr>
          <p:cNvSpPr>
            <a:spLocks noGrp="1"/>
          </p:cNvSpPr>
          <p:nvPr>
            <p:ph type="title"/>
          </p:nvPr>
        </p:nvSpPr>
        <p:spPr/>
        <p:txBody>
          <a:bodyPr/>
          <a:lstStyle/>
          <a:p>
            <a:r>
              <a:rPr lang="en-US" dirty="0"/>
              <a:t>Summary and take-aways	</a:t>
            </a:r>
          </a:p>
        </p:txBody>
      </p:sp>
      <p:sp>
        <p:nvSpPr>
          <p:cNvPr id="3" name="Content Placeholder 2">
            <a:extLst>
              <a:ext uri="{FF2B5EF4-FFF2-40B4-BE49-F238E27FC236}">
                <a16:creationId xmlns:a16="http://schemas.microsoft.com/office/drawing/2014/main" id="{C58C4773-7021-4F7B-9498-C73050B0771D}"/>
              </a:ext>
            </a:extLst>
          </p:cNvPr>
          <p:cNvSpPr>
            <a:spLocks noGrp="1"/>
          </p:cNvSpPr>
          <p:nvPr>
            <p:ph idx="1"/>
          </p:nvPr>
        </p:nvSpPr>
        <p:spPr>
          <a:xfrm>
            <a:off x="1024128" y="2286000"/>
            <a:ext cx="10786872" cy="4023360"/>
          </a:xfrm>
        </p:spPr>
        <p:txBody>
          <a:bodyPr>
            <a:normAutofit/>
          </a:bodyPr>
          <a:lstStyle/>
          <a:p>
            <a:r>
              <a:rPr lang="en-US" dirty="0"/>
              <a:t>Visualize your application as a collection of memory segments.</a:t>
            </a:r>
          </a:p>
          <a:p>
            <a:endParaRPr lang="en-US" dirty="0"/>
          </a:p>
          <a:p>
            <a:r>
              <a:rPr lang="en-US" dirty="0"/>
              <a:t>Some are restricted in various ways: read only, can or cannot grow (and if so, from which end), executable.</a:t>
            </a:r>
          </a:p>
          <a:p>
            <a:endParaRPr lang="en-US" dirty="0"/>
          </a:p>
          <a:p>
            <a:r>
              <a:rPr lang="en-US" dirty="0"/>
              <a:t>Mapped files are a form of segment that allow distinct processes to share memory (even if coded in different languages!)</a:t>
            </a:r>
          </a:p>
        </p:txBody>
      </p:sp>
      <p:sp>
        <p:nvSpPr>
          <p:cNvPr id="4" name="Footer Placeholder 3">
            <a:extLst>
              <a:ext uri="{FF2B5EF4-FFF2-40B4-BE49-F238E27FC236}">
                <a16:creationId xmlns:a16="http://schemas.microsoft.com/office/drawing/2014/main" id="{62A6F422-C36D-4988-B119-4B29595A9628}"/>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F831B292-8E37-4E52-9931-016C48E71642}"/>
              </a:ext>
            </a:extLst>
          </p:cNvPr>
          <p:cNvSpPr>
            <a:spLocks noGrp="1"/>
          </p:cNvSpPr>
          <p:nvPr>
            <p:ph type="sldNum" sz="quarter" idx="12"/>
          </p:nvPr>
        </p:nvSpPr>
        <p:spPr/>
        <p:txBody>
          <a:bodyPr/>
          <a:lstStyle/>
          <a:p>
            <a:fld id="{6547F9EC-0141-428E-9624-21FD351CB832}" type="slidenum">
              <a:rPr lang="en-US" smtClean="0"/>
              <a:t>72</a:t>
            </a:fld>
            <a:endParaRPr lang="en-US"/>
          </a:p>
        </p:txBody>
      </p:sp>
    </p:spTree>
    <p:extLst>
      <p:ext uri="{BB962C8B-B14F-4D97-AF65-F5344CB8AC3E}">
        <p14:creationId xmlns:p14="http://schemas.microsoft.com/office/powerpoint/2010/main" val="483209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5700E1-17B4-47C4-8975-3117CE30314D}"/>
              </a:ext>
            </a:extLst>
          </p:cNvPr>
          <p:cNvSpPr>
            <a:spLocks noGrp="1"/>
          </p:cNvSpPr>
          <p:nvPr>
            <p:ph type="title"/>
          </p:nvPr>
        </p:nvSpPr>
        <p:spPr/>
        <p:txBody>
          <a:bodyPr/>
          <a:lstStyle/>
          <a:p>
            <a:r>
              <a:rPr lang="en-US" dirty="0"/>
              <a:t>Gaps</a:t>
            </a:r>
          </a:p>
        </p:txBody>
      </p:sp>
      <p:sp>
        <p:nvSpPr>
          <p:cNvPr id="3" name="Content Placeholder 2">
            <a:extLst>
              <a:ext uri="{FF2B5EF4-FFF2-40B4-BE49-F238E27FC236}">
                <a16:creationId xmlns:a16="http://schemas.microsoft.com/office/drawing/2014/main" id="{2452166C-783F-46B6-A354-3744194AAEF4}"/>
              </a:ext>
            </a:extLst>
          </p:cNvPr>
          <p:cNvSpPr>
            <a:spLocks noGrp="1"/>
          </p:cNvSpPr>
          <p:nvPr>
            <p:ph idx="1"/>
          </p:nvPr>
        </p:nvSpPr>
        <p:spPr/>
        <p:txBody>
          <a:bodyPr/>
          <a:lstStyle/>
          <a:p>
            <a:r>
              <a:rPr lang="en-US" dirty="0"/>
              <a:t>The address space will often have “holes” in it.</a:t>
            </a:r>
          </a:p>
          <a:p>
            <a:endParaRPr lang="en-US" dirty="0"/>
          </a:p>
          <a:p>
            <a:r>
              <a:rPr lang="en-US" dirty="0"/>
              <a:t>These are ranges of memory that don’t correspond to any allocated page.</a:t>
            </a:r>
          </a:p>
          <a:p>
            <a:endParaRPr lang="en-US" dirty="0"/>
          </a:p>
          <a:p>
            <a:r>
              <a:rPr lang="en-US" dirty="0"/>
              <a:t>If you try and access those regions, you’ll get a segmentation fault and your process will crash.</a:t>
            </a:r>
          </a:p>
        </p:txBody>
      </p:sp>
      <p:sp>
        <p:nvSpPr>
          <p:cNvPr id="4" name="Footer Placeholder 3">
            <a:extLst>
              <a:ext uri="{FF2B5EF4-FFF2-40B4-BE49-F238E27FC236}">
                <a16:creationId xmlns:a16="http://schemas.microsoft.com/office/drawing/2014/main" id="{89F91F19-65F8-4D83-AF66-92401C206CA9}"/>
              </a:ext>
            </a:extLst>
          </p:cNvPr>
          <p:cNvSpPr>
            <a:spLocks noGrp="1"/>
          </p:cNvSpPr>
          <p:nvPr>
            <p:ph type="ftr" sz="quarter" idx="11"/>
          </p:nvPr>
        </p:nvSpPr>
        <p:spPr/>
        <p:txBody>
          <a:bodyPr/>
          <a:lstStyle/>
          <a:p>
            <a:r>
              <a:rPr lang="en-US"/>
              <a:t>Cornell CS4414 - Fall 2021.</a:t>
            </a:r>
          </a:p>
        </p:txBody>
      </p:sp>
      <p:sp>
        <p:nvSpPr>
          <p:cNvPr id="5" name="Slide Number Placeholder 4">
            <a:extLst>
              <a:ext uri="{FF2B5EF4-FFF2-40B4-BE49-F238E27FC236}">
                <a16:creationId xmlns:a16="http://schemas.microsoft.com/office/drawing/2014/main" id="{B4887E60-A0F5-4EA7-8D6E-2B684B59B1BE}"/>
              </a:ext>
            </a:extLst>
          </p:cNvPr>
          <p:cNvSpPr>
            <a:spLocks noGrp="1"/>
          </p:cNvSpPr>
          <p:nvPr>
            <p:ph type="sldNum" sz="quarter" idx="12"/>
          </p:nvPr>
        </p:nvSpPr>
        <p:spPr/>
        <p:txBody>
          <a:bodyPr/>
          <a:lstStyle/>
          <a:p>
            <a:fld id="{6547F9EC-0141-428E-9624-21FD351CB832}" type="slidenum">
              <a:rPr lang="en-US" smtClean="0"/>
              <a:t>8</a:t>
            </a:fld>
            <a:endParaRPr lang="en-US"/>
          </a:p>
        </p:txBody>
      </p:sp>
      <p:pic>
        <p:nvPicPr>
          <p:cNvPr id="6" name="Picture 5">
            <a:extLst>
              <a:ext uri="{FF2B5EF4-FFF2-40B4-BE49-F238E27FC236}">
                <a16:creationId xmlns:a16="http://schemas.microsoft.com/office/drawing/2014/main" id="{EDB62A84-B076-4F5B-B435-67016951EB5F}"/>
              </a:ext>
            </a:extLst>
          </p:cNvPr>
          <p:cNvPicPr>
            <a:picLocks noChangeAspect="1"/>
          </p:cNvPicPr>
          <p:nvPr/>
        </p:nvPicPr>
        <p:blipFill>
          <a:blip r:embed="rId2"/>
          <a:stretch>
            <a:fillRect/>
          </a:stretch>
        </p:blipFill>
        <p:spPr>
          <a:xfrm>
            <a:off x="8895424" y="113638"/>
            <a:ext cx="3011195" cy="2172362"/>
          </a:xfrm>
          <a:prstGeom prst="rect">
            <a:avLst/>
          </a:prstGeom>
        </p:spPr>
      </p:pic>
    </p:spTree>
    <p:extLst>
      <p:ext uri="{BB962C8B-B14F-4D97-AF65-F5344CB8AC3E}">
        <p14:creationId xmlns:p14="http://schemas.microsoft.com/office/powerpoint/2010/main" val="32611939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Stacks, Heaps</a:t>
            </a:r>
            <a:endParaRPr lang="en-US" dirty="0"/>
          </a:p>
        </p:txBody>
      </p:sp>
      <p:sp>
        <p:nvSpPr>
          <p:cNvPr id="3" name="Content Placeholder 2"/>
          <p:cNvSpPr>
            <a:spLocks noGrp="1"/>
          </p:cNvSpPr>
          <p:nvPr>
            <p:ph idx="1"/>
          </p:nvPr>
        </p:nvSpPr>
        <p:spPr>
          <a:xfrm>
            <a:off x="1024128" y="2717074"/>
            <a:ext cx="10641690" cy="3592286"/>
          </a:xfrm>
        </p:spPr>
        <p:txBody>
          <a:bodyPr/>
          <a:lstStyle/>
          <a:p>
            <a:r>
              <a:rPr lang="en-US" dirty="0" smtClean="0"/>
              <a:t>Our programs often need to dynamically allocate memory to hold new objects.  Later they might free that memory. </a:t>
            </a:r>
          </a:p>
          <a:p>
            <a:endParaRPr lang="en-US" dirty="0"/>
          </a:p>
          <a:p>
            <a:r>
              <a:rPr lang="en-US" dirty="0" smtClean="0"/>
              <a:t>The stack and the heap are two resources for doing this.</a:t>
            </a:r>
            <a:endParaRPr lang="en-US" dirty="0"/>
          </a:p>
        </p:txBody>
      </p:sp>
      <p:sp>
        <p:nvSpPr>
          <p:cNvPr id="4" name="Footer Placeholder 3"/>
          <p:cNvSpPr>
            <a:spLocks noGrp="1"/>
          </p:cNvSpPr>
          <p:nvPr>
            <p:ph type="ftr" sz="quarter" idx="11"/>
          </p:nvPr>
        </p:nvSpPr>
        <p:spPr/>
        <p:txBody>
          <a:bodyPr/>
          <a:lstStyle/>
          <a:p>
            <a:r>
              <a:rPr lang="en-US" smtClean="0"/>
              <a:t>Cornell CS4414 - Fall 2021.</a:t>
            </a:r>
            <a:endParaRPr lang="en-US"/>
          </a:p>
        </p:txBody>
      </p:sp>
      <p:sp>
        <p:nvSpPr>
          <p:cNvPr id="5" name="Slide Number Placeholder 4"/>
          <p:cNvSpPr>
            <a:spLocks noGrp="1"/>
          </p:cNvSpPr>
          <p:nvPr>
            <p:ph type="sldNum" sz="quarter" idx="12"/>
          </p:nvPr>
        </p:nvSpPr>
        <p:spPr/>
        <p:txBody>
          <a:bodyPr/>
          <a:lstStyle/>
          <a:p>
            <a:fld id="{6547F9EC-0141-428E-9624-21FD351CB832}" type="slidenum">
              <a:rPr lang="en-US" smtClean="0"/>
              <a:t>9</a:t>
            </a:fld>
            <a:endParaRPr lang="en-US"/>
          </a:p>
        </p:txBody>
      </p:sp>
    </p:spTree>
    <p:extLst>
      <p:ext uri="{BB962C8B-B14F-4D97-AF65-F5344CB8AC3E}">
        <p14:creationId xmlns:p14="http://schemas.microsoft.com/office/powerpoint/2010/main" val="408949107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itle and Content">
  <a:themeElements>
    <a:clrScheme name="">
      <a:dk1>
        <a:srgbClr val="000000"/>
      </a:dk1>
      <a:lt1>
        <a:srgbClr val="FFFFFF"/>
      </a:lt1>
      <a:dk2>
        <a:srgbClr val="000000"/>
      </a:dk2>
      <a:lt2>
        <a:srgbClr val="00000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txDef>
      <a:spPr>
        <a:noFill/>
      </a:spPr>
      <a:bodyPr wrap="none" rtlCol="0">
        <a:spAutoFit/>
      </a:bodyPr>
      <a:lstStyle>
        <a:defPPr>
          <a:defRPr dirty="0" smtClean="0">
            <a:latin typeface="Calibri" panose="020F0502020204030204" pitchFamily="34" charset="0"/>
            <a:cs typeface="Calibri" panose="020F0502020204030204" pitchFamily="34" charset="0"/>
          </a:defRPr>
        </a:defPPr>
      </a:lstStyle>
    </a:txDef>
  </a:objectDefaults>
  <a:extraClrSchemeLst>
    <a:extraClrScheme>
      <a:clrScheme name="Title and Conten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itle and Content: Build">
  <a:themeElements>
    <a:clrScheme name="">
      <a:dk1>
        <a:srgbClr val="000000"/>
      </a:dk1>
      <a:lt1>
        <a:srgbClr val="FFFFFF"/>
      </a:lt1>
      <a:dk2>
        <a:srgbClr val="000000"/>
      </a:dk2>
      <a:lt2>
        <a:srgbClr val="000000"/>
      </a:lt2>
      <a:accent1>
        <a:srgbClr val="990000"/>
      </a:accent1>
      <a:accent2>
        <a:srgbClr val="333399"/>
      </a:accent2>
      <a:accent3>
        <a:srgbClr val="FFFFFF"/>
      </a:accent3>
      <a:accent4>
        <a:srgbClr val="000000"/>
      </a:accent4>
      <a:accent5>
        <a:srgbClr val="CAAAAA"/>
      </a:accent5>
      <a:accent6>
        <a:srgbClr val="2D2D8A"/>
      </a:accent6>
      <a:hlink>
        <a:srgbClr val="009999"/>
      </a:hlink>
      <a:folHlink>
        <a:srgbClr val="99CC00"/>
      </a:folHlink>
    </a:clrScheme>
    <a:fontScheme name="Title and Content: Build">
      <a:majorFont>
        <a:latin typeface="Calibri Bold"/>
        <a:ea typeface="ヒラギノ角ゴ ProN W6"/>
        <a:cs typeface="ヒラギノ角ゴ ProN W6"/>
      </a:majorFont>
      <a:minorFont>
        <a:latin typeface="Calibri Bold"/>
        <a:ea typeface="ヒラギノ角ゴ ProN W6"/>
        <a:cs typeface="ヒラギノ角ゴ ProN W6"/>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spDef>
    <a:lnDef>
      <a:spPr bwMode="auto">
        <a:xfrm>
          <a:off x="0" y="0"/>
          <a:ext cx="1" cy="1"/>
        </a:xfrm>
        <a:custGeom>
          <a:avLst/>
          <a:gdLst/>
          <a:ahLst/>
          <a:cxnLst/>
          <a:rect l="0" t="0" r="0" b="0"/>
          <a:pathLst/>
        </a:custGeom>
        <a:solidFill>
          <a:schemeClr val="accent1"/>
        </a:solidFill>
        <a:ln w="25400" cap="flat" cmpd="sng" algn="ctr">
          <a:solidFill>
            <a:srgbClr val="000000"/>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4200" b="0" i="0" u="none" strike="noStrike" cap="none" normalizeH="0" baseline="0" smtClean="0">
            <a:ln>
              <a:noFill/>
            </a:ln>
            <a:solidFill>
              <a:srgbClr val="000000"/>
            </a:solidFill>
            <a:effectLst/>
            <a:latin typeface="Gill Sans" charset="0"/>
            <a:ea typeface="ヒラギノ角ゴ ProN W3" charset="0"/>
            <a:cs typeface="ヒラギノ角ゴ ProN W3" charset="0"/>
            <a:sym typeface="Gill Sans" charset="0"/>
          </a:defRPr>
        </a:defPPr>
      </a:lstStyle>
    </a:lnDef>
    <a:txDef>
      <a:spPr>
        <a:noFill/>
      </a:spPr>
      <a:bodyPr wrap="square" rtlCol="0">
        <a:spAutoFit/>
      </a:bodyPr>
      <a:lstStyle>
        <a:defPPr>
          <a:defRPr sz="3600" dirty="0" smtClean="0">
            <a:latin typeface="Calibri" panose="020F0502020204030204" pitchFamily="34" charset="0"/>
            <a:cs typeface="Calibri" panose="020F0502020204030204" pitchFamily="34" charset="0"/>
          </a:defRPr>
        </a:defPPr>
      </a:lstStyle>
    </a:txDef>
  </a:objectDefaults>
  <a:extraClrSchemeLst>
    <a:extraClrScheme>
      <a:clrScheme name="Title and Content: Build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Integral</Template>
  <TotalTime>2811</TotalTime>
  <Words>4754</Words>
  <Application>Microsoft Office PowerPoint</Application>
  <PresentationFormat>Widescreen</PresentationFormat>
  <Paragraphs>840</Paragraphs>
  <Slides>72</Slides>
  <Notes>1</Notes>
  <HiddenSlides>0</HiddenSlides>
  <MMClips>0</MMClips>
  <ScaleCrop>false</ScaleCrop>
  <HeadingPairs>
    <vt:vector size="6" baseType="variant">
      <vt:variant>
        <vt:lpstr>Fonts Used</vt:lpstr>
      </vt:variant>
      <vt:variant>
        <vt:i4>20</vt:i4>
      </vt:variant>
      <vt:variant>
        <vt:lpstr>Theme</vt:lpstr>
      </vt:variant>
      <vt:variant>
        <vt:i4>3</vt:i4>
      </vt:variant>
      <vt:variant>
        <vt:lpstr>Slide Titles</vt:lpstr>
      </vt:variant>
      <vt:variant>
        <vt:i4>72</vt:i4>
      </vt:variant>
    </vt:vector>
  </HeadingPairs>
  <TitlesOfParts>
    <vt:vector size="95" baseType="lpstr">
      <vt:lpstr>ＭＳ Ｐゴシック</vt:lpstr>
      <vt:lpstr>Arial Black</vt:lpstr>
      <vt:lpstr>Arial Narrow</vt:lpstr>
      <vt:lpstr>Calibri</vt:lpstr>
      <vt:lpstr>Calibri Bold</vt:lpstr>
      <vt:lpstr>Calibri Bold Italic</vt:lpstr>
      <vt:lpstr>Calibri Italic</vt:lpstr>
      <vt:lpstr>Courier New</vt:lpstr>
      <vt:lpstr>Courier New Bold</vt:lpstr>
      <vt:lpstr>Gill Sans</vt:lpstr>
      <vt:lpstr>Lucida Grande</vt:lpstr>
      <vt:lpstr>Symbol</vt:lpstr>
      <vt:lpstr>Times New Roman</vt:lpstr>
      <vt:lpstr>Tw Cen MT</vt:lpstr>
      <vt:lpstr>Tw Cen MT Condensed</vt:lpstr>
      <vt:lpstr>Wingdings</vt:lpstr>
      <vt:lpstr>Wingdings 2</vt:lpstr>
      <vt:lpstr>Wingdings 3</vt:lpstr>
      <vt:lpstr>ヒラギノ角ゴ ProN W3</vt:lpstr>
      <vt:lpstr>ヒラギノ角ゴ ProN W6</vt:lpstr>
      <vt:lpstr>Integral</vt:lpstr>
      <vt:lpstr>Title and Content</vt:lpstr>
      <vt:lpstr>Title and Content: Build</vt:lpstr>
      <vt:lpstr>Memory Management</vt:lpstr>
      <vt:lpstr>Idea map for today</vt:lpstr>
      <vt:lpstr>What happens when you run a command?</vt:lpstr>
      <vt:lpstr>What happens when you run a program?</vt:lpstr>
      <vt:lpstr>Address space?</vt:lpstr>
      <vt:lpstr>… pages are grouped into segments</vt:lpstr>
      <vt:lpstr>A few segment types Linux supports</vt:lpstr>
      <vt:lpstr>Gaps</vt:lpstr>
      <vt:lpstr>Stacks, Heaps</vt:lpstr>
      <vt:lpstr>Stacks versus Heaps</vt:lpstr>
      <vt:lpstr>… Heaps</vt:lpstr>
      <vt:lpstr>Initialization</vt:lpstr>
      <vt:lpstr>Your C++ program “controls” where the variables it uses will live</vt:lpstr>
      <vt:lpstr>Your C++ program “controls” where the variables it uses will live</vt:lpstr>
      <vt:lpstr>Puzzle: Where is the byte[] for strings?</vt:lpstr>
      <vt:lpstr>Malloc and free</vt:lpstr>
      <vt:lpstr>Global and Stack allocation</vt:lpstr>
      <vt:lpstr>The stack is also used for method calls</vt:lpstr>
      <vt:lpstr>Calling a method… </vt:lpstr>
      <vt:lpstr>C++ Notations for accessing things</vt:lpstr>
      <vt:lpstr>Variables versus pointers</vt:lpstr>
      <vt:lpstr>Pointer: A variable holding an address</vt:lpstr>
      <vt:lpstr>Access by reference</vt:lpstr>
      <vt:lpstr>C++ allows reference return values</vt:lpstr>
      <vt:lpstr>Arrays use a form of references</vt:lpstr>
      <vt:lpstr>Shared_ptr</vt:lpstr>
      <vt:lpstr>Shared_ptr</vt:lpstr>
      <vt:lpstr>Shared_ptr</vt:lpstr>
      <vt:lpstr>Use a shared_ptr like any pointer</vt:lpstr>
      <vt:lpstr>Memory Leak</vt:lpstr>
      <vt:lpstr>Malloc is “inexpensive” but not free</vt:lpstr>
      <vt:lpstr>Malloc/free implement dynamic memory management for C++</vt:lpstr>
      <vt:lpstr>How a freelist works</vt:lpstr>
      <vt:lpstr>Which segments hold which kinds of memory?</vt:lpstr>
      <vt:lpstr>Visualizing an active process</vt:lpstr>
      <vt:lpstr>Different threads in one process share the same address space</vt:lpstr>
      <vt:lpstr>Visualizing an active process</vt:lpstr>
      <vt:lpstr>Different processes have distinct address spaces</vt:lpstr>
      <vt:lpstr>Mapped files</vt:lpstr>
      <vt:lpstr>Virtual and physical memory</vt:lpstr>
      <vt:lpstr>Some segments are shared by multiple processes</vt:lpstr>
      <vt:lpstr>Some segments are shared by multiple processes</vt:lpstr>
      <vt:lpstr>How segments grow</vt:lpstr>
      <vt:lpstr>How segments grow</vt:lpstr>
      <vt:lpstr>What if you access a segment illegally?</vt:lpstr>
      <vt:lpstr>Deeper Dive</vt:lpstr>
      <vt:lpstr>Mechanisms in Procedures</vt:lpstr>
      <vt:lpstr>Mechanisms in Procedures</vt:lpstr>
      <vt:lpstr>Mechanisms in Procedures</vt:lpstr>
      <vt:lpstr>Mechanisms in Procedures</vt:lpstr>
      <vt:lpstr>Today</vt:lpstr>
      <vt:lpstr>x86-64 Stack</vt:lpstr>
      <vt:lpstr>x86-64 Stack</vt:lpstr>
      <vt:lpstr>x86-64 Stack</vt:lpstr>
      <vt:lpstr>x86-64 Stack: Push</vt:lpstr>
      <vt:lpstr>x86-64 Stack: Push</vt:lpstr>
      <vt:lpstr>x86-64 Stack: Pop</vt:lpstr>
      <vt:lpstr>x86-64 Stack: Pop</vt:lpstr>
      <vt:lpstr>x86-64 Stack: Pop</vt:lpstr>
      <vt:lpstr>Thought question</vt:lpstr>
      <vt:lpstr>Thought question</vt:lpstr>
      <vt:lpstr>Today</vt:lpstr>
      <vt:lpstr>Code Examples</vt:lpstr>
      <vt:lpstr>Procedure Control Flow</vt:lpstr>
      <vt:lpstr>Control Flow Example #1</vt:lpstr>
      <vt:lpstr>Control Flow Example #2</vt:lpstr>
      <vt:lpstr>Control Flow Example #3</vt:lpstr>
      <vt:lpstr>Control Flow Example #4</vt:lpstr>
      <vt:lpstr>Today</vt:lpstr>
      <vt:lpstr>Procedure Data Flow</vt:lpstr>
      <vt:lpstr>Data Flow Examples</vt:lpstr>
      <vt:lpstr>Summary and take-aways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CS4414  Systems Programming</dc:title>
  <dc:creator>Ken Birman</dc:creator>
  <cp:lastModifiedBy>Ken Birman</cp:lastModifiedBy>
  <cp:revision>192</cp:revision>
  <dcterms:created xsi:type="dcterms:W3CDTF">2020-07-27T14:20:38Z</dcterms:created>
  <dcterms:modified xsi:type="dcterms:W3CDTF">2021-10-29T19:27:23Z</dcterms:modified>
</cp:coreProperties>
</file>