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56" r:id="rId2"/>
    <p:sldId id="333" r:id="rId3"/>
    <p:sldId id="257" r:id="rId4"/>
    <p:sldId id="318" r:id="rId5"/>
    <p:sldId id="342" r:id="rId6"/>
    <p:sldId id="338" r:id="rId7"/>
    <p:sldId id="340" r:id="rId8"/>
    <p:sldId id="343" r:id="rId9"/>
    <p:sldId id="344" r:id="rId10"/>
    <p:sldId id="262" r:id="rId11"/>
    <p:sldId id="326" r:id="rId12"/>
    <p:sldId id="263" r:id="rId13"/>
    <p:sldId id="264" r:id="rId14"/>
    <p:sldId id="341" r:id="rId15"/>
    <p:sldId id="327" r:id="rId16"/>
    <p:sldId id="265" r:id="rId17"/>
    <p:sldId id="266" r:id="rId18"/>
    <p:sldId id="267" r:id="rId19"/>
    <p:sldId id="335" r:id="rId20"/>
    <p:sldId id="268" r:id="rId21"/>
    <p:sldId id="328" r:id="rId22"/>
    <p:sldId id="271" r:id="rId23"/>
    <p:sldId id="319" r:id="rId24"/>
    <p:sldId id="272" r:id="rId25"/>
    <p:sldId id="270" r:id="rId26"/>
    <p:sldId id="273" r:id="rId27"/>
    <p:sldId id="274" r:id="rId28"/>
    <p:sldId id="269" r:id="rId29"/>
    <p:sldId id="275" r:id="rId30"/>
    <p:sldId id="321" r:id="rId31"/>
    <p:sldId id="336" r:id="rId32"/>
    <p:sldId id="276" r:id="rId33"/>
    <p:sldId id="323" r:id="rId34"/>
    <p:sldId id="334" r:id="rId35"/>
    <p:sldId id="337" r:id="rId36"/>
    <p:sldId id="324" r:id="rId37"/>
    <p:sldId id="325" r:id="rId38"/>
    <p:sldId id="279" r:id="rId39"/>
    <p:sldId id="282" r:id="rId40"/>
    <p:sldId id="280" r:id="rId41"/>
    <p:sldId id="281" r:id="rId42"/>
    <p:sldId id="278" r:id="rId43"/>
    <p:sldId id="277" r:id="rId44"/>
    <p:sldId id="283" r:id="rId45"/>
    <p:sldId id="284" r:id="rId46"/>
    <p:sldId id="285" r:id="rId47"/>
    <p:sldId id="286" r:id="rId48"/>
    <p:sldId id="295" r:id="rId49"/>
    <p:sldId id="296" r:id="rId50"/>
    <p:sldId id="287" r:id="rId51"/>
    <p:sldId id="306" r:id="rId52"/>
    <p:sldId id="317" r:id="rId53"/>
    <p:sldId id="307" r:id="rId54"/>
    <p:sldId id="329" r:id="rId55"/>
    <p:sldId id="290" r:id="rId56"/>
    <p:sldId id="330" r:id="rId57"/>
    <p:sldId id="320" r:id="rId58"/>
    <p:sldId id="291" r:id="rId59"/>
    <p:sldId id="288" r:id="rId60"/>
    <p:sldId id="332" r:id="rId61"/>
    <p:sldId id="331" r:id="rId62"/>
    <p:sldId id="289" r:id="rId63"/>
    <p:sldId id="316" r:id="rId64"/>
    <p:sldId id="345" r:id="rId65"/>
    <p:sldId id="346" r:id="rId66"/>
    <p:sldId id="294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A7E6-B985-4717-8041-06C2EE61C4D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3795-4057-42F8-94F1-B3898A7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B48F84C-C4BA-4ED0-BB63-45C3CEB4F440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7D78-CA92-4966-9E25-4BA06049A462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DA42-E4DB-45FE-AB0D-E29518A0CFB0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>
            <a:lvl1pPr>
              <a:defRPr sz="3200"/>
            </a:lvl1pPr>
            <a:lvl2pPr marL="265176" indent="-137160">
              <a:buFont typeface="Wingdings" panose="05000000000000000000" pitchFamily="2" charset="2"/>
              <a:buChar char="Ø"/>
              <a:defRPr sz="2800"/>
            </a:lvl2pPr>
            <a:lvl3pPr marL="448056" indent="-137160">
              <a:buFont typeface="Wingdings" panose="05000000000000000000" pitchFamily="2" charset="2"/>
              <a:buChar char="Ø"/>
              <a:defRPr sz="2000"/>
            </a:lvl3pPr>
            <a:lvl4pPr marL="594360" indent="-137160">
              <a:buFont typeface="Wingdings" panose="05000000000000000000" pitchFamily="2" charset="2"/>
              <a:buChar char="Ø"/>
              <a:defRPr sz="2000"/>
            </a:lvl4pPr>
            <a:lvl5pPr marL="777240" indent="-13716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FF72-949F-4868-B970-C44B4F5F62BE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62F6-9361-4602-91A0-0E59B1BAD2AD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2322-5B4F-420A-B13D-788C241E34B1}" type="datetime1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521764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217646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994" y="2179636"/>
            <a:ext cx="5430057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994" y="2967788"/>
            <a:ext cx="5430057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B2F9-E824-43DB-97C6-33540EA90CB6}" type="datetime1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27E2-E834-4865-AC94-66DD0C3ED935}" type="datetime1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1C36-7536-4E87-97D8-EA7429FE8A66}" type="datetime1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461F-5736-4D49-870A-0BB529C13D66}" type="datetime1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8DAC-065C-4625-9FB1-8876E86AB117}" type="datetime1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5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7868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4BBDF4-8BD4-4EF1-8650-FBE5382B405C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 cap="all" spc="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290-8948-464B-9A2F-7EECFACCE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Inside the Linux System</a:t>
            </a:r>
            <a:br>
              <a:rPr lang="en-US" sz="4000" dirty="0"/>
            </a:br>
            <a:r>
              <a:rPr lang="en-US" sz="4000" dirty="0"/>
              <a:t>and the Bash shell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7313-B692-48C8-8D0A-53CDD450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Professor Ken Birman</a:t>
            </a:r>
          </a:p>
          <a:p>
            <a:pPr algn="ctr"/>
            <a:r>
              <a:rPr lang="en-US" sz="2400" dirty="0"/>
              <a:t>CS4414 Lecture 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6006-9BAA-4D60-A96F-84032ACC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CAB51-E3B0-4FB7-ADE2-47D11539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1A4D-CE27-478F-BDEB-394DDE105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summarize some of what we saw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5DFD2-E75F-43E5-BE0D-082D323B8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addition to the Linux operating system “kernel”, Linux had many helper programs running in the background.</a:t>
            </a:r>
          </a:p>
          <a:p>
            <a:br>
              <a:rPr lang="en-US" dirty="0"/>
            </a:br>
            <a:r>
              <a:rPr lang="en-US" dirty="0"/>
              <a:t>We used the term </a:t>
            </a:r>
            <a:r>
              <a:rPr lang="en-US" i="1" dirty="0"/>
              <a:t>daemon</a:t>
            </a:r>
            <a:r>
              <a:rPr lang="en-US" dirty="0"/>
              <a:t> programs for these.  The term is a reference to physics, but a bit obscure.</a:t>
            </a:r>
          </a:p>
          <a:p>
            <a:endParaRPr lang="en-US" dirty="0"/>
          </a:p>
          <a:p>
            <a:r>
              <a:rPr lang="en-US" dirty="0"/>
              <a:t>A daemon program is launched during startup (or periodically) and doesn’t connect to a console.  It lives in the background.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D0D34-EAF4-43A8-9C48-661EEB78E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BE8718-20FB-4B60-8AD1-788EA20B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4969-DC16-4DAC-B22A-CF64E90B7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also create background tasks of your 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5FF2F-AF55-4596-8675-BB262C96B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717800"/>
            <a:ext cx="10641690" cy="3591560"/>
          </a:xfrm>
        </p:spPr>
        <p:txBody>
          <a:bodyPr/>
          <a:lstStyle/>
          <a:p>
            <a:r>
              <a:rPr lang="en-US" dirty="0"/>
              <a:t>One way to do this is with a command called “</a:t>
            </a:r>
            <a:r>
              <a:rPr lang="en-US" dirty="0" err="1"/>
              <a:t>nohup</a:t>
            </a:r>
            <a:r>
              <a:rPr lang="en-US" dirty="0"/>
              <a:t>”, which means “when I log out (“hang up”), leave this running.”</a:t>
            </a:r>
          </a:p>
          <a:p>
            <a:endParaRPr lang="en-US" dirty="0"/>
          </a:p>
          <a:p>
            <a:r>
              <a:rPr lang="en-US" dirty="0"/>
              <a:t>A second is with a command named “disown”.  </a:t>
            </a:r>
          </a:p>
          <a:p>
            <a:pPr lvl="1"/>
            <a:r>
              <a:rPr lang="en-US" dirty="0"/>
              <a:t>  When you log out, bash kills any background jobs that you still own.</a:t>
            </a:r>
          </a:p>
          <a:p>
            <a:pPr lvl="1"/>
            <a:r>
              <a:rPr lang="en-US" dirty="0"/>
              <a:t>  If you “disown” a job, it leaves it running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D33CB-51A4-4AAA-8619-4AEB493E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BAF6D-3089-4F8D-B1C1-F85A53D2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5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07CE-4E1F-4AB7-B089-C46F4417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73" cy="1499616"/>
          </a:xfrm>
        </p:spPr>
        <p:txBody>
          <a:bodyPr/>
          <a:lstStyle/>
          <a:p>
            <a:r>
              <a:rPr lang="en-US" dirty="0"/>
              <a:t>One reason for daemons: periodic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72DBC-BCCF-4B88-9581-A3222145A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production systems, many things need to happen periodically</a:t>
            </a:r>
          </a:p>
          <a:p>
            <a:endParaRPr lang="en-US" dirty="0"/>
          </a:p>
          <a:p>
            <a:r>
              <a:rPr lang="en-US" dirty="0"/>
              <a:t>Linux and C++ have all sorts of features to help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Within Linux, a tool called “</a:t>
            </a:r>
            <a:r>
              <a:rPr lang="en-US" dirty="0" err="1"/>
              <a:t>cron</a:t>
            </a:r>
            <a:r>
              <a:rPr lang="en-US" dirty="0"/>
              <a:t>” (for “chronological”) runs</a:t>
            </a:r>
            <a:br>
              <a:rPr lang="en-US" dirty="0"/>
            </a:br>
            <a:r>
              <a:rPr lang="en-US" dirty="0"/>
              <a:t>    jobs on a schedule that you can modify or extend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Example: </a:t>
            </a:r>
            <a:r>
              <a:rPr lang="en-US" i="1" dirty="0"/>
              <a:t>Once every hour, check for new photos on the </a:t>
            </a:r>
            <a:br>
              <a:rPr lang="en-US" i="1" dirty="0"/>
            </a:br>
            <a:r>
              <a:rPr lang="en-US" i="1" dirty="0"/>
              <a:t>    camera and download them.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FAB53-93A4-473D-BFE0-75A32CB4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CEE59-2F2E-4CF9-9C6E-FCE08AC5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52DAD-F5FB-4440-8845-94FEF6C3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Cron</a:t>
            </a:r>
            <a:r>
              <a:rPr lang="en-US" dirty="0"/>
              <a:t>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DE9C4-60BC-4EAD-A595-0CDE3FA02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is a file in a standard location called the “</a:t>
            </a:r>
            <a:r>
              <a:rPr lang="en-US" dirty="0" err="1"/>
              <a:t>crontab</a:t>
            </a:r>
            <a:r>
              <a:rPr lang="en-US" dirty="0"/>
              <a:t>”, meaning “table of jobs that run chronologically”</a:t>
            </a:r>
          </a:p>
          <a:p>
            <a:endParaRPr lang="en-US" dirty="0"/>
          </a:p>
          <a:p>
            <a:r>
              <a:rPr lang="en-US" dirty="0"/>
              <a:t>Each line in the file uses a special notation to designate when the job should run and what program to launch</a:t>
            </a:r>
          </a:p>
          <a:p>
            <a:endParaRPr lang="en-US" dirty="0"/>
          </a:p>
          <a:p>
            <a:r>
              <a:rPr lang="en-US" dirty="0"/>
              <a:t>The program itself could be in any language and can even be a Linux “bash script” (also called a “shell script”).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E4F2A-D912-4127-9AF4-DB10BB7A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C15B3-97F0-46CB-94E1-27B7E019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42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DB6C-0EFA-47C0-82E3-DEEE82078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16419-0342-410A-BDC4-629C10756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similar to </a:t>
            </a:r>
            <a:r>
              <a:rPr lang="en-US" dirty="0" err="1"/>
              <a:t>cron</a:t>
            </a:r>
            <a:r>
              <a:rPr lang="en-US" dirty="0"/>
              <a:t>, but for a one-time command</a:t>
            </a:r>
          </a:p>
          <a:p>
            <a:endParaRPr lang="en-US" dirty="0"/>
          </a:p>
          <a:p>
            <a:r>
              <a:rPr lang="en-US" dirty="0"/>
              <a:t>The “</a:t>
            </a:r>
            <a:r>
              <a:rPr lang="en-US" dirty="0" err="1"/>
              <a:t>atd</a:t>
            </a:r>
            <a:r>
              <a:rPr lang="en-US" dirty="0"/>
              <a:t>” waits until the specified time, then runs it</a:t>
            </a:r>
          </a:p>
          <a:p>
            <a:endParaRPr lang="en-US" dirty="0"/>
          </a:p>
          <a:p>
            <a:r>
              <a:rPr lang="en-US" dirty="0"/>
              <a:t>Whereas </a:t>
            </a:r>
            <a:r>
              <a:rPr lang="en-US" b="1" dirty="0" err="1"/>
              <a:t>cron</a:t>
            </a:r>
            <a:r>
              <a:rPr lang="en-US" dirty="0"/>
              <a:t> is controlled from the </a:t>
            </a:r>
            <a:r>
              <a:rPr lang="en-US" dirty="0" err="1"/>
              <a:t>crontab</a:t>
            </a:r>
            <a:r>
              <a:rPr lang="en-US" dirty="0"/>
              <a:t> file, </a:t>
            </a:r>
            <a:r>
              <a:rPr lang="en-US" b="1" dirty="0"/>
              <a:t>at</a:t>
            </a:r>
            <a:r>
              <a:rPr lang="en-US" dirty="0"/>
              <a:t> is used at the command-line.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B5A2C-F752-4294-857A-205B4055A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EDBAB-B553-4731-9EE7-3D5C03873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75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6AB6-99C1-4E90-AAC8-001D2E417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these programs know what we want them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F63DA-49DF-4B79-B682-CB072EC85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Linux, programs have three ways to discover runtime parameters that tell them what to do.</a:t>
            </a:r>
          </a:p>
          <a:p>
            <a:pPr lvl="1"/>
            <a:r>
              <a:rPr lang="en-US" dirty="0"/>
              <a:t>  Arguments provided when you run the program, on the command line</a:t>
            </a:r>
          </a:p>
          <a:p>
            <a:pPr lvl="1"/>
            <a:r>
              <a:rPr lang="en-US" dirty="0"/>
              <a:t>  Configuration files, specific to the program, that it can read to learn</a:t>
            </a:r>
            <a:br>
              <a:rPr lang="en-US" dirty="0"/>
            </a:br>
            <a:r>
              <a:rPr lang="en-US" dirty="0"/>
              <a:t>    parameter settings, files to scan, etc.</a:t>
            </a:r>
          </a:p>
          <a:p>
            <a:pPr lvl="1"/>
            <a:r>
              <a:rPr lang="en-US" dirty="0"/>
              <a:t>  Linux environment variables.  These are managed by bash and can</a:t>
            </a:r>
            <a:br>
              <a:rPr lang="en-US" dirty="0"/>
            </a:br>
            <a:r>
              <a:rPr lang="en-US" dirty="0"/>
              <a:t>    be read by the program using “</a:t>
            </a:r>
            <a:r>
              <a:rPr lang="en-US" dirty="0" err="1"/>
              <a:t>getenv</a:t>
            </a:r>
            <a:r>
              <a:rPr lang="en-US" dirty="0"/>
              <a:t>” system calls.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5C1F5-BB07-4225-A465-A2440EB3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6A280-8657-49B7-A83C-80E1E890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58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2A27-A105-49DB-AA9E-4EC946D9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 controlled by configuration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542D3-7912-4DE2-A8B4-6BB391165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Linux, </a:t>
            </a:r>
            <a:r>
              <a:rPr lang="en-US" i="1" dirty="0"/>
              <a:t>many</a:t>
            </a:r>
            <a:r>
              <a:rPr lang="en-US" dirty="0"/>
              <a:t> programs use some sort of configuration file, just like </a:t>
            </a:r>
            <a:r>
              <a:rPr lang="en-US" dirty="0" err="1"/>
              <a:t>cron</a:t>
            </a:r>
            <a:r>
              <a:rPr lang="en-US" dirty="0"/>
              <a:t> is doing.  Some of those files are hidden but you can see them if you know to ask.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In any directory, hidden files will simply be files that start with</a:t>
            </a:r>
            <a:br>
              <a:rPr lang="en-US" dirty="0"/>
            </a:br>
            <a:r>
              <a:rPr lang="en-US" dirty="0"/>
              <a:t>   a name like “.</a:t>
            </a:r>
            <a:r>
              <a:rPr lang="en-US" dirty="0" err="1"/>
              <a:t>bashrc</a:t>
            </a:r>
            <a:r>
              <a:rPr lang="en-US" dirty="0"/>
              <a:t>”.  The dot at the start says “invisible”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If you use “ls –a” to list a directory, it will show these files.</a:t>
            </a:r>
            <a:br>
              <a:rPr lang="en-US" dirty="0"/>
            </a:br>
            <a:r>
              <a:rPr lang="en-US" dirty="0"/>
              <a:t>   You can also use “echo .*” to do this, or find, or ....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5C5EA5-AB68-46AD-A7B2-1A6D372A9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CBCC4-6D80-4639-BF2D-BEC02FA5D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92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CD5-5D1D-4E45-9C9A-AF30C80BB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common hidden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732D9-A597-46C4-858E-9358A2975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~/.</a:t>
            </a:r>
            <a:r>
              <a:rPr lang="en-US" b="1" dirty="0" err="1"/>
              <a:t>bashrc</a:t>
            </a:r>
            <a:r>
              <a:rPr lang="en-US" dirty="0"/>
              <a:t> − The Bourne shell (bash) initialization script</a:t>
            </a:r>
          </a:p>
          <a:p>
            <a:r>
              <a:rPr lang="en-US" b="1" dirty="0"/>
              <a:t>~/</a:t>
            </a:r>
            <a:r>
              <a:rPr lang="en-US" dirty="0"/>
              <a:t>.</a:t>
            </a:r>
            <a:r>
              <a:rPr lang="en-US" b="1" dirty="0" err="1"/>
              <a:t>vimrc</a:t>
            </a:r>
            <a:r>
              <a:rPr lang="en-US" b="1" dirty="0"/>
              <a:t> </a:t>
            </a:r>
            <a:r>
              <a:rPr lang="en-US" dirty="0"/>
              <a:t>– A file used to initialize the vim visual editor</a:t>
            </a:r>
          </a:p>
          <a:p>
            <a:r>
              <a:rPr lang="en-US" b="1" dirty="0"/>
              <a:t>~/.emacs </a:t>
            </a:r>
            <a:r>
              <a:rPr lang="en-US" dirty="0"/>
              <a:t>– A file used to initialize the emacs visual editor</a:t>
            </a:r>
          </a:p>
          <a:p>
            <a:r>
              <a:rPr lang="en-US" b="1" dirty="0"/>
              <a:t>/</a:t>
            </a:r>
            <a:r>
              <a:rPr lang="en-US" b="1" dirty="0" err="1"/>
              <a:t>etc</a:t>
            </a:r>
            <a:r>
              <a:rPr lang="en-US" b="1" dirty="0"/>
              <a:t>/</a:t>
            </a:r>
            <a:r>
              <a:rPr lang="en-US" b="1" dirty="0" err="1"/>
              <a:t>init.d</a:t>
            </a:r>
            <a:r>
              <a:rPr lang="en-US" b="1" dirty="0"/>
              <a:t> </a:t>
            </a:r>
            <a:r>
              <a:rPr lang="en-US" dirty="0"/>
              <a:t>– When Linux starts up, the files here tell it how to</a:t>
            </a:r>
            <a:br>
              <a:rPr lang="en-US" dirty="0"/>
            </a:br>
            <a:r>
              <a:rPr lang="en-US" dirty="0"/>
              <a:t>                configure the entire computer</a:t>
            </a:r>
          </a:p>
          <a:p>
            <a:r>
              <a:rPr lang="en-US" b="1" dirty="0"/>
              <a:t>/</a:t>
            </a:r>
            <a:r>
              <a:rPr lang="en-US" b="1" dirty="0" err="1"/>
              <a:t>etc</a:t>
            </a:r>
            <a:r>
              <a:rPr lang="en-US" b="1" dirty="0"/>
              <a:t>/</a:t>
            </a:r>
            <a:r>
              <a:rPr lang="en-US" b="1" dirty="0" err="1"/>
              <a:t>init.d</a:t>
            </a:r>
            <a:r>
              <a:rPr lang="en-US" b="1" dirty="0"/>
              <a:t>/</a:t>
            </a:r>
            <a:r>
              <a:rPr lang="en-US" b="1" dirty="0" err="1"/>
              <a:t>cron</a:t>
            </a:r>
            <a:r>
              <a:rPr lang="en-US" b="1" dirty="0"/>
              <a:t> </a:t>
            </a:r>
            <a:r>
              <a:rPr lang="en-US" dirty="0"/>
              <a:t>– Used by </a:t>
            </a:r>
            <a:r>
              <a:rPr lang="en-US" dirty="0" err="1"/>
              <a:t>cron</a:t>
            </a:r>
            <a:r>
              <a:rPr lang="en-US" dirty="0"/>
              <a:t> to track periodic jobs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4FBF6-9FD8-4B5C-9F2A-7A9D41402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16DE5-254F-44E7-B36F-DD3FFBE0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17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1BF323-F4DE-4AF5-887E-2BE193096730}"/>
              </a:ext>
            </a:extLst>
          </p:cNvPr>
          <p:cNvSpPr/>
          <p:nvPr/>
        </p:nvSpPr>
        <p:spPr>
          <a:xfrm>
            <a:off x="855133" y="2175933"/>
            <a:ext cx="1185334" cy="75353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3E5B4F-43C3-4029-9733-C6A2033671EF}"/>
              </a:ext>
            </a:extLst>
          </p:cNvPr>
          <p:cNvCxnSpPr>
            <a:stCxn id="6" idx="7"/>
          </p:cNvCxnSpPr>
          <p:nvPr/>
        </p:nvCxnSpPr>
        <p:spPr>
          <a:xfrm flipV="1">
            <a:off x="1866879" y="2014589"/>
            <a:ext cx="698521" cy="2716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CD4F9D-6635-4B9F-A868-DB7139C59505}"/>
              </a:ext>
            </a:extLst>
          </p:cNvPr>
          <p:cNvSpPr txBox="1"/>
          <p:nvPr/>
        </p:nvSpPr>
        <p:spPr>
          <a:xfrm>
            <a:off x="2565400" y="1623167"/>
            <a:ext cx="7599003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Bash replaces “~” with the pathname to your home directory</a:t>
            </a:r>
          </a:p>
        </p:txBody>
      </p:sp>
    </p:spTree>
    <p:extLst>
      <p:ext uri="{BB962C8B-B14F-4D97-AF65-F5344CB8AC3E}">
        <p14:creationId xmlns:p14="http://schemas.microsoft.com/office/powerpoint/2010/main" val="371233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3E27C-E7AA-494D-AB5A-4103899F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0AAA4-49E2-4B67-A1A6-1112E0242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bash configuration file is used to set the environment variables.</a:t>
            </a:r>
          </a:p>
          <a:p>
            <a:endParaRPr lang="en-US" dirty="0"/>
          </a:p>
          <a:p>
            <a:r>
              <a:rPr lang="en-US" dirty="0"/>
              <a:t>Examples of environment variables on Ubuntu include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HOME: my “home directory”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USER: my login user-name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PATH: A list of places Ubuntu searches for programs when I run</a:t>
            </a:r>
            <a:br>
              <a:rPr lang="en-US" dirty="0"/>
            </a:br>
            <a:r>
              <a:rPr lang="en-US" dirty="0"/>
              <a:t>    a command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PYTHONPATH: Where my version of Python was built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537C6-3DFB-454B-888A-3FE29CE88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3F09A-3B01-4905-9068-92330D8B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11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3E27C-E7AA-494D-AB5A-4103899F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0AAA4-49E2-4B67-A1A6-1112E0242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bash configuration file is used to set the environment variables.</a:t>
            </a:r>
          </a:p>
          <a:p>
            <a:endParaRPr lang="en-US" dirty="0"/>
          </a:p>
          <a:p>
            <a:r>
              <a:rPr lang="en-US" dirty="0"/>
              <a:t>Examples of environment variables on Ubuntu include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HOME: my “home directory”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USER: my login user-name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PATH: A list of places Ubuntu searches for programs when I run</a:t>
            </a:r>
            <a:br>
              <a:rPr lang="en-US" dirty="0"/>
            </a:br>
            <a:r>
              <a:rPr lang="en-US" dirty="0"/>
              <a:t>    a command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PYTHONPATH: Where my version of Python was built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537C6-3DFB-454B-888A-3FE29CE88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3F09A-3B01-4905-9068-92330D8B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19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DC27C19-0A27-4868-B403-A133558FCDB0}"/>
              </a:ext>
            </a:extLst>
          </p:cNvPr>
          <p:cNvSpPr/>
          <p:nvPr/>
        </p:nvSpPr>
        <p:spPr>
          <a:xfrm>
            <a:off x="6554911" y="2084832"/>
            <a:ext cx="4017197" cy="1669139"/>
          </a:xfrm>
          <a:prstGeom prst="wedgeRoundRectCallout">
            <a:avLst>
              <a:gd name="adj1" fmla="val -73737"/>
              <a:gd name="adj2" fmla="val 11095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Other versions of Linux, like CentOS, RTOS, </a:t>
            </a:r>
            <a:r>
              <a:rPr lang="en-US" b="1" dirty="0" err="1">
                <a:solidFill>
                  <a:schemeClr val="tx1"/>
                </a:solidFill>
              </a:rPr>
              <a:t>etc</a:t>
            </a:r>
            <a:r>
              <a:rPr lang="en-US" b="1" dirty="0">
                <a:solidFill>
                  <a:schemeClr val="tx1"/>
                </a:solidFill>
              </a:rPr>
              <a:t> might have different environment variables, or additional ones.  And different shells could use different variables too!</a:t>
            </a:r>
          </a:p>
        </p:txBody>
      </p:sp>
    </p:spTree>
    <p:extLst>
      <p:ext uri="{BB962C8B-B14F-4D97-AF65-F5344CB8AC3E}">
        <p14:creationId xmlns:p14="http://schemas.microsoft.com/office/powerpoint/2010/main" val="166341541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E256-3C9A-4206-AEC4-111D06245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Map for today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1F492-D499-4E6B-AEBF-0DEEEFE4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083DA-ED62-4488-A222-BC85B8C6D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14481D-A20F-4EAF-9EFC-82E9872B6AF4}"/>
              </a:ext>
            </a:extLst>
          </p:cNvPr>
          <p:cNvSpPr txBox="1"/>
          <p:nvPr/>
        </p:nvSpPr>
        <p:spPr>
          <a:xfrm>
            <a:off x="1227667" y="3064933"/>
            <a:ext cx="26500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our program will run on Linux, we should learn about Linux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D3A24F-8CF2-45E0-BE9F-0ADCFAE8B0CE}"/>
              </a:ext>
            </a:extLst>
          </p:cNvPr>
          <p:cNvSpPr txBox="1"/>
          <p:nvPr/>
        </p:nvSpPr>
        <p:spPr>
          <a:xfrm>
            <a:off x="4389967" y="3203432"/>
            <a:ext cx="265006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Process abstraction.</a:t>
            </a:r>
            <a:br>
              <a:rPr lang="en-US" dirty="0"/>
            </a:br>
            <a:r>
              <a:rPr lang="en-US" dirty="0"/>
              <a:t>Daemons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EC7ABD-198D-4938-AC60-CB608802C5D7}"/>
              </a:ext>
            </a:extLst>
          </p:cNvPr>
          <p:cNvSpPr txBox="1"/>
          <p:nvPr/>
        </p:nvSpPr>
        <p:spPr>
          <a:xfrm>
            <a:off x="7552267" y="3064933"/>
            <a:ext cx="26500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programs learn what to do: </a:t>
            </a:r>
            <a:r>
              <a:rPr lang="en-US" dirty="0" err="1"/>
              <a:t>rc</a:t>
            </a:r>
            <a:r>
              <a:rPr lang="en-US" dirty="0"/>
              <a:t> files, environment variables, arguments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D6093B-9B31-4576-9458-DC124FC19A6C}"/>
              </a:ext>
            </a:extLst>
          </p:cNvPr>
          <p:cNvSpPr txBox="1"/>
          <p:nvPr/>
        </p:nvSpPr>
        <p:spPr>
          <a:xfrm>
            <a:off x="2480733" y="4513902"/>
            <a:ext cx="67564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Along the way</a:t>
            </a:r>
            <a:r>
              <a:rPr lang="en-US"/>
              <a:t>… many </a:t>
            </a:r>
            <a:r>
              <a:rPr lang="en-US" dirty="0"/>
              <a:t>useful Linux commands and bash features</a:t>
            </a:r>
          </a:p>
        </p:txBody>
      </p:sp>
    </p:spTree>
    <p:extLst>
      <p:ext uri="{BB962C8B-B14F-4D97-AF65-F5344CB8AC3E}">
        <p14:creationId xmlns:p14="http://schemas.microsoft.com/office/powerpoint/2010/main" val="2370943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B872-64A0-48DB-BD90-8F1328D1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from Ken’s Login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DB284-ADA8-4E9A-ACC0-F4242F2B4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HOSTTYPE=x86_64</a:t>
            </a:r>
          </a:p>
          <a:p>
            <a:r>
              <a:rPr lang="en-US" dirty="0"/>
              <a:t>USER=ken</a:t>
            </a:r>
          </a:p>
          <a:p>
            <a:r>
              <a:rPr lang="en-US" dirty="0"/>
              <a:t>HOME=/home/ken</a:t>
            </a:r>
          </a:p>
          <a:p>
            <a:r>
              <a:rPr lang="en-US" dirty="0"/>
              <a:t>SHELL=/bin/bash</a:t>
            </a:r>
          </a:p>
          <a:p>
            <a:r>
              <a:rPr lang="en-US" dirty="0"/>
              <a:t>PYTHONPATH=/home/ken/z3/build/python/</a:t>
            </a:r>
          </a:p>
          <a:p>
            <a:r>
              <a:rPr lang="en-US" dirty="0"/>
              <a:t>PATH=/home/ken/.local/bin:/</a:t>
            </a:r>
            <a:r>
              <a:rPr lang="en-US" dirty="0" err="1"/>
              <a:t>usr</a:t>
            </a:r>
            <a:r>
              <a:rPr lang="en-US" dirty="0"/>
              <a:t>/local/</a:t>
            </a:r>
            <a:r>
              <a:rPr lang="en-US" dirty="0" err="1"/>
              <a:t>sbin</a:t>
            </a:r>
            <a:r>
              <a:rPr lang="en-US" dirty="0"/>
              <a:t>:/</a:t>
            </a:r>
            <a:r>
              <a:rPr lang="en-US" dirty="0" err="1"/>
              <a:t>usr</a:t>
            </a:r>
            <a:r>
              <a:rPr lang="en-US" dirty="0"/>
              <a:t>/local/bin:/</a:t>
            </a:r>
            <a:r>
              <a:rPr lang="en-US" dirty="0" err="1"/>
              <a:t>usr</a:t>
            </a:r>
            <a:r>
              <a:rPr lang="en-US" dirty="0"/>
              <a:t>/</a:t>
            </a:r>
            <a:r>
              <a:rPr lang="en-US" dirty="0" err="1"/>
              <a:t>sbin</a:t>
            </a:r>
            <a:r>
              <a:rPr lang="en-US" dirty="0"/>
              <a:t>:/</a:t>
            </a:r>
            <a:r>
              <a:rPr lang="en-US" dirty="0" err="1"/>
              <a:t>usr</a:t>
            </a:r>
            <a:r>
              <a:rPr lang="en-US" dirty="0"/>
              <a:t>/bin:/</a:t>
            </a:r>
            <a:r>
              <a:rPr lang="en-US" dirty="0" err="1"/>
              <a:t>sbin</a:t>
            </a:r>
            <a:r>
              <a:rPr lang="en-US" dirty="0"/>
              <a:t>:/bin:/</a:t>
            </a:r>
            <a:r>
              <a:rPr lang="en-US" dirty="0" err="1"/>
              <a:t>usr</a:t>
            </a:r>
            <a:r>
              <a:rPr lang="en-US" dirty="0"/>
              <a:t>/games:/</a:t>
            </a:r>
            <a:r>
              <a:rPr lang="en-US" dirty="0" err="1"/>
              <a:t>usr</a:t>
            </a:r>
            <a:r>
              <a:rPr lang="en-US" dirty="0"/>
              <a:t>/local/games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4F3B8-27E6-497D-88F1-2905CCC25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DA934-AA02-436E-B55C-04CA2924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39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E7A8E-5419-4230-A349-0BD60F83A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 let’s walk through the sequence that causes these to be “used”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831FB-5BDE-4DDA-A829-C78AD97CA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review</a:t>
            </a:r>
          </a:p>
          <a:p>
            <a:r>
              <a:rPr lang="en-US" dirty="0"/>
              <a:t>1) How Linux boots when you restart the computer</a:t>
            </a:r>
          </a:p>
          <a:p>
            <a:r>
              <a:rPr lang="en-US" dirty="0"/>
              <a:t>2) How bash got launched (this is when it read .</a:t>
            </a:r>
            <a:r>
              <a:rPr lang="en-US" dirty="0" err="1"/>
              <a:t>bashrc</a:t>
            </a:r>
            <a:r>
              <a:rPr lang="en-US" dirty="0"/>
              <a:t>)</a:t>
            </a:r>
          </a:p>
          <a:p>
            <a:r>
              <a:rPr lang="en-US" dirty="0"/>
              <a:t>3) How a command like “</a:t>
            </a:r>
            <a:r>
              <a:rPr lang="en-US" dirty="0" err="1"/>
              <a:t>c++</a:t>
            </a:r>
            <a:r>
              <a:rPr lang="en-US" dirty="0"/>
              <a:t>” gets launched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3F3F0-E0FC-4F20-B6CB-BCFF18D1C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18687-5B13-4939-8ECE-EE89739C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18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15CC45-217F-4A70-AE72-7119AD1CB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409" y="139258"/>
            <a:ext cx="4204757" cy="23915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1F1FB1-21C1-4CF2-9FA7-D27C4789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Ubuntu Boots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0CB45-B11A-400A-A87E-23C03CC03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489200"/>
            <a:ext cx="10641690" cy="38201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Ubuntu is a version of Linux.  It runs as the “operating system” or “kernel”.  But when you start the computer, it isn’t yet running.</a:t>
            </a:r>
          </a:p>
          <a:p>
            <a:endParaRPr lang="en-US" dirty="0"/>
          </a:p>
          <a:p>
            <a:r>
              <a:rPr lang="en-US" dirty="0"/>
              <a:t>Every computer has a special firmware program to launch a special stand-alone program call the “bootstrap” program.  In fact this is a 2-stage process (hence “stage ½ bootloader”)</a:t>
            </a:r>
          </a:p>
          <a:p>
            <a:endParaRPr lang="en-US" dirty="0"/>
          </a:p>
          <a:p>
            <a:r>
              <a:rPr lang="en-US" dirty="0"/>
              <a:t>This stand-alone program than reads the operating system binary from a file on disk into memory and launches it.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02B72-B046-4B3A-9035-23D3749E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DD3C9-E9F4-46F0-999F-7D2B8B5A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0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56EE3-659B-4D8B-A0DF-8ABDA0466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Ubuntu </a:t>
            </a:r>
            <a:r>
              <a:rPr lang="en-US" u="sng" dirty="0"/>
              <a:t>on Windows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0A6E6-D6FB-4955-81E4-12D20E9CB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Microsoft Windows has a “microkernel” on which they can host Ubuntu as a kind of application.  (Same with MacOS)</a:t>
            </a:r>
          </a:p>
          <a:p>
            <a:endParaRPr lang="en-US" dirty="0"/>
          </a:p>
          <a:p>
            <a:r>
              <a:rPr lang="en-US" dirty="0"/>
              <a:t>This is called a “virtual machine” approach.  So Ken’s Windows computer can also be used as an Ubuntu computer!  </a:t>
            </a:r>
          </a:p>
          <a:p>
            <a:endParaRPr lang="en-US" dirty="0"/>
          </a:p>
          <a:p>
            <a:r>
              <a:rPr lang="en-US" dirty="0"/>
              <a:t>But this is a slower than running Ubuntu on the bare metal. Microsoft is modifying their microkernel to eliminate this slowdown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11CF4-B066-4D0D-B3C4-9254C35B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A62EB-C9C3-4DD5-8FD0-76F6B9DE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23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F829-52BB-4D41-92F5-8116E3C9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Ubuntu Linux starts by scanning </a:t>
            </a:r>
            <a:br>
              <a:rPr lang="en-US" dirty="0"/>
            </a:br>
            <a:r>
              <a:rPr lang="en-US" dirty="0"/>
              <a:t>the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0BFE-1413-4399-9C29-70CB043DA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Linux figures out how much memory the machine has, what kind of CPU it has, what devices are attached, etc.</a:t>
            </a:r>
          </a:p>
          <a:p>
            <a:endParaRPr lang="en-US" dirty="0"/>
          </a:p>
          <a:p>
            <a:r>
              <a:rPr lang="en-US" dirty="0"/>
              <a:t>It accesses the same disk it booted on to learn configuration parameters and also which devices to activate.  For these activated devices, it loads a “device driver”.</a:t>
            </a:r>
          </a:p>
          <a:p>
            <a:endParaRPr lang="en-US" dirty="0"/>
          </a:p>
          <a:p>
            <a:r>
              <a:rPr lang="en-US" dirty="0"/>
              <a:t>Then it starts the “</a:t>
            </a:r>
            <a:r>
              <a:rPr lang="en-US" dirty="0" err="1"/>
              <a:t>init</a:t>
            </a:r>
            <a:r>
              <a:rPr lang="en-US" dirty="0"/>
              <a:t>” daemon.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8516B-0BDA-4373-B76D-EF0A752D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558FD-7929-496D-8934-D89F494E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ACD7A-6819-4C78-AC16-6F1193FE8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init</a:t>
            </a:r>
            <a:r>
              <a:rPr lang="en-US" dirty="0"/>
              <a:t> and rlogin daemons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EB476-5F5B-4619-AD34-721B7C39C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init</a:t>
            </a:r>
            <a:r>
              <a:rPr lang="en-US" dirty="0"/>
              <a:t> daemon is the “parent” of all other processes that run on an Ubuntu Linux system. 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init.d</a:t>
            </a:r>
            <a:r>
              <a:rPr lang="en-US" dirty="0"/>
              <a:t> told it what to initially do at boot time.</a:t>
            </a:r>
          </a:p>
          <a:p>
            <a:endParaRPr lang="en-US" dirty="0"/>
          </a:p>
          <a:p>
            <a:r>
              <a:rPr lang="en-US" dirty="0"/>
              <a:t>It launched </a:t>
            </a:r>
            <a:r>
              <a:rPr lang="en-US" b="1" dirty="0" err="1"/>
              <a:t>cron</a:t>
            </a:r>
            <a:r>
              <a:rPr lang="en-US" b="1" dirty="0"/>
              <a:t> </a:t>
            </a:r>
            <a:r>
              <a:rPr lang="en-US" dirty="0"/>
              <a:t>and the </a:t>
            </a:r>
            <a:r>
              <a:rPr lang="en-US" b="1" dirty="0"/>
              <a:t>at </a:t>
            </a:r>
            <a:r>
              <a:rPr lang="en-US" dirty="0"/>
              <a:t>daemon, and it also launches the application that allows you to log in and have a bash shell connected to your console.</a:t>
            </a:r>
          </a:p>
          <a:p>
            <a:endParaRPr lang="en-US" dirty="0"/>
          </a:p>
          <a:p>
            <a:r>
              <a:rPr lang="en-US" dirty="0"/>
              <a:t>The rlogin daemon allows remote logins, if you configured Ubuntu to permit them.  If firewalls and IP addresses allow, you can then use rlogin to remotely connect to a machine, like I did to access compute30 on </a:t>
            </a:r>
            <a:r>
              <a:rPr lang="en-US" dirty="0" err="1"/>
              <a:t>Fractus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46A99-C4F8-44E4-957C-F811F741F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81637-8771-4F81-A2FC-07DAB5BBC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15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21B8-9312-4638-B478-CA2AFAFA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log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D4A01-0786-46C8-B2F0-36E7C1A6C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login process sees that “ken” is logging in.</a:t>
            </a:r>
          </a:p>
          <a:p>
            <a:endParaRPr lang="en-US" dirty="0"/>
          </a:p>
          <a:p>
            <a:r>
              <a:rPr lang="en-US" dirty="0"/>
              <a:t>It checks the secure table of permitted users and makes sure I am a user listed for this machine – if not, “goodbye”!</a:t>
            </a:r>
          </a:p>
          <a:p>
            <a:endParaRPr lang="en-US" dirty="0"/>
          </a:p>
          <a:p>
            <a:r>
              <a:rPr lang="en-US" dirty="0"/>
              <a:t>In fact I am, and I prefer the bash shell.  So it launches the bash shell, and configures it to take command-line input from my console.  Now when I type commands, bash sees the string as input.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885FBF-0D07-47D0-95BE-F5EF5993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FDEC4-E0FD-4E56-A76B-C53B2AC0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00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0227B-4399-4ADC-835D-460BA8F6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Bash initializes itself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D49DE-EB90-46A9-873A-25F6F163B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.</a:t>
            </a:r>
            <a:r>
              <a:rPr lang="en-US" dirty="0" err="1"/>
              <a:t>bashrc</a:t>
            </a:r>
            <a:r>
              <a:rPr lang="en-US" dirty="0"/>
              <a:t> file is “executed” by bash to configure itself for me</a:t>
            </a:r>
          </a:p>
          <a:p>
            <a:endParaRPr lang="en-US" dirty="0"/>
          </a:p>
          <a:p>
            <a:r>
              <a:rPr lang="en-US" dirty="0"/>
              <a:t>I can customize this (and many people do!), to set environment variables, run programs, </a:t>
            </a:r>
            <a:r>
              <a:rPr lang="en-US" dirty="0" err="1"/>
              <a:t>etc</a:t>
            </a:r>
            <a:r>
              <a:rPr lang="en-US" dirty="0"/>
              <a:t> – it is actually a script of bash commands, just like the ones I can type on the command line.</a:t>
            </a:r>
          </a:p>
          <a:p>
            <a:endParaRPr lang="en-US" dirty="0"/>
          </a:p>
          <a:p>
            <a:r>
              <a:rPr lang="en-US" dirty="0"/>
              <a:t>By the time my command prompt appears, bash is configured.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8CA16-4CF6-466C-A99C-1D3FFFB0F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E4F13-0A98-4A79-B68C-B3A635A62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76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DBC42-926F-4D73-B222-C34C6B290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we launch programs…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8BAD4-0256-4619-B30A-3E964CDDC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Bash (or </a:t>
            </a:r>
            <a:r>
              <a:rPr lang="en-US" dirty="0" err="1"/>
              <a:t>cron</a:t>
            </a:r>
            <a:r>
              <a:rPr lang="en-US" dirty="0"/>
              <a:t>, or whatever) looks for the program to launch using the PATH variable as guidance on where to look.  A special Linux operation called “fork” followed by “exec” runs it.</a:t>
            </a:r>
          </a:p>
          <a:p>
            <a:endParaRPr lang="en-US" dirty="0"/>
          </a:p>
          <a:p>
            <a:r>
              <a:rPr lang="en-US" dirty="0"/>
              <a:t>The program is now active and will read the environment plus any arguments you provided to know what to do.  Some programs fail at this stage because they can’t find a needed file in the places listed in the relevant path, or an argument is wrong.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9BB12-043D-41B9-8A56-A9F357707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2B67A-A19B-4B11-BD45-9673C5B3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76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E3ACB-D800-44D3-844D-9C276D51F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610616"/>
            <a:ext cx="10641691" cy="1499616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C7C5B-48EE-42F0-8A67-59CA967F0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 log in, and then edit a file using vim (Sagar prefers emacs).  So: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init</a:t>
            </a:r>
            <a:r>
              <a:rPr lang="en-US" dirty="0"/>
              <a:t> ran a login daemon.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That daemon launched bash.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Bash initialized using .</a:t>
            </a:r>
            <a:r>
              <a:rPr lang="en-US" dirty="0" err="1"/>
              <a:t>bashrc</a:t>
            </a:r>
            <a:r>
              <a:rPr lang="en-US" dirty="0"/>
              <a:t>, then gave a command-line prompt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I ran “vim”, bash found the program and ran it, using PATH </a:t>
            </a:r>
            <a:br>
              <a:rPr lang="en-US" dirty="0"/>
            </a:br>
            <a:r>
              <a:rPr lang="en-US" dirty="0"/>
              <a:t>to know where to look.  “which vim” would tell me which it found.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Vim initialized itself, and created a visual editing window for 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2BBF38-E783-4E72-913C-AD16CCF31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90D1D7-0600-4EBC-954C-F3F683D0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29</a:t>
            </a:fld>
            <a:endParaRPr lang="en-US"/>
          </a:p>
        </p:txBody>
      </p:sp>
      <p:pic>
        <p:nvPicPr>
          <p:cNvPr id="1026" name="Picture 2" descr="This is a UNIX System! I Know This! – I Believe Two Things">
            <a:extLst>
              <a:ext uri="{FF2B5EF4-FFF2-40B4-BE49-F238E27FC236}">
                <a16:creationId xmlns:a16="http://schemas.microsoft.com/office/drawing/2014/main" id="{0590F6F6-E121-452D-877D-533E790CF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661" y="22607"/>
            <a:ext cx="2853267" cy="193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AC00D9-FD51-4335-89C6-4757DFF96863}"/>
              </a:ext>
            </a:extLst>
          </p:cNvPr>
          <p:cNvSpPr txBox="1"/>
          <p:nvPr/>
        </p:nvSpPr>
        <p:spPr>
          <a:xfrm>
            <a:off x="7651140" y="1968032"/>
            <a:ext cx="3186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“It’s a UNIX System!  I know this.”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276807-C917-423A-965F-875A908DE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932" y="112976"/>
            <a:ext cx="2532313" cy="17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2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C986-BF53-443D-A297-D5B94D9C5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00987-4997-4E07-ADE3-47FF79FF7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/>
          </a:bodyPr>
          <a:lstStyle/>
          <a:p>
            <a:r>
              <a:rPr lang="en-US" dirty="0"/>
              <a:t>We saw that when our word-count program was running, parallelism offered a way to get much better performance from the machine, as much as a 30x speedup for this task.</a:t>
            </a:r>
          </a:p>
          <a:p>
            <a:endParaRPr lang="en-US" dirty="0"/>
          </a:p>
          <a:p>
            <a:r>
              <a:rPr lang="en-US" dirty="0"/>
              <a:t>In fact, Linux systems often have a lot of things running on them, in the background (meaning, “not talking to the person typing commands on the console.”)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3F10B-A5DF-4260-905D-24B1BCBB7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5998" y="6470704"/>
            <a:ext cx="5901459" cy="274320"/>
          </a:xfrm>
        </p:spPr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4C834-2BE0-4E75-AC6A-C3D3E670C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2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A1181-61A4-47EF-A430-0990F52EE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Bash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2F7EA-738E-43C0-97BA-DED04B05E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First, just to explain about “prompts”, bash has a command prompt that it shows when it is waiting for a command:</a:t>
            </a:r>
          </a:p>
          <a:p>
            <a:r>
              <a:rPr lang="en-US" dirty="0"/>
              <a:t> 	ken@compute30: echo “Hello world”</a:t>
            </a:r>
          </a:p>
          <a:p>
            <a:endParaRPr lang="en-US" dirty="0"/>
          </a:p>
          <a:p>
            <a:r>
              <a:rPr lang="en-US" dirty="0"/>
              <a:t>Even if my slide doesn’t show a prompt, it is really there.  You can customize it to show anything you like (your computer name, the folder you are in, </a:t>
            </a:r>
            <a:r>
              <a:rPr lang="en-US" dirty="0" err="1"/>
              <a:t>etc</a:t>
            </a:r>
            <a:r>
              <a:rPr lang="en-US" dirty="0"/>
              <a:t>).  On old Linux systems, it was “% ”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E15B4-D1CC-4B28-AA33-770BB07FE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40A07-876F-47FB-AC21-1D1F1180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48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A1181-61A4-47EF-A430-0990F52EE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Bash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2F7EA-738E-43C0-97BA-DED04B05E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First, just to explain about “prompts”, bash has a command prompt that it shows when it is waiting for a command:</a:t>
            </a:r>
          </a:p>
          <a:p>
            <a:r>
              <a:rPr lang="en-US" dirty="0"/>
              <a:t> 	</a:t>
            </a:r>
            <a:r>
              <a:rPr lang="en-US" b="1" dirty="0"/>
              <a:t>ken@compute30:</a:t>
            </a:r>
            <a:r>
              <a:rPr lang="en-US" dirty="0"/>
              <a:t> echo “Hello world”</a:t>
            </a:r>
          </a:p>
          <a:p>
            <a:endParaRPr lang="en-US" dirty="0"/>
          </a:p>
          <a:p>
            <a:r>
              <a:rPr lang="en-US" dirty="0"/>
              <a:t>Even if my slide doesn’t show a prompt, it is really there.  You can customize it to show anything you like (your computer name, the folder you are in, </a:t>
            </a:r>
            <a:r>
              <a:rPr lang="en-US" dirty="0" err="1"/>
              <a:t>etc</a:t>
            </a:r>
            <a:r>
              <a:rPr lang="en-US" dirty="0"/>
              <a:t>).  On old Linux systems, it was “% ”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E15B4-D1CC-4B28-AA33-770BB07FE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40A07-876F-47FB-AC21-1D1F1180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31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06EC422-0044-46DD-9366-302F48764579}"/>
              </a:ext>
            </a:extLst>
          </p:cNvPr>
          <p:cNvSpPr/>
          <p:nvPr/>
        </p:nvSpPr>
        <p:spPr>
          <a:xfrm>
            <a:off x="1752600" y="3048000"/>
            <a:ext cx="3513667" cy="76152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00026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89F9D-B2FE-47F0-B883-4E8CD1F4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Bash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A5FC8-495D-444A-B624-C42C3D52A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a bash script, you can always set environment variables using the special bash command “export” (or the older “</a:t>
            </a:r>
            <a:r>
              <a:rPr lang="en-US" dirty="0" err="1"/>
              <a:t>setenv</a:t>
            </a:r>
            <a:r>
              <a:rPr lang="en-US" dirty="0"/>
              <a:t>”):</a:t>
            </a:r>
          </a:p>
          <a:p>
            <a:r>
              <a:rPr lang="en-US" dirty="0"/>
              <a:t>     export PATH=/bin</a:t>
            </a:r>
          </a:p>
          <a:p>
            <a:r>
              <a:rPr lang="en-US" dirty="0"/>
              <a:t>Normally you want to “add” a directory to path.  To do this you expand the old value:</a:t>
            </a:r>
          </a:p>
          <a:p>
            <a:r>
              <a:rPr lang="en-US" dirty="0"/>
              <a:t>     export PATH=$PATH:$HOME/</a:t>
            </a:r>
            <a:r>
              <a:rPr lang="en-US" dirty="0" err="1"/>
              <a:t>myapp</a:t>
            </a:r>
            <a:r>
              <a:rPr lang="en-US" dirty="0"/>
              <a:t>/bin</a:t>
            </a:r>
          </a:p>
          <a:p>
            <a:r>
              <a:rPr lang="en-US" dirty="0"/>
              <a:t>This says that in my home directory is a directory </a:t>
            </a:r>
            <a:r>
              <a:rPr lang="en-US" dirty="0" err="1"/>
              <a:t>myapp</a:t>
            </a:r>
            <a:r>
              <a:rPr lang="en-US" dirty="0"/>
              <a:t>/bin with programs I might want to run.  Bash will now look there, too.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5B10D-1DDA-44D3-B38A-F739991AA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14D6F-0097-407A-86A5-C5F4DEFB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47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6D743-8115-47AF-A421-7A78B74F8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Bash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8CEAA-398D-4D7A-9A62-911524DFD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fact bash allows a shorthand version too</a:t>
            </a:r>
          </a:p>
          <a:p>
            <a:endParaRPr lang="en-US" dirty="0"/>
          </a:p>
          <a:p>
            <a:r>
              <a:rPr lang="en-US" dirty="0"/>
              <a:t> 	% PATH=$PATH:$HOME/</a:t>
            </a:r>
            <a:r>
              <a:rPr lang="en-US" dirty="0" err="1"/>
              <a:t>myapp</a:t>
            </a:r>
            <a:r>
              <a:rPr lang="en-US" dirty="0"/>
              <a:t>/bin</a:t>
            </a:r>
          </a:p>
          <a:p>
            <a:r>
              <a:rPr lang="en-US" dirty="0"/>
              <a:t>or even</a:t>
            </a:r>
          </a:p>
          <a:p>
            <a:pPr marL="128016" lvl="1" indent="0">
              <a:buNone/>
            </a:pPr>
            <a:r>
              <a:rPr lang="en-US" dirty="0"/>
              <a:t>  	% PATH=$PATH:~/</a:t>
            </a:r>
            <a:r>
              <a:rPr lang="en-US" dirty="0" err="1"/>
              <a:t>myapp</a:t>
            </a:r>
            <a:r>
              <a:rPr lang="en-US" dirty="0"/>
              <a:t>/bin             # ~ is short for $HOME</a:t>
            </a:r>
          </a:p>
          <a:p>
            <a:endParaRPr lang="en-US" dirty="0"/>
          </a:p>
          <a:p>
            <a:r>
              <a:rPr lang="en-US" dirty="0"/>
              <a:t>Why so many notations?  Linux evolved over 40 years… people got tired of typing “export” or “</a:t>
            </a:r>
            <a:r>
              <a:rPr lang="en-US" dirty="0" err="1"/>
              <a:t>setenv</a:t>
            </a:r>
            <a:r>
              <a:rPr lang="en-US" dirty="0"/>
              <a:t>” or $HOME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D33F1-968F-4028-B944-BF4E4E710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5E154C-74BC-4EF8-94CC-27F0605BE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4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08DBE-5BD4-439B-8F6E-F936AC200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Directories,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2D0FB-6841-405B-8A1B-3574FC9C9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Linux organizes files into a tree.  Even a directory is actually a special kind of file.  Use “ls –l” to see details about a file.</a:t>
            </a:r>
          </a:p>
          <a:p>
            <a:br>
              <a:rPr lang="en-US" dirty="0"/>
            </a:br>
            <a:r>
              <a:rPr lang="en-US" dirty="0" err="1"/>
              <a:t>Chdir</a:t>
            </a:r>
            <a:r>
              <a:rPr lang="en-US" dirty="0"/>
              <a:t> (“cd”) to enter a directory.</a:t>
            </a:r>
          </a:p>
          <a:p>
            <a:pPr lvl="1"/>
            <a:r>
              <a:rPr lang="en-US" dirty="0"/>
              <a:t>  “/” is the root of the file system tree.</a:t>
            </a:r>
          </a:p>
          <a:p>
            <a:pPr lvl="1"/>
            <a:r>
              <a:rPr lang="en-US" dirty="0"/>
              <a:t>  “.” refers to the current directory.  </a:t>
            </a:r>
          </a:p>
          <a:p>
            <a:pPr lvl="1"/>
            <a:r>
              <a:rPr lang="en-US" dirty="0"/>
              <a:t>  “..” is a way to access the parent directory.  </a:t>
            </a:r>
          </a:p>
          <a:p>
            <a:pPr lvl="1"/>
            <a:r>
              <a:rPr lang="en-US" dirty="0"/>
              <a:t>  In the bash shell, “~” refers to your home directory.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CECDD-2F50-4ED2-A036-3C243D785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53B07-297E-4A3C-BA1D-30500373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34</a:t>
            </a:fld>
            <a:endParaRPr lang="en-US"/>
          </a:p>
        </p:txBody>
      </p:sp>
      <p:pic>
        <p:nvPicPr>
          <p:cNvPr id="1026" name="Picture 2" descr="Linux Directory Structure">
            <a:extLst>
              <a:ext uri="{FF2B5EF4-FFF2-40B4-BE49-F238E27FC236}">
                <a16:creationId xmlns:a16="http://schemas.microsoft.com/office/drawing/2014/main" id="{6611FADB-B648-456E-A77C-AEBD46E95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043" y="55552"/>
            <a:ext cx="3448156" cy="214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5A7B0A-D3A1-439E-951B-2C50D60885AE}"/>
              </a:ext>
            </a:extLst>
          </p:cNvPr>
          <p:cNvSpPr/>
          <p:nvPr/>
        </p:nvSpPr>
        <p:spPr>
          <a:xfrm>
            <a:off x="109589" y="6423198"/>
            <a:ext cx="8212477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http://researchhubs.com/post/computing/linux-cmd/linux-directory.html</a:t>
            </a:r>
          </a:p>
        </p:txBody>
      </p:sp>
    </p:spTree>
    <p:extLst>
      <p:ext uri="{BB962C8B-B14F-4D97-AF65-F5344CB8AC3E}">
        <p14:creationId xmlns:p14="http://schemas.microsoft.com/office/powerpoint/2010/main" val="937291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2D4CD-90BF-411E-8A7A-60C9660BE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about file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58597-6D80-47B0-BFB2-CFAEBAA3F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Linux directories limit the length of a file name to 255 chars.</a:t>
            </a:r>
          </a:p>
          <a:p>
            <a:endParaRPr lang="en-US" dirty="0"/>
          </a:p>
          <a:p>
            <a:r>
              <a:rPr lang="en-US" dirty="0"/>
              <a:t>The maximum length of a pathname, from the root, is 4096</a:t>
            </a:r>
          </a:p>
          <a:p>
            <a:endParaRPr lang="en-US" dirty="0"/>
          </a:p>
          <a:p>
            <a:r>
              <a:rPr lang="en-US" dirty="0"/>
              <a:t>Alphanumeric and a few characters like . _ -</a:t>
            </a:r>
          </a:p>
          <a:p>
            <a:endParaRPr lang="en-US" dirty="0"/>
          </a:p>
          <a:p>
            <a:r>
              <a:rPr lang="en-US" dirty="0"/>
              <a:t>Unlike Windows and Mac, don’t use spaces in file names.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276FE-E9A8-4EC2-9599-5C7CB5A8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B4ABA-3860-4756-BA94-8732BBCD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44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20518-58D2-4136-BD40-BAEC9684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C853C-D9B8-4BB0-B6D3-B307CDAE1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launch a process (</a:t>
            </a:r>
            <a:r>
              <a:rPr lang="en-US" dirty="0" err="1"/>
              <a:t>lke</a:t>
            </a:r>
            <a:r>
              <a:rPr lang="en-US" dirty="0"/>
              <a:t> from bash), it gets executed and has a process id.</a:t>
            </a:r>
          </a:p>
          <a:p>
            <a:endParaRPr lang="en-US" dirty="0"/>
          </a:p>
          <a:p>
            <a:r>
              <a:rPr lang="en-US" dirty="0"/>
              <a:t>The “</a:t>
            </a:r>
            <a:r>
              <a:rPr lang="en-US" dirty="0" err="1"/>
              <a:t>ps</a:t>
            </a:r>
            <a:r>
              <a:rPr lang="en-US" dirty="0"/>
              <a:t>” and “top” commands let you see what you have running</a:t>
            </a:r>
          </a:p>
          <a:p>
            <a:endParaRPr lang="en-US" dirty="0"/>
          </a:p>
          <a:p>
            <a:r>
              <a:rPr lang="en-US" dirty="0"/>
              <a:t>You can kill a process in various ways: ^C, kill </a:t>
            </a:r>
            <a:r>
              <a:rPr lang="en-US" dirty="0" err="1"/>
              <a:t>pid</a:t>
            </a:r>
            <a:r>
              <a:rPr lang="en-US" dirty="0"/>
              <a:t>, logging out (there is also a way to prevent this, called “</a:t>
            </a:r>
            <a:r>
              <a:rPr lang="en-US" dirty="0" err="1"/>
              <a:t>nohup</a:t>
            </a:r>
            <a:r>
              <a:rPr lang="en-US" dirty="0"/>
              <a:t>”)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BD882-0D24-4E52-85A5-E2AA1BE7A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DE66F-1D5A-41A1-949E-8CA2EF1A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36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CB61-1703-4CE4-B540-D7ACD11E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1CBC4-65D8-41AC-8C3D-CF78008B3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</a:t>
            </a:r>
            <a:r>
              <a:rPr lang="en-US" i="1" dirty="0"/>
              <a:t>hundreds </a:t>
            </a:r>
            <a:r>
              <a:rPr lang="en-US" dirty="0"/>
              <a:t>of them!</a:t>
            </a:r>
          </a:p>
          <a:p>
            <a:endParaRPr lang="en-US" dirty="0"/>
          </a:p>
          <a:p>
            <a:r>
              <a:rPr lang="en-US" dirty="0"/>
              <a:t>In fact you have to install them, in batches, because they use so much space if you install everything.</a:t>
            </a:r>
          </a:p>
          <a:p>
            <a:endParaRPr lang="en-US" dirty="0"/>
          </a:p>
          <a:p>
            <a:r>
              <a:rPr lang="en-US" dirty="0"/>
              <a:t>Learn about each command using its “manual” page.  Just google it, like “Linux find command” (or “man 1 find”)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ADF20-9F11-49B6-893F-5C3115551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E5C71-3110-490C-B703-6C8DAAC7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86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5EC0-FBEE-41FF-9CB6-14F9DE1E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Commands are really executable files: Read/Write/Execute file “permissions”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17956-C7B4-4192-BEBA-802B04BA1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Each file in Linux has permissions, visible via “ls –l”.  Permissions are shown as [</a:t>
            </a:r>
            <a:r>
              <a:rPr lang="en-US" dirty="0" err="1"/>
              <a:t>dlcb</a:t>
            </a:r>
            <a:r>
              <a:rPr lang="en-US" dirty="0"/>
              <a:t>]</a:t>
            </a:r>
            <a:r>
              <a:rPr lang="en-US" dirty="0" err="1"/>
              <a:t>rwxrwxrwx</a:t>
            </a:r>
            <a:r>
              <a:rPr lang="en-US" dirty="0"/>
              <a:t>.  The d, if present, means that this file is a directory.  The other letters are for special types of files</a:t>
            </a:r>
          </a:p>
          <a:p>
            <a:endParaRPr lang="en-US" dirty="0"/>
          </a:p>
          <a:p>
            <a:r>
              <a:rPr lang="en-US" dirty="0"/>
              <a:t>The next three are permissions for the user who created the file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next three are for other users in the owner’s “group”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last three are for users outside these two categories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04B66-5FD7-41C9-97E8-364B5E0A5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DAA4E-B063-44C1-BE97-B956064D6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44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6574-DA08-4E7C-A72A-078A7805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Files (S/d/c/b/R…)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29DE3-524C-4E8A-B4A8-76DA9C7EE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Linux uses file names to refer to devices like the disk, or your camera (if you attach it) or your computer display and keyboard.</a:t>
            </a:r>
          </a:p>
          <a:p>
            <a:r>
              <a:rPr lang="en-US" dirty="0"/>
              <a:t>There are also files types with other special meanings: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Links: a way to give a file a second name (an “alias”)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 or b: character (keyboard) or block (disk) devices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r: “raw”.  A way to access a device “directly”.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76FDE-AC1E-45FB-B06A-F4A131D9D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F0998-3A9B-49C3-B505-0B3427B4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0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05A57B8-40D7-4F13-A56A-47F6E72D0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794" y="2033015"/>
            <a:ext cx="10786872" cy="257285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Pause for a demo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GoaL</a:t>
            </a:r>
            <a:r>
              <a:rPr lang="en-US" dirty="0"/>
              <a:t>: On Ken’s Machine, see some things that happen to be running right now.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93494-98D6-415E-9BD8-820095C15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C8E70-99B2-43AB-A468-94D07FD4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032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11EFA-845A-45C1-BD7A-635B9F4EA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permissions themselves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DD938-0C83-49C0-A5FD-C146A5BF2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Read means “allowed to see the contents”.  For a file, this means the bytes.  For a directory, this means you can list the files in the directory.</a:t>
            </a:r>
          </a:p>
          <a:p>
            <a:endParaRPr lang="en-US" dirty="0"/>
          </a:p>
          <a:p>
            <a:r>
              <a:rPr lang="en-US" dirty="0"/>
              <a:t>Write means “allowed to make changes”.  For a directory this means creating or deleting files.</a:t>
            </a:r>
          </a:p>
          <a:p>
            <a:endParaRPr lang="en-US" dirty="0"/>
          </a:p>
          <a:p>
            <a:r>
              <a:rPr lang="en-US" dirty="0"/>
              <a:t>Execute is very complicated…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233C7-4227-4A38-8553-51B04426C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2ED5A-C577-43C0-96C5-94396EC0A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986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0681D-4018-4B9F-9740-D23FAB75D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Execute: They ran out of bits so they gave it multiple meanings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5A70E-AE46-43FC-885D-408F85AAF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the file is a program, execute means “run the program”</a:t>
            </a:r>
          </a:p>
          <a:p>
            <a:endParaRPr lang="en-US" dirty="0"/>
          </a:p>
          <a:p>
            <a:r>
              <a:rPr lang="en-US" dirty="0"/>
              <a:t>If the file is a “shell file”, execute means “launch the bash program (or it could be some other shell), and tell it to run it.</a:t>
            </a:r>
          </a:p>
          <a:p>
            <a:endParaRPr lang="en-US" dirty="0"/>
          </a:p>
          <a:p>
            <a:r>
              <a:rPr lang="en-US" dirty="0"/>
              <a:t>If the file is a directory, “execute” means “can access files in it”.  Note: this means you can sometimes read or run a file that you wouldn’t be able to “see” by listing the directory it is in!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066B0-2B07-4FFA-A060-2EC91C1D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257FC-E8A3-4A10-A607-CBC335B0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816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5B45E-BA0C-4AC1-AB02-5B6DA8C2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sudo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2171B-2163-4A47-ADFF-2D8D59B65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15472" cy="402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Linux has the concept of a “superuser”.  Used when installing programs</a:t>
            </a:r>
          </a:p>
          <a:p>
            <a:endParaRPr lang="en-US" dirty="0"/>
          </a:p>
          <a:p>
            <a:r>
              <a:rPr lang="en-US" dirty="0"/>
              <a:t>Running a command using “</a:t>
            </a:r>
            <a:r>
              <a:rPr lang="en-US" dirty="0" err="1"/>
              <a:t>sudo</a:t>
            </a:r>
            <a:r>
              <a:rPr lang="en-US" dirty="0"/>
              <a:t>” can “override” the normal restrictions.   You’ll need this to install extra commands.  </a:t>
            </a:r>
          </a:p>
          <a:p>
            <a:endParaRPr lang="en-US" dirty="0"/>
          </a:p>
          <a:p>
            <a:r>
              <a:rPr lang="en-US" dirty="0"/>
              <a:t>Be aware that you can also break Linux easily by changing settings or  modifying/removing a file that matters.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18F0B-D702-4469-8B90-E7A3D7A0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DF833-1DD8-4E43-A45E-70B3B1885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709F67-07FC-472D-8646-7B69E47BB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0" y="154745"/>
            <a:ext cx="1737782" cy="205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839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7939-866D-48D8-9848-E035AF0AE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 Daemons?</a:t>
            </a:r>
            <a:br>
              <a:rPr lang="en-US" dirty="0"/>
            </a:br>
            <a:r>
              <a:rPr lang="en-US" dirty="0"/>
              <a:t>Killing them is Risky!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9764-D853-45B3-8DCF-19FDF594D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463800"/>
            <a:ext cx="10641690" cy="3845560"/>
          </a:xfrm>
        </p:spPr>
        <p:txBody>
          <a:bodyPr>
            <a:normAutofit fontScale="92500"/>
          </a:bodyPr>
          <a:lstStyle/>
          <a:p>
            <a:r>
              <a:rPr lang="en-US" dirty="0"/>
              <a:t>Sometimes a computer seems very busy, or even stuck, and novice users will check for what is running and kill it.</a:t>
            </a:r>
          </a:p>
          <a:p>
            <a:endParaRPr lang="en-US" dirty="0"/>
          </a:p>
          <a:p>
            <a:r>
              <a:rPr lang="en-US" dirty="0"/>
              <a:t>With “</a:t>
            </a:r>
            <a:r>
              <a:rPr lang="en-US" dirty="0" err="1"/>
              <a:t>sudo</a:t>
            </a:r>
            <a:r>
              <a:rPr lang="en-US" dirty="0"/>
              <a:t>” you can kill anything!  Like a daemon-killing sword… </a:t>
            </a:r>
          </a:p>
          <a:p>
            <a:endParaRPr lang="en-US" dirty="0"/>
          </a:p>
          <a:p>
            <a:r>
              <a:rPr lang="en-US" dirty="0"/>
              <a:t>… but you need to know what you are killing.  Linux depends on many of the background daemons!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57B0C-A0FB-4DAA-909F-3BB867D7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69842F-49AA-4444-9FAF-F528A494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761D74-DD80-4448-97B4-C3D78E95C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037" y="159331"/>
            <a:ext cx="32099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71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B6457-1DB3-46E6-9CB7-0D1CB6F4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directories to know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03FE4-6C5F-4222-A2B2-EEB561249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current working directory: this is where you are right now, and where files created by commands or programs will be put by default.</a:t>
            </a:r>
          </a:p>
          <a:p>
            <a:endParaRPr lang="en-US" dirty="0"/>
          </a:p>
          <a:p>
            <a:r>
              <a:rPr lang="en-US" dirty="0"/>
              <a:t>For example, if you compile fast-wc.cpp and name the executable fast-c, you could run it by typing ./</a:t>
            </a:r>
            <a:r>
              <a:rPr lang="en-US" dirty="0" err="1"/>
              <a:t>fast.wc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If “.” is in PATH, then you can just type fast-</a:t>
            </a:r>
            <a:r>
              <a:rPr lang="en-US" dirty="0" err="1"/>
              <a:t>wc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7214C-3798-41CF-A997-DA5AC59A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7F15D-6F74-4FF7-9AC4-7FCA3E71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6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A36E-D8F9-43B8-B5AC-186BFC496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directories to know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F0340-45D7-4AF6-BB14-A76B11D7D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/</a:t>
            </a:r>
            <a:r>
              <a:rPr lang="en-US" dirty="0" err="1"/>
              <a:t>tmp</a:t>
            </a:r>
            <a:r>
              <a:rPr lang="en-US" dirty="0"/>
              <a:t> is a place for programs to put temporary files needed while executing. These are automatically deleted if you forget to do so (on reboot).</a:t>
            </a:r>
          </a:p>
          <a:p>
            <a:endParaRPr lang="en-US" dirty="0"/>
          </a:p>
          <a:p>
            <a:r>
              <a:rPr lang="en-US" dirty="0"/>
              <a:t>/dev/null: a black hole.  We’ll see a use for it soon!</a:t>
            </a:r>
          </a:p>
          <a:p>
            <a:endParaRPr lang="en-US" dirty="0"/>
          </a:p>
          <a:p>
            <a:r>
              <a:rPr lang="en-US" dirty="0"/>
              <a:t>A fun one: You can configure Linux to have a temporary file system entirely in memory (“RAM”).  Called /</a:t>
            </a:r>
            <a:r>
              <a:rPr lang="en-US" dirty="0" err="1"/>
              <a:t>ramfs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C591A-6076-4A8C-8E73-879F7FD43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6A9B8-7666-40C8-AB88-8C32A399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67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5E3F1-4605-4683-9A00-C5E40AFA0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8B75A-1F0B-4934-BBA9-76DF325D1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Linux treats each storage device (including “</a:t>
            </a:r>
            <a:r>
              <a:rPr lang="en-US" dirty="0" err="1"/>
              <a:t>ramdisk</a:t>
            </a:r>
            <a:r>
              <a:rPr lang="en-US" dirty="0"/>
              <a:t>”) as a separate entity.  </a:t>
            </a:r>
          </a:p>
          <a:p>
            <a:endParaRPr lang="en-US" dirty="0"/>
          </a:p>
          <a:p>
            <a:r>
              <a:rPr lang="en-US" dirty="0"/>
              <a:t>A storage device can be “raw” meaning “blocks of bytes” or it can have a file system on it (a tree data structure).  At boot time there is just one storage device with an active file system.</a:t>
            </a:r>
          </a:p>
          <a:p>
            <a:endParaRPr lang="en-US" dirty="0"/>
          </a:p>
          <a:p>
            <a:r>
              <a:rPr lang="en-US" dirty="0"/>
              <a:t>The “mount” command attaches a storage device with a file system on it to your directory structure, so that you can access the files in it.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F9E970-E5EE-424F-9A09-40480EF3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305F4-AE45-42F7-8A40-7884771C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562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A3D4-96A7-42E6-85BE-EFE459B6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directories to know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4C3EF-5290-4746-9988-71043B409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/bin and /</a:t>
            </a:r>
            <a:r>
              <a:rPr lang="en-US" dirty="0" err="1"/>
              <a:t>usr</a:t>
            </a:r>
            <a:r>
              <a:rPr lang="en-US" dirty="0"/>
              <a:t>/bin: Standard places where programs are put.  Of course you can add more places by installing programs or building your own, and modifying the search PATH variable</a:t>
            </a:r>
          </a:p>
          <a:p>
            <a:endParaRPr lang="en-US" dirty="0"/>
          </a:p>
          <a:p>
            <a:r>
              <a:rPr lang="en-US" dirty="0"/>
              <a:t>/include: The header files for system calls and standard libraries</a:t>
            </a:r>
          </a:p>
          <a:p>
            <a:endParaRPr lang="en-US" dirty="0"/>
          </a:p>
          <a:p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, /</a:t>
            </a:r>
            <a:r>
              <a:rPr lang="en-US" dirty="0" err="1"/>
              <a:t>init.d</a:t>
            </a:r>
            <a:r>
              <a:rPr lang="en-US" dirty="0"/>
              <a:t>:  Configuration files used by Linux itself, and the ones used by daemons like </a:t>
            </a:r>
            <a:r>
              <a:rPr lang="en-US" dirty="0" err="1"/>
              <a:t>cron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F3C3E-2146-433C-A31A-D7E1CCE9F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6EA58-F13A-4F21-B5FA-D50B447D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079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32277-9AD1-4BCC-9DC3-D730AF164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people learn this stuff?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05581-D773-48BB-A079-CB2AA8CE0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Linux is “self documented”!  You can buy a book… but no need!</a:t>
            </a:r>
          </a:p>
          <a:p>
            <a:endParaRPr lang="en-US" dirty="0"/>
          </a:p>
          <a:p>
            <a:r>
              <a:rPr lang="en-US" dirty="0"/>
              <a:t>The Linux “man” program is a user manual for Linux, and has sections covering commands (</a:t>
            </a:r>
            <a:r>
              <a:rPr lang="en-US" b="1" dirty="0"/>
              <a:t>man 1 find</a:t>
            </a:r>
            <a:r>
              <a:rPr lang="en-US" dirty="0"/>
              <a:t>, for example), system calls (</a:t>
            </a:r>
            <a:r>
              <a:rPr lang="en-US" b="1" dirty="0"/>
              <a:t>man 2 open</a:t>
            </a:r>
            <a:r>
              <a:rPr lang="en-US" dirty="0"/>
              <a:t>), libraries (man 3) … </a:t>
            </a:r>
          </a:p>
          <a:p>
            <a:endParaRPr lang="en-US" dirty="0"/>
          </a:p>
          <a:p>
            <a:r>
              <a:rPr lang="en-US" dirty="0"/>
              <a:t>Bash has a “help” command that will print these same pages.  </a:t>
            </a:r>
            <a:r>
              <a:rPr lang="en-US" b="1" dirty="0"/>
              <a:t>help</a:t>
            </a:r>
            <a:r>
              <a:rPr lang="en-US" dirty="0"/>
              <a:t>, by itself, lists all available commands.  </a:t>
            </a:r>
            <a:r>
              <a:rPr lang="en-US" b="1" dirty="0"/>
              <a:t>help find </a:t>
            </a:r>
            <a:r>
              <a:rPr lang="en-US" dirty="0"/>
              <a:t>would print the man page for the find command.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51B098-A8D4-4315-91E2-88CCA297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23EE1C-7BAB-4A33-B8F0-FC7C396F7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5082B1-6629-47FB-A4DA-082B31A0D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203" y="275082"/>
            <a:ext cx="14763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106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C88A7-D5A6-4F14-9623-CF91D2ED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really useful commands to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62E17-C48E-4FCA-BB75-C36B96E4A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/>
          </a:bodyPr>
          <a:lstStyle/>
          <a:p>
            <a:r>
              <a:rPr lang="en-US" sz="2800" dirty="0"/>
              <a:t>You’ve seen: </a:t>
            </a:r>
            <a:r>
              <a:rPr lang="en-US" sz="2800" b="1" dirty="0"/>
              <a:t>bash, vim/emacs </a:t>
            </a:r>
            <a:r>
              <a:rPr lang="en-US" sz="2800" dirty="0"/>
              <a:t>[pick one], </a:t>
            </a:r>
            <a:r>
              <a:rPr lang="en-US" sz="2800" b="1" dirty="0"/>
              <a:t>cat, ls, </a:t>
            </a:r>
            <a:r>
              <a:rPr lang="en-US" sz="2800" b="1" dirty="0" err="1"/>
              <a:t>chdir</a:t>
            </a:r>
            <a:r>
              <a:rPr lang="en-US" sz="2800" b="1" dirty="0"/>
              <a:t>, </a:t>
            </a:r>
            <a:r>
              <a:rPr lang="en-US" sz="2800" b="1" dirty="0" err="1"/>
              <a:t>mkdir</a:t>
            </a:r>
            <a:r>
              <a:rPr lang="en-US" sz="2800" b="1" dirty="0"/>
              <a:t>, rm, </a:t>
            </a:r>
            <a:r>
              <a:rPr lang="en-US" sz="2800" b="1" dirty="0" err="1"/>
              <a:t>rmdir</a:t>
            </a:r>
            <a:r>
              <a:rPr lang="en-US" sz="2800" b="1" dirty="0"/>
              <a:t>, more, find, tr, sort, </a:t>
            </a:r>
            <a:r>
              <a:rPr lang="en-US" sz="2800" b="1" dirty="0" err="1"/>
              <a:t>uniq</a:t>
            </a:r>
            <a:r>
              <a:rPr lang="en-US" sz="2800" b="1" dirty="0"/>
              <a:t>, </a:t>
            </a:r>
            <a:r>
              <a:rPr lang="en-US" sz="2800" b="1" dirty="0" err="1"/>
              <a:t>cron</a:t>
            </a:r>
            <a:r>
              <a:rPr lang="en-US" sz="2800" b="1" dirty="0"/>
              <a:t>, rlogin, </a:t>
            </a:r>
            <a:r>
              <a:rPr lang="en-US" sz="2800" b="1" dirty="0" err="1"/>
              <a:t>c++</a:t>
            </a:r>
            <a:r>
              <a:rPr lang="en-US" sz="2800" b="1" dirty="0"/>
              <a:t>, which, </a:t>
            </a:r>
            <a:r>
              <a:rPr lang="en-US" sz="2800" b="1" dirty="0" err="1"/>
              <a:t>sudo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dirty="0"/>
              <a:t>apt and apt-get are used to install packages.  Many “missing” things just need to be installed.  For example this sequence:</a:t>
            </a:r>
          </a:p>
          <a:p>
            <a:pPr marL="128016" lvl="1" indent="0">
              <a:buNone/>
            </a:pPr>
            <a:r>
              <a:rPr lang="en-US" sz="2400" b="1" dirty="0"/>
              <a:t> ken@compute30% </a:t>
            </a:r>
            <a:r>
              <a:rPr lang="en-US" sz="2400" b="1" dirty="0" err="1"/>
              <a:t>sudo</a:t>
            </a:r>
            <a:r>
              <a:rPr lang="en-US" sz="2400" b="1" dirty="0"/>
              <a:t> apt-get update         </a:t>
            </a:r>
            <a:r>
              <a:rPr lang="en-US" sz="2400" dirty="0"/>
              <a:t>// updates everything</a:t>
            </a:r>
            <a:endParaRPr lang="en-US" sz="2400" b="1" dirty="0"/>
          </a:p>
          <a:p>
            <a:pPr marL="128016" lvl="1" indent="0">
              <a:buNone/>
            </a:pPr>
            <a:r>
              <a:rPr lang="en-US" sz="2400" b="1" dirty="0"/>
              <a:t> ken@compute30% </a:t>
            </a:r>
            <a:r>
              <a:rPr lang="en-US" sz="2400" b="1" dirty="0" err="1"/>
              <a:t>sudo</a:t>
            </a:r>
            <a:r>
              <a:rPr lang="en-US" sz="2400" b="1" dirty="0"/>
              <a:t> apt-get upgrade       </a:t>
            </a:r>
            <a:r>
              <a:rPr lang="en-US" sz="2400" dirty="0"/>
              <a:t>// adds optional features</a:t>
            </a:r>
            <a:endParaRPr lang="en-US" sz="2400" b="1" dirty="0"/>
          </a:p>
          <a:p>
            <a:pPr marL="128016" lvl="1" indent="0">
              <a:buNone/>
            </a:pPr>
            <a:r>
              <a:rPr lang="en-US" sz="2400" b="1" dirty="0"/>
              <a:t> ken@compute30% </a:t>
            </a:r>
            <a:r>
              <a:rPr lang="en-US" sz="2400" b="1" dirty="0" err="1"/>
              <a:t>sudo</a:t>
            </a:r>
            <a:r>
              <a:rPr lang="en-US" sz="2400" b="1" dirty="0"/>
              <a:t> apt-get install g++  /</a:t>
            </a:r>
            <a:r>
              <a:rPr lang="en-US" sz="2400" dirty="0"/>
              <a:t>/ installs GNU C++ compiler</a:t>
            </a:r>
            <a:endParaRPr lang="en-US" sz="2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47319-9677-4454-B7BA-C9033604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EE1F9-A572-44A3-8187-60A16A37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24127" y="4343400"/>
            <a:ext cx="2941204" cy="81768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2869" y="5987562"/>
            <a:ext cx="3789485" cy="646331"/>
          </a:xfrm>
          <a:prstGeom prst="rect">
            <a:avLst/>
          </a:prstGeom>
          <a:solidFill>
            <a:srgbClr val="FFFFCC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Ken’s .</a:t>
            </a:r>
            <a:r>
              <a:rPr lang="en-US" dirty="0" err="1"/>
              <a:t>bashrc</a:t>
            </a:r>
            <a:r>
              <a:rPr lang="en-US" dirty="0"/>
              <a:t> file set the prompt to </a:t>
            </a:r>
            <a:br>
              <a:rPr lang="en-US" dirty="0"/>
            </a:br>
            <a:r>
              <a:rPr lang="en-US" dirty="0"/>
              <a:t>the machine he is on, followed by “% ”</a:t>
            </a:r>
          </a:p>
        </p:txBody>
      </p:sp>
      <p:cxnSp>
        <p:nvCxnSpPr>
          <p:cNvPr id="9" name="Straight Connector 8"/>
          <p:cNvCxnSpPr>
            <a:stCxn id="6" idx="4"/>
            <a:endCxn id="7" idx="1"/>
          </p:cNvCxnSpPr>
          <p:nvPr/>
        </p:nvCxnSpPr>
        <p:spPr>
          <a:xfrm>
            <a:off x="2494729" y="5161085"/>
            <a:ext cx="1998140" cy="114964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34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801EBF-6E84-4EBF-BEDB-24957B3D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EEBE16-1C3F-42D1-A57E-FCB4A492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968B0-08A0-4EF2-BC6E-675DE170AA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125" t="20157" r="68819" b="27716"/>
          <a:stretch/>
        </p:blipFill>
        <p:spPr>
          <a:xfrm>
            <a:off x="2412998" y="374704"/>
            <a:ext cx="6993467" cy="597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20474"/>
      </p:ext>
    </p:extLst>
  </p:cSld>
  <p:clrMapOvr>
    <a:masterClrMapping/>
  </p:clrMapOvr>
  <p:transition spd="slow">
    <p:randomBar dir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7C89-5494-4797-836F-4CEA0557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really useful commands to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2C9ED-BDC9-4D74-9086-91FEB4CFC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ps</a:t>
            </a:r>
            <a:r>
              <a:rPr lang="en-US" b="1" dirty="0"/>
              <a:t>: </a:t>
            </a:r>
            <a:r>
              <a:rPr lang="en-US" dirty="0"/>
              <a:t>Used to see what processes are running</a:t>
            </a:r>
          </a:p>
          <a:p>
            <a:r>
              <a:rPr lang="en-US" b="1" dirty="0"/>
              <a:t>who: </a:t>
            </a:r>
            <a:r>
              <a:rPr lang="en-US" dirty="0"/>
              <a:t>Used to see if other people are on this same machine</a:t>
            </a:r>
          </a:p>
          <a:p>
            <a:r>
              <a:rPr lang="en-US" b="1" dirty="0"/>
              <a:t>top: </a:t>
            </a:r>
            <a:r>
              <a:rPr lang="en-US" dirty="0"/>
              <a:t>Used to see the “heavy hitters” among active processes</a:t>
            </a:r>
          </a:p>
          <a:p>
            <a:r>
              <a:rPr lang="en-US" b="1" dirty="0"/>
              <a:t>apt/apt-get: </a:t>
            </a:r>
            <a:r>
              <a:rPr lang="en-US" dirty="0"/>
              <a:t>Used to install packages like the GNU C++ compiler, Python, Java, Eclipse</a:t>
            </a:r>
          </a:p>
          <a:p>
            <a:r>
              <a:rPr lang="en-US" b="1" dirty="0"/>
              <a:t>tr and sed: </a:t>
            </a:r>
            <a:r>
              <a:rPr lang="en-US" dirty="0"/>
              <a:t>two “editors” controlled by command-line options</a:t>
            </a:r>
          </a:p>
          <a:p>
            <a:r>
              <a:rPr lang="en-US" b="1" dirty="0"/>
              <a:t>tar:  </a:t>
            </a:r>
            <a:r>
              <a:rPr lang="en-US" dirty="0"/>
              <a:t>Makes a single big file from a list of files or a directory</a:t>
            </a:r>
          </a:p>
          <a:p>
            <a:r>
              <a:rPr lang="en-US" b="1" dirty="0" err="1"/>
              <a:t>gzip</a:t>
            </a:r>
            <a:r>
              <a:rPr lang="en-US" b="1" dirty="0"/>
              <a:t>: </a:t>
            </a:r>
            <a:r>
              <a:rPr lang="en-US" dirty="0"/>
              <a:t>Compresses a big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13C9A-A2B3-42CD-8E59-CBD422C8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D0F1B-B4A5-47FC-94B6-F8CA18BA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644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7C89-5494-4797-836F-4CEA0557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really useful commands to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2C9ED-BDC9-4D74-9086-91FEB4CFC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C++: </a:t>
            </a:r>
            <a:r>
              <a:rPr lang="en-US" dirty="0"/>
              <a:t>Compiler for C++ programs</a:t>
            </a:r>
          </a:p>
          <a:p>
            <a:r>
              <a:rPr lang="en-US" b="1" dirty="0" err="1"/>
              <a:t>gdb</a:t>
            </a:r>
            <a:r>
              <a:rPr lang="en-US" b="1" dirty="0"/>
              <a:t>: </a:t>
            </a:r>
            <a:r>
              <a:rPr lang="en-US" dirty="0"/>
              <a:t>Debugger used with C++ programs.  Requires </a:t>
            </a:r>
            <a:r>
              <a:rPr lang="en-US" dirty="0" err="1"/>
              <a:t>c++</a:t>
            </a:r>
            <a:r>
              <a:rPr lang="en-US" dirty="0"/>
              <a:t> -g</a:t>
            </a:r>
          </a:p>
          <a:p>
            <a:r>
              <a:rPr lang="en-US" b="1" dirty="0"/>
              <a:t>time: </a:t>
            </a:r>
            <a:r>
              <a:rPr lang="en-US" dirty="0"/>
              <a:t>Measures how long something takes to run.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It breaks it down: wall-clock time (“real”), time spent running     </a:t>
            </a:r>
            <a:br>
              <a:rPr lang="en-US" dirty="0"/>
            </a:br>
            <a:r>
              <a:rPr lang="en-US" dirty="0"/>
              <a:t>    processes (“user”) and time spent in the Linux kernel (“sys”)</a:t>
            </a:r>
          </a:p>
          <a:p>
            <a:r>
              <a:rPr lang="en-US" b="1" dirty="0" err="1"/>
              <a:t>gprof</a:t>
            </a:r>
            <a:r>
              <a:rPr lang="en-US" b="1" dirty="0"/>
              <a:t>: </a:t>
            </a:r>
            <a:r>
              <a:rPr lang="en-US" dirty="0"/>
              <a:t>Fancy tool to understand where your code was spending time.  Requires a special </a:t>
            </a:r>
            <a:r>
              <a:rPr lang="en-US" dirty="0" err="1"/>
              <a:t>c++</a:t>
            </a:r>
            <a:r>
              <a:rPr lang="en-US" dirty="0"/>
              <a:t> command-line argument.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13C9A-A2B3-42CD-8E59-CBD422C8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D0F1B-B4A5-47FC-94B6-F8CA18BA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748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71E73-66F6-4354-AA32-4FD66DF45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of these take arguments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9F65B-2B7C-4CC8-979F-4D37628CF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-std=</a:t>
            </a:r>
            <a:r>
              <a:rPr lang="en-US" dirty="0" err="1"/>
              <a:t>c++</a:t>
            </a:r>
            <a:r>
              <a:rPr lang="en-US"/>
              <a:t>17 </a:t>
            </a:r>
            <a:r>
              <a:rPr lang="en-US" dirty="0"/>
              <a:t>means “permit use of C++ 17 features”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-g means “I’m still debugging”.  Don’t combine with –O3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-O3 means “apply heavy optimizations”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-</a:t>
            </a:r>
            <a:r>
              <a:rPr lang="en-US" dirty="0" err="1"/>
              <a:t>pg</a:t>
            </a:r>
            <a:r>
              <a:rPr lang="en-US" dirty="0"/>
              <a:t> means “I plan to run the </a:t>
            </a:r>
            <a:r>
              <a:rPr lang="en-US" dirty="0" err="1"/>
              <a:t>gprof</a:t>
            </a:r>
            <a:r>
              <a:rPr lang="en-US" dirty="0"/>
              <a:t> profiler”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-</a:t>
            </a:r>
            <a:r>
              <a:rPr lang="en-US" dirty="0" err="1"/>
              <a:t>Wxxx</a:t>
            </a:r>
            <a:r>
              <a:rPr lang="en-US" dirty="0"/>
              <a:t> means “warn about xxx…” (many options)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-</a:t>
            </a:r>
            <a:r>
              <a:rPr lang="en-US" dirty="0" err="1"/>
              <a:t>pthreads</a:t>
            </a:r>
            <a:r>
              <a:rPr lang="en-US" dirty="0"/>
              <a:t> means “I’m using C++ threads”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-o xxx means “name the compiled program xxx”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3B5EA-2872-4D63-B6DD-1326CE3D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FAD16-3F1F-4EEF-AC25-964EE575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5DC78D-B0E9-425C-80C4-99C44ACF364E}"/>
              </a:ext>
            </a:extLst>
          </p:cNvPr>
          <p:cNvSpPr/>
          <p:nvPr/>
        </p:nvSpPr>
        <p:spPr>
          <a:xfrm>
            <a:off x="4842932" y="299966"/>
            <a:ext cx="71539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g++ -std=</a:t>
            </a:r>
            <a:r>
              <a:rPr lang="en-US" dirty="0" err="1"/>
              <a:t>c++</a:t>
            </a:r>
            <a:r>
              <a:rPr lang="en-US" dirty="0"/>
              <a:t>17  -O3 -Wall -</a:t>
            </a:r>
            <a:r>
              <a:rPr lang="en-US" dirty="0" err="1"/>
              <a:t>Wpedantic</a:t>
            </a:r>
            <a:r>
              <a:rPr lang="en-US" dirty="0"/>
              <a:t> -</a:t>
            </a:r>
            <a:r>
              <a:rPr lang="en-US" dirty="0" err="1"/>
              <a:t>pthread</a:t>
            </a:r>
            <a:r>
              <a:rPr lang="en-US" dirty="0"/>
              <a:t>  -o fast-</a:t>
            </a:r>
            <a:r>
              <a:rPr lang="en-US" dirty="0" err="1"/>
              <a:t>wc</a:t>
            </a:r>
            <a:r>
              <a:rPr lang="en-US" dirty="0"/>
              <a:t> fast-wc.cpp</a:t>
            </a:r>
          </a:p>
        </p:txBody>
      </p:sp>
    </p:spTree>
    <p:extLst>
      <p:ext uri="{BB962C8B-B14F-4D97-AF65-F5344CB8AC3E}">
        <p14:creationId xmlns:p14="http://schemas.microsoft.com/office/powerpoint/2010/main" val="2799715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AE013-7E56-4F8C-B8AD-2161DCC50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Foreground/background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E63A6-0B44-41A2-B250-F6668FF48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Linux, each command you execute runs as a “process”.  All the commands I showed you run in the “foreground”.</a:t>
            </a:r>
          </a:p>
          <a:p>
            <a:endParaRPr lang="en-US" dirty="0"/>
          </a:p>
          <a:p>
            <a:r>
              <a:rPr lang="en-US" dirty="0"/>
              <a:t>A process will have some source of input (stdin), output (</a:t>
            </a:r>
            <a:r>
              <a:rPr lang="en-US" dirty="0" err="1"/>
              <a:t>stdout</a:t>
            </a:r>
            <a:r>
              <a:rPr lang="en-US" dirty="0"/>
              <a:t>) and some place for error messages (stderr).</a:t>
            </a:r>
          </a:p>
          <a:p>
            <a:endParaRPr lang="en-US" dirty="0"/>
          </a:p>
          <a:p>
            <a:r>
              <a:rPr lang="en-US" dirty="0"/>
              <a:t>We say that a process is in the foreground if console input is currently controlled by that process.  A background process can run, but will pause if it reads console input.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DE0E6D-B4D6-468D-9F44-68B9E7B8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0BE87-3FD8-4E01-83D7-8CCBD7DB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231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5FA62-079C-4A51-ACCF-14866192B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run a background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84784-D0E8-498A-A092-386BA75FF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bash, just give the command line but put a single &amp; at the end.</a:t>
            </a:r>
          </a:p>
          <a:p>
            <a:endParaRPr lang="en-US" dirty="0"/>
          </a:p>
          <a:p>
            <a:r>
              <a:rPr lang="en-US" dirty="0"/>
              <a:t>(Note: double &amp;, as in &amp;&amp;, means something else).</a:t>
            </a:r>
          </a:p>
          <a:p>
            <a:endParaRPr lang="en-US" dirty="0"/>
          </a:p>
          <a:p>
            <a:r>
              <a:rPr lang="en-US" dirty="0"/>
              <a:t>Another option: run a command, then use “^Z” and say “</a:t>
            </a:r>
            <a:r>
              <a:rPr lang="en-US" dirty="0" err="1"/>
              <a:t>bg</a:t>
            </a:r>
            <a:r>
              <a:rPr lang="en-US" dirty="0"/>
              <a:t>”.  Bash will freeze the command (^Z), then restart it in the background.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6C1FD-81CB-4949-8B82-F9CBBBE42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DC0367-F03E-49BC-9D36-946FCCBF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26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E1409-1E59-4EF9-9888-37A42028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^C versus ^Z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4DD29-4F6A-4890-9F20-D33478221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^C kills the foreground process.  There is also a command, “kill” to terminate a background process, e.g.: kill %1”</a:t>
            </a:r>
          </a:p>
          <a:p>
            <a:endParaRPr lang="en-US" dirty="0"/>
          </a:p>
          <a:p>
            <a:r>
              <a:rPr lang="en-US" dirty="0"/>
              <a:t>^Z “freezes” a process.  It halts but is </a:t>
            </a:r>
            <a:r>
              <a:rPr lang="en-US" dirty="0" err="1"/>
              <a:t>restartable</a:t>
            </a:r>
            <a:r>
              <a:rPr lang="en-US" dirty="0"/>
              <a:t>.  To restart it, type the process “number” (%1) or “</a:t>
            </a:r>
            <a:r>
              <a:rPr lang="en-US" dirty="0" err="1"/>
              <a:t>bg</a:t>
            </a:r>
            <a:r>
              <a:rPr lang="en-US" dirty="0"/>
              <a:t>” or “</a:t>
            </a:r>
            <a:r>
              <a:rPr lang="en-US" dirty="0" err="1"/>
              <a:t>fg</a:t>
            </a:r>
            <a:r>
              <a:rPr lang="en-US" dirty="0"/>
              <a:t>”.  </a:t>
            </a:r>
          </a:p>
          <a:p>
            <a:pPr lvl="1"/>
            <a:r>
              <a:rPr lang="en-US" dirty="0"/>
              <a:t>  </a:t>
            </a:r>
            <a:r>
              <a:rPr lang="en-US" dirty="0" err="1"/>
              <a:t>bg</a:t>
            </a:r>
            <a:r>
              <a:rPr lang="en-US" dirty="0"/>
              <a:t> puts it in the background.  You can run other commands.</a:t>
            </a:r>
          </a:p>
          <a:p>
            <a:pPr lvl="1"/>
            <a:r>
              <a:rPr lang="en-US" dirty="0"/>
              <a:t>  </a:t>
            </a:r>
            <a:r>
              <a:rPr lang="en-US" dirty="0" err="1"/>
              <a:t>fg</a:t>
            </a:r>
            <a:r>
              <a:rPr lang="en-US" dirty="0"/>
              <a:t> puts in the foreground.  It is connected to the console.</a:t>
            </a:r>
          </a:p>
          <a:p>
            <a:pPr lvl="1"/>
            <a:r>
              <a:rPr lang="en-US" dirty="0"/>
              <a:t>  “jobs” command lists things you’ve put in the background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1DC74-5E74-4A20-A836-DAB0A5A65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21DD4-DED4-4051-8778-BF893B36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770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E1409-1E59-4EF9-9888-37A42028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^S, ^Q, ^O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4DD29-4F6A-4890-9F20-D33478221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^S pauses the screen display of output, but not the process.  </a:t>
            </a:r>
          </a:p>
          <a:p>
            <a:endParaRPr lang="en-US" dirty="0"/>
          </a:p>
          <a:p>
            <a:r>
              <a:rPr lang="en-US" dirty="0"/>
              <a:t>^Q resumes the screen output.</a:t>
            </a:r>
          </a:p>
          <a:p>
            <a:endParaRPr lang="en-US" dirty="0"/>
          </a:p>
          <a:p>
            <a:r>
              <a:rPr lang="en-US" dirty="0"/>
              <a:t>^O redirects console output to a black hole (/dev/null).  ^O is a toggle: typing ^O again restores console output.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1DC74-5E74-4A20-A836-DAB0A5A65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21DD4-DED4-4051-8778-BF893B36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93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3791B-1063-4145-BFC2-FDD8DEF74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ESC, ^D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175C-2B60-4981-B629-307C35F1A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editors use the “ESC” character to mean “drop out of visual editing mode into command mode”</a:t>
            </a:r>
          </a:p>
          <a:p>
            <a:endParaRPr lang="en-US" dirty="0"/>
          </a:p>
          <a:p>
            <a:r>
              <a:rPr lang="en-US" dirty="0"/>
              <a:t>In vim, “:” lets you do this for a single command.</a:t>
            </a:r>
          </a:p>
          <a:p>
            <a:endParaRPr lang="en-US" dirty="0"/>
          </a:p>
          <a:p>
            <a:r>
              <a:rPr lang="en-US" dirty="0"/>
              <a:t>^D is used to say “no more input”.   Applications that read console input will see an “end of file”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EDBA2-AF28-4250-9867-9B1BD437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500A5-9A31-44BC-B817-90A9E1637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174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6D88F-12DB-431A-ADDD-80CBD051B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name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F00E8-5020-4C7D-815D-026A457E3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Windows and Mac systems, we get used to the idea that files have types like “</a:t>
            </a:r>
            <a:r>
              <a:rPr lang="en-US" dirty="0" err="1"/>
              <a:t>powerpoint</a:t>
            </a:r>
            <a:r>
              <a:rPr lang="en-US" dirty="0"/>
              <a:t>” (name.pptx), PDF (name.pdf), image (name.jpg or name.jpeg).</a:t>
            </a:r>
          </a:p>
          <a:p>
            <a:endParaRPr lang="en-US" dirty="0"/>
          </a:p>
          <a:p>
            <a:r>
              <a:rPr lang="en-US" dirty="0"/>
              <a:t>In Linux, file name extensions are optional, but some are common, like name.cpp, </a:t>
            </a:r>
            <a:r>
              <a:rPr lang="en-US" dirty="0" err="1"/>
              <a:t>name.h</a:t>
            </a:r>
            <a:r>
              <a:rPr lang="en-US" dirty="0"/>
              <a:t> or name.hpp, etc.</a:t>
            </a:r>
          </a:p>
          <a:p>
            <a:endParaRPr lang="en-US" dirty="0"/>
          </a:p>
          <a:p>
            <a:r>
              <a:rPr lang="en-US" dirty="0"/>
              <a:t>You can rename a file: Many people rename </a:t>
            </a:r>
            <a:r>
              <a:rPr lang="en-US" dirty="0" err="1"/>
              <a:t>a.out</a:t>
            </a:r>
            <a:r>
              <a:rPr lang="en-US" dirty="0"/>
              <a:t> (default executable name) with something sensible like “</a:t>
            </a:r>
            <a:r>
              <a:rPr lang="en-US" dirty="0" err="1"/>
              <a:t>myWordCount</a:t>
            </a:r>
            <a:r>
              <a:rPr lang="en-US" dirty="0"/>
              <a:t>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416EA-232F-4345-814F-726CB8AF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3BE98-18A2-421A-8BB9-6AB8E033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262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7F1BA-283E-41FF-9B9B-37ABC9A1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Pipes and redirection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B97BE-5499-4D17-89C4-B2FD20D95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we write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find . | </a:t>
            </a:r>
            <a:r>
              <a:rPr lang="en-US" dirty="0" err="1"/>
              <a:t>wc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This means “find all files in this directory and its children and list file names.  Here we piped the output into the “</a:t>
            </a:r>
            <a:r>
              <a:rPr lang="en-US" dirty="0" err="1"/>
              <a:t>wc</a:t>
            </a:r>
            <a:r>
              <a:rPr lang="en-US" dirty="0"/>
              <a:t>” command, which will counts lines (the number of files!) and characters.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find . &gt; </a:t>
            </a:r>
            <a:r>
              <a:rPr lang="en-US" dirty="0" err="1"/>
              <a:t>file_list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means “create a file called </a:t>
            </a:r>
            <a:r>
              <a:rPr lang="en-US" dirty="0" err="1"/>
              <a:t>file_list</a:t>
            </a:r>
            <a:r>
              <a:rPr lang="en-US" dirty="0"/>
              <a:t> containing the output”.  If you use &gt;&gt; it means “append the output to the end of the file”.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46FC4-8E82-43A1-A867-94D4E09F9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98D45-E2EF-4452-9E3E-AAC2E721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80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501F04-163B-474B-984A-1687E2C2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7F7F4F-13B4-460C-AD1D-D81D4A5B9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EAF61-9DB8-49A0-B50E-CAE60EB6C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667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585F-3C7F-4525-8F33-E3D95A90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Head, More, 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00D78-3D21-4E30-9A72-7BF2B44E6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“head” command shows just the first lines of a file, or of the input received via a pipe.</a:t>
            </a:r>
          </a:p>
          <a:p>
            <a:endParaRPr lang="en-US" dirty="0"/>
          </a:p>
          <a:p>
            <a:r>
              <a:rPr lang="en-US" dirty="0"/>
              <a:t>More shows one page of its input at a time.  Type “q” to quit.</a:t>
            </a:r>
          </a:p>
          <a:p>
            <a:endParaRPr lang="en-US" dirty="0"/>
          </a:p>
          <a:p>
            <a:r>
              <a:rPr lang="en-US" dirty="0"/>
              <a:t>Tail is like head, but shows the end of the file.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72CD-9EDF-4A15-8C85-737697AB4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2718D3-C73B-4B95-9B26-F94647391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896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583F-2E00-46B2-A607-F5F3CFB52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15BE8-33DD-49DC-8318-BD7472830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Ken often compiles programs this way:</a:t>
            </a:r>
          </a:p>
          <a:p>
            <a:r>
              <a:rPr lang="en-US" dirty="0"/>
              <a:t>              g++ myprogram.cpp |&amp; more</a:t>
            </a:r>
          </a:p>
          <a:p>
            <a:endParaRPr lang="en-US" dirty="0"/>
          </a:p>
          <a:p>
            <a:r>
              <a:rPr lang="en-US" dirty="0"/>
              <a:t>|&amp; means “pipe output, </a:t>
            </a:r>
            <a:r>
              <a:rPr lang="en-US" u="sng" dirty="0"/>
              <a:t>including any error reports</a:t>
            </a:r>
            <a:r>
              <a:rPr lang="en-US" dirty="0"/>
              <a:t>”.  With |, error messages go to the console (not to the target of the pipe)</a:t>
            </a:r>
          </a:p>
          <a:p>
            <a:endParaRPr lang="en-US" dirty="0"/>
          </a:p>
          <a:p>
            <a:r>
              <a:rPr lang="en-US" dirty="0"/>
              <a:t>This lets him see any errors, but “pauses” after each full page.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F639B8-A1DB-41E1-A8AA-D2D1CED2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8F13A-A20F-481C-88F8-24FD27B2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32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BCD0E-EA1F-4C26-8B46-7D15C836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Pipes and Redirection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4CE12-FCDA-4DD6-B7C6-9874B8722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You can also send the contents of a file into a program: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more &lt; </a:t>
            </a:r>
            <a:r>
              <a:rPr lang="en-US" dirty="0" err="1"/>
              <a:t>file_list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Shows the data in </a:t>
            </a:r>
            <a:r>
              <a:rPr lang="en-US" dirty="0" err="1"/>
              <a:t>file_list</a:t>
            </a:r>
            <a:r>
              <a:rPr lang="en-US" dirty="0"/>
              <a:t> one page at a time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find . &gt; </a:t>
            </a:r>
            <a:r>
              <a:rPr lang="en-US" dirty="0" err="1"/>
              <a:t>file_list</a:t>
            </a:r>
            <a:r>
              <a:rPr lang="en-US" dirty="0"/>
              <a:t> &amp;</a:t>
            </a:r>
          </a:p>
          <a:p>
            <a:pPr marL="0" indent="0">
              <a:buNone/>
            </a:pPr>
            <a:r>
              <a:rPr lang="en-US" dirty="0"/>
              <a:t>Runs that same find command “in the background”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fg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Pulls it back into the “foreground” (and waits for it)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428A5-7002-42D7-BD2B-10F050E2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792C6-8C72-48E9-B741-A562A58FB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944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70428-CBAA-4519-88FB-117755E9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remember the timed word-count race from lecture 1?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5044E-E285-48FD-8FE8-2E000444A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Bash has a built-in timing capability:</a:t>
            </a:r>
          </a:p>
          <a:p>
            <a:r>
              <a:rPr lang="en-US" dirty="0"/>
              <a:t>            time </a:t>
            </a:r>
            <a:r>
              <a:rPr lang="en-US" i="1" dirty="0"/>
              <a:t>command</a:t>
            </a:r>
            <a:endParaRPr lang="en-US" dirty="0"/>
          </a:p>
          <a:p>
            <a:endParaRPr lang="en-US" dirty="0"/>
          </a:p>
          <a:p>
            <a:r>
              <a:rPr lang="en-US" dirty="0"/>
              <a:t>But of course printing our sorted list of counts would be the main time spent.  So I used</a:t>
            </a:r>
          </a:p>
          <a:p>
            <a:r>
              <a:rPr lang="en-US" dirty="0"/>
              <a:t>             time </a:t>
            </a:r>
            <a:r>
              <a:rPr lang="en-US" i="1" dirty="0"/>
              <a:t>command </a:t>
            </a:r>
            <a:r>
              <a:rPr lang="en-US" dirty="0"/>
              <a:t>&gt; /dev/null</a:t>
            </a:r>
          </a:p>
          <a:p>
            <a:r>
              <a:rPr lang="en-US" dirty="0"/>
              <a:t>This timed the command but “threw away” the actual output!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BD8781-C49C-401E-82F3-B0424A981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A5DAD-ACB8-40A7-B15A-7FDDE3A7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710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Scripts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can take it to the next level by creating a file with bash commands and then setting the execute permission bit for it.</a:t>
            </a:r>
          </a:p>
          <a:p>
            <a:endParaRPr lang="en-US" dirty="0"/>
          </a:p>
          <a:p>
            <a:r>
              <a:rPr lang="en-US" dirty="0"/>
              <a:t>Now if you “run” that file name, it runs the script of commands!</a:t>
            </a:r>
          </a:p>
          <a:p>
            <a:endParaRPr lang="en-US" dirty="0"/>
          </a:p>
          <a:p>
            <a:r>
              <a:rPr lang="en-US" dirty="0"/>
              <a:t>Bash supports variables, loops, conditional tests, simple math, string manipulations.  You can even pipe program output into a bash variable.  Very flexible and useful!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86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Cmake</a:t>
            </a:r>
            <a:r>
              <a:rPr lang="en-US" dirty="0"/>
              <a:t> scripts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Similar to bash scripts, but controlled by a “</a:t>
            </a:r>
            <a:r>
              <a:rPr lang="en-US" dirty="0" err="1"/>
              <a:t>makefile</a:t>
            </a:r>
            <a:r>
              <a:rPr lang="en-US" dirty="0"/>
              <a:t>” (and you have to actually run </a:t>
            </a:r>
            <a:r>
              <a:rPr lang="en-US" dirty="0" err="1"/>
              <a:t>cmake</a:t>
            </a:r>
            <a:r>
              <a:rPr lang="en-US" dirty="0"/>
              <a:t> as a command).  Again, many fancy options</a:t>
            </a:r>
          </a:p>
          <a:p>
            <a:r>
              <a:rPr lang="en-US" b="1" dirty="0">
                <a:solidFill>
                  <a:srgbClr val="C00000"/>
                </a:solidFill>
              </a:rPr>
              <a:t>A basic </a:t>
            </a:r>
            <a:r>
              <a:rPr lang="en-US" b="1" dirty="0" err="1">
                <a:solidFill>
                  <a:srgbClr val="C00000"/>
                </a:solidFill>
              </a:rPr>
              <a:t>makefile</a:t>
            </a:r>
            <a:r>
              <a:rPr lang="en-US" b="1" dirty="0">
                <a:solidFill>
                  <a:srgbClr val="C00000"/>
                </a:solidFill>
              </a:rPr>
              <a:t> has the form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something:   files it depends on</a:t>
            </a: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          command(s) to “rebuild” it</a:t>
            </a:r>
          </a:p>
          <a:p>
            <a:pPr marL="128016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8016" lvl="1" indent="0">
              <a:buNone/>
            </a:pPr>
            <a:r>
              <a:rPr lang="en-US" sz="3200" b="1" dirty="0">
                <a:solidFill>
                  <a:srgbClr val="C00000"/>
                </a:solidFill>
                <a:cs typeface="Courier New" panose="02070309020205020404" pitchFamily="49" charset="0"/>
              </a:rPr>
              <a:t>Example</a:t>
            </a:r>
            <a:endParaRPr lang="en-US" b="1" dirty="0">
              <a:solidFill>
                <a:srgbClr val="C00000"/>
              </a:solidFill>
              <a:cs typeface="Courier New" panose="02070309020205020404" pitchFamily="49" charset="0"/>
            </a:endParaRP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iconwriter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 iconwriter.cpp iconwriter.hpp</a:t>
            </a: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g++ -O3 iconwriter.cpp –o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iconwriter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50731" y="5136967"/>
            <a:ext cx="10215087" cy="117239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15200" y="3747783"/>
            <a:ext cx="465406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Cmake</a:t>
            </a:r>
            <a:r>
              <a:rPr lang="en-US" sz="2400" b="1">
                <a:solidFill>
                  <a:srgbClr val="C00000"/>
                </a:solidFill>
              </a:rPr>
              <a:t> will rebuild </a:t>
            </a:r>
            <a:r>
              <a:rPr lang="en-US" sz="2400" b="1" dirty="0">
                <a:solidFill>
                  <a:srgbClr val="C00000"/>
                </a:solidFill>
              </a:rPr>
              <a:t>“</a:t>
            </a:r>
            <a:r>
              <a:rPr lang="en-US" sz="2400" b="1" dirty="0" err="1">
                <a:solidFill>
                  <a:srgbClr val="C00000"/>
                </a:solidFill>
              </a:rPr>
              <a:t>iconwriter</a:t>
            </a:r>
            <a:r>
              <a:rPr lang="en-US" sz="2400" b="1" dirty="0">
                <a:solidFill>
                  <a:srgbClr val="C00000"/>
                </a:solidFill>
              </a:rPr>
              <a:t>” if the .</a:t>
            </a:r>
            <a:r>
              <a:rPr lang="en-US" sz="2400" b="1" dirty="0" err="1">
                <a:solidFill>
                  <a:srgbClr val="C00000"/>
                </a:solidFill>
              </a:rPr>
              <a:t>cpp</a:t>
            </a:r>
            <a:r>
              <a:rPr lang="en-US" sz="2400" b="1" dirty="0">
                <a:solidFill>
                  <a:srgbClr val="C00000"/>
                </a:solidFill>
              </a:rPr>
              <a:t> or .</a:t>
            </a:r>
            <a:r>
              <a:rPr lang="en-US" sz="2400" b="1" dirty="0" err="1">
                <a:solidFill>
                  <a:srgbClr val="C00000"/>
                </a:solidFill>
              </a:rPr>
              <a:t>hpp</a:t>
            </a:r>
            <a:r>
              <a:rPr lang="en-US" sz="2400" b="1" dirty="0">
                <a:solidFill>
                  <a:srgbClr val="C00000"/>
                </a:solidFill>
              </a:rPr>
              <a:t> file has changed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6348048" y="4163282"/>
            <a:ext cx="967152" cy="97368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42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442B-AA62-49EE-AC6C-2E9CB1F4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4A7B2-C9AE-4B55-BC11-D317788A8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Our class is working with C++ on Linux, so we need to become familiar with Linux.  Linux </a:t>
            </a:r>
            <a:r>
              <a:rPr lang="en-US" dirty="0">
                <a:sym typeface="Symbol" panose="05050102010706020507" pitchFamily="18" charset="2"/>
              </a:rPr>
              <a:t> kernel + device drivers + daemons + standard programs like </a:t>
            </a:r>
            <a:r>
              <a:rPr lang="en-US" dirty="0" err="1">
                <a:sym typeface="Symbol" panose="05050102010706020507" pitchFamily="18" charset="2"/>
              </a:rPr>
              <a:t>initd</a:t>
            </a:r>
            <a:r>
              <a:rPr lang="en-US" dirty="0">
                <a:sym typeface="Symbol" panose="05050102010706020507" pitchFamily="18" charset="2"/>
              </a:rPr>
              <a:t> and bash</a:t>
            </a:r>
            <a:endParaRPr lang="en-US" dirty="0"/>
          </a:p>
          <a:p>
            <a:endParaRPr lang="en-US" dirty="0"/>
          </a:p>
          <a:p>
            <a:r>
              <a:rPr lang="en-US" dirty="0"/>
              <a:t>Today we reviewed some Linux concepts and tools as seen by the bash user who might be creating a C++ application.</a:t>
            </a:r>
          </a:p>
          <a:p>
            <a:endParaRPr lang="en-US" dirty="0"/>
          </a:p>
          <a:p>
            <a:r>
              <a:rPr lang="en-US" dirty="0"/>
              <a:t>In future lectures we will see some of the Linux system calls, that a program (in any language) can use to talk directly to the kernel.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79453-2B1B-4E4D-844D-7543AA39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7ED3E-7946-4584-B0CB-E1A46337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35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EF2A17-497A-4AC5-AED8-58051CDE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FB3054-85E8-40C7-92B0-2B549828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1EC22-684C-4DF4-A853-FF9C12D2D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41" b="38025"/>
          <a:stretch/>
        </p:blipFill>
        <p:spPr>
          <a:xfrm>
            <a:off x="0" y="0"/>
            <a:ext cx="12065000" cy="42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6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EF2A17-497A-4AC5-AED8-58051CDE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FB3054-85E8-40C7-92B0-2B549828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1EC22-684C-4DF4-A853-FF9C12D2D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333" b="37408"/>
          <a:stretch/>
        </p:blipFill>
        <p:spPr>
          <a:xfrm>
            <a:off x="381000" y="0"/>
            <a:ext cx="11133667" cy="691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39042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A864AF-F868-4522-950D-67DA9DFA9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with the ????? Stuff?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E8E85-045C-416B-8544-8F6BC0142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4248234"/>
            <a:ext cx="10641690" cy="20611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… apparently some sort of bug related to escaped newline characters!</a:t>
            </a:r>
          </a:p>
          <a:p>
            <a:endParaRPr lang="en-US" dirty="0"/>
          </a:p>
          <a:p>
            <a:r>
              <a:rPr lang="en-US" dirty="0"/>
              <a:t>Linux isn’t perfect.  Or it could be a bash or </a:t>
            </a:r>
            <a:r>
              <a:rPr lang="en-US" dirty="0" err="1"/>
              <a:t>ps</a:t>
            </a:r>
            <a:r>
              <a:rPr lang="en-US" dirty="0"/>
              <a:t> bug.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F44DE5-60BE-4177-ACCF-2A3F0147C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F8EF57-3ACF-4D37-9139-5E1D80C2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A92E9-429C-4971-AB09-D9C58C093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334"/>
            <a:ext cx="12192000" cy="133546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D0705C1-F95E-469B-8039-827D2882CD65}"/>
              </a:ext>
            </a:extLst>
          </p:cNvPr>
          <p:cNvSpPr/>
          <p:nvPr/>
        </p:nvSpPr>
        <p:spPr>
          <a:xfrm>
            <a:off x="4021667" y="2540000"/>
            <a:ext cx="2861733" cy="635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8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3154</TotalTime>
  <Words>5270</Words>
  <Application>Microsoft Office PowerPoint</Application>
  <PresentationFormat>Widescreen</PresentationFormat>
  <Paragraphs>518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Calibri</vt:lpstr>
      <vt:lpstr>Courier New</vt:lpstr>
      <vt:lpstr>Symbol</vt:lpstr>
      <vt:lpstr>Tw Cen MT</vt:lpstr>
      <vt:lpstr>Tw Cen MT Condensed</vt:lpstr>
      <vt:lpstr>Wingdings</vt:lpstr>
      <vt:lpstr>Wingdings 3</vt:lpstr>
      <vt:lpstr>Integral</vt:lpstr>
      <vt:lpstr>Inside the Linux System and the Bash shell</vt:lpstr>
      <vt:lpstr>Idea Map for today</vt:lpstr>
      <vt:lpstr>Recap</vt:lpstr>
      <vt:lpstr>Pause for a demo  GoaL: On Ken’s Machine, see some things that happen to be running right now.</vt:lpstr>
      <vt:lpstr>PowerPoint Presentation</vt:lpstr>
      <vt:lpstr>PowerPoint Presentation</vt:lpstr>
      <vt:lpstr>PowerPoint Presentation</vt:lpstr>
      <vt:lpstr>PowerPoint Presentation</vt:lpstr>
      <vt:lpstr>What’s with the ????? Stuff?</vt:lpstr>
      <vt:lpstr>Let’s summarize some of what we saw</vt:lpstr>
      <vt:lpstr>You can also create background tasks of your own</vt:lpstr>
      <vt:lpstr>One reason for daemons: periodic tasks</vt:lpstr>
      <vt:lpstr>How Cron works</vt:lpstr>
      <vt:lpstr>How at works</vt:lpstr>
      <vt:lpstr>How do these programs know what we want them to do?</vt:lpstr>
      <vt:lpstr>Programs controlled by configuration files</vt:lpstr>
      <vt:lpstr>A few common hidden files</vt:lpstr>
      <vt:lpstr>Environment variables</vt:lpstr>
      <vt:lpstr>Environment variables</vt:lpstr>
      <vt:lpstr>Example, from Ken’s Login</vt:lpstr>
      <vt:lpstr>So… let’s walk through the sequence that causes these to be “used”</vt:lpstr>
      <vt:lpstr>When Ubuntu Boots</vt:lpstr>
      <vt:lpstr>What about Ubuntu on Windows?</vt:lpstr>
      <vt:lpstr>Ubuntu Linux starts by scanning  the hardware</vt:lpstr>
      <vt:lpstr>The init and rlogin daemons</vt:lpstr>
      <vt:lpstr>When you log in</vt:lpstr>
      <vt:lpstr>Bash initializes itself</vt:lpstr>
      <vt:lpstr>When we launch programs…</vt:lpstr>
      <vt:lpstr>Example</vt:lpstr>
      <vt:lpstr>Bash notation</vt:lpstr>
      <vt:lpstr>Bash notation</vt:lpstr>
      <vt:lpstr>Bash notation</vt:lpstr>
      <vt:lpstr>Bash Notation</vt:lpstr>
      <vt:lpstr>Directories, files</vt:lpstr>
      <vt:lpstr>Rules about file names</vt:lpstr>
      <vt:lpstr>Processes</vt:lpstr>
      <vt:lpstr>Linux commands</vt:lpstr>
      <vt:lpstr>Commands are really executable files: Read/Write/Execute file “permissions”</vt:lpstr>
      <vt:lpstr>Special Files (S/d/c/b/R…)</vt:lpstr>
      <vt:lpstr>The permissions themselves</vt:lpstr>
      <vt:lpstr>Execute: They ran out of bits so they gave it multiple meanings</vt:lpstr>
      <vt:lpstr>sudo</vt:lpstr>
      <vt:lpstr>Remember the Daemons? Killing them is Risky!</vt:lpstr>
      <vt:lpstr>Some directories to know about</vt:lpstr>
      <vt:lpstr>Some directories to know about</vt:lpstr>
      <vt:lpstr>Mount command</vt:lpstr>
      <vt:lpstr>More directories to know about</vt:lpstr>
      <vt:lpstr>How do people learn this stuff?</vt:lpstr>
      <vt:lpstr>Some really useful commands to learn</vt:lpstr>
      <vt:lpstr>Some really useful commands to learn</vt:lpstr>
      <vt:lpstr>Some really useful commands to learn</vt:lpstr>
      <vt:lpstr>All of these take arguments</vt:lpstr>
      <vt:lpstr>Foreground/background</vt:lpstr>
      <vt:lpstr>How to run a background process</vt:lpstr>
      <vt:lpstr>^C versus ^Z</vt:lpstr>
      <vt:lpstr>^S, ^Q, ^O</vt:lpstr>
      <vt:lpstr>ESC, ^D</vt:lpstr>
      <vt:lpstr>File name extensions</vt:lpstr>
      <vt:lpstr>Pipes and redirection</vt:lpstr>
      <vt:lpstr>Head, More, tail</vt:lpstr>
      <vt:lpstr>Example</vt:lpstr>
      <vt:lpstr>Pipes and Redirection</vt:lpstr>
      <vt:lpstr>Do you remember the timed word-count race from lecture 1?</vt:lpstr>
      <vt:lpstr>Shell Scripts</vt:lpstr>
      <vt:lpstr>Cmake scripts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CS4414  Systems Programming</dc:title>
  <dc:creator>Ken Birman</dc:creator>
  <cp:lastModifiedBy>Ken Birman</cp:lastModifiedBy>
  <cp:revision>180</cp:revision>
  <dcterms:created xsi:type="dcterms:W3CDTF">2020-07-27T14:20:38Z</dcterms:created>
  <dcterms:modified xsi:type="dcterms:W3CDTF">2021-09-17T11:37:51Z</dcterms:modified>
</cp:coreProperties>
</file>