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332" r:id="rId3"/>
    <p:sldId id="259" r:id="rId4"/>
    <p:sldId id="312" r:id="rId5"/>
    <p:sldId id="258" r:id="rId6"/>
    <p:sldId id="261" r:id="rId7"/>
    <p:sldId id="306" r:id="rId8"/>
    <p:sldId id="305" r:id="rId9"/>
    <p:sldId id="272" r:id="rId10"/>
    <p:sldId id="313" r:id="rId11"/>
    <p:sldId id="262" r:id="rId12"/>
    <p:sldId id="317" r:id="rId13"/>
    <p:sldId id="263" r:id="rId14"/>
    <p:sldId id="336" r:id="rId15"/>
    <p:sldId id="264" r:id="rId16"/>
    <p:sldId id="265" r:id="rId17"/>
    <p:sldId id="266" r:id="rId18"/>
    <p:sldId id="303" r:id="rId19"/>
    <p:sldId id="304" r:id="rId20"/>
    <p:sldId id="273" r:id="rId21"/>
    <p:sldId id="308" r:id="rId22"/>
    <p:sldId id="309" r:id="rId23"/>
    <p:sldId id="326" r:id="rId24"/>
    <p:sldId id="333" r:id="rId25"/>
    <p:sldId id="334" r:id="rId26"/>
    <p:sldId id="329" r:id="rId27"/>
    <p:sldId id="327" r:id="rId28"/>
    <p:sldId id="270" r:id="rId29"/>
    <p:sldId id="311" r:id="rId30"/>
    <p:sldId id="271" r:id="rId31"/>
    <p:sldId id="314" r:id="rId32"/>
    <p:sldId id="274" r:id="rId33"/>
    <p:sldId id="320" r:id="rId34"/>
    <p:sldId id="276" r:id="rId35"/>
    <p:sldId id="284" r:id="rId36"/>
    <p:sldId id="285" r:id="rId37"/>
    <p:sldId id="321" r:id="rId38"/>
    <p:sldId id="330" r:id="rId39"/>
    <p:sldId id="331" r:id="rId40"/>
    <p:sldId id="322" r:id="rId41"/>
    <p:sldId id="323" r:id="rId42"/>
    <p:sldId id="289" r:id="rId43"/>
    <p:sldId id="286" r:id="rId44"/>
    <p:sldId id="300" r:id="rId45"/>
    <p:sldId id="315" r:id="rId46"/>
    <p:sldId id="295" r:id="rId47"/>
    <p:sldId id="290" r:id="rId48"/>
    <p:sldId id="292" r:id="rId49"/>
    <p:sldId id="301" r:id="rId50"/>
    <p:sldId id="337" r:id="rId51"/>
    <p:sldId id="267" r:id="rId52"/>
    <p:sldId id="283" r:id="rId53"/>
    <p:sldId id="277" r:id="rId54"/>
    <p:sldId id="318" r:id="rId55"/>
    <p:sldId id="278" r:id="rId56"/>
    <p:sldId id="279" r:id="rId57"/>
    <p:sldId id="280" r:id="rId58"/>
    <p:sldId id="281" r:id="rId59"/>
    <p:sldId id="302" r:id="rId60"/>
    <p:sldId id="335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19DA071-316D-455F-905C-42835BC62770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303AB-44B3-4447-A3F7-C2DA952A71AC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29F7-8714-45D6-8AD0-5B7794E97C79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B863-AEAE-4EE4-BFAC-4AF2FAF14803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1D64C-0635-49BB-8E9F-19A810CDE6CE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98572-AEE2-4604-8CA2-D4134823FEE6}" type="datetime1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1EE2A-C3DA-407B-9DC0-291FBBD6B5C7}" type="datetime1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988C-6A8F-4924-8F4F-76F299494462}" type="datetime1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C72A4-AD7B-4309-8C47-492BA2869062}" type="datetime1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FFED-349F-4CF9-8D68-351DC7FC5FE1}" type="datetime1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B082C-6EAF-49C2-ACDA-D23761C46E44}" type="datetime1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8CA12FE-E361-4542-B09C-3954DEFA54BB}" type="datetime1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enturebeat.com/2020/07/15/mit-researchers-warn-that-deep-learning-is-approaching-computational-limit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energyinnovation.org/2020/03/17/how-much-energy-do-data-centers-really-use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bms.org/blog/2020/07/thirty-years-c-interview-with-bjarne-stroustrup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CS4414 </a:t>
            </a:r>
            <a:br>
              <a:rPr lang="en-US" dirty="0"/>
            </a:br>
            <a:r>
              <a:rPr lang="en-US" dirty="0"/>
              <a:t>Systems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Ken Birman</a:t>
            </a:r>
          </a:p>
          <a:p>
            <a:pPr algn="ctr"/>
            <a:r>
              <a:rPr lang="en-US" sz="2400"/>
              <a:t>Lecture 1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our solutions to perform well and “scale well”.</a:t>
            </a:r>
          </a:p>
          <a:p>
            <a:endParaRPr lang="en-US" dirty="0"/>
          </a:p>
          <a:p>
            <a:r>
              <a:rPr lang="en-US" dirty="0"/>
              <a:t>For many tasks this involves working on the “cloud” (big remote data centers, like AWS or Microsoft Azure or Google).</a:t>
            </a:r>
          </a:p>
          <a:p>
            <a:endParaRPr lang="en-US" dirty="0"/>
          </a:p>
          <a:p>
            <a:r>
              <a:rPr lang="en-US" dirty="0"/>
              <a:t>In the cloud you rent the machines you need, as needed, but pay for what you use.  So performance </a:t>
            </a:r>
            <a:r>
              <a:rPr lang="en-US" dirty="0">
                <a:sym typeface="Symbol" panose="05050102010706020507" pitchFamily="18" charset="2"/>
              </a:rPr>
              <a:t> $$$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7860E-727D-4F5B-995D-EA134CEF9F7A}"/>
              </a:ext>
            </a:extLst>
          </p:cNvPr>
          <p:cNvSpPr txBox="1"/>
          <p:nvPr/>
        </p:nvSpPr>
        <p:spPr>
          <a:xfrm>
            <a:off x="1716464" y="1690062"/>
            <a:ext cx="9257015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Which </a:t>
            </a:r>
            <a:r>
              <a:rPr lang="en-US" sz="4400" i="1" dirty="0"/>
              <a:t>performs</a:t>
            </a:r>
            <a:r>
              <a:rPr lang="en-US" sz="4400" dirty="0"/>
              <a:t> better?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Java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Python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… something else?</a:t>
            </a:r>
          </a:p>
          <a:p>
            <a:pPr marL="742950" indent="-742950">
              <a:buFont typeface="+mj-lt"/>
              <a:buAutoNum type="arabicParenR"/>
            </a:pPr>
            <a:endParaRPr lang="en-US" sz="4400" dirty="0"/>
          </a:p>
          <a:p>
            <a:r>
              <a:rPr lang="en-US" sz="4400" dirty="0"/>
              <a:t>… why?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2EE92-0CDD-4472-A6AB-F1F2E7D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6602-BFB1-4CCB-859A-1CAE45F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1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55D2-5687-409D-B686-17FD4F3C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we care about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9CD5-DC3E-43C9-85F0-A283D6B7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forms of computing are very power-hungry!  And this is causing growing impact on the global “electricity footprint” associated with popular ways of solving problems.</a:t>
            </a:r>
          </a:p>
          <a:p>
            <a:endParaRPr lang="en-US" dirty="0"/>
          </a:p>
          <a:p>
            <a:r>
              <a:rPr lang="en-US" dirty="0"/>
              <a:t>Future of civilization might depend on whether your code can minimize the amount of electricity it consumes!</a:t>
            </a:r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7D66B-3FC0-4898-B751-377CC91E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FDB69-AC87-423A-810D-9230FD12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55D2-5687-409D-B686-17FD4F3C4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we care about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A9CD5-DC3E-43C9-85F0-A283D6B7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forms of computing are very power-hungry!  And this is causing growing impact on the global “electricity footprint” associated with popular ways of solving problems.</a:t>
            </a:r>
          </a:p>
          <a:p>
            <a:endParaRPr lang="en-US" dirty="0"/>
          </a:p>
          <a:p>
            <a:r>
              <a:rPr lang="en-US" dirty="0"/>
              <a:t>Future of civilization might depend on whether your code can minimize the amount of electricity it consumes!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279DF4-4A9D-4A4C-BA63-7F75EC1BA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0" t="17228" r="32518" b="8753"/>
          <a:stretch/>
        </p:blipFill>
        <p:spPr>
          <a:xfrm>
            <a:off x="1024126" y="729466"/>
            <a:ext cx="5695173" cy="507617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1AD7E-3F71-4C6D-A1A4-FC64DF319E75}"/>
              </a:ext>
            </a:extLst>
          </p:cNvPr>
          <p:cNvSpPr txBox="1"/>
          <p:nvPr/>
        </p:nvSpPr>
        <p:spPr>
          <a:xfrm>
            <a:off x="2426961" y="5863157"/>
            <a:ext cx="2640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https://venturebeat.com July 15, 2020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43584-8855-414F-9272-14070EE223EA}"/>
              </a:ext>
            </a:extLst>
          </p:cNvPr>
          <p:cNvSpPr/>
          <p:nvPr/>
        </p:nvSpPr>
        <p:spPr>
          <a:xfrm>
            <a:off x="7461240" y="5661597"/>
            <a:ext cx="4204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https://energyinnovation.org/2020/03/17/how-much-energy-do-data-centers-really-use/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47D66B-3FC0-4898-B751-377CC91E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8FDB69-AC87-423A-810D-9230FD12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  <p:pic>
        <p:nvPicPr>
          <p:cNvPr id="1026" name="Picture 2" descr="Estimated global data electricity use by data center type, 2010 and 2018">
            <a:extLst>
              <a:ext uri="{FF2B5EF4-FFF2-40B4-BE49-F238E27FC236}">
                <a16:creationId xmlns:a16="http://schemas.microsoft.com/office/drawing/2014/main" id="{84830D7A-EB79-4107-AA81-E7560A180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690" y="1273482"/>
            <a:ext cx="4839677" cy="4311035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081245-AC8A-4F2F-94BA-B408D440A787}"/>
              </a:ext>
            </a:extLst>
          </p:cNvPr>
          <p:cNvSpPr/>
          <p:nvPr/>
        </p:nvSpPr>
        <p:spPr>
          <a:xfrm>
            <a:off x="1652493" y="70399"/>
            <a:ext cx="4808305" cy="914601"/>
          </a:xfrm>
          <a:prstGeom prst="wedgeRoundRectCallout">
            <a:avLst>
              <a:gd name="adj1" fmla="val 94010"/>
              <a:gd name="adj2" fmla="val 1808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Roughly 1% of global electric use, doubling roughly every 2 years!</a:t>
            </a:r>
          </a:p>
        </p:txBody>
      </p:sp>
    </p:spTree>
    <p:extLst>
      <p:ext uri="{BB962C8B-B14F-4D97-AF65-F5344CB8AC3E}">
        <p14:creationId xmlns:p14="http://schemas.microsoft.com/office/powerpoint/2010/main" val="1088979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D91E699-DF56-46C4-916C-50B4E8E16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9" y="1464066"/>
            <a:ext cx="7397394" cy="53939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40D29-B764-4694-BE53-D09EF879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time to train ML models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32C8E7-089B-4CF5-826A-402519B69790}"/>
              </a:ext>
            </a:extLst>
          </p:cNvPr>
          <p:cNvCxnSpPr/>
          <p:nvPr/>
        </p:nvCxnSpPr>
        <p:spPr>
          <a:xfrm flipV="1">
            <a:off x="2887038" y="4232953"/>
            <a:ext cx="5024063" cy="18185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3716FA-5B1B-48D2-8260-73E3766E2121}"/>
              </a:ext>
            </a:extLst>
          </p:cNvPr>
          <p:cNvCxnSpPr>
            <a:cxnSpLocks/>
          </p:cNvCxnSpPr>
          <p:nvPr/>
        </p:nvCxnSpPr>
        <p:spPr>
          <a:xfrm flipV="1">
            <a:off x="7911101" y="2400967"/>
            <a:ext cx="575353" cy="149293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4D1AE34-74D8-4EEC-A279-B1ADAE83AB9C}"/>
              </a:ext>
            </a:extLst>
          </p:cNvPr>
          <p:cNvSpPr txBox="1"/>
          <p:nvPr/>
        </p:nvSpPr>
        <p:spPr>
          <a:xfrm>
            <a:off x="3910669" y="5672695"/>
            <a:ext cx="32606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2-year doubling (Moore’s Law)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C0AAFC-7EF6-49E8-B577-782A31855BC4}"/>
              </a:ext>
            </a:extLst>
          </p:cNvPr>
          <p:cNvSpPr txBox="1"/>
          <p:nvPr/>
        </p:nvSpPr>
        <p:spPr>
          <a:xfrm>
            <a:off x="7993156" y="3694098"/>
            <a:ext cx="22808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3.4-month doubling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03CAAB1B-E8BE-4180-AF38-D9E52C2FB126}"/>
              </a:ext>
            </a:extLst>
          </p:cNvPr>
          <p:cNvSpPr/>
          <p:nvPr/>
        </p:nvSpPr>
        <p:spPr>
          <a:xfrm>
            <a:off x="1664413" y="1454615"/>
            <a:ext cx="5712432" cy="1901234"/>
          </a:xfrm>
          <a:prstGeom prst="wedgeEllipseCallout">
            <a:avLst>
              <a:gd name="adj1" fmla="val 61901"/>
              <a:gd name="adj2" fmla="val 5493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How much of this is really due to inefficient use of the language and hardware?  Probably </a:t>
            </a:r>
            <a:r>
              <a:rPr lang="en-US" sz="2400" b="1" i="1" u="sng" dirty="0">
                <a:solidFill>
                  <a:schemeClr val="tx1"/>
                </a:solidFill>
              </a:rPr>
              <a:t>a lot!</a:t>
            </a:r>
            <a:endParaRPr lang="en-US" sz="2400" b="1" u="sng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0A1C4-BCC0-45BA-8A26-99304B9F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807DF-1C54-4371-B5C1-7CF28078E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3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50FA-0374-449D-AAB4-496C485FA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/>
          <a:lstStyle/>
          <a:p>
            <a:r>
              <a:rPr lang="en-US" dirty="0"/>
              <a:t>Some cars have insane speed buttons…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4D9E39-91AB-4ADD-898C-C173CA16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400" dirty="0"/>
              <a:t>  Guess what?  So do</a:t>
            </a:r>
            <a:br>
              <a:rPr lang="en-US" sz="4400" dirty="0"/>
            </a:br>
            <a:r>
              <a:rPr lang="en-US" sz="4400" dirty="0"/>
              <a:t>         computers!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  In CS4414 we’ll push the button.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(in ways that are correct, secure, natural, elegant)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AF6E22-2BBE-422C-A686-AFD0C6BF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FF10E-0A54-4FB7-833F-7D25B85F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E8E6B4-94F7-46FD-AAF8-A16AA6DE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51" y="2084832"/>
            <a:ext cx="4605867" cy="257928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53ECF74-023E-484C-A455-87F2C0AEAD96}"/>
              </a:ext>
            </a:extLst>
          </p:cNvPr>
          <p:cNvSpPr/>
          <p:nvPr/>
        </p:nvSpPr>
        <p:spPr>
          <a:xfrm>
            <a:off x="9160933" y="3429000"/>
            <a:ext cx="1676400" cy="6519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84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F387D1-B49D-4D2E-B115-4DB49D5D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use of the “platform” is how!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DD7F2-5AB9-4097-82BE-F0327D550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CS4414 we will be learning about the Linux operating system.  Linux is universal these days.</a:t>
            </a:r>
          </a:p>
          <a:p>
            <a:endParaRPr lang="en-US" dirty="0"/>
          </a:p>
          <a:p>
            <a:r>
              <a:rPr lang="en-US" dirty="0"/>
              <a:t>We will use C++ 17 as our programming language.  </a:t>
            </a:r>
          </a:p>
          <a:p>
            <a:endParaRPr lang="en-US" dirty="0"/>
          </a:p>
          <a:p>
            <a:r>
              <a:rPr lang="en-US" dirty="0"/>
              <a:t>And we’ll learn to write code in smart ways that use the hardware and software “ideally” to get the best possible speed.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BBC806-30A6-48F4-9727-2CFA5C97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EAB09-8A91-4C7B-AE59-45B816EE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6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64B15-0AC8-49B0-ACA6-B715D830F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918" y="1519766"/>
            <a:ext cx="3361032" cy="19515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309027-1387-4E30-A1CC-AA46CB11D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Linux?  Does the O/S even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DB9E6-1B0F-49A8-9501-12E2DF292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When building “interesting” applications we often </a:t>
            </a:r>
            <a:br>
              <a:rPr lang="en-US" dirty="0"/>
            </a:br>
            <a:r>
              <a:rPr lang="en-US" dirty="0"/>
              <a:t>put a few building blocks together, Lego style.  </a:t>
            </a:r>
          </a:p>
          <a:p>
            <a:endParaRPr lang="en-US" dirty="0"/>
          </a:p>
          <a:p>
            <a:r>
              <a:rPr lang="en-US" dirty="0"/>
              <a:t>Linux is full of small, easily used building blocks for common tasks, and has easy ways to connect things to make a bigger application from little pieces.</a:t>
            </a:r>
          </a:p>
          <a:p>
            <a:endParaRPr lang="en-US" dirty="0"/>
          </a:p>
          <a:p>
            <a:r>
              <a:rPr lang="en-US" dirty="0"/>
              <a:t>Productivity rises because you often don’t need to build new code – you can just use these existing standard programs in flexible ways.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4D3DE-BE1B-46B8-8F19-002EFD3C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0440-959B-4E65-96BD-57D3EF83F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96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84FE4E-ED42-4F80-8BE7-C4D1DDA51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7167" y="305385"/>
            <a:ext cx="2566942" cy="13371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221F2-6522-48D2-AE66-444720F6F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and the Hardware: two</a:t>
            </a:r>
            <a:br>
              <a:rPr lang="en-US" dirty="0"/>
            </a:br>
            <a:r>
              <a:rPr lang="en-US" dirty="0"/>
              <a:t>Sides of the system </a:t>
            </a:r>
            <a:r>
              <a:rPr lang="en-US" u="sng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BC63-C4AC-4555-8496-8884F8DB5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7" y="2548466"/>
            <a:ext cx="11285951" cy="3760893"/>
          </a:xfrm>
        </p:spPr>
        <p:txBody>
          <a:bodyPr/>
          <a:lstStyle/>
          <a:p>
            <a:r>
              <a:rPr lang="en-US" dirty="0"/>
              <a:t>We will be learning about the modern computer hardware, not so much from an internals perspective, but as users.</a:t>
            </a:r>
          </a:p>
          <a:p>
            <a:endParaRPr lang="en-US" dirty="0"/>
          </a:p>
          <a:p>
            <a:r>
              <a:rPr lang="en-US" dirty="0"/>
              <a:t>Linux lets you design applications that correspond closely to the hardware.  But then we need a programming language that lets us talk directly to the operating system and the hardware.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4E354-FEE0-4652-AC01-8809DD2A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77164-E733-422D-9465-169EEBB6E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42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34AE-A7FB-4601-8F45-11943A70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Python and Java expensive?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33AF66-D8B6-44B4-8161-791A5848B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Python: Interpreted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9061F2-B94F-4299-9611-8AE570C61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388866" cy="3341572"/>
          </a:xfrm>
        </p:spPr>
        <p:txBody>
          <a:bodyPr>
            <a:normAutofit/>
          </a:bodyPr>
          <a:lstStyle/>
          <a:p>
            <a:r>
              <a:rPr lang="en-US" dirty="0"/>
              <a:t>Compiles to a high-level representation that enables an “interpretive” execution model. </a:t>
            </a:r>
          </a:p>
          <a:p>
            <a:r>
              <a:rPr lang="en-US" dirty="0"/>
              <a:t>In fact, Python is like a “general machine” controlled by your code: Python </a:t>
            </a:r>
            <a:r>
              <a:rPr lang="en-US" u="sng" dirty="0"/>
              <a:t>itself</a:t>
            </a:r>
            <a:r>
              <a:rPr lang="en-US" dirty="0"/>
              <a:t> runs on the hardware.  Then your code runs on Python!</a:t>
            </a:r>
          </a:p>
          <a:p>
            <a:r>
              <a:rPr lang="en-US" dirty="0"/>
              <a:t>Gradual typing: Python is very laissez-faire and can’t optimize for specific data types.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A5DC3-232A-42DE-A373-C04275112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995" y="2179636"/>
            <a:ext cx="5176984" cy="82296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Java: Runtime overheads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897901-9313-4096-AB78-622C6416F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996" y="2931212"/>
            <a:ext cx="5558004" cy="3341572"/>
          </a:xfrm>
        </p:spPr>
        <p:txBody>
          <a:bodyPr>
            <a:normAutofit/>
          </a:bodyPr>
          <a:lstStyle/>
          <a:p>
            <a:r>
              <a:rPr lang="en-US" dirty="0"/>
              <a:t>Compiles (twice: to byte code, then via JIT) but rarely exploits full power of hardware.  Limited optimizations, parallelism</a:t>
            </a:r>
          </a:p>
          <a:p>
            <a:r>
              <a:rPr lang="en-US" dirty="0"/>
              <a:t>Dynamic types and polymorphism are costly.</a:t>
            </a:r>
          </a:p>
          <a:p>
            <a:r>
              <a:rPr lang="en-US" dirty="0"/>
              <a:t>Everything is an object, causing huge need for copying and garbage collection.</a:t>
            </a:r>
          </a:p>
          <a:p>
            <a:r>
              <a:rPr lang="en-US" dirty="0"/>
              <a:t>It feels as if your programs run inside layers and layers of “black boxes”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72B4E-02C0-4650-90B1-F1BE0904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4B24A-1C51-4B7F-B935-11371029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4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2D8E2B-29F5-4299-8D5C-CAF76C64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C++ avoid these pitfalls?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D957CC-E786-44ED-BF09-83EB61251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C++ objects are a compile-time feature.  At runtime, all the type-related work is finished: no runtime dynamics.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compiler “inline expands” and optimizes heavily.   You help it.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Computers execute billions of instructions per second, yet we can write code that will minimize the instructions and shape the choices.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Parallelism is easy, and the compiler automatically leverages modern hardware features to ensure that you will have highly efficient code.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91EA23-2FA0-4E61-916B-C37010964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EA8A61-AA3B-41B0-9FE1-2A16B7EE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6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E17880-AA60-42CA-9B8F-EABF5E9C4C96}"/>
              </a:ext>
            </a:extLst>
          </p:cNvPr>
          <p:cNvSpPr/>
          <p:nvPr/>
        </p:nvSpPr>
        <p:spPr>
          <a:xfrm>
            <a:off x="3622129" y="4642533"/>
            <a:ext cx="3986170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76341-D9CA-4E17-BE14-DBEDC19E4E1D}"/>
              </a:ext>
            </a:extLst>
          </p:cNvPr>
          <p:cNvSpPr/>
          <p:nvPr/>
        </p:nvSpPr>
        <p:spPr>
          <a:xfrm rot="2467583" flipH="1">
            <a:off x="6981220" y="3804322"/>
            <a:ext cx="2065867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61F09-EF00-4BA8-BBC3-811E717D37C4}"/>
              </a:ext>
            </a:extLst>
          </p:cNvPr>
          <p:cNvSpPr/>
          <p:nvPr/>
        </p:nvSpPr>
        <p:spPr>
          <a:xfrm rot="19132417">
            <a:off x="2258257" y="3849838"/>
            <a:ext cx="2065867" cy="330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F8278-22AE-46C7-A51B-494FA382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“Idea map” for The whole semester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4AFBE8-A38D-437B-86D5-8C9CCAE6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3D9E9-E128-4198-90E6-E201DE00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4ED08-F06C-4531-8ECD-45FD7B23A6A7}"/>
              </a:ext>
            </a:extLst>
          </p:cNvPr>
          <p:cNvSpPr txBox="1"/>
          <p:nvPr/>
        </p:nvSpPr>
        <p:spPr>
          <a:xfrm>
            <a:off x="838201" y="4311504"/>
            <a:ext cx="299720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Hardware: Capable of parallel computing, offers a NUMA runtime environment with multiple CPU cores.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0F6BB-FB89-4967-9537-5733A4C85D22}"/>
              </a:ext>
            </a:extLst>
          </p:cNvPr>
          <p:cNvSpPr txBox="1"/>
          <p:nvPr/>
        </p:nvSpPr>
        <p:spPr>
          <a:xfrm>
            <a:off x="7273057" y="4313475"/>
            <a:ext cx="347133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Linux: The operating system “manages” the computer for us and translates hardware features into elegant abstractions.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5E148-5CDF-4E1E-84B0-37B6164FA0C7}"/>
              </a:ext>
            </a:extLst>
          </p:cNvPr>
          <p:cNvSpPr txBox="1"/>
          <p:nvPr/>
        </p:nvSpPr>
        <p:spPr>
          <a:xfrm>
            <a:off x="2404532" y="2736503"/>
            <a:ext cx="635846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application must express your ideas in an elegant, efficient way that promotes correctness and security while mapping cleanly to the hardware </a:t>
            </a:r>
            <a:br>
              <a:rPr lang="en-US" b="1" dirty="0"/>
            </a:br>
            <a:r>
              <a:rPr lang="en-US" b="1" dirty="0"/>
              <a:t>Linux abstractions expose that hardware in easily used forms.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B62CA040-3D5A-488C-932D-41120D76EF93}"/>
              </a:ext>
            </a:extLst>
          </p:cNvPr>
          <p:cNvSpPr/>
          <p:nvPr/>
        </p:nvSpPr>
        <p:spPr>
          <a:xfrm>
            <a:off x="6908800" y="762943"/>
            <a:ext cx="5046133" cy="1697535"/>
          </a:xfrm>
          <a:prstGeom prst="wedgeRoundRectCallout">
            <a:avLst>
              <a:gd name="adj1" fmla="val -66652"/>
              <a:gd name="adj2" fmla="val 727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favor C++ 17 here.   It isn’t the only option (Rust is cool, for example), but we’ll use C++ 17 because industry seems to like it.  C++ 17 is very stable, but C++ 20 will eventually replace it</a:t>
            </a:r>
          </a:p>
        </p:txBody>
      </p:sp>
    </p:spTree>
    <p:extLst>
      <p:ext uri="{BB962C8B-B14F-4D97-AF65-F5344CB8AC3E}">
        <p14:creationId xmlns:p14="http://schemas.microsoft.com/office/powerpoint/2010/main" val="426298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376E-A2C1-4D7F-B32E-297FA9BA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Drill down 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8F0A8-FCAB-405B-94D1-C6FF3387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some situations, C++ can be </a:t>
            </a:r>
            <a:r>
              <a:rPr lang="en-US" i="1" u="sng" dirty="0"/>
              <a:t>thousands of times faster </a:t>
            </a:r>
            <a:r>
              <a:rPr lang="en-US" dirty="0"/>
              <a:t>than Python or Java, on a single machine!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Typically, these are cases where the application has a lot of</a:t>
            </a:r>
            <a:br>
              <a:rPr lang="en-US" dirty="0"/>
            </a:br>
            <a:r>
              <a:rPr lang="en-US" dirty="0"/>
              <a:t>   </a:t>
            </a:r>
            <a:r>
              <a:rPr lang="en-US" i="1" dirty="0"/>
              <a:t>parallelism</a:t>
            </a:r>
            <a:r>
              <a:rPr lang="en-US" dirty="0"/>
              <a:t> that the program needs to exploit.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For example, identifying animals in a photo entails a lot of</a:t>
            </a:r>
            <a:br>
              <a:rPr lang="en-US" dirty="0"/>
            </a:br>
            <a:r>
              <a:rPr lang="en-US" dirty="0"/>
              <a:t>   steps that involve pixel-by-pixel analysis of the image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But in fact, we can get substantial speedups just scanning  </a:t>
            </a:r>
            <a:br>
              <a:rPr lang="en-US" dirty="0"/>
            </a:br>
            <a:r>
              <a:rPr lang="en-US" dirty="0"/>
              <a:t>   large numbers of big files… hence our word-count demo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3F2E3-4B88-4D74-B79C-CC323415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E280-6337-44F2-9C77-6889DF70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DF92B-DB7D-4B6F-9A04-5AED6F1AF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9016" y="140716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2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2C0E0-3B5E-447D-9F2E-941CAB5B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Drill down on speed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074F-D991-43C8-AD23-BAB6E4264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15638" cy="4023360"/>
          </a:xfrm>
        </p:spPr>
        <p:txBody>
          <a:bodyPr/>
          <a:lstStyle/>
          <a:p>
            <a:r>
              <a:rPr lang="en-US" dirty="0"/>
              <a:t>We said that Python is slowest, Java is pretty good, but C++ can beat both.  C++ knocks the socks off Java for parallel tasks.</a:t>
            </a:r>
          </a:p>
          <a:p>
            <a:endParaRPr lang="en-US" dirty="0"/>
          </a:p>
          <a:p>
            <a:r>
              <a:rPr lang="en-US" dirty="0"/>
              <a:t>What would be a good way to “see that in action”?</a:t>
            </a:r>
          </a:p>
          <a:p>
            <a:endParaRPr lang="en-US" dirty="0"/>
          </a:p>
          <a:p>
            <a:r>
              <a:rPr lang="en-US" dirty="0"/>
              <a:t>A small example: “word count” in Python, Java and C++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F403A-7382-46E1-A83C-50EA424B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5D2-559B-4FE4-8AD7-0C425196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F743EF-1C5E-4950-8FA0-F916BB55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9016" y="140716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57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DD5E0-B09E-4581-A95B-E0259C946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C548E-9632-43A6-B356-332D6566D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Basically, we take our input files and “parse” them into words.  All three languages have prebuilt library methods for this. Discard non-words (things like punctuation marks).</a:t>
            </a:r>
          </a:p>
          <a:p>
            <a:endParaRPr lang="en-US" dirty="0"/>
          </a:p>
          <a:p>
            <a:r>
              <a:rPr lang="en-US" dirty="0"/>
              <a:t>Keep a sorted list of words.  As we see a word, we look it up and increment a count for that word (adding it if needed).  </a:t>
            </a:r>
          </a:p>
          <a:p>
            <a:endParaRPr lang="en-US" dirty="0"/>
          </a:p>
          <a:p>
            <a:r>
              <a:rPr lang="en-US" dirty="0"/>
              <a:t>At the end, print out a nicely formatted table of the words/counts in descending order by count, alphabetic order for 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1CB5F-17D3-4C7D-9252-BB668093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7F0C7-3CCE-42BA-9348-418C3E0C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2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468095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3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808025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0m8.200s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0m49.295s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0m2.145s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B0789-E958-45FF-9197-AB182F30E4B4}"/>
              </a:ext>
            </a:extLst>
          </p:cNvPr>
          <p:cNvSpPr/>
          <p:nvPr/>
        </p:nvSpPr>
        <p:spPr>
          <a:xfrm>
            <a:off x="1473200" y="2404535"/>
            <a:ext cx="990600" cy="5926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12FA8-9AE5-4D1C-AB01-02F579AB3334}"/>
              </a:ext>
            </a:extLst>
          </p:cNvPr>
          <p:cNvCxnSpPr>
            <a:stCxn id="5" idx="7"/>
          </p:cNvCxnSpPr>
          <p:nvPr/>
        </p:nvCxnSpPr>
        <p:spPr>
          <a:xfrm flipV="1">
            <a:off x="2318730" y="1998135"/>
            <a:ext cx="568403" cy="49319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3C0A33-65F4-45BC-B57A-D834227ED223}"/>
              </a:ext>
            </a:extLst>
          </p:cNvPr>
          <p:cNvSpPr/>
          <p:nvPr/>
        </p:nvSpPr>
        <p:spPr>
          <a:xfrm>
            <a:off x="2628331" y="1075563"/>
            <a:ext cx="5334000" cy="1371600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C++ version was 34x faster than Linux, 20x faster than Java or Python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65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1519-76E5-46A5-9E78-C9164D50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Scoreboard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8C6F32-69AA-40CC-8CA4-3DC698CCE8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657094"/>
              </p:ext>
            </p:extLst>
          </p:nvPr>
        </p:nvGraphicFramePr>
        <p:xfrm>
          <a:off x="474133" y="2243669"/>
          <a:ext cx="1141306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534">
                  <a:extLst>
                    <a:ext uri="{9D8B030D-6E8A-4147-A177-3AD203B41FA5}">
                      <a16:colId xmlns:a16="http://schemas.microsoft.com/office/drawing/2014/main" val="1753269685"/>
                    </a:ext>
                  </a:extLst>
                </a:gridCol>
                <a:gridCol w="5706534">
                  <a:extLst>
                    <a:ext uri="{9D8B030D-6E8A-4147-A177-3AD203B41FA5}">
                      <a16:colId xmlns:a16="http://schemas.microsoft.com/office/drawing/2014/main" val="14212491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#1-A: </a:t>
                      </a:r>
                      <a:r>
                        <a:rPr lang="en-US" sz="18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Ken’s C++ Faster, but more complex…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4.645s        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14.779s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1.983s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#1-B (Sagar’s code, shorter &amp; better use of C++…)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    8.200s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   49.295s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     2.145s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#3 Lucy’s Java version (no threads)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1m49.373s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   3m16.950s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8.742s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447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#2 Lucy’s Python version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1m30.857s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  1m30.276s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0.572s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This was only 19 lines of code!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#4: Pure Linux (buggy sort order)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    2m38.965s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   2m43.999s          </a:t>
                      </a:r>
                    </a:p>
                    <a:p>
                      <a:pPr lvl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     27.084s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64544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D65EC-E845-4D11-A1DF-54262511A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038906"/>
            <a:ext cx="5901459" cy="274320"/>
          </a:xfrm>
        </p:spPr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3989-DB7E-4238-984B-B6EFF427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038906"/>
            <a:ext cx="973667" cy="274320"/>
          </a:xfrm>
        </p:spPr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0B0789-E958-45FF-9197-AB182F30E4B4}"/>
              </a:ext>
            </a:extLst>
          </p:cNvPr>
          <p:cNvSpPr/>
          <p:nvPr/>
        </p:nvSpPr>
        <p:spPr>
          <a:xfrm>
            <a:off x="1473200" y="2404535"/>
            <a:ext cx="990600" cy="8297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812FA8-9AE5-4D1C-AB01-02F579AB3334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2318730" y="1998136"/>
            <a:ext cx="568403" cy="52791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13C0A33-65F4-45BC-B57A-D834227ED223}"/>
              </a:ext>
            </a:extLst>
          </p:cNvPr>
          <p:cNvSpPr/>
          <p:nvPr/>
        </p:nvSpPr>
        <p:spPr>
          <a:xfrm>
            <a:off x="2628330" y="821267"/>
            <a:ext cx="5779069" cy="1625896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Notice that the user time is 3x larger than the real time.  Puzzle: how can this be true?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512BC0-9BF1-4300-883E-FA08DDA9E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1532" y="121444"/>
            <a:ext cx="3171825" cy="17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88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15CFB-4AA1-4FB0-8330-F8A24C4C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 program do 14.7779</a:t>
            </a:r>
            <a:r>
              <a:rPr lang="en-US" sz="3200" dirty="0"/>
              <a:t>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computing in 4.645</a:t>
            </a:r>
            <a:r>
              <a:rPr lang="en-US" sz="3200" dirty="0"/>
              <a:t>s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AA8C-8BA8-42DC-A7EB-CE53DE698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this just be a measurement mistake in Linux?</a:t>
            </a:r>
          </a:p>
          <a:p>
            <a:endParaRPr lang="en-US" dirty="0"/>
          </a:p>
          <a:p>
            <a:r>
              <a:rPr lang="en-US" dirty="0"/>
              <a:t>… in fact, if a process is using more than one thread it can harness more than one CPU at the same time.</a:t>
            </a:r>
          </a:p>
          <a:p>
            <a:endParaRPr lang="en-US" dirty="0"/>
          </a:p>
          <a:p>
            <a:r>
              <a:rPr lang="en-US" dirty="0"/>
              <a:t>With 3 CPUs running continuously at full speed, it can do 3x more work than the elapsed wall-clock time!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549DF-195E-4EC3-9DD7-00DCFDFD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C0AC4-8131-4F60-86F5-A450DE0D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7F4E68-3237-416B-A2D6-F13BC992A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539" y="1335024"/>
            <a:ext cx="2433588" cy="13673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F83FA-A251-49DF-B9B0-B47DE6CBD126}"/>
              </a:ext>
            </a:extLst>
          </p:cNvPr>
          <p:cNvSpPr txBox="1"/>
          <p:nvPr/>
        </p:nvSpPr>
        <p:spPr>
          <a:xfrm>
            <a:off x="9620539" y="2702391"/>
            <a:ext cx="2433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A 3-horsepower system</a:t>
            </a:r>
          </a:p>
        </p:txBody>
      </p:sp>
    </p:spTree>
    <p:extLst>
      <p:ext uri="{BB962C8B-B14F-4D97-AF65-F5344CB8AC3E}">
        <p14:creationId xmlns:p14="http://schemas.microsoft.com/office/powerpoint/2010/main" val="19225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75A5-F07C-47BE-B610-34D4C749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Didn’t I promise “thousands x” </a:t>
            </a:r>
            <a:br>
              <a:rPr lang="en-US" dirty="0"/>
            </a:br>
            <a:r>
              <a:rPr lang="en-US" dirty="0"/>
              <a:t>How did that drop to 30x?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16AF7-ADB6-4153-BEFA-8972D05A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We counted words in </a:t>
            </a:r>
            <a:r>
              <a:rPr lang="en-US" u="sng" dirty="0"/>
              <a:t>text files:</a:t>
            </a:r>
            <a:r>
              <a:rPr lang="en-US" dirty="0"/>
              <a:t> Limited parallelism.  </a:t>
            </a:r>
          </a:p>
          <a:p>
            <a:endParaRPr lang="en-US" dirty="0"/>
          </a:p>
          <a:p>
            <a:r>
              <a:rPr lang="en-US" dirty="0"/>
              <a:t>The C++ program is able to process them in parallel side-by-side streams, which was how we got the speedup.</a:t>
            </a:r>
          </a:p>
          <a:p>
            <a:endParaRPr lang="en-US" dirty="0"/>
          </a:p>
          <a:p>
            <a:r>
              <a:rPr lang="en-US" dirty="0"/>
              <a:t>With image processing or machine learning (tensor arithmetic), the value of parallel processing is dramatically larger.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BFFEB-C080-4864-AA35-B7FC0FC9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E5845-521B-48A2-BDB0-40C758A3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1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A623-D1F5-4ABA-A9CC-23C51AA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in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F7E8-0A8C-48B1-A4C2-8EB8B3E6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computer has multiple smaller computers (cores) that all run on the same computer memory (RAM).  It may also have a special form of “accelerator” called a GPU.</a:t>
            </a:r>
          </a:p>
          <a:p>
            <a:endParaRPr lang="en-US" dirty="0"/>
          </a:p>
          <a:p>
            <a:r>
              <a:rPr lang="en-US" dirty="0"/>
              <a:t>To leverage this power, the computer offers special hardware instructions.  The compiler can use those for big speedups.  You can also use “threads”: a method of having more than one computational activity running within a single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DC14D-ADE3-45CB-AF9A-A837A5E8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D7921-1392-41F4-A988-330EA70F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A05A-DD41-4C12-8687-25ED1FB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48" y="234950"/>
            <a:ext cx="2585485" cy="1416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4DDB2-6CD2-4A6B-B407-DD004AB47577}"/>
              </a:ext>
            </a:extLst>
          </p:cNvPr>
          <p:cNvSpPr txBox="1"/>
          <p:nvPr/>
        </p:nvSpPr>
        <p:spPr>
          <a:xfrm>
            <a:off x="9451648" y="1651000"/>
            <a:ext cx="258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6-core Intel chip with GPU</a:t>
            </a:r>
          </a:p>
        </p:txBody>
      </p:sp>
    </p:spTree>
    <p:extLst>
      <p:ext uri="{BB962C8B-B14F-4D97-AF65-F5344CB8AC3E}">
        <p14:creationId xmlns:p14="http://schemas.microsoft.com/office/powerpoint/2010/main" val="3740365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A623-D1F5-4ABA-A9CC-23C51AA2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in your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F7E8-0A8C-48B1-A4C2-8EB8B3E6B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computer has multiple smaller computers (cores) that all run on the same computer memory (RAM).  It may also have a special form of “accelerator” called a GPU.</a:t>
            </a:r>
          </a:p>
          <a:p>
            <a:endParaRPr lang="en-US" dirty="0"/>
          </a:p>
          <a:p>
            <a:r>
              <a:rPr lang="en-US" dirty="0"/>
              <a:t>To leverage this power, the computer offers special hardware instructions.  The compiler can use those for big speedups.  You can also use “threads”: a method of having more than one computational activity running within a single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DC14D-ADE3-45CB-AF9A-A837A5E8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D7921-1392-41F4-A988-330EA70F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A05A-DD41-4C12-8687-25ED1FB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1648" y="234950"/>
            <a:ext cx="2585485" cy="1416050"/>
          </a:xfrm>
          <a:prstGeom prst="rect">
            <a:avLst/>
          </a:prstGeom>
        </p:spPr>
      </p:pic>
      <p:pic>
        <p:nvPicPr>
          <p:cNvPr id="1026" name="Picture 2" descr="Core i7-8700K - Intel - WikiChip">
            <a:extLst>
              <a:ext uri="{FF2B5EF4-FFF2-40B4-BE49-F238E27FC236}">
                <a16:creationId xmlns:a16="http://schemas.microsoft.com/office/drawing/2014/main" id="{5C65FCEA-80FF-4FEF-9C86-38AEC14EF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18" y="680720"/>
            <a:ext cx="10035854" cy="549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46B318-E2AB-4C64-94F4-A4483DFD012E}"/>
              </a:ext>
            </a:extLst>
          </p:cNvPr>
          <p:cNvSpPr/>
          <p:nvPr/>
        </p:nvSpPr>
        <p:spPr>
          <a:xfrm>
            <a:off x="7662333" y="2683933"/>
            <a:ext cx="3397649" cy="184573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724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89C1-58C5-467C-B205-75C06D91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write a program, should you care how it gets executed?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99B-E669-4853-9C40-0B6ACC8A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people are familiar with Java and Python</a:t>
            </a:r>
          </a:p>
          <a:p>
            <a:endParaRPr lang="en-US" dirty="0"/>
          </a:p>
          <a:p>
            <a:r>
              <a:rPr lang="en-US" dirty="0"/>
              <a:t>Java has lots of data types (and lots of fancy syntax!), generics, other elaborate language features and compiles to a mix of machine code and programming language runtime logic.</a:t>
            </a:r>
          </a:p>
          <a:p>
            <a:endParaRPr lang="en-US" dirty="0"/>
          </a:p>
          <a:p>
            <a:r>
              <a:rPr lang="en-US" dirty="0"/>
              <a:t>Python is easier: No need to fuss with data types, easy to create arrays and transform all the objects with just one step.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E9D4-B066-468F-8E31-9998156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1396-4F00-4818-BFA8-C8EDB10C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003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D4DE-10F8-4E34-B968-3347F9021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from Beyond CS4414:</a:t>
            </a:r>
            <a:br>
              <a:rPr lang="en-US" dirty="0"/>
            </a:br>
            <a:r>
              <a:rPr lang="en-US" dirty="0"/>
              <a:t>Cloud computing takes this further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BFF73-1D3A-4909-9020-1E56B0FCF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For compute-intensive tasks, companies set up an account on a big commercial data center called a cloud.  “Rent, don’t own”.</a:t>
            </a:r>
          </a:p>
          <a:p>
            <a:endParaRPr lang="en-US" dirty="0"/>
          </a:p>
          <a:p>
            <a:r>
              <a:rPr lang="en-US" dirty="0"/>
              <a:t>You can easily run a program on hundreds of thousands of computers, each instance processing different input files.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So a single job might have millions of threads working in </a:t>
            </a:r>
            <a:br>
              <a:rPr lang="en-US" dirty="0"/>
            </a:br>
            <a:r>
              <a:rPr lang="en-US" dirty="0"/>
              <a:t>    parallel, and each using parallel computing instructions!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the hard part is when they need to combine their results.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788ED-C75D-478E-8629-1F8646ADD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027F5-28C1-49E2-8264-E47E8C72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36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1AC3-E000-43B9-9E42-2AF02255C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Cloud Computing Data Center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DEC17-B743-483C-8865-343BC406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8278F-0CD1-4CEA-9A2B-C0BC6769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C3B4E8-84DD-4501-8165-06CA3A83E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94" y="2391818"/>
            <a:ext cx="7048500" cy="3771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7EFB42-4C6D-401C-83FD-4C25E1B43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922" y="1847850"/>
            <a:ext cx="3409950" cy="2266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5563C8-C18C-484A-9376-949FED507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2897" y="4519038"/>
            <a:ext cx="2150533" cy="14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11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BC3F-EBEF-4497-864F-D411F1F4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introduced by large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EA379-DC90-47A0-A28B-098515B9E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Program design:  </a:t>
            </a:r>
            <a:r>
              <a:rPr lang="en-US" dirty="0"/>
              <a:t>When we use networking to let processes talk to one-another, they need ways to share data, cooperate, coordinate, recover from failures.</a:t>
            </a:r>
          </a:p>
          <a:p>
            <a:r>
              <a:rPr lang="en-US" b="1" dirty="0">
                <a:solidFill>
                  <a:srgbClr val="C00000"/>
                </a:solidFill>
              </a:rPr>
              <a:t>Algorithmic:  </a:t>
            </a:r>
            <a:r>
              <a:rPr lang="en-US" dirty="0"/>
              <a:t>Just like in a single machine, there are more efficient and less efficient data structures and “protocols”</a:t>
            </a:r>
          </a:p>
          <a:p>
            <a:r>
              <a:rPr lang="en-US" b="1" dirty="0">
                <a:solidFill>
                  <a:srgbClr val="C00000"/>
                </a:solidFill>
              </a:rPr>
              <a:t>Security</a:t>
            </a:r>
            <a:r>
              <a:rPr lang="en-US" b="1" dirty="0"/>
              <a:t>:</a:t>
            </a:r>
            <a:r>
              <a:rPr lang="en-US" dirty="0"/>
              <a:t>  At scale it is common to run into new kinds of attacks, and we need different styles of defense.  Sensitive data is an especially important concern (like private information).</a:t>
            </a:r>
            <a:endParaRPr lang="en-US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ABA02-AC65-4843-A411-A06D3F961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C17836-6B71-4B4F-B682-3B2B439A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5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8F527-9D48-4D5F-8436-0D96AB1F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yet…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5DE33-CF57-4F35-9256-1F319FC9F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1084264" cy="4023360"/>
          </a:xfrm>
        </p:spPr>
        <p:txBody>
          <a:bodyPr>
            <a:normAutofit/>
          </a:bodyPr>
          <a:lstStyle/>
          <a:p>
            <a:r>
              <a:rPr lang="en-US" dirty="0"/>
              <a:t>Many jobs today involve larger scale computing platforms, even if you don’t work “for” a cloud company.</a:t>
            </a:r>
          </a:p>
          <a:p>
            <a:endParaRPr lang="en-US" dirty="0"/>
          </a:p>
          <a:p>
            <a:r>
              <a:rPr lang="en-US" dirty="0"/>
              <a:t>A factor of 10x can be dramatic if the code is used by Google to respond to a search or is part of the Facebook image feed.</a:t>
            </a:r>
          </a:p>
          <a:p>
            <a:endParaRPr lang="en-US" dirty="0"/>
          </a:p>
          <a:p>
            <a:r>
              <a:rPr lang="en-US" dirty="0"/>
              <a:t>C++ is the “way of progress” for demanding tasks.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6698FD-F790-47C0-8560-38ED357AF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82726-728D-4156-8456-0592DAD0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D92D8-12DE-4A44-8E87-8A07D6F1349C}"/>
              </a:ext>
            </a:extLst>
          </p:cNvPr>
          <p:cNvGrpSpPr/>
          <p:nvPr/>
        </p:nvGrpSpPr>
        <p:grpSpPr>
          <a:xfrm>
            <a:off x="7833572" y="112976"/>
            <a:ext cx="4274820" cy="2011680"/>
            <a:chOff x="7833572" y="112976"/>
            <a:chExt cx="4274820" cy="20116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DB07EF-A0E9-4ED1-9D1B-E12096EC9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33572" y="112976"/>
              <a:ext cx="4274820" cy="201168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5E31FA-EFDC-4733-A121-D2B12378A56E}"/>
                </a:ext>
              </a:extLst>
            </p:cNvPr>
            <p:cNvSpPr/>
            <p:nvPr/>
          </p:nvSpPr>
          <p:spPr>
            <a:xfrm>
              <a:off x="9389534" y="1551432"/>
              <a:ext cx="2565400" cy="533400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First woman to win the Nobel Prize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556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7E617-F1AB-4538-B132-17AF4DE7C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Linux and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50355-CAA1-4DCC-B76C-813D6920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came into this class comfortable in an object oriented language, and learned data structures, so C++ should be easy to learn.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 operators and syntax and features will remind you of Java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There are </a:t>
            </a:r>
            <a:r>
              <a:rPr lang="en-US" i="1" dirty="0"/>
              <a:t>extra </a:t>
            </a:r>
            <a:r>
              <a:rPr lang="en-US" dirty="0"/>
              <a:t>operators, and those we will teach you, and things</a:t>
            </a:r>
            <a:br>
              <a:rPr lang="en-US" dirty="0"/>
            </a:br>
            <a:r>
              <a:rPr lang="en-US" dirty="0"/>
              <a:t>   like dynamic memory management, but we won’t teach basics:</a:t>
            </a:r>
            <a:br>
              <a:rPr lang="en-US" dirty="0"/>
            </a:br>
            <a:r>
              <a:rPr lang="en-US" dirty="0"/>
              <a:t>   those you need to learn in a hands-on way!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Similarly, we will provide pointers to lists of Linux commands</a:t>
            </a:r>
            <a:br>
              <a:rPr lang="en-US" dirty="0"/>
            </a:br>
            <a:r>
              <a:rPr lang="en-US" dirty="0"/>
              <a:t>   and bash syntax, but these are topics for experiential learning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1EF2A-C59C-452C-AF5C-0279CB4E7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FA217-2E3B-476F-9385-BE5E65247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93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6ACB8-343F-44BE-BFF0-724067BF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Hello World in C++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C8483E-A506-46CB-8846-E830FBC82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30" t="28165" r="19691" b="21798"/>
          <a:stretch/>
        </p:blipFill>
        <p:spPr>
          <a:xfrm>
            <a:off x="2048510" y="2084832"/>
            <a:ext cx="7434537" cy="401801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462C5-F411-4FD1-BAC2-3AD7AA96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D4838-9FCA-47E0-B541-D2F4E36E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82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This is the “core” of the counting logic: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94DE5-0694-4629-AD09-E58340839756}"/>
              </a:ext>
            </a:extLst>
          </p:cNvPr>
          <p:cNvSpPr/>
          <p:nvPr/>
        </p:nvSpPr>
        <p:spPr>
          <a:xfrm>
            <a:off x="2623512" y="2568785"/>
            <a:ext cx="4936066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using           WC = std::map&lt;std::string, int&gt;;</a:t>
            </a:r>
          </a:p>
          <a:p>
            <a:r>
              <a:rPr lang="en-US" dirty="0"/>
              <a:t>WC              </a:t>
            </a:r>
            <a:r>
              <a:rPr lang="en-US" dirty="0" err="1"/>
              <a:t>sub_count</a:t>
            </a:r>
            <a:r>
              <a:rPr lang="en-US" dirty="0"/>
              <a:t>[MAXTHREADS];</a:t>
            </a:r>
          </a:p>
          <a:p>
            <a:endParaRPr lang="en-US" dirty="0"/>
          </a:p>
          <a:p>
            <a:r>
              <a:rPr lang="en-US" dirty="0"/>
              <a:t>inline void found(int&amp; </a:t>
            </a:r>
            <a:r>
              <a:rPr lang="en-US" dirty="0" err="1"/>
              <a:t>tn</a:t>
            </a:r>
            <a:r>
              <a:rPr lang="en-US" dirty="0"/>
              <a:t>, char*&amp; word)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</a:t>
            </a:r>
            <a:r>
              <a:rPr lang="en-US" dirty="0" err="1"/>
              <a:t>sub_count</a:t>
            </a:r>
            <a:r>
              <a:rPr lang="en-US" dirty="0"/>
              <a:t>[</a:t>
            </a:r>
            <a:r>
              <a:rPr lang="en-US" dirty="0" err="1"/>
              <a:t>tn</a:t>
            </a:r>
            <a:r>
              <a:rPr lang="en-US" dirty="0"/>
              <a:t>][std::string(word)]++;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19593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DF45-988E-4EDE-975A-CC1649355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Word Count in C++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D00285-FF29-493A-9BC6-64E618504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473200"/>
            <a:ext cx="10641690" cy="4836160"/>
          </a:xfrm>
        </p:spPr>
        <p:txBody>
          <a:bodyPr>
            <a:normAutofit/>
          </a:bodyPr>
          <a:lstStyle/>
          <a:p>
            <a:r>
              <a:rPr lang="en-US" dirty="0"/>
              <a:t>… and here is the core of the sorting logic: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14EE65-FDB4-4806-9993-EEAEFA8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39585-1AFB-4A6A-A36E-07D4C3527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4CD138-7CCB-4839-872B-49329956D983}"/>
              </a:ext>
            </a:extLst>
          </p:cNvPr>
          <p:cNvSpPr/>
          <p:nvPr/>
        </p:nvSpPr>
        <p:spPr>
          <a:xfrm>
            <a:off x="1024126" y="2084832"/>
            <a:ext cx="11031975" cy="42473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struct </a:t>
            </a:r>
            <a:r>
              <a:rPr lang="en-US" dirty="0" err="1"/>
              <a:t>SortOrder</a:t>
            </a:r>
            <a:r>
              <a:rPr lang="en-US" dirty="0"/>
              <a:t>: public std::</a:t>
            </a:r>
            <a:r>
              <a:rPr lang="en-US" dirty="0" err="1"/>
              <a:t>binary_function</a:t>
            </a:r>
            <a:r>
              <a:rPr lang="en-US" dirty="0"/>
              <a:t>&lt;std::pair&lt;int, std::string&gt;, std::pair&lt;int, std::string&gt;, bool&gt;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bool operator()(const std::pair&lt;int, std::string&gt;&amp; </a:t>
            </a:r>
            <a:r>
              <a:rPr lang="en-US" dirty="0" err="1"/>
              <a:t>lhs</a:t>
            </a:r>
            <a:r>
              <a:rPr lang="en-US" dirty="0"/>
              <a:t>, const std::pair&lt;int, std::string&gt;&amp; </a:t>
            </a:r>
            <a:r>
              <a:rPr lang="en-US" dirty="0" err="1"/>
              <a:t>rhs</a:t>
            </a:r>
            <a:r>
              <a:rPr lang="en-US" dirty="0"/>
              <a:t>) const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  return </a:t>
            </a:r>
            <a:r>
              <a:rPr lang="en-US" dirty="0" err="1"/>
              <a:t>lhs.first</a:t>
            </a:r>
            <a:r>
              <a:rPr lang="en-US" dirty="0"/>
              <a:t> &gt; </a:t>
            </a:r>
            <a:r>
              <a:rPr lang="en-US" dirty="0" err="1"/>
              <a:t>rhs.first</a:t>
            </a:r>
            <a:r>
              <a:rPr lang="en-US" dirty="0"/>
              <a:t> || (</a:t>
            </a:r>
            <a:r>
              <a:rPr lang="en-US" dirty="0" err="1"/>
              <a:t>lhs.first</a:t>
            </a:r>
            <a:r>
              <a:rPr lang="en-US" dirty="0"/>
              <a:t> == </a:t>
            </a:r>
            <a:r>
              <a:rPr lang="en-US" dirty="0" err="1"/>
              <a:t>rhs.first</a:t>
            </a:r>
            <a:r>
              <a:rPr lang="en-US" dirty="0"/>
              <a:t> &amp;&amp; </a:t>
            </a:r>
            <a:r>
              <a:rPr lang="en-US" dirty="0" err="1"/>
              <a:t>lhs.second</a:t>
            </a:r>
            <a:r>
              <a:rPr lang="en-US" dirty="0"/>
              <a:t> &lt; </a:t>
            </a:r>
            <a:r>
              <a:rPr lang="en-US" dirty="0" err="1"/>
              <a:t>rhs.second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};</a:t>
            </a:r>
          </a:p>
          <a:p>
            <a:endParaRPr lang="en-US" dirty="0"/>
          </a:p>
          <a:p>
            <a:r>
              <a:rPr lang="en-US" dirty="0"/>
              <a:t>using SO = std::map&lt;std::pair&lt;int, std::string&gt;, int, </a:t>
            </a:r>
            <a:r>
              <a:rPr lang="en-US" dirty="0" err="1"/>
              <a:t>SortOrder</a:t>
            </a:r>
            <a:r>
              <a:rPr lang="en-US" dirty="0"/>
              <a:t>&gt;;</a:t>
            </a:r>
          </a:p>
          <a:p>
            <a:r>
              <a:rPr lang="en-US" dirty="0"/>
              <a:t>SO </a:t>
            </a:r>
            <a:r>
              <a:rPr lang="en-US" dirty="0" err="1"/>
              <a:t>sorted_totals</a:t>
            </a:r>
            <a:r>
              <a:rPr lang="en-US" dirty="0"/>
              <a:t>;</a:t>
            </a:r>
          </a:p>
          <a:p>
            <a:r>
              <a:rPr lang="en-US" dirty="0"/>
              <a:t>for(auto </a:t>
            </a:r>
            <a:r>
              <a:rPr lang="en-US" dirty="0" err="1"/>
              <a:t>wc</a:t>
            </a:r>
            <a:r>
              <a:rPr lang="en-US" dirty="0"/>
              <a:t>: totals)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  std::pair&lt;</a:t>
            </a:r>
            <a:r>
              <a:rPr lang="en-US" dirty="0" err="1"/>
              <a:t>int,std</a:t>
            </a:r>
            <a:r>
              <a:rPr lang="en-US" dirty="0"/>
              <a:t>::string&gt; </a:t>
            </a:r>
            <a:r>
              <a:rPr lang="en-US" dirty="0" err="1"/>
              <a:t>new_pair</a:t>
            </a:r>
            <a:r>
              <a:rPr lang="en-US" dirty="0"/>
              <a:t>(</a:t>
            </a:r>
            <a:r>
              <a:rPr lang="en-US" dirty="0" err="1"/>
              <a:t>wc.second</a:t>
            </a:r>
            <a:r>
              <a:rPr lang="en-US" dirty="0"/>
              <a:t>, </a:t>
            </a:r>
            <a:r>
              <a:rPr lang="en-US" dirty="0" err="1"/>
              <a:t>wc.first</a:t>
            </a:r>
            <a:r>
              <a:rPr lang="en-US" dirty="0"/>
              <a:t>);</a:t>
            </a:r>
          </a:p>
          <a:p>
            <a:r>
              <a:rPr lang="en-US" dirty="0"/>
              <a:t>        </a:t>
            </a:r>
            <a:r>
              <a:rPr lang="en-US" dirty="0" err="1"/>
              <a:t>sorted_totals</a:t>
            </a:r>
            <a:r>
              <a:rPr lang="en-US" dirty="0"/>
              <a:t>[</a:t>
            </a:r>
            <a:r>
              <a:rPr lang="en-US" dirty="0" err="1"/>
              <a:t>new_pair</a:t>
            </a:r>
            <a:r>
              <a:rPr lang="en-US" dirty="0"/>
              <a:t>] = </a:t>
            </a:r>
            <a:r>
              <a:rPr lang="en-US" dirty="0" err="1"/>
              <a:t>wc.second</a:t>
            </a:r>
            <a:r>
              <a:rPr lang="en-US" dirty="0"/>
              <a:t>;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4128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A85D-CDFA-4E73-B274-BDF5AB0D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Frightening Syntax!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39CFF-EFD0-405B-96BD-E437F9BB4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But the course staff is used to C++ and we can help.</a:t>
            </a:r>
          </a:p>
          <a:p>
            <a:endParaRPr lang="en-US" dirty="0"/>
          </a:p>
          <a:p>
            <a:r>
              <a:rPr lang="en-US" dirty="0"/>
              <a:t>Once you really learn it, you’ll start to find it much more natural.</a:t>
            </a:r>
          </a:p>
          <a:p>
            <a:endParaRPr lang="en-US" dirty="0"/>
          </a:p>
          <a:p>
            <a:r>
              <a:rPr lang="en-US" dirty="0"/>
              <a:t>The one big thing to know is that even a single misplaced character can trigger pages of compiler complaints, so you do need to understand exactly what you are “asking it to do!”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25243-2D89-45BC-85D4-21C47953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D92E8-446D-4EC1-88E1-D65EC680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455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DE59-CF47-4B8E-8514-0DFB519B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way of progress being “neither easy nor fast” aspect?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E3631-22C1-4D65-A249-513739301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C++ will eventually start to feel much easier, after a few weeks.</a:t>
            </a:r>
          </a:p>
          <a:p>
            <a:endParaRPr lang="en-US" dirty="0"/>
          </a:p>
          <a:p>
            <a:r>
              <a:rPr lang="en-US" dirty="0"/>
              <a:t>But you don’t </a:t>
            </a:r>
            <a:r>
              <a:rPr lang="en-US" i="1" dirty="0"/>
              <a:t>automatically</a:t>
            </a:r>
            <a:r>
              <a:rPr lang="en-US" dirty="0"/>
              <a:t> get high speed.  That takes more work – rewarding work, because you can measure the improvements as you make them, but it does take effort!</a:t>
            </a:r>
          </a:p>
          <a:p>
            <a:endParaRPr lang="en-US" dirty="0"/>
          </a:p>
          <a:p>
            <a:r>
              <a:rPr lang="en-US" dirty="0"/>
              <a:t>The key is to be able match your coding goals to the hardware.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D4581A-B2DC-4732-AEDC-5420E8D5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CB54A-C604-48A8-BC3F-E67820ED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89C1-58C5-467C-B205-75C06D91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you write a program, should you care how it gets executed?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C99B-E669-4853-9C40-0B6ACC8A9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Most people are familiar with Java and Python</a:t>
            </a:r>
          </a:p>
          <a:p>
            <a:endParaRPr lang="en-US" dirty="0"/>
          </a:p>
          <a:p>
            <a:r>
              <a:rPr lang="en-US" dirty="0"/>
              <a:t>Java has lots of data types (and lots of fancy syntax!), generics, other elaborate language features and compiles to a mix of machine code and programming language runtime logic.</a:t>
            </a:r>
          </a:p>
          <a:p>
            <a:endParaRPr lang="en-US" dirty="0"/>
          </a:p>
          <a:p>
            <a:r>
              <a:rPr lang="en-US" dirty="0"/>
              <a:t>Python is easier: No need to fuss with data types, easy to create arrays and transform all the objects with just one step.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AA520-54B6-4558-B370-9FAB22316DD8}"/>
              </a:ext>
            </a:extLst>
          </p:cNvPr>
          <p:cNvSpPr txBox="1"/>
          <p:nvPr/>
        </p:nvSpPr>
        <p:spPr>
          <a:xfrm>
            <a:off x="1716464" y="1690062"/>
            <a:ext cx="9257015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Which is better?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Java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400" dirty="0"/>
              <a:t>Python</a:t>
            </a:r>
          </a:p>
          <a:p>
            <a:pPr marL="742950" indent="-742950">
              <a:buFont typeface="+mj-lt"/>
              <a:buAutoNum type="arabicParenR"/>
            </a:pPr>
            <a:endParaRPr lang="en-US" sz="4400" dirty="0"/>
          </a:p>
          <a:p>
            <a:r>
              <a:rPr lang="en-US" sz="4400" dirty="0"/>
              <a:t>… why?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3E9D4-B066-468F-8E31-999815641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F1396-4F00-4818-BFA8-C8EDB10C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586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99CD-132D-41A4-9FA2-2DF99963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 first coded my solution, my program was very short, but rather slow.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3AD9E-3529-4466-803A-C2134A01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/>
          </a:bodyPr>
          <a:lstStyle/>
          <a:p>
            <a:r>
              <a:rPr lang="en-US" dirty="0"/>
              <a:t>I added parallel threads – which complicated the solution but helped a lot.  Then because file opening was slow, I added a thread to “preopen” files before they were needed.</a:t>
            </a:r>
          </a:p>
          <a:p>
            <a:endParaRPr lang="en-US" dirty="0"/>
          </a:p>
          <a:p>
            <a:r>
              <a:rPr lang="en-US" dirty="0"/>
              <a:t>The C++ library for file opening and reading files was a bottleneck, so I switched to calling Linux file open and Linux file read, directly.  This gave an additional speedup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AD8C9-2440-4FB6-AC1B-A8FC9524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E8D75-CB2E-494A-ACEC-2C00FAC8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0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55CC-5B00-4BDA-A175-472B983C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D4EA2-C5D1-4F04-81DB-3C59544A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threads, my code was “part way” to the goal.</a:t>
            </a:r>
          </a:p>
          <a:p>
            <a:endParaRPr lang="en-US" dirty="0"/>
          </a:p>
          <a:p>
            <a:r>
              <a:rPr lang="en-US" dirty="0"/>
              <a:t>Thinking about bottlenecks, I decided to add one more parallel computing idea (we’ll see it soon).  Then I changed some of my very heavily-used methods to be “</a:t>
            </a:r>
            <a:r>
              <a:rPr lang="en-US" dirty="0" err="1"/>
              <a:t>inlined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This gave that 20x-30x compared to Python and Java.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72FCA-11A2-42BD-81DB-8E1636F6E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FEEBF-6479-48EE-AB5A-726771AD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69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D514-FB71-41E2-B582-B2072088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your own?  Or learn some weird library interface?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877ED-5235-49C2-831A-9EC7A86A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C++ we could certainly code everything from scratch.</a:t>
            </a:r>
          </a:p>
          <a:p>
            <a:endParaRPr lang="en-US" dirty="0"/>
          </a:p>
          <a:p>
            <a:r>
              <a:rPr lang="en-US" dirty="0"/>
              <a:t>But library solutions have the benefit of being standard, widely used, and heavily tested.</a:t>
            </a:r>
          </a:p>
          <a:p>
            <a:endParaRPr lang="en-US" dirty="0"/>
          </a:p>
          <a:p>
            <a:r>
              <a:rPr lang="en-US" dirty="0"/>
              <a:t>C++ libraries are also exceptionally performant, and for our course this is an important consideration!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44B69-4696-43C5-B54D-DD8212376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2A413F-72C2-463A-8448-998B8736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246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3F9EB-1FE8-4725-A7DE-3A223B7B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Remainder of Word Count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4FA4F-57CC-4A61-94A3-75C0D5285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 didn’t show you: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standard includes required to import the std:: libraries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The main program that calls the “</a:t>
            </a:r>
            <a:r>
              <a:rPr lang="en-US" dirty="0" err="1"/>
              <a:t>getWordCount</a:t>
            </a:r>
            <a:r>
              <a:rPr lang="en-US" dirty="0"/>
              <a:t>” method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bunch of little helper methods I wrote.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44FE3-F256-4BBB-9A81-C589618E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AD2B8-A11C-466D-A3C8-9A42F63A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3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1B48-E607-4251-AACF-8651A2CB1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would people care about word counting in a modern system, like for </a:t>
            </a:r>
            <a:r>
              <a:rPr lang="en-US" dirty="0" err="1"/>
              <a:t>nlp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C8DDB-33E9-46D6-B672-5CB89572E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429932"/>
            <a:ext cx="10641690" cy="3879427"/>
          </a:xfrm>
        </p:spPr>
        <p:txBody>
          <a:bodyPr/>
          <a:lstStyle/>
          <a:p>
            <a:r>
              <a:rPr lang="en-US" dirty="0"/>
              <a:t>Natural language programs are </a:t>
            </a:r>
            <a:r>
              <a:rPr lang="en-US" i="1" dirty="0"/>
              <a:t>based on word counts</a:t>
            </a:r>
            <a:r>
              <a:rPr lang="en-US" dirty="0"/>
              <a:t>, but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White space, punctuation, hyphenation is removed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Conjunctions such as “a”, “and”, “or” are discarded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Upper case is mapped to lower-case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Stems are removed:  “</a:t>
            </a:r>
            <a:r>
              <a:rPr lang="en-US" b="1" u="sng" dirty="0"/>
              <a:t>fly</a:t>
            </a:r>
            <a:r>
              <a:rPr lang="en-US" dirty="0"/>
              <a:t>ing” might map to “fly”.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90DC2A-3BB1-4A82-A054-053EAF34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980E0-B79E-42DD-A0A1-B6E6AE99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2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D0F5-98A9-4609-93E2-89E0616BA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NLP systems care about stems?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41C55-6AE8-4C9D-B909-E33B8CDDA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people do a web search such as “learn to fly small plane” or “birds that cannot fly” small style differences arise.</a:t>
            </a:r>
          </a:p>
          <a:p>
            <a:endParaRPr lang="en-US" dirty="0"/>
          </a:p>
          <a:p>
            <a:r>
              <a:rPr lang="en-US" dirty="0"/>
              <a:t>Stems have been shown to be much more stable and consistent</a:t>
            </a:r>
          </a:p>
          <a:p>
            <a:endParaRPr lang="en-US" dirty="0"/>
          </a:p>
          <a:p>
            <a:r>
              <a:rPr lang="en-US" dirty="0"/>
              <a:t>Web pages for flying schools would probably use “fly” very extensively.  In contrast “that” and “to” are less relevant…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3ECAA-AD31-40F2-BFF4-43820EF0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F6ECB-F331-466E-94D6-E4E098C5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973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FBB3-DCAC-41EC-8616-0B7274CC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shapes the performance of “stemmed, lower-case word count”?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BA33-C187-4039-8AB6-B2248382C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Speed of reading the data, especially if the file is large.</a:t>
            </a:r>
            <a:br>
              <a:rPr lang="en-US" dirty="0"/>
            </a:br>
            <a:r>
              <a:rPr lang="en-US" dirty="0"/>
              <a:t>    At Google, some AI systems that learn from web pages scan</a:t>
            </a:r>
            <a:br>
              <a:rPr lang="en-US" dirty="0"/>
            </a:br>
            <a:r>
              <a:rPr lang="en-US" dirty="0"/>
              <a:t>    hundreds of billions of them.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Splitting, stemming, mapping to lower case, discarding conjunctions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If we use new variables to hold stemmed words, we’ll need </a:t>
            </a:r>
            <a:br>
              <a:rPr lang="en-US" dirty="0"/>
            </a:br>
            <a:r>
              <a:rPr lang="en-US" dirty="0"/>
              <a:t>    to “allocate” memory and initialize the object.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We’ll need to keep a sorted list of words, and look for each</a:t>
            </a:r>
            <a:br>
              <a:rPr lang="en-US" dirty="0"/>
            </a:br>
            <a:r>
              <a:rPr lang="en-US" dirty="0"/>
              <a:t>    word as we discover it, and increase the associated counter.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72BBDA-7A03-441D-9E1F-DBE5A1199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EF3A9-A35E-4DCD-A5E5-B2174C1A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736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3D34-C70C-43B6-8CA2-A89B735BF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Glimpse of Linux and Bash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0E2225-A037-4724-8D10-D7F791739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29008"/>
            <a:ext cx="10641690" cy="4380352"/>
          </a:xfrm>
        </p:spPr>
        <p:txBody>
          <a:bodyPr/>
          <a:lstStyle/>
          <a:p>
            <a:r>
              <a:rPr lang="en-US" dirty="0"/>
              <a:t>This bash command runs </a:t>
            </a:r>
            <a:r>
              <a:rPr lang="en-US" dirty="0" err="1"/>
              <a:t>c++</a:t>
            </a:r>
            <a:r>
              <a:rPr lang="en-US" dirty="0"/>
              <a:t>, telling it to optimize the code, warn in a “fussy” way. </a:t>
            </a:r>
          </a:p>
          <a:p>
            <a:r>
              <a:rPr lang="en-US" dirty="0"/>
              <a:t>	</a:t>
            </a:r>
            <a:r>
              <a:rPr lang="en-US" sz="2000">
                <a:highlight>
                  <a:srgbClr val="C0C0C0"/>
                </a:highlight>
              </a:rPr>
              <a:t>% </a:t>
            </a:r>
            <a:r>
              <a:rPr lang="en-US" sz="2000" dirty="0">
                <a:highlight>
                  <a:srgbClr val="C0C0C0"/>
                </a:highlight>
              </a:rPr>
              <a:t>g</a:t>
            </a:r>
            <a:r>
              <a:rPr lang="en-US" sz="2000">
                <a:highlight>
                  <a:srgbClr val="C0C0C0"/>
                </a:highlight>
              </a:rPr>
              <a:t>++ </a:t>
            </a:r>
            <a:r>
              <a:rPr lang="en-US" sz="2000" dirty="0">
                <a:highlight>
                  <a:srgbClr val="C0C0C0"/>
                </a:highlight>
              </a:rPr>
              <a:t>-std=</a:t>
            </a:r>
            <a:r>
              <a:rPr lang="en-US" sz="2000" dirty="0" err="1">
                <a:highlight>
                  <a:srgbClr val="C0C0C0"/>
                </a:highlight>
              </a:rPr>
              <a:t>c++</a:t>
            </a:r>
            <a:r>
              <a:rPr lang="en-US" sz="2000" dirty="0">
                <a:highlight>
                  <a:srgbClr val="C0C0C0"/>
                </a:highlight>
              </a:rPr>
              <a:t>11  -O3 -Wall -</a:t>
            </a:r>
            <a:r>
              <a:rPr lang="en-US" sz="2000" dirty="0" err="1">
                <a:highlight>
                  <a:srgbClr val="C0C0C0"/>
                </a:highlight>
              </a:rPr>
              <a:t>Wpedantic</a:t>
            </a:r>
            <a:r>
              <a:rPr lang="en-US" sz="2000" dirty="0">
                <a:highlight>
                  <a:srgbClr val="C0C0C0"/>
                </a:highlight>
              </a:rPr>
              <a:t> -</a:t>
            </a:r>
            <a:r>
              <a:rPr lang="en-US" sz="2000" dirty="0" err="1">
                <a:highlight>
                  <a:srgbClr val="C0C0C0"/>
                </a:highlight>
              </a:rPr>
              <a:t>pthread</a:t>
            </a:r>
            <a:r>
              <a:rPr lang="en-US" sz="2000" dirty="0">
                <a:highlight>
                  <a:srgbClr val="C0C0C0"/>
                </a:highlight>
              </a:rPr>
              <a:t>  -o fast-</a:t>
            </a:r>
            <a:r>
              <a:rPr lang="en-US" sz="2000" dirty="0" err="1">
                <a:highlight>
                  <a:srgbClr val="C0C0C0"/>
                </a:highlight>
              </a:rPr>
              <a:t>wc</a:t>
            </a:r>
            <a:r>
              <a:rPr lang="en-US" sz="2000" dirty="0">
                <a:highlight>
                  <a:srgbClr val="C0C0C0"/>
                </a:highlight>
              </a:rPr>
              <a:t> fast-wc.cpp  </a:t>
            </a:r>
          </a:p>
          <a:p>
            <a:pPr lvl="0">
              <a:buClr>
                <a:srgbClr val="1CADE4"/>
              </a:buClr>
            </a:pPr>
            <a:r>
              <a:rPr lang="en-US" dirty="0">
                <a:solidFill>
                  <a:prstClr val="black"/>
                </a:solidFill>
              </a:rPr>
              <a:t>This does a timed run of the program (fast-</a:t>
            </a:r>
            <a:r>
              <a:rPr lang="en-US" dirty="0" err="1">
                <a:solidFill>
                  <a:prstClr val="black"/>
                </a:solidFill>
              </a:rPr>
              <a:t>wc</a:t>
            </a:r>
            <a:r>
              <a:rPr lang="en-US" dirty="0">
                <a:solidFill>
                  <a:prstClr val="black"/>
                </a:solidFill>
              </a:rPr>
              <a:t>):</a:t>
            </a:r>
          </a:p>
          <a:p>
            <a:pPr marL="128016" lvl="1" indent="0">
              <a:buClr>
                <a:srgbClr val="1CADE4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 	</a:t>
            </a:r>
            <a:r>
              <a:rPr lang="en-US" sz="1800" dirty="0">
                <a:solidFill>
                  <a:prstClr val="black"/>
                </a:solidFill>
                <a:highlight>
                  <a:srgbClr val="C0C0C0"/>
                </a:highlight>
              </a:rPr>
              <a:t>% </a:t>
            </a:r>
            <a:r>
              <a:rPr lang="en-US" sz="2400" dirty="0">
                <a:solidFill>
                  <a:prstClr val="black"/>
                </a:solidFill>
                <a:highlight>
                  <a:srgbClr val="C0C0C0"/>
                </a:highlight>
              </a:rPr>
              <a:t>time taskset 0xFF ./fast-</a:t>
            </a:r>
            <a:r>
              <a:rPr lang="en-US" sz="2400" dirty="0" err="1">
                <a:solidFill>
                  <a:prstClr val="black"/>
                </a:solidFill>
                <a:highlight>
                  <a:srgbClr val="C0C0C0"/>
                </a:highlight>
              </a:rPr>
              <a:t>wc</a:t>
            </a:r>
            <a:r>
              <a:rPr lang="en-US" sz="2400" dirty="0">
                <a:solidFill>
                  <a:prstClr val="black"/>
                </a:solidFill>
                <a:highlight>
                  <a:srgbClr val="C0C0C0"/>
                </a:highlight>
              </a:rPr>
              <a:t> -n4 -p </a:t>
            </a:r>
            <a:endParaRPr lang="en-US" dirty="0">
              <a:solidFill>
                <a:prstClr val="black"/>
              </a:solidFill>
              <a:highlight>
                <a:srgbClr val="C0C0C0"/>
              </a:highlight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C56A89-512C-4B04-9E2B-6E8DE7AD5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8C29C-56C0-4180-BA1B-552ECB7F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679159-B3A3-4354-9108-040972277FF5}"/>
              </a:ext>
            </a:extLst>
          </p:cNvPr>
          <p:cNvSpPr/>
          <p:nvPr/>
        </p:nvSpPr>
        <p:spPr>
          <a:xfrm>
            <a:off x="1955800" y="4605867"/>
            <a:ext cx="8610600" cy="1413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fast-</a:t>
            </a:r>
            <a:r>
              <a:rPr lang="en-US" sz="1600" b="1" dirty="0" err="1"/>
              <a:t>wc</a:t>
            </a:r>
            <a:r>
              <a:rPr lang="en-US" sz="1600" b="1" dirty="0"/>
              <a:t> with 4 cores, 50095 files, 16 blocks per read, parallel merge ON</a:t>
            </a:r>
          </a:p>
          <a:p>
            <a:r>
              <a:rPr lang="en-US" sz="1600" b="1" dirty="0"/>
              <a:t>                         define   |  2008083</a:t>
            </a:r>
          </a:p>
          <a:p>
            <a:r>
              <a:rPr lang="en-US" sz="1600" b="1" dirty="0"/>
              <a:t>                           struct   |  1694853</a:t>
            </a:r>
          </a:p>
          <a:p>
            <a:r>
              <a:rPr lang="en-US" sz="1600" b="1" dirty="0"/>
              <a:t>                                 0   |  1268529</a:t>
            </a:r>
          </a:p>
          <a:p>
            <a:r>
              <a:rPr lang="en-US" sz="1600" b="1" dirty="0"/>
              <a:t>                                 if   |  1172461</a:t>
            </a:r>
          </a:p>
        </p:txBody>
      </p:sp>
    </p:spTree>
    <p:extLst>
      <p:ext uri="{BB962C8B-B14F-4D97-AF65-F5344CB8AC3E}">
        <p14:creationId xmlns:p14="http://schemas.microsoft.com/office/powerpoint/2010/main" val="12915943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B9E9-C61D-4A4E-8B61-34F8C313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fun with bash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1AD5-9435-413D-980B-D007712E5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fact we can use bash to…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Automatically open a file and have it look like “console input” </a:t>
            </a:r>
            <a:br>
              <a:rPr lang="en-US" dirty="0"/>
            </a:br>
            <a:r>
              <a:rPr lang="en-US" dirty="0"/>
              <a:t>    in our C++ program.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Put the program output into a file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Run a program in the background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Put the program output into a bash variable, and then pass</a:t>
            </a:r>
            <a:br>
              <a:rPr lang="en-US" dirty="0"/>
            </a:br>
            <a:r>
              <a:rPr lang="en-US" dirty="0"/>
              <a:t>    that variable as a command-line argument to some other program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the list goes on for quite a while!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19AB2-8EBE-4666-8B84-10D8BE533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0D9F7-8BF8-4388-80C5-35CE83E1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94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EA00F7-FC6E-4876-A8A1-6350425B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Considerations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B75E01-C049-46B8-88F5-ABF77D628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Organizational stuff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A944DE-7E63-4ED4-AAD6-92A366B0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9B3C6F-2031-4CA6-9C8A-8832AE19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3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3B53-CDBB-4012-B507-1C369B63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people often cite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08E8-D4A8-472F-B74C-4FD5C165A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Expressivity and Efficiency: </a:t>
            </a:r>
            <a:r>
              <a:rPr lang="en-US" dirty="0"/>
              <a:t>Can I code my solution elegantly and easily?  Will my solution perform well?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Correctness</a:t>
            </a:r>
            <a:r>
              <a:rPr lang="en-US" dirty="0"/>
              <a:t>: If I end up with buggy code, I’ll waste time (and my boss won’t be happy).  A language should facilitate correctness.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Productivity</a:t>
            </a:r>
            <a:r>
              <a:rPr lang="en-US" dirty="0"/>
              <a:t>: A language is just a tool.  The easier it is to do the job (which is to solve some concrete problem), the better!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91B0C-107D-4474-9197-C35F2AC2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986B4-7EC5-4C45-B811-2CD5AD34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195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0ADA53-BA7E-4163-8C48-776996CD4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Recitations matter!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1E8C88-2293-423A-9021-579543429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CS4414, we use the recitations to teach you C++ and Linux</a:t>
            </a:r>
          </a:p>
          <a:p>
            <a:endParaRPr lang="en-US" dirty="0"/>
          </a:p>
          <a:p>
            <a:r>
              <a:rPr lang="en-US" dirty="0"/>
              <a:t>We also are asking the ugrad TAs to organize a few longer “workshops” where they would problem solve while you watch (those will be on Zoom and recorded).</a:t>
            </a:r>
          </a:p>
          <a:p>
            <a:endParaRPr lang="en-US" dirty="0"/>
          </a:p>
          <a:p>
            <a:r>
              <a:rPr lang="en-US" dirty="0"/>
              <a:t>C++ is easy but it takes time and help to learn.  And even a person who knows C++ can learn new things from Sagar and Alicia.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F292C-FD91-452C-9C05-096196DE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9D280B-9361-4958-A360-806CEF85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284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A6FD-E80F-4A48-8275-E0D97248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C++ hard to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9BF0A-1482-4F3E-BF33-20106BAFD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873347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C++ is easy to learn at a basic level (in CS4414 we won’t dive into the really fancy, obscure, C++ features).</a:t>
            </a:r>
          </a:p>
          <a:p>
            <a:endParaRPr lang="en-US" dirty="0"/>
          </a:p>
          <a:p>
            <a:r>
              <a:rPr lang="en-US" dirty="0"/>
              <a:t>C++ was designed to make the mapping to the hardware and to the machine instructions “evident”. </a:t>
            </a:r>
            <a:r>
              <a:rPr lang="en-US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interview with the inventor of C++</a:t>
            </a:r>
            <a:r>
              <a:rPr lang="en-US" dirty="0">
                <a:solidFill>
                  <a:schemeClr val="accent2"/>
                </a:solidFill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Unlike that sense of black-boxes everywhere, with C++ you can know everything your code is doing, even to very low levels.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94E77-4341-4CAA-9A0D-C48B76644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0E10E-E6DF-4F1F-A445-BF205492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42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F0C26-B1C4-4DD5-BC1B-4D9EE4DC4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tools (IDE)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5072-7695-4EDB-8708-9D7E00A6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Ken and Sagar do many things at the “command line” layer of Linux.  Neither uses any kind of IDE for C++ on Linux.</a:t>
            </a:r>
          </a:p>
          <a:p>
            <a:endParaRPr lang="en-US" dirty="0"/>
          </a:p>
          <a:p>
            <a:r>
              <a:rPr lang="en-US" dirty="0"/>
              <a:t>But there are good IDE options, like Eclipse and Visual Studio Code</a:t>
            </a:r>
          </a:p>
          <a:p>
            <a:endParaRPr lang="en-US" dirty="0"/>
          </a:p>
          <a:p>
            <a:r>
              <a:rPr lang="en-US" dirty="0"/>
              <a:t>Linux comes in many flavors.  We prefer Ubuntu, the bash shell, and the “</a:t>
            </a:r>
            <a:r>
              <a:rPr lang="en-US" dirty="0" err="1"/>
              <a:t>cmake</a:t>
            </a:r>
            <a:r>
              <a:rPr lang="en-US" dirty="0"/>
              <a:t>” application builder.  Sagar loves the emacs editor.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D2817-BC86-44A1-9FFD-DE188A37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9329E-15E6-4797-8E86-2DD11AB4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3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CEA2-6E9E-42B9-8A49-39EBC2D1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E9F3C-0881-49F8-838B-15D37EA6B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whole course closely tracks the main textbook by Bryant and O’Halloran at CMU.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Main difference is that CMU CS213 views the class as an </a:t>
            </a:r>
            <a:br>
              <a:rPr lang="en-US" dirty="0"/>
            </a:br>
            <a:r>
              <a:rPr lang="en-US" dirty="0"/>
              <a:t>    introduction to programming languages and compilers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CS4414 has a systems-centric focus.  But in fact the textbook</a:t>
            </a:r>
            <a:br>
              <a:rPr lang="en-US" dirty="0"/>
            </a:br>
            <a:r>
              <a:rPr lang="en-US" dirty="0"/>
              <a:t>    includes this material, even if CMU’s course brushes over it</a:t>
            </a:r>
          </a:p>
          <a:p>
            <a:pPr marL="0" indent="0">
              <a:buNone/>
            </a:pPr>
            <a:r>
              <a:rPr lang="en-US" dirty="0"/>
              <a:t>To fill in gaps, we also recommend getting a C++ textbook and learning to access the online Linux materials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39394D-817A-4705-870A-02B636C1C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BB1CD-A021-41FA-98F5-483DE2CC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97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9AC7-480B-4D6C-85EF-0A47A7506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C4BBA-3F23-4B8E-8E95-15249C0A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matter what you use, Linux requires some (annoying) setup, and you’ll need to use online resources to get these right.</a:t>
            </a:r>
          </a:p>
          <a:p>
            <a:endParaRPr lang="en-US" dirty="0"/>
          </a:p>
          <a:p>
            <a:r>
              <a:rPr lang="en-US" dirty="0"/>
              <a:t>Otherwise things like console colors or the editor colors might be difficult to read.  Linux still works, but could be hard to use.  </a:t>
            </a:r>
            <a:r>
              <a:rPr lang="en-US" dirty="0" err="1"/>
              <a:t>c++</a:t>
            </a:r>
            <a:r>
              <a:rPr lang="en-US" dirty="0"/>
              <a:t> might get confused and not find things like the std library.</a:t>
            </a:r>
          </a:p>
          <a:p>
            <a:endParaRPr lang="en-US" dirty="0"/>
          </a:p>
          <a:p>
            <a:r>
              <a:rPr lang="en-US" dirty="0"/>
              <a:t>Ample online instructions about every single step…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66FC8-8D72-4D7C-A2E9-C3B5BC47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BB0BC-0797-45D6-910E-432C2202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75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E8E7-41C7-4623-B391-18E988FD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47B6-396A-434B-AF6F-87038BEB3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CS4414 will be a very hands-on course, with a stream of homework assignments that you’ll work on for one or two weeks at a time.</a:t>
            </a:r>
          </a:p>
          <a:p>
            <a:endParaRPr lang="en-US" dirty="0"/>
          </a:p>
          <a:p>
            <a:r>
              <a:rPr lang="en-US" dirty="0"/>
              <a:t>Recitation will introduce the things you need to know and drill down on “surprises” relative to Java and Python,</a:t>
            </a:r>
            <a:r>
              <a:rPr lang="en-US" b="1" dirty="0"/>
              <a:t> but you really learn these things by doing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You can use your own laptop, or a Cornell machine (CSUG lab), but not a tablet that lacks a keyboard and mouse.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D8529-BD16-4E60-87CB-C3B01E1F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F7574-3ABD-435C-93AC-5ACAC6A5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371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C7D6-7676-46D7-956E-3E958012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</a:t>
            </a:r>
            <a:r>
              <a:rPr lang="en-US" u="sng" dirty="0"/>
              <a:t>learn</a:t>
            </a:r>
            <a:r>
              <a:rPr lang="en-US" dirty="0"/>
              <a:t> in groups… but must </a:t>
            </a:r>
            <a:r>
              <a:rPr lang="en-US" u="sng" dirty="0"/>
              <a:t>work</a:t>
            </a:r>
            <a:r>
              <a:rPr lang="en-US" dirty="0"/>
              <a:t> alone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6F24A-B1F7-4898-88CA-CC05D1724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encourage study groups.   Learning as a group is great!</a:t>
            </a:r>
          </a:p>
          <a:p>
            <a:endParaRPr lang="en-US" dirty="0"/>
          </a:p>
          <a:p>
            <a:r>
              <a:rPr lang="en-US" dirty="0"/>
              <a:t>But… </a:t>
            </a:r>
            <a:r>
              <a:rPr lang="en-US" i="1" dirty="0"/>
              <a:t>every single thing you do on a graded homework must be done by you, and not with any help from friends or </a:t>
            </a:r>
            <a:r>
              <a:rPr lang="en-US" i="1" dirty="0" err="1"/>
              <a:t>CourseHero</a:t>
            </a:r>
            <a:r>
              <a:rPr lang="en-US" i="1" dirty="0"/>
              <a:t> or other cheats.  Graded work must be </a:t>
            </a:r>
            <a:r>
              <a:rPr lang="en-US" i="1" u="sng" dirty="0"/>
              <a:t>your</a:t>
            </a:r>
            <a:r>
              <a:rPr lang="en-US" i="1" dirty="0"/>
              <a:t> individual work.</a:t>
            </a:r>
          </a:p>
          <a:p>
            <a:endParaRPr lang="en-US" dirty="0"/>
          </a:p>
          <a:p>
            <a:r>
              <a:rPr lang="en-US" dirty="0"/>
              <a:t>We have outstanding TAs (ugrad and PhD) to help if you get stuck, and you can also post questions on Piazza (or answer them)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83F4C-FC87-43F0-B80B-480B7449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D16E0-D40B-4795-9F97-42FD529C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235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86B3-1D93-4574-B031-1BF61A01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01428" cy="1499616"/>
          </a:xfrm>
        </p:spPr>
        <p:txBody>
          <a:bodyPr/>
          <a:lstStyle/>
          <a:p>
            <a:r>
              <a:rPr lang="en-US" dirty="0"/>
              <a:t>Exams (some), 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2E4B7-EFFA-4314-993B-ED078741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use the exact same grading formula as CS4410: 50% exams, 50% homework.  There will be one prelim and one final.  Cornell exam schedules will show the exact dates, times </a:t>
            </a:r>
            <a:r>
              <a:rPr lang="en-US"/>
              <a:t>and rooms.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 are required to attend every lecture.  Cornell asked us not to create videos for offline viewing, and we won’t.</a:t>
            </a:r>
          </a:p>
          <a:p>
            <a:endParaRPr lang="en-US" dirty="0"/>
          </a:p>
          <a:p>
            <a:r>
              <a:rPr lang="en-US" dirty="0"/>
              <a:t>If you get sick and miss a lecture, the ugrad TAs could help you review the slides we covered that day.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4523F-7144-453E-A555-FDE09090A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35C79-E3F6-4293-BCB2-0C254CFD8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91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08708-B091-4292-A0D2-B1314E59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C82C3-C426-4808-BF09-9A2A0DED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CS4414 is new, so there is no history to base a curve on.</a:t>
            </a:r>
          </a:p>
          <a:p>
            <a:endParaRPr lang="en-US" dirty="0"/>
          </a:p>
          <a:p>
            <a:r>
              <a:rPr lang="en-US" dirty="0"/>
              <a:t>Our feeling is that most students should easily be able to earn a grade in the range from B- to A+.</a:t>
            </a:r>
          </a:p>
          <a:p>
            <a:endParaRPr lang="en-US" dirty="0"/>
          </a:p>
          <a:p>
            <a:r>
              <a:rPr lang="en-US" dirty="0"/>
              <a:t>Grades below B- would only be used if a student really isn’t doing well, especially if that person is also skipping lectures.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79434-539A-46B2-934C-EE1F1AAC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04FDE-74EA-4A3F-A3D8-4F2BB0C8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254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9D31-785C-4632-AD45-46D90CC44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997F2-0AC5-4D1D-995F-29A1E099A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use automated tools to look for suspicious code.</a:t>
            </a:r>
          </a:p>
          <a:p>
            <a:endParaRPr lang="en-US" dirty="0"/>
          </a:p>
          <a:p>
            <a:r>
              <a:rPr lang="en-US" dirty="0"/>
              <a:t>Ask us for help if you fall behind or have trouble with a homework.  We’ll help, and you’ll do well in the course.</a:t>
            </a:r>
          </a:p>
          <a:p>
            <a:endParaRPr lang="en-US" dirty="0"/>
          </a:p>
          <a:p>
            <a:r>
              <a:rPr lang="en-US" dirty="0"/>
              <a:t>If you cheat in CS4414 you trade a B- or better for an F.  You can’t drop a class once this happens or expunge that F, it goes on your record, and you could be expelled from the CS program.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EF73F-8606-49EC-9721-EE0E852E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067A0-B765-4B5F-B937-EB25792FD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88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subtle consideration: Modularity and compositionality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Don’t fix things that already work</a:t>
            </a:r>
            <a:r>
              <a:rPr lang="en-US" dirty="0"/>
              <a:t>.  Ideally, we want the system to provide lots of pre-packaged solutions for common tasks.  </a:t>
            </a:r>
          </a:p>
          <a:p>
            <a:endParaRPr lang="en-US" dirty="0"/>
          </a:p>
          <a:p>
            <a:r>
              <a:rPr lang="en-US" dirty="0"/>
              <a:t>As a systems person, I’m very focused on this idea of pre-packaged modular solutions.</a:t>
            </a:r>
          </a:p>
          <a:p>
            <a:endParaRPr lang="en-US" dirty="0"/>
          </a:p>
          <a:p>
            <a:r>
              <a:rPr lang="en-US" dirty="0"/>
              <a:t>Modern machine learning forces us to think in these terms!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94CB5-56AA-4E31-9E00-B027E121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B42AA-B49A-48C6-80BD-E8CDA168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817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C076-9DDB-411A-87D3-9F6F8583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455CD-212C-4C5D-9D5B-C8395D8F4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CS4414 is a great preparation for other courses!</a:t>
            </a:r>
          </a:p>
          <a:p>
            <a:endParaRPr lang="en-US" dirty="0"/>
          </a:p>
          <a:p>
            <a:r>
              <a:rPr lang="en-US" dirty="0"/>
              <a:t>In AI and ML courses, you’ll need to write really high quality, fast code.  The experience you gain here will pay off there.</a:t>
            </a:r>
          </a:p>
          <a:p>
            <a:endParaRPr lang="en-US" dirty="0"/>
          </a:p>
          <a:p>
            <a:r>
              <a:rPr lang="en-US" dirty="0"/>
              <a:t>CS4414 feeds naturally into systems courses like O/S, programming languages and compilers, security, networking, databases, embedded systems and IoT, cloud computing…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077D8-5240-4120-AE5D-AF313AA1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EF119-03E0-4CA3-AAE7-D99B4FC8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422AF-6FF5-4B65-B004-E9456DDD1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</a:t>
            </a:r>
            <a:r>
              <a:rPr lang="en-US" dirty="0" err="1"/>
              <a:t>FarmBeats</a:t>
            </a:r>
            <a:r>
              <a:rPr lang="en-US" dirty="0"/>
              <a:t> Example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95834-584C-4FCD-AB2D-C31CF34FB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</a:t>
            </a:r>
            <a:br>
              <a:rPr lang="en-US" dirty="0"/>
            </a:br>
            <a:r>
              <a:rPr lang="en-US" dirty="0"/>
              <a:t>programs are</a:t>
            </a:r>
            <a:br>
              <a:rPr lang="en-US" dirty="0"/>
            </a:br>
            <a:r>
              <a:rPr lang="en-US" dirty="0"/>
              <a:t>in use here?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hundreds!  </a:t>
            </a:r>
            <a:br>
              <a:rPr lang="en-US" dirty="0"/>
            </a:br>
            <a:r>
              <a:rPr lang="en-US" dirty="0"/>
              <a:t>A modern computing applications is a </a:t>
            </a:r>
            <a:r>
              <a:rPr lang="en-US" i="1" dirty="0"/>
              <a:t>software ecosystem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E28A6-B456-4955-B499-120DC3163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867" y="1772794"/>
            <a:ext cx="8001000" cy="300037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5251-6831-4D16-A0D4-191369BB1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F3EFB-A5D6-4327-BC31-FC40F132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0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5D80F-AE00-42F4-A08F-0CAF10559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 this is the complication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77757-7057-4A3C-BE49-8B979079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we deal with larger and larger scale, the “modules” won’t be simple things like a library that deals with managing a sorted list</a:t>
            </a:r>
          </a:p>
          <a:p>
            <a:endParaRPr lang="en-US" dirty="0"/>
          </a:p>
          <a:p>
            <a:r>
              <a:rPr lang="en-US" dirty="0"/>
              <a:t>We may need to “compose” entire programs or even systems, which will need to share files or perhaps “objects”.</a:t>
            </a:r>
          </a:p>
          <a:p>
            <a:endParaRPr lang="en-US" dirty="0"/>
          </a:p>
          <a:p>
            <a:r>
              <a:rPr lang="en-US" dirty="0"/>
              <a:t>… the programming language is just a part of this ecology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70C16-C095-4534-9B3D-01891CB46A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79" t="589" r="9272" b="-589"/>
          <a:stretch/>
        </p:blipFill>
        <p:spPr>
          <a:xfrm>
            <a:off x="8957734" y="194733"/>
            <a:ext cx="2963334" cy="181731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85A29-8858-438F-B269-E5BA345CC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3F6BC-CF12-40CF-910D-49B018ED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A7A0-1DF3-443C-9685-85C2D0EB3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4ED3-1D68-4E65-8661-5C45FB966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want our solutions to perform well and “scale well”.</a:t>
            </a:r>
          </a:p>
          <a:p>
            <a:endParaRPr lang="en-US" dirty="0"/>
          </a:p>
          <a:p>
            <a:r>
              <a:rPr lang="en-US" dirty="0"/>
              <a:t>For many tasks this involves working on the “cloud” (big remote data centers, like AWS or Microsoft Azure or Google).</a:t>
            </a:r>
          </a:p>
          <a:p>
            <a:endParaRPr lang="en-US" dirty="0"/>
          </a:p>
          <a:p>
            <a:r>
              <a:rPr lang="en-US" dirty="0"/>
              <a:t>In the cloud you rent the machines you need, as needed, but pay for what you use.  So performance </a:t>
            </a:r>
            <a:r>
              <a:rPr lang="en-US" dirty="0">
                <a:sym typeface="Symbol" panose="05050102010706020507" pitchFamily="18" charset="2"/>
              </a:rPr>
              <a:t> $$$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2EE92-0CDD-4472-A6AB-F1F2E7DC2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Fall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6602-BFB1-4CCB-859A-1CAE45F6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747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688</TotalTime>
  <Words>4954</Words>
  <Application>Microsoft Office PowerPoint</Application>
  <PresentationFormat>Widescreen</PresentationFormat>
  <Paragraphs>540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Calibri</vt:lpstr>
      <vt:lpstr>Tw Cen MT</vt:lpstr>
      <vt:lpstr>Tw Cen MT Condensed</vt:lpstr>
      <vt:lpstr>Wingdings</vt:lpstr>
      <vt:lpstr>Wingdings 3</vt:lpstr>
      <vt:lpstr>Integral</vt:lpstr>
      <vt:lpstr>Welcome to CS4414  Systems Programming</vt:lpstr>
      <vt:lpstr>“Idea map” for The whole semester</vt:lpstr>
      <vt:lpstr>When you write a program, should you care how it gets executed?</vt:lpstr>
      <vt:lpstr>When you write a program, should you care how it gets executed?</vt:lpstr>
      <vt:lpstr>Considerations people often cite</vt:lpstr>
      <vt:lpstr>A subtle consideration: Modularity and compositionality</vt:lpstr>
      <vt:lpstr>Microsoft FarmBeats Example</vt:lpstr>
      <vt:lpstr>… this is the complication</vt:lpstr>
      <vt:lpstr>Drill-down considerations</vt:lpstr>
      <vt:lpstr>Drill-down considerations</vt:lpstr>
      <vt:lpstr>Reasons we care about performance</vt:lpstr>
      <vt:lpstr>Reasons we care about performance</vt:lpstr>
      <vt:lpstr>Compute time to train ML models</vt:lpstr>
      <vt:lpstr>Some cars have insane speed buttons… </vt:lpstr>
      <vt:lpstr>Smart use of the “platform” is how!</vt:lpstr>
      <vt:lpstr>Why Linux?  Does the O/S even matter?</vt:lpstr>
      <vt:lpstr>Linux and the Hardware: two Sides of the system architecture</vt:lpstr>
      <vt:lpstr>Why are Python and Java expensive?</vt:lpstr>
      <vt:lpstr>How does C++ avoid these pitfalls?</vt:lpstr>
      <vt:lpstr>Let’s Drill down on speed</vt:lpstr>
      <vt:lpstr>Let’s Drill down on speed</vt:lpstr>
      <vt:lpstr>Word count task</vt:lpstr>
      <vt:lpstr>The Scoreboard</vt:lpstr>
      <vt:lpstr>The Scoreboard</vt:lpstr>
      <vt:lpstr>The Scoreboard</vt:lpstr>
      <vt:lpstr>How can a program do 14.7779s  of computing in 4.645s?</vt:lpstr>
      <vt:lpstr>Didn’t I promise “thousands x”  How did that drop to 30x?</vt:lpstr>
      <vt:lpstr>Parallelism in your computer</vt:lpstr>
      <vt:lpstr>Parallelism in your computer</vt:lpstr>
      <vt:lpstr>Topic from Beyond CS4414: Cloud computing takes this further</vt:lpstr>
      <vt:lpstr>Modern Cloud Computing Data Center</vt:lpstr>
      <vt:lpstr>Issues introduced by large scale</vt:lpstr>
      <vt:lpstr>And yet…</vt:lpstr>
      <vt:lpstr>Learning Linux and C++</vt:lpstr>
      <vt:lpstr>Example: Hello World in C++</vt:lpstr>
      <vt:lpstr>Example: Word Count in C++ </vt:lpstr>
      <vt:lpstr>Example: Word Count in C++ </vt:lpstr>
      <vt:lpstr>Frightening Syntax!</vt:lpstr>
      <vt:lpstr>The way of progress being “neither easy nor fast” aspect?</vt:lpstr>
      <vt:lpstr>When I first coded my solution, my program was very short, but rather slow.</vt:lpstr>
      <vt:lpstr>Final version</vt:lpstr>
      <vt:lpstr>Roll your own?  Or learn some weird library interface?</vt:lpstr>
      <vt:lpstr>Remainder of Word Count in C++</vt:lpstr>
      <vt:lpstr>Why would people care about word counting in a modern system, like for nlp? </vt:lpstr>
      <vt:lpstr>Why do NLP systems care about stems?</vt:lpstr>
      <vt:lpstr>What shapes the performance of “stemmed, lower-case word count”?</vt:lpstr>
      <vt:lpstr>Glimpse of Linux and Bash</vt:lpstr>
      <vt:lpstr>More fun with bash</vt:lpstr>
      <vt:lpstr>Practical Considerations</vt:lpstr>
      <vt:lpstr>Recitations matter!</vt:lpstr>
      <vt:lpstr>Is C++ hard to learn?</vt:lpstr>
      <vt:lpstr>Developer tools (IDE)</vt:lpstr>
      <vt:lpstr>Resources</vt:lpstr>
      <vt:lpstr>Setup</vt:lpstr>
      <vt:lpstr>Equipment</vt:lpstr>
      <vt:lpstr>You can learn in groups… but must work alone</vt:lpstr>
      <vt:lpstr>Exams (some), Homework</vt:lpstr>
      <vt:lpstr>Curve</vt:lpstr>
      <vt:lpstr>Academic Integrity</vt:lpstr>
      <vt:lpstr>Downstream courses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77</cp:revision>
  <dcterms:created xsi:type="dcterms:W3CDTF">2020-07-27T14:20:38Z</dcterms:created>
  <dcterms:modified xsi:type="dcterms:W3CDTF">2021-08-19T15:18:37Z</dcterms:modified>
</cp:coreProperties>
</file>