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316" r:id="rId3"/>
    <p:sldId id="317" r:id="rId4"/>
    <p:sldId id="343" r:id="rId5"/>
    <p:sldId id="354" r:id="rId6"/>
    <p:sldId id="370" r:id="rId7"/>
    <p:sldId id="363" r:id="rId8"/>
    <p:sldId id="364" r:id="rId9"/>
    <p:sldId id="366" r:id="rId10"/>
    <p:sldId id="365" r:id="rId11"/>
    <p:sldId id="355" r:id="rId12"/>
    <p:sldId id="376" r:id="rId13"/>
    <p:sldId id="367" r:id="rId14"/>
    <p:sldId id="356" r:id="rId15"/>
    <p:sldId id="357" r:id="rId16"/>
    <p:sldId id="358" r:id="rId17"/>
    <p:sldId id="359" r:id="rId18"/>
    <p:sldId id="360" r:id="rId19"/>
    <p:sldId id="371" r:id="rId20"/>
    <p:sldId id="362" r:id="rId21"/>
    <p:sldId id="327" r:id="rId22"/>
    <p:sldId id="328" r:id="rId23"/>
    <p:sldId id="329" r:id="rId24"/>
    <p:sldId id="330" r:id="rId25"/>
    <p:sldId id="344" r:id="rId26"/>
    <p:sldId id="345" r:id="rId27"/>
    <p:sldId id="346" r:id="rId28"/>
    <p:sldId id="347" r:id="rId29"/>
    <p:sldId id="331" r:id="rId30"/>
    <p:sldId id="332" r:id="rId31"/>
    <p:sldId id="374" r:id="rId32"/>
    <p:sldId id="375" r:id="rId33"/>
    <p:sldId id="318" r:id="rId34"/>
    <p:sldId id="333" r:id="rId35"/>
    <p:sldId id="334" r:id="rId36"/>
    <p:sldId id="335" r:id="rId37"/>
    <p:sldId id="336" r:id="rId38"/>
    <p:sldId id="337" r:id="rId39"/>
    <p:sldId id="339" r:id="rId40"/>
    <p:sldId id="340" r:id="rId41"/>
    <p:sldId id="341" r:id="rId42"/>
    <p:sldId id="368" r:id="rId43"/>
    <p:sldId id="342" r:id="rId44"/>
    <p:sldId id="348" r:id="rId45"/>
    <p:sldId id="349" r:id="rId46"/>
    <p:sldId id="372" r:id="rId47"/>
    <p:sldId id="361" r:id="rId48"/>
    <p:sldId id="350" r:id="rId49"/>
    <p:sldId id="351" r:id="rId50"/>
    <p:sldId id="373" r:id="rId51"/>
    <p:sldId id="352" r:id="rId52"/>
    <p:sldId id="353" r:id="rId53"/>
    <p:sldId id="369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247525-4F97-4A22-B4BD-31696B5AB20C}">
          <p14:sldIdLst>
            <p14:sldId id="256"/>
            <p14:sldId id="316"/>
            <p14:sldId id="317"/>
            <p14:sldId id="343"/>
            <p14:sldId id="354"/>
            <p14:sldId id="370"/>
            <p14:sldId id="363"/>
            <p14:sldId id="364"/>
            <p14:sldId id="366"/>
            <p14:sldId id="365"/>
            <p14:sldId id="355"/>
            <p14:sldId id="376"/>
            <p14:sldId id="367"/>
            <p14:sldId id="356"/>
            <p14:sldId id="357"/>
            <p14:sldId id="358"/>
            <p14:sldId id="359"/>
            <p14:sldId id="360"/>
            <p14:sldId id="371"/>
            <p14:sldId id="362"/>
            <p14:sldId id="327"/>
            <p14:sldId id="328"/>
            <p14:sldId id="329"/>
            <p14:sldId id="330"/>
            <p14:sldId id="344"/>
            <p14:sldId id="345"/>
            <p14:sldId id="346"/>
            <p14:sldId id="347"/>
            <p14:sldId id="331"/>
            <p14:sldId id="332"/>
            <p14:sldId id="374"/>
            <p14:sldId id="375"/>
            <p14:sldId id="318"/>
            <p14:sldId id="333"/>
            <p14:sldId id="334"/>
            <p14:sldId id="335"/>
            <p14:sldId id="336"/>
            <p14:sldId id="337"/>
            <p14:sldId id="339"/>
            <p14:sldId id="340"/>
            <p14:sldId id="341"/>
            <p14:sldId id="368"/>
            <p14:sldId id="342"/>
            <p14:sldId id="348"/>
            <p14:sldId id="349"/>
            <p14:sldId id="372"/>
            <p14:sldId id="361"/>
            <p14:sldId id="350"/>
            <p14:sldId id="351"/>
            <p14:sldId id="373"/>
            <p14:sldId id="352"/>
            <p14:sldId id="353"/>
            <p14:sldId id="3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 Birman" initials="KB" lastIdx="2" clrIdx="0">
    <p:extLst>
      <p:ext uri="{19B8F6BF-5375-455C-9EA6-DF929625EA0E}">
        <p15:presenceInfo xmlns:p15="http://schemas.microsoft.com/office/powerpoint/2012/main" userId="8729f19e1223be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66FF"/>
    <a:srgbClr val="000000"/>
    <a:srgbClr val="AF51A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2921" autoAdjust="0"/>
  </p:normalViewPr>
  <p:slideViewPr>
    <p:cSldViewPr snapToGrid="0">
      <p:cViewPr varScale="1">
        <p:scale>
          <a:sx n="72" d="100"/>
          <a:sy n="72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8A7E6-B985-4717-8041-06C2EE61C4D6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73795-4057-42F8-94F1-B3898A7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8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3795-4057-42F8-94F1-B3898A7D5E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1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40D6A26-D191-496D-8CF3-74EF123260EE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02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BD8E2-C71D-4BA0-A9EB-110362FFD592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3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F959-FD42-491F-A7EB-0C63373F07CA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05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41691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641690" cy="4023360"/>
          </a:xfrm>
        </p:spPr>
        <p:txBody>
          <a:bodyPr>
            <a:normAutofit/>
          </a:bodyPr>
          <a:lstStyle>
            <a:lvl1pPr>
              <a:defRPr sz="3200"/>
            </a:lvl1pPr>
            <a:lvl2pPr marL="265176" indent="-137160">
              <a:buFont typeface="Wingdings" panose="05000000000000000000" pitchFamily="2" charset="2"/>
              <a:buChar char="Ø"/>
              <a:defRPr sz="2800"/>
            </a:lvl2pPr>
            <a:lvl3pPr marL="448056" indent="-137160">
              <a:buFont typeface="Wingdings" panose="05000000000000000000" pitchFamily="2" charset="2"/>
              <a:buChar char="Ø"/>
              <a:defRPr sz="2000"/>
            </a:lvl3pPr>
            <a:lvl4pPr marL="594360" indent="-137160">
              <a:buFont typeface="Wingdings" panose="05000000000000000000" pitchFamily="2" charset="2"/>
              <a:buChar char="Ø"/>
              <a:defRPr sz="2000"/>
            </a:lvl4pPr>
            <a:lvl5pPr marL="777240" indent="-137160">
              <a:buFont typeface="Wingdings" panose="05000000000000000000" pitchFamily="2" charset="2"/>
              <a:buChar char="Ø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C82B-52E7-49F5-9ED2-BBF980DDF7F6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6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7261-C325-4740-B75F-4E3189212B7F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92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5071873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26" y="2286000"/>
            <a:ext cx="5376674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FFA51-23C9-465B-850A-37F66C32BB04}" type="datetime1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5217646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cap="none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5217646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994" y="2179636"/>
            <a:ext cx="5430057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none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994" y="2967788"/>
            <a:ext cx="5430057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8881-D818-4857-BF78-C8B11D2E51F9}" type="datetime1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7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46D4-D799-4B34-8D81-7D6E680201AD}" type="datetime1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7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34CE-A78C-4595-A3AC-ADAD90844FDE}" type="datetime1">
              <a:rPr lang="en-US" smtClean="0"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4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41AC-A794-438B-BE86-5607D1111470}" type="datetime1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3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A84B-A920-4845-8C3F-DF23354A7E7D}" type="datetime1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80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8685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1078685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F055216-D93C-4971-BF29-6E0DC70BDEB6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99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 cap="all" spc="100" baseline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B290-8948-464B-9A2F-7EECFACCE3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Linux and C++ Under Attack!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07313-B692-48C8-8D0A-53CDD450B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Professor Ken Birman</a:t>
            </a:r>
          </a:p>
          <a:p>
            <a:pPr algn="ctr"/>
            <a:r>
              <a:rPr lang="en-US" sz="2400" dirty="0"/>
              <a:t>CS4414 Lecture 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26006-9BAA-4D60-A96F-84032ACC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CAB51-E3B0-4FB7-ADE2-47D11539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4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E3FC5-3412-4A76-954C-FAF95D9DB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CD104-592D-4688-A9C4-F939BD265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decided that with some small probability, the worm should “duplicate” itself by spreading to two machines, or </a:t>
            </a:r>
            <a:r>
              <a:rPr lang="en-US" dirty="0" err="1"/>
              <a:t>reinfecting</a:t>
            </a:r>
            <a:r>
              <a:rPr lang="en-US" dirty="0"/>
              <a:t> a machine where it already was installed.</a:t>
            </a:r>
          </a:p>
          <a:p>
            <a:endParaRPr lang="en-US" dirty="0"/>
          </a:p>
          <a:p>
            <a:r>
              <a:rPr lang="en-US" dirty="0"/>
              <a:t>He did this by picking a random number.</a:t>
            </a:r>
          </a:p>
          <a:p>
            <a:endParaRPr lang="en-US" dirty="0"/>
          </a:p>
          <a:p>
            <a:r>
              <a:rPr lang="en-US" dirty="0"/>
              <a:t>His intended value for R</a:t>
            </a:r>
            <a:r>
              <a:rPr lang="en-US" baseline="-25000" dirty="0"/>
              <a:t>0</a:t>
            </a:r>
            <a:r>
              <a:rPr lang="en-US" dirty="0"/>
              <a:t> was around 1.001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88C489-BFFA-4FBF-97A7-6E2CD31EF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C3A60-B278-452C-9E10-7EE1C3AA8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47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19920-C83B-42F6-B856-F54563D91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51D05-78AB-47EA-B511-6092B1A61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167872" cy="4023360"/>
          </a:xfrm>
        </p:spPr>
        <p:txBody>
          <a:bodyPr>
            <a:normAutofit/>
          </a:bodyPr>
          <a:lstStyle/>
          <a:p>
            <a:r>
              <a:rPr lang="en-US" dirty="0"/>
              <a:t>He tested his program… it immediately escaped into the wild!</a:t>
            </a:r>
          </a:p>
          <a:p>
            <a:endParaRPr lang="en-US" dirty="0"/>
          </a:p>
          <a:p>
            <a:r>
              <a:rPr lang="en-US" dirty="0"/>
              <a:t>“R</a:t>
            </a:r>
            <a:r>
              <a:rPr lang="en-US" baseline="-25000" dirty="0"/>
              <a:t>0</a:t>
            </a:r>
            <a:r>
              <a:rPr lang="en-US" dirty="0"/>
              <a:t>” was much larger than anticipated.  Closer to 2.5. </a:t>
            </a:r>
            <a:r>
              <a:rPr lang="en-US" i="1" dirty="0"/>
              <a:t>But even 1.001 would have been much too big.</a:t>
            </a:r>
            <a:endParaRPr lang="en-US" dirty="0"/>
          </a:p>
          <a:p>
            <a:endParaRPr lang="en-US" dirty="0"/>
          </a:p>
          <a:p>
            <a:r>
              <a:rPr lang="en-US" dirty="0"/>
              <a:t>Within hours, the worn spread to every </a:t>
            </a:r>
            <a:r>
              <a:rPr lang="en-US" dirty="0" smtClean="0"/>
              <a:t>Unix </a:t>
            </a:r>
            <a:r>
              <a:rPr lang="en-US" dirty="0"/>
              <a:t>machine in the world.  And continued to spread: it </a:t>
            </a:r>
            <a:r>
              <a:rPr lang="en-US" dirty="0" err="1"/>
              <a:t>reinfected</a:t>
            </a:r>
            <a:r>
              <a:rPr lang="en-US" dirty="0"/>
              <a:t> them again and again.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B87DB4-45DE-4DD5-BB5C-D84B9972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66EBF9-E6BC-4E2E-8859-AF808546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4AC854-CB7D-45F3-BECF-97D6C06A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706" y="265621"/>
            <a:ext cx="3927981" cy="170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19920-C83B-42F6-B856-F54563D91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51D05-78AB-47EA-B511-6092B1A61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167872" cy="4023360"/>
          </a:xfrm>
        </p:spPr>
        <p:txBody>
          <a:bodyPr>
            <a:normAutofit/>
          </a:bodyPr>
          <a:lstStyle/>
          <a:p>
            <a:r>
              <a:rPr lang="en-US" dirty="0"/>
              <a:t>He tested his program… it immediately escaped into the wild!</a:t>
            </a:r>
          </a:p>
          <a:p>
            <a:endParaRPr lang="en-US" dirty="0"/>
          </a:p>
          <a:p>
            <a:r>
              <a:rPr lang="en-US" dirty="0"/>
              <a:t>“R</a:t>
            </a:r>
            <a:r>
              <a:rPr lang="en-US" baseline="-25000" dirty="0"/>
              <a:t>0</a:t>
            </a:r>
            <a:r>
              <a:rPr lang="en-US" dirty="0"/>
              <a:t>” was much larger than anticipated.  Closer to 2.5. </a:t>
            </a:r>
            <a:r>
              <a:rPr lang="en-US" i="1" dirty="0"/>
              <a:t>But even 1.001 would have been much too big.</a:t>
            </a:r>
            <a:endParaRPr lang="en-US" dirty="0"/>
          </a:p>
          <a:p>
            <a:endParaRPr lang="en-US" dirty="0"/>
          </a:p>
          <a:p>
            <a:r>
              <a:rPr lang="en-US" dirty="0"/>
              <a:t>Within hours, the worn spread to every </a:t>
            </a:r>
            <a:r>
              <a:rPr lang="en-US" dirty="0" smtClean="0"/>
              <a:t>Unix </a:t>
            </a:r>
            <a:r>
              <a:rPr lang="en-US" dirty="0"/>
              <a:t>machine in the world.  And continued to spread: it </a:t>
            </a:r>
            <a:r>
              <a:rPr lang="en-US" dirty="0" err="1"/>
              <a:t>reinfected</a:t>
            </a:r>
            <a:r>
              <a:rPr lang="en-US" dirty="0"/>
              <a:t> them again and again.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B87DB4-45DE-4DD5-BB5C-D84B9972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66EBF9-E6BC-4E2E-8859-AF808546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4AC854-CB7D-45F3-BECF-97D6C06A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706" y="265621"/>
            <a:ext cx="3927981" cy="1709827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1470991" y="3419061"/>
            <a:ext cx="3644349" cy="1805344"/>
          </a:xfrm>
          <a:prstGeom prst="wedgeRectCallout">
            <a:avLst>
              <a:gd name="adj1" fmla="val 118017"/>
              <a:gd name="adj2" fmla="val 597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These were “pre-Linux” days, but Linux was born as an open-source clone of Unix, so it isn’t immune to such issues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3562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E055E-57D2-4E5F-B630-05498DD8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Could this cause harm?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ADCC0-FA11-4C80-8923-A1CE10ED9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Infected machines quickly became overloaded and crashed.  If rebooted, they crashed again.</a:t>
            </a:r>
          </a:p>
          <a:p>
            <a:endParaRPr lang="en-US" dirty="0"/>
          </a:p>
          <a:p>
            <a:r>
              <a:rPr lang="en-US" dirty="0"/>
              <a:t>Some Linux machines run respirators and dialysis units and X-ray units in hospitals.  Some run floodgates for dams.</a:t>
            </a:r>
          </a:p>
          <a:p>
            <a:endParaRPr lang="en-US" dirty="0"/>
          </a:p>
          <a:p>
            <a:r>
              <a:rPr lang="en-US" dirty="0"/>
              <a:t>Linux computers control traffic lights in many cities.  Some control power grid components or weapons systems.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BDC0E8-832A-463D-A357-C2473EA00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1305A-DD98-4961-B364-C9242A047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5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2EAB8-E1F1-4F5E-B027-FD95C0B67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Worm was accidental…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1ED75-2E09-4113-A111-9F42CD131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was a dumb idea, illegal, and it could have caused deaths.</a:t>
            </a:r>
          </a:p>
          <a:p>
            <a:endParaRPr lang="en-US" dirty="0"/>
          </a:p>
          <a:p>
            <a:r>
              <a:rPr lang="en-US" dirty="0"/>
              <a:t>But since then, many viruses have been deliberately designed using similar ideas!</a:t>
            </a:r>
          </a:p>
          <a:p>
            <a:endParaRPr lang="en-US" dirty="0"/>
          </a:p>
          <a:p>
            <a:r>
              <a:rPr lang="en-US" dirty="0"/>
              <a:t>Some have infected and damaged huge numbers of machines.  And they can sweep the vulnerable machines within minutes.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7A7299-E1E2-4E35-981D-75AF2C052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6352D-6F3A-4BCC-90BB-8B77273B2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5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C1299-9304-4584-BEA4-75E49E9D3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some </a:t>
            </a:r>
            <a:r>
              <a:rPr lang="en-US" u="sng" dirty="0"/>
              <a:t>countries</a:t>
            </a:r>
            <a:r>
              <a:rPr lang="en-US" dirty="0"/>
              <a:t> create worms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D3D98-8459-4B53-AD67-965ECF696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people have heard about Stuxnet.  It was used to disrupt a nuclear weapons facility in Iran.</a:t>
            </a:r>
          </a:p>
          <a:p>
            <a:endParaRPr lang="en-US" dirty="0"/>
          </a:p>
          <a:p>
            <a:r>
              <a:rPr lang="en-US" dirty="0"/>
              <a:t>Some virus attacks are malicious.  These often originate as part of geopolitical disputes between countries and are a form of warfare.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E9F260-374C-4AF2-9BC5-5A71F3722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DFE4C-147F-43E2-ADA6-788B0B3EE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0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AB91E-1637-4E40-8BD1-5313AE18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Ken got to “chat” </a:t>
            </a:r>
            <a:br>
              <a:rPr lang="en-US" dirty="0"/>
            </a:br>
            <a:r>
              <a:rPr lang="en-US" dirty="0"/>
              <a:t>with ash Carter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99E5A-10F0-4D08-BD9E-143250D81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Secretary of Defense Ash Carter was on NPR.</a:t>
            </a:r>
          </a:p>
          <a:p>
            <a:endParaRPr lang="en-US" dirty="0"/>
          </a:p>
          <a:p>
            <a:r>
              <a:rPr lang="en-US" dirty="0"/>
              <a:t>Ken called in and we talked for a few minutes.</a:t>
            </a:r>
          </a:p>
          <a:p>
            <a:endParaRPr lang="en-US" dirty="0"/>
          </a:p>
          <a:p>
            <a:r>
              <a:rPr lang="en-US" dirty="0"/>
              <a:t>Question: Why are the US and Russia hacking each other’s power grids, and why is it so “open”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EC41AD-5B3D-46F3-8992-04F8C123D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60A601-3B9F-4114-A94C-CB411BF65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D76EC3-CE03-45AD-A4C4-CA9485C4A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400" y="152400"/>
            <a:ext cx="2133600" cy="2133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2D1A8E-85F7-4E4A-82B0-6F12D6270A17}"/>
              </a:ext>
            </a:extLst>
          </p:cNvPr>
          <p:cNvSpPr txBox="1"/>
          <p:nvPr/>
        </p:nvSpPr>
        <p:spPr>
          <a:xfrm>
            <a:off x="9566694" y="2285523"/>
            <a:ext cx="239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Sec. Def. Ash Carter</a:t>
            </a:r>
          </a:p>
        </p:txBody>
      </p:sp>
    </p:spTree>
    <p:extLst>
      <p:ext uri="{BB962C8B-B14F-4D97-AF65-F5344CB8AC3E}">
        <p14:creationId xmlns:p14="http://schemas.microsoft.com/office/powerpoint/2010/main" val="26234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B4B3B-D9BF-43B0-8C43-8AE48C509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Carter Doctrine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DAD11-5B81-4933-91EE-4ABB5DE5A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hack us, we’ll do even worse to you.</a:t>
            </a:r>
          </a:p>
          <a:p>
            <a:endParaRPr lang="en-US" dirty="0"/>
          </a:p>
          <a:p>
            <a:r>
              <a:rPr lang="en-US" dirty="0"/>
              <a:t>And we might not limit ourselves to exact symmetry.</a:t>
            </a:r>
          </a:p>
          <a:p>
            <a:endParaRPr lang="en-US" dirty="0"/>
          </a:p>
          <a:p>
            <a:r>
              <a:rPr lang="en-US" dirty="0"/>
              <a:t>And we’ll talk to the NY Times about it to make sure you don’t miss that we are doing it, since our techniques are very subtle.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9253E4-CFA5-441C-9A50-909992F8E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F2139-4668-44AB-BA84-80F0A7D8C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65A711-4154-4557-A569-310039D58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400" y="1524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2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7DC9B-4F7F-469C-B8ED-E0A55A151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 in Ukraine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02D70-1F89-46F1-B4AF-01876C1BA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596550"/>
            <a:ext cx="10641690" cy="3712809"/>
          </a:xfrm>
        </p:spPr>
        <p:txBody>
          <a:bodyPr>
            <a:normAutofit/>
          </a:bodyPr>
          <a:lstStyle/>
          <a:p>
            <a:r>
              <a:rPr lang="en-US" dirty="0"/>
              <a:t>Russia decided to flex its muscles....</a:t>
            </a:r>
          </a:p>
          <a:p>
            <a:endParaRPr lang="en-US" dirty="0"/>
          </a:p>
          <a:p>
            <a:r>
              <a:rPr lang="en-US" dirty="0"/>
              <a:t>They devastated the power grid control systems in Ukraine.</a:t>
            </a:r>
          </a:p>
          <a:p>
            <a:endParaRPr lang="en-US" dirty="0"/>
          </a:p>
          <a:p>
            <a:r>
              <a:rPr lang="en-US" dirty="0"/>
              <a:t>Ukraine’s power control systems had to be rebuilt from scratch!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B9A64E-763E-4279-91F2-61E5254F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C7A98-50EC-4B18-8508-5B0141A98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F5592F-0FFF-498C-96E3-B8B407FAA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3278" y="174774"/>
            <a:ext cx="25622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1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AB349A-9539-4E01-B4F9-118D6B228A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56" t="9686" r="18066" b="25757"/>
          <a:stretch/>
        </p:blipFill>
        <p:spPr>
          <a:xfrm>
            <a:off x="957532" y="0"/>
            <a:ext cx="11128075" cy="61810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CA413D-7336-4855-A6F5-B02F9FB75D2C}"/>
              </a:ext>
            </a:extLst>
          </p:cNvPr>
          <p:cNvSpPr/>
          <p:nvPr/>
        </p:nvSpPr>
        <p:spPr>
          <a:xfrm>
            <a:off x="214359" y="6410229"/>
            <a:ext cx="6128794" cy="369332"/>
          </a:xfrm>
          <a:prstGeom prst="rect">
            <a:avLst/>
          </a:prstGeom>
          <a:solidFill>
            <a:srgbClr val="FFFF66"/>
          </a:solidFill>
        </p:spPr>
        <p:txBody>
          <a:bodyPr wrap="none">
            <a:spAutoFit/>
          </a:bodyPr>
          <a:lstStyle/>
          <a:p>
            <a:r>
              <a:rPr lang="en-US" b="1" dirty="0"/>
              <a:t>https://www.wired.com/story/russian-hackers-attack-ukraine/</a:t>
            </a:r>
          </a:p>
        </p:txBody>
      </p:sp>
    </p:spTree>
    <p:extLst>
      <p:ext uri="{BB962C8B-B14F-4D97-AF65-F5344CB8AC3E}">
        <p14:creationId xmlns:p14="http://schemas.microsoft.com/office/powerpoint/2010/main" val="37066680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34C85-5ADF-4E84-A094-A0B6BC60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Map For Today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C230C-F5A1-4450-A48C-01894D4D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BF3355-483B-4F32-B2B3-39B707A1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09F5E-CB17-4533-B6AE-3ECA74490C9C}"/>
              </a:ext>
            </a:extLst>
          </p:cNvPr>
          <p:cNvSpPr txBox="1"/>
          <p:nvPr/>
        </p:nvSpPr>
        <p:spPr>
          <a:xfrm>
            <a:off x="3607279" y="2498313"/>
            <a:ext cx="497744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SYN ACK attacks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F20C52-D38F-45DD-8200-3DF3CD5C46B8}"/>
              </a:ext>
            </a:extLst>
          </p:cNvPr>
          <p:cNvSpPr txBox="1"/>
          <p:nvPr/>
        </p:nvSpPr>
        <p:spPr>
          <a:xfrm>
            <a:off x="2809334" y="3318346"/>
            <a:ext cx="657332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Stack Overflow Exploits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004228-D7CC-4B5C-A916-54416737D231}"/>
              </a:ext>
            </a:extLst>
          </p:cNvPr>
          <p:cNvSpPr txBox="1"/>
          <p:nvPr/>
        </p:nvSpPr>
        <p:spPr>
          <a:xfrm>
            <a:off x="608979" y="4138379"/>
            <a:ext cx="348795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Kernel Level Exploits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5CAAF7-5DCA-4A8A-978B-77E04F9F313B}"/>
              </a:ext>
            </a:extLst>
          </p:cNvPr>
          <p:cNvSpPr txBox="1"/>
          <p:nvPr/>
        </p:nvSpPr>
        <p:spPr>
          <a:xfrm>
            <a:off x="4237186" y="4138379"/>
            <a:ext cx="348795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Key Theft.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EB3914-CA6D-4265-9D8D-1F3436BE7636}"/>
              </a:ext>
            </a:extLst>
          </p:cNvPr>
          <p:cNvSpPr txBox="1"/>
          <p:nvPr/>
        </p:nvSpPr>
        <p:spPr>
          <a:xfrm>
            <a:off x="7865393" y="4138379"/>
            <a:ext cx="348795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Covert Channels</a:t>
            </a:r>
          </a:p>
        </p:txBody>
      </p:sp>
    </p:spTree>
    <p:extLst>
      <p:ext uri="{BB962C8B-B14F-4D97-AF65-F5344CB8AC3E}">
        <p14:creationId xmlns:p14="http://schemas.microsoft.com/office/powerpoint/2010/main" val="997448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31730-98E8-4CF9-BC8F-B969E4FE3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they do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EE358-8DA0-4FFB-87A3-5FAC005E5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570672"/>
            <a:ext cx="10641690" cy="3738688"/>
          </a:xfrm>
        </p:spPr>
        <p:txBody>
          <a:bodyPr/>
          <a:lstStyle/>
          <a:p>
            <a:r>
              <a:rPr lang="en-US" dirty="0"/>
              <a:t>Sadly, computer systems are very easy to attack.</a:t>
            </a:r>
          </a:p>
          <a:p>
            <a:endParaRPr lang="en-US" dirty="0"/>
          </a:p>
          <a:p>
            <a:r>
              <a:rPr lang="en-US" dirty="0"/>
              <a:t>Understanding this will help you build software that won’t be quite so “porous”!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EF419-1E77-465B-834B-BB65D52F1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E6A7E7-95AD-4579-BD88-96263F6AB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412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69C1E-A2F3-4FEC-AC2A-E7D13ECDE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Stack overrun exploit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E32AA-EE9E-4628-8B1A-B265AA535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a C or C++ program reads data from a command line or file, and needs to turn something into a string.</a:t>
            </a:r>
          </a:p>
          <a:p>
            <a:endParaRPr lang="en-US" dirty="0"/>
          </a:p>
          <a:p>
            <a:r>
              <a:rPr lang="en-US" dirty="0"/>
              <a:t>The data is in a char* buffer, so in a normal situation, the program allocates memory (</a:t>
            </a:r>
            <a:r>
              <a:rPr lang="en-US" dirty="0" err="1"/>
              <a:t>strlen</a:t>
            </a:r>
            <a:r>
              <a:rPr lang="en-US" dirty="0"/>
              <a:t>(s)+1 bytes) and calls </a:t>
            </a:r>
            <a:r>
              <a:rPr lang="en-US" dirty="0" err="1"/>
              <a:t>strcpy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But sometimes people do other things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73162-F5C7-4B0B-9FA6-56385267E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D6EC49-7D3B-4927-8BC6-FF710D20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4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89210-40C8-4381-BC89-B808F7D40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Stack overrun Exploit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966CD-7C1D-47F5-99E1-FEB0052F2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that “Device names” are limited to 15 characters (plus 1 for a null), and the application is constructing a struct.</a:t>
            </a:r>
          </a:p>
          <a:p>
            <a:endParaRPr lang="en-US" dirty="0"/>
          </a:p>
          <a:p>
            <a:r>
              <a:rPr lang="en-US" dirty="0"/>
              <a:t>The struct might have a space for a 16 character name in it.</a:t>
            </a:r>
          </a:p>
          <a:p>
            <a:endParaRPr lang="en-US" dirty="0"/>
          </a:p>
          <a:p>
            <a:r>
              <a:rPr lang="en-US" dirty="0"/>
              <a:t>But in this case it would be easy to skip the </a:t>
            </a:r>
            <a:r>
              <a:rPr lang="en-US" dirty="0" err="1"/>
              <a:t>strlen</a:t>
            </a:r>
            <a:r>
              <a:rPr lang="en-US" dirty="0"/>
              <a:t>(s), so the program might get tricked into copying a much longer string.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955E53-C349-4FE3-91D6-2E9842276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2976FA-2656-4C36-82E7-950F16372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CA15-9E01-43C8-AC69-2B4CCF571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with a string overflow?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6CD0E-2E2A-4BBA-9D70-16F86603A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Strcpy</a:t>
            </a:r>
            <a:r>
              <a:rPr lang="en-US" dirty="0"/>
              <a:t> won’t notice: it just copies beyond the end of the array.</a:t>
            </a:r>
          </a:p>
          <a:p>
            <a:endParaRPr lang="en-US" dirty="0"/>
          </a:p>
          <a:p>
            <a:r>
              <a:rPr lang="en-US" dirty="0"/>
              <a:t>… where is the array in memory, and what is beyond it?  In a stack overrun exploit,  the struct would be on the stack, and because stacks grow in the “downward” direction, the saved registers and return PC are in the “upward” direction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8251F-A899-4FFC-9401-24FEC47F0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C8A1D4-0BAC-47E4-B5A0-FA0025F3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9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5879C2-07D9-429C-A5C4-BF90D461E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018" y="1289104"/>
            <a:ext cx="6096000" cy="518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1D0845-EAFA-4501-BA96-052D8543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Overrun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964A7-B5DC-4BFF-8E45-3247CC312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array is allocated in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callee’s</a:t>
            </a:r>
            <a:r>
              <a:rPr lang="en-US" dirty="0"/>
              <a:t> frame.”.  Smaller</a:t>
            </a:r>
            <a:br>
              <a:rPr lang="en-US" dirty="0"/>
            </a:br>
            <a:r>
              <a:rPr lang="en-US" dirty="0"/>
              <a:t>addresses: top of the stack.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Array would be in “local variables”</a:t>
            </a:r>
          </a:p>
          <a:p>
            <a:r>
              <a:rPr lang="en-US" dirty="0"/>
              <a:t>Overflow would occur “upward”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BA3831-D680-44C0-9A90-05150A195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BBF41-D77F-48DB-B760-39282185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5879C2-07D9-429C-A5C4-BF90D461E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018" y="1289104"/>
            <a:ext cx="6096000" cy="518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1D0845-EAFA-4501-BA96-052D8543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Overrun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964A7-B5DC-4BFF-8E45-3247CC312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array is allocated in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callee’s</a:t>
            </a:r>
            <a:r>
              <a:rPr lang="en-US" dirty="0"/>
              <a:t> frame.”.  Smaller</a:t>
            </a:r>
            <a:br>
              <a:rPr lang="en-US" dirty="0"/>
            </a:br>
            <a:r>
              <a:rPr lang="en-US" dirty="0"/>
              <a:t>addresses: top of the stack.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Array would be in “local variables”</a:t>
            </a:r>
          </a:p>
          <a:p>
            <a:r>
              <a:rPr lang="en-US" dirty="0"/>
              <a:t>Overflow would occur “upward”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BA3831-D680-44C0-9A90-05150A195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BBF41-D77F-48DB-B760-39282185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8EE113-10D1-4CCB-93DD-58A171F3E890}"/>
              </a:ext>
            </a:extLst>
          </p:cNvPr>
          <p:cNvSpPr txBox="1"/>
          <p:nvPr/>
        </p:nvSpPr>
        <p:spPr>
          <a:xfrm>
            <a:off x="7907482" y="4145973"/>
            <a:ext cx="1267691" cy="307777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array</a:t>
            </a:r>
          </a:p>
        </p:txBody>
      </p:sp>
    </p:spTree>
    <p:extLst>
      <p:ext uri="{BB962C8B-B14F-4D97-AF65-F5344CB8AC3E}">
        <p14:creationId xmlns:p14="http://schemas.microsoft.com/office/powerpoint/2010/main" val="38092534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5879C2-07D9-429C-A5C4-BF90D461E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018" y="1289104"/>
            <a:ext cx="6096000" cy="518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1D0845-EAFA-4501-BA96-052D8543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Overrun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964A7-B5DC-4BFF-8E45-3247CC312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array is allocated in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callee’s</a:t>
            </a:r>
            <a:r>
              <a:rPr lang="en-US" dirty="0"/>
              <a:t> frame.”.  Smaller</a:t>
            </a:r>
            <a:br>
              <a:rPr lang="en-US" dirty="0"/>
            </a:br>
            <a:r>
              <a:rPr lang="en-US" dirty="0"/>
              <a:t>addresses: top of the stack.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Array would be in “local variables”</a:t>
            </a:r>
          </a:p>
          <a:p>
            <a:r>
              <a:rPr lang="en-US" dirty="0"/>
              <a:t>Overflow would occur “upward”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BA3831-D680-44C0-9A90-05150A195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BBF41-D77F-48DB-B760-39282185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8EE113-10D1-4CCB-93DD-58A171F3E890}"/>
              </a:ext>
            </a:extLst>
          </p:cNvPr>
          <p:cNvSpPr txBox="1"/>
          <p:nvPr/>
        </p:nvSpPr>
        <p:spPr>
          <a:xfrm>
            <a:off x="7980218" y="2608118"/>
            <a:ext cx="1267691" cy="1815882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If the array overflows, we write data from smaller to higher addresses, overwriting all of this… 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AAC6735F-1F8D-4753-9307-768CB706065D}"/>
              </a:ext>
            </a:extLst>
          </p:cNvPr>
          <p:cNvSpPr/>
          <p:nvPr/>
        </p:nvSpPr>
        <p:spPr>
          <a:xfrm>
            <a:off x="8371747" y="1635452"/>
            <a:ext cx="484632" cy="978408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785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5879C2-07D9-429C-A5C4-BF90D461E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018" y="1289104"/>
            <a:ext cx="6096000" cy="518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1D0845-EAFA-4501-BA96-052D8543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Overrun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964A7-B5DC-4BFF-8E45-3247CC312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array is allocated in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callee’s</a:t>
            </a:r>
            <a:r>
              <a:rPr lang="en-US" dirty="0"/>
              <a:t> frame.”.  Smaller</a:t>
            </a:r>
            <a:br>
              <a:rPr lang="en-US" dirty="0"/>
            </a:br>
            <a:r>
              <a:rPr lang="en-US" dirty="0"/>
              <a:t>addresses: top of the stack.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Array would be in “local variables”</a:t>
            </a:r>
          </a:p>
          <a:p>
            <a:r>
              <a:rPr lang="en-US" dirty="0"/>
              <a:t>Overflow would occur “upward”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BA3831-D680-44C0-9A90-05150A195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BBF41-D77F-48DB-B760-39282185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8EE113-10D1-4CCB-93DD-58A171F3E890}"/>
              </a:ext>
            </a:extLst>
          </p:cNvPr>
          <p:cNvSpPr txBox="1"/>
          <p:nvPr/>
        </p:nvSpPr>
        <p:spPr>
          <a:xfrm>
            <a:off x="7793661" y="3726015"/>
            <a:ext cx="2701636" cy="307777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Pointer to exploit code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DE0426-ACBD-4F8E-872F-4B37399E02DA}"/>
              </a:ext>
            </a:extLst>
          </p:cNvPr>
          <p:cNvSpPr txBox="1"/>
          <p:nvPr/>
        </p:nvSpPr>
        <p:spPr>
          <a:xfrm>
            <a:off x="7907481" y="1534626"/>
            <a:ext cx="1267691" cy="954107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Exploit code goes here, at some known offset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8679EB6-D0FC-4E73-8EE2-695B3B999273}"/>
              </a:ext>
            </a:extLst>
          </p:cNvPr>
          <p:cNvSpPr/>
          <p:nvPr/>
        </p:nvSpPr>
        <p:spPr>
          <a:xfrm>
            <a:off x="6775271" y="2208706"/>
            <a:ext cx="1018390" cy="1671197"/>
          </a:xfrm>
          <a:custGeom>
            <a:avLst/>
            <a:gdLst>
              <a:gd name="connsiteX0" fmla="*/ 893700 w 893700"/>
              <a:gd name="connsiteY0" fmla="*/ 820881 h 820881"/>
              <a:gd name="connsiteX1" fmla="*/ 82 w 893700"/>
              <a:gd name="connsiteY1" fmla="*/ 498763 h 820881"/>
              <a:gd name="connsiteX2" fmla="*/ 852136 w 893700"/>
              <a:gd name="connsiteY2" fmla="*/ 0 h 82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3700" h="820881">
                <a:moveTo>
                  <a:pt x="893700" y="820881"/>
                </a:moveTo>
                <a:cubicBezTo>
                  <a:pt x="450354" y="728228"/>
                  <a:pt x="7009" y="635576"/>
                  <a:pt x="82" y="498763"/>
                </a:cubicBezTo>
                <a:cubicBezTo>
                  <a:pt x="-6845" y="361950"/>
                  <a:pt x="422645" y="180975"/>
                  <a:pt x="852136" y="0"/>
                </a:cubicBezTo>
              </a:path>
            </a:pathLst>
          </a:custGeom>
          <a:noFill/>
          <a:ln w="762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656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5889C-1BE1-4B49-84CA-05FC9B67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we guess the addresses?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5AFC9-7D19-4CC1-822F-77D5AB3CC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need! Many applications start up in a predictable way.</a:t>
            </a:r>
          </a:p>
          <a:p>
            <a:endParaRPr lang="en-US" dirty="0"/>
          </a:p>
          <a:p>
            <a:r>
              <a:rPr lang="en-US" dirty="0"/>
              <a:t>This determinism means that every single time, they call the “read a command” method in the same state.</a:t>
            </a:r>
          </a:p>
          <a:p>
            <a:endParaRPr lang="en-US" dirty="0"/>
          </a:p>
          <a:p>
            <a:r>
              <a:rPr lang="en-US" dirty="0"/>
              <a:t>So… the hacker just takes </a:t>
            </a:r>
            <a:r>
              <a:rPr lang="en-US" dirty="0" err="1"/>
              <a:t>gdb</a:t>
            </a:r>
            <a:r>
              <a:rPr lang="en-US" dirty="0"/>
              <a:t> and finds the address!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27FE16-A2E7-4438-ABB7-64A53912E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0FBDA-0D39-4895-8568-E66C9B3DD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5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9B387-5E3B-439A-B361-0829A2C20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we have our whole attack…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8A610-1696-46F7-AAD1-CA338A41C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attacker has a way to know where this stack generally lives in memory, they can copy their own “bootstrap” program in, and put a jump to the start of it into that return pc.</a:t>
            </a:r>
          </a:p>
          <a:p>
            <a:endParaRPr lang="en-US" dirty="0"/>
          </a:p>
          <a:p>
            <a:r>
              <a:rPr lang="en-US" dirty="0"/>
              <a:t>When the “read the input” method tries to return, the exploit takes control of the process.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E5F4F7-4317-46CC-9220-389057F50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8A1AB4-6412-4C14-B026-0BC39668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3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1D53A-DDB8-4AE2-B104-C5A559063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attack Linux systems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7E9C68-0FDB-4E81-BCC6-08331BD9E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286000"/>
            <a:ext cx="11284527" cy="4023360"/>
          </a:xfrm>
        </p:spPr>
        <p:txBody>
          <a:bodyPr>
            <a:normAutofit/>
          </a:bodyPr>
          <a:lstStyle/>
          <a:p>
            <a:r>
              <a:rPr lang="en-US" sz="3600" dirty="0"/>
              <a:t>Limited only by creativity!</a:t>
            </a:r>
          </a:p>
          <a:p>
            <a:pPr lvl="1"/>
            <a:r>
              <a:rPr lang="en-US" sz="3200" dirty="0"/>
              <a:t>  System programs that have “backdoor” control features.</a:t>
            </a:r>
            <a:br>
              <a:rPr lang="en-US" sz="3200" dirty="0"/>
            </a:br>
            <a:r>
              <a:rPr lang="en-US" sz="3200" dirty="0"/>
              <a:t>    </a:t>
            </a:r>
            <a:r>
              <a:rPr lang="en-US" sz="3200" i="1" dirty="0"/>
              <a:t>May be much more common than we realize.</a:t>
            </a:r>
            <a:endParaRPr lang="en-US" sz="3200" dirty="0"/>
          </a:p>
          <a:p>
            <a:pPr lvl="1"/>
            <a:r>
              <a:rPr lang="en-US" sz="3200" dirty="0"/>
              <a:t>  Code that does a poor job of checking argument lengths</a:t>
            </a:r>
          </a:p>
          <a:p>
            <a:pPr lvl="1"/>
            <a:r>
              <a:rPr lang="en-US" sz="3200" dirty="0"/>
              <a:t>  Programs that get confused by certain mixes of parameters</a:t>
            </a:r>
          </a:p>
          <a:p>
            <a:pPr lvl="1"/>
            <a:r>
              <a:rPr lang="en-US" sz="3200" dirty="0"/>
              <a:t>  System calls that can be tricked into returning in privileged mode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EA2F90-6A1F-46CF-AD18-A781F5CC2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A45AF-786F-4440-AA80-B2F37534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ED4D87-E387-4940-A67F-535485846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853" y="548640"/>
            <a:ext cx="25050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274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9886A-7F45-4343-B3D9-182BD1DDA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873464" cy="1499616"/>
          </a:xfrm>
        </p:spPr>
        <p:txBody>
          <a:bodyPr/>
          <a:lstStyle/>
          <a:p>
            <a:r>
              <a:rPr lang="en-US" smtClean="0"/>
              <a:t>Unix, Linux</a:t>
            </a:r>
            <a:r>
              <a:rPr lang="en-US" dirty="0"/>
              <a:t>, C and C++ are full of risks like this!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8F848-6A9E-49B7-BB1D-ADB57F246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 easy to say “always make sure the char* object won’t overrun the string” but this rule depends on a human being!</a:t>
            </a:r>
          </a:p>
          <a:p>
            <a:endParaRPr lang="en-US" dirty="0"/>
          </a:p>
          <a:p>
            <a:r>
              <a:rPr lang="en-US" dirty="0"/>
              <a:t>C++ is strongly type checked… mostly.  But </a:t>
            </a:r>
            <a:r>
              <a:rPr lang="en-US" dirty="0" err="1"/>
              <a:t>strcpy</a:t>
            </a:r>
            <a:r>
              <a:rPr lang="en-US" dirty="0"/>
              <a:t> is an unsafe operation and type checking won’t catch such issues.</a:t>
            </a:r>
          </a:p>
          <a:p>
            <a:endParaRPr lang="en-US" dirty="0"/>
          </a:p>
          <a:p>
            <a:r>
              <a:rPr lang="en-US" dirty="0"/>
              <a:t>And because C++ is very fast and light weight, it certainly won’t check for array indexing errors!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C5D0C1-B0A8-4F70-BE12-997C94AAA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A2A196-A9C0-48CB-A23E-2BA647F65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7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7AA66-40B3-45FF-9030-9C4097093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some “remedies”, but they aren’t widely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6B129-3419-4C12-B15B-08076CCBF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Stack and address space randomization: by allocating some random sized chunks of memory, we can easily make addresses much less deterministic and repeatable.</a:t>
            </a:r>
          </a:p>
          <a:p>
            <a:endParaRPr lang="en-US" dirty="0"/>
          </a:p>
          <a:p>
            <a:r>
              <a:rPr lang="en-US" dirty="0"/>
              <a:t>We can mark code segments as execute-only, and data segments as non-executable.</a:t>
            </a:r>
          </a:p>
          <a:p>
            <a:endParaRPr lang="en-US" dirty="0"/>
          </a:p>
          <a:p>
            <a:r>
              <a:rPr lang="en-US" dirty="0"/>
              <a:t>There are tools to check for buffer overflows (</a:t>
            </a:r>
            <a:r>
              <a:rPr lang="en-US" b="1" dirty="0" err="1"/>
              <a:t>valgrind</a:t>
            </a:r>
            <a:r>
              <a:rPr lang="en-US" dirty="0"/>
              <a:t> is great!)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D64A66-421C-404E-9818-0ED8AF793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C1B01B-122F-45C7-A658-1AACA1E26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3F9B8-03E9-4F97-95A5-087CA80F0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NSA ultra-hacker remark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464E8-84DE-410E-8821-DEC2B93FF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“Sure… it would help if people would learn to lock the front doors.  But keep in mind that we also know how to climb in the windows,  or up to the balcony.</a:t>
            </a:r>
          </a:p>
          <a:p>
            <a:endParaRPr lang="en-US" dirty="0"/>
          </a:p>
          <a:p>
            <a:r>
              <a:rPr lang="en-US" dirty="0"/>
              <a:t>… And in the worst case we can break a window or cut an actual hole in the wall.</a:t>
            </a:r>
          </a:p>
          <a:p>
            <a:endParaRPr lang="en-US" dirty="0"/>
          </a:p>
          <a:p>
            <a:r>
              <a:rPr lang="en-US" dirty="0"/>
              <a:t>It isn’t so easy to keep us out!”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66673-292D-4460-A8C8-A5593DA70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04585E-61DA-4419-BE93-84D5D82E4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50C759-7795-43F5-9B83-F528AB784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156" y="274117"/>
            <a:ext cx="2688844" cy="181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329D8-88B1-4505-81A8-A6F4C73C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 Security company:</a:t>
            </a:r>
            <a:br>
              <a:rPr lang="en-US" dirty="0"/>
            </a:br>
            <a:r>
              <a:rPr lang="en-US" dirty="0"/>
              <a:t>Security Innovation, Inc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9C9F5-AF79-451A-B9B7-D13F87544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Relative Paths in Command Execute in Unix</a:t>
            </a:r>
          </a:p>
          <a:p>
            <a:r>
              <a:rPr lang="en-US" dirty="0"/>
              <a:t>Suppose that some program with superuser </a:t>
            </a:r>
            <a:r>
              <a:rPr lang="en-US" dirty="0" err="1"/>
              <a:t>privilages</a:t>
            </a:r>
            <a:r>
              <a:rPr lang="en-US" dirty="0"/>
              <a:t> includes this sequence of lines:</a:t>
            </a:r>
          </a:p>
          <a:p>
            <a:r>
              <a:rPr lang="en-US" dirty="0"/>
              <a:t>  	system(“cat /</a:t>
            </a:r>
            <a:r>
              <a:rPr lang="en-US" dirty="0" err="1"/>
              <a:t>etc</a:t>
            </a:r>
            <a:r>
              <a:rPr lang="en-US" dirty="0"/>
              <a:t>/shadow &gt;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shadow.tmp</a:t>
            </a:r>
            <a:r>
              <a:rPr lang="en-US" dirty="0"/>
              <a:t>”);</a:t>
            </a:r>
          </a:p>
          <a:p>
            <a:r>
              <a:rPr lang="en-US" dirty="0"/>
              <a:t> 	 system(“</a:t>
            </a:r>
            <a:r>
              <a:rPr lang="en-US" dirty="0" err="1"/>
              <a:t>chmod</a:t>
            </a:r>
            <a:r>
              <a:rPr lang="en-US" dirty="0"/>
              <a:t> 600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shadow.tmp</a:t>
            </a:r>
            <a:r>
              <a:rPr lang="en-US" dirty="0"/>
              <a:t>”);</a:t>
            </a:r>
          </a:p>
          <a:p>
            <a:r>
              <a:rPr lang="en-US" dirty="0"/>
              <a:t>This seemingly trivial logic is full of risks!.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5D90A-65FC-4404-AC93-17D0812A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5EE9A-4FCC-4534-8CB2-8F14EF5C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9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329D8-88B1-4505-81A8-A6F4C73C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 Security company</a:t>
            </a:r>
            <a:br>
              <a:rPr lang="en-US" dirty="0"/>
            </a:br>
            <a:r>
              <a:rPr lang="en-US" dirty="0"/>
              <a:t>Security Innovation, Inc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9C9F5-AF79-451A-B9B7-D13F87544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Relative Paths in Command Execute in Unix</a:t>
            </a:r>
          </a:p>
          <a:p>
            <a:r>
              <a:rPr lang="en-US" dirty="0"/>
              <a:t>Suppose that some program with superuser </a:t>
            </a:r>
            <a:r>
              <a:rPr lang="en-US" dirty="0" err="1"/>
              <a:t>privilages</a:t>
            </a:r>
            <a:r>
              <a:rPr lang="en-US" dirty="0"/>
              <a:t> includes this sequence of lines:</a:t>
            </a:r>
          </a:p>
          <a:p>
            <a:r>
              <a:rPr lang="en-US" dirty="0"/>
              <a:t>  	system(“cat /</a:t>
            </a:r>
            <a:r>
              <a:rPr lang="en-US" dirty="0" err="1"/>
              <a:t>etc</a:t>
            </a:r>
            <a:r>
              <a:rPr lang="en-US" dirty="0"/>
              <a:t>/shadow &gt;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shadow.tmp</a:t>
            </a:r>
            <a:r>
              <a:rPr lang="en-US" dirty="0"/>
              <a:t>”);</a:t>
            </a:r>
          </a:p>
          <a:p>
            <a:r>
              <a:rPr lang="en-US" dirty="0"/>
              <a:t> 	 system(“</a:t>
            </a:r>
            <a:r>
              <a:rPr lang="en-US" dirty="0" err="1"/>
              <a:t>chmod</a:t>
            </a:r>
            <a:r>
              <a:rPr lang="en-US" dirty="0"/>
              <a:t> 600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shadow.tmp</a:t>
            </a:r>
            <a:r>
              <a:rPr lang="en-US" dirty="0"/>
              <a:t>”);</a:t>
            </a:r>
          </a:p>
          <a:p>
            <a:r>
              <a:rPr lang="en-US" dirty="0"/>
              <a:t>This seemingly trivial logic is full of risks!.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5D90A-65FC-4404-AC93-17D0812A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5EE9A-4FCC-4534-8CB2-8F14EF5C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34</a:t>
            </a:fld>
            <a:endParaRPr lang="en-US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2E223C7D-281C-4221-B764-E4B595DF11F6}"/>
              </a:ext>
            </a:extLst>
          </p:cNvPr>
          <p:cNvSpPr/>
          <p:nvPr/>
        </p:nvSpPr>
        <p:spPr>
          <a:xfrm>
            <a:off x="1714500" y="1613408"/>
            <a:ext cx="7813964" cy="1265535"/>
          </a:xfrm>
          <a:prstGeom prst="wedgeEllipseCallout">
            <a:avLst>
              <a:gd name="adj1" fmla="val 35593"/>
              <a:gd name="adj2" fmla="val 1439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What if the attacker put a symbolic link from /</a:t>
            </a:r>
            <a:r>
              <a:rPr lang="en-US" sz="2000" b="1" dirty="0" err="1"/>
              <a:t>tmp</a:t>
            </a:r>
            <a:r>
              <a:rPr lang="en-US" sz="2000" b="1" dirty="0"/>
              <a:t>/</a:t>
            </a:r>
            <a:r>
              <a:rPr lang="en-US" sz="2000" b="1" dirty="0" err="1"/>
              <a:t>shadow.tmp</a:t>
            </a:r>
            <a:r>
              <a:rPr lang="en-US" sz="2000" b="1" dirty="0"/>
              <a:t> to some file that normally can’t be overwritten?</a:t>
            </a:r>
          </a:p>
        </p:txBody>
      </p:sp>
    </p:spTree>
    <p:extLst>
      <p:ext uri="{BB962C8B-B14F-4D97-AF65-F5344CB8AC3E}">
        <p14:creationId xmlns:p14="http://schemas.microsoft.com/office/powerpoint/2010/main" val="15678498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329D8-88B1-4505-81A8-A6F4C73C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 Security company</a:t>
            </a:r>
            <a:br>
              <a:rPr lang="en-US" dirty="0"/>
            </a:br>
            <a:r>
              <a:rPr lang="en-US" dirty="0"/>
              <a:t>Security Innovation, Inc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9C9F5-AF79-451A-B9B7-D13F87544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Relative Paths in Command Execute in Unix</a:t>
            </a:r>
          </a:p>
          <a:p>
            <a:r>
              <a:rPr lang="en-US" dirty="0"/>
              <a:t>Suppose that some program with superuser </a:t>
            </a:r>
            <a:r>
              <a:rPr lang="en-US" dirty="0" err="1"/>
              <a:t>privilages</a:t>
            </a:r>
            <a:r>
              <a:rPr lang="en-US" dirty="0"/>
              <a:t> includes this sequence of lines:</a:t>
            </a:r>
          </a:p>
          <a:p>
            <a:r>
              <a:rPr lang="en-US" dirty="0"/>
              <a:t>  	system(“cat /</a:t>
            </a:r>
            <a:r>
              <a:rPr lang="en-US" dirty="0" err="1"/>
              <a:t>etc</a:t>
            </a:r>
            <a:r>
              <a:rPr lang="en-US" dirty="0"/>
              <a:t>/shadow &gt;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shadow.tmp</a:t>
            </a:r>
            <a:r>
              <a:rPr lang="en-US" dirty="0"/>
              <a:t>”);</a:t>
            </a:r>
          </a:p>
          <a:p>
            <a:r>
              <a:rPr lang="en-US" dirty="0"/>
              <a:t> 	 system(“</a:t>
            </a:r>
            <a:r>
              <a:rPr lang="en-US" dirty="0" err="1"/>
              <a:t>chmod</a:t>
            </a:r>
            <a:r>
              <a:rPr lang="en-US" dirty="0"/>
              <a:t> 600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shadow.tmp</a:t>
            </a:r>
            <a:r>
              <a:rPr lang="en-US" dirty="0"/>
              <a:t>”);</a:t>
            </a:r>
          </a:p>
          <a:p>
            <a:r>
              <a:rPr lang="en-US" dirty="0"/>
              <a:t>This seemingly trivial logic is full of risks!.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5D90A-65FC-4404-AC93-17D0812A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5EE9A-4FCC-4534-8CB2-8F14EF5C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35</a:t>
            </a:fld>
            <a:endParaRPr lang="en-US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2E223C7D-281C-4221-B764-E4B595DF11F6}"/>
              </a:ext>
            </a:extLst>
          </p:cNvPr>
          <p:cNvSpPr/>
          <p:nvPr/>
        </p:nvSpPr>
        <p:spPr>
          <a:xfrm>
            <a:off x="1714500" y="1613408"/>
            <a:ext cx="7813964" cy="1265535"/>
          </a:xfrm>
          <a:prstGeom prst="wedgeEllipseCallout">
            <a:avLst>
              <a:gd name="adj1" fmla="val -26508"/>
              <a:gd name="adj2" fmla="val 1422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 official Linux “cat” lives in /bin.  But suppose the attacker put a fake version of cat in the current directory?  It will be discovered first!</a:t>
            </a:r>
          </a:p>
        </p:txBody>
      </p:sp>
    </p:spTree>
    <p:extLst>
      <p:ext uri="{BB962C8B-B14F-4D97-AF65-F5344CB8AC3E}">
        <p14:creationId xmlns:p14="http://schemas.microsoft.com/office/powerpoint/2010/main" val="36149392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329D8-88B1-4505-81A8-A6F4C73C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 Security company</a:t>
            </a:r>
            <a:br>
              <a:rPr lang="en-US" dirty="0"/>
            </a:br>
            <a:r>
              <a:rPr lang="en-US" dirty="0"/>
              <a:t>Security Innovation, Inc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9C9F5-AF79-451A-B9B7-D13F87544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Relative Paths in Command Execute in Unix</a:t>
            </a:r>
          </a:p>
          <a:p>
            <a:r>
              <a:rPr lang="en-US" dirty="0"/>
              <a:t>Suppose that some program with superuser </a:t>
            </a:r>
            <a:r>
              <a:rPr lang="en-US" dirty="0" err="1"/>
              <a:t>privilages</a:t>
            </a:r>
            <a:r>
              <a:rPr lang="en-US" dirty="0"/>
              <a:t> includes this sequence of lines:</a:t>
            </a:r>
          </a:p>
          <a:p>
            <a:r>
              <a:rPr lang="en-US" dirty="0"/>
              <a:t>  	system(“cat /</a:t>
            </a:r>
            <a:r>
              <a:rPr lang="en-US" dirty="0" err="1"/>
              <a:t>etc</a:t>
            </a:r>
            <a:r>
              <a:rPr lang="en-US" dirty="0"/>
              <a:t>/shadow &gt;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shadow.tmp</a:t>
            </a:r>
            <a:r>
              <a:rPr lang="en-US" dirty="0"/>
              <a:t>”);</a:t>
            </a:r>
          </a:p>
          <a:p>
            <a:r>
              <a:rPr lang="en-US" dirty="0"/>
              <a:t> 	 system(“</a:t>
            </a:r>
            <a:r>
              <a:rPr lang="en-US" dirty="0" err="1"/>
              <a:t>chmod</a:t>
            </a:r>
            <a:r>
              <a:rPr lang="en-US" dirty="0"/>
              <a:t> 600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shadow.tmp</a:t>
            </a:r>
            <a:r>
              <a:rPr lang="en-US" dirty="0"/>
              <a:t>”);</a:t>
            </a:r>
          </a:p>
          <a:p>
            <a:r>
              <a:rPr lang="en-US" dirty="0"/>
              <a:t>This seemingly trivial logic is full of risks!.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5D90A-65FC-4404-AC93-17D0812A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5EE9A-4FCC-4534-8CB2-8F14EF5C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36</a:t>
            </a:fld>
            <a:endParaRPr lang="en-US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2E223C7D-281C-4221-B764-E4B595DF11F6}"/>
              </a:ext>
            </a:extLst>
          </p:cNvPr>
          <p:cNvSpPr/>
          <p:nvPr/>
        </p:nvSpPr>
        <p:spPr>
          <a:xfrm>
            <a:off x="2036618" y="2246176"/>
            <a:ext cx="7813964" cy="1265535"/>
          </a:xfrm>
          <a:prstGeom prst="wedgeEllipseCallout">
            <a:avLst>
              <a:gd name="adj1" fmla="val -26508"/>
              <a:gd name="adj2" fmla="val 1422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Chmod</a:t>
            </a:r>
            <a:r>
              <a:rPr lang="en-US" sz="2000" b="1" dirty="0"/>
              <a:t> is also using a “relative” path notation.</a:t>
            </a:r>
          </a:p>
        </p:txBody>
      </p:sp>
    </p:spTree>
    <p:extLst>
      <p:ext uri="{BB962C8B-B14F-4D97-AF65-F5344CB8AC3E}">
        <p14:creationId xmlns:p14="http://schemas.microsoft.com/office/powerpoint/2010/main" val="37991980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329D8-88B1-4505-81A8-A6F4C73C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 Security company</a:t>
            </a:r>
            <a:br>
              <a:rPr lang="en-US" dirty="0"/>
            </a:br>
            <a:r>
              <a:rPr lang="en-US" dirty="0"/>
              <a:t>Security Innovation, Inc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9C9F5-AF79-451A-B9B7-D13F87544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Relative Paths in Command Execute in Unix</a:t>
            </a:r>
          </a:p>
          <a:p>
            <a:r>
              <a:rPr lang="en-US" dirty="0"/>
              <a:t>Suppose that some program with superuser </a:t>
            </a:r>
            <a:r>
              <a:rPr lang="en-US" dirty="0" err="1"/>
              <a:t>privilages</a:t>
            </a:r>
            <a:r>
              <a:rPr lang="en-US" dirty="0"/>
              <a:t> includes this sequence of lines:</a:t>
            </a:r>
          </a:p>
          <a:p>
            <a:r>
              <a:rPr lang="en-US" dirty="0"/>
              <a:t>  	system(“cat /</a:t>
            </a:r>
            <a:r>
              <a:rPr lang="en-US" dirty="0" err="1"/>
              <a:t>etc</a:t>
            </a:r>
            <a:r>
              <a:rPr lang="en-US" dirty="0"/>
              <a:t>/shadow &gt;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shadow.tmp</a:t>
            </a:r>
            <a:r>
              <a:rPr lang="en-US" dirty="0"/>
              <a:t>”);</a:t>
            </a:r>
          </a:p>
          <a:p>
            <a:r>
              <a:rPr lang="en-US" dirty="0"/>
              <a:t> 	 system(“</a:t>
            </a:r>
            <a:r>
              <a:rPr lang="en-US" dirty="0" err="1"/>
              <a:t>chmod</a:t>
            </a:r>
            <a:r>
              <a:rPr lang="en-US" dirty="0"/>
              <a:t> 600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shadow.tmp</a:t>
            </a:r>
            <a:r>
              <a:rPr lang="en-US" dirty="0"/>
              <a:t>”);</a:t>
            </a:r>
          </a:p>
          <a:p>
            <a:r>
              <a:rPr lang="en-US" dirty="0"/>
              <a:t>This seemingly trivial logic is full of risks!.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5D90A-65FC-4404-AC93-17D0812A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5EE9A-4FCC-4534-8CB2-8F14EF5C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37</a:t>
            </a:fld>
            <a:endParaRPr lang="en-US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2E223C7D-281C-4221-B764-E4B595DF11F6}"/>
              </a:ext>
            </a:extLst>
          </p:cNvPr>
          <p:cNvSpPr/>
          <p:nvPr/>
        </p:nvSpPr>
        <p:spPr>
          <a:xfrm>
            <a:off x="1569027" y="2246176"/>
            <a:ext cx="8281555" cy="1265535"/>
          </a:xfrm>
          <a:prstGeom prst="wedgeEllipseCallout">
            <a:avLst>
              <a:gd name="adj1" fmla="val 22960"/>
              <a:gd name="adj2" fmla="val 905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Race condition.  The file permissions will initially be 666 after the cat and before the </a:t>
            </a:r>
            <a:r>
              <a:rPr lang="en-US" sz="2000" b="1" dirty="0" err="1"/>
              <a:t>chmod</a:t>
            </a:r>
            <a:r>
              <a:rPr lang="en-US" sz="2000" b="1" dirty="0"/>
              <a:t> executes.</a:t>
            </a:r>
          </a:p>
        </p:txBody>
      </p:sp>
    </p:spTree>
    <p:extLst>
      <p:ext uri="{BB962C8B-B14F-4D97-AF65-F5344CB8AC3E}">
        <p14:creationId xmlns:p14="http://schemas.microsoft.com/office/powerpoint/2010/main" val="263582284"/>
      </p:ext>
    </p:extLst>
  </p:cSld>
  <p:clrMapOvr>
    <a:masterClrMapping/>
  </p:clrMapOvr>
  <p:transition spd="slow"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47BA3-4C25-40D0-8E1F-97E1B277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might the attacker put into this fake version of cat or </a:t>
            </a:r>
            <a:r>
              <a:rPr lang="en-US" dirty="0" err="1"/>
              <a:t>chmod</a:t>
            </a:r>
            <a:r>
              <a:rPr lang="en-US" dirty="0"/>
              <a:t>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AE469E-C6CC-482C-A5A7-EB68DFB7B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commands will run with the same </a:t>
            </a:r>
            <a:r>
              <a:rPr lang="en-US" dirty="0" err="1"/>
              <a:t>privelage</a:t>
            </a:r>
            <a:r>
              <a:rPr lang="en-US" dirty="0"/>
              <a:t> as the parent program, so the hacker will take advantage, perhaps by having “./cat” contain this (and with permissions 777)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 leaves a “hook” for obtaining an “</a:t>
            </a:r>
            <a:r>
              <a:rPr lang="en-US" dirty="0" err="1"/>
              <a:t>su</a:t>
            </a:r>
            <a:r>
              <a:rPr lang="en-US" dirty="0"/>
              <a:t>” shell in /</a:t>
            </a:r>
            <a:r>
              <a:rPr lang="en-US" dirty="0" err="1"/>
              <a:t>tmp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E0F71A-3FFF-473F-A1DD-E1916E3E3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7EF24-4DFB-4D3D-ADE8-7942EE474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38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8BCB88-3C1A-4F57-836B-D5C8990563A2}"/>
              </a:ext>
            </a:extLst>
          </p:cNvPr>
          <p:cNvSpPr txBox="1">
            <a:spLocks/>
          </p:cNvSpPr>
          <p:nvPr/>
        </p:nvSpPr>
        <p:spPr>
          <a:xfrm>
            <a:off x="2826327" y="3809308"/>
            <a:ext cx="6204238" cy="1645920"/>
          </a:xfrm>
          <a:prstGeom prst="rect">
            <a:avLst/>
          </a:prstGeom>
          <a:solidFill>
            <a:srgbClr val="FFC000"/>
          </a:solidFill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#/bin/</a:t>
            </a:r>
            <a:r>
              <a:rPr lang="en-US" sz="2400" b="1" dirty="0" err="1"/>
              <a:t>sh</a:t>
            </a:r>
            <a:endParaRPr lang="en-US" sz="2400" b="1" dirty="0"/>
          </a:p>
          <a:p>
            <a:r>
              <a:rPr lang="en-US" sz="2400" b="1" dirty="0"/>
              <a:t>/bin/cp /bin/</a:t>
            </a:r>
            <a:r>
              <a:rPr lang="en-US" sz="2400" b="1" dirty="0" err="1"/>
              <a:t>sh</a:t>
            </a:r>
            <a:r>
              <a:rPr lang="en-US" sz="2400" b="1" dirty="0"/>
              <a:t> /</a:t>
            </a:r>
            <a:r>
              <a:rPr lang="en-US" sz="2400" b="1" dirty="0" err="1"/>
              <a:t>tmp</a:t>
            </a:r>
            <a:r>
              <a:rPr lang="en-US" sz="2400" b="1" dirty="0"/>
              <a:t>/</a:t>
            </a:r>
            <a:r>
              <a:rPr lang="en-US" sz="2400" b="1" dirty="0" err="1"/>
              <a:t>rootshell</a:t>
            </a:r>
            <a:endParaRPr lang="en-US" sz="2400" b="1" dirty="0"/>
          </a:p>
          <a:p>
            <a:r>
              <a:rPr lang="en-US" sz="2400" b="1" dirty="0"/>
              <a:t>/bin/</a:t>
            </a:r>
            <a:r>
              <a:rPr lang="en-US" sz="2400" b="1" dirty="0" err="1"/>
              <a:t>chmod</a:t>
            </a:r>
            <a:r>
              <a:rPr lang="en-US" sz="2400" b="1" dirty="0"/>
              <a:t> 4777 /</a:t>
            </a:r>
            <a:r>
              <a:rPr lang="en-US" sz="2400" b="1" dirty="0" err="1"/>
              <a:t>tmp</a:t>
            </a:r>
            <a:r>
              <a:rPr lang="en-US" sz="2400" b="1" dirty="0"/>
              <a:t>/</a:t>
            </a:r>
            <a:r>
              <a:rPr lang="en-US" sz="2400" b="1" dirty="0" err="1"/>
              <a:t>rootshell</a:t>
            </a:r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307248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53DA5-01EE-4942-9210-D6200B66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every “race” is as easy to notice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E5F3C-E446-4000-BC76-1CBC156CB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that our superuser program does this:</a:t>
            </a:r>
          </a:p>
          <a:p>
            <a:endParaRPr lang="en-US" dirty="0"/>
          </a:p>
          <a:p>
            <a:r>
              <a:rPr lang="en-US" dirty="0"/>
              <a:t> 	</a:t>
            </a:r>
            <a:r>
              <a:rPr lang="en-US" sz="2400" b="1" dirty="0"/>
              <a:t>system(“/</a:t>
            </a:r>
            <a:r>
              <a:rPr lang="en-US" sz="2400" b="1" dirty="0" err="1"/>
              <a:t>usr</a:t>
            </a:r>
            <a:r>
              <a:rPr lang="en-US" sz="2400" b="1" dirty="0"/>
              <a:t>/bin/cat /</a:t>
            </a:r>
            <a:r>
              <a:rPr lang="en-US" sz="2400" b="1" dirty="0" err="1"/>
              <a:t>etc</a:t>
            </a:r>
            <a:r>
              <a:rPr lang="en-US" sz="2400" b="1" dirty="0"/>
              <a:t>/passwd | </a:t>
            </a:r>
            <a:r>
              <a:rPr lang="en-US" sz="2400" b="1" dirty="0" err="1"/>
              <a:t>awk</a:t>
            </a:r>
            <a:r>
              <a:rPr lang="en-US" sz="2400" b="1" dirty="0"/>
              <a:t> ‘{print $1}’ </a:t>
            </a:r>
            <a:br>
              <a:rPr lang="en-US" sz="2400" b="1" dirty="0"/>
            </a:br>
            <a:r>
              <a:rPr lang="en-US" sz="2400" b="1" dirty="0"/>
              <a:t>                   | </a:t>
            </a:r>
            <a:r>
              <a:rPr lang="en-US" sz="2400" b="1" dirty="0" err="1"/>
              <a:t>xargs</a:t>
            </a:r>
            <a:r>
              <a:rPr lang="en-US" sz="2400" b="1" dirty="0"/>
              <a:t> `email –s “</a:t>
            </a:r>
            <a:r>
              <a:rPr lang="en-US" sz="2400" b="1" dirty="0" err="1"/>
              <a:t>fractus</a:t>
            </a:r>
            <a:r>
              <a:rPr lang="en-US" sz="2400" b="1" dirty="0"/>
              <a:t> will be down for service tonight”’);</a:t>
            </a:r>
          </a:p>
          <a:p>
            <a:endParaRPr lang="en-US" dirty="0"/>
          </a:p>
          <a:p>
            <a:r>
              <a:rPr lang="en-US" dirty="0"/>
              <a:t>This will send email to each user permitted to use this system with subject “</a:t>
            </a:r>
            <a:r>
              <a:rPr lang="en-US" dirty="0" err="1"/>
              <a:t>fractus</a:t>
            </a:r>
            <a:r>
              <a:rPr lang="en-US" dirty="0"/>
              <a:t> will be down for service tonight.”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485FB-A68A-42DA-84E6-AC39FB087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4EA42-0EF1-4246-A84C-1FEFC271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71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1D53A-DDB8-4AE2-B104-C5A559063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attack Linux systems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7E9C68-0FDB-4E81-BCC6-08331BD9E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755" y="2286000"/>
            <a:ext cx="11294918" cy="4023360"/>
          </a:xfrm>
        </p:spPr>
        <p:txBody>
          <a:bodyPr>
            <a:normAutofit/>
          </a:bodyPr>
          <a:lstStyle/>
          <a:p>
            <a:r>
              <a:rPr lang="en-US" sz="3600" dirty="0"/>
              <a:t>… and that’s not all!</a:t>
            </a:r>
          </a:p>
          <a:p>
            <a:pPr lvl="1"/>
            <a:r>
              <a:rPr lang="en-US" sz="3200" dirty="0"/>
              <a:t> Ways to replace a standard program with a non-standard</a:t>
            </a:r>
            <a:br>
              <a:rPr lang="en-US" sz="3200" dirty="0"/>
            </a:br>
            <a:r>
              <a:rPr lang="en-US" sz="3200" dirty="0"/>
              <a:t>   version, and then perhaps tricking some tool into running it</a:t>
            </a:r>
          </a:p>
          <a:p>
            <a:pPr lvl="1"/>
            <a:r>
              <a:rPr lang="en-US" sz="3200" dirty="0"/>
              <a:t>  Ways of crashing the machine, or making it run extremely slowly</a:t>
            </a:r>
          </a:p>
          <a:p>
            <a:pPr lvl="1"/>
            <a:r>
              <a:rPr lang="en-US" sz="3200" dirty="0"/>
              <a:t>  Tricking a person into revealing a password, or resetting it</a:t>
            </a:r>
          </a:p>
          <a:p>
            <a:pPr lvl="1"/>
            <a:r>
              <a:rPr lang="en-US" sz="3200" dirty="0"/>
              <a:t>  Tricking someone into executing a compromised piece of code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EA2F90-6A1F-46CF-AD18-A781F5CC2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A45AF-786F-4440-AA80-B2F37534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546E31-331F-479D-A338-29599F2E4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853" y="548640"/>
            <a:ext cx="25050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682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53DA5-01EE-4942-9210-D6200B66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every “race” is as easy to notice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E5F3C-E446-4000-BC76-1CBC156CB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that our superuser program does this:</a:t>
            </a:r>
          </a:p>
          <a:p>
            <a:endParaRPr lang="en-US" dirty="0"/>
          </a:p>
          <a:p>
            <a:r>
              <a:rPr lang="en-US" dirty="0"/>
              <a:t> 	</a:t>
            </a:r>
            <a:r>
              <a:rPr lang="en-US" sz="2400" b="1" dirty="0"/>
              <a:t>system(“/</a:t>
            </a:r>
            <a:r>
              <a:rPr lang="en-US" sz="2400" b="1" dirty="0" err="1"/>
              <a:t>usr</a:t>
            </a:r>
            <a:r>
              <a:rPr lang="en-US" sz="2400" b="1" dirty="0"/>
              <a:t>/bin/cat /</a:t>
            </a:r>
            <a:r>
              <a:rPr lang="en-US" sz="2400" b="1" dirty="0" err="1"/>
              <a:t>etc</a:t>
            </a:r>
            <a:r>
              <a:rPr lang="en-US" sz="2400" b="1" dirty="0"/>
              <a:t>/passwd | </a:t>
            </a:r>
            <a:r>
              <a:rPr lang="en-US" sz="2400" b="1" dirty="0" err="1"/>
              <a:t>awk</a:t>
            </a:r>
            <a:r>
              <a:rPr lang="en-US" sz="2400" b="1" dirty="0"/>
              <a:t> ‘{print $1}’ </a:t>
            </a:r>
            <a:br>
              <a:rPr lang="en-US" sz="2400" b="1" dirty="0"/>
            </a:br>
            <a:r>
              <a:rPr lang="en-US" sz="2400" b="1" dirty="0"/>
              <a:t>                   | </a:t>
            </a:r>
            <a:r>
              <a:rPr lang="en-US" sz="2400" b="1" dirty="0" err="1"/>
              <a:t>xargs</a:t>
            </a:r>
            <a:r>
              <a:rPr lang="en-US" sz="2400" b="1" dirty="0"/>
              <a:t> `email –s “</a:t>
            </a:r>
            <a:r>
              <a:rPr lang="en-US" sz="2400" b="1" dirty="0" err="1"/>
              <a:t>fractus</a:t>
            </a:r>
            <a:r>
              <a:rPr lang="en-US" sz="2400" b="1" dirty="0"/>
              <a:t> will be down for service tonight”’);</a:t>
            </a:r>
          </a:p>
          <a:p>
            <a:endParaRPr lang="en-US" dirty="0"/>
          </a:p>
          <a:p>
            <a:r>
              <a:rPr lang="en-US" dirty="0"/>
              <a:t>This will send email to each user permitted to use this system with subject “</a:t>
            </a:r>
            <a:r>
              <a:rPr lang="en-US" dirty="0" err="1"/>
              <a:t>fractus</a:t>
            </a:r>
            <a:r>
              <a:rPr lang="en-US" dirty="0"/>
              <a:t> will be down for service tonight.”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485FB-A68A-42DA-84E6-AC39FB087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4EA42-0EF1-4246-A84C-1FEFC271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40</a:t>
            </a:fld>
            <a:endParaRPr lang="en-US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CD0C5562-0AC8-40AA-93AF-6F0B0814E2B7}"/>
              </a:ext>
            </a:extLst>
          </p:cNvPr>
          <p:cNvSpPr/>
          <p:nvPr/>
        </p:nvSpPr>
        <p:spPr>
          <a:xfrm>
            <a:off x="924792" y="1840931"/>
            <a:ext cx="8499764" cy="1265535"/>
          </a:xfrm>
          <a:prstGeom prst="wedgeEllipseCallout">
            <a:avLst>
              <a:gd name="adj1" fmla="val 22960"/>
              <a:gd name="adj2" fmla="val 905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Cat has a full pathname, but </a:t>
            </a:r>
            <a:r>
              <a:rPr lang="en-US" sz="2400" b="1" dirty="0" err="1"/>
              <a:t>awk</a:t>
            </a:r>
            <a:r>
              <a:rPr lang="en-US" sz="2400" b="1" dirty="0"/>
              <a:t>, </a:t>
            </a:r>
            <a:r>
              <a:rPr lang="en-US" sz="2400" b="1" dirty="0" err="1"/>
              <a:t>xargs</a:t>
            </a:r>
            <a:r>
              <a:rPr lang="en-US" sz="2400" b="1" dirty="0"/>
              <a:t> and email don’t.  Same issue but harder to notice</a:t>
            </a:r>
          </a:p>
        </p:txBody>
      </p:sp>
    </p:spTree>
    <p:extLst>
      <p:ext uri="{BB962C8B-B14F-4D97-AF65-F5344CB8AC3E}">
        <p14:creationId xmlns:p14="http://schemas.microsoft.com/office/powerpoint/2010/main" val="936658962"/>
      </p:ext>
    </p:extLst>
  </p:cSld>
  <p:clrMapOvr>
    <a:masterClrMapping/>
  </p:clrMapOvr>
  <p:transition spd="slow">
    <p:randomBa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DE910-0CA1-4770-AB4B-B22066A4A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common issues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FE7CF-A655-4036-AC59-30A365C9D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D04A8-D140-4510-88F7-7FC0EFEA9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41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BBAF92-96F8-4BE5-BF86-A97DBFFBD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Many examples of sloppy memory management and sloppy checking on pointers and copying.</a:t>
            </a:r>
          </a:p>
          <a:p>
            <a:endParaRPr lang="en-US" dirty="0"/>
          </a:p>
          <a:p>
            <a:r>
              <a:rPr lang="en-US" dirty="0"/>
              <a:t>Frequently found code that ignored error returns from system calls.</a:t>
            </a:r>
          </a:p>
          <a:p>
            <a:endParaRPr lang="en-US" dirty="0"/>
          </a:p>
          <a:p>
            <a:r>
              <a:rPr lang="en-US" dirty="0"/>
              <a:t>They found that obscure Linux features (like symbolic file links, international text strings with characters from many fonts) were often sources of developer confusion, causing errors that could be attacked.</a:t>
            </a:r>
          </a:p>
        </p:txBody>
      </p:sp>
    </p:spTree>
    <p:extLst>
      <p:ext uri="{BB962C8B-B14F-4D97-AF65-F5344CB8AC3E}">
        <p14:creationId xmlns:p14="http://schemas.microsoft.com/office/powerpoint/2010/main" val="18158938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78FC7-B5B4-4C5B-A822-38C3C9736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Ancient bugs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4C368-53BF-4D6F-93C6-7D9F0C618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By just reading Linux source code, it is easy to find bugs.</a:t>
            </a:r>
          </a:p>
          <a:p>
            <a:endParaRPr lang="en-US" dirty="0"/>
          </a:p>
          <a:p>
            <a:r>
              <a:rPr lang="en-US" dirty="0"/>
              <a:t>The Linux </a:t>
            </a:r>
            <a:r>
              <a:rPr lang="en-US" dirty="0" err="1"/>
              <a:t>sendmail</a:t>
            </a:r>
            <a:r>
              <a:rPr lang="en-US" dirty="0"/>
              <a:t> bug originated in 1980, more or less.  The Morris worm exploited it in 1988.  By then </a:t>
            </a:r>
            <a:r>
              <a:rPr lang="en-US"/>
              <a:t>Eric Allman </a:t>
            </a:r>
            <a:r>
              <a:rPr lang="en-US" dirty="0"/>
              <a:t>was focused on a startup and </a:t>
            </a:r>
            <a:r>
              <a:rPr lang="en-US" dirty="0" err="1"/>
              <a:t>sendmail</a:t>
            </a:r>
            <a:r>
              <a:rPr lang="en-US" dirty="0"/>
              <a:t> was mostly replaced by a follow-on system.</a:t>
            </a:r>
          </a:p>
          <a:p>
            <a:endParaRPr lang="en-US" dirty="0"/>
          </a:p>
          <a:p>
            <a:r>
              <a:rPr lang="en-US" dirty="0"/>
              <a:t>Yet the </a:t>
            </a:r>
            <a:r>
              <a:rPr lang="en-US" dirty="0" err="1"/>
              <a:t>sendmail</a:t>
            </a:r>
            <a:r>
              <a:rPr lang="en-US" dirty="0"/>
              <a:t> daemon was still launched on Linux at startup!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C9F97-4465-475C-94E4-1F8208079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97B4A-2915-4EB6-BCC2-D2F0E4EFF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69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A0194-1968-4A4D-BEE1-7C9DD81A6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try to </a:t>
            </a:r>
            <a:r>
              <a:rPr lang="en-US" u="sng" dirty="0"/>
              <a:t>crash</a:t>
            </a:r>
            <a:r>
              <a:rPr lang="en-US" dirty="0"/>
              <a:t> a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9496A-F5A8-4F30-B38E-EA8BF03FC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Attacks sometimes seek to take a computer over, but crashing a computer that has an important role can be just as effective.</a:t>
            </a:r>
          </a:p>
          <a:p>
            <a:endParaRPr lang="en-US" dirty="0"/>
          </a:p>
          <a:p>
            <a:r>
              <a:rPr lang="en-US" dirty="0"/>
              <a:t>For example, if that computer has an important server, crashing it means the server will also be down.</a:t>
            </a:r>
          </a:p>
          <a:p>
            <a:endParaRPr lang="en-US" dirty="0"/>
          </a:p>
          <a:p>
            <a:r>
              <a:rPr lang="en-US" dirty="0"/>
              <a:t>Now the attacker has crippled the company and could demand ransom.  If the server was doing building security… then the security system just shut off.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075A49-E5F7-4E95-A3DD-2D6A76C83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6AE860-2B89-45C5-BC0A-E09896B0C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06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15E8E-D0CD-4DA4-9952-439984CF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Worms and viruses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F8D91-0A36-4284-BAA5-B22BA8AAC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These are a kind of attack that tries to spread itself from machine to machine.</a:t>
            </a:r>
          </a:p>
          <a:p>
            <a:endParaRPr lang="en-US" dirty="0"/>
          </a:p>
          <a:p>
            <a:r>
              <a:rPr lang="en-US" dirty="0"/>
              <a:t>A worm is usually passive, although it may leave the machine open for the attacker to take control later.</a:t>
            </a:r>
          </a:p>
          <a:p>
            <a:endParaRPr lang="en-US" dirty="0"/>
          </a:p>
          <a:p>
            <a:r>
              <a:rPr lang="en-US" dirty="0"/>
              <a:t>A virus deliberately does damage to each machine, or tries to steal information like bank accounts, passwords, etc.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99159F-4751-4538-A917-E75A3509F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54236D-1859-4B95-AA08-D88C675AA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045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5FDB7-E72F-4324-8D9B-7CA4F0A53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24A6F-C9D4-47C8-A056-0480D0E88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taking control an attacker might not damage the machine</a:t>
            </a:r>
          </a:p>
          <a:p>
            <a:endParaRPr lang="en-US" dirty="0"/>
          </a:p>
          <a:p>
            <a:r>
              <a:rPr lang="en-US" dirty="0"/>
              <a:t>Many attacks are done to leave a form of “remote control” endpoint called a “bot”.</a:t>
            </a:r>
          </a:p>
          <a:p>
            <a:endParaRPr lang="en-US" dirty="0"/>
          </a:p>
          <a:p>
            <a:r>
              <a:rPr lang="en-US" dirty="0"/>
              <a:t>It allows the attacker to tell the machine to do things later… by some estimate, millions of machines are bots.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EC609E-FA63-43BE-9160-A209C39D0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541723-34FC-4B93-BDC3-35BEB2108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0EAC6E-823B-4C49-B954-B5416A6B8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075" y="281616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99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16F07-2130-424D-9F6F-B5159FF0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Ukraine bots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AF366-B726-4A80-B82E-52E1890BD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Ukraine, once Russian bots were installed, they left them waiting for instructions.</a:t>
            </a:r>
          </a:p>
          <a:p>
            <a:endParaRPr lang="en-US" dirty="0"/>
          </a:p>
          <a:p>
            <a:r>
              <a:rPr lang="en-US" dirty="0"/>
              <a:t>When told to attack, the bots damaged the hardware (by changing the “firmware” into garbage). The infected machines crashed and couldn’t be restarted.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8BE9B2-0323-44B0-9700-EB8FBC225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8B00C-829F-4C6A-A744-686EEA891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6A3CAC-BA9E-4BDC-9C4F-4C3C4198A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075" y="281616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128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830E-C831-45E6-882F-6980DB515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purposes?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C6972-16CF-4D56-A277-547D65FD5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510286"/>
            <a:ext cx="10641690" cy="3799073"/>
          </a:xfrm>
        </p:spPr>
        <p:txBody>
          <a:bodyPr>
            <a:normAutofit/>
          </a:bodyPr>
          <a:lstStyle/>
          <a:p>
            <a:r>
              <a:rPr lang="en-US" dirty="0"/>
              <a:t>Some bots are normal personal computers.</a:t>
            </a:r>
          </a:p>
          <a:p>
            <a:endParaRPr lang="en-US" dirty="0"/>
          </a:p>
          <a:p>
            <a:r>
              <a:rPr lang="en-US" dirty="0"/>
              <a:t>Instead of telling the bot army to do things, perhaps the attacker uses the bots to search for interesting files.</a:t>
            </a:r>
          </a:p>
          <a:p>
            <a:endParaRPr lang="en-US" dirty="0"/>
          </a:p>
          <a:p>
            <a:r>
              <a:rPr lang="en-US" dirty="0"/>
              <a:t>…. Like files with bank-related stuff.  Or military intelligence.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5DE1F2-20FA-4EBD-ADFC-35B582287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C0820-6BC1-46A6-925E-75563FB90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E821AE-164F-4356-BF3A-794D2F1F6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075" y="272990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325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37580-C050-4E12-9307-3C0FFE0BF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DDoS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1D87F-D5C8-45D2-8455-5B9A110B2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distributed denial of service attack is another way to leverage a bot army.</a:t>
            </a:r>
          </a:p>
          <a:p>
            <a:endParaRPr lang="en-US" dirty="0"/>
          </a:p>
          <a:p>
            <a:r>
              <a:rPr lang="en-US" dirty="0"/>
              <a:t>Attacker demands a ransom from Amazon or similar company.</a:t>
            </a:r>
          </a:p>
          <a:p>
            <a:endParaRPr lang="en-US" dirty="0"/>
          </a:p>
          <a:p>
            <a:r>
              <a:rPr lang="en-US" dirty="0"/>
              <a:t>If they don’t pay… the bots go shopping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BA7D22-D880-4269-BC02-C9207D015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1BF725-5C70-474D-8EDE-70787D8D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37649D-D8B7-45AE-AC28-57E111240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075" y="272990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697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2F9A4-F550-4DCD-B137-388346FD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encryption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FD7BC-B30D-46AB-9D53-69C9F8BC4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743200"/>
            <a:ext cx="10786872" cy="3566160"/>
          </a:xfrm>
        </p:spPr>
        <p:txBody>
          <a:bodyPr/>
          <a:lstStyle/>
          <a:p>
            <a:r>
              <a:rPr lang="en-US" dirty="0"/>
              <a:t>In an attack of this kind, a virus or bot encrypts all the data files, and the attacker demands a payment for the decryption key.</a:t>
            </a:r>
          </a:p>
          <a:p>
            <a:endParaRPr lang="en-US" dirty="0"/>
          </a:p>
          <a:p>
            <a:r>
              <a:rPr lang="en-US" dirty="0"/>
              <a:t>Without payment… the files never get decrypted (and sometimes, even </a:t>
            </a:r>
            <a:r>
              <a:rPr lang="en-US" i="1" dirty="0"/>
              <a:t>with </a:t>
            </a:r>
            <a:r>
              <a:rPr lang="en-US" dirty="0"/>
              <a:t>payment, they never do!)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EF71D-0D31-454B-A48C-EE7F44B13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14DF5-4F3B-4D9D-BFF9-548200D67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44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89CFF0-6F35-43B9-9406-0047D81AA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691" y="384048"/>
            <a:ext cx="1911332" cy="15927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465102-3FA1-4F50-A949-1D8E8A2B7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Cornell’s History in Hacking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7FFAF-A6A8-4BF9-908C-DEB10B2BB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very first Internet “worm” was born at Cornell!</a:t>
            </a:r>
          </a:p>
          <a:p>
            <a:endParaRPr lang="en-US" dirty="0"/>
          </a:p>
          <a:p>
            <a:r>
              <a:rPr lang="en-US" dirty="0"/>
              <a:t>Robert Morris, a new PhD student who arrived a bit early was bored and was fooling around.  </a:t>
            </a:r>
          </a:p>
          <a:p>
            <a:endParaRPr lang="en-US" dirty="0"/>
          </a:p>
          <a:p>
            <a:r>
              <a:rPr lang="en-US" dirty="0"/>
              <a:t>His decided to create a new lifeform: a little Internet program that might still be wandering around in hundreds of years.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8D6267-C9EF-44C1-B983-D5F4D3BDC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808E6D-8665-4076-9FE7-F08038E05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621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2F9A4-F550-4DCD-B137-388346FD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encryption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FD7BC-B30D-46AB-9D53-69C9F8BC4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743200"/>
            <a:ext cx="10786872" cy="3566160"/>
          </a:xfrm>
        </p:spPr>
        <p:txBody>
          <a:bodyPr/>
          <a:lstStyle/>
          <a:p>
            <a:r>
              <a:rPr lang="en-US" dirty="0"/>
              <a:t>In an attack of this kind, a virus or bot encrypts all the data files, and the attacker demands a payment for the decryption key.</a:t>
            </a:r>
          </a:p>
          <a:p>
            <a:endParaRPr lang="en-US" dirty="0"/>
          </a:p>
          <a:p>
            <a:r>
              <a:rPr lang="en-US" dirty="0"/>
              <a:t>Without payment… the files never get decrypted (and sometimes, even </a:t>
            </a:r>
            <a:r>
              <a:rPr lang="en-US" i="1" dirty="0"/>
              <a:t>with </a:t>
            </a:r>
            <a:r>
              <a:rPr lang="en-US" dirty="0"/>
              <a:t>payment, they never do!)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EF71D-0D31-454B-A48C-EE7F44B13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14DF5-4F3B-4D9D-BFF9-548200D67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50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C176BE-8B59-4292-BDDB-A33BACC15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609" y="48309"/>
            <a:ext cx="9137002" cy="676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7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BE2DB-B801-47E4-AF49-6844C5ABE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Stealth Web Surfing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CEC33-537D-4C65-B92F-24470D462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 illegal to possess many kinds of information.</a:t>
            </a:r>
          </a:p>
          <a:p>
            <a:endParaRPr lang="en-US" dirty="0"/>
          </a:p>
          <a:p>
            <a:r>
              <a:rPr lang="en-US" dirty="0"/>
              <a:t>Depends on the country, but this could include child porn or violent videos, how-to manuals for creating bombs, subversive political materials, terrorism plans, etc.</a:t>
            </a:r>
          </a:p>
          <a:p>
            <a:endParaRPr lang="en-US" dirty="0"/>
          </a:p>
          <a:p>
            <a:r>
              <a:rPr lang="en-US" dirty="0"/>
              <a:t>What if the attacker downloads that sort of stuff, then calls the policy and denounces you?  They find it on your machine…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DE31B2-88EC-4726-A166-FEC26274A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18EAE-62C4-4934-BEE8-D3176557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771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BE2DB-B801-47E4-AF49-6844C5ABE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Stealth Web Surfing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CEC33-537D-4C65-B92F-24470D462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fact a bot could even visit those sites every day, and download stuff for months or years</a:t>
            </a:r>
          </a:p>
          <a:p>
            <a:endParaRPr lang="en-US" dirty="0"/>
          </a:p>
          <a:p>
            <a:r>
              <a:rPr lang="en-US" dirty="0"/>
              <a:t>That leaves a trail of how active you are in their “group”.  A bot could even </a:t>
            </a:r>
            <a:r>
              <a:rPr lang="en-US" i="1" dirty="0"/>
              <a:t>upload </a:t>
            </a:r>
            <a:r>
              <a:rPr lang="en-US" dirty="0"/>
              <a:t>child porn or other illegal things.</a:t>
            </a:r>
          </a:p>
          <a:p>
            <a:endParaRPr lang="en-US" dirty="0"/>
          </a:p>
          <a:p>
            <a:r>
              <a:rPr lang="en-US" dirty="0"/>
              <a:t>Then, bot erases itself.  And the attacker calls the police.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DE31B2-88EC-4726-A166-FEC26274A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18EAE-62C4-4934-BEE8-D3176557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690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C02D9-3CFB-4859-8311-E75A7C4CA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Hacking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304EA-D42F-4371-A660-66D1A57F8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Sadly, it is very easy to do!  There are even classes on this and whole conferences (like Defcon)!</a:t>
            </a:r>
          </a:p>
          <a:p>
            <a:endParaRPr lang="en-US" dirty="0"/>
          </a:p>
          <a:p>
            <a:r>
              <a:rPr lang="en-US" dirty="0"/>
              <a:t>“Rootkits” readily available on the dark web.</a:t>
            </a:r>
          </a:p>
          <a:p>
            <a:endParaRPr lang="en-US" dirty="0"/>
          </a:p>
          <a:p>
            <a:r>
              <a:rPr lang="en-US" dirty="0"/>
              <a:t>Learning about Linux protection features, and using them, plus writing better code, is the most effective option.  But because we use standard libraries and other tools… is not enough.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164015-B205-4EC2-BC97-7C7A2F926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2E7207-837F-48C3-9197-60474E1FF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96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D05F5-FE25-47A9-AF26-1AFD94CCE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65EBB-DD4B-40E6-B6C7-02035A11D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 “worm” would just be a single process, or maybe a few</a:t>
            </a:r>
          </a:p>
          <a:p>
            <a:endParaRPr lang="en-US" dirty="0"/>
          </a:p>
          <a:p>
            <a:r>
              <a:rPr lang="en-US" dirty="0"/>
              <a:t>It would live on some machine for a while, then jump to its next host.</a:t>
            </a:r>
          </a:p>
          <a:p>
            <a:endParaRPr lang="en-US" dirty="0"/>
          </a:p>
          <a:p>
            <a:r>
              <a:rPr lang="en-US" dirty="0"/>
              <a:t>So it would wander the Internet… forever…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2EF18-9E1B-4423-9112-0ECB801D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A2080-D4ED-4149-8AF9-AA68CD19F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E1EF86-1739-4021-BAFD-F8960A98D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691" y="384048"/>
            <a:ext cx="1911332" cy="159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13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5FFD0-6150-4F66-9469-50D24DFEA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E751E-F199-46F5-8F2C-F0C5B6040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 “worm” would be installed on some computer and would use the “at” command to schedule itself after a random sleep.</a:t>
            </a:r>
          </a:p>
          <a:p>
            <a:endParaRPr lang="en-US" dirty="0"/>
          </a:p>
          <a:p>
            <a:r>
              <a:rPr lang="en-US" dirty="0"/>
              <a:t>It would scan /</a:t>
            </a:r>
            <a:r>
              <a:rPr lang="en-US" dirty="0" err="1"/>
              <a:t>etc</a:t>
            </a:r>
            <a:r>
              <a:rPr lang="en-US" dirty="0"/>
              <a:t>/hosts to look for machines reachable from this one.  It would then try to “jump” to the new host.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2AD68-0F3B-4392-9BD6-DA4C62BB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0D2A1D-5439-4E8F-BC70-55B465BA3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754F3C-76EB-4B00-9057-5BB3540FA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7691" y="384048"/>
            <a:ext cx="1911332" cy="159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95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1F799-1B12-4199-A3C4-604AFB206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1F77E-9AAF-4807-AA45-F09DEFB15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move from place to place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ssh</a:t>
            </a:r>
            <a:r>
              <a:rPr lang="en-US" dirty="0"/>
              <a:t> or </a:t>
            </a:r>
            <a:r>
              <a:rPr lang="en-US" dirty="0" err="1"/>
              <a:t>rsh</a:t>
            </a:r>
            <a:r>
              <a:rPr lang="en-US" dirty="0"/>
              <a:t> or </a:t>
            </a:r>
            <a:r>
              <a:rPr lang="en-US" dirty="0" err="1"/>
              <a:t>rcp</a:t>
            </a:r>
            <a:r>
              <a:rPr lang="en-US" dirty="0"/>
              <a:t>: Copy itself (or perhaps login first, then copy itself)</a:t>
            </a:r>
          </a:p>
          <a:p>
            <a:pPr lvl="1"/>
            <a:r>
              <a:rPr lang="en-US" dirty="0"/>
              <a:t> Exploit email issue: </a:t>
            </a:r>
            <a:r>
              <a:rPr lang="en-US" dirty="0" err="1"/>
              <a:t>Sendmail</a:t>
            </a:r>
            <a:r>
              <a:rPr lang="en-US" dirty="0"/>
              <a:t> had a remote-access feature for use in</a:t>
            </a:r>
            <a:br>
              <a:rPr lang="en-US" dirty="0"/>
            </a:br>
            <a:r>
              <a:rPr lang="en-US" dirty="0"/>
              <a:t>   debugging: it could copy files in, or out, via a special command.</a:t>
            </a:r>
          </a:p>
          <a:p>
            <a:pPr lvl="1"/>
            <a:r>
              <a:rPr lang="en-US" dirty="0"/>
              <a:t> Login in as admin or root (try some common passwords like admin,</a:t>
            </a:r>
            <a:br>
              <a:rPr lang="en-US" dirty="0"/>
            </a:br>
            <a:r>
              <a:rPr lang="en-US" dirty="0"/>
              <a:t>   guest, secret, </a:t>
            </a:r>
            <a:r>
              <a:rPr lang="en-US" dirty="0" err="1"/>
              <a:t>nullpass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 Bug in the “finger” program allowed it to copy a file in.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F97687-012B-4E49-8195-2B71E4FE7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9A3F34-8E39-490E-A33F-36450695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51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8C855-DBF0-4410-8734-A913659F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of course, the worm might “fail”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3CB24-E101-43EB-95E4-48218C956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Robert worried that various things could kill his worm.</a:t>
            </a:r>
          </a:p>
          <a:p>
            <a:endParaRPr lang="en-US" dirty="0"/>
          </a:p>
          <a:p>
            <a:r>
              <a:rPr lang="en-US" dirty="0"/>
              <a:t>An administrator might notice and remove it.</a:t>
            </a:r>
          </a:p>
          <a:p>
            <a:endParaRPr lang="en-US" dirty="0"/>
          </a:p>
          <a:p>
            <a:r>
              <a:rPr lang="en-US" dirty="0"/>
              <a:t>It could jump to a machine just as that machine crashed and was removed from the system permanently.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8457B3-4D68-45E5-BBA2-0BB2CC910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58E7A3-C746-4B1F-B3C8-744ED016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13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6374</TotalTime>
  <Words>2929</Words>
  <Application>Microsoft Office PowerPoint</Application>
  <PresentationFormat>Widescreen</PresentationFormat>
  <Paragraphs>401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Calibri</vt:lpstr>
      <vt:lpstr>Tw Cen MT</vt:lpstr>
      <vt:lpstr>Tw Cen MT Condensed</vt:lpstr>
      <vt:lpstr>Wingdings</vt:lpstr>
      <vt:lpstr>Wingdings 3</vt:lpstr>
      <vt:lpstr>Integral</vt:lpstr>
      <vt:lpstr>Linux and C++ Under Attack!</vt:lpstr>
      <vt:lpstr>Idea Map For Today</vt:lpstr>
      <vt:lpstr>How to attack Linux systems</vt:lpstr>
      <vt:lpstr>How to attack Linux systems</vt:lpstr>
      <vt:lpstr>Cornell’s History in Hacking</vt:lpstr>
      <vt:lpstr>Goals</vt:lpstr>
      <vt:lpstr>How it worked</vt:lpstr>
      <vt:lpstr>How it worked</vt:lpstr>
      <vt:lpstr>But of course, the worm might “fail”</vt:lpstr>
      <vt:lpstr>So… </vt:lpstr>
      <vt:lpstr>Then what?</vt:lpstr>
      <vt:lpstr>Then what?</vt:lpstr>
      <vt:lpstr>Could this cause harm?</vt:lpstr>
      <vt:lpstr>The Worm was accidental…</vt:lpstr>
      <vt:lpstr>Why some countries create worms</vt:lpstr>
      <vt:lpstr>How Ken got to “chat”  with ash Carter</vt:lpstr>
      <vt:lpstr>Carter Doctrine</vt:lpstr>
      <vt:lpstr>Russia in Ukraine</vt:lpstr>
      <vt:lpstr>PowerPoint Presentation</vt:lpstr>
      <vt:lpstr>How do they do it?</vt:lpstr>
      <vt:lpstr>Example: Stack overrun exploit</vt:lpstr>
      <vt:lpstr>Example: Stack overrun Exploit</vt:lpstr>
      <vt:lpstr>What happens with a string overflow?</vt:lpstr>
      <vt:lpstr>Stack Overrun picture</vt:lpstr>
      <vt:lpstr>Stack Overrun picture</vt:lpstr>
      <vt:lpstr>Stack Overrun picture</vt:lpstr>
      <vt:lpstr>Stack Overrun picture</vt:lpstr>
      <vt:lpstr>How would we guess the addresses?</vt:lpstr>
      <vt:lpstr>Now we have our whole attack… </vt:lpstr>
      <vt:lpstr>Unix, Linux, C and C++ are full of risks like this!</vt:lpstr>
      <vt:lpstr>There are some “remedies”, but they aren’t widely used</vt:lpstr>
      <vt:lpstr>NSA ultra-hacker remark</vt:lpstr>
      <vt:lpstr>From a Security company: Security Innovation, Inc</vt:lpstr>
      <vt:lpstr>From a Security company Security Innovation, Inc</vt:lpstr>
      <vt:lpstr>From a Security company Security Innovation, Inc</vt:lpstr>
      <vt:lpstr>From a Security company Security Innovation, Inc</vt:lpstr>
      <vt:lpstr>From a Security company Security Innovation, Inc</vt:lpstr>
      <vt:lpstr>What might the attacker put into this fake version of cat or chmod?</vt:lpstr>
      <vt:lpstr>Not every “race” is as easy to notice</vt:lpstr>
      <vt:lpstr>Not every “race” is as easy to notice</vt:lpstr>
      <vt:lpstr>Other common issues</vt:lpstr>
      <vt:lpstr>Ancient bugs</vt:lpstr>
      <vt:lpstr>Why try to crash a system?</vt:lpstr>
      <vt:lpstr>Worms and viruses</vt:lpstr>
      <vt:lpstr>Bots</vt:lpstr>
      <vt:lpstr>Ukraine bots</vt:lpstr>
      <vt:lpstr>Other purposes?</vt:lpstr>
      <vt:lpstr>DDoS attacks</vt:lpstr>
      <vt:lpstr>File encryption attacks</vt:lpstr>
      <vt:lpstr>File encryption attacks</vt:lpstr>
      <vt:lpstr>Stealth Web Surfing attacks</vt:lpstr>
      <vt:lpstr>Stealth Web Surfing attacks</vt:lpstr>
      <vt:lpstr>Hacking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CS4414  Systems Programming</dc:title>
  <dc:creator>Ken Birman</dc:creator>
  <cp:lastModifiedBy>Ken Birman</cp:lastModifiedBy>
  <cp:revision>540</cp:revision>
  <dcterms:created xsi:type="dcterms:W3CDTF">2020-07-27T14:20:38Z</dcterms:created>
  <dcterms:modified xsi:type="dcterms:W3CDTF">2021-03-25T13:01:16Z</dcterms:modified>
</cp:coreProperties>
</file>