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16" r:id="rId3"/>
    <p:sldId id="317" r:id="rId4"/>
    <p:sldId id="333" r:id="rId5"/>
    <p:sldId id="426" r:id="rId6"/>
    <p:sldId id="427" r:id="rId7"/>
    <p:sldId id="428" r:id="rId8"/>
    <p:sldId id="429" r:id="rId9"/>
    <p:sldId id="430" r:id="rId10"/>
    <p:sldId id="431" r:id="rId11"/>
    <p:sldId id="432" r:id="rId12"/>
    <p:sldId id="433" r:id="rId13"/>
    <p:sldId id="440" r:id="rId14"/>
    <p:sldId id="334" r:id="rId15"/>
    <p:sldId id="335" r:id="rId16"/>
    <p:sldId id="336" r:id="rId17"/>
    <p:sldId id="337" r:id="rId18"/>
    <p:sldId id="338" r:id="rId19"/>
    <p:sldId id="437" r:id="rId20"/>
    <p:sldId id="339" r:id="rId21"/>
    <p:sldId id="318" r:id="rId22"/>
    <p:sldId id="319" r:id="rId23"/>
    <p:sldId id="320" r:id="rId24"/>
    <p:sldId id="446" r:id="rId25"/>
    <p:sldId id="322" r:id="rId26"/>
    <p:sldId id="321" r:id="rId27"/>
    <p:sldId id="323" r:id="rId28"/>
    <p:sldId id="439" r:id="rId29"/>
    <p:sldId id="441" r:id="rId30"/>
    <p:sldId id="442" r:id="rId31"/>
    <p:sldId id="443" r:id="rId32"/>
    <p:sldId id="324" r:id="rId33"/>
    <p:sldId id="325" r:id="rId34"/>
    <p:sldId id="326" r:id="rId35"/>
    <p:sldId id="444" r:id="rId36"/>
    <p:sldId id="445" r:id="rId37"/>
    <p:sldId id="327" r:id="rId38"/>
    <p:sldId id="421" r:id="rId39"/>
    <p:sldId id="328" r:id="rId40"/>
    <p:sldId id="434" r:id="rId41"/>
    <p:sldId id="436" r:id="rId42"/>
    <p:sldId id="435" r:id="rId43"/>
    <p:sldId id="330" r:id="rId44"/>
    <p:sldId id="331" r:id="rId45"/>
    <p:sldId id="400" r:id="rId46"/>
    <p:sldId id="332" r:id="rId47"/>
    <p:sldId id="422" r:id="rId48"/>
    <p:sldId id="423" r:id="rId49"/>
    <p:sldId id="424" r:id="rId50"/>
    <p:sldId id="425" r:id="rId51"/>
    <p:sldId id="43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33"/>
            <p14:sldId id="426"/>
            <p14:sldId id="427"/>
            <p14:sldId id="428"/>
            <p14:sldId id="429"/>
            <p14:sldId id="430"/>
            <p14:sldId id="431"/>
            <p14:sldId id="432"/>
            <p14:sldId id="433"/>
            <p14:sldId id="440"/>
            <p14:sldId id="334"/>
            <p14:sldId id="335"/>
            <p14:sldId id="336"/>
            <p14:sldId id="337"/>
            <p14:sldId id="338"/>
            <p14:sldId id="437"/>
            <p14:sldId id="339"/>
            <p14:sldId id="318"/>
            <p14:sldId id="319"/>
            <p14:sldId id="320"/>
            <p14:sldId id="446"/>
            <p14:sldId id="322"/>
            <p14:sldId id="321"/>
            <p14:sldId id="323"/>
            <p14:sldId id="439"/>
            <p14:sldId id="441"/>
            <p14:sldId id="442"/>
            <p14:sldId id="443"/>
            <p14:sldId id="324"/>
            <p14:sldId id="325"/>
            <p14:sldId id="326"/>
            <p14:sldId id="444"/>
            <p14:sldId id="445"/>
            <p14:sldId id="327"/>
            <p14:sldId id="421"/>
            <p14:sldId id="328"/>
            <p14:sldId id="434"/>
            <p14:sldId id="436"/>
            <p14:sldId id="435"/>
            <p14:sldId id="330"/>
            <p14:sldId id="331"/>
            <p14:sldId id="400"/>
            <p14:sldId id="332"/>
            <p14:sldId id="422"/>
            <p14:sldId id="423"/>
            <p14:sldId id="424"/>
            <p14:sldId id="425"/>
            <p14:sldId id="4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66FF"/>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91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45</a:t>
            </a:fld>
            <a:endParaRPr lang="en-US"/>
          </a:p>
        </p:txBody>
      </p:sp>
    </p:spTree>
    <p:extLst>
      <p:ext uri="{BB962C8B-B14F-4D97-AF65-F5344CB8AC3E}">
        <p14:creationId xmlns:p14="http://schemas.microsoft.com/office/powerpoint/2010/main" val="77393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12/1/2020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12/1/2020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12/1/2020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12/1/2020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12/1/2020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12/1/2020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12/1/2020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12/1/2020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12/1/2020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12/1/2020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12/1/2020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12/1/2020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Storage at “big data” scale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22</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54DC-D337-41D0-9F36-0F7643CF0E02}"/>
              </a:ext>
            </a:extLst>
          </p:cNvPr>
          <p:cNvSpPr>
            <a:spLocks noGrp="1"/>
          </p:cNvSpPr>
          <p:nvPr>
            <p:ph type="title"/>
          </p:nvPr>
        </p:nvSpPr>
        <p:spPr/>
        <p:txBody>
          <a:bodyPr/>
          <a:lstStyle/>
          <a:p>
            <a:r>
              <a:rPr lang="en-US" dirty="0"/>
              <a:t>General rule… </a:t>
            </a:r>
          </a:p>
        </p:txBody>
      </p:sp>
      <p:sp>
        <p:nvSpPr>
          <p:cNvPr id="3" name="Content Placeholder 2">
            <a:extLst>
              <a:ext uri="{FF2B5EF4-FFF2-40B4-BE49-F238E27FC236}">
                <a16:creationId xmlns:a16="http://schemas.microsoft.com/office/drawing/2014/main" id="{CA6CC48A-4A6D-4F95-B760-531D1A73D5CD}"/>
              </a:ext>
            </a:extLst>
          </p:cNvPr>
          <p:cNvSpPr>
            <a:spLocks noGrp="1"/>
          </p:cNvSpPr>
          <p:nvPr>
            <p:ph idx="1"/>
          </p:nvPr>
        </p:nvSpPr>
        <p:spPr/>
        <p:txBody>
          <a:bodyPr/>
          <a:lstStyle/>
          <a:p>
            <a:r>
              <a:rPr lang="en-US" dirty="0"/>
              <a:t>The largest archival technologies are sometimes slow to access</a:t>
            </a:r>
          </a:p>
          <a:p>
            <a:endParaRPr lang="en-US" dirty="0"/>
          </a:p>
          <a:p>
            <a:r>
              <a:rPr lang="en-US" dirty="0"/>
              <a:t>Think of a “tape drive”.  Incredible capacity, but you write it once and read rarely.  When you do read, it can be slow.</a:t>
            </a:r>
          </a:p>
          <a:p>
            <a:endParaRPr lang="en-US" dirty="0"/>
          </a:p>
          <a:p>
            <a:r>
              <a:rPr lang="en-US" dirty="0"/>
              <a:t>Used for rarely accessed data, but at times highly valuable</a:t>
            </a:r>
          </a:p>
        </p:txBody>
      </p:sp>
      <p:sp>
        <p:nvSpPr>
          <p:cNvPr id="4" name="Footer Placeholder 3">
            <a:extLst>
              <a:ext uri="{FF2B5EF4-FFF2-40B4-BE49-F238E27FC236}">
                <a16:creationId xmlns:a16="http://schemas.microsoft.com/office/drawing/2014/main" id="{EAA7BE19-4E7D-4E74-96E9-44CEBF75ED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8118CF-D5D3-4576-8390-6D98A9B0C6E6}"/>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46579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3F9C-CB73-4A34-9D84-17102B6D8D16}"/>
              </a:ext>
            </a:extLst>
          </p:cNvPr>
          <p:cNvSpPr>
            <a:spLocks noGrp="1"/>
          </p:cNvSpPr>
          <p:nvPr>
            <p:ph type="title"/>
          </p:nvPr>
        </p:nvSpPr>
        <p:spPr/>
        <p:txBody>
          <a:bodyPr/>
          <a:lstStyle/>
          <a:p>
            <a:r>
              <a:rPr lang="en-US" dirty="0"/>
              <a:t>General Rule</a:t>
            </a:r>
          </a:p>
        </p:txBody>
      </p:sp>
      <p:sp>
        <p:nvSpPr>
          <p:cNvPr id="3" name="Content Placeholder 2">
            <a:extLst>
              <a:ext uri="{FF2B5EF4-FFF2-40B4-BE49-F238E27FC236}">
                <a16:creationId xmlns:a16="http://schemas.microsoft.com/office/drawing/2014/main" id="{505414BC-C2FF-41E9-82BA-86B3F4D16875}"/>
              </a:ext>
            </a:extLst>
          </p:cNvPr>
          <p:cNvSpPr>
            <a:spLocks noGrp="1"/>
          </p:cNvSpPr>
          <p:nvPr>
            <p:ph idx="1"/>
          </p:nvPr>
        </p:nvSpPr>
        <p:spPr/>
        <p:txBody>
          <a:bodyPr/>
          <a:lstStyle/>
          <a:p>
            <a:r>
              <a:rPr lang="en-US" dirty="0"/>
              <a:t>Memory is fastest, but as we saw, memory comes in a hierarchy</a:t>
            </a:r>
          </a:p>
          <a:p>
            <a:endParaRPr lang="en-US" dirty="0"/>
          </a:p>
          <a:p>
            <a:pPr lvl="1"/>
            <a:r>
              <a:rPr lang="en-US" dirty="0"/>
              <a:t> In my address space, local NUMA memory</a:t>
            </a:r>
          </a:p>
          <a:p>
            <a:pPr lvl="1"/>
            <a:r>
              <a:rPr lang="en-US" dirty="0"/>
              <a:t> In my address space, but remote NUMA memory </a:t>
            </a:r>
          </a:p>
          <a:p>
            <a:pPr lvl="1"/>
            <a:r>
              <a:rPr lang="en-US" dirty="0"/>
              <a:t> On some other server, but in memory </a:t>
            </a:r>
          </a:p>
          <a:p>
            <a:pPr lvl="1"/>
            <a:r>
              <a:rPr lang="en-US" dirty="0"/>
              <a:t> On my durable storage (flash memory or </a:t>
            </a:r>
            <a:r>
              <a:rPr lang="en-US" dirty="0" err="1"/>
              <a:t>Optane</a:t>
            </a:r>
            <a:r>
              <a:rPr lang="en-US" dirty="0"/>
              <a:t>).  “The new disk”</a:t>
            </a:r>
          </a:p>
          <a:p>
            <a:pPr lvl="1"/>
            <a:r>
              <a:rPr lang="en-US" dirty="0"/>
              <a:t> On the durable storage of some other server</a:t>
            </a:r>
          </a:p>
          <a:p>
            <a:pPr lvl="1"/>
            <a:r>
              <a:rPr lang="en-US" dirty="0"/>
              <a:t> Archival storage… “Rotating disks are the new tape”.</a:t>
            </a:r>
          </a:p>
        </p:txBody>
      </p:sp>
      <p:sp>
        <p:nvSpPr>
          <p:cNvPr id="4" name="Footer Placeholder 3">
            <a:extLst>
              <a:ext uri="{FF2B5EF4-FFF2-40B4-BE49-F238E27FC236}">
                <a16:creationId xmlns:a16="http://schemas.microsoft.com/office/drawing/2014/main" id="{024D6023-FE54-44D8-A43B-D1AE1D0A81C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4E9E3B0-F4E6-4AD4-82AA-CA077F86A3D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07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B8CF-35CF-41C1-A8D8-FEE543DAA036}"/>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id="{F2AA1F32-490A-42B3-A21E-CAC5119675DB}"/>
              </a:ext>
            </a:extLst>
          </p:cNvPr>
          <p:cNvSpPr>
            <a:spLocks noGrp="1"/>
          </p:cNvSpPr>
          <p:nvPr>
            <p:ph idx="1"/>
          </p:nvPr>
        </p:nvSpPr>
        <p:spPr/>
        <p:txBody>
          <a:bodyPr>
            <a:normAutofit lnSpcReduction="10000"/>
          </a:bodyPr>
          <a:lstStyle/>
          <a:p>
            <a:r>
              <a:rPr lang="en-US" dirty="0"/>
              <a:t>There is roughly a 10x to 100x increase in delay and loss of bandwidth at each layer.</a:t>
            </a:r>
          </a:p>
          <a:p>
            <a:endParaRPr lang="en-US" dirty="0"/>
          </a:p>
          <a:p>
            <a:r>
              <a:rPr lang="en-US" dirty="0"/>
              <a:t>… this even includes the network delays of GRPC over a datacenter network.  (For general applications, 100us, but for </a:t>
            </a:r>
            <a:r>
              <a:rPr lang="en-US" dirty="0" err="1"/>
              <a:t>MemCacheD</a:t>
            </a:r>
            <a:r>
              <a:rPr lang="en-US" dirty="0"/>
              <a:t> when heavily optimized, can drop to 25-30us)</a:t>
            </a:r>
          </a:p>
          <a:p>
            <a:endParaRPr lang="en-US" dirty="0"/>
          </a:p>
          <a:p>
            <a:r>
              <a:rPr lang="en-US" dirty="0"/>
              <a:t>So the value of having data in memory (somewhere) is huge!</a:t>
            </a:r>
          </a:p>
        </p:txBody>
      </p:sp>
      <p:sp>
        <p:nvSpPr>
          <p:cNvPr id="4" name="Footer Placeholder 3">
            <a:extLst>
              <a:ext uri="{FF2B5EF4-FFF2-40B4-BE49-F238E27FC236}">
                <a16:creationId xmlns:a16="http://schemas.microsoft.com/office/drawing/2014/main" id="{94239229-26DF-4F9D-9231-9CC2BAD8CB9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F7CCF6B-3938-4258-80E8-478E34E0010D}"/>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93202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5E8-2503-436F-8B22-912B758E4EBF}"/>
              </a:ext>
            </a:extLst>
          </p:cNvPr>
          <p:cNvSpPr>
            <a:spLocks noGrp="1"/>
          </p:cNvSpPr>
          <p:nvPr>
            <p:ph type="title"/>
          </p:nvPr>
        </p:nvSpPr>
        <p:spPr/>
        <p:txBody>
          <a:bodyPr/>
          <a:lstStyle/>
          <a:p>
            <a:r>
              <a:rPr lang="en-US" dirty="0"/>
              <a:t>Connection to Systems Programming?</a:t>
            </a:r>
          </a:p>
        </p:txBody>
      </p:sp>
      <p:sp>
        <p:nvSpPr>
          <p:cNvPr id="3" name="Content Placeholder 2">
            <a:extLst>
              <a:ext uri="{FF2B5EF4-FFF2-40B4-BE49-F238E27FC236}">
                <a16:creationId xmlns:a16="http://schemas.microsoft.com/office/drawing/2014/main" id="{22DEEF2E-FFC3-454E-8E14-C661F448AF5E}"/>
              </a:ext>
            </a:extLst>
          </p:cNvPr>
          <p:cNvSpPr>
            <a:spLocks noGrp="1"/>
          </p:cNvSpPr>
          <p:nvPr>
            <p:ph idx="1"/>
          </p:nvPr>
        </p:nvSpPr>
        <p:spPr/>
        <p:txBody>
          <a:bodyPr>
            <a:normAutofit fontScale="92500" lnSpcReduction="20000"/>
          </a:bodyPr>
          <a:lstStyle/>
          <a:p>
            <a:r>
              <a:rPr lang="en-US" dirty="0"/>
              <a:t>Up to now we focused on the single Linux box with NUMA cores, programmed with C++ processes and bash scripts and other tricks.</a:t>
            </a:r>
          </a:p>
          <a:p>
            <a:endParaRPr lang="en-US" dirty="0"/>
          </a:p>
          <a:p>
            <a:r>
              <a:rPr lang="en-US" dirty="0"/>
              <a:t>But the application really is a part of an ecosystem that could include many machines and the purpose may be to host and compute on huge amounts of data.</a:t>
            </a:r>
          </a:p>
          <a:p>
            <a:endParaRPr lang="en-US" dirty="0"/>
          </a:p>
          <a:p>
            <a:r>
              <a:rPr lang="en-US" dirty="0"/>
              <a:t>If our goal is efficiency and performance, we need to learn a new big-picture kind of perspective!</a:t>
            </a:r>
          </a:p>
        </p:txBody>
      </p:sp>
      <p:sp>
        <p:nvSpPr>
          <p:cNvPr id="4" name="Footer Placeholder 3">
            <a:extLst>
              <a:ext uri="{FF2B5EF4-FFF2-40B4-BE49-F238E27FC236}">
                <a16:creationId xmlns:a16="http://schemas.microsoft.com/office/drawing/2014/main" id="{710D6DD3-2838-4288-A875-735DB019B7B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F959039-7558-4154-A15A-18F1578D698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16906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B01E-8C2E-4EF1-82E9-6197246839A9}"/>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3A72B951-9F3D-4D41-AC91-37A641C90850}"/>
              </a:ext>
            </a:extLst>
          </p:cNvPr>
          <p:cNvSpPr>
            <a:spLocks noGrp="1"/>
          </p:cNvSpPr>
          <p:nvPr>
            <p:ph idx="1"/>
          </p:nvPr>
        </p:nvSpPr>
        <p:spPr/>
        <p:txBody>
          <a:bodyPr>
            <a:normAutofit lnSpcReduction="10000"/>
          </a:bodyPr>
          <a:lstStyle/>
          <a:p>
            <a:r>
              <a:rPr lang="en-US" dirty="0"/>
              <a:t>Parallel computing is important, especially for AI/ML</a:t>
            </a:r>
          </a:p>
          <a:p>
            <a:endParaRPr lang="en-US" dirty="0"/>
          </a:p>
          <a:p>
            <a:r>
              <a:rPr lang="en-US" dirty="0"/>
              <a:t>But parallel algorithms really need data in memory, or “nearby”.  Training a modern ML model can be infeasible if data is on a slower technology.</a:t>
            </a:r>
          </a:p>
          <a:p>
            <a:endParaRPr lang="en-US" dirty="0"/>
          </a:p>
          <a:p>
            <a:r>
              <a:rPr lang="en-US" dirty="0"/>
              <a:t>In our last lecture we talked about caching.  In-memory remote caching offers an opportunity to use those ideas!</a:t>
            </a:r>
          </a:p>
        </p:txBody>
      </p:sp>
      <p:sp>
        <p:nvSpPr>
          <p:cNvPr id="4" name="Footer Placeholder 3">
            <a:extLst>
              <a:ext uri="{FF2B5EF4-FFF2-40B4-BE49-F238E27FC236}">
                <a16:creationId xmlns:a16="http://schemas.microsoft.com/office/drawing/2014/main" id="{81AD4B59-355F-41CD-8458-6F1E673822D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0949DF5-38F5-414C-82A8-24E4B9EEB854}"/>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96768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9652-9935-4AC0-8149-22C173959318}"/>
              </a:ext>
            </a:extLst>
          </p:cNvPr>
          <p:cNvSpPr>
            <a:spLocks noGrp="1"/>
          </p:cNvSpPr>
          <p:nvPr>
            <p:ph type="title"/>
          </p:nvPr>
        </p:nvSpPr>
        <p:spPr>
          <a:xfrm>
            <a:off x="1024127" y="585216"/>
            <a:ext cx="11167873" cy="1499616"/>
          </a:xfrm>
        </p:spPr>
        <p:txBody>
          <a:bodyPr>
            <a:normAutofit/>
          </a:bodyPr>
          <a:lstStyle/>
          <a:p>
            <a:r>
              <a:rPr lang="en-US" sz="4800" dirty="0"/>
              <a:t>What are some really big data examples?</a:t>
            </a:r>
          </a:p>
        </p:txBody>
      </p:sp>
      <p:sp>
        <p:nvSpPr>
          <p:cNvPr id="3" name="Content Placeholder 2">
            <a:extLst>
              <a:ext uri="{FF2B5EF4-FFF2-40B4-BE49-F238E27FC236}">
                <a16:creationId xmlns:a16="http://schemas.microsoft.com/office/drawing/2014/main" id="{195EFD8D-423E-4860-867C-6B8CE26FC7AD}"/>
              </a:ext>
            </a:extLst>
          </p:cNvPr>
          <p:cNvSpPr>
            <a:spLocks noGrp="1"/>
          </p:cNvSpPr>
          <p:nvPr>
            <p:ph idx="1"/>
          </p:nvPr>
        </p:nvSpPr>
        <p:spPr/>
        <p:txBody>
          <a:bodyPr>
            <a:normAutofit lnSpcReduction="10000"/>
          </a:bodyPr>
          <a:lstStyle/>
          <a:p>
            <a:r>
              <a:rPr lang="en-US" dirty="0"/>
              <a:t>Companies like Apple, Microsoft, Facebook, etc. learn a lot about their users over time.</a:t>
            </a:r>
          </a:p>
          <a:p>
            <a:endParaRPr lang="en-US" dirty="0"/>
          </a:p>
          <a:p>
            <a:r>
              <a:rPr lang="en-US" dirty="0"/>
              <a:t>This pool of data is enormous.  It includes photos, videos, cross-linked information about purchases and “click interests”, friends and fans and where you live and what stores are nearby… </a:t>
            </a:r>
          </a:p>
          <a:p>
            <a:endParaRPr lang="en-US" dirty="0"/>
          </a:p>
          <a:p>
            <a:r>
              <a:rPr lang="en-US" dirty="0"/>
              <a:t>So this is one of the main big data use cases today.</a:t>
            </a:r>
          </a:p>
        </p:txBody>
      </p:sp>
      <p:sp>
        <p:nvSpPr>
          <p:cNvPr id="4" name="Footer Placeholder 3">
            <a:extLst>
              <a:ext uri="{FF2B5EF4-FFF2-40B4-BE49-F238E27FC236}">
                <a16:creationId xmlns:a16="http://schemas.microsoft.com/office/drawing/2014/main" id="{B3ADD53E-8A57-4DCD-B54D-71F80A717D3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6706D9D-4318-4763-BB3B-15FB41162D70}"/>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5822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782-7F6D-4171-8244-1EA6283C9CE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5ABBB7D0-A1B0-4689-B4C8-852435FF5FE4}"/>
              </a:ext>
            </a:extLst>
          </p:cNvPr>
          <p:cNvSpPr>
            <a:spLocks noGrp="1"/>
          </p:cNvSpPr>
          <p:nvPr>
            <p:ph idx="1"/>
          </p:nvPr>
        </p:nvSpPr>
        <p:spPr>
          <a:xfrm>
            <a:off x="1024128" y="2286000"/>
            <a:ext cx="10786872" cy="4023360"/>
          </a:xfrm>
        </p:spPr>
        <p:txBody>
          <a:bodyPr/>
          <a:lstStyle/>
          <a:p>
            <a:r>
              <a:rPr lang="en-US" dirty="0"/>
              <a:t>The entire web (and the “deep web”, too)</a:t>
            </a:r>
          </a:p>
          <a:p>
            <a:pPr lvl="1"/>
            <a:r>
              <a:rPr lang="en-US" dirty="0"/>
              <a:t>  The web would include all the web pages we can reach</a:t>
            </a:r>
          </a:p>
          <a:p>
            <a:pPr lvl="1"/>
            <a:r>
              <a:rPr lang="en-US" dirty="0"/>
              <a:t>  The “deep web” is the world of next-level and further pages you can</a:t>
            </a:r>
            <a:br>
              <a:rPr lang="en-US" dirty="0"/>
            </a:br>
            <a:r>
              <a:rPr lang="en-US" dirty="0"/>
              <a:t>    reach by clicking things, or that are specialized for individuals.  It</a:t>
            </a:r>
            <a:br>
              <a:rPr lang="en-US" dirty="0"/>
            </a:br>
            <a:r>
              <a:rPr lang="en-US" dirty="0"/>
              <a:t>    also includes product prices, which are a big deal for companies!</a:t>
            </a:r>
          </a:p>
          <a:p>
            <a:pPr lvl="1"/>
            <a:r>
              <a:rPr lang="en-US" dirty="0"/>
              <a:t>  The web evolves, and for many organizations we also keep old copies</a:t>
            </a:r>
            <a:br>
              <a:rPr lang="en-US" dirty="0"/>
            </a:br>
            <a:r>
              <a:rPr lang="en-US" dirty="0"/>
              <a:t>   of everything (the “Internet Archive” time machine does this too)</a:t>
            </a:r>
          </a:p>
          <a:p>
            <a:pPr lvl="1"/>
            <a:r>
              <a:rPr lang="en-US" dirty="0"/>
              <a:t>  Beyond all of this, the deep web also includes books and their contents,</a:t>
            </a:r>
            <a:br>
              <a:rPr lang="en-US" dirty="0"/>
            </a:br>
            <a:r>
              <a:rPr lang="en-US" dirty="0"/>
              <a:t>    newspapers and other forms of information, </a:t>
            </a:r>
            <a:r>
              <a:rPr lang="en-US" dirty="0" err="1"/>
              <a:t>etc</a:t>
            </a:r>
            <a:r>
              <a:rPr lang="en-US" dirty="0"/>
              <a:t>…  </a:t>
            </a:r>
          </a:p>
        </p:txBody>
      </p:sp>
      <p:sp>
        <p:nvSpPr>
          <p:cNvPr id="4" name="Footer Placeholder 3">
            <a:extLst>
              <a:ext uri="{FF2B5EF4-FFF2-40B4-BE49-F238E27FC236}">
                <a16:creationId xmlns:a16="http://schemas.microsoft.com/office/drawing/2014/main" id="{824ECA3E-0C1F-42F5-A080-E0F055E8F5E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9006E87-50C2-4666-B03D-32F27B650601}"/>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5329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A081-2F7B-41CE-86FE-58552F5CF5EB}"/>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473543BA-DFFA-41D7-B3DD-40A742CC2823}"/>
              </a:ext>
            </a:extLst>
          </p:cNvPr>
          <p:cNvSpPr>
            <a:spLocks noGrp="1"/>
          </p:cNvSpPr>
          <p:nvPr>
            <p:ph idx="1"/>
          </p:nvPr>
        </p:nvSpPr>
        <p:spPr/>
        <p:txBody>
          <a:bodyPr/>
          <a:lstStyle/>
          <a:p>
            <a:r>
              <a:rPr lang="en-US" dirty="0"/>
              <a:t>Think about astronomy, or particle physics, or gravity waves</a:t>
            </a:r>
          </a:p>
          <a:p>
            <a:endParaRPr lang="en-US" dirty="0"/>
          </a:p>
          <a:p>
            <a:r>
              <a:rPr lang="en-US" dirty="0"/>
              <a:t>The detectors often are worldwide structures, and some capture</a:t>
            </a:r>
            <a:br>
              <a:rPr lang="en-US" dirty="0"/>
            </a:br>
            <a:r>
              <a:rPr lang="en-US" dirty="0"/>
              <a:t>insane amounts of data, too much to process even with massive</a:t>
            </a:r>
            <a:br>
              <a:rPr lang="en-US" dirty="0"/>
            </a:br>
            <a:r>
              <a:rPr lang="en-US" dirty="0"/>
              <a:t>parallelism!</a:t>
            </a:r>
          </a:p>
          <a:p>
            <a:endParaRPr lang="en-US" dirty="0"/>
          </a:p>
          <a:p>
            <a:endParaRPr lang="en-US" dirty="0"/>
          </a:p>
        </p:txBody>
      </p:sp>
      <p:sp>
        <p:nvSpPr>
          <p:cNvPr id="4" name="Footer Placeholder 3">
            <a:extLst>
              <a:ext uri="{FF2B5EF4-FFF2-40B4-BE49-F238E27FC236}">
                <a16:creationId xmlns:a16="http://schemas.microsoft.com/office/drawing/2014/main" id="{2FFCD2C4-DB74-48DC-A6C3-BF879676FE2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9175CF9-380D-4047-815E-D8E450971419}"/>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12386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0EF3-B68A-47CF-B5A4-D5E24320D819}"/>
              </a:ext>
            </a:extLst>
          </p:cNvPr>
          <p:cNvSpPr>
            <a:spLocks noGrp="1"/>
          </p:cNvSpPr>
          <p:nvPr>
            <p:ph type="title"/>
          </p:nvPr>
        </p:nvSpPr>
        <p:spPr/>
        <p:txBody>
          <a:bodyPr/>
          <a:lstStyle/>
          <a:p>
            <a:r>
              <a:rPr lang="en-US" dirty="0"/>
              <a:t>What about the future world of IOT?</a:t>
            </a:r>
          </a:p>
        </p:txBody>
      </p:sp>
      <p:sp>
        <p:nvSpPr>
          <p:cNvPr id="3" name="Content Placeholder 2">
            <a:extLst>
              <a:ext uri="{FF2B5EF4-FFF2-40B4-BE49-F238E27FC236}">
                <a16:creationId xmlns:a16="http://schemas.microsoft.com/office/drawing/2014/main" id="{633B3114-E887-436D-930E-3D8DFAD08E58}"/>
              </a:ext>
            </a:extLst>
          </p:cNvPr>
          <p:cNvSpPr>
            <a:spLocks noGrp="1"/>
          </p:cNvSpPr>
          <p:nvPr>
            <p:ph idx="1"/>
          </p:nvPr>
        </p:nvSpPr>
        <p:spPr/>
        <p:txBody>
          <a:bodyPr>
            <a:normAutofit fontScale="92500" lnSpcReduction="10000"/>
          </a:bodyPr>
          <a:lstStyle/>
          <a:p>
            <a:r>
              <a:rPr lang="en-US" dirty="0"/>
              <a:t>The term is short for “Internet of Things”, often written IoT</a:t>
            </a:r>
          </a:p>
          <a:p>
            <a:endParaRPr lang="en-US" dirty="0"/>
          </a:p>
          <a:p>
            <a:r>
              <a:rPr lang="en-US" dirty="0"/>
              <a:t>For example, smart traffic intersections linked to create a smart city.  Or smart homes that form a smart community.</a:t>
            </a:r>
          </a:p>
          <a:p>
            <a:pPr lvl="1"/>
            <a:r>
              <a:rPr lang="en-US" dirty="0"/>
              <a:t> The houses could have lots of solar grids on their roofs</a:t>
            </a:r>
          </a:p>
          <a:p>
            <a:pPr lvl="1"/>
            <a:r>
              <a:rPr lang="en-US" dirty="0"/>
              <a:t> If they join forces, they might produce a </a:t>
            </a:r>
            <a:r>
              <a:rPr lang="en-US" i="1" dirty="0"/>
              <a:t>lot </a:t>
            </a:r>
            <a:r>
              <a:rPr lang="en-US" dirty="0"/>
              <a:t>of electricity.  And if they</a:t>
            </a:r>
            <a:br>
              <a:rPr lang="en-US" dirty="0"/>
            </a:br>
            <a:r>
              <a:rPr lang="en-US" dirty="0"/>
              <a:t>   have batteries, we could store some, too.</a:t>
            </a:r>
          </a:p>
          <a:p>
            <a:pPr marL="128016" lvl="1" indent="0">
              <a:buNone/>
            </a:pPr>
            <a:endParaRPr lang="en-US" dirty="0"/>
          </a:p>
          <a:p>
            <a:pPr marL="128016" lvl="1" indent="0">
              <a:buNone/>
            </a:pPr>
            <a:r>
              <a:rPr lang="en-US" dirty="0"/>
              <a:t>All of this data (images, video, “lidar”, tracking data, “physical data”)… </a:t>
            </a:r>
          </a:p>
        </p:txBody>
      </p:sp>
      <p:sp>
        <p:nvSpPr>
          <p:cNvPr id="4" name="Footer Placeholder 3">
            <a:extLst>
              <a:ext uri="{FF2B5EF4-FFF2-40B4-BE49-F238E27FC236}">
                <a16:creationId xmlns:a16="http://schemas.microsoft.com/office/drawing/2014/main" id="{66C1A1E8-5390-41D8-9246-C661D01DBF9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68EC507-C243-46DA-A8B0-D62E8CA38E65}"/>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160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B5EA0-7D94-4BAF-885B-FCE545374EF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BED3E0F-5CB5-4DBB-B77E-74F36DA980F9}"/>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C9ECE338-6F10-4E63-87E6-AF50C03667DB}"/>
              </a:ext>
            </a:extLst>
          </p:cNvPr>
          <p:cNvPicPr>
            <a:picLocks noChangeAspect="1"/>
          </p:cNvPicPr>
          <p:nvPr/>
        </p:nvPicPr>
        <p:blipFill>
          <a:blip r:embed="rId2"/>
          <a:stretch>
            <a:fillRect/>
          </a:stretch>
        </p:blipFill>
        <p:spPr>
          <a:xfrm>
            <a:off x="1086928" y="317183"/>
            <a:ext cx="9899789" cy="6046179"/>
          </a:xfrm>
          <a:prstGeom prst="rect">
            <a:avLst/>
          </a:prstGeom>
        </p:spPr>
      </p:pic>
    </p:spTree>
    <p:extLst>
      <p:ext uri="{BB962C8B-B14F-4D97-AF65-F5344CB8AC3E}">
        <p14:creationId xmlns:p14="http://schemas.microsoft.com/office/powerpoint/2010/main" val="4386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192572"/>
            <a:ext cx="6573329" cy="369332"/>
          </a:xfrm>
          <a:prstGeom prst="rect">
            <a:avLst/>
          </a:prstGeom>
          <a:solidFill>
            <a:srgbClr val="FFC000"/>
          </a:solidFill>
        </p:spPr>
        <p:txBody>
          <a:bodyPr wrap="square" rtlCol="0">
            <a:spAutoFit/>
          </a:bodyPr>
          <a:lstStyle/>
          <a:p>
            <a:pPr algn="ctr"/>
            <a:r>
              <a:rPr lang="en-US" b="1" dirty="0"/>
              <a:t>By definition, big data means “you can’t fit it on your machine”</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188168"/>
            <a:ext cx="3487950" cy="646331"/>
          </a:xfrm>
          <a:prstGeom prst="rect">
            <a:avLst/>
          </a:prstGeom>
          <a:solidFill>
            <a:srgbClr val="FFC000"/>
          </a:solidFill>
        </p:spPr>
        <p:txBody>
          <a:bodyPr wrap="square" rtlCol="0">
            <a:spAutoFit/>
          </a:bodyPr>
          <a:lstStyle/>
          <a:p>
            <a:pPr algn="ctr"/>
            <a:r>
              <a:rPr lang="en-US" b="1" dirty="0" err="1"/>
              <a:t>MemCacheD</a:t>
            </a:r>
            <a:r>
              <a:rPr lang="en-US" b="1" dirty="0"/>
              <a:t> concept (a distributed version of std::map)</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369332"/>
          </a:xfrm>
          <a:prstGeom prst="rect">
            <a:avLst/>
          </a:prstGeom>
          <a:solidFill>
            <a:srgbClr val="FFC000"/>
          </a:solidFill>
        </p:spPr>
        <p:txBody>
          <a:bodyPr wrap="square" rtlCol="0">
            <a:spAutoFit/>
          </a:bodyPr>
          <a:lstStyle/>
          <a:p>
            <a:pPr algn="ctr"/>
            <a:r>
              <a:rPr lang="en-US" b="1" dirty="0"/>
              <a:t>Hot and cold spots</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197010"/>
            <a:ext cx="3487950" cy="646331"/>
          </a:xfrm>
          <a:prstGeom prst="rect">
            <a:avLst/>
          </a:prstGeom>
          <a:solidFill>
            <a:srgbClr val="FFC000"/>
          </a:solidFill>
        </p:spPr>
        <p:txBody>
          <a:bodyPr wrap="square" rtlCol="0">
            <a:spAutoFit/>
          </a:bodyPr>
          <a:lstStyle/>
          <a:p>
            <a:pPr algn="ctr"/>
            <a:r>
              <a:rPr lang="en-US" b="1" dirty="0"/>
              <a:t>Analogy to a distributed file system (and differences)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AF56-4A07-4E23-98BA-E02C59B8E08E}"/>
              </a:ext>
            </a:extLst>
          </p:cNvPr>
          <p:cNvSpPr>
            <a:spLocks noGrp="1"/>
          </p:cNvSpPr>
          <p:nvPr>
            <p:ph type="title"/>
          </p:nvPr>
        </p:nvSpPr>
        <p:spPr/>
        <p:txBody>
          <a:bodyPr>
            <a:normAutofit/>
          </a:bodyPr>
          <a:lstStyle/>
          <a:p>
            <a:r>
              <a:rPr lang="en-US" sz="4400" dirty="0"/>
              <a:t>For this lecture we’ll focus on Memcached</a:t>
            </a:r>
          </a:p>
        </p:txBody>
      </p:sp>
      <p:sp>
        <p:nvSpPr>
          <p:cNvPr id="3" name="Content Placeholder 2">
            <a:extLst>
              <a:ext uri="{FF2B5EF4-FFF2-40B4-BE49-F238E27FC236}">
                <a16:creationId xmlns:a16="http://schemas.microsoft.com/office/drawing/2014/main" id="{9A1523AC-8EA5-4EC5-AD92-FC12BF58197B}"/>
              </a:ext>
            </a:extLst>
          </p:cNvPr>
          <p:cNvSpPr>
            <a:spLocks noGrp="1"/>
          </p:cNvSpPr>
          <p:nvPr>
            <p:ph idx="1"/>
          </p:nvPr>
        </p:nvSpPr>
        <p:spPr/>
        <p:txBody>
          <a:bodyPr>
            <a:normAutofit fontScale="92500" lnSpcReduction="10000"/>
          </a:bodyPr>
          <a:lstStyle/>
          <a:p>
            <a:r>
              <a:rPr lang="en-US" dirty="0"/>
              <a:t>Memcached was born to “respond” to this big data need, and gave rise to a whole way of thinking about data storage and access at scale.</a:t>
            </a:r>
          </a:p>
          <a:p>
            <a:endParaRPr lang="en-US" dirty="0"/>
          </a:p>
          <a:p>
            <a:r>
              <a:rPr lang="en-US" dirty="0"/>
              <a:t>Companies like Facebook and Google were first to embrace it.</a:t>
            </a:r>
          </a:p>
          <a:p>
            <a:endParaRPr lang="en-US" dirty="0"/>
          </a:p>
          <a:p>
            <a:r>
              <a:rPr lang="en-US" dirty="0"/>
              <a:t>The idea seems trivial but gave rise to a whole world of parallel algorithms for computing on data spread over millions of computers.</a:t>
            </a:r>
          </a:p>
        </p:txBody>
      </p:sp>
      <p:sp>
        <p:nvSpPr>
          <p:cNvPr id="4" name="Footer Placeholder 3">
            <a:extLst>
              <a:ext uri="{FF2B5EF4-FFF2-40B4-BE49-F238E27FC236}">
                <a16:creationId xmlns:a16="http://schemas.microsoft.com/office/drawing/2014/main" id="{64A07658-0E4A-487F-A356-CD27EE3E8CB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3679693-3434-4116-B5F8-EF143A612F4E}"/>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410892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A588-C536-423E-9FC8-83E6CB2C65E6}"/>
              </a:ext>
            </a:extLst>
          </p:cNvPr>
          <p:cNvSpPr>
            <a:spLocks noGrp="1"/>
          </p:cNvSpPr>
          <p:nvPr>
            <p:ph type="title"/>
          </p:nvPr>
        </p:nvSpPr>
        <p:spPr/>
        <p:txBody>
          <a:bodyPr/>
          <a:lstStyle/>
          <a:p>
            <a:r>
              <a:rPr lang="en-US" dirty="0"/>
              <a:t>Cloud computing solutions</a:t>
            </a:r>
          </a:p>
        </p:txBody>
      </p:sp>
      <p:sp>
        <p:nvSpPr>
          <p:cNvPr id="3" name="Content Placeholder 2">
            <a:extLst>
              <a:ext uri="{FF2B5EF4-FFF2-40B4-BE49-F238E27FC236}">
                <a16:creationId xmlns:a16="http://schemas.microsoft.com/office/drawing/2014/main" id="{7314ADE2-EF2C-4002-B2B0-DA8B95387393}"/>
              </a:ext>
            </a:extLst>
          </p:cNvPr>
          <p:cNvSpPr>
            <a:spLocks noGrp="1"/>
          </p:cNvSpPr>
          <p:nvPr>
            <p:ph idx="1"/>
          </p:nvPr>
        </p:nvSpPr>
        <p:spPr/>
        <p:txBody>
          <a:bodyPr>
            <a:normAutofit lnSpcReduction="10000"/>
          </a:bodyPr>
          <a:lstStyle/>
          <a:p>
            <a:r>
              <a:rPr lang="en-US" dirty="0"/>
              <a:t>The basic idea of the cloud is that someone like Amazon or Microsoft (Azure) runs a giant computing center, and you rent some of the machines in a “virtual private cluster”.</a:t>
            </a:r>
          </a:p>
          <a:p>
            <a:endParaRPr lang="en-US" dirty="0"/>
          </a:p>
          <a:p>
            <a:r>
              <a:rPr lang="en-US" dirty="0"/>
              <a:t>Your application basically owns this infrastructure, but you don’t have to build everything from scratch.</a:t>
            </a:r>
          </a:p>
          <a:p>
            <a:endParaRPr lang="en-US" dirty="0"/>
          </a:p>
          <a:p>
            <a:r>
              <a:rPr lang="en-US" dirty="0"/>
              <a:t>They offer services that are tuned to work really well at scale.</a:t>
            </a:r>
          </a:p>
        </p:txBody>
      </p:sp>
      <p:sp>
        <p:nvSpPr>
          <p:cNvPr id="4" name="Footer Placeholder 3">
            <a:extLst>
              <a:ext uri="{FF2B5EF4-FFF2-40B4-BE49-F238E27FC236}">
                <a16:creationId xmlns:a16="http://schemas.microsoft.com/office/drawing/2014/main" id="{44ED5A73-37C2-4322-9A8F-48615ED1F58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0C069C-615C-46A8-B287-5E0D0EDC57E4}"/>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91187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A61B-B7AE-4149-A267-0DF173229373}"/>
              </a:ext>
            </a:extLst>
          </p:cNvPr>
          <p:cNvSpPr>
            <a:spLocks noGrp="1"/>
          </p:cNvSpPr>
          <p:nvPr>
            <p:ph type="title"/>
          </p:nvPr>
        </p:nvSpPr>
        <p:spPr/>
        <p:txBody>
          <a:bodyPr/>
          <a:lstStyle/>
          <a:p>
            <a:r>
              <a:rPr lang="en-US" dirty="0"/>
              <a:t>Memcached concept</a:t>
            </a:r>
          </a:p>
        </p:txBody>
      </p:sp>
      <p:sp>
        <p:nvSpPr>
          <p:cNvPr id="3" name="Content Placeholder 2">
            <a:extLst>
              <a:ext uri="{FF2B5EF4-FFF2-40B4-BE49-F238E27FC236}">
                <a16:creationId xmlns:a16="http://schemas.microsoft.com/office/drawing/2014/main" id="{D41D8DFA-6CE9-415D-9F67-F9D1B3ABF8CB}"/>
              </a:ext>
            </a:extLst>
          </p:cNvPr>
          <p:cNvSpPr>
            <a:spLocks noGrp="1"/>
          </p:cNvSpPr>
          <p:nvPr>
            <p:ph idx="1"/>
          </p:nvPr>
        </p:nvSpPr>
        <p:spPr/>
        <p:txBody>
          <a:bodyPr>
            <a:normAutofit/>
          </a:bodyPr>
          <a:lstStyle/>
          <a:p>
            <a:r>
              <a:rPr lang="en-US" dirty="0"/>
              <a:t>Originated in the 2003-2005 period.</a:t>
            </a:r>
          </a:p>
          <a:p>
            <a:endParaRPr lang="en-US" dirty="0"/>
          </a:p>
          <a:p>
            <a:r>
              <a:rPr lang="en-US" dirty="0"/>
              <a:t>Every programming language has some form of quick lookup class, based on the idea of hashing or a tree structure.</a:t>
            </a:r>
          </a:p>
          <a:p>
            <a:endParaRPr lang="en-US" dirty="0"/>
          </a:p>
          <a:p>
            <a:r>
              <a:rPr lang="en-US" dirty="0"/>
              <a:t>This suggests that we could take a very minimal API and standardize it for big data.</a:t>
            </a:r>
          </a:p>
        </p:txBody>
      </p:sp>
      <p:sp>
        <p:nvSpPr>
          <p:cNvPr id="4" name="Footer Placeholder 3">
            <a:extLst>
              <a:ext uri="{FF2B5EF4-FFF2-40B4-BE49-F238E27FC236}">
                <a16:creationId xmlns:a16="http://schemas.microsoft.com/office/drawing/2014/main" id="{919DDE48-A5BF-455D-8AE0-36B567F9587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74D1A47-B22E-4392-8378-DB033847544A}"/>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34119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7B2E-4846-4ED0-82D7-BAA4D90F361F}"/>
              </a:ext>
            </a:extLst>
          </p:cNvPr>
          <p:cNvSpPr>
            <a:spLocks noGrp="1"/>
          </p:cNvSpPr>
          <p:nvPr>
            <p:ph type="title"/>
          </p:nvPr>
        </p:nvSpPr>
        <p:spPr>
          <a:xfrm>
            <a:off x="1024127" y="585216"/>
            <a:ext cx="11078733" cy="1499616"/>
          </a:xfrm>
        </p:spPr>
        <p:txBody>
          <a:bodyPr>
            <a:normAutofit/>
          </a:bodyPr>
          <a:lstStyle/>
          <a:p>
            <a:r>
              <a:rPr lang="en-US" sz="4800" dirty="0"/>
              <a:t>Memcached</a:t>
            </a:r>
            <a:r>
              <a:rPr lang="en-US" sz="4400" dirty="0"/>
              <a:t> concept (</a:t>
            </a:r>
            <a:r>
              <a:rPr lang="en-US" sz="4400" u="sng" dirty="0"/>
              <a:t>Mem</a:t>
            </a:r>
            <a:r>
              <a:rPr lang="en-US" sz="4400" dirty="0"/>
              <a:t>ory </a:t>
            </a:r>
            <a:r>
              <a:rPr lang="en-US" sz="4400" u="sng" dirty="0"/>
              <a:t>Cache</a:t>
            </a:r>
            <a:r>
              <a:rPr lang="en-US" sz="4400" dirty="0"/>
              <a:t> </a:t>
            </a:r>
            <a:r>
              <a:rPr lang="en-US" sz="4400" u="sng" dirty="0"/>
              <a:t>D</a:t>
            </a:r>
            <a:r>
              <a:rPr lang="en-US" sz="4400" dirty="0"/>
              <a:t>aemon)</a:t>
            </a:r>
          </a:p>
        </p:txBody>
      </p:sp>
      <p:sp>
        <p:nvSpPr>
          <p:cNvPr id="3" name="Content Placeholder 2">
            <a:extLst>
              <a:ext uri="{FF2B5EF4-FFF2-40B4-BE49-F238E27FC236}">
                <a16:creationId xmlns:a16="http://schemas.microsoft.com/office/drawing/2014/main" id="{49447B53-D590-49EE-B276-2A39C04FE50A}"/>
              </a:ext>
            </a:extLst>
          </p:cNvPr>
          <p:cNvSpPr>
            <a:spLocks noGrp="1"/>
          </p:cNvSpPr>
          <p:nvPr>
            <p:ph idx="1"/>
          </p:nvPr>
        </p:nvSpPr>
        <p:spPr/>
        <p:txBody>
          <a:bodyPr>
            <a:normAutofit lnSpcReduction="10000"/>
          </a:bodyPr>
          <a:lstStyle/>
          <a:p>
            <a:r>
              <a:rPr lang="en-US" dirty="0"/>
              <a:t>The (entire!) API of </a:t>
            </a:r>
            <a:r>
              <a:rPr lang="en-US" dirty="0" err="1"/>
              <a:t>MemCacheD</a:t>
            </a:r>
            <a:r>
              <a:rPr lang="en-US" dirty="0"/>
              <a:t>:</a:t>
            </a:r>
          </a:p>
          <a:p>
            <a:endParaRPr lang="en-US" dirty="0"/>
          </a:p>
          <a:p>
            <a:r>
              <a:rPr lang="en-US" b="1" dirty="0">
                <a:solidFill>
                  <a:srgbClr val="C00000"/>
                </a:solidFill>
              </a:rPr>
              <a:t>  	</a:t>
            </a:r>
            <a:r>
              <a:rPr lang="en-US" b="1" dirty="0" err="1">
                <a:solidFill>
                  <a:srgbClr val="C00000"/>
                </a:solidFill>
              </a:rPr>
              <a:t>MemCacheD</a:t>
            </a:r>
            <a:r>
              <a:rPr lang="en-US" b="1" dirty="0">
                <a:solidFill>
                  <a:srgbClr val="C00000"/>
                </a:solidFill>
              </a:rPr>
              <a:t>::put(string key, object value)</a:t>
            </a:r>
            <a:br>
              <a:rPr lang="en-US" b="1" dirty="0">
                <a:solidFill>
                  <a:srgbClr val="C00000"/>
                </a:solidFill>
              </a:rPr>
            </a:br>
            <a:br>
              <a:rPr lang="en-US" b="1" dirty="0">
                <a:solidFill>
                  <a:srgbClr val="C00000"/>
                </a:solidFill>
              </a:rPr>
            </a:br>
            <a:r>
              <a:rPr lang="en-US" b="1" dirty="0">
                <a:solidFill>
                  <a:srgbClr val="C00000"/>
                </a:solidFill>
              </a:rPr>
              <a:t>	object = </a:t>
            </a:r>
            <a:r>
              <a:rPr lang="en-US" b="1" dirty="0" err="1">
                <a:solidFill>
                  <a:srgbClr val="C00000"/>
                </a:solidFill>
              </a:rPr>
              <a:t>MemCacheD</a:t>
            </a:r>
            <a:r>
              <a:rPr lang="en-US" b="1" dirty="0">
                <a:solidFill>
                  <a:srgbClr val="C00000"/>
                </a:solidFill>
              </a:rPr>
              <a:t>::get(key)</a:t>
            </a:r>
          </a:p>
          <a:p>
            <a:endParaRPr lang="en-US" dirty="0"/>
          </a:p>
          <a:p>
            <a:r>
              <a:rPr lang="en-US" b="1" dirty="0"/>
              <a:t>Put</a:t>
            </a:r>
            <a:r>
              <a:rPr lang="en-US" dirty="0"/>
              <a:t> saves a copy of the pair (</a:t>
            </a:r>
            <a:r>
              <a:rPr lang="en-US" dirty="0" err="1"/>
              <a:t>key,value</a:t>
            </a:r>
            <a:r>
              <a:rPr lang="en-US" dirty="0"/>
              <a:t>), replacing prior value.  </a:t>
            </a:r>
            <a:r>
              <a:rPr lang="en-US" b="1" dirty="0"/>
              <a:t>Get</a:t>
            </a:r>
            <a:r>
              <a:rPr lang="en-US" dirty="0"/>
              <a:t> will fetch the object, if it can be found.</a:t>
            </a:r>
          </a:p>
        </p:txBody>
      </p:sp>
      <p:sp>
        <p:nvSpPr>
          <p:cNvPr id="4" name="Footer Placeholder 3">
            <a:extLst>
              <a:ext uri="{FF2B5EF4-FFF2-40B4-BE49-F238E27FC236}">
                <a16:creationId xmlns:a16="http://schemas.microsoft.com/office/drawing/2014/main" id="{EEFB6327-683A-4801-A7C2-FA7B7694657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E47DABB-730C-4B27-8A71-C652812A9835}"/>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79711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6AC5-2748-46B7-B74B-A53EF013648C}"/>
              </a:ext>
            </a:extLst>
          </p:cNvPr>
          <p:cNvSpPr>
            <a:spLocks noGrp="1"/>
          </p:cNvSpPr>
          <p:nvPr>
            <p:ph type="title"/>
          </p:nvPr>
        </p:nvSpPr>
        <p:spPr/>
        <p:txBody>
          <a:bodyPr/>
          <a:lstStyle/>
          <a:p>
            <a:r>
              <a:rPr lang="en-US" dirty="0"/>
              <a:t>Isn’t this just a std::</a:t>
            </a:r>
            <a:r>
              <a:rPr lang="en-US" dirty="0" err="1"/>
              <a:t>unordered_map</a:t>
            </a:r>
            <a:r>
              <a:rPr lang="en-US" dirty="0"/>
              <a:t>?</a:t>
            </a:r>
          </a:p>
        </p:txBody>
      </p:sp>
      <p:sp>
        <p:nvSpPr>
          <p:cNvPr id="3" name="Content Placeholder 2">
            <a:extLst>
              <a:ext uri="{FF2B5EF4-FFF2-40B4-BE49-F238E27FC236}">
                <a16:creationId xmlns:a16="http://schemas.microsoft.com/office/drawing/2014/main" id="{CE1B86E5-FEBD-4A6B-AD1A-4E2B4D3374C6}"/>
              </a:ext>
            </a:extLst>
          </p:cNvPr>
          <p:cNvSpPr>
            <a:spLocks noGrp="1"/>
          </p:cNvSpPr>
          <p:nvPr>
            <p:ph idx="1"/>
          </p:nvPr>
        </p:nvSpPr>
        <p:spPr/>
        <p:txBody>
          <a:bodyPr/>
          <a:lstStyle/>
          <a:p>
            <a:r>
              <a:rPr lang="en-US" dirty="0"/>
              <a:t>C++ has a data structure that definitely can support the </a:t>
            </a:r>
            <a:r>
              <a:rPr lang="en-US" dirty="0" err="1"/>
              <a:t>MemCacheD</a:t>
            </a:r>
            <a:r>
              <a:rPr lang="en-US" dirty="0"/>
              <a:t> API.</a:t>
            </a:r>
          </a:p>
          <a:p>
            <a:endParaRPr lang="en-US" dirty="0"/>
          </a:p>
          <a:p>
            <a:r>
              <a:rPr lang="en-US" dirty="0"/>
              <a:t>The main difference is that the std::</a:t>
            </a:r>
            <a:r>
              <a:rPr lang="en-US" dirty="0" err="1"/>
              <a:t>unordered_map</a:t>
            </a:r>
            <a:r>
              <a:rPr lang="en-US" dirty="0"/>
              <a:t> is on a single computer, and is a C++ solution. Memcached might be on many computers in a data center, and is useful from many languages.  Everyone “agrees” on the API.</a:t>
            </a:r>
          </a:p>
        </p:txBody>
      </p:sp>
      <p:sp>
        <p:nvSpPr>
          <p:cNvPr id="4" name="Footer Placeholder 3">
            <a:extLst>
              <a:ext uri="{FF2B5EF4-FFF2-40B4-BE49-F238E27FC236}">
                <a16:creationId xmlns:a16="http://schemas.microsoft.com/office/drawing/2014/main" id="{ACC688FF-F467-4392-81B9-6A95C14DD65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7000AAF-6C88-4B4B-80CE-09AD5105EE4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27844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43D-6CA0-4E91-9AD9-1CC7E0B45E0E}"/>
              </a:ext>
            </a:extLst>
          </p:cNvPr>
          <p:cNvSpPr>
            <a:spLocks noGrp="1"/>
          </p:cNvSpPr>
          <p:nvPr>
            <p:ph type="title"/>
          </p:nvPr>
        </p:nvSpPr>
        <p:spPr/>
        <p:txBody>
          <a:bodyPr/>
          <a:lstStyle/>
          <a:p>
            <a:r>
              <a:rPr lang="en-US" dirty="0"/>
              <a:t>Key aspect?</a:t>
            </a:r>
          </a:p>
        </p:txBody>
      </p:sp>
      <p:sp>
        <p:nvSpPr>
          <p:cNvPr id="3" name="Content Placeholder 2">
            <a:extLst>
              <a:ext uri="{FF2B5EF4-FFF2-40B4-BE49-F238E27FC236}">
                <a16:creationId xmlns:a16="http://schemas.microsoft.com/office/drawing/2014/main" id="{227625AE-075A-4EA0-8CF1-47BA56F5DBC9}"/>
              </a:ext>
            </a:extLst>
          </p:cNvPr>
          <p:cNvSpPr>
            <a:spLocks noGrp="1"/>
          </p:cNvSpPr>
          <p:nvPr>
            <p:ph idx="1"/>
          </p:nvPr>
        </p:nvSpPr>
        <p:spPr/>
        <p:txBody>
          <a:bodyPr>
            <a:normAutofit fontScale="92500" lnSpcReduction="20000"/>
          </a:bodyPr>
          <a:lstStyle/>
          <a:p>
            <a:r>
              <a:rPr lang="en-US" dirty="0" err="1"/>
              <a:t>MemCacheD</a:t>
            </a:r>
            <a:r>
              <a:rPr lang="en-US" dirty="0"/>
              <a:t> must give “in memory” (perhaps over a fast network) performance.  The data could be on durable storage as a </a:t>
            </a:r>
            <a:r>
              <a:rPr lang="en-US" dirty="0" err="1"/>
              <a:t>fall-back</a:t>
            </a:r>
            <a:r>
              <a:rPr lang="en-US" dirty="0"/>
              <a:t>, but everything should have a flat cost for reads.</a:t>
            </a:r>
          </a:p>
          <a:p>
            <a:endParaRPr lang="en-US" dirty="0"/>
          </a:p>
          <a:p>
            <a:r>
              <a:rPr lang="en-US" dirty="0"/>
              <a:t>But… a cache doesn’t need to “remember” everything.  Objects can be evicted to make room.</a:t>
            </a:r>
          </a:p>
          <a:p>
            <a:endParaRPr lang="en-US" dirty="0"/>
          </a:p>
          <a:p>
            <a:r>
              <a:rPr lang="en-US" dirty="0"/>
              <a:t>When </a:t>
            </a:r>
            <a:r>
              <a:rPr lang="en-US" dirty="0" err="1"/>
              <a:t>MemCacheD</a:t>
            </a:r>
            <a:r>
              <a:rPr lang="en-US" dirty="0"/>
              <a:t> does get a cache hit, the performance should be blazingly fast.  O(1) lookups: GRPC overhead + data transfer cost.</a:t>
            </a:r>
          </a:p>
        </p:txBody>
      </p:sp>
      <p:sp>
        <p:nvSpPr>
          <p:cNvPr id="4" name="Footer Placeholder 3">
            <a:extLst>
              <a:ext uri="{FF2B5EF4-FFF2-40B4-BE49-F238E27FC236}">
                <a16:creationId xmlns:a16="http://schemas.microsoft.com/office/drawing/2014/main" id="{25E5597C-9693-471E-8665-AC287E03082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0DC6C6-C7F0-4542-B15E-15F2DBD20F43}"/>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44998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32F7-81FD-482F-8276-B2BF6848EB9D}"/>
              </a:ext>
            </a:extLst>
          </p:cNvPr>
          <p:cNvSpPr>
            <a:spLocks noGrp="1"/>
          </p:cNvSpPr>
          <p:nvPr>
            <p:ph type="title"/>
          </p:nvPr>
        </p:nvSpPr>
        <p:spPr/>
        <p:txBody>
          <a:bodyPr/>
          <a:lstStyle/>
          <a:p>
            <a:r>
              <a:rPr lang="en-US" dirty="0"/>
              <a:t>Memcached </a:t>
            </a:r>
            <a:r>
              <a:rPr lang="en-US" u="sng" dirty="0"/>
              <a:t>can be local </a:t>
            </a:r>
            <a:r>
              <a:rPr lang="en-US" dirty="0"/>
              <a:t>(useful when developing new code)</a:t>
            </a:r>
          </a:p>
        </p:txBody>
      </p:sp>
      <p:sp>
        <p:nvSpPr>
          <p:cNvPr id="3" name="Content Placeholder 2">
            <a:extLst>
              <a:ext uri="{FF2B5EF4-FFF2-40B4-BE49-F238E27FC236}">
                <a16:creationId xmlns:a16="http://schemas.microsoft.com/office/drawing/2014/main" id="{82772F1E-6097-49F2-B363-C3083241536E}"/>
              </a:ext>
            </a:extLst>
          </p:cNvPr>
          <p:cNvSpPr>
            <a:spLocks noGrp="1"/>
          </p:cNvSpPr>
          <p:nvPr>
            <p:ph idx="1"/>
          </p:nvPr>
        </p:nvSpPr>
        <p:spPr/>
        <p:txBody>
          <a:bodyPr>
            <a:normAutofit/>
          </a:bodyPr>
          <a:lstStyle/>
          <a:p>
            <a:r>
              <a:rPr lang="en-US" dirty="0"/>
              <a:t>As noted, C++ std::</a:t>
            </a:r>
            <a:r>
              <a:rPr lang="en-US" dirty="0" err="1"/>
              <a:t>unordered_map</a:t>
            </a:r>
            <a:r>
              <a:rPr lang="en-US" dirty="0"/>
              <a:t> has a similar API and would be a great match to the </a:t>
            </a:r>
            <a:r>
              <a:rPr lang="en-US" dirty="0" err="1"/>
              <a:t>MemCacheD</a:t>
            </a:r>
            <a:r>
              <a:rPr lang="en-US" dirty="0"/>
              <a:t> standard.  (std::map has an O(log) lookup cost, but std::</a:t>
            </a:r>
            <a:r>
              <a:rPr lang="en-US" dirty="0" err="1"/>
              <a:t>unordered_map</a:t>
            </a:r>
            <a:r>
              <a:rPr lang="en-US" dirty="0"/>
              <a:t> is O(1)).</a:t>
            </a:r>
          </a:p>
          <a:p>
            <a:endParaRPr lang="en-US" dirty="0"/>
          </a:p>
          <a:p>
            <a:r>
              <a:rPr lang="en-US" dirty="0"/>
              <a:t>But no single-computer solution </a:t>
            </a:r>
            <a:r>
              <a:rPr lang="en-US"/>
              <a:t>can hold a </a:t>
            </a:r>
            <a:r>
              <a:rPr lang="en-US" dirty="0"/>
              <a:t>really big data set. Your single computer only has a few 10’s of GB of memory</a:t>
            </a:r>
          </a:p>
          <a:p>
            <a:endParaRPr lang="en-US" dirty="0"/>
          </a:p>
        </p:txBody>
      </p:sp>
      <p:sp>
        <p:nvSpPr>
          <p:cNvPr id="4" name="Footer Placeholder 3">
            <a:extLst>
              <a:ext uri="{FF2B5EF4-FFF2-40B4-BE49-F238E27FC236}">
                <a16:creationId xmlns:a16="http://schemas.microsoft.com/office/drawing/2014/main" id="{BC98EF08-6A33-4F99-8724-E54BC05771E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554806-A4C2-4E8A-ACE6-3109AA6570BB}"/>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5811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01CC-9DC6-4BBE-BAFC-A9D3CCDDB299}"/>
              </a:ext>
            </a:extLst>
          </p:cNvPr>
          <p:cNvSpPr>
            <a:spLocks noGrp="1"/>
          </p:cNvSpPr>
          <p:nvPr>
            <p:ph type="title"/>
          </p:nvPr>
        </p:nvSpPr>
        <p:spPr/>
        <p:txBody>
          <a:bodyPr/>
          <a:lstStyle/>
          <a:p>
            <a:r>
              <a:rPr lang="en-US" dirty="0"/>
              <a:t>Remote Memcached runs as a “daemon”</a:t>
            </a:r>
          </a:p>
        </p:txBody>
      </p:sp>
      <p:sp>
        <p:nvSpPr>
          <p:cNvPr id="3" name="Content Placeholder 2">
            <a:extLst>
              <a:ext uri="{FF2B5EF4-FFF2-40B4-BE49-F238E27FC236}">
                <a16:creationId xmlns:a16="http://schemas.microsoft.com/office/drawing/2014/main" id="{361DA9E8-5FFD-400C-A8BD-61639E1EA91C}"/>
              </a:ext>
            </a:extLst>
          </p:cNvPr>
          <p:cNvSpPr>
            <a:spLocks noGrp="1"/>
          </p:cNvSpPr>
          <p:nvPr>
            <p:ph idx="1"/>
          </p:nvPr>
        </p:nvSpPr>
        <p:spPr/>
        <p:txBody>
          <a:bodyPr/>
          <a:lstStyle/>
          <a:p>
            <a:r>
              <a:rPr lang="en-US" dirty="0"/>
              <a:t>The idea is that your computer will have a way to use RPC to talk to a </a:t>
            </a:r>
            <a:r>
              <a:rPr lang="en-US" i="1" dirty="0"/>
              <a:t>pool </a:t>
            </a:r>
            <a:r>
              <a:rPr lang="en-US" dirty="0"/>
              <a:t>of Memcached servers, all automatic so that you won’t need to do anything special to set this up.</a:t>
            </a:r>
          </a:p>
          <a:p>
            <a:endParaRPr lang="en-US" dirty="0"/>
          </a:p>
          <a:p>
            <a:r>
              <a:rPr lang="en-US" dirty="0"/>
              <a:t>The actual servers would run on cloud computing machines.  The API is exactly the same.  But now you get the total memory of the complete pool of machines!</a:t>
            </a:r>
          </a:p>
        </p:txBody>
      </p:sp>
      <p:sp>
        <p:nvSpPr>
          <p:cNvPr id="4" name="Footer Placeholder 3">
            <a:extLst>
              <a:ext uri="{FF2B5EF4-FFF2-40B4-BE49-F238E27FC236}">
                <a16:creationId xmlns:a16="http://schemas.microsoft.com/office/drawing/2014/main" id="{D3147595-CAB9-4B81-A462-82F646CB463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B5D2A99-7023-4724-AE8E-4F43FFCF9E0F}"/>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39232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ADD-C429-4AC2-A037-FE6E50155F02}"/>
              </a:ext>
            </a:extLst>
          </p:cNvPr>
          <p:cNvSpPr>
            <a:spLocks noGrp="1"/>
          </p:cNvSpPr>
          <p:nvPr>
            <p:ph type="title"/>
          </p:nvPr>
        </p:nvSpPr>
        <p:spPr/>
        <p:txBody>
          <a:bodyPr/>
          <a:lstStyle/>
          <a:p>
            <a:r>
              <a:rPr lang="en-US" dirty="0"/>
              <a:t>A pool of daemons… </a:t>
            </a:r>
          </a:p>
        </p:txBody>
      </p:sp>
      <p:sp>
        <p:nvSpPr>
          <p:cNvPr id="30" name="Content Placeholder 29">
            <a:extLst>
              <a:ext uri="{FF2B5EF4-FFF2-40B4-BE49-F238E27FC236}">
                <a16:creationId xmlns:a16="http://schemas.microsoft.com/office/drawing/2014/main" id="{9155A64A-DCBB-42D4-BED0-0E1F910AC01B}"/>
              </a:ext>
            </a:extLst>
          </p:cNvPr>
          <p:cNvSpPr>
            <a:spLocks noGrp="1"/>
          </p:cNvSpPr>
          <p:nvPr>
            <p:ph idx="1"/>
          </p:nvPr>
        </p:nvSpPr>
        <p:spPr/>
        <p:txBody>
          <a:bodyPr/>
          <a:lstStyle/>
          <a:p>
            <a:r>
              <a:rPr lang="en-US" dirty="0"/>
              <a:t>You issue requests</a:t>
            </a:r>
            <a:br>
              <a:rPr lang="en-US" dirty="0"/>
            </a:br>
            <a:r>
              <a:rPr lang="en-US" dirty="0"/>
              <a:t>via your local</a:t>
            </a:r>
            <a:br>
              <a:rPr lang="en-US" dirty="0"/>
            </a:br>
            <a:r>
              <a:rPr lang="en-US" dirty="0"/>
              <a:t>daemon.</a:t>
            </a:r>
            <a:br>
              <a:rPr lang="en-US" dirty="0"/>
            </a:br>
            <a:br>
              <a:rPr lang="en-US" dirty="0"/>
            </a:br>
            <a:r>
              <a:rPr lang="en-US" dirty="0"/>
              <a:t>… but it might</a:t>
            </a:r>
            <a:br>
              <a:rPr lang="en-US" dirty="0"/>
            </a:br>
            <a:r>
              <a:rPr lang="en-US" dirty="0"/>
              <a:t>forward to some</a:t>
            </a:r>
            <a:br>
              <a:rPr lang="en-US" dirty="0"/>
            </a:br>
            <a:r>
              <a:rPr lang="en-US" dirty="0"/>
              <a:t>other daemon in</a:t>
            </a:r>
            <a:br>
              <a:rPr lang="en-US" dirty="0"/>
            </a:br>
            <a:r>
              <a:rPr lang="en-US" dirty="0"/>
              <a:t>the pool</a:t>
            </a:r>
          </a:p>
        </p:txBody>
      </p:sp>
      <p:sp>
        <p:nvSpPr>
          <p:cNvPr id="4" name="Footer Placeholder 3">
            <a:extLst>
              <a:ext uri="{FF2B5EF4-FFF2-40B4-BE49-F238E27FC236}">
                <a16:creationId xmlns:a16="http://schemas.microsoft.com/office/drawing/2014/main" id="{14020857-4040-4D6B-A15A-A81BCC89E8D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E77BFA1-EA0A-46C2-915E-8C16184D95C3}"/>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Rectangle 5">
            <a:extLst>
              <a:ext uri="{FF2B5EF4-FFF2-40B4-BE49-F238E27FC236}">
                <a16:creationId xmlns:a16="http://schemas.microsoft.com/office/drawing/2014/main" id="{64064F2F-88D8-42DB-BF70-14251B253A04}"/>
              </a:ext>
            </a:extLst>
          </p:cNvPr>
          <p:cNvSpPr/>
          <p:nvPr/>
        </p:nvSpPr>
        <p:spPr>
          <a:xfrm>
            <a:off x="4244196" y="3019245"/>
            <a:ext cx="3157268"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562054-2C27-451E-AB80-BB2F21AD878A}"/>
              </a:ext>
            </a:extLst>
          </p:cNvPr>
          <p:cNvSpPr txBox="1"/>
          <p:nvPr/>
        </p:nvSpPr>
        <p:spPr>
          <a:xfrm>
            <a:off x="4541807" y="5865962"/>
            <a:ext cx="2669876" cy="369332"/>
          </a:xfrm>
          <a:prstGeom prst="rect">
            <a:avLst/>
          </a:prstGeom>
          <a:noFill/>
        </p:spPr>
        <p:txBody>
          <a:bodyPr wrap="square" rtlCol="0">
            <a:spAutoFit/>
          </a:bodyPr>
          <a:lstStyle/>
          <a:p>
            <a:r>
              <a:rPr lang="en-US" b="1" i="1" dirty="0" err="1"/>
              <a:t>MemCacheD</a:t>
            </a:r>
            <a:r>
              <a:rPr lang="en-US" b="1" i="1" dirty="0"/>
              <a:t> on my machine</a:t>
            </a:r>
          </a:p>
        </p:txBody>
      </p:sp>
      <p:sp>
        <p:nvSpPr>
          <p:cNvPr id="8" name="TextBox 7">
            <a:extLst>
              <a:ext uri="{FF2B5EF4-FFF2-40B4-BE49-F238E27FC236}">
                <a16:creationId xmlns:a16="http://schemas.microsoft.com/office/drawing/2014/main" id="{FCE52DDF-F1F3-465E-A9E3-96F29901F357}"/>
              </a:ext>
            </a:extLst>
          </p:cNvPr>
          <p:cNvSpPr txBox="1"/>
          <p:nvPr/>
        </p:nvSpPr>
        <p:spPr>
          <a:xfrm>
            <a:off x="4638454" y="3119028"/>
            <a:ext cx="2368751" cy="369332"/>
          </a:xfrm>
          <a:prstGeom prst="rect">
            <a:avLst/>
          </a:prstGeom>
          <a:solidFill>
            <a:srgbClr val="FFC000"/>
          </a:solidFill>
        </p:spPr>
        <p:txBody>
          <a:bodyPr wrap="square" rtlCol="0">
            <a:spAutoFit/>
          </a:bodyPr>
          <a:lstStyle/>
          <a:p>
            <a:r>
              <a:rPr lang="en-US" b="1" dirty="0" err="1"/>
              <a:t>MemCacheD</a:t>
            </a:r>
            <a:r>
              <a:rPr lang="en-US" b="1" dirty="0"/>
              <a:t> daemon</a:t>
            </a:r>
          </a:p>
        </p:txBody>
      </p:sp>
      <p:pic>
        <p:nvPicPr>
          <p:cNvPr id="19" name="Picture 18">
            <a:extLst>
              <a:ext uri="{FF2B5EF4-FFF2-40B4-BE49-F238E27FC236}">
                <a16:creationId xmlns:a16="http://schemas.microsoft.com/office/drawing/2014/main" id="{EDD59C21-16F6-459C-89DE-2188C8CDE8D5}"/>
              </a:ext>
            </a:extLst>
          </p:cNvPr>
          <p:cNvPicPr>
            <a:picLocks noChangeAspect="1"/>
          </p:cNvPicPr>
          <p:nvPr/>
        </p:nvPicPr>
        <p:blipFill>
          <a:blip r:embed="rId2"/>
          <a:stretch>
            <a:fillRect/>
          </a:stretch>
        </p:blipFill>
        <p:spPr>
          <a:xfrm>
            <a:off x="7515391" y="3019244"/>
            <a:ext cx="1309299" cy="1309299"/>
          </a:xfrm>
          <a:prstGeom prst="rect">
            <a:avLst/>
          </a:prstGeom>
        </p:spPr>
      </p:pic>
      <p:pic>
        <p:nvPicPr>
          <p:cNvPr id="23" name="Picture 22">
            <a:extLst>
              <a:ext uri="{FF2B5EF4-FFF2-40B4-BE49-F238E27FC236}">
                <a16:creationId xmlns:a16="http://schemas.microsoft.com/office/drawing/2014/main" id="{924ECD76-999D-4875-AC60-1EE071580FED}"/>
              </a:ext>
            </a:extLst>
          </p:cNvPr>
          <p:cNvPicPr>
            <a:picLocks noChangeAspect="1"/>
          </p:cNvPicPr>
          <p:nvPr/>
        </p:nvPicPr>
        <p:blipFill>
          <a:blip r:embed="rId2"/>
          <a:stretch>
            <a:fillRect/>
          </a:stretch>
        </p:blipFill>
        <p:spPr>
          <a:xfrm>
            <a:off x="7667791" y="3171644"/>
            <a:ext cx="1309299" cy="1309299"/>
          </a:xfrm>
          <a:prstGeom prst="rect">
            <a:avLst/>
          </a:prstGeom>
        </p:spPr>
      </p:pic>
      <p:pic>
        <p:nvPicPr>
          <p:cNvPr id="24" name="Picture 23">
            <a:extLst>
              <a:ext uri="{FF2B5EF4-FFF2-40B4-BE49-F238E27FC236}">
                <a16:creationId xmlns:a16="http://schemas.microsoft.com/office/drawing/2014/main" id="{7DE41C86-8C40-4321-8705-576406305DEC}"/>
              </a:ext>
            </a:extLst>
          </p:cNvPr>
          <p:cNvPicPr>
            <a:picLocks noChangeAspect="1"/>
          </p:cNvPicPr>
          <p:nvPr/>
        </p:nvPicPr>
        <p:blipFill>
          <a:blip r:embed="rId2"/>
          <a:stretch>
            <a:fillRect/>
          </a:stretch>
        </p:blipFill>
        <p:spPr>
          <a:xfrm>
            <a:off x="7820191" y="3324044"/>
            <a:ext cx="1309299" cy="1309299"/>
          </a:xfrm>
          <a:prstGeom prst="rect">
            <a:avLst/>
          </a:prstGeom>
        </p:spPr>
      </p:pic>
      <p:pic>
        <p:nvPicPr>
          <p:cNvPr id="25" name="Picture 24">
            <a:extLst>
              <a:ext uri="{FF2B5EF4-FFF2-40B4-BE49-F238E27FC236}">
                <a16:creationId xmlns:a16="http://schemas.microsoft.com/office/drawing/2014/main" id="{F40663D7-8CA4-4252-AF3C-CEFB7EE363A4}"/>
              </a:ext>
            </a:extLst>
          </p:cNvPr>
          <p:cNvPicPr>
            <a:picLocks noChangeAspect="1"/>
          </p:cNvPicPr>
          <p:nvPr/>
        </p:nvPicPr>
        <p:blipFill>
          <a:blip r:embed="rId2"/>
          <a:stretch>
            <a:fillRect/>
          </a:stretch>
        </p:blipFill>
        <p:spPr>
          <a:xfrm>
            <a:off x="7972591" y="3476444"/>
            <a:ext cx="1309299" cy="1309299"/>
          </a:xfrm>
          <a:prstGeom prst="rect">
            <a:avLst/>
          </a:prstGeom>
        </p:spPr>
      </p:pic>
      <p:pic>
        <p:nvPicPr>
          <p:cNvPr id="26" name="Picture 25">
            <a:extLst>
              <a:ext uri="{FF2B5EF4-FFF2-40B4-BE49-F238E27FC236}">
                <a16:creationId xmlns:a16="http://schemas.microsoft.com/office/drawing/2014/main" id="{1BDA9B04-39E0-4726-82C8-94077D6B9E35}"/>
              </a:ext>
            </a:extLst>
          </p:cNvPr>
          <p:cNvPicPr>
            <a:picLocks noChangeAspect="1"/>
          </p:cNvPicPr>
          <p:nvPr/>
        </p:nvPicPr>
        <p:blipFill>
          <a:blip r:embed="rId2"/>
          <a:stretch>
            <a:fillRect/>
          </a:stretch>
        </p:blipFill>
        <p:spPr>
          <a:xfrm>
            <a:off x="8124991" y="3628844"/>
            <a:ext cx="1309299" cy="1309299"/>
          </a:xfrm>
          <a:prstGeom prst="rect">
            <a:avLst/>
          </a:prstGeom>
        </p:spPr>
      </p:pic>
      <p:pic>
        <p:nvPicPr>
          <p:cNvPr id="27" name="Picture 26">
            <a:extLst>
              <a:ext uri="{FF2B5EF4-FFF2-40B4-BE49-F238E27FC236}">
                <a16:creationId xmlns:a16="http://schemas.microsoft.com/office/drawing/2014/main" id="{6BAC85C6-FF91-4983-9E2A-53D37E9E6B47}"/>
              </a:ext>
            </a:extLst>
          </p:cNvPr>
          <p:cNvPicPr>
            <a:picLocks noChangeAspect="1"/>
          </p:cNvPicPr>
          <p:nvPr/>
        </p:nvPicPr>
        <p:blipFill>
          <a:blip r:embed="rId2"/>
          <a:stretch>
            <a:fillRect/>
          </a:stretch>
        </p:blipFill>
        <p:spPr>
          <a:xfrm>
            <a:off x="8277391" y="3781244"/>
            <a:ext cx="1309299" cy="1309299"/>
          </a:xfrm>
          <a:prstGeom prst="rect">
            <a:avLst/>
          </a:prstGeom>
        </p:spPr>
      </p:pic>
      <p:pic>
        <p:nvPicPr>
          <p:cNvPr id="28" name="Picture 27">
            <a:extLst>
              <a:ext uri="{FF2B5EF4-FFF2-40B4-BE49-F238E27FC236}">
                <a16:creationId xmlns:a16="http://schemas.microsoft.com/office/drawing/2014/main" id="{49FCE5EB-C5C0-40D3-BE9B-F4882E5A5891}"/>
              </a:ext>
            </a:extLst>
          </p:cNvPr>
          <p:cNvPicPr>
            <a:picLocks noChangeAspect="1"/>
          </p:cNvPicPr>
          <p:nvPr/>
        </p:nvPicPr>
        <p:blipFill>
          <a:blip r:embed="rId2"/>
          <a:stretch>
            <a:fillRect/>
          </a:stretch>
        </p:blipFill>
        <p:spPr>
          <a:xfrm>
            <a:off x="8429791" y="3933644"/>
            <a:ext cx="1309299" cy="1309299"/>
          </a:xfrm>
          <a:prstGeom prst="rect">
            <a:avLst/>
          </a:prstGeom>
        </p:spPr>
      </p:pic>
      <p:pic>
        <p:nvPicPr>
          <p:cNvPr id="29" name="Picture 28">
            <a:extLst>
              <a:ext uri="{FF2B5EF4-FFF2-40B4-BE49-F238E27FC236}">
                <a16:creationId xmlns:a16="http://schemas.microsoft.com/office/drawing/2014/main" id="{9C0C1DFD-1090-443C-A0CA-2C67C3EE16B8}"/>
              </a:ext>
            </a:extLst>
          </p:cNvPr>
          <p:cNvPicPr>
            <a:picLocks noChangeAspect="1"/>
          </p:cNvPicPr>
          <p:nvPr/>
        </p:nvPicPr>
        <p:blipFill>
          <a:blip r:embed="rId2"/>
          <a:stretch>
            <a:fillRect/>
          </a:stretch>
        </p:blipFill>
        <p:spPr>
          <a:xfrm>
            <a:off x="8582191" y="4086044"/>
            <a:ext cx="1309299" cy="1309299"/>
          </a:xfrm>
          <a:prstGeom prst="rect">
            <a:avLst/>
          </a:prstGeom>
        </p:spPr>
      </p:pic>
      <p:sp>
        <p:nvSpPr>
          <p:cNvPr id="31" name="Freeform: Shape 30">
            <a:extLst>
              <a:ext uri="{FF2B5EF4-FFF2-40B4-BE49-F238E27FC236}">
                <a16:creationId xmlns:a16="http://schemas.microsoft.com/office/drawing/2014/main" id="{207C6EC4-5D65-4A93-B117-DA08BCDA746D}"/>
              </a:ext>
            </a:extLst>
          </p:cNvPr>
          <p:cNvSpPr/>
          <p:nvPr/>
        </p:nvSpPr>
        <p:spPr>
          <a:xfrm>
            <a:off x="4529176" y="3989295"/>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C54CB46-427B-4710-9011-F1C1983757C8}"/>
              </a:ext>
            </a:extLst>
          </p:cNvPr>
          <p:cNvSpPr txBox="1"/>
          <p:nvPr/>
        </p:nvSpPr>
        <p:spPr>
          <a:xfrm>
            <a:off x="4244196" y="5196993"/>
            <a:ext cx="1155939" cy="646331"/>
          </a:xfrm>
          <a:prstGeom prst="rect">
            <a:avLst/>
          </a:prstGeom>
          <a:noFill/>
        </p:spPr>
        <p:txBody>
          <a:bodyPr wrap="square" rtlCol="0">
            <a:spAutoFit/>
          </a:bodyPr>
          <a:lstStyle/>
          <a:p>
            <a:pPr algn="ctr"/>
            <a:r>
              <a:rPr lang="en-US" b="1" dirty="0"/>
              <a:t>My process</a:t>
            </a:r>
          </a:p>
        </p:txBody>
      </p:sp>
      <p:cxnSp>
        <p:nvCxnSpPr>
          <p:cNvPr id="34" name="Straight Arrow Connector 33">
            <a:extLst>
              <a:ext uri="{FF2B5EF4-FFF2-40B4-BE49-F238E27FC236}">
                <a16:creationId xmlns:a16="http://schemas.microsoft.com/office/drawing/2014/main" id="{85A41537-758E-404F-96E5-58BB2DB47E00}"/>
              </a:ext>
            </a:extLst>
          </p:cNvPr>
          <p:cNvCxnSpPr/>
          <p:nvPr/>
        </p:nvCxnSpPr>
        <p:spPr>
          <a:xfrm flipV="1">
            <a:off x="4979063" y="3585458"/>
            <a:ext cx="697118" cy="6980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F2A33A-7974-4446-AFE6-7DEDA72458E9}"/>
              </a:ext>
            </a:extLst>
          </p:cNvPr>
          <p:cNvSpPr txBox="1"/>
          <p:nvPr/>
        </p:nvSpPr>
        <p:spPr>
          <a:xfrm>
            <a:off x="5017536" y="4055530"/>
            <a:ext cx="2231528" cy="369332"/>
          </a:xfrm>
          <a:prstGeom prst="rect">
            <a:avLst/>
          </a:prstGeom>
          <a:noFill/>
        </p:spPr>
        <p:txBody>
          <a:bodyPr wrap="square" rtlCol="0">
            <a:spAutoFit/>
          </a:bodyPr>
          <a:lstStyle/>
          <a:p>
            <a:r>
              <a:rPr lang="en-US" b="1" dirty="0"/>
              <a:t>put(“some key”, obj)</a:t>
            </a:r>
          </a:p>
        </p:txBody>
      </p:sp>
      <p:cxnSp>
        <p:nvCxnSpPr>
          <p:cNvPr id="36" name="Straight Arrow Connector 35">
            <a:extLst>
              <a:ext uri="{FF2B5EF4-FFF2-40B4-BE49-F238E27FC236}">
                <a16:creationId xmlns:a16="http://schemas.microsoft.com/office/drawing/2014/main" id="{B61D9031-1DFF-4EF9-89C8-0D8E79B8A163}"/>
              </a:ext>
            </a:extLst>
          </p:cNvPr>
          <p:cNvCxnSpPr>
            <a:cxnSpLocks/>
          </p:cNvCxnSpPr>
          <p:nvPr/>
        </p:nvCxnSpPr>
        <p:spPr>
          <a:xfrm>
            <a:off x="7028286" y="3339891"/>
            <a:ext cx="1249105" cy="48640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724850-4F84-42A9-88DE-D27B489F175A}"/>
              </a:ext>
            </a:extLst>
          </p:cNvPr>
          <p:cNvCxnSpPr>
            <a:cxnSpLocks/>
          </p:cNvCxnSpPr>
          <p:nvPr/>
        </p:nvCxnSpPr>
        <p:spPr>
          <a:xfrm flipH="1">
            <a:off x="6344972" y="3884876"/>
            <a:ext cx="1916413" cy="23142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par>
                                <p:cTn id="28" presetID="14"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78D5-65CA-47C0-BA40-55E8EB46EA33}"/>
              </a:ext>
            </a:extLst>
          </p:cNvPr>
          <p:cNvSpPr>
            <a:spLocks noGrp="1"/>
          </p:cNvSpPr>
          <p:nvPr>
            <p:ph type="title"/>
          </p:nvPr>
        </p:nvSpPr>
        <p:spPr/>
        <p:txBody>
          <a:bodyPr/>
          <a:lstStyle/>
          <a:p>
            <a:r>
              <a:rPr lang="en-US" dirty="0"/>
              <a:t>Won’t the network be too slow?</a:t>
            </a:r>
          </a:p>
        </p:txBody>
      </p:sp>
      <p:sp>
        <p:nvSpPr>
          <p:cNvPr id="3" name="Content Placeholder 2">
            <a:extLst>
              <a:ext uri="{FF2B5EF4-FFF2-40B4-BE49-F238E27FC236}">
                <a16:creationId xmlns:a16="http://schemas.microsoft.com/office/drawing/2014/main" id="{FEA34645-5DE6-43E9-92E4-AA93F652F43E}"/>
              </a:ext>
            </a:extLst>
          </p:cNvPr>
          <p:cNvSpPr>
            <a:spLocks noGrp="1"/>
          </p:cNvSpPr>
          <p:nvPr>
            <p:ph idx="1"/>
          </p:nvPr>
        </p:nvSpPr>
        <p:spPr/>
        <p:txBody>
          <a:bodyPr/>
          <a:lstStyle/>
          <a:p>
            <a:r>
              <a:rPr lang="en-US" dirty="0"/>
              <a:t>In fact a modern datacenter network runs at speeds similar to the internal “bus” between your NUMA core and one of the on-board but non-local DRAM modules.</a:t>
            </a:r>
          </a:p>
          <a:p>
            <a:pPr>
              <a:buFont typeface="Wingdings" panose="05000000000000000000" pitchFamily="2" charset="2"/>
              <a:buChar char="Ø"/>
            </a:pPr>
            <a:r>
              <a:rPr lang="en-US" dirty="0"/>
              <a:t>  The only issue is that although data transfer speeds are high,</a:t>
            </a:r>
            <a:br>
              <a:rPr lang="en-US" dirty="0"/>
            </a:br>
            <a:r>
              <a:rPr lang="en-US" dirty="0"/>
              <a:t>    delay can be a barrier.</a:t>
            </a:r>
          </a:p>
          <a:p>
            <a:pPr>
              <a:buFont typeface="Wingdings" panose="05000000000000000000" pitchFamily="2" charset="2"/>
              <a:buChar char="Ø"/>
            </a:pPr>
            <a:r>
              <a:rPr lang="en-US" dirty="0"/>
              <a:t>  A modern datacenter network might have minimal delays of</a:t>
            </a:r>
            <a:br>
              <a:rPr lang="en-US" dirty="0"/>
            </a:br>
            <a:r>
              <a:rPr lang="en-US" dirty="0"/>
              <a:t>    1us.  In contrast, accessing a DRAM module that isn’t close to</a:t>
            </a:r>
            <a:br>
              <a:rPr lang="en-US" dirty="0"/>
            </a:br>
            <a:r>
              <a:rPr lang="en-US" dirty="0"/>
              <a:t>    your core might be 125 clock cycles: about 25x faster.</a:t>
            </a:r>
          </a:p>
        </p:txBody>
      </p:sp>
      <p:sp>
        <p:nvSpPr>
          <p:cNvPr id="4" name="Footer Placeholder 3">
            <a:extLst>
              <a:ext uri="{FF2B5EF4-FFF2-40B4-BE49-F238E27FC236}">
                <a16:creationId xmlns:a16="http://schemas.microsoft.com/office/drawing/2014/main" id="{E50B33CD-30EF-46C6-B837-101D59811AD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1D29AEF-0BDF-4001-9C46-EBBF74A431A5}"/>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96229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FB2B-EF0E-49E8-B462-5E7F9F9E5CB9}"/>
              </a:ext>
            </a:extLst>
          </p:cNvPr>
          <p:cNvSpPr>
            <a:spLocks noGrp="1"/>
          </p:cNvSpPr>
          <p:nvPr>
            <p:ph type="title"/>
          </p:nvPr>
        </p:nvSpPr>
        <p:spPr/>
        <p:txBody>
          <a:bodyPr/>
          <a:lstStyle/>
          <a:p>
            <a:r>
              <a:rPr lang="en-US" dirty="0"/>
              <a:t>Big Data… can be huge!</a:t>
            </a:r>
          </a:p>
        </p:txBody>
      </p:sp>
      <p:sp>
        <p:nvSpPr>
          <p:cNvPr id="6" name="Content Placeholder 5">
            <a:extLst>
              <a:ext uri="{FF2B5EF4-FFF2-40B4-BE49-F238E27FC236}">
                <a16:creationId xmlns:a16="http://schemas.microsoft.com/office/drawing/2014/main" id="{497B502E-D6E1-4A4C-B8CE-8082F57EE0CB}"/>
              </a:ext>
            </a:extLst>
          </p:cNvPr>
          <p:cNvSpPr>
            <a:spLocks noGrp="1"/>
          </p:cNvSpPr>
          <p:nvPr>
            <p:ph idx="1"/>
          </p:nvPr>
        </p:nvSpPr>
        <p:spPr/>
        <p:txBody>
          <a:bodyPr>
            <a:normAutofit fontScale="92500" lnSpcReduction="10000"/>
          </a:bodyPr>
          <a:lstStyle/>
          <a:p>
            <a:r>
              <a:rPr lang="en-US" dirty="0"/>
              <a:t>A single computer can hold gigabytes of data in memory, and many gigabytes on a local storage device.</a:t>
            </a:r>
          </a:p>
          <a:p>
            <a:endParaRPr lang="en-US" dirty="0"/>
          </a:p>
          <a:p>
            <a:r>
              <a:rPr lang="en-US" dirty="0"/>
              <a:t>But in modern AI/ML systems, like computer vision systems, we may need to train a model on huge data sets (like multiple photos of each student at Cornell).</a:t>
            </a:r>
          </a:p>
          <a:p>
            <a:endParaRPr lang="en-US" dirty="0"/>
          </a:p>
          <a:p>
            <a:r>
              <a:rPr lang="en-US" dirty="0"/>
              <a:t>It is easy to end up with data sets that won’t fit on one computer.</a:t>
            </a:r>
          </a:p>
        </p:txBody>
      </p:sp>
      <p:sp>
        <p:nvSpPr>
          <p:cNvPr id="3" name="Footer Placeholder 2">
            <a:extLst>
              <a:ext uri="{FF2B5EF4-FFF2-40B4-BE49-F238E27FC236}">
                <a16:creationId xmlns:a16="http://schemas.microsoft.com/office/drawing/2014/main" id="{4AC2C134-B4DA-47BE-B544-FEA21463699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C7B81E8-AC8E-4929-A423-0C27AECF2CAC}"/>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7" name="Picture 6">
            <a:extLst>
              <a:ext uri="{FF2B5EF4-FFF2-40B4-BE49-F238E27FC236}">
                <a16:creationId xmlns:a16="http://schemas.microsoft.com/office/drawing/2014/main" id="{09A071D1-0DFB-40A5-9376-809DAD55F73A}"/>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85662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a:xfrm>
            <a:off x="1024128" y="0"/>
            <a:ext cx="10786872" cy="2084832"/>
          </a:xfrm>
        </p:spPr>
        <p:txBody>
          <a:bodyPr/>
          <a:lstStyle/>
          <a:p>
            <a:r>
              <a:rPr lang="en-US" dirty="0"/>
              <a:t>Speed of remote access in a data center</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4294967295"/>
          </p:nvPr>
        </p:nvSpPr>
        <p:spPr>
          <a:xfrm>
            <a:off x="1550988" y="2779713"/>
            <a:ext cx="10641012" cy="4022725"/>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5" y="1448893"/>
            <a:ext cx="11734385" cy="5236234"/>
          </a:xfrm>
          <a:prstGeom prst="rect">
            <a:avLst/>
          </a:prstGeom>
        </p:spPr>
      </p:pic>
      <p:sp>
        <p:nvSpPr>
          <p:cNvPr id="6" name="Rectangle 5">
            <a:extLst>
              <a:ext uri="{FF2B5EF4-FFF2-40B4-BE49-F238E27FC236}">
                <a16:creationId xmlns:a16="http://schemas.microsoft.com/office/drawing/2014/main" id="{C65BAC3C-2BB2-4685-B005-378F23F7F336}"/>
              </a:ext>
            </a:extLst>
          </p:cNvPr>
          <p:cNvSpPr/>
          <p:nvPr/>
        </p:nvSpPr>
        <p:spPr>
          <a:xfrm>
            <a:off x="1817235" y="1571388"/>
            <a:ext cx="4189562" cy="79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3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1"/>
          </p:nvPr>
        </p:nvSpPr>
        <p:spPr>
          <a:xfrm>
            <a:off x="1024128" y="2557072"/>
            <a:ext cx="10641690" cy="4023360"/>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871" y="112976"/>
            <a:ext cx="5108227" cy="2279444"/>
          </a:xfrm>
          <a:prstGeom prst="rect">
            <a:avLst/>
          </a:prstGeom>
        </p:spPr>
      </p:pic>
      <p:sp>
        <p:nvSpPr>
          <p:cNvPr id="7" name="Rectangle 6">
            <a:extLst>
              <a:ext uri="{FF2B5EF4-FFF2-40B4-BE49-F238E27FC236}">
                <a16:creationId xmlns:a16="http://schemas.microsoft.com/office/drawing/2014/main" id="{8D5D22DE-0BFE-4CEA-87E6-04D3FD4A5052}"/>
              </a:ext>
            </a:extLst>
          </p:cNvPr>
          <p:cNvSpPr/>
          <p:nvPr/>
        </p:nvSpPr>
        <p:spPr>
          <a:xfrm>
            <a:off x="7668884" y="143056"/>
            <a:ext cx="196682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94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BC3E-0F27-4BC3-BEE2-94BED04768E3}"/>
              </a:ext>
            </a:extLst>
          </p:cNvPr>
          <p:cNvSpPr>
            <a:spLocks noGrp="1"/>
          </p:cNvSpPr>
          <p:nvPr>
            <p:ph type="title"/>
          </p:nvPr>
        </p:nvSpPr>
        <p:spPr>
          <a:xfrm>
            <a:off x="1024127" y="585216"/>
            <a:ext cx="11018937" cy="1499616"/>
          </a:xfrm>
        </p:spPr>
        <p:txBody>
          <a:bodyPr>
            <a:normAutofit/>
          </a:bodyPr>
          <a:lstStyle/>
          <a:p>
            <a:r>
              <a:rPr lang="en-US" sz="4400" dirty="0"/>
              <a:t>How do they track the machines in the pool of Memcached servers?</a:t>
            </a:r>
          </a:p>
        </p:txBody>
      </p:sp>
      <p:sp>
        <p:nvSpPr>
          <p:cNvPr id="3" name="Content Placeholder 2">
            <a:extLst>
              <a:ext uri="{FF2B5EF4-FFF2-40B4-BE49-F238E27FC236}">
                <a16:creationId xmlns:a16="http://schemas.microsoft.com/office/drawing/2014/main" id="{22847D90-2322-441A-A8AD-506D74DCBDB8}"/>
              </a:ext>
            </a:extLst>
          </p:cNvPr>
          <p:cNvSpPr>
            <a:spLocks noGrp="1"/>
          </p:cNvSpPr>
          <p:nvPr>
            <p:ph idx="1"/>
          </p:nvPr>
        </p:nvSpPr>
        <p:spPr/>
        <p:txBody>
          <a:bodyPr>
            <a:normAutofit lnSpcReduction="10000"/>
          </a:bodyPr>
          <a:lstStyle/>
          <a:p>
            <a:r>
              <a:rPr lang="en-US" dirty="0"/>
              <a:t>You don’t really see this, but the daemon would use Zookeeper or something similar.</a:t>
            </a:r>
          </a:p>
          <a:p>
            <a:endParaRPr lang="en-US" dirty="0"/>
          </a:p>
          <a:p>
            <a:r>
              <a:rPr lang="en-US" dirty="0"/>
              <a:t>When you link to the </a:t>
            </a:r>
            <a:r>
              <a:rPr lang="en-US" dirty="0" err="1"/>
              <a:t>MemCacheD</a:t>
            </a:r>
            <a:r>
              <a:rPr lang="en-US" dirty="0"/>
              <a:t> DLL and initialize it, the library will look up the current membership of the service.</a:t>
            </a:r>
          </a:p>
          <a:p>
            <a:endParaRPr lang="en-US" dirty="0"/>
          </a:p>
          <a:p>
            <a:r>
              <a:rPr lang="en-US" dirty="0"/>
              <a:t>Now it has a list of all the machines running </a:t>
            </a:r>
            <a:r>
              <a:rPr lang="en-US" dirty="0" err="1"/>
              <a:t>MemCacheD</a:t>
            </a:r>
            <a:r>
              <a:rPr lang="en-US" dirty="0"/>
              <a:t> (IP address and port numbers for each).</a:t>
            </a:r>
          </a:p>
        </p:txBody>
      </p:sp>
      <p:sp>
        <p:nvSpPr>
          <p:cNvPr id="4" name="Footer Placeholder 3">
            <a:extLst>
              <a:ext uri="{FF2B5EF4-FFF2-40B4-BE49-F238E27FC236}">
                <a16:creationId xmlns:a16="http://schemas.microsoft.com/office/drawing/2014/main" id="{14AD2AC8-A684-49F6-8098-1BCE910F1CF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286EB5-79B6-4FED-951E-9A3E9A19D89B}"/>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264250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E4A8-29E0-45B8-870E-F6538DCA9E00}"/>
              </a:ext>
            </a:extLst>
          </p:cNvPr>
          <p:cNvSpPr>
            <a:spLocks noGrp="1"/>
          </p:cNvSpPr>
          <p:nvPr>
            <p:ph type="title"/>
          </p:nvPr>
        </p:nvSpPr>
        <p:spPr/>
        <p:txBody>
          <a:bodyPr/>
          <a:lstStyle/>
          <a:p>
            <a:r>
              <a:rPr lang="en-US" dirty="0"/>
              <a:t>Which machine to talk to?</a:t>
            </a:r>
          </a:p>
        </p:txBody>
      </p:sp>
      <p:sp>
        <p:nvSpPr>
          <p:cNvPr id="3" name="Content Placeholder 2">
            <a:extLst>
              <a:ext uri="{FF2B5EF4-FFF2-40B4-BE49-F238E27FC236}">
                <a16:creationId xmlns:a16="http://schemas.microsoft.com/office/drawing/2014/main" id="{D734E493-66C2-4CAE-94B7-75A86280F8CD}"/>
              </a:ext>
            </a:extLst>
          </p:cNvPr>
          <p:cNvSpPr>
            <a:spLocks noGrp="1"/>
          </p:cNvSpPr>
          <p:nvPr>
            <p:ph idx="1"/>
          </p:nvPr>
        </p:nvSpPr>
        <p:spPr/>
        <p:txBody>
          <a:bodyPr>
            <a:normAutofit fontScale="92500" lnSpcReduction="10000"/>
          </a:bodyPr>
          <a:lstStyle/>
          <a:p>
            <a:r>
              <a:rPr lang="en-US" dirty="0"/>
              <a:t>In contrast with the case where we have an in-memory data structure, like a std::</a:t>
            </a:r>
            <a:r>
              <a:rPr lang="en-US" dirty="0" err="1"/>
              <a:t>unordered_map</a:t>
            </a:r>
            <a:r>
              <a:rPr lang="en-US" dirty="0"/>
              <a:t> in your own process, </a:t>
            </a:r>
            <a:r>
              <a:rPr lang="en-US" dirty="0" err="1"/>
              <a:t>MemCacheD</a:t>
            </a:r>
            <a:r>
              <a:rPr lang="en-US" dirty="0"/>
              <a:t> has an extra step of finding the server with the map that has your data. </a:t>
            </a:r>
          </a:p>
          <a:p>
            <a:endParaRPr lang="en-US" dirty="0"/>
          </a:p>
          <a:p>
            <a:r>
              <a:rPr lang="en-US" dirty="0"/>
              <a:t>Each </a:t>
            </a:r>
            <a:r>
              <a:rPr lang="en-US" dirty="0" err="1"/>
              <a:t>MemCacheD</a:t>
            </a:r>
            <a:r>
              <a:rPr lang="en-US" dirty="0"/>
              <a:t> server will have many data objects.  We try to spread the data evenly.</a:t>
            </a:r>
          </a:p>
          <a:p>
            <a:endParaRPr lang="en-US" dirty="0"/>
          </a:p>
          <a:p>
            <a:r>
              <a:rPr lang="en-US" dirty="0"/>
              <a:t>So we use the concept of “hashing a key”, but we do it twice.</a:t>
            </a:r>
          </a:p>
        </p:txBody>
      </p:sp>
      <p:sp>
        <p:nvSpPr>
          <p:cNvPr id="4" name="Footer Placeholder 3">
            <a:extLst>
              <a:ext uri="{FF2B5EF4-FFF2-40B4-BE49-F238E27FC236}">
                <a16:creationId xmlns:a16="http://schemas.microsoft.com/office/drawing/2014/main" id="{2455EB6F-18A8-41BD-BE2E-E26ABDC74FE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687CDFE-B769-4552-8B50-F456DAD18EB6}"/>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21319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4952-546A-4C7A-BE08-556E39C7AC65}"/>
              </a:ext>
            </a:extLst>
          </p:cNvPr>
          <p:cNvSpPr>
            <a:spLocks noGrp="1"/>
          </p:cNvSpPr>
          <p:nvPr>
            <p:ph type="title"/>
          </p:nvPr>
        </p:nvSpPr>
        <p:spPr/>
        <p:txBody>
          <a:bodyPr/>
          <a:lstStyle/>
          <a:p>
            <a:r>
              <a:rPr lang="en-US" dirty="0"/>
              <a:t>The usual approach</a:t>
            </a:r>
          </a:p>
        </p:txBody>
      </p:sp>
      <p:sp>
        <p:nvSpPr>
          <p:cNvPr id="3" name="Content Placeholder 2">
            <a:extLst>
              <a:ext uri="{FF2B5EF4-FFF2-40B4-BE49-F238E27FC236}">
                <a16:creationId xmlns:a16="http://schemas.microsoft.com/office/drawing/2014/main" id="{3C7899C7-A650-4C3F-A2D7-10832C726D88}"/>
              </a:ext>
            </a:extLst>
          </p:cNvPr>
          <p:cNvSpPr>
            <a:spLocks noGrp="1"/>
          </p:cNvSpPr>
          <p:nvPr>
            <p:ph idx="1"/>
          </p:nvPr>
        </p:nvSpPr>
        <p:spPr/>
        <p:txBody>
          <a:bodyPr>
            <a:normAutofit/>
          </a:bodyPr>
          <a:lstStyle/>
          <a:p>
            <a:r>
              <a:rPr lang="en-US" dirty="0"/>
              <a:t>Hashing functions are standard and built into C++.</a:t>
            </a:r>
          </a:p>
          <a:p>
            <a:endParaRPr lang="en-US" dirty="0"/>
          </a:p>
          <a:p>
            <a:r>
              <a:rPr lang="en-US" dirty="0"/>
              <a:t>Hash the key of the (</a:t>
            </a:r>
            <a:r>
              <a:rPr lang="en-US" dirty="0" err="1"/>
              <a:t>key,value</a:t>
            </a:r>
            <a:r>
              <a:rPr lang="en-US" dirty="0"/>
              <a:t>) pair, mod the number of servers</a:t>
            </a:r>
          </a:p>
          <a:p>
            <a:r>
              <a:rPr lang="en-US" dirty="0"/>
              <a:t> 	</a:t>
            </a:r>
            <a:r>
              <a:rPr lang="en-US" dirty="0" err="1"/>
              <a:t>server_id</a:t>
            </a:r>
            <a:r>
              <a:rPr lang="en-US" dirty="0"/>
              <a:t> = std::hash&lt;std::string&gt;{}(key) % NSERVERS;</a:t>
            </a:r>
          </a:p>
          <a:p>
            <a:endParaRPr lang="en-US" dirty="0"/>
          </a:p>
          <a:p>
            <a:r>
              <a:rPr lang="en-US" dirty="0"/>
              <a:t>Now just do an RPC (like GRPC) to the server you picked!</a:t>
            </a:r>
          </a:p>
          <a:p>
            <a:endParaRPr lang="en-US" dirty="0"/>
          </a:p>
          <a:p>
            <a:endParaRPr lang="en-US" dirty="0"/>
          </a:p>
        </p:txBody>
      </p:sp>
      <p:sp>
        <p:nvSpPr>
          <p:cNvPr id="4" name="Footer Placeholder 3">
            <a:extLst>
              <a:ext uri="{FF2B5EF4-FFF2-40B4-BE49-F238E27FC236}">
                <a16:creationId xmlns:a16="http://schemas.microsoft.com/office/drawing/2014/main" id="{37A7CDD7-9390-44DA-ADDC-397250D5483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1CAC23-5859-489A-806D-AD307C60E8BD}"/>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952702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A135-6F9F-40CA-8A85-E01949C545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5C68DC6-825A-4D02-AEB5-E4610884C86F}"/>
              </a:ext>
            </a:extLst>
          </p:cNvPr>
          <p:cNvSpPr>
            <a:spLocks noGrp="1"/>
          </p:cNvSpPr>
          <p:nvPr>
            <p:ph idx="1"/>
          </p:nvPr>
        </p:nvSpPr>
        <p:spPr/>
        <p:txBody>
          <a:bodyPr/>
          <a:lstStyle/>
          <a:p>
            <a:r>
              <a:rPr lang="en-US" dirty="0"/>
              <a:t>Perhaps your application uses keys that are strings with pathnames deliberately similar to file system paths.</a:t>
            </a:r>
          </a:p>
          <a:p>
            <a:endParaRPr lang="en-US" dirty="0"/>
          </a:p>
          <a:p>
            <a:pPr marL="128016" lvl="1" indent="0">
              <a:buNone/>
            </a:pPr>
            <a:r>
              <a:rPr lang="en-US" dirty="0"/>
              <a:t>/users/Alicia/</a:t>
            </a:r>
            <a:r>
              <a:rPr lang="en-US" dirty="0" err="1"/>
              <a:t>SmartFarm</a:t>
            </a:r>
            <a:r>
              <a:rPr lang="en-US" dirty="0"/>
              <a:t>/Animals/</a:t>
            </a:r>
            <a:r>
              <a:rPr lang="en-US" dirty="0" err="1"/>
              <a:t>CowImages</a:t>
            </a:r>
            <a:r>
              <a:rPr lang="en-US" dirty="0"/>
              <a:t>/Cow76512</a:t>
            </a:r>
          </a:p>
          <a:p>
            <a:pPr marL="128016" lvl="1" indent="0">
              <a:buNone/>
            </a:pPr>
            <a:endParaRPr lang="en-US" dirty="0"/>
          </a:p>
          <a:p>
            <a:pPr marL="128016" lvl="1" indent="0">
              <a:buNone/>
            </a:pPr>
            <a:r>
              <a:rPr lang="en-US" dirty="0"/>
              <a:t>Hash will convert this string to a number, like 0x6AF615B80DDA71C</a:t>
            </a:r>
          </a:p>
          <a:p>
            <a:pPr marL="128016" lvl="1" indent="0">
              <a:buNone/>
            </a:pPr>
            <a:endParaRPr lang="en-US" dirty="0"/>
          </a:p>
          <a:p>
            <a:pPr marL="128016" lvl="1" indent="0">
              <a:buNone/>
            </a:pPr>
            <a:r>
              <a:rPr lang="en-US" dirty="0"/>
              <a:t>Normally we use a uint_64 for these hash values.</a:t>
            </a:r>
          </a:p>
        </p:txBody>
      </p:sp>
      <p:sp>
        <p:nvSpPr>
          <p:cNvPr id="4" name="Footer Placeholder 3">
            <a:extLst>
              <a:ext uri="{FF2B5EF4-FFF2-40B4-BE49-F238E27FC236}">
                <a16:creationId xmlns:a16="http://schemas.microsoft.com/office/drawing/2014/main" id="{E8939E26-1588-4FA0-85F2-466B33EA04A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7EAF805-D457-4FC1-AFBE-E853A0EDB094}"/>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5099D2E2-59C8-481C-B5CD-B30DD9345A42}"/>
              </a:ext>
            </a:extLst>
          </p:cNvPr>
          <p:cNvPicPr>
            <a:picLocks noChangeAspect="1"/>
          </p:cNvPicPr>
          <p:nvPr/>
        </p:nvPicPr>
        <p:blipFill>
          <a:blip r:embed="rId2"/>
          <a:stretch>
            <a:fillRect/>
          </a:stretch>
        </p:blipFill>
        <p:spPr>
          <a:xfrm>
            <a:off x="9066362" y="112976"/>
            <a:ext cx="2927410" cy="1951607"/>
          </a:xfrm>
          <a:prstGeom prst="rect">
            <a:avLst/>
          </a:prstGeom>
        </p:spPr>
      </p:pic>
    </p:spTree>
    <p:extLst>
      <p:ext uri="{BB962C8B-B14F-4D97-AF65-F5344CB8AC3E}">
        <p14:creationId xmlns:p14="http://schemas.microsoft.com/office/powerpoint/2010/main" val="311504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A080-1BA5-4328-98E7-43D16FAC11E8}"/>
              </a:ext>
            </a:extLst>
          </p:cNvPr>
          <p:cNvSpPr>
            <a:spLocks noGrp="1"/>
          </p:cNvSpPr>
          <p:nvPr>
            <p:ph type="title"/>
          </p:nvPr>
        </p:nvSpPr>
        <p:spPr/>
        <p:txBody>
          <a:bodyPr/>
          <a:lstStyle/>
          <a:p>
            <a:r>
              <a:rPr lang="en-US" dirty="0"/>
              <a:t>Std::hash</a:t>
            </a:r>
          </a:p>
        </p:txBody>
      </p:sp>
      <p:sp>
        <p:nvSpPr>
          <p:cNvPr id="3" name="Content Placeholder 2">
            <a:extLst>
              <a:ext uri="{FF2B5EF4-FFF2-40B4-BE49-F238E27FC236}">
                <a16:creationId xmlns:a16="http://schemas.microsoft.com/office/drawing/2014/main" id="{A496CEB3-8263-4E45-9A68-9CF5F67D7292}"/>
              </a:ext>
            </a:extLst>
          </p:cNvPr>
          <p:cNvSpPr>
            <a:spLocks noGrp="1"/>
          </p:cNvSpPr>
          <p:nvPr>
            <p:ph idx="1"/>
          </p:nvPr>
        </p:nvSpPr>
        <p:spPr/>
        <p:txBody>
          <a:bodyPr>
            <a:normAutofit/>
          </a:bodyPr>
          <a:lstStyle/>
          <a:p>
            <a:r>
              <a:rPr lang="en-US" dirty="0"/>
              <a:t>std::hash defines a set of templated methods, which leads to a slightly weird C++ syntax:</a:t>
            </a:r>
          </a:p>
          <a:p>
            <a:endParaRPr lang="en-US" dirty="0"/>
          </a:p>
          <a:p>
            <a:r>
              <a:rPr lang="en-US" dirty="0"/>
              <a:t>             uint_64 h1 = std::hash&lt;std::string&gt;{}(something);</a:t>
            </a:r>
          </a:p>
          <a:p>
            <a:endParaRPr lang="en-US" dirty="0"/>
          </a:p>
        </p:txBody>
      </p:sp>
      <p:sp>
        <p:nvSpPr>
          <p:cNvPr id="4" name="Footer Placeholder 3">
            <a:extLst>
              <a:ext uri="{FF2B5EF4-FFF2-40B4-BE49-F238E27FC236}">
                <a16:creationId xmlns:a16="http://schemas.microsoft.com/office/drawing/2014/main" id="{15212519-0847-480A-A6F4-4B6992B54F5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5B7AF5-6C0F-4491-B57C-D517AD43FCCB}"/>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6" name="Oval 5">
            <a:extLst>
              <a:ext uri="{FF2B5EF4-FFF2-40B4-BE49-F238E27FC236}">
                <a16:creationId xmlns:a16="http://schemas.microsoft.com/office/drawing/2014/main" id="{3E06F2F3-2634-45F4-9EF0-21A3214D51B7}"/>
              </a:ext>
            </a:extLst>
          </p:cNvPr>
          <p:cNvSpPr/>
          <p:nvPr/>
        </p:nvSpPr>
        <p:spPr>
          <a:xfrm>
            <a:off x="4261449" y="3683479"/>
            <a:ext cx="3968151" cy="10896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0DFDFB1-0D42-4352-A0B1-578574BE3E7C}"/>
              </a:ext>
            </a:extLst>
          </p:cNvPr>
          <p:cNvSpPr txBox="1"/>
          <p:nvPr/>
        </p:nvSpPr>
        <p:spPr>
          <a:xfrm>
            <a:off x="537134" y="5173367"/>
            <a:ext cx="11416780" cy="830997"/>
          </a:xfrm>
          <a:prstGeom prst="rect">
            <a:avLst/>
          </a:prstGeom>
          <a:noFill/>
          <a:ln w="28575">
            <a:solidFill>
              <a:srgbClr val="C00000"/>
            </a:solidFill>
          </a:ln>
        </p:spPr>
        <p:txBody>
          <a:bodyPr wrap="none" rtlCol="0">
            <a:spAutoFit/>
          </a:bodyPr>
          <a:lstStyle/>
          <a:p>
            <a:r>
              <a:rPr lang="en-US" sz="2400" dirty="0"/>
              <a:t>This part actually “generates” a templated method for hashing a std::string.  Then we invoke</a:t>
            </a:r>
            <a:br>
              <a:rPr lang="en-US" sz="2400" dirty="0"/>
            </a:br>
            <a:r>
              <a:rPr lang="en-US" sz="2400" dirty="0"/>
              <a:t>that method and pass a string into it.  That explains the {} notation. </a:t>
            </a:r>
            <a:endParaRPr lang="en-US" dirty="0"/>
          </a:p>
        </p:txBody>
      </p:sp>
      <p:cxnSp>
        <p:nvCxnSpPr>
          <p:cNvPr id="9" name="Straight Arrow Connector 8">
            <a:extLst>
              <a:ext uri="{FF2B5EF4-FFF2-40B4-BE49-F238E27FC236}">
                <a16:creationId xmlns:a16="http://schemas.microsoft.com/office/drawing/2014/main" id="{39615F4B-FC46-4FEE-963A-DAD4A9856B85}"/>
              </a:ext>
            </a:extLst>
          </p:cNvPr>
          <p:cNvCxnSpPr>
            <a:cxnSpLocks/>
          </p:cNvCxnSpPr>
          <p:nvPr/>
        </p:nvCxnSpPr>
        <p:spPr>
          <a:xfrm flipV="1">
            <a:off x="3847381" y="4649639"/>
            <a:ext cx="995551" cy="3885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0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CE9-8C08-4552-8D02-89EB175CE893}"/>
              </a:ext>
            </a:extLst>
          </p:cNvPr>
          <p:cNvSpPr>
            <a:spLocks noGrp="1"/>
          </p:cNvSpPr>
          <p:nvPr>
            <p:ph type="title"/>
          </p:nvPr>
        </p:nvSpPr>
        <p:spPr/>
        <p:txBody>
          <a:bodyPr/>
          <a:lstStyle/>
          <a:p>
            <a:r>
              <a:rPr lang="en-US" dirty="0"/>
              <a:t>Many keys map to any single server</a:t>
            </a:r>
          </a:p>
        </p:txBody>
      </p:sp>
      <p:sp>
        <p:nvSpPr>
          <p:cNvPr id="3" name="Content Placeholder 2">
            <a:extLst>
              <a:ext uri="{FF2B5EF4-FFF2-40B4-BE49-F238E27FC236}">
                <a16:creationId xmlns:a16="http://schemas.microsoft.com/office/drawing/2014/main" id="{18E4FE76-D469-4BC1-9612-A1834701CEC1}"/>
              </a:ext>
            </a:extLst>
          </p:cNvPr>
          <p:cNvSpPr>
            <a:spLocks noGrp="1"/>
          </p:cNvSpPr>
          <p:nvPr>
            <p:ph idx="1"/>
          </p:nvPr>
        </p:nvSpPr>
        <p:spPr/>
        <p:txBody>
          <a:bodyPr/>
          <a:lstStyle/>
          <a:p>
            <a:r>
              <a:rPr lang="en-US" dirty="0"/>
              <a:t>With this approach, two very different keys might map to exactly the same server-id.</a:t>
            </a:r>
          </a:p>
          <a:p>
            <a:endParaRPr lang="en-US" dirty="0"/>
          </a:p>
          <a:p>
            <a:r>
              <a:rPr lang="en-US" dirty="0"/>
              <a:t>This is why the server will still need to treat the data as a pool of (</a:t>
            </a:r>
            <a:r>
              <a:rPr lang="en-US" dirty="0" err="1"/>
              <a:t>key,value</a:t>
            </a:r>
            <a:r>
              <a:rPr lang="en-US" dirty="0"/>
              <a:t>) pairs: it will probably use std::</a:t>
            </a:r>
            <a:r>
              <a:rPr lang="en-US" dirty="0" err="1"/>
              <a:t>unordered_map</a:t>
            </a:r>
            <a:r>
              <a:rPr lang="en-US" dirty="0"/>
              <a:t>!</a:t>
            </a:r>
          </a:p>
          <a:p>
            <a:pPr lvl="1"/>
            <a:r>
              <a:rPr lang="en-US" dirty="0"/>
              <a:t> One O(1) hashing operation to decide which server to talk to</a:t>
            </a:r>
          </a:p>
          <a:p>
            <a:pPr lvl="1"/>
            <a:r>
              <a:rPr lang="en-US" dirty="0"/>
              <a:t> One more, inside that server, to find the object</a:t>
            </a:r>
          </a:p>
          <a:p>
            <a:pPr lvl="1"/>
            <a:r>
              <a:rPr lang="en-US" dirty="0"/>
              <a:t> Overhead of an RPC to send the request, and get the reply</a:t>
            </a:r>
          </a:p>
        </p:txBody>
      </p:sp>
      <p:sp>
        <p:nvSpPr>
          <p:cNvPr id="4" name="Footer Placeholder 3">
            <a:extLst>
              <a:ext uri="{FF2B5EF4-FFF2-40B4-BE49-F238E27FC236}">
                <a16:creationId xmlns:a16="http://schemas.microsoft.com/office/drawing/2014/main" id="{FD26C3EE-D641-4597-B736-F8138DD649E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F4A32A5-8BE3-4912-B5E1-1D935C60835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13175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09427" y="4287293"/>
            <a:ext cx="193607" cy="259072"/>
          </a:xfrm>
          <a:prstGeom prst="rect">
            <a:avLst/>
          </a:prstGeom>
        </p:spPr>
      </p:pic>
      <p:pic>
        <p:nvPicPr>
          <p:cNvPr id="7" name="Picture 6"/>
          <p:cNvPicPr>
            <a:picLocks noChangeAspect="1"/>
          </p:cNvPicPr>
          <p:nvPr/>
        </p:nvPicPr>
        <p:blipFill rotWithShape="1">
          <a:blip r:embed="rId4"/>
          <a:srcRect l="1" r="34964" b="6635"/>
          <a:stretch/>
        </p:blipFill>
        <p:spPr>
          <a:xfrm>
            <a:off x="9039259" y="4310184"/>
            <a:ext cx="197780" cy="228565"/>
          </a:xfrm>
          <a:prstGeom prst="rect">
            <a:avLst/>
          </a:prstGeom>
        </p:spPr>
      </p:pic>
      <p:pic>
        <p:nvPicPr>
          <p:cNvPr id="8" name="Picture 7"/>
          <p:cNvPicPr>
            <a:picLocks noChangeAspect="1"/>
          </p:cNvPicPr>
          <p:nvPr/>
        </p:nvPicPr>
        <p:blipFill>
          <a:blip r:embed="rId5"/>
          <a:stretch>
            <a:fillRect/>
          </a:stretch>
        </p:blipFill>
        <p:spPr>
          <a:xfrm>
            <a:off x="8818975" y="4287293"/>
            <a:ext cx="185717" cy="267700"/>
          </a:xfrm>
          <a:prstGeom prst="rect">
            <a:avLst/>
          </a:prstGeom>
        </p:spPr>
      </p:pic>
      <p:sp>
        <p:nvSpPr>
          <p:cNvPr id="37" name="TextBox 36"/>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
        <p:nvSpPr>
          <p:cNvPr id="39" name="Oval 38"/>
          <p:cNvSpPr/>
          <p:nvPr/>
        </p:nvSpPr>
        <p:spPr>
          <a:xfrm rot="2611057">
            <a:off x="6221756" y="3241132"/>
            <a:ext cx="5935263" cy="13760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6"/>
          <a:stretch>
            <a:fillRect/>
          </a:stretch>
        </p:blipFill>
        <p:spPr>
          <a:xfrm>
            <a:off x="3095535" y="2569638"/>
            <a:ext cx="262808" cy="262808"/>
          </a:xfrm>
          <a:prstGeom prst="rect">
            <a:avLst/>
          </a:prstGeom>
        </p:spPr>
      </p:pic>
      <p:sp>
        <p:nvSpPr>
          <p:cNvPr id="2" name="Title 1"/>
          <p:cNvSpPr>
            <a:spLocks noGrp="1"/>
          </p:cNvSpPr>
          <p:nvPr>
            <p:ph type="title"/>
          </p:nvPr>
        </p:nvSpPr>
        <p:spPr>
          <a:xfrm>
            <a:off x="1024127" y="585216"/>
            <a:ext cx="10605377" cy="1499616"/>
          </a:xfrm>
        </p:spPr>
        <p:txBody>
          <a:bodyPr>
            <a:normAutofit/>
          </a:bodyPr>
          <a:lstStyle/>
          <a:p>
            <a:r>
              <a:rPr lang="en-US" dirty="0"/>
              <a:t>Accessing (</a:t>
            </a:r>
            <a:r>
              <a:rPr lang="en-US" dirty="0" err="1"/>
              <a:t>key,value</a:t>
            </a:r>
            <a:r>
              <a:rPr lang="en-US" dirty="0"/>
              <a:t>) Storage</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38</a:t>
            </a:fld>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6"/>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2216727" y="4265505"/>
            <a:ext cx="6578139" cy="830997"/>
          </a:xfrm>
          <a:prstGeom prst="rect">
            <a:avLst/>
          </a:prstGeom>
          <a:noFill/>
        </p:spPr>
        <p:txBody>
          <a:bodyPr wrap="square" rtlCol="0">
            <a:spAutoFit/>
          </a:bodyPr>
          <a:lstStyle/>
          <a:p>
            <a:r>
              <a:rPr lang="en-US" sz="2400" b="1" dirty="0"/>
              <a:t>Each machine has a set of (</a:t>
            </a:r>
            <a:r>
              <a:rPr lang="en-US" sz="2400" b="1" dirty="0" err="1"/>
              <a:t>key,value</a:t>
            </a:r>
            <a:r>
              <a:rPr lang="en-US" sz="2400" b="1" dirty="0"/>
              <a:t>) tuples stored in a local “Map” or perhaps on </a:t>
            </a:r>
            <a:r>
              <a:rPr lang="en-US" sz="2400" b="1" dirty="0" err="1"/>
              <a:t>NVMe</a:t>
            </a:r>
            <a:endParaRPr lang="en-US" sz="2400" b="1"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9" name="TextBox 8"/>
          <p:cNvSpPr txBox="1"/>
          <p:nvPr/>
        </p:nvSpPr>
        <p:spPr>
          <a:xfrm>
            <a:off x="4712677" y="2268415"/>
            <a:ext cx="1248508" cy="369332"/>
          </a:xfrm>
          <a:prstGeom prst="rect">
            <a:avLst/>
          </a:prstGeom>
          <a:noFill/>
        </p:spPr>
        <p:txBody>
          <a:bodyPr wrap="square" rtlCol="0">
            <a:spAutoFit/>
          </a:bodyPr>
          <a:lstStyle/>
          <a:p>
            <a:r>
              <a:rPr lang="en-US" dirty="0"/>
              <a:t>Client</a:t>
            </a:r>
          </a:p>
        </p:txBody>
      </p:sp>
    </p:spTree>
    <p:extLst>
      <p:ext uri="{BB962C8B-B14F-4D97-AF65-F5344CB8AC3E}">
        <p14:creationId xmlns:p14="http://schemas.microsoft.com/office/powerpoint/2010/main" val="10778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3 0.0838 L 0.50508 0.25394 " pathEditMode="relative" rAng="0" ptsTypes="AAA">
                                      <p:cBhvr>
                                        <p:cTn id="23" dur="2000" fill="hold"/>
                                        <p:tgtEl>
                                          <p:spTgt spid="83"/>
                                        </p:tgtEl>
                                        <p:attrNameLst>
                                          <p:attrName>ppt_x</p:attrName>
                                          <p:attrName>ppt_y</p:attrName>
                                        </p:attrNameLst>
                                      </p:cBhvr>
                                      <p:rCtr x="33138" y="1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4E36-FDBD-4E1C-B21A-27CA55F5DAA4}"/>
              </a:ext>
            </a:extLst>
          </p:cNvPr>
          <p:cNvSpPr>
            <a:spLocks noGrp="1"/>
          </p:cNvSpPr>
          <p:nvPr>
            <p:ph type="title"/>
          </p:nvPr>
        </p:nvSpPr>
        <p:spPr/>
        <p:txBody>
          <a:bodyPr/>
          <a:lstStyle/>
          <a:p>
            <a:r>
              <a:rPr lang="en-US" dirty="0"/>
              <a:t>This is not </a:t>
            </a:r>
            <a:r>
              <a:rPr lang="en-US" i="1" dirty="0"/>
              <a:t>always</a:t>
            </a:r>
            <a:r>
              <a:rPr lang="en-US" dirty="0"/>
              <a:t>  beneficial</a:t>
            </a:r>
          </a:p>
        </p:txBody>
      </p:sp>
      <p:sp>
        <p:nvSpPr>
          <p:cNvPr id="3" name="Content Placeholder 2">
            <a:extLst>
              <a:ext uri="{FF2B5EF4-FFF2-40B4-BE49-F238E27FC236}">
                <a16:creationId xmlns:a16="http://schemas.microsoft.com/office/drawing/2014/main" id="{101FD86C-D064-400C-96E1-053FCC0789EE}"/>
              </a:ext>
            </a:extLst>
          </p:cNvPr>
          <p:cNvSpPr>
            <a:spLocks noGrp="1"/>
          </p:cNvSpPr>
          <p:nvPr>
            <p:ph idx="1"/>
          </p:nvPr>
        </p:nvSpPr>
        <p:spPr/>
        <p:txBody>
          <a:bodyPr>
            <a:normAutofit fontScale="92500" lnSpcReduction="10000"/>
          </a:bodyPr>
          <a:lstStyle/>
          <a:p>
            <a:r>
              <a:rPr lang="en-US" dirty="0"/>
              <a:t>In total, </a:t>
            </a:r>
            <a:r>
              <a:rPr lang="en-US" dirty="0" err="1"/>
              <a:t>MemCacheD</a:t>
            </a:r>
            <a:r>
              <a:rPr lang="en-US" dirty="0"/>
              <a:t> can hold a huge amount of data in memory</a:t>
            </a:r>
          </a:p>
          <a:p>
            <a:endParaRPr lang="en-US" dirty="0"/>
          </a:p>
          <a:p>
            <a:r>
              <a:rPr lang="en-US" dirty="0"/>
              <a:t>Durable storage I/O delays are larger than GRPC delays, and if we are lucky and find our data, we avoid reading or recreating the object from a file.</a:t>
            </a:r>
          </a:p>
          <a:p>
            <a:endParaRPr lang="en-US" dirty="0"/>
          </a:p>
          <a:p>
            <a:r>
              <a:rPr lang="en-US" dirty="0"/>
              <a:t>Payoff is best for large objects that were retrieved from some sort of expensive database service or slow media.</a:t>
            </a:r>
          </a:p>
        </p:txBody>
      </p:sp>
      <p:sp>
        <p:nvSpPr>
          <p:cNvPr id="4" name="Footer Placeholder 3">
            <a:extLst>
              <a:ext uri="{FF2B5EF4-FFF2-40B4-BE49-F238E27FC236}">
                <a16:creationId xmlns:a16="http://schemas.microsoft.com/office/drawing/2014/main" id="{1A992284-CB27-488F-8092-1600ED08C75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36B8EFB-8DCF-47CC-A12A-C49E735EA57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2624115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514F-946C-4F23-874C-9435C9063C9D}"/>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871399F1-BDA9-4137-A2C9-4F2C19971F97}"/>
              </a:ext>
            </a:extLst>
          </p:cNvPr>
          <p:cNvSpPr>
            <a:spLocks noGrp="1"/>
          </p:cNvSpPr>
          <p:nvPr>
            <p:ph idx="1"/>
          </p:nvPr>
        </p:nvSpPr>
        <p:spPr/>
        <p:txBody>
          <a:bodyPr/>
          <a:lstStyle/>
          <a:p>
            <a:r>
              <a:rPr lang="en-US" dirty="0"/>
              <a:t>Where does it live, physically?</a:t>
            </a:r>
          </a:p>
          <a:p>
            <a:endParaRPr lang="en-US" dirty="0"/>
          </a:p>
          <a:p>
            <a:r>
              <a:rPr lang="en-US" dirty="0"/>
              <a:t>If big data is </a:t>
            </a:r>
            <a:r>
              <a:rPr lang="en-US" i="1" dirty="0"/>
              <a:t>really</a:t>
            </a:r>
            <a:r>
              <a:rPr lang="en-US" dirty="0"/>
              <a:t> big, it might not fit even with hundreds or thousands of machines – the “full” data set may be on much larger (but slower) archival storage systems.</a:t>
            </a:r>
          </a:p>
          <a:p>
            <a:endParaRPr lang="en-US" dirty="0"/>
          </a:p>
          <a:p>
            <a:r>
              <a:rPr lang="en-US" dirty="0"/>
              <a:t>So delay for access becomes a big concern!</a:t>
            </a:r>
          </a:p>
        </p:txBody>
      </p:sp>
      <p:sp>
        <p:nvSpPr>
          <p:cNvPr id="4" name="Footer Placeholder 3">
            <a:extLst>
              <a:ext uri="{FF2B5EF4-FFF2-40B4-BE49-F238E27FC236}">
                <a16:creationId xmlns:a16="http://schemas.microsoft.com/office/drawing/2014/main" id="{D7473FF5-2CE3-4213-8710-1BDA4A97A13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0EAC2D2-B7D8-483E-9E21-DDE15E558B97}"/>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59649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A9E-45A8-476C-B298-C070391C6DAC}"/>
              </a:ext>
            </a:extLst>
          </p:cNvPr>
          <p:cNvSpPr>
            <a:spLocks noGrp="1"/>
          </p:cNvSpPr>
          <p:nvPr>
            <p:ph type="title"/>
          </p:nvPr>
        </p:nvSpPr>
        <p:spPr/>
        <p:txBody>
          <a:bodyPr/>
          <a:lstStyle/>
          <a:p>
            <a:r>
              <a:rPr lang="en-US" dirty="0"/>
              <a:t>What would be an “expensive” object ideal for </a:t>
            </a:r>
            <a:r>
              <a:rPr lang="en-US" dirty="0" err="1"/>
              <a:t>memcached</a:t>
            </a:r>
            <a:r>
              <a:rPr lang="en-US" dirty="0"/>
              <a:t>?</a:t>
            </a:r>
          </a:p>
        </p:txBody>
      </p:sp>
      <p:sp>
        <p:nvSpPr>
          <p:cNvPr id="3" name="Content Placeholder 2">
            <a:extLst>
              <a:ext uri="{FF2B5EF4-FFF2-40B4-BE49-F238E27FC236}">
                <a16:creationId xmlns:a16="http://schemas.microsoft.com/office/drawing/2014/main" id="{15DFB7B6-AC01-4895-A791-75D43240F64C}"/>
              </a:ext>
            </a:extLst>
          </p:cNvPr>
          <p:cNvSpPr>
            <a:spLocks noGrp="1"/>
          </p:cNvSpPr>
          <p:nvPr>
            <p:ph idx="1"/>
          </p:nvPr>
        </p:nvSpPr>
        <p:spPr/>
        <p:txBody>
          <a:bodyPr/>
          <a:lstStyle/>
          <a:p>
            <a:r>
              <a:rPr lang="en-US" dirty="0"/>
              <a:t>Think about a photo or video that someone wants to view</a:t>
            </a:r>
          </a:p>
          <a:p>
            <a:endParaRPr lang="en-US" dirty="0"/>
          </a:p>
          <a:p>
            <a:r>
              <a:rPr lang="en-US" dirty="0"/>
              <a:t>Each device might have its own preferred screen size.  </a:t>
            </a:r>
          </a:p>
          <a:p>
            <a:pPr lvl="1"/>
            <a:r>
              <a:rPr lang="en-US" dirty="0"/>
              <a:t>  Resizing on the device runs the battery down</a:t>
            </a:r>
          </a:p>
          <a:p>
            <a:pPr lvl="1"/>
            <a:r>
              <a:rPr lang="en-US" dirty="0"/>
              <a:t>  Resizing on the cloud is a good option, but once you have the object</a:t>
            </a:r>
            <a:br>
              <a:rPr lang="en-US" dirty="0"/>
            </a:br>
            <a:r>
              <a:rPr lang="en-US" dirty="0"/>
              <a:t>    caching it will let you avoid recreating it again and again.</a:t>
            </a:r>
          </a:p>
        </p:txBody>
      </p:sp>
      <p:sp>
        <p:nvSpPr>
          <p:cNvPr id="4" name="Footer Placeholder 3">
            <a:extLst>
              <a:ext uri="{FF2B5EF4-FFF2-40B4-BE49-F238E27FC236}">
                <a16:creationId xmlns:a16="http://schemas.microsoft.com/office/drawing/2014/main" id="{0A9A4078-9100-4936-B36E-943950D2303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8222B14-7FC5-4593-B535-453E5F476210}"/>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1231629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276-9341-4022-A4AC-7AFFE5ECEF13}"/>
              </a:ext>
            </a:extLst>
          </p:cNvPr>
          <p:cNvSpPr>
            <a:spLocks noGrp="1"/>
          </p:cNvSpPr>
          <p:nvPr>
            <p:ph type="title"/>
          </p:nvPr>
        </p:nvSpPr>
        <p:spPr/>
        <p:txBody>
          <a:bodyPr/>
          <a:lstStyle/>
          <a:p>
            <a:r>
              <a:rPr lang="en-US" dirty="0"/>
              <a:t>What makes this so effective?</a:t>
            </a:r>
          </a:p>
        </p:txBody>
      </p:sp>
      <p:sp>
        <p:nvSpPr>
          <p:cNvPr id="3" name="Content Placeholder 2">
            <a:extLst>
              <a:ext uri="{FF2B5EF4-FFF2-40B4-BE49-F238E27FC236}">
                <a16:creationId xmlns:a16="http://schemas.microsoft.com/office/drawing/2014/main" id="{3A05C05E-1F96-4128-85DD-EA9F084C7CB4}"/>
              </a:ext>
            </a:extLst>
          </p:cNvPr>
          <p:cNvSpPr>
            <a:spLocks noGrp="1"/>
          </p:cNvSpPr>
          <p:nvPr>
            <p:ph idx="1"/>
          </p:nvPr>
        </p:nvSpPr>
        <p:spPr/>
        <p:txBody>
          <a:bodyPr/>
          <a:lstStyle/>
          <a:p>
            <a:r>
              <a:rPr lang="en-US" dirty="0"/>
              <a:t>Many clients share the </a:t>
            </a:r>
            <a:r>
              <a:rPr lang="en-US" dirty="0" err="1"/>
              <a:t>MemCacheD</a:t>
            </a:r>
            <a:r>
              <a:rPr lang="en-US" dirty="0"/>
              <a:t> service: parallelism!</a:t>
            </a:r>
          </a:p>
          <a:p>
            <a:endParaRPr lang="en-US" dirty="0"/>
          </a:p>
          <a:p>
            <a:r>
              <a:rPr lang="en-US" dirty="0"/>
              <a:t>The service itself can hold all of those resized objects in fast</a:t>
            </a:r>
            <a:br>
              <a:rPr lang="en-US" dirty="0"/>
            </a:br>
            <a:r>
              <a:rPr lang="en-US" dirty="0"/>
              <a:t>memory units (or perhaps even on local storage)</a:t>
            </a:r>
          </a:p>
          <a:p>
            <a:endParaRPr lang="en-US" dirty="0"/>
          </a:p>
          <a:p>
            <a:r>
              <a:rPr lang="en-US" dirty="0"/>
              <a:t>Resizing is slow and energy-intensive.  Transmitting on a network is quite cheap.</a:t>
            </a:r>
          </a:p>
        </p:txBody>
      </p:sp>
      <p:sp>
        <p:nvSpPr>
          <p:cNvPr id="4" name="Footer Placeholder 3">
            <a:extLst>
              <a:ext uri="{FF2B5EF4-FFF2-40B4-BE49-F238E27FC236}">
                <a16:creationId xmlns:a16="http://schemas.microsoft.com/office/drawing/2014/main" id="{E6722EA7-C280-45DD-920B-FA2C8ABD11E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37F4304-92AE-4E5C-A60A-55C9DA748F5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382911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F19-870D-4FC6-AD41-6068BDB00E96}"/>
              </a:ext>
            </a:extLst>
          </p:cNvPr>
          <p:cNvSpPr>
            <a:spLocks noGrp="1"/>
          </p:cNvSpPr>
          <p:nvPr>
            <p:ph type="title"/>
          </p:nvPr>
        </p:nvSpPr>
        <p:spPr>
          <a:xfrm>
            <a:off x="1024127" y="585216"/>
            <a:ext cx="11507309" cy="1499616"/>
          </a:xfrm>
        </p:spPr>
        <p:txBody>
          <a:bodyPr>
            <a:normAutofit/>
          </a:bodyPr>
          <a:lstStyle/>
          <a:p>
            <a:r>
              <a:rPr lang="en-US" sz="4400" dirty="0"/>
              <a:t>What would be a “bad use” of </a:t>
            </a:r>
            <a:r>
              <a:rPr lang="en-US" sz="4400" dirty="0" err="1"/>
              <a:t>memcached</a:t>
            </a:r>
            <a:r>
              <a:rPr lang="en-US" sz="4400" dirty="0"/>
              <a:t>?</a:t>
            </a:r>
          </a:p>
        </p:txBody>
      </p:sp>
      <p:sp>
        <p:nvSpPr>
          <p:cNvPr id="3" name="Content Placeholder 2">
            <a:extLst>
              <a:ext uri="{FF2B5EF4-FFF2-40B4-BE49-F238E27FC236}">
                <a16:creationId xmlns:a16="http://schemas.microsoft.com/office/drawing/2014/main" id="{D5717AA5-2873-463E-A171-3166E96909FF}"/>
              </a:ext>
            </a:extLst>
          </p:cNvPr>
          <p:cNvSpPr>
            <a:spLocks noGrp="1"/>
          </p:cNvSpPr>
          <p:nvPr>
            <p:ph idx="1"/>
          </p:nvPr>
        </p:nvSpPr>
        <p:spPr/>
        <p:txBody>
          <a:bodyPr/>
          <a:lstStyle/>
          <a:p>
            <a:r>
              <a:rPr lang="en-US" dirty="0"/>
              <a:t>It may not pay off to cache small things, like a few blocks of a file.  Using </a:t>
            </a:r>
            <a:r>
              <a:rPr lang="en-US" dirty="0" err="1"/>
              <a:t>memcached</a:t>
            </a:r>
            <a:r>
              <a:rPr lang="en-US" dirty="0"/>
              <a:t> just wastes resources in such cases</a:t>
            </a:r>
          </a:p>
          <a:p>
            <a:endParaRPr lang="en-US" dirty="0"/>
          </a:p>
          <a:p>
            <a:r>
              <a:rPr lang="en-US" dirty="0"/>
              <a:t>The file system itself has effective caching mechanisms</a:t>
            </a:r>
          </a:p>
          <a:p>
            <a:endParaRPr lang="en-US" dirty="0"/>
          </a:p>
          <a:p>
            <a:r>
              <a:rPr lang="en-US" dirty="0"/>
              <a:t>Moreover, if the file system prefetcher anticipates the access, data might be in local cache before you request it.</a:t>
            </a:r>
          </a:p>
        </p:txBody>
      </p:sp>
      <p:sp>
        <p:nvSpPr>
          <p:cNvPr id="4" name="Footer Placeholder 3">
            <a:extLst>
              <a:ext uri="{FF2B5EF4-FFF2-40B4-BE49-F238E27FC236}">
                <a16:creationId xmlns:a16="http://schemas.microsoft.com/office/drawing/2014/main" id="{2AF9411E-E159-427B-A83E-DECE54F25DC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3DC7EF2-6080-48FF-BD91-F73076AF3771}"/>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2286684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2CD5-0BA3-4493-9C10-E6EBB7656BD7}"/>
              </a:ext>
            </a:extLst>
          </p:cNvPr>
          <p:cNvSpPr>
            <a:spLocks noGrp="1"/>
          </p:cNvSpPr>
          <p:nvPr>
            <p:ph type="title"/>
          </p:nvPr>
        </p:nvSpPr>
        <p:spPr/>
        <p:txBody>
          <a:bodyPr>
            <a:normAutofit/>
          </a:bodyPr>
          <a:lstStyle/>
          <a:p>
            <a:r>
              <a:rPr lang="en-US" sz="4800" dirty="0" err="1"/>
              <a:t>MemCacheD</a:t>
            </a:r>
            <a:r>
              <a:rPr lang="en-US" sz="4800" dirty="0"/>
              <a:t> is really for </a:t>
            </a:r>
            <a:r>
              <a:rPr lang="en-US" sz="4800" u="sng" dirty="0"/>
              <a:t>temporary</a:t>
            </a:r>
            <a:r>
              <a:rPr lang="en-US" sz="4800" dirty="0"/>
              <a:t> data</a:t>
            </a:r>
          </a:p>
        </p:txBody>
      </p:sp>
      <p:sp>
        <p:nvSpPr>
          <p:cNvPr id="3" name="Content Placeholder 2">
            <a:extLst>
              <a:ext uri="{FF2B5EF4-FFF2-40B4-BE49-F238E27FC236}">
                <a16:creationId xmlns:a16="http://schemas.microsoft.com/office/drawing/2014/main" id="{A3F77BB8-CD37-4251-8D73-FE08DAAF3CC4}"/>
              </a:ext>
            </a:extLst>
          </p:cNvPr>
          <p:cNvSpPr>
            <a:spLocks noGrp="1"/>
          </p:cNvSpPr>
          <p:nvPr>
            <p:ph idx="1"/>
          </p:nvPr>
        </p:nvSpPr>
        <p:spPr/>
        <p:txBody>
          <a:bodyPr/>
          <a:lstStyle/>
          <a:p>
            <a:r>
              <a:rPr lang="en-US" dirty="0"/>
              <a:t>The intent was to create a big data cache, not a new file system.</a:t>
            </a:r>
          </a:p>
          <a:p>
            <a:endParaRPr lang="en-US" dirty="0"/>
          </a:p>
          <a:p>
            <a:r>
              <a:rPr lang="en-US" dirty="0"/>
              <a:t>A Memcached server is allowed to evict data if it needs room.</a:t>
            </a:r>
          </a:p>
          <a:p>
            <a:endParaRPr lang="en-US" dirty="0"/>
          </a:p>
          <a:p>
            <a:r>
              <a:rPr lang="en-US" dirty="0"/>
              <a:t>… even if a process used </a:t>
            </a:r>
            <a:r>
              <a:rPr lang="en-US" b="1" dirty="0"/>
              <a:t>put</a:t>
            </a:r>
            <a:r>
              <a:rPr lang="en-US" dirty="0"/>
              <a:t> to store some (</a:t>
            </a:r>
            <a:r>
              <a:rPr lang="en-US" dirty="0" err="1"/>
              <a:t>key,value</a:t>
            </a:r>
            <a:r>
              <a:rPr lang="en-US" dirty="0"/>
              <a:t>) pair, don’t assume that </a:t>
            </a:r>
            <a:r>
              <a:rPr lang="en-US" b="1" dirty="0"/>
              <a:t>get</a:t>
            </a:r>
            <a:r>
              <a:rPr lang="en-US" dirty="0"/>
              <a:t> will find that object later!</a:t>
            </a:r>
          </a:p>
        </p:txBody>
      </p:sp>
      <p:sp>
        <p:nvSpPr>
          <p:cNvPr id="4" name="Footer Placeholder 3">
            <a:extLst>
              <a:ext uri="{FF2B5EF4-FFF2-40B4-BE49-F238E27FC236}">
                <a16:creationId xmlns:a16="http://schemas.microsoft.com/office/drawing/2014/main" id="{B2D6BCBF-B70A-40B0-865B-F123C17A7DA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9BA3DB-9E7A-4C24-BA13-3CEBB9818C7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954571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7E1-1817-4A3A-933B-9DEAB64117D9}"/>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F3B08F64-0BF9-42C3-BAA3-A0A6163180A4}"/>
              </a:ext>
            </a:extLst>
          </p:cNvPr>
          <p:cNvSpPr>
            <a:spLocks noGrp="1"/>
          </p:cNvSpPr>
          <p:nvPr>
            <p:ph idx="1"/>
          </p:nvPr>
        </p:nvSpPr>
        <p:spPr/>
        <p:txBody>
          <a:bodyPr/>
          <a:lstStyle/>
          <a:p>
            <a:r>
              <a:rPr lang="en-US" dirty="0"/>
              <a:t>This is a bit beyond CS4414, but we can use data replication to build a </a:t>
            </a:r>
            <a:r>
              <a:rPr lang="en-US" dirty="0" err="1"/>
              <a:t>MemCacheD</a:t>
            </a:r>
            <a:r>
              <a:rPr lang="en-US" dirty="0"/>
              <a:t> that probably won’t lose data if a server fails or a network link is transiently flaky.</a:t>
            </a:r>
          </a:p>
          <a:p>
            <a:endParaRPr lang="en-US" dirty="0"/>
          </a:p>
          <a:p>
            <a:r>
              <a:rPr lang="en-US" dirty="0"/>
              <a:t>For example, AWS (Amazon) has a </a:t>
            </a:r>
            <a:r>
              <a:rPr lang="en-US" dirty="0" err="1"/>
              <a:t>MemCacheD</a:t>
            </a:r>
            <a:r>
              <a:rPr lang="en-US" dirty="0"/>
              <a:t> service called DynamoDB.  It replicates every (</a:t>
            </a:r>
            <a:r>
              <a:rPr lang="en-US" dirty="0" err="1"/>
              <a:t>key,value</a:t>
            </a:r>
            <a:r>
              <a:rPr lang="en-US" dirty="0"/>
              <a:t>) tuple so that even in a crash, data generally won’t be lost.  You can access it as a kind of database, which is why they added the “DB” part.</a:t>
            </a:r>
          </a:p>
        </p:txBody>
      </p:sp>
      <p:sp>
        <p:nvSpPr>
          <p:cNvPr id="4" name="Footer Placeholder 3">
            <a:extLst>
              <a:ext uri="{FF2B5EF4-FFF2-40B4-BE49-F238E27FC236}">
                <a16:creationId xmlns:a16="http://schemas.microsoft.com/office/drawing/2014/main" id="{A9FE58E4-5551-49EE-885A-406DCACD848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B89E917-9612-4C8B-83C9-8E86D665274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309449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p:cNvSpPr/>
          <p:nvPr/>
        </p:nvSpPr>
        <p:spPr>
          <a:xfrm rot="2611057">
            <a:off x="6221756" y="3241132"/>
            <a:ext cx="5935263"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10786872" cy="1499616"/>
          </a:xfrm>
        </p:spPr>
        <p:txBody>
          <a:bodyPr/>
          <a:lstStyle/>
          <a:p>
            <a:r>
              <a:rPr lang="en-US" dirty="0"/>
              <a:t>With some solutions, we can request replication for improved availability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pPr/>
              <a:t>45</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14763" cy="1612668"/>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pic>
        <p:nvPicPr>
          <p:cNvPr id="3" name="Picture 2">
            <a:extLst>
              <a:ext uri="{FF2B5EF4-FFF2-40B4-BE49-F238E27FC236}">
                <a16:creationId xmlns:a16="http://schemas.microsoft.com/office/drawing/2014/main" id="{1CAA62BF-F694-4414-A45D-A249A05C0C13}"/>
              </a:ext>
            </a:extLst>
          </p:cNvPr>
          <p:cNvPicPr>
            <a:picLocks noChangeAspect="1"/>
          </p:cNvPicPr>
          <p:nvPr/>
        </p:nvPicPr>
        <p:blipFill>
          <a:blip r:embed="rId7"/>
          <a:stretch>
            <a:fillRect/>
          </a:stretch>
        </p:blipFill>
        <p:spPr>
          <a:xfrm>
            <a:off x="1825170" y="4157799"/>
            <a:ext cx="6675699" cy="1012024"/>
          </a:xfrm>
          <a:prstGeom prst="rect">
            <a:avLst/>
          </a:prstGeom>
        </p:spPr>
      </p:pic>
      <p:sp>
        <p:nvSpPr>
          <p:cNvPr id="82" name="TextBox 81">
            <a:extLst>
              <a:ext uri="{FF2B5EF4-FFF2-40B4-BE49-F238E27FC236}">
                <a16:creationId xmlns:a16="http://schemas.microsoft.com/office/drawing/2014/main" id="{E74A44A5-E5E9-4B38-86CB-89BF6551AD6D}"/>
              </a:ext>
            </a:extLst>
          </p:cNvPr>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Tree>
    <p:extLst>
      <p:ext uri="{BB962C8B-B14F-4D97-AF65-F5344CB8AC3E}">
        <p14:creationId xmlns:p14="http://schemas.microsoft.com/office/powerpoint/2010/main" val="36784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3"/>
                                        </p:tgtEl>
                                        <p:attrNameLst>
                                          <p:attrName>style.visibility</p:attrName>
                                        </p:attrNameLst>
                                      </p:cBhvr>
                                      <p:to>
                                        <p:strVal val="visible"/>
                                      </p:to>
                                    </p:set>
                                    <p:animEffect transition="in" filter="randombar(horizontal)">
                                      <p:cBhvr>
                                        <p:cTn id="24" dur="500"/>
                                        <p:tgtEl>
                                          <p:spTgt spid="73"/>
                                        </p:tgtEl>
                                      </p:cBhvr>
                                    </p:animEffect>
                                  </p:childTnLst>
                                </p:cTn>
                              </p:par>
                            </p:childTnLst>
                          </p:cTn>
                        </p:par>
                        <p:par>
                          <p:cTn id="25" fill="hold">
                            <p:stCondLst>
                              <p:cond delay="80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8500"/>
                            </p:stCondLst>
                            <p:childTnLst>
                              <p:par>
                                <p:cTn id="30" presetID="14" presetClass="entr" presetSubtype="1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randombar(horizontal)">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3" grpId="0"/>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81AB-CC7B-4BAF-82EB-544CB26E6614}"/>
              </a:ext>
            </a:extLst>
          </p:cNvPr>
          <p:cNvSpPr>
            <a:spLocks noGrp="1"/>
          </p:cNvSpPr>
          <p:nvPr>
            <p:ph type="title"/>
          </p:nvPr>
        </p:nvSpPr>
        <p:spPr/>
        <p:txBody>
          <a:bodyPr/>
          <a:lstStyle/>
          <a:p>
            <a:r>
              <a:rPr lang="en-US" dirty="0"/>
              <a:t>How did they build it?</a:t>
            </a:r>
          </a:p>
        </p:txBody>
      </p:sp>
      <p:sp>
        <p:nvSpPr>
          <p:cNvPr id="3" name="Content Placeholder 2">
            <a:extLst>
              <a:ext uri="{FF2B5EF4-FFF2-40B4-BE49-F238E27FC236}">
                <a16:creationId xmlns:a16="http://schemas.microsoft.com/office/drawing/2014/main" id="{30A5BF39-DC09-46EB-81D5-AC6E8AEA28EC}"/>
              </a:ext>
            </a:extLst>
          </p:cNvPr>
          <p:cNvSpPr>
            <a:spLocks noGrp="1"/>
          </p:cNvSpPr>
          <p:nvPr>
            <p:ph idx="1"/>
          </p:nvPr>
        </p:nvSpPr>
        <p:spPr/>
        <p:txBody>
          <a:bodyPr>
            <a:normAutofit/>
          </a:bodyPr>
          <a:lstStyle/>
          <a:p>
            <a:r>
              <a:rPr lang="en-US" dirty="0"/>
              <a:t>… not a CS4414 topic!</a:t>
            </a:r>
            <a:br>
              <a:rPr lang="en-US" dirty="0"/>
            </a:br>
            <a:br>
              <a:rPr lang="en-US" dirty="0"/>
            </a:br>
            <a:r>
              <a:rPr lang="en-US" dirty="0"/>
              <a:t>The puzzle is that doing data replication correctly is harder than you might expect, because failures can leave confusing states.</a:t>
            </a:r>
          </a:p>
          <a:p>
            <a:endParaRPr lang="en-US" dirty="0"/>
          </a:p>
          <a:p>
            <a:r>
              <a:rPr lang="en-US" dirty="0"/>
              <a:t>The problem can be solved, and in fact Cornell is famous for working on this.  But the details are covered in CS5412, cloud computing.</a:t>
            </a:r>
          </a:p>
        </p:txBody>
      </p:sp>
      <p:sp>
        <p:nvSpPr>
          <p:cNvPr id="4" name="Footer Placeholder 3">
            <a:extLst>
              <a:ext uri="{FF2B5EF4-FFF2-40B4-BE49-F238E27FC236}">
                <a16:creationId xmlns:a16="http://schemas.microsoft.com/office/drawing/2014/main" id="{5FC4C095-0BD6-4DA3-B252-4278F49C7F4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99117AF-B3B1-4ECA-A6AC-8B20F42B6BF4}"/>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283562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A87-DF45-4AFF-BB98-3B93DAC85E75}"/>
              </a:ext>
            </a:extLst>
          </p:cNvPr>
          <p:cNvSpPr>
            <a:spLocks noGrp="1"/>
          </p:cNvSpPr>
          <p:nvPr>
            <p:ph type="title"/>
          </p:nvPr>
        </p:nvSpPr>
        <p:spPr/>
        <p:txBody>
          <a:bodyPr/>
          <a:lstStyle/>
          <a:p>
            <a:r>
              <a:rPr lang="en-US" dirty="0"/>
              <a:t>What makes it hard?</a:t>
            </a:r>
          </a:p>
        </p:txBody>
      </p:sp>
      <p:sp>
        <p:nvSpPr>
          <p:cNvPr id="3" name="Content Placeholder 2">
            <a:extLst>
              <a:ext uri="{FF2B5EF4-FFF2-40B4-BE49-F238E27FC236}">
                <a16:creationId xmlns:a16="http://schemas.microsoft.com/office/drawing/2014/main" id="{06764E81-6CD0-4686-BA6F-EDCC916AF010}"/>
              </a:ext>
            </a:extLst>
          </p:cNvPr>
          <p:cNvSpPr>
            <a:spLocks noGrp="1"/>
          </p:cNvSpPr>
          <p:nvPr>
            <p:ph idx="1"/>
          </p:nvPr>
        </p:nvSpPr>
        <p:spPr/>
        <p:txBody>
          <a:bodyPr/>
          <a:lstStyle/>
          <a:p>
            <a:r>
              <a:rPr lang="en-US" dirty="0"/>
              <a:t>So far it probably sounds trivial: hash twice, use GRPC!</a:t>
            </a:r>
          </a:p>
          <a:p>
            <a:endParaRPr lang="en-US" dirty="0"/>
          </a:p>
          <a:p>
            <a:r>
              <a:rPr lang="en-US" dirty="0"/>
              <a:t>Data replication isn’t particularly hard either: you just take the key, hash it to find the “primary” server, then “add 1” and hash this new key.  That can be the “backup”.</a:t>
            </a:r>
          </a:p>
          <a:p>
            <a:endParaRPr lang="en-US" dirty="0"/>
          </a:p>
          <a:p>
            <a:r>
              <a:rPr lang="en-US" dirty="0"/>
              <a:t>Each server ends up playing two roles.</a:t>
            </a:r>
          </a:p>
        </p:txBody>
      </p:sp>
      <p:sp>
        <p:nvSpPr>
          <p:cNvPr id="4" name="Footer Placeholder 3">
            <a:extLst>
              <a:ext uri="{FF2B5EF4-FFF2-40B4-BE49-F238E27FC236}">
                <a16:creationId xmlns:a16="http://schemas.microsoft.com/office/drawing/2014/main" id="{64DFFE04-B06A-481A-A3C6-D675A198B39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9D91704-8138-4BA1-B1D6-6E4E971E45D9}"/>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495936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56C-4A09-4B3A-8B14-6E53DC2A776E}"/>
              </a:ext>
            </a:extLst>
          </p:cNvPr>
          <p:cNvSpPr>
            <a:spLocks noGrp="1"/>
          </p:cNvSpPr>
          <p:nvPr>
            <p:ph type="title"/>
          </p:nvPr>
        </p:nvSpPr>
        <p:spPr/>
        <p:txBody>
          <a:bodyPr/>
          <a:lstStyle/>
          <a:p>
            <a:r>
              <a:rPr lang="en-US" dirty="0"/>
              <a:t>But membership changes complicate things!</a:t>
            </a:r>
          </a:p>
        </p:txBody>
      </p:sp>
      <p:sp>
        <p:nvSpPr>
          <p:cNvPr id="3" name="Content Placeholder 2">
            <a:extLst>
              <a:ext uri="{FF2B5EF4-FFF2-40B4-BE49-F238E27FC236}">
                <a16:creationId xmlns:a16="http://schemas.microsoft.com/office/drawing/2014/main" id="{30BAB8BF-A360-40F4-BC9C-8DE332BD32BE}"/>
              </a:ext>
            </a:extLst>
          </p:cNvPr>
          <p:cNvSpPr>
            <a:spLocks noGrp="1"/>
          </p:cNvSpPr>
          <p:nvPr>
            <p:ph idx="1"/>
          </p:nvPr>
        </p:nvSpPr>
        <p:spPr/>
        <p:txBody>
          <a:bodyPr>
            <a:normAutofit lnSpcReduction="10000"/>
          </a:bodyPr>
          <a:lstStyle/>
          <a:p>
            <a:r>
              <a:rPr lang="en-US" dirty="0"/>
              <a:t>When servers start up, or terminate (or crash), we need to repair the Memcached server.</a:t>
            </a:r>
          </a:p>
          <a:p>
            <a:endParaRPr lang="en-US" dirty="0"/>
          </a:p>
          <a:p>
            <a:r>
              <a:rPr lang="en-US" dirty="0"/>
              <a:t>So these is a whole issue here of adding a new server to replace one that failed or terminated.</a:t>
            </a:r>
          </a:p>
          <a:p>
            <a:endParaRPr lang="en-US" dirty="0"/>
          </a:p>
          <a:p>
            <a:r>
              <a:rPr lang="en-US" dirty="0"/>
              <a:t>We might also need to re-replicate data (this new server “should” have some data it will be missing)</a:t>
            </a:r>
          </a:p>
        </p:txBody>
      </p:sp>
      <p:sp>
        <p:nvSpPr>
          <p:cNvPr id="4" name="Footer Placeholder 3">
            <a:extLst>
              <a:ext uri="{FF2B5EF4-FFF2-40B4-BE49-F238E27FC236}">
                <a16:creationId xmlns:a16="http://schemas.microsoft.com/office/drawing/2014/main" id="{A33EA11A-A06E-4850-BFC7-706D8A1F4E1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C4822BF-079A-4900-BA1E-DB5B83210353}"/>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056980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1D64-4396-41A7-94A4-661CC65E71E0}"/>
              </a:ext>
            </a:extLst>
          </p:cNvPr>
          <p:cNvSpPr>
            <a:spLocks noGrp="1"/>
          </p:cNvSpPr>
          <p:nvPr>
            <p:ph type="title"/>
          </p:nvPr>
        </p:nvSpPr>
        <p:spPr/>
        <p:txBody>
          <a:bodyPr/>
          <a:lstStyle/>
          <a:p>
            <a:r>
              <a:rPr lang="en-US" dirty="0"/>
              <a:t>The weak semantics of Memcached are a strength and a weakness</a:t>
            </a:r>
          </a:p>
        </p:txBody>
      </p:sp>
      <p:sp>
        <p:nvSpPr>
          <p:cNvPr id="3" name="Content Placeholder 2">
            <a:extLst>
              <a:ext uri="{FF2B5EF4-FFF2-40B4-BE49-F238E27FC236}">
                <a16:creationId xmlns:a16="http://schemas.microsoft.com/office/drawing/2014/main" id="{5E580FBB-ADE2-4D70-A49B-85307FB68EBF}"/>
              </a:ext>
            </a:extLst>
          </p:cNvPr>
          <p:cNvSpPr>
            <a:spLocks noGrp="1"/>
          </p:cNvSpPr>
          <p:nvPr>
            <p:ph idx="1"/>
          </p:nvPr>
        </p:nvSpPr>
        <p:spPr>
          <a:xfrm>
            <a:off x="1024128" y="2286000"/>
            <a:ext cx="10786872" cy="4023360"/>
          </a:xfrm>
        </p:spPr>
        <p:txBody>
          <a:bodyPr>
            <a:normAutofit/>
          </a:bodyPr>
          <a:lstStyle/>
          <a:p>
            <a:r>
              <a:rPr lang="en-US" dirty="0"/>
              <a:t>Memcached seems very simple…  partly because it makes no real promise except that </a:t>
            </a:r>
            <a:r>
              <a:rPr lang="en-US" b="1" dirty="0"/>
              <a:t>get</a:t>
            </a:r>
            <a:r>
              <a:rPr lang="en-US" dirty="0"/>
              <a:t> returns “something” from a prior </a:t>
            </a:r>
            <a:r>
              <a:rPr lang="en-US" b="1" dirty="0"/>
              <a:t>put</a:t>
            </a:r>
            <a:endParaRPr lang="en-US" dirty="0"/>
          </a:p>
          <a:p>
            <a:endParaRPr lang="en-US" dirty="0"/>
          </a:p>
          <a:p>
            <a:r>
              <a:rPr lang="en-US" dirty="0"/>
              <a:t>Yet if we have no guarantee that </a:t>
            </a:r>
            <a:r>
              <a:rPr lang="en-US" b="1" dirty="0"/>
              <a:t>get </a:t>
            </a:r>
            <a:r>
              <a:rPr lang="en-US" dirty="0"/>
              <a:t> will find the most recent </a:t>
            </a:r>
            <a:r>
              <a:rPr lang="en-US" b="1" dirty="0"/>
              <a:t>put</a:t>
            </a:r>
            <a:r>
              <a:rPr lang="en-US" dirty="0"/>
              <a:t> results, we could actually see very old data… an “error”?</a:t>
            </a:r>
            <a:endParaRPr lang="en-US" b="1" dirty="0"/>
          </a:p>
          <a:p>
            <a:endParaRPr lang="en-US" dirty="0"/>
          </a:p>
          <a:p>
            <a:r>
              <a:rPr lang="en-US" dirty="0"/>
              <a:t>In fact staleness errors are rare (evictions are more common).</a:t>
            </a:r>
          </a:p>
        </p:txBody>
      </p:sp>
      <p:sp>
        <p:nvSpPr>
          <p:cNvPr id="4" name="Footer Placeholder 3">
            <a:extLst>
              <a:ext uri="{FF2B5EF4-FFF2-40B4-BE49-F238E27FC236}">
                <a16:creationId xmlns:a16="http://schemas.microsoft.com/office/drawing/2014/main" id="{CF0ABBDA-0B38-4E5F-B134-144388F0660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BE2F9CC-ED8A-4C4D-87AB-EE4ACA15BF9E}"/>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30211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06F2EE-A894-45D9-9BDE-7C10F7BEEEE8}"/>
              </a:ext>
            </a:extLst>
          </p:cNvPr>
          <p:cNvPicPr>
            <a:picLocks noChangeAspect="1"/>
          </p:cNvPicPr>
          <p:nvPr/>
        </p:nvPicPr>
        <p:blipFill>
          <a:blip r:embed="rId2"/>
          <a:stretch>
            <a:fillRect/>
          </a:stretch>
        </p:blipFill>
        <p:spPr>
          <a:xfrm>
            <a:off x="0" y="218637"/>
            <a:ext cx="12192000" cy="6857143"/>
          </a:xfrm>
          <a:prstGeom prst="rect">
            <a:avLst/>
          </a:prstGeom>
        </p:spPr>
      </p:pic>
      <p:sp>
        <p:nvSpPr>
          <p:cNvPr id="2" name="Title 1">
            <a:extLst>
              <a:ext uri="{FF2B5EF4-FFF2-40B4-BE49-F238E27FC236}">
                <a16:creationId xmlns:a16="http://schemas.microsoft.com/office/drawing/2014/main" id="{DB389060-8655-4763-BE02-E3FEF9E86226}"/>
              </a:ext>
            </a:extLst>
          </p:cNvPr>
          <p:cNvSpPr>
            <a:spLocks noGrp="1"/>
          </p:cNvSpPr>
          <p:nvPr>
            <p:ph type="title"/>
          </p:nvPr>
        </p:nvSpPr>
        <p:spPr>
          <a:xfrm>
            <a:off x="858427" y="218637"/>
            <a:ext cx="10786872" cy="1080227"/>
          </a:xfrm>
          <a:solidFill>
            <a:schemeClr val="bg1"/>
          </a:solidFill>
        </p:spPr>
        <p:txBody>
          <a:bodyPr/>
          <a:lstStyle/>
          <a:p>
            <a:r>
              <a:rPr lang="en-US" dirty="0"/>
              <a:t>Memory/Storage Technology Hierarchy</a:t>
            </a:r>
          </a:p>
        </p:txBody>
      </p:sp>
      <p:sp>
        <p:nvSpPr>
          <p:cNvPr id="4" name="Footer Placeholder 3">
            <a:extLst>
              <a:ext uri="{FF2B5EF4-FFF2-40B4-BE49-F238E27FC236}">
                <a16:creationId xmlns:a16="http://schemas.microsoft.com/office/drawing/2014/main" id="{A93D0EF5-9F80-4981-A376-4EBC3F9C31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2552B42-0B3D-425A-B8E3-802F5D8A2C52}"/>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3" name="TextBox 2">
            <a:extLst>
              <a:ext uri="{FF2B5EF4-FFF2-40B4-BE49-F238E27FC236}">
                <a16:creationId xmlns:a16="http://schemas.microsoft.com/office/drawing/2014/main" id="{C7E2B468-D609-423A-A081-2BBBB1B3D11C}"/>
              </a:ext>
            </a:extLst>
          </p:cNvPr>
          <p:cNvSpPr txBox="1"/>
          <p:nvPr/>
        </p:nvSpPr>
        <p:spPr>
          <a:xfrm>
            <a:off x="370935" y="4123427"/>
            <a:ext cx="1388853" cy="646331"/>
          </a:xfrm>
          <a:prstGeom prst="rect">
            <a:avLst/>
          </a:prstGeom>
          <a:noFill/>
        </p:spPr>
        <p:txBody>
          <a:bodyPr wrap="square" rtlCol="0">
            <a:spAutoFit/>
          </a:bodyPr>
          <a:lstStyle/>
          <a:p>
            <a:pPr algn="ctr"/>
            <a:r>
              <a:rPr lang="en-US" dirty="0"/>
              <a:t>(Average selling price)</a:t>
            </a:r>
          </a:p>
        </p:txBody>
      </p:sp>
    </p:spTree>
    <p:extLst>
      <p:ext uri="{BB962C8B-B14F-4D97-AF65-F5344CB8AC3E}">
        <p14:creationId xmlns:p14="http://schemas.microsoft.com/office/powerpoint/2010/main" val="3663232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10C7-70D0-40D2-AC2B-EF3DD8481578}"/>
              </a:ext>
            </a:extLst>
          </p:cNvPr>
          <p:cNvSpPr>
            <a:spLocks noGrp="1"/>
          </p:cNvSpPr>
          <p:nvPr>
            <p:ph type="title"/>
          </p:nvPr>
        </p:nvSpPr>
        <p:spPr/>
        <p:txBody>
          <a:bodyPr/>
          <a:lstStyle/>
          <a:p>
            <a:r>
              <a:rPr lang="en-US" dirty="0"/>
              <a:t>Are there “coherent” </a:t>
            </a:r>
            <a:r>
              <a:rPr lang="en-US" dirty="0" err="1"/>
              <a:t>memcached’s</a:t>
            </a:r>
            <a:r>
              <a:rPr lang="en-US" dirty="0"/>
              <a:t>?</a:t>
            </a:r>
          </a:p>
        </p:txBody>
      </p:sp>
      <p:sp>
        <p:nvSpPr>
          <p:cNvPr id="3" name="Content Placeholder 2">
            <a:extLst>
              <a:ext uri="{FF2B5EF4-FFF2-40B4-BE49-F238E27FC236}">
                <a16:creationId xmlns:a16="http://schemas.microsoft.com/office/drawing/2014/main" id="{18D0C079-6E25-478F-848D-202453CE8FCB}"/>
              </a:ext>
            </a:extLst>
          </p:cNvPr>
          <p:cNvSpPr>
            <a:spLocks noGrp="1"/>
          </p:cNvSpPr>
          <p:nvPr>
            <p:ph idx="1"/>
          </p:nvPr>
        </p:nvSpPr>
        <p:spPr/>
        <p:txBody>
          <a:bodyPr>
            <a:normAutofit fontScale="92500" lnSpcReduction="10000"/>
          </a:bodyPr>
          <a:lstStyle/>
          <a:p>
            <a:r>
              <a:rPr lang="en-US" dirty="0"/>
              <a:t>A coherent cache would guarantee that the last data put into is the value you read out, and that data won’t get lost or corrupted.</a:t>
            </a:r>
          </a:p>
          <a:p>
            <a:endParaRPr lang="en-US" dirty="0"/>
          </a:p>
          <a:p>
            <a:r>
              <a:rPr lang="en-US" dirty="0"/>
              <a:t>Coherent caches exist (Cornell created one!), but most products have very weak guarantees.  And even so, they are complex.</a:t>
            </a:r>
          </a:p>
          <a:p>
            <a:endParaRPr lang="en-US" dirty="0"/>
          </a:p>
          <a:p>
            <a:r>
              <a:rPr lang="en-US" dirty="0"/>
              <a:t>There is a tension between wanting to treat remote storage solutions as local memory, and wanting them to be super fast, lightweight… </a:t>
            </a:r>
          </a:p>
          <a:p>
            <a:endParaRPr lang="en-US" dirty="0"/>
          </a:p>
          <a:p>
            <a:endParaRPr lang="en-US" dirty="0"/>
          </a:p>
        </p:txBody>
      </p:sp>
      <p:sp>
        <p:nvSpPr>
          <p:cNvPr id="4" name="Footer Placeholder 3">
            <a:extLst>
              <a:ext uri="{FF2B5EF4-FFF2-40B4-BE49-F238E27FC236}">
                <a16:creationId xmlns:a16="http://schemas.microsoft.com/office/drawing/2014/main" id="{6BA66754-F70A-4432-B28F-A9B9F247BE2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6D3F3B0-91B2-4B52-896D-93787565249F}"/>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387542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3F04-A8CF-4299-8182-FEC2CE5CF0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728B57-8CBF-4516-9DC5-A2461B7D170C}"/>
              </a:ext>
            </a:extLst>
          </p:cNvPr>
          <p:cNvSpPr>
            <a:spLocks noGrp="1"/>
          </p:cNvSpPr>
          <p:nvPr>
            <p:ph idx="1"/>
          </p:nvPr>
        </p:nvSpPr>
        <p:spPr/>
        <p:txBody>
          <a:bodyPr/>
          <a:lstStyle/>
          <a:p>
            <a:r>
              <a:rPr lang="en-US" dirty="0"/>
              <a:t>We are increasingly faced with really big data scenarios</a:t>
            </a:r>
          </a:p>
          <a:p>
            <a:endParaRPr lang="en-US" dirty="0"/>
          </a:p>
          <a:p>
            <a:r>
              <a:rPr lang="en-US" dirty="0"/>
              <a:t>A popular option is to use a platform (like a cloud) that offers big data storage services.</a:t>
            </a:r>
          </a:p>
          <a:p>
            <a:endParaRPr lang="en-US" dirty="0"/>
          </a:p>
          <a:p>
            <a:r>
              <a:rPr lang="en-US" dirty="0"/>
              <a:t>Sometimes the real data would be on a slow device.  But we </a:t>
            </a:r>
            <a:r>
              <a:rPr lang="en-US"/>
              <a:t>can cache </a:t>
            </a:r>
            <a:r>
              <a:rPr lang="en-US" dirty="0"/>
              <a:t>large “slices” of it in a key-value store, like </a:t>
            </a:r>
            <a:r>
              <a:rPr lang="en-US" dirty="0" err="1"/>
              <a:t>MemCacheD</a:t>
            </a:r>
            <a:r>
              <a:rPr lang="en-US" dirty="0"/>
              <a:t>.</a:t>
            </a:r>
          </a:p>
        </p:txBody>
      </p:sp>
      <p:sp>
        <p:nvSpPr>
          <p:cNvPr id="4" name="Footer Placeholder 3">
            <a:extLst>
              <a:ext uri="{FF2B5EF4-FFF2-40B4-BE49-F238E27FC236}">
                <a16:creationId xmlns:a16="http://schemas.microsoft.com/office/drawing/2014/main" id="{E58B2FA3-75A9-4962-A7ED-5573887D4FF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692583C-A101-4249-9A26-474F4247C85C}"/>
              </a:ext>
            </a:extLst>
          </p:cNvPr>
          <p:cNvSpPr>
            <a:spLocks noGrp="1"/>
          </p:cNvSpPr>
          <p:nvPr>
            <p:ph type="sldNum" sz="quarter" idx="12"/>
          </p:nvPr>
        </p:nvSpPr>
        <p:spPr/>
        <p:txBody>
          <a:bodyPr/>
          <a:lstStyle/>
          <a:p>
            <a:fld id="{6547F9EC-0141-428E-9624-21FD351CB832}" type="slidenum">
              <a:rPr lang="en-US" smtClean="0"/>
              <a:t>51</a:t>
            </a:fld>
            <a:endParaRPr lang="en-US"/>
          </a:p>
        </p:txBody>
      </p:sp>
      <p:pic>
        <p:nvPicPr>
          <p:cNvPr id="6" name="Picture 5">
            <a:extLst>
              <a:ext uri="{FF2B5EF4-FFF2-40B4-BE49-F238E27FC236}">
                <a16:creationId xmlns:a16="http://schemas.microsoft.com/office/drawing/2014/main" id="{0A127925-A1A2-4936-B143-B6C0D84B5B90}"/>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143670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AFB280-27AC-47C2-9966-A2E9B895613D}"/>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81FCA60B-3B85-4CE0-9AB4-5F3BEFD68A03}"/>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5" name="Picture 4">
            <a:extLst>
              <a:ext uri="{FF2B5EF4-FFF2-40B4-BE49-F238E27FC236}">
                <a16:creationId xmlns:a16="http://schemas.microsoft.com/office/drawing/2014/main" id="{24C40DB1-CACF-4CC7-95B1-8A9D0E48BB66}"/>
              </a:ext>
            </a:extLst>
          </p:cNvPr>
          <p:cNvPicPr>
            <a:picLocks noChangeAspect="1"/>
          </p:cNvPicPr>
          <p:nvPr/>
        </p:nvPicPr>
        <p:blipFill>
          <a:blip r:embed="rId2"/>
          <a:stretch>
            <a:fillRect/>
          </a:stretch>
        </p:blipFill>
        <p:spPr>
          <a:xfrm>
            <a:off x="419484" y="181243"/>
            <a:ext cx="11423073" cy="6306412"/>
          </a:xfrm>
          <a:prstGeom prst="rect">
            <a:avLst/>
          </a:prstGeom>
        </p:spPr>
      </p:pic>
    </p:spTree>
    <p:extLst>
      <p:ext uri="{BB962C8B-B14F-4D97-AF65-F5344CB8AC3E}">
        <p14:creationId xmlns:p14="http://schemas.microsoft.com/office/powerpoint/2010/main" val="4924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800E4-87C9-4564-B842-F7483AE1DAAE}"/>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738A0990-1FAA-49AD-BD8B-9DF3B626A53D}"/>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4" name="Picture 3">
            <a:extLst>
              <a:ext uri="{FF2B5EF4-FFF2-40B4-BE49-F238E27FC236}">
                <a16:creationId xmlns:a16="http://schemas.microsoft.com/office/drawing/2014/main" id="{CAB9597A-1953-404E-885D-7341F210B561}"/>
              </a:ext>
            </a:extLst>
          </p:cNvPr>
          <p:cNvPicPr>
            <a:picLocks noChangeAspect="1"/>
          </p:cNvPicPr>
          <p:nvPr/>
        </p:nvPicPr>
        <p:blipFill>
          <a:blip r:embed="rId2"/>
          <a:stretch>
            <a:fillRect/>
          </a:stretch>
        </p:blipFill>
        <p:spPr>
          <a:xfrm>
            <a:off x="355654" y="112976"/>
            <a:ext cx="11455346" cy="6345196"/>
          </a:xfrm>
          <a:prstGeom prst="rect">
            <a:avLst/>
          </a:prstGeom>
        </p:spPr>
      </p:pic>
    </p:spTree>
    <p:extLst>
      <p:ext uri="{BB962C8B-B14F-4D97-AF65-F5344CB8AC3E}">
        <p14:creationId xmlns:p14="http://schemas.microsoft.com/office/powerpoint/2010/main" val="38765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97593-35ED-4517-BB99-882255C17124}"/>
              </a:ext>
            </a:extLst>
          </p:cNvPr>
          <p:cNvPicPr>
            <a:picLocks noChangeAspect="1"/>
          </p:cNvPicPr>
          <p:nvPr/>
        </p:nvPicPr>
        <p:blipFill>
          <a:blip r:embed="rId2"/>
          <a:stretch>
            <a:fillRect/>
          </a:stretch>
        </p:blipFill>
        <p:spPr>
          <a:xfrm>
            <a:off x="7078652" y="1567941"/>
            <a:ext cx="1905068" cy="1499616"/>
          </a:xfrm>
          <a:prstGeom prst="rect">
            <a:avLst/>
          </a:prstGeom>
        </p:spPr>
      </p:pic>
      <p:sp>
        <p:nvSpPr>
          <p:cNvPr id="12" name="Cube 11">
            <a:extLst>
              <a:ext uri="{FF2B5EF4-FFF2-40B4-BE49-F238E27FC236}">
                <a16:creationId xmlns:a16="http://schemas.microsoft.com/office/drawing/2014/main" id="{1D19F21F-01D8-4A29-B639-01AACEBC1505}"/>
              </a:ext>
            </a:extLst>
          </p:cNvPr>
          <p:cNvSpPr/>
          <p:nvPr/>
        </p:nvSpPr>
        <p:spPr>
          <a:xfrm>
            <a:off x="8961324" y="2159959"/>
            <a:ext cx="457199" cy="293215"/>
          </a:xfrm>
          <a:prstGeom prst="cube">
            <a:avLst/>
          </a:prstGeom>
          <a:solidFill>
            <a:schemeClr val="accent1">
              <a:lumMod val="20000"/>
              <a:lumOff val="80000"/>
            </a:schemeClr>
          </a:solidFill>
          <a:ln>
            <a:solidFill>
              <a:schemeClr val="accent2"/>
            </a:solidFill>
          </a:ln>
          <a:effectLst>
            <a:innerShdw blurRad="114300">
              <a:prstClr val="black"/>
            </a:inn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Coming soon… </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lstStyle/>
          <a:p>
            <a:r>
              <a:rPr lang="en-US" dirty="0"/>
              <a:t>Glass (normal, inert silica) storage</a:t>
            </a:r>
          </a:p>
          <a:p>
            <a:endParaRPr lang="en-US" dirty="0"/>
          </a:p>
          <a:p>
            <a:r>
              <a:rPr lang="en-US" dirty="0"/>
              <a:t>Microsoft says that one cube could </a:t>
            </a:r>
            <a:br>
              <a:rPr lang="en-US" dirty="0"/>
            </a:br>
            <a:r>
              <a:rPr lang="en-US" dirty="0"/>
              <a:t>hold 360 </a:t>
            </a:r>
            <a:r>
              <a:rPr lang="en-US" dirty="0" err="1"/>
              <a:t>terrabytes</a:t>
            </a:r>
            <a:r>
              <a:rPr lang="en-US" dirty="0"/>
              <a:t> and survive for</a:t>
            </a:r>
            <a:br>
              <a:rPr lang="en-US" dirty="0"/>
            </a:br>
            <a:r>
              <a:rPr lang="en-US" dirty="0"/>
              <a:t>billions of years without degradation</a:t>
            </a:r>
          </a:p>
          <a:p>
            <a:endParaRPr lang="en-US" dirty="0"/>
          </a:p>
          <a:p>
            <a:r>
              <a:rPr lang="en-US" dirty="0"/>
              <a:t>This is Satya Nadella holding a sample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4" name="Picture 3">
            <a:extLst>
              <a:ext uri="{FF2B5EF4-FFF2-40B4-BE49-F238E27FC236}">
                <a16:creationId xmlns:a16="http://schemas.microsoft.com/office/drawing/2014/main" id="{D280181C-DFB4-4041-8B6B-06505E133138}"/>
              </a:ext>
            </a:extLst>
          </p:cNvPr>
          <p:cNvPicPr>
            <a:picLocks noChangeAspect="1"/>
          </p:cNvPicPr>
          <p:nvPr/>
        </p:nvPicPr>
        <p:blipFill>
          <a:blip r:embed="rId3"/>
          <a:stretch>
            <a:fillRect/>
          </a:stretch>
        </p:blipFill>
        <p:spPr>
          <a:xfrm>
            <a:off x="8557369" y="2532407"/>
            <a:ext cx="2952750" cy="2571750"/>
          </a:xfrm>
          <a:prstGeom prst="rect">
            <a:avLst/>
          </a:prstGeom>
        </p:spPr>
      </p:pic>
      <p:sp>
        <p:nvSpPr>
          <p:cNvPr id="8" name="TextBox 7">
            <a:extLst>
              <a:ext uri="{FF2B5EF4-FFF2-40B4-BE49-F238E27FC236}">
                <a16:creationId xmlns:a16="http://schemas.microsoft.com/office/drawing/2014/main" id="{D717202C-F93C-4770-9C12-55488B2387D7}"/>
              </a:ext>
            </a:extLst>
          </p:cNvPr>
          <p:cNvSpPr txBox="1"/>
          <p:nvPr/>
        </p:nvSpPr>
        <p:spPr>
          <a:xfrm>
            <a:off x="6652439" y="918255"/>
            <a:ext cx="5539562" cy="646331"/>
          </a:xfrm>
          <a:prstGeom prst="rect">
            <a:avLst/>
          </a:prstGeom>
          <a:noFill/>
        </p:spPr>
        <p:txBody>
          <a:bodyPr wrap="square" rtlCol="0">
            <a:spAutoFit/>
          </a:bodyPr>
          <a:lstStyle/>
          <a:p>
            <a:pPr algn="ctr"/>
            <a:r>
              <a:rPr lang="en-US" b="1" dirty="0">
                <a:solidFill>
                  <a:srgbClr val="C00000"/>
                </a:solidFill>
              </a:rPr>
              <a:t>Laser “zaps” a tiny volume.  It melts, then refreezes in a </a:t>
            </a:r>
            <a:br>
              <a:rPr lang="en-US" b="1" dirty="0">
                <a:solidFill>
                  <a:srgbClr val="C00000"/>
                </a:solidFill>
              </a:rPr>
            </a:br>
            <a:r>
              <a:rPr lang="en-US" b="1" dirty="0">
                <a:solidFill>
                  <a:srgbClr val="C00000"/>
                </a:solidFill>
              </a:rPr>
              <a:t>controlled way that can encode up to 6 bits per voxel</a:t>
            </a:r>
          </a:p>
        </p:txBody>
      </p:sp>
      <p:sp>
        <p:nvSpPr>
          <p:cNvPr id="11" name="Oval 10">
            <a:extLst>
              <a:ext uri="{FF2B5EF4-FFF2-40B4-BE49-F238E27FC236}">
                <a16:creationId xmlns:a16="http://schemas.microsoft.com/office/drawing/2014/main" id="{2F293292-5082-414F-820B-713F7F2AA234}"/>
              </a:ext>
            </a:extLst>
          </p:cNvPr>
          <p:cNvSpPr/>
          <p:nvPr/>
        </p:nvSpPr>
        <p:spPr>
          <a:xfrm flipV="1">
            <a:off x="9138165" y="2283708"/>
            <a:ext cx="5175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3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(or maybe not so soon…)</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normAutofit/>
          </a:bodyPr>
          <a:lstStyle/>
          <a:p>
            <a:r>
              <a:rPr lang="en-US" dirty="0"/>
              <a:t>DNA storage?</a:t>
            </a:r>
          </a:p>
          <a:p>
            <a:endParaRPr lang="en-US" dirty="0"/>
          </a:p>
          <a:p>
            <a:r>
              <a:rPr lang="en-US" dirty="0"/>
              <a:t>DNA has even more capacity!  The data is encoded in powdered DNA, which is quite stable under ideal conditions.  Nobody even knows what the capacity limits would be.</a:t>
            </a:r>
            <a:br>
              <a:rPr lang="en-US" dirty="0"/>
            </a:br>
            <a:br>
              <a:rPr lang="en-US" dirty="0"/>
            </a:br>
            <a:br>
              <a:rPr lang="en-US" dirty="0"/>
            </a:br>
            <a:r>
              <a:rPr lang="en-US" dirty="0"/>
              <a:t>Reading data would require DNA sequencing hardware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FF03E846-CC4A-4725-9194-EB45EB9BDDCA}"/>
              </a:ext>
            </a:extLst>
          </p:cNvPr>
          <p:cNvPicPr>
            <a:picLocks noChangeAspect="1"/>
          </p:cNvPicPr>
          <p:nvPr/>
        </p:nvPicPr>
        <p:blipFill>
          <a:blip r:embed="rId2"/>
          <a:stretch>
            <a:fillRect/>
          </a:stretch>
        </p:blipFill>
        <p:spPr>
          <a:xfrm>
            <a:off x="8226427" y="337016"/>
            <a:ext cx="3657600" cy="2724150"/>
          </a:xfrm>
          <a:prstGeom prst="rect">
            <a:avLst/>
          </a:prstGeom>
        </p:spPr>
      </p:pic>
    </p:spTree>
    <p:extLst>
      <p:ext uri="{BB962C8B-B14F-4D97-AF65-F5344CB8AC3E}">
        <p14:creationId xmlns:p14="http://schemas.microsoft.com/office/powerpoint/2010/main" val="276097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6131</TotalTime>
  <Words>3938</Words>
  <Application>Microsoft Office PowerPoint</Application>
  <PresentationFormat>Widescreen</PresentationFormat>
  <Paragraphs>384</Paragraphs>
  <Slides>51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vt:lpstr>
      <vt:lpstr>Tw Cen MT</vt:lpstr>
      <vt:lpstr>Tw Cen MT Condensed</vt:lpstr>
      <vt:lpstr>Wingdings</vt:lpstr>
      <vt:lpstr>Wingdings 3</vt:lpstr>
      <vt:lpstr>Integral</vt:lpstr>
      <vt:lpstr>Storage at “big data” scale</vt:lpstr>
      <vt:lpstr>Idea Map For Today</vt:lpstr>
      <vt:lpstr>Big Data… can be huge!</vt:lpstr>
      <vt:lpstr>Special issues with really big data</vt:lpstr>
      <vt:lpstr>Memory/Storage Technology Hierarchy</vt:lpstr>
      <vt:lpstr>PowerPoint Presentation</vt:lpstr>
      <vt:lpstr>PowerPoint Presentation</vt:lpstr>
      <vt:lpstr>Coming soon… </vt:lpstr>
      <vt:lpstr>(or maybe not so soon…)</vt:lpstr>
      <vt:lpstr>General rule… </vt:lpstr>
      <vt:lpstr>General Rule</vt:lpstr>
      <vt:lpstr>Does it matter?</vt:lpstr>
      <vt:lpstr>Connection to Systems Programming?</vt:lpstr>
      <vt:lpstr>Special issues with really big data</vt:lpstr>
      <vt:lpstr>What are some really big data examples?</vt:lpstr>
      <vt:lpstr>More examples</vt:lpstr>
      <vt:lpstr>More examples</vt:lpstr>
      <vt:lpstr>What about the future world of IOT?</vt:lpstr>
      <vt:lpstr>PowerPoint Presentation</vt:lpstr>
      <vt:lpstr>For this lecture we’ll focus on Memcached</vt:lpstr>
      <vt:lpstr>Cloud computing solutions</vt:lpstr>
      <vt:lpstr>Memcached concept</vt:lpstr>
      <vt:lpstr>Memcached concept (Memory Cache Daemon)</vt:lpstr>
      <vt:lpstr>Isn’t this just a std::unordered_map?</vt:lpstr>
      <vt:lpstr>Key aspect?</vt:lpstr>
      <vt:lpstr>Memcached can be local (useful when developing new code)</vt:lpstr>
      <vt:lpstr>Remote Memcached runs as a “daemon”</vt:lpstr>
      <vt:lpstr>A pool of daemons… </vt:lpstr>
      <vt:lpstr>Won’t the network be too slow?</vt:lpstr>
      <vt:lpstr>Speed of remote access in a data center</vt:lpstr>
      <vt:lpstr>So?</vt:lpstr>
      <vt:lpstr>How do they track the machines in the pool of Memcached servers?</vt:lpstr>
      <vt:lpstr>Which machine to talk to?</vt:lpstr>
      <vt:lpstr>The usual approach</vt:lpstr>
      <vt:lpstr>Example</vt:lpstr>
      <vt:lpstr>Std::hash</vt:lpstr>
      <vt:lpstr>Many keys map to any single server</vt:lpstr>
      <vt:lpstr>Accessing (key,value) Storage</vt:lpstr>
      <vt:lpstr>This is not always  beneficial</vt:lpstr>
      <vt:lpstr>What would be an “expensive” object ideal for memcached?</vt:lpstr>
      <vt:lpstr>What makes this so effective?</vt:lpstr>
      <vt:lpstr>What would be a “bad use” of memcached?</vt:lpstr>
      <vt:lpstr>MemCacheD is really for temporary data</vt:lpstr>
      <vt:lpstr>Can we do better?</vt:lpstr>
      <vt:lpstr>With some solutions, we can request replication for improved availability</vt:lpstr>
      <vt:lpstr>How did they build it?</vt:lpstr>
      <vt:lpstr>What makes it hard?</vt:lpstr>
      <vt:lpstr>But membership changes complicate things!</vt:lpstr>
      <vt:lpstr>The weak semantics of Memcached are a strength and a weakness</vt:lpstr>
      <vt:lpstr>Are there “coherent” memcached’s?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510</cp:revision>
  <dcterms:created xsi:type="dcterms:W3CDTF">2020-07-27T14:20:38Z</dcterms:created>
  <dcterms:modified xsi:type="dcterms:W3CDTF">2020-12-01T21:28:58Z</dcterms:modified>
</cp:coreProperties>
</file>