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316" r:id="rId3"/>
    <p:sldId id="318" r:id="rId4"/>
    <p:sldId id="317" r:id="rId5"/>
    <p:sldId id="353" r:id="rId6"/>
    <p:sldId id="319" r:id="rId7"/>
    <p:sldId id="320" r:id="rId8"/>
    <p:sldId id="321" r:id="rId9"/>
    <p:sldId id="374" r:id="rId10"/>
    <p:sldId id="322" r:id="rId11"/>
    <p:sldId id="323" r:id="rId12"/>
    <p:sldId id="324" r:id="rId13"/>
    <p:sldId id="325" r:id="rId14"/>
    <p:sldId id="354" r:id="rId15"/>
    <p:sldId id="326" r:id="rId16"/>
    <p:sldId id="355" r:id="rId17"/>
    <p:sldId id="375" r:id="rId18"/>
    <p:sldId id="376" r:id="rId19"/>
    <p:sldId id="327" r:id="rId20"/>
    <p:sldId id="328" r:id="rId21"/>
    <p:sldId id="356" r:id="rId22"/>
    <p:sldId id="330" r:id="rId23"/>
    <p:sldId id="331" r:id="rId24"/>
    <p:sldId id="358" r:id="rId25"/>
    <p:sldId id="332" r:id="rId26"/>
    <p:sldId id="329" r:id="rId27"/>
    <p:sldId id="357" r:id="rId28"/>
    <p:sldId id="359" r:id="rId29"/>
    <p:sldId id="377" r:id="rId30"/>
    <p:sldId id="378" r:id="rId31"/>
    <p:sldId id="333" r:id="rId32"/>
    <p:sldId id="334" r:id="rId33"/>
    <p:sldId id="335" r:id="rId34"/>
    <p:sldId id="336" r:id="rId35"/>
    <p:sldId id="337" r:id="rId36"/>
    <p:sldId id="338" r:id="rId37"/>
    <p:sldId id="360" r:id="rId38"/>
    <p:sldId id="361" r:id="rId39"/>
    <p:sldId id="362" r:id="rId40"/>
    <p:sldId id="339" r:id="rId41"/>
    <p:sldId id="364" r:id="rId42"/>
    <p:sldId id="379" r:id="rId43"/>
    <p:sldId id="380" r:id="rId44"/>
    <p:sldId id="365" r:id="rId45"/>
    <p:sldId id="340" r:id="rId46"/>
    <p:sldId id="366" r:id="rId47"/>
    <p:sldId id="341" r:id="rId48"/>
    <p:sldId id="368" r:id="rId49"/>
    <p:sldId id="343" r:id="rId50"/>
    <p:sldId id="363" r:id="rId51"/>
    <p:sldId id="367" r:id="rId52"/>
    <p:sldId id="344" r:id="rId53"/>
    <p:sldId id="384" r:id="rId54"/>
    <p:sldId id="385" r:id="rId55"/>
    <p:sldId id="369" r:id="rId56"/>
    <p:sldId id="370" r:id="rId57"/>
    <p:sldId id="371" r:id="rId58"/>
    <p:sldId id="345" r:id="rId59"/>
    <p:sldId id="381" r:id="rId60"/>
    <p:sldId id="382" r:id="rId61"/>
    <p:sldId id="383" r:id="rId62"/>
    <p:sldId id="372" r:id="rId63"/>
    <p:sldId id="373" r:id="rId64"/>
    <p:sldId id="346" r:id="rId65"/>
    <p:sldId id="347" r:id="rId66"/>
    <p:sldId id="348" r:id="rId67"/>
    <p:sldId id="349" r:id="rId68"/>
    <p:sldId id="350" r:id="rId69"/>
    <p:sldId id="386" r:id="rId70"/>
    <p:sldId id="352"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8"/>
            <p14:sldId id="317"/>
            <p14:sldId id="353"/>
            <p14:sldId id="319"/>
            <p14:sldId id="320"/>
            <p14:sldId id="321"/>
            <p14:sldId id="374"/>
            <p14:sldId id="322"/>
            <p14:sldId id="323"/>
            <p14:sldId id="324"/>
            <p14:sldId id="325"/>
            <p14:sldId id="354"/>
            <p14:sldId id="326"/>
            <p14:sldId id="355"/>
            <p14:sldId id="375"/>
            <p14:sldId id="376"/>
            <p14:sldId id="327"/>
            <p14:sldId id="328"/>
            <p14:sldId id="356"/>
            <p14:sldId id="330"/>
            <p14:sldId id="331"/>
            <p14:sldId id="358"/>
            <p14:sldId id="332"/>
            <p14:sldId id="329"/>
            <p14:sldId id="357"/>
            <p14:sldId id="359"/>
            <p14:sldId id="377"/>
            <p14:sldId id="378"/>
            <p14:sldId id="333"/>
            <p14:sldId id="334"/>
            <p14:sldId id="335"/>
            <p14:sldId id="336"/>
            <p14:sldId id="337"/>
            <p14:sldId id="338"/>
            <p14:sldId id="360"/>
            <p14:sldId id="361"/>
            <p14:sldId id="362"/>
            <p14:sldId id="339"/>
            <p14:sldId id="364"/>
            <p14:sldId id="379"/>
            <p14:sldId id="380"/>
            <p14:sldId id="365"/>
            <p14:sldId id="340"/>
            <p14:sldId id="366"/>
            <p14:sldId id="341"/>
            <p14:sldId id="368"/>
            <p14:sldId id="343"/>
            <p14:sldId id="363"/>
            <p14:sldId id="367"/>
            <p14:sldId id="344"/>
            <p14:sldId id="384"/>
            <p14:sldId id="385"/>
            <p14:sldId id="369"/>
            <p14:sldId id="370"/>
            <p14:sldId id="371"/>
            <p14:sldId id="345"/>
            <p14:sldId id="381"/>
            <p14:sldId id="382"/>
            <p14:sldId id="383"/>
            <p14:sldId id="372"/>
            <p14:sldId id="373"/>
            <p14:sldId id="346"/>
            <p14:sldId id="347"/>
            <p14:sldId id="348"/>
            <p14:sldId id="349"/>
            <p14:sldId id="350"/>
            <p14:sldId id="386"/>
            <p14:sldId id="3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51A2"/>
    <a:srgbClr val="FF66FF"/>
    <a:srgbClr val="FFFF66"/>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4" d="100"/>
          <a:sy n="104" d="100"/>
        </p:scale>
        <p:origin x="11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48</a:t>
            </a:fld>
            <a:endParaRPr lang="en-US"/>
          </a:p>
        </p:txBody>
      </p:sp>
    </p:spTree>
    <p:extLst>
      <p:ext uri="{BB962C8B-B14F-4D97-AF65-F5344CB8AC3E}">
        <p14:creationId xmlns:p14="http://schemas.microsoft.com/office/powerpoint/2010/main" val="58714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50</a:t>
            </a:fld>
            <a:endParaRPr lang="en-US"/>
          </a:p>
        </p:txBody>
      </p:sp>
    </p:spTree>
    <p:extLst>
      <p:ext uri="{BB962C8B-B14F-4D97-AF65-F5344CB8AC3E}">
        <p14:creationId xmlns:p14="http://schemas.microsoft.com/office/powerpoint/2010/main" val="322155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51</a:t>
            </a:fld>
            <a:endParaRPr lang="en-US"/>
          </a:p>
        </p:txBody>
      </p:sp>
    </p:spTree>
    <p:extLst>
      <p:ext uri="{BB962C8B-B14F-4D97-AF65-F5344CB8AC3E}">
        <p14:creationId xmlns:p14="http://schemas.microsoft.com/office/powerpoint/2010/main" val="74848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53</a:t>
            </a:fld>
            <a:endParaRPr lang="en-US"/>
          </a:p>
        </p:txBody>
      </p:sp>
    </p:spTree>
    <p:extLst>
      <p:ext uri="{BB962C8B-B14F-4D97-AF65-F5344CB8AC3E}">
        <p14:creationId xmlns:p14="http://schemas.microsoft.com/office/powerpoint/2010/main" val="63000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54</a:t>
            </a:fld>
            <a:endParaRPr lang="en-US"/>
          </a:p>
        </p:txBody>
      </p:sp>
    </p:spTree>
    <p:extLst>
      <p:ext uri="{BB962C8B-B14F-4D97-AF65-F5344CB8AC3E}">
        <p14:creationId xmlns:p14="http://schemas.microsoft.com/office/powerpoint/2010/main" val="312844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55</a:t>
            </a:fld>
            <a:endParaRPr lang="en-US"/>
          </a:p>
        </p:txBody>
      </p:sp>
    </p:spTree>
    <p:extLst>
      <p:ext uri="{BB962C8B-B14F-4D97-AF65-F5344CB8AC3E}">
        <p14:creationId xmlns:p14="http://schemas.microsoft.com/office/powerpoint/2010/main" val="3674409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56</a:t>
            </a:fld>
            <a:endParaRPr lang="en-US"/>
          </a:p>
        </p:txBody>
      </p:sp>
    </p:spTree>
    <p:extLst>
      <p:ext uri="{BB962C8B-B14F-4D97-AF65-F5344CB8AC3E}">
        <p14:creationId xmlns:p14="http://schemas.microsoft.com/office/powerpoint/2010/main" val="290409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57</a:t>
            </a:fld>
            <a:endParaRPr lang="en-US"/>
          </a:p>
        </p:txBody>
      </p:sp>
    </p:spTree>
    <p:extLst>
      <p:ext uri="{BB962C8B-B14F-4D97-AF65-F5344CB8AC3E}">
        <p14:creationId xmlns:p14="http://schemas.microsoft.com/office/powerpoint/2010/main" val="163129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59</a:t>
            </a:fld>
            <a:endParaRPr lang="en-US"/>
          </a:p>
        </p:txBody>
      </p:sp>
    </p:spTree>
    <p:extLst>
      <p:ext uri="{BB962C8B-B14F-4D97-AF65-F5344CB8AC3E}">
        <p14:creationId xmlns:p14="http://schemas.microsoft.com/office/powerpoint/2010/main" val="244064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60</a:t>
            </a:fld>
            <a:endParaRPr lang="en-US"/>
          </a:p>
        </p:txBody>
      </p:sp>
    </p:spTree>
    <p:extLst>
      <p:ext uri="{BB962C8B-B14F-4D97-AF65-F5344CB8AC3E}">
        <p14:creationId xmlns:p14="http://schemas.microsoft.com/office/powerpoint/2010/main" val="50023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28</a:t>
            </a:fld>
            <a:endParaRPr lang="en-US"/>
          </a:p>
        </p:txBody>
      </p:sp>
    </p:spTree>
    <p:extLst>
      <p:ext uri="{BB962C8B-B14F-4D97-AF65-F5344CB8AC3E}">
        <p14:creationId xmlns:p14="http://schemas.microsoft.com/office/powerpoint/2010/main" val="161474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61</a:t>
            </a:fld>
            <a:endParaRPr lang="en-US"/>
          </a:p>
        </p:txBody>
      </p:sp>
    </p:spTree>
    <p:extLst>
      <p:ext uri="{BB962C8B-B14F-4D97-AF65-F5344CB8AC3E}">
        <p14:creationId xmlns:p14="http://schemas.microsoft.com/office/powerpoint/2010/main" val="133263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62</a:t>
            </a:fld>
            <a:endParaRPr lang="en-US"/>
          </a:p>
        </p:txBody>
      </p:sp>
    </p:spTree>
    <p:extLst>
      <p:ext uri="{BB962C8B-B14F-4D97-AF65-F5344CB8AC3E}">
        <p14:creationId xmlns:p14="http://schemas.microsoft.com/office/powerpoint/2010/main" val="153184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29</a:t>
            </a:fld>
            <a:endParaRPr lang="en-US"/>
          </a:p>
        </p:txBody>
      </p:sp>
    </p:spTree>
    <p:extLst>
      <p:ext uri="{BB962C8B-B14F-4D97-AF65-F5344CB8AC3E}">
        <p14:creationId xmlns:p14="http://schemas.microsoft.com/office/powerpoint/2010/main" val="192951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30</a:t>
            </a:fld>
            <a:endParaRPr lang="en-US"/>
          </a:p>
        </p:txBody>
      </p:sp>
    </p:spTree>
    <p:extLst>
      <p:ext uri="{BB962C8B-B14F-4D97-AF65-F5344CB8AC3E}">
        <p14:creationId xmlns:p14="http://schemas.microsoft.com/office/powerpoint/2010/main" val="41319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41</a:t>
            </a:fld>
            <a:endParaRPr lang="en-US"/>
          </a:p>
        </p:txBody>
      </p:sp>
    </p:spTree>
    <p:extLst>
      <p:ext uri="{BB962C8B-B14F-4D97-AF65-F5344CB8AC3E}">
        <p14:creationId xmlns:p14="http://schemas.microsoft.com/office/powerpoint/2010/main" val="334360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42</a:t>
            </a:fld>
            <a:endParaRPr lang="en-US"/>
          </a:p>
        </p:txBody>
      </p:sp>
    </p:spTree>
    <p:extLst>
      <p:ext uri="{BB962C8B-B14F-4D97-AF65-F5344CB8AC3E}">
        <p14:creationId xmlns:p14="http://schemas.microsoft.com/office/powerpoint/2010/main" val="289417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43</a:t>
            </a:fld>
            <a:endParaRPr lang="en-US"/>
          </a:p>
        </p:txBody>
      </p:sp>
    </p:spTree>
    <p:extLst>
      <p:ext uri="{BB962C8B-B14F-4D97-AF65-F5344CB8AC3E}">
        <p14:creationId xmlns:p14="http://schemas.microsoft.com/office/powerpoint/2010/main" val="227691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44</a:t>
            </a:fld>
            <a:endParaRPr lang="en-US"/>
          </a:p>
        </p:txBody>
      </p:sp>
    </p:spTree>
    <p:extLst>
      <p:ext uri="{BB962C8B-B14F-4D97-AF65-F5344CB8AC3E}">
        <p14:creationId xmlns:p14="http://schemas.microsoft.com/office/powerpoint/2010/main" val="182545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46</a:t>
            </a:fld>
            <a:endParaRPr lang="en-US"/>
          </a:p>
        </p:txBody>
      </p:sp>
    </p:spTree>
    <p:extLst>
      <p:ext uri="{BB962C8B-B14F-4D97-AF65-F5344CB8AC3E}">
        <p14:creationId xmlns:p14="http://schemas.microsoft.com/office/powerpoint/2010/main" val="9980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10/29/2020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10/29/2020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10/29/2020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10/29/2020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10/29/2020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10/29/2020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10/29/2020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10/29/2020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10/29/2020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10/29/2020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10/29/2020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10/29/2020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Coordination</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17</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0ED3-4A8D-4E22-8F92-3E93055B3251}"/>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33606E68-35EB-45BF-8FBF-4CC83AA99065}"/>
              </a:ext>
            </a:extLst>
          </p:cNvPr>
          <p:cNvSpPr>
            <a:spLocks noGrp="1"/>
          </p:cNvSpPr>
          <p:nvPr>
            <p:ph idx="1"/>
          </p:nvPr>
        </p:nvSpPr>
        <p:spPr/>
        <p:txBody>
          <a:bodyPr/>
          <a:lstStyle/>
          <a:p>
            <a:r>
              <a:rPr lang="en-US" dirty="0"/>
              <a:t>We touched on databases in Lecture 16</a:t>
            </a:r>
          </a:p>
          <a:p>
            <a:endParaRPr lang="en-US" dirty="0"/>
          </a:p>
          <a:p>
            <a:r>
              <a:rPr lang="en-US" dirty="0"/>
              <a:t>Databases often have a subsystem for file I/O, a subsystem to create quick index structures for fast item retrieval, subsystems to interact with users, subsystems to compile and execute queries</a:t>
            </a:r>
          </a:p>
          <a:p>
            <a:br>
              <a:rPr lang="en-US" dirty="0"/>
            </a:br>
            <a:r>
              <a:rPr lang="en-US" dirty="0"/>
              <a:t>Each of these is like a module within a shared address space</a:t>
            </a:r>
          </a:p>
        </p:txBody>
      </p:sp>
      <p:sp>
        <p:nvSpPr>
          <p:cNvPr id="4" name="Footer Placeholder 3">
            <a:extLst>
              <a:ext uri="{FF2B5EF4-FFF2-40B4-BE49-F238E27FC236}">
                <a16:creationId xmlns:a16="http://schemas.microsoft.com/office/drawing/2014/main" id="{B0456424-B0AB-4E18-98C9-FD82263C16F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C7FECC2-5FD9-49A3-9CDB-5260A9585AF7}"/>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38047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3DC3-2A87-4B57-82D7-D03FC5BDBD99}"/>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81BA9C99-0258-48E7-BA79-5A97B7725885}"/>
              </a:ext>
            </a:extLst>
          </p:cNvPr>
          <p:cNvSpPr>
            <a:spLocks noGrp="1"/>
          </p:cNvSpPr>
          <p:nvPr>
            <p:ph idx="1"/>
          </p:nvPr>
        </p:nvSpPr>
        <p:spPr/>
        <p:txBody>
          <a:bodyPr/>
          <a:lstStyle/>
          <a:p>
            <a:r>
              <a:rPr lang="en-US" dirty="0"/>
              <a:t>Web servers at companies like Amazon, Facebook, Netflix</a:t>
            </a:r>
          </a:p>
          <a:p>
            <a:endParaRPr lang="en-US" dirty="0"/>
          </a:p>
          <a:p>
            <a:r>
              <a:rPr lang="en-US" dirty="0"/>
              <a:t>The Linux kernel</a:t>
            </a:r>
          </a:p>
          <a:p>
            <a:endParaRPr lang="en-US" dirty="0"/>
          </a:p>
          <a:p>
            <a:r>
              <a:rPr lang="en-US" dirty="0"/>
              <a:t>The C++ compiler</a:t>
            </a:r>
          </a:p>
        </p:txBody>
      </p:sp>
      <p:sp>
        <p:nvSpPr>
          <p:cNvPr id="4" name="Footer Placeholder 3">
            <a:extLst>
              <a:ext uri="{FF2B5EF4-FFF2-40B4-BE49-F238E27FC236}">
                <a16:creationId xmlns:a16="http://schemas.microsoft.com/office/drawing/2014/main" id="{7D44C893-E748-4F9B-A6B1-49DF424D8AB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9F789C4-34ED-476A-B459-FB95A99245D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31954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CAC5-C7BF-4E69-AAC0-62616F206503}"/>
              </a:ext>
            </a:extLst>
          </p:cNvPr>
          <p:cNvSpPr>
            <a:spLocks noGrp="1"/>
          </p:cNvSpPr>
          <p:nvPr>
            <p:ph type="title"/>
          </p:nvPr>
        </p:nvSpPr>
        <p:spPr/>
        <p:txBody>
          <a:bodyPr/>
          <a:lstStyle/>
          <a:p>
            <a:r>
              <a:rPr lang="en-US" dirty="0"/>
              <a:t>C++ modularity features</a:t>
            </a:r>
          </a:p>
        </p:txBody>
      </p:sp>
      <p:sp>
        <p:nvSpPr>
          <p:cNvPr id="3" name="Content Placeholder 2">
            <a:extLst>
              <a:ext uri="{FF2B5EF4-FFF2-40B4-BE49-F238E27FC236}">
                <a16:creationId xmlns:a16="http://schemas.microsoft.com/office/drawing/2014/main" id="{43F119CF-960C-4219-8F9A-0218E1D07DB9}"/>
              </a:ext>
            </a:extLst>
          </p:cNvPr>
          <p:cNvSpPr>
            <a:spLocks noGrp="1"/>
          </p:cNvSpPr>
          <p:nvPr>
            <p:ph idx="1"/>
          </p:nvPr>
        </p:nvSpPr>
        <p:spPr>
          <a:xfrm>
            <a:off x="1024127" y="2286000"/>
            <a:ext cx="11009721" cy="4023360"/>
          </a:xfrm>
        </p:spPr>
        <p:txBody>
          <a:bodyPr>
            <a:normAutofit lnSpcReduction="10000"/>
          </a:bodyPr>
          <a:lstStyle/>
          <a:p>
            <a:r>
              <a:rPr lang="en-US" dirty="0"/>
              <a:t>In fact, C++ has features to help with designing modular systems.  C++ namespaces allow you to avoid accidental naming conflicts if two modular components happen to reuse names.</a:t>
            </a:r>
          </a:p>
          <a:p>
            <a:endParaRPr lang="en-US" dirty="0"/>
          </a:p>
          <a:p>
            <a:r>
              <a:rPr lang="en-US" dirty="0"/>
              <a:t>A C++ application can manage the mapping of threads to NUMA cores, and a parent thread can track or manage its children.</a:t>
            </a:r>
          </a:p>
          <a:p>
            <a:endParaRPr lang="en-US" dirty="0"/>
          </a:p>
          <a:p>
            <a:r>
              <a:rPr lang="en-US" dirty="0"/>
              <a:t>std::thread scheduling can be configured for these thread groups.</a:t>
            </a:r>
          </a:p>
        </p:txBody>
      </p:sp>
      <p:sp>
        <p:nvSpPr>
          <p:cNvPr id="4" name="Footer Placeholder 3">
            <a:extLst>
              <a:ext uri="{FF2B5EF4-FFF2-40B4-BE49-F238E27FC236}">
                <a16:creationId xmlns:a16="http://schemas.microsoft.com/office/drawing/2014/main" id="{6F2BF65D-28FC-48AE-8ABC-82B63F8121C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191445E-E407-4120-9D86-70228E067E0F}"/>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6359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5421-3A97-4232-9041-FDD8BC85A271}"/>
              </a:ext>
            </a:extLst>
          </p:cNvPr>
          <p:cNvSpPr>
            <a:spLocks noGrp="1"/>
          </p:cNvSpPr>
          <p:nvPr>
            <p:ph type="title"/>
          </p:nvPr>
        </p:nvSpPr>
        <p:spPr/>
        <p:txBody>
          <a:bodyPr>
            <a:normAutofit fontScale="90000"/>
          </a:bodyPr>
          <a:lstStyle/>
          <a:p>
            <a:r>
              <a:rPr lang="en-US" dirty="0"/>
              <a:t>What about modularity for coordination, like in Homework 3 Part II?</a:t>
            </a:r>
          </a:p>
        </p:txBody>
      </p:sp>
      <p:sp>
        <p:nvSpPr>
          <p:cNvPr id="3" name="Content Placeholder 2">
            <a:extLst>
              <a:ext uri="{FF2B5EF4-FFF2-40B4-BE49-F238E27FC236}">
                <a16:creationId xmlns:a16="http://schemas.microsoft.com/office/drawing/2014/main" id="{A45D3BC1-F1D4-4F01-9522-2FF68B274C95}"/>
              </a:ext>
            </a:extLst>
          </p:cNvPr>
          <p:cNvSpPr>
            <a:spLocks noGrp="1"/>
          </p:cNvSpPr>
          <p:nvPr>
            <p:ph idx="1"/>
          </p:nvPr>
        </p:nvSpPr>
        <p:spPr/>
        <p:txBody>
          <a:bodyPr/>
          <a:lstStyle/>
          <a:p>
            <a:r>
              <a:rPr lang="en-US" dirty="0"/>
              <a:t>At present, these are not “baked into” std libraries, but you can easily implement your own classes using them.</a:t>
            </a:r>
          </a:p>
          <a:p>
            <a:endParaRPr lang="en-US" dirty="0"/>
          </a:p>
          <a:p>
            <a:r>
              <a:rPr lang="en-US" dirty="0"/>
              <a:t>Some are starting to show up in the boost:: libraries, which are “future ideas for C++ xx.”  Not all will make it!</a:t>
            </a:r>
          </a:p>
          <a:p>
            <a:endParaRPr lang="en-US" dirty="0"/>
          </a:p>
          <a:p>
            <a:r>
              <a:rPr lang="en-US" dirty="0"/>
              <a:t>Many companies are nervous about Boost (open source)</a:t>
            </a:r>
          </a:p>
        </p:txBody>
      </p:sp>
      <p:sp>
        <p:nvSpPr>
          <p:cNvPr id="4" name="Footer Placeholder 3">
            <a:extLst>
              <a:ext uri="{FF2B5EF4-FFF2-40B4-BE49-F238E27FC236}">
                <a16:creationId xmlns:a16="http://schemas.microsoft.com/office/drawing/2014/main" id="{C9268EB1-0524-4B8F-9549-015638AB073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CE30A7D-0ADE-4BC7-8963-F9CBF8C895F2}"/>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77054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0775-9807-4929-AEC6-7E233D20AC25}"/>
              </a:ext>
            </a:extLst>
          </p:cNvPr>
          <p:cNvSpPr>
            <a:spLocks noGrp="1"/>
          </p:cNvSpPr>
          <p:nvPr>
            <p:ph type="title"/>
          </p:nvPr>
        </p:nvSpPr>
        <p:spPr/>
        <p:txBody>
          <a:bodyPr/>
          <a:lstStyle/>
          <a:p>
            <a:r>
              <a:rPr lang="en-US" dirty="0"/>
              <a:t>Inspiration: Software Engineering</a:t>
            </a:r>
          </a:p>
        </p:txBody>
      </p:sp>
      <p:sp>
        <p:nvSpPr>
          <p:cNvPr id="3" name="Content Placeholder 2">
            <a:extLst>
              <a:ext uri="{FF2B5EF4-FFF2-40B4-BE49-F238E27FC236}">
                <a16:creationId xmlns:a16="http://schemas.microsoft.com/office/drawing/2014/main" id="{0B5480CC-2D21-484F-AA73-2E8C0D224864}"/>
              </a:ext>
            </a:extLst>
          </p:cNvPr>
          <p:cNvSpPr>
            <a:spLocks noGrp="1"/>
          </p:cNvSpPr>
          <p:nvPr>
            <p:ph idx="1"/>
          </p:nvPr>
        </p:nvSpPr>
        <p:spPr/>
        <p:txBody>
          <a:bodyPr/>
          <a:lstStyle/>
          <a:p>
            <a:r>
              <a:rPr lang="en-US" dirty="0"/>
              <a:t>There is some similarity between “synchronization” patterns and “software design patterns”</a:t>
            </a:r>
          </a:p>
          <a:p>
            <a:endParaRPr lang="en-US" dirty="0"/>
          </a:p>
          <a:p>
            <a:r>
              <a:rPr lang="en-US" dirty="0"/>
              <a:t>We learn about those in CS2110</a:t>
            </a:r>
          </a:p>
          <a:p>
            <a:endParaRPr lang="en-US" dirty="0"/>
          </a:p>
          <a:p>
            <a:r>
              <a:rPr lang="en-US" dirty="0"/>
              <a:t>Basic idea:  </a:t>
            </a:r>
            <a:r>
              <a:rPr lang="en-US" i="1" dirty="0"/>
              <a:t>Problems that often arise in object oriented programs, and effective, standard ways of solving them.</a:t>
            </a:r>
          </a:p>
        </p:txBody>
      </p:sp>
      <p:sp>
        <p:nvSpPr>
          <p:cNvPr id="4" name="Footer Placeholder 3">
            <a:extLst>
              <a:ext uri="{FF2B5EF4-FFF2-40B4-BE49-F238E27FC236}">
                <a16:creationId xmlns:a16="http://schemas.microsoft.com/office/drawing/2014/main" id="{6B790E4C-DD44-4340-A235-A1DB1218801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D0622E9-F046-4B08-BADE-09F399234517}"/>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4579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ADA7-BD68-4274-9059-3C0E014CE345}"/>
              </a:ext>
            </a:extLst>
          </p:cNvPr>
          <p:cNvSpPr>
            <a:spLocks noGrp="1"/>
          </p:cNvSpPr>
          <p:nvPr>
            <p:ph type="title"/>
          </p:nvPr>
        </p:nvSpPr>
        <p:spPr/>
        <p:txBody>
          <a:bodyPr/>
          <a:lstStyle/>
          <a:p>
            <a:r>
              <a:rPr lang="en-US" dirty="0"/>
              <a:t>Example: The Object visitor pattern</a:t>
            </a:r>
          </a:p>
        </p:txBody>
      </p:sp>
      <p:sp>
        <p:nvSpPr>
          <p:cNvPr id="3" name="Content Placeholder 2">
            <a:extLst>
              <a:ext uri="{FF2B5EF4-FFF2-40B4-BE49-F238E27FC236}">
                <a16:creationId xmlns:a16="http://schemas.microsoft.com/office/drawing/2014/main" id="{A419772D-F492-42C8-90EF-C28492F3BDCD}"/>
              </a:ext>
            </a:extLst>
          </p:cNvPr>
          <p:cNvSpPr>
            <a:spLocks noGrp="1"/>
          </p:cNvSpPr>
          <p:nvPr>
            <p:ph idx="1"/>
          </p:nvPr>
        </p:nvSpPr>
        <p:spPr/>
        <p:txBody>
          <a:bodyPr>
            <a:normAutofit fontScale="92500" lnSpcReduction="20000"/>
          </a:bodyPr>
          <a:lstStyle/>
          <a:p>
            <a:r>
              <a:rPr lang="en-US" dirty="0"/>
              <a:t>The visitor design pattern associates virtual functions with existing classes.  </a:t>
            </a:r>
          </a:p>
          <a:p>
            <a:endParaRPr lang="en-US" dirty="0"/>
          </a:p>
          <a:p>
            <a:r>
              <a:rPr lang="en-US" dirty="0"/>
              <a:t>The class offers a static method that permits the caller to provide an object (a “</a:t>
            </a:r>
            <a:r>
              <a:rPr lang="en-US" dirty="0" err="1"/>
              <a:t>functor</a:t>
            </a:r>
            <a:r>
              <a:rPr lang="en-US" dirty="0"/>
              <a:t>”) that implements this function interface.  The base class keeps a list of visitors, and will call those functions when objects of the base-class type are created or modified.  </a:t>
            </a:r>
          </a:p>
          <a:p>
            <a:endParaRPr lang="en-US" dirty="0"/>
          </a:p>
          <a:p>
            <a:r>
              <a:rPr lang="en-US" dirty="0"/>
              <a:t>With this you can build new logic that takes some action that was not already part of the design when the base class was created!</a:t>
            </a:r>
          </a:p>
        </p:txBody>
      </p:sp>
      <p:sp>
        <p:nvSpPr>
          <p:cNvPr id="4" name="Footer Placeholder 3">
            <a:extLst>
              <a:ext uri="{FF2B5EF4-FFF2-40B4-BE49-F238E27FC236}">
                <a16:creationId xmlns:a16="http://schemas.microsoft.com/office/drawing/2014/main" id="{E65C2769-8B17-41A7-A3CB-167ED9E8DC4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4753D61-17E3-47DA-AA48-89BB68B8CF6F}"/>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334475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366C-53A2-43D7-8531-29E229D8C1EB}"/>
              </a:ext>
            </a:extLst>
          </p:cNvPr>
          <p:cNvSpPr>
            <a:spLocks noGrp="1"/>
          </p:cNvSpPr>
          <p:nvPr>
            <p:ph type="title"/>
          </p:nvPr>
        </p:nvSpPr>
        <p:spPr/>
        <p:txBody>
          <a:bodyPr/>
          <a:lstStyle/>
          <a:p>
            <a:r>
              <a:rPr lang="en-US" dirty="0"/>
              <a:t>Reminder: Interfaces</a:t>
            </a:r>
          </a:p>
        </p:txBody>
      </p:sp>
      <p:sp>
        <p:nvSpPr>
          <p:cNvPr id="3" name="Content Placeholder 2">
            <a:extLst>
              <a:ext uri="{FF2B5EF4-FFF2-40B4-BE49-F238E27FC236}">
                <a16:creationId xmlns:a16="http://schemas.microsoft.com/office/drawing/2014/main" id="{1ABC9142-A693-466A-87E9-1FBBA2EB8A81}"/>
              </a:ext>
            </a:extLst>
          </p:cNvPr>
          <p:cNvSpPr>
            <a:spLocks noGrp="1"/>
          </p:cNvSpPr>
          <p:nvPr>
            <p:ph idx="1"/>
          </p:nvPr>
        </p:nvSpPr>
        <p:spPr/>
        <p:txBody>
          <a:bodyPr>
            <a:normAutofit lnSpcReduction="10000"/>
          </a:bodyPr>
          <a:lstStyle/>
          <a:p>
            <a:r>
              <a:rPr lang="en-US" dirty="0"/>
              <a:t>In a C++ .</a:t>
            </a:r>
            <a:r>
              <a:rPr lang="en-US" dirty="0" err="1"/>
              <a:t>hpp</a:t>
            </a:r>
            <a:r>
              <a:rPr lang="en-US" dirty="0"/>
              <a:t> file, one normally puts the declarations of classes and templates, but the bodies are often in a .</a:t>
            </a:r>
            <a:r>
              <a:rPr lang="en-US" dirty="0" err="1"/>
              <a:t>cpp</a:t>
            </a:r>
            <a:r>
              <a:rPr lang="en-US" dirty="0"/>
              <a:t> file.</a:t>
            </a:r>
          </a:p>
          <a:p>
            <a:endParaRPr lang="en-US" dirty="0"/>
          </a:p>
          <a:p>
            <a:r>
              <a:rPr lang="en-US" dirty="0"/>
              <a:t>A “virtual” class is one that has a .</a:t>
            </a:r>
            <a:r>
              <a:rPr lang="en-US" dirty="0" err="1"/>
              <a:t>hpp</a:t>
            </a:r>
            <a:r>
              <a:rPr lang="en-US" dirty="0"/>
              <a:t> file defining it, but no implementations.  An </a:t>
            </a:r>
            <a:r>
              <a:rPr lang="en-US" b="1" dirty="0"/>
              <a:t>interface</a:t>
            </a:r>
            <a:r>
              <a:rPr lang="en-US" dirty="0"/>
              <a:t> is a standardized virtual class.</a:t>
            </a:r>
          </a:p>
          <a:p>
            <a:endParaRPr lang="en-US" dirty="0"/>
          </a:p>
          <a:p>
            <a:r>
              <a:rPr lang="en-US" dirty="0"/>
              <a:t>A C++ class can “implement” an interface, and then you can pass class objects to any method that accepts the interface type.</a:t>
            </a:r>
          </a:p>
        </p:txBody>
      </p:sp>
      <p:sp>
        <p:nvSpPr>
          <p:cNvPr id="4" name="Footer Placeholder 3">
            <a:extLst>
              <a:ext uri="{FF2B5EF4-FFF2-40B4-BE49-F238E27FC236}">
                <a16:creationId xmlns:a16="http://schemas.microsoft.com/office/drawing/2014/main" id="{292C495B-9926-447A-9846-1B8AAF28B33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70F34E4-947D-41DB-AEF8-403F16EDB03F}"/>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444577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D625-5261-41AB-AEB1-6025C229BFE3}"/>
              </a:ext>
            </a:extLst>
          </p:cNvPr>
          <p:cNvSpPr>
            <a:spLocks noGrp="1"/>
          </p:cNvSpPr>
          <p:nvPr>
            <p:ph type="title"/>
          </p:nvPr>
        </p:nvSpPr>
        <p:spPr/>
        <p:txBody>
          <a:bodyPr/>
          <a:lstStyle/>
          <a:p>
            <a:r>
              <a:rPr lang="en-US" dirty="0"/>
              <a:t>Example of how you might use visitor</a:t>
            </a:r>
          </a:p>
        </p:txBody>
      </p:sp>
      <p:sp>
        <p:nvSpPr>
          <p:cNvPr id="3" name="Content Placeholder 2">
            <a:extLst>
              <a:ext uri="{FF2B5EF4-FFF2-40B4-BE49-F238E27FC236}">
                <a16:creationId xmlns:a16="http://schemas.microsoft.com/office/drawing/2014/main" id="{074A3DC6-A050-4E75-AC76-32FC0D0E913E}"/>
              </a:ext>
            </a:extLst>
          </p:cNvPr>
          <p:cNvSpPr>
            <a:spLocks noGrp="1"/>
          </p:cNvSpPr>
          <p:nvPr>
            <p:ph idx="1"/>
          </p:nvPr>
        </p:nvSpPr>
        <p:spPr/>
        <p:txBody>
          <a:bodyPr>
            <a:normAutofit fontScale="85000" lnSpcReduction="20000"/>
          </a:bodyPr>
          <a:lstStyle/>
          <a:p>
            <a:r>
              <a:rPr lang="en-US" dirty="0"/>
              <a:t>Suppose that you wanted to “monitor” a collection of files.</a:t>
            </a:r>
          </a:p>
          <a:p>
            <a:endParaRPr lang="en-US" dirty="0"/>
          </a:p>
          <a:p>
            <a:r>
              <a:rPr lang="en-US" dirty="0"/>
              <a:t>We could build a base class that understands the file system and watches for changes.  But we built that in 2020, and you might plan to use this logic as a library in 2025.  In 2020 we can’t guess at what you will be coding 5 years from now.</a:t>
            </a:r>
          </a:p>
          <a:p>
            <a:endParaRPr lang="en-US" dirty="0"/>
          </a:p>
          <a:p>
            <a:r>
              <a:rPr lang="en-US" dirty="0"/>
              <a:t>So our monitor class uses “visitor”.  In 2025 you will register a </a:t>
            </a:r>
            <a:r>
              <a:rPr lang="en-US" dirty="0" err="1"/>
              <a:t>functor</a:t>
            </a:r>
            <a:r>
              <a:rPr lang="en-US" dirty="0"/>
              <a:t> and it will receive “upcall events” each time a file of interest changes.  And this works even if you have multiple visitors all using the file watcher class.</a:t>
            </a:r>
          </a:p>
        </p:txBody>
      </p:sp>
      <p:sp>
        <p:nvSpPr>
          <p:cNvPr id="4" name="Footer Placeholder 3">
            <a:extLst>
              <a:ext uri="{FF2B5EF4-FFF2-40B4-BE49-F238E27FC236}">
                <a16:creationId xmlns:a16="http://schemas.microsoft.com/office/drawing/2014/main" id="{776D1FEB-22E6-4CD5-B1B2-F1F4F2520A0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EFA3478-87FC-4A7B-98A7-08D6EE6E750C}"/>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296569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B527D6-0CBB-4F59-B13E-9954944F9544}"/>
              </a:ext>
            </a:extLst>
          </p:cNvPr>
          <p:cNvSpPr>
            <a:spLocks noGrp="1"/>
          </p:cNvSpPr>
          <p:nvPr>
            <p:ph type="title"/>
          </p:nvPr>
        </p:nvSpPr>
        <p:spPr/>
        <p:txBody>
          <a:bodyPr/>
          <a:lstStyle/>
          <a:p>
            <a:r>
              <a:rPr lang="en-US" dirty="0"/>
              <a:t>How to think about the visitor idea</a:t>
            </a:r>
          </a:p>
        </p:txBody>
      </p:sp>
      <p:sp>
        <p:nvSpPr>
          <p:cNvPr id="8" name="Content Placeholder 7">
            <a:extLst>
              <a:ext uri="{FF2B5EF4-FFF2-40B4-BE49-F238E27FC236}">
                <a16:creationId xmlns:a16="http://schemas.microsoft.com/office/drawing/2014/main" id="{1858B25C-E0C7-48B1-AC4F-A847AAE5B654}"/>
              </a:ext>
            </a:extLst>
          </p:cNvPr>
          <p:cNvSpPr>
            <a:spLocks noGrp="1"/>
          </p:cNvSpPr>
          <p:nvPr>
            <p:ph idx="1"/>
          </p:nvPr>
        </p:nvSpPr>
        <p:spPr/>
        <p:txBody>
          <a:bodyPr>
            <a:normAutofit fontScale="92500" lnSpcReduction="20000"/>
          </a:bodyPr>
          <a:lstStyle/>
          <a:p>
            <a:r>
              <a:rPr lang="en-US" dirty="0"/>
              <a:t>When the binoculars were created, the company creating them didn’t know who would use them and how.</a:t>
            </a:r>
          </a:p>
          <a:p>
            <a:endParaRPr lang="en-US" dirty="0"/>
          </a:p>
          <a:p>
            <a:r>
              <a:rPr lang="en-US" dirty="0"/>
              <a:t>This observer is a visitor.  She knows how to use</a:t>
            </a:r>
            <a:br>
              <a:rPr lang="en-US" dirty="0"/>
            </a:br>
            <a:r>
              <a:rPr lang="en-US" dirty="0"/>
              <a:t>binoculars.  The binoculars pass images to her.  </a:t>
            </a:r>
            <a:br>
              <a:rPr lang="en-US" dirty="0"/>
            </a:br>
            <a:r>
              <a:rPr lang="en-US" dirty="0"/>
              <a:t>They “do upcalls to a virtual interface function”.</a:t>
            </a:r>
          </a:p>
          <a:p>
            <a:endParaRPr lang="en-US" dirty="0"/>
          </a:p>
          <a:p>
            <a:r>
              <a:rPr lang="en-US" dirty="0"/>
              <a:t>The main difference is that with visitors several observers could share the one pair of binoculars.   They get called one by one.</a:t>
            </a:r>
          </a:p>
        </p:txBody>
      </p:sp>
      <p:sp>
        <p:nvSpPr>
          <p:cNvPr id="4" name="Footer Placeholder 3">
            <a:extLst>
              <a:ext uri="{FF2B5EF4-FFF2-40B4-BE49-F238E27FC236}">
                <a16:creationId xmlns:a16="http://schemas.microsoft.com/office/drawing/2014/main" id="{2FD2A470-7BCA-4018-999B-FBE47EA6AF3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2D8458-4805-4AAF-BA5A-82403CA58A7E}"/>
              </a:ext>
            </a:extLst>
          </p:cNvPr>
          <p:cNvSpPr>
            <a:spLocks noGrp="1"/>
          </p:cNvSpPr>
          <p:nvPr>
            <p:ph type="sldNum" sz="quarter" idx="12"/>
          </p:nvPr>
        </p:nvSpPr>
        <p:spPr/>
        <p:txBody>
          <a:bodyPr/>
          <a:lstStyle/>
          <a:p>
            <a:fld id="{6547F9EC-0141-428E-9624-21FD351CB832}" type="slidenum">
              <a:rPr lang="en-US" smtClean="0"/>
              <a:t>18</a:t>
            </a:fld>
            <a:endParaRPr lang="en-US"/>
          </a:p>
        </p:txBody>
      </p:sp>
      <p:pic>
        <p:nvPicPr>
          <p:cNvPr id="7" name="Picture 6">
            <a:extLst>
              <a:ext uri="{FF2B5EF4-FFF2-40B4-BE49-F238E27FC236}">
                <a16:creationId xmlns:a16="http://schemas.microsoft.com/office/drawing/2014/main" id="{13684D78-1336-411A-94EA-A8F540E13A23}"/>
              </a:ext>
            </a:extLst>
          </p:cNvPr>
          <p:cNvPicPr>
            <a:picLocks noChangeAspect="1"/>
          </p:cNvPicPr>
          <p:nvPr/>
        </p:nvPicPr>
        <p:blipFill>
          <a:blip r:embed="rId2"/>
          <a:stretch>
            <a:fillRect/>
          </a:stretch>
        </p:blipFill>
        <p:spPr>
          <a:xfrm>
            <a:off x="8801506" y="2954548"/>
            <a:ext cx="3264531" cy="2091906"/>
          </a:xfrm>
          <a:prstGeom prst="rect">
            <a:avLst/>
          </a:prstGeom>
        </p:spPr>
      </p:pic>
    </p:spTree>
    <p:extLst>
      <p:ext uri="{BB962C8B-B14F-4D97-AF65-F5344CB8AC3E}">
        <p14:creationId xmlns:p14="http://schemas.microsoft.com/office/powerpoint/2010/main" val="71867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72C3-487C-42D4-B588-0B5868CD4B26}"/>
              </a:ext>
            </a:extLst>
          </p:cNvPr>
          <p:cNvSpPr>
            <a:spLocks noGrp="1"/>
          </p:cNvSpPr>
          <p:nvPr>
            <p:ph type="title"/>
          </p:nvPr>
        </p:nvSpPr>
        <p:spPr/>
        <p:txBody>
          <a:bodyPr/>
          <a:lstStyle/>
          <a:p>
            <a:r>
              <a:rPr lang="en-US" dirty="0"/>
              <a:t>Visitor pattern use cases</a:t>
            </a:r>
          </a:p>
        </p:txBody>
      </p:sp>
      <p:sp>
        <p:nvSpPr>
          <p:cNvPr id="3" name="Content Placeholder 2">
            <a:extLst>
              <a:ext uri="{FF2B5EF4-FFF2-40B4-BE49-F238E27FC236}">
                <a16:creationId xmlns:a16="http://schemas.microsoft.com/office/drawing/2014/main" id="{33675795-00A5-4713-BFA8-98E248944003}"/>
              </a:ext>
            </a:extLst>
          </p:cNvPr>
          <p:cNvSpPr>
            <a:spLocks noGrp="1"/>
          </p:cNvSpPr>
          <p:nvPr>
            <p:ph idx="1"/>
          </p:nvPr>
        </p:nvSpPr>
        <p:spPr/>
        <p:txBody>
          <a:bodyPr/>
          <a:lstStyle/>
          <a:p>
            <a:r>
              <a:rPr lang="en-US" dirty="0"/>
              <a:t>The visitor pattern is common with file systems: if an application is interested in a file or folder, this pattern allows one module to “refresh” when some other module makes a change.</a:t>
            </a:r>
          </a:p>
          <a:p>
            <a:endParaRPr lang="en-US" dirty="0"/>
          </a:p>
          <a:p>
            <a:r>
              <a:rPr lang="en-US" dirty="0"/>
              <a:t>It is also useful with GUI displays.  If something changes, the GUI can refresh or even recompute its layout.</a:t>
            </a:r>
          </a:p>
        </p:txBody>
      </p:sp>
      <p:sp>
        <p:nvSpPr>
          <p:cNvPr id="4" name="Footer Placeholder 3">
            <a:extLst>
              <a:ext uri="{FF2B5EF4-FFF2-40B4-BE49-F238E27FC236}">
                <a16:creationId xmlns:a16="http://schemas.microsoft.com/office/drawing/2014/main" id="{13475E3A-B738-4999-8C5F-865969B6EAD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3BCDBE4-187A-4A58-A8BC-52B4EED0D8CF}"/>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347648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dirty="0">
                <a:solidFill>
                  <a:srgbClr val="C00000"/>
                </a:solidFill>
              </a:rPr>
              <a:t>Today we focus on other patterns for coordinating threads or entire processes.</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0" y="3244334"/>
            <a:ext cx="2779672" cy="369332"/>
          </a:xfrm>
          <a:prstGeom prst="rect">
            <a:avLst/>
          </a:prstGeom>
          <a:solidFill>
            <a:srgbClr val="FFFF66"/>
          </a:solidFill>
        </p:spPr>
        <p:txBody>
          <a:bodyPr wrap="none" rtlCol="0">
            <a:spAutoFit/>
          </a:bodyPr>
          <a:lstStyle/>
          <a:p>
            <a:pPr algn="ctr"/>
            <a:r>
              <a:rPr lang="en-US" dirty="0"/>
              <a:t>Lightweight vs. Heavyweight</a:t>
            </a:r>
          </a:p>
        </p:txBody>
      </p:sp>
      <p:sp>
        <p:nvSpPr>
          <p:cNvPr id="7" name="TextBox 6">
            <a:extLst>
              <a:ext uri="{FF2B5EF4-FFF2-40B4-BE49-F238E27FC236}">
                <a16:creationId xmlns:a16="http://schemas.microsoft.com/office/drawing/2014/main" id="{AA6037FA-6EF9-41B7-87AD-DF1B091D45F8}"/>
              </a:ext>
            </a:extLst>
          </p:cNvPr>
          <p:cNvSpPr txBox="1"/>
          <p:nvPr/>
        </p:nvSpPr>
        <p:spPr>
          <a:xfrm>
            <a:off x="1505633" y="3753752"/>
            <a:ext cx="3935052" cy="369332"/>
          </a:xfrm>
          <a:prstGeom prst="rect">
            <a:avLst/>
          </a:prstGeom>
          <a:solidFill>
            <a:srgbClr val="FFFF66"/>
          </a:solidFill>
        </p:spPr>
        <p:txBody>
          <a:bodyPr wrap="square" rtlCol="0">
            <a:spAutoFit/>
          </a:bodyPr>
          <a:lstStyle/>
          <a:p>
            <a:pPr algn="ctr"/>
            <a:r>
              <a:rPr lang="en-US" dirty="0"/>
              <a:t>Thread “context”</a:t>
            </a:r>
          </a:p>
        </p:txBody>
      </p:sp>
      <p:sp>
        <p:nvSpPr>
          <p:cNvPr id="9" name="TextBox 8">
            <a:extLst>
              <a:ext uri="{FF2B5EF4-FFF2-40B4-BE49-F238E27FC236}">
                <a16:creationId xmlns:a16="http://schemas.microsoft.com/office/drawing/2014/main" id="{EFB93A7E-E7A1-4D18-8468-2F059C260A1B}"/>
              </a:ext>
            </a:extLst>
          </p:cNvPr>
          <p:cNvSpPr txBox="1"/>
          <p:nvPr/>
        </p:nvSpPr>
        <p:spPr>
          <a:xfrm>
            <a:off x="1544147" y="4294261"/>
            <a:ext cx="3847208" cy="369332"/>
          </a:xfrm>
          <a:prstGeom prst="rect">
            <a:avLst/>
          </a:prstGeom>
          <a:solidFill>
            <a:srgbClr val="FFFF66"/>
          </a:solidFill>
        </p:spPr>
        <p:txBody>
          <a:bodyPr wrap="none" rtlCol="0">
            <a:spAutoFit/>
          </a:bodyPr>
          <a:lstStyle/>
          <a:p>
            <a:pPr algn="ctr"/>
            <a:r>
              <a:rPr lang="en-US" dirty="0"/>
              <a:t>C++ mutex objects.  Atomic data types.</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FF66"/>
          </a:solidFill>
        </p:spPr>
        <p:txBody>
          <a:bodyPr wrap="none" rtlCol="0">
            <a:spAutoFit/>
          </a:bodyPr>
          <a:lstStyle/>
          <a:p>
            <a:r>
              <a:rPr lang="en-US" dirty="0"/>
              <a:t>Reminder: Thread Concept</a:t>
            </a:r>
          </a:p>
        </p:txBody>
      </p:sp>
      <p:sp>
        <p:nvSpPr>
          <p:cNvPr id="11" name="TextBox 10">
            <a:extLst>
              <a:ext uri="{FF2B5EF4-FFF2-40B4-BE49-F238E27FC236}">
                <a16:creationId xmlns:a16="http://schemas.microsoft.com/office/drawing/2014/main" id="{984F9F69-49D5-4891-B861-8372CD3F1027}"/>
              </a:ext>
            </a:extLst>
          </p:cNvPr>
          <p:cNvSpPr txBox="1"/>
          <p:nvPr/>
        </p:nvSpPr>
        <p:spPr>
          <a:xfrm>
            <a:off x="6673677" y="3723254"/>
            <a:ext cx="3935052" cy="369332"/>
          </a:xfrm>
          <a:prstGeom prst="rect">
            <a:avLst/>
          </a:prstGeom>
          <a:solidFill>
            <a:srgbClr val="FFFF66"/>
          </a:solidFill>
        </p:spPr>
        <p:txBody>
          <a:bodyPr wrap="square" rtlCol="0">
            <a:spAutoFit/>
          </a:bodyPr>
          <a:lstStyle/>
          <a:p>
            <a:pPr algn="ctr"/>
            <a:r>
              <a:rPr lang="en-US" dirty="0"/>
              <a:t>Deadlocks and </a:t>
            </a:r>
            <a:r>
              <a:rPr lang="en-US" dirty="0" err="1"/>
              <a:t>Livelocks</a:t>
            </a:r>
            <a:endParaRPr lang="en-US" dirty="0"/>
          </a:p>
        </p:txBody>
      </p:sp>
      <p:sp>
        <p:nvSpPr>
          <p:cNvPr id="12" name="TextBox 11">
            <a:extLst>
              <a:ext uri="{FF2B5EF4-FFF2-40B4-BE49-F238E27FC236}">
                <a16:creationId xmlns:a16="http://schemas.microsoft.com/office/drawing/2014/main" id="{40E37742-04BC-4137-831C-CE3E68CE9ECA}"/>
              </a:ext>
            </a:extLst>
          </p:cNvPr>
          <p:cNvSpPr txBox="1"/>
          <p:nvPr/>
        </p:nvSpPr>
        <p:spPr>
          <a:xfrm>
            <a:off x="6001025" y="2566299"/>
            <a:ext cx="5280356" cy="923330"/>
          </a:xfrm>
          <a:prstGeom prst="rect">
            <a:avLst/>
          </a:prstGeom>
          <a:solidFill>
            <a:srgbClr val="FFFF66"/>
          </a:solidFill>
        </p:spPr>
        <p:txBody>
          <a:bodyPr wrap="none" rtlCol="0">
            <a:spAutoFit/>
          </a:bodyPr>
          <a:lstStyle/>
          <a:p>
            <a:pPr algn="ctr"/>
            <a:r>
              <a:rPr lang="en-US" dirty="0"/>
              <a:t>The monitor pattern in C++</a:t>
            </a:r>
          </a:p>
          <a:p>
            <a:pPr algn="ctr"/>
            <a:endParaRPr lang="en-US" dirty="0"/>
          </a:p>
          <a:p>
            <a:pPr algn="ctr"/>
            <a:r>
              <a:rPr lang="en-US" dirty="0"/>
              <a:t>Problems monitors solve (and problems they don’t solve)</a:t>
            </a:r>
          </a:p>
        </p:txBody>
      </p:sp>
      <p:sp>
        <p:nvSpPr>
          <p:cNvPr id="13" name="TextBox 12">
            <a:extLst>
              <a:ext uri="{FF2B5EF4-FFF2-40B4-BE49-F238E27FC236}">
                <a16:creationId xmlns:a16="http://schemas.microsoft.com/office/drawing/2014/main" id="{56C54DE2-D815-45A0-B1C3-A0D24EA1B91B}"/>
              </a:ext>
            </a:extLst>
          </p:cNvPr>
          <p:cNvSpPr txBox="1"/>
          <p:nvPr/>
        </p:nvSpPr>
        <p:spPr>
          <a:xfrm>
            <a:off x="6712801" y="4411074"/>
            <a:ext cx="3935052" cy="369332"/>
          </a:xfrm>
          <a:prstGeom prst="rect">
            <a:avLst/>
          </a:prstGeom>
          <a:solidFill>
            <a:srgbClr val="FFC000"/>
          </a:solidFill>
        </p:spPr>
        <p:txBody>
          <a:bodyPr wrap="square" rtlCol="0">
            <a:spAutoFit/>
          </a:bodyPr>
          <a:lstStyle/>
          <a:p>
            <a:pPr algn="ctr"/>
            <a:r>
              <a:rPr lang="en-US" dirty="0"/>
              <a:t>Additional Coordination Patterns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AB35-E288-43FE-9AFA-07347E162F59}"/>
              </a:ext>
            </a:extLst>
          </p:cNvPr>
          <p:cNvSpPr>
            <a:spLocks noGrp="1"/>
          </p:cNvSpPr>
          <p:nvPr>
            <p:ph type="title"/>
          </p:nvPr>
        </p:nvSpPr>
        <p:spPr/>
        <p:txBody>
          <a:bodyPr/>
          <a:lstStyle/>
          <a:p>
            <a:r>
              <a:rPr lang="en-US" dirty="0"/>
              <a:t>Why is it helpful to give this pattern a special name and a standard API?</a:t>
            </a:r>
          </a:p>
        </p:txBody>
      </p:sp>
      <p:sp>
        <p:nvSpPr>
          <p:cNvPr id="3" name="Content Placeholder 2">
            <a:extLst>
              <a:ext uri="{FF2B5EF4-FFF2-40B4-BE49-F238E27FC236}">
                <a16:creationId xmlns:a16="http://schemas.microsoft.com/office/drawing/2014/main" id="{67E95A12-DD1E-4042-8193-C095F1BFAA3E}"/>
              </a:ext>
            </a:extLst>
          </p:cNvPr>
          <p:cNvSpPr>
            <a:spLocks noGrp="1"/>
          </p:cNvSpPr>
          <p:nvPr>
            <p:ph idx="1"/>
          </p:nvPr>
        </p:nvSpPr>
        <p:spPr/>
        <p:txBody>
          <a:bodyPr/>
          <a:lstStyle/>
          <a:p>
            <a:r>
              <a:rPr lang="en-US" dirty="0"/>
              <a:t>Visitor is a well known pattern and even taught in courses on software engineering.</a:t>
            </a:r>
          </a:p>
          <a:p>
            <a:endParaRPr lang="en-US" dirty="0"/>
          </a:p>
          <a:p>
            <a:r>
              <a:rPr lang="en-US" dirty="0"/>
              <a:t>So anyone who sees a comment about it, and then sees the Watch method, knows immediately what this is and how to use it.</a:t>
            </a:r>
          </a:p>
          <a:p>
            <a:endParaRPr lang="en-US" dirty="0"/>
          </a:p>
          <a:p>
            <a:r>
              <a:rPr lang="en-US" dirty="0"/>
              <a:t>In effect, it is a standard way to do “refresh notifications”</a:t>
            </a:r>
          </a:p>
        </p:txBody>
      </p:sp>
      <p:sp>
        <p:nvSpPr>
          <p:cNvPr id="4" name="Footer Placeholder 3">
            <a:extLst>
              <a:ext uri="{FF2B5EF4-FFF2-40B4-BE49-F238E27FC236}">
                <a16:creationId xmlns:a16="http://schemas.microsoft.com/office/drawing/2014/main" id="{683F9698-E1A5-48C9-AA78-51F5231FE50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9C07F4-A9A6-44AE-BF4C-C3176124B6C8}"/>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34459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A139-AA6B-4091-BCED-72D871192091}"/>
              </a:ext>
            </a:extLst>
          </p:cNvPr>
          <p:cNvSpPr>
            <a:spLocks noGrp="1"/>
          </p:cNvSpPr>
          <p:nvPr>
            <p:ph type="title"/>
          </p:nvPr>
        </p:nvSpPr>
        <p:spPr/>
        <p:txBody>
          <a:bodyPr/>
          <a:lstStyle/>
          <a:p>
            <a:r>
              <a:rPr lang="en-US" dirty="0"/>
              <a:t>Why is this such a big deal?</a:t>
            </a:r>
          </a:p>
        </p:txBody>
      </p:sp>
      <p:sp>
        <p:nvSpPr>
          <p:cNvPr id="3" name="Content Placeholder 2">
            <a:extLst>
              <a:ext uri="{FF2B5EF4-FFF2-40B4-BE49-F238E27FC236}">
                <a16:creationId xmlns:a16="http://schemas.microsoft.com/office/drawing/2014/main" id="{5819CF9B-5CCD-46E4-B63E-5659C47533E4}"/>
              </a:ext>
            </a:extLst>
          </p:cNvPr>
          <p:cNvSpPr>
            <a:spLocks noGrp="1"/>
          </p:cNvSpPr>
          <p:nvPr>
            <p:ph idx="1"/>
          </p:nvPr>
        </p:nvSpPr>
        <p:spPr/>
        <p:txBody>
          <a:bodyPr/>
          <a:lstStyle/>
          <a:p>
            <a:r>
              <a:rPr lang="en-US" dirty="0"/>
              <a:t>With patterns, we often find that we build one module now, and then some other module later (or separately), and eventually they need to be connected.</a:t>
            </a:r>
          </a:p>
          <a:p>
            <a:endParaRPr lang="en-US" dirty="0"/>
          </a:p>
          <a:p>
            <a:r>
              <a:rPr lang="en-US" dirty="0"/>
              <a:t>By agreeing on interfaces, a module is free to use any classes it needs and yet its objects can still “talk” to methods in the other modules.  Those methods specify the interface it uses, and any object supporting the interface can be passed in.</a:t>
            </a:r>
          </a:p>
        </p:txBody>
      </p:sp>
      <p:sp>
        <p:nvSpPr>
          <p:cNvPr id="4" name="Footer Placeholder 3">
            <a:extLst>
              <a:ext uri="{FF2B5EF4-FFF2-40B4-BE49-F238E27FC236}">
                <a16:creationId xmlns:a16="http://schemas.microsoft.com/office/drawing/2014/main" id="{E48011BF-B0A2-4556-B7BD-8FEA3D847AE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026C8AA-56B1-4412-88F9-F2F253434399}"/>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257005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24FE-F4DD-445E-80EC-09AA778D62EA}"/>
              </a:ext>
            </a:extLst>
          </p:cNvPr>
          <p:cNvSpPr>
            <a:spLocks noGrp="1"/>
          </p:cNvSpPr>
          <p:nvPr>
            <p:ph type="title"/>
          </p:nvPr>
        </p:nvSpPr>
        <p:spPr/>
        <p:txBody>
          <a:bodyPr/>
          <a:lstStyle/>
          <a:p>
            <a:r>
              <a:rPr lang="en-US" dirty="0"/>
              <a:t>Factory pattern</a:t>
            </a:r>
          </a:p>
        </p:txBody>
      </p:sp>
      <p:sp>
        <p:nvSpPr>
          <p:cNvPr id="3" name="Content Placeholder 2">
            <a:extLst>
              <a:ext uri="{FF2B5EF4-FFF2-40B4-BE49-F238E27FC236}">
                <a16:creationId xmlns:a16="http://schemas.microsoft.com/office/drawing/2014/main" id="{A5FDBA44-208D-4962-AD38-C96F50CFBC4F}"/>
              </a:ext>
            </a:extLst>
          </p:cNvPr>
          <p:cNvSpPr>
            <a:spLocks noGrp="1"/>
          </p:cNvSpPr>
          <p:nvPr>
            <p:ph idx="1"/>
          </p:nvPr>
        </p:nvSpPr>
        <p:spPr/>
        <p:txBody>
          <a:bodyPr/>
          <a:lstStyle/>
          <a:p>
            <a:r>
              <a:rPr lang="en-US" dirty="0"/>
              <a:t>Another example from software engineering.</a:t>
            </a:r>
          </a:p>
          <a:p>
            <a:endParaRPr lang="en-US" dirty="0"/>
          </a:p>
          <a:p>
            <a:r>
              <a:rPr lang="en-US" dirty="0"/>
              <a:t>A “factory” is a method that will create some class of objects on behalf of a caller that doesn’t know anything about the class.</a:t>
            </a:r>
          </a:p>
          <a:p>
            <a:endParaRPr lang="en-US" dirty="0"/>
          </a:p>
          <a:p>
            <a:r>
              <a:rPr lang="en-US" dirty="0"/>
              <a:t>Basically, it does an allocation and calls a constructor, and then returns a pointer to the new object.</a:t>
            </a:r>
          </a:p>
        </p:txBody>
      </p:sp>
      <p:sp>
        <p:nvSpPr>
          <p:cNvPr id="4" name="Footer Placeholder 3">
            <a:extLst>
              <a:ext uri="{FF2B5EF4-FFF2-40B4-BE49-F238E27FC236}">
                <a16:creationId xmlns:a16="http://schemas.microsoft.com/office/drawing/2014/main" id="{3003DB21-67FF-4332-AD8C-39F3A78B4CB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83BE3DE-4F7B-4A74-837D-23585B3BAC05}"/>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727CD78E-F728-45B7-AD10-5FFE08141DA7}"/>
              </a:ext>
            </a:extLst>
          </p:cNvPr>
          <p:cNvPicPr>
            <a:picLocks noChangeAspect="1"/>
          </p:cNvPicPr>
          <p:nvPr/>
        </p:nvPicPr>
        <p:blipFill>
          <a:blip r:embed="rId2"/>
          <a:stretch>
            <a:fillRect/>
          </a:stretch>
        </p:blipFill>
        <p:spPr>
          <a:xfrm>
            <a:off x="9453753" y="193555"/>
            <a:ext cx="2581275" cy="2571750"/>
          </a:xfrm>
          <a:prstGeom prst="rect">
            <a:avLst/>
          </a:prstGeom>
        </p:spPr>
      </p:pic>
    </p:spTree>
    <p:extLst>
      <p:ext uri="{BB962C8B-B14F-4D97-AF65-F5344CB8AC3E}">
        <p14:creationId xmlns:p14="http://schemas.microsoft.com/office/powerpoint/2010/main" val="140773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62DB-8DF9-46DD-BE1D-43015E891038}"/>
              </a:ext>
            </a:extLst>
          </p:cNvPr>
          <p:cNvSpPr>
            <a:spLocks noGrp="1"/>
          </p:cNvSpPr>
          <p:nvPr>
            <p:ph type="title"/>
          </p:nvPr>
        </p:nvSpPr>
        <p:spPr/>
        <p:txBody>
          <a:bodyPr/>
          <a:lstStyle/>
          <a:p>
            <a:r>
              <a:rPr lang="en-US" dirty="0"/>
              <a:t>Why a factory is useful</a:t>
            </a:r>
          </a:p>
        </p:txBody>
      </p:sp>
      <p:sp>
        <p:nvSpPr>
          <p:cNvPr id="3" name="Content Placeholder 2">
            <a:extLst>
              <a:ext uri="{FF2B5EF4-FFF2-40B4-BE49-F238E27FC236}">
                <a16:creationId xmlns:a16="http://schemas.microsoft.com/office/drawing/2014/main" id="{9F4A0746-5B06-4671-A3C5-BA5A318227C6}"/>
              </a:ext>
            </a:extLst>
          </p:cNvPr>
          <p:cNvSpPr>
            <a:spLocks noGrp="1"/>
          </p:cNvSpPr>
          <p:nvPr>
            <p:ph idx="1"/>
          </p:nvPr>
        </p:nvSpPr>
        <p:spPr/>
        <p:txBody>
          <a:bodyPr>
            <a:normAutofit lnSpcReduction="10000"/>
          </a:bodyPr>
          <a:lstStyle/>
          <a:p>
            <a:r>
              <a:rPr lang="en-US" dirty="0"/>
              <a:t>If module A has code that explicitly creates an object of type Foo, C++ can type check the code at compile time.</a:t>
            </a:r>
          </a:p>
          <a:p>
            <a:endParaRPr lang="en-US" dirty="0"/>
          </a:p>
          <a:p>
            <a:r>
              <a:rPr lang="en-US" dirty="0"/>
              <a:t>But if module B wants to “register” class Foo so that A can create Foo objects, A might be compiled separately from B.</a:t>
            </a:r>
          </a:p>
          <a:p>
            <a:endParaRPr lang="en-US" dirty="0"/>
          </a:p>
          <a:p>
            <a:r>
              <a:rPr lang="en-US" dirty="0"/>
              <a:t>The factory pattern enables B to do this.  A requires a factory interface (for any kind of object), and B registers a Foo factory</a:t>
            </a:r>
          </a:p>
        </p:txBody>
      </p:sp>
      <p:sp>
        <p:nvSpPr>
          <p:cNvPr id="4" name="Footer Placeholder 3">
            <a:extLst>
              <a:ext uri="{FF2B5EF4-FFF2-40B4-BE49-F238E27FC236}">
                <a16:creationId xmlns:a16="http://schemas.microsoft.com/office/drawing/2014/main" id="{2048F917-C0A3-4017-9B01-05E6DE1588A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5E1F5EC-FD14-4B2C-B1BC-E7AE063DD82C}"/>
              </a:ext>
            </a:extLst>
          </p:cNvPr>
          <p:cNvSpPr>
            <a:spLocks noGrp="1"/>
          </p:cNvSpPr>
          <p:nvPr>
            <p:ph type="sldNum" sz="quarter" idx="12"/>
          </p:nvPr>
        </p:nvSpPr>
        <p:spPr/>
        <p:txBody>
          <a:bodyPr/>
          <a:lstStyle/>
          <a:p>
            <a:fld id="{6547F9EC-0141-428E-9624-21FD351CB832}" type="slidenum">
              <a:rPr lang="en-US" smtClean="0"/>
              <a:t>23</a:t>
            </a:fld>
            <a:endParaRPr lang="en-US"/>
          </a:p>
        </p:txBody>
      </p:sp>
      <p:pic>
        <p:nvPicPr>
          <p:cNvPr id="6" name="Picture 5">
            <a:extLst>
              <a:ext uri="{FF2B5EF4-FFF2-40B4-BE49-F238E27FC236}">
                <a16:creationId xmlns:a16="http://schemas.microsoft.com/office/drawing/2014/main" id="{3EAFCD48-C8E8-49CA-9631-623F5304B07B}"/>
              </a:ext>
            </a:extLst>
          </p:cNvPr>
          <p:cNvPicPr>
            <a:picLocks noChangeAspect="1"/>
          </p:cNvPicPr>
          <p:nvPr/>
        </p:nvPicPr>
        <p:blipFill>
          <a:blip r:embed="rId2"/>
          <a:stretch>
            <a:fillRect/>
          </a:stretch>
        </p:blipFill>
        <p:spPr>
          <a:xfrm>
            <a:off x="10032520" y="284240"/>
            <a:ext cx="1847232" cy="1840416"/>
          </a:xfrm>
          <a:prstGeom prst="rect">
            <a:avLst/>
          </a:prstGeom>
        </p:spPr>
      </p:pic>
    </p:spTree>
    <p:extLst>
      <p:ext uri="{BB962C8B-B14F-4D97-AF65-F5344CB8AC3E}">
        <p14:creationId xmlns:p14="http://schemas.microsoft.com/office/powerpoint/2010/main" val="389818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67A5-4712-40E8-BBD0-F85959587B39}"/>
              </a:ext>
            </a:extLst>
          </p:cNvPr>
          <p:cNvSpPr>
            <a:spLocks noGrp="1"/>
          </p:cNvSpPr>
          <p:nvPr>
            <p:ph type="title"/>
          </p:nvPr>
        </p:nvSpPr>
        <p:spPr/>
        <p:txBody>
          <a:bodyPr/>
          <a:lstStyle/>
          <a:p>
            <a:r>
              <a:rPr lang="en-US" dirty="0"/>
              <a:t>Templates are often used to implement modern C++ design patterns</a:t>
            </a:r>
          </a:p>
        </p:txBody>
      </p:sp>
      <p:sp>
        <p:nvSpPr>
          <p:cNvPr id="3" name="Content Placeholder 2">
            <a:extLst>
              <a:ext uri="{FF2B5EF4-FFF2-40B4-BE49-F238E27FC236}">
                <a16:creationId xmlns:a16="http://schemas.microsoft.com/office/drawing/2014/main" id="{D3D86E84-CD3A-4540-AACA-982E373FCDA0}"/>
              </a:ext>
            </a:extLst>
          </p:cNvPr>
          <p:cNvSpPr>
            <a:spLocks noGrp="1"/>
          </p:cNvSpPr>
          <p:nvPr>
            <p:ph idx="1"/>
          </p:nvPr>
        </p:nvSpPr>
        <p:spPr/>
        <p:txBody>
          <a:bodyPr>
            <a:normAutofit fontScale="92500" lnSpcReduction="10000"/>
          </a:bodyPr>
          <a:lstStyle/>
          <a:p>
            <a:r>
              <a:rPr lang="en-US" dirty="0"/>
              <a:t>A template can instantiate standard logic using some new type that the user supplies.  So this is a second and powerful option that doesn’t require virtual functions and upcalls.</a:t>
            </a:r>
          </a:p>
          <a:p>
            <a:endParaRPr lang="en-US" dirty="0"/>
          </a:p>
          <a:p>
            <a:r>
              <a:rPr lang="en-US" dirty="0"/>
              <a:t>For example, we could do this for our bounded buffer.  It would allow you to create a bounded buffer for any kind of object.</a:t>
            </a:r>
          </a:p>
          <a:p>
            <a:endParaRPr lang="en-US" dirty="0"/>
          </a:p>
          <a:p>
            <a:r>
              <a:rPr lang="en-US" dirty="0"/>
              <a:t>The bounded buffer </a:t>
            </a:r>
            <a:r>
              <a:rPr lang="en-US" i="1" dirty="0"/>
              <a:t>pattern</a:t>
            </a:r>
            <a:r>
              <a:rPr lang="en-US" dirty="0"/>
              <a:t> is valid no matter what objects it holds.</a:t>
            </a:r>
          </a:p>
        </p:txBody>
      </p:sp>
      <p:sp>
        <p:nvSpPr>
          <p:cNvPr id="4" name="Footer Placeholder 3">
            <a:extLst>
              <a:ext uri="{FF2B5EF4-FFF2-40B4-BE49-F238E27FC236}">
                <a16:creationId xmlns:a16="http://schemas.microsoft.com/office/drawing/2014/main" id="{7A8C6C4E-7C1D-4849-A2D1-31582F602F3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8AA8BBB-C1D2-4D63-A112-07665ABECD42}"/>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19304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4C8B-F7FD-42FD-9A8C-E223409C5AD9}"/>
              </a:ext>
            </a:extLst>
          </p:cNvPr>
          <p:cNvSpPr>
            <a:spLocks noGrp="1"/>
          </p:cNvSpPr>
          <p:nvPr>
            <p:ph type="title"/>
          </p:nvPr>
        </p:nvSpPr>
        <p:spPr/>
        <p:txBody>
          <a:bodyPr/>
          <a:lstStyle/>
          <a:p>
            <a:r>
              <a:rPr lang="en-US" dirty="0"/>
              <a:t>Summary: Why standard software engineering patterns help</a:t>
            </a:r>
          </a:p>
        </p:txBody>
      </p:sp>
      <p:sp>
        <p:nvSpPr>
          <p:cNvPr id="3" name="Content Placeholder 2">
            <a:extLst>
              <a:ext uri="{FF2B5EF4-FFF2-40B4-BE49-F238E27FC236}">
                <a16:creationId xmlns:a16="http://schemas.microsoft.com/office/drawing/2014/main" id="{A556FC02-90BA-4621-BC49-6768E996A17B}"/>
              </a:ext>
            </a:extLst>
          </p:cNvPr>
          <p:cNvSpPr>
            <a:spLocks noGrp="1"/>
          </p:cNvSpPr>
          <p:nvPr>
            <p:ph idx="1"/>
          </p:nvPr>
        </p:nvSpPr>
        <p:spPr/>
        <p:txBody>
          <a:bodyPr>
            <a:normAutofit lnSpcReduction="10000"/>
          </a:bodyPr>
          <a:lstStyle/>
          <a:p>
            <a:r>
              <a:rPr lang="en-US" dirty="0"/>
              <a:t>They address the needs of larger, more modular systems</a:t>
            </a:r>
          </a:p>
          <a:p>
            <a:endParaRPr lang="en-US" dirty="0"/>
          </a:p>
          <a:p>
            <a:r>
              <a:rPr lang="en-US" dirty="0"/>
              <a:t>They are familiar and have standard structures.  Developers who have never met still can quickly understand them.</a:t>
            </a:r>
          </a:p>
          <a:p>
            <a:endParaRPr lang="en-US" dirty="0"/>
          </a:p>
          <a:p>
            <a:r>
              <a:rPr lang="en-US" dirty="0"/>
              <a:t>They express functionality we often find valuable.  If many systems use similar techniques to solve similar problems, we can create best-practice standards.</a:t>
            </a:r>
          </a:p>
        </p:txBody>
      </p:sp>
      <p:sp>
        <p:nvSpPr>
          <p:cNvPr id="4" name="Footer Placeholder 3">
            <a:extLst>
              <a:ext uri="{FF2B5EF4-FFF2-40B4-BE49-F238E27FC236}">
                <a16:creationId xmlns:a16="http://schemas.microsoft.com/office/drawing/2014/main" id="{CA69E3E2-FEBA-4105-94EE-585F12EFBBA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C453A62-509E-473C-8250-9D02EEFF8A46}"/>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330355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A43-6F86-4EF0-B0A1-ABE762B5839A}"/>
              </a:ext>
            </a:extLst>
          </p:cNvPr>
          <p:cNvSpPr>
            <a:spLocks noGrp="1"/>
          </p:cNvSpPr>
          <p:nvPr>
            <p:ph type="title"/>
          </p:nvPr>
        </p:nvSpPr>
        <p:spPr/>
        <p:txBody>
          <a:bodyPr/>
          <a:lstStyle/>
          <a:p>
            <a:r>
              <a:rPr lang="en-US" dirty="0"/>
              <a:t>Synchronization patterns</a:t>
            </a:r>
          </a:p>
        </p:txBody>
      </p:sp>
      <p:sp>
        <p:nvSpPr>
          <p:cNvPr id="3" name="Content Placeholder 2">
            <a:extLst>
              <a:ext uri="{FF2B5EF4-FFF2-40B4-BE49-F238E27FC236}">
                <a16:creationId xmlns:a16="http://schemas.microsoft.com/office/drawing/2014/main" id="{E2A6ACC5-E767-4CFB-83B1-7C56EC5A1E61}"/>
              </a:ext>
            </a:extLst>
          </p:cNvPr>
          <p:cNvSpPr>
            <a:spLocks noGrp="1"/>
          </p:cNvSpPr>
          <p:nvPr>
            <p:ph idx="1"/>
          </p:nvPr>
        </p:nvSpPr>
        <p:spPr/>
        <p:txBody>
          <a:bodyPr>
            <a:normAutofit/>
          </a:bodyPr>
          <a:lstStyle/>
          <a:p>
            <a:r>
              <a:rPr lang="en-US" dirty="0"/>
              <a:t>These are patterns that stretch across threads or even between processes.  They can even be used in computer networks, where the processes are on different machines!</a:t>
            </a:r>
          </a:p>
          <a:p>
            <a:endParaRPr lang="en-US" dirty="0"/>
          </a:p>
          <a:p>
            <a:r>
              <a:rPr lang="en-US" dirty="0"/>
              <a:t>Producer consumer is a synchronization pattern.</a:t>
            </a:r>
          </a:p>
        </p:txBody>
      </p:sp>
      <p:sp>
        <p:nvSpPr>
          <p:cNvPr id="4" name="Footer Placeholder 3">
            <a:extLst>
              <a:ext uri="{FF2B5EF4-FFF2-40B4-BE49-F238E27FC236}">
                <a16:creationId xmlns:a16="http://schemas.microsoft.com/office/drawing/2014/main" id="{334C3FF3-0945-4E4D-8916-1B37068584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794CC37-0617-4516-A919-95FB34BD54A9}"/>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299464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A43-6F86-4EF0-B0A1-ABE762B5839A}"/>
              </a:ext>
            </a:extLst>
          </p:cNvPr>
          <p:cNvSpPr>
            <a:spLocks noGrp="1"/>
          </p:cNvSpPr>
          <p:nvPr>
            <p:ph type="title"/>
          </p:nvPr>
        </p:nvSpPr>
        <p:spPr/>
        <p:txBody>
          <a:bodyPr/>
          <a:lstStyle/>
          <a:p>
            <a:r>
              <a:rPr lang="en-US" dirty="0"/>
              <a:t>Synchronization patterns</a:t>
            </a:r>
          </a:p>
        </p:txBody>
      </p:sp>
      <p:sp>
        <p:nvSpPr>
          <p:cNvPr id="3" name="Content Placeholder 2">
            <a:extLst>
              <a:ext uri="{FF2B5EF4-FFF2-40B4-BE49-F238E27FC236}">
                <a16:creationId xmlns:a16="http://schemas.microsoft.com/office/drawing/2014/main" id="{E2A6ACC5-E767-4CFB-83B1-7C56EC5A1E61}"/>
              </a:ext>
            </a:extLst>
          </p:cNvPr>
          <p:cNvSpPr>
            <a:spLocks noGrp="1"/>
          </p:cNvSpPr>
          <p:nvPr>
            <p:ph idx="1"/>
          </p:nvPr>
        </p:nvSpPr>
        <p:spPr/>
        <p:txBody>
          <a:bodyPr>
            <a:normAutofit/>
          </a:bodyPr>
          <a:lstStyle/>
          <a:p>
            <a:r>
              <a:rPr lang="en-US" dirty="0"/>
              <a:t>Leader / workers is a second widely valuable synchronization pattern. </a:t>
            </a:r>
          </a:p>
          <a:p>
            <a:endParaRPr lang="en-US" dirty="0"/>
          </a:p>
          <a:p>
            <a:r>
              <a:rPr lang="en-US" dirty="0"/>
              <a:t>In this pattern, some thread is created to play the leader role.  A set of workers will perform tasks on its behalf.</a:t>
            </a:r>
          </a:p>
        </p:txBody>
      </p:sp>
      <p:sp>
        <p:nvSpPr>
          <p:cNvPr id="4" name="Footer Placeholder 3">
            <a:extLst>
              <a:ext uri="{FF2B5EF4-FFF2-40B4-BE49-F238E27FC236}">
                <a16:creationId xmlns:a16="http://schemas.microsoft.com/office/drawing/2014/main" id="{334C3FF3-0945-4E4D-8916-1B37068584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794CC37-0617-4516-A919-95FB34BD54A9}"/>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41852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pic>
        <p:nvPicPr>
          <p:cNvPr id="23" name="Picture 22">
            <a:extLst>
              <a:ext uri="{FF2B5EF4-FFF2-40B4-BE49-F238E27FC236}">
                <a16:creationId xmlns:a16="http://schemas.microsoft.com/office/drawing/2014/main" id="{F96CD466-7046-42DE-B10D-B9D204146241}"/>
              </a:ext>
            </a:extLst>
          </p:cNvPr>
          <p:cNvPicPr>
            <a:picLocks noChangeAspect="1"/>
          </p:cNvPicPr>
          <p:nvPr/>
        </p:nvPicPr>
        <p:blipFill>
          <a:blip r:embed="rId3"/>
          <a:stretch>
            <a:fillRect/>
          </a:stretch>
        </p:blipFill>
        <p:spPr>
          <a:xfrm>
            <a:off x="3196446" y="2357887"/>
            <a:ext cx="4082358" cy="2645973"/>
          </a:xfrm>
          <a:prstGeom prst="rect">
            <a:avLst/>
          </a:prstGeom>
        </p:spPr>
      </p:pic>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Tasks to be performed (“peel these potatoes”)</a:t>
            </a:r>
          </a:p>
        </p:txBody>
      </p:sp>
    </p:spTree>
    <p:extLst>
      <p:ext uri="{BB962C8B-B14F-4D97-AF65-F5344CB8AC3E}">
        <p14:creationId xmlns:p14="http://schemas.microsoft.com/office/powerpoint/2010/main" val="2304636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63C2025-4E7C-415C-95DF-834BFCAA726B}"/>
              </a:ext>
            </a:extLst>
          </p:cNvPr>
          <p:cNvPicPr>
            <a:picLocks noChangeAspect="1"/>
          </p:cNvPicPr>
          <p:nvPr/>
        </p:nvPicPr>
        <p:blipFill>
          <a:blip r:embed="rId3"/>
          <a:stretch>
            <a:fillRect/>
          </a:stretch>
        </p:blipFill>
        <p:spPr>
          <a:xfrm>
            <a:off x="10288676" y="2948545"/>
            <a:ext cx="965440" cy="643627"/>
          </a:xfrm>
          <a:prstGeom prst="rect">
            <a:avLst/>
          </a:prstGeom>
        </p:spPr>
      </p:pic>
      <p:pic>
        <p:nvPicPr>
          <p:cNvPr id="15" name="Picture 14">
            <a:extLst>
              <a:ext uri="{FF2B5EF4-FFF2-40B4-BE49-F238E27FC236}">
                <a16:creationId xmlns:a16="http://schemas.microsoft.com/office/drawing/2014/main" id="{BAAAAD80-524A-4917-AECF-156990BD79FE}"/>
              </a:ext>
            </a:extLst>
          </p:cNvPr>
          <p:cNvPicPr>
            <a:picLocks noChangeAspect="1"/>
          </p:cNvPicPr>
          <p:nvPr/>
        </p:nvPicPr>
        <p:blipFill>
          <a:blip r:embed="rId3"/>
          <a:stretch>
            <a:fillRect/>
          </a:stretch>
        </p:blipFill>
        <p:spPr>
          <a:xfrm flipV="1">
            <a:off x="8999267" y="2531600"/>
            <a:ext cx="969361" cy="646241"/>
          </a:xfrm>
          <a:prstGeom prst="rect">
            <a:avLst/>
          </a:prstGeom>
        </p:spPr>
      </p:pic>
      <p:pic>
        <p:nvPicPr>
          <p:cNvPr id="3" name="Picture 2">
            <a:extLst>
              <a:ext uri="{FF2B5EF4-FFF2-40B4-BE49-F238E27FC236}">
                <a16:creationId xmlns:a16="http://schemas.microsoft.com/office/drawing/2014/main" id="{FBF562F8-A300-44AF-956A-B480E4A69943}"/>
              </a:ext>
            </a:extLst>
          </p:cNvPr>
          <p:cNvPicPr>
            <a:picLocks noChangeAspect="1"/>
          </p:cNvPicPr>
          <p:nvPr/>
        </p:nvPicPr>
        <p:blipFill>
          <a:blip r:embed="rId3"/>
          <a:stretch>
            <a:fillRect/>
          </a:stretch>
        </p:blipFill>
        <p:spPr>
          <a:xfrm>
            <a:off x="7331417" y="2824192"/>
            <a:ext cx="965440" cy="643627"/>
          </a:xfrm>
          <a:prstGeom prst="rect">
            <a:avLst/>
          </a:prstGeom>
        </p:spPr>
      </p:pic>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pic>
        <p:nvPicPr>
          <p:cNvPr id="23" name="Picture 22">
            <a:extLst>
              <a:ext uri="{FF2B5EF4-FFF2-40B4-BE49-F238E27FC236}">
                <a16:creationId xmlns:a16="http://schemas.microsoft.com/office/drawing/2014/main" id="{F96CD466-7046-42DE-B10D-B9D204146241}"/>
              </a:ext>
            </a:extLst>
          </p:cNvPr>
          <p:cNvPicPr>
            <a:picLocks noChangeAspect="1"/>
          </p:cNvPicPr>
          <p:nvPr/>
        </p:nvPicPr>
        <p:blipFill>
          <a:blip r:embed="rId4"/>
          <a:stretch>
            <a:fillRect/>
          </a:stretch>
        </p:blipFill>
        <p:spPr>
          <a:xfrm>
            <a:off x="3196446" y="2357887"/>
            <a:ext cx="4082358" cy="2645973"/>
          </a:xfrm>
          <a:prstGeom prst="rect">
            <a:avLst/>
          </a:prstGeom>
        </p:spPr>
      </p:pic>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Tasks to be performed (“peel these potatoes”)</a:t>
            </a:r>
          </a:p>
        </p:txBody>
      </p:sp>
    </p:spTree>
    <p:extLst>
      <p:ext uri="{BB962C8B-B14F-4D97-AF65-F5344CB8AC3E}">
        <p14:creationId xmlns:p14="http://schemas.microsoft.com/office/powerpoint/2010/main" val="316201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AC6B-60DA-46C1-94EB-5596629636E8}"/>
              </a:ext>
            </a:extLst>
          </p:cNvPr>
          <p:cNvSpPr>
            <a:spLocks noGrp="1"/>
          </p:cNvSpPr>
          <p:nvPr>
            <p:ph type="title"/>
          </p:nvPr>
        </p:nvSpPr>
        <p:spPr/>
        <p:txBody>
          <a:bodyPr/>
          <a:lstStyle/>
          <a:p>
            <a:r>
              <a:rPr lang="en-US" dirty="0"/>
              <a:t>Without coordination, many systems malfunction</a:t>
            </a:r>
          </a:p>
        </p:txBody>
      </p:sp>
      <p:sp>
        <p:nvSpPr>
          <p:cNvPr id="3" name="Content Placeholder 2">
            <a:extLst>
              <a:ext uri="{FF2B5EF4-FFF2-40B4-BE49-F238E27FC236}">
                <a16:creationId xmlns:a16="http://schemas.microsoft.com/office/drawing/2014/main" id="{7314C747-E943-44D8-B583-E1CFE5FE0D92}"/>
              </a:ext>
            </a:extLst>
          </p:cNvPr>
          <p:cNvSpPr>
            <a:spLocks noGrp="1"/>
          </p:cNvSpPr>
          <p:nvPr>
            <p:ph idx="1"/>
          </p:nvPr>
        </p:nvSpPr>
        <p:spPr/>
        <p:txBody>
          <a:bodyPr/>
          <a:lstStyle/>
          <a:p>
            <a:r>
              <a:rPr lang="en-US" dirty="0"/>
              <a:t>Performance can drop unexpectedly</a:t>
            </a:r>
          </a:p>
          <a:p>
            <a:endParaRPr lang="en-US" dirty="0"/>
          </a:p>
          <a:p>
            <a:r>
              <a:rPr lang="en-US" dirty="0"/>
              <a:t>Overheads may soar</a:t>
            </a:r>
          </a:p>
          <a:p>
            <a:endParaRPr lang="en-US" dirty="0"/>
          </a:p>
          <a:p>
            <a:r>
              <a:rPr lang="en-US" dirty="0"/>
              <a:t>A coordination pattern is a visual or intellectual tool that we use when designing concurrent code, whether using threads or processes.  It “inspires” a design that works well.</a:t>
            </a:r>
          </a:p>
        </p:txBody>
      </p:sp>
      <p:sp>
        <p:nvSpPr>
          <p:cNvPr id="4" name="Footer Placeholder 3">
            <a:extLst>
              <a:ext uri="{FF2B5EF4-FFF2-40B4-BE49-F238E27FC236}">
                <a16:creationId xmlns:a16="http://schemas.microsoft.com/office/drawing/2014/main" id="{044414A9-FA39-4EB8-A49B-B8857F0B319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BF9F094-332E-4CE5-B036-ADF5E03CA10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35815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743CA-E33F-4713-BDDB-6A7F5DBEF1BE}"/>
              </a:ext>
            </a:extLst>
          </p:cNvPr>
          <p:cNvPicPr>
            <a:picLocks noChangeAspect="1"/>
          </p:cNvPicPr>
          <p:nvPr/>
        </p:nvPicPr>
        <p:blipFill>
          <a:blip r:embed="rId3"/>
          <a:stretch>
            <a:fillRect/>
          </a:stretch>
        </p:blipFill>
        <p:spPr>
          <a:xfrm>
            <a:off x="4084749" y="2301815"/>
            <a:ext cx="2295525" cy="2895600"/>
          </a:xfrm>
          <a:prstGeom prst="rect">
            <a:avLst/>
          </a:prstGeom>
        </p:spPr>
      </p:pic>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Bag is empty?  Workers terminate (threads exit)</a:t>
            </a:r>
          </a:p>
        </p:txBody>
      </p:sp>
    </p:spTree>
    <p:extLst>
      <p:ext uri="{BB962C8B-B14F-4D97-AF65-F5344CB8AC3E}">
        <p14:creationId xmlns:p14="http://schemas.microsoft.com/office/powerpoint/2010/main" val="20084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175B-23C9-4FF3-9FDA-034E9C9D9620}"/>
              </a:ext>
            </a:extLst>
          </p:cNvPr>
          <p:cNvSpPr>
            <a:spLocks noGrp="1"/>
          </p:cNvSpPr>
          <p:nvPr>
            <p:ph type="title"/>
          </p:nvPr>
        </p:nvSpPr>
        <p:spPr/>
        <p:txBody>
          <a:bodyPr/>
          <a:lstStyle/>
          <a:p>
            <a:r>
              <a:rPr lang="en-US" dirty="0"/>
              <a:t>Leader / workers pattern</a:t>
            </a:r>
          </a:p>
        </p:txBody>
      </p:sp>
      <p:sp>
        <p:nvSpPr>
          <p:cNvPr id="3" name="Content Placeholder 2">
            <a:extLst>
              <a:ext uri="{FF2B5EF4-FFF2-40B4-BE49-F238E27FC236}">
                <a16:creationId xmlns:a16="http://schemas.microsoft.com/office/drawing/2014/main" id="{8BDFAC5D-DD96-4EFE-8551-F881D5D7E23A}"/>
              </a:ext>
            </a:extLst>
          </p:cNvPr>
          <p:cNvSpPr>
            <a:spLocks noGrp="1"/>
          </p:cNvSpPr>
          <p:nvPr>
            <p:ph idx="1"/>
          </p:nvPr>
        </p:nvSpPr>
        <p:spPr/>
        <p:txBody>
          <a:bodyPr>
            <a:normAutofit/>
          </a:bodyPr>
          <a:lstStyle/>
          <a:p>
            <a:r>
              <a:rPr lang="en-US" dirty="0"/>
              <a:t>We need a way to implement the bag of work.</a:t>
            </a:r>
          </a:p>
          <a:p>
            <a:endParaRPr lang="en-US" dirty="0"/>
          </a:p>
          <a:p>
            <a:r>
              <a:rPr lang="en-US" dirty="0"/>
              <a:t>One can pass arguments to the threads, but this is very rigid.  If we have lots of tasks, it may be better to be flexible.</a:t>
            </a:r>
          </a:p>
          <a:p>
            <a:endParaRPr lang="en-US" dirty="0"/>
          </a:p>
          <a:p>
            <a:r>
              <a:rPr lang="en-US" dirty="0"/>
              <a:t>So the bag of work will be some form of queue.  You’ll need to protect it with locking!  (</a:t>
            </a:r>
            <a:r>
              <a:rPr lang="en-US" i="1" dirty="0"/>
              <a:t>Why</a:t>
            </a:r>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56A7E5FE-76C7-4848-B09B-91E20ADC2F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E4F787E-A1A0-4FB5-95F8-E2864FB1CFB3}"/>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6" name="Picture 5">
            <a:extLst>
              <a:ext uri="{FF2B5EF4-FFF2-40B4-BE49-F238E27FC236}">
                <a16:creationId xmlns:a16="http://schemas.microsoft.com/office/drawing/2014/main" id="{746DCA6B-2950-43AA-A09B-D3B202DF3DC8}"/>
              </a:ext>
            </a:extLst>
          </p:cNvPr>
          <p:cNvPicPr>
            <a:picLocks noChangeAspect="1"/>
          </p:cNvPicPr>
          <p:nvPr/>
        </p:nvPicPr>
        <p:blipFill>
          <a:blip r:embed="rId2"/>
          <a:stretch>
            <a:fillRect/>
          </a:stretch>
        </p:blipFill>
        <p:spPr>
          <a:xfrm>
            <a:off x="9256142" y="112977"/>
            <a:ext cx="2758563" cy="1787958"/>
          </a:xfrm>
          <a:prstGeom prst="rect">
            <a:avLst/>
          </a:prstGeom>
        </p:spPr>
      </p:pic>
      <p:sp>
        <p:nvSpPr>
          <p:cNvPr id="7" name="TextBox 6">
            <a:extLst>
              <a:ext uri="{FF2B5EF4-FFF2-40B4-BE49-F238E27FC236}">
                <a16:creationId xmlns:a16="http://schemas.microsoft.com/office/drawing/2014/main" id="{4E4ABDE3-7B9C-4189-AEF7-FB1F3FAD2A70}"/>
              </a:ext>
            </a:extLst>
          </p:cNvPr>
          <p:cNvSpPr txBox="1"/>
          <p:nvPr/>
        </p:nvSpPr>
        <p:spPr>
          <a:xfrm>
            <a:off x="9323716" y="1801490"/>
            <a:ext cx="2623414" cy="369332"/>
          </a:xfrm>
          <a:prstGeom prst="rect">
            <a:avLst/>
          </a:prstGeom>
          <a:noFill/>
        </p:spPr>
        <p:txBody>
          <a:bodyPr wrap="square" rtlCol="0">
            <a:spAutoFit/>
          </a:bodyPr>
          <a:lstStyle/>
          <a:p>
            <a:pPr algn="ctr"/>
            <a:r>
              <a:rPr lang="en-US" b="1" dirty="0"/>
              <a:t>Word-to-do queue</a:t>
            </a:r>
          </a:p>
        </p:txBody>
      </p:sp>
    </p:spTree>
    <p:extLst>
      <p:ext uri="{BB962C8B-B14F-4D97-AF65-F5344CB8AC3E}">
        <p14:creationId xmlns:p14="http://schemas.microsoft.com/office/powerpoint/2010/main" val="287148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14FA-4F43-44BB-96F8-8FFABC92DC15}"/>
              </a:ext>
            </a:extLst>
          </p:cNvPr>
          <p:cNvSpPr>
            <a:spLocks noGrp="1"/>
          </p:cNvSpPr>
          <p:nvPr>
            <p:ph type="title"/>
          </p:nvPr>
        </p:nvSpPr>
        <p:spPr/>
        <p:txBody>
          <a:bodyPr/>
          <a:lstStyle/>
          <a:p>
            <a:r>
              <a:rPr lang="en-US" dirty="0"/>
              <a:t>Pool of tasks</a:t>
            </a:r>
          </a:p>
        </p:txBody>
      </p:sp>
      <p:sp>
        <p:nvSpPr>
          <p:cNvPr id="3" name="Content Placeholder 2">
            <a:extLst>
              <a:ext uri="{FF2B5EF4-FFF2-40B4-BE49-F238E27FC236}">
                <a16:creationId xmlns:a16="http://schemas.microsoft.com/office/drawing/2014/main" id="{264C1FFC-A796-4CE8-A72B-66E4CA95DDA9}"/>
              </a:ext>
            </a:extLst>
          </p:cNvPr>
          <p:cNvSpPr>
            <a:spLocks noGrp="1"/>
          </p:cNvSpPr>
          <p:nvPr>
            <p:ph idx="1"/>
          </p:nvPr>
        </p:nvSpPr>
        <p:spPr/>
        <p:txBody>
          <a:bodyPr>
            <a:normAutofit lnSpcReduction="10000"/>
          </a:bodyPr>
          <a:lstStyle/>
          <a:p>
            <a:r>
              <a:rPr lang="en-US" dirty="0"/>
              <a:t>One option is to just fill a std::list with tasks to be performed, using a “task description object”.  Then launch threads.</a:t>
            </a:r>
          </a:p>
          <a:p>
            <a:endParaRPr lang="en-US" dirty="0"/>
          </a:p>
          <a:p>
            <a:r>
              <a:rPr lang="en-US" dirty="0"/>
              <a:t>The list has a front and a back, which can be useful if the task order matters.  Some versions support priorities (a “priority queue”).  </a:t>
            </a:r>
          </a:p>
          <a:p>
            <a:endParaRPr lang="en-US" dirty="0"/>
          </a:p>
          <a:p>
            <a:r>
              <a:rPr lang="en-US" dirty="0"/>
              <a:t>It is easy to test to see if the list is empty.</a:t>
            </a:r>
          </a:p>
        </p:txBody>
      </p:sp>
      <p:sp>
        <p:nvSpPr>
          <p:cNvPr id="4" name="Footer Placeholder 3">
            <a:extLst>
              <a:ext uri="{FF2B5EF4-FFF2-40B4-BE49-F238E27FC236}">
                <a16:creationId xmlns:a16="http://schemas.microsoft.com/office/drawing/2014/main" id="{E61DFECA-9C72-4144-BBE4-3BA5BD58CC4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FAA2C23-86FC-4E75-992E-A563A5F57724}"/>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6" name="Picture 5">
            <a:extLst>
              <a:ext uri="{FF2B5EF4-FFF2-40B4-BE49-F238E27FC236}">
                <a16:creationId xmlns:a16="http://schemas.microsoft.com/office/drawing/2014/main" id="{B5CB872E-38D2-4D6A-B75D-CEE4A944A2FD}"/>
              </a:ext>
            </a:extLst>
          </p:cNvPr>
          <p:cNvPicPr>
            <a:picLocks noChangeAspect="1"/>
          </p:cNvPicPr>
          <p:nvPr/>
        </p:nvPicPr>
        <p:blipFill>
          <a:blip r:embed="rId2"/>
          <a:stretch>
            <a:fillRect/>
          </a:stretch>
        </p:blipFill>
        <p:spPr>
          <a:xfrm>
            <a:off x="9256142" y="112977"/>
            <a:ext cx="2758563" cy="1787958"/>
          </a:xfrm>
          <a:prstGeom prst="rect">
            <a:avLst/>
          </a:prstGeom>
        </p:spPr>
      </p:pic>
      <p:sp>
        <p:nvSpPr>
          <p:cNvPr id="7" name="TextBox 6">
            <a:extLst>
              <a:ext uri="{FF2B5EF4-FFF2-40B4-BE49-F238E27FC236}">
                <a16:creationId xmlns:a16="http://schemas.microsoft.com/office/drawing/2014/main" id="{CA73DF5A-FD94-49BB-B952-A0ADF41135E4}"/>
              </a:ext>
            </a:extLst>
          </p:cNvPr>
          <p:cNvSpPr txBox="1"/>
          <p:nvPr/>
        </p:nvSpPr>
        <p:spPr>
          <a:xfrm>
            <a:off x="9323716" y="1801490"/>
            <a:ext cx="2623414" cy="369332"/>
          </a:xfrm>
          <a:prstGeom prst="rect">
            <a:avLst/>
          </a:prstGeom>
          <a:noFill/>
        </p:spPr>
        <p:txBody>
          <a:bodyPr wrap="square" rtlCol="0">
            <a:spAutoFit/>
          </a:bodyPr>
          <a:lstStyle/>
          <a:p>
            <a:pPr algn="ctr"/>
            <a:r>
              <a:rPr lang="en-US" b="1" dirty="0"/>
              <a:t>A std::list!</a:t>
            </a:r>
          </a:p>
        </p:txBody>
      </p:sp>
    </p:spTree>
    <p:extLst>
      <p:ext uri="{BB962C8B-B14F-4D97-AF65-F5344CB8AC3E}">
        <p14:creationId xmlns:p14="http://schemas.microsoft.com/office/powerpoint/2010/main" val="1388303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AFF-187D-4D00-9338-204F8145356F}"/>
              </a:ext>
            </a:extLst>
          </p:cNvPr>
          <p:cNvSpPr>
            <a:spLocks noGrp="1"/>
          </p:cNvSpPr>
          <p:nvPr>
            <p:ph type="title"/>
          </p:nvPr>
        </p:nvSpPr>
        <p:spPr/>
        <p:txBody>
          <a:bodyPr/>
          <a:lstStyle/>
          <a:p>
            <a:r>
              <a:rPr lang="en-US" dirty="0"/>
              <a:t>Dynamic Task pools</a:t>
            </a:r>
          </a:p>
        </p:txBody>
      </p:sp>
      <p:sp>
        <p:nvSpPr>
          <p:cNvPr id="3" name="Content Placeholder 2">
            <a:extLst>
              <a:ext uri="{FF2B5EF4-FFF2-40B4-BE49-F238E27FC236}">
                <a16:creationId xmlns:a16="http://schemas.microsoft.com/office/drawing/2014/main" id="{46B1E5AE-07A4-44EB-B5A9-C843BE226C3F}"/>
              </a:ext>
            </a:extLst>
          </p:cNvPr>
          <p:cNvSpPr>
            <a:spLocks noGrp="1"/>
          </p:cNvSpPr>
          <p:nvPr>
            <p:ph idx="1"/>
          </p:nvPr>
        </p:nvSpPr>
        <p:spPr/>
        <p:txBody>
          <a:bodyPr/>
          <a:lstStyle/>
          <a:p>
            <a:r>
              <a:rPr lang="en-US" dirty="0"/>
              <a:t>Permits the leader to add tasks while the workers are running.</a:t>
            </a:r>
          </a:p>
          <a:p>
            <a:pPr lvl="1"/>
            <a:r>
              <a:rPr lang="en-US" dirty="0"/>
              <a:t> The workers each remove a task from the pool, execute it, and then</a:t>
            </a:r>
            <a:br>
              <a:rPr lang="en-US" dirty="0"/>
            </a:br>
            <a:r>
              <a:rPr lang="en-US" dirty="0"/>
              <a:t>  when finished, loop back and remove the next task.</a:t>
            </a:r>
          </a:p>
          <a:p>
            <a:pPr lvl="1"/>
            <a:r>
              <a:rPr lang="en-US" dirty="0"/>
              <a:t> They may even use a second std::list to send results back to the leader!</a:t>
            </a:r>
            <a:br>
              <a:rPr lang="en-US" dirty="0"/>
            </a:br>
            <a:r>
              <a:rPr lang="en-US" dirty="0"/>
              <a:t>   C++ calls this a </a:t>
            </a:r>
            <a:r>
              <a:rPr lang="en-US" i="1" dirty="0"/>
              <a:t>promise</a:t>
            </a:r>
            <a:r>
              <a:rPr lang="en-US" dirty="0"/>
              <a:t> pattern, supported by a std::promise library!</a:t>
            </a:r>
          </a:p>
          <a:p>
            <a:pPr lvl="1"/>
            <a:r>
              <a:rPr lang="en-US" dirty="0"/>
              <a:t> But we can’t use “empty” to signal that we are finished (</a:t>
            </a:r>
            <a:r>
              <a:rPr lang="en-US" i="1" dirty="0"/>
              <a:t>why</a:t>
            </a:r>
            <a:r>
              <a:rPr lang="en-US" dirty="0"/>
              <a:t>?).  So,</a:t>
            </a:r>
            <a:br>
              <a:rPr lang="en-US" dirty="0"/>
            </a:br>
            <a:r>
              <a:rPr lang="en-US" dirty="0"/>
              <a:t>  the leader explicitly pushes some form of special objects that say “job</a:t>
            </a:r>
            <a:br>
              <a:rPr lang="en-US" dirty="0"/>
            </a:br>
            <a:r>
              <a:rPr lang="en-US" dirty="0"/>
              <a:t>  done” at the end of the task pool.  As workers see these, they exit.</a:t>
            </a:r>
          </a:p>
        </p:txBody>
      </p:sp>
      <p:sp>
        <p:nvSpPr>
          <p:cNvPr id="4" name="Footer Placeholder 3">
            <a:extLst>
              <a:ext uri="{FF2B5EF4-FFF2-40B4-BE49-F238E27FC236}">
                <a16:creationId xmlns:a16="http://schemas.microsoft.com/office/drawing/2014/main" id="{B920DB95-1046-49B2-A854-409B0D4CCE3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8F05A46-313D-4C40-A95B-A573FA0E9BA8}"/>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133113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C75D-E689-40C4-9F72-05223A3D67D0}"/>
              </a:ext>
            </a:extLst>
          </p:cNvPr>
          <p:cNvSpPr>
            <a:spLocks noGrp="1"/>
          </p:cNvSpPr>
          <p:nvPr>
            <p:ph type="title"/>
          </p:nvPr>
        </p:nvSpPr>
        <p:spPr/>
        <p:txBody>
          <a:bodyPr/>
          <a:lstStyle/>
          <a:p>
            <a:r>
              <a:rPr lang="en-US" dirty="0"/>
              <a:t>Example: Logistic Regression</a:t>
            </a:r>
          </a:p>
        </p:txBody>
      </p:sp>
      <p:sp>
        <p:nvSpPr>
          <p:cNvPr id="3" name="Content Placeholder 2">
            <a:extLst>
              <a:ext uri="{FF2B5EF4-FFF2-40B4-BE49-F238E27FC236}">
                <a16:creationId xmlns:a16="http://schemas.microsoft.com/office/drawing/2014/main" id="{DD1D194E-29CC-4D6D-A087-A8AD2A894053}"/>
              </a:ext>
            </a:extLst>
          </p:cNvPr>
          <p:cNvSpPr>
            <a:spLocks noGrp="1"/>
          </p:cNvSpPr>
          <p:nvPr>
            <p:ph idx="1"/>
          </p:nvPr>
        </p:nvSpPr>
        <p:spPr/>
        <p:txBody>
          <a:bodyPr/>
          <a:lstStyle/>
          <a:p>
            <a:r>
              <a:rPr lang="en-US" dirty="0"/>
              <a:t>In AI, it is common to have a </a:t>
            </a:r>
            <a:r>
              <a:rPr lang="en-US" b="1" dirty="0"/>
              <a:t>parameter server </a:t>
            </a:r>
            <a:r>
              <a:rPr lang="en-US" dirty="0"/>
              <a:t>that creates a model, and a set of </a:t>
            </a:r>
            <a:r>
              <a:rPr lang="en-US" b="1" dirty="0"/>
              <a:t>workers</a:t>
            </a:r>
            <a:r>
              <a:rPr lang="en-US" dirty="0"/>
              <a:t> that work to train the model from examples.  Later we will use the model as a </a:t>
            </a:r>
            <a:r>
              <a:rPr lang="en-US" dirty="0" err="1"/>
              <a:t>classifer</a:t>
            </a:r>
            <a:r>
              <a:rPr lang="en-US" dirty="0"/>
              <a:t>.</a:t>
            </a:r>
          </a:p>
          <a:p>
            <a:pPr lvl="1"/>
            <a:r>
              <a:rPr lang="en-US" dirty="0"/>
              <a:t>  Worker takes the current model plus some data files, computes a </a:t>
            </a:r>
            <a:br>
              <a:rPr lang="en-US" dirty="0"/>
            </a:br>
            <a:r>
              <a:rPr lang="en-US" dirty="0"/>
              <a:t>    gradient, and passes this to the parameter server (the leader)</a:t>
            </a:r>
          </a:p>
          <a:p>
            <a:pPr lvl="1"/>
            <a:r>
              <a:rPr lang="en-US" dirty="0"/>
              <a:t>  Parameter server consumes the gradients, improves the model, then</a:t>
            </a:r>
            <a:br>
              <a:rPr lang="en-US" dirty="0"/>
            </a:br>
            <a:r>
              <a:rPr lang="en-US" dirty="0"/>
              <a:t>   assigns a new task to the worker.</a:t>
            </a:r>
          </a:p>
          <a:p>
            <a:pPr lvl="1"/>
            <a:r>
              <a:rPr lang="en-US" dirty="0"/>
              <a:t>  Terminates when the model has converged.</a:t>
            </a:r>
          </a:p>
        </p:txBody>
      </p:sp>
      <p:sp>
        <p:nvSpPr>
          <p:cNvPr id="4" name="Footer Placeholder 3">
            <a:extLst>
              <a:ext uri="{FF2B5EF4-FFF2-40B4-BE49-F238E27FC236}">
                <a16:creationId xmlns:a16="http://schemas.microsoft.com/office/drawing/2014/main" id="{93C01406-07D2-495D-8403-B38C751F0C0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E159871-5332-46E4-B7FB-830EE810D77F}"/>
              </a:ext>
            </a:extLst>
          </p:cNvPr>
          <p:cNvSpPr>
            <a:spLocks noGrp="1"/>
          </p:cNvSpPr>
          <p:nvPr>
            <p:ph type="sldNum" sz="quarter" idx="12"/>
          </p:nvPr>
        </p:nvSpPr>
        <p:spPr/>
        <p:txBody>
          <a:bodyPr/>
          <a:lstStyle/>
          <a:p>
            <a:fld id="{6547F9EC-0141-428E-9624-21FD351CB832}" type="slidenum">
              <a:rPr lang="en-US" smtClean="0"/>
              <a:t>34</a:t>
            </a:fld>
            <a:endParaRPr lang="en-US"/>
          </a:p>
        </p:txBody>
      </p:sp>
      <p:pic>
        <p:nvPicPr>
          <p:cNvPr id="2050" name="Picture 2" descr="See the source image">
            <a:extLst>
              <a:ext uri="{FF2B5EF4-FFF2-40B4-BE49-F238E27FC236}">
                <a16:creationId xmlns:a16="http://schemas.microsoft.com/office/drawing/2014/main" id="{20743C45-37B9-4D10-A9A3-D9F4B6123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279" y="316144"/>
            <a:ext cx="2266434" cy="14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52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2C53-599E-4BAF-827B-DB6896ACF6CE}"/>
              </a:ext>
            </a:extLst>
          </p:cNvPr>
          <p:cNvSpPr>
            <a:spLocks noGrp="1"/>
          </p:cNvSpPr>
          <p:nvPr>
            <p:ph type="title"/>
          </p:nvPr>
        </p:nvSpPr>
        <p:spPr/>
        <p:txBody>
          <a:bodyPr/>
          <a:lstStyle/>
          <a:p>
            <a:r>
              <a:rPr lang="en-US" dirty="0"/>
              <a:t>Barrier synchronization</a:t>
            </a:r>
          </a:p>
        </p:txBody>
      </p:sp>
      <p:sp>
        <p:nvSpPr>
          <p:cNvPr id="3" name="Content Placeholder 2">
            <a:extLst>
              <a:ext uri="{FF2B5EF4-FFF2-40B4-BE49-F238E27FC236}">
                <a16:creationId xmlns:a16="http://schemas.microsoft.com/office/drawing/2014/main" id="{8F500F79-FD8C-4165-B0A5-17A14ECA006F}"/>
              </a:ext>
            </a:extLst>
          </p:cNvPr>
          <p:cNvSpPr>
            <a:spLocks noGrp="1"/>
          </p:cNvSpPr>
          <p:nvPr>
            <p:ph idx="1"/>
          </p:nvPr>
        </p:nvSpPr>
        <p:spPr/>
        <p:txBody>
          <a:bodyPr/>
          <a:lstStyle/>
          <a:p>
            <a:r>
              <a:rPr lang="en-US" dirty="0"/>
              <a:t>In this pattern, we have a set of threads (perhaps, the workers from our logistic regression example).</a:t>
            </a:r>
          </a:p>
          <a:p>
            <a:endParaRPr lang="en-US" dirty="0"/>
          </a:p>
          <a:p>
            <a:r>
              <a:rPr lang="en-US" dirty="0"/>
              <a:t>We use this pattern if we want all our threads to finish task A before any starts on task B.</a:t>
            </a:r>
          </a:p>
          <a:p>
            <a:endParaRPr lang="en-US" dirty="0"/>
          </a:p>
          <a:p>
            <a:r>
              <a:rPr lang="en-US" dirty="0"/>
              <a:t>For this, we use a barrier.</a:t>
            </a:r>
          </a:p>
        </p:txBody>
      </p:sp>
      <p:sp>
        <p:nvSpPr>
          <p:cNvPr id="4" name="Footer Placeholder 3">
            <a:extLst>
              <a:ext uri="{FF2B5EF4-FFF2-40B4-BE49-F238E27FC236}">
                <a16:creationId xmlns:a16="http://schemas.microsoft.com/office/drawing/2014/main" id="{75264A75-7D46-40BD-A9CF-DFB41233BBC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7B0A240-3B79-4E12-9047-E811EB515872}"/>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440A93FC-C8DD-432F-A230-5E989DAC7548}"/>
              </a:ext>
            </a:extLst>
          </p:cNvPr>
          <p:cNvPicPr>
            <a:picLocks noChangeAspect="1"/>
          </p:cNvPicPr>
          <p:nvPr/>
        </p:nvPicPr>
        <p:blipFill>
          <a:blip r:embed="rId2"/>
          <a:stretch>
            <a:fillRect/>
          </a:stretch>
        </p:blipFill>
        <p:spPr>
          <a:xfrm>
            <a:off x="8999327" y="112976"/>
            <a:ext cx="3002262" cy="1971856"/>
          </a:xfrm>
          <a:prstGeom prst="rect">
            <a:avLst/>
          </a:prstGeom>
        </p:spPr>
      </p:pic>
    </p:spTree>
    <p:extLst>
      <p:ext uri="{BB962C8B-B14F-4D97-AF65-F5344CB8AC3E}">
        <p14:creationId xmlns:p14="http://schemas.microsoft.com/office/powerpoint/2010/main" val="3758586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347C-6743-44A3-B98B-601A700780FC}"/>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55849001-DB60-430F-A166-B25B25516349}"/>
              </a:ext>
            </a:extLst>
          </p:cNvPr>
          <p:cNvSpPr>
            <a:spLocks noGrp="1"/>
          </p:cNvSpPr>
          <p:nvPr>
            <p:ph idx="1"/>
          </p:nvPr>
        </p:nvSpPr>
        <p:spPr>
          <a:xfrm>
            <a:off x="1024127" y="2286000"/>
            <a:ext cx="10966589" cy="4023360"/>
          </a:xfrm>
        </p:spPr>
        <p:txBody>
          <a:bodyPr>
            <a:normAutofit/>
          </a:bodyPr>
          <a:lstStyle/>
          <a:p>
            <a:r>
              <a:rPr lang="en-US" dirty="0"/>
              <a:t>We normally use the monitor pattern.</a:t>
            </a:r>
          </a:p>
          <a:p>
            <a:endParaRPr lang="en-US" dirty="0"/>
          </a:p>
          <a:p>
            <a:r>
              <a:rPr lang="en-US" dirty="0"/>
              <a:t>The threads all call “</a:t>
            </a:r>
            <a:r>
              <a:rPr lang="en-US" dirty="0" err="1"/>
              <a:t>barrier_wait</a:t>
            </a:r>
            <a:r>
              <a:rPr lang="en-US" dirty="0"/>
              <a:t>”.  This method uses a bool array to track which threads are ready, initialized to all false.</a:t>
            </a:r>
          </a:p>
          <a:p>
            <a:endParaRPr lang="en-US" dirty="0"/>
          </a:p>
          <a:p>
            <a:r>
              <a:rPr lang="en-US" dirty="0"/>
              <a:t>When all are ready, the thread that notices this issues </a:t>
            </a:r>
            <a:r>
              <a:rPr lang="en-US" dirty="0" err="1"/>
              <a:t>notify_all</a:t>
            </a:r>
            <a:r>
              <a:rPr lang="en-US" dirty="0"/>
              <a:t> to wake the others up.  They wake up nearly simultaneously.</a:t>
            </a:r>
          </a:p>
        </p:txBody>
      </p:sp>
      <p:sp>
        <p:nvSpPr>
          <p:cNvPr id="4" name="Footer Placeholder 3">
            <a:extLst>
              <a:ext uri="{FF2B5EF4-FFF2-40B4-BE49-F238E27FC236}">
                <a16:creationId xmlns:a16="http://schemas.microsoft.com/office/drawing/2014/main" id="{10D5E213-775D-4BAF-8B83-D7006E8ED8F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748F07-F617-45CE-BBC3-304C9D5A5268}"/>
              </a:ext>
            </a:extLst>
          </p:cNvPr>
          <p:cNvSpPr>
            <a:spLocks noGrp="1"/>
          </p:cNvSpPr>
          <p:nvPr>
            <p:ph type="sldNum" sz="quarter" idx="12"/>
          </p:nvPr>
        </p:nvSpPr>
        <p:spPr/>
        <p:txBody>
          <a:bodyPr/>
          <a:lstStyle/>
          <a:p>
            <a:fld id="{6547F9EC-0141-428E-9624-21FD351CB832}" type="slidenum">
              <a:rPr lang="en-US" smtClean="0"/>
              <a:t>36</a:t>
            </a:fld>
            <a:endParaRPr lang="en-US"/>
          </a:p>
        </p:txBody>
      </p:sp>
      <p:pic>
        <p:nvPicPr>
          <p:cNvPr id="6" name="Picture 5">
            <a:extLst>
              <a:ext uri="{FF2B5EF4-FFF2-40B4-BE49-F238E27FC236}">
                <a16:creationId xmlns:a16="http://schemas.microsoft.com/office/drawing/2014/main" id="{B7733534-F685-4868-B8DC-AAF9F1EB8FCA}"/>
              </a:ext>
            </a:extLst>
          </p:cNvPr>
          <p:cNvPicPr>
            <a:picLocks noChangeAspect="1"/>
          </p:cNvPicPr>
          <p:nvPr/>
        </p:nvPicPr>
        <p:blipFill>
          <a:blip r:embed="rId2"/>
          <a:stretch>
            <a:fillRect/>
          </a:stretch>
        </p:blipFill>
        <p:spPr>
          <a:xfrm>
            <a:off x="8999327" y="112976"/>
            <a:ext cx="3002262" cy="1971856"/>
          </a:xfrm>
          <a:prstGeom prst="rect">
            <a:avLst/>
          </a:prstGeom>
        </p:spPr>
      </p:pic>
    </p:spTree>
    <p:extLst>
      <p:ext uri="{BB962C8B-B14F-4D97-AF65-F5344CB8AC3E}">
        <p14:creationId xmlns:p14="http://schemas.microsoft.com/office/powerpoint/2010/main" val="1832955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37</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sp>
        <p:nvSpPr>
          <p:cNvPr id="15" name="Arrow: Down 14">
            <a:extLst>
              <a:ext uri="{FF2B5EF4-FFF2-40B4-BE49-F238E27FC236}">
                <a16:creationId xmlns:a16="http://schemas.microsoft.com/office/drawing/2014/main" id="{C759424E-6A76-451B-8640-A951E6267FD5}"/>
              </a:ext>
            </a:extLst>
          </p:cNvPr>
          <p:cNvSpPr/>
          <p:nvPr/>
        </p:nvSpPr>
        <p:spPr>
          <a:xfrm>
            <a:off x="11607862" y="2116956"/>
            <a:ext cx="484632" cy="9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51089" y="1608859"/>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Tree>
    <p:extLst>
      <p:ext uri="{BB962C8B-B14F-4D97-AF65-F5344CB8AC3E}">
        <p14:creationId xmlns:p14="http://schemas.microsoft.com/office/powerpoint/2010/main" val="593095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38</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cxnSp>
        <p:nvCxnSpPr>
          <p:cNvPr id="11" name="Straight Connector 10">
            <a:extLst>
              <a:ext uri="{FF2B5EF4-FFF2-40B4-BE49-F238E27FC236}">
                <a16:creationId xmlns:a16="http://schemas.microsoft.com/office/drawing/2014/main" id="{FB088452-E385-40BF-8E1F-7A366B2C31F5}"/>
              </a:ext>
            </a:extLst>
          </p:cNvPr>
          <p:cNvCxnSpPr/>
          <p:nvPr/>
        </p:nvCxnSpPr>
        <p:spPr>
          <a:xfrm>
            <a:off x="7246189" y="3830128"/>
            <a:ext cx="4295954" cy="0"/>
          </a:xfrm>
          <a:prstGeom prst="line">
            <a:avLst/>
          </a:prstGeom>
          <a:ln w="76200" cmpd="dbl"/>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C759424E-6A76-451B-8640-A951E6267FD5}"/>
              </a:ext>
            </a:extLst>
          </p:cNvPr>
          <p:cNvSpPr/>
          <p:nvPr/>
        </p:nvSpPr>
        <p:spPr>
          <a:xfrm>
            <a:off x="11624461" y="2846030"/>
            <a:ext cx="484632" cy="1024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66439" y="2286031"/>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
        <p:nvSpPr>
          <p:cNvPr id="18" name="TextBox 17">
            <a:extLst>
              <a:ext uri="{FF2B5EF4-FFF2-40B4-BE49-F238E27FC236}">
                <a16:creationId xmlns:a16="http://schemas.microsoft.com/office/drawing/2014/main" id="{D81BA3C2-831B-4CED-8468-9D5672A28779}"/>
              </a:ext>
            </a:extLst>
          </p:cNvPr>
          <p:cNvSpPr txBox="1"/>
          <p:nvPr/>
        </p:nvSpPr>
        <p:spPr>
          <a:xfrm>
            <a:off x="6009415" y="3624098"/>
            <a:ext cx="1206726" cy="369332"/>
          </a:xfrm>
          <a:prstGeom prst="rect">
            <a:avLst/>
          </a:prstGeom>
          <a:noFill/>
        </p:spPr>
        <p:txBody>
          <a:bodyPr wrap="square" rtlCol="0">
            <a:spAutoFit/>
          </a:bodyPr>
          <a:lstStyle/>
          <a:p>
            <a:pPr algn="r"/>
            <a:r>
              <a:rPr lang="en-US" b="1" dirty="0"/>
              <a:t>Barrier</a:t>
            </a:r>
          </a:p>
        </p:txBody>
      </p:sp>
      <p:sp>
        <p:nvSpPr>
          <p:cNvPr id="20" name="TextBox 19">
            <a:extLst>
              <a:ext uri="{FF2B5EF4-FFF2-40B4-BE49-F238E27FC236}">
                <a16:creationId xmlns:a16="http://schemas.microsoft.com/office/drawing/2014/main" id="{84256BF0-3413-468F-91E4-687CC25A264A}"/>
              </a:ext>
            </a:extLst>
          </p:cNvPr>
          <p:cNvSpPr txBox="1"/>
          <p:nvPr/>
        </p:nvSpPr>
        <p:spPr>
          <a:xfrm>
            <a:off x="7594097" y="3399267"/>
            <a:ext cx="868705" cy="369332"/>
          </a:xfrm>
          <a:prstGeom prst="rect">
            <a:avLst/>
          </a:prstGeom>
          <a:noFill/>
        </p:spPr>
        <p:txBody>
          <a:bodyPr wrap="square" rtlCol="0">
            <a:spAutoFit/>
          </a:bodyPr>
          <a:lstStyle/>
          <a:p>
            <a:pPr algn="r"/>
            <a:r>
              <a:rPr lang="en-US" b="1" dirty="0"/>
              <a:t>1 Done </a:t>
            </a:r>
          </a:p>
        </p:txBody>
      </p:sp>
      <p:sp>
        <p:nvSpPr>
          <p:cNvPr id="21" name="TextBox 20">
            <a:extLst>
              <a:ext uri="{FF2B5EF4-FFF2-40B4-BE49-F238E27FC236}">
                <a16:creationId xmlns:a16="http://schemas.microsoft.com/office/drawing/2014/main" id="{CDD1D3F6-C895-437C-97A6-9DC20CCB944E}"/>
              </a:ext>
            </a:extLst>
          </p:cNvPr>
          <p:cNvSpPr txBox="1"/>
          <p:nvPr/>
        </p:nvSpPr>
        <p:spPr>
          <a:xfrm>
            <a:off x="10102315" y="3504953"/>
            <a:ext cx="868705" cy="369332"/>
          </a:xfrm>
          <a:prstGeom prst="rect">
            <a:avLst/>
          </a:prstGeom>
          <a:noFill/>
        </p:spPr>
        <p:txBody>
          <a:bodyPr wrap="square" rtlCol="0">
            <a:spAutoFit/>
          </a:bodyPr>
          <a:lstStyle/>
          <a:p>
            <a:pPr algn="r"/>
            <a:r>
              <a:rPr lang="en-US" b="1" dirty="0"/>
              <a:t>3 Done </a:t>
            </a:r>
          </a:p>
        </p:txBody>
      </p:sp>
      <p:sp>
        <p:nvSpPr>
          <p:cNvPr id="22" name="TextBox 21">
            <a:extLst>
              <a:ext uri="{FF2B5EF4-FFF2-40B4-BE49-F238E27FC236}">
                <a16:creationId xmlns:a16="http://schemas.microsoft.com/office/drawing/2014/main" id="{19EB42C9-FDFF-442F-8DBD-D2D013E1473B}"/>
              </a:ext>
            </a:extLst>
          </p:cNvPr>
          <p:cNvSpPr txBox="1"/>
          <p:nvPr/>
        </p:nvSpPr>
        <p:spPr>
          <a:xfrm>
            <a:off x="8763665" y="3113543"/>
            <a:ext cx="868705" cy="369332"/>
          </a:xfrm>
          <a:prstGeom prst="rect">
            <a:avLst/>
          </a:prstGeom>
          <a:noFill/>
        </p:spPr>
        <p:txBody>
          <a:bodyPr wrap="square" rtlCol="0">
            <a:spAutoFit/>
          </a:bodyPr>
          <a:lstStyle/>
          <a:p>
            <a:pPr algn="r"/>
            <a:r>
              <a:rPr lang="en-US" b="1" dirty="0"/>
              <a:t>2 Done </a:t>
            </a:r>
          </a:p>
        </p:txBody>
      </p:sp>
      <p:sp>
        <p:nvSpPr>
          <p:cNvPr id="23" name="TextBox 22">
            <a:extLst>
              <a:ext uri="{FF2B5EF4-FFF2-40B4-BE49-F238E27FC236}">
                <a16:creationId xmlns:a16="http://schemas.microsoft.com/office/drawing/2014/main" id="{BAB87BA5-07D2-4EB0-A5EC-5A5A9E8E0A4F}"/>
              </a:ext>
            </a:extLst>
          </p:cNvPr>
          <p:cNvSpPr txBox="1"/>
          <p:nvPr/>
        </p:nvSpPr>
        <p:spPr>
          <a:xfrm>
            <a:off x="7697200" y="3870575"/>
            <a:ext cx="3393932" cy="369332"/>
          </a:xfrm>
          <a:prstGeom prst="rect">
            <a:avLst/>
          </a:prstGeom>
          <a:noFill/>
        </p:spPr>
        <p:txBody>
          <a:bodyPr wrap="square" rtlCol="0">
            <a:spAutoFit/>
          </a:bodyPr>
          <a:lstStyle/>
          <a:p>
            <a:pPr algn="r"/>
            <a:r>
              <a:rPr lang="en-US" b="1" dirty="0"/>
              <a:t>All are done!  Phase two can start</a:t>
            </a:r>
          </a:p>
        </p:txBody>
      </p:sp>
    </p:spTree>
    <p:extLst>
      <p:ext uri="{BB962C8B-B14F-4D97-AF65-F5344CB8AC3E}">
        <p14:creationId xmlns:p14="http://schemas.microsoft.com/office/powerpoint/2010/main" val="438774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39</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cxnSp>
        <p:nvCxnSpPr>
          <p:cNvPr id="11" name="Straight Connector 10">
            <a:extLst>
              <a:ext uri="{FF2B5EF4-FFF2-40B4-BE49-F238E27FC236}">
                <a16:creationId xmlns:a16="http://schemas.microsoft.com/office/drawing/2014/main" id="{FB088452-E385-40BF-8E1F-7A366B2C31F5}"/>
              </a:ext>
            </a:extLst>
          </p:cNvPr>
          <p:cNvCxnSpPr/>
          <p:nvPr/>
        </p:nvCxnSpPr>
        <p:spPr>
          <a:xfrm>
            <a:off x="7246189" y="3830128"/>
            <a:ext cx="4295954" cy="0"/>
          </a:xfrm>
          <a:prstGeom prst="line">
            <a:avLst/>
          </a:prstGeom>
          <a:ln w="7620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3B0FD40A-43DD-41FE-B91E-CBA41421DA4A}"/>
              </a:ext>
            </a:extLst>
          </p:cNvPr>
          <p:cNvSpPr/>
          <p:nvPr/>
        </p:nvSpPr>
        <p:spPr>
          <a:xfrm>
            <a:off x="7807311" y="423252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DD6C737-2F70-4CAF-A745-77FF01A108AB}"/>
              </a:ext>
            </a:extLst>
          </p:cNvPr>
          <p:cNvSpPr/>
          <p:nvPr/>
        </p:nvSpPr>
        <p:spPr>
          <a:xfrm>
            <a:off x="9029387" y="404849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B8776DB-FF28-4BB5-9824-45B2B40DFDBA}"/>
              </a:ext>
            </a:extLst>
          </p:cNvPr>
          <p:cNvSpPr/>
          <p:nvPr/>
        </p:nvSpPr>
        <p:spPr>
          <a:xfrm>
            <a:off x="10251463" y="435904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759424E-6A76-451B-8640-A951E6267FD5}"/>
              </a:ext>
            </a:extLst>
          </p:cNvPr>
          <p:cNvSpPr/>
          <p:nvPr/>
        </p:nvSpPr>
        <p:spPr>
          <a:xfrm>
            <a:off x="11624461" y="2846029"/>
            <a:ext cx="484632" cy="2272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66439" y="2286031"/>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
        <p:nvSpPr>
          <p:cNvPr id="18" name="TextBox 17">
            <a:extLst>
              <a:ext uri="{FF2B5EF4-FFF2-40B4-BE49-F238E27FC236}">
                <a16:creationId xmlns:a16="http://schemas.microsoft.com/office/drawing/2014/main" id="{D81BA3C2-831B-4CED-8468-9D5672A28779}"/>
              </a:ext>
            </a:extLst>
          </p:cNvPr>
          <p:cNvSpPr txBox="1"/>
          <p:nvPr/>
        </p:nvSpPr>
        <p:spPr>
          <a:xfrm>
            <a:off x="6009415" y="3624098"/>
            <a:ext cx="1206726" cy="369332"/>
          </a:xfrm>
          <a:prstGeom prst="rect">
            <a:avLst/>
          </a:prstGeom>
          <a:noFill/>
        </p:spPr>
        <p:txBody>
          <a:bodyPr wrap="square" rtlCol="0">
            <a:spAutoFit/>
          </a:bodyPr>
          <a:lstStyle/>
          <a:p>
            <a:pPr algn="r"/>
            <a:r>
              <a:rPr lang="en-US" b="1" dirty="0"/>
              <a:t>Barrier</a:t>
            </a:r>
          </a:p>
        </p:txBody>
      </p:sp>
      <p:sp>
        <p:nvSpPr>
          <p:cNvPr id="19" name="TextBox 18">
            <a:extLst>
              <a:ext uri="{FF2B5EF4-FFF2-40B4-BE49-F238E27FC236}">
                <a16:creationId xmlns:a16="http://schemas.microsoft.com/office/drawing/2014/main" id="{ED559DEA-D6E4-42D7-924A-8FC14CE52902}"/>
              </a:ext>
            </a:extLst>
          </p:cNvPr>
          <p:cNvSpPr txBox="1"/>
          <p:nvPr/>
        </p:nvSpPr>
        <p:spPr>
          <a:xfrm>
            <a:off x="6005059" y="5432623"/>
            <a:ext cx="1206726" cy="369332"/>
          </a:xfrm>
          <a:prstGeom prst="rect">
            <a:avLst/>
          </a:prstGeom>
          <a:noFill/>
        </p:spPr>
        <p:txBody>
          <a:bodyPr wrap="square" rtlCol="0">
            <a:spAutoFit/>
          </a:bodyPr>
          <a:lstStyle/>
          <a:p>
            <a:pPr algn="r"/>
            <a:r>
              <a:rPr lang="en-US" b="1" dirty="0"/>
              <a:t>Phase two </a:t>
            </a:r>
          </a:p>
        </p:txBody>
      </p:sp>
    </p:spTree>
    <p:extLst>
      <p:ext uri="{BB962C8B-B14F-4D97-AF65-F5344CB8AC3E}">
        <p14:creationId xmlns:p14="http://schemas.microsoft.com/office/powerpoint/2010/main" val="21445575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3DA8-E7F4-4C9C-9641-8326E0DAD175}"/>
              </a:ext>
            </a:extLst>
          </p:cNvPr>
          <p:cNvSpPr>
            <a:spLocks noGrp="1"/>
          </p:cNvSpPr>
          <p:nvPr>
            <p:ph type="title"/>
          </p:nvPr>
        </p:nvSpPr>
        <p:spPr/>
        <p:txBody>
          <a:bodyPr/>
          <a:lstStyle/>
          <a:p>
            <a:r>
              <a:rPr lang="en-US" dirty="0"/>
              <a:t>What is a coordination pattern?</a:t>
            </a:r>
          </a:p>
        </p:txBody>
      </p:sp>
      <p:sp>
        <p:nvSpPr>
          <p:cNvPr id="3" name="Content Placeholder 2">
            <a:extLst>
              <a:ext uri="{FF2B5EF4-FFF2-40B4-BE49-F238E27FC236}">
                <a16:creationId xmlns:a16="http://schemas.microsoft.com/office/drawing/2014/main" id="{152EF05A-5C3F-44A7-8EB5-92CBF92D4F6D}"/>
              </a:ext>
            </a:extLst>
          </p:cNvPr>
          <p:cNvSpPr>
            <a:spLocks noGrp="1"/>
          </p:cNvSpPr>
          <p:nvPr>
            <p:ph idx="1"/>
          </p:nvPr>
        </p:nvSpPr>
        <p:spPr>
          <a:xfrm>
            <a:off x="1024128" y="2760452"/>
            <a:ext cx="10641690" cy="3548907"/>
          </a:xfrm>
        </p:spPr>
        <p:txBody>
          <a:bodyPr>
            <a:normAutofit/>
          </a:bodyPr>
          <a:lstStyle/>
          <a:p>
            <a:r>
              <a:rPr lang="en-US" dirty="0"/>
              <a:t>Think about producer-consumer (cupcakes and kids).</a:t>
            </a:r>
          </a:p>
          <a:p>
            <a:pPr lvl="1"/>
            <a:r>
              <a:rPr lang="en-US" dirty="0"/>
              <a:t>  The producer pauses if the display case is full</a:t>
            </a:r>
          </a:p>
          <a:p>
            <a:pPr lvl="1"/>
            <a:r>
              <a:rPr lang="en-US" dirty="0"/>
              <a:t>  The consumers wait if we run out while a batch is baking</a:t>
            </a:r>
          </a:p>
          <a:p>
            <a:endParaRPr lang="en-US" dirty="0"/>
          </a:p>
          <a:p>
            <a:r>
              <a:rPr lang="en-US" dirty="0"/>
              <a:t>This is an example of a </a:t>
            </a:r>
            <a:r>
              <a:rPr lang="en-US" u="sng" dirty="0"/>
              <a:t>coordination pattern</a:t>
            </a:r>
            <a:r>
              <a:rPr lang="en-US" dirty="0"/>
              <a:t>.</a:t>
            </a:r>
          </a:p>
        </p:txBody>
      </p:sp>
      <p:sp>
        <p:nvSpPr>
          <p:cNvPr id="4" name="Footer Placeholder 3">
            <a:extLst>
              <a:ext uri="{FF2B5EF4-FFF2-40B4-BE49-F238E27FC236}">
                <a16:creationId xmlns:a16="http://schemas.microsoft.com/office/drawing/2014/main" id="{5451E004-863A-4175-A946-1246080EFAE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01CDBD5-CDA1-42F6-9FD6-26CA0BD16141}"/>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E903BA91-E4DA-4938-B119-6CC04518AE2F}"/>
              </a:ext>
            </a:extLst>
          </p:cNvPr>
          <p:cNvPicPr>
            <a:picLocks noChangeAspect="1"/>
          </p:cNvPicPr>
          <p:nvPr/>
        </p:nvPicPr>
        <p:blipFill>
          <a:blip r:embed="rId2"/>
          <a:stretch>
            <a:fillRect/>
          </a:stretch>
        </p:blipFill>
        <p:spPr>
          <a:xfrm>
            <a:off x="9927297" y="2309321"/>
            <a:ext cx="2082060" cy="1206889"/>
          </a:xfrm>
          <a:prstGeom prst="rect">
            <a:avLst/>
          </a:prstGeom>
        </p:spPr>
      </p:pic>
      <p:sp>
        <p:nvSpPr>
          <p:cNvPr id="7" name="TextBox 6">
            <a:extLst>
              <a:ext uri="{FF2B5EF4-FFF2-40B4-BE49-F238E27FC236}">
                <a16:creationId xmlns:a16="http://schemas.microsoft.com/office/drawing/2014/main" id="{275CC617-7ADB-41BB-92A7-E526845EC0BA}"/>
              </a:ext>
            </a:extLst>
          </p:cNvPr>
          <p:cNvSpPr txBox="1"/>
          <p:nvPr/>
        </p:nvSpPr>
        <p:spPr>
          <a:xfrm>
            <a:off x="10248181" y="1900166"/>
            <a:ext cx="1417637" cy="369332"/>
          </a:xfrm>
          <a:prstGeom prst="rect">
            <a:avLst/>
          </a:prstGeom>
          <a:noFill/>
        </p:spPr>
        <p:txBody>
          <a:bodyPr wrap="square" rtlCol="0">
            <a:spAutoFit/>
          </a:bodyPr>
          <a:lstStyle/>
          <a:p>
            <a:pPr algn="ctr"/>
            <a:r>
              <a:rPr lang="en-US" b="1" dirty="0"/>
              <a:t>Producers</a:t>
            </a:r>
          </a:p>
        </p:txBody>
      </p:sp>
      <p:sp>
        <p:nvSpPr>
          <p:cNvPr id="8" name="TextBox 7">
            <a:extLst>
              <a:ext uri="{FF2B5EF4-FFF2-40B4-BE49-F238E27FC236}">
                <a16:creationId xmlns:a16="http://schemas.microsoft.com/office/drawing/2014/main" id="{CA9FA28A-DC2B-4A6F-B2AC-F8262F509C59}"/>
              </a:ext>
            </a:extLst>
          </p:cNvPr>
          <p:cNvSpPr txBox="1"/>
          <p:nvPr/>
        </p:nvSpPr>
        <p:spPr>
          <a:xfrm>
            <a:off x="10155991" y="3057709"/>
            <a:ext cx="1749849" cy="369332"/>
          </a:xfrm>
          <a:prstGeom prst="rect">
            <a:avLst/>
          </a:prstGeom>
          <a:noFill/>
        </p:spPr>
        <p:txBody>
          <a:bodyPr wrap="square" rtlCol="0">
            <a:spAutoFit/>
          </a:bodyPr>
          <a:lstStyle/>
          <a:p>
            <a:pPr algn="ctr"/>
            <a:r>
              <a:rPr lang="en-US" b="1" dirty="0"/>
              <a:t>Bounded buffer</a:t>
            </a:r>
          </a:p>
        </p:txBody>
      </p:sp>
      <p:pic>
        <p:nvPicPr>
          <p:cNvPr id="9" name="Picture 8">
            <a:extLst>
              <a:ext uri="{FF2B5EF4-FFF2-40B4-BE49-F238E27FC236}">
                <a16:creationId xmlns:a16="http://schemas.microsoft.com/office/drawing/2014/main" id="{CBA71DBB-2A00-4EF3-A79C-17BD1D78452C}"/>
              </a:ext>
            </a:extLst>
          </p:cNvPr>
          <p:cNvPicPr>
            <a:picLocks noChangeAspect="1"/>
          </p:cNvPicPr>
          <p:nvPr/>
        </p:nvPicPr>
        <p:blipFill>
          <a:blip r:embed="rId3"/>
          <a:stretch>
            <a:fillRect/>
          </a:stretch>
        </p:blipFill>
        <p:spPr>
          <a:xfrm>
            <a:off x="10325461" y="3886669"/>
            <a:ext cx="1410908" cy="1026115"/>
          </a:xfrm>
          <a:prstGeom prst="rect">
            <a:avLst/>
          </a:prstGeom>
        </p:spPr>
      </p:pic>
      <p:sp>
        <p:nvSpPr>
          <p:cNvPr id="10" name="TextBox 9">
            <a:extLst>
              <a:ext uri="{FF2B5EF4-FFF2-40B4-BE49-F238E27FC236}">
                <a16:creationId xmlns:a16="http://schemas.microsoft.com/office/drawing/2014/main" id="{19A7253E-C985-4EA3-80B8-B80991D82297}"/>
              </a:ext>
            </a:extLst>
          </p:cNvPr>
          <p:cNvSpPr txBox="1"/>
          <p:nvPr/>
        </p:nvSpPr>
        <p:spPr>
          <a:xfrm>
            <a:off x="10259508" y="3583971"/>
            <a:ext cx="1417637" cy="369332"/>
          </a:xfrm>
          <a:prstGeom prst="rect">
            <a:avLst/>
          </a:prstGeom>
          <a:noFill/>
        </p:spPr>
        <p:txBody>
          <a:bodyPr wrap="square" rtlCol="0">
            <a:spAutoFit/>
          </a:bodyPr>
          <a:lstStyle/>
          <a:p>
            <a:pPr algn="ctr"/>
            <a:r>
              <a:rPr lang="en-US" b="1" dirty="0"/>
              <a:t>Consumers</a:t>
            </a:r>
          </a:p>
        </p:txBody>
      </p:sp>
    </p:spTree>
    <p:extLst>
      <p:ext uri="{BB962C8B-B14F-4D97-AF65-F5344CB8AC3E}">
        <p14:creationId xmlns:p14="http://schemas.microsoft.com/office/powerpoint/2010/main" val="280224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1D1B-A9CD-490D-8611-93F247A41D80}"/>
              </a:ext>
            </a:extLst>
          </p:cNvPr>
          <p:cNvSpPr>
            <a:spLocks noGrp="1"/>
          </p:cNvSpPr>
          <p:nvPr>
            <p:ph type="title"/>
          </p:nvPr>
        </p:nvSpPr>
        <p:spPr/>
        <p:txBody>
          <a:bodyPr/>
          <a:lstStyle/>
          <a:p>
            <a:r>
              <a:rPr lang="en-US" dirty="0"/>
              <a:t>Ordered Multicast pattern</a:t>
            </a:r>
          </a:p>
        </p:txBody>
      </p:sp>
      <p:sp>
        <p:nvSpPr>
          <p:cNvPr id="3" name="Content Placeholder 2">
            <a:extLst>
              <a:ext uri="{FF2B5EF4-FFF2-40B4-BE49-F238E27FC236}">
                <a16:creationId xmlns:a16="http://schemas.microsoft.com/office/drawing/2014/main" id="{26B1649B-D1D5-4475-8EF1-ADC6F4811039}"/>
              </a:ext>
            </a:extLst>
          </p:cNvPr>
          <p:cNvSpPr>
            <a:spLocks noGrp="1"/>
          </p:cNvSpPr>
          <p:nvPr>
            <p:ph idx="1"/>
          </p:nvPr>
        </p:nvSpPr>
        <p:spPr/>
        <p:txBody>
          <a:bodyPr>
            <a:normAutofit fontScale="92500" lnSpcReduction="10000"/>
          </a:bodyPr>
          <a:lstStyle/>
          <a:p>
            <a:r>
              <a:rPr lang="en-US" dirty="0"/>
              <a:t>This is a one-to-many pattern. Suppose some event occurs.</a:t>
            </a:r>
          </a:p>
          <a:p>
            <a:endParaRPr lang="en-US" dirty="0"/>
          </a:p>
          <a:p>
            <a:r>
              <a:rPr lang="en-US" dirty="0"/>
              <a:t>A sender thread needs every worker to see an object describing the event, so it puts that object on every worker’s work queue.</a:t>
            </a:r>
          </a:p>
          <a:p>
            <a:endParaRPr lang="en-US" dirty="0"/>
          </a:p>
          <a:p>
            <a:r>
              <a:rPr lang="en-US" dirty="0"/>
              <a:t>The pattern permits multiple senders:  A sender locks all of the work queues, then emplaces the request, then unlocks.  Thus all workers see the same ordering of requests.</a:t>
            </a:r>
          </a:p>
        </p:txBody>
      </p:sp>
      <p:sp>
        <p:nvSpPr>
          <p:cNvPr id="4" name="Footer Placeholder 3">
            <a:extLst>
              <a:ext uri="{FF2B5EF4-FFF2-40B4-BE49-F238E27FC236}">
                <a16:creationId xmlns:a16="http://schemas.microsoft.com/office/drawing/2014/main" id="{8C966E67-0935-4A35-8CB1-B60EF4C0D0E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F6CFC1A-B089-4AF6-A181-F4DB026AA08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163567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10691" y="3208092"/>
            <a:ext cx="5870667" cy="2863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Tree>
    <p:extLst>
      <p:ext uri="{BB962C8B-B14F-4D97-AF65-F5344CB8AC3E}">
        <p14:creationId xmlns:p14="http://schemas.microsoft.com/office/powerpoint/2010/main" val="2243954813"/>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037374" y="3638591"/>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3964359" y="3617044"/>
            <a:ext cx="3894305" cy="1749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037374" y="3650703"/>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4471755" y="3792004"/>
            <a:ext cx="1867203" cy="369332"/>
          </a:xfrm>
          <a:prstGeom prst="rect">
            <a:avLst/>
          </a:prstGeom>
          <a:noFill/>
        </p:spPr>
        <p:txBody>
          <a:bodyPr wrap="square" rtlCol="0">
            <a:spAutoFit/>
          </a:bodyPr>
          <a:lstStyle/>
          <a:p>
            <a:r>
              <a:rPr lang="en-US" b="1" dirty="0"/>
              <a:t>Event B</a:t>
            </a:r>
          </a:p>
        </p:txBody>
      </p:sp>
      <p:sp>
        <p:nvSpPr>
          <p:cNvPr id="8" name="Oval 7">
            <a:extLst>
              <a:ext uri="{FF2B5EF4-FFF2-40B4-BE49-F238E27FC236}">
                <a16:creationId xmlns:a16="http://schemas.microsoft.com/office/drawing/2014/main" id="{6BDA6DE8-FC33-416C-A6D8-2C235F7F6AAF}"/>
              </a:ext>
            </a:extLst>
          </p:cNvPr>
          <p:cNvSpPr/>
          <p:nvPr/>
        </p:nvSpPr>
        <p:spPr>
          <a:xfrm>
            <a:off x="6881091" y="3486510"/>
            <a:ext cx="1247117" cy="872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4AB19-789F-4253-ADF6-7B10896EFB9C}"/>
              </a:ext>
            </a:extLst>
          </p:cNvPr>
          <p:cNvSpPr txBox="1"/>
          <p:nvPr/>
        </p:nvSpPr>
        <p:spPr>
          <a:xfrm>
            <a:off x="4339360" y="4398775"/>
            <a:ext cx="3131124" cy="923330"/>
          </a:xfrm>
          <a:prstGeom prst="rect">
            <a:avLst/>
          </a:prstGeom>
          <a:solidFill>
            <a:schemeClr val="bg1"/>
          </a:solidFill>
          <a:ln w="38100">
            <a:solidFill>
              <a:srgbClr val="C00000"/>
            </a:solidFill>
          </a:ln>
        </p:spPr>
        <p:txBody>
          <a:bodyPr wrap="square" rtlCol="0">
            <a:spAutoFit/>
          </a:bodyPr>
          <a:lstStyle/>
          <a:p>
            <a:r>
              <a:rPr lang="en-US" b="1" dirty="0"/>
              <a:t>Race condition: Danger is that one thread could see B before A, but others see A before B.</a:t>
            </a:r>
          </a:p>
        </p:txBody>
      </p:sp>
      <p:cxnSp>
        <p:nvCxnSpPr>
          <p:cNvPr id="19" name="Straight Connector 18">
            <a:extLst>
              <a:ext uri="{FF2B5EF4-FFF2-40B4-BE49-F238E27FC236}">
                <a16:creationId xmlns:a16="http://schemas.microsoft.com/office/drawing/2014/main" id="{18E7E7AA-E157-4456-A7A7-FF4DDCB779F8}"/>
              </a:ext>
            </a:extLst>
          </p:cNvPr>
          <p:cNvCxnSpPr>
            <a:stCxn id="8" idx="3"/>
            <a:endCxn id="16" idx="0"/>
          </p:cNvCxnSpPr>
          <p:nvPr/>
        </p:nvCxnSpPr>
        <p:spPr>
          <a:xfrm flipH="1">
            <a:off x="5904922" y="4231448"/>
            <a:ext cx="1158805" cy="167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111BA-34FB-4F53-AC44-51AFAEFE93A1}"/>
              </a:ext>
            </a:extLst>
          </p:cNvPr>
          <p:cNvCxnSpPr>
            <a:cxnSpLocks/>
          </p:cNvCxnSpPr>
          <p:nvPr/>
        </p:nvCxnSpPr>
        <p:spPr>
          <a:xfrm>
            <a:off x="2410691" y="3208092"/>
            <a:ext cx="5717517" cy="4089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4BDEA-BB13-40F2-AC24-20D5D09D7D61}"/>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335E96-1238-4F66-83D4-50DB640ED4FE}"/>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31506"/>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037374" y="3638591"/>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3964359" y="3617044"/>
            <a:ext cx="3976209" cy="1009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037374" y="3650703"/>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4471755" y="3792004"/>
            <a:ext cx="1867203" cy="369332"/>
          </a:xfrm>
          <a:prstGeom prst="rect">
            <a:avLst/>
          </a:prstGeom>
          <a:noFill/>
        </p:spPr>
        <p:txBody>
          <a:bodyPr wrap="square" rtlCol="0">
            <a:spAutoFit/>
          </a:bodyPr>
          <a:lstStyle/>
          <a:p>
            <a:r>
              <a:rPr lang="en-US" b="1" dirty="0"/>
              <a:t>Event B</a:t>
            </a:r>
          </a:p>
        </p:txBody>
      </p:sp>
      <p:sp>
        <p:nvSpPr>
          <p:cNvPr id="8" name="Oval 7">
            <a:extLst>
              <a:ext uri="{FF2B5EF4-FFF2-40B4-BE49-F238E27FC236}">
                <a16:creationId xmlns:a16="http://schemas.microsoft.com/office/drawing/2014/main" id="{6BDA6DE8-FC33-416C-A6D8-2C235F7F6AAF}"/>
              </a:ext>
            </a:extLst>
          </p:cNvPr>
          <p:cNvSpPr/>
          <p:nvPr/>
        </p:nvSpPr>
        <p:spPr>
          <a:xfrm>
            <a:off x="6881091" y="3486510"/>
            <a:ext cx="1247117" cy="872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4AB19-789F-4253-ADF6-7B10896EFB9C}"/>
              </a:ext>
            </a:extLst>
          </p:cNvPr>
          <p:cNvSpPr txBox="1"/>
          <p:nvPr/>
        </p:nvSpPr>
        <p:spPr>
          <a:xfrm>
            <a:off x="4339360" y="4398775"/>
            <a:ext cx="3131124" cy="923330"/>
          </a:xfrm>
          <a:prstGeom prst="rect">
            <a:avLst/>
          </a:prstGeom>
          <a:solidFill>
            <a:schemeClr val="bg1"/>
          </a:solidFill>
          <a:ln w="38100">
            <a:solidFill>
              <a:srgbClr val="C00000"/>
            </a:solidFill>
          </a:ln>
        </p:spPr>
        <p:txBody>
          <a:bodyPr wrap="square" rtlCol="0">
            <a:spAutoFit/>
          </a:bodyPr>
          <a:lstStyle/>
          <a:p>
            <a:r>
              <a:rPr lang="en-US" b="1" dirty="0"/>
              <a:t>Race condition: Danger is that one thread could see B before A, but others see A before B.</a:t>
            </a:r>
          </a:p>
        </p:txBody>
      </p:sp>
      <p:cxnSp>
        <p:nvCxnSpPr>
          <p:cNvPr id="19" name="Straight Connector 18">
            <a:extLst>
              <a:ext uri="{FF2B5EF4-FFF2-40B4-BE49-F238E27FC236}">
                <a16:creationId xmlns:a16="http://schemas.microsoft.com/office/drawing/2014/main" id="{18E7E7AA-E157-4456-A7A7-FF4DDCB779F8}"/>
              </a:ext>
            </a:extLst>
          </p:cNvPr>
          <p:cNvCxnSpPr>
            <a:stCxn id="8" idx="3"/>
            <a:endCxn id="16" idx="0"/>
          </p:cNvCxnSpPr>
          <p:nvPr/>
        </p:nvCxnSpPr>
        <p:spPr>
          <a:xfrm flipH="1">
            <a:off x="5904922" y="4231448"/>
            <a:ext cx="1158805" cy="167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111BA-34FB-4F53-AC44-51AFAEFE93A1}"/>
              </a:ext>
            </a:extLst>
          </p:cNvPr>
          <p:cNvCxnSpPr>
            <a:cxnSpLocks/>
          </p:cNvCxnSpPr>
          <p:nvPr/>
        </p:nvCxnSpPr>
        <p:spPr>
          <a:xfrm>
            <a:off x="2410691" y="3208092"/>
            <a:ext cx="5332882" cy="6651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4BDEA-BB13-40F2-AC24-20D5D09D7D61}"/>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335E96-1238-4F66-83D4-50DB640ED4FE}"/>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841557"/>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262838" y="3814208"/>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4262838" y="3814208"/>
            <a:ext cx="3418763" cy="1507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189823" y="3792661"/>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5814398" y="4197552"/>
            <a:ext cx="1867203" cy="369332"/>
          </a:xfrm>
          <a:prstGeom prst="rect">
            <a:avLst/>
          </a:prstGeom>
          <a:noFill/>
          <a:ln>
            <a:noFill/>
          </a:ln>
        </p:spPr>
        <p:txBody>
          <a:bodyPr wrap="square" rtlCol="0">
            <a:spAutoFit/>
          </a:bodyPr>
          <a:lstStyle/>
          <a:p>
            <a:r>
              <a:rPr lang="en-US" b="1" dirty="0"/>
              <a:t>Event B</a:t>
            </a:r>
          </a:p>
        </p:txBody>
      </p:sp>
      <p:sp>
        <p:nvSpPr>
          <p:cNvPr id="16" name="Content Placeholder 15">
            <a:extLst>
              <a:ext uri="{FF2B5EF4-FFF2-40B4-BE49-F238E27FC236}">
                <a16:creationId xmlns:a16="http://schemas.microsoft.com/office/drawing/2014/main" id="{DB7584FF-5C55-4956-8AE0-E504FB842239}"/>
              </a:ext>
            </a:extLst>
          </p:cNvPr>
          <p:cNvSpPr>
            <a:spLocks noGrp="1"/>
          </p:cNvSpPr>
          <p:nvPr>
            <p:ph idx="1"/>
          </p:nvPr>
        </p:nvSpPr>
        <p:spPr>
          <a:xfrm>
            <a:off x="1347401" y="5266532"/>
            <a:ext cx="10641690" cy="1236740"/>
          </a:xfrm>
          <a:solidFill>
            <a:schemeClr val="bg1"/>
          </a:solidFill>
        </p:spPr>
        <p:txBody>
          <a:bodyPr>
            <a:normAutofit fontScale="92500" lnSpcReduction="10000"/>
          </a:bodyPr>
          <a:lstStyle/>
          <a:p>
            <a:r>
              <a:rPr lang="en-US" dirty="0"/>
              <a:t>An ordered multicast pattern implements a barrier that protects us against ordering inconsistencies.  There are many ways to build the barrier.  The </a:t>
            </a:r>
            <a:r>
              <a:rPr lang="en-US" i="1" dirty="0"/>
              <a:t>pattern</a:t>
            </a:r>
            <a:r>
              <a:rPr lang="en-US" dirty="0"/>
              <a:t> focuses on the behavior, not the implementation.</a:t>
            </a:r>
          </a:p>
        </p:txBody>
      </p:sp>
      <p:cxnSp>
        <p:nvCxnSpPr>
          <p:cNvPr id="8" name="Straight Connector 7">
            <a:extLst>
              <a:ext uri="{FF2B5EF4-FFF2-40B4-BE49-F238E27FC236}">
                <a16:creationId xmlns:a16="http://schemas.microsoft.com/office/drawing/2014/main" id="{62F3BBD1-0F07-40D1-A1F4-8969D0D6882E}"/>
              </a:ext>
            </a:extLst>
          </p:cNvPr>
          <p:cNvCxnSpPr/>
          <p:nvPr/>
        </p:nvCxnSpPr>
        <p:spPr>
          <a:xfrm>
            <a:off x="1893204" y="3658848"/>
            <a:ext cx="9233378" cy="3061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36B2231-C6E2-4AA9-AFB6-F358DB1EBB2B}"/>
              </a:ext>
            </a:extLst>
          </p:cNvPr>
          <p:cNvCxnSpPr>
            <a:cxnSpLocks/>
          </p:cNvCxnSpPr>
          <p:nvPr/>
        </p:nvCxnSpPr>
        <p:spPr>
          <a:xfrm>
            <a:off x="2410691" y="3208092"/>
            <a:ext cx="5396215" cy="6061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E8A9819-D974-4829-B759-8B5F79002595}"/>
              </a:ext>
            </a:extLst>
          </p:cNvPr>
          <p:cNvCxnSpPr>
            <a:cxnSpLocks/>
          </p:cNvCxnSpPr>
          <p:nvPr/>
        </p:nvCxnSpPr>
        <p:spPr>
          <a:xfrm flipV="1">
            <a:off x="2337676" y="3011624"/>
            <a:ext cx="7185886" cy="174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5A8E3B-F305-472B-9BC8-B807359E079A}"/>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5AC82848-BCD4-4103-A8E0-9E26B834CCED}"/>
              </a:ext>
            </a:extLst>
          </p:cNvPr>
          <p:cNvPicPr>
            <a:picLocks noChangeAspect="1"/>
          </p:cNvPicPr>
          <p:nvPr/>
        </p:nvPicPr>
        <p:blipFill>
          <a:blip r:embed="rId3"/>
          <a:stretch>
            <a:fillRect/>
          </a:stretch>
        </p:blipFill>
        <p:spPr>
          <a:xfrm>
            <a:off x="287805" y="3084808"/>
            <a:ext cx="1579011" cy="1037079"/>
          </a:xfrm>
          <a:prstGeom prst="rect">
            <a:avLst/>
          </a:prstGeom>
        </p:spPr>
      </p:pic>
    </p:spTree>
    <p:extLst>
      <p:ext uri="{BB962C8B-B14F-4D97-AF65-F5344CB8AC3E}">
        <p14:creationId xmlns:p14="http://schemas.microsoft.com/office/powerpoint/2010/main" val="3957701882"/>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E688-E8A8-4B3D-910D-87F768E44187}"/>
              </a:ext>
            </a:extLst>
          </p:cNvPr>
          <p:cNvSpPr>
            <a:spLocks noGrp="1"/>
          </p:cNvSpPr>
          <p:nvPr>
            <p:ph type="title"/>
          </p:nvPr>
        </p:nvSpPr>
        <p:spPr/>
        <p:txBody>
          <a:bodyPr/>
          <a:lstStyle/>
          <a:p>
            <a:r>
              <a:rPr lang="en-US" dirty="0"/>
              <a:t>Ordered Multicast with Replies</a:t>
            </a:r>
          </a:p>
        </p:txBody>
      </p:sp>
      <p:sp>
        <p:nvSpPr>
          <p:cNvPr id="3" name="Content Placeholder 2">
            <a:extLst>
              <a:ext uri="{FF2B5EF4-FFF2-40B4-BE49-F238E27FC236}">
                <a16:creationId xmlns:a16="http://schemas.microsoft.com/office/drawing/2014/main" id="{B1802F9A-9B36-49A6-B359-189BCA2589EE}"/>
              </a:ext>
            </a:extLst>
          </p:cNvPr>
          <p:cNvSpPr>
            <a:spLocks noGrp="1"/>
          </p:cNvSpPr>
          <p:nvPr>
            <p:ph idx="1"/>
          </p:nvPr>
        </p:nvSpPr>
        <p:spPr/>
        <p:txBody>
          <a:bodyPr>
            <a:normAutofit fontScale="92500"/>
          </a:bodyPr>
          <a:lstStyle/>
          <a:p>
            <a:r>
              <a:rPr lang="en-US" dirty="0"/>
              <a:t>In this model, we start with an ordered multicast, but then the leader for a given request awaits replies by supplying a reply queue.</a:t>
            </a:r>
          </a:p>
          <a:p>
            <a:endParaRPr lang="en-US" dirty="0"/>
          </a:p>
          <a:p>
            <a:r>
              <a:rPr lang="en-US" dirty="0"/>
              <a:t>Often, this uses a std::future in C++: a kind of object that will have its value filled in “later”.  </a:t>
            </a:r>
          </a:p>
          <a:p>
            <a:endParaRPr lang="en-US" dirty="0"/>
          </a:p>
          <a:p>
            <a:r>
              <a:rPr lang="en-US" dirty="0"/>
              <a:t>The leader makes n requests, then collects n corresponding replies.</a:t>
            </a:r>
          </a:p>
        </p:txBody>
      </p:sp>
      <p:sp>
        <p:nvSpPr>
          <p:cNvPr id="4" name="Footer Placeholder 3">
            <a:extLst>
              <a:ext uri="{FF2B5EF4-FFF2-40B4-BE49-F238E27FC236}">
                <a16:creationId xmlns:a16="http://schemas.microsoft.com/office/drawing/2014/main" id="{3C160321-F35F-49BC-8897-58E36B044EE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E4276C3-253A-433D-AE43-85FF9FA15242}"/>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4291658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10691" y="3208092"/>
            <a:ext cx="5270910" cy="751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p:nvPr/>
        </p:nvCxnSpPr>
        <p:spPr>
          <a:xfrm flipV="1">
            <a:off x="2337676" y="2889849"/>
            <a:ext cx="7101888" cy="296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262838" y="3814208"/>
            <a:ext cx="5928240" cy="770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4262838" y="3814208"/>
            <a:ext cx="3418763" cy="617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189823" y="3792661"/>
            <a:ext cx="4640141" cy="404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5814398" y="4197552"/>
            <a:ext cx="1867203" cy="369332"/>
          </a:xfrm>
          <a:prstGeom prst="rect">
            <a:avLst/>
          </a:prstGeom>
          <a:noFill/>
        </p:spPr>
        <p:txBody>
          <a:bodyPr wrap="square" rtlCol="0">
            <a:spAutoFit/>
          </a:bodyPr>
          <a:lstStyle/>
          <a:p>
            <a:r>
              <a:rPr lang="en-US" b="1" dirty="0"/>
              <a:t>Event B</a:t>
            </a:r>
          </a:p>
        </p:txBody>
      </p:sp>
      <p:sp>
        <p:nvSpPr>
          <p:cNvPr id="16" name="Content Placeholder 15">
            <a:extLst>
              <a:ext uri="{FF2B5EF4-FFF2-40B4-BE49-F238E27FC236}">
                <a16:creationId xmlns:a16="http://schemas.microsoft.com/office/drawing/2014/main" id="{DB7584FF-5C55-4956-8AE0-E504FB842239}"/>
              </a:ext>
            </a:extLst>
          </p:cNvPr>
          <p:cNvSpPr>
            <a:spLocks noGrp="1"/>
          </p:cNvSpPr>
          <p:nvPr>
            <p:ph idx="1"/>
          </p:nvPr>
        </p:nvSpPr>
        <p:spPr>
          <a:xfrm>
            <a:off x="1024127" y="5523667"/>
            <a:ext cx="10964964" cy="690147"/>
          </a:xfrm>
          <a:solidFill>
            <a:schemeClr val="bg1"/>
          </a:solidFill>
        </p:spPr>
        <p:txBody>
          <a:bodyPr>
            <a:normAutofit/>
          </a:bodyPr>
          <a:lstStyle/>
          <a:p>
            <a:r>
              <a:rPr lang="en-US" dirty="0"/>
              <a:t>With replies, workers can send results back to the sender threads.</a:t>
            </a:r>
          </a:p>
        </p:txBody>
      </p:sp>
      <p:cxnSp>
        <p:nvCxnSpPr>
          <p:cNvPr id="8" name="Straight Arrow Connector 7">
            <a:extLst>
              <a:ext uri="{FF2B5EF4-FFF2-40B4-BE49-F238E27FC236}">
                <a16:creationId xmlns:a16="http://schemas.microsoft.com/office/drawing/2014/main" id="{57C03E7B-9FCA-43D7-B901-4BC2BC211705}"/>
              </a:ext>
            </a:extLst>
          </p:cNvPr>
          <p:cNvCxnSpPr/>
          <p:nvPr/>
        </p:nvCxnSpPr>
        <p:spPr>
          <a:xfrm flipH="1">
            <a:off x="2854036" y="2962654"/>
            <a:ext cx="6502400" cy="731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678E87-115A-42BB-9AB3-82385F153321}"/>
              </a:ext>
            </a:extLst>
          </p:cNvPr>
          <p:cNvCxnSpPr>
            <a:cxnSpLocks/>
          </p:cNvCxnSpPr>
          <p:nvPr/>
        </p:nvCxnSpPr>
        <p:spPr>
          <a:xfrm flipH="1">
            <a:off x="2844800" y="3363573"/>
            <a:ext cx="7813964" cy="330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2E9B96-E73F-4017-88C3-84B8207ACF69}"/>
              </a:ext>
            </a:extLst>
          </p:cNvPr>
          <p:cNvCxnSpPr>
            <a:cxnSpLocks/>
          </p:cNvCxnSpPr>
          <p:nvPr/>
        </p:nvCxnSpPr>
        <p:spPr>
          <a:xfrm flipH="1" flipV="1">
            <a:off x="2854036" y="3752604"/>
            <a:ext cx="4672491" cy="279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Multidocument 23">
            <a:extLst>
              <a:ext uri="{FF2B5EF4-FFF2-40B4-BE49-F238E27FC236}">
                <a16:creationId xmlns:a16="http://schemas.microsoft.com/office/drawing/2014/main" id="{C30604BF-1907-4034-9C09-64E66CDA65EB}"/>
              </a:ext>
            </a:extLst>
          </p:cNvPr>
          <p:cNvSpPr/>
          <p:nvPr/>
        </p:nvSpPr>
        <p:spPr>
          <a:xfrm>
            <a:off x="2762044" y="3801344"/>
            <a:ext cx="373342" cy="178238"/>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1D82ABB-3B64-4462-B506-1311944E17A2}"/>
              </a:ext>
            </a:extLst>
          </p:cNvPr>
          <p:cNvCxnSpPr>
            <a:cxnSpLocks/>
          </p:cNvCxnSpPr>
          <p:nvPr/>
        </p:nvCxnSpPr>
        <p:spPr>
          <a:xfrm flipH="1">
            <a:off x="4347476" y="3970819"/>
            <a:ext cx="3188287" cy="43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033FA7A-0F6A-482B-BF38-027704C231A5}"/>
              </a:ext>
            </a:extLst>
          </p:cNvPr>
          <p:cNvCxnSpPr>
            <a:cxnSpLocks/>
          </p:cNvCxnSpPr>
          <p:nvPr/>
        </p:nvCxnSpPr>
        <p:spPr>
          <a:xfrm flipH="1">
            <a:off x="4306655" y="4245347"/>
            <a:ext cx="4523310" cy="15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1BD1BB-3234-4853-ABBA-C5FFD8B03E94}"/>
              </a:ext>
            </a:extLst>
          </p:cNvPr>
          <p:cNvCxnSpPr>
            <a:cxnSpLocks/>
          </p:cNvCxnSpPr>
          <p:nvPr/>
        </p:nvCxnSpPr>
        <p:spPr>
          <a:xfrm flipH="1" flipV="1">
            <a:off x="4306655" y="4402161"/>
            <a:ext cx="5661974" cy="207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A6868CC1-3B4D-44D6-805D-5D294D601E2D}"/>
              </a:ext>
            </a:extLst>
          </p:cNvPr>
          <p:cNvSpPr/>
          <p:nvPr/>
        </p:nvSpPr>
        <p:spPr>
          <a:xfrm>
            <a:off x="4099098" y="4472285"/>
            <a:ext cx="373342" cy="178238"/>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5211"/>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727-00EA-4E55-A0FA-F405BD77031A}"/>
              </a:ext>
            </a:extLst>
          </p:cNvPr>
          <p:cNvSpPr>
            <a:spLocks noGrp="1"/>
          </p:cNvSpPr>
          <p:nvPr>
            <p:ph type="title"/>
          </p:nvPr>
        </p:nvSpPr>
        <p:spPr/>
        <p:txBody>
          <a:bodyPr>
            <a:normAutofit/>
          </a:bodyPr>
          <a:lstStyle/>
          <a:p>
            <a:r>
              <a:rPr lang="en-US" dirty="0"/>
              <a:t>All-reduce pattern: important in ML.</a:t>
            </a:r>
            <a:br>
              <a:rPr lang="en-US" dirty="0"/>
            </a:br>
            <a:r>
              <a:rPr lang="en-US" dirty="0"/>
              <a:t> </a:t>
            </a:r>
          </a:p>
        </p:txBody>
      </p:sp>
      <p:sp>
        <p:nvSpPr>
          <p:cNvPr id="3" name="Content Placeholder 2">
            <a:extLst>
              <a:ext uri="{FF2B5EF4-FFF2-40B4-BE49-F238E27FC236}">
                <a16:creationId xmlns:a16="http://schemas.microsoft.com/office/drawing/2014/main" id="{F5E70ECD-617C-4341-9263-373F1ED95C6E}"/>
              </a:ext>
            </a:extLst>
          </p:cNvPr>
          <p:cNvSpPr>
            <a:spLocks noGrp="1"/>
          </p:cNvSpPr>
          <p:nvPr>
            <p:ph idx="1"/>
          </p:nvPr>
        </p:nvSpPr>
        <p:spPr>
          <a:xfrm>
            <a:off x="1024128" y="2286000"/>
            <a:ext cx="10786872" cy="4023360"/>
          </a:xfrm>
        </p:spPr>
        <p:txBody>
          <a:bodyPr/>
          <a:lstStyle/>
          <a:p>
            <a:r>
              <a:rPr lang="en-US" dirty="0"/>
              <a:t>This pattern focuses on (</a:t>
            </a:r>
            <a:r>
              <a:rPr lang="en-US" dirty="0" err="1"/>
              <a:t>key,value</a:t>
            </a:r>
            <a:r>
              <a:rPr lang="en-US" dirty="0"/>
              <a:t>) pairs.</a:t>
            </a:r>
          </a:p>
          <a:p>
            <a:endParaRPr lang="en-US" b="1" dirty="0"/>
          </a:p>
          <a:p>
            <a:r>
              <a:rPr lang="en-US" dirty="0"/>
              <a:t>It assumes that there is a large (</a:t>
            </a:r>
            <a:r>
              <a:rPr lang="en-US" dirty="0" err="1"/>
              <a:t>key,value</a:t>
            </a:r>
            <a:r>
              <a:rPr lang="en-US" dirty="0"/>
              <a:t>) data set divided so that worker </a:t>
            </a:r>
            <a:r>
              <a:rPr lang="en-US" i="1" dirty="0"/>
              <a:t>k </a:t>
            </a:r>
            <a:r>
              <a:rPr lang="en-US" dirty="0"/>
              <a:t>has the </a:t>
            </a:r>
            <a:r>
              <a:rPr lang="en-US" i="1" dirty="0" err="1"/>
              <a:t>k’th</a:t>
            </a:r>
            <a:r>
              <a:rPr lang="en-US" i="1" dirty="0"/>
              <a:t> shard</a:t>
            </a:r>
            <a:r>
              <a:rPr lang="en-US" dirty="0"/>
              <a:t> of the data set.</a:t>
            </a:r>
          </a:p>
          <a:p>
            <a:pPr lvl="1"/>
            <a:r>
              <a:rPr lang="en-US" dirty="0"/>
              <a:t> For example, with integer keys, perhaps (key % n) == k</a:t>
            </a:r>
          </a:p>
          <a:p>
            <a:pPr lvl="1"/>
            <a:r>
              <a:rPr lang="en-US" dirty="0"/>
              <a:t> With arbitrary objects, you can use the built-in C++ “hash” method.</a:t>
            </a:r>
          </a:p>
        </p:txBody>
      </p:sp>
      <p:sp>
        <p:nvSpPr>
          <p:cNvPr id="4" name="Footer Placeholder 3">
            <a:extLst>
              <a:ext uri="{FF2B5EF4-FFF2-40B4-BE49-F238E27FC236}">
                <a16:creationId xmlns:a16="http://schemas.microsoft.com/office/drawing/2014/main" id="{F1F3F027-580E-4886-8C23-DF45204E8D2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051325B-FEFF-48B8-83FC-254916209282}"/>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2285536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a:t>
            </a:r>
            <a:r>
              <a:rPr lang="en-US" dirty="0" err="1"/>
              <a:t>Sharded</a:t>
            </a:r>
            <a:r>
              <a:rPr lang="en-US" dirty="0"/>
              <a:t> data set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153568118"/>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ACAC-39CC-437F-8694-3C6B0177B5C0}"/>
              </a:ext>
            </a:extLst>
          </p:cNvPr>
          <p:cNvSpPr>
            <a:spLocks noGrp="1"/>
          </p:cNvSpPr>
          <p:nvPr>
            <p:ph type="title"/>
          </p:nvPr>
        </p:nvSpPr>
        <p:spPr/>
        <p:txBody>
          <a:bodyPr/>
          <a:lstStyle/>
          <a:p>
            <a:r>
              <a:rPr lang="en-US" dirty="0"/>
              <a:t>All-Reduce:  Map step</a:t>
            </a:r>
          </a:p>
        </p:txBody>
      </p:sp>
      <p:sp>
        <p:nvSpPr>
          <p:cNvPr id="3" name="Content Placeholder 2">
            <a:extLst>
              <a:ext uri="{FF2B5EF4-FFF2-40B4-BE49-F238E27FC236}">
                <a16:creationId xmlns:a16="http://schemas.microsoft.com/office/drawing/2014/main" id="{4CCE25D1-07A5-4CA7-BB81-32EA1260CA72}"/>
              </a:ext>
            </a:extLst>
          </p:cNvPr>
          <p:cNvSpPr>
            <a:spLocks noGrp="1"/>
          </p:cNvSpPr>
          <p:nvPr>
            <p:ph idx="1"/>
          </p:nvPr>
        </p:nvSpPr>
        <p:spPr/>
        <p:txBody>
          <a:bodyPr>
            <a:normAutofit lnSpcReduction="10000"/>
          </a:bodyPr>
          <a:lstStyle/>
          <a:p>
            <a:r>
              <a:rPr lang="en-US" dirty="0"/>
              <a:t>The leader </a:t>
            </a:r>
            <a:r>
              <a:rPr lang="en-US" b="1" dirty="0"/>
              <a:t>maps</a:t>
            </a:r>
            <a:r>
              <a:rPr lang="en-US" dirty="0"/>
              <a:t> some task over the n workers.  This can be done in any way that makes sense for the application.</a:t>
            </a:r>
          </a:p>
          <a:p>
            <a:endParaRPr lang="en-US" dirty="0"/>
          </a:p>
          <a:p>
            <a:r>
              <a:rPr lang="en-US" dirty="0"/>
              <a:t>Each worker performs its share of the work by applying the requested function to the data in its shard.  </a:t>
            </a:r>
          </a:p>
          <a:p>
            <a:endParaRPr lang="en-US" dirty="0"/>
          </a:p>
          <a:p>
            <a:r>
              <a:rPr lang="en-US" dirty="0"/>
              <a:t>When finished, each worker will have a list of new (</a:t>
            </a:r>
            <a:r>
              <a:rPr lang="en-US" dirty="0" err="1"/>
              <a:t>key,value</a:t>
            </a:r>
            <a:r>
              <a:rPr lang="en-US" dirty="0"/>
              <a:t>) pairs as its share of the result.</a:t>
            </a:r>
          </a:p>
        </p:txBody>
      </p:sp>
      <p:sp>
        <p:nvSpPr>
          <p:cNvPr id="4" name="Footer Placeholder 3">
            <a:extLst>
              <a:ext uri="{FF2B5EF4-FFF2-40B4-BE49-F238E27FC236}">
                <a16:creationId xmlns:a16="http://schemas.microsoft.com/office/drawing/2014/main" id="{A6C54227-09FA-46C6-9367-E468B457581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FB4400-66C2-473B-9D14-A418F326E0D0}"/>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90339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2DBA-26BE-44C6-B864-C0BF8D26315A}"/>
              </a:ext>
            </a:extLst>
          </p:cNvPr>
          <p:cNvSpPr>
            <a:spLocks noGrp="1"/>
          </p:cNvSpPr>
          <p:nvPr>
            <p:ph type="title"/>
          </p:nvPr>
        </p:nvSpPr>
        <p:spPr/>
        <p:txBody>
          <a:bodyPr/>
          <a:lstStyle/>
          <a:p>
            <a:r>
              <a:rPr lang="en-US" dirty="0"/>
              <a:t>Producer – consumer Pattern</a:t>
            </a:r>
          </a:p>
        </p:txBody>
      </p:sp>
      <p:sp>
        <p:nvSpPr>
          <p:cNvPr id="4" name="Footer Placeholder 3">
            <a:extLst>
              <a:ext uri="{FF2B5EF4-FFF2-40B4-BE49-F238E27FC236}">
                <a16:creationId xmlns:a16="http://schemas.microsoft.com/office/drawing/2014/main" id="{A1047A1E-A020-4FE2-A918-9A1EE09521A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CC60D24-72DC-4C54-A85E-21E377BE9F00}"/>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Freeform: Shape 5">
            <a:extLst>
              <a:ext uri="{FF2B5EF4-FFF2-40B4-BE49-F238E27FC236}">
                <a16:creationId xmlns:a16="http://schemas.microsoft.com/office/drawing/2014/main" id="{75DCCDDB-5687-444B-BB58-B9117A244F5A}"/>
              </a:ext>
            </a:extLst>
          </p:cNvPr>
          <p:cNvSpPr/>
          <p:nvPr/>
        </p:nvSpPr>
        <p:spPr>
          <a:xfrm>
            <a:off x="1126177"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59F024A-72C6-44DB-8427-1DABBDB283B4}"/>
              </a:ext>
            </a:extLst>
          </p:cNvPr>
          <p:cNvSpPr/>
          <p:nvPr/>
        </p:nvSpPr>
        <p:spPr>
          <a:xfrm>
            <a:off x="2348253" y="270581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8BBCBA2-EE7D-4FC7-83C1-CC4AA79EC34F}"/>
              </a:ext>
            </a:extLst>
          </p:cNvPr>
          <p:cNvSpPr/>
          <p:nvPr/>
        </p:nvSpPr>
        <p:spPr>
          <a:xfrm>
            <a:off x="3570329" y="301636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EF2743-4B92-4418-BA37-13D1F7D2AE5E}"/>
              </a:ext>
            </a:extLst>
          </p:cNvPr>
          <p:cNvPicPr>
            <a:picLocks noChangeAspect="1"/>
          </p:cNvPicPr>
          <p:nvPr/>
        </p:nvPicPr>
        <p:blipFill>
          <a:blip r:embed="rId2"/>
          <a:stretch>
            <a:fillRect/>
          </a:stretch>
        </p:blipFill>
        <p:spPr>
          <a:xfrm>
            <a:off x="2041733" y="5210929"/>
            <a:ext cx="1718399" cy="1318090"/>
          </a:xfrm>
          <a:prstGeom prst="rect">
            <a:avLst/>
          </a:prstGeom>
        </p:spPr>
      </p:pic>
      <p:sp>
        <p:nvSpPr>
          <p:cNvPr id="10" name="Freeform: Shape 9">
            <a:extLst>
              <a:ext uri="{FF2B5EF4-FFF2-40B4-BE49-F238E27FC236}">
                <a16:creationId xmlns:a16="http://schemas.microsoft.com/office/drawing/2014/main" id="{89F1AACC-0A09-4FCC-853D-73A1A694ABA2}"/>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395CC04-1990-4372-B607-8D42999DCC8E}"/>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8CD4B43-5962-4AC2-AE8B-042C69CD30F7}"/>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3CD90A-C44B-4808-9930-E01BE41A24DF}"/>
              </a:ext>
            </a:extLst>
          </p:cNvPr>
          <p:cNvSpPr txBox="1"/>
          <p:nvPr/>
        </p:nvSpPr>
        <p:spPr>
          <a:xfrm>
            <a:off x="1509623" y="1932483"/>
            <a:ext cx="2250510" cy="369332"/>
          </a:xfrm>
          <a:prstGeom prst="rect">
            <a:avLst/>
          </a:prstGeom>
          <a:noFill/>
        </p:spPr>
        <p:txBody>
          <a:bodyPr wrap="square" rtlCol="0">
            <a:spAutoFit/>
          </a:bodyPr>
          <a:lstStyle/>
          <a:p>
            <a:pPr algn="ctr"/>
            <a:r>
              <a:rPr lang="en-US" b="1" dirty="0"/>
              <a:t>Producer thread(s)</a:t>
            </a:r>
          </a:p>
        </p:txBody>
      </p:sp>
      <p:sp>
        <p:nvSpPr>
          <p:cNvPr id="14" name="TextBox 13">
            <a:extLst>
              <a:ext uri="{FF2B5EF4-FFF2-40B4-BE49-F238E27FC236}">
                <a16:creationId xmlns:a16="http://schemas.microsoft.com/office/drawing/2014/main" id="{BFCBA55B-8506-4FCA-A6A7-63DAE5889D9E}"/>
              </a:ext>
            </a:extLst>
          </p:cNvPr>
          <p:cNvSpPr txBox="1"/>
          <p:nvPr/>
        </p:nvSpPr>
        <p:spPr>
          <a:xfrm>
            <a:off x="7940568" y="1932483"/>
            <a:ext cx="2250510" cy="369332"/>
          </a:xfrm>
          <a:prstGeom prst="rect">
            <a:avLst/>
          </a:prstGeom>
          <a:noFill/>
        </p:spPr>
        <p:txBody>
          <a:bodyPr wrap="square" rtlCol="0">
            <a:spAutoFit/>
          </a:bodyPr>
          <a:lstStyle/>
          <a:p>
            <a:pPr algn="ctr"/>
            <a:r>
              <a:rPr lang="en-US" b="1" dirty="0"/>
              <a:t>Consumer thread(s)</a:t>
            </a:r>
          </a:p>
        </p:txBody>
      </p:sp>
      <p:sp>
        <p:nvSpPr>
          <p:cNvPr id="15" name="Oval 14">
            <a:extLst>
              <a:ext uri="{FF2B5EF4-FFF2-40B4-BE49-F238E27FC236}">
                <a16:creationId xmlns:a16="http://schemas.microsoft.com/office/drawing/2014/main" id="{35ABB209-BEC3-4D0C-B664-25AE87E90A16}"/>
              </a:ext>
            </a:extLst>
          </p:cNvPr>
          <p:cNvSpPr/>
          <p:nvPr/>
        </p:nvSpPr>
        <p:spPr>
          <a:xfrm>
            <a:off x="5388634" y="3133833"/>
            <a:ext cx="1414732" cy="140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7A7A3F5-FAAC-4E3B-B504-2813347103B6}"/>
              </a:ext>
            </a:extLst>
          </p:cNvPr>
          <p:cNvCxnSpPr>
            <a:stCxn id="15" idx="0"/>
            <a:endCxn id="15" idx="4"/>
          </p:cNvCxnSpPr>
          <p:nvPr/>
        </p:nvCxnSpPr>
        <p:spPr>
          <a:xfrm>
            <a:off x="6096000" y="3133833"/>
            <a:ext cx="0" cy="1406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9BB755-99ED-4675-84BD-CB5F426750F7}"/>
              </a:ext>
            </a:extLst>
          </p:cNvPr>
          <p:cNvCxnSpPr>
            <a:stCxn id="15" idx="2"/>
            <a:endCxn id="15" idx="6"/>
          </p:cNvCxnSpPr>
          <p:nvPr/>
        </p:nvCxnSpPr>
        <p:spPr>
          <a:xfrm>
            <a:off x="5388634" y="3836886"/>
            <a:ext cx="1414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412F60-8032-4186-B737-86C4E1E65428}"/>
              </a:ext>
            </a:extLst>
          </p:cNvPr>
          <p:cNvCxnSpPr>
            <a:stCxn id="15" idx="3"/>
            <a:endCxn id="15" idx="7"/>
          </p:cNvCxnSpPr>
          <p:nvPr/>
        </p:nvCxnSpPr>
        <p:spPr>
          <a:xfrm flipV="1">
            <a:off x="5595817" y="3339752"/>
            <a:ext cx="1000366" cy="994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46A830-E292-4736-8725-C6094B008027}"/>
              </a:ext>
            </a:extLst>
          </p:cNvPr>
          <p:cNvCxnSpPr>
            <a:stCxn id="15" idx="1"/>
            <a:endCxn id="15" idx="5"/>
          </p:cNvCxnSpPr>
          <p:nvPr/>
        </p:nvCxnSpPr>
        <p:spPr>
          <a:xfrm>
            <a:off x="5595817" y="3339752"/>
            <a:ext cx="1000366" cy="994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2F1B0145-DB4D-495E-A0B0-AC5E8AC1B9D0}"/>
              </a:ext>
            </a:extLst>
          </p:cNvPr>
          <p:cNvSpPr/>
          <p:nvPr/>
        </p:nvSpPr>
        <p:spPr>
          <a:xfrm>
            <a:off x="5661647" y="3389463"/>
            <a:ext cx="868705" cy="887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9A77DB97-D6F3-4F4A-AE53-1BE19324BE71}"/>
              </a:ext>
            </a:extLst>
          </p:cNvPr>
          <p:cNvSpPr/>
          <p:nvPr/>
        </p:nvSpPr>
        <p:spPr>
          <a:xfrm>
            <a:off x="4986068" y="3389463"/>
            <a:ext cx="336735" cy="229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FBBA1F9E-AA20-43CD-8914-AC670A087FAC}"/>
              </a:ext>
            </a:extLst>
          </p:cNvPr>
          <p:cNvSpPr/>
          <p:nvPr/>
        </p:nvSpPr>
        <p:spPr>
          <a:xfrm>
            <a:off x="6862167" y="4081300"/>
            <a:ext cx="336735" cy="2290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BF1C4C-72D7-4DDD-829B-F7B87DDCEBA5}"/>
              </a:ext>
            </a:extLst>
          </p:cNvPr>
          <p:cNvSpPr txBox="1"/>
          <p:nvPr/>
        </p:nvSpPr>
        <p:spPr>
          <a:xfrm>
            <a:off x="4986068" y="2657954"/>
            <a:ext cx="2250510" cy="369332"/>
          </a:xfrm>
          <a:prstGeom prst="rect">
            <a:avLst/>
          </a:prstGeom>
          <a:noFill/>
        </p:spPr>
        <p:txBody>
          <a:bodyPr wrap="square" rtlCol="0">
            <a:spAutoFit/>
          </a:bodyPr>
          <a:lstStyle/>
          <a:p>
            <a:pPr algn="ctr"/>
            <a:r>
              <a:rPr lang="en-US" b="1" dirty="0"/>
              <a:t>Bounded Buffer</a:t>
            </a:r>
          </a:p>
        </p:txBody>
      </p:sp>
      <p:pic>
        <p:nvPicPr>
          <p:cNvPr id="29" name="Picture 28">
            <a:extLst>
              <a:ext uri="{FF2B5EF4-FFF2-40B4-BE49-F238E27FC236}">
                <a16:creationId xmlns:a16="http://schemas.microsoft.com/office/drawing/2014/main" id="{964CAA7C-DCD8-44B8-A242-67C368F0F0E4}"/>
              </a:ext>
            </a:extLst>
          </p:cNvPr>
          <p:cNvPicPr>
            <a:picLocks noChangeAspect="1"/>
          </p:cNvPicPr>
          <p:nvPr/>
        </p:nvPicPr>
        <p:blipFill>
          <a:blip r:embed="rId3"/>
          <a:stretch>
            <a:fillRect/>
          </a:stretch>
        </p:blipFill>
        <p:spPr>
          <a:xfrm>
            <a:off x="8812808" y="5104176"/>
            <a:ext cx="1410908" cy="1026115"/>
          </a:xfrm>
          <a:prstGeom prst="rect">
            <a:avLst/>
          </a:prstGeom>
        </p:spPr>
      </p:pic>
    </p:spTree>
    <p:extLst>
      <p:ext uri="{BB962C8B-B14F-4D97-AF65-F5344CB8AC3E}">
        <p14:creationId xmlns:p14="http://schemas.microsoft.com/office/powerpoint/2010/main" val="3777514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228874606"/>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094702799"/>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1B6F-D040-442C-AD93-B200F0ADCF49}"/>
              </a:ext>
            </a:extLst>
          </p:cNvPr>
          <p:cNvSpPr>
            <a:spLocks noGrp="1"/>
          </p:cNvSpPr>
          <p:nvPr>
            <p:ph type="title"/>
          </p:nvPr>
        </p:nvSpPr>
        <p:spPr/>
        <p:txBody>
          <a:bodyPr/>
          <a:lstStyle/>
          <a:p>
            <a:r>
              <a:rPr lang="en-US" dirty="0"/>
              <a:t>All-Reduce: Shuffle exchange</a:t>
            </a:r>
          </a:p>
        </p:txBody>
      </p:sp>
      <p:sp>
        <p:nvSpPr>
          <p:cNvPr id="3" name="Content Placeholder 2">
            <a:extLst>
              <a:ext uri="{FF2B5EF4-FFF2-40B4-BE49-F238E27FC236}">
                <a16:creationId xmlns:a16="http://schemas.microsoft.com/office/drawing/2014/main" id="{A8474AC8-82B4-4312-B825-3347A890178B}"/>
              </a:ext>
            </a:extLst>
          </p:cNvPr>
          <p:cNvSpPr>
            <a:spLocks noGrp="1"/>
          </p:cNvSpPr>
          <p:nvPr>
            <p:ph idx="1"/>
          </p:nvPr>
        </p:nvSpPr>
        <p:spPr/>
        <p:txBody>
          <a:bodyPr/>
          <a:lstStyle/>
          <a:p>
            <a:r>
              <a:rPr lang="en-US" dirty="0"/>
              <a:t>Each worker breaks its key-value result set into n parts by applying the </a:t>
            </a:r>
            <a:r>
              <a:rPr lang="en-US" dirty="0" err="1"/>
              <a:t>sharding</a:t>
            </a:r>
            <a:r>
              <a:rPr lang="en-US" dirty="0"/>
              <a:t> rule to the keys.  </a:t>
            </a:r>
          </a:p>
          <a:p>
            <a:pPr lvl="1"/>
            <a:r>
              <a:rPr lang="en-US" dirty="0"/>
              <a:t>  Now it has one subset (perhaps empty) for each other worker.</a:t>
            </a:r>
          </a:p>
          <a:p>
            <a:pPr lvl="1"/>
            <a:r>
              <a:rPr lang="en-US" dirty="0"/>
              <a:t>  It hands that subset to corresponding worker.</a:t>
            </a:r>
          </a:p>
          <a:p>
            <a:pPr lvl="1"/>
            <a:endParaRPr lang="en-US" dirty="0"/>
          </a:p>
          <a:p>
            <a:pPr marL="128016" lvl="1" indent="0">
              <a:buNone/>
            </a:pPr>
            <a:r>
              <a:rPr lang="en-US" dirty="0"/>
              <a:t>Every worker waits until it has n subset, one from each worker.</a:t>
            </a:r>
          </a:p>
        </p:txBody>
      </p:sp>
      <p:sp>
        <p:nvSpPr>
          <p:cNvPr id="4" name="Footer Placeholder 3">
            <a:extLst>
              <a:ext uri="{FF2B5EF4-FFF2-40B4-BE49-F238E27FC236}">
                <a16:creationId xmlns:a16="http://schemas.microsoft.com/office/drawing/2014/main" id="{C188ED4A-E5ED-45AD-BFCA-7E6E7CE51E9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E22DF65-72F3-4A9B-A304-085D558FC989}"/>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447446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2518207491"/>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594231335"/>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55</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2348942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56</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43477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57</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30" name="Content Placeholder 2">
            <a:extLst>
              <a:ext uri="{FF2B5EF4-FFF2-40B4-BE49-F238E27FC236}">
                <a16:creationId xmlns:a16="http://schemas.microsoft.com/office/drawing/2014/main" id="{0A660ED2-1B8F-4AB9-BD6B-F5663ED162CE}"/>
              </a:ext>
            </a:extLst>
          </p:cNvPr>
          <p:cNvSpPr txBox="1">
            <a:spLocks/>
          </p:cNvSpPr>
          <p:nvPr/>
        </p:nvSpPr>
        <p:spPr>
          <a:xfrm>
            <a:off x="1024128" y="5456130"/>
            <a:ext cx="10641690" cy="85323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Not shown: There are messages being sent from A to B and C, from B to A and C, and from C to A and B.  These “shuffle” the data</a:t>
            </a:r>
            <a:endParaRPr lang="en-US" dirty="0"/>
          </a:p>
        </p:txBody>
      </p:sp>
    </p:spTree>
    <p:extLst>
      <p:ext uri="{BB962C8B-B14F-4D97-AF65-F5344CB8AC3E}">
        <p14:creationId xmlns:p14="http://schemas.microsoft.com/office/powerpoint/2010/main" val="2149355202"/>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C2C8-AB82-46A3-8422-37F46976EB59}"/>
              </a:ext>
            </a:extLst>
          </p:cNvPr>
          <p:cNvSpPr>
            <a:spLocks noGrp="1"/>
          </p:cNvSpPr>
          <p:nvPr>
            <p:ph type="title"/>
          </p:nvPr>
        </p:nvSpPr>
        <p:spPr/>
        <p:txBody>
          <a:bodyPr/>
          <a:lstStyle/>
          <a:p>
            <a:r>
              <a:rPr lang="en-US" dirty="0"/>
              <a:t>After the shuffle step, Workers apply a </a:t>
            </a:r>
            <a:r>
              <a:rPr lang="en-US" u="sng" dirty="0"/>
              <a:t>Reduce</a:t>
            </a:r>
            <a:r>
              <a:rPr lang="en-US" dirty="0"/>
              <a:t> function</a:t>
            </a:r>
          </a:p>
        </p:txBody>
      </p:sp>
      <p:sp>
        <p:nvSpPr>
          <p:cNvPr id="3" name="Content Placeholder 2">
            <a:extLst>
              <a:ext uri="{FF2B5EF4-FFF2-40B4-BE49-F238E27FC236}">
                <a16:creationId xmlns:a16="http://schemas.microsoft.com/office/drawing/2014/main" id="{22B9211D-C5A5-41B7-A0B6-4B59DE3A1F69}"/>
              </a:ext>
            </a:extLst>
          </p:cNvPr>
          <p:cNvSpPr>
            <a:spLocks noGrp="1"/>
          </p:cNvSpPr>
          <p:nvPr>
            <p:ph idx="1"/>
          </p:nvPr>
        </p:nvSpPr>
        <p:spPr/>
        <p:txBody>
          <a:bodyPr>
            <a:normAutofit/>
          </a:bodyPr>
          <a:lstStyle/>
          <a:p>
            <a:r>
              <a:rPr lang="en-US" dirty="0"/>
              <a:t>Each worker combines the incoming data, then sorts by key.</a:t>
            </a:r>
          </a:p>
          <a:p>
            <a:endParaRPr lang="en-US" dirty="0"/>
          </a:p>
          <a:p>
            <a:r>
              <a:rPr lang="en-US" dirty="0"/>
              <a:t>If it has multiple items with the same key, a </a:t>
            </a:r>
            <a:r>
              <a:rPr lang="en-US" b="1" dirty="0"/>
              <a:t>reducing function</a:t>
            </a:r>
            <a:r>
              <a:rPr lang="en-US" i="1" dirty="0"/>
              <a:t> </a:t>
            </a:r>
            <a:r>
              <a:rPr lang="en-US" dirty="0"/>
              <a:t>is used to combine them.  For example, </a:t>
            </a:r>
            <a:r>
              <a:rPr lang="en-US" b="1" dirty="0"/>
              <a:t>sum</a:t>
            </a:r>
            <a:r>
              <a:rPr lang="en-US" dirty="0"/>
              <a:t> might sum the values.</a:t>
            </a:r>
          </a:p>
          <a:p>
            <a:endParaRPr lang="en-US" dirty="0"/>
          </a:p>
          <a:p>
            <a:r>
              <a:rPr lang="en-US" dirty="0"/>
              <a:t>The new (</a:t>
            </a:r>
            <a:r>
              <a:rPr lang="en-US" dirty="0" err="1"/>
              <a:t>key,value</a:t>
            </a:r>
            <a:r>
              <a:rPr lang="en-US" dirty="0"/>
              <a:t>) pairs are the result of the all-reduce computation.</a:t>
            </a:r>
          </a:p>
        </p:txBody>
      </p:sp>
      <p:sp>
        <p:nvSpPr>
          <p:cNvPr id="4" name="Footer Placeholder 3">
            <a:extLst>
              <a:ext uri="{FF2B5EF4-FFF2-40B4-BE49-F238E27FC236}">
                <a16:creationId xmlns:a16="http://schemas.microsoft.com/office/drawing/2014/main" id="{0E571DD2-CAC3-4E48-8D0D-B70474833CA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6F51A93-4E06-4FEA-8DCC-9F145ADE2663}"/>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3048217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59</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5581620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8E6C-CBCE-46E0-A300-19D8B3A8606F}"/>
              </a:ext>
            </a:extLst>
          </p:cNvPr>
          <p:cNvSpPr>
            <a:spLocks noGrp="1"/>
          </p:cNvSpPr>
          <p:nvPr>
            <p:ph type="title"/>
          </p:nvPr>
        </p:nvSpPr>
        <p:spPr/>
        <p:txBody>
          <a:bodyPr/>
          <a:lstStyle/>
          <a:p>
            <a:r>
              <a:rPr lang="en-US" dirty="0"/>
              <a:t>Analogy: Software design patterns</a:t>
            </a:r>
          </a:p>
        </p:txBody>
      </p:sp>
      <p:sp>
        <p:nvSpPr>
          <p:cNvPr id="3" name="Content Placeholder 2">
            <a:extLst>
              <a:ext uri="{FF2B5EF4-FFF2-40B4-BE49-F238E27FC236}">
                <a16:creationId xmlns:a16="http://schemas.microsoft.com/office/drawing/2014/main" id="{00D24D5B-4088-4335-AEE8-2C3AB093DBD9}"/>
              </a:ext>
            </a:extLst>
          </p:cNvPr>
          <p:cNvSpPr>
            <a:spLocks noGrp="1"/>
          </p:cNvSpPr>
          <p:nvPr>
            <p:ph idx="1"/>
          </p:nvPr>
        </p:nvSpPr>
        <p:spPr/>
        <p:txBody>
          <a:bodyPr>
            <a:normAutofit fontScale="92500" lnSpcReduction="10000"/>
          </a:bodyPr>
          <a:lstStyle/>
          <a:p>
            <a:r>
              <a:rPr lang="en-US" dirty="0"/>
              <a:t>Motivation: Early object-oriented programming approaches had a very flat perspective on programs:</a:t>
            </a:r>
          </a:p>
          <a:p>
            <a:endParaRPr lang="en-US" dirty="0"/>
          </a:p>
          <a:p>
            <a:r>
              <a:rPr lang="en-US" dirty="0"/>
              <a:t> 		We had objects, including data structures.</a:t>
            </a:r>
          </a:p>
          <a:p>
            <a:r>
              <a:rPr lang="en-US" dirty="0"/>
              <a:t> 		Threads operated on those objects.</a:t>
            </a:r>
          </a:p>
          <a:p>
            <a:endParaRPr lang="en-US" dirty="0"/>
          </a:p>
          <a:p>
            <a:r>
              <a:rPr lang="en-US" dirty="0"/>
              <a:t>Developers felt that it was hard to capture higher-level system structures and behaviors by just designing some class.</a:t>
            </a:r>
          </a:p>
        </p:txBody>
      </p:sp>
      <p:sp>
        <p:nvSpPr>
          <p:cNvPr id="4" name="Footer Placeholder 3">
            <a:extLst>
              <a:ext uri="{FF2B5EF4-FFF2-40B4-BE49-F238E27FC236}">
                <a16:creationId xmlns:a16="http://schemas.microsoft.com/office/drawing/2014/main" id="{6CCC1346-6588-4AF8-BC78-2F364C6758B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531113-2836-4DE0-BD80-6D9EF0338A6C}"/>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2189001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33940730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798297942"/>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reduce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5949030" y="4510845"/>
            <a:ext cx="1882046" cy="391835"/>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A</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087089" y="4500760"/>
            <a:ext cx="1957467" cy="328515"/>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B</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160050" y="4510178"/>
            <a:ext cx="1891431" cy="328515"/>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C</a:t>
            </a:r>
          </a:p>
        </p:txBody>
      </p:sp>
    </p:spTree>
    <p:extLst>
      <p:ext uri="{BB962C8B-B14F-4D97-AF65-F5344CB8AC3E}">
        <p14:creationId xmlns:p14="http://schemas.microsoft.com/office/powerpoint/2010/main" val="1664670601"/>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489C-FDE8-4B3F-A952-44D4A87AF4F7}"/>
              </a:ext>
            </a:extLst>
          </p:cNvPr>
          <p:cNvSpPr>
            <a:spLocks noGrp="1"/>
          </p:cNvSpPr>
          <p:nvPr>
            <p:ph type="title"/>
          </p:nvPr>
        </p:nvSpPr>
        <p:spPr/>
        <p:txBody>
          <a:bodyPr/>
          <a:lstStyle/>
          <a:p>
            <a:r>
              <a:rPr lang="en-US" dirty="0"/>
              <a:t>Map-reduce is A complex pattern!</a:t>
            </a:r>
          </a:p>
        </p:txBody>
      </p:sp>
      <p:sp>
        <p:nvSpPr>
          <p:cNvPr id="5" name="Content Placeholder 4">
            <a:extLst>
              <a:ext uri="{FF2B5EF4-FFF2-40B4-BE49-F238E27FC236}">
                <a16:creationId xmlns:a16="http://schemas.microsoft.com/office/drawing/2014/main" id="{757CCC98-FB96-4E48-A149-25AC612E5E33}"/>
              </a:ext>
            </a:extLst>
          </p:cNvPr>
          <p:cNvSpPr>
            <a:spLocks noGrp="1"/>
          </p:cNvSpPr>
          <p:nvPr>
            <p:ph idx="1"/>
          </p:nvPr>
        </p:nvSpPr>
        <p:spPr/>
        <p:txBody>
          <a:bodyPr>
            <a:normAutofit/>
          </a:bodyPr>
          <a:lstStyle/>
          <a:p>
            <a:r>
              <a:rPr lang="en-US" dirty="0"/>
              <a:t>All-Reduce is hard to get “used to” but very powerful once you understand it and work with it.</a:t>
            </a:r>
          </a:p>
          <a:p>
            <a:endParaRPr lang="en-US" dirty="0"/>
          </a:p>
          <a:p>
            <a:r>
              <a:rPr lang="en-US" dirty="0"/>
              <a:t>Over the past ten years it has become the most widely used “tool” to create parallel systems for machine learning</a:t>
            </a:r>
          </a:p>
          <a:p>
            <a:endParaRPr lang="en-US" dirty="0"/>
          </a:p>
          <a:p>
            <a:r>
              <a:rPr lang="en-US" dirty="0"/>
              <a:t>Many algorithms can be expressed in terms of it</a:t>
            </a:r>
          </a:p>
        </p:txBody>
      </p:sp>
      <p:sp>
        <p:nvSpPr>
          <p:cNvPr id="3" name="Footer Placeholder 2">
            <a:extLst>
              <a:ext uri="{FF2B5EF4-FFF2-40B4-BE49-F238E27FC236}">
                <a16:creationId xmlns:a16="http://schemas.microsoft.com/office/drawing/2014/main" id="{4D4BB4BA-259A-42A3-9CEB-1B567A708CAA}"/>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A611C01F-9F74-4AD2-ADF3-BFB2F52046F5}"/>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2341849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9BBB-56BE-4F15-B25F-A3C620736449}"/>
              </a:ext>
            </a:extLst>
          </p:cNvPr>
          <p:cNvSpPr>
            <a:spLocks noGrp="1"/>
          </p:cNvSpPr>
          <p:nvPr>
            <p:ph type="title"/>
          </p:nvPr>
        </p:nvSpPr>
        <p:spPr/>
        <p:txBody>
          <a:bodyPr/>
          <a:lstStyle/>
          <a:p>
            <a:r>
              <a:rPr lang="en-US" dirty="0"/>
              <a:t>Example: count word frequencies</a:t>
            </a:r>
          </a:p>
        </p:txBody>
      </p:sp>
      <p:sp>
        <p:nvSpPr>
          <p:cNvPr id="3" name="Content Placeholder 2">
            <a:extLst>
              <a:ext uri="{FF2B5EF4-FFF2-40B4-BE49-F238E27FC236}">
                <a16:creationId xmlns:a16="http://schemas.microsoft.com/office/drawing/2014/main" id="{D3362110-F410-4C27-B9E0-E7F5EF019263}"/>
              </a:ext>
            </a:extLst>
          </p:cNvPr>
          <p:cNvSpPr>
            <a:spLocks noGrp="1"/>
          </p:cNvSpPr>
          <p:nvPr>
            <p:ph idx="1"/>
          </p:nvPr>
        </p:nvSpPr>
        <p:spPr/>
        <p:txBody>
          <a:bodyPr>
            <a:normAutofit lnSpcReduction="10000"/>
          </a:bodyPr>
          <a:lstStyle/>
          <a:p>
            <a:r>
              <a:rPr lang="en-US" dirty="0"/>
              <a:t>In the first step, each thread computes word frequencies in a subset (shard) of the input files.</a:t>
            </a:r>
          </a:p>
          <a:p>
            <a:endParaRPr lang="en-US" dirty="0"/>
          </a:p>
          <a:p>
            <a:r>
              <a:rPr lang="en-US" dirty="0"/>
              <a:t>In the shuffle step, each worker ends up responsible for part of the alphabet, based on the hash function.</a:t>
            </a:r>
          </a:p>
          <a:p>
            <a:endParaRPr lang="en-US" dirty="0"/>
          </a:p>
          <a:p>
            <a:r>
              <a:rPr lang="en-US" dirty="0"/>
              <a:t>In the reduce step, if a worker was sent multiple counts for the same word, it sums them to end up with one total per word.</a:t>
            </a:r>
          </a:p>
        </p:txBody>
      </p:sp>
      <p:sp>
        <p:nvSpPr>
          <p:cNvPr id="4" name="Footer Placeholder 3">
            <a:extLst>
              <a:ext uri="{FF2B5EF4-FFF2-40B4-BE49-F238E27FC236}">
                <a16:creationId xmlns:a16="http://schemas.microsoft.com/office/drawing/2014/main" id="{CFE39AC4-A03A-4312-A915-1A8F8C537C4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C56B0AB-5575-4CD6-82E6-DFFF68466906}"/>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1223051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0E2C-0194-41BE-BD37-98F5A89491A2}"/>
              </a:ext>
            </a:extLst>
          </p:cNvPr>
          <p:cNvSpPr>
            <a:spLocks noGrp="1"/>
          </p:cNvSpPr>
          <p:nvPr>
            <p:ph type="title"/>
          </p:nvPr>
        </p:nvSpPr>
        <p:spPr/>
        <p:txBody>
          <a:bodyPr/>
          <a:lstStyle/>
          <a:p>
            <a:r>
              <a:rPr lang="en-US" dirty="0"/>
              <a:t>Example: multicore sorting</a:t>
            </a:r>
          </a:p>
        </p:txBody>
      </p:sp>
      <p:sp>
        <p:nvSpPr>
          <p:cNvPr id="3" name="Content Placeholder 2">
            <a:extLst>
              <a:ext uri="{FF2B5EF4-FFF2-40B4-BE49-F238E27FC236}">
                <a16:creationId xmlns:a16="http://schemas.microsoft.com/office/drawing/2014/main" id="{5300A014-6D5D-40BD-B18F-0EF6213834DC}"/>
              </a:ext>
            </a:extLst>
          </p:cNvPr>
          <p:cNvSpPr>
            <a:spLocks noGrp="1"/>
          </p:cNvSpPr>
          <p:nvPr>
            <p:ph idx="1"/>
          </p:nvPr>
        </p:nvSpPr>
        <p:spPr>
          <a:xfrm>
            <a:off x="1024128" y="2286000"/>
            <a:ext cx="10983842" cy="4023360"/>
          </a:xfrm>
        </p:spPr>
        <p:txBody>
          <a:bodyPr>
            <a:normAutofit/>
          </a:bodyPr>
          <a:lstStyle/>
          <a:p>
            <a:r>
              <a:rPr lang="en-US" dirty="0"/>
              <a:t>Map: Each worker scans its portion of the data, forming n “bins” (perhaps, using the hashing rule).</a:t>
            </a:r>
          </a:p>
          <a:p>
            <a:endParaRPr lang="en-US" dirty="0"/>
          </a:p>
          <a:p>
            <a:r>
              <a:rPr lang="en-US" dirty="0"/>
              <a:t>Shuffle: Each worker sends the </a:t>
            </a:r>
            <a:r>
              <a:rPr lang="en-US" dirty="0" err="1"/>
              <a:t>k’th</a:t>
            </a:r>
            <a:r>
              <a:rPr lang="en-US" dirty="0"/>
              <a:t> bin to the </a:t>
            </a:r>
            <a:r>
              <a:rPr lang="en-US" dirty="0" err="1"/>
              <a:t>k’th</a:t>
            </a:r>
            <a:r>
              <a:rPr lang="en-US" dirty="0"/>
              <a:t> worker.</a:t>
            </a:r>
          </a:p>
          <a:p>
            <a:endParaRPr lang="en-US" dirty="0"/>
          </a:p>
          <a:p>
            <a:r>
              <a:rPr lang="en-US" dirty="0"/>
              <a:t>Reduce: Each worker merges bins and sorts these intermediary results.  We obtain sorted data spread over n workers.</a:t>
            </a:r>
          </a:p>
        </p:txBody>
      </p:sp>
      <p:sp>
        <p:nvSpPr>
          <p:cNvPr id="4" name="Footer Placeholder 3">
            <a:extLst>
              <a:ext uri="{FF2B5EF4-FFF2-40B4-BE49-F238E27FC236}">
                <a16:creationId xmlns:a16="http://schemas.microsoft.com/office/drawing/2014/main" id="{6BA2B788-55CD-40D0-9A42-FCD241986B2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9868B90-3315-4F40-B883-F9E41C121E8F}"/>
              </a:ext>
            </a:extLst>
          </p:cNvPr>
          <p:cNvSpPr>
            <a:spLocks noGrp="1"/>
          </p:cNvSpPr>
          <p:nvPr>
            <p:ph type="sldNum" sz="quarter" idx="12"/>
          </p:nvPr>
        </p:nvSpPr>
        <p:spPr/>
        <p:txBody>
          <a:bodyPr/>
          <a:lstStyle/>
          <a:p>
            <a:fld id="{6547F9EC-0141-428E-9624-21FD351CB832}" type="slidenum">
              <a:rPr lang="en-US" smtClean="0"/>
              <a:t>65</a:t>
            </a:fld>
            <a:endParaRPr lang="en-US"/>
          </a:p>
        </p:txBody>
      </p:sp>
    </p:spTree>
    <p:extLst>
      <p:ext uri="{BB962C8B-B14F-4D97-AF65-F5344CB8AC3E}">
        <p14:creationId xmlns:p14="http://schemas.microsoft.com/office/powerpoint/2010/main" val="2648838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7C71-6E6A-4737-99E2-257E1E682136}"/>
              </a:ext>
            </a:extLst>
          </p:cNvPr>
          <p:cNvSpPr>
            <a:spLocks noGrp="1"/>
          </p:cNvSpPr>
          <p:nvPr>
            <p:ph type="title"/>
          </p:nvPr>
        </p:nvSpPr>
        <p:spPr/>
        <p:txBody>
          <a:bodyPr/>
          <a:lstStyle/>
          <a:p>
            <a:r>
              <a:rPr lang="en-US" dirty="0"/>
              <a:t>Goals of these patterns?</a:t>
            </a:r>
          </a:p>
        </p:txBody>
      </p:sp>
      <p:sp>
        <p:nvSpPr>
          <p:cNvPr id="3" name="Content Placeholder 2">
            <a:extLst>
              <a:ext uri="{FF2B5EF4-FFF2-40B4-BE49-F238E27FC236}">
                <a16:creationId xmlns:a16="http://schemas.microsoft.com/office/drawing/2014/main" id="{B26258E6-D39B-46F3-A42C-F52F5E66E9FB}"/>
              </a:ext>
            </a:extLst>
          </p:cNvPr>
          <p:cNvSpPr>
            <a:spLocks noGrp="1"/>
          </p:cNvSpPr>
          <p:nvPr>
            <p:ph idx="1"/>
          </p:nvPr>
        </p:nvSpPr>
        <p:spPr/>
        <p:txBody>
          <a:bodyPr>
            <a:normAutofit/>
          </a:bodyPr>
          <a:lstStyle/>
          <a:p>
            <a:r>
              <a:rPr lang="en-US" dirty="0"/>
              <a:t>Use all the NUMA cores.</a:t>
            </a:r>
          </a:p>
          <a:p>
            <a:endParaRPr lang="en-US" dirty="0"/>
          </a:p>
          <a:p>
            <a:r>
              <a:rPr lang="en-US" dirty="0"/>
              <a:t>Keep workers busy on independent shares of some data set, or doing independent tasks.  Ideally, there is no need for locking because they use distinct data, or only read shared data.</a:t>
            </a:r>
          </a:p>
          <a:p>
            <a:endParaRPr lang="en-US" dirty="0"/>
          </a:p>
          <a:p>
            <a:r>
              <a:rPr lang="en-US" dirty="0"/>
              <a:t>Tasks communicate through std::list or bounded buffers</a:t>
            </a:r>
          </a:p>
        </p:txBody>
      </p:sp>
      <p:sp>
        <p:nvSpPr>
          <p:cNvPr id="4" name="Footer Placeholder 3">
            <a:extLst>
              <a:ext uri="{FF2B5EF4-FFF2-40B4-BE49-F238E27FC236}">
                <a16:creationId xmlns:a16="http://schemas.microsoft.com/office/drawing/2014/main" id="{1F06D00C-C48C-4813-B19D-85BC3A25C00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0D9D33F-F3FC-47F2-B10A-DF6DA3E2B8BC}"/>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2504613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16B6-8601-4146-BDAA-6B405BD9ED2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09AE286-B970-4A43-B4C6-91B1CE98EFC1}"/>
              </a:ext>
            </a:extLst>
          </p:cNvPr>
          <p:cNvSpPr>
            <a:spLocks noGrp="1"/>
          </p:cNvSpPr>
          <p:nvPr>
            <p:ph idx="1"/>
          </p:nvPr>
        </p:nvSpPr>
        <p:spPr>
          <a:xfrm>
            <a:off x="643128" y="2266088"/>
            <a:ext cx="11167872" cy="4023360"/>
          </a:xfrm>
        </p:spPr>
        <p:txBody>
          <a:bodyPr>
            <a:normAutofit/>
          </a:bodyPr>
          <a:lstStyle/>
          <a:p>
            <a:r>
              <a:rPr lang="en-US" dirty="0"/>
              <a:t>We are trying to work in stylized, familiar ways.  Other developers who see your code will recognize the patterns.</a:t>
            </a:r>
          </a:p>
          <a:p>
            <a:endParaRPr lang="en-US" dirty="0"/>
          </a:p>
          <a:p>
            <a:r>
              <a:rPr lang="en-US" dirty="0"/>
              <a:t>These patterns aim for concurrent computing and sharing with as few locks as possible, to minimize overheads yet ensure correctness.  </a:t>
            </a:r>
          </a:p>
        </p:txBody>
      </p:sp>
      <p:sp>
        <p:nvSpPr>
          <p:cNvPr id="4" name="Footer Placeholder 3">
            <a:extLst>
              <a:ext uri="{FF2B5EF4-FFF2-40B4-BE49-F238E27FC236}">
                <a16:creationId xmlns:a16="http://schemas.microsoft.com/office/drawing/2014/main" id="{D3FED03C-17A3-43CC-9068-07EB612A19F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0A0684C-4E8E-48AB-96D9-168D199DB3AA}"/>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3734947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16B6-8601-4146-BDAA-6B405BD9ED2D}"/>
              </a:ext>
            </a:extLst>
          </p:cNvPr>
          <p:cNvSpPr>
            <a:spLocks noGrp="1"/>
          </p:cNvSpPr>
          <p:nvPr>
            <p:ph type="title"/>
          </p:nvPr>
        </p:nvSpPr>
        <p:spPr/>
        <p:txBody>
          <a:bodyPr/>
          <a:lstStyle/>
          <a:p>
            <a:r>
              <a:rPr lang="en-US" dirty="0"/>
              <a:t>We can never eliminate all the locks!</a:t>
            </a:r>
          </a:p>
        </p:txBody>
      </p:sp>
      <p:sp>
        <p:nvSpPr>
          <p:cNvPr id="3" name="Content Placeholder 2">
            <a:extLst>
              <a:ext uri="{FF2B5EF4-FFF2-40B4-BE49-F238E27FC236}">
                <a16:creationId xmlns:a16="http://schemas.microsoft.com/office/drawing/2014/main" id="{509AE286-B970-4A43-B4C6-91B1CE98EFC1}"/>
              </a:ext>
            </a:extLst>
          </p:cNvPr>
          <p:cNvSpPr>
            <a:spLocks noGrp="1"/>
          </p:cNvSpPr>
          <p:nvPr>
            <p:ph idx="1"/>
          </p:nvPr>
        </p:nvSpPr>
        <p:spPr>
          <a:xfrm>
            <a:off x="1024128" y="2315688"/>
            <a:ext cx="10641690" cy="3471157"/>
          </a:xfrm>
        </p:spPr>
        <p:txBody>
          <a:bodyPr>
            <a:normAutofit/>
          </a:bodyPr>
          <a:lstStyle/>
          <a:p>
            <a:r>
              <a:rPr lang="en-US" dirty="0"/>
              <a:t>If we eliminate locks, NUMA memory consistency breaks.</a:t>
            </a:r>
          </a:p>
          <a:p>
            <a:endParaRPr lang="en-US" dirty="0"/>
          </a:p>
          <a:p>
            <a:r>
              <a:rPr lang="en-US" dirty="0"/>
              <a:t>This means: </a:t>
            </a:r>
            <a:r>
              <a:rPr lang="en-US" i="1" dirty="0"/>
              <a:t>Thread A might update X in memory, and then thread B might read X and see an old value.</a:t>
            </a:r>
          </a:p>
          <a:p>
            <a:endParaRPr lang="en-US" dirty="0"/>
          </a:p>
          <a:p>
            <a:r>
              <a:rPr lang="en-US" dirty="0"/>
              <a:t>So… we can’t </a:t>
            </a:r>
            <a:r>
              <a:rPr lang="en-US" i="1" dirty="0"/>
              <a:t>completely eliminate </a:t>
            </a:r>
            <a:r>
              <a:rPr lang="en-US" dirty="0"/>
              <a:t>the locks.  </a:t>
            </a:r>
          </a:p>
        </p:txBody>
      </p:sp>
      <p:sp>
        <p:nvSpPr>
          <p:cNvPr id="4" name="Footer Placeholder 3">
            <a:extLst>
              <a:ext uri="{FF2B5EF4-FFF2-40B4-BE49-F238E27FC236}">
                <a16:creationId xmlns:a16="http://schemas.microsoft.com/office/drawing/2014/main" id="{D3FED03C-17A3-43CC-9068-07EB612A19F0}"/>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20A0684C-4E8E-48AB-96D9-168D199DB3AA}"/>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3878218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1987-06CF-4CD6-A53F-D021BFDD8E27}"/>
              </a:ext>
            </a:extLst>
          </p:cNvPr>
          <p:cNvSpPr>
            <a:spLocks noGrp="1"/>
          </p:cNvSpPr>
          <p:nvPr>
            <p:ph type="title"/>
          </p:nvPr>
        </p:nvSpPr>
        <p:spPr/>
        <p:txBody>
          <a:bodyPr/>
          <a:lstStyle/>
          <a:p>
            <a:r>
              <a:rPr lang="en-US" dirty="0"/>
              <a:t>Even distributed systems use “locks”</a:t>
            </a:r>
          </a:p>
        </p:txBody>
      </p:sp>
      <p:sp>
        <p:nvSpPr>
          <p:cNvPr id="3" name="Content Placeholder 2">
            <a:extLst>
              <a:ext uri="{FF2B5EF4-FFF2-40B4-BE49-F238E27FC236}">
                <a16:creationId xmlns:a16="http://schemas.microsoft.com/office/drawing/2014/main" id="{0FDB0433-EEE4-4707-86D3-E1490285625E}"/>
              </a:ext>
            </a:extLst>
          </p:cNvPr>
          <p:cNvSpPr>
            <a:spLocks noGrp="1"/>
          </p:cNvSpPr>
          <p:nvPr>
            <p:ph idx="1"/>
          </p:nvPr>
        </p:nvSpPr>
        <p:spPr/>
        <p:txBody>
          <a:bodyPr>
            <a:normAutofit lnSpcReduction="10000"/>
          </a:bodyPr>
          <a:lstStyle/>
          <a:p>
            <a:r>
              <a:rPr lang="en-US" dirty="0"/>
              <a:t>The ordered multicast pattern could arise inside a single C++ process that uses threads.  We would implement it using locks.</a:t>
            </a:r>
          </a:p>
          <a:p>
            <a:endParaRPr lang="en-US" dirty="0"/>
          </a:p>
          <a:p>
            <a:r>
              <a:rPr lang="en-US" dirty="0"/>
              <a:t>But it could also arise between processes on different machines.  Here, we would use a “distributed consensus protocol” to ensure fault-tolerant coordination for message order.</a:t>
            </a:r>
          </a:p>
          <a:p>
            <a:endParaRPr lang="en-US" dirty="0"/>
          </a:p>
          <a:p>
            <a:r>
              <a:rPr lang="en-US" dirty="0"/>
              <a:t>Same idea, but a different implementation</a:t>
            </a:r>
          </a:p>
        </p:txBody>
      </p:sp>
      <p:sp>
        <p:nvSpPr>
          <p:cNvPr id="4" name="Footer Placeholder 3">
            <a:extLst>
              <a:ext uri="{FF2B5EF4-FFF2-40B4-BE49-F238E27FC236}">
                <a16:creationId xmlns:a16="http://schemas.microsoft.com/office/drawing/2014/main" id="{4C42F707-D244-4913-B24A-110603393CE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804E8E2-D793-4A96-9074-6BC5B0EBFC29}"/>
              </a:ext>
            </a:extLst>
          </p:cNvPr>
          <p:cNvSpPr>
            <a:spLocks noGrp="1"/>
          </p:cNvSpPr>
          <p:nvPr>
            <p:ph type="sldNum" sz="quarter" idx="12"/>
          </p:nvPr>
        </p:nvSpPr>
        <p:spPr/>
        <p:txBody>
          <a:bodyPr/>
          <a:lstStyle/>
          <a:p>
            <a:fld id="{6547F9EC-0141-428E-9624-21FD351CB832}" type="slidenum">
              <a:rPr lang="en-US" smtClean="0"/>
              <a:t>69</a:t>
            </a:fld>
            <a:endParaRPr lang="en-US"/>
          </a:p>
        </p:txBody>
      </p:sp>
    </p:spTree>
    <p:extLst>
      <p:ext uri="{BB962C8B-B14F-4D97-AF65-F5344CB8AC3E}">
        <p14:creationId xmlns:p14="http://schemas.microsoft.com/office/powerpoint/2010/main" val="173397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7CE5-0DB6-4B5B-9708-9316D3C3DDAC}"/>
              </a:ext>
            </a:extLst>
          </p:cNvPr>
          <p:cNvSpPr>
            <a:spLocks noGrp="1"/>
          </p:cNvSpPr>
          <p:nvPr>
            <p:ph type="title"/>
          </p:nvPr>
        </p:nvSpPr>
        <p:spPr/>
        <p:txBody>
          <a:bodyPr/>
          <a:lstStyle/>
          <a:p>
            <a:r>
              <a:rPr lang="en-US" dirty="0"/>
              <a:t>Modularity for complex, threaded programs</a:t>
            </a:r>
          </a:p>
        </p:txBody>
      </p:sp>
      <p:sp>
        <p:nvSpPr>
          <p:cNvPr id="3" name="Content Placeholder 2">
            <a:extLst>
              <a:ext uri="{FF2B5EF4-FFF2-40B4-BE49-F238E27FC236}">
                <a16:creationId xmlns:a16="http://schemas.microsoft.com/office/drawing/2014/main" id="{0556BDEF-C7BE-4EAA-9DD2-3E882D06FA71}"/>
              </a:ext>
            </a:extLst>
          </p:cNvPr>
          <p:cNvSpPr>
            <a:spLocks noGrp="1"/>
          </p:cNvSpPr>
          <p:nvPr>
            <p:ph idx="1"/>
          </p:nvPr>
        </p:nvSpPr>
        <p:spPr/>
        <p:txBody>
          <a:bodyPr>
            <a:normAutofit lnSpcReduction="10000"/>
          </a:bodyPr>
          <a:lstStyle/>
          <a:p>
            <a:r>
              <a:rPr lang="en-US" dirty="0"/>
              <a:t>With larger programs, we invariably need to break the overall system up and think of it in terms of subsystems.</a:t>
            </a:r>
          </a:p>
          <a:p>
            <a:br>
              <a:rPr lang="en-US" dirty="0"/>
            </a:br>
            <a:r>
              <a:rPr lang="en-US" dirty="0"/>
              <a:t>Each of these may have its own classes, its own threads, and its own internal patterns of coordination and behavior.</a:t>
            </a:r>
          </a:p>
          <a:p>
            <a:endParaRPr lang="en-US" dirty="0"/>
          </a:p>
          <a:p>
            <a:r>
              <a:rPr lang="en-US" dirty="0"/>
              <a:t>When a single system has many such “modules” side by side, the patterns used shape the quality of the resulting application</a:t>
            </a:r>
          </a:p>
        </p:txBody>
      </p:sp>
      <p:sp>
        <p:nvSpPr>
          <p:cNvPr id="4" name="Footer Placeholder 3">
            <a:extLst>
              <a:ext uri="{FF2B5EF4-FFF2-40B4-BE49-F238E27FC236}">
                <a16:creationId xmlns:a16="http://schemas.microsoft.com/office/drawing/2014/main" id="{6CECECFD-E1CF-4458-B67F-A81148C7F98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CC6CE0F-DA4B-4B07-8FF0-1593A7E0CB7A}"/>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2434138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3F081B-BB94-49D1-933B-06531CC6E9D1}"/>
              </a:ext>
            </a:extLst>
          </p:cNvPr>
          <p:cNvPicPr>
            <a:picLocks noChangeAspect="1"/>
          </p:cNvPicPr>
          <p:nvPr/>
        </p:nvPicPr>
        <p:blipFill>
          <a:blip r:embed="rId2"/>
          <a:stretch>
            <a:fillRect/>
          </a:stretch>
        </p:blipFill>
        <p:spPr>
          <a:xfrm>
            <a:off x="9475479" y="230649"/>
            <a:ext cx="2356986" cy="1894007"/>
          </a:xfrm>
          <a:prstGeom prst="rect">
            <a:avLst/>
          </a:prstGeom>
        </p:spPr>
      </p:pic>
      <p:sp>
        <p:nvSpPr>
          <p:cNvPr id="3" name="Content Placeholder 2">
            <a:extLst>
              <a:ext uri="{FF2B5EF4-FFF2-40B4-BE49-F238E27FC236}">
                <a16:creationId xmlns:a16="http://schemas.microsoft.com/office/drawing/2014/main" id="{F6C2EA12-E4A8-4DD7-809C-1370595BC949}"/>
              </a:ext>
            </a:extLst>
          </p:cNvPr>
          <p:cNvSpPr>
            <a:spLocks noGrp="1"/>
          </p:cNvSpPr>
          <p:nvPr>
            <p:ph idx="1"/>
          </p:nvPr>
        </p:nvSpPr>
        <p:spPr/>
        <p:txBody>
          <a:bodyPr>
            <a:normAutofit fontScale="92500" lnSpcReduction="10000"/>
          </a:bodyPr>
          <a:lstStyle/>
          <a:p>
            <a:r>
              <a:rPr lang="en-US" dirty="0"/>
              <a:t>We use software design patterns to promote standard ways of building complex software systems.</a:t>
            </a:r>
          </a:p>
          <a:p>
            <a:endParaRPr lang="en-US" dirty="0"/>
          </a:p>
          <a:p>
            <a:r>
              <a:rPr lang="en-US" dirty="0"/>
              <a:t>We can also create standard coordination patterns, such as:  </a:t>
            </a:r>
            <a:r>
              <a:rPr lang="en-US" sz="3600" i="1" dirty="0"/>
              <a:t>producer-consumer, leader-worker, ordered multicast, all-reduce</a:t>
            </a:r>
            <a:r>
              <a:rPr lang="en-US" sz="3600" dirty="0"/>
              <a:t>.</a:t>
            </a:r>
          </a:p>
          <a:p>
            <a:endParaRPr lang="en-US" dirty="0"/>
          </a:p>
          <a:p>
            <a:r>
              <a:rPr lang="en-US" dirty="0"/>
              <a:t>Each has a simple, elegant pattern.  Implementations are complex… but we think about the pattern, not the way it was implemented!</a:t>
            </a:r>
          </a:p>
        </p:txBody>
      </p:sp>
      <p:sp>
        <p:nvSpPr>
          <p:cNvPr id="4" name="Footer Placeholder 3">
            <a:extLst>
              <a:ext uri="{FF2B5EF4-FFF2-40B4-BE49-F238E27FC236}">
                <a16:creationId xmlns:a16="http://schemas.microsoft.com/office/drawing/2014/main" id="{3B1C4FBA-CBEB-4BD2-B406-F3E9B11A651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00747C5-53ED-463E-8CD9-EC6787F2980D}"/>
              </a:ext>
            </a:extLst>
          </p:cNvPr>
          <p:cNvSpPr>
            <a:spLocks noGrp="1"/>
          </p:cNvSpPr>
          <p:nvPr>
            <p:ph type="sldNum" sz="quarter" idx="12"/>
          </p:nvPr>
        </p:nvSpPr>
        <p:spPr/>
        <p:txBody>
          <a:bodyPr/>
          <a:lstStyle/>
          <a:p>
            <a:fld id="{6547F9EC-0141-428E-9624-21FD351CB832}" type="slidenum">
              <a:rPr lang="en-US" smtClean="0"/>
              <a:t>70</a:t>
            </a:fld>
            <a:endParaRPr lang="en-US"/>
          </a:p>
        </p:txBody>
      </p:sp>
      <p:pic>
        <p:nvPicPr>
          <p:cNvPr id="5122" name="Picture 2" descr="Image result for in summary">
            <a:extLst>
              <a:ext uri="{FF2B5EF4-FFF2-40B4-BE49-F238E27FC236}">
                <a16:creationId xmlns:a16="http://schemas.microsoft.com/office/drawing/2014/main" id="{A2AC55B6-4375-4218-8734-5C9594126634}"/>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21434" y="230649"/>
            <a:ext cx="2977246" cy="189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2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563-D436-4917-BDA8-FA3DA7DC77CA}"/>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D865E8A1-F904-4456-8FC2-0B40F92DAB07}"/>
              </a:ext>
            </a:extLst>
          </p:cNvPr>
          <p:cNvSpPr>
            <a:spLocks noGrp="1"/>
          </p:cNvSpPr>
          <p:nvPr>
            <p:ph idx="1"/>
          </p:nvPr>
        </p:nvSpPr>
        <p:spPr/>
        <p:txBody>
          <a:bodyPr/>
          <a:lstStyle/>
          <a:p>
            <a:r>
              <a:rPr lang="en-US" dirty="0"/>
              <a:t>Fast-</a:t>
            </a:r>
            <a:r>
              <a:rPr lang="en-US" dirty="0" err="1"/>
              <a:t>wc</a:t>
            </a:r>
            <a:r>
              <a:rPr lang="en-US" dirty="0"/>
              <a:t> had a main thread, a thread for opening files (a form of module), a set of concurrent word counters, logic to merge the resulting std::map trees, and finally logic for sorting and printing the output.</a:t>
            </a:r>
          </a:p>
          <a:p>
            <a:endParaRPr lang="en-US" dirty="0"/>
          </a:p>
          <a:p>
            <a:r>
              <a:rPr lang="en-US" dirty="0"/>
              <a:t>We can think of this structure in a modular way.  In fact, we</a:t>
            </a:r>
            <a:r>
              <a:rPr lang="en-US" i="1" dirty="0"/>
              <a:t> need </a:t>
            </a:r>
            <a:r>
              <a:rPr lang="en-US" dirty="0"/>
              <a:t>to think of it in a modular way to understand it!</a:t>
            </a:r>
          </a:p>
        </p:txBody>
      </p:sp>
      <p:sp>
        <p:nvSpPr>
          <p:cNvPr id="4" name="Footer Placeholder 3">
            <a:extLst>
              <a:ext uri="{FF2B5EF4-FFF2-40B4-BE49-F238E27FC236}">
                <a16:creationId xmlns:a16="http://schemas.microsoft.com/office/drawing/2014/main" id="{87388171-2EA0-4062-95F2-E2CC40B9F61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E7E6B25-02B5-4FCB-9939-F45834026573}"/>
              </a:ext>
            </a:extLst>
          </p:cNvPr>
          <p:cNvSpPr>
            <a:spLocks noGrp="1"/>
          </p:cNvSpPr>
          <p:nvPr>
            <p:ph type="sldNum" sz="quarter" idx="12"/>
          </p:nvPr>
        </p:nvSpPr>
        <p:spPr/>
        <p:txBody>
          <a:bodyPr/>
          <a:lstStyle/>
          <a:p>
            <a:fld id="{6547F9EC-0141-428E-9624-21FD351CB832}" type="slidenum">
              <a:rPr lang="en-US" smtClean="0"/>
              <a:t>8</a:t>
            </a:fld>
            <a:endParaRPr lang="en-US"/>
          </a:p>
        </p:txBody>
      </p:sp>
      <p:sp>
        <p:nvSpPr>
          <p:cNvPr id="6" name="Freeform: Shape 5">
            <a:extLst>
              <a:ext uri="{FF2B5EF4-FFF2-40B4-BE49-F238E27FC236}">
                <a16:creationId xmlns:a16="http://schemas.microsoft.com/office/drawing/2014/main" id="{FB472AD9-EEF2-46D1-85F3-DB8354C05046}"/>
              </a:ext>
            </a:extLst>
          </p:cNvPr>
          <p:cNvSpPr/>
          <p:nvPr/>
        </p:nvSpPr>
        <p:spPr>
          <a:xfrm>
            <a:off x="6581460" y="548640"/>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3D02F20-C5E2-4BC5-BD50-7AF4676D0A34}"/>
              </a:ext>
            </a:extLst>
          </p:cNvPr>
          <p:cNvSpPr/>
          <p:nvPr/>
        </p:nvSpPr>
        <p:spPr>
          <a:xfrm>
            <a:off x="7889799" y="585216"/>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ED02625-A61A-439F-98C6-096021F20100}"/>
              </a:ext>
            </a:extLst>
          </p:cNvPr>
          <p:cNvSpPr/>
          <p:nvPr/>
        </p:nvSpPr>
        <p:spPr>
          <a:xfrm>
            <a:off x="8977601" y="603331"/>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Freeform: Shape 8">
            <a:extLst>
              <a:ext uri="{FF2B5EF4-FFF2-40B4-BE49-F238E27FC236}">
                <a16:creationId xmlns:a16="http://schemas.microsoft.com/office/drawing/2014/main" id="{5B41BA14-34A0-43DF-B9CA-A16C92D447E0}"/>
              </a:ext>
            </a:extLst>
          </p:cNvPr>
          <p:cNvSpPr/>
          <p:nvPr/>
        </p:nvSpPr>
        <p:spPr>
          <a:xfrm>
            <a:off x="9336734" y="603331"/>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Freeform: Shape 9">
            <a:extLst>
              <a:ext uri="{FF2B5EF4-FFF2-40B4-BE49-F238E27FC236}">
                <a16:creationId xmlns:a16="http://schemas.microsoft.com/office/drawing/2014/main" id="{99A838A2-C8DD-4789-9049-59BAE44FF958}"/>
              </a:ext>
            </a:extLst>
          </p:cNvPr>
          <p:cNvSpPr/>
          <p:nvPr/>
        </p:nvSpPr>
        <p:spPr>
          <a:xfrm>
            <a:off x="9777808" y="601260"/>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Freeform: Shape 10">
            <a:extLst>
              <a:ext uri="{FF2B5EF4-FFF2-40B4-BE49-F238E27FC236}">
                <a16:creationId xmlns:a16="http://schemas.microsoft.com/office/drawing/2014/main" id="{CE0128DC-55E2-479B-B2D6-781C577FE000}"/>
              </a:ext>
            </a:extLst>
          </p:cNvPr>
          <p:cNvSpPr/>
          <p:nvPr/>
        </p:nvSpPr>
        <p:spPr>
          <a:xfrm>
            <a:off x="10187903" y="618166"/>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 name="TextBox 11">
            <a:extLst>
              <a:ext uri="{FF2B5EF4-FFF2-40B4-BE49-F238E27FC236}">
                <a16:creationId xmlns:a16="http://schemas.microsoft.com/office/drawing/2014/main" id="{EE4AF312-37A2-4C5F-A95E-B1AAFE9098A1}"/>
              </a:ext>
            </a:extLst>
          </p:cNvPr>
          <p:cNvSpPr txBox="1"/>
          <p:nvPr/>
        </p:nvSpPr>
        <p:spPr>
          <a:xfrm>
            <a:off x="6107760" y="1490989"/>
            <a:ext cx="1430916" cy="369332"/>
          </a:xfrm>
          <a:prstGeom prst="rect">
            <a:avLst/>
          </a:prstGeom>
          <a:noFill/>
        </p:spPr>
        <p:txBody>
          <a:bodyPr wrap="square" rtlCol="0">
            <a:spAutoFit/>
          </a:bodyPr>
          <a:lstStyle/>
          <a:p>
            <a:r>
              <a:rPr lang="en-US" dirty="0"/>
              <a:t>Main thread</a:t>
            </a:r>
          </a:p>
        </p:txBody>
      </p:sp>
      <p:sp>
        <p:nvSpPr>
          <p:cNvPr id="13" name="TextBox 12">
            <a:extLst>
              <a:ext uri="{FF2B5EF4-FFF2-40B4-BE49-F238E27FC236}">
                <a16:creationId xmlns:a16="http://schemas.microsoft.com/office/drawing/2014/main" id="{2350CB8B-0DAC-43D6-988F-9991FB895B9A}"/>
              </a:ext>
            </a:extLst>
          </p:cNvPr>
          <p:cNvSpPr txBox="1"/>
          <p:nvPr/>
        </p:nvSpPr>
        <p:spPr>
          <a:xfrm>
            <a:off x="7592446" y="1492398"/>
            <a:ext cx="1430916" cy="369332"/>
          </a:xfrm>
          <a:prstGeom prst="rect">
            <a:avLst/>
          </a:prstGeom>
          <a:noFill/>
        </p:spPr>
        <p:txBody>
          <a:bodyPr wrap="square" rtlCol="0">
            <a:spAutoFit/>
          </a:bodyPr>
          <a:lstStyle/>
          <a:p>
            <a:r>
              <a:rPr lang="en-US" dirty="0"/>
              <a:t>File opener</a:t>
            </a:r>
          </a:p>
        </p:txBody>
      </p:sp>
      <p:sp>
        <p:nvSpPr>
          <p:cNvPr id="14" name="TextBox 13">
            <a:extLst>
              <a:ext uri="{FF2B5EF4-FFF2-40B4-BE49-F238E27FC236}">
                <a16:creationId xmlns:a16="http://schemas.microsoft.com/office/drawing/2014/main" id="{AF381052-28A2-40D1-BE96-2EA9D09580DC}"/>
              </a:ext>
            </a:extLst>
          </p:cNvPr>
          <p:cNvSpPr txBox="1"/>
          <p:nvPr/>
        </p:nvSpPr>
        <p:spPr>
          <a:xfrm>
            <a:off x="9117735" y="1509650"/>
            <a:ext cx="1430916" cy="646331"/>
          </a:xfrm>
          <a:prstGeom prst="rect">
            <a:avLst/>
          </a:prstGeom>
          <a:noFill/>
        </p:spPr>
        <p:txBody>
          <a:bodyPr wrap="square" rtlCol="0">
            <a:spAutoFit/>
          </a:bodyPr>
          <a:lstStyle/>
          <a:p>
            <a:pPr algn="ctr"/>
            <a:r>
              <a:rPr lang="en-US" dirty="0"/>
              <a:t>Word-count workers</a:t>
            </a:r>
          </a:p>
        </p:txBody>
      </p:sp>
    </p:spTree>
    <p:extLst>
      <p:ext uri="{BB962C8B-B14F-4D97-AF65-F5344CB8AC3E}">
        <p14:creationId xmlns:p14="http://schemas.microsoft.com/office/powerpoint/2010/main" val="406011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27B-8F60-4CAC-9421-330D4EE67759}"/>
              </a:ext>
            </a:extLst>
          </p:cNvPr>
          <p:cNvSpPr>
            <a:spLocks noGrp="1"/>
          </p:cNvSpPr>
          <p:nvPr>
            <p:ph type="title"/>
          </p:nvPr>
        </p:nvSpPr>
        <p:spPr/>
        <p:txBody>
          <a:bodyPr/>
          <a:lstStyle/>
          <a:p>
            <a:r>
              <a:rPr lang="en-US" dirty="0"/>
              <a:t>What exactly does “Modular” mean?</a:t>
            </a:r>
          </a:p>
        </p:txBody>
      </p:sp>
      <p:sp>
        <p:nvSpPr>
          <p:cNvPr id="3" name="Content Placeholder 2">
            <a:extLst>
              <a:ext uri="{FF2B5EF4-FFF2-40B4-BE49-F238E27FC236}">
                <a16:creationId xmlns:a16="http://schemas.microsoft.com/office/drawing/2014/main" id="{57E3E234-E3EB-4DDB-8CFD-73373508C307}"/>
              </a:ext>
            </a:extLst>
          </p:cNvPr>
          <p:cNvSpPr>
            <a:spLocks noGrp="1"/>
          </p:cNvSpPr>
          <p:nvPr>
            <p:ph idx="1"/>
          </p:nvPr>
        </p:nvSpPr>
        <p:spPr/>
        <p:txBody>
          <a:bodyPr>
            <a:normAutofit lnSpcReduction="10000"/>
          </a:bodyPr>
          <a:lstStyle/>
          <a:p>
            <a:r>
              <a:rPr lang="en-US" dirty="0"/>
              <a:t>A modular way of describing a system breaks it down into large chunks that may have complex implementations, but that offer simple abstraction barriers to one-another.</a:t>
            </a:r>
          </a:p>
          <a:p>
            <a:endParaRPr lang="en-US" dirty="0"/>
          </a:p>
          <a:p>
            <a:r>
              <a:rPr lang="en-US" dirty="0"/>
              <a:t>The operating system has many modules: the file system, the device drivers, the process management system, the clock system</a:t>
            </a:r>
          </a:p>
          <a:p>
            <a:endParaRPr lang="en-US" dirty="0"/>
          </a:p>
          <a:p>
            <a:r>
              <a:rPr lang="en-US" dirty="0"/>
              <a:t>Each involves a substantial but “separate” chunk of code.</a:t>
            </a:r>
          </a:p>
        </p:txBody>
      </p:sp>
      <p:sp>
        <p:nvSpPr>
          <p:cNvPr id="4" name="Footer Placeholder 3">
            <a:extLst>
              <a:ext uri="{FF2B5EF4-FFF2-40B4-BE49-F238E27FC236}">
                <a16:creationId xmlns:a16="http://schemas.microsoft.com/office/drawing/2014/main" id="{E77385BC-E979-433B-9EEC-D62344A39A4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8F00148-E885-4297-950A-3F335A7C9D0D}"/>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776280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4878</TotalTime>
  <Words>4298</Words>
  <Application>Microsoft Office PowerPoint</Application>
  <PresentationFormat>Widescreen</PresentationFormat>
  <Paragraphs>648</Paragraphs>
  <Slides>70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Tw Cen MT</vt:lpstr>
      <vt:lpstr>Tw Cen MT Condensed</vt:lpstr>
      <vt:lpstr>Wingdings</vt:lpstr>
      <vt:lpstr>Wingdings 3</vt:lpstr>
      <vt:lpstr>Integral</vt:lpstr>
      <vt:lpstr>Coordination</vt:lpstr>
      <vt:lpstr>Idea Map For Today</vt:lpstr>
      <vt:lpstr>Without coordination, many systems malfunction</vt:lpstr>
      <vt:lpstr>What is a coordination pattern?</vt:lpstr>
      <vt:lpstr>Producer – consumer Pattern</vt:lpstr>
      <vt:lpstr>Analogy: Software design patterns</vt:lpstr>
      <vt:lpstr>Modularity for complex, threaded programs</vt:lpstr>
      <vt:lpstr>Some examples.</vt:lpstr>
      <vt:lpstr>What exactly does “Modular” mean?</vt:lpstr>
      <vt:lpstr>More examples</vt:lpstr>
      <vt:lpstr>More examples</vt:lpstr>
      <vt:lpstr>C++ modularity features</vt:lpstr>
      <vt:lpstr>What about modularity for coordination, like in Homework 3 Part II?</vt:lpstr>
      <vt:lpstr>Inspiration: Software Engineering</vt:lpstr>
      <vt:lpstr>Example: The Object visitor pattern</vt:lpstr>
      <vt:lpstr>Reminder: Interfaces</vt:lpstr>
      <vt:lpstr>Example of how you might use visitor</vt:lpstr>
      <vt:lpstr>How to think about the visitor idea</vt:lpstr>
      <vt:lpstr>Visitor pattern use cases</vt:lpstr>
      <vt:lpstr>Why is it helpful to give this pattern a special name and a standard API?</vt:lpstr>
      <vt:lpstr>Why is this such a big deal?</vt:lpstr>
      <vt:lpstr>Factory pattern</vt:lpstr>
      <vt:lpstr>Why a factory is useful</vt:lpstr>
      <vt:lpstr>Templates are often used to implement modern C++ design patterns</vt:lpstr>
      <vt:lpstr>Summary: Why standard software engineering patterns help</vt:lpstr>
      <vt:lpstr>Synchronization patterns</vt:lpstr>
      <vt:lpstr>Synchronization patterns</vt:lpstr>
      <vt:lpstr>Leader / Workers pattern</vt:lpstr>
      <vt:lpstr>Leader / Workers pattern</vt:lpstr>
      <vt:lpstr>Leader / Workers pattern</vt:lpstr>
      <vt:lpstr>Leader / workers pattern</vt:lpstr>
      <vt:lpstr>Pool of tasks</vt:lpstr>
      <vt:lpstr>Dynamic Task pools</vt:lpstr>
      <vt:lpstr>Example: Logistic Regression</vt:lpstr>
      <vt:lpstr>Barrier synchronization</vt:lpstr>
      <vt:lpstr>Building a barrier</vt:lpstr>
      <vt:lpstr>Building a barrier</vt:lpstr>
      <vt:lpstr>Building a barrier</vt:lpstr>
      <vt:lpstr>Building a barrier</vt:lpstr>
      <vt:lpstr>Ordered Multicast pattern</vt:lpstr>
      <vt:lpstr>Ordered Multicast pattern</vt:lpstr>
      <vt:lpstr>Ordered Multicast pattern</vt:lpstr>
      <vt:lpstr>Ordered Multicast pattern</vt:lpstr>
      <vt:lpstr>Ordered Multicast pattern</vt:lpstr>
      <vt:lpstr>Ordered Multicast with Replies</vt:lpstr>
      <vt:lpstr>Ordered Multicast pattern</vt:lpstr>
      <vt:lpstr>All-reduce pattern: important in ML.  </vt:lpstr>
      <vt:lpstr>All-Reduce pattern: Sharded data set</vt:lpstr>
      <vt:lpstr>All-Reduce:  Map step</vt:lpstr>
      <vt:lpstr>All-Reduce pattern: Map (first step)</vt:lpstr>
      <vt:lpstr>All-Reduce pattern: Map (first step)</vt:lpstr>
      <vt:lpstr>All-Reduce: Shuffle exchange</vt:lpstr>
      <vt:lpstr>All-Reduce pattern: Map (first step)</vt:lpstr>
      <vt:lpstr>All-Reduce pattern: Map (first step)</vt:lpstr>
      <vt:lpstr>All-Reduce pattern: Map (first step)</vt:lpstr>
      <vt:lpstr>All-Reduce pattern: Shuffle</vt:lpstr>
      <vt:lpstr>All-Reduce pattern: Sort</vt:lpstr>
      <vt:lpstr>After the shuffle step, Workers apply a Reduce function</vt:lpstr>
      <vt:lpstr>All-Reduce pattern: Map (first step)</vt:lpstr>
      <vt:lpstr>All-Reduce pattern: Shuffle</vt:lpstr>
      <vt:lpstr>All-Reduce pattern: Sort</vt:lpstr>
      <vt:lpstr>All-Reduce pattern: reduce</vt:lpstr>
      <vt:lpstr>Map-reduce is A complex pattern!</vt:lpstr>
      <vt:lpstr>Example: count word frequencies</vt:lpstr>
      <vt:lpstr>Example: multicore sorting</vt:lpstr>
      <vt:lpstr>Goals of these patterns?</vt:lpstr>
      <vt:lpstr>Summary</vt:lpstr>
      <vt:lpstr>We can never eliminate all the locks!</vt:lpstr>
      <vt:lpstr>Even distributed systems use “locks”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404</cp:revision>
  <dcterms:created xsi:type="dcterms:W3CDTF">2020-07-27T14:20:38Z</dcterms:created>
  <dcterms:modified xsi:type="dcterms:W3CDTF">2020-10-29T14:00:08Z</dcterms:modified>
</cp:coreProperties>
</file>