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sldIdLst>
    <p:sldId id="256" r:id="rId2"/>
    <p:sldId id="1257" r:id="rId3"/>
    <p:sldId id="1258" r:id="rId4"/>
    <p:sldId id="316" r:id="rId5"/>
    <p:sldId id="318" r:id="rId6"/>
    <p:sldId id="1200" r:id="rId7"/>
    <p:sldId id="1201" r:id="rId8"/>
    <p:sldId id="1202" r:id="rId9"/>
    <p:sldId id="319" r:id="rId10"/>
    <p:sldId id="1203" r:id="rId11"/>
    <p:sldId id="1259" r:id="rId12"/>
    <p:sldId id="1204" r:id="rId13"/>
    <p:sldId id="1251" r:id="rId14"/>
    <p:sldId id="1242" r:id="rId15"/>
    <p:sldId id="1205" r:id="rId16"/>
    <p:sldId id="1168" r:id="rId17"/>
    <p:sldId id="1169" r:id="rId18"/>
    <p:sldId id="1170" r:id="rId19"/>
    <p:sldId id="1196" r:id="rId20"/>
    <p:sldId id="1241" r:id="rId21"/>
    <p:sldId id="1235" r:id="rId22"/>
    <p:sldId id="1178" r:id="rId23"/>
    <p:sldId id="1180" r:id="rId24"/>
    <p:sldId id="1245" r:id="rId25"/>
    <p:sldId id="1250" r:id="rId26"/>
    <p:sldId id="1172" r:id="rId27"/>
    <p:sldId id="1173" r:id="rId28"/>
    <p:sldId id="1176" r:id="rId29"/>
    <p:sldId id="1187" r:id="rId30"/>
    <p:sldId id="1183" r:id="rId31"/>
    <p:sldId id="1184" r:id="rId32"/>
    <p:sldId id="1236" r:id="rId33"/>
    <p:sldId id="1185" r:id="rId34"/>
    <p:sldId id="1186" r:id="rId35"/>
    <p:sldId id="1208" r:id="rId36"/>
    <p:sldId id="1260" r:id="rId37"/>
    <p:sldId id="1246" r:id="rId38"/>
    <p:sldId id="1210" r:id="rId39"/>
    <p:sldId id="1252" r:id="rId40"/>
    <p:sldId id="1211" r:id="rId41"/>
    <p:sldId id="1212" r:id="rId42"/>
    <p:sldId id="1244" r:id="rId43"/>
    <p:sldId id="1255" r:id="rId44"/>
    <p:sldId id="1253" r:id="rId45"/>
    <p:sldId id="1254" r:id="rId46"/>
    <p:sldId id="1256" r:id="rId47"/>
    <p:sldId id="1231" r:id="rId48"/>
    <p:sldId id="1224" r:id="rId49"/>
    <p:sldId id="1261" r:id="rId50"/>
    <p:sldId id="1262" r:id="rId51"/>
    <p:sldId id="1263" r:id="rId52"/>
    <p:sldId id="1264" r:id="rId53"/>
    <p:sldId id="1225" r:id="rId54"/>
    <p:sldId id="1233" r:id="rId55"/>
    <p:sldId id="1215" r:id="rId56"/>
    <p:sldId id="1216" r:id="rId57"/>
    <p:sldId id="1218" r:id="rId58"/>
    <p:sldId id="1219" r:id="rId59"/>
    <p:sldId id="1220" r:id="rId60"/>
    <p:sldId id="1221" r:id="rId61"/>
    <p:sldId id="1234" r:id="rId62"/>
    <p:sldId id="1222" r:id="rId63"/>
    <p:sldId id="1230" r:id="rId64"/>
    <p:sldId id="1243" r:id="rId6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247525-4F97-4A22-B4BD-31696B5AB20C}">
          <p14:sldIdLst>
            <p14:sldId id="256"/>
            <p14:sldId id="1257"/>
            <p14:sldId id="1258"/>
            <p14:sldId id="316"/>
            <p14:sldId id="318"/>
            <p14:sldId id="1200"/>
            <p14:sldId id="1201"/>
            <p14:sldId id="1202"/>
            <p14:sldId id="319"/>
            <p14:sldId id="1203"/>
            <p14:sldId id="1259"/>
            <p14:sldId id="1204"/>
            <p14:sldId id="1251"/>
            <p14:sldId id="1242"/>
            <p14:sldId id="1205"/>
            <p14:sldId id="1168"/>
            <p14:sldId id="1169"/>
            <p14:sldId id="1170"/>
            <p14:sldId id="1196"/>
            <p14:sldId id="1241"/>
            <p14:sldId id="1235"/>
            <p14:sldId id="1178"/>
            <p14:sldId id="1180"/>
            <p14:sldId id="1245"/>
            <p14:sldId id="1250"/>
            <p14:sldId id="1172"/>
            <p14:sldId id="1173"/>
            <p14:sldId id="1176"/>
            <p14:sldId id="1187"/>
            <p14:sldId id="1183"/>
            <p14:sldId id="1184"/>
            <p14:sldId id="1236"/>
            <p14:sldId id="1185"/>
            <p14:sldId id="1186"/>
            <p14:sldId id="1208"/>
            <p14:sldId id="1260"/>
            <p14:sldId id="1246"/>
            <p14:sldId id="1210"/>
            <p14:sldId id="1252"/>
            <p14:sldId id="1211"/>
            <p14:sldId id="1212"/>
            <p14:sldId id="1244"/>
            <p14:sldId id="1255"/>
            <p14:sldId id="1253"/>
            <p14:sldId id="1254"/>
            <p14:sldId id="1256"/>
            <p14:sldId id="1231"/>
            <p14:sldId id="1224"/>
            <p14:sldId id="1261"/>
            <p14:sldId id="1262"/>
            <p14:sldId id="1263"/>
            <p14:sldId id="1264"/>
            <p14:sldId id="1225"/>
            <p14:sldId id="1233"/>
            <p14:sldId id="1215"/>
            <p14:sldId id="1216"/>
            <p14:sldId id="1218"/>
            <p14:sldId id="1219"/>
            <p14:sldId id="1220"/>
            <p14:sldId id="1221"/>
            <p14:sldId id="1234"/>
            <p14:sldId id="1222"/>
            <p14:sldId id="1230"/>
            <p14:sldId id="124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AF51A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21" autoAdjust="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1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7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The convention</a:t>
            </a:r>
            <a:r>
              <a:rPr lang="en-US" baseline="0"/>
              <a:t> is that libraries are always prefixed with “lib”</a:t>
            </a:r>
          </a:p>
          <a:p>
            <a:r>
              <a:rPr lang="en-US"/>
              <a:t> $(CC) $(CFLAGS) -o </a:t>
            </a:r>
            <a:r>
              <a:rPr lang="en-US" err="1"/>
              <a:t>csim</a:t>
            </a:r>
            <a:r>
              <a:rPr lang="en-US"/>
              <a:t> </a:t>
            </a:r>
            <a:r>
              <a:rPr lang="en-US" err="1"/>
              <a:t>csim.c</a:t>
            </a:r>
            <a:r>
              <a:rPr lang="en-US"/>
              <a:t> </a:t>
            </a:r>
            <a:r>
              <a:rPr lang="en-US" err="1"/>
              <a:t>cachelab.c</a:t>
            </a:r>
            <a:r>
              <a:rPr lang="en-US"/>
              <a:t> -lm</a:t>
            </a:r>
          </a:p>
        </p:txBody>
      </p:sp>
    </p:spTree>
    <p:extLst>
      <p:ext uri="{BB962C8B-B14F-4D97-AF65-F5344CB8AC3E}">
        <p14:creationId xmlns:p14="http://schemas.microsoft.com/office/powerpoint/2010/main" val="5965769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Try</a:t>
            </a:r>
            <a:r>
              <a:rPr lang="en-US" baseline="0" dirty="0"/>
              <a:t>:</a:t>
            </a:r>
          </a:p>
          <a:p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main2.o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</a:t>
            </a:r>
            <a:r>
              <a:rPr lang="en-US" baseline="0" dirty="0" err="1"/>
              <a:t>libvector.a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50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2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22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1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Partially linked still has relocatable entries</a:t>
            </a:r>
          </a:p>
          <a:p>
            <a:r>
              <a:rPr lang="en-US" dirty="0"/>
              <a:t>Loader</a:t>
            </a:r>
            <a:r>
              <a:rPr lang="en-US" baseline="0" dirty="0"/>
              <a:t> (i.e., the </a:t>
            </a:r>
            <a:r>
              <a:rPr lang="en-US" baseline="0" dirty="0" err="1"/>
              <a:t>execve</a:t>
            </a:r>
            <a:r>
              <a:rPr lang="en-US" baseline="0" dirty="0"/>
              <a:t> </a:t>
            </a:r>
            <a:r>
              <a:rPr lang="en-US" baseline="0" dirty="0" err="1"/>
              <a:t>syscall</a:t>
            </a:r>
            <a:r>
              <a:rPr lang="en-US" baseline="0" dirty="0"/>
              <a:t>, which we will cover later)</a:t>
            </a:r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prog2l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–t libvector.so</a:t>
            </a:r>
          </a:p>
          <a:p>
            <a:r>
              <a:rPr lang="en-US" baseline="0" dirty="0" err="1"/>
              <a:t>objdump</a:t>
            </a:r>
            <a:r>
              <a:rPr lang="en-US" baseline="0" dirty="0"/>
              <a:t> –</a:t>
            </a:r>
            <a:r>
              <a:rPr lang="en-US" baseline="0" dirty="0" err="1"/>
              <a:t>rd</a:t>
            </a:r>
            <a:r>
              <a:rPr lang="en-US" baseline="0" dirty="0"/>
              <a:t> libvector.so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RTLD_LAZY – don’t resolve references until requested</a:t>
            </a:r>
          </a:p>
        </p:txBody>
      </p:sp>
    </p:spTree>
    <p:extLst>
      <p:ext uri="{BB962C8B-B14F-4D97-AF65-F5344CB8AC3E}">
        <p14:creationId xmlns:p14="http://schemas.microsoft.com/office/powerpoint/2010/main" val="15763616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893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Linker</a:t>
            </a:r>
            <a:r>
              <a:rPr lang="en-US" baseline="0" dirty="0"/>
              <a:t> has no information about vector library</a:t>
            </a:r>
            <a:endParaRPr lang="en-US" dirty="0"/>
          </a:p>
          <a:p>
            <a:endParaRPr lang="en-US" baseline="0" dirty="0"/>
          </a:p>
          <a:p>
            <a:r>
              <a:rPr lang="en-US" baseline="0" dirty="0"/>
              <a:t>Try:</a:t>
            </a:r>
          </a:p>
          <a:p>
            <a:r>
              <a:rPr lang="en-US" baseline="0" dirty="0" err="1"/>
              <a:t>ldd</a:t>
            </a:r>
            <a:r>
              <a:rPr lang="en-US" baseline="0" dirty="0"/>
              <a:t> prog2r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technique is used to create the trace that you will use in the </a:t>
            </a:r>
            <a:r>
              <a:rPr lang="en-US" err="1"/>
              <a:t>malloc</a:t>
            </a:r>
            <a:r>
              <a:rPr lang="en-US"/>
              <a:t> lab.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4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for </a:t>
            </a:r>
            <a:r>
              <a:rPr lang="en-US" dirty="0" err="1"/>
              <a:t>interpositioning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Putting </a:t>
            </a:r>
            <a:r>
              <a:rPr lang="en-US" dirty="0" err="1"/>
              <a:t>malloc.h</a:t>
            </a:r>
            <a:r>
              <a:rPr lang="en-US" baseline="0" dirty="0"/>
              <a:t> in angle brackets is important.  Also, calling it </a:t>
            </a:r>
            <a:r>
              <a:rPr lang="en-US" baseline="0" dirty="0" err="1"/>
              <a:t>malloc.h</a:t>
            </a: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37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Here are the wrapper</a:t>
            </a:r>
            <a:r>
              <a:rPr lang="en-US" baseline="0"/>
              <a:t> functions.</a:t>
            </a:r>
          </a:p>
          <a:p>
            <a:endParaRPr lang="en-US" baseline="0"/>
          </a:p>
          <a:p>
            <a:r>
              <a:rPr lang="en-US" baseline="0"/>
              <a:t>Now, we want the application to call the wrappers, rather than the library functions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876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Compile-time flags</a:t>
            </a:r>
            <a:r>
              <a:rPr lang="en-US" baseline="0"/>
              <a:t> are important</a:t>
            </a:r>
          </a:p>
          <a:p>
            <a:endParaRPr lang="en-US" baseline="0"/>
          </a:p>
          <a:p>
            <a:r>
              <a:rPr lang="en-US" baseline="0" err="1"/>
              <a:t>mymalloc.c</a:t>
            </a:r>
            <a:r>
              <a:rPr lang="en-US" baseline="0"/>
              <a:t> will use library version of </a:t>
            </a:r>
            <a:r>
              <a:rPr lang="en-US" baseline="0" err="1"/>
              <a:t>malloc.h</a:t>
            </a:r>
            <a:endParaRPr lang="en-US" baseline="0"/>
          </a:p>
          <a:p>
            <a:r>
              <a:rPr lang="en-US" baseline="0" err="1"/>
              <a:t>int.c</a:t>
            </a:r>
            <a:r>
              <a:rPr lang="en-US" baseline="0"/>
              <a:t> will use custom version, which redefines </a:t>
            </a:r>
            <a:r>
              <a:rPr lang="en-US" baseline="0" err="1"/>
              <a:t>malloc</a:t>
            </a:r>
            <a:r>
              <a:rPr lang="en-US" baseline="0"/>
              <a:t>/free to by </a:t>
            </a:r>
            <a:r>
              <a:rPr lang="en-US" baseline="0" err="1"/>
              <a:t>mymalloc</a:t>
            </a:r>
            <a:r>
              <a:rPr lang="en-US" baseline="0"/>
              <a:t>/</a:t>
            </a:r>
            <a:r>
              <a:rPr lang="en-US" baseline="0" err="1"/>
              <a:t>myfree</a:t>
            </a:r>
            <a:endParaRPr lang="en-US" baseline="0"/>
          </a:p>
          <a:p>
            <a:endParaRPr lang="en-US"/>
          </a:p>
          <a:p>
            <a:r>
              <a:rPr lang="en-US"/>
              <a:t>Try disassembling main when</a:t>
            </a:r>
            <a:r>
              <a:rPr lang="en-US" baseline="0"/>
              <a:t> </a:t>
            </a:r>
            <a:r>
              <a:rPr lang="en-US" baseline="0" err="1"/>
              <a:t>gdb</a:t>
            </a:r>
            <a:r>
              <a:rPr lang="en-US" baseline="0"/>
              <a:t> </a:t>
            </a:r>
            <a:r>
              <a:rPr lang="en-US" baseline="0" err="1"/>
              <a:t>intc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Run </a:t>
            </a:r>
            <a:r>
              <a:rPr lang="en-US" baseline="0" err="1"/>
              <a:t>intc</a:t>
            </a:r>
            <a:r>
              <a:rPr lang="en-US" baseline="0"/>
              <a:t> multiple times and see how heap gets randomized as a security precaution</a:t>
            </a:r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166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Both </a:t>
            </a:r>
            <a:r>
              <a:rPr lang="en-US" err="1"/>
              <a:t>mymalloc.c</a:t>
            </a:r>
            <a:r>
              <a:rPr lang="en-US" baseline="0"/>
              <a:t> &amp; </a:t>
            </a:r>
            <a:r>
              <a:rPr lang="en-US" baseline="0" err="1"/>
              <a:t>int.c</a:t>
            </a:r>
            <a:r>
              <a:rPr lang="en-US" baseline="0"/>
              <a:t> will get library version of </a:t>
            </a:r>
            <a:r>
              <a:rPr lang="en-US" baseline="0" err="1"/>
              <a:t>malloc.h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But, </a:t>
            </a:r>
            <a:r>
              <a:rPr lang="en-US" baseline="0" err="1"/>
              <a:t>interpositioning</a:t>
            </a:r>
            <a:r>
              <a:rPr lang="en-US" baseline="0"/>
              <a:t> trick causes nonstandard symbol resolution</a:t>
            </a:r>
          </a:p>
          <a:p>
            <a:endParaRPr lang="en-US" baseline="0"/>
          </a:p>
          <a:p>
            <a:r>
              <a:rPr lang="en-US" baseline="0"/>
              <a:t>Try disassembling main from within </a:t>
            </a:r>
            <a:r>
              <a:rPr lang="en-US" baseline="0" err="1"/>
              <a:t>gdb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7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code includes &lt;</a:t>
            </a:r>
            <a:r>
              <a:rPr lang="en-US" err="1"/>
              <a:t>stdlib.h</a:t>
            </a:r>
            <a:r>
              <a:rPr lang="en-US"/>
              <a:t>&gt;, which defines</a:t>
            </a:r>
            <a:r>
              <a:rPr lang="en-US" baseline="0"/>
              <a:t> </a:t>
            </a:r>
            <a:r>
              <a:rPr lang="en-US" baseline="0" err="1"/>
              <a:t>malloc</a:t>
            </a:r>
            <a:r>
              <a:rPr lang="en-US" baseline="0"/>
              <a:t> &amp; free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02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22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Disassemble main from within</a:t>
            </a:r>
            <a:r>
              <a:rPr lang="en-US" baseline="0" dirty="0"/>
              <a:t> intr.</a:t>
            </a:r>
          </a:p>
          <a:p>
            <a:endParaRPr lang="en-US" baseline="0" dirty="0"/>
          </a:p>
          <a:p>
            <a:r>
              <a:rPr lang="en-US" baseline="0" dirty="0"/>
              <a:t>See that will have to call dynamic linker to find it.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200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</a:t>
            </a:r>
            <a:r>
              <a:rPr lang="en-US" baseline="0"/>
              <a:t> to trace other programs, including </a:t>
            </a:r>
            <a:r>
              <a:rPr lang="en-US" baseline="0" err="1"/>
              <a:t>gcc</a:t>
            </a:r>
            <a:r>
              <a:rPr lang="en-US" baseline="0"/>
              <a:t>.</a:t>
            </a:r>
          </a:p>
          <a:p>
            <a:endParaRPr lang="en-US" baseline="0"/>
          </a:p>
          <a:p>
            <a:r>
              <a:rPr lang="en-US" baseline="0"/>
              <a:t>Need to </a:t>
            </a:r>
          </a:p>
          <a:p>
            <a:endParaRPr lang="en-US" baseline="0"/>
          </a:p>
          <a:p>
            <a:r>
              <a:rPr lang="en-US" baseline="0" err="1"/>
              <a:t>setenv</a:t>
            </a:r>
            <a:r>
              <a:rPr lang="en-US" baseline="0"/>
              <a:t> LD_PRELOAD</a:t>
            </a:r>
          </a:p>
          <a:p>
            <a:endParaRPr lang="en-US" baseline="0"/>
          </a:p>
          <a:p>
            <a:r>
              <a:rPr lang="en-US" baseline="0"/>
              <a:t>to turn off feature.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98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54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65875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40D6A26-D191-496D-8CF3-74EF123260EE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D8E2-C71D-4BA0-A9EB-110362FFD592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F959-FD42-491F-A7EB-0C63373F07CA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C82B-52E7-49F5-9ED2-BBF980DDF7F6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7261-C325-4740-B75F-4E3189212B7F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FA51-23C9-465B-850A-37F66C32BB04}" type="datetime1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8881-D818-4857-BF78-C8B11D2E51F9}" type="datetime1">
              <a:rPr lang="en-US" smtClean="0"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46D4-D799-4B34-8D81-7D6E680201AD}" type="datetime1">
              <a:rPr lang="en-US" smtClean="0"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F34CE-A78C-4595-A3AC-ADAD90844FDE}" type="datetime1">
              <a:rPr lang="en-US" smtClean="0"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41AC-A794-438B-BE86-5607D1111470}" type="datetime1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A84B-A920-4845-8C3F-DF23354A7E7D}" type="datetime1">
              <a:rPr lang="en-US" smtClean="0"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055216-D93C-4971-BF29-6E0DC70BDEB6}" type="datetime1">
              <a:rPr lang="en-US" smtClean="0"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Linking… How Basic Mechanisms enable sophisticated wrappers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Lecture 12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80995" y="389569"/>
            <a:ext cx="10641691" cy="1499616"/>
          </a:xfrm>
        </p:spPr>
        <p:txBody>
          <a:bodyPr/>
          <a:lstStyle/>
          <a:p>
            <a:r>
              <a:rPr lang="en-US" dirty="0"/>
              <a:t>Reason 2: Libraries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5390" y="1889185"/>
            <a:ext cx="11214338" cy="4420175"/>
          </a:xfrm>
        </p:spPr>
        <p:txBody>
          <a:bodyPr>
            <a:normAutofit/>
          </a:bodyPr>
          <a:lstStyle/>
          <a:p>
            <a:pPr marL="128016" lvl="1" indent="0">
              <a:buNone/>
            </a:pPr>
            <a:r>
              <a:rPr lang="en-US" sz="3600" dirty="0"/>
              <a:t>Libraries aggregate common functions or classes.  </a:t>
            </a:r>
          </a:p>
          <a:p>
            <a:pPr marL="128016" lvl="1" indent="0">
              <a:buNone/>
            </a:pPr>
            <a:endParaRPr lang="en-US" sz="3600" dirty="0"/>
          </a:p>
          <a:p>
            <a:pPr marL="128016" lvl="1" indent="0">
              <a:buNone/>
            </a:pPr>
            <a:r>
              <a:rPr lang="en-US" sz="3600" b="1" dirty="0"/>
              <a:t>Static linking </a:t>
            </a:r>
            <a:r>
              <a:rPr lang="en-US" sz="3600" dirty="0"/>
              <a:t>combines modules of a program, but also used to be the main way of linking to libraries:</a:t>
            </a:r>
          </a:p>
          <a:p>
            <a:pPr lvl="2"/>
            <a:r>
              <a:rPr lang="en-US" sz="2800" dirty="0"/>
              <a:t>   Executables include </a:t>
            </a:r>
            <a:r>
              <a:rPr lang="en-US" sz="2800" u="sng" dirty="0"/>
              <a:t>copies</a:t>
            </a:r>
            <a:r>
              <a:rPr lang="en-US" sz="2800" dirty="0"/>
              <a:t> of any library modules they reference</a:t>
            </a:r>
            <a:br>
              <a:rPr lang="en-US" sz="2800" dirty="0"/>
            </a:br>
            <a:r>
              <a:rPr lang="en-US" sz="2800" dirty="0"/>
              <a:t>    (but just those .o files, not others in the library)</a:t>
            </a:r>
          </a:p>
          <a:p>
            <a:pPr lvl="3"/>
            <a:r>
              <a:rPr lang="en-US" sz="2800" dirty="0"/>
              <a:t>  Executable is complete and self-sufficient.  It should run on any</a:t>
            </a:r>
            <a:br>
              <a:rPr lang="en-US" sz="2800" dirty="0"/>
            </a:br>
            <a:r>
              <a:rPr lang="en-US" sz="2800" dirty="0"/>
              <a:t>   machine with a compatible architecture.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 2: Libraries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8016" lvl="1" indent="0">
              <a:buNone/>
            </a:pPr>
            <a:r>
              <a:rPr lang="en-US" dirty="0"/>
              <a:t> </a:t>
            </a:r>
            <a:r>
              <a:rPr lang="en-US" b="1" dirty="0"/>
              <a:t>Dynamic linking</a:t>
            </a:r>
            <a:r>
              <a:rPr lang="en-US" dirty="0"/>
              <a:t> is more common today</a:t>
            </a:r>
          </a:p>
          <a:p>
            <a:pPr lvl="3"/>
            <a:r>
              <a:rPr lang="en-US" sz="2800" dirty="0"/>
              <a:t>  Your executable program doesn’t need to contain library code</a:t>
            </a:r>
          </a:p>
          <a:p>
            <a:pPr lvl="3"/>
            <a:r>
              <a:rPr lang="en-US" sz="2800" dirty="0"/>
              <a:t>  At execution, single copy of library code is shared, but the dynamic  </a:t>
            </a:r>
            <a:br>
              <a:rPr lang="en-US" sz="2800" dirty="0"/>
            </a:br>
            <a:r>
              <a:rPr lang="en-US" sz="2800" dirty="0"/>
              <a:t>   linker does need to be able to find the library file (a “.so” file)</a:t>
            </a:r>
          </a:p>
          <a:p>
            <a:pPr lvl="3"/>
            <a:endParaRPr lang="en-US" dirty="0"/>
          </a:p>
          <a:p>
            <a:pPr marL="128016" lvl="1" indent="0">
              <a:buNone/>
            </a:pPr>
            <a:r>
              <a:rPr lang="en-US" dirty="0"/>
              <a:t>If a dynamically linked executable is launched on a machine that lacks the DLL, you will get an error message (usually, on startup, but there are some obscure cases where it happens later, when the DLL is needed)</a:t>
            </a:r>
          </a:p>
        </p:txBody>
      </p:sp>
    </p:spTree>
    <p:extLst>
      <p:ext uri="{BB962C8B-B14F-4D97-AF65-F5344CB8AC3E}">
        <p14:creationId xmlns:p14="http://schemas.microsoft.com/office/powerpoint/2010/main" val="17807194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linking works: Symbol resolution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28016" lvl="1" indent="0">
              <a:buNone/>
            </a:pPr>
            <a:r>
              <a:rPr lang="en-US" sz="3200" dirty="0"/>
              <a:t>Programs define and reference symbols (global variables and functions):</a:t>
            </a:r>
          </a:p>
          <a:p>
            <a:pPr lvl="2"/>
            <a:r>
              <a:rPr lang="en-US" sz="2400" dirty="0"/>
              <a:t>  void swap() {…}   /* define symbol swap */</a:t>
            </a:r>
          </a:p>
          <a:p>
            <a:pPr lvl="2"/>
            <a:r>
              <a:rPr lang="en-US" sz="2400" dirty="0"/>
              <a:t>  swap();                /* reference symbol swap */</a:t>
            </a:r>
          </a:p>
          <a:p>
            <a:pPr lvl="2"/>
            <a:r>
              <a:rPr lang="en-US" sz="2400" dirty="0"/>
              <a:t>  int *</a:t>
            </a:r>
            <a:r>
              <a:rPr lang="en-US" sz="2400" dirty="0" err="1"/>
              <a:t>xp</a:t>
            </a:r>
            <a:r>
              <a:rPr lang="en-US" sz="2400" dirty="0"/>
              <a:t> = &amp;x;       /* define symbol </a:t>
            </a:r>
            <a:r>
              <a:rPr lang="en-US" sz="2400" dirty="0" err="1"/>
              <a:t>xp</a:t>
            </a:r>
            <a:r>
              <a:rPr lang="en-US" sz="2400" dirty="0"/>
              <a:t>, reference x */</a:t>
            </a:r>
          </a:p>
          <a:p>
            <a:pPr lvl="1"/>
            <a:endParaRPr lang="en-US" sz="3200" dirty="0"/>
          </a:p>
          <a:p>
            <a:pPr marL="128016" lvl="1" indent="0">
              <a:buNone/>
            </a:pPr>
            <a:r>
              <a:rPr lang="en-US" sz="3200" dirty="0"/>
              <a:t>Symbol definitions are stored in object file in the </a:t>
            </a:r>
            <a:r>
              <a:rPr lang="en-US" sz="3200" b="1" dirty="0"/>
              <a:t>symbol table.</a:t>
            </a:r>
          </a:p>
          <a:p>
            <a:pPr lvl="2"/>
            <a:r>
              <a:rPr lang="en-US" sz="2400" dirty="0"/>
              <a:t>  Symbol table is an array of entries</a:t>
            </a:r>
          </a:p>
          <a:p>
            <a:pPr lvl="2"/>
            <a:r>
              <a:rPr lang="en-US" sz="2400" dirty="0"/>
              <a:t>  Each table entry includes name, type, size, and location of symbol.</a:t>
            </a:r>
          </a:p>
          <a:p>
            <a:pPr lvl="2"/>
            <a:r>
              <a:rPr lang="en-US" sz="2400" dirty="0"/>
              <a:t>  With C++ the “location” is the “namespace” that declared the class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9E2D4-02E3-41C4-BC99-E8A0702B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three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F1657-4BA9-4151-A87E-B2AF4324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symbol can be defined by the object file.</a:t>
            </a:r>
          </a:p>
          <a:p>
            <a:endParaRPr lang="en-US" dirty="0"/>
          </a:p>
          <a:p>
            <a:r>
              <a:rPr lang="en-US" dirty="0"/>
              <a:t>It can be undefined, in which case the linker is required to find the definition and link the object file to the definition.</a:t>
            </a:r>
          </a:p>
          <a:p>
            <a:endParaRPr lang="en-US" dirty="0"/>
          </a:p>
          <a:p>
            <a:r>
              <a:rPr lang="en-US" dirty="0"/>
              <a:t>It can be </a:t>
            </a:r>
            <a:r>
              <a:rPr lang="en-US" i="1" dirty="0"/>
              <a:t>multiply defined.  </a:t>
            </a:r>
            <a:r>
              <a:rPr lang="en-US" dirty="0"/>
              <a:t>This is normally an error… but we will see one tricky way that it </a:t>
            </a:r>
            <a:r>
              <a:rPr lang="en-US" u="sng" dirty="0"/>
              <a:t>can</a:t>
            </a:r>
            <a:r>
              <a:rPr lang="en-US" dirty="0"/>
              <a:t> be done, and even be useful!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CD87B-FF8A-4DE2-BC5E-2E8F0CDC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5E804-20D0-4D92-BDA2-91A5767E1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64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948372" y="280832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sum(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*a, 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n);</a:t>
            </a:r>
          </a:p>
          <a:p>
            <a:endParaRPr lang="en-US">
              <a:latin typeface="Courier New"/>
              <a:cs typeface="Courier New"/>
            </a:endParaRPr>
          </a:p>
          <a:p>
            <a:r>
              <a:rPr lang="hu-HU">
                <a:latin typeface="Courier New"/>
                <a:cs typeface="Courier New"/>
              </a:rPr>
              <a:t>int </a:t>
            </a:r>
            <a:r>
              <a:rPr lang="hu-HU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>
                <a:latin typeface="Courier New"/>
                <a:cs typeface="Courier New"/>
              </a:rPr>
              <a:t>[2] = {1, 2};</a:t>
            </a:r>
          </a:p>
          <a:p>
            <a:endParaRPr lang="hu-HU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, char** 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)</a:t>
            </a:r>
          </a:p>
          <a:p>
            <a:r>
              <a:rPr lang="en-US">
                <a:latin typeface="Courier New"/>
                <a:cs typeface="Courier New"/>
              </a:rPr>
              <a:t>{</a:t>
            </a:r>
          </a:p>
          <a:p>
            <a:r>
              <a:rPr lang="fr-FR">
                <a:latin typeface="Courier New"/>
                <a:cs typeface="Courier New"/>
              </a:rPr>
              <a:t>    </a:t>
            </a:r>
            <a:r>
              <a:rPr lang="fr-FR" err="1">
                <a:latin typeface="Courier New"/>
                <a:cs typeface="Courier New"/>
              </a:rPr>
              <a:t>int</a:t>
            </a:r>
            <a:r>
              <a:rPr lang="fr-FR">
                <a:latin typeface="Courier New"/>
                <a:cs typeface="Courier New"/>
              </a:rPr>
              <a:t> val = </a:t>
            </a:r>
            <a:r>
              <a:rPr lang="fr-FR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>
                <a:latin typeface="Courier New"/>
                <a:cs typeface="Courier New"/>
              </a:rPr>
              <a:t>(</a:t>
            </a:r>
            <a:r>
              <a:rPr lang="fr-FR" err="1">
                <a:latin typeface="Courier New"/>
                <a:cs typeface="Courier New"/>
              </a:rPr>
              <a:t>array</a:t>
            </a:r>
            <a:r>
              <a:rPr lang="fr-FR">
                <a:latin typeface="Courier New"/>
                <a:cs typeface="Courier New"/>
              </a:rPr>
              <a:t>, 2);</a:t>
            </a:r>
          </a:p>
          <a:p>
            <a:r>
              <a:rPr lang="fr-FR">
                <a:latin typeface="Courier New"/>
                <a:cs typeface="Courier New"/>
              </a:rPr>
              <a:t>    return val;</a:t>
            </a:r>
          </a:p>
          <a:p>
            <a:r>
              <a:rPr lang="fr-FR">
                <a:latin typeface="Courier New"/>
                <a:cs typeface="Courier New"/>
              </a:rPr>
              <a:t>}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533073" y="280832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8579" y="532244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680657" y="5312982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494472" y="33941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482169" y="39275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990272" y="2804122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739108" y="4460909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3209920" y="2479709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3197618" y="2479709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6304472" y="247971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460841" y="2113005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97580" y="5845829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4454556" y="4786113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Linkers can “move things around”.  We call this “relocation”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2605176"/>
            <a:ext cx="10641690" cy="3704183"/>
          </a:xfrm>
        </p:spPr>
        <p:txBody>
          <a:bodyPr/>
          <a:lstStyle/>
          <a:p>
            <a:r>
              <a:rPr lang="en-US" dirty="0"/>
              <a:t>A linker merges code and data sections into single sections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As part of this it </a:t>
            </a:r>
            <a:r>
              <a:rPr lang="en-US" i="1" dirty="0"/>
              <a:t>relocates</a:t>
            </a:r>
            <a:r>
              <a:rPr lang="en-US" dirty="0"/>
              <a:t> symbols from their relative locations in the </a:t>
            </a:r>
            <a:r>
              <a:rPr lang="en-US" dirty="0">
                <a:latin typeface="Courier New"/>
                <a:cs typeface="Courier New"/>
              </a:rPr>
              <a:t>.o</a:t>
            </a:r>
            <a:r>
              <a:rPr lang="en-US" dirty="0"/>
              <a:t> files to their final absolute memory locations in the executable.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It updates references to these symbols to reflect their new positions.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 File Format (ELF)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2151" y="2282432"/>
            <a:ext cx="10641690" cy="402336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Elf header</a:t>
            </a:r>
          </a:p>
          <a:p>
            <a:pPr lvl="1"/>
            <a:r>
              <a:rPr lang="en-GB" dirty="0"/>
              <a:t> Word size, byte ordering, file type (.o, exec, .so), machine type, etc.</a:t>
            </a:r>
          </a:p>
          <a:p>
            <a:r>
              <a:rPr lang="en-GB" dirty="0"/>
              <a:t>Segment header table</a:t>
            </a:r>
          </a:p>
          <a:p>
            <a:pPr lvl="1"/>
            <a:r>
              <a:rPr lang="en-GB" dirty="0"/>
              <a:t> Page size, virtual address memory segments + sizes.</a:t>
            </a:r>
          </a:p>
          <a:p>
            <a:r>
              <a:rPr lang="en-GB" dirty="0"/>
              <a:t>.text section (code)</a:t>
            </a:r>
          </a:p>
          <a:p>
            <a:r>
              <a:rPr lang="en-GB" dirty="0"/>
              <a:t>.</a:t>
            </a:r>
            <a:r>
              <a:rPr lang="en-GB" dirty="0" err="1"/>
              <a:t>rodata</a:t>
            </a:r>
            <a:r>
              <a:rPr lang="en-GB" dirty="0"/>
              <a:t> section (read-only data, jump offsets, strings)</a:t>
            </a:r>
          </a:p>
          <a:p>
            <a:r>
              <a:rPr lang="en-GB" dirty="0"/>
              <a:t>.data section (initialized global variables)</a:t>
            </a:r>
          </a:p>
          <a:p>
            <a:r>
              <a:rPr lang="en-GB" dirty="0"/>
              <a:t>.</a:t>
            </a:r>
            <a:r>
              <a:rPr lang="en-GB" dirty="0" err="1"/>
              <a:t>bss</a:t>
            </a:r>
            <a:r>
              <a:rPr lang="en-GB" dirty="0"/>
              <a:t> section (name “</a:t>
            </a:r>
            <a:r>
              <a:rPr lang="en-GB" dirty="0" err="1"/>
              <a:t>bss</a:t>
            </a:r>
            <a:r>
              <a:rPr lang="en-GB" dirty="0"/>
              <a:t>” is lost in history)</a:t>
            </a:r>
          </a:p>
          <a:p>
            <a:pPr lvl="1"/>
            <a:r>
              <a:rPr lang="en-GB" dirty="0"/>
              <a:t> Global variables that weren’t initialized: zeros.</a:t>
            </a:r>
          </a:p>
          <a:p>
            <a:pPr lvl="1"/>
            <a:r>
              <a:rPr lang="en-GB" dirty="0"/>
              <a:t> Has section header but occupies no space</a:t>
            </a:r>
          </a:p>
          <a:p>
            <a:pPr lvl="1"/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8832041" y="14621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8832041" y="1843177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8832041" y="2452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8832041" y="2833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8832041" y="3595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8832041" y="3976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8832041" y="4357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8832041" y="4738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8832041" y="5119777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8832041" y="5500777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1803841" y="1309778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832041" y="3214777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/>
              <a:t>.</a:t>
            </a:r>
            <a:r>
              <a:rPr lang="en-GB" dirty="0" err="1"/>
              <a:t>symtab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Symbol table</a:t>
            </a:r>
          </a:p>
          <a:p>
            <a:pPr lvl="1"/>
            <a:r>
              <a:rPr lang="en-GB" dirty="0"/>
              <a:t>Procedure and static variable names</a:t>
            </a:r>
          </a:p>
          <a:p>
            <a:pPr lvl="1"/>
            <a:r>
              <a:rPr lang="en-GB" dirty="0"/>
              <a:t>Section names and locations</a:t>
            </a:r>
          </a:p>
          <a:p>
            <a:r>
              <a:rPr lang="en-GB" dirty="0"/>
              <a:t>.</a:t>
            </a:r>
            <a:r>
              <a:rPr lang="en-GB" dirty="0" err="1"/>
              <a:t>rel.text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Relocation info for .text section</a:t>
            </a:r>
          </a:p>
          <a:p>
            <a:pPr lvl="1"/>
            <a:r>
              <a:rPr lang="en-GB" dirty="0"/>
              <a:t>Addresses of instructions that will need to be modified in the executable</a:t>
            </a:r>
          </a:p>
          <a:p>
            <a:pPr lvl="1"/>
            <a:r>
              <a:rPr lang="en-GB" dirty="0"/>
              <a:t>Instructions for modifying</a:t>
            </a:r>
          </a:p>
          <a:p>
            <a:r>
              <a:rPr lang="en-GB" dirty="0"/>
              <a:t>.</a:t>
            </a:r>
            <a:r>
              <a:rPr lang="en-GB" dirty="0" err="1"/>
              <a:t>rel.data</a:t>
            </a:r>
            <a:r>
              <a:rPr lang="en-GB" dirty="0"/>
              <a:t> section</a:t>
            </a:r>
          </a:p>
          <a:p>
            <a:pPr lvl="1"/>
            <a:r>
              <a:rPr lang="en-GB" dirty="0"/>
              <a:t>Relocation info for .data section</a:t>
            </a:r>
          </a:p>
          <a:p>
            <a:pPr lvl="1"/>
            <a:r>
              <a:rPr lang="en-GB" dirty="0"/>
              <a:t>Addresses of pointer data that will need to be modified in the merged executable</a:t>
            </a:r>
          </a:p>
          <a:p>
            <a:r>
              <a:rPr lang="en-GB" dirty="0"/>
              <a:t>.debug section</a:t>
            </a:r>
          </a:p>
          <a:p>
            <a:pPr lvl="1"/>
            <a:r>
              <a:rPr lang="en-GB" dirty="0"/>
              <a:t>Info for symbolic debugging (</a:t>
            </a:r>
            <a:r>
              <a:rPr lang="en-GB" dirty="0" err="1"/>
              <a:t>gcc</a:t>
            </a:r>
            <a:r>
              <a:rPr lang="en-GB" dirty="0"/>
              <a:t> -g)</a:t>
            </a:r>
          </a:p>
          <a:p>
            <a:r>
              <a:rPr lang="en-GB" dirty="0"/>
              <a:t>Section header table</a:t>
            </a:r>
          </a:p>
          <a:p>
            <a:pPr lvl="1"/>
            <a:r>
              <a:rPr lang="en-GB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391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7391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7391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7391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7391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7391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7391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7391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7391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7391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10363200" y="14478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7391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Global symbols</a:t>
            </a:r>
          </a:p>
          <a:p>
            <a:pPr lvl="1"/>
            <a:r>
              <a:rPr lang="en-GB" dirty="0"/>
              <a:t>Symbols defined by module m that can be referenced by other modules.</a:t>
            </a:r>
          </a:p>
          <a:p>
            <a:pPr lvl="1"/>
            <a:r>
              <a:rPr lang="en-GB" dirty="0"/>
              <a:t>e.g., non-static C functions and non-static global variables.</a:t>
            </a:r>
          </a:p>
          <a:p>
            <a:endParaRPr lang="en-GB" dirty="0"/>
          </a:p>
          <a:p>
            <a:r>
              <a:rPr lang="en-GB" dirty="0"/>
              <a:t>External symbols</a:t>
            </a:r>
          </a:p>
          <a:p>
            <a:pPr lvl="1"/>
            <a:r>
              <a:rPr lang="en-GB" dirty="0"/>
              <a:t>Global symbols that are referenced by module m but defined by some other module.</a:t>
            </a:r>
          </a:p>
          <a:p>
            <a:endParaRPr lang="en-GB" dirty="0"/>
          </a:p>
          <a:p>
            <a:r>
              <a:rPr lang="en-GB" dirty="0"/>
              <a:t>Local symbols</a:t>
            </a:r>
          </a:p>
          <a:p>
            <a:pPr lvl="1"/>
            <a:r>
              <a:rPr lang="en-GB" dirty="0"/>
              <a:t>Symbols that are defined and referenced exclusively by module m.</a:t>
            </a:r>
          </a:p>
          <a:p>
            <a:pPr lvl="1"/>
            <a:r>
              <a:rPr lang="en-GB" dirty="0" err="1"/>
              <a:t>e.g</a:t>
            </a:r>
            <a:r>
              <a:rPr lang="en-GB" dirty="0"/>
              <a:t>, C functions and global variables defined with the static attribute.</a:t>
            </a:r>
          </a:p>
          <a:p>
            <a:pPr lvl="1"/>
            <a:r>
              <a:rPr lang="en-GB" dirty="0"/>
              <a:t>Local linker symbols are not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Example of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642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706094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011849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282029" y="4913085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540017" y="1217472"/>
            <a:ext cx="1560576" cy="3217056"/>
            <a:chOff x="1523473" y="689057"/>
            <a:chExt cx="2347653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20278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dirty="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1333722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641127" y="4120569"/>
            <a:ext cx="1022589" cy="1936469"/>
            <a:chOff x="117126" y="3397531"/>
            <a:chExt cx="102258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17126" y="4687669"/>
              <a:ext cx="10225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2539421" y="4648203"/>
            <a:ext cx="1622559" cy="2030675"/>
            <a:chOff x="1015420" y="3886203"/>
            <a:chExt cx="1622559" cy="2069873"/>
          </a:xfrm>
        </p:grpSpPr>
        <p:sp>
          <p:nvSpPr>
            <p:cNvPr id="28" name="TextBox 27"/>
            <p:cNvSpPr txBox="1"/>
            <p:nvPr/>
          </p:nvSpPr>
          <p:spPr>
            <a:xfrm>
              <a:off x="1015420" y="5297269"/>
              <a:ext cx="1622559" cy="6588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3"/>
              <a:ext cx="302700" cy="1411066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3887908" y="4724402"/>
            <a:ext cx="1514785" cy="1676417"/>
            <a:chOff x="2400301" y="4609240"/>
            <a:chExt cx="2150199" cy="1770507"/>
          </a:xfrm>
        </p:grpSpPr>
        <p:sp>
          <p:nvSpPr>
            <p:cNvPr id="42" name="TextBox 41"/>
            <p:cNvSpPr txBox="1"/>
            <p:nvPr/>
          </p:nvSpPr>
          <p:spPr>
            <a:xfrm>
              <a:off x="2712141" y="5697140"/>
              <a:ext cx="1838359" cy="682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40"/>
              <a:ext cx="1231020" cy="1087900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4928590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7848601" y="3605938"/>
            <a:ext cx="2010780" cy="2774265"/>
            <a:chOff x="6324601" y="2882900"/>
            <a:chExt cx="2010780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72984" y="5010834"/>
              <a:ext cx="19623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1" y="2882900"/>
              <a:ext cx="1029582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2367016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74BCA-BA60-4296-9885-337C9C293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Programming is about taking control over </a:t>
            </a:r>
            <a:r>
              <a:rPr lang="en-US" u="sng" dirty="0"/>
              <a:t>everything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95B3-CB1D-4F78-87AE-113333D19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seen that a systems programmer learns to “program” the hardware, operating system and software, including the C++ compiler itself, which we “program” via templates.</a:t>
            </a:r>
          </a:p>
          <a:p>
            <a:endParaRPr lang="en-US" dirty="0"/>
          </a:p>
          <a:p>
            <a:r>
              <a:rPr lang="en-US" dirty="0"/>
              <a:t>Today we will look at how linking works, and by doing so, we will discover another obscure example of a programmable feature that you might not normally expect to be able to control!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BA1BF-E1AF-4FAB-ABE0-C7E7CB7F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FF36C-09DE-43A8-8583-B03A50FB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96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53200" y="2286001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incr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foo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a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argc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argv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b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main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printf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874" y="176785"/>
            <a:ext cx="10641691" cy="1499616"/>
          </a:xfrm>
        </p:spPr>
        <p:txBody>
          <a:bodyPr/>
          <a:lstStyle/>
          <a:p>
            <a:r>
              <a:rPr lang="en-US" dirty="0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2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0200" y="2362200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4478" y="2928878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 err="1">
                <a:latin typeface="Courier"/>
                <a:cs typeface="Courier"/>
              </a:rPr>
              <a:t>incr</a:t>
            </a:r>
            <a:r>
              <a:rPr lang="en-US" b="1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b="1" dirty="0">
                <a:latin typeface="Courier"/>
                <a:cs typeface="Courier"/>
              </a:rPr>
              <a:t>foo(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b="1" dirty="0">
                <a:latin typeface="Courier"/>
                <a:cs typeface="Courier"/>
              </a:rPr>
              <a:t>b = a + </a:t>
            </a:r>
            <a:r>
              <a:rPr lang="en-US" b="1" dirty="0" err="1">
                <a:latin typeface="Courier"/>
                <a:cs typeface="Courier"/>
              </a:rPr>
              <a:t>incr</a:t>
            </a:r>
            <a:r>
              <a:rPr lang="en-US" b="1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}</a:t>
            </a:r>
          </a:p>
          <a:p>
            <a:pPr algn="l"/>
            <a:endParaRPr lang="en-US" b="1" dirty="0">
              <a:latin typeface="Courier"/>
              <a:cs typeface="Courier"/>
            </a:endParaRPr>
          </a:p>
          <a:p>
            <a:pPr algn="l"/>
            <a:r>
              <a:rPr lang="en-US" b="1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b="1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b="1" dirty="0">
                <a:latin typeface="Courier"/>
                <a:cs typeface="Courier"/>
              </a:rPr>
              <a:t>main(</a:t>
            </a:r>
            <a:r>
              <a:rPr lang="en-US" b="1" dirty="0" err="1">
                <a:latin typeface="Courier"/>
                <a:cs typeface="Courier"/>
              </a:rPr>
              <a:t>int</a:t>
            </a:r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err="1">
                <a:latin typeface="Courier"/>
                <a:cs typeface="Courier"/>
              </a:rPr>
              <a:t>argc</a:t>
            </a:r>
            <a:r>
              <a:rPr lang="en-US" b="1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       char* </a:t>
            </a:r>
            <a:r>
              <a:rPr lang="en-US" b="1" dirty="0" err="1">
                <a:latin typeface="Courier"/>
                <a:cs typeface="Courier"/>
              </a:rPr>
              <a:t>argv</a:t>
            </a:r>
            <a:r>
              <a:rPr lang="en-US" b="1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</a:t>
            </a:r>
            <a:r>
              <a:rPr lang="en-US" b="1" dirty="0" err="1">
                <a:latin typeface="Courier"/>
                <a:cs typeface="Courier"/>
              </a:rPr>
              <a:t>printf</a:t>
            </a:r>
            <a:r>
              <a:rPr lang="en-US" b="1" dirty="0">
                <a:latin typeface="Courier"/>
                <a:cs typeface="Courier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b="1" dirty="0">
                <a:latin typeface="Courier"/>
                <a:cs typeface="Courier"/>
              </a:rPr>
              <a:t>, foo(</a:t>
            </a:r>
            <a:r>
              <a:rPr lang="en-US" b="1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b="1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b="1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27816" y="1828800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53200" y="2286001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a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argc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Courier"/>
                <a:cs typeface="Courier"/>
              </a:rPr>
              <a:t>argv</a:t>
            </a:r>
            <a:endParaRPr lang="en-US" dirty="0"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b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6019801" y="5257801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Can find this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dirty="0">
                <a:latin typeface="Calibri" pitchFamily="34" charset="0"/>
              </a:rPr>
              <a:t>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621" y="155069"/>
            <a:ext cx="10641691" cy="1499616"/>
          </a:xfrm>
        </p:spPr>
        <p:txBody>
          <a:bodyPr/>
          <a:lstStyle/>
          <a:p>
            <a:r>
              <a:rPr lang="en-US" dirty="0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76" y="1362076"/>
            <a:ext cx="7896225" cy="122872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03290" y="2598173"/>
            <a:ext cx="3328787" cy="388016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static int x = 15;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f()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static int x = 17;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g()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static int x = 19;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int h()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91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145392" y="6478339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Program symbols are either strong or weak</a:t>
            </a:r>
          </a:p>
          <a:p>
            <a:pPr lvl="1"/>
            <a:r>
              <a:rPr lang="en-GB" dirty="0"/>
              <a:t>  Strong: methods (code blocks) and initialized </a:t>
            </a:r>
            <a:r>
              <a:rPr lang="en-GB" dirty="0" err="1"/>
              <a:t>globals</a:t>
            </a:r>
            <a:endParaRPr lang="en-GB" dirty="0"/>
          </a:p>
          <a:p>
            <a:pPr lvl="1"/>
            <a:r>
              <a:rPr lang="en-GB" dirty="0"/>
              <a:t>  Weak: uninitialized </a:t>
            </a:r>
            <a:r>
              <a:rPr lang="en-GB" dirty="0" err="1"/>
              <a:t>globals</a:t>
            </a:r>
            <a:r>
              <a:rPr lang="en-GB" dirty="0"/>
              <a:t> (or with specifier extern)</a:t>
            </a:r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endParaRPr lang="en-GB" dirty="0"/>
          </a:p>
          <a:p>
            <a:pPr marL="128016" lvl="1" indent="0">
              <a:buNone/>
            </a:pPr>
            <a:r>
              <a:rPr lang="en-GB" dirty="0"/>
              <a:t>… but be aware that the “weak” case can cause real trouble!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709479" y="4229550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220904" y="4229550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01543" y="3859662"/>
            <a:ext cx="733191" cy="359010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216143" y="3859662"/>
            <a:ext cx="733191" cy="359010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8481505" y="4728024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7567105" y="490843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8481505" y="4220025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7563930" y="440730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944180" y="476771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2760155" y="498202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944180" y="4225846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2760155" y="440889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1524000" y="3962401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52400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268083" y="284162"/>
            <a:ext cx="10524226" cy="78263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Linker with multiple weak declarations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057401" y="21653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507962" y="21653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057401" y="3079751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507962" y="3079751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057400" y="4129089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507962" y="4129089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057400" y="5195889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507962" y="5195889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057401" y="11747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507962" y="1174751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343526" y="1304926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318126" y="2159001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348288" y="3194051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5353051" y="4140201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808009" y="6207839"/>
            <a:ext cx="985999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  But C++ “namespaces” create a private naming scope.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348287" y="5159376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6248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Type Mismatches cause bugs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4876800"/>
            <a:ext cx="10336861" cy="1457325"/>
          </a:xfrm>
        </p:spPr>
        <p:txBody>
          <a:bodyPr/>
          <a:lstStyle/>
          <a:p>
            <a:r>
              <a:rPr lang="en-US" dirty="0"/>
              <a:t>Compiles without any errors or warnings, yet this is a bug!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663700" y="1928813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b="1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b="1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248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b="1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b="1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620001" y="4433473"/>
            <a:ext cx="289560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886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5322111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642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b="1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706094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011849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9282029" y="4913085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BF2165-9011-4E7C-8A04-829E98A62FA1}"/>
              </a:ext>
            </a:extLst>
          </p:cNvPr>
          <p:cNvSpPr txBox="1"/>
          <p:nvPr/>
        </p:nvSpPr>
        <p:spPr>
          <a:xfrm>
            <a:off x="1043796" y="1217472"/>
            <a:ext cx="6659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C++ won’t check to confirm that this array actually has n elements!  The pointer (to </a:t>
            </a:r>
            <a:r>
              <a:rPr lang="en-US" b="1" dirty="0">
                <a:solidFill>
                  <a:srgbClr val="990000"/>
                </a:solidFill>
                <a:latin typeface="Calibri" pitchFamily="34" charset="0"/>
              </a:rPr>
              <a:t>array[]</a:t>
            </a: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) that sum received doesn’t tell C++ anything about the underlying object type or size…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6FC5B69-F6FB-491F-85D0-6D0708867C4D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4373593" y="2140802"/>
            <a:ext cx="3510950" cy="2008504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96533" y="465667"/>
            <a:ext cx="7594600" cy="57308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032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938866" y="3395828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032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905000" y="4738690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032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2032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032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1913467" y="1306514"/>
            <a:ext cx="2456932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302300" y="2112963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4302300" y="247808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4302300" y="374173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4302300" y="4154488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4302300" y="5103813"/>
            <a:ext cx="87104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562600" y="1306514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285154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90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90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57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239001" y="6551634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52400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9591114" y="6014373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642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723907" y="316798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774827" y="152401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76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600201" y="1330889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9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6918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847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847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847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847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847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847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847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847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4793568" y="141329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722806" y="1236453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6210830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6210830" y="2963864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6210830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6210831" y="435080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6210830" y="2054226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7600950" y="3957639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6210830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7600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6210829" y="6312959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5945194" y="653151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9358222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9051835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9201150" y="899577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9067800" y="1257569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9412288" y="4173539"/>
            <a:ext cx="552052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9028114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5334000" y="6172201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6210829" y="5017559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6210829" y="5643034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9048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9201151" y="5010151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1847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847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847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1847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2723D-C28B-479B-90EC-19E1FA8BB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ED9DF-9F77-4E09-AECC-C4AC3B852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given a system that has pre-implemented programs in it (compiled code plus libraries).</a:t>
            </a:r>
          </a:p>
          <a:p>
            <a:endParaRPr lang="en-US" dirty="0"/>
          </a:p>
          <a:p>
            <a:r>
              <a:rPr lang="en-US" dirty="0"/>
              <a:t>But now we want to change the behavior of some existing API.</a:t>
            </a:r>
          </a:p>
          <a:p>
            <a:br>
              <a:rPr lang="en-US" dirty="0"/>
            </a:br>
            <a:r>
              <a:rPr lang="en-US" dirty="0"/>
              <a:t>Can it be done?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25227-7128-40B8-92AE-5AE9BA0C3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8EC955-F429-4100-8A02-3D5861B4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078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27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2819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33600" y="2289870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95526" y="1615181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479676" y="2986781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10000" y="2289870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21113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840163" y="29867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4495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2819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4495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495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035426" y="4674294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5408614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52800" y="3836095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5410200" y="2159695"/>
            <a:ext cx="3645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096000" y="2300982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6107113" y="1626294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6126163" y="2997894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6781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6781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819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6619875" y="3759895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495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410200" y="4654715"/>
            <a:ext cx="4089756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library, static version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1981201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>
                <a:latin typeface="Calibri" pitchFamily="34" charset="0"/>
              </a:rPr>
              <a:t>Archiver creates a single file that contains all the .o files, plus a lookup table (basically, a “directory”) that the linker can use to find the files.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78013" y="1220789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4.6 MB archive of 1496 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2 MB archive of 444 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cos, tan, log, exp, sqrt,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605951" y="3769744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305861" y="3769744"/>
            <a:ext cx="4008126" cy="2872198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–t /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486400" y="838200"/>
            <a:ext cx="4876800" cy="53340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noAutofit/>
          </a:bodyPr>
          <a:lstStyle/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5170" y="435678"/>
            <a:ext cx="4298831" cy="1240722"/>
          </a:xfrm>
        </p:spPr>
        <p:txBody>
          <a:bodyPr>
            <a:normAutofit fontScale="90000"/>
          </a:bodyPr>
          <a:lstStyle/>
          <a:p>
            <a:r>
              <a:rPr lang="en-US" dirty="0"/>
              <a:t>Linking with Static Libraries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40694" y="2020990"/>
            <a:ext cx="3517106" cy="378783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vector.h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%d]\n”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       z[0], z[1]);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128184" y="5257800"/>
            <a:ext cx="1146766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693138" y="1817133"/>
            <a:ext cx="4441462" cy="181806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+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693138" y="3774995"/>
            <a:ext cx="4441462" cy="206428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multvec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da-DK" sz="160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        z[i] = x[i] * y[i];</a:t>
            </a:r>
          </a:p>
          <a:p>
            <a:r>
              <a:rPr lang="es-ES_tradnl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727940" y="5527595"/>
            <a:ext cx="1422482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866462" y="3341132"/>
            <a:ext cx="1284624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15201" y="914400"/>
            <a:ext cx="1762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libvector.a</a:t>
            </a:r>
            <a:endParaRPr lang="en-US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7769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1016464" y="249389"/>
            <a:ext cx="10786872" cy="1499616"/>
          </a:xfrm>
        </p:spPr>
        <p:txBody>
          <a:bodyPr/>
          <a:lstStyle/>
          <a:p>
            <a:r>
              <a:rPr lang="en-GB" dirty="0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2222501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698625" y="2992439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1146766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325813" y="3994150"/>
            <a:ext cx="1146766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765426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868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6877051" y="3263900"/>
            <a:ext cx="100890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5505452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4021138" y="467201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043593" y="5518151"/>
            <a:ext cx="1012890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prog2c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5505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7101022" y="3886201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711701" y="3263900"/>
            <a:ext cx="1698199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5516563" y="399415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6505576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8453439" y="3206751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749425" y="3883026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b="1" i="1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6172251" y="5378450"/>
            <a:ext cx="2210134" cy="90896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  <a:ea typeface="msgothic" charset="0"/>
                <a:cs typeface="msgothic" charset="0"/>
              </a:rPr>
              <a:t>(861,232 bytes)</a:t>
            </a:r>
            <a:endParaRPr lang="en-GB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2784475" y="22860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3406776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52989" y="2289176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b="1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b="1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5505452" y="2955926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4953000" y="1874838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6096000" y="1874838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4125913" y="1538288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5449888" y="1524000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19601" y="6347379"/>
            <a:ext cx="2017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>
                <a:latin typeface="Calibri" pitchFamily="34" charset="0"/>
              </a:rPr>
              <a:t>“c” for “compile-time”</a:t>
            </a: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011134" y="4724401"/>
            <a:ext cx="3761264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prog2c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-L.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79614" y="1428750"/>
            <a:ext cx="8307387" cy="4133850"/>
          </a:xfrm>
          <a:ln/>
        </p:spPr>
        <p:txBody>
          <a:bodyPr>
            <a:normAutofit fontScale="85000" lnSpcReduction="10000"/>
          </a:bodyPr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Scan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files and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As each new </a:t>
            </a:r>
            <a:r>
              <a:rPr lang="en-GB" b="1">
                <a:latin typeface="Courier New" pitchFamily="49" charset="0"/>
              </a:rPr>
              <a:t>.o</a:t>
            </a:r>
            <a:r>
              <a:rPr lang="en-GB"/>
              <a:t> or </a:t>
            </a:r>
            <a:r>
              <a:rPr lang="en-GB" b="1">
                <a:latin typeface="Courier New" pitchFamily="49" charset="0"/>
              </a:rPr>
              <a:t>.a</a:t>
            </a:r>
            <a:r>
              <a:rPr lang="en-GB"/>
              <a:t> file, </a:t>
            </a:r>
            <a:r>
              <a:rPr lang="en-GB" i="1" err="1"/>
              <a:t>obj</a:t>
            </a:r>
            <a:r>
              <a:rPr lang="en-GB"/>
              <a:t>, is encountered, try to resolve each unresolved reference in the list against the symbols defined in </a:t>
            </a:r>
            <a:r>
              <a:rPr lang="en-GB" i="1"/>
              <a:t>obj</a:t>
            </a:r>
            <a:r>
              <a:rPr lang="en-GB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Problem: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376578" y="5562600"/>
            <a:ext cx="6723613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-static -o prog2c -L. -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lvector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main2.o 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main2.o: In function `main':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main2.c:(.text+0x19): undefined reference to `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collect2: error: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returned 1 exit status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Static libraries have the following disadvantages:</a:t>
            </a:r>
          </a:p>
          <a:p>
            <a:pPr lvl="1"/>
            <a:r>
              <a:rPr lang="en-GB" dirty="0"/>
              <a:t> Duplication in the stored executables (every function needs </a:t>
            </a:r>
            <a:r>
              <a:rPr lang="en-GB" dirty="0" err="1"/>
              <a:t>libc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 Duplication in the running executables</a:t>
            </a:r>
          </a:p>
          <a:p>
            <a:pPr lvl="1"/>
            <a:r>
              <a:rPr lang="en-GB" dirty="0"/>
              <a:t> Minor bug fixes in system libraries?  Must rebuild everything! </a:t>
            </a:r>
          </a:p>
          <a:p>
            <a:pPr lvl="1"/>
            <a:endParaRPr lang="en-GB" dirty="0"/>
          </a:p>
          <a:p>
            <a:pPr marL="128016" lvl="1" indent="0">
              <a:buNone/>
            </a:pPr>
            <a:r>
              <a:rPr lang="en-GB" dirty="0"/>
              <a:t>Example: hugely disruptive 2016 library issue:</a:t>
            </a:r>
          </a:p>
          <a:p>
            <a:pPr marL="128016" lvl="1" indent="0">
              <a:buNone/>
            </a:pPr>
            <a:r>
              <a:rPr lang="en-GB" dirty="0"/>
              <a:t> 	</a:t>
            </a:r>
            <a:r>
              <a:rPr lang="en-GB" dirty="0">
                <a:hlinkClick r:id="rId3"/>
              </a:rPr>
              <a:t> https://security.googleblog.com/2016/02/cve-2015-7547-glibc-getaddrinfo-stack.html</a:t>
            </a:r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Shared libraries save space and resolve this issue.</a:t>
            </a:r>
          </a:p>
          <a:p>
            <a:endParaRPr lang="en-GB" dirty="0"/>
          </a:p>
          <a:p>
            <a:r>
              <a:rPr lang="en-GB" dirty="0"/>
              <a:t>Term refers to:</a:t>
            </a:r>
          </a:p>
          <a:p>
            <a:pPr lvl="1"/>
            <a:r>
              <a:rPr lang="en-GB" dirty="0"/>
              <a:t> Object files that contain code and data.</a:t>
            </a:r>
          </a:p>
          <a:p>
            <a:pPr lvl="1"/>
            <a:r>
              <a:rPr lang="en-GB" dirty="0"/>
              <a:t> Saved in a special directly (LOADPATH points to it).</a:t>
            </a:r>
          </a:p>
          <a:p>
            <a:pPr lvl="1"/>
            <a:r>
              <a:rPr lang="en-GB" dirty="0"/>
              <a:t> Loaded and linked into an application dynamically, at either load-time </a:t>
            </a:r>
            <a:br>
              <a:rPr lang="en-GB" dirty="0"/>
            </a:br>
            <a:r>
              <a:rPr lang="en-GB" dirty="0"/>
              <a:t>  or run-time</a:t>
            </a:r>
          </a:p>
          <a:p>
            <a:pPr lvl="1"/>
            <a:r>
              <a:rPr lang="en-GB" dirty="0"/>
              <a:t> Also called: dynamic link libraries, DLLs, .so files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9307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27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Library Example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2819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33600" y="2289870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95525" y="1615181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.c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133600" y="2971800"/>
            <a:ext cx="1284624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10000" y="2289870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821113" y="16151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840163" y="2986781"/>
            <a:ext cx="1422482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4495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2819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4495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495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3595943" y="4724400"/>
            <a:ext cx="1836057" cy="359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352800" y="3810001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ld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2819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486401" y="3276601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addvec.o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495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867400" y="4648201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Dynamic v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ector library</a:t>
            </a:r>
          </a:p>
        </p:txBody>
      </p:sp>
      <p:sp>
        <p:nvSpPr>
          <p:cNvPr id="2" name="Rectangle 1"/>
          <p:cNvSpPr/>
          <p:nvPr/>
        </p:nvSpPr>
        <p:spPr>
          <a:xfrm>
            <a:off x="4724400" y="1905001"/>
            <a:ext cx="5867400" cy="356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Og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c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414496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8275" y="1657076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605214" y="1010964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281489" y="2568301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816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883275" y="1949176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978275" y="3225526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319691" y="3974825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prog2l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816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816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978275" y="6124301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4816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816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778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6704014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5876925" y="4844776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778625" y="5559151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6697664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295400" y="3873225"/>
            <a:ext cx="2514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(8488 bytes)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438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2057400" y="5887234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530701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4708526" y="1010964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3978275" y="4749526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213476" y="1047476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7239001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6248401" y="3581401"/>
            <a:ext cx="3638473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prog2l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main2.o ./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3DE4-1CD6-4536-AB15-73CB72EB9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Dynamic linking, relocation occurs at </a:t>
            </a:r>
            <a:r>
              <a:rPr lang="en-US" u="sng" dirty="0"/>
              <a:t>runtime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FADA-4227-49F0-887A-534382686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If a program uses a library, the operating system maps it into memory.  The single copy can then be shared</a:t>
            </a:r>
          </a:p>
          <a:p>
            <a:endParaRPr lang="en-US" dirty="0"/>
          </a:p>
          <a:p>
            <a:r>
              <a:rPr lang="en-US" dirty="0"/>
              <a:t>Then a “dynamic linking” module runs to connect the executable to the mapped library segment.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It may have a different base address in each address</a:t>
            </a:r>
            <a:br>
              <a:rPr lang="en-US" dirty="0"/>
            </a:br>
            <a:r>
              <a:rPr lang="en-US" dirty="0"/>
              <a:t>    space, creating a need for </a:t>
            </a:r>
            <a:r>
              <a:rPr lang="en-US" i="1" dirty="0"/>
              <a:t>dynamic relocation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We also create a copy of the data segments of the library </a:t>
            </a:r>
            <a:br>
              <a:rPr lang="en-US" dirty="0"/>
            </a:br>
            <a:r>
              <a:rPr lang="en-US" dirty="0"/>
              <a:t>    for each process using it, so that any changes are private.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F54B3D-3CBE-4439-B88B-771A6CBB8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C18249-F578-43A2-BF62-D7C4E08F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6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2513135" y="3598972"/>
            <a:ext cx="1635384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Compiling to an</a:t>
            </a:r>
            <a:br>
              <a:rPr lang="en-US" dirty="0"/>
            </a:br>
            <a:r>
              <a:rPr lang="en-US" dirty="0"/>
              <a:t>object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543531" y="4682066"/>
            <a:ext cx="393505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Static versus dynamic linking in Linux.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6673677" y="2911949"/>
            <a:ext cx="4107215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Dynamic linking: -shared -</a:t>
            </a:r>
            <a:r>
              <a:rPr lang="en-US" dirty="0" err="1"/>
              <a:t>fPIC</a:t>
            </a:r>
            <a:r>
              <a:rPr lang="en-US" dirty="0"/>
              <a:t> compilation.</a:t>
            </a:r>
            <a:br>
              <a:rPr lang="en-US" dirty="0"/>
            </a:br>
            <a:r>
              <a:rPr lang="en-US" dirty="0"/>
              <a:t>DLL segments, issue of base address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CBCB8C-6D8E-43EE-B138-A40F8D2F0409}"/>
              </a:ext>
            </a:extLst>
          </p:cNvPr>
          <p:cNvSpPr txBox="1"/>
          <p:nvPr/>
        </p:nvSpPr>
        <p:spPr>
          <a:xfrm>
            <a:off x="2908541" y="2807218"/>
            <a:ext cx="97270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Libraries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F9F69-49D5-4891-B861-8372CD3F1027}"/>
              </a:ext>
            </a:extLst>
          </p:cNvPr>
          <p:cNvSpPr txBox="1"/>
          <p:nvPr/>
        </p:nvSpPr>
        <p:spPr>
          <a:xfrm>
            <a:off x="6673677" y="3971096"/>
            <a:ext cx="393505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Wrappers for method </a:t>
            </a:r>
            <a:r>
              <a:rPr lang="en-US" dirty="0" err="1"/>
              <a:t>interpositioning</a:t>
            </a:r>
            <a:r>
              <a:rPr lang="en-US" dirty="0"/>
              <a:t>: a “super hacker” technique!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62E863-F83B-4E21-A454-8C4CFB968AF9}"/>
              </a:ext>
            </a:extLst>
          </p:cNvPr>
          <p:cNvSpPr txBox="1"/>
          <p:nvPr/>
        </p:nvSpPr>
        <p:spPr>
          <a:xfrm>
            <a:off x="1095587" y="5207323"/>
            <a:ext cx="4727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Main part of lecture.  </a:t>
            </a:r>
            <a:br>
              <a:rPr lang="en-US" sz="3200" b="1" dirty="0">
                <a:solidFill>
                  <a:srgbClr val="C00000"/>
                </a:solidFill>
              </a:rPr>
            </a:br>
            <a:r>
              <a:rPr lang="en-US" sz="3200" b="1" dirty="0">
                <a:solidFill>
                  <a:srgbClr val="C00000"/>
                </a:solidFill>
              </a:rPr>
              <a:t>Be sure to understand this.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3ECA3F-5759-4BF6-8792-CB63BFC07A32}"/>
              </a:ext>
            </a:extLst>
          </p:cNvPr>
          <p:cNvSpPr txBox="1"/>
          <p:nvPr/>
        </p:nvSpPr>
        <p:spPr>
          <a:xfrm>
            <a:off x="5918849" y="5195566"/>
            <a:ext cx="56178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Insane/weird part, introduces some amazing features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1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828800" y="1323976"/>
            <a:ext cx="86868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nl-NL" sz="1600">
                <a:solidFill>
                  <a:srgbClr val="C1651C"/>
                </a:solidFill>
                <a:latin typeface="Courier New"/>
                <a:cs typeface="Courier New"/>
              </a:rPr>
              <a:t>handle</a:t>
            </a:r>
            <a:r>
              <a:rPr lang="nl-NL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addvec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Dynamically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load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shared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library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that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contains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fi-FI" sz="160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handle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dlopen(</a:t>
            </a:r>
            <a:r>
              <a:rPr lang="fi-FI" sz="1600" err="1">
                <a:solidFill>
                  <a:srgbClr val="9D206F"/>
                </a:solidFill>
                <a:latin typeface="Courier New"/>
                <a:cs typeface="Courier New"/>
              </a:rPr>
              <a:t>"./libvector.so</a:t>
            </a:r>
            <a:r>
              <a:rPr lang="fi-FI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, RTLD_LAZY);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(!handle)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. . 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434429" y="6198631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28813" y="381000"/>
            <a:ext cx="9656462" cy="782638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 (cont’d)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034982" y="1371601"/>
            <a:ext cx="7964237" cy="500416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/>
                <a:ea typeface="msgothic" charset="0"/>
                <a:cs typeface="Courier New"/>
              </a:rPr>
              <a:t>    ...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 pointer to the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function we just loaded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error);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Now we can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() just like any other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>
                <a:solidFill>
                  <a:srgbClr val="9D206F"/>
                </a:solidFill>
                <a:latin typeface="Courier New"/>
                <a:cs typeface="Courier New"/>
              </a:rPr>
              <a:t>"z = [%d %d]\n"</a:t>
            </a:r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, z[0], z[1]);</a:t>
            </a:r>
          </a:p>
          <a:p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>
                <a:solidFill>
                  <a:srgbClr val="CB2418"/>
                </a:solidFill>
                <a:latin typeface="Courier New"/>
                <a:cs typeface="Courier New"/>
              </a:rPr>
              <a:t>/* Unload the shared library */</a:t>
            </a:r>
            <a:endParaRPr lang="ro-RO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dlclose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(handle) &lt; 0) {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29629" y="6019800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74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Run-time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414496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8275" y="1657076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729397" y="1010963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405672" y="2568300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4816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6192906" y="2132047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978275" y="3225526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319691" y="3822586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prog2r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816475" y="3609700"/>
            <a:ext cx="0" cy="2003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816475" y="4151010"/>
            <a:ext cx="0" cy="19239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978275" y="5112486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4816475" y="4941778"/>
            <a:ext cx="1588" cy="168299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816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778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6704014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169052" y="4114800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6778625" y="4551111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6697664" y="443046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676400" y="4191000"/>
            <a:ext cx="2133600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(8784 bytes)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665415" y="2330433"/>
            <a:ext cx="1371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Runtime-relocatable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2057400" y="5098831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5307014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4708526" y="1010964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3978275" y="4343401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213476" y="1047476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9067799" y="2362200"/>
            <a:ext cx="0" cy="3276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978275" y="5454480"/>
            <a:ext cx="3200401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Call to dynamic linker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via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7178675" y="5638800"/>
            <a:ext cx="188912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217050" y="2033776"/>
            <a:ext cx="1659326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5105400" y="3581401"/>
            <a:ext cx="4008126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rdynamic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mr-IN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–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o prog2r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	 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ldl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7B35FCC-C59C-4BD9-A58C-B1C865482330}"/>
              </a:ext>
            </a:extLst>
          </p:cNvPr>
          <p:cNvSpPr/>
          <p:nvPr/>
        </p:nvSpPr>
        <p:spPr>
          <a:xfrm>
            <a:off x="2130725" y="2132047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7ABAFAE-AFD4-4D3D-8EEC-9E94A60C0C57}"/>
              </a:ext>
            </a:extLst>
          </p:cNvPr>
          <p:cNvSpPr/>
          <p:nvPr/>
        </p:nvSpPr>
        <p:spPr>
          <a:xfrm>
            <a:off x="6559550" y="679905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3FF166A-8F2A-4AE5-A69C-C5ED7E389617}"/>
              </a:ext>
            </a:extLst>
          </p:cNvPr>
          <p:cNvSpPr/>
          <p:nvPr/>
        </p:nvSpPr>
        <p:spPr>
          <a:xfrm>
            <a:off x="8592292" y="896974"/>
            <a:ext cx="2297554" cy="115461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544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4" grpId="0" animBg="1"/>
      <p:bldP spid="3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467DA-06A6-4CF9-AEA5-2E3A53F43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Gcc</a:t>
            </a:r>
            <a:r>
              <a:rPr lang="en-US" dirty="0"/>
              <a:t> options used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E700E-198C-4230-B35B-9991B6980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1) –shared, -</a:t>
            </a:r>
            <a:r>
              <a:rPr lang="en-US" dirty="0" err="1"/>
              <a:t>fpic</a:t>
            </a:r>
            <a:r>
              <a:rPr lang="en-US" dirty="0"/>
              <a:t>:  To create position independent code (next slide)</a:t>
            </a:r>
          </a:p>
          <a:p>
            <a:endParaRPr lang="en-US" dirty="0"/>
          </a:p>
          <a:p>
            <a:r>
              <a:rPr lang="en-US" dirty="0"/>
              <a:t>2) –o something.so: To output result as a DLL</a:t>
            </a:r>
          </a:p>
          <a:p>
            <a:endParaRPr lang="en-US" dirty="0"/>
          </a:p>
          <a:p>
            <a:r>
              <a:rPr lang="en-US" dirty="0"/>
              <a:t>3) –</a:t>
            </a:r>
            <a:r>
              <a:rPr lang="en-US" dirty="0" err="1"/>
              <a:t>rdynamic</a:t>
            </a:r>
            <a:r>
              <a:rPr lang="en-US" dirty="0"/>
              <a:t>:  Includes dynamic symbol names for </a:t>
            </a:r>
            <a:r>
              <a:rPr lang="en-US" dirty="0" err="1"/>
              <a:t>gprof</a:t>
            </a:r>
            <a:r>
              <a:rPr lang="en-US" dirty="0"/>
              <a:t>, </a:t>
            </a:r>
            <a:r>
              <a:rPr lang="en-US" dirty="0" err="1"/>
              <a:t>gdb</a:t>
            </a:r>
            <a:endParaRPr lang="en-US" dirty="0"/>
          </a:p>
          <a:p>
            <a:endParaRPr lang="en-US" dirty="0"/>
          </a:p>
          <a:p>
            <a:r>
              <a:rPr lang="en-US" dirty="0"/>
              <a:t>4) –</a:t>
            </a:r>
            <a:r>
              <a:rPr lang="en-US" dirty="0" err="1"/>
              <a:t>ldr</a:t>
            </a:r>
            <a:r>
              <a:rPr lang="en-US" dirty="0"/>
              <a:t>:  “</a:t>
            </a:r>
            <a:r>
              <a:rPr lang="en-US" dirty="0" err="1"/>
              <a:t>dr</a:t>
            </a:r>
            <a:r>
              <a:rPr lang="en-US" dirty="0"/>
              <a:t>” is the directory to look for the .so file in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0734E-03CB-4736-B858-3E49A56B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D60C0-E55E-4151-A9C4-9290B6B4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512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374C-13CA-4ACE-BA32-4437C783A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loading requires that the shared library be relocatable, but more…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5A9DB-59B8-4F0D-8DBA-9D87A99DA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mapped files (Linux </a:t>
            </a:r>
            <a:r>
              <a:rPr lang="en-US" dirty="0" err="1"/>
              <a:t>mmap</a:t>
            </a:r>
            <a:r>
              <a:rPr lang="en-US" dirty="0"/>
              <a:t> API), the segment can be a different base address in each process.</a:t>
            </a:r>
          </a:p>
          <a:p>
            <a:endParaRPr lang="en-US" dirty="0"/>
          </a:p>
          <a:p>
            <a:r>
              <a:rPr lang="en-US" dirty="0"/>
              <a:t>So… not only does each process see the DLL at a different location in memory, the DLL sees </a:t>
            </a:r>
            <a:r>
              <a:rPr lang="en-US" i="1" dirty="0"/>
              <a:t>itself </a:t>
            </a:r>
            <a:r>
              <a:rPr lang="en-US" dirty="0"/>
              <a:t>there too!</a:t>
            </a:r>
          </a:p>
          <a:p>
            <a:endParaRPr lang="en-US" dirty="0"/>
          </a:p>
          <a:p>
            <a:r>
              <a:rPr lang="en-US" dirty="0"/>
              <a:t>And in fact each also has its own data segment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837B6-3EA3-41A8-ADE4-0C7C19CF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C4A7B-1EDF-4D41-ADF5-6BD3C211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191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F16AD-F8FA-4555-9716-3B5EE736C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involves two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158A0-BA9F-4386-AB93-0C4079F9E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compile the library with –shared –</a:t>
            </a:r>
            <a:r>
              <a:rPr lang="en-US" dirty="0" err="1"/>
              <a:t>fPIC</a:t>
            </a:r>
            <a:r>
              <a:rPr lang="en-US" dirty="0"/>
              <a:t>.  This tells the compiler to generate “register offset” addressing</a:t>
            </a:r>
          </a:p>
          <a:p>
            <a:endParaRPr lang="en-US" dirty="0"/>
          </a:p>
          <a:p>
            <a:r>
              <a:rPr lang="en-US" dirty="0"/>
              <a:t>Then, at runtime, whenever we call into the shared library, we need to put the code segment base address in a specific register (save the old value to the stack!), and the data segment base into a second register (“ “ “).  Restore the original values when the method returns.</a:t>
            </a:r>
          </a:p>
          <a:p>
            <a:endParaRPr lang="en-US" dirty="0"/>
          </a:p>
          <a:p>
            <a:r>
              <a:rPr lang="en-US" dirty="0"/>
              <a:t>With –</a:t>
            </a:r>
            <a:r>
              <a:rPr lang="en-US" dirty="0" err="1"/>
              <a:t>fPIC</a:t>
            </a:r>
            <a:r>
              <a:rPr lang="en-US" dirty="0"/>
              <a:t>, all jumps and data accesses in the DLL are “relativized” as offsets with respect to these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9D093-D484-4B4F-A7B9-39616DCA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71B9A2-237D-48C1-AECE-B7A9E73E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4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AB073-3BA7-4A43-9800-056F1774F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5A881-ADA8-4EC5-88FF-EB6B81734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runtime, your program searches for the .so file</a:t>
            </a:r>
          </a:p>
          <a:p>
            <a:endParaRPr lang="en-US" dirty="0"/>
          </a:p>
          <a:p>
            <a:r>
              <a:rPr lang="en-US" dirty="0"/>
              <a:t>What if it can’t find it?</a:t>
            </a:r>
          </a:p>
          <a:p>
            <a:pPr lvl="1"/>
            <a:r>
              <a:rPr lang="en-US" dirty="0"/>
              <a:t>  You will get an error message during execution, and the executable </a:t>
            </a:r>
            <a:br>
              <a:rPr lang="en-US" dirty="0"/>
            </a:br>
            <a:r>
              <a:rPr lang="en-US" dirty="0"/>
              <a:t>    will terminate.  Depending on the version of Linux, this occurs when</a:t>
            </a:r>
            <a:br>
              <a:rPr lang="en-US" dirty="0"/>
            </a:br>
            <a:r>
              <a:rPr lang="en-US" dirty="0"/>
              <a:t>    you launch the program, or when it tries to access something in the </a:t>
            </a:r>
            <a:r>
              <a:rPr lang="en-US" dirty="0" err="1"/>
              <a:t>dll</a:t>
            </a:r>
            <a:endParaRPr lang="en-US" dirty="0"/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Some </a:t>
            </a:r>
            <a:r>
              <a:rPr lang="en-US" dirty="0" err="1"/>
              <a:t>dll</a:t>
            </a:r>
            <a:r>
              <a:rPr lang="en-US" dirty="0"/>
              <a:t> files also have “versioning” data.  On these, your program might crash because of an “incompatible </a:t>
            </a:r>
            <a:r>
              <a:rPr lang="en-US" dirty="0" err="1"/>
              <a:t>dll</a:t>
            </a:r>
            <a:r>
              <a:rPr lang="en-US" dirty="0"/>
              <a:t> version number”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AA80D-E0E3-45B4-887D-735BA114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E5692-74D5-44B0-8674-3A790D86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994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Summary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Linking is a technique that allows programs to be constructed from multiple object files</a:t>
            </a:r>
          </a:p>
          <a:p>
            <a:endParaRPr lang="en-US" dirty="0"/>
          </a:p>
          <a:p>
            <a:r>
              <a:rPr lang="en-US" dirty="0"/>
              <a:t>Linking can happen at different times in a program’s lifetime:</a:t>
            </a:r>
          </a:p>
          <a:p>
            <a:pPr lvl="1"/>
            <a:r>
              <a:rPr lang="en-US" dirty="0"/>
              <a:t>Compile time (when a program is compiled)</a:t>
            </a:r>
          </a:p>
          <a:p>
            <a:pPr lvl="1"/>
            <a:r>
              <a:rPr lang="en-US" dirty="0"/>
              <a:t>Load time (when a program is loaded into memory)</a:t>
            </a:r>
          </a:p>
          <a:p>
            <a:pPr lvl="1"/>
            <a:r>
              <a:rPr lang="en-US" dirty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/>
              <a:t>Understanding linking can help you avoid nasty errors and make you a better programmer</a:t>
            </a:r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very fancy: Library </a:t>
            </a:r>
            <a:r>
              <a:rPr lang="en-US" dirty="0" err="1"/>
              <a:t>Interpositioning</a:t>
            </a:r>
            <a:r>
              <a:rPr lang="en-US" dirty="0"/>
              <a:t> (for serious hackers!)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Documented in Section 7.13 of book</a:t>
            </a:r>
          </a:p>
          <a:p>
            <a:r>
              <a:rPr lang="en-GB" dirty="0"/>
              <a:t>Library </a:t>
            </a:r>
            <a:r>
              <a:rPr lang="en-GB" dirty="0" err="1"/>
              <a:t>interpositioning</a:t>
            </a:r>
            <a:r>
              <a:rPr lang="en-GB" dirty="0"/>
              <a:t>: powerful linking technique that allows programmers to intercept calls to arbitrary functions</a:t>
            </a:r>
          </a:p>
          <a:p>
            <a:r>
              <a:rPr lang="en-GB" dirty="0" err="1"/>
              <a:t>Interpositioning</a:t>
            </a:r>
            <a:r>
              <a:rPr lang="en-GB" dirty="0"/>
              <a:t> can occur at:</a:t>
            </a:r>
          </a:p>
          <a:p>
            <a:pPr lvl="1"/>
            <a:r>
              <a:rPr lang="en-GB" dirty="0"/>
              <a:t>Compile time: When the source code is compiled	</a:t>
            </a:r>
          </a:p>
          <a:p>
            <a:pPr lvl="1"/>
            <a:r>
              <a:rPr lang="en-GB" dirty="0"/>
              <a:t>Link time: When the relocatable object files are statically linked to form an executable object file</a:t>
            </a:r>
          </a:p>
          <a:p>
            <a:pPr lvl="1"/>
            <a:r>
              <a:rPr lang="en-GB" dirty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21B5-A088-4B79-B23D-CFD727512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6BECF-20F5-4F93-B1DB-915C8A447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executable that obtains </a:t>
            </a:r>
            <a:r>
              <a:rPr lang="en-US" b="1" dirty="0"/>
              <a:t>something </a:t>
            </a:r>
            <a:r>
              <a:rPr lang="en-US" dirty="0"/>
              <a:t>from a library.</a:t>
            </a:r>
          </a:p>
          <a:p>
            <a:endParaRPr lang="en-US" dirty="0"/>
          </a:p>
          <a:p>
            <a:r>
              <a:rPr lang="en-US" dirty="0"/>
              <a:t>Create a .o file that defines </a:t>
            </a:r>
            <a:r>
              <a:rPr lang="en-US" b="1" dirty="0"/>
              <a:t>something</a:t>
            </a:r>
            <a:r>
              <a:rPr lang="en-US" dirty="0"/>
              <a:t>, using the same API the executable expected.  Relink the executable against your .o file.</a:t>
            </a:r>
          </a:p>
          <a:p>
            <a:endParaRPr lang="en-US" dirty="0"/>
          </a:p>
          <a:p>
            <a:r>
              <a:rPr lang="en-US" dirty="0"/>
              <a:t>Now your implementation of </a:t>
            </a:r>
            <a:r>
              <a:rPr lang="en-US" b="1" dirty="0"/>
              <a:t>something</a:t>
            </a:r>
            <a:r>
              <a:rPr lang="en-US" dirty="0"/>
              <a:t> will be called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B2071-2550-4F69-BA95-8F83F256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BEBA49-9BF7-4422-AF2A-B9680A9A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F6E2-6BBA-4C79-9E0B-6D540C68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782986-51C0-4BB7-A8DD-9AA14DC26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509390"/>
            <a:ext cx="10975215" cy="3799970"/>
          </a:xfrm>
        </p:spPr>
        <p:txBody>
          <a:bodyPr>
            <a:normAutofit fontScale="92500"/>
          </a:bodyPr>
          <a:lstStyle/>
          <a:p>
            <a:r>
              <a:rPr lang="en-US" dirty="0"/>
              <a:t>A linker takes a collection of object files and combines them into an object file.  But this object file will still depend on libraries.</a:t>
            </a:r>
          </a:p>
          <a:p>
            <a:endParaRPr lang="en-US" dirty="0"/>
          </a:p>
          <a:p>
            <a:r>
              <a:rPr lang="en-US" dirty="0"/>
              <a:t>Next it cross-references this single object file against libraries, resolving any references to methods or constants in those libraries.</a:t>
            </a:r>
          </a:p>
          <a:p>
            <a:endParaRPr lang="en-US" dirty="0"/>
          </a:p>
          <a:p>
            <a:r>
              <a:rPr lang="en-US" dirty="0"/>
              <a:t>If everything needed has been found, it outputs an executable image.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B4EC25-0C7A-484C-85AB-30541306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78552-0AEB-4085-A180-70F54729A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F54133-2383-4304-AA35-1A1DE610EF68}"/>
              </a:ext>
            </a:extLst>
          </p:cNvPr>
          <p:cNvSpPr txBox="1"/>
          <p:nvPr/>
        </p:nvSpPr>
        <p:spPr>
          <a:xfrm>
            <a:off x="5470065" y="585216"/>
            <a:ext cx="147550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Your code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239D9-7B2A-4A0D-B95C-5F64C255967B}"/>
              </a:ext>
            </a:extLst>
          </p:cNvPr>
          <p:cNvSpPr txBox="1"/>
          <p:nvPr/>
        </p:nvSpPr>
        <p:spPr>
          <a:xfrm>
            <a:off x="7188875" y="945840"/>
            <a:ext cx="26390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085966-BB8B-4D39-BB8B-316179ACCC5C}"/>
              </a:ext>
            </a:extLst>
          </p:cNvPr>
          <p:cNvSpPr txBox="1"/>
          <p:nvPr/>
        </p:nvSpPr>
        <p:spPr>
          <a:xfrm>
            <a:off x="10190309" y="945840"/>
            <a:ext cx="33499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=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EE0BA-CED5-4E69-AB28-FEE18D791865}"/>
              </a:ext>
            </a:extLst>
          </p:cNvPr>
          <p:cNvSpPr txBox="1"/>
          <p:nvPr/>
        </p:nvSpPr>
        <p:spPr>
          <a:xfrm>
            <a:off x="7629749" y="696464"/>
            <a:ext cx="19223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Std:xxx</a:t>
            </a:r>
            <a:r>
              <a:rPr lang="en-US" b="1" dirty="0"/>
              <a:t> libraries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517EF7-1B1E-47A7-9B54-5559E2F7F102}"/>
              </a:ext>
            </a:extLst>
          </p:cNvPr>
          <p:cNvSpPr txBox="1"/>
          <p:nvPr/>
        </p:nvSpPr>
        <p:spPr>
          <a:xfrm>
            <a:off x="7629749" y="1189273"/>
            <a:ext cx="192231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Libraries your </a:t>
            </a:r>
            <a:br>
              <a:rPr lang="en-US" b="1" dirty="0"/>
            </a:br>
            <a:r>
              <a:rPr lang="en-US" b="1" dirty="0"/>
              <a:t>company created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B92D9F-F8F9-464F-9646-565E4892B111}"/>
              </a:ext>
            </a:extLst>
          </p:cNvPr>
          <p:cNvSpPr txBox="1"/>
          <p:nvPr/>
        </p:nvSpPr>
        <p:spPr>
          <a:xfrm>
            <a:off x="5364993" y="974400"/>
            <a:ext cx="1718695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Statically linked object files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B6D953-DA0C-4A5E-A49B-04F46FA5A4E3}"/>
              </a:ext>
            </a:extLst>
          </p:cNvPr>
          <p:cNvSpPr txBox="1"/>
          <p:nvPr/>
        </p:nvSpPr>
        <p:spPr>
          <a:xfrm>
            <a:off x="10586411" y="945840"/>
            <a:ext cx="147550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Executable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371BE42-5316-4E9B-886D-0AE71EC3352C}"/>
              </a:ext>
            </a:extLst>
          </p:cNvPr>
          <p:cNvSpPr/>
          <p:nvPr/>
        </p:nvSpPr>
        <p:spPr>
          <a:xfrm>
            <a:off x="4537494" y="319177"/>
            <a:ext cx="5652815" cy="207896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72E29C-D7C4-4043-BA36-2A2D5D700984}"/>
              </a:ext>
            </a:extLst>
          </p:cNvPr>
          <p:cNvSpPr txBox="1"/>
          <p:nvPr/>
        </p:nvSpPr>
        <p:spPr>
          <a:xfrm>
            <a:off x="5604035" y="1793741"/>
            <a:ext cx="3914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Compile time…           … Runtime</a:t>
            </a:r>
          </a:p>
        </p:txBody>
      </p:sp>
    </p:spTree>
    <p:extLst>
      <p:ext uri="{BB962C8B-B14F-4D97-AF65-F5344CB8AC3E}">
        <p14:creationId xmlns:p14="http://schemas.microsoft.com/office/powerpoint/2010/main" val="272004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8E2D6-B57F-4826-8F9F-A1D19C6F8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0EBF3-5AA7-4009-8433-2E5A6230A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but what if you wanted to call the standard </a:t>
            </a:r>
            <a:r>
              <a:rPr lang="en-US" b="1" dirty="0"/>
              <a:t>something</a:t>
            </a:r>
            <a:r>
              <a:rPr lang="en-US" dirty="0"/>
              <a:t> from inside your replacement?</a:t>
            </a:r>
          </a:p>
          <a:p>
            <a:endParaRPr lang="en-US" dirty="0"/>
          </a:p>
          <a:p>
            <a:r>
              <a:rPr lang="en-US" dirty="0"/>
              <a:t>If it were to call </a:t>
            </a:r>
            <a:r>
              <a:rPr lang="en-US" b="1" dirty="0"/>
              <a:t>something</a:t>
            </a:r>
            <a:r>
              <a:rPr lang="en-US" dirty="0"/>
              <a:t>, that would just be a recursive call.</a:t>
            </a:r>
          </a:p>
          <a:p>
            <a:endParaRPr lang="en-US" dirty="0"/>
          </a:p>
          <a:p>
            <a:r>
              <a:rPr lang="en-US" dirty="0"/>
              <a:t>… So, have it call _</a:t>
            </a:r>
            <a:r>
              <a:rPr lang="en-US" b="1" dirty="0"/>
              <a:t>something.</a:t>
            </a:r>
            <a:r>
              <a:rPr lang="en-US" dirty="0"/>
              <a:t>  This will be undefined… claim that it is in a library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447F4E-B3FB-440F-B627-84B9A6F8F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2DC56-64DC-47BB-AE97-4046A1B8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711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02C6-4D4F-4566-BCFB-9B9EBA4D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1-2-3 Recipe for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77676-33EA-456F-94A6-30DFB7876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now we have the original executable, and it calls your version of </a:t>
            </a:r>
            <a:r>
              <a:rPr lang="en-US" b="1" dirty="0"/>
              <a:t>something</a:t>
            </a:r>
            <a:r>
              <a:rPr lang="en-US" dirty="0"/>
              <a:t>, which calls </a:t>
            </a:r>
            <a:r>
              <a:rPr lang="en-US" b="1" dirty="0"/>
              <a:t>_something.</a:t>
            </a:r>
            <a:endParaRPr lang="en-US" dirty="0"/>
          </a:p>
          <a:p>
            <a:endParaRPr lang="en-US" dirty="0"/>
          </a:p>
          <a:p>
            <a:r>
              <a:rPr lang="en-US" dirty="0"/>
              <a:t>Create a new DLL library that defines </a:t>
            </a:r>
            <a:r>
              <a:rPr lang="en-US" b="1" dirty="0"/>
              <a:t>_something</a:t>
            </a:r>
            <a:r>
              <a:rPr lang="en-US" dirty="0"/>
              <a:t>.  It calls the original </a:t>
            </a:r>
            <a:r>
              <a:rPr lang="en-US" b="1" dirty="0"/>
              <a:t>something, from the original DLL.</a:t>
            </a:r>
            <a:endParaRPr lang="en-US" dirty="0"/>
          </a:p>
          <a:p>
            <a:endParaRPr lang="en-US" dirty="0"/>
          </a:p>
          <a:p>
            <a:r>
              <a:rPr lang="en-US" dirty="0"/>
              <a:t>Now we have “wrapped” </a:t>
            </a:r>
            <a:r>
              <a:rPr lang="en-US" b="1" dirty="0"/>
              <a:t>something</a:t>
            </a:r>
            <a:r>
              <a:rPr lang="en-US" dirty="0"/>
              <a:t>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99B09-E180-417C-BE5F-03CF632E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87E8E-E67E-4F9D-95D7-A0BC368D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F22254-482E-44C1-8C12-178951731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9627" y="4961051"/>
            <a:ext cx="1095879" cy="164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85051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F22B1-3CE0-415D-9162-5AA17ACB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shortcut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03AF2-1C6B-455C-82AA-08FC5FD96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also linker arguments you can use to just tell the linker you wish to wrap some method.</a:t>
            </a:r>
          </a:p>
          <a:p>
            <a:endParaRPr lang="en-US" dirty="0"/>
          </a:p>
          <a:p>
            <a:r>
              <a:rPr lang="en-US" dirty="0"/>
              <a:t>Eliminates the need to create the extra helper DLL.</a:t>
            </a:r>
          </a:p>
          <a:p>
            <a:br>
              <a:rPr lang="en-US" dirty="0"/>
            </a:br>
            <a:r>
              <a:rPr lang="en-US" dirty="0"/>
              <a:t>Time permitting, I’ll show you an example that wraps malloc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534D7-BB15-4B75-B028-64FD58BD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A982D-7EFD-41A3-BC2E-5871E6FB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28566" cy="402336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Security</a:t>
            </a:r>
          </a:p>
          <a:p>
            <a:pPr lvl="1"/>
            <a:r>
              <a:rPr lang="en-GB" sz="2400" dirty="0"/>
              <a:t>  Confinement (sandboxing)</a:t>
            </a:r>
          </a:p>
          <a:p>
            <a:pPr lvl="1"/>
            <a:r>
              <a:rPr lang="en-GB" sz="2400" dirty="0"/>
              <a:t>  Behind the scenes encryption</a:t>
            </a:r>
          </a:p>
          <a:p>
            <a:r>
              <a:rPr lang="en-US" sz="2800" dirty="0"/>
              <a:t>Debugging</a:t>
            </a:r>
          </a:p>
          <a:p>
            <a:pPr lvl="1"/>
            <a:r>
              <a:rPr lang="en-US" sz="2400" dirty="0"/>
              <a:t>  In 2014, two Facebook engineers debugged a treacherous 1-year old bug in their iPhone   </a:t>
            </a:r>
            <a:br>
              <a:rPr lang="en-US" sz="2400" dirty="0"/>
            </a:br>
            <a:r>
              <a:rPr lang="en-US" sz="2400" dirty="0"/>
              <a:t>  app using </a:t>
            </a:r>
            <a:r>
              <a:rPr lang="en-US" sz="2400" dirty="0" err="1"/>
              <a:t>interpositioning</a:t>
            </a:r>
            <a:endParaRPr lang="en-US" sz="2400" dirty="0"/>
          </a:p>
          <a:p>
            <a:pPr lvl="1"/>
            <a:r>
              <a:rPr lang="en-US" sz="2400" dirty="0"/>
              <a:t>  Code in the SPDY networking stack was writing to the wrong location</a:t>
            </a:r>
          </a:p>
          <a:p>
            <a:pPr lvl="1"/>
            <a:r>
              <a:rPr lang="en-US" sz="2400" dirty="0"/>
              <a:t>  Solved by intercepting calls to </a:t>
            </a:r>
            <a:r>
              <a:rPr lang="en-US" sz="2400" dirty="0" err="1"/>
              <a:t>Posix</a:t>
            </a:r>
            <a:r>
              <a:rPr lang="en-US" sz="2400" dirty="0"/>
              <a:t> write functions (write, </a:t>
            </a:r>
            <a:r>
              <a:rPr lang="en-US" sz="2400" dirty="0" err="1"/>
              <a:t>writev</a:t>
            </a:r>
            <a:r>
              <a:rPr lang="en-US" sz="2400" dirty="0"/>
              <a:t>, </a:t>
            </a:r>
            <a:r>
              <a:rPr lang="en-US" sz="2400" dirty="0" err="1"/>
              <a:t>pwrite</a:t>
            </a:r>
            <a:r>
              <a:rPr lang="en-US" sz="2400" dirty="0"/>
              <a:t>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  Source:  Facebook engineering blog post at: </a:t>
            </a:r>
          </a:p>
          <a:p>
            <a:pPr lvl="1"/>
            <a:r>
              <a:rPr lang="en-US" sz="2400" dirty="0"/>
              <a:t>  https://code.facebook.com/posts/313033472212144/debugging-file-corruption-on-ios/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</a:t>
            </a:r>
            <a:r>
              <a:rPr lang="en-US" err="1"/>
              <a:t>Interpositioning</a:t>
            </a:r>
            <a:r>
              <a:rPr lang="en-US"/>
              <a:t>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Monitoring and Profiling</a:t>
            </a:r>
          </a:p>
          <a:p>
            <a:pPr lvl="1"/>
            <a:r>
              <a:rPr lang="en-GB" dirty="0"/>
              <a:t>  Count number of calls to functions</a:t>
            </a:r>
          </a:p>
          <a:p>
            <a:pPr lvl="1"/>
            <a:r>
              <a:rPr lang="en-GB" dirty="0"/>
              <a:t>  Characterize call sites and arguments to functions</a:t>
            </a:r>
          </a:p>
          <a:p>
            <a:pPr lvl="1"/>
            <a:r>
              <a:rPr lang="en-GB" dirty="0"/>
              <a:t>  Malloc tracing</a:t>
            </a:r>
          </a:p>
          <a:p>
            <a:pPr lvl="2"/>
            <a:r>
              <a:rPr lang="en-GB" dirty="0"/>
              <a:t>   Detecting memory leaks</a:t>
            </a:r>
          </a:p>
          <a:p>
            <a:pPr lvl="2"/>
            <a:r>
              <a:rPr lang="en-GB" dirty="0"/>
              <a:t>   Generating address traces</a:t>
            </a:r>
          </a:p>
          <a:p>
            <a:endParaRPr lang="en-US" dirty="0"/>
          </a:p>
          <a:p>
            <a:r>
              <a:rPr lang="en-US" dirty="0"/>
              <a:t>Changing a local resource into one accessed over a network</a:t>
            </a:r>
          </a:p>
        </p:txBody>
      </p:sp>
    </p:spTree>
    <p:extLst>
      <p:ext uri="{BB962C8B-B14F-4D97-AF65-F5344CB8AC3E}">
        <p14:creationId xmlns:p14="http://schemas.microsoft.com/office/powerpoint/2010/main" val="24405626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program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7129" y="2084832"/>
            <a:ext cx="4114800" cy="232327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Goal: trace the addresses and sizes of the allocated and freed blocks, without breaking the program, and without modifying the source code. </a:t>
            </a:r>
          </a:p>
          <a:p>
            <a:endParaRPr lang="en-US" dirty="0"/>
          </a:p>
          <a:p>
            <a:r>
              <a:rPr lang="en-US" dirty="0"/>
              <a:t>Three solutions: interpose on the library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free</a:t>
            </a:r>
            <a:r>
              <a:rPr lang="en-US" dirty="0"/>
              <a:t> functions at compile time, link time, and load/run time. 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37763" y="2004639"/>
            <a:ext cx="4648199" cy="4249498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>
                <a:latin typeface="Courier New"/>
                <a:cs typeface="Courier New"/>
              </a:rPr>
              <a:t>#include &lt;</a:t>
            </a:r>
            <a:r>
              <a:rPr lang="en-US" err="1">
                <a:latin typeface="Courier New"/>
                <a:cs typeface="Courier New"/>
              </a:rPr>
              <a:t>stdio.h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r>
              <a:rPr lang="en-US">
                <a:latin typeface="Courier New"/>
                <a:cs typeface="Courier New"/>
              </a:rPr>
              <a:t>#include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>
                <a:latin typeface="Courier New"/>
                <a:cs typeface="Courier New"/>
              </a:rPr>
              <a:t>#include &lt;</a:t>
            </a:r>
            <a:r>
              <a:rPr lang="en-US" err="1">
                <a:latin typeface="Courier New"/>
                <a:cs typeface="Courier New"/>
              </a:rPr>
              <a:t>stdlib.h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main(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,</a:t>
            </a:r>
          </a:p>
          <a:p>
            <a:r>
              <a:rPr lang="en-US">
                <a:latin typeface="Courier New"/>
                <a:cs typeface="Courier New"/>
              </a:rPr>
              <a:t>         char *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[])</a:t>
            </a:r>
          </a:p>
          <a:p>
            <a:r>
              <a:rPr lang="en-US">
                <a:latin typeface="Courier New"/>
                <a:cs typeface="Courier New"/>
              </a:rPr>
              <a:t>{</a:t>
            </a:r>
          </a:p>
          <a:p>
            <a:r>
              <a:rPr lang="en-US">
                <a:latin typeface="Courier New"/>
                <a:cs typeface="Courier New"/>
              </a:rPr>
              <a:t>  </a:t>
            </a:r>
            <a:r>
              <a:rPr lang="en-US" err="1">
                <a:latin typeface="Courier New"/>
                <a:cs typeface="Courier New"/>
              </a:rPr>
              <a:t>int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;</a:t>
            </a:r>
          </a:p>
          <a:p>
            <a:r>
              <a:rPr lang="en-US">
                <a:latin typeface="Courier New"/>
                <a:cs typeface="Courier New"/>
              </a:rPr>
              <a:t>  for (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 = 1;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 &lt; </a:t>
            </a:r>
            <a:r>
              <a:rPr lang="en-US" err="1">
                <a:latin typeface="Courier New"/>
                <a:cs typeface="Courier New"/>
              </a:rPr>
              <a:t>argc</a:t>
            </a:r>
            <a:r>
              <a:rPr lang="en-US">
                <a:latin typeface="Courier New"/>
                <a:cs typeface="Courier New"/>
              </a:rPr>
              <a:t>; 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++) {</a:t>
            </a:r>
          </a:p>
          <a:p>
            <a:r>
              <a:rPr lang="en-US">
                <a:latin typeface="Courier New"/>
                <a:cs typeface="Courier New"/>
              </a:rPr>
              <a:t>    void *p = </a:t>
            </a:r>
          </a:p>
          <a:p>
            <a:r>
              <a:rPr lang="en-US">
                <a:latin typeface="Courier New"/>
                <a:cs typeface="Courier New"/>
              </a:rPr>
              <a:t>          </a:t>
            </a:r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atoi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argv</a:t>
            </a:r>
            <a:r>
              <a:rPr lang="en-US">
                <a:latin typeface="Courier New"/>
                <a:cs typeface="Courier New"/>
              </a:rPr>
              <a:t>[</a:t>
            </a:r>
            <a:r>
              <a:rPr lang="en-US" err="1">
                <a:latin typeface="Courier New"/>
                <a:cs typeface="Courier New"/>
              </a:rPr>
              <a:t>i</a:t>
            </a:r>
            <a:r>
              <a:rPr lang="en-US">
                <a:latin typeface="Courier New"/>
                <a:cs typeface="Courier New"/>
              </a:rPr>
              <a:t>]));</a:t>
            </a:r>
          </a:p>
          <a:p>
            <a:r>
              <a:rPr lang="en-US">
                <a:latin typeface="Courier New"/>
                <a:cs typeface="Courier New"/>
              </a:rPr>
              <a:t>    free(p);</a:t>
            </a:r>
          </a:p>
          <a:p>
            <a:r>
              <a:rPr lang="en-US">
                <a:latin typeface="Courier New"/>
                <a:cs typeface="Courier New"/>
              </a:rPr>
              <a:t>  }</a:t>
            </a:r>
          </a:p>
          <a:p>
            <a:r>
              <a:rPr lang="en-US">
                <a:latin typeface="Courier New"/>
                <a:cs typeface="Courier New"/>
              </a:rPr>
              <a:t>  return(0); </a:t>
            </a:r>
          </a:p>
          <a:p>
            <a:r>
              <a:rPr lang="en-US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2101" y="5785210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7F7F7F"/>
                </a:solidFill>
                <a:latin typeface="Courier New"/>
                <a:cs typeface="Courier New"/>
              </a:rPr>
              <a:t>int.c</a:t>
            </a:r>
            <a:endParaRPr lang="en-US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EED26C-95E4-43D2-84AC-4737DD432C2C}"/>
              </a:ext>
            </a:extLst>
          </p:cNvPr>
          <p:cNvSpPr txBox="1"/>
          <p:nvPr/>
        </p:nvSpPr>
        <p:spPr>
          <a:xfrm>
            <a:off x="47445" y="6366294"/>
            <a:ext cx="1209710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We won’t cover this example if we are short on time; it is not required and you won’t see questions about these slides on a quiz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435678"/>
            <a:ext cx="7592093" cy="762000"/>
          </a:xfrm>
        </p:spPr>
        <p:txBody>
          <a:bodyPr>
            <a:normAutofit fontScale="90000"/>
          </a:bodyPr>
          <a:lstStyle/>
          <a:p>
            <a:r>
              <a:rPr lang="en-US"/>
              <a:t>Compile-time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81018" y="1149489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COMPILETIME</a:t>
            </a: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malloc.h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(size);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(%d)=%p\n"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size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t-IT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/* free </a:t>
            </a:r>
            <a:r>
              <a:rPr lang="it-IT" dirty="0" err="1">
                <a:solidFill>
                  <a:srgbClr val="CB2418"/>
                </a:solidFill>
                <a:latin typeface="Courier New"/>
                <a:cs typeface="Courier New"/>
              </a:rPr>
              <a:t>wrapper</a:t>
            </a:r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CB2418"/>
                </a:solidFill>
                <a:latin typeface="Courier New"/>
                <a:cs typeface="Courier New"/>
              </a:rPr>
              <a:t>function</a:t>
            </a:r>
            <a:r>
              <a:rPr lang="it-IT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it-IT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it-IT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t-IT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56024" y="612841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C5DF4-CDA5-4F33-A237-D938DD5E96F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501" y="129481"/>
            <a:ext cx="10641691" cy="1499616"/>
          </a:xfrm>
        </p:spPr>
        <p:txBody>
          <a:bodyPr/>
          <a:lstStyle/>
          <a:p>
            <a:r>
              <a:rPr lang="en-US" dirty="0"/>
              <a:t>Compile-time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81018" y="1219201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mymalloc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(size)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myfree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6558" y="2603601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1018" y="3048001"/>
            <a:ext cx="7592093" cy="3693319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intc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-DCOMPILETIME -c </a:t>
            </a:r>
            <a:r>
              <a:rPr lang="en-US" err="1">
                <a:latin typeface="Courier New"/>
                <a:cs typeface="Courier New"/>
              </a:rPr>
              <a:t>mymalloc.c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-I.</a:t>
            </a:r>
            <a:r>
              <a:rPr lang="en-US">
                <a:latin typeface="Courier New"/>
                <a:cs typeface="Courier New"/>
              </a:rPr>
              <a:t> -o </a:t>
            </a:r>
            <a:r>
              <a:rPr lang="en-US" err="1">
                <a:latin typeface="Courier New"/>
                <a:cs typeface="Courier New"/>
              </a:rPr>
              <a:t>intc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int.c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mymalloc.o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runc</a:t>
            </a:r>
            <a:endParaRPr lang="en-US">
              <a:latin typeface="Courier New"/>
              <a:cs typeface="Courier New"/>
            </a:endParaRPr>
          </a:p>
          <a:p>
            <a:r>
              <a:rPr lang="en-US">
                <a:latin typeface="Courier New"/>
                <a:cs typeface="Courier New"/>
              </a:rPr>
              <a:t>./</a:t>
            </a:r>
            <a:r>
              <a:rPr lang="en-US" err="1">
                <a:latin typeface="Courier New"/>
                <a:cs typeface="Courier New"/>
              </a:rPr>
              <a:t>intc</a:t>
            </a:r>
            <a:r>
              <a:rPr lang="en-US">
                <a:latin typeface="Courier New"/>
                <a:cs typeface="Courier New"/>
              </a:rPr>
              <a:t> 10 100 1000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(10)=0x1ba7010</a:t>
            </a:r>
          </a:p>
          <a:p>
            <a:r>
              <a:rPr lang="en-US">
                <a:latin typeface="Courier New"/>
                <a:cs typeface="Courier New"/>
              </a:rPr>
              <a:t>free(0x1ba7010)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(100)=0x1ba7030</a:t>
            </a:r>
          </a:p>
          <a:p>
            <a:r>
              <a:rPr lang="en-US">
                <a:latin typeface="Courier New"/>
                <a:cs typeface="Courier New"/>
              </a:rPr>
              <a:t>free(0x1ba7030)</a:t>
            </a:r>
          </a:p>
          <a:p>
            <a:r>
              <a:rPr lang="en-US" err="1">
                <a:latin typeface="Courier New"/>
                <a:cs typeface="Courier New"/>
              </a:rPr>
              <a:t>malloc</a:t>
            </a:r>
            <a:r>
              <a:rPr lang="en-US">
                <a:latin typeface="Courier New"/>
                <a:cs typeface="Courier New"/>
              </a:rPr>
              <a:t>(1000)=0x1ba70a0</a:t>
            </a:r>
          </a:p>
          <a:p>
            <a:r>
              <a:rPr lang="en-US">
                <a:latin typeface="Courier New"/>
                <a:cs typeface="Courier New"/>
              </a:rPr>
              <a:t>free(0x1ba70a0)</a:t>
            </a: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</a:t>
            </a:r>
          </a:p>
          <a:p>
            <a:endParaRPr lang="en-US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5789" y="5791200"/>
            <a:ext cx="3406514" cy="369332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886201" y="3886200"/>
            <a:ext cx="1529589" cy="19050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8822304" y="2973528"/>
            <a:ext cx="1007497" cy="281767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38800" y="426720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3886200" y="3657600"/>
            <a:ext cx="1752600" cy="6096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7EEC88A-12BA-40F6-8D8B-5365C4F917EB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019" y="152400"/>
            <a:ext cx="7592093" cy="762000"/>
          </a:xfrm>
        </p:spPr>
        <p:txBody>
          <a:bodyPr/>
          <a:lstStyle/>
          <a:p>
            <a:r>
              <a:rPr lang="en-US"/>
              <a:t>Link-time </a:t>
            </a:r>
            <a:r>
              <a:rPr lang="en-US" err="1"/>
              <a:t>Interpositioning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81018" y="838201"/>
            <a:ext cx="8558382" cy="5909311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LINKTIME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real_malloc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real_free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wrap_malloc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= __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real_malloc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err="1">
                <a:solidFill>
                  <a:srgbClr val="4A00FF"/>
                </a:solidFill>
                <a:latin typeface="Courier New"/>
                <a:cs typeface="Courier New"/>
              </a:rPr>
              <a:t>wrap_free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__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real_free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69514" y="6336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4E269-1593-4B1C-9E2F-0C5005CE6913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007" y="159597"/>
            <a:ext cx="10641691" cy="1499616"/>
          </a:xfrm>
        </p:spPr>
        <p:txBody>
          <a:bodyPr/>
          <a:lstStyle/>
          <a:p>
            <a:r>
              <a:rPr lang="en-US" dirty="0"/>
              <a:t>Link-time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718" y="4191000"/>
            <a:ext cx="1113098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“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/>
              <a:t>” flag passes argument to linker, replacing each comma with a space. </a:t>
            </a:r>
          </a:p>
          <a:p>
            <a:r>
              <a:rPr lang="en-US" dirty="0"/>
              <a:t>The  “</a:t>
            </a:r>
            <a:r>
              <a:rPr lang="en-US" dirty="0">
                <a:latin typeface="Courier New"/>
                <a:cs typeface="Courier New"/>
              </a:rPr>
              <a:t>--</a:t>
            </a:r>
            <a:r>
              <a:rPr lang="en-US" dirty="0" err="1">
                <a:latin typeface="Courier New"/>
                <a:cs typeface="Courier New"/>
              </a:rPr>
              <a:t>wrap,malloc</a:t>
            </a:r>
            <a:r>
              <a:rPr lang="en-US" dirty="0"/>
              <a:t> ”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arg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instructs linker to resolve references in a special way:</a:t>
            </a:r>
          </a:p>
          <a:p>
            <a:pPr lvl="1"/>
            <a:r>
              <a:rPr lang="en-US" dirty="0"/>
              <a:t>  Refs to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 should be resolved as </a:t>
            </a:r>
            <a:r>
              <a:rPr lang="en-US" dirty="0">
                <a:latin typeface="Courier New"/>
                <a:cs typeface="Courier New"/>
              </a:rPr>
              <a:t>__</a:t>
            </a:r>
            <a:r>
              <a:rPr lang="en-US" dirty="0" err="1">
                <a:latin typeface="Courier New"/>
                <a:cs typeface="Courier New"/>
              </a:rPr>
              <a:t>wrap_malloc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Calibri"/>
                <a:cs typeface="Calibri"/>
              </a:rPr>
              <a:t>  Refs to </a:t>
            </a:r>
            <a:r>
              <a:rPr lang="en-US" dirty="0">
                <a:cs typeface="Courier New"/>
              </a:rPr>
              <a:t> </a:t>
            </a:r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__</a:t>
            </a:r>
            <a:r>
              <a:rPr lang="en-US" dirty="0" err="1">
                <a:latin typeface="Courier New"/>
                <a:cs typeface="Courier New"/>
              </a:rPr>
              <a:t>real_malloc</a:t>
            </a:r>
            <a:r>
              <a:rPr lang="en-US" dirty="0"/>
              <a:t> should be resolved as </a:t>
            </a:r>
            <a:r>
              <a:rPr lang="en-US" dirty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81018" y="1300878"/>
            <a:ext cx="8710782" cy="2862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intl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-DLINKTIME -c </a:t>
            </a:r>
            <a:r>
              <a:rPr lang="en-US" err="1">
                <a:latin typeface="Courier New"/>
                <a:cs typeface="Courier New"/>
              </a:rPr>
              <a:t>mymalloc.c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-c </a:t>
            </a:r>
            <a:r>
              <a:rPr lang="en-US" err="1">
                <a:latin typeface="Courier New"/>
                <a:cs typeface="Courier New"/>
              </a:rPr>
              <a:t>int.c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gcc</a:t>
            </a:r>
            <a:r>
              <a:rPr lang="en-US">
                <a:latin typeface="Courier New"/>
                <a:cs typeface="Courier New"/>
              </a:rPr>
              <a:t> -Wall -</a:t>
            </a:r>
            <a:r>
              <a:rPr lang="en-US" err="1">
                <a:latin typeface="Courier New"/>
                <a:cs typeface="Courier New"/>
              </a:rPr>
              <a:t>Wl</a:t>
            </a:r>
            <a:r>
              <a:rPr lang="en-US">
                <a:latin typeface="Courier New"/>
                <a:cs typeface="Courier New"/>
              </a:rPr>
              <a:t>,--</a:t>
            </a:r>
            <a:r>
              <a:rPr lang="en-US" err="1">
                <a:latin typeface="Courier New"/>
                <a:cs typeface="Courier New"/>
              </a:rPr>
              <a:t>wrap,malloc</a:t>
            </a:r>
            <a:r>
              <a:rPr lang="en-US">
                <a:latin typeface="Courier New"/>
                <a:cs typeface="Courier New"/>
              </a:rPr>
              <a:t> -</a:t>
            </a:r>
            <a:r>
              <a:rPr lang="en-US" err="1">
                <a:latin typeface="Courier New"/>
                <a:cs typeface="Courier New"/>
              </a:rPr>
              <a:t>Wl</a:t>
            </a:r>
            <a:r>
              <a:rPr lang="en-US">
                <a:latin typeface="Courier New"/>
                <a:cs typeface="Courier New"/>
              </a:rPr>
              <a:t>,--</a:t>
            </a:r>
            <a:r>
              <a:rPr lang="en-US" err="1">
                <a:latin typeface="Courier New"/>
                <a:cs typeface="Courier New"/>
              </a:rPr>
              <a:t>wrap,free</a:t>
            </a:r>
            <a:r>
              <a:rPr lang="en-US">
                <a:latin typeface="Courier New"/>
                <a:cs typeface="Courier New"/>
              </a:rPr>
              <a:t> -o </a:t>
            </a:r>
            <a:r>
              <a:rPr lang="en-US" err="1">
                <a:latin typeface="Courier New"/>
                <a:cs typeface="Courier New"/>
              </a:rPr>
              <a:t>intl</a:t>
            </a:r>
            <a:r>
              <a:rPr lang="en-US">
                <a:latin typeface="Courier New"/>
                <a:cs typeface="Courier New"/>
              </a:rPr>
              <a:t> \</a:t>
            </a:r>
          </a:p>
          <a:p>
            <a:r>
              <a:rPr lang="en-US">
                <a:latin typeface="Courier New"/>
                <a:cs typeface="Courier New"/>
              </a:rPr>
              <a:t>    </a:t>
            </a:r>
            <a:r>
              <a:rPr lang="en-US" err="1">
                <a:latin typeface="Courier New"/>
                <a:cs typeface="Courier New"/>
              </a:rPr>
              <a:t>int.o</a:t>
            </a:r>
            <a:r>
              <a:rPr lang="en-US">
                <a:latin typeface="Courier New"/>
                <a:cs typeface="Courier New"/>
              </a:rPr>
              <a:t> </a:t>
            </a:r>
            <a:r>
              <a:rPr lang="en-US" err="1">
                <a:latin typeface="Courier New"/>
                <a:cs typeface="Courier New"/>
              </a:rPr>
              <a:t>mymalloc.o</a:t>
            </a:r>
            <a:endParaRPr lang="en-US">
              <a:latin typeface="Courier New"/>
              <a:cs typeface="Courier New"/>
            </a:endParaRPr>
          </a:p>
          <a:p>
            <a:r>
              <a:rPr lang="en-US" err="1">
                <a:latin typeface="Courier New"/>
                <a:cs typeface="Courier New"/>
              </a:rPr>
              <a:t>linux</a:t>
            </a:r>
            <a:r>
              <a:rPr lang="en-US">
                <a:latin typeface="Courier New"/>
                <a:cs typeface="Courier New"/>
              </a:rPr>
              <a:t>&gt; make </a:t>
            </a:r>
            <a:r>
              <a:rPr lang="en-US" err="1">
                <a:latin typeface="Courier New"/>
                <a:cs typeface="Courier New"/>
              </a:rPr>
              <a:t>runl</a:t>
            </a:r>
            <a:endParaRPr lang="en-US">
              <a:latin typeface="Courier New"/>
              <a:cs typeface="Courier New"/>
            </a:endParaRPr>
          </a:p>
          <a:p>
            <a:r>
              <a:rPr lang="en-US">
                <a:latin typeface="Courier New"/>
                <a:cs typeface="Courier New"/>
              </a:rPr>
              <a:t>./</a:t>
            </a:r>
            <a:r>
              <a:rPr lang="en-US" err="1">
                <a:latin typeface="Courier New"/>
                <a:cs typeface="Courier New"/>
              </a:rPr>
              <a:t>intl</a:t>
            </a:r>
            <a:r>
              <a:rPr lang="en-US">
                <a:latin typeface="Courier New"/>
                <a:cs typeface="Courier New"/>
              </a:rPr>
              <a:t> 10 100 1000</a:t>
            </a:r>
          </a:p>
          <a:p>
            <a:r>
              <a:rPr lang="fi-FI">
                <a:latin typeface="Courier New"/>
                <a:cs typeface="Courier New"/>
              </a:rPr>
              <a:t>malloc(10) = 0x91a010</a:t>
            </a:r>
          </a:p>
          <a:p>
            <a:r>
              <a:rPr lang="en-US">
                <a:latin typeface="Courier New"/>
                <a:cs typeface="Courier New"/>
              </a:rPr>
              <a:t>free(0x91a010)</a:t>
            </a:r>
          </a:p>
          <a:p>
            <a:r>
              <a:rPr lang="en-US">
                <a:latin typeface="Courier New"/>
                <a:cs typeface="Courier New"/>
              </a:rPr>
              <a:t>. .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9780" y="134676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4572000" y="19812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4572000" y="15240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C57E834-D20B-4C7F-9418-0B2A1A94925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 Program (C++ is the same)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706832" y="2834586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b="1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b="1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b="1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b="1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b="1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b="1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b="1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291533" y="2834587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b="1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b="1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b="1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b="1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b="1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b="1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b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b="1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b="1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67039" y="5348710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439117" y="5339246"/>
            <a:ext cx="871049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914400"/>
            <a:ext cx="8915401" cy="5262980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RUNTIME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_GNU_SOURCE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*(*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1" y="3048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>
            <a:noAutofit/>
          </a:bodyPr>
          <a:lstStyle/>
          <a:p>
            <a:pPr algn="ctr"/>
            <a:r>
              <a:rPr lang="en-US" sz="3600" dirty="0"/>
              <a:t>Load/Run-time </a:t>
            </a:r>
            <a:br>
              <a:rPr lang="en-US" sz="3600" dirty="0"/>
            </a:br>
            <a:r>
              <a:rPr lang="en-US" sz="3600" dirty="0" err="1"/>
              <a:t>Interpositioning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990627" y="5766890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1669925"/>
            <a:ext cx="2951193" cy="646331"/>
          </a:xfrm>
          <a:prstGeom prst="rect">
            <a:avLst/>
          </a:prstGeom>
          <a:solidFill>
            <a:srgbClr val="DEDFF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Observe that we DON’T have </a:t>
            </a:r>
          </a:p>
          <a:p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#include &lt;</a:t>
            </a:r>
            <a:r>
              <a:rPr lang="en-US" dirty="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dirty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4B8EE-1BDF-485E-96F8-354CA8B915BB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753" y="300668"/>
            <a:ext cx="10641691" cy="1499616"/>
          </a:xfrm>
        </p:spPr>
        <p:txBody>
          <a:bodyPr/>
          <a:lstStyle/>
          <a:p>
            <a:r>
              <a:rPr lang="en-US" dirty="0"/>
              <a:t>Load/Run-time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14500" y="1903562"/>
            <a:ext cx="8763000" cy="4524316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freep</a:t>
            </a:r>
            <a:r>
              <a:rPr lang="fi-FI" sz="160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*) = </a:t>
            </a:r>
            <a:r>
              <a:rPr lang="fi-FI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is-I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Get address of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60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36114" y="5955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D7813E-2E14-4A88-9B08-D9BCA55FD716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  <p:extLst>
      <p:ext uri="{BB962C8B-B14F-4D97-AF65-F5344CB8AC3E}">
        <p14:creationId xmlns:p14="http://schemas.microsoft.com/office/powerpoint/2010/main" val="155704224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501" y="369613"/>
            <a:ext cx="10641691" cy="1053803"/>
          </a:xfrm>
        </p:spPr>
        <p:txBody>
          <a:bodyPr/>
          <a:lstStyle/>
          <a:p>
            <a:r>
              <a:rPr lang="en-US" dirty="0"/>
              <a:t>Load/Run-time </a:t>
            </a:r>
            <a:r>
              <a:rPr lang="en-US" dirty="0" err="1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148" y="4114800"/>
            <a:ext cx="10760044" cy="2362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>
                <a:latin typeface="Courier New"/>
                <a:cs typeface="Courier New"/>
              </a:rPr>
              <a:t>The LD_PRELOAD </a:t>
            </a:r>
            <a:r>
              <a:rPr lang="en-US" dirty="0"/>
              <a:t>environment variable tells the dynamic linker to resolve unresolved refs (e.g., to </a:t>
            </a:r>
            <a:r>
              <a:rPr lang="en-US" dirty="0">
                <a:latin typeface="Courier New"/>
                <a:cs typeface="Courier New"/>
              </a:rPr>
              <a:t>malloc)</a:t>
            </a:r>
            <a:r>
              <a:rPr lang="en-US" dirty="0"/>
              <a:t>by looking in </a:t>
            </a:r>
            <a:r>
              <a:rPr lang="en-US" dirty="0" err="1">
                <a:latin typeface="Courier New"/>
                <a:cs typeface="Courier New"/>
              </a:rPr>
              <a:t>mymalloc.so</a:t>
            </a:r>
            <a:r>
              <a:rPr lang="en-US" dirty="0"/>
              <a:t> first.</a:t>
            </a:r>
          </a:p>
          <a:p>
            <a:r>
              <a:rPr lang="en-US" dirty="0"/>
              <a:t>Type into (some) shells as:</a:t>
            </a:r>
          </a:p>
          <a:p>
            <a:pPr marL="57150" indent="0">
              <a:buNone/>
            </a:pPr>
            <a:r>
              <a:rPr lang="en-US" sz="2000" dirty="0">
                <a:latin typeface="Courier New"/>
                <a:cs typeface="Courier New"/>
              </a:rPr>
              <a:t>env LD_PRELOAD=./</a:t>
            </a:r>
            <a:r>
              <a:rPr lang="en-US" sz="2000" dirty="0" err="1">
                <a:latin typeface="Courier New"/>
                <a:cs typeface="Courier New"/>
              </a:rPr>
              <a:t>mymalloc.so</a:t>
            </a:r>
            <a:r>
              <a:rPr lang="en-US" sz="2000" dirty="0">
                <a:latin typeface="Courier New"/>
                <a:cs typeface="Courier New"/>
              </a:rPr>
              <a:t> ./</a:t>
            </a:r>
            <a:r>
              <a:rPr lang="en-US" sz="2000" dirty="0" err="1">
                <a:latin typeface="Courier New"/>
                <a:cs typeface="Courier New"/>
              </a:rPr>
              <a:t>intr</a:t>
            </a:r>
            <a:r>
              <a:rPr lang="en-US" sz="2000" dirty="0">
                <a:latin typeface="Courier New"/>
                <a:cs typeface="Courier New"/>
              </a:rPr>
              <a:t> 10 100 1000)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76402" y="1300878"/>
            <a:ext cx="8991598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 make 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-Wall -DRUNTIME -shared -</a:t>
            </a:r>
            <a:r>
              <a:rPr lang="en-US" dirty="0" err="1">
                <a:latin typeface="Courier New"/>
                <a:cs typeface="Courier New"/>
              </a:rPr>
              <a:t>fpic</a:t>
            </a:r>
            <a:r>
              <a:rPr lang="en-US" dirty="0">
                <a:latin typeface="Courier New"/>
                <a:cs typeface="Courier New"/>
              </a:rPr>
              <a:t> -o mymalloc.so </a:t>
            </a:r>
            <a:r>
              <a:rPr lang="en-US" dirty="0" err="1">
                <a:latin typeface="Courier New"/>
                <a:cs typeface="Courier New"/>
              </a:rPr>
              <a:t>mymalloc.c</a:t>
            </a:r>
            <a:r>
              <a:rPr lang="en-US" dirty="0">
                <a:latin typeface="Courier New"/>
                <a:cs typeface="Courier New"/>
              </a:rPr>
              <a:t> -</a:t>
            </a:r>
            <a:r>
              <a:rPr lang="en-US" dirty="0" err="1">
                <a:latin typeface="Courier New"/>
                <a:cs typeface="Courier New"/>
              </a:rPr>
              <a:t>ldl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gcc</a:t>
            </a:r>
            <a:r>
              <a:rPr lang="en-US" dirty="0">
                <a:latin typeface="Courier New"/>
                <a:cs typeface="Courier New"/>
              </a:rPr>
              <a:t> -Wall -o 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int.c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 make </a:t>
            </a:r>
            <a:r>
              <a:rPr lang="en-US" dirty="0" err="1">
                <a:latin typeface="Courier New"/>
                <a:cs typeface="Courier New"/>
              </a:rPr>
              <a:t>runr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(LD_PRELOAD="./mymalloc.so" ./</a:t>
            </a:r>
            <a:r>
              <a:rPr lang="en-US" dirty="0" err="1">
                <a:latin typeface="Courier New"/>
                <a:cs typeface="Courier New"/>
              </a:rPr>
              <a:t>intr</a:t>
            </a:r>
            <a:r>
              <a:rPr lang="en-US" dirty="0">
                <a:latin typeface="Courier New"/>
                <a:cs typeface="Courier New"/>
              </a:rPr>
              <a:t> 10 100 1000)</a:t>
            </a:r>
          </a:p>
          <a:p>
            <a:r>
              <a:rPr lang="fi-FI" dirty="0">
                <a:latin typeface="Courier New"/>
                <a:cs typeface="Courier New"/>
              </a:rPr>
              <a:t>malloc(10) = 0x91a010</a:t>
            </a:r>
          </a:p>
          <a:p>
            <a:r>
              <a:rPr lang="en-US" dirty="0">
                <a:latin typeface="Courier New"/>
                <a:cs typeface="Courier New"/>
              </a:rPr>
              <a:t>free(0x91a010)</a:t>
            </a:r>
          </a:p>
          <a:p>
            <a:r>
              <a:rPr lang="en-US" dirty="0">
                <a:latin typeface="Courier New"/>
                <a:cs typeface="Courier New"/>
              </a:rPr>
              <a:t>. . . </a:t>
            </a:r>
          </a:p>
          <a:p>
            <a:r>
              <a:rPr lang="en-US" dirty="0" err="1">
                <a:latin typeface="Courier New"/>
                <a:cs typeface="Courier New"/>
              </a:rPr>
              <a:t>linux</a:t>
            </a:r>
            <a:r>
              <a:rPr lang="en-US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0" y="2895601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105400" y="2057400"/>
            <a:ext cx="1371600" cy="8382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7A9160-CF5C-4181-8C1E-7514FEC52E00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Interpositioning</a:t>
            </a:r>
            <a:r>
              <a:rPr lang="en-US"/>
              <a:t>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Compile Time</a:t>
            </a:r>
          </a:p>
          <a:p>
            <a:pPr lvl="1"/>
            <a:r>
              <a:rPr lang="en-US" dirty="0"/>
              <a:t>  Apparent calls to </a:t>
            </a:r>
            <a:r>
              <a:rPr lang="en-US" b="1" dirty="0">
                <a:latin typeface="Courier New"/>
                <a:cs typeface="Courier New"/>
              </a:rPr>
              <a:t>mallo</a:t>
            </a:r>
            <a:r>
              <a:rPr lang="en-US" dirty="0"/>
              <a:t>c/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get macro-expanded into calls to </a:t>
            </a:r>
            <a:r>
              <a:rPr lang="en-US" b="1" dirty="0" err="1">
                <a:latin typeface="Courier New"/>
                <a:cs typeface="Courier New"/>
              </a:rPr>
              <a:t>mymalloc</a:t>
            </a:r>
            <a:r>
              <a:rPr lang="en-US" dirty="0"/>
              <a:t>/</a:t>
            </a:r>
            <a:r>
              <a:rPr lang="en-US" b="1" dirty="0" err="1">
                <a:latin typeface="Courier New"/>
                <a:cs typeface="Courier New"/>
              </a:rPr>
              <a:t>myfree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  Simple approach.  Must have access to source &amp; recompile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dirty="0"/>
              <a:t>Link Time</a:t>
            </a:r>
          </a:p>
          <a:p>
            <a:pPr lvl="1"/>
            <a:r>
              <a:rPr lang="en-US" dirty="0"/>
              <a:t>  Use linker trick to have special name resolutions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  malloc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wrap_malloc</a:t>
            </a:r>
            <a:endParaRPr lang="en-US" b="1" dirty="0">
              <a:latin typeface="Courier New"/>
              <a:cs typeface="Courier New"/>
              <a:sym typeface="Wingdings" pitchFamily="2" charset="2"/>
            </a:endParaRPr>
          </a:p>
          <a:p>
            <a:pPr lvl="2"/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  __</a:t>
            </a:r>
            <a:r>
              <a:rPr lang="en-US" b="1" dirty="0" err="1">
                <a:latin typeface="Courier New"/>
                <a:cs typeface="Courier New"/>
                <a:sym typeface="Wingdings" pitchFamily="2" charset="2"/>
              </a:rPr>
              <a:t>real_malloc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</a:p>
          <a:p>
            <a:r>
              <a:rPr lang="en-US" dirty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>
                <a:sym typeface="Wingdings" pitchFamily="2" charset="2"/>
              </a:rPr>
              <a:t>  Implement custom version of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that use dynamic linking to load library  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   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b="1" dirty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>
                <a:sym typeface="Wingdings" pitchFamily="2" charset="2"/>
              </a:rPr>
              <a:t> under different names</a:t>
            </a:r>
          </a:p>
          <a:p>
            <a:pPr lvl="1"/>
            <a:r>
              <a:rPr lang="en-US" dirty="0">
                <a:sym typeface="Wingdings" pitchFamily="2" charset="2"/>
              </a:rPr>
              <a:t>  Can use with ANY dynamically linked binary</a:t>
            </a:r>
          </a:p>
          <a:p>
            <a:pPr marL="57150" indent="0">
              <a:buNone/>
            </a:pPr>
            <a:r>
              <a:rPr lang="en-US" sz="1800" dirty="0">
                <a:latin typeface="Courier New"/>
                <a:cs typeface="Courier New"/>
              </a:rPr>
              <a:t>env LD_PRELOAD=./</a:t>
            </a:r>
            <a:r>
              <a:rPr lang="en-US" sz="1800" dirty="0" err="1">
                <a:latin typeface="Courier New"/>
                <a:cs typeface="Courier New"/>
              </a:rPr>
              <a:t>mymalloc.so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gcc</a:t>
            </a:r>
            <a:r>
              <a:rPr lang="en-US" sz="1800" dirty="0">
                <a:latin typeface="Courier New"/>
                <a:cs typeface="Courier New"/>
              </a:rPr>
              <a:t> –c </a:t>
            </a:r>
            <a:r>
              <a:rPr lang="en-US" sz="1800" dirty="0" err="1">
                <a:latin typeface="Courier New"/>
                <a:cs typeface="Courier New"/>
              </a:rPr>
              <a:t>int.c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2236AD-6AB5-4A65-8C10-71A6F8C9F7CE}"/>
              </a:ext>
            </a:extLst>
          </p:cNvPr>
          <p:cNvSpPr txBox="1"/>
          <p:nvPr/>
        </p:nvSpPr>
        <p:spPr>
          <a:xfrm>
            <a:off x="80389" y="6480042"/>
            <a:ext cx="173247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Time permitting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But there are many sophisticated features and options!</a:t>
            </a:r>
          </a:p>
          <a:p>
            <a:r>
              <a:rPr lang="en-US" dirty="0"/>
              <a:t>When using these fancier options, expect strange errors</a:t>
            </a:r>
          </a:p>
          <a:p>
            <a:pPr lvl="1"/>
            <a:r>
              <a:rPr lang="en-US" dirty="0"/>
              <a:t>  Bad symbol resolution</a:t>
            </a:r>
          </a:p>
          <a:p>
            <a:pPr lvl="1"/>
            <a:r>
              <a:rPr lang="en-US" dirty="0"/>
              <a:t>  Ordering dependence of linked .o, .a, and .so files</a:t>
            </a:r>
          </a:p>
          <a:p>
            <a:r>
              <a:rPr lang="en-US" dirty="0"/>
              <a:t>For power users, it takes effort but then you can do:</a:t>
            </a:r>
          </a:p>
          <a:p>
            <a:pPr lvl="1"/>
            <a:r>
              <a:rPr lang="en-US" dirty="0"/>
              <a:t>  </a:t>
            </a:r>
            <a:r>
              <a:rPr lang="en-US" dirty="0" err="1"/>
              <a:t>Interpositioning</a:t>
            </a:r>
            <a:r>
              <a:rPr lang="en-US" dirty="0"/>
              <a:t> to trace programs with &amp; without source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0360" y="1115683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b="1" dirty="0" err="1">
                <a:latin typeface="Calibri"/>
                <a:cs typeface="Calibri"/>
              </a:rPr>
              <a:t>Gcc</a:t>
            </a:r>
            <a:r>
              <a:rPr lang="en-US" sz="2000" b="1" dirty="0">
                <a:latin typeface="Calibri"/>
                <a:cs typeface="Calibri"/>
              </a:rPr>
              <a:t> is really a “</a:t>
            </a:r>
            <a:r>
              <a:rPr lang="en-US" sz="2000" b="1" i="1" dirty="0">
                <a:latin typeface="Calibri"/>
                <a:cs typeface="Calibri"/>
              </a:rPr>
              <a:t>compiler driver”</a:t>
            </a:r>
            <a:r>
              <a:rPr lang="en-US" sz="2000" b="1" dirty="0">
                <a:latin typeface="Calibri"/>
                <a:cs typeface="Calibri"/>
              </a:rPr>
              <a:t>:  It launches a series of sub-programs</a:t>
            </a:r>
          </a:p>
          <a:p>
            <a:pPr lvl="1"/>
            <a:r>
              <a:rPr lang="en-US" sz="1800" b="1" dirty="0" err="1">
                <a:latin typeface="Courier New" charset="0"/>
              </a:rPr>
              <a:t>linux</a:t>
            </a:r>
            <a:r>
              <a:rPr lang="en-US" sz="1800" b="1" dirty="0">
                <a:latin typeface="Courier New" charset="0"/>
              </a:rPr>
              <a:t>&gt; </a:t>
            </a:r>
            <a:r>
              <a:rPr lang="en-US" sz="1800" b="1" i="1" dirty="0" err="1">
                <a:latin typeface="Courier New" charset="0"/>
              </a:rPr>
              <a:t>gcc</a:t>
            </a:r>
            <a:r>
              <a:rPr lang="en-US" sz="1800" b="1" i="1" dirty="0">
                <a:latin typeface="Courier New" charset="0"/>
              </a:rPr>
              <a:t> -</a:t>
            </a:r>
            <a:r>
              <a:rPr lang="en-US" sz="1800" b="1" i="1" dirty="0" err="1">
                <a:latin typeface="Courier New" charset="0"/>
              </a:rPr>
              <a:t>Og</a:t>
            </a:r>
            <a:r>
              <a:rPr lang="en-US" sz="1800" b="1" i="1" dirty="0">
                <a:latin typeface="Courier New" charset="0"/>
              </a:rPr>
              <a:t> -o prog </a:t>
            </a:r>
            <a:r>
              <a:rPr lang="en-US" sz="1800" b="1" i="1" dirty="0" err="1">
                <a:latin typeface="Courier New" charset="0"/>
              </a:rPr>
              <a:t>main.c</a:t>
            </a:r>
            <a:r>
              <a:rPr lang="en-US" sz="1800" b="1" i="1" dirty="0">
                <a:latin typeface="Courier New" charset="0"/>
              </a:rPr>
              <a:t> </a:t>
            </a:r>
            <a:r>
              <a:rPr lang="en-US" sz="1800" b="1" i="1" dirty="0" err="1">
                <a:latin typeface="Courier New" charset="0"/>
              </a:rPr>
              <a:t>sum.c</a:t>
            </a:r>
            <a:endParaRPr lang="en-US" sz="1800" b="1" i="1" dirty="0">
              <a:latin typeface="Courier New" charset="0"/>
            </a:endParaRPr>
          </a:p>
          <a:p>
            <a:pPr lvl="1"/>
            <a:r>
              <a:rPr lang="en-US" sz="1800" b="1" dirty="0" err="1">
                <a:latin typeface="Courier New" charset="0"/>
              </a:rPr>
              <a:t>linux</a:t>
            </a:r>
            <a:r>
              <a:rPr lang="en-US" sz="1800" b="1" dirty="0">
                <a:latin typeface="Courier New" charset="0"/>
              </a:rPr>
              <a:t>&gt; </a:t>
            </a:r>
            <a:r>
              <a:rPr lang="en-US" sz="1800" b="1" i="1" dirty="0">
                <a:latin typeface="Courier New" charset="0"/>
              </a:rPr>
              <a:t>./prog</a:t>
            </a: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6002547" y="29365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5392947" y="4993947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5164347" y="3306433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b="1">
                <a:latin typeface="Calibri"/>
                <a:cs typeface="Calibri"/>
              </a:rPr>
              <a:t>(</a:t>
            </a:r>
            <a:r>
              <a:rPr lang="en-US" b="1" err="1">
                <a:latin typeface="Calibri"/>
                <a:cs typeface="Calibri"/>
              </a:rPr>
              <a:t>cpp</a:t>
            </a:r>
            <a:r>
              <a:rPr lang="en-US" b="1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5469147" y="2563483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main.c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5604085" y="4239883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7069347" y="3306433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b="1">
                <a:latin typeface="Calibri"/>
                <a:cs typeface="Calibri"/>
              </a:rPr>
              <a:t>(</a:t>
            </a:r>
            <a:r>
              <a:rPr lang="en-US" b="1" err="1">
                <a:latin typeface="Calibri"/>
                <a:cs typeface="Calibri"/>
              </a:rPr>
              <a:t>cpp</a:t>
            </a:r>
            <a:r>
              <a:rPr lang="en-US" b="1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7526547" y="2563483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sum.c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7603847" y="4239883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err="1">
                <a:latin typeface="Courier New"/>
                <a:cs typeface="Courier New"/>
              </a:rPr>
              <a:t>sum.o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6535947" y="5686096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err="1">
                <a:latin typeface="Courier New"/>
                <a:cs typeface="Courier New"/>
              </a:rPr>
              <a:t>prog</a:t>
            </a:r>
            <a:endParaRPr lang="en-US" b="1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7994860" y="29365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6002547" y="40033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7994860" y="40033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7994860" y="46129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6894722" y="538605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6002547" y="461294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9018797" y="2615871"/>
            <a:ext cx="1268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8955298" y="4160509"/>
            <a:ext cx="235224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b="1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7335139" y="5503533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b="1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b="1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b="1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b="1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b="1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b="1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Linkers?   Reason 1: Modularity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28016" lvl="1" indent="0">
              <a:buNone/>
            </a:pPr>
            <a:r>
              <a:rPr lang="en-US" dirty="0"/>
              <a:t>Program can be written as a collection of smaller source files, rather than one monolithic mass.  But later we need to combine all of these.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Each C++ class normally has its own </a:t>
            </a:r>
            <a:r>
              <a:rPr lang="en-US" dirty="0" err="1"/>
              <a:t>hpp</a:t>
            </a:r>
            <a:r>
              <a:rPr lang="en-US" dirty="0"/>
              <a:t> file (declares the type signatures of the methods and fields) and a separate </a:t>
            </a:r>
            <a:r>
              <a:rPr lang="en-US" dirty="0" err="1"/>
              <a:t>cpp</a:t>
            </a:r>
            <a:r>
              <a:rPr lang="en-US" dirty="0"/>
              <a:t> file (implements the class).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For fancy templated classes, C++ itself creates the needed </a:t>
            </a:r>
            <a:r>
              <a:rPr lang="en-US" dirty="0" err="1"/>
              <a:t>cpp</a:t>
            </a:r>
            <a:r>
              <a:rPr lang="en-US" dirty="0"/>
              <a:t> files, one for each distinct type-parameters list.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6DEC5-9B4C-4EF4-8660-CCB573870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object file is an intermediate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C60D1-2E11-4525-8488-39B16A39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file contains “incomplete” machine instructions, with locations that may still need to be filled in:</a:t>
            </a:r>
          </a:p>
          <a:p>
            <a:pPr lvl="1"/>
            <a:r>
              <a:rPr lang="en-US" dirty="0"/>
              <a:t> Addresses of methods defined in other object files, or libraries</a:t>
            </a:r>
          </a:p>
          <a:p>
            <a:pPr lvl="1"/>
            <a:r>
              <a:rPr lang="en-US" dirty="0"/>
              <a:t> Addresses of data and </a:t>
            </a:r>
            <a:r>
              <a:rPr lang="en-US" dirty="0" err="1"/>
              <a:t>bss</a:t>
            </a:r>
            <a:r>
              <a:rPr lang="en-US" dirty="0"/>
              <a:t> segments, in memory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dirty="0"/>
              <a:t>After linking, all the “resolved” addresses will have been inserted at those previously unresolved locations in the object file.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26EB84-5862-4F79-8C54-39C39168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1B24C-8647-452F-A459-CC3C163A0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0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4250</TotalTime>
  <Words>7138</Words>
  <Application>Microsoft Office PowerPoint</Application>
  <PresentationFormat>Widescreen</PresentationFormat>
  <Paragraphs>1170</Paragraphs>
  <Slides>64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5" baseType="lpstr">
      <vt:lpstr>Arial</vt:lpstr>
      <vt:lpstr>Calibri</vt:lpstr>
      <vt:lpstr>Century Gothic</vt:lpstr>
      <vt:lpstr>Courier</vt:lpstr>
      <vt:lpstr>Courier New</vt:lpstr>
      <vt:lpstr>Tw Cen MT</vt:lpstr>
      <vt:lpstr>Tw Cen MT Condensed</vt:lpstr>
      <vt:lpstr>Wingdings</vt:lpstr>
      <vt:lpstr>Wingdings 2</vt:lpstr>
      <vt:lpstr>Wingdings 3</vt:lpstr>
      <vt:lpstr>Integral</vt:lpstr>
      <vt:lpstr>Linking… How Basic Mechanisms enable sophisticated wrappers</vt:lpstr>
      <vt:lpstr>Systems Programming is about taking control over everything</vt:lpstr>
      <vt:lpstr>Core scenario</vt:lpstr>
      <vt:lpstr>Idea Map For Today</vt:lpstr>
      <vt:lpstr>Linking</vt:lpstr>
      <vt:lpstr>Example C Program (C++ is the same)</vt:lpstr>
      <vt:lpstr>Linking</vt:lpstr>
      <vt:lpstr>Why Linkers?   Reason 1: Modularity</vt:lpstr>
      <vt:lpstr>an object file is an intermediate form</vt:lpstr>
      <vt:lpstr>Reason 2: Libraries</vt:lpstr>
      <vt:lpstr>Reason 2: Libraries</vt:lpstr>
      <vt:lpstr>How linking works: Symbol resolution</vt:lpstr>
      <vt:lpstr>… three cases</vt:lpstr>
      <vt:lpstr>Symbols in Example C Program</vt:lpstr>
      <vt:lpstr>Linkers can “move things around”.  We call this “relocation”</vt:lpstr>
      <vt:lpstr>Object File Format (ELF)</vt:lpstr>
      <vt:lpstr>ELF Object File Format (cont.)</vt:lpstr>
      <vt:lpstr>Linker Symbols </vt:lpstr>
      <vt:lpstr>Example of Symbol Resolution</vt:lpstr>
      <vt:lpstr>Symbol Identification</vt:lpstr>
      <vt:lpstr>Local Symbols</vt:lpstr>
      <vt:lpstr>How Linker Resolves Duplicate Symbol Definitions</vt:lpstr>
      <vt:lpstr>Linker with multiple weak declarations</vt:lpstr>
      <vt:lpstr>Global Type Mismatches cause bugs</vt:lpstr>
      <vt:lpstr>Linking Example</vt:lpstr>
      <vt:lpstr>Step 2: Relocation</vt:lpstr>
      <vt:lpstr>Relocation Entries</vt:lpstr>
      <vt:lpstr>Relocated .text section</vt:lpstr>
      <vt:lpstr>Loading Executable Object Files</vt:lpstr>
      <vt:lpstr>Static Libraries</vt:lpstr>
      <vt:lpstr>Commonly Used Libraries</vt:lpstr>
      <vt:lpstr>Linking with Static Libraries</vt:lpstr>
      <vt:lpstr>Linking with Static Libraries</vt:lpstr>
      <vt:lpstr>Using Static Libraries</vt:lpstr>
      <vt:lpstr>Shared Libraries</vt:lpstr>
      <vt:lpstr>Shared Libraries</vt:lpstr>
      <vt:lpstr>Dynamic Library Example</vt:lpstr>
      <vt:lpstr>Dynamic Linking at Load-time</vt:lpstr>
      <vt:lpstr>for Dynamic linking, relocation occurs at runtime</vt:lpstr>
      <vt:lpstr>Dynamic Linking at Run-time</vt:lpstr>
      <vt:lpstr>Dynamic Linking at Run-time (cont’d)</vt:lpstr>
      <vt:lpstr>Dynamic Linking at Run-time</vt:lpstr>
      <vt:lpstr>Gcc options used here</vt:lpstr>
      <vt:lpstr>Dynamic loading requires that the shared library be relocatable, but more…</vt:lpstr>
      <vt:lpstr>Solution involves two aspects</vt:lpstr>
      <vt:lpstr>Runtime errors</vt:lpstr>
      <vt:lpstr>Linking Summary </vt:lpstr>
      <vt:lpstr>Getting very fancy: Library Interpositioning (for serious hackers!)</vt:lpstr>
      <vt:lpstr>1-2-3 Recipe for Interpositioning</vt:lpstr>
      <vt:lpstr>1-2-3 Recipe for Interpositioning</vt:lpstr>
      <vt:lpstr>1-2-3 Recipe for Interpositioning</vt:lpstr>
      <vt:lpstr>… shortcut</vt:lpstr>
      <vt:lpstr>Some Interpositioning Applications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Load/Run-time Interpositioning</vt:lpstr>
      <vt:lpstr>Interpositioning Recap</vt:lpstr>
      <vt:lpstr>Linking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335</cp:revision>
  <dcterms:created xsi:type="dcterms:W3CDTF">2020-07-27T14:20:38Z</dcterms:created>
  <dcterms:modified xsi:type="dcterms:W3CDTF">2020-10-12T13:35:11Z</dcterms:modified>
</cp:coreProperties>
</file>