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64" r:id="rId3"/>
    <p:sldId id="360" r:id="rId4"/>
    <p:sldId id="366" r:id="rId5"/>
    <p:sldId id="316" r:id="rId6"/>
    <p:sldId id="317" r:id="rId7"/>
    <p:sldId id="361" r:id="rId8"/>
    <p:sldId id="320" r:id="rId9"/>
    <p:sldId id="318" r:id="rId10"/>
    <p:sldId id="319" r:id="rId11"/>
    <p:sldId id="350" r:id="rId12"/>
    <p:sldId id="321" r:id="rId13"/>
    <p:sldId id="322" r:id="rId14"/>
    <p:sldId id="323" r:id="rId15"/>
    <p:sldId id="325" r:id="rId16"/>
    <p:sldId id="326" r:id="rId17"/>
    <p:sldId id="327" r:id="rId18"/>
    <p:sldId id="328" r:id="rId19"/>
    <p:sldId id="329" r:id="rId20"/>
    <p:sldId id="324" r:id="rId21"/>
    <p:sldId id="330" r:id="rId22"/>
    <p:sldId id="358" r:id="rId23"/>
    <p:sldId id="331" r:id="rId24"/>
    <p:sldId id="332" r:id="rId25"/>
    <p:sldId id="351" r:id="rId26"/>
    <p:sldId id="352" r:id="rId27"/>
    <p:sldId id="355" r:id="rId28"/>
    <p:sldId id="354" r:id="rId29"/>
    <p:sldId id="353" r:id="rId30"/>
    <p:sldId id="356" r:id="rId31"/>
    <p:sldId id="357" r:id="rId32"/>
    <p:sldId id="359" r:id="rId33"/>
    <p:sldId id="365" r:id="rId34"/>
    <p:sldId id="346" r:id="rId35"/>
    <p:sldId id="347" r:id="rId36"/>
    <p:sldId id="348" r:id="rId37"/>
    <p:sldId id="349" r:id="rId38"/>
    <p:sldId id="362" r:id="rId39"/>
    <p:sldId id="333" r:id="rId40"/>
    <p:sldId id="334" r:id="rId41"/>
    <p:sldId id="335" r:id="rId42"/>
    <p:sldId id="336" r:id="rId43"/>
    <p:sldId id="337" r:id="rId44"/>
    <p:sldId id="338" r:id="rId45"/>
    <p:sldId id="339" r:id="rId46"/>
    <p:sldId id="340" r:id="rId47"/>
    <p:sldId id="341" r:id="rId48"/>
    <p:sldId id="342" r:id="rId49"/>
    <p:sldId id="343" r:id="rId50"/>
    <p:sldId id="344" r:id="rId51"/>
    <p:sldId id="345" r:id="rId52"/>
    <p:sldId id="363"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64"/>
            <p14:sldId id="360"/>
            <p14:sldId id="366"/>
            <p14:sldId id="316"/>
            <p14:sldId id="317"/>
            <p14:sldId id="361"/>
            <p14:sldId id="320"/>
            <p14:sldId id="318"/>
            <p14:sldId id="319"/>
            <p14:sldId id="350"/>
            <p14:sldId id="321"/>
            <p14:sldId id="322"/>
            <p14:sldId id="323"/>
            <p14:sldId id="325"/>
            <p14:sldId id="326"/>
            <p14:sldId id="327"/>
            <p14:sldId id="328"/>
            <p14:sldId id="329"/>
            <p14:sldId id="324"/>
            <p14:sldId id="330"/>
            <p14:sldId id="358"/>
            <p14:sldId id="331"/>
            <p14:sldId id="332"/>
            <p14:sldId id="351"/>
            <p14:sldId id="352"/>
            <p14:sldId id="355"/>
            <p14:sldId id="354"/>
            <p14:sldId id="353"/>
            <p14:sldId id="356"/>
            <p14:sldId id="357"/>
            <p14:sldId id="359"/>
            <p14:sldId id="365"/>
            <p14:sldId id="346"/>
            <p14:sldId id="347"/>
            <p14:sldId id="348"/>
            <p14:sldId id="349"/>
            <p14:sldId id="362"/>
            <p14:sldId id="333"/>
            <p14:sldId id="334"/>
            <p14:sldId id="335"/>
            <p14:sldId id="336"/>
            <p14:sldId id="337"/>
            <p14:sldId id="338"/>
            <p14:sldId id="339"/>
            <p14:sldId id="340"/>
            <p14:sldId id="341"/>
            <p14:sldId id="342"/>
            <p14:sldId id="343"/>
            <p14:sldId id="344"/>
            <p14:sldId id="345"/>
            <p14:sldId id="3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10/8/2020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40D6A26-D191-496D-8CF3-74EF123260EE}" type="datetime1">
              <a:rPr lang="en-US" smtClean="0"/>
              <a:t>10/8/2020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BD8E2-C71D-4BA0-A9EB-110362FFD592}" type="datetime1">
              <a:rPr lang="en-US" smtClean="0"/>
              <a:t>10/8/2020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68F959-FD42-491F-A7EB-0C63373F07CA}" type="datetime1">
              <a:rPr lang="en-US" smtClean="0"/>
              <a:t>10/8/2020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3E56C82B-52E7-49F5-9ED2-BBF980DDF7F6}" type="datetime1">
              <a:rPr lang="en-US" smtClean="0"/>
              <a:t>10/8/2020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827261-C325-4740-B75F-4E3189212B7F}" type="datetime1">
              <a:rPr lang="en-US" smtClean="0"/>
              <a:t>10/8/2020</a:t>
            </a:fld>
            <a:endParaRPr lang="en-US"/>
          </a:p>
        </p:txBody>
      </p:sp>
      <p:sp>
        <p:nvSpPr>
          <p:cNvPr id="5" name="Footer Placeholder 4"/>
          <p:cNvSpPr>
            <a:spLocks noGrp="1"/>
          </p:cNvSpPr>
          <p:nvPr>
            <p:ph type="ftr" sz="quarter" idx="11"/>
          </p:nvPr>
        </p:nvSpPr>
        <p:spPr/>
        <p:txBody>
          <a:bodyPr/>
          <a:lstStyle/>
          <a:p>
            <a:r>
              <a:rPr lang="en-US"/>
              <a:t>Cornell CS4414 - Fall 2020.</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A0FFA51-23C9-465B-850A-37F66C32BB04}" type="datetime1">
              <a:rPr lang="en-US" smtClean="0"/>
              <a:t>10/8/2020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158881-D818-4857-BF78-C8B11D2E51F9}" type="datetime1">
              <a:rPr lang="en-US" smtClean="0"/>
              <a:t>10/8/2020</a:t>
            </a:fld>
            <a:endParaRPr lang="en-US"/>
          </a:p>
        </p:txBody>
      </p:sp>
      <p:sp>
        <p:nvSpPr>
          <p:cNvPr id="8" name="Footer Placeholder 7"/>
          <p:cNvSpPr>
            <a:spLocks noGrp="1"/>
          </p:cNvSpPr>
          <p:nvPr>
            <p:ph type="ftr" sz="quarter" idx="11"/>
          </p:nvPr>
        </p:nvSpPr>
        <p:spPr/>
        <p:txBody>
          <a:bodyPr/>
          <a:lstStyle/>
          <a:p>
            <a:r>
              <a:rPr lang="en-US"/>
              <a:t>Cornell CS4414 - Fall 2020.</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11546D4-D799-4B34-8D81-7D6E680201AD}" type="datetime1">
              <a:rPr lang="en-US" smtClean="0"/>
              <a:t>10/8/2020</a:t>
            </a:fld>
            <a:endParaRPr lang="en-US"/>
          </a:p>
        </p:txBody>
      </p:sp>
      <p:sp>
        <p:nvSpPr>
          <p:cNvPr id="4" name="Footer Placeholder 3"/>
          <p:cNvSpPr>
            <a:spLocks noGrp="1"/>
          </p:cNvSpPr>
          <p:nvPr>
            <p:ph type="ftr" sz="quarter" idx="11"/>
          </p:nvPr>
        </p:nvSpPr>
        <p:spPr/>
        <p:txBody>
          <a:bodyPr/>
          <a:lstStyle/>
          <a:p>
            <a:r>
              <a:rPr lang="en-US"/>
              <a:t>Cornell CS4414 - Fall 2020.</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34CE-A78C-4595-A3AC-ADAD90844FDE}" type="datetime1">
              <a:rPr lang="en-US" smtClean="0"/>
              <a:t>10/8/2020</a:t>
            </a:fld>
            <a:endParaRPr lang="en-US"/>
          </a:p>
        </p:txBody>
      </p:sp>
      <p:sp>
        <p:nvSpPr>
          <p:cNvPr id="3" name="Footer Placeholder 2"/>
          <p:cNvSpPr>
            <a:spLocks noGrp="1"/>
          </p:cNvSpPr>
          <p:nvPr>
            <p:ph type="ftr" sz="quarter" idx="11"/>
          </p:nvPr>
        </p:nvSpPr>
        <p:spPr/>
        <p:txBody>
          <a:bodyPr/>
          <a:lstStyle/>
          <a:p>
            <a:r>
              <a:rPr lang="en-US"/>
              <a:t>Cornell CS4414 - Fall 2020.</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F741AC-A794-438B-BE86-5607D1111470}" type="datetime1">
              <a:rPr lang="en-US" smtClean="0"/>
              <a:t>10/8/2020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A9A84B-A920-4845-8C3F-DF23354A7E7D}" type="datetime1">
              <a:rPr lang="en-US" smtClean="0"/>
              <a:t>10/8/2020</a:t>
            </a:fld>
            <a:endParaRPr lang="en-US"/>
          </a:p>
        </p:txBody>
      </p:sp>
      <p:sp>
        <p:nvSpPr>
          <p:cNvPr id="6" name="Footer Placeholder 5"/>
          <p:cNvSpPr>
            <a:spLocks noGrp="1"/>
          </p:cNvSpPr>
          <p:nvPr>
            <p:ph type="ftr" sz="quarter" idx="11"/>
          </p:nvPr>
        </p:nvSpPr>
        <p:spPr/>
        <p:txBody>
          <a:bodyPr/>
          <a:lstStyle/>
          <a:p>
            <a:r>
              <a:rPr lang="en-US"/>
              <a:t>Cornell CS4414 - Fall 2020.</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F055216-D93C-4971-BF29-6E0DC70BDEB6}" type="datetime1">
              <a:rPr lang="en-US" smtClean="0"/>
              <a:t>10/8/2020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2020.</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github.com/gperftools/gperftool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Profilers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Lecture 11</a:t>
            </a:r>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dirty="0"/>
              <a:t>Cornell CS4414 - Fall 2020.</a:t>
            </a:r>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D58DC-2B64-4C71-A7CC-A169E49435E6}"/>
              </a:ext>
            </a:extLst>
          </p:cNvPr>
          <p:cNvSpPr>
            <a:spLocks noGrp="1"/>
          </p:cNvSpPr>
          <p:nvPr>
            <p:ph type="title"/>
          </p:nvPr>
        </p:nvSpPr>
        <p:spPr/>
        <p:txBody>
          <a:bodyPr/>
          <a:lstStyle/>
          <a:p>
            <a:r>
              <a:rPr lang="en-US" dirty="0"/>
              <a:t>Idea of a simple rule: How do we debug our code?</a:t>
            </a:r>
          </a:p>
        </p:txBody>
      </p:sp>
      <p:sp>
        <p:nvSpPr>
          <p:cNvPr id="3" name="Content Placeholder 2">
            <a:extLst>
              <a:ext uri="{FF2B5EF4-FFF2-40B4-BE49-F238E27FC236}">
                <a16:creationId xmlns:a16="http://schemas.microsoft.com/office/drawing/2014/main" id="{56A24CFD-C114-4E24-BC03-4F0957FC0A07}"/>
              </a:ext>
            </a:extLst>
          </p:cNvPr>
          <p:cNvSpPr>
            <a:spLocks noGrp="1"/>
          </p:cNvSpPr>
          <p:nvPr>
            <p:ph idx="1"/>
          </p:nvPr>
        </p:nvSpPr>
        <p:spPr/>
        <p:txBody>
          <a:bodyPr>
            <a:normAutofit fontScale="92500" lnSpcReduction="20000"/>
          </a:bodyPr>
          <a:lstStyle/>
          <a:p>
            <a:r>
              <a:rPr lang="en-US" dirty="0"/>
              <a:t>Fix the very first thing that goes wrong in any execution.  </a:t>
            </a:r>
          </a:p>
          <a:p>
            <a:endParaRPr lang="en-US" dirty="0"/>
          </a:p>
          <a:p>
            <a:r>
              <a:rPr lang="en-US" dirty="0"/>
              <a:t>Even if the first issue is “obscure”, fixing it will shed light on any systematic mistakes you might be making.  It will also get rid of secondary effects.</a:t>
            </a:r>
          </a:p>
          <a:p>
            <a:endParaRPr lang="en-US" dirty="0"/>
          </a:p>
          <a:p>
            <a:r>
              <a:rPr lang="en-US" dirty="0"/>
              <a:t>Unit test all your components, one method a time.  Issues with basic components can confuse you: you might think the bug is in the code </a:t>
            </a:r>
            <a:r>
              <a:rPr lang="en-US" i="1" dirty="0"/>
              <a:t>using</a:t>
            </a:r>
            <a:r>
              <a:rPr lang="en-US" dirty="0"/>
              <a:t> that method, not in the method itself.</a:t>
            </a:r>
          </a:p>
          <a:p>
            <a:endParaRPr lang="en-US" dirty="0"/>
          </a:p>
        </p:txBody>
      </p:sp>
      <p:sp>
        <p:nvSpPr>
          <p:cNvPr id="4" name="Footer Placeholder 3">
            <a:extLst>
              <a:ext uri="{FF2B5EF4-FFF2-40B4-BE49-F238E27FC236}">
                <a16:creationId xmlns:a16="http://schemas.microsoft.com/office/drawing/2014/main" id="{0AA86DD2-F67B-4B2D-98E1-10F7D84E6CCD}"/>
              </a:ext>
            </a:extLst>
          </p:cNvPr>
          <p:cNvSpPr>
            <a:spLocks noGrp="1"/>
          </p:cNvSpPr>
          <p:nvPr>
            <p:ph type="ftr" sz="quarter" idx="11"/>
          </p:nvPr>
        </p:nvSpPr>
        <p:spPr>
          <a:xfrm>
            <a:off x="4739415" y="6470704"/>
            <a:ext cx="5901459" cy="274320"/>
          </a:xfrm>
        </p:spPr>
        <p:txBody>
          <a:bodyPr/>
          <a:lstStyle/>
          <a:p>
            <a:r>
              <a:rPr lang="en-US"/>
              <a:t>Cornell CS4414 - Fall 2020.</a:t>
            </a:r>
          </a:p>
        </p:txBody>
      </p:sp>
      <p:sp>
        <p:nvSpPr>
          <p:cNvPr id="5" name="Slide Number Placeholder 4">
            <a:extLst>
              <a:ext uri="{FF2B5EF4-FFF2-40B4-BE49-F238E27FC236}">
                <a16:creationId xmlns:a16="http://schemas.microsoft.com/office/drawing/2014/main" id="{33D9F502-EAC6-4EDC-A161-8B3B560F9F5D}"/>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2351355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923C-DC47-471E-BA33-2FDC3CEACFFF}"/>
              </a:ext>
            </a:extLst>
          </p:cNvPr>
          <p:cNvSpPr>
            <a:spLocks noGrp="1"/>
          </p:cNvSpPr>
          <p:nvPr>
            <p:ph type="title"/>
          </p:nvPr>
        </p:nvSpPr>
        <p:spPr/>
        <p:txBody>
          <a:bodyPr/>
          <a:lstStyle/>
          <a:p>
            <a:r>
              <a:rPr lang="en-US" dirty="0"/>
              <a:t>Simple rule for performance analysis</a:t>
            </a:r>
          </a:p>
        </p:txBody>
      </p:sp>
      <p:sp>
        <p:nvSpPr>
          <p:cNvPr id="3" name="Content Placeholder 2">
            <a:extLst>
              <a:ext uri="{FF2B5EF4-FFF2-40B4-BE49-F238E27FC236}">
                <a16:creationId xmlns:a16="http://schemas.microsoft.com/office/drawing/2014/main" id="{586657DB-08AF-4575-8157-3E5CE37DD80F}"/>
              </a:ext>
            </a:extLst>
          </p:cNvPr>
          <p:cNvSpPr>
            <a:spLocks noGrp="1"/>
          </p:cNvSpPr>
          <p:nvPr>
            <p:ph idx="1"/>
          </p:nvPr>
        </p:nvSpPr>
        <p:spPr>
          <a:xfrm>
            <a:off x="1024128" y="2846716"/>
            <a:ext cx="10641690" cy="3462643"/>
          </a:xfrm>
        </p:spPr>
        <p:txBody>
          <a:bodyPr/>
          <a:lstStyle/>
          <a:p>
            <a:r>
              <a:rPr lang="en-US" dirty="0"/>
              <a:t>Speed up the thing the program is doing the most.</a:t>
            </a:r>
          </a:p>
          <a:p>
            <a:endParaRPr lang="en-US" dirty="0"/>
          </a:p>
          <a:p>
            <a:r>
              <a:rPr lang="en-US" dirty="0"/>
              <a:t>Ignore the rest.  Why mess with stuff that works?</a:t>
            </a:r>
          </a:p>
        </p:txBody>
      </p:sp>
      <p:sp>
        <p:nvSpPr>
          <p:cNvPr id="4" name="Footer Placeholder 3">
            <a:extLst>
              <a:ext uri="{FF2B5EF4-FFF2-40B4-BE49-F238E27FC236}">
                <a16:creationId xmlns:a16="http://schemas.microsoft.com/office/drawing/2014/main" id="{3C292AD5-DDCC-4EE9-8088-8BA73961345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287961B2-80A5-46C6-B9C9-B32299AA9430}"/>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654257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08CD-F67C-49B7-BB06-A9FDE0B30BD4}"/>
              </a:ext>
            </a:extLst>
          </p:cNvPr>
          <p:cNvSpPr>
            <a:spLocks noGrp="1"/>
          </p:cNvSpPr>
          <p:nvPr>
            <p:ph type="title"/>
          </p:nvPr>
        </p:nvSpPr>
        <p:spPr/>
        <p:txBody>
          <a:bodyPr/>
          <a:lstStyle/>
          <a:p>
            <a:r>
              <a:rPr lang="en-US" dirty="0"/>
              <a:t>25,000 lines of code… </a:t>
            </a:r>
          </a:p>
        </p:txBody>
      </p:sp>
      <p:sp>
        <p:nvSpPr>
          <p:cNvPr id="3" name="Content Placeholder 2">
            <a:extLst>
              <a:ext uri="{FF2B5EF4-FFF2-40B4-BE49-F238E27FC236}">
                <a16:creationId xmlns:a16="http://schemas.microsoft.com/office/drawing/2014/main" id="{3B5367C7-C0F0-46B6-94C0-3B38462C2B9C}"/>
              </a:ext>
            </a:extLst>
          </p:cNvPr>
          <p:cNvSpPr>
            <a:spLocks noGrp="1"/>
          </p:cNvSpPr>
          <p:nvPr>
            <p:ph idx="1"/>
          </p:nvPr>
        </p:nvSpPr>
        <p:spPr/>
        <p:txBody>
          <a:bodyPr>
            <a:normAutofit lnSpcReduction="10000"/>
          </a:bodyPr>
          <a:lstStyle/>
          <a:p>
            <a:r>
              <a:rPr lang="en-US" dirty="0"/>
              <a:t>Probably 250,000 machine instructions.</a:t>
            </a:r>
          </a:p>
          <a:p>
            <a:endParaRPr lang="en-US" dirty="0"/>
          </a:p>
          <a:p>
            <a:r>
              <a:rPr lang="en-US" dirty="0"/>
              <a:t>Your computer runs at about 1 billion instructions per second.  So, each CPU can execute 10B instructions in 10s.  Our word count program ran for about 13 seconds of user time.</a:t>
            </a:r>
          </a:p>
          <a:p>
            <a:endParaRPr lang="en-US" dirty="0"/>
          </a:p>
          <a:p>
            <a:r>
              <a:rPr lang="en-US" dirty="0"/>
              <a:t>But is it plausible that every line of the program was really executed 5.2M times?</a:t>
            </a:r>
          </a:p>
        </p:txBody>
      </p:sp>
      <p:sp>
        <p:nvSpPr>
          <p:cNvPr id="4" name="Footer Placeholder 3">
            <a:extLst>
              <a:ext uri="{FF2B5EF4-FFF2-40B4-BE49-F238E27FC236}">
                <a16:creationId xmlns:a16="http://schemas.microsoft.com/office/drawing/2014/main" id="{96E11C3E-5089-4E83-ADE1-3DF0CD397418}"/>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5A5B7CD-31C8-4469-A140-F679989C0CBC}"/>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1738686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31AE5-0C67-4CAD-8B80-9780B7B87438}"/>
              </a:ext>
            </a:extLst>
          </p:cNvPr>
          <p:cNvSpPr>
            <a:spLocks noGrp="1"/>
          </p:cNvSpPr>
          <p:nvPr>
            <p:ph type="title"/>
          </p:nvPr>
        </p:nvSpPr>
        <p:spPr/>
        <p:txBody>
          <a:bodyPr/>
          <a:lstStyle/>
          <a:p>
            <a:r>
              <a:rPr lang="en-US" dirty="0"/>
              <a:t>To consume 13 seconds of CPU time… </a:t>
            </a:r>
          </a:p>
        </p:txBody>
      </p:sp>
      <p:sp>
        <p:nvSpPr>
          <p:cNvPr id="3" name="Content Placeholder 2">
            <a:extLst>
              <a:ext uri="{FF2B5EF4-FFF2-40B4-BE49-F238E27FC236}">
                <a16:creationId xmlns:a16="http://schemas.microsoft.com/office/drawing/2014/main" id="{1ED63DBF-7BD9-48A3-B800-8944D98EB30E}"/>
              </a:ext>
            </a:extLst>
          </p:cNvPr>
          <p:cNvSpPr>
            <a:spLocks noGrp="1"/>
          </p:cNvSpPr>
          <p:nvPr>
            <p:ph idx="1"/>
          </p:nvPr>
        </p:nvSpPr>
        <p:spPr/>
        <p:txBody>
          <a:bodyPr>
            <a:normAutofit lnSpcReduction="10000"/>
          </a:bodyPr>
          <a:lstStyle/>
          <a:p>
            <a:r>
              <a:rPr lang="en-US" dirty="0"/>
              <a:t>The program must be (1) in some form of loop, or (2) running a recursive algorithm that has high complexity.  [Note: Some programs might also be (3) waiting for the kernel, a lot]</a:t>
            </a:r>
          </a:p>
          <a:p>
            <a:endParaRPr lang="en-US" dirty="0"/>
          </a:p>
          <a:p>
            <a:r>
              <a:rPr lang="en-US" dirty="0"/>
              <a:t>Unless the entire program is a massive loop, it is far more likely that just part of the program is responsible.</a:t>
            </a:r>
          </a:p>
          <a:p>
            <a:endParaRPr lang="en-US" dirty="0"/>
          </a:p>
          <a:p>
            <a:r>
              <a:rPr lang="en-US" dirty="0"/>
              <a:t>A great many studies confirm this intuition!</a:t>
            </a:r>
          </a:p>
        </p:txBody>
      </p:sp>
      <p:sp>
        <p:nvSpPr>
          <p:cNvPr id="4" name="Footer Placeholder 3">
            <a:extLst>
              <a:ext uri="{FF2B5EF4-FFF2-40B4-BE49-F238E27FC236}">
                <a16:creationId xmlns:a16="http://schemas.microsoft.com/office/drawing/2014/main" id="{78717C1B-8BEB-4B8A-96B2-8CBADECB00F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554FE0A-C93F-4E65-90CB-FF14619C69FD}"/>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25587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3E4D-7143-427C-B463-40B214996EA5}"/>
              </a:ext>
            </a:extLst>
          </p:cNvPr>
          <p:cNvSpPr>
            <a:spLocks noGrp="1"/>
          </p:cNvSpPr>
          <p:nvPr>
            <p:ph type="title"/>
          </p:nvPr>
        </p:nvSpPr>
        <p:spPr/>
        <p:txBody>
          <a:bodyPr>
            <a:normAutofit/>
          </a:bodyPr>
          <a:lstStyle/>
          <a:p>
            <a:r>
              <a:rPr lang="en-US" sz="4800" dirty="0"/>
              <a:t>Every program looks similar</a:t>
            </a:r>
            <a:br>
              <a:rPr lang="en-US" sz="4800" dirty="0"/>
            </a:br>
            <a:r>
              <a:rPr lang="en-US" sz="4800" dirty="0"/>
              <a:t>when viewed from a mile up</a:t>
            </a:r>
          </a:p>
        </p:txBody>
      </p:sp>
      <p:sp>
        <p:nvSpPr>
          <p:cNvPr id="3" name="Content Placeholder 2">
            <a:extLst>
              <a:ext uri="{FF2B5EF4-FFF2-40B4-BE49-F238E27FC236}">
                <a16:creationId xmlns:a16="http://schemas.microsoft.com/office/drawing/2014/main" id="{F047B8A5-C593-463F-82AD-A284B9366A7B}"/>
              </a:ext>
            </a:extLst>
          </p:cNvPr>
          <p:cNvSpPr>
            <a:spLocks noGrp="1"/>
          </p:cNvSpPr>
          <p:nvPr>
            <p:ph idx="1"/>
          </p:nvPr>
        </p:nvSpPr>
        <p:spPr>
          <a:xfrm>
            <a:off x="1024128" y="2639682"/>
            <a:ext cx="10641690" cy="3669677"/>
          </a:xfrm>
        </p:spPr>
        <p:txBody>
          <a:bodyPr/>
          <a:lstStyle/>
          <a:p>
            <a:r>
              <a:rPr lang="en-US" dirty="0"/>
              <a:t>Most programs have a lot of non-executing code, and a lot of code used just when starting up, or just when printing output.</a:t>
            </a:r>
          </a:p>
          <a:p>
            <a:endParaRPr lang="en-US" dirty="0"/>
          </a:p>
          <a:p>
            <a:r>
              <a:rPr lang="en-US" dirty="0"/>
              <a:t>A program generally spends 90 to 99% of its compute time in just 10% or less of the code, and often much less.</a:t>
            </a:r>
          </a:p>
        </p:txBody>
      </p:sp>
      <p:sp>
        <p:nvSpPr>
          <p:cNvPr id="4" name="Footer Placeholder 3">
            <a:extLst>
              <a:ext uri="{FF2B5EF4-FFF2-40B4-BE49-F238E27FC236}">
                <a16:creationId xmlns:a16="http://schemas.microsoft.com/office/drawing/2014/main" id="{C1A1B774-C7BC-4578-8F6D-2A9DD04B66D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1414FB0-5EA4-49D5-86D9-ECF723C5CA11}"/>
              </a:ext>
            </a:extLst>
          </p:cNvPr>
          <p:cNvSpPr>
            <a:spLocks noGrp="1"/>
          </p:cNvSpPr>
          <p:nvPr>
            <p:ph type="sldNum" sz="quarter" idx="12"/>
          </p:nvPr>
        </p:nvSpPr>
        <p:spPr/>
        <p:txBody>
          <a:bodyPr/>
          <a:lstStyle/>
          <a:p>
            <a:fld id="{6547F9EC-0141-428E-9624-21FD351CB832}" type="slidenum">
              <a:rPr lang="en-US" smtClean="0"/>
              <a:t>14</a:t>
            </a:fld>
            <a:endParaRPr lang="en-US"/>
          </a:p>
        </p:txBody>
      </p:sp>
      <p:pic>
        <p:nvPicPr>
          <p:cNvPr id="6" name="Picture 5">
            <a:extLst>
              <a:ext uri="{FF2B5EF4-FFF2-40B4-BE49-F238E27FC236}">
                <a16:creationId xmlns:a16="http://schemas.microsoft.com/office/drawing/2014/main" id="{F6ABE5BE-BA7D-4064-9240-44F220406FDC}"/>
              </a:ext>
            </a:extLst>
          </p:cNvPr>
          <p:cNvPicPr>
            <a:picLocks noChangeAspect="1"/>
          </p:cNvPicPr>
          <p:nvPr/>
        </p:nvPicPr>
        <p:blipFill>
          <a:blip r:embed="rId2"/>
          <a:stretch>
            <a:fillRect/>
          </a:stretch>
        </p:blipFill>
        <p:spPr>
          <a:xfrm>
            <a:off x="8699341" y="267187"/>
            <a:ext cx="3316910" cy="1857469"/>
          </a:xfrm>
          <a:prstGeom prst="rect">
            <a:avLst/>
          </a:prstGeom>
        </p:spPr>
      </p:pic>
    </p:spTree>
    <p:extLst>
      <p:ext uri="{BB962C8B-B14F-4D97-AF65-F5344CB8AC3E}">
        <p14:creationId xmlns:p14="http://schemas.microsoft.com/office/powerpoint/2010/main" val="1200802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055E8-06D2-4646-8ED6-CCDE5B876E14}"/>
              </a:ext>
            </a:extLst>
          </p:cNvPr>
          <p:cNvSpPr>
            <a:spLocks noGrp="1"/>
          </p:cNvSpPr>
          <p:nvPr>
            <p:ph type="title"/>
          </p:nvPr>
        </p:nvSpPr>
        <p:spPr/>
        <p:txBody>
          <a:bodyPr/>
          <a:lstStyle/>
          <a:p>
            <a:r>
              <a:rPr lang="en-US" dirty="0"/>
              <a:t>But first you need to know if the program is spending a lot of waiting</a:t>
            </a:r>
          </a:p>
        </p:txBody>
      </p:sp>
      <p:sp>
        <p:nvSpPr>
          <p:cNvPr id="3" name="Content Placeholder 2">
            <a:extLst>
              <a:ext uri="{FF2B5EF4-FFF2-40B4-BE49-F238E27FC236}">
                <a16:creationId xmlns:a16="http://schemas.microsoft.com/office/drawing/2014/main" id="{4C2CC763-C3A1-4FE2-BB91-6DE9864DF7C2}"/>
              </a:ext>
            </a:extLst>
          </p:cNvPr>
          <p:cNvSpPr>
            <a:spLocks noGrp="1"/>
          </p:cNvSpPr>
          <p:nvPr>
            <p:ph idx="1"/>
          </p:nvPr>
        </p:nvSpPr>
        <p:spPr/>
        <p:txBody>
          <a:bodyPr/>
          <a:lstStyle/>
          <a:p>
            <a:r>
              <a:rPr lang="en-US" dirty="0"/>
              <a:t>Linux has many tools that can help.</a:t>
            </a:r>
          </a:p>
          <a:p>
            <a:endParaRPr lang="en-US" dirty="0"/>
          </a:p>
          <a:p>
            <a:r>
              <a:rPr lang="en-US" dirty="0"/>
              <a:t>With “top” you can watch when the program is executing.  Is it keeping one or more cores busy?</a:t>
            </a:r>
          </a:p>
          <a:p>
            <a:endParaRPr lang="en-US" dirty="0"/>
          </a:p>
          <a:p>
            <a:r>
              <a:rPr lang="en-US" dirty="0"/>
              <a:t>If a process is fully busy on 8 cores, it shows as 800% loaded</a:t>
            </a:r>
          </a:p>
        </p:txBody>
      </p:sp>
      <p:sp>
        <p:nvSpPr>
          <p:cNvPr id="4" name="Footer Placeholder 3">
            <a:extLst>
              <a:ext uri="{FF2B5EF4-FFF2-40B4-BE49-F238E27FC236}">
                <a16:creationId xmlns:a16="http://schemas.microsoft.com/office/drawing/2014/main" id="{B06B7962-CD89-473C-AB34-32ADB206B14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2FE4006-644F-430B-B0DE-B02817FB6D39}"/>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468165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22C1-792F-4A6A-931D-4347C5AB5E78}"/>
              </a:ext>
            </a:extLst>
          </p:cNvPr>
          <p:cNvSpPr>
            <a:spLocks noGrp="1"/>
          </p:cNvSpPr>
          <p:nvPr>
            <p:ph type="title"/>
          </p:nvPr>
        </p:nvSpPr>
        <p:spPr/>
        <p:txBody>
          <a:bodyPr/>
          <a:lstStyle/>
          <a:p>
            <a:r>
              <a:rPr lang="en-US" dirty="0" err="1"/>
              <a:t>Iostat</a:t>
            </a:r>
            <a:r>
              <a:rPr lang="en-US" dirty="0"/>
              <a:t>, </a:t>
            </a:r>
            <a:r>
              <a:rPr lang="en-US" dirty="0" err="1"/>
              <a:t>VMStat</a:t>
            </a:r>
            <a:endParaRPr lang="en-US" dirty="0"/>
          </a:p>
        </p:txBody>
      </p:sp>
      <p:sp>
        <p:nvSpPr>
          <p:cNvPr id="3" name="Content Placeholder 2">
            <a:extLst>
              <a:ext uri="{FF2B5EF4-FFF2-40B4-BE49-F238E27FC236}">
                <a16:creationId xmlns:a16="http://schemas.microsoft.com/office/drawing/2014/main" id="{19F9EDC3-09D5-4567-8175-2DB519C04BAD}"/>
              </a:ext>
            </a:extLst>
          </p:cNvPr>
          <p:cNvSpPr>
            <a:spLocks noGrp="1"/>
          </p:cNvSpPr>
          <p:nvPr>
            <p:ph idx="1"/>
          </p:nvPr>
        </p:nvSpPr>
        <p:spPr/>
        <p:txBody>
          <a:bodyPr>
            <a:normAutofit/>
          </a:bodyPr>
          <a:lstStyle/>
          <a:p>
            <a:r>
              <a:rPr lang="en-US" dirty="0"/>
              <a:t>If a program runs for a long time but has low CPU utilization, it must be waiting for the Linux kernel to “do something”.</a:t>
            </a:r>
          </a:p>
          <a:p>
            <a:endParaRPr lang="en-US" dirty="0"/>
          </a:p>
          <a:p>
            <a:r>
              <a:rPr lang="en-US" dirty="0" err="1"/>
              <a:t>Iostat</a:t>
            </a:r>
            <a:r>
              <a:rPr lang="en-US" dirty="0"/>
              <a:t> monitors I/O activity and can help you understand if your application is overwhelming the file system.</a:t>
            </a:r>
          </a:p>
          <a:p>
            <a:endParaRPr lang="en-US" dirty="0"/>
          </a:p>
          <a:p>
            <a:r>
              <a:rPr lang="en-US" dirty="0" err="1"/>
              <a:t>Vmstat</a:t>
            </a:r>
            <a:r>
              <a:rPr lang="en-US" dirty="0"/>
              <a:t> monitors paging.   High paging rates will slow you down</a:t>
            </a:r>
          </a:p>
        </p:txBody>
      </p:sp>
      <p:sp>
        <p:nvSpPr>
          <p:cNvPr id="4" name="Footer Placeholder 3">
            <a:extLst>
              <a:ext uri="{FF2B5EF4-FFF2-40B4-BE49-F238E27FC236}">
                <a16:creationId xmlns:a16="http://schemas.microsoft.com/office/drawing/2014/main" id="{FC446D5F-F89E-4352-BB48-E9A760E78FD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122D901-B366-48A9-87B5-FF6865BA0F02}"/>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1833164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6BA5-7BFA-44DF-B21D-9B6F9553EE4B}"/>
              </a:ext>
            </a:extLst>
          </p:cNvPr>
          <p:cNvSpPr>
            <a:spLocks noGrp="1"/>
          </p:cNvSpPr>
          <p:nvPr>
            <p:ph type="title"/>
          </p:nvPr>
        </p:nvSpPr>
        <p:spPr/>
        <p:txBody>
          <a:bodyPr/>
          <a:lstStyle/>
          <a:p>
            <a:r>
              <a:rPr lang="en-US" dirty="0"/>
              <a:t>Exotic tools</a:t>
            </a:r>
          </a:p>
        </p:txBody>
      </p:sp>
      <p:sp>
        <p:nvSpPr>
          <p:cNvPr id="3" name="Content Placeholder 2">
            <a:extLst>
              <a:ext uri="{FF2B5EF4-FFF2-40B4-BE49-F238E27FC236}">
                <a16:creationId xmlns:a16="http://schemas.microsoft.com/office/drawing/2014/main" id="{E36DD2E0-4D93-4738-AC31-4CE93335970A}"/>
              </a:ext>
            </a:extLst>
          </p:cNvPr>
          <p:cNvSpPr>
            <a:spLocks noGrp="1"/>
          </p:cNvSpPr>
          <p:nvPr>
            <p:ph idx="1"/>
          </p:nvPr>
        </p:nvSpPr>
        <p:spPr>
          <a:xfrm>
            <a:off x="1024127" y="2286000"/>
            <a:ext cx="10880325" cy="4023360"/>
          </a:xfrm>
        </p:spPr>
        <p:txBody>
          <a:bodyPr>
            <a:normAutofit/>
          </a:bodyPr>
          <a:lstStyle/>
          <a:p>
            <a:r>
              <a:rPr lang="en-US" dirty="0" err="1"/>
              <a:t>Mpstat</a:t>
            </a:r>
            <a:r>
              <a:rPr lang="en-US" dirty="0"/>
              <a:t>: “Multi-processor” statistics.  Extremely useful for programs that are multi-threaded.  Try “</a:t>
            </a:r>
            <a:r>
              <a:rPr lang="en-US" dirty="0" err="1"/>
              <a:t>mpstat</a:t>
            </a:r>
            <a:r>
              <a:rPr lang="en-US" dirty="0"/>
              <a:t> –P ALL”</a:t>
            </a:r>
          </a:p>
          <a:p>
            <a:endParaRPr lang="en-US" dirty="0"/>
          </a:p>
          <a:p>
            <a:r>
              <a:rPr lang="en-US" dirty="0"/>
              <a:t>Sar: This command is often used to create periodic reports that it will mail to the system administrator.  For more automated uses.</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E3C4AD02-740F-475A-B1D5-24C0612E7F1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2EF994D-0847-46EF-B479-093C5E2DC1C0}"/>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232014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9CE6-1AC6-4A29-BF82-D74B69D64320}"/>
              </a:ext>
            </a:extLst>
          </p:cNvPr>
          <p:cNvSpPr>
            <a:spLocks noGrp="1"/>
          </p:cNvSpPr>
          <p:nvPr>
            <p:ph type="title"/>
          </p:nvPr>
        </p:nvSpPr>
        <p:spPr/>
        <p:txBody>
          <a:bodyPr/>
          <a:lstStyle/>
          <a:p>
            <a:r>
              <a:rPr lang="en-US" dirty="0"/>
              <a:t>Exotic Tools</a:t>
            </a:r>
          </a:p>
        </p:txBody>
      </p:sp>
      <p:sp>
        <p:nvSpPr>
          <p:cNvPr id="3" name="Content Placeholder 2">
            <a:extLst>
              <a:ext uri="{FF2B5EF4-FFF2-40B4-BE49-F238E27FC236}">
                <a16:creationId xmlns:a16="http://schemas.microsoft.com/office/drawing/2014/main" id="{EAC8A76C-8561-4BAB-A8E9-E0424CE3C252}"/>
              </a:ext>
            </a:extLst>
          </p:cNvPr>
          <p:cNvSpPr>
            <a:spLocks noGrp="1"/>
          </p:cNvSpPr>
          <p:nvPr>
            <p:ph idx="1"/>
          </p:nvPr>
        </p:nvSpPr>
        <p:spPr/>
        <p:txBody>
          <a:bodyPr/>
          <a:lstStyle/>
          <a:p>
            <a:r>
              <a:rPr lang="en-US" dirty="0" err="1"/>
              <a:t>CoreFreq</a:t>
            </a:r>
            <a:r>
              <a:rPr lang="en-US" dirty="0"/>
              <a:t>: An Intel tool for collecting information about the cores on a NUMA machine, including cache stalls, instruction prefetch stalls, etc.  Requires a special setup first, to disable a few Linux features that might otherwise confuse the output.</a:t>
            </a:r>
          </a:p>
          <a:p>
            <a:endParaRPr lang="en-US" dirty="0"/>
          </a:p>
          <a:p>
            <a:r>
              <a:rPr lang="en-US" dirty="0" err="1"/>
              <a:t>Htop</a:t>
            </a:r>
            <a:r>
              <a:rPr lang="en-US" dirty="0"/>
              <a:t>: Similar to top, but some people prefer the output format, and it has a few options top lacks.</a:t>
            </a:r>
          </a:p>
        </p:txBody>
      </p:sp>
      <p:sp>
        <p:nvSpPr>
          <p:cNvPr id="4" name="Footer Placeholder 3">
            <a:extLst>
              <a:ext uri="{FF2B5EF4-FFF2-40B4-BE49-F238E27FC236}">
                <a16:creationId xmlns:a16="http://schemas.microsoft.com/office/drawing/2014/main" id="{BD53ABC6-C079-4C0D-B48F-0A2E688CF8D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AD890DB-D5E6-4FC8-9E41-04FD9DAC0EDF}"/>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1102895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89C1-4636-4601-9167-6D04D675C830}"/>
              </a:ext>
            </a:extLst>
          </p:cNvPr>
          <p:cNvSpPr>
            <a:spLocks noGrp="1"/>
          </p:cNvSpPr>
          <p:nvPr>
            <p:ph type="title"/>
          </p:nvPr>
        </p:nvSpPr>
        <p:spPr/>
        <p:txBody>
          <a:bodyPr/>
          <a:lstStyle/>
          <a:p>
            <a:r>
              <a:rPr lang="en-US" dirty="0"/>
              <a:t>Exotic tools</a:t>
            </a:r>
          </a:p>
        </p:txBody>
      </p:sp>
      <p:sp>
        <p:nvSpPr>
          <p:cNvPr id="3" name="Content Placeholder 2">
            <a:extLst>
              <a:ext uri="{FF2B5EF4-FFF2-40B4-BE49-F238E27FC236}">
                <a16:creationId xmlns:a16="http://schemas.microsoft.com/office/drawing/2014/main" id="{54246AB5-1D39-4DF7-8895-03CE4642C924}"/>
              </a:ext>
            </a:extLst>
          </p:cNvPr>
          <p:cNvSpPr>
            <a:spLocks noGrp="1"/>
          </p:cNvSpPr>
          <p:nvPr>
            <p:ph idx="1"/>
          </p:nvPr>
        </p:nvSpPr>
        <p:spPr/>
        <p:txBody>
          <a:bodyPr/>
          <a:lstStyle/>
          <a:p>
            <a:r>
              <a:rPr lang="en-US" dirty="0"/>
              <a:t>Perf: A bit like </a:t>
            </a:r>
            <a:r>
              <a:rPr lang="en-US" dirty="0" err="1"/>
              <a:t>CoreFreq</a:t>
            </a:r>
            <a:r>
              <a:rPr lang="en-US" dirty="0"/>
              <a:t>, but tracks a wide variety of process behaviors and reports on them.  You can ask it to “focus” on a particular process this way: </a:t>
            </a:r>
          </a:p>
          <a:p>
            <a:r>
              <a:rPr lang="en-US" dirty="0"/>
              <a:t> 	  perf stat -p 1234    // replace 1234 with the process-id</a:t>
            </a:r>
          </a:p>
          <a:p>
            <a:endParaRPr lang="en-US" dirty="0"/>
          </a:p>
          <a:p>
            <a:endParaRPr lang="en-US" dirty="0"/>
          </a:p>
        </p:txBody>
      </p:sp>
      <p:sp>
        <p:nvSpPr>
          <p:cNvPr id="4" name="Footer Placeholder 3">
            <a:extLst>
              <a:ext uri="{FF2B5EF4-FFF2-40B4-BE49-F238E27FC236}">
                <a16:creationId xmlns:a16="http://schemas.microsoft.com/office/drawing/2014/main" id="{E2EAFAD7-CC15-4AB2-BD66-7FB4F5A38B5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5577E95-4863-4E26-A8AD-DD6228336079}"/>
              </a:ext>
            </a:extLst>
          </p:cNvPr>
          <p:cNvSpPr>
            <a:spLocks noGrp="1"/>
          </p:cNvSpPr>
          <p:nvPr>
            <p:ph type="sldNum" sz="quarter" idx="12"/>
          </p:nvPr>
        </p:nvSpPr>
        <p:spPr/>
        <p:txBody>
          <a:bodyPr/>
          <a:lstStyle/>
          <a:p>
            <a:fld id="{6547F9EC-0141-428E-9624-21FD351CB832}" type="slidenum">
              <a:rPr lang="en-US" smtClean="0"/>
              <a:t>19</a:t>
            </a:fld>
            <a:endParaRPr lang="en-US"/>
          </a:p>
        </p:txBody>
      </p:sp>
      <p:sp>
        <p:nvSpPr>
          <p:cNvPr id="6" name="Rectangle 1">
            <a:extLst>
              <a:ext uri="{FF2B5EF4-FFF2-40B4-BE49-F238E27FC236}">
                <a16:creationId xmlns:a16="http://schemas.microsoft.com/office/drawing/2014/main" id="{E4930454-6692-4B35-85FF-AA98511C3300}"/>
              </a:ext>
            </a:extLst>
          </p:cNvPr>
          <p:cNvSpPr>
            <a:spLocks noChangeArrowheads="1"/>
          </p:cNvSpPr>
          <p:nvPr/>
        </p:nvSpPr>
        <p:spPr bwMode="auto">
          <a:xfrm>
            <a:off x="0" y="0"/>
            <a:ext cx="12192000" cy="45720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0" rIns="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333333"/>
                </a:solidFill>
                <a:effectLst/>
                <a:latin typeface="Menlo"/>
              </a:rPr>
              <a:t># perf stat -p 2087</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708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03F60-D51C-4BD2-BDF8-21AD6EBA4B55}"/>
              </a:ext>
            </a:extLst>
          </p:cNvPr>
          <p:cNvSpPr>
            <a:spLocks noGrp="1"/>
          </p:cNvSpPr>
          <p:nvPr>
            <p:ph type="title"/>
          </p:nvPr>
        </p:nvSpPr>
        <p:spPr/>
        <p:txBody>
          <a:bodyPr/>
          <a:lstStyle/>
          <a:p>
            <a:r>
              <a:rPr lang="en-US" dirty="0"/>
              <a:t>Our challenge today</a:t>
            </a:r>
          </a:p>
        </p:txBody>
      </p:sp>
      <p:sp>
        <p:nvSpPr>
          <p:cNvPr id="3" name="Content Placeholder 2">
            <a:extLst>
              <a:ext uri="{FF2B5EF4-FFF2-40B4-BE49-F238E27FC236}">
                <a16:creationId xmlns:a16="http://schemas.microsoft.com/office/drawing/2014/main" id="{62A55E1E-1557-4BDD-8CB3-F948646296D6}"/>
              </a:ext>
            </a:extLst>
          </p:cNvPr>
          <p:cNvSpPr>
            <a:spLocks noGrp="1"/>
          </p:cNvSpPr>
          <p:nvPr>
            <p:ph idx="1"/>
          </p:nvPr>
        </p:nvSpPr>
        <p:spPr>
          <a:xfrm>
            <a:off x="1024128" y="2286000"/>
            <a:ext cx="10956590" cy="4023360"/>
          </a:xfrm>
        </p:spPr>
        <p:txBody>
          <a:bodyPr>
            <a:normAutofit lnSpcReduction="10000"/>
          </a:bodyPr>
          <a:lstStyle/>
          <a:p>
            <a:r>
              <a:rPr lang="en-US" dirty="0"/>
              <a:t>Can we pull these different threads together?</a:t>
            </a:r>
          </a:p>
          <a:p>
            <a:pPr>
              <a:buFont typeface="Wingdings" panose="05000000000000000000" pitchFamily="2" charset="2"/>
              <a:buChar char="Ø"/>
            </a:pPr>
            <a:r>
              <a:rPr lang="en-US" dirty="0"/>
              <a:t>  We care a great deal about performance… but also elegance</a:t>
            </a:r>
            <a:br>
              <a:rPr lang="en-US" dirty="0"/>
            </a:br>
            <a:r>
              <a:rPr lang="en-US" dirty="0"/>
              <a:t>    (and correctness, security, algorithmic efficiency)</a:t>
            </a:r>
          </a:p>
          <a:p>
            <a:pPr>
              <a:buFont typeface="Wingdings" panose="05000000000000000000" pitchFamily="2" charset="2"/>
              <a:buChar char="Ø"/>
            </a:pPr>
            <a:r>
              <a:rPr lang="en-US" dirty="0"/>
              <a:t>  We are working with big systems that use big libraries</a:t>
            </a:r>
          </a:p>
          <a:p>
            <a:pPr>
              <a:buFont typeface="Wingdings" panose="05000000000000000000" pitchFamily="2" charset="2"/>
              <a:buChar char="Ø"/>
            </a:pPr>
            <a:r>
              <a:rPr lang="en-US" dirty="0"/>
              <a:t>  The theme, throughout, centers on taking control of things: the</a:t>
            </a:r>
            <a:br>
              <a:rPr lang="en-US" dirty="0"/>
            </a:br>
            <a:r>
              <a:rPr lang="en-US" dirty="0"/>
              <a:t>    hardware, Linux, the C++ compiler, your own code… </a:t>
            </a:r>
          </a:p>
          <a:p>
            <a:pPr marL="0" indent="0">
              <a:buNone/>
            </a:pPr>
            <a:r>
              <a:rPr lang="en-US" dirty="0"/>
              <a:t>Can we visualize how all these elements interplay and use our vision to identify unexpected bottlenecks?</a:t>
            </a:r>
          </a:p>
        </p:txBody>
      </p:sp>
      <p:sp>
        <p:nvSpPr>
          <p:cNvPr id="4" name="Footer Placeholder 3">
            <a:extLst>
              <a:ext uri="{FF2B5EF4-FFF2-40B4-BE49-F238E27FC236}">
                <a16:creationId xmlns:a16="http://schemas.microsoft.com/office/drawing/2014/main" id="{DDF008EE-4E1E-4F2C-B372-D12B65883DB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87476EB-8DA7-48E8-892A-6E4414F5D39B}"/>
              </a:ext>
            </a:extLst>
          </p:cNvPr>
          <p:cNvSpPr>
            <a:spLocks noGrp="1"/>
          </p:cNvSpPr>
          <p:nvPr>
            <p:ph type="sldNum" sz="quarter" idx="12"/>
          </p:nvPr>
        </p:nvSpPr>
        <p:spPr/>
        <p:txBody>
          <a:bodyPr/>
          <a:lstStyle/>
          <a:p>
            <a:fld id="{6547F9EC-0141-428E-9624-21FD351CB832}" type="slidenum">
              <a:rPr lang="en-US" smtClean="0"/>
              <a:t>2</a:t>
            </a:fld>
            <a:endParaRPr lang="en-US"/>
          </a:p>
        </p:txBody>
      </p:sp>
    </p:spTree>
    <p:extLst>
      <p:ext uri="{BB962C8B-B14F-4D97-AF65-F5344CB8AC3E}">
        <p14:creationId xmlns:p14="http://schemas.microsoft.com/office/powerpoint/2010/main" val="3976055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AC4D8-0A98-457B-A4FC-B6E6E7CE5F26}"/>
              </a:ext>
            </a:extLst>
          </p:cNvPr>
          <p:cNvSpPr>
            <a:spLocks noGrp="1"/>
          </p:cNvSpPr>
          <p:nvPr>
            <p:ph type="title"/>
          </p:nvPr>
        </p:nvSpPr>
        <p:spPr/>
        <p:txBody>
          <a:bodyPr/>
          <a:lstStyle/>
          <a:p>
            <a:r>
              <a:rPr lang="en-US" dirty="0"/>
              <a:t>Your task?</a:t>
            </a:r>
          </a:p>
        </p:txBody>
      </p:sp>
      <p:sp>
        <p:nvSpPr>
          <p:cNvPr id="3" name="Content Placeholder 2">
            <a:extLst>
              <a:ext uri="{FF2B5EF4-FFF2-40B4-BE49-F238E27FC236}">
                <a16:creationId xmlns:a16="http://schemas.microsoft.com/office/drawing/2014/main" id="{60EB344E-223B-474E-89F6-2B83CD8F0FA1}"/>
              </a:ext>
            </a:extLst>
          </p:cNvPr>
          <p:cNvSpPr>
            <a:spLocks noGrp="1"/>
          </p:cNvSpPr>
          <p:nvPr>
            <p:ph idx="1"/>
          </p:nvPr>
        </p:nvSpPr>
        <p:spPr/>
        <p:txBody>
          <a:bodyPr>
            <a:normAutofit lnSpcReduction="10000"/>
          </a:bodyPr>
          <a:lstStyle/>
          <a:p>
            <a:r>
              <a:rPr lang="en-US" dirty="0"/>
              <a:t>First, understand if the process is genuinely busy. If it is, you need to find that core portion that loops so heavily.</a:t>
            </a:r>
          </a:p>
          <a:p>
            <a:endParaRPr lang="en-US" dirty="0"/>
          </a:p>
          <a:p>
            <a:r>
              <a:rPr lang="en-US" dirty="0"/>
              <a:t>Studies show that it will rarely be more than 10% of the code, and often might be as little as 1% of the code!</a:t>
            </a:r>
          </a:p>
          <a:p>
            <a:endParaRPr lang="en-US" dirty="0"/>
          </a:p>
          <a:p>
            <a:r>
              <a:rPr lang="en-US" dirty="0"/>
              <a:t>This will reduce your performance-optimization task to a set of 250 to 2,500 lines out of the original 25,000!</a:t>
            </a:r>
          </a:p>
        </p:txBody>
      </p:sp>
      <p:sp>
        <p:nvSpPr>
          <p:cNvPr id="4" name="Footer Placeholder 3">
            <a:extLst>
              <a:ext uri="{FF2B5EF4-FFF2-40B4-BE49-F238E27FC236}">
                <a16:creationId xmlns:a16="http://schemas.microsoft.com/office/drawing/2014/main" id="{0CD10D85-DE7B-4F02-BAF3-B015368EE32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2E8D7FF-C552-4C5D-92B0-767CECBB45ED}"/>
              </a:ext>
            </a:extLst>
          </p:cNvPr>
          <p:cNvSpPr>
            <a:spLocks noGrp="1"/>
          </p:cNvSpPr>
          <p:nvPr>
            <p:ph type="sldNum" sz="quarter" idx="12"/>
          </p:nvPr>
        </p:nvSpPr>
        <p:spPr/>
        <p:txBody>
          <a:bodyPr/>
          <a:lstStyle/>
          <a:p>
            <a:fld id="{6547F9EC-0141-428E-9624-21FD351CB832}" type="slidenum">
              <a:rPr lang="en-US" smtClean="0"/>
              <a:t>20</a:t>
            </a:fld>
            <a:endParaRPr lang="en-US"/>
          </a:p>
        </p:txBody>
      </p:sp>
      <p:pic>
        <p:nvPicPr>
          <p:cNvPr id="6" name="Picture 5">
            <a:extLst>
              <a:ext uri="{FF2B5EF4-FFF2-40B4-BE49-F238E27FC236}">
                <a16:creationId xmlns:a16="http://schemas.microsoft.com/office/drawing/2014/main" id="{999A5DD7-59D9-46AA-9E23-4E498AB2ED0D}"/>
              </a:ext>
            </a:extLst>
          </p:cNvPr>
          <p:cNvPicPr>
            <a:picLocks noChangeAspect="1"/>
          </p:cNvPicPr>
          <p:nvPr/>
        </p:nvPicPr>
        <p:blipFill>
          <a:blip r:embed="rId2"/>
          <a:stretch>
            <a:fillRect/>
          </a:stretch>
        </p:blipFill>
        <p:spPr>
          <a:xfrm>
            <a:off x="9490572" y="207866"/>
            <a:ext cx="2507638" cy="1724450"/>
          </a:xfrm>
          <a:prstGeom prst="rect">
            <a:avLst/>
          </a:prstGeom>
        </p:spPr>
      </p:pic>
    </p:spTree>
    <p:extLst>
      <p:ext uri="{BB962C8B-B14F-4D97-AF65-F5344CB8AC3E}">
        <p14:creationId xmlns:p14="http://schemas.microsoft.com/office/powerpoint/2010/main" val="3475905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599D-8E83-4C5A-8586-3EFCC852B728}"/>
              </a:ext>
            </a:extLst>
          </p:cNvPr>
          <p:cNvSpPr>
            <a:spLocks noGrp="1"/>
          </p:cNvSpPr>
          <p:nvPr>
            <p:ph type="title"/>
          </p:nvPr>
        </p:nvSpPr>
        <p:spPr/>
        <p:txBody>
          <a:bodyPr/>
          <a:lstStyle/>
          <a:p>
            <a:r>
              <a:rPr lang="en-US" dirty="0" err="1"/>
              <a:t>gprof</a:t>
            </a:r>
            <a:endParaRPr lang="en-US" dirty="0"/>
          </a:p>
        </p:txBody>
      </p:sp>
      <p:sp>
        <p:nvSpPr>
          <p:cNvPr id="3" name="Content Placeholder 2">
            <a:extLst>
              <a:ext uri="{FF2B5EF4-FFF2-40B4-BE49-F238E27FC236}">
                <a16:creationId xmlns:a16="http://schemas.microsoft.com/office/drawing/2014/main" id="{E2E68989-EF13-4FE0-A402-770DD5821ED8}"/>
              </a:ext>
            </a:extLst>
          </p:cNvPr>
          <p:cNvSpPr>
            <a:spLocks noGrp="1"/>
          </p:cNvSpPr>
          <p:nvPr>
            <p:ph idx="1"/>
          </p:nvPr>
        </p:nvSpPr>
        <p:spPr/>
        <p:txBody>
          <a:bodyPr/>
          <a:lstStyle/>
          <a:p>
            <a:r>
              <a:rPr lang="en-US" dirty="0"/>
              <a:t>If you compile your program with the –</a:t>
            </a:r>
            <a:r>
              <a:rPr lang="en-US" dirty="0" err="1"/>
              <a:t>pg</a:t>
            </a:r>
            <a:r>
              <a:rPr lang="en-US" dirty="0"/>
              <a:t> flag, and if it exits normally (main returns), a profile file will be written.</a:t>
            </a:r>
          </a:p>
          <a:p>
            <a:endParaRPr lang="en-US" dirty="0"/>
          </a:p>
          <a:p>
            <a:r>
              <a:rPr lang="en-US" dirty="0"/>
              <a:t>Then when you execute </a:t>
            </a:r>
            <a:r>
              <a:rPr lang="en-US" dirty="0" err="1"/>
              <a:t>gprof</a:t>
            </a:r>
            <a:r>
              <a:rPr lang="en-US" dirty="0"/>
              <a:t> </a:t>
            </a:r>
            <a:r>
              <a:rPr lang="en-US" dirty="0" err="1"/>
              <a:t>myprog</a:t>
            </a:r>
            <a:r>
              <a:rPr lang="en-US" dirty="0"/>
              <a:t>, </a:t>
            </a:r>
            <a:r>
              <a:rPr lang="en-US" dirty="0" err="1"/>
              <a:t>grprof</a:t>
            </a:r>
            <a:r>
              <a:rPr lang="en-US" dirty="0"/>
              <a:t> prints pages of output that can narrow the exact spot down in your code that spends so much time looping!</a:t>
            </a:r>
          </a:p>
        </p:txBody>
      </p:sp>
      <p:sp>
        <p:nvSpPr>
          <p:cNvPr id="4" name="Footer Placeholder 3">
            <a:extLst>
              <a:ext uri="{FF2B5EF4-FFF2-40B4-BE49-F238E27FC236}">
                <a16:creationId xmlns:a16="http://schemas.microsoft.com/office/drawing/2014/main" id="{1B8D1BC1-1564-4CC6-A1AD-EE52AF1976A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748246C-B5F5-4228-9AC1-64351CEF50F6}"/>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3575570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1AAA-6AB9-4688-8F64-3730D4D699D3}"/>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598F0833-7B24-402E-B23A-978C110783A8}"/>
              </a:ext>
            </a:extLst>
          </p:cNvPr>
          <p:cNvSpPr>
            <a:spLocks noGrp="1"/>
          </p:cNvSpPr>
          <p:nvPr>
            <p:ph idx="1"/>
          </p:nvPr>
        </p:nvSpPr>
        <p:spPr/>
        <p:txBody>
          <a:bodyPr/>
          <a:lstStyle/>
          <a:p>
            <a:r>
              <a:rPr lang="en-US" dirty="0"/>
              <a:t>There are two aspects</a:t>
            </a:r>
          </a:p>
          <a:p>
            <a:pPr lvl="1"/>
            <a:r>
              <a:rPr lang="en-US" dirty="0"/>
              <a:t>  Linux kernel helps by using timers to build a histogram of where the</a:t>
            </a:r>
            <a:br>
              <a:rPr lang="en-US" dirty="0"/>
            </a:br>
            <a:r>
              <a:rPr lang="en-US" dirty="0"/>
              <a:t>   PC pointed as the program executes.  </a:t>
            </a:r>
          </a:p>
          <a:p>
            <a:pPr lvl="1"/>
            <a:r>
              <a:rPr lang="en-US" dirty="0"/>
              <a:t>  g++ -</a:t>
            </a:r>
            <a:r>
              <a:rPr lang="en-US" dirty="0" err="1"/>
              <a:t>pg</a:t>
            </a:r>
            <a:r>
              <a:rPr lang="en-US" dirty="0"/>
              <a:t> helps by including some additional method-call tracing data</a:t>
            </a:r>
            <a:br>
              <a:rPr lang="en-US" dirty="0"/>
            </a:br>
            <a:r>
              <a:rPr lang="en-US" dirty="0"/>
              <a:t>   in a dedicated register.  This allows it to count how often each method</a:t>
            </a:r>
            <a:br>
              <a:rPr lang="en-US" dirty="0"/>
            </a:br>
            <a:r>
              <a:rPr lang="en-US" dirty="0"/>
              <a:t>   was called, by whom, and to compute the total time per call.</a:t>
            </a:r>
          </a:p>
        </p:txBody>
      </p:sp>
      <p:sp>
        <p:nvSpPr>
          <p:cNvPr id="4" name="Footer Placeholder 3">
            <a:extLst>
              <a:ext uri="{FF2B5EF4-FFF2-40B4-BE49-F238E27FC236}">
                <a16:creationId xmlns:a16="http://schemas.microsoft.com/office/drawing/2014/main" id="{65C8D2E0-7E68-4FFA-87DD-1A9063450F79}"/>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9952F73-81C9-413D-BB84-E98996B39F6B}"/>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2730149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68CB-4FF0-4CA5-B7E9-E2C815F85F6F}"/>
              </a:ext>
            </a:extLst>
          </p:cNvPr>
          <p:cNvSpPr>
            <a:spLocks noGrp="1"/>
          </p:cNvSpPr>
          <p:nvPr>
            <p:ph type="title"/>
          </p:nvPr>
        </p:nvSpPr>
        <p:spPr/>
        <p:txBody>
          <a:bodyPr/>
          <a:lstStyle/>
          <a:p>
            <a:r>
              <a:rPr lang="en-US" dirty="0"/>
              <a:t>Example of a </a:t>
            </a:r>
            <a:r>
              <a:rPr lang="en-US" dirty="0" err="1"/>
              <a:t>gprof</a:t>
            </a:r>
            <a:r>
              <a:rPr lang="en-US" dirty="0"/>
              <a:t> output</a:t>
            </a:r>
          </a:p>
        </p:txBody>
      </p:sp>
      <p:sp>
        <p:nvSpPr>
          <p:cNvPr id="7" name="Content Placeholder 6">
            <a:extLst>
              <a:ext uri="{FF2B5EF4-FFF2-40B4-BE49-F238E27FC236}">
                <a16:creationId xmlns:a16="http://schemas.microsoft.com/office/drawing/2014/main" id="{28EE4A15-9768-4C9E-AA7A-ABC1506215EB}"/>
              </a:ext>
            </a:extLst>
          </p:cNvPr>
          <p:cNvSpPr>
            <a:spLocks noGrp="1"/>
          </p:cNvSpPr>
          <p:nvPr>
            <p:ph idx="1"/>
          </p:nvPr>
        </p:nvSpPr>
        <p:spPr/>
        <p:txBody>
          <a:bodyPr/>
          <a:lstStyle/>
          <a:p>
            <a:r>
              <a:rPr lang="en-US" dirty="0"/>
              <a:t>In this example, </a:t>
            </a:r>
            <a:r>
              <a:rPr lang="en-US" dirty="0" err="1"/>
              <a:t>Ns_DStringNAAppend</a:t>
            </a:r>
            <a:r>
              <a:rPr lang="en-US" dirty="0"/>
              <a:t> is responsible for 17% of the total runtime</a:t>
            </a:r>
          </a:p>
        </p:txBody>
      </p:sp>
      <p:sp>
        <p:nvSpPr>
          <p:cNvPr id="4" name="Footer Placeholder 3">
            <a:extLst>
              <a:ext uri="{FF2B5EF4-FFF2-40B4-BE49-F238E27FC236}">
                <a16:creationId xmlns:a16="http://schemas.microsoft.com/office/drawing/2014/main" id="{E99642FF-A4C7-48C8-9C0C-C79FF331B68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57D2A1E-9BA9-46D0-B104-F5386EA0B491}"/>
              </a:ext>
            </a:extLst>
          </p:cNvPr>
          <p:cNvSpPr>
            <a:spLocks noGrp="1"/>
          </p:cNvSpPr>
          <p:nvPr>
            <p:ph type="sldNum" sz="quarter" idx="12"/>
          </p:nvPr>
        </p:nvSpPr>
        <p:spPr/>
        <p:txBody>
          <a:bodyPr/>
          <a:lstStyle/>
          <a:p>
            <a:fld id="{6547F9EC-0141-428E-9624-21FD351CB832}" type="slidenum">
              <a:rPr lang="en-US" smtClean="0"/>
              <a:t>23</a:t>
            </a:fld>
            <a:endParaRPr lang="en-US"/>
          </a:p>
        </p:txBody>
      </p:sp>
      <p:sp>
        <p:nvSpPr>
          <p:cNvPr id="6" name="Rectangle 5">
            <a:extLst>
              <a:ext uri="{FF2B5EF4-FFF2-40B4-BE49-F238E27FC236}">
                <a16:creationId xmlns:a16="http://schemas.microsoft.com/office/drawing/2014/main" id="{19255591-DE1B-4BF6-BB8A-9CE101A6046D}"/>
              </a:ext>
            </a:extLst>
          </p:cNvPr>
          <p:cNvSpPr/>
          <p:nvPr/>
        </p:nvSpPr>
        <p:spPr>
          <a:xfrm>
            <a:off x="1024128" y="3443283"/>
            <a:ext cx="10709231" cy="2585323"/>
          </a:xfrm>
          <a:prstGeom prst="rect">
            <a:avLst/>
          </a:prstGeom>
          <a:solidFill>
            <a:srgbClr val="FFC000"/>
          </a:solidFill>
        </p:spPr>
        <p:txBody>
          <a:bodyPr wrap="square">
            <a:spAutoFit/>
          </a:bodyPr>
          <a:lstStyle/>
          <a:p>
            <a:r>
              <a:rPr lang="en-US" b="1" dirty="0">
                <a:latin typeface="Courier New" panose="02070309020205020404" pitchFamily="49" charset="0"/>
                <a:cs typeface="Courier New" panose="02070309020205020404" pitchFamily="49" charset="0"/>
              </a:rPr>
              <a:t>Flat profile:</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     cumulative self   </a:t>
            </a:r>
            <a:r>
              <a:rPr lang="en-US" b="1" dirty="0" err="1">
                <a:latin typeface="Courier New" panose="02070309020205020404" pitchFamily="49" charset="0"/>
                <a:cs typeface="Courier New" panose="02070309020205020404" pitchFamily="49" charset="0"/>
              </a:rPr>
              <a:t>self</a:t>
            </a:r>
            <a:r>
              <a:rPr lang="en-US" b="1" dirty="0">
                <a:latin typeface="Courier New" panose="02070309020205020404" pitchFamily="49" charset="0"/>
                <a:cs typeface="Courier New" panose="02070309020205020404" pitchFamily="49" charset="0"/>
              </a:rPr>
              <a:t>   total</a:t>
            </a:r>
          </a:p>
          <a:p>
            <a:r>
              <a:rPr lang="en-US" b="1" dirty="0">
                <a:latin typeface="Courier New" panose="02070309020205020404" pitchFamily="49" charset="0"/>
                <a:cs typeface="Courier New" panose="02070309020205020404" pitchFamily="49" charset="0"/>
              </a:rPr>
              <a:t> time   seconds  </a:t>
            </a:r>
            <a:r>
              <a:rPr lang="en-US" b="1" dirty="0" err="1">
                <a:latin typeface="Courier New" panose="02070309020205020404" pitchFamily="49" charset="0"/>
                <a:cs typeface="Courier New" panose="02070309020205020404" pitchFamily="49" charset="0"/>
              </a:rPr>
              <a:t>seconds</a:t>
            </a:r>
            <a:r>
              <a:rPr lang="en-US" b="1" dirty="0">
                <a:latin typeface="Courier New" panose="02070309020205020404" pitchFamily="49" charset="0"/>
                <a:cs typeface="Courier New" panose="02070309020205020404" pitchFamily="49" charset="0"/>
              </a:rPr>
              <a:t> calls </a:t>
            </a:r>
            <a:r>
              <a:rPr lang="en-US" b="1" dirty="0" err="1">
                <a:latin typeface="Courier New" panose="02070309020205020404" pitchFamily="49" charset="0"/>
                <a:cs typeface="Courier New" panose="02070309020205020404" pitchFamily="49" charset="0"/>
              </a:rPr>
              <a:t>ms</a:t>
            </a:r>
            <a:r>
              <a:rPr lang="en-US" b="1" dirty="0">
                <a:latin typeface="Courier New" panose="02070309020205020404" pitchFamily="49" charset="0"/>
                <a:cs typeface="Courier New" panose="02070309020205020404" pitchFamily="49" charset="0"/>
              </a:rPr>
              <a:t>/call </a:t>
            </a:r>
            <a:r>
              <a:rPr lang="en-US" b="1" dirty="0" err="1">
                <a:latin typeface="Courier New" panose="02070309020205020404" pitchFamily="49" charset="0"/>
                <a:cs typeface="Courier New" panose="02070309020205020404" pitchFamily="49" charset="0"/>
              </a:rPr>
              <a:t>ms</a:t>
            </a:r>
            <a:r>
              <a:rPr lang="en-US" b="1" dirty="0">
                <a:latin typeface="Courier New" panose="02070309020205020404" pitchFamily="49" charset="0"/>
                <a:cs typeface="Courier New" panose="02070309020205020404" pitchFamily="49" charset="0"/>
              </a:rPr>
              <a:t>/call name</a:t>
            </a:r>
          </a:p>
          <a:p>
            <a:r>
              <a:rPr lang="en-US" b="1" dirty="0">
                <a:latin typeface="Courier New" panose="02070309020205020404" pitchFamily="49" charset="0"/>
                <a:cs typeface="Courier New" panose="02070309020205020404" pitchFamily="49" charset="0"/>
              </a:rPr>
              <a:t> 17.7    3.72     3.72 13786208 0.00   0.00    </a:t>
            </a:r>
            <a:r>
              <a:rPr lang="en-US" b="1" dirty="0" err="1">
                <a:latin typeface="Courier New" panose="02070309020205020404" pitchFamily="49" charset="0"/>
                <a:cs typeface="Courier New" panose="02070309020205020404" pitchFamily="49" charset="0"/>
              </a:rPr>
              <a:t>Ns_DStringNAppend</a:t>
            </a:r>
            <a:r>
              <a:rPr lang="en-US" b="1" dirty="0">
                <a:latin typeface="Courier New" panose="02070309020205020404" pitchFamily="49" charset="0"/>
                <a:cs typeface="Courier New" panose="02070309020205020404" pitchFamily="49" charset="0"/>
              </a:rPr>
              <a:t> [8]</a:t>
            </a:r>
          </a:p>
          <a:p>
            <a:r>
              <a:rPr lang="en-US" b="1" dirty="0">
                <a:latin typeface="Courier New" panose="02070309020205020404" pitchFamily="49" charset="0"/>
                <a:cs typeface="Courier New" panose="02070309020205020404" pitchFamily="49" charset="0"/>
              </a:rPr>
              <a:t>  6.1    5.00     1.28   107276 0.01   0.03    </a:t>
            </a:r>
            <a:r>
              <a:rPr lang="en-US" b="1" dirty="0" err="1">
                <a:latin typeface="Courier New" panose="02070309020205020404" pitchFamily="49" charset="0"/>
                <a:cs typeface="Courier New" panose="02070309020205020404" pitchFamily="49" charset="0"/>
              </a:rPr>
              <a:t>MakePath</a:t>
            </a:r>
            <a:r>
              <a:rPr lang="en-US" b="1" dirty="0">
                <a:latin typeface="Courier New" panose="02070309020205020404" pitchFamily="49" charset="0"/>
                <a:cs typeface="Courier New" panose="02070309020205020404" pitchFamily="49" charset="0"/>
              </a:rPr>
              <a:t> [10]</a:t>
            </a:r>
          </a:p>
          <a:p>
            <a:r>
              <a:rPr lang="en-US" b="1" dirty="0">
                <a:latin typeface="Courier New" panose="02070309020205020404" pitchFamily="49" charset="0"/>
                <a:cs typeface="Courier New" panose="02070309020205020404" pitchFamily="49" charset="0"/>
              </a:rPr>
              <a:t>  2.9    5.60     0.60  1555972 0.00   0.00    </a:t>
            </a:r>
            <a:r>
              <a:rPr lang="en-US" b="1" dirty="0" err="1">
                <a:latin typeface="Courier New" panose="02070309020205020404" pitchFamily="49" charset="0"/>
                <a:cs typeface="Courier New" panose="02070309020205020404" pitchFamily="49" charset="0"/>
              </a:rPr>
              <a:t>Ns_DStringFree</a:t>
            </a:r>
            <a:r>
              <a:rPr lang="en-US" b="1" dirty="0">
                <a:latin typeface="Courier New" panose="02070309020205020404" pitchFamily="49" charset="0"/>
                <a:cs typeface="Courier New" panose="02070309020205020404" pitchFamily="49" charset="0"/>
              </a:rPr>
              <a:t> [35]</a:t>
            </a:r>
          </a:p>
          <a:p>
            <a:r>
              <a:rPr lang="en-US" b="1" dirty="0">
                <a:latin typeface="Courier New" panose="02070309020205020404" pitchFamily="49" charset="0"/>
                <a:cs typeface="Courier New" panose="02070309020205020404" pitchFamily="49" charset="0"/>
              </a:rPr>
              <a:t>  2.7    6.18     0.58  1555965 0.00   0.00    </a:t>
            </a:r>
            <a:r>
              <a:rPr lang="en-US" b="1" dirty="0" err="1">
                <a:latin typeface="Courier New" panose="02070309020205020404" pitchFamily="49" charset="0"/>
                <a:cs typeface="Courier New" panose="02070309020205020404" pitchFamily="49" charset="0"/>
              </a:rPr>
              <a:t>Ns_DStringInit</a:t>
            </a:r>
            <a:r>
              <a:rPr lang="en-US" b="1" dirty="0">
                <a:latin typeface="Courier New" panose="02070309020205020404" pitchFamily="49" charset="0"/>
                <a:cs typeface="Courier New" panose="02070309020205020404" pitchFamily="49" charset="0"/>
              </a:rPr>
              <a:t> [36]</a:t>
            </a:r>
          </a:p>
          <a:p>
            <a:r>
              <a:rPr lang="en-US" b="1" dirty="0">
                <a:latin typeface="Courier New" panose="02070309020205020404" pitchFamily="49" charset="0"/>
                <a:cs typeface="Courier New" panose="02070309020205020404" pitchFamily="49" charset="0"/>
              </a:rPr>
              <a:t>  2.3    6.67     0.49  1507858 0.00   0.00    </a:t>
            </a:r>
            <a:r>
              <a:rPr lang="en-US" b="1" dirty="0" err="1">
                <a:latin typeface="Courier New" panose="02070309020205020404" pitchFamily="49" charset="0"/>
                <a:cs typeface="Courier New" panose="02070309020205020404" pitchFamily="49" charset="0"/>
              </a:rPr>
              <a:t>ns_realloc</a:t>
            </a:r>
            <a:r>
              <a:rPr lang="en-US" b="1" dirty="0">
                <a:latin typeface="Courier New" panose="02070309020205020404" pitchFamily="49" charset="0"/>
                <a:cs typeface="Courier New" panose="02070309020205020404" pitchFamily="49" charset="0"/>
              </a:rPr>
              <a:t> [40]</a:t>
            </a:r>
          </a:p>
        </p:txBody>
      </p:sp>
    </p:spTree>
    <p:extLst>
      <p:ext uri="{BB962C8B-B14F-4D97-AF65-F5344CB8AC3E}">
        <p14:creationId xmlns:p14="http://schemas.microsoft.com/office/powerpoint/2010/main" val="196784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68CB-4FF0-4CA5-B7E9-E2C815F85F6F}"/>
              </a:ext>
            </a:extLst>
          </p:cNvPr>
          <p:cNvSpPr>
            <a:spLocks noGrp="1"/>
          </p:cNvSpPr>
          <p:nvPr>
            <p:ph type="title"/>
          </p:nvPr>
        </p:nvSpPr>
        <p:spPr>
          <a:xfrm>
            <a:off x="1024128" y="210542"/>
            <a:ext cx="10786872" cy="1499616"/>
          </a:xfrm>
        </p:spPr>
        <p:txBody>
          <a:bodyPr/>
          <a:lstStyle/>
          <a:p>
            <a:r>
              <a:rPr lang="en-US" dirty="0" err="1"/>
              <a:t>Gprof</a:t>
            </a:r>
            <a:r>
              <a:rPr lang="en-US" dirty="0"/>
              <a:t> also tracks caller information</a:t>
            </a:r>
          </a:p>
        </p:txBody>
      </p:sp>
      <p:sp>
        <p:nvSpPr>
          <p:cNvPr id="4" name="Footer Placeholder 3">
            <a:extLst>
              <a:ext uri="{FF2B5EF4-FFF2-40B4-BE49-F238E27FC236}">
                <a16:creationId xmlns:a16="http://schemas.microsoft.com/office/drawing/2014/main" id="{E99642FF-A4C7-48C8-9C0C-C79FF331B68A}"/>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57D2A1E-9BA9-46D0-B104-F5386EA0B491}"/>
              </a:ext>
            </a:extLst>
          </p:cNvPr>
          <p:cNvSpPr>
            <a:spLocks noGrp="1"/>
          </p:cNvSpPr>
          <p:nvPr>
            <p:ph type="sldNum" sz="quarter" idx="12"/>
          </p:nvPr>
        </p:nvSpPr>
        <p:spPr/>
        <p:txBody>
          <a:bodyPr/>
          <a:lstStyle/>
          <a:p>
            <a:fld id="{6547F9EC-0141-428E-9624-21FD351CB832}" type="slidenum">
              <a:rPr lang="en-US" smtClean="0"/>
              <a:t>24</a:t>
            </a:fld>
            <a:endParaRPr lang="en-US"/>
          </a:p>
        </p:txBody>
      </p:sp>
      <p:sp>
        <p:nvSpPr>
          <p:cNvPr id="6" name="Rectangle 5">
            <a:extLst>
              <a:ext uri="{FF2B5EF4-FFF2-40B4-BE49-F238E27FC236}">
                <a16:creationId xmlns:a16="http://schemas.microsoft.com/office/drawing/2014/main" id="{19255591-DE1B-4BF6-BB8A-9CE101A6046D}"/>
              </a:ext>
            </a:extLst>
          </p:cNvPr>
          <p:cNvSpPr/>
          <p:nvPr/>
        </p:nvSpPr>
        <p:spPr>
          <a:xfrm>
            <a:off x="877479" y="1529551"/>
            <a:ext cx="10709231" cy="5078313"/>
          </a:xfrm>
          <a:prstGeom prst="rect">
            <a:avLst/>
          </a:prstGeom>
          <a:solidFill>
            <a:srgbClr val="FFC000"/>
          </a:solidFill>
        </p:spPr>
        <p:txBody>
          <a:bodyPr wrap="square">
            <a:spAutoFit/>
          </a:bodyPr>
          <a:lstStyle/>
          <a:p>
            <a:r>
              <a:rPr lang="en-US" b="1" dirty="0">
                <a:latin typeface="Courier New" panose="02070309020205020404" pitchFamily="49" charset="0"/>
                <a:cs typeface="Courier New" panose="02070309020205020404" pitchFamily="49" charset="0"/>
              </a:rPr>
              <a:t>granularity: each sample hit covers 2 byte(s) for 20.00% of 0.05 seconds</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index % time    self  children    called     name</a:t>
            </a:r>
          </a:p>
          <a:p>
            <a:r>
              <a:rPr lang="en-US" b="1" dirty="0">
                <a:latin typeface="Courier New" panose="02070309020205020404" pitchFamily="49" charset="0"/>
                <a:cs typeface="Courier New" panose="02070309020205020404" pitchFamily="49" charset="0"/>
              </a:rPr>
              <a:t>                                                 &lt;spontaneous&gt;</a:t>
            </a:r>
          </a:p>
          <a:p>
            <a:r>
              <a:rPr lang="en-US" b="1" dirty="0">
                <a:latin typeface="Courier New" panose="02070309020205020404" pitchFamily="49" charset="0"/>
                <a:cs typeface="Courier New" panose="02070309020205020404" pitchFamily="49" charset="0"/>
              </a:rPr>
              <a:t>[1]    100.0    0.00    0.05                 start [1]</a:t>
            </a:r>
          </a:p>
          <a:p>
            <a:r>
              <a:rPr lang="en-US" b="1" dirty="0">
                <a:latin typeface="Courier New" panose="02070309020205020404" pitchFamily="49" charset="0"/>
                <a:cs typeface="Courier New" panose="02070309020205020404" pitchFamily="49" charset="0"/>
              </a:rPr>
              <a:t>                0.00    0.05       1/1           main [2]</a:t>
            </a:r>
          </a:p>
          <a:p>
            <a:r>
              <a:rPr lang="en-US" b="1" dirty="0">
                <a:latin typeface="Courier New" panose="02070309020205020404" pitchFamily="49" charset="0"/>
                <a:cs typeface="Courier New" panose="02070309020205020404" pitchFamily="49" charset="0"/>
              </a:rPr>
              <a:t>                0.00    0.00       1/2           </a:t>
            </a:r>
            <a:r>
              <a:rPr lang="en-US" b="1" dirty="0" err="1">
                <a:latin typeface="Courier New" panose="02070309020205020404" pitchFamily="49" charset="0"/>
                <a:cs typeface="Courier New" panose="02070309020205020404" pitchFamily="49" charset="0"/>
              </a:rPr>
              <a:t>on_exit</a:t>
            </a:r>
            <a:r>
              <a:rPr lang="en-US" b="1" dirty="0">
                <a:latin typeface="Courier New" panose="02070309020205020404" pitchFamily="49" charset="0"/>
                <a:cs typeface="Courier New" panose="02070309020205020404" pitchFamily="49" charset="0"/>
              </a:rPr>
              <a:t> [28]</a:t>
            </a:r>
          </a:p>
          <a:p>
            <a:r>
              <a:rPr lang="en-US" b="1" dirty="0">
                <a:latin typeface="Courier New" panose="02070309020205020404" pitchFamily="49" charset="0"/>
                <a:cs typeface="Courier New" panose="02070309020205020404" pitchFamily="49" charset="0"/>
              </a:rPr>
              <a:t>                0.00    0.00       1/1           exit [59]</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0.00    0.05       1/1           start [1]</a:t>
            </a:r>
          </a:p>
          <a:p>
            <a:r>
              <a:rPr lang="en-US" b="1" dirty="0">
                <a:latin typeface="Courier New" panose="02070309020205020404" pitchFamily="49" charset="0"/>
                <a:cs typeface="Courier New" panose="02070309020205020404" pitchFamily="49" charset="0"/>
              </a:rPr>
              <a:t>[2]    100.0    0.00    0.05       1         main [2]</a:t>
            </a:r>
          </a:p>
          <a:p>
            <a:r>
              <a:rPr lang="en-US" b="1" dirty="0">
                <a:latin typeface="Courier New" panose="02070309020205020404" pitchFamily="49" charset="0"/>
                <a:cs typeface="Courier New" panose="02070309020205020404" pitchFamily="49" charset="0"/>
              </a:rPr>
              <a:t>                0.00    0.05       1/1           report [3]</a:t>
            </a:r>
          </a:p>
          <a:p>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0.00    0.05       1/1           main [2]</a:t>
            </a:r>
          </a:p>
          <a:p>
            <a:r>
              <a:rPr lang="en-US" b="1" dirty="0">
                <a:latin typeface="Courier New" panose="02070309020205020404" pitchFamily="49" charset="0"/>
                <a:cs typeface="Courier New" panose="02070309020205020404" pitchFamily="49" charset="0"/>
              </a:rPr>
              <a:t>[3]    100.0    0.00    0.05       1         report [3]</a:t>
            </a:r>
          </a:p>
          <a:p>
            <a:r>
              <a:rPr lang="en-US" b="1" dirty="0">
                <a:latin typeface="Courier New" panose="02070309020205020404" pitchFamily="49" charset="0"/>
                <a:cs typeface="Courier New" panose="02070309020205020404" pitchFamily="49" charset="0"/>
              </a:rPr>
              <a:t>                0.00    0.03       8/8           </a:t>
            </a:r>
            <a:r>
              <a:rPr lang="en-US" b="1" dirty="0" err="1">
                <a:latin typeface="Courier New" panose="02070309020205020404" pitchFamily="49" charset="0"/>
                <a:cs typeface="Courier New" panose="02070309020205020404" pitchFamily="49" charset="0"/>
              </a:rPr>
              <a:t>timelocal</a:t>
            </a:r>
            <a:r>
              <a:rPr lang="en-US" b="1" dirty="0">
                <a:latin typeface="Courier New" panose="02070309020205020404" pitchFamily="49" charset="0"/>
                <a:cs typeface="Courier New" panose="02070309020205020404" pitchFamily="49" charset="0"/>
              </a:rPr>
              <a:t> [6]</a:t>
            </a:r>
          </a:p>
          <a:p>
            <a:r>
              <a:rPr lang="en-US" b="1" dirty="0">
                <a:latin typeface="Courier New" panose="02070309020205020404" pitchFamily="49" charset="0"/>
                <a:cs typeface="Courier New" panose="02070309020205020404" pitchFamily="49" charset="0"/>
              </a:rPr>
              <a:t>                0.00    0.01       1/1           print [9]</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06885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DEFE2E-F42C-46F0-AC5D-31D0EB08C00B}"/>
              </a:ext>
            </a:extLst>
          </p:cNvPr>
          <p:cNvSpPr>
            <a:spLocks noGrp="1"/>
          </p:cNvSpPr>
          <p:nvPr>
            <p:ph type="title"/>
          </p:nvPr>
        </p:nvSpPr>
        <p:spPr/>
        <p:txBody>
          <a:bodyPr/>
          <a:lstStyle/>
          <a:p>
            <a:r>
              <a:rPr lang="en-US" dirty="0"/>
              <a:t>Issue specific to C++</a:t>
            </a:r>
          </a:p>
        </p:txBody>
      </p:sp>
      <p:sp>
        <p:nvSpPr>
          <p:cNvPr id="6" name="Content Placeholder 5">
            <a:extLst>
              <a:ext uri="{FF2B5EF4-FFF2-40B4-BE49-F238E27FC236}">
                <a16:creationId xmlns:a16="http://schemas.microsoft.com/office/drawing/2014/main" id="{8DD3EFA0-FA35-4C84-A9E2-85A864899540}"/>
              </a:ext>
            </a:extLst>
          </p:cNvPr>
          <p:cNvSpPr>
            <a:spLocks noGrp="1"/>
          </p:cNvSpPr>
          <p:nvPr>
            <p:ph idx="1"/>
          </p:nvPr>
        </p:nvSpPr>
        <p:spPr/>
        <p:txBody>
          <a:bodyPr>
            <a:normAutofit/>
          </a:bodyPr>
          <a:lstStyle/>
          <a:p>
            <a:r>
              <a:rPr lang="en-US" dirty="0"/>
              <a:t>With C++ templates, the method names can become so long that </a:t>
            </a:r>
            <a:r>
              <a:rPr lang="en-US" dirty="0" err="1"/>
              <a:t>gprof</a:t>
            </a:r>
            <a:r>
              <a:rPr lang="en-US" dirty="0"/>
              <a:t> may sometimes have formatting issues or even crash!</a:t>
            </a:r>
          </a:p>
          <a:p>
            <a:endParaRPr lang="en-US" dirty="0"/>
          </a:p>
          <a:p>
            <a:r>
              <a:rPr lang="en-US" dirty="0"/>
              <a:t>The heavy use of libraries more or less guarantees that most time will be shown as being in various libraries.  But you want to understand time spent in the user code that </a:t>
            </a:r>
            <a:r>
              <a:rPr lang="en-US" i="1" dirty="0"/>
              <a:t>called</a:t>
            </a:r>
            <a:r>
              <a:rPr lang="en-US" dirty="0"/>
              <a:t> these libraries, which is trickier!</a:t>
            </a:r>
          </a:p>
        </p:txBody>
      </p:sp>
      <p:sp>
        <p:nvSpPr>
          <p:cNvPr id="3" name="Footer Placeholder 2">
            <a:extLst>
              <a:ext uri="{FF2B5EF4-FFF2-40B4-BE49-F238E27FC236}">
                <a16:creationId xmlns:a16="http://schemas.microsoft.com/office/drawing/2014/main" id="{3AADF122-FC26-4561-9761-D9CCBFF6F214}"/>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D22BBDE8-A2CC-445B-A0F8-4E1DDC048A89}"/>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616372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15F4-F56A-4780-AC1F-BA10217A66C1}"/>
              </a:ext>
            </a:extLst>
          </p:cNvPr>
          <p:cNvSpPr>
            <a:spLocks noGrp="1"/>
          </p:cNvSpPr>
          <p:nvPr>
            <p:ph type="title"/>
          </p:nvPr>
        </p:nvSpPr>
        <p:spPr/>
        <p:txBody>
          <a:bodyPr/>
          <a:lstStyle/>
          <a:p>
            <a:r>
              <a:rPr lang="en-US" dirty="0"/>
              <a:t>Example: fast-</a:t>
            </a:r>
            <a:r>
              <a:rPr lang="en-US" dirty="0" err="1"/>
              <a:t>wc</a:t>
            </a:r>
            <a:endParaRPr lang="en-US" dirty="0"/>
          </a:p>
        </p:txBody>
      </p:sp>
      <p:sp>
        <p:nvSpPr>
          <p:cNvPr id="3" name="Content Placeholder 2">
            <a:extLst>
              <a:ext uri="{FF2B5EF4-FFF2-40B4-BE49-F238E27FC236}">
                <a16:creationId xmlns:a16="http://schemas.microsoft.com/office/drawing/2014/main" id="{64DAC2F5-A7EF-4F96-B408-D1489C78C4AD}"/>
              </a:ext>
            </a:extLst>
          </p:cNvPr>
          <p:cNvSpPr>
            <a:spLocks noGrp="1"/>
          </p:cNvSpPr>
          <p:nvPr>
            <p:ph idx="1"/>
          </p:nvPr>
        </p:nvSpPr>
        <p:spPr/>
        <p:txBody>
          <a:bodyPr/>
          <a:lstStyle/>
          <a:p>
            <a:r>
              <a:rPr lang="en-US" dirty="0"/>
              <a:t>Ken and Sagar’s word count programs are nearly impossible to profile with these tools.</a:t>
            </a:r>
          </a:p>
          <a:p>
            <a:endParaRPr lang="en-US" dirty="0"/>
          </a:p>
          <a:p>
            <a:r>
              <a:rPr lang="en-US" dirty="0" err="1"/>
              <a:t>Gprof</a:t>
            </a:r>
            <a:r>
              <a:rPr lang="en-US" dirty="0"/>
              <a:t> sometimes even crashes due to the long symbol names! </a:t>
            </a:r>
          </a:p>
          <a:p>
            <a:endParaRPr lang="en-US" dirty="0"/>
          </a:p>
          <a:p>
            <a:r>
              <a:rPr lang="en-US" b="1" dirty="0">
                <a:solidFill>
                  <a:srgbClr val="C00000"/>
                </a:solidFill>
              </a:rPr>
              <a:t>But just the same, I tried a few different “configurations” and found a case where it was able to run…</a:t>
            </a:r>
          </a:p>
        </p:txBody>
      </p:sp>
      <p:sp>
        <p:nvSpPr>
          <p:cNvPr id="4" name="Footer Placeholder 3">
            <a:extLst>
              <a:ext uri="{FF2B5EF4-FFF2-40B4-BE49-F238E27FC236}">
                <a16:creationId xmlns:a16="http://schemas.microsoft.com/office/drawing/2014/main" id="{902CC83E-C4F5-4C07-93FB-1AEB98D8D1E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EACA45F-4709-478A-894F-FAC546C79A66}"/>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737712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5C5E-6AE2-4DEB-BE29-5C9012196F8C}"/>
              </a:ext>
            </a:extLst>
          </p:cNvPr>
          <p:cNvSpPr>
            <a:spLocks noGrp="1"/>
          </p:cNvSpPr>
          <p:nvPr>
            <p:ph type="title"/>
          </p:nvPr>
        </p:nvSpPr>
        <p:spPr/>
        <p:txBody>
          <a:bodyPr/>
          <a:lstStyle/>
          <a:p>
            <a:r>
              <a:rPr lang="en-US" dirty="0"/>
              <a:t>Some of the </a:t>
            </a:r>
            <a:r>
              <a:rPr lang="en-US" dirty="0" err="1"/>
              <a:t>gprof</a:t>
            </a:r>
            <a:r>
              <a:rPr lang="en-US" dirty="0"/>
              <a:t> output from </a:t>
            </a:r>
            <a:r>
              <a:rPr lang="en-US" dirty="0" err="1"/>
              <a:t>fast_wc</a:t>
            </a:r>
            <a:endParaRPr lang="en-US" dirty="0"/>
          </a:p>
        </p:txBody>
      </p:sp>
      <p:sp>
        <p:nvSpPr>
          <p:cNvPr id="4" name="Footer Placeholder 3">
            <a:extLst>
              <a:ext uri="{FF2B5EF4-FFF2-40B4-BE49-F238E27FC236}">
                <a16:creationId xmlns:a16="http://schemas.microsoft.com/office/drawing/2014/main" id="{EEA337E4-6483-4B2D-9CC5-D52C20D4170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7824277-8368-4E66-A672-A4E55002773A}"/>
              </a:ext>
            </a:extLst>
          </p:cNvPr>
          <p:cNvSpPr>
            <a:spLocks noGrp="1"/>
          </p:cNvSpPr>
          <p:nvPr>
            <p:ph type="sldNum" sz="quarter" idx="12"/>
          </p:nvPr>
        </p:nvSpPr>
        <p:spPr/>
        <p:txBody>
          <a:bodyPr/>
          <a:lstStyle/>
          <a:p>
            <a:fld id="{6547F9EC-0141-428E-9624-21FD351CB832}" type="slidenum">
              <a:rPr lang="en-US" smtClean="0"/>
              <a:t>27</a:t>
            </a:fld>
            <a:endParaRPr lang="en-US"/>
          </a:p>
        </p:txBody>
      </p:sp>
      <p:sp>
        <p:nvSpPr>
          <p:cNvPr id="7" name="Rectangle 6">
            <a:extLst>
              <a:ext uri="{FF2B5EF4-FFF2-40B4-BE49-F238E27FC236}">
                <a16:creationId xmlns:a16="http://schemas.microsoft.com/office/drawing/2014/main" id="{92FAAB0F-3949-4877-9646-1A1332245732}"/>
              </a:ext>
            </a:extLst>
          </p:cNvPr>
          <p:cNvSpPr/>
          <p:nvPr/>
        </p:nvSpPr>
        <p:spPr>
          <a:xfrm>
            <a:off x="1024128" y="1666711"/>
            <a:ext cx="11086381" cy="5078313"/>
          </a:xfrm>
          <a:prstGeom prst="rect">
            <a:avLst/>
          </a:prstGeom>
          <a:solidFill>
            <a:srgbClr val="FFC000"/>
          </a:solidFill>
        </p:spPr>
        <p:txBody>
          <a:bodyPr wrap="square">
            <a:spAutoFit/>
          </a:bodyPr>
          <a:lstStyle/>
          <a:p>
            <a:r>
              <a:rPr lang="en-US" dirty="0">
                <a:latin typeface="Times New Roman" panose="02020603050405020304" pitchFamily="18" charset="0"/>
                <a:cs typeface="Times New Roman" panose="02020603050405020304" pitchFamily="18" charset="0"/>
              </a:rPr>
              <a:t>Flat profile: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Each sample counts as 0.01 seconds.</a:t>
            </a:r>
          </a:p>
          <a:p>
            <a:r>
              <a:rPr lang="en-US" dirty="0">
                <a:latin typeface="Times New Roman" panose="02020603050405020304" pitchFamily="18" charset="0"/>
                <a:cs typeface="Times New Roman" panose="02020603050405020304" pitchFamily="18" charset="0"/>
              </a:rPr>
              <a:t>  %   cumulative   self              </a:t>
            </a:r>
            <a:r>
              <a:rPr lang="en-US" dirty="0" err="1">
                <a:latin typeface="Times New Roman" panose="02020603050405020304" pitchFamily="18" charset="0"/>
                <a:cs typeface="Times New Roman" panose="02020603050405020304" pitchFamily="18" charset="0"/>
              </a:rPr>
              <a:t>self</a:t>
            </a:r>
            <a:r>
              <a:rPr lang="en-US" dirty="0">
                <a:latin typeface="Times New Roman" panose="02020603050405020304" pitchFamily="18" charset="0"/>
                <a:cs typeface="Times New Roman" panose="02020603050405020304" pitchFamily="18" charset="0"/>
              </a:rPr>
              <a:t>     total</a:t>
            </a:r>
          </a:p>
          <a:p>
            <a:r>
              <a:rPr lang="en-US" dirty="0">
                <a:latin typeface="Times New Roman" panose="02020603050405020304" pitchFamily="18" charset="0"/>
                <a:cs typeface="Times New Roman" panose="02020603050405020304" pitchFamily="18" charset="0"/>
              </a:rPr>
              <a:t> time   seconds   </a:t>
            </a:r>
            <a:r>
              <a:rPr lang="en-US" dirty="0" err="1">
                <a:latin typeface="Times New Roman" panose="02020603050405020304" pitchFamily="18" charset="0"/>
                <a:cs typeface="Times New Roman" panose="02020603050405020304" pitchFamily="18" charset="0"/>
              </a:rPr>
              <a:t>seconds</a:t>
            </a:r>
            <a:r>
              <a:rPr lang="en-US" dirty="0">
                <a:latin typeface="Times New Roman" panose="02020603050405020304" pitchFamily="18" charset="0"/>
                <a:cs typeface="Times New Roman" panose="02020603050405020304" pitchFamily="18" charset="0"/>
              </a:rPr>
              <a:t>    calls  us/call  us/call  name</a:t>
            </a:r>
          </a:p>
          <a:p>
            <a:r>
              <a:rPr lang="en-US" dirty="0">
                <a:latin typeface="Times New Roman" panose="02020603050405020304" pitchFamily="18" charset="0"/>
                <a:cs typeface="Times New Roman" panose="02020603050405020304" pitchFamily="18" charset="0"/>
              </a:rPr>
              <a:t> 55.39      1.03     1.03                             </a:t>
            </a:r>
            <a:r>
              <a:rPr lang="en-US" dirty="0" err="1">
                <a:latin typeface="Times New Roman" panose="02020603050405020304" pitchFamily="18" charset="0"/>
                <a:cs typeface="Times New Roman" panose="02020603050405020304" pitchFamily="18" charset="0"/>
              </a:rPr>
              <a:t>wcounter</a:t>
            </a:r>
            <a:r>
              <a:rPr lang="en-US" dirty="0">
                <a:latin typeface="Times New Roman" panose="02020603050405020304" pitchFamily="18" charset="0"/>
                <a:cs typeface="Times New Roman" panose="02020603050405020304" pitchFamily="18" charset="0"/>
              </a:rPr>
              <a:t>(int)</a:t>
            </a:r>
          </a:p>
          <a:p>
            <a:r>
              <a:rPr lang="en-US" dirty="0">
                <a:latin typeface="Times New Roman" panose="02020603050405020304" pitchFamily="18" charset="0"/>
                <a:cs typeface="Times New Roman" panose="02020603050405020304" pitchFamily="18" charset="0"/>
              </a:rPr>
              <a:t> 18.28      1.37     0.34      412   825.44   825.44  std::_</a:t>
            </a:r>
            <a:r>
              <a:rPr lang="en-US" dirty="0" err="1">
                <a:latin typeface="Times New Roman" panose="02020603050405020304" pitchFamily="18" charset="0"/>
                <a:cs typeface="Times New Roman" panose="02020603050405020304" pitchFamily="18" charset="0"/>
              </a:rPr>
              <a:t>Rb_tree</a:t>
            </a:r>
            <a:r>
              <a:rPr lang="en-US" dirty="0">
                <a:latin typeface="Times New Roman" panose="02020603050405020304" pitchFamily="18" charset="0"/>
                <a:cs typeface="Times New Roman" panose="02020603050405020304" pitchFamily="18" charset="0"/>
              </a:rPr>
              <a:t>&lt;std::__cxx11::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std::_Select1st&lt;std::pair&lt;std::__cxx11::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&gt;, std::less&lt;std::__cxx11::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std::allocator&lt;std::pair&lt;std::__cxx11::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&gt; &gt;::_</a:t>
            </a:r>
            <a:r>
              <a:rPr lang="en-US" dirty="0" err="1">
                <a:latin typeface="Times New Roman" panose="02020603050405020304" pitchFamily="18" charset="0"/>
                <a:cs typeface="Times New Roman" panose="02020603050405020304" pitchFamily="18" charset="0"/>
              </a:rPr>
              <a:t>M_erase</a:t>
            </a:r>
            <a:r>
              <a:rPr lang="en-US" dirty="0">
                <a:latin typeface="Times New Roman" panose="02020603050405020304" pitchFamily="18" charset="0"/>
                <a:cs typeface="Times New Roman" panose="02020603050405020304" pitchFamily="18" charset="0"/>
              </a:rPr>
              <a:t>(std::_</a:t>
            </a:r>
            <a:r>
              <a:rPr lang="en-US" dirty="0" err="1">
                <a:latin typeface="Times New Roman" panose="02020603050405020304" pitchFamily="18" charset="0"/>
                <a:cs typeface="Times New Roman" panose="02020603050405020304" pitchFamily="18" charset="0"/>
              </a:rPr>
              <a:t>Rb_tree_node</a:t>
            </a:r>
            <a:r>
              <a:rPr lang="en-US" dirty="0">
                <a:latin typeface="Times New Roman" panose="02020603050405020304" pitchFamily="18" charset="0"/>
                <a:cs typeface="Times New Roman" panose="02020603050405020304" pitchFamily="18" charset="0"/>
              </a:rPr>
              <a:t>&lt;std::pair&lt;std::__cxx11::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const, int&gt; &gt;*)</a:t>
            </a:r>
          </a:p>
          <a:p>
            <a:r>
              <a:rPr lang="en-US" dirty="0">
                <a:latin typeface="Times New Roman" panose="02020603050405020304" pitchFamily="18" charset="0"/>
                <a:cs typeface="Times New Roman" panose="02020603050405020304" pitchFamily="18" charset="0"/>
              </a:rPr>
              <a:t> 15.60      1.66     0.29                             std::map&lt;std::pair&lt;int, 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int, </a:t>
            </a:r>
            <a:r>
              <a:rPr lang="en-US" dirty="0" err="1">
                <a:latin typeface="Times New Roman" panose="02020603050405020304" pitchFamily="18" charset="0"/>
                <a:cs typeface="Times New Roman" panose="02020603050405020304" pitchFamily="18" charset="0"/>
              </a:rPr>
              <a:t>DefineSortOrder</a:t>
            </a:r>
            <a:r>
              <a:rPr lang="en-US" dirty="0">
                <a:latin typeface="Times New Roman" panose="02020603050405020304" pitchFamily="18" charset="0"/>
                <a:cs typeface="Times New Roman" panose="02020603050405020304" pitchFamily="18" charset="0"/>
              </a:rPr>
              <a:t>, std::allocator&lt;std::pair&lt;std::pair&lt;int, 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const, int&gt; &gt; &gt;::operator[](std::pair&lt;int, std::__cxx11::</a:t>
            </a:r>
            <a:r>
              <a:rPr lang="en-US" dirty="0" err="1">
                <a:latin typeface="Times New Roman" panose="02020603050405020304" pitchFamily="18" charset="0"/>
                <a:cs typeface="Times New Roman" panose="02020603050405020304" pitchFamily="18" charset="0"/>
              </a:rPr>
              <a:t>basic_string</a:t>
            </a:r>
            <a:r>
              <a:rPr lang="en-US" dirty="0">
                <a:latin typeface="Times New Roman" panose="02020603050405020304" pitchFamily="18" charset="0"/>
                <a:cs typeface="Times New Roman" panose="02020603050405020304" pitchFamily="18" charset="0"/>
              </a:rPr>
              <a:t>&lt;char, std::</a:t>
            </a:r>
            <a:r>
              <a:rPr lang="en-US" dirty="0" err="1">
                <a:latin typeface="Times New Roman" panose="02020603050405020304" pitchFamily="18" charset="0"/>
                <a:cs typeface="Times New Roman" panose="02020603050405020304" pitchFamily="18" charset="0"/>
              </a:rPr>
              <a:t>char_traits</a:t>
            </a:r>
            <a:r>
              <a:rPr lang="en-US" dirty="0">
                <a:latin typeface="Times New Roman" panose="02020603050405020304" pitchFamily="18" charset="0"/>
                <a:cs typeface="Times New Roman" panose="02020603050405020304" pitchFamily="18" charset="0"/>
              </a:rPr>
              <a:t>&lt;char&gt;, std::allocator&lt;char&gt; &gt; &gt; const&amp;)</a:t>
            </a:r>
          </a:p>
          <a:p>
            <a:r>
              <a:rPr lang="en-US" dirty="0">
                <a:latin typeface="Times New Roman" panose="02020603050405020304" pitchFamily="18" charset="0"/>
                <a:cs typeface="Times New Roman" panose="02020603050405020304" pitchFamily="18" charset="0"/>
              </a:rPr>
              <a:t>  </a:t>
            </a:r>
          </a:p>
        </p:txBody>
      </p:sp>
      <p:sp>
        <p:nvSpPr>
          <p:cNvPr id="6" name="Oval 5">
            <a:extLst>
              <a:ext uri="{FF2B5EF4-FFF2-40B4-BE49-F238E27FC236}">
                <a16:creationId xmlns:a16="http://schemas.microsoft.com/office/drawing/2014/main" id="{5E82AF80-EA2A-43C1-BBB9-FA53237EB5F4}"/>
              </a:ext>
            </a:extLst>
          </p:cNvPr>
          <p:cNvSpPr/>
          <p:nvPr/>
        </p:nvSpPr>
        <p:spPr>
          <a:xfrm>
            <a:off x="1250829" y="4675517"/>
            <a:ext cx="1483743" cy="3968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23F6A46-BB86-4BCA-8D9A-9DD89BB0DAE6}"/>
              </a:ext>
            </a:extLst>
          </p:cNvPr>
          <p:cNvSpPr/>
          <p:nvPr/>
        </p:nvSpPr>
        <p:spPr>
          <a:xfrm>
            <a:off x="1092678" y="6073889"/>
            <a:ext cx="1483743" cy="3968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30E714-F697-4361-A3EA-3A7AE78966FB}"/>
              </a:ext>
            </a:extLst>
          </p:cNvPr>
          <p:cNvSpPr/>
          <p:nvPr/>
        </p:nvSpPr>
        <p:spPr>
          <a:xfrm>
            <a:off x="4482859" y="3032185"/>
            <a:ext cx="1736786" cy="396815"/>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76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E5C5E-6AE2-4DEB-BE29-5C9012196F8C}"/>
              </a:ext>
            </a:extLst>
          </p:cNvPr>
          <p:cNvSpPr>
            <a:spLocks noGrp="1"/>
          </p:cNvSpPr>
          <p:nvPr>
            <p:ph type="title"/>
          </p:nvPr>
        </p:nvSpPr>
        <p:spPr/>
        <p:txBody>
          <a:bodyPr/>
          <a:lstStyle/>
          <a:p>
            <a:r>
              <a:rPr lang="en-US" dirty="0"/>
              <a:t>(Cleaned up to be legible)</a:t>
            </a:r>
          </a:p>
        </p:txBody>
      </p:sp>
      <p:sp>
        <p:nvSpPr>
          <p:cNvPr id="4" name="Footer Placeholder 3">
            <a:extLst>
              <a:ext uri="{FF2B5EF4-FFF2-40B4-BE49-F238E27FC236}">
                <a16:creationId xmlns:a16="http://schemas.microsoft.com/office/drawing/2014/main" id="{EEA337E4-6483-4B2D-9CC5-D52C20D4170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7824277-8368-4E66-A672-A4E55002773A}"/>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7" name="Rectangle 6">
            <a:extLst>
              <a:ext uri="{FF2B5EF4-FFF2-40B4-BE49-F238E27FC236}">
                <a16:creationId xmlns:a16="http://schemas.microsoft.com/office/drawing/2014/main" id="{92FAAB0F-3949-4877-9646-1A1332245732}"/>
              </a:ext>
            </a:extLst>
          </p:cNvPr>
          <p:cNvSpPr/>
          <p:nvPr/>
        </p:nvSpPr>
        <p:spPr>
          <a:xfrm>
            <a:off x="874373" y="1946389"/>
            <a:ext cx="11086381" cy="4524315"/>
          </a:xfrm>
          <a:prstGeom prst="rect">
            <a:avLst/>
          </a:prstGeom>
          <a:solidFill>
            <a:srgbClr val="FFC000"/>
          </a:solidFill>
        </p:spPr>
        <p:txBody>
          <a:bodyPr wrap="square">
            <a:spAutoFit/>
          </a:bodyPr>
          <a:lstStyle/>
          <a:p>
            <a:r>
              <a:rPr lang="en-US" dirty="0">
                <a:latin typeface="Times New Roman" panose="02020603050405020304" pitchFamily="18" charset="0"/>
                <a:cs typeface="Times New Roman" panose="02020603050405020304" pitchFamily="18" charset="0"/>
              </a:rPr>
              <a:t>Flat profile: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Each sample counts as 0.01 seconds.</a:t>
            </a:r>
          </a:p>
          <a:p>
            <a:r>
              <a:rPr lang="en-US" dirty="0">
                <a:latin typeface="Times New Roman" panose="02020603050405020304" pitchFamily="18" charset="0"/>
                <a:cs typeface="Times New Roman" panose="02020603050405020304" pitchFamily="18" charset="0"/>
              </a:rPr>
              <a:t>  %      cumulative   self                     </a:t>
            </a:r>
            <a:r>
              <a:rPr lang="en-US" dirty="0" err="1">
                <a:latin typeface="Times New Roman" panose="02020603050405020304" pitchFamily="18" charset="0"/>
                <a:cs typeface="Times New Roman" panose="02020603050405020304" pitchFamily="18" charset="0"/>
              </a:rPr>
              <a:t>self</a:t>
            </a:r>
            <a:r>
              <a:rPr lang="en-US" dirty="0">
                <a:latin typeface="Times New Roman" panose="02020603050405020304" pitchFamily="18" charset="0"/>
                <a:cs typeface="Times New Roman" panose="02020603050405020304" pitchFamily="18" charset="0"/>
              </a:rPr>
              <a:t>       total</a:t>
            </a:r>
          </a:p>
          <a:p>
            <a:r>
              <a:rPr lang="en-US" dirty="0">
                <a:latin typeface="Times New Roman" panose="02020603050405020304" pitchFamily="18" charset="0"/>
                <a:cs typeface="Times New Roman" panose="02020603050405020304" pitchFamily="18" charset="0"/>
              </a:rPr>
              <a:t> time   seconds      </a:t>
            </a:r>
            <a:r>
              <a:rPr lang="en-US" dirty="0" err="1">
                <a:latin typeface="Times New Roman" panose="02020603050405020304" pitchFamily="18" charset="0"/>
                <a:cs typeface="Times New Roman" panose="02020603050405020304" pitchFamily="18" charset="0"/>
              </a:rPr>
              <a:t>seconds</a:t>
            </a:r>
            <a:r>
              <a:rPr lang="en-US" dirty="0">
                <a:latin typeface="Times New Roman" panose="02020603050405020304" pitchFamily="18" charset="0"/>
                <a:cs typeface="Times New Roman" panose="02020603050405020304" pitchFamily="18" charset="0"/>
              </a:rPr>
              <a:t>    calls  us/call    us/call    name</a:t>
            </a:r>
          </a:p>
          <a:p>
            <a:r>
              <a:rPr lang="en-US" dirty="0">
                <a:latin typeface="Times New Roman" panose="02020603050405020304" pitchFamily="18" charset="0"/>
                <a:cs typeface="Times New Roman" panose="02020603050405020304" pitchFamily="18" charset="0"/>
              </a:rPr>
              <a:t> 55.39      1.03        1.03                                               </a:t>
            </a:r>
            <a:r>
              <a:rPr lang="en-US" dirty="0" err="1">
                <a:latin typeface="Times New Roman" panose="02020603050405020304" pitchFamily="18" charset="0"/>
                <a:cs typeface="Times New Roman" panose="02020603050405020304" pitchFamily="18" charset="0"/>
              </a:rPr>
              <a:t>wcounter</a:t>
            </a:r>
            <a:r>
              <a:rPr lang="en-US" dirty="0">
                <a:latin typeface="Times New Roman" panose="02020603050405020304" pitchFamily="18" charset="0"/>
                <a:cs typeface="Times New Roman" panose="02020603050405020304" pitchFamily="18" charset="0"/>
              </a:rPr>
              <a:t>(int)                                </a:t>
            </a:r>
            <a:r>
              <a:rPr lang="en-US" b="1" dirty="0">
                <a:latin typeface="Times New Roman" panose="02020603050405020304" pitchFamily="18" charset="0"/>
                <a:cs typeface="Times New Roman" panose="02020603050405020304" pitchFamily="18" charset="0"/>
              </a:rPr>
              <a:t>// Ken’s word count main loop</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18.28      1.37        0.34        412   825.44   825.44    _</a:t>
            </a:r>
            <a:r>
              <a:rPr lang="en-US" dirty="0" err="1">
                <a:latin typeface="Times New Roman" panose="02020603050405020304" pitchFamily="18" charset="0"/>
                <a:cs typeface="Times New Roman" panose="02020603050405020304" pitchFamily="18" charset="0"/>
              </a:rPr>
              <a:t>M_erase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15.60      1.66        0.29                                               operator[]()</a:t>
            </a:r>
          </a:p>
          <a:p>
            <a:r>
              <a:rPr lang="en-US" dirty="0">
                <a:latin typeface="Times New Roman" panose="02020603050405020304" pitchFamily="18" charset="0"/>
                <a:cs typeface="Times New Roman" panose="02020603050405020304" pitchFamily="18" charset="0"/>
              </a:rPr>
              <a:t>   6.99      1.79        0.13                                               </a:t>
            </a:r>
            <a:r>
              <a:rPr lang="en-US" dirty="0" err="1">
                <a:latin typeface="Times New Roman" panose="02020603050405020304" pitchFamily="18" charset="0"/>
                <a:cs typeface="Times New Roman" panose="02020603050405020304" pitchFamily="18" charset="0"/>
              </a:rPr>
              <a:t>M_erase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2.15      1.83        0.04                                               __tcf_1</a:t>
            </a:r>
          </a:p>
          <a:p>
            <a:r>
              <a:rPr lang="en-US" dirty="0">
                <a:latin typeface="Times New Roman" panose="02020603050405020304" pitchFamily="18" charset="0"/>
                <a:cs typeface="Times New Roman" panose="02020603050405020304" pitchFamily="18" charset="0"/>
              </a:rPr>
              <a:t>   1.08      1.85        0.02                                              __tcf_0</a:t>
            </a:r>
          </a:p>
          <a:p>
            <a:r>
              <a:rPr lang="en-US" dirty="0">
                <a:latin typeface="Times New Roman" panose="02020603050405020304" pitchFamily="18" charset="0"/>
                <a:cs typeface="Times New Roman" panose="02020603050405020304" pitchFamily="18" charset="0"/>
              </a:rPr>
              <a:t>   0.54      1.86        0.01  1168849     0.01     0.01      </a:t>
            </a:r>
            <a:r>
              <a:rPr lang="en-US" dirty="0" err="1">
                <a:latin typeface="Times New Roman" panose="02020603050405020304" pitchFamily="18" charset="0"/>
                <a:cs typeface="Times New Roman" panose="02020603050405020304" pitchFamily="18" charset="0"/>
              </a:rPr>
              <a:t>M_get_insert_hint_unique_pos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0.00      1.86        0.00              8     0.00     0.00      _</a:t>
            </a:r>
            <a:r>
              <a:rPr lang="en-US" dirty="0" err="1">
                <a:latin typeface="Times New Roman" panose="02020603050405020304" pitchFamily="18" charset="0"/>
                <a:cs typeface="Times New Roman" panose="02020603050405020304" pitchFamily="18" charset="0"/>
              </a:rPr>
              <a:t>M_get_insert_unique_pos</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0.00       1.86        0.00              1     0.00     0.00      _GLOBAL__</a:t>
            </a:r>
            <a:r>
              <a:rPr lang="en-US" dirty="0" err="1">
                <a:latin typeface="Times New Roman" panose="02020603050405020304" pitchFamily="18" charset="0"/>
                <a:cs typeface="Times New Roman" panose="02020603050405020304" pitchFamily="18" charset="0"/>
              </a:rPr>
              <a:t>sub_I_lock</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0.00       1.86        0.00              1     0.00     0.00      </a:t>
            </a:r>
            <a:r>
              <a:rPr lang="en-US" dirty="0" err="1">
                <a:latin typeface="Times New Roman" panose="02020603050405020304" pitchFamily="18" charset="0"/>
                <a:cs typeface="Times New Roman" panose="02020603050405020304" pitchFamily="18" charset="0"/>
              </a:rPr>
              <a:t>M_get_insert_unique_pos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a:t>
            </a:r>
          </a:p>
        </p:txBody>
      </p:sp>
      <p:sp>
        <p:nvSpPr>
          <p:cNvPr id="8" name="Oval 7">
            <a:extLst>
              <a:ext uri="{FF2B5EF4-FFF2-40B4-BE49-F238E27FC236}">
                <a16:creationId xmlns:a16="http://schemas.microsoft.com/office/drawing/2014/main" id="{46884645-BC11-42EB-8AB0-A252C9AA1087}"/>
              </a:ext>
            </a:extLst>
          </p:cNvPr>
          <p:cNvSpPr/>
          <p:nvPr/>
        </p:nvSpPr>
        <p:spPr>
          <a:xfrm>
            <a:off x="776377" y="3165894"/>
            <a:ext cx="983412" cy="62110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C20307A-2439-4BFA-8D49-99B597E61413}"/>
              </a:ext>
            </a:extLst>
          </p:cNvPr>
          <p:cNvSpPr/>
          <p:nvPr/>
        </p:nvSpPr>
        <p:spPr>
          <a:xfrm>
            <a:off x="5604293" y="3165894"/>
            <a:ext cx="1685027" cy="62110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5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D15F4-F56A-4780-AC1F-BA10217A66C1}"/>
              </a:ext>
            </a:extLst>
          </p:cNvPr>
          <p:cNvSpPr>
            <a:spLocks noGrp="1"/>
          </p:cNvSpPr>
          <p:nvPr>
            <p:ph type="title"/>
          </p:nvPr>
        </p:nvSpPr>
        <p:spPr/>
        <p:txBody>
          <a:bodyPr/>
          <a:lstStyle/>
          <a:p>
            <a:r>
              <a:rPr lang="en-US" dirty="0"/>
              <a:t>Example: fast-</a:t>
            </a:r>
            <a:r>
              <a:rPr lang="en-US" dirty="0" err="1"/>
              <a:t>wc</a:t>
            </a:r>
            <a:endParaRPr lang="en-US" dirty="0"/>
          </a:p>
        </p:txBody>
      </p:sp>
      <p:sp>
        <p:nvSpPr>
          <p:cNvPr id="3" name="Content Placeholder 2">
            <a:extLst>
              <a:ext uri="{FF2B5EF4-FFF2-40B4-BE49-F238E27FC236}">
                <a16:creationId xmlns:a16="http://schemas.microsoft.com/office/drawing/2014/main" id="{64DAC2F5-A7EF-4F96-B408-D1489C78C4AD}"/>
              </a:ext>
            </a:extLst>
          </p:cNvPr>
          <p:cNvSpPr>
            <a:spLocks noGrp="1"/>
          </p:cNvSpPr>
          <p:nvPr>
            <p:ph idx="1"/>
          </p:nvPr>
        </p:nvSpPr>
        <p:spPr/>
        <p:txBody>
          <a:bodyPr>
            <a:normAutofit fontScale="92500" lnSpcReduction="10000"/>
          </a:bodyPr>
          <a:lstStyle/>
          <a:p>
            <a:r>
              <a:rPr lang="en-US" dirty="0"/>
              <a:t>Fast-</a:t>
            </a:r>
            <a:r>
              <a:rPr lang="en-US" dirty="0" err="1"/>
              <a:t>wc</a:t>
            </a:r>
            <a:r>
              <a:rPr lang="en-US" dirty="0"/>
              <a:t> used a std::map, and the core operation was to increment the count in an element.</a:t>
            </a:r>
          </a:p>
          <a:p>
            <a:endParaRPr lang="en-US" dirty="0"/>
          </a:p>
          <a:p>
            <a:r>
              <a:rPr lang="en-US" dirty="0"/>
              <a:t>We actually see the calls to the indexing operation:  “operator[]”, although </a:t>
            </a:r>
            <a:r>
              <a:rPr lang="en-US" dirty="0" err="1"/>
              <a:t>gprof</a:t>
            </a:r>
            <a:r>
              <a:rPr lang="en-US" dirty="0"/>
              <a:t> doesn’t have a count for how often it was called.  (C++ library wasn’t compiled with –</a:t>
            </a:r>
            <a:r>
              <a:rPr lang="en-US" dirty="0" err="1"/>
              <a:t>pg</a:t>
            </a:r>
            <a:r>
              <a:rPr lang="en-US" dirty="0"/>
              <a:t>!)</a:t>
            </a:r>
          </a:p>
          <a:p>
            <a:endParaRPr lang="en-US" dirty="0"/>
          </a:p>
          <a:p>
            <a:r>
              <a:rPr lang="en-US" dirty="0"/>
              <a:t>It looks like most of the time is spent in “word counter”, which is good</a:t>
            </a:r>
          </a:p>
        </p:txBody>
      </p:sp>
      <p:sp>
        <p:nvSpPr>
          <p:cNvPr id="4" name="Footer Placeholder 3">
            <a:extLst>
              <a:ext uri="{FF2B5EF4-FFF2-40B4-BE49-F238E27FC236}">
                <a16:creationId xmlns:a16="http://schemas.microsoft.com/office/drawing/2014/main" id="{902CC83E-C4F5-4C07-93FB-1AEB98D8D1E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EACA45F-4709-478A-894F-FAC546C79A66}"/>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77996131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CAC5-45E5-47A0-A87C-CBDF4A6B2B4F}"/>
              </a:ext>
            </a:extLst>
          </p:cNvPr>
          <p:cNvSpPr>
            <a:spLocks noGrp="1"/>
          </p:cNvSpPr>
          <p:nvPr>
            <p:ph type="title"/>
          </p:nvPr>
        </p:nvSpPr>
        <p:spPr/>
        <p:txBody>
          <a:bodyPr>
            <a:normAutofit fontScale="90000"/>
          </a:bodyPr>
          <a:lstStyle/>
          <a:p>
            <a:r>
              <a:rPr lang="en-US" dirty="0"/>
              <a:t>an understanding of const, </a:t>
            </a:r>
            <a:r>
              <a:rPr lang="en-US" dirty="0" err="1"/>
              <a:t>constexpr</a:t>
            </a:r>
            <a:r>
              <a:rPr lang="en-US" dirty="0"/>
              <a:t> and templates clarifies performance analysis</a:t>
            </a:r>
          </a:p>
        </p:txBody>
      </p:sp>
      <p:sp>
        <p:nvSpPr>
          <p:cNvPr id="3" name="Content Placeholder 2">
            <a:extLst>
              <a:ext uri="{FF2B5EF4-FFF2-40B4-BE49-F238E27FC236}">
                <a16:creationId xmlns:a16="http://schemas.microsoft.com/office/drawing/2014/main" id="{13CD512A-04FF-42A1-82A0-23ED7974FF66}"/>
              </a:ext>
            </a:extLst>
          </p:cNvPr>
          <p:cNvSpPr>
            <a:spLocks noGrp="1"/>
          </p:cNvSpPr>
          <p:nvPr>
            <p:ph idx="1"/>
          </p:nvPr>
        </p:nvSpPr>
        <p:spPr>
          <a:xfrm>
            <a:off x="1024128" y="2708694"/>
            <a:ext cx="10641690" cy="3600666"/>
          </a:xfrm>
        </p:spPr>
        <p:txBody>
          <a:bodyPr>
            <a:normAutofit/>
          </a:bodyPr>
          <a:lstStyle/>
          <a:p>
            <a:r>
              <a:rPr lang="en-US" dirty="0"/>
              <a:t>Knowing how to visualize a program lets us assess performance:</a:t>
            </a:r>
          </a:p>
          <a:p>
            <a:pPr>
              <a:buFont typeface="Wingdings" panose="05000000000000000000" pitchFamily="2" charset="2"/>
              <a:buChar char="Ø"/>
            </a:pPr>
            <a:r>
              <a:rPr lang="en-US" dirty="0"/>
              <a:t>We need to learn how </a:t>
            </a:r>
            <a:r>
              <a:rPr lang="en-US" dirty="0" err="1"/>
              <a:t>gprof</a:t>
            </a:r>
            <a:r>
              <a:rPr lang="en-US" dirty="0"/>
              <a:t> and other profiling tools work,</a:t>
            </a:r>
            <a:br>
              <a:rPr lang="en-US" dirty="0"/>
            </a:br>
            <a:r>
              <a:rPr lang="en-US" dirty="0"/>
              <a:t>  but then can use them to diagnose performance problems.  </a:t>
            </a:r>
          </a:p>
          <a:p>
            <a:pPr>
              <a:buFont typeface="Wingdings" panose="05000000000000000000" pitchFamily="2" charset="2"/>
              <a:buChar char="Ø"/>
            </a:pPr>
            <a:r>
              <a:rPr lang="en-US" dirty="0"/>
              <a:t>With a clear mental image of how things </a:t>
            </a:r>
            <a:r>
              <a:rPr lang="en-US" i="1" dirty="0"/>
              <a:t>should </a:t>
            </a:r>
            <a:r>
              <a:rPr lang="en-US" dirty="0"/>
              <a:t>work, we can</a:t>
            </a:r>
            <a:br>
              <a:rPr lang="en-US" dirty="0"/>
            </a:br>
            <a:r>
              <a:rPr lang="en-US" dirty="0"/>
              <a:t>   identify surprising overheads that may lead to insights about</a:t>
            </a:r>
            <a:br>
              <a:rPr lang="en-US" dirty="0"/>
            </a:br>
            <a:r>
              <a:rPr lang="en-US" dirty="0"/>
              <a:t>   root causes of slow performance.</a:t>
            </a:r>
          </a:p>
          <a:p>
            <a:endParaRPr lang="en-US" dirty="0"/>
          </a:p>
        </p:txBody>
      </p:sp>
      <p:sp>
        <p:nvSpPr>
          <p:cNvPr id="4" name="Footer Placeholder 3">
            <a:extLst>
              <a:ext uri="{FF2B5EF4-FFF2-40B4-BE49-F238E27FC236}">
                <a16:creationId xmlns:a16="http://schemas.microsoft.com/office/drawing/2014/main" id="{EF674A2E-AA19-4673-BA58-28B5BF4183F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44F9654-FD21-4779-B399-46215E781242}"/>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3966430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391B-3397-4E3E-848A-6F01E8806B71}"/>
              </a:ext>
            </a:extLst>
          </p:cNvPr>
          <p:cNvSpPr>
            <a:spLocks noGrp="1"/>
          </p:cNvSpPr>
          <p:nvPr>
            <p:ph type="title"/>
          </p:nvPr>
        </p:nvSpPr>
        <p:spPr/>
        <p:txBody>
          <a:bodyPr/>
          <a:lstStyle/>
          <a:p>
            <a:r>
              <a:rPr lang="en-US" dirty="0"/>
              <a:t>What about </a:t>
            </a:r>
            <a:r>
              <a:rPr lang="en-US" dirty="0" err="1"/>
              <a:t>M_Erase</a:t>
            </a:r>
            <a:r>
              <a:rPr lang="en-US" dirty="0"/>
              <a:t> and _</a:t>
            </a:r>
            <a:r>
              <a:rPr lang="en-US" dirty="0" err="1"/>
              <a:t>M_Erase</a:t>
            </a:r>
            <a:r>
              <a:rPr lang="en-US" dirty="0"/>
              <a:t>?</a:t>
            </a:r>
          </a:p>
        </p:txBody>
      </p:sp>
      <p:sp>
        <p:nvSpPr>
          <p:cNvPr id="3" name="Content Placeholder 2">
            <a:extLst>
              <a:ext uri="{FF2B5EF4-FFF2-40B4-BE49-F238E27FC236}">
                <a16:creationId xmlns:a16="http://schemas.microsoft.com/office/drawing/2014/main" id="{EDEC5516-59C3-4D2F-AFA0-0399E3F19333}"/>
              </a:ext>
            </a:extLst>
          </p:cNvPr>
          <p:cNvSpPr>
            <a:spLocks noGrp="1"/>
          </p:cNvSpPr>
          <p:nvPr>
            <p:ph idx="1"/>
          </p:nvPr>
        </p:nvSpPr>
        <p:spPr/>
        <p:txBody>
          <a:bodyPr>
            <a:normAutofit lnSpcReduction="10000"/>
          </a:bodyPr>
          <a:lstStyle/>
          <a:p>
            <a:r>
              <a:rPr lang="en-US" dirty="0"/>
              <a:t>These turn out to be methods used inside the std::map class, which uses a B+ tree data structure</a:t>
            </a:r>
          </a:p>
          <a:p>
            <a:pPr marL="0" indent="0">
              <a:buNone/>
            </a:pPr>
            <a:endParaRPr lang="en-US" dirty="0"/>
          </a:p>
          <a:p>
            <a:r>
              <a:rPr lang="en-US" dirty="0" err="1"/>
              <a:t>M_Erase</a:t>
            </a:r>
            <a:r>
              <a:rPr lang="en-US" dirty="0"/>
              <a:t> was a “wrapper” method that just called _</a:t>
            </a:r>
            <a:r>
              <a:rPr lang="en-US" dirty="0" err="1"/>
              <a:t>M_Erase</a:t>
            </a:r>
            <a:endParaRPr lang="en-US" dirty="0"/>
          </a:p>
          <a:p>
            <a:endParaRPr lang="en-US" dirty="0"/>
          </a:p>
          <a:p>
            <a:r>
              <a:rPr lang="en-US" dirty="0"/>
              <a:t>Not called very often yet turned out to be 17% of the runtime for fast-</a:t>
            </a:r>
            <a:r>
              <a:rPr lang="en-US" dirty="0" err="1"/>
              <a:t>wc</a:t>
            </a:r>
            <a:r>
              <a:rPr lang="en-US" dirty="0"/>
              <a:t>.  </a:t>
            </a:r>
            <a:r>
              <a:rPr lang="en-US" b="1" dirty="0">
                <a:solidFill>
                  <a:srgbClr val="C00000"/>
                </a:solidFill>
              </a:rPr>
              <a:t>By building my own home-made tree class I could probably get rid of that overhead… hmm…</a:t>
            </a:r>
          </a:p>
        </p:txBody>
      </p:sp>
      <p:sp>
        <p:nvSpPr>
          <p:cNvPr id="4" name="Footer Placeholder 3">
            <a:extLst>
              <a:ext uri="{FF2B5EF4-FFF2-40B4-BE49-F238E27FC236}">
                <a16:creationId xmlns:a16="http://schemas.microsoft.com/office/drawing/2014/main" id="{64033427-6097-41E4-89D8-ED0263642BBC}"/>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28C54A1-997E-4CD6-BFEF-8E3BEEA5678C}"/>
              </a:ext>
            </a:extLst>
          </p:cNvPr>
          <p:cNvSpPr>
            <a:spLocks noGrp="1"/>
          </p:cNvSpPr>
          <p:nvPr>
            <p:ph type="sldNum" sz="quarter" idx="12"/>
          </p:nvPr>
        </p:nvSpPr>
        <p:spPr/>
        <p:txBody>
          <a:bodyPr/>
          <a:lstStyle/>
          <a:p>
            <a:fld id="{6547F9EC-0141-428E-9624-21FD351CB832}" type="slidenum">
              <a:rPr lang="en-US" smtClean="0"/>
              <a:t>30</a:t>
            </a:fld>
            <a:endParaRPr lang="en-US"/>
          </a:p>
        </p:txBody>
      </p:sp>
    </p:spTree>
    <p:extLst>
      <p:ext uri="{BB962C8B-B14F-4D97-AF65-F5344CB8AC3E}">
        <p14:creationId xmlns:p14="http://schemas.microsoft.com/office/powerpoint/2010/main" val="3405738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7EB7-30E8-468A-9FE5-38053A88D825}"/>
              </a:ext>
            </a:extLst>
          </p:cNvPr>
          <p:cNvSpPr>
            <a:spLocks noGrp="1"/>
          </p:cNvSpPr>
          <p:nvPr>
            <p:ph type="title"/>
          </p:nvPr>
        </p:nvSpPr>
        <p:spPr/>
        <p:txBody>
          <a:bodyPr/>
          <a:lstStyle/>
          <a:p>
            <a:r>
              <a:rPr lang="en-US" dirty="0"/>
              <a:t>Statement counts</a:t>
            </a:r>
          </a:p>
        </p:txBody>
      </p:sp>
      <p:sp>
        <p:nvSpPr>
          <p:cNvPr id="3" name="Content Placeholder 2">
            <a:extLst>
              <a:ext uri="{FF2B5EF4-FFF2-40B4-BE49-F238E27FC236}">
                <a16:creationId xmlns:a16="http://schemas.microsoft.com/office/drawing/2014/main" id="{B6088B7D-5761-4706-8276-A0B7BE67058D}"/>
              </a:ext>
            </a:extLst>
          </p:cNvPr>
          <p:cNvSpPr>
            <a:spLocks noGrp="1"/>
          </p:cNvSpPr>
          <p:nvPr>
            <p:ph idx="1"/>
          </p:nvPr>
        </p:nvSpPr>
        <p:spPr/>
        <p:txBody>
          <a:bodyPr/>
          <a:lstStyle/>
          <a:p>
            <a:r>
              <a:rPr lang="en-US" dirty="0"/>
              <a:t>With the –A option, </a:t>
            </a:r>
            <a:r>
              <a:rPr lang="en-US" dirty="0" err="1"/>
              <a:t>gprof</a:t>
            </a:r>
            <a:r>
              <a:rPr lang="en-US" dirty="0"/>
              <a:t> will</a:t>
            </a:r>
            <a:br>
              <a:rPr lang="en-US" dirty="0"/>
            </a:br>
            <a:r>
              <a:rPr lang="en-US" dirty="0"/>
              <a:t>print line by line execution </a:t>
            </a:r>
            <a:br>
              <a:rPr lang="en-US" dirty="0"/>
            </a:br>
            <a:r>
              <a:rPr lang="en-US" dirty="0"/>
              <a:t>frequency… if it doesn’t crash.</a:t>
            </a:r>
          </a:p>
          <a:p>
            <a:endParaRPr lang="en-US" dirty="0"/>
          </a:p>
          <a:p>
            <a:r>
              <a:rPr lang="en-US" dirty="0"/>
              <a:t>On a C++ program, however,</a:t>
            </a:r>
            <a:br>
              <a:rPr lang="en-US" dirty="0"/>
            </a:br>
            <a:r>
              <a:rPr lang="en-US" dirty="0"/>
              <a:t>this feature is unstable and may</a:t>
            </a:r>
            <a:br>
              <a:rPr lang="en-US" dirty="0"/>
            </a:br>
            <a:r>
              <a:rPr lang="en-US" dirty="0"/>
              <a:t>not produce any output at all.</a:t>
            </a:r>
          </a:p>
        </p:txBody>
      </p:sp>
      <p:sp>
        <p:nvSpPr>
          <p:cNvPr id="4" name="Footer Placeholder 3">
            <a:extLst>
              <a:ext uri="{FF2B5EF4-FFF2-40B4-BE49-F238E27FC236}">
                <a16:creationId xmlns:a16="http://schemas.microsoft.com/office/drawing/2014/main" id="{4CA5E96E-6AA5-485C-AFDF-4C3E9A5A27B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F686038-6609-4E79-AFA9-3A0C66AD825B}"/>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Rectangle 5">
            <a:extLst>
              <a:ext uri="{FF2B5EF4-FFF2-40B4-BE49-F238E27FC236}">
                <a16:creationId xmlns:a16="http://schemas.microsoft.com/office/drawing/2014/main" id="{102E2C7F-ADE7-4AED-A618-B944627F0DB2}"/>
              </a:ext>
            </a:extLst>
          </p:cNvPr>
          <p:cNvSpPr/>
          <p:nvPr/>
        </p:nvSpPr>
        <p:spPr>
          <a:xfrm>
            <a:off x="7021901" y="1392391"/>
            <a:ext cx="5046453" cy="5078313"/>
          </a:xfrm>
          <a:prstGeom prst="rect">
            <a:avLst/>
          </a:prstGeom>
          <a:solidFill>
            <a:srgbClr val="FFC000"/>
          </a:solidFill>
        </p:spPr>
        <p:txBody>
          <a:bodyPr wrap="square">
            <a:sp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updcrc</a:t>
            </a:r>
            <a:r>
              <a:rPr lang="en-US" b="1" dirty="0">
                <a:latin typeface="Times New Roman" panose="02020603050405020304" pitchFamily="18" charset="0"/>
                <a:cs typeface="Times New Roman" panose="02020603050405020304" pitchFamily="18" charset="0"/>
              </a:rPr>
              <a:t>(s, n)</a:t>
            </a: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uch</a:t>
            </a:r>
            <a:r>
              <a:rPr lang="en-US" b="1" dirty="0">
                <a:latin typeface="Times New Roman" panose="02020603050405020304" pitchFamily="18" charset="0"/>
                <a:cs typeface="Times New Roman" panose="02020603050405020304" pitchFamily="18" charset="0"/>
              </a:rPr>
              <a:t> *s;</a:t>
            </a:r>
          </a:p>
          <a:p>
            <a:r>
              <a:rPr lang="en-US" b="1" dirty="0">
                <a:latin typeface="Times New Roman" panose="02020603050405020304" pitchFamily="18" charset="0"/>
                <a:cs typeface="Times New Roman" panose="02020603050405020304" pitchFamily="18" charset="0"/>
              </a:rPr>
              <a:t>                        unsigned n;</a:t>
            </a:r>
          </a:p>
          <a:p>
            <a:r>
              <a:rPr lang="en-US" b="1" dirty="0">
                <a:latin typeface="Times New Roman" panose="02020603050405020304" pitchFamily="18" charset="0"/>
                <a:cs typeface="Times New Roman" panose="02020603050405020304" pitchFamily="18" charset="0"/>
              </a:rPr>
              <a:t>                  2 -&gt;{</a:t>
            </a:r>
          </a:p>
          <a:p>
            <a:r>
              <a:rPr lang="en-US" b="1" dirty="0">
                <a:latin typeface="Times New Roman" panose="02020603050405020304" pitchFamily="18" charset="0"/>
                <a:cs typeface="Times New Roman" panose="02020603050405020304" pitchFamily="18" charset="0"/>
              </a:rPr>
              <a:t>                         register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c;</a:t>
            </a:r>
          </a:p>
          <a:p>
            <a:r>
              <a:rPr lang="en-US" b="1" dirty="0">
                <a:latin typeface="Times New Roman" panose="02020603050405020304" pitchFamily="18" charset="0"/>
                <a:cs typeface="Times New Roman" panose="02020603050405020304" pitchFamily="18" charset="0"/>
              </a:rPr>
              <a:t>                         static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)0xffffffffL;</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if (s == NULL) {</a:t>
            </a:r>
          </a:p>
          <a:p>
            <a:r>
              <a:rPr lang="en-US" b="1" dirty="0">
                <a:latin typeface="Times New Roman" panose="02020603050405020304" pitchFamily="18" charset="0"/>
                <a:cs typeface="Times New Roman" panose="02020603050405020304" pitchFamily="18" charset="0"/>
              </a:rPr>
              <a:t>                 1 -&gt;        c = 0xffffffffL;</a:t>
            </a:r>
          </a:p>
          <a:p>
            <a:r>
              <a:rPr lang="en-US" b="1" dirty="0">
                <a:latin typeface="Times New Roman" panose="02020603050405020304" pitchFamily="18" charset="0"/>
                <a:cs typeface="Times New Roman" panose="02020603050405020304" pitchFamily="18" charset="0"/>
              </a:rPr>
              <a:t>                 1 -&gt;    } else {</a:t>
            </a:r>
          </a:p>
          <a:p>
            <a:r>
              <a:rPr lang="en-US" b="1" dirty="0">
                <a:latin typeface="Times New Roman" panose="02020603050405020304" pitchFamily="18" charset="0"/>
                <a:cs typeface="Times New Roman" panose="02020603050405020304" pitchFamily="18" charset="0"/>
              </a:rPr>
              <a:t>                 1 -&gt;        c =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1 -&gt;        if (n) do {</a:t>
            </a:r>
          </a:p>
          <a:p>
            <a:r>
              <a:rPr lang="en-US" b="1" dirty="0">
                <a:latin typeface="Times New Roman" panose="02020603050405020304" pitchFamily="18" charset="0"/>
                <a:cs typeface="Times New Roman" panose="02020603050405020304" pitchFamily="18" charset="0"/>
              </a:rPr>
              <a:t>             756 -&gt;            c = crc_32_tab[...];</a:t>
            </a:r>
          </a:p>
          <a:p>
            <a:r>
              <a:rPr lang="en-US" b="1" dirty="0">
                <a:latin typeface="Times New Roman" panose="02020603050405020304" pitchFamily="18" charset="0"/>
                <a:cs typeface="Times New Roman" panose="02020603050405020304" pitchFamily="18" charset="0"/>
              </a:rPr>
              <a:t>756,1,756 1 -&gt;        } while (--n);</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c;</a:t>
            </a:r>
          </a:p>
          <a:p>
            <a:r>
              <a:rPr lang="en-US" b="1" dirty="0">
                <a:latin typeface="Times New Roman" panose="02020603050405020304" pitchFamily="18" charset="0"/>
                <a:cs typeface="Times New Roman" panose="02020603050405020304" pitchFamily="18" charset="0"/>
              </a:rPr>
              <a:t>                 2 -&gt;    return  c ^ 0xffffffffL;</a:t>
            </a:r>
          </a:p>
          <a:p>
            <a:r>
              <a:rPr lang="en-US" b="1" dirty="0">
                <a:latin typeface="Times New Roman" panose="02020603050405020304" pitchFamily="18" charset="0"/>
                <a:cs typeface="Times New Roman" panose="02020603050405020304" pitchFamily="18" charset="0"/>
              </a:rPr>
              <a:t>                 2 -&gt;}</a:t>
            </a:r>
          </a:p>
        </p:txBody>
      </p:sp>
    </p:spTree>
    <p:extLst>
      <p:ext uri="{BB962C8B-B14F-4D97-AF65-F5344CB8AC3E}">
        <p14:creationId xmlns:p14="http://schemas.microsoft.com/office/powerpoint/2010/main" val="264201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7EB7-30E8-468A-9FE5-38053A88D825}"/>
              </a:ext>
            </a:extLst>
          </p:cNvPr>
          <p:cNvSpPr>
            <a:spLocks noGrp="1"/>
          </p:cNvSpPr>
          <p:nvPr>
            <p:ph type="title"/>
          </p:nvPr>
        </p:nvSpPr>
        <p:spPr/>
        <p:txBody>
          <a:bodyPr/>
          <a:lstStyle/>
          <a:p>
            <a:r>
              <a:rPr lang="en-US" dirty="0"/>
              <a:t>Statement counts</a:t>
            </a:r>
          </a:p>
        </p:txBody>
      </p:sp>
      <p:sp>
        <p:nvSpPr>
          <p:cNvPr id="3" name="Content Placeholder 2">
            <a:extLst>
              <a:ext uri="{FF2B5EF4-FFF2-40B4-BE49-F238E27FC236}">
                <a16:creationId xmlns:a16="http://schemas.microsoft.com/office/drawing/2014/main" id="{B6088B7D-5761-4706-8276-A0B7BE67058D}"/>
              </a:ext>
            </a:extLst>
          </p:cNvPr>
          <p:cNvSpPr>
            <a:spLocks noGrp="1"/>
          </p:cNvSpPr>
          <p:nvPr>
            <p:ph idx="1"/>
          </p:nvPr>
        </p:nvSpPr>
        <p:spPr/>
        <p:txBody>
          <a:bodyPr/>
          <a:lstStyle/>
          <a:p>
            <a:r>
              <a:rPr lang="en-US" dirty="0"/>
              <a:t>With the –A option, </a:t>
            </a:r>
            <a:r>
              <a:rPr lang="en-US" dirty="0" err="1"/>
              <a:t>gprof</a:t>
            </a:r>
            <a:r>
              <a:rPr lang="en-US" dirty="0"/>
              <a:t> will</a:t>
            </a:r>
            <a:br>
              <a:rPr lang="en-US" dirty="0"/>
            </a:br>
            <a:r>
              <a:rPr lang="en-US" dirty="0"/>
              <a:t>print line by line execution </a:t>
            </a:r>
            <a:br>
              <a:rPr lang="en-US" dirty="0"/>
            </a:br>
            <a:r>
              <a:rPr lang="en-US" dirty="0"/>
              <a:t>frequency… if it doesn’t crash.</a:t>
            </a:r>
          </a:p>
          <a:p>
            <a:endParaRPr lang="en-US" dirty="0"/>
          </a:p>
          <a:p>
            <a:r>
              <a:rPr lang="en-US" dirty="0"/>
              <a:t>On a C++ program, however,</a:t>
            </a:r>
            <a:br>
              <a:rPr lang="en-US" dirty="0"/>
            </a:br>
            <a:r>
              <a:rPr lang="en-US" dirty="0"/>
              <a:t>this feature is unstable and may</a:t>
            </a:r>
            <a:br>
              <a:rPr lang="en-US" dirty="0"/>
            </a:br>
            <a:r>
              <a:rPr lang="en-US" dirty="0"/>
              <a:t>not produce any output at all.</a:t>
            </a:r>
          </a:p>
        </p:txBody>
      </p:sp>
      <p:sp>
        <p:nvSpPr>
          <p:cNvPr id="4" name="Footer Placeholder 3">
            <a:extLst>
              <a:ext uri="{FF2B5EF4-FFF2-40B4-BE49-F238E27FC236}">
                <a16:creationId xmlns:a16="http://schemas.microsoft.com/office/drawing/2014/main" id="{4CA5E96E-6AA5-485C-AFDF-4C3E9A5A27B2}"/>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F686038-6609-4E79-AFA9-3A0C66AD825B}"/>
              </a:ext>
            </a:extLst>
          </p:cNvPr>
          <p:cNvSpPr>
            <a:spLocks noGrp="1"/>
          </p:cNvSpPr>
          <p:nvPr>
            <p:ph type="sldNum" sz="quarter" idx="12"/>
          </p:nvPr>
        </p:nvSpPr>
        <p:spPr/>
        <p:txBody>
          <a:bodyPr/>
          <a:lstStyle/>
          <a:p>
            <a:fld id="{6547F9EC-0141-428E-9624-21FD351CB832}" type="slidenum">
              <a:rPr lang="en-US" smtClean="0"/>
              <a:t>32</a:t>
            </a:fld>
            <a:endParaRPr lang="en-US"/>
          </a:p>
        </p:txBody>
      </p:sp>
      <p:sp>
        <p:nvSpPr>
          <p:cNvPr id="6" name="Rectangle 5">
            <a:extLst>
              <a:ext uri="{FF2B5EF4-FFF2-40B4-BE49-F238E27FC236}">
                <a16:creationId xmlns:a16="http://schemas.microsoft.com/office/drawing/2014/main" id="{102E2C7F-ADE7-4AED-A618-B944627F0DB2}"/>
              </a:ext>
            </a:extLst>
          </p:cNvPr>
          <p:cNvSpPr/>
          <p:nvPr/>
        </p:nvSpPr>
        <p:spPr>
          <a:xfrm>
            <a:off x="7021901" y="1392391"/>
            <a:ext cx="5046453" cy="5078313"/>
          </a:xfrm>
          <a:prstGeom prst="rect">
            <a:avLst/>
          </a:prstGeom>
          <a:solidFill>
            <a:srgbClr val="FFC000"/>
          </a:solidFill>
        </p:spPr>
        <p:txBody>
          <a:bodyPr wrap="square">
            <a:sp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updcrc</a:t>
            </a:r>
            <a:r>
              <a:rPr lang="en-US" b="1" dirty="0">
                <a:latin typeface="Times New Roman" panose="02020603050405020304" pitchFamily="18" charset="0"/>
                <a:cs typeface="Times New Roman" panose="02020603050405020304" pitchFamily="18" charset="0"/>
              </a:rPr>
              <a:t>(s, n)</a:t>
            </a:r>
          </a:p>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uch</a:t>
            </a:r>
            <a:r>
              <a:rPr lang="en-US" b="1" dirty="0">
                <a:latin typeface="Times New Roman" panose="02020603050405020304" pitchFamily="18" charset="0"/>
                <a:cs typeface="Times New Roman" panose="02020603050405020304" pitchFamily="18" charset="0"/>
              </a:rPr>
              <a:t> *s;</a:t>
            </a:r>
          </a:p>
          <a:p>
            <a:r>
              <a:rPr lang="en-US" b="1" dirty="0">
                <a:latin typeface="Times New Roman" panose="02020603050405020304" pitchFamily="18" charset="0"/>
                <a:cs typeface="Times New Roman" panose="02020603050405020304" pitchFamily="18" charset="0"/>
              </a:rPr>
              <a:t>                        unsigned n;</a:t>
            </a:r>
          </a:p>
          <a:p>
            <a:r>
              <a:rPr lang="en-US" b="1" dirty="0">
                <a:latin typeface="Times New Roman" panose="02020603050405020304" pitchFamily="18" charset="0"/>
                <a:cs typeface="Times New Roman" panose="02020603050405020304" pitchFamily="18" charset="0"/>
              </a:rPr>
              <a:t>                  2 -&gt;{</a:t>
            </a:r>
          </a:p>
          <a:p>
            <a:r>
              <a:rPr lang="en-US" b="1" dirty="0">
                <a:latin typeface="Times New Roman" panose="02020603050405020304" pitchFamily="18" charset="0"/>
                <a:cs typeface="Times New Roman" panose="02020603050405020304" pitchFamily="18" charset="0"/>
              </a:rPr>
              <a:t>                         register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c;</a:t>
            </a:r>
          </a:p>
          <a:p>
            <a:r>
              <a:rPr lang="en-US" b="1" dirty="0">
                <a:latin typeface="Times New Roman" panose="02020603050405020304" pitchFamily="18" charset="0"/>
                <a:cs typeface="Times New Roman" panose="02020603050405020304" pitchFamily="18" charset="0"/>
              </a:rPr>
              <a:t>                         static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ulg</a:t>
            </a:r>
            <a:r>
              <a:rPr lang="en-US" b="1" dirty="0">
                <a:latin typeface="Times New Roman" panose="02020603050405020304" pitchFamily="18" charset="0"/>
                <a:cs typeface="Times New Roman" panose="02020603050405020304" pitchFamily="18" charset="0"/>
              </a:rPr>
              <a:t>)0xffffffffL;</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if (s == NULL) {</a:t>
            </a:r>
          </a:p>
          <a:p>
            <a:r>
              <a:rPr lang="en-US" b="1" dirty="0">
                <a:latin typeface="Times New Roman" panose="02020603050405020304" pitchFamily="18" charset="0"/>
                <a:cs typeface="Times New Roman" panose="02020603050405020304" pitchFamily="18" charset="0"/>
              </a:rPr>
              <a:t>                 1 -&gt;        c = 0xffffffffL;</a:t>
            </a:r>
          </a:p>
          <a:p>
            <a:r>
              <a:rPr lang="en-US" b="1" dirty="0">
                <a:latin typeface="Times New Roman" panose="02020603050405020304" pitchFamily="18" charset="0"/>
                <a:cs typeface="Times New Roman" panose="02020603050405020304" pitchFamily="18" charset="0"/>
              </a:rPr>
              <a:t>                 1 -&gt;    } else {</a:t>
            </a:r>
          </a:p>
          <a:p>
            <a:r>
              <a:rPr lang="en-US" b="1" dirty="0">
                <a:latin typeface="Times New Roman" panose="02020603050405020304" pitchFamily="18" charset="0"/>
                <a:cs typeface="Times New Roman" panose="02020603050405020304" pitchFamily="18" charset="0"/>
              </a:rPr>
              <a:t>                 1 -&gt;        c =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                 1 -&gt;        if (n) do {</a:t>
            </a:r>
          </a:p>
          <a:p>
            <a:r>
              <a:rPr lang="en-US" b="1" dirty="0">
                <a:latin typeface="Times New Roman" panose="02020603050405020304" pitchFamily="18" charset="0"/>
                <a:cs typeface="Times New Roman" panose="02020603050405020304" pitchFamily="18" charset="0"/>
              </a:rPr>
              <a:t>             756 -&gt;            c = crc_32_tab[...];</a:t>
            </a:r>
          </a:p>
          <a:p>
            <a:r>
              <a:rPr lang="en-US" b="1" dirty="0">
                <a:latin typeface="Times New Roman" panose="02020603050405020304" pitchFamily="18" charset="0"/>
                <a:cs typeface="Times New Roman" panose="02020603050405020304" pitchFamily="18" charset="0"/>
              </a:rPr>
              <a:t>756,1,755 1 -&gt;        } while (--n);</a:t>
            </a:r>
          </a:p>
          <a:p>
            <a:r>
              <a:rPr lang="en-US" b="1" dirty="0">
                <a:latin typeface="Times New Roman" panose="02020603050405020304" pitchFamily="18" charset="0"/>
                <a:cs typeface="Times New Roman" panose="02020603050405020304" pitchFamily="18" charset="0"/>
              </a:rPr>
              <a:t>                            }</a:t>
            </a:r>
          </a:p>
          <a:p>
            <a:r>
              <a:rPr lang="en-US" b="1" dirty="0">
                <a:latin typeface="Times New Roman" panose="02020603050405020304" pitchFamily="18" charset="0"/>
                <a:cs typeface="Times New Roman" panose="02020603050405020304" pitchFamily="18" charset="0"/>
              </a:rPr>
              <a:t>                 2 -&gt;    </a:t>
            </a:r>
            <a:r>
              <a:rPr lang="en-US" b="1" dirty="0" err="1">
                <a:latin typeface="Times New Roman" panose="02020603050405020304" pitchFamily="18" charset="0"/>
                <a:cs typeface="Times New Roman" panose="02020603050405020304" pitchFamily="18" charset="0"/>
              </a:rPr>
              <a:t>crc</a:t>
            </a:r>
            <a:r>
              <a:rPr lang="en-US" b="1" dirty="0">
                <a:latin typeface="Times New Roman" panose="02020603050405020304" pitchFamily="18" charset="0"/>
                <a:cs typeface="Times New Roman" panose="02020603050405020304" pitchFamily="18" charset="0"/>
              </a:rPr>
              <a:t> = c;</a:t>
            </a:r>
          </a:p>
          <a:p>
            <a:r>
              <a:rPr lang="en-US" b="1" dirty="0">
                <a:latin typeface="Times New Roman" panose="02020603050405020304" pitchFamily="18" charset="0"/>
                <a:cs typeface="Times New Roman" panose="02020603050405020304" pitchFamily="18" charset="0"/>
              </a:rPr>
              <a:t>                 2 -&gt;    return  c ^ 0xffffffffL;</a:t>
            </a:r>
          </a:p>
          <a:p>
            <a:r>
              <a:rPr lang="en-US" b="1" dirty="0">
                <a:latin typeface="Times New Roman" panose="02020603050405020304" pitchFamily="18" charset="0"/>
                <a:cs typeface="Times New Roman" panose="02020603050405020304" pitchFamily="18" charset="0"/>
              </a:rPr>
              <a:t>                 2 -&gt;}</a:t>
            </a:r>
          </a:p>
        </p:txBody>
      </p:sp>
      <p:sp>
        <p:nvSpPr>
          <p:cNvPr id="7" name="Oval 6">
            <a:extLst>
              <a:ext uri="{FF2B5EF4-FFF2-40B4-BE49-F238E27FC236}">
                <a16:creationId xmlns:a16="http://schemas.microsoft.com/office/drawing/2014/main" id="{AE33D5D1-1A67-4E2E-BDB0-3CF2E000CF9E}"/>
              </a:ext>
            </a:extLst>
          </p:cNvPr>
          <p:cNvSpPr/>
          <p:nvPr/>
        </p:nvSpPr>
        <p:spPr>
          <a:xfrm>
            <a:off x="6927011" y="4822166"/>
            <a:ext cx="1319842" cy="64344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peech Bubble: Rectangle 7">
            <a:extLst>
              <a:ext uri="{FF2B5EF4-FFF2-40B4-BE49-F238E27FC236}">
                <a16:creationId xmlns:a16="http://schemas.microsoft.com/office/drawing/2014/main" id="{B3FBB83D-3395-427C-BBD1-3DCFAAA96593}"/>
              </a:ext>
            </a:extLst>
          </p:cNvPr>
          <p:cNvSpPr/>
          <p:nvPr/>
        </p:nvSpPr>
        <p:spPr>
          <a:xfrm>
            <a:off x="854015" y="2881223"/>
            <a:ext cx="3942272" cy="1941116"/>
          </a:xfrm>
          <a:prstGeom prst="wedgeRectCallout">
            <a:avLst>
              <a:gd name="adj1" fmla="val 111417"/>
              <a:gd name="adj2" fmla="val 5407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Tells us how many times the test was evaluated, how many times it was true, how many times it was false</a:t>
            </a:r>
          </a:p>
        </p:txBody>
      </p:sp>
    </p:spTree>
    <p:extLst>
      <p:ext uri="{BB962C8B-B14F-4D97-AF65-F5344CB8AC3E}">
        <p14:creationId xmlns:p14="http://schemas.microsoft.com/office/powerpoint/2010/main" val="3908914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4DD6-86D5-4F77-BE89-63CC75594430}"/>
              </a:ext>
            </a:extLst>
          </p:cNvPr>
          <p:cNvSpPr>
            <a:spLocks noGrp="1"/>
          </p:cNvSpPr>
          <p:nvPr>
            <p:ph type="title"/>
          </p:nvPr>
        </p:nvSpPr>
        <p:spPr/>
        <p:txBody>
          <a:bodyPr/>
          <a:lstStyle/>
          <a:p>
            <a:r>
              <a:rPr lang="en-US" dirty="0"/>
              <a:t>Thought question</a:t>
            </a:r>
          </a:p>
        </p:txBody>
      </p:sp>
      <p:sp>
        <p:nvSpPr>
          <p:cNvPr id="3" name="Content Placeholder 2">
            <a:extLst>
              <a:ext uri="{FF2B5EF4-FFF2-40B4-BE49-F238E27FC236}">
                <a16:creationId xmlns:a16="http://schemas.microsoft.com/office/drawing/2014/main" id="{56AB0826-8329-4267-9C77-C1DBE2355E66}"/>
              </a:ext>
            </a:extLst>
          </p:cNvPr>
          <p:cNvSpPr>
            <a:spLocks noGrp="1"/>
          </p:cNvSpPr>
          <p:nvPr>
            <p:ph idx="1"/>
          </p:nvPr>
        </p:nvSpPr>
        <p:spPr/>
        <p:txBody>
          <a:bodyPr>
            <a:normAutofit fontScale="92500"/>
          </a:bodyPr>
          <a:lstStyle/>
          <a:p>
            <a:r>
              <a:rPr lang="en-US" dirty="0"/>
              <a:t>int </a:t>
            </a:r>
            <a:r>
              <a:rPr lang="en-US" dirty="0" err="1"/>
              <a:t>fibonacci</a:t>
            </a:r>
            <a:r>
              <a:rPr lang="en-US" dirty="0"/>
              <a:t>(int n) { return n &lt; 2? n: </a:t>
            </a:r>
            <a:r>
              <a:rPr lang="en-US" dirty="0" err="1"/>
              <a:t>fibonacci</a:t>
            </a:r>
            <a:r>
              <a:rPr lang="en-US" dirty="0"/>
              <a:t>(n-1)+</a:t>
            </a:r>
            <a:r>
              <a:rPr lang="en-US" dirty="0" err="1"/>
              <a:t>fibonacci</a:t>
            </a:r>
            <a:r>
              <a:rPr lang="en-US" dirty="0"/>
              <a:t>(n-2); }</a:t>
            </a:r>
          </a:p>
          <a:p>
            <a:endParaRPr lang="en-US" dirty="0"/>
          </a:p>
          <a:p>
            <a:r>
              <a:rPr lang="en-US" dirty="0"/>
              <a:t>This is a pretty inefficient recursion.  But as a </a:t>
            </a:r>
            <a:r>
              <a:rPr lang="en-US" dirty="0" err="1"/>
              <a:t>constexpr</a:t>
            </a:r>
            <a:r>
              <a:rPr lang="en-US" dirty="0"/>
              <a:t>, called with a </a:t>
            </a:r>
            <a:r>
              <a:rPr lang="en-US" dirty="0" err="1"/>
              <a:t>constexpr</a:t>
            </a:r>
            <a:r>
              <a:rPr lang="en-US" dirty="0"/>
              <a:t> argument, C++ could compute it at compile time.</a:t>
            </a:r>
          </a:p>
          <a:p>
            <a:endParaRPr lang="en-US" dirty="0"/>
          </a:p>
          <a:p>
            <a:r>
              <a:rPr lang="en-US" b="1" i="1" dirty="0"/>
              <a:t>How would </a:t>
            </a:r>
            <a:r>
              <a:rPr lang="en-US" b="1" i="1" dirty="0" err="1"/>
              <a:t>gprof</a:t>
            </a:r>
            <a:r>
              <a:rPr lang="en-US" b="1" i="1" dirty="0"/>
              <a:t> output differ for the actual function versus the </a:t>
            </a:r>
            <a:r>
              <a:rPr lang="en-US" b="1" i="1" dirty="0" err="1"/>
              <a:t>constexpr</a:t>
            </a:r>
            <a:r>
              <a:rPr lang="en-US" b="1" i="1" dirty="0"/>
              <a:t> version?  What about statement counts?</a:t>
            </a:r>
          </a:p>
        </p:txBody>
      </p:sp>
      <p:sp>
        <p:nvSpPr>
          <p:cNvPr id="4" name="Footer Placeholder 3">
            <a:extLst>
              <a:ext uri="{FF2B5EF4-FFF2-40B4-BE49-F238E27FC236}">
                <a16:creationId xmlns:a16="http://schemas.microsoft.com/office/drawing/2014/main" id="{762C61AE-FF5E-4EE0-8817-435EF227A62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BC86A673-4F25-4D28-9C10-DCF3BDB90E71}"/>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0BE818ED-6358-4643-AEC3-8F1C1364DD21}"/>
              </a:ext>
            </a:extLst>
          </p:cNvPr>
          <p:cNvPicPr>
            <a:picLocks noChangeAspect="1"/>
          </p:cNvPicPr>
          <p:nvPr/>
        </p:nvPicPr>
        <p:blipFill>
          <a:blip r:embed="rId2"/>
          <a:stretch>
            <a:fillRect/>
          </a:stretch>
        </p:blipFill>
        <p:spPr>
          <a:xfrm>
            <a:off x="8888612" y="345550"/>
            <a:ext cx="2435554" cy="1739282"/>
          </a:xfrm>
          <a:prstGeom prst="rect">
            <a:avLst/>
          </a:prstGeom>
        </p:spPr>
      </p:pic>
    </p:spTree>
    <p:extLst>
      <p:ext uri="{BB962C8B-B14F-4D97-AF65-F5344CB8AC3E}">
        <p14:creationId xmlns:p14="http://schemas.microsoft.com/office/powerpoint/2010/main" val="3300741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DEFE2E-F42C-46F0-AC5D-31D0EB08C00B}"/>
              </a:ext>
            </a:extLst>
          </p:cNvPr>
          <p:cNvSpPr>
            <a:spLocks noGrp="1"/>
          </p:cNvSpPr>
          <p:nvPr>
            <p:ph type="title"/>
          </p:nvPr>
        </p:nvSpPr>
        <p:spPr/>
        <p:txBody>
          <a:bodyPr/>
          <a:lstStyle/>
          <a:p>
            <a:r>
              <a:rPr lang="en-US" dirty="0" err="1"/>
              <a:t>valgrind</a:t>
            </a:r>
            <a:endParaRPr lang="en-US" dirty="0"/>
          </a:p>
        </p:txBody>
      </p:sp>
      <p:sp>
        <p:nvSpPr>
          <p:cNvPr id="6" name="Content Placeholder 5">
            <a:extLst>
              <a:ext uri="{FF2B5EF4-FFF2-40B4-BE49-F238E27FC236}">
                <a16:creationId xmlns:a16="http://schemas.microsoft.com/office/drawing/2014/main" id="{8DD3EFA0-FA35-4C84-A9E2-85A864899540}"/>
              </a:ext>
            </a:extLst>
          </p:cNvPr>
          <p:cNvSpPr>
            <a:spLocks noGrp="1"/>
          </p:cNvSpPr>
          <p:nvPr>
            <p:ph idx="1"/>
          </p:nvPr>
        </p:nvSpPr>
        <p:spPr/>
        <p:txBody>
          <a:bodyPr>
            <a:normAutofit/>
          </a:bodyPr>
          <a:lstStyle/>
          <a:p>
            <a:r>
              <a:rPr lang="en-US" dirty="0"/>
              <a:t>A very popular tool because it reveals possible memory leaks (objects that were allocated but never properly freed).  It also can create a profile of execution time, like </a:t>
            </a:r>
            <a:r>
              <a:rPr lang="en-US" dirty="0" err="1"/>
              <a:t>gprof</a:t>
            </a:r>
            <a:r>
              <a:rPr lang="en-US" dirty="0"/>
              <a:t>.</a:t>
            </a:r>
          </a:p>
          <a:p>
            <a:endParaRPr lang="en-US" dirty="0"/>
          </a:p>
          <a:p>
            <a:r>
              <a:rPr lang="en-US" dirty="0"/>
              <a:t>Use it this way: “</a:t>
            </a:r>
            <a:r>
              <a:rPr lang="en-US" dirty="0" err="1"/>
              <a:t>valgrind</a:t>
            </a:r>
            <a:r>
              <a:rPr lang="en-US" dirty="0"/>
              <a:t> --tool=</a:t>
            </a:r>
            <a:r>
              <a:rPr lang="en-US" dirty="0" err="1"/>
              <a:t>callgrind</a:t>
            </a:r>
            <a:r>
              <a:rPr lang="en-US" dirty="0"/>
              <a:t> ./(Your binary)”</a:t>
            </a:r>
          </a:p>
          <a:p>
            <a:endParaRPr lang="en-US" dirty="0"/>
          </a:p>
          <a:p>
            <a:r>
              <a:rPr lang="en-US" dirty="0"/>
              <a:t>“</a:t>
            </a:r>
            <a:r>
              <a:rPr lang="en-US" dirty="0" err="1"/>
              <a:t>callgrind_annotate</a:t>
            </a:r>
            <a:r>
              <a:rPr lang="en-US" dirty="0"/>
              <a:t> </a:t>
            </a:r>
            <a:r>
              <a:rPr lang="en-US" dirty="0" err="1"/>
              <a:t>callgrind.out.pid</a:t>
            </a:r>
            <a:r>
              <a:rPr lang="en-US" dirty="0"/>
              <a:t>” shows the output collected</a:t>
            </a:r>
          </a:p>
        </p:txBody>
      </p:sp>
      <p:sp>
        <p:nvSpPr>
          <p:cNvPr id="3" name="Footer Placeholder 2">
            <a:extLst>
              <a:ext uri="{FF2B5EF4-FFF2-40B4-BE49-F238E27FC236}">
                <a16:creationId xmlns:a16="http://schemas.microsoft.com/office/drawing/2014/main" id="{3AADF122-FC26-4561-9761-D9CCBFF6F214}"/>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D22BBDE8-A2CC-445B-A0F8-4E1DDC048A89}"/>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4204733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A9B1-4528-4566-B647-93C07BE424F3}"/>
              </a:ext>
            </a:extLst>
          </p:cNvPr>
          <p:cNvSpPr>
            <a:spLocks noGrp="1"/>
          </p:cNvSpPr>
          <p:nvPr>
            <p:ph type="title"/>
          </p:nvPr>
        </p:nvSpPr>
        <p:spPr/>
        <p:txBody>
          <a:bodyPr/>
          <a:lstStyle/>
          <a:p>
            <a:r>
              <a:rPr lang="en-US" dirty="0"/>
              <a:t>Google Profiling Tools</a:t>
            </a:r>
          </a:p>
        </p:txBody>
      </p:sp>
      <p:sp>
        <p:nvSpPr>
          <p:cNvPr id="3" name="Content Placeholder 2">
            <a:extLst>
              <a:ext uri="{FF2B5EF4-FFF2-40B4-BE49-F238E27FC236}">
                <a16:creationId xmlns:a16="http://schemas.microsoft.com/office/drawing/2014/main" id="{0C036CE3-A671-4EDD-9878-02928677DEB0}"/>
              </a:ext>
            </a:extLst>
          </p:cNvPr>
          <p:cNvSpPr>
            <a:spLocks noGrp="1"/>
          </p:cNvSpPr>
          <p:nvPr>
            <p:ph idx="1"/>
          </p:nvPr>
        </p:nvSpPr>
        <p:spPr/>
        <p:txBody>
          <a:bodyPr/>
          <a:lstStyle/>
          <a:p>
            <a:r>
              <a:rPr lang="en-US" dirty="0"/>
              <a:t>Google has a new collection of powerful tools called</a:t>
            </a:r>
          </a:p>
          <a:p>
            <a:endParaRPr lang="en-US" dirty="0"/>
          </a:p>
          <a:p>
            <a:r>
              <a:rPr lang="en-US" dirty="0"/>
              <a:t> 	</a:t>
            </a:r>
            <a:r>
              <a:rPr lang="en-US" dirty="0">
                <a:hlinkClick r:id="rId2"/>
              </a:rPr>
              <a:t>google-</a:t>
            </a:r>
            <a:r>
              <a:rPr lang="en-US" dirty="0" err="1">
                <a:hlinkClick r:id="rId2"/>
              </a:rPr>
              <a:t>perftools</a:t>
            </a:r>
            <a:endParaRPr lang="en-US" dirty="0"/>
          </a:p>
          <a:p>
            <a:endParaRPr lang="en-US" dirty="0"/>
          </a:p>
          <a:p>
            <a:r>
              <a:rPr lang="en-US" dirty="0"/>
              <a:t>These seem quite popular, but we haven’t tried them at Cornell.</a:t>
            </a:r>
          </a:p>
        </p:txBody>
      </p:sp>
      <p:sp>
        <p:nvSpPr>
          <p:cNvPr id="4" name="Footer Placeholder 3">
            <a:extLst>
              <a:ext uri="{FF2B5EF4-FFF2-40B4-BE49-F238E27FC236}">
                <a16:creationId xmlns:a16="http://schemas.microsoft.com/office/drawing/2014/main" id="{E74F0DCC-B5F1-402B-AD12-0C501E13896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A0F5587-4860-41D3-BE63-4C4551E57767}"/>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2341119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7EC6-B6FA-4552-B3C2-6B2F5629461C}"/>
              </a:ext>
            </a:extLst>
          </p:cNvPr>
          <p:cNvSpPr>
            <a:spLocks noGrp="1"/>
          </p:cNvSpPr>
          <p:nvPr>
            <p:ph type="title"/>
          </p:nvPr>
        </p:nvSpPr>
        <p:spPr/>
        <p:txBody>
          <a:bodyPr/>
          <a:lstStyle/>
          <a:p>
            <a:r>
              <a:rPr lang="en-US" dirty="0"/>
              <a:t>Other options</a:t>
            </a:r>
          </a:p>
        </p:txBody>
      </p:sp>
      <p:sp>
        <p:nvSpPr>
          <p:cNvPr id="3" name="Content Placeholder 2">
            <a:extLst>
              <a:ext uri="{FF2B5EF4-FFF2-40B4-BE49-F238E27FC236}">
                <a16:creationId xmlns:a16="http://schemas.microsoft.com/office/drawing/2014/main" id="{DB2FAF80-A6A4-4718-81BF-203D9B815000}"/>
              </a:ext>
            </a:extLst>
          </p:cNvPr>
          <p:cNvSpPr>
            <a:spLocks noGrp="1"/>
          </p:cNvSpPr>
          <p:nvPr>
            <p:ph idx="1"/>
          </p:nvPr>
        </p:nvSpPr>
        <p:spPr/>
        <p:txBody>
          <a:bodyPr/>
          <a:lstStyle/>
          <a:p>
            <a:r>
              <a:rPr lang="en-US" dirty="0"/>
              <a:t>In a debugger, just pause the program a few times.</a:t>
            </a:r>
          </a:p>
          <a:p>
            <a:endParaRPr lang="en-US" dirty="0"/>
          </a:p>
          <a:p>
            <a:r>
              <a:rPr lang="en-US" dirty="0"/>
              <a:t>If it really spends 90% of its time in some part of the code, that part of the code will be where it stops!</a:t>
            </a:r>
          </a:p>
          <a:p>
            <a:endParaRPr lang="en-US" dirty="0"/>
          </a:p>
          <a:p>
            <a:r>
              <a:rPr lang="en-US" dirty="0"/>
              <a:t>This can work when all else fails… </a:t>
            </a:r>
          </a:p>
        </p:txBody>
      </p:sp>
      <p:sp>
        <p:nvSpPr>
          <p:cNvPr id="4" name="Footer Placeholder 3">
            <a:extLst>
              <a:ext uri="{FF2B5EF4-FFF2-40B4-BE49-F238E27FC236}">
                <a16:creationId xmlns:a16="http://schemas.microsoft.com/office/drawing/2014/main" id="{1606C7A1-7935-4BDA-8E63-C376C621DBC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7CF6D8A-EFF2-4575-89AE-8ACB2B8C7D7A}"/>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1448233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BB83-11C4-44B5-B099-3AD0FB5413E7}"/>
              </a:ext>
            </a:extLst>
          </p:cNvPr>
          <p:cNvSpPr>
            <a:spLocks noGrp="1"/>
          </p:cNvSpPr>
          <p:nvPr>
            <p:ph type="title"/>
          </p:nvPr>
        </p:nvSpPr>
        <p:spPr/>
        <p:txBody>
          <a:bodyPr/>
          <a:lstStyle/>
          <a:p>
            <a:r>
              <a:rPr lang="en-US" dirty="0"/>
              <a:t>Other options</a:t>
            </a:r>
          </a:p>
        </p:txBody>
      </p:sp>
      <p:sp>
        <p:nvSpPr>
          <p:cNvPr id="3" name="Content Placeholder 2">
            <a:extLst>
              <a:ext uri="{FF2B5EF4-FFF2-40B4-BE49-F238E27FC236}">
                <a16:creationId xmlns:a16="http://schemas.microsoft.com/office/drawing/2014/main" id="{29A88B80-80F0-43D7-A9CF-C39C9AB7A54E}"/>
              </a:ext>
            </a:extLst>
          </p:cNvPr>
          <p:cNvSpPr>
            <a:spLocks noGrp="1"/>
          </p:cNvSpPr>
          <p:nvPr>
            <p:ph idx="1"/>
          </p:nvPr>
        </p:nvSpPr>
        <p:spPr/>
        <p:txBody>
          <a:bodyPr>
            <a:normAutofit lnSpcReduction="10000"/>
          </a:bodyPr>
          <a:lstStyle/>
          <a:p>
            <a:r>
              <a:rPr lang="en-US" dirty="0"/>
              <a:t>You can also just insert code to time chunks of your logic:</a:t>
            </a:r>
          </a:p>
          <a:p>
            <a:endParaRPr lang="en-US" dirty="0"/>
          </a:p>
          <a:p>
            <a:r>
              <a:rPr lang="en-US" dirty="0"/>
              <a:t>        1)  Call the Linux “</a:t>
            </a:r>
            <a:r>
              <a:rPr lang="en-US" dirty="0" err="1"/>
              <a:t>gettimeofday</a:t>
            </a:r>
            <a:r>
              <a:rPr lang="en-US" dirty="0"/>
              <a:t>” method</a:t>
            </a:r>
          </a:p>
          <a:p>
            <a:r>
              <a:rPr lang="en-US" dirty="0"/>
              <a:t>        2)  Run the logic you are timing [perhaps: “many times”]</a:t>
            </a:r>
          </a:p>
          <a:p>
            <a:r>
              <a:rPr lang="en-US" dirty="0"/>
              <a:t>        3)  Call </a:t>
            </a:r>
            <a:r>
              <a:rPr lang="en-US" dirty="0" err="1"/>
              <a:t>gettimeofday</a:t>
            </a:r>
            <a:r>
              <a:rPr lang="en-US" dirty="0"/>
              <a:t> again, and subtract (1)</a:t>
            </a:r>
          </a:p>
          <a:p>
            <a:endParaRPr lang="en-US" dirty="0"/>
          </a:p>
          <a:p>
            <a:r>
              <a:rPr lang="en-US" dirty="0"/>
              <a:t>Big advantage is that this method won’t cause any slowdown.</a:t>
            </a:r>
          </a:p>
        </p:txBody>
      </p:sp>
      <p:sp>
        <p:nvSpPr>
          <p:cNvPr id="4" name="Footer Placeholder 3">
            <a:extLst>
              <a:ext uri="{FF2B5EF4-FFF2-40B4-BE49-F238E27FC236}">
                <a16:creationId xmlns:a16="http://schemas.microsoft.com/office/drawing/2014/main" id="{E9D5B302-AA1E-420B-8362-E3BB48A0610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5FD2EE0-8086-4EB5-9BED-B99DED029919}"/>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3082556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1C89-3A19-422B-8A07-071152503746}"/>
              </a:ext>
            </a:extLst>
          </p:cNvPr>
          <p:cNvSpPr>
            <a:spLocks noGrp="1"/>
          </p:cNvSpPr>
          <p:nvPr>
            <p:ph type="title"/>
          </p:nvPr>
        </p:nvSpPr>
        <p:spPr/>
        <p:txBody>
          <a:bodyPr/>
          <a:lstStyle/>
          <a:p>
            <a:r>
              <a:rPr lang="en-US" dirty="0"/>
              <a:t>What do you do with this raw data?</a:t>
            </a:r>
          </a:p>
        </p:txBody>
      </p:sp>
      <p:sp>
        <p:nvSpPr>
          <p:cNvPr id="3" name="Content Placeholder 2">
            <a:extLst>
              <a:ext uri="{FF2B5EF4-FFF2-40B4-BE49-F238E27FC236}">
                <a16:creationId xmlns:a16="http://schemas.microsoft.com/office/drawing/2014/main" id="{4FD0CB56-E179-4061-B9C3-0E6772F2C4B1}"/>
              </a:ext>
            </a:extLst>
          </p:cNvPr>
          <p:cNvSpPr>
            <a:spLocks noGrp="1"/>
          </p:cNvSpPr>
          <p:nvPr>
            <p:ph idx="1"/>
          </p:nvPr>
        </p:nvSpPr>
        <p:spPr/>
        <p:txBody>
          <a:bodyPr/>
          <a:lstStyle/>
          <a:p>
            <a:r>
              <a:rPr lang="en-US" dirty="0"/>
              <a:t>The intellectually interesting task is to match what you observe against what you would anticipate based on understanding the program.</a:t>
            </a:r>
          </a:p>
          <a:p>
            <a:endParaRPr lang="en-US" dirty="0"/>
          </a:p>
          <a:p>
            <a:r>
              <a:rPr lang="en-US" dirty="0"/>
              <a:t>So there is always a back-and-forth:</a:t>
            </a:r>
          </a:p>
          <a:p>
            <a:pPr lvl="1"/>
            <a:r>
              <a:rPr lang="en-US" dirty="0"/>
              <a:t>  How did I design this to work?</a:t>
            </a:r>
          </a:p>
          <a:p>
            <a:pPr lvl="1"/>
            <a:r>
              <a:rPr lang="en-US" dirty="0"/>
              <a:t>  How is it actually working, and are there any big surprises?</a:t>
            </a:r>
          </a:p>
        </p:txBody>
      </p:sp>
      <p:sp>
        <p:nvSpPr>
          <p:cNvPr id="4" name="Footer Placeholder 3">
            <a:extLst>
              <a:ext uri="{FF2B5EF4-FFF2-40B4-BE49-F238E27FC236}">
                <a16:creationId xmlns:a16="http://schemas.microsoft.com/office/drawing/2014/main" id="{2DD79CB8-B2CF-46CA-9C6E-C471495AE715}"/>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3FEC10A-84A8-48B2-B8D5-ABEF686D402F}"/>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1600493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4CB284-875F-4809-B82B-C09B01783ACF}"/>
              </a:ext>
            </a:extLst>
          </p:cNvPr>
          <p:cNvSpPr>
            <a:spLocks noGrp="1"/>
          </p:cNvSpPr>
          <p:nvPr>
            <p:ph type="title"/>
          </p:nvPr>
        </p:nvSpPr>
        <p:spPr/>
        <p:txBody>
          <a:bodyPr/>
          <a:lstStyle/>
          <a:p>
            <a:r>
              <a:rPr lang="en-US" dirty="0"/>
              <a:t>With these reports…</a:t>
            </a:r>
          </a:p>
        </p:txBody>
      </p:sp>
      <p:sp>
        <p:nvSpPr>
          <p:cNvPr id="6" name="Content Placeholder 5">
            <a:extLst>
              <a:ext uri="{FF2B5EF4-FFF2-40B4-BE49-F238E27FC236}">
                <a16:creationId xmlns:a16="http://schemas.microsoft.com/office/drawing/2014/main" id="{4D349516-A4D8-4F58-BD0A-F2DEEC4A687F}"/>
              </a:ext>
            </a:extLst>
          </p:cNvPr>
          <p:cNvSpPr>
            <a:spLocks noGrp="1"/>
          </p:cNvSpPr>
          <p:nvPr>
            <p:ph idx="1"/>
          </p:nvPr>
        </p:nvSpPr>
        <p:spPr/>
        <p:txBody>
          <a:bodyPr>
            <a:normAutofit lnSpcReduction="10000"/>
          </a:bodyPr>
          <a:lstStyle/>
          <a:p>
            <a:r>
              <a:rPr lang="en-US" dirty="0"/>
              <a:t>You’ll see which methods are consuming most of the time</a:t>
            </a:r>
          </a:p>
          <a:p>
            <a:endParaRPr lang="en-US" dirty="0"/>
          </a:p>
          <a:p>
            <a:r>
              <a:rPr lang="en-US" dirty="0"/>
              <a:t>But also, who is calling those methods.  The issue is often a higher level method that doesn’t use a lot of time “itself” but actually accounts for almost all the time when you also include its children.</a:t>
            </a:r>
          </a:p>
          <a:p>
            <a:endParaRPr lang="en-US" dirty="0"/>
          </a:p>
          <a:p>
            <a:r>
              <a:rPr lang="en-US" dirty="0" err="1"/>
              <a:t>Gprof</a:t>
            </a:r>
            <a:r>
              <a:rPr lang="en-US" dirty="0"/>
              <a:t> is showing you exactly this information!</a:t>
            </a:r>
          </a:p>
        </p:txBody>
      </p:sp>
      <p:sp>
        <p:nvSpPr>
          <p:cNvPr id="3" name="Footer Placeholder 2">
            <a:extLst>
              <a:ext uri="{FF2B5EF4-FFF2-40B4-BE49-F238E27FC236}">
                <a16:creationId xmlns:a16="http://schemas.microsoft.com/office/drawing/2014/main" id="{42D5A55F-6FC1-4FA7-9E3C-1E694AC3D919}"/>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B6D6C89D-DD3A-4362-AE31-C3CE5E30DDFE}"/>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20030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8824-5D82-450D-BFB4-A70FCCB75EAE}"/>
              </a:ext>
            </a:extLst>
          </p:cNvPr>
          <p:cNvSpPr>
            <a:spLocks noGrp="1"/>
          </p:cNvSpPr>
          <p:nvPr>
            <p:ph type="title"/>
          </p:nvPr>
        </p:nvSpPr>
        <p:spPr/>
        <p:txBody>
          <a:bodyPr/>
          <a:lstStyle/>
          <a:p>
            <a:r>
              <a:rPr lang="en-US" dirty="0"/>
              <a:t>Tools versus visual thinking</a:t>
            </a:r>
          </a:p>
        </p:txBody>
      </p:sp>
      <p:sp>
        <p:nvSpPr>
          <p:cNvPr id="3" name="Content Placeholder 2">
            <a:extLst>
              <a:ext uri="{FF2B5EF4-FFF2-40B4-BE49-F238E27FC236}">
                <a16:creationId xmlns:a16="http://schemas.microsoft.com/office/drawing/2014/main" id="{E242AA50-9AC6-403A-A3E9-ADCA49C93848}"/>
              </a:ext>
            </a:extLst>
          </p:cNvPr>
          <p:cNvSpPr>
            <a:spLocks noGrp="1"/>
          </p:cNvSpPr>
          <p:nvPr>
            <p:ph idx="1"/>
          </p:nvPr>
        </p:nvSpPr>
        <p:spPr/>
        <p:txBody>
          <a:bodyPr>
            <a:normAutofit fontScale="92500" lnSpcReduction="10000"/>
          </a:bodyPr>
          <a:lstStyle/>
          <a:p>
            <a:r>
              <a:rPr lang="en-US" dirty="0"/>
              <a:t>A tool is used to measure something.  You learn some number.</a:t>
            </a:r>
          </a:p>
          <a:p>
            <a:endParaRPr lang="en-US" dirty="0"/>
          </a:p>
          <a:p>
            <a:endParaRPr lang="en-US" dirty="0"/>
          </a:p>
          <a:p>
            <a:r>
              <a:rPr lang="en-US" dirty="0"/>
              <a:t>The image in your mind shapes the questions you ask – the measurements you need.  If you cannot visualize how something is working, you won’t be effective at evaluating performance.</a:t>
            </a:r>
          </a:p>
          <a:p>
            <a:endParaRPr lang="en-US" dirty="0"/>
          </a:p>
          <a:p>
            <a:r>
              <a:rPr lang="en-US" dirty="0"/>
              <a:t>But sometimes you have “is it A or B?” questions.  Tools can help!</a:t>
            </a:r>
          </a:p>
        </p:txBody>
      </p:sp>
      <p:sp>
        <p:nvSpPr>
          <p:cNvPr id="4" name="Footer Placeholder 3">
            <a:extLst>
              <a:ext uri="{FF2B5EF4-FFF2-40B4-BE49-F238E27FC236}">
                <a16:creationId xmlns:a16="http://schemas.microsoft.com/office/drawing/2014/main" id="{F826A499-B4F5-42C1-A221-89B509B77BB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FA72D790-9736-417E-8000-6ABBC6535234}"/>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4258278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F8E43-4447-4F90-9454-80E7F1D27E04}"/>
              </a:ext>
            </a:extLst>
          </p:cNvPr>
          <p:cNvSpPr>
            <a:spLocks noGrp="1"/>
          </p:cNvSpPr>
          <p:nvPr>
            <p:ph type="title"/>
          </p:nvPr>
        </p:nvSpPr>
        <p:spPr/>
        <p:txBody>
          <a:bodyPr/>
          <a:lstStyle/>
          <a:p>
            <a:r>
              <a:rPr lang="en-US" dirty="0"/>
              <a:t>Once you’ve narrowed it down</a:t>
            </a:r>
          </a:p>
        </p:txBody>
      </p:sp>
      <p:sp>
        <p:nvSpPr>
          <p:cNvPr id="3" name="Content Placeholder 2">
            <a:extLst>
              <a:ext uri="{FF2B5EF4-FFF2-40B4-BE49-F238E27FC236}">
                <a16:creationId xmlns:a16="http://schemas.microsoft.com/office/drawing/2014/main" id="{17649D61-325F-4007-BF31-3E3F180D3C49}"/>
              </a:ext>
            </a:extLst>
          </p:cNvPr>
          <p:cNvSpPr>
            <a:spLocks noGrp="1"/>
          </p:cNvSpPr>
          <p:nvPr>
            <p:ph idx="1"/>
          </p:nvPr>
        </p:nvSpPr>
        <p:spPr/>
        <p:txBody>
          <a:bodyPr/>
          <a:lstStyle/>
          <a:p>
            <a:r>
              <a:rPr lang="en-US" dirty="0"/>
              <a:t>At this point, you do need to read the code (even if you didn’t write it), to understand what the method is trying to do.</a:t>
            </a:r>
          </a:p>
          <a:p>
            <a:endParaRPr lang="en-US" dirty="0"/>
          </a:p>
          <a:p>
            <a:r>
              <a:rPr lang="en-US" dirty="0"/>
              <a:t>Sometimes you’ll quickly realize that this code was poorly written.  For example, it might be looking up the same information again and again in a list – a simple “</a:t>
            </a:r>
            <a:r>
              <a:rPr lang="en-US" dirty="0" err="1"/>
              <a:t>memoizer</a:t>
            </a:r>
            <a:r>
              <a:rPr lang="en-US" dirty="0"/>
              <a:t>” that caches some recent results can have a magical impact.</a:t>
            </a:r>
          </a:p>
        </p:txBody>
      </p:sp>
      <p:sp>
        <p:nvSpPr>
          <p:cNvPr id="4" name="Footer Placeholder 3">
            <a:extLst>
              <a:ext uri="{FF2B5EF4-FFF2-40B4-BE49-F238E27FC236}">
                <a16:creationId xmlns:a16="http://schemas.microsoft.com/office/drawing/2014/main" id="{3A9E16CF-28C5-49B2-847B-ADADB91628E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A289A3D8-A66F-43E6-BC40-310B2E8ABD9E}"/>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2867987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3CC9-6327-4EE3-9AE9-1C32873B5373}"/>
              </a:ext>
            </a:extLst>
          </p:cNvPr>
          <p:cNvSpPr>
            <a:spLocks noGrp="1"/>
          </p:cNvSpPr>
          <p:nvPr>
            <p:ph type="title"/>
          </p:nvPr>
        </p:nvSpPr>
        <p:spPr/>
        <p:txBody>
          <a:bodyPr/>
          <a:lstStyle/>
          <a:p>
            <a:r>
              <a:rPr lang="en-US" dirty="0"/>
              <a:t>Perhaps C++ needs some help…</a:t>
            </a:r>
          </a:p>
        </p:txBody>
      </p:sp>
      <p:sp>
        <p:nvSpPr>
          <p:cNvPr id="3" name="Content Placeholder 2">
            <a:extLst>
              <a:ext uri="{FF2B5EF4-FFF2-40B4-BE49-F238E27FC236}">
                <a16:creationId xmlns:a16="http://schemas.microsoft.com/office/drawing/2014/main" id="{740A6D00-37F2-4B9F-B759-E7FD6DEB26F5}"/>
              </a:ext>
            </a:extLst>
          </p:cNvPr>
          <p:cNvSpPr>
            <a:spLocks noGrp="1"/>
          </p:cNvSpPr>
          <p:nvPr>
            <p:ph idx="1"/>
          </p:nvPr>
        </p:nvSpPr>
        <p:spPr/>
        <p:txBody>
          <a:bodyPr/>
          <a:lstStyle/>
          <a:p>
            <a:r>
              <a:rPr lang="en-US" dirty="0"/>
              <a:t>Recall our discussion about the vectorization features of C++</a:t>
            </a:r>
          </a:p>
          <a:p>
            <a:endParaRPr lang="en-US" dirty="0"/>
          </a:p>
          <a:p>
            <a:r>
              <a:rPr lang="en-US" dirty="0"/>
              <a:t>For those to work, your code needs to have a very clean structure, loops need to have “fixed” termination bounds, etc.</a:t>
            </a:r>
          </a:p>
          <a:p>
            <a:endParaRPr lang="en-US" dirty="0"/>
          </a:p>
          <a:p>
            <a:r>
              <a:rPr lang="en-US" dirty="0"/>
              <a:t>Often code can be rewritten, just a little, and will suddenly run much faster (remember to use –O3 when compiling)</a:t>
            </a:r>
          </a:p>
        </p:txBody>
      </p:sp>
      <p:sp>
        <p:nvSpPr>
          <p:cNvPr id="4" name="Footer Placeholder 3">
            <a:extLst>
              <a:ext uri="{FF2B5EF4-FFF2-40B4-BE49-F238E27FC236}">
                <a16:creationId xmlns:a16="http://schemas.microsoft.com/office/drawing/2014/main" id="{FF636241-6A04-4FAB-88B4-D25893B1623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5B5EA472-E080-4E36-9282-1570C87EDFFC}"/>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67869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552B-7682-4DA4-BC64-06E48DA75D86}"/>
              </a:ext>
            </a:extLst>
          </p:cNvPr>
          <p:cNvSpPr>
            <a:spLocks noGrp="1"/>
          </p:cNvSpPr>
          <p:nvPr>
            <p:ph type="title"/>
          </p:nvPr>
        </p:nvSpPr>
        <p:spPr/>
        <p:txBody>
          <a:bodyPr/>
          <a:lstStyle/>
          <a:p>
            <a:r>
              <a:rPr lang="en-US" dirty="0"/>
              <a:t>Think out of the box!</a:t>
            </a:r>
          </a:p>
        </p:txBody>
      </p:sp>
      <p:sp>
        <p:nvSpPr>
          <p:cNvPr id="3" name="Content Placeholder 2">
            <a:extLst>
              <a:ext uri="{FF2B5EF4-FFF2-40B4-BE49-F238E27FC236}">
                <a16:creationId xmlns:a16="http://schemas.microsoft.com/office/drawing/2014/main" id="{1AC6F7E4-FE9C-442E-8A9A-35665460E061}"/>
              </a:ext>
            </a:extLst>
          </p:cNvPr>
          <p:cNvSpPr>
            <a:spLocks noGrp="1"/>
          </p:cNvSpPr>
          <p:nvPr>
            <p:ph idx="1"/>
          </p:nvPr>
        </p:nvSpPr>
        <p:spPr/>
        <p:txBody>
          <a:bodyPr/>
          <a:lstStyle/>
          <a:p>
            <a:r>
              <a:rPr lang="en-US" dirty="0"/>
              <a:t>The developers of this code probably were using C++ intelligently, but they may never have realized that so much time would be spent at this one spot.</a:t>
            </a:r>
          </a:p>
          <a:p>
            <a:endParaRPr lang="en-US" dirty="0"/>
          </a:p>
          <a:p>
            <a:r>
              <a:rPr lang="en-US" dirty="0"/>
              <a:t>Once you really understand what this code is doing, you can ask whether it is doing it in the </a:t>
            </a:r>
            <a:r>
              <a:rPr lang="en-US"/>
              <a:t>fastest possible way.</a:t>
            </a:r>
          </a:p>
        </p:txBody>
      </p:sp>
      <p:sp>
        <p:nvSpPr>
          <p:cNvPr id="4" name="Footer Placeholder 3">
            <a:extLst>
              <a:ext uri="{FF2B5EF4-FFF2-40B4-BE49-F238E27FC236}">
                <a16:creationId xmlns:a16="http://schemas.microsoft.com/office/drawing/2014/main" id="{54BE3F6D-D82C-4223-90CC-AE5281BBF15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FE5A815-E9B4-45DC-8B6F-363DF6549BBA}"/>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733668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5D54-6B86-4B22-B5B9-ACF6C0C22161}"/>
              </a:ext>
            </a:extLst>
          </p:cNvPr>
          <p:cNvSpPr>
            <a:spLocks noGrp="1"/>
          </p:cNvSpPr>
          <p:nvPr>
            <p:ph type="title"/>
          </p:nvPr>
        </p:nvSpPr>
        <p:spPr/>
        <p:txBody>
          <a:bodyPr/>
          <a:lstStyle/>
          <a:p>
            <a:r>
              <a:rPr lang="en-US" dirty="0"/>
              <a:t>Many things can be unexpectedly costly in an object-oriented language</a:t>
            </a:r>
          </a:p>
        </p:txBody>
      </p:sp>
      <p:sp>
        <p:nvSpPr>
          <p:cNvPr id="3" name="Content Placeholder 2">
            <a:extLst>
              <a:ext uri="{FF2B5EF4-FFF2-40B4-BE49-F238E27FC236}">
                <a16:creationId xmlns:a16="http://schemas.microsoft.com/office/drawing/2014/main" id="{B5678B11-1928-4DD7-80E0-B9F85475330C}"/>
              </a:ext>
            </a:extLst>
          </p:cNvPr>
          <p:cNvSpPr>
            <a:spLocks noGrp="1"/>
          </p:cNvSpPr>
          <p:nvPr>
            <p:ph idx="1"/>
          </p:nvPr>
        </p:nvSpPr>
        <p:spPr/>
        <p:txBody>
          <a:bodyPr/>
          <a:lstStyle/>
          <a:p>
            <a:r>
              <a:rPr lang="en-US" dirty="0"/>
              <a:t>Objects might be getting created and freed very frequently.</a:t>
            </a:r>
          </a:p>
          <a:p>
            <a:endParaRPr lang="en-US" dirty="0"/>
          </a:p>
          <a:p>
            <a:r>
              <a:rPr lang="en-US" dirty="0"/>
              <a:t>Constructors might be more costly than you realize (and maybe more costly than needed)</a:t>
            </a:r>
          </a:p>
          <a:p>
            <a:endParaRPr lang="en-US" dirty="0"/>
          </a:p>
          <a:p>
            <a:r>
              <a:rPr lang="en-US" dirty="0"/>
              <a:t>A developer might be using some sort of standard pattern in a very inefficient way</a:t>
            </a:r>
          </a:p>
        </p:txBody>
      </p:sp>
      <p:sp>
        <p:nvSpPr>
          <p:cNvPr id="4" name="Footer Placeholder 3">
            <a:extLst>
              <a:ext uri="{FF2B5EF4-FFF2-40B4-BE49-F238E27FC236}">
                <a16:creationId xmlns:a16="http://schemas.microsoft.com/office/drawing/2014/main" id="{D2973182-2E9B-453A-B9D5-86D90E9DB93E}"/>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ADA8E7F-00C6-42A7-91F2-AF9CC35DC1E9}"/>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7266512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7688-6C6D-4FC6-8280-9FF3B5AC307C}"/>
              </a:ext>
            </a:extLst>
          </p:cNvPr>
          <p:cNvSpPr>
            <a:spLocks noGrp="1"/>
          </p:cNvSpPr>
          <p:nvPr>
            <p:ph type="title"/>
          </p:nvPr>
        </p:nvSpPr>
        <p:spPr/>
        <p:txBody>
          <a:bodyPr/>
          <a:lstStyle/>
          <a:p>
            <a:r>
              <a:rPr lang="en-US" dirty="0"/>
              <a:t>More big picture things to consider</a:t>
            </a:r>
          </a:p>
        </p:txBody>
      </p:sp>
      <p:sp>
        <p:nvSpPr>
          <p:cNvPr id="3" name="Content Placeholder 2">
            <a:extLst>
              <a:ext uri="{FF2B5EF4-FFF2-40B4-BE49-F238E27FC236}">
                <a16:creationId xmlns:a16="http://schemas.microsoft.com/office/drawing/2014/main" id="{9A4FB62F-9673-4318-BB60-9E5D46A082DB}"/>
              </a:ext>
            </a:extLst>
          </p:cNvPr>
          <p:cNvSpPr>
            <a:spLocks noGrp="1"/>
          </p:cNvSpPr>
          <p:nvPr>
            <p:ph idx="1"/>
          </p:nvPr>
        </p:nvSpPr>
        <p:spPr/>
        <p:txBody>
          <a:bodyPr>
            <a:normAutofit lnSpcReduction="10000"/>
          </a:bodyPr>
          <a:lstStyle/>
          <a:p>
            <a:r>
              <a:rPr lang="en-US" dirty="0"/>
              <a:t>Perhaps the larger code structure doesn’t even need to be doing this expensive thing.</a:t>
            </a:r>
          </a:p>
          <a:p>
            <a:br>
              <a:rPr lang="en-US" dirty="0"/>
            </a:br>
            <a:r>
              <a:rPr lang="en-US" dirty="0"/>
              <a:t>Sometimes people take shortcuts when coding without thinking much about it, and later those pieces of code get used heavily.</a:t>
            </a:r>
          </a:p>
          <a:p>
            <a:endParaRPr lang="en-US" dirty="0"/>
          </a:p>
          <a:p>
            <a:r>
              <a:rPr lang="en-US" dirty="0"/>
              <a:t>A relatively minor thing the developer didn’t have time to do could make a huge difference.</a:t>
            </a:r>
          </a:p>
        </p:txBody>
      </p:sp>
      <p:sp>
        <p:nvSpPr>
          <p:cNvPr id="4" name="Footer Placeholder 3">
            <a:extLst>
              <a:ext uri="{FF2B5EF4-FFF2-40B4-BE49-F238E27FC236}">
                <a16:creationId xmlns:a16="http://schemas.microsoft.com/office/drawing/2014/main" id="{EA558BD1-95AA-44D1-A25F-731B3553941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6E1AEB1C-7C02-4C3F-9FB1-9C905CCCAC11}"/>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993025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A3C3-81EF-4663-B679-911CF391399D}"/>
              </a:ext>
            </a:extLst>
          </p:cNvPr>
          <p:cNvSpPr>
            <a:spLocks noGrp="1"/>
          </p:cNvSpPr>
          <p:nvPr>
            <p:ph type="title"/>
          </p:nvPr>
        </p:nvSpPr>
        <p:spPr/>
        <p:txBody>
          <a:bodyPr/>
          <a:lstStyle/>
          <a:p>
            <a:r>
              <a:rPr lang="en-US" dirty="0"/>
              <a:t>This is why looking Up at the call stack really matters!</a:t>
            </a:r>
          </a:p>
        </p:txBody>
      </p:sp>
      <p:sp>
        <p:nvSpPr>
          <p:cNvPr id="3" name="Content Placeholder 2">
            <a:extLst>
              <a:ext uri="{FF2B5EF4-FFF2-40B4-BE49-F238E27FC236}">
                <a16:creationId xmlns:a16="http://schemas.microsoft.com/office/drawing/2014/main" id="{D05B521A-546F-4490-8E36-69DB437AE407}"/>
              </a:ext>
            </a:extLst>
          </p:cNvPr>
          <p:cNvSpPr>
            <a:spLocks noGrp="1"/>
          </p:cNvSpPr>
          <p:nvPr>
            <p:ph idx="1"/>
          </p:nvPr>
        </p:nvSpPr>
        <p:spPr/>
        <p:txBody>
          <a:bodyPr/>
          <a:lstStyle/>
          <a:p>
            <a:r>
              <a:rPr lang="en-US" dirty="0"/>
              <a:t>Sure, a mysterious method named  </a:t>
            </a:r>
            <a:r>
              <a:rPr lang="en-US" dirty="0" err="1"/>
              <a:t>Ns_DStringNAppend</a:t>
            </a:r>
            <a:r>
              <a:rPr lang="en-US" dirty="0"/>
              <a:t> is consume a lot of compute time.</a:t>
            </a:r>
          </a:p>
          <a:p>
            <a:endParaRPr lang="en-US" dirty="0"/>
          </a:p>
          <a:p>
            <a:r>
              <a:rPr lang="en-US" dirty="0"/>
              <a:t>The puzzle is that this might be internal to the C++ std libraries.  But when you look up the calls stack a few levels, you see code from this program that is responsible for those calls.</a:t>
            </a:r>
          </a:p>
        </p:txBody>
      </p:sp>
      <p:sp>
        <p:nvSpPr>
          <p:cNvPr id="4" name="Footer Placeholder 3">
            <a:extLst>
              <a:ext uri="{FF2B5EF4-FFF2-40B4-BE49-F238E27FC236}">
                <a16:creationId xmlns:a16="http://schemas.microsoft.com/office/drawing/2014/main" id="{E8C1FAA2-0001-4AC5-B1FA-EFD94819137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327C6D73-5944-4383-A721-E0EB4B88AA5A}"/>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1117418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D726-DBFB-41EC-8E23-9BC6975B882C}"/>
              </a:ext>
            </a:extLst>
          </p:cNvPr>
          <p:cNvSpPr>
            <a:spLocks noGrp="1"/>
          </p:cNvSpPr>
          <p:nvPr>
            <p:ph type="title"/>
          </p:nvPr>
        </p:nvSpPr>
        <p:spPr/>
        <p:txBody>
          <a:bodyPr/>
          <a:lstStyle/>
          <a:p>
            <a:r>
              <a:rPr lang="en-US" dirty="0"/>
              <a:t>Example of the kind of </a:t>
            </a:r>
            <a:br>
              <a:rPr lang="en-US" dirty="0"/>
            </a:br>
            <a:r>
              <a:rPr lang="en-US" dirty="0"/>
              <a:t>thing we have in mind</a:t>
            </a:r>
          </a:p>
        </p:txBody>
      </p:sp>
      <p:sp>
        <p:nvSpPr>
          <p:cNvPr id="3" name="Content Placeholder 2">
            <a:extLst>
              <a:ext uri="{FF2B5EF4-FFF2-40B4-BE49-F238E27FC236}">
                <a16:creationId xmlns:a16="http://schemas.microsoft.com/office/drawing/2014/main" id="{83DD730D-3BDB-4468-BDF6-9911540B5317}"/>
              </a:ext>
            </a:extLst>
          </p:cNvPr>
          <p:cNvSpPr>
            <a:spLocks noGrp="1"/>
          </p:cNvSpPr>
          <p:nvPr>
            <p:ph idx="1"/>
          </p:nvPr>
        </p:nvSpPr>
        <p:spPr>
          <a:xfrm>
            <a:off x="1024128" y="2674188"/>
            <a:ext cx="10641690" cy="3635171"/>
          </a:xfrm>
        </p:spPr>
        <p:txBody>
          <a:bodyPr/>
          <a:lstStyle/>
          <a:p>
            <a:r>
              <a:rPr lang="en-US" dirty="0"/>
              <a:t>In a photo processing application, it could be tempting to treat each pixel of the image as an object with RGB or HCL values.</a:t>
            </a:r>
          </a:p>
          <a:p>
            <a:endParaRPr lang="en-US" dirty="0"/>
          </a:p>
          <a:p>
            <a:r>
              <a:rPr lang="en-US" dirty="0"/>
              <a:t>Then an operation like “rotate and tilt” could be expressed very elegantly.  But the resulting code will be accessing fields of these objects frequently…</a:t>
            </a:r>
          </a:p>
        </p:txBody>
      </p:sp>
      <p:sp>
        <p:nvSpPr>
          <p:cNvPr id="4" name="Footer Placeholder 3">
            <a:extLst>
              <a:ext uri="{FF2B5EF4-FFF2-40B4-BE49-F238E27FC236}">
                <a16:creationId xmlns:a16="http://schemas.microsoft.com/office/drawing/2014/main" id="{68BE2651-0B6F-4C37-B012-7B3ADE0AC6E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8D4F24A4-A13E-4850-970F-857833B90219}"/>
              </a:ext>
            </a:extLst>
          </p:cNvPr>
          <p:cNvSpPr>
            <a:spLocks noGrp="1"/>
          </p:cNvSpPr>
          <p:nvPr>
            <p:ph type="sldNum" sz="quarter" idx="12"/>
          </p:nvPr>
        </p:nvSpPr>
        <p:spPr/>
        <p:txBody>
          <a:bodyPr/>
          <a:lstStyle/>
          <a:p>
            <a:fld id="{6547F9EC-0141-428E-9624-21FD351CB832}" type="slidenum">
              <a:rPr lang="en-US" smtClean="0"/>
              <a:t>46</a:t>
            </a:fld>
            <a:endParaRPr lang="en-US"/>
          </a:p>
        </p:txBody>
      </p:sp>
      <p:pic>
        <p:nvPicPr>
          <p:cNvPr id="6" name="Picture 5">
            <a:extLst>
              <a:ext uri="{FF2B5EF4-FFF2-40B4-BE49-F238E27FC236}">
                <a16:creationId xmlns:a16="http://schemas.microsoft.com/office/drawing/2014/main" id="{5936EACF-BF41-49D8-AE57-4B7E11FF8114}"/>
              </a:ext>
            </a:extLst>
          </p:cNvPr>
          <p:cNvPicPr>
            <a:picLocks noChangeAspect="1"/>
          </p:cNvPicPr>
          <p:nvPr/>
        </p:nvPicPr>
        <p:blipFill>
          <a:blip r:embed="rId2"/>
          <a:stretch>
            <a:fillRect/>
          </a:stretch>
        </p:blipFill>
        <p:spPr>
          <a:xfrm>
            <a:off x="8301260" y="423872"/>
            <a:ext cx="3590855" cy="1499746"/>
          </a:xfrm>
          <a:prstGeom prst="rect">
            <a:avLst/>
          </a:prstGeom>
        </p:spPr>
      </p:pic>
    </p:spTree>
    <p:extLst>
      <p:ext uri="{BB962C8B-B14F-4D97-AF65-F5344CB8AC3E}">
        <p14:creationId xmlns:p14="http://schemas.microsoft.com/office/powerpoint/2010/main" val="2416993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C831-E9D9-4B15-B0DB-A663D4250059}"/>
              </a:ext>
            </a:extLst>
          </p:cNvPr>
          <p:cNvSpPr>
            <a:spLocks noGrp="1"/>
          </p:cNvSpPr>
          <p:nvPr>
            <p:ph type="title"/>
          </p:nvPr>
        </p:nvSpPr>
        <p:spPr/>
        <p:txBody>
          <a:bodyPr/>
          <a:lstStyle/>
          <a:p>
            <a:r>
              <a:rPr lang="en-US" dirty="0"/>
              <a:t>Remembering the Intel advice on vectorization</a:t>
            </a:r>
          </a:p>
        </p:txBody>
      </p:sp>
      <p:sp>
        <p:nvSpPr>
          <p:cNvPr id="3" name="Content Placeholder 2">
            <a:extLst>
              <a:ext uri="{FF2B5EF4-FFF2-40B4-BE49-F238E27FC236}">
                <a16:creationId xmlns:a16="http://schemas.microsoft.com/office/drawing/2014/main" id="{A91F814B-A357-4D96-9D30-D0591F3FF2BF}"/>
              </a:ext>
            </a:extLst>
          </p:cNvPr>
          <p:cNvSpPr>
            <a:spLocks noGrp="1"/>
          </p:cNvSpPr>
          <p:nvPr>
            <p:ph idx="1"/>
          </p:nvPr>
        </p:nvSpPr>
        <p:spPr/>
        <p:txBody>
          <a:bodyPr/>
          <a:lstStyle/>
          <a:p>
            <a:r>
              <a:rPr lang="en-US" dirty="0"/>
              <a:t>To vectorize nicely, we need </a:t>
            </a:r>
            <a:r>
              <a:rPr lang="en-US" u="sng" dirty="0"/>
              <a:t>dense arrays for each color</a:t>
            </a:r>
            <a:r>
              <a:rPr lang="en-US" dirty="0"/>
              <a:t>.  For example, a 760 x 1024 image could be represented as 3 matrices each for a distinct color in the RGB case.</a:t>
            </a:r>
          </a:p>
          <a:p>
            <a:endParaRPr lang="en-US" dirty="0"/>
          </a:p>
          <a:p>
            <a:r>
              <a:rPr lang="en-US" dirty="0"/>
              <a:t>Then we would have dense arrays with clean array indexing.  Our loops might vectorize extremely well.</a:t>
            </a:r>
          </a:p>
        </p:txBody>
      </p:sp>
      <p:sp>
        <p:nvSpPr>
          <p:cNvPr id="4" name="Footer Placeholder 3">
            <a:extLst>
              <a:ext uri="{FF2B5EF4-FFF2-40B4-BE49-F238E27FC236}">
                <a16:creationId xmlns:a16="http://schemas.microsoft.com/office/drawing/2014/main" id="{5416C245-2A72-4437-B354-2E0A0ADC7F27}"/>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AA36744-031B-4F75-B5D2-E4DC8335E8A2}"/>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1068714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B330-E263-4FC9-83B6-9D77A8FD15DA}"/>
              </a:ext>
            </a:extLst>
          </p:cNvPr>
          <p:cNvSpPr>
            <a:spLocks noGrp="1"/>
          </p:cNvSpPr>
          <p:nvPr>
            <p:ph type="title"/>
          </p:nvPr>
        </p:nvSpPr>
        <p:spPr/>
        <p:txBody>
          <a:bodyPr/>
          <a:lstStyle/>
          <a:p>
            <a:r>
              <a:rPr lang="en-US" dirty="0"/>
              <a:t>Ghastly code editing!</a:t>
            </a:r>
          </a:p>
        </p:txBody>
      </p:sp>
      <p:sp>
        <p:nvSpPr>
          <p:cNvPr id="3" name="Content Placeholder 2">
            <a:extLst>
              <a:ext uri="{FF2B5EF4-FFF2-40B4-BE49-F238E27FC236}">
                <a16:creationId xmlns:a16="http://schemas.microsoft.com/office/drawing/2014/main" id="{36736B85-E9EE-4EB9-AD9F-82BAD498E922}"/>
              </a:ext>
            </a:extLst>
          </p:cNvPr>
          <p:cNvSpPr>
            <a:spLocks noGrp="1"/>
          </p:cNvSpPr>
          <p:nvPr>
            <p:ph idx="1"/>
          </p:nvPr>
        </p:nvSpPr>
        <p:spPr/>
        <p:txBody>
          <a:bodyPr/>
          <a:lstStyle/>
          <a:p>
            <a:r>
              <a:rPr lang="en-US" dirty="0"/>
              <a:t>This representation (as objects) will be used everywhere in the photo processing application</a:t>
            </a:r>
          </a:p>
          <a:p>
            <a:endParaRPr lang="en-US" dirty="0"/>
          </a:p>
          <a:p>
            <a:r>
              <a:rPr lang="en-US" dirty="0"/>
              <a:t>Sounds like we would need to rewrite all accesses to the photo in the image processing application.</a:t>
            </a:r>
          </a:p>
          <a:p>
            <a:endParaRPr lang="en-US" dirty="0"/>
          </a:p>
          <a:p>
            <a:r>
              <a:rPr lang="en-US" i="1" dirty="0"/>
              <a:t>… or does it?  </a:t>
            </a:r>
            <a:r>
              <a:rPr lang="en-US" dirty="0"/>
              <a:t>Any ideas?</a:t>
            </a:r>
          </a:p>
        </p:txBody>
      </p:sp>
      <p:sp>
        <p:nvSpPr>
          <p:cNvPr id="4" name="Footer Placeholder 3">
            <a:extLst>
              <a:ext uri="{FF2B5EF4-FFF2-40B4-BE49-F238E27FC236}">
                <a16:creationId xmlns:a16="http://schemas.microsoft.com/office/drawing/2014/main" id="{BD01E2F0-F3F9-40F7-9CE9-5FBA8092271D}"/>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48B1301-E7B7-49D0-8AAB-D49FCD17C165}"/>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1617280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B14C-15F3-4B87-B133-0FAC8E70829E}"/>
              </a:ext>
            </a:extLst>
          </p:cNvPr>
          <p:cNvSpPr>
            <a:spLocks noGrp="1"/>
          </p:cNvSpPr>
          <p:nvPr>
            <p:ph type="title"/>
          </p:nvPr>
        </p:nvSpPr>
        <p:spPr/>
        <p:txBody>
          <a:bodyPr/>
          <a:lstStyle/>
          <a:p>
            <a:r>
              <a:rPr lang="en-US" dirty="0"/>
              <a:t>… an idea!</a:t>
            </a:r>
          </a:p>
        </p:txBody>
      </p:sp>
      <p:sp>
        <p:nvSpPr>
          <p:cNvPr id="3" name="Content Placeholder 2">
            <a:extLst>
              <a:ext uri="{FF2B5EF4-FFF2-40B4-BE49-F238E27FC236}">
                <a16:creationId xmlns:a16="http://schemas.microsoft.com/office/drawing/2014/main" id="{244EDE4A-7293-47E2-9F70-0354CB2AA9F1}"/>
              </a:ext>
            </a:extLst>
          </p:cNvPr>
          <p:cNvSpPr>
            <a:spLocks noGrp="1"/>
          </p:cNvSpPr>
          <p:nvPr>
            <p:ph idx="1"/>
          </p:nvPr>
        </p:nvSpPr>
        <p:spPr/>
        <p:txBody>
          <a:bodyPr/>
          <a:lstStyle/>
          <a:p>
            <a:r>
              <a:rPr lang="en-US" dirty="0"/>
              <a:t>What about </a:t>
            </a:r>
            <a:r>
              <a:rPr lang="en-US" u="sng" dirty="0"/>
              <a:t>keeping</a:t>
            </a:r>
            <a:r>
              <a:rPr lang="en-US" dirty="0"/>
              <a:t> the existing objects, but changing them into getter/setter objects that access into these 3 matrices?</a:t>
            </a:r>
          </a:p>
          <a:p>
            <a:endParaRPr lang="en-US" dirty="0"/>
          </a:p>
          <a:p>
            <a:r>
              <a:rPr lang="en-US" dirty="0"/>
              <a:t>Now the existing code will all continue to work!  But we also have this great “raw” representation available</a:t>
            </a:r>
          </a:p>
          <a:p>
            <a:endParaRPr lang="en-US" dirty="0"/>
          </a:p>
          <a:p>
            <a:r>
              <a:rPr lang="en-US" dirty="0"/>
              <a:t>For very costly actions, we could recode against the raw data.</a:t>
            </a:r>
          </a:p>
        </p:txBody>
      </p:sp>
      <p:sp>
        <p:nvSpPr>
          <p:cNvPr id="4" name="Footer Placeholder 3">
            <a:extLst>
              <a:ext uri="{FF2B5EF4-FFF2-40B4-BE49-F238E27FC236}">
                <a16:creationId xmlns:a16="http://schemas.microsoft.com/office/drawing/2014/main" id="{7764CFEE-D801-46FA-AB18-565276A8723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021D1962-2CC0-42CD-8F02-C65F49553508}"/>
              </a:ext>
            </a:extLst>
          </p:cNvPr>
          <p:cNvSpPr>
            <a:spLocks noGrp="1"/>
          </p:cNvSpPr>
          <p:nvPr>
            <p:ph type="sldNum" sz="quarter" idx="12"/>
          </p:nvPr>
        </p:nvSpPr>
        <p:spPr/>
        <p:txBody>
          <a:bodyPr/>
          <a:lstStyle/>
          <a:p>
            <a:fld id="{6547F9EC-0141-428E-9624-21FD351CB832}" type="slidenum">
              <a:rPr lang="en-US" smtClean="0"/>
              <a:t>49</a:t>
            </a:fld>
            <a:endParaRPr lang="en-US"/>
          </a:p>
        </p:txBody>
      </p:sp>
      <p:pic>
        <p:nvPicPr>
          <p:cNvPr id="6" name="Picture 5">
            <a:extLst>
              <a:ext uri="{FF2B5EF4-FFF2-40B4-BE49-F238E27FC236}">
                <a16:creationId xmlns:a16="http://schemas.microsoft.com/office/drawing/2014/main" id="{8DFEDE52-316D-4330-9536-F57B57B30F74}"/>
              </a:ext>
            </a:extLst>
          </p:cNvPr>
          <p:cNvPicPr>
            <a:picLocks noChangeAspect="1"/>
          </p:cNvPicPr>
          <p:nvPr/>
        </p:nvPicPr>
        <p:blipFill>
          <a:blip r:embed="rId2"/>
          <a:stretch>
            <a:fillRect/>
          </a:stretch>
        </p:blipFill>
        <p:spPr>
          <a:xfrm>
            <a:off x="8220145" y="315489"/>
            <a:ext cx="3590855" cy="1499746"/>
          </a:xfrm>
          <a:prstGeom prst="rect">
            <a:avLst/>
          </a:prstGeom>
        </p:spPr>
      </p:pic>
    </p:spTree>
    <p:extLst>
      <p:ext uri="{BB962C8B-B14F-4D97-AF65-F5344CB8AC3E}">
        <p14:creationId xmlns:p14="http://schemas.microsoft.com/office/powerpoint/2010/main" val="115554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2009666" y="3333088"/>
            <a:ext cx="1694503" cy="369332"/>
          </a:xfrm>
          <a:prstGeom prst="rect">
            <a:avLst/>
          </a:prstGeom>
          <a:solidFill>
            <a:srgbClr val="FFC000"/>
          </a:solidFill>
        </p:spPr>
        <p:txBody>
          <a:bodyPr wrap="none" rtlCol="0">
            <a:spAutoFit/>
          </a:bodyPr>
          <a:lstStyle/>
          <a:p>
            <a:r>
              <a:rPr lang="en-US" dirty="0"/>
              <a:t>90% - 10% rule</a:t>
            </a:r>
          </a:p>
        </p:txBody>
      </p:sp>
      <p:sp>
        <p:nvSpPr>
          <p:cNvPr id="7" name="TextBox 6">
            <a:extLst>
              <a:ext uri="{FF2B5EF4-FFF2-40B4-BE49-F238E27FC236}">
                <a16:creationId xmlns:a16="http://schemas.microsoft.com/office/drawing/2014/main" id="{AA6037FA-6EF9-41B7-87AD-DF1B091D45F8}"/>
              </a:ext>
            </a:extLst>
          </p:cNvPr>
          <p:cNvSpPr txBox="1"/>
          <p:nvPr/>
        </p:nvSpPr>
        <p:spPr>
          <a:xfrm>
            <a:off x="6193169" y="2326220"/>
            <a:ext cx="3935052" cy="923330"/>
          </a:xfrm>
          <a:prstGeom prst="rect">
            <a:avLst/>
          </a:prstGeom>
          <a:solidFill>
            <a:srgbClr val="FFC000"/>
          </a:solidFill>
        </p:spPr>
        <p:txBody>
          <a:bodyPr wrap="square" rtlCol="0">
            <a:spAutoFit/>
          </a:bodyPr>
          <a:lstStyle/>
          <a:p>
            <a:pPr algn="ctr"/>
            <a:r>
              <a:rPr lang="en-US" dirty="0"/>
              <a:t>Use performance analysis tools and methods to confirm your expectations or to discover surprises</a:t>
            </a:r>
          </a:p>
        </p:txBody>
      </p:sp>
      <p:sp>
        <p:nvSpPr>
          <p:cNvPr id="9" name="TextBox 8">
            <a:extLst>
              <a:ext uri="{FF2B5EF4-FFF2-40B4-BE49-F238E27FC236}">
                <a16:creationId xmlns:a16="http://schemas.microsoft.com/office/drawing/2014/main" id="{EFB93A7E-E7A1-4D18-8468-2F059C260A1B}"/>
              </a:ext>
            </a:extLst>
          </p:cNvPr>
          <p:cNvSpPr txBox="1"/>
          <p:nvPr/>
        </p:nvSpPr>
        <p:spPr>
          <a:xfrm>
            <a:off x="5844131" y="4599058"/>
            <a:ext cx="4633128" cy="923330"/>
          </a:xfrm>
          <a:prstGeom prst="rect">
            <a:avLst/>
          </a:prstGeom>
          <a:solidFill>
            <a:srgbClr val="FFC000"/>
          </a:solidFill>
        </p:spPr>
        <p:txBody>
          <a:bodyPr wrap="none" rtlCol="0">
            <a:spAutoFit/>
          </a:bodyPr>
          <a:lstStyle/>
          <a:p>
            <a:pPr algn="ctr"/>
            <a:r>
              <a:rPr lang="en-US" dirty="0"/>
              <a:t>Should we do extensive hand-optimization,</a:t>
            </a:r>
            <a:br>
              <a:rPr lang="en-US" dirty="0"/>
            </a:br>
            <a:r>
              <a:rPr lang="en-US" dirty="0"/>
              <a:t>or can we shape the “system” to achieve</a:t>
            </a:r>
            <a:br>
              <a:rPr lang="en-US" dirty="0"/>
            </a:br>
            <a:r>
              <a:rPr lang="en-US" dirty="0"/>
              <a:t>our goals through elegant, higher-level methods?</a:t>
            </a:r>
          </a:p>
        </p:txBody>
      </p:sp>
      <p:sp>
        <p:nvSpPr>
          <p:cNvPr id="10" name="TextBox 9">
            <a:extLst>
              <a:ext uri="{FF2B5EF4-FFF2-40B4-BE49-F238E27FC236}">
                <a16:creationId xmlns:a16="http://schemas.microsoft.com/office/drawing/2014/main" id="{03CBCB8C-6D8E-43EE-B138-A40F8D2F0409}"/>
              </a:ext>
            </a:extLst>
          </p:cNvPr>
          <p:cNvSpPr txBox="1"/>
          <p:nvPr/>
        </p:nvSpPr>
        <p:spPr>
          <a:xfrm>
            <a:off x="1479778" y="2405065"/>
            <a:ext cx="3095527" cy="369332"/>
          </a:xfrm>
          <a:prstGeom prst="rect">
            <a:avLst/>
          </a:prstGeom>
          <a:solidFill>
            <a:srgbClr val="FFC000"/>
          </a:solidFill>
        </p:spPr>
        <p:txBody>
          <a:bodyPr wrap="none" rtlCol="0">
            <a:spAutoFit/>
          </a:bodyPr>
          <a:lstStyle/>
          <a:p>
            <a:r>
              <a:rPr lang="en-US" dirty="0"/>
              <a:t>What determines performance?</a:t>
            </a:r>
          </a:p>
        </p:txBody>
      </p:sp>
      <p:sp>
        <p:nvSpPr>
          <p:cNvPr id="11" name="TextBox 10">
            <a:extLst>
              <a:ext uri="{FF2B5EF4-FFF2-40B4-BE49-F238E27FC236}">
                <a16:creationId xmlns:a16="http://schemas.microsoft.com/office/drawing/2014/main" id="{A1583C3E-DDA4-4182-B30C-8BCDDE600D79}"/>
              </a:ext>
            </a:extLst>
          </p:cNvPr>
          <p:cNvSpPr txBox="1"/>
          <p:nvPr/>
        </p:nvSpPr>
        <p:spPr>
          <a:xfrm>
            <a:off x="1479777" y="4403837"/>
            <a:ext cx="3143361" cy="646331"/>
          </a:xfrm>
          <a:prstGeom prst="rect">
            <a:avLst/>
          </a:prstGeom>
          <a:solidFill>
            <a:srgbClr val="FFC000"/>
          </a:solidFill>
        </p:spPr>
        <p:txBody>
          <a:bodyPr wrap="none" rtlCol="0">
            <a:spAutoFit/>
          </a:bodyPr>
          <a:lstStyle/>
          <a:p>
            <a:pPr algn="ctr"/>
            <a:r>
              <a:rPr lang="en-US" dirty="0"/>
              <a:t>Visualize the expected behavior</a:t>
            </a:r>
            <a:br>
              <a:rPr lang="en-US" dirty="0"/>
            </a:br>
            <a:r>
              <a:rPr lang="en-US" dirty="0"/>
              <a:t>of your program!</a:t>
            </a:r>
          </a:p>
        </p:txBody>
      </p:sp>
      <p:sp>
        <p:nvSpPr>
          <p:cNvPr id="12" name="TextBox 11">
            <a:extLst>
              <a:ext uri="{FF2B5EF4-FFF2-40B4-BE49-F238E27FC236}">
                <a16:creationId xmlns:a16="http://schemas.microsoft.com/office/drawing/2014/main" id="{C8B50EC5-B8E9-4379-9328-CF15E6D928CA}"/>
              </a:ext>
            </a:extLst>
          </p:cNvPr>
          <p:cNvSpPr txBox="1"/>
          <p:nvPr/>
        </p:nvSpPr>
        <p:spPr>
          <a:xfrm>
            <a:off x="6543714" y="3551535"/>
            <a:ext cx="3233962" cy="646331"/>
          </a:xfrm>
          <a:prstGeom prst="rect">
            <a:avLst/>
          </a:prstGeom>
          <a:solidFill>
            <a:srgbClr val="FFC000"/>
          </a:solidFill>
        </p:spPr>
        <p:txBody>
          <a:bodyPr wrap="none" rtlCol="0">
            <a:spAutoFit/>
          </a:bodyPr>
          <a:lstStyle/>
          <a:p>
            <a:r>
              <a:rPr lang="en-US" dirty="0"/>
              <a:t>Aim for the biggest wins with the </a:t>
            </a:r>
          </a:p>
          <a:p>
            <a:pPr algn="ctr"/>
            <a:r>
              <a:rPr lang="en-US" dirty="0"/>
              <a:t>smallest changes to the code</a:t>
            </a:r>
          </a:p>
        </p:txBody>
      </p:sp>
    </p:spTree>
    <p:extLst>
      <p:ext uri="{BB962C8B-B14F-4D97-AF65-F5344CB8AC3E}">
        <p14:creationId xmlns:p14="http://schemas.microsoft.com/office/powerpoint/2010/main" val="9974483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6ADF-85E8-49EA-85AE-A3E81DDF7DD7}"/>
              </a:ext>
            </a:extLst>
          </p:cNvPr>
          <p:cNvSpPr>
            <a:spLocks noGrp="1"/>
          </p:cNvSpPr>
          <p:nvPr>
            <p:ph type="title"/>
          </p:nvPr>
        </p:nvSpPr>
        <p:spPr/>
        <p:txBody>
          <a:bodyPr/>
          <a:lstStyle/>
          <a:p>
            <a:r>
              <a:rPr lang="en-US" dirty="0"/>
              <a:t>A second, similar idea</a:t>
            </a:r>
          </a:p>
        </p:txBody>
      </p:sp>
      <p:sp>
        <p:nvSpPr>
          <p:cNvPr id="3" name="Content Placeholder 2">
            <a:extLst>
              <a:ext uri="{FF2B5EF4-FFF2-40B4-BE49-F238E27FC236}">
                <a16:creationId xmlns:a16="http://schemas.microsoft.com/office/drawing/2014/main" id="{F871520D-7CB2-4C71-B451-A70456966DD5}"/>
              </a:ext>
            </a:extLst>
          </p:cNvPr>
          <p:cNvSpPr>
            <a:spLocks noGrp="1"/>
          </p:cNvSpPr>
          <p:nvPr>
            <p:ph idx="1"/>
          </p:nvPr>
        </p:nvSpPr>
        <p:spPr/>
        <p:txBody>
          <a:bodyPr/>
          <a:lstStyle/>
          <a:p>
            <a:r>
              <a:rPr lang="en-US" dirty="0"/>
              <a:t>We could also construct the dense array data when we need it, which won’t be incredibly slow if it occurs rarely.</a:t>
            </a:r>
          </a:p>
          <a:p>
            <a:endParaRPr lang="en-US" dirty="0"/>
          </a:p>
          <a:p>
            <a:r>
              <a:rPr lang="en-US" dirty="0"/>
              <a:t>Then we can operate on it to do our expensive image operation.</a:t>
            </a:r>
          </a:p>
          <a:p>
            <a:endParaRPr lang="en-US" dirty="0"/>
          </a:p>
          <a:p>
            <a:r>
              <a:rPr lang="en-US" dirty="0"/>
              <a:t>At the end, we could “copy the results” back into the objects.</a:t>
            </a:r>
          </a:p>
        </p:txBody>
      </p:sp>
      <p:sp>
        <p:nvSpPr>
          <p:cNvPr id="4" name="Footer Placeholder 3">
            <a:extLst>
              <a:ext uri="{FF2B5EF4-FFF2-40B4-BE49-F238E27FC236}">
                <a16:creationId xmlns:a16="http://schemas.microsoft.com/office/drawing/2014/main" id="{500636BF-14C9-45AD-8264-15928216AA60}"/>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DD52DAA5-594C-4777-BE17-2AB39B8286D2}"/>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3694113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53BD-D227-4BA7-A762-0491644EF3F3}"/>
              </a:ext>
            </a:extLst>
          </p:cNvPr>
          <p:cNvSpPr>
            <a:spLocks noGrp="1"/>
          </p:cNvSpPr>
          <p:nvPr>
            <p:ph type="title"/>
          </p:nvPr>
        </p:nvSpPr>
        <p:spPr/>
        <p:txBody>
          <a:bodyPr/>
          <a:lstStyle/>
          <a:p>
            <a:r>
              <a:rPr lang="en-US" dirty="0"/>
              <a:t>How to decide?</a:t>
            </a:r>
          </a:p>
        </p:txBody>
      </p:sp>
      <p:sp>
        <p:nvSpPr>
          <p:cNvPr id="3" name="Content Placeholder 2">
            <a:extLst>
              <a:ext uri="{FF2B5EF4-FFF2-40B4-BE49-F238E27FC236}">
                <a16:creationId xmlns:a16="http://schemas.microsoft.com/office/drawing/2014/main" id="{92F9CA29-FD07-4FB0-B7F5-87FCD02418E8}"/>
              </a:ext>
            </a:extLst>
          </p:cNvPr>
          <p:cNvSpPr>
            <a:spLocks noGrp="1"/>
          </p:cNvSpPr>
          <p:nvPr>
            <p:ph idx="1"/>
          </p:nvPr>
        </p:nvSpPr>
        <p:spPr/>
        <p:txBody>
          <a:bodyPr>
            <a:normAutofit lnSpcReduction="10000"/>
          </a:bodyPr>
          <a:lstStyle/>
          <a:p>
            <a:r>
              <a:rPr lang="en-US" dirty="0"/>
              <a:t>Adopt an approach that minimizes your effort.</a:t>
            </a:r>
          </a:p>
          <a:p>
            <a:endParaRPr lang="en-US" dirty="0"/>
          </a:p>
          <a:p>
            <a:r>
              <a:rPr lang="en-US" dirty="0"/>
              <a:t>Aim for the really, really expensive “thing” and optimize at that level.</a:t>
            </a:r>
          </a:p>
          <a:p>
            <a:endParaRPr lang="en-US" dirty="0"/>
          </a:p>
          <a:p>
            <a:r>
              <a:rPr lang="en-US" dirty="0"/>
              <a:t>Had we dived deep and optimized Ken’s </a:t>
            </a:r>
            <a:r>
              <a:rPr lang="en-US" dirty="0" err="1"/>
              <a:t>wcounter</a:t>
            </a:r>
            <a:r>
              <a:rPr lang="en-US" dirty="0"/>
              <a:t> main loop, and perhaps figured out what causes </a:t>
            </a:r>
            <a:r>
              <a:rPr lang="en-US" dirty="0" err="1"/>
              <a:t>M_Erase</a:t>
            </a:r>
            <a:r>
              <a:rPr lang="en-US" dirty="0"/>
              <a:t> to be called, his word-count program could have been </a:t>
            </a:r>
            <a:r>
              <a:rPr lang="en-US"/>
              <a:t>even faster!</a:t>
            </a:r>
            <a:endParaRPr lang="en-US" dirty="0"/>
          </a:p>
        </p:txBody>
      </p:sp>
      <p:sp>
        <p:nvSpPr>
          <p:cNvPr id="4" name="Footer Placeholder 3">
            <a:extLst>
              <a:ext uri="{FF2B5EF4-FFF2-40B4-BE49-F238E27FC236}">
                <a16:creationId xmlns:a16="http://schemas.microsoft.com/office/drawing/2014/main" id="{6D870BF3-BF20-4D31-9A5D-140C91EDB4FF}"/>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74177278-79F1-4226-8A6C-9195F7ACEFDF}"/>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3078121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21B5E-DC52-4645-A465-242F1150630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4EC6EFF-B139-4778-971D-D297C9746E50}"/>
              </a:ext>
            </a:extLst>
          </p:cNvPr>
          <p:cNvSpPr>
            <a:spLocks noGrp="1"/>
          </p:cNvSpPr>
          <p:nvPr>
            <p:ph idx="1"/>
          </p:nvPr>
        </p:nvSpPr>
        <p:spPr/>
        <p:txBody>
          <a:bodyPr>
            <a:normAutofit fontScale="85000" lnSpcReduction="20000"/>
          </a:bodyPr>
          <a:lstStyle/>
          <a:p>
            <a:r>
              <a:rPr lang="en-US" dirty="0"/>
              <a:t>In many courses you learn one technique, or one tool, and it is separable from other techniques or other tools.</a:t>
            </a:r>
          </a:p>
          <a:p>
            <a:endParaRPr lang="en-US" dirty="0"/>
          </a:p>
          <a:p>
            <a:r>
              <a:rPr lang="en-US" dirty="0"/>
              <a:t>In systems programming, our challenge is that we are really programming “the system” – which has many layers, including the C++ compiler, the STL, the Linux kernel, and even hardware elements like the network interface or the storage unit.</a:t>
            </a:r>
          </a:p>
          <a:p>
            <a:endParaRPr lang="en-US" dirty="0"/>
          </a:p>
          <a:p>
            <a:r>
              <a:rPr lang="en-US" dirty="0"/>
              <a:t>A true master of systems programming is able to visualize all these moving parts, then can use tools like </a:t>
            </a:r>
            <a:r>
              <a:rPr lang="en-US" dirty="0" err="1"/>
              <a:t>gprof</a:t>
            </a:r>
            <a:r>
              <a:rPr lang="en-US" dirty="0"/>
              <a:t> to “zero in” on issues</a:t>
            </a:r>
          </a:p>
        </p:txBody>
      </p:sp>
      <p:sp>
        <p:nvSpPr>
          <p:cNvPr id="4" name="Footer Placeholder 3">
            <a:extLst>
              <a:ext uri="{FF2B5EF4-FFF2-40B4-BE49-F238E27FC236}">
                <a16:creationId xmlns:a16="http://schemas.microsoft.com/office/drawing/2014/main" id="{3852A6FA-FF2B-4F41-9B70-AC1E5C626C61}"/>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90A36D81-2D7F-4515-B8B3-849309909693}"/>
              </a:ext>
            </a:extLst>
          </p:cNvPr>
          <p:cNvSpPr>
            <a:spLocks noGrp="1"/>
          </p:cNvSpPr>
          <p:nvPr>
            <p:ph type="sldNum" sz="quarter" idx="12"/>
          </p:nvPr>
        </p:nvSpPr>
        <p:spPr/>
        <p:txBody>
          <a:bodyPr/>
          <a:lstStyle/>
          <a:p>
            <a:fld id="{6547F9EC-0141-428E-9624-21FD351CB832}" type="slidenum">
              <a:rPr lang="en-US" smtClean="0"/>
              <a:t>52</a:t>
            </a:fld>
            <a:endParaRPr lang="en-US"/>
          </a:p>
        </p:txBody>
      </p:sp>
      <p:pic>
        <p:nvPicPr>
          <p:cNvPr id="6" name="Picture 5">
            <a:extLst>
              <a:ext uri="{FF2B5EF4-FFF2-40B4-BE49-F238E27FC236}">
                <a16:creationId xmlns:a16="http://schemas.microsoft.com/office/drawing/2014/main" id="{455C6DAD-3683-46B8-A11A-6C1EE5AF7C76}"/>
              </a:ext>
            </a:extLst>
          </p:cNvPr>
          <p:cNvPicPr>
            <a:picLocks noChangeAspect="1"/>
          </p:cNvPicPr>
          <p:nvPr/>
        </p:nvPicPr>
        <p:blipFill>
          <a:blip r:embed="rId2"/>
          <a:stretch>
            <a:fillRect/>
          </a:stretch>
        </p:blipFill>
        <p:spPr>
          <a:xfrm>
            <a:off x="6936411" y="410156"/>
            <a:ext cx="1714500" cy="1714500"/>
          </a:xfrm>
          <a:prstGeom prst="rect">
            <a:avLst/>
          </a:prstGeom>
        </p:spPr>
      </p:pic>
      <p:pic>
        <p:nvPicPr>
          <p:cNvPr id="7" name="Picture 6">
            <a:extLst>
              <a:ext uri="{FF2B5EF4-FFF2-40B4-BE49-F238E27FC236}">
                <a16:creationId xmlns:a16="http://schemas.microsoft.com/office/drawing/2014/main" id="{B9ACA292-F0E3-440A-930F-9DAF91206DD8}"/>
              </a:ext>
            </a:extLst>
          </p:cNvPr>
          <p:cNvPicPr>
            <a:picLocks noChangeAspect="1"/>
          </p:cNvPicPr>
          <p:nvPr/>
        </p:nvPicPr>
        <p:blipFill>
          <a:blip r:embed="rId3"/>
          <a:stretch>
            <a:fillRect/>
          </a:stretch>
        </p:blipFill>
        <p:spPr>
          <a:xfrm>
            <a:off x="9231168" y="200026"/>
            <a:ext cx="2960831" cy="1254702"/>
          </a:xfrm>
          <a:prstGeom prst="rect">
            <a:avLst/>
          </a:prstGeom>
        </p:spPr>
      </p:pic>
    </p:spTree>
    <p:extLst>
      <p:ext uri="{BB962C8B-B14F-4D97-AF65-F5344CB8AC3E}">
        <p14:creationId xmlns:p14="http://schemas.microsoft.com/office/powerpoint/2010/main" val="46192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B7B978-9E5C-4B90-91A0-1000DD577656}"/>
              </a:ext>
            </a:extLst>
          </p:cNvPr>
          <p:cNvPicPr>
            <a:picLocks noChangeAspect="1"/>
          </p:cNvPicPr>
          <p:nvPr/>
        </p:nvPicPr>
        <p:blipFill>
          <a:blip r:embed="rId2"/>
          <a:stretch>
            <a:fillRect/>
          </a:stretch>
        </p:blipFill>
        <p:spPr>
          <a:xfrm>
            <a:off x="1026683" y="415860"/>
            <a:ext cx="2495550" cy="1838325"/>
          </a:xfrm>
          <a:prstGeom prst="rect">
            <a:avLst/>
          </a:prstGeom>
        </p:spPr>
      </p:pic>
      <p:sp>
        <p:nvSpPr>
          <p:cNvPr id="2" name="Title 1">
            <a:extLst>
              <a:ext uri="{FF2B5EF4-FFF2-40B4-BE49-F238E27FC236}">
                <a16:creationId xmlns:a16="http://schemas.microsoft.com/office/drawing/2014/main" id="{1C5E886B-C0AC-4E60-8CB4-649157C5516C}"/>
              </a:ext>
            </a:extLst>
          </p:cNvPr>
          <p:cNvSpPr>
            <a:spLocks noGrp="1"/>
          </p:cNvSpPr>
          <p:nvPr>
            <p:ph type="title"/>
          </p:nvPr>
        </p:nvSpPr>
        <p:spPr/>
        <p:txBody>
          <a:bodyPr/>
          <a:lstStyle/>
          <a:p>
            <a:r>
              <a:rPr lang="en-US" dirty="0"/>
              <a:t>                 Rules of thumb</a:t>
            </a:r>
          </a:p>
        </p:txBody>
      </p:sp>
      <p:sp>
        <p:nvSpPr>
          <p:cNvPr id="5" name="Content Placeholder 4">
            <a:extLst>
              <a:ext uri="{FF2B5EF4-FFF2-40B4-BE49-F238E27FC236}">
                <a16:creationId xmlns:a16="http://schemas.microsoft.com/office/drawing/2014/main" id="{8F04823C-3A02-4892-80AD-37938BBCE23C}"/>
              </a:ext>
            </a:extLst>
          </p:cNvPr>
          <p:cNvSpPr>
            <a:spLocks noGrp="1"/>
          </p:cNvSpPr>
          <p:nvPr>
            <p:ph idx="1"/>
          </p:nvPr>
        </p:nvSpPr>
        <p:spPr>
          <a:xfrm>
            <a:off x="1276710" y="3122762"/>
            <a:ext cx="10389108" cy="3186597"/>
          </a:xfrm>
        </p:spPr>
        <p:txBody>
          <a:bodyPr/>
          <a:lstStyle/>
          <a:p>
            <a:r>
              <a:rPr lang="en-US" dirty="0"/>
              <a:t>Start by trying to understand the big picture!</a:t>
            </a:r>
          </a:p>
          <a:p>
            <a:endParaRPr lang="en-US" dirty="0"/>
          </a:p>
          <a:p>
            <a:r>
              <a:rPr lang="en-US" dirty="0"/>
              <a:t>There is always some big thing that dominates performance.  Your job is simply to identify it.  And this should be easy because whatever it is, the program spends a lot of time on it!</a:t>
            </a:r>
          </a:p>
        </p:txBody>
      </p:sp>
      <p:sp>
        <p:nvSpPr>
          <p:cNvPr id="3" name="Footer Placeholder 2">
            <a:extLst>
              <a:ext uri="{FF2B5EF4-FFF2-40B4-BE49-F238E27FC236}">
                <a16:creationId xmlns:a16="http://schemas.microsoft.com/office/drawing/2014/main" id="{197FC38A-2F4B-4377-ABF2-286BBCA784A8}"/>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371DA913-C298-4A06-9197-A6955D70449C}"/>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7" name="Picture 6">
            <a:extLst>
              <a:ext uri="{FF2B5EF4-FFF2-40B4-BE49-F238E27FC236}">
                <a16:creationId xmlns:a16="http://schemas.microsoft.com/office/drawing/2014/main" id="{AD3D17BD-354E-44D3-AAD0-D07ACDC82C60}"/>
              </a:ext>
            </a:extLst>
          </p:cNvPr>
          <p:cNvPicPr>
            <a:picLocks noChangeAspect="1"/>
          </p:cNvPicPr>
          <p:nvPr/>
        </p:nvPicPr>
        <p:blipFill>
          <a:blip r:embed="rId3"/>
          <a:stretch>
            <a:fillRect/>
          </a:stretch>
        </p:blipFill>
        <p:spPr>
          <a:xfrm>
            <a:off x="8295216" y="577786"/>
            <a:ext cx="3028950" cy="1514475"/>
          </a:xfrm>
          <a:prstGeom prst="rect">
            <a:avLst/>
          </a:prstGeom>
        </p:spPr>
      </p:pic>
    </p:spTree>
    <p:extLst>
      <p:ext uri="{BB962C8B-B14F-4D97-AF65-F5344CB8AC3E}">
        <p14:creationId xmlns:p14="http://schemas.microsoft.com/office/powerpoint/2010/main" val="363491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B7B978-9E5C-4B90-91A0-1000DD577656}"/>
              </a:ext>
            </a:extLst>
          </p:cNvPr>
          <p:cNvPicPr>
            <a:picLocks noChangeAspect="1"/>
          </p:cNvPicPr>
          <p:nvPr/>
        </p:nvPicPr>
        <p:blipFill>
          <a:blip r:embed="rId2"/>
          <a:stretch>
            <a:fillRect/>
          </a:stretch>
        </p:blipFill>
        <p:spPr>
          <a:xfrm>
            <a:off x="1026683" y="415860"/>
            <a:ext cx="2495550" cy="1838325"/>
          </a:xfrm>
          <a:prstGeom prst="rect">
            <a:avLst/>
          </a:prstGeom>
        </p:spPr>
      </p:pic>
      <p:sp>
        <p:nvSpPr>
          <p:cNvPr id="2" name="Title 1">
            <a:extLst>
              <a:ext uri="{FF2B5EF4-FFF2-40B4-BE49-F238E27FC236}">
                <a16:creationId xmlns:a16="http://schemas.microsoft.com/office/drawing/2014/main" id="{1C5E886B-C0AC-4E60-8CB4-649157C5516C}"/>
              </a:ext>
            </a:extLst>
          </p:cNvPr>
          <p:cNvSpPr>
            <a:spLocks noGrp="1"/>
          </p:cNvSpPr>
          <p:nvPr>
            <p:ph type="title"/>
          </p:nvPr>
        </p:nvSpPr>
        <p:spPr/>
        <p:txBody>
          <a:bodyPr/>
          <a:lstStyle/>
          <a:p>
            <a:r>
              <a:rPr lang="en-US" dirty="0"/>
              <a:t>                 Rules of thumb</a:t>
            </a:r>
          </a:p>
        </p:txBody>
      </p:sp>
      <p:sp>
        <p:nvSpPr>
          <p:cNvPr id="5" name="Content Placeholder 4">
            <a:extLst>
              <a:ext uri="{FF2B5EF4-FFF2-40B4-BE49-F238E27FC236}">
                <a16:creationId xmlns:a16="http://schemas.microsoft.com/office/drawing/2014/main" id="{8F04823C-3A02-4892-80AD-37938BBCE23C}"/>
              </a:ext>
            </a:extLst>
          </p:cNvPr>
          <p:cNvSpPr>
            <a:spLocks noGrp="1"/>
          </p:cNvSpPr>
          <p:nvPr>
            <p:ph idx="1"/>
          </p:nvPr>
        </p:nvSpPr>
        <p:spPr>
          <a:xfrm>
            <a:off x="1595886" y="3122762"/>
            <a:ext cx="10069931" cy="3186597"/>
          </a:xfrm>
        </p:spPr>
        <p:txBody>
          <a:bodyPr/>
          <a:lstStyle/>
          <a:p>
            <a:r>
              <a:rPr lang="en-US" dirty="0"/>
              <a:t>Simple suggestions often work well even if overly vague</a:t>
            </a:r>
          </a:p>
          <a:p>
            <a:endParaRPr lang="en-US" dirty="0"/>
          </a:p>
          <a:p>
            <a:r>
              <a:rPr lang="en-US" dirty="0"/>
              <a:t>Performance analysis is like measuring with your thumb: </a:t>
            </a:r>
            <a:br>
              <a:rPr lang="en-US" dirty="0"/>
            </a:br>
            <a:r>
              <a:rPr lang="en-US" dirty="0"/>
              <a:t>more like an art than a science!</a:t>
            </a:r>
          </a:p>
        </p:txBody>
      </p:sp>
      <p:sp>
        <p:nvSpPr>
          <p:cNvPr id="3" name="Footer Placeholder 2">
            <a:extLst>
              <a:ext uri="{FF2B5EF4-FFF2-40B4-BE49-F238E27FC236}">
                <a16:creationId xmlns:a16="http://schemas.microsoft.com/office/drawing/2014/main" id="{197FC38A-2F4B-4377-ABF2-286BBCA784A8}"/>
              </a:ext>
            </a:extLst>
          </p:cNvPr>
          <p:cNvSpPr>
            <a:spLocks noGrp="1"/>
          </p:cNvSpPr>
          <p:nvPr>
            <p:ph type="ftr" sz="quarter" idx="11"/>
          </p:nvPr>
        </p:nvSpPr>
        <p:spPr/>
        <p:txBody>
          <a:bodyPr/>
          <a:lstStyle/>
          <a:p>
            <a:r>
              <a:rPr lang="en-US"/>
              <a:t>Cornell CS4414 - Fall 2020.</a:t>
            </a:r>
          </a:p>
        </p:txBody>
      </p:sp>
      <p:sp>
        <p:nvSpPr>
          <p:cNvPr id="4" name="Slide Number Placeholder 3">
            <a:extLst>
              <a:ext uri="{FF2B5EF4-FFF2-40B4-BE49-F238E27FC236}">
                <a16:creationId xmlns:a16="http://schemas.microsoft.com/office/drawing/2014/main" id="{371DA913-C298-4A06-9197-A6955D70449C}"/>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7" name="Picture 6">
            <a:extLst>
              <a:ext uri="{FF2B5EF4-FFF2-40B4-BE49-F238E27FC236}">
                <a16:creationId xmlns:a16="http://schemas.microsoft.com/office/drawing/2014/main" id="{AD3D17BD-354E-44D3-AAD0-D07ACDC82C60}"/>
              </a:ext>
            </a:extLst>
          </p:cNvPr>
          <p:cNvPicPr>
            <a:picLocks noChangeAspect="1"/>
          </p:cNvPicPr>
          <p:nvPr/>
        </p:nvPicPr>
        <p:blipFill>
          <a:blip r:embed="rId3"/>
          <a:stretch>
            <a:fillRect/>
          </a:stretch>
        </p:blipFill>
        <p:spPr>
          <a:xfrm>
            <a:off x="8295216" y="577786"/>
            <a:ext cx="3028950" cy="1514475"/>
          </a:xfrm>
          <a:prstGeom prst="rect">
            <a:avLst/>
          </a:prstGeom>
        </p:spPr>
      </p:pic>
    </p:spTree>
    <p:extLst>
      <p:ext uri="{BB962C8B-B14F-4D97-AF65-F5344CB8AC3E}">
        <p14:creationId xmlns:p14="http://schemas.microsoft.com/office/powerpoint/2010/main" val="4228913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C4020-207F-4AFB-92AA-86DCD169E32A}"/>
              </a:ext>
            </a:extLst>
          </p:cNvPr>
          <p:cNvSpPr>
            <a:spLocks noGrp="1"/>
          </p:cNvSpPr>
          <p:nvPr>
            <p:ph type="title"/>
          </p:nvPr>
        </p:nvSpPr>
        <p:spPr>
          <a:xfrm>
            <a:off x="1024127" y="585216"/>
            <a:ext cx="10897579" cy="1499616"/>
          </a:xfrm>
        </p:spPr>
        <p:txBody>
          <a:bodyPr/>
          <a:lstStyle/>
          <a:p>
            <a:r>
              <a:rPr lang="en-US" dirty="0"/>
              <a:t>Today: are there Simple rules for performance analysis?</a:t>
            </a:r>
          </a:p>
        </p:txBody>
      </p:sp>
      <p:sp>
        <p:nvSpPr>
          <p:cNvPr id="3" name="Content Placeholder 2">
            <a:extLst>
              <a:ext uri="{FF2B5EF4-FFF2-40B4-BE49-F238E27FC236}">
                <a16:creationId xmlns:a16="http://schemas.microsoft.com/office/drawing/2014/main" id="{7A247FB4-7396-45D1-BADC-B77204F601BC}"/>
              </a:ext>
            </a:extLst>
          </p:cNvPr>
          <p:cNvSpPr>
            <a:spLocks noGrp="1"/>
          </p:cNvSpPr>
          <p:nvPr>
            <p:ph idx="1"/>
          </p:nvPr>
        </p:nvSpPr>
        <p:spPr/>
        <p:txBody>
          <a:bodyPr>
            <a:normAutofit/>
          </a:bodyPr>
          <a:lstStyle/>
          <a:p>
            <a:r>
              <a:rPr lang="en-US" dirty="0"/>
              <a:t>Suppose you are given a big program written by a team.  It has 25,000 lines of really hard to understand code.</a:t>
            </a:r>
          </a:p>
          <a:p>
            <a:endParaRPr lang="en-US" dirty="0"/>
          </a:p>
          <a:p>
            <a:r>
              <a:rPr lang="en-US" dirty="0"/>
              <a:t>Your job: it runs for 10 secs, and your boss thinks this is too slow.  </a:t>
            </a:r>
          </a:p>
          <a:p>
            <a:endParaRPr lang="en-US" dirty="0"/>
          </a:p>
          <a:p>
            <a:r>
              <a:rPr lang="en-US" dirty="0"/>
              <a:t>How much speedup is possible?  Could you get a 10x or better speedup?  How will you approach this?</a:t>
            </a:r>
          </a:p>
        </p:txBody>
      </p:sp>
      <p:sp>
        <p:nvSpPr>
          <p:cNvPr id="4" name="Footer Placeholder 3">
            <a:extLst>
              <a:ext uri="{FF2B5EF4-FFF2-40B4-BE49-F238E27FC236}">
                <a16:creationId xmlns:a16="http://schemas.microsoft.com/office/drawing/2014/main" id="{7004455F-3FB0-41A1-B7BB-9A7AE9F95B74}"/>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C6B03FF8-BFEF-47A7-AC71-E4D7E533F4E3}"/>
              </a:ext>
            </a:extLst>
          </p:cNvPr>
          <p:cNvSpPr>
            <a:spLocks noGrp="1"/>
          </p:cNvSpPr>
          <p:nvPr>
            <p:ph type="sldNum" sz="quarter" idx="12"/>
          </p:nvPr>
        </p:nvSpPr>
        <p:spPr/>
        <p:txBody>
          <a:bodyPr/>
          <a:lstStyle/>
          <a:p>
            <a:fld id="{6547F9EC-0141-428E-9624-21FD351CB832}" type="slidenum">
              <a:rPr lang="en-US" smtClean="0"/>
              <a:t>8</a:t>
            </a:fld>
            <a:endParaRPr lang="en-US"/>
          </a:p>
        </p:txBody>
      </p:sp>
    </p:spTree>
    <p:extLst>
      <p:ext uri="{BB962C8B-B14F-4D97-AF65-F5344CB8AC3E}">
        <p14:creationId xmlns:p14="http://schemas.microsoft.com/office/powerpoint/2010/main" val="1911807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36B7-84B5-4F9A-BF60-6F6C70F5B091}"/>
              </a:ext>
            </a:extLst>
          </p:cNvPr>
          <p:cNvSpPr>
            <a:spLocks noGrp="1"/>
          </p:cNvSpPr>
          <p:nvPr>
            <p:ph type="title"/>
          </p:nvPr>
        </p:nvSpPr>
        <p:spPr/>
        <p:txBody>
          <a:bodyPr/>
          <a:lstStyle/>
          <a:p>
            <a:r>
              <a:rPr lang="en-US" dirty="0"/>
              <a:t>Idea of a simple rule: How do we get code to compile?</a:t>
            </a:r>
          </a:p>
        </p:txBody>
      </p:sp>
      <p:sp>
        <p:nvSpPr>
          <p:cNvPr id="3" name="Content Placeholder 2">
            <a:extLst>
              <a:ext uri="{FF2B5EF4-FFF2-40B4-BE49-F238E27FC236}">
                <a16:creationId xmlns:a16="http://schemas.microsoft.com/office/drawing/2014/main" id="{152C730F-A22D-473E-BDA9-57846129DC15}"/>
              </a:ext>
            </a:extLst>
          </p:cNvPr>
          <p:cNvSpPr>
            <a:spLocks noGrp="1"/>
          </p:cNvSpPr>
          <p:nvPr>
            <p:ph idx="1"/>
          </p:nvPr>
        </p:nvSpPr>
        <p:spPr/>
        <p:txBody>
          <a:bodyPr/>
          <a:lstStyle/>
          <a:p>
            <a:endParaRPr lang="en-US" dirty="0"/>
          </a:p>
          <a:p>
            <a:pPr algn="ctr"/>
            <a:r>
              <a:rPr lang="en-US" i="1" dirty="0"/>
              <a:t>Always fix the first </a:t>
            </a:r>
          </a:p>
          <a:p>
            <a:pPr algn="ctr"/>
            <a:r>
              <a:rPr lang="en-US" i="1" dirty="0"/>
              <a:t>line the compiler complains about!</a:t>
            </a:r>
          </a:p>
          <a:p>
            <a:endParaRPr lang="en-US" dirty="0"/>
          </a:p>
          <a:p>
            <a:r>
              <a:rPr lang="en-US" dirty="0"/>
              <a:t>A single issue can cause dozens or hundreds of error messages, so each compilation issue you fix might “clear” many more.</a:t>
            </a:r>
          </a:p>
        </p:txBody>
      </p:sp>
      <p:sp>
        <p:nvSpPr>
          <p:cNvPr id="4" name="Footer Placeholder 3">
            <a:extLst>
              <a:ext uri="{FF2B5EF4-FFF2-40B4-BE49-F238E27FC236}">
                <a16:creationId xmlns:a16="http://schemas.microsoft.com/office/drawing/2014/main" id="{3DF11D24-9991-4956-958F-7C77B10A2B46}"/>
              </a:ext>
            </a:extLst>
          </p:cNvPr>
          <p:cNvSpPr>
            <a:spLocks noGrp="1"/>
          </p:cNvSpPr>
          <p:nvPr>
            <p:ph type="ftr" sz="quarter" idx="11"/>
          </p:nvPr>
        </p:nvSpPr>
        <p:spPr/>
        <p:txBody>
          <a:bodyPr/>
          <a:lstStyle/>
          <a:p>
            <a:r>
              <a:rPr lang="en-US"/>
              <a:t>Cornell CS4414 - Fall 2020.</a:t>
            </a:r>
          </a:p>
        </p:txBody>
      </p:sp>
      <p:sp>
        <p:nvSpPr>
          <p:cNvPr id="5" name="Slide Number Placeholder 4">
            <a:extLst>
              <a:ext uri="{FF2B5EF4-FFF2-40B4-BE49-F238E27FC236}">
                <a16:creationId xmlns:a16="http://schemas.microsoft.com/office/drawing/2014/main" id="{4F5446A0-6942-49AF-8A8B-240C10B6FA59}"/>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6649941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4081</TotalTime>
  <Words>4385</Words>
  <Application>Microsoft Office PowerPoint</Application>
  <PresentationFormat>Widescreen</PresentationFormat>
  <Paragraphs>452</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Calibri</vt:lpstr>
      <vt:lpstr>Courier New</vt:lpstr>
      <vt:lpstr>Menlo</vt:lpstr>
      <vt:lpstr>Times New Roman</vt:lpstr>
      <vt:lpstr>Tw Cen MT</vt:lpstr>
      <vt:lpstr>Tw Cen MT Condensed</vt:lpstr>
      <vt:lpstr>Wingdings</vt:lpstr>
      <vt:lpstr>Wingdings 3</vt:lpstr>
      <vt:lpstr>Integral</vt:lpstr>
      <vt:lpstr>Profilers</vt:lpstr>
      <vt:lpstr>Our challenge today</vt:lpstr>
      <vt:lpstr>an understanding of const, constexpr and templates clarifies performance analysis</vt:lpstr>
      <vt:lpstr>Tools versus visual thinking</vt:lpstr>
      <vt:lpstr>Idea Map For Today</vt:lpstr>
      <vt:lpstr>                 Rules of thumb</vt:lpstr>
      <vt:lpstr>                 Rules of thumb</vt:lpstr>
      <vt:lpstr>Today: are there Simple rules for performance analysis?</vt:lpstr>
      <vt:lpstr>Idea of a simple rule: How do we get code to compile?</vt:lpstr>
      <vt:lpstr>Idea of a simple rule: How do we debug our code?</vt:lpstr>
      <vt:lpstr>Simple rule for performance analysis</vt:lpstr>
      <vt:lpstr>25,000 lines of code… </vt:lpstr>
      <vt:lpstr>To consume 13 seconds of CPU time… </vt:lpstr>
      <vt:lpstr>Every program looks similar when viewed from a mile up</vt:lpstr>
      <vt:lpstr>But first you need to know if the program is spending a lot of waiting</vt:lpstr>
      <vt:lpstr>Iostat, VMStat</vt:lpstr>
      <vt:lpstr>Exotic tools</vt:lpstr>
      <vt:lpstr>Exotic Tools</vt:lpstr>
      <vt:lpstr>Exotic tools</vt:lpstr>
      <vt:lpstr>Your task?</vt:lpstr>
      <vt:lpstr>gprof</vt:lpstr>
      <vt:lpstr>How it works</vt:lpstr>
      <vt:lpstr>Example of a gprof output</vt:lpstr>
      <vt:lpstr>Gprof also tracks caller information</vt:lpstr>
      <vt:lpstr>Issue specific to C++</vt:lpstr>
      <vt:lpstr>Example: fast-wc</vt:lpstr>
      <vt:lpstr>Some of the gprof output from fast_wc</vt:lpstr>
      <vt:lpstr>(Cleaned up to be legible)</vt:lpstr>
      <vt:lpstr>Example: fast-wc</vt:lpstr>
      <vt:lpstr>What about M_Erase and _M_Erase?</vt:lpstr>
      <vt:lpstr>Statement counts</vt:lpstr>
      <vt:lpstr>Statement counts</vt:lpstr>
      <vt:lpstr>Thought question</vt:lpstr>
      <vt:lpstr>valgrind</vt:lpstr>
      <vt:lpstr>Google Profiling Tools</vt:lpstr>
      <vt:lpstr>Other options</vt:lpstr>
      <vt:lpstr>Other options</vt:lpstr>
      <vt:lpstr>What do you do with this raw data?</vt:lpstr>
      <vt:lpstr>With these reports…</vt:lpstr>
      <vt:lpstr>Once you’ve narrowed it down</vt:lpstr>
      <vt:lpstr>Perhaps C++ needs some help…</vt:lpstr>
      <vt:lpstr>Think out of the box!</vt:lpstr>
      <vt:lpstr>Many things can be unexpectedly costly in an object-oriented language</vt:lpstr>
      <vt:lpstr>More big picture things to consider</vt:lpstr>
      <vt:lpstr>This is why looking Up at the call stack really matters!</vt:lpstr>
      <vt:lpstr>Example of the kind of  thing we have in mind</vt:lpstr>
      <vt:lpstr>Remembering the Intel advice on vectorization</vt:lpstr>
      <vt:lpstr>Ghastly code editing!</vt:lpstr>
      <vt:lpstr>… an idea!</vt:lpstr>
      <vt:lpstr>A second, similar idea</vt:lpstr>
      <vt:lpstr>How to decide?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322</cp:revision>
  <dcterms:created xsi:type="dcterms:W3CDTF">2020-07-27T14:20:38Z</dcterms:created>
  <dcterms:modified xsi:type="dcterms:W3CDTF">2020-10-08T18:54:56Z</dcterms:modified>
</cp:coreProperties>
</file>