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417" r:id="rId3"/>
    <p:sldId id="418" r:id="rId4"/>
    <p:sldId id="316" r:id="rId5"/>
    <p:sldId id="413" r:id="rId6"/>
    <p:sldId id="379" r:id="rId7"/>
    <p:sldId id="380" r:id="rId8"/>
    <p:sldId id="422" r:id="rId9"/>
    <p:sldId id="414" r:id="rId10"/>
    <p:sldId id="415" r:id="rId11"/>
    <p:sldId id="419" r:id="rId12"/>
    <p:sldId id="382" r:id="rId13"/>
    <p:sldId id="410" r:id="rId14"/>
    <p:sldId id="384" r:id="rId15"/>
    <p:sldId id="371" r:id="rId16"/>
    <p:sldId id="386" r:id="rId17"/>
    <p:sldId id="420" r:id="rId18"/>
    <p:sldId id="383" r:id="rId19"/>
    <p:sldId id="390" r:id="rId20"/>
    <p:sldId id="391" r:id="rId21"/>
    <p:sldId id="393" r:id="rId22"/>
    <p:sldId id="392" r:id="rId23"/>
    <p:sldId id="421" r:id="rId24"/>
    <p:sldId id="416" r:id="rId25"/>
    <p:sldId id="385" r:id="rId26"/>
    <p:sldId id="389" r:id="rId27"/>
    <p:sldId id="373" r:id="rId28"/>
    <p:sldId id="365" r:id="rId29"/>
    <p:sldId id="366" r:id="rId30"/>
    <p:sldId id="374" r:id="rId31"/>
    <p:sldId id="375" r:id="rId32"/>
    <p:sldId id="258" r:id="rId33"/>
    <p:sldId id="260" r:id="rId34"/>
    <p:sldId id="261" r:id="rId35"/>
    <p:sldId id="423" r:id="rId36"/>
    <p:sldId id="262" r:id="rId37"/>
    <p:sldId id="376" r:id="rId38"/>
    <p:sldId id="377" r:id="rId39"/>
    <p:sldId id="368" r:id="rId40"/>
    <p:sldId id="378" r:id="rId41"/>
    <p:sldId id="387" r:id="rId42"/>
    <p:sldId id="388" r:id="rId43"/>
    <p:sldId id="394" r:id="rId44"/>
    <p:sldId id="395" r:id="rId45"/>
    <p:sldId id="397" r:id="rId46"/>
    <p:sldId id="398" r:id="rId47"/>
    <p:sldId id="399" r:id="rId48"/>
    <p:sldId id="400" r:id="rId49"/>
    <p:sldId id="406" r:id="rId50"/>
    <p:sldId id="407" r:id="rId51"/>
    <p:sldId id="408" r:id="rId52"/>
    <p:sldId id="401" r:id="rId53"/>
    <p:sldId id="409" r:id="rId54"/>
    <p:sldId id="402" r:id="rId55"/>
    <p:sldId id="403" r:id="rId56"/>
    <p:sldId id="404" r:id="rId57"/>
    <p:sldId id="405" r:id="rId58"/>
    <p:sldId id="264" r:id="rId59"/>
    <p:sldId id="411" r:id="rId6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F247525-4F97-4A22-B4BD-31696B5AB20C}">
          <p14:sldIdLst>
            <p14:sldId id="256"/>
            <p14:sldId id="417"/>
            <p14:sldId id="418"/>
            <p14:sldId id="316"/>
            <p14:sldId id="413"/>
            <p14:sldId id="379"/>
            <p14:sldId id="380"/>
            <p14:sldId id="422"/>
            <p14:sldId id="414"/>
            <p14:sldId id="415"/>
            <p14:sldId id="419"/>
            <p14:sldId id="382"/>
            <p14:sldId id="410"/>
            <p14:sldId id="384"/>
            <p14:sldId id="371"/>
            <p14:sldId id="386"/>
            <p14:sldId id="420"/>
            <p14:sldId id="383"/>
            <p14:sldId id="390"/>
            <p14:sldId id="391"/>
            <p14:sldId id="393"/>
            <p14:sldId id="392"/>
            <p14:sldId id="421"/>
            <p14:sldId id="416"/>
            <p14:sldId id="385"/>
            <p14:sldId id="389"/>
          </p14:sldIdLst>
        </p14:section>
        <p14:section name="Untitled Section" id="{81D393FC-62E1-4832-848D-2ADD855FBE1A}">
          <p14:sldIdLst>
            <p14:sldId id="373"/>
            <p14:sldId id="365"/>
            <p14:sldId id="366"/>
            <p14:sldId id="374"/>
            <p14:sldId id="375"/>
            <p14:sldId id="258"/>
            <p14:sldId id="260"/>
            <p14:sldId id="261"/>
            <p14:sldId id="423"/>
            <p14:sldId id="262"/>
            <p14:sldId id="376"/>
            <p14:sldId id="377"/>
            <p14:sldId id="368"/>
            <p14:sldId id="378"/>
            <p14:sldId id="387"/>
            <p14:sldId id="388"/>
            <p14:sldId id="394"/>
            <p14:sldId id="395"/>
            <p14:sldId id="397"/>
            <p14:sldId id="398"/>
            <p14:sldId id="399"/>
            <p14:sldId id="400"/>
            <p14:sldId id="406"/>
            <p14:sldId id="407"/>
            <p14:sldId id="408"/>
            <p14:sldId id="401"/>
            <p14:sldId id="409"/>
            <p14:sldId id="402"/>
            <p14:sldId id="403"/>
            <p14:sldId id="404"/>
            <p14:sldId id="405"/>
            <p14:sldId id="264"/>
            <p14:sldId id="41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2"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000000"/>
    <a:srgbClr val="AF51A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921" autoAdjust="0"/>
  </p:normalViewPr>
  <p:slideViewPr>
    <p:cSldViewPr snapToGrid="0">
      <p:cViewPr varScale="1">
        <p:scale>
          <a:sx n="99" d="100"/>
          <a:sy n="99" d="100"/>
        </p:scale>
        <p:origin x="108"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10/6/2020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3132191F-36E1-4D53-8EB7-16A38C34C3BA}" type="slidenum">
              <a:rPr lang="en-US" sz="1200"/>
              <a:pPr eaLnBrk="1" hangingPunct="1"/>
              <a:t>32</a:t>
            </a:fld>
            <a:endParaRPr lang="en-US" sz="1200"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000" dirty="0">
                <a:latin typeface="Arial" charset="0"/>
              </a:rPr>
              <a:t>Next few slides are just a refresher for C++ templates:</a:t>
            </a:r>
          </a:p>
          <a:p>
            <a:pPr eaLnBrk="1" hangingPunct="1"/>
            <a:endParaRPr lang="en-US" sz="1000" dirty="0">
              <a:latin typeface="Arial" charset="0"/>
            </a:endParaRPr>
          </a:p>
          <a:p>
            <a:pPr eaLnBrk="1" hangingPunct="1">
              <a:buFontTx/>
              <a:buChar char="•"/>
            </a:pPr>
            <a:r>
              <a:rPr lang="en-US" sz="1000" dirty="0">
                <a:latin typeface="Arial" charset="0"/>
              </a:rPr>
              <a:t> Templates are not </a:t>
            </a:r>
            <a:r>
              <a:rPr lang="en-US" sz="1000" i="1" dirty="0">
                <a:latin typeface="Arial" charset="0"/>
              </a:rPr>
              <a:t>types</a:t>
            </a:r>
            <a:r>
              <a:rPr lang="en-US" sz="1000" dirty="0">
                <a:latin typeface="Arial" charset="0"/>
              </a:rPr>
              <a:t>, but rather they are a placeholder for a </a:t>
            </a:r>
            <a:r>
              <a:rPr lang="en-US" sz="1000" i="1" dirty="0">
                <a:latin typeface="Arial" charset="0"/>
              </a:rPr>
              <a:t>type</a:t>
            </a:r>
          </a:p>
          <a:p>
            <a:pPr eaLnBrk="1" hangingPunct="1">
              <a:buFontTx/>
              <a:buChar char="•"/>
            </a:pPr>
            <a:endParaRPr lang="en-US" sz="1000" i="1" dirty="0">
              <a:latin typeface="Arial" charset="0"/>
            </a:endParaRPr>
          </a:p>
          <a:p>
            <a:pPr eaLnBrk="1" hangingPunct="1">
              <a:buFontTx/>
              <a:buChar char="•"/>
            </a:pPr>
            <a:r>
              <a:rPr lang="en-US" sz="1000" dirty="0">
                <a:latin typeface="Arial" charset="0"/>
              </a:rPr>
              <a:t> C++ templates come in two flavors: </a:t>
            </a:r>
          </a:p>
          <a:p>
            <a:pPr lvl="1" eaLnBrk="1" hangingPunct="1">
              <a:buFontTx/>
              <a:buChar char="•"/>
            </a:pPr>
            <a:r>
              <a:rPr lang="en-US" sz="1000" dirty="0">
                <a:latin typeface="Arial" charset="0"/>
              </a:rPr>
              <a:t> Functions templates </a:t>
            </a:r>
          </a:p>
          <a:p>
            <a:pPr lvl="1" eaLnBrk="1" hangingPunct="1">
              <a:buFontTx/>
              <a:buChar char="•"/>
            </a:pPr>
            <a:r>
              <a:rPr lang="en-US" sz="1000" dirty="0">
                <a:latin typeface="Arial" charset="0"/>
              </a:rPr>
              <a:t> Class templates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EE3E3642-6EC6-4DE3-B3E2-335A1B4A1DD4}" type="slidenum">
              <a:rPr lang="en-US" sz="1200"/>
              <a:pPr eaLnBrk="1" hangingPunct="1"/>
              <a:t>33</a:t>
            </a:fld>
            <a:endParaRPr lang="en-US" sz="1200" dirty="0"/>
          </a:p>
        </p:txBody>
      </p:sp>
      <p:sp>
        <p:nvSpPr>
          <p:cNvPr id="27651" name="Rectangle 2"/>
          <p:cNvSpPr>
            <a:spLocks noGrp="1" noRot="1" noChangeAspect="1" noChangeArrowheads="1" noTextEdit="1"/>
          </p:cNvSpPr>
          <p:nvPr>
            <p:ph type="sldImg"/>
          </p:nvPr>
        </p:nvSpPr>
        <p:spPr>
          <a:solidFill>
            <a:srgbClr val="FFFFFF"/>
          </a:solidFill>
          <a:ln/>
        </p:spPr>
      </p:sp>
      <p:sp>
        <p:nvSpPr>
          <p:cNvPr id="27652"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SHOW PREVIOUS PAGE AS FOIL</a:t>
            </a:r>
          </a:p>
          <a:p>
            <a:pPr eaLnBrk="1" hangingPunct="1">
              <a:buFontTx/>
              <a:buChar char="•"/>
            </a:pPr>
            <a:endParaRPr lang="en-US" sz="1000" dirty="0">
              <a:latin typeface="Arial" charset="0"/>
            </a:endParaRPr>
          </a:p>
          <a:p>
            <a:pPr eaLnBrk="1" hangingPunct="1">
              <a:buFontTx/>
              <a:buChar char="•"/>
            </a:pPr>
            <a:r>
              <a:rPr lang="en-US" sz="1000" dirty="0">
                <a:latin typeface="Arial" charset="0"/>
              </a:rPr>
              <a:t> Nothing special has to be done to use a function template</a:t>
            </a:r>
          </a:p>
          <a:p>
            <a:pPr lvl="1" eaLnBrk="1" hangingPunct="1">
              <a:buFontTx/>
              <a:buChar char="•"/>
            </a:pPr>
            <a:r>
              <a:rPr lang="en-US" sz="1000" dirty="0">
                <a:latin typeface="Arial" charset="0"/>
              </a:rPr>
              <a:t> No special libraries or header files required.</a:t>
            </a:r>
          </a:p>
          <a:p>
            <a:pPr eaLnBrk="1" hangingPunct="1">
              <a:buFontTx/>
              <a:buChar char="•"/>
            </a:pPr>
            <a:endParaRPr lang="en-US" sz="1000" dirty="0">
              <a:latin typeface="Arial" charset="0"/>
            </a:endParaRPr>
          </a:p>
          <a:p>
            <a:pPr eaLnBrk="1" hangingPunct="1">
              <a:buFontTx/>
              <a:buChar char="•"/>
            </a:pPr>
            <a:r>
              <a:rPr lang="en-US" sz="1000" dirty="0">
                <a:latin typeface="Arial" charset="0"/>
              </a:rPr>
              <a:t> The compiler examines the types of the arguments and instantiates the appropriate function for you.</a:t>
            </a:r>
          </a:p>
          <a:p>
            <a:pPr eaLnBrk="1" hangingPunct="1">
              <a:buFontTx/>
              <a:buChar char="•"/>
            </a:pPr>
            <a:endParaRPr lang="en-US" sz="1000" dirty="0">
              <a:latin typeface="Arial" charset="0"/>
            </a:endParaRPr>
          </a:p>
          <a:p>
            <a:pPr eaLnBrk="1" hangingPunct="1">
              <a:buFontTx/>
              <a:buChar char="•"/>
            </a:pPr>
            <a:r>
              <a:rPr lang="en-US" sz="1000" dirty="0">
                <a:latin typeface="Arial" charset="0"/>
              </a:rPr>
              <a:t> For this example, we are only using the built-in types (e.g. </a:t>
            </a:r>
            <a:r>
              <a:rPr lang="en-US" sz="1000" dirty="0" err="1">
                <a:latin typeface="Arial" charset="0"/>
              </a:rPr>
              <a:t>int</a:t>
            </a:r>
            <a:r>
              <a:rPr lang="en-US" sz="1000" dirty="0">
                <a:latin typeface="Arial" charset="0"/>
              </a:rPr>
              <a:t> and double), so the C++ language defines the ‘less-than’ operator.</a:t>
            </a:r>
          </a:p>
          <a:p>
            <a:pPr eaLnBrk="1" hangingPunct="1">
              <a:buFontTx/>
              <a:buChar char="•"/>
            </a:pPr>
            <a:endParaRPr lang="en-US" sz="1000" dirty="0">
              <a:latin typeface="Arial" charset="0"/>
            </a:endParaRPr>
          </a:p>
          <a:p>
            <a:pPr eaLnBrk="1" hangingPunct="1">
              <a:buFontTx/>
              <a:buChar char="•"/>
            </a:pPr>
            <a:endParaRPr lang="en-US" sz="1000" dirty="0">
              <a:latin typeface="Arial" charset="0"/>
            </a:endParaRPr>
          </a:p>
          <a:p>
            <a:pPr eaLnBrk="1" hangingPunct="1"/>
            <a:r>
              <a:rPr lang="en-US" sz="1000" b="1" dirty="0">
                <a:latin typeface="Arial" charset="0"/>
              </a:rPr>
              <a:t>SHOW EXAMPLE  ( func_template1 )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1B184734-BD6B-46D8-A8BA-216D5A0BDE17}" type="slidenum">
              <a:rPr lang="en-US" sz="1200"/>
              <a:pPr eaLnBrk="1" hangingPunct="1"/>
              <a:t>34</a:t>
            </a:fld>
            <a:endParaRPr lang="en-US" sz="1200" dirty="0"/>
          </a:p>
        </p:txBody>
      </p:sp>
      <p:sp>
        <p:nvSpPr>
          <p:cNvPr id="29699" name="Rectangle 2"/>
          <p:cNvSpPr>
            <a:spLocks noGrp="1" noRot="1" noChangeAspect="1" noChangeArrowheads="1" noTextEdit="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Class Templates</a:t>
            </a:r>
          </a:p>
          <a:p>
            <a:pPr eaLnBrk="1" hangingPunct="1">
              <a:buFontTx/>
              <a:buChar char="•"/>
            </a:pPr>
            <a:r>
              <a:rPr lang="en-US" sz="1000" dirty="0">
                <a:latin typeface="Arial" charset="0"/>
              </a:rPr>
              <a:t> Just as a function template is able to take argument of any type, a class template may contain (as its data members) objects of any type. </a:t>
            </a:r>
          </a:p>
          <a:p>
            <a:pPr eaLnBrk="1" hangingPunct="1"/>
            <a:endParaRPr lang="en-US" sz="1000" dirty="0">
              <a:latin typeface="Arial" charset="0"/>
            </a:endParaRPr>
          </a:p>
          <a:p>
            <a:pPr eaLnBrk="1" hangingPunct="1"/>
            <a:r>
              <a:rPr lang="en-US" sz="900" dirty="0">
                <a:latin typeface="Courier New" pitchFamily="-105" charset="0"/>
              </a:rPr>
              <a:t>class </a:t>
            </a:r>
            <a:r>
              <a:rPr lang="en-US" sz="900" dirty="0" err="1">
                <a:latin typeface="Courier New" pitchFamily="-105" charset="0"/>
              </a:rPr>
              <a:t>myarray</a:t>
            </a:r>
            <a:endParaRPr lang="en-US" sz="900" dirty="0">
              <a:latin typeface="Courier New" pitchFamily="-105" charset="0"/>
            </a:endParaRPr>
          </a:p>
          <a:p>
            <a:pPr eaLnBrk="1" hangingPunct="1"/>
            <a:endParaRPr lang="en-US" sz="1000" dirty="0">
              <a:latin typeface="Arial" charset="0"/>
            </a:endParaRPr>
          </a:p>
          <a:p>
            <a:pPr eaLnBrk="1" hangingPunct="1"/>
            <a:r>
              <a:rPr lang="en-US" sz="1000" dirty="0">
                <a:latin typeface="Arial" charset="0"/>
              </a:rPr>
              <a:t>You can instantiate different widget-containers which store objects of different types: </a:t>
            </a:r>
          </a:p>
          <a:p>
            <a:pPr eaLnBrk="1" hangingPunct="1"/>
            <a:endParaRPr lang="en-US" sz="1000" dirty="0">
              <a:latin typeface="Arial" charset="0"/>
            </a:endParaRPr>
          </a:p>
          <a:p>
            <a:pPr eaLnBrk="1" hangingPunct="1"/>
            <a:r>
              <a:rPr lang="en-US" sz="1000" dirty="0" err="1">
                <a:latin typeface="Courier New" pitchFamily="-105" charset="0"/>
              </a:rPr>
              <a:t>myarray</a:t>
            </a:r>
            <a:r>
              <a:rPr lang="en-US" sz="1000" dirty="0">
                <a:latin typeface="Courier New" pitchFamily="-105" charset="0"/>
              </a:rPr>
              <a:t>&lt;</a:t>
            </a:r>
            <a:r>
              <a:rPr lang="en-US" sz="1000" dirty="0" err="1">
                <a:latin typeface="Courier New" pitchFamily="-105" charset="0"/>
              </a:rPr>
              <a:t>int</a:t>
            </a:r>
            <a:r>
              <a:rPr lang="en-US" sz="1000" dirty="0">
                <a:latin typeface="Courier New" pitchFamily="-105" charset="0"/>
              </a:rPr>
              <a:t>&gt; 	</a:t>
            </a:r>
            <a:r>
              <a:rPr lang="en-US" sz="1000" dirty="0" err="1">
                <a:latin typeface="Courier New" pitchFamily="-105" charset="0"/>
              </a:rPr>
              <a:t>iwidget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&lt;char&gt; 	</a:t>
            </a:r>
            <a:r>
              <a:rPr lang="en-US" sz="1000" dirty="0" err="1">
                <a:latin typeface="Courier New" pitchFamily="-105" charset="0"/>
              </a:rPr>
              <a:t>cwidget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&lt;shape&gt; 	</a:t>
            </a:r>
            <a:r>
              <a:rPr lang="en-US" sz="1000" dirty="0" err="1">
                <a:latin typeface="Courier New" pitchFamily="-105" charset="0"/>
              </a:rPr>
              <a:t>swidget</a:t>
            </a:r>
            <a:r>
              <a:rPr lang="en-US" sz="1000" dirty="0">
                <a:latin typeface="Courier New" pitchFamily="-105" charset="0"/>
              </a:rPr>
              <a:t>(10);</a:t>
            </a:r>
            <a:r>
              <a:rPr lang="en-US" sz="1000" dirty="0">
                <a:latin typeface="Arial" charset="0"/>
              </a:rPr>
              <a:t> </a:t>
            </a:r>
          </a:p>
          <a:p>
            <a:pPr eaLnBrk="1" hangingPunct="1"/>
            <a:endParaRPr lang="en-US" sz="1000" dirty="0">
              <a:latin typeface="Arial" charset="0"/>
            </a:endParaRPr>
          </a:p>
          <a:p>
            <a:pPr eaLnBrk="1" hangingPunct="1"/>
            <a:r>
              <a:rPr lang="en-US" sz="1000" dirty="0">
                <a:latin typeface="Arial" charset="0"/>
              </a:rPr>
              <a:t>Take a look at the notation, the type-name is </a:t>
            </a:r>
            <a:r>
              <a:rPr lang="en-US" sz="1000" i="1" dirty="0" err="1">
                <a:latin typeface="Arial" charset="0"/>
              </a:rPr>
              <a:t>myarray</a:t>
            </a:r>
            <a:r>
              <a:rPr lang="en-US" sz="1000" i="1" dirty="0">
                <a:latin typeface="Arial" charset="0"/>
              </a:rPr>
              <a:t>&lt;</a:t>
            </a:r>
            <a:r>
              <a:rPr lang="en-US" sz="1000" i="1" dirty="0" err="1">
                <a:latin typeface="Arial" charset="0"/>
              </a:rPr>
              <a:t>specific_type</a:t>
            </a:r>
            <a:r>
              <a:rPr lang="en-US" sz="1000" i="1" dirty="0">
                <a:latin typeface="Arial" charset="0"/>
              </a:rPr>
              <a:t>&gt;.</a:t>
            </a:r>
            <a:r>
              <a:rPr lang="en-US" sz="1000" dirty="0">
                <a:latin typeface="Arial" charset="0"/>
              </a:rPr>
              <a:t> </a:t>
            </a:r>
          </a:p>
          <a:p>
            <a:pPr eaLnBrk="1" hangingPunct="1"/>
            <a:endParaRPr lang="en-US" sz="1000" dirty="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640" eaLnBrk="0" hangingPunct="0">
              <a:defRPr sz="2400">
                <a:solidFill>
                  <a:schemeClr val="tx1"/>
                </a:solidFill>
                <a:latin typeface="Times New Roman" pitchFamily="-105" charset="0"/>
                <a:ea typeface="ＭＳ Ｐゴシック" pitchFamily="-105" charset="-128"/>
              </a:defRPr>
            </a:lvl1pPr>
            <a:lvl2pPr marL="37294211" indent="-36844695" defTabSz="914640" eaLnBrk="0" hangingPunct="0">
              <a:defRPr sz="2400">
                <a:solidFill>
                  <a:schemeClr val="tx1"/>
                </a:solidFill>
                <a:latin typeface="Times New Roman" pitchFamily="-105" charset="0"/>
                <a:ea typeface="ＭＳ Ｐゴシック" pitchFamily="-105" charset="-128"/>
              </a:defRPr>
            </a:lvl2pPr>
            <a:lvl3pPr eaLnBrk="0" hangingPunct="0">
              <a:defRPr sz="2400">
                <a:solidFill>
                  <a:schemeClr val="tx1"/>
                </a:solidFill>
                <a:latin typeface="Times New Roman" pitchFamily="-105" charset="0"/>
                <a:ea typeface="ＭＳ Ｐゴシック" pitchFamily="-105" charset="-128"/>
              </a:defRPr>
            </a:lvl3pPr>
            <a:lvl4pPr eaLnBrk="0" hangingPunct="0">
              <a:defRPr sz="2400">
                <a:solidFill>
                  <a:schemeClr val="tx1"/>
                </a:solidFill>
                <a:latin typeface="Times New Roman" pitchFamily="-105" charset="0"/>
                <a:ea typeface="ＭＳ Ｐゴシック" pitchFamily="-105" charset="-128"/>
              </a:defRPr>
            </a:lvl4pPr>
            <a:lvl5pPr eaLnBrk="0" hangingPunct="0">
              <a:defRPr sz="2400">
                <a:solidFill>
                  <a:schemeClr val="tx1"/>
                </a:solidFill>
                <a:latin typeface="Times New Roman" pitchFamily="-105" charset="0"/>
                <a:ea typeface="ＭＳ Ｐゴシック" pitchFamily="-105" charset="-128"/>
              </a:defRPr>
            </a:lvl5pPr>
            <a:lvl6pPr marL="449516" eaLnBrk="0" fontAlgn="base" hangingPunct="0">
              <a:spcBef>
                <a:spcPct val="0"/>
              </a:spcBef>
              <a:spcAft>
                <a:spcPct val="0"/>
              </a:spcAft>
              <a:defRPr sz="2400">
                <a:solidFill>
                  <a:schemeClr val="tx1"/>
                </a:solidFill>
                <a:latin typeface="Times New Roman" pitchFamily="-105" charset="0"/>
                <a:ea typeface="ＭＳ Ｐゴシック" pitchFamily="-105" charset="-128"/>
              </a:defRPr>
            </a:lvl6pPr>
            <a:lvl7pPr marL="899032" eaLnBrk="0" fontAlgn="base" hangingPunct="0">
              <a:spcBef>
                <a:spcPct val="0"/>
              </a:spcBef>
              <a:spcAft>
                <a:spcPct val="0"/>
              </a:spcAft>
              <a:defRPr sz="2400">
                <a:solidFill>
                  <a:schemeClr val="tx1"/>
                </a:solidFill>
                <a:latin typeface="Times New Roman" pitchFamily="-105" charset="0"/>
                <a:ea typeface="ＭＳ Ｐゴシック" pitchFamily="-105" charset="-128"/>
              </a:defRPr>
            </a:lvl7pPr>
            <a:lvl8pPr marL="1348548" eaLnBrk="0" fontAlgn="base" hangingPunct="0">
              <a:spcBef>
                <a:spcPct val="0"/>
              </a:spcBef>
              <a:spcAft>
                <a:spcPct val="0"/>
              </a:spcAft>
              <a:defRPr sz="2400">
                <a:solidFill>
                  <a:schemeClr val="tx1"/>
                </a:solidFill>
                <a:latin typeface="Times New Roman" pitchFamily="-105" charset="0"/>
                <a:ea typeface="ＭＳ Ｐゴシック" pitchFamily="-105" charset="-128"/>
              </a:defRPr>
            </a:lvl8pPr>
            <a:lvl9pPr marL="1798064" eaLnBrk="0" fontAlgn="base" hangingPunct="0">
              <a:spcBef>
                <a:spcPct val="0"/>
              </a:spcBef>
              <a:spcAft>
                <a:spcPct val="0"/>
              </a:spcAft>
              <a:defRPr sz="2400">
                <a:solidFill>
                  <a:schemeClr val="tx1"/>
                </a:solidFill>
                <a:latin typeface="Times New Roman" pitchFamily="-105" charset="0"/>
                <a:ea typeface="ＭＳ Ｐゴシック" pitchFamily="-105" charset="-128"/>
              </a:defRPr>
            </a:lvl9pPr>
          </a:lstStyle>
          <a:p>
            <a:pPr eaLnBrk="1" hangingPunct="1"/>
            <a:fld id="{1B184734-BD6B-46D8-A8BA-216D5A0BDE17}" type="slidenum">
              <a:rPr lang="en-US" sz="1200"/>
              <a:pPr eaLnBrk="1" hangingPunct="1"/>
              <a:t>35</a:t>
            </a:fld>
            <a:endParaRPr lang="en-US" sz="1200" dirty="0"/>
          </a:p>
        </p:txBody>
      </p:sp>
      <p:sp>
        <p:nvSpPr>
          <p:cNvPr id="29699" name="Rectangle 2"/>
          <p:cNvSpPr>
            <a:spLocks noGrp="1" noRot="1" noChangeAspect="1" noChangeArrowheads="1" noTextEdit="1"/>
          </p:cNvSpPr>
          <p:nvPr>
            <p:ph type="sldImg"/>
          </p:nvPr>
        </p:nvSpPr>
        <p:spPr>
          <a:solidFill>
            <a:srgbClr val="FFFFFF"/>
          </a:solidFill>
          <a:ln/>
        </p:spPr>
      </p:sp>
      <p:sp>
        <p:nvSpPr>
          <p:cNvPr id="29700"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sz="1000" b="1" dirty="0">
                <a:latin typeface="Arial" charset="0"/>
              </a:rPr>
              <a:t>Class Templates</a:t>
            </a:r>
          </a:p>
          <a:p>
            <a:pPr eaLnBrk="1" hangingPunct="1">
              <a:buFontTx/>
              <a:buChar char="•"/>
            </a:pPr>
            <a:r>
              <a:rPr lang="en-US" sz="1000" dirty="0">
                <a:latin typeface="Arial" charset="0"/>
              </a:rPr>
              <a:t> Just as a function template is able to take argument of any type, a class template may contain (as its data members) objects of any type. </a:t>
            </a:r>
          </a:p>
          <a:p>
            <a:pPr eaLnBrk="1" hangingPunct="1"/>
            <a:endParaRPr lang="en-US" sz="1000" dirty="0">
              <a:latin typeface="Arial" charset="0"/>
            </a:endParaRPr>
          </a:p>
          <a:p>
            <a:pPr eaLnBrk="1" hangingPunct="1"/>
            <a:r>
              <a:rPr lang="en-US" sz="900" dirty="0">
                <a:latin typeface="Courier New" pitchFamily="-105" charset="0"/>
              </a:rPr>
              <a:t>class </a:t>
            </a:r>
            <a:r>
              <a:rPr lang="en-US" sz="900" dirty="0" err="1">
                <a:latin typeface="Courier New" pitchFamily="-105" charset="0"/>
              </a:rPr>
              <a:t>myarray</a:t>
            </a:r>
            <a:endParaRPr lang="en-US" sz="900" dirty="0">
              <a:latin typeface="Courier New" pitchFamily="-105" charset="0"/>
            </a:endParaRPr>
          </a:p>
          <a:p>
            <a:pPr eaLnBrk="1" hangingPunct="1"/>
            <a:endParaRPr lang="en-US" sz="1000" dirty="0">
              <a:latin typeface="Arial" charset="0"/>
            </a:endParaRPr>
          </a:p>
          <a:p>
            <a:pPr eaLnBrk="1" hangingPunct="1"/>
            <a:r>
              <a:rPr lang="en-US" sz="1000" dirty="0">
                <a:latin typeface="Arial" charset="0"/>
              </a:rPr>
              <a:t>You can instantiate different widget-containers which store objects of different types: </a:t>
            </a:r>
          </a:p>
          <a:p>
            <a:pPr eaLnBrk="1" hangingPunct="1"/>
            <a:endParaRPr lang="en-US" sz="1000" dirty="0">
              <a:latin typeface="Arial" charset="0"/>
            </a:endParaRPr>
          </a:p>
          <a:p>
            <a:pPr eaLnBrk="1" hangingPunct="1"/>
            <a:r>
              <a:rPr lang="en-US" sz="1000" dirty="0" err="1">
                <a:latin typeface="Courier New" pitchFamily="-105" charset="0"/>
              </a:rPr>
              <a:t>myarray</a:t>
            </a:r>
            <a:r>
              <a:rPr lang="en-US" sz="1000" dirty="0">
                <a:latin typeface="Courier New" pitchFamily="-105" charset="0"/>
              </a:rPr>
              <a:t>&lt;</a:t>
            </a:r>
            <a:r>
              <a:rPr lang="en-US" sz="1000" dirty="0" err="1">
                <a:latin typeface="Courier New" pitchFamily="-105" charset="0"/>
              </a:rPr>
              <a:t>int</a:t>
            </a:r>
            <a:r>
              <a:rPr lang="en-US" sz="1000" dirty="0">
                <a:latin typeface="Courier New" pitchFamily="-105" charset="0"/>
              </a:rPr>
              <a:t>&gt; 	</a:t>
            </a:r>
            <a:r>
              <a:rPr lang="en-US" sz="1000" dirty="0" err="1">
                <a:latin typeface="Courier New" pitchFamily="-105" charset="0"/>
              </a:rPr>
              <a:t>iwidget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&lt;char&gt; 	</a:t>
            </a:r>
            <a:r>
              <a:rPr lang="en-US" sz="1000" dirty="0" err="1">
                <a:latin typeface="Courier New" pitchFamily="-105" charset="0"/>
              </a:rPr>
              <a:t>cwidget</a:t>
            </a:r>
            <a:r>
              <a:rPr lang="en-US" sz="1000" dirty="0">
                <a:latin typeface="Courier New" pitchFamily="-105" charset="0"/>
              </a:rPr>
              <a:t>(10); </a:t>
            </a:r>
          </a:p>
          <a:p>
            <a:pPr eaLnBrk="1" hangingPunct="1"/>
            <a:r>
              <a:rPr lang="en-US" sz="1000" dirty="0" err="1">
                <a:latin typeface="Courier New" pitchFamily="-105" charset="0"/>
              </a:rPr>
              <a:t>myarray</a:t>
            </a:r>
            <a:r>
              <a:rPr lang="en-US" sz="1000" dirty="0">
                <a:latin typeface="Courier New" pitchFamily="-105" charset="0"/>
              </a:rPr>
              <a:t>&lt;shape&gt; 	</a:t>
            </a:r>
            <a:r>
              <a:rPr lang="en-US" sz="1000" dirty="0" err="1">
                <a:latin typeface="Courier New" pitchFamily="-105" charset="0"/>
              </a:rPr>
              <a:t>swidget</a:t>
            </a:r>
            <a:r>
              <a:rPr lang="en-US" sz="1000" dirty="0">
                <a:latin typeface="Courier New" pitchFamily="-105" charset="0"/>
              </a:rPr>
              <a:t>(10);</a:t>
            </a:r>
            <a:r>
              <a:rPr lang="en-US" sz="1000" dirty="0">
                <a:latin typeface="Arial" charset="0"/>
              </a:rPr>
              <a:t> </a:t>
            </a:r>
          </a:p>
          <a:p>
            <a:pPr eaLnBrk="1" hangingPunct="1"/>
            <a:endParaRPr lang="en-US" sz="1000" dirty="0">
              <a:latin typeface="Arial" charset="0"/>
            </a:endParaRPr>
          </a:p>
          <a:p>
            <a:pPr eaLnBrk="1" hangingPunct="1"/>
            <a:r>
              <a:rPr lang="en-US" sz="1000" dirty="0">
                <a:latin typeface="Arial" charset="0"/>
              </a:rPr>
              <a:t>Take a look at the notation, the type-name is </a:t>
            </a:r>
            <a:r>
              <a:rPr lang="en-US" sz="1000" i="1" dirty="0" err="1">
                <a:latin typeface="Arial" charset="0"/>
              </a:rPr>
              <a:t>myarray</a:t>
            </a:r>
            <a:r>
              <a:rPr lang="en-US" sz="1000" i="1" dirty="0">
                <a:latin typeface="Arial" charset="0"/>
              </a:rPr>
              <a:t>&lt;</a:t>
            </a:r>
            <a:r>
              <a:rPr lang="en-US" sz="1000" i="1" dirty="0" err="1">
                <a:latin typeface="Arial" charset="0"/>
              </a:rPr>
              <a:t>specific_type</a:t>
            </a:r>
            <a:r>
              <a:rPr lang="en-US" sz="1000" i="1" dirty="0">
                <a:latin typeface="Arial" charset="0"/>
              </a:rPr>
              <a:t>&gt;.</a:t>
            </a:r>
            <a:r>
              <a:rPr lang="en-US" sz="1000" dirty="0">
                <a:latin typeface="Arial" charset="0"/>
              </a:rPr>
              <a:t> </a:t>
            </a:r>
          </a:p>
          <a:p>
            <a:pPr eaLnBrk="1" hangingPunct="1"/>
            <a:endParaRPr lang="en-US" sz="1000" dirty="0">
              <a:latin typeface="Arial" charset="0"/>
            </a:endParaRPr>
          </a:p>
        </p:txBody>
      </p:sp>
    </p:spTree>
    <p:extLst>
      <p:ext uri="{BB962C8B-B14F-4D97-AF65-F5344CB8AC3E}">
        <p14:creationId xmlns:p14="http://schemas.microsoft.com/office/powerpoint/2010/main" val="3964800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A40D6A26-D191-496D-8CF3-74EF123260EE}" type="datetime1">
              <a:rPr lang="en-US" smtClean="0"/>
              <a:t>10/6/2020</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8BD8E2-C71D-4BA0-A9EB-110362FFD592}" type="datetime1">
              <a:rPr lang="en-US" smtClean="0"/>
              <a:t>10/6/2020</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668F959-FD42-491F-A7EB-0C63373F07CA}" type="datetime1">
              <a:rPr lang="en-US" smtClean="0"/>
              <a:t>10/6/2020</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3E56C82B-52E7-49F5-9ED2-BBF980DDF7F6}" type="datetime1">
              <a:rPr lang="en-US" smtClean="0"/>
              <a:t>10/6/2020</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81827261-C325-4740-B75F-4E3189212B7F}" type="datetime1">
              <a:rPr lang="en-US" smtClean="0"/>
              <a:t>10/6/2020</a:t>
            </a:fld>
            <a:endParaRPr lang="en-US"/>
          </a:p>
        </p:txBody>
      </p:sp>
      <p:sp>
        <p:nvSpPr>
          <p:cNvPr id="5" name="Footer Placeholder 4"/>
          <p:cNvSpPr>
            <a:spLocks noGrp="1"/>
          </p:cNvSpPr>
          <p:nvPr>
            <p:ph type="ftr" sz="quarter" idx="11"/>
          </p:nvPr>
        </p:nvSpPr>
        <p:spPr/>
        <p:txBody>
          <a:bodyPr/>
          <a:lstStyle/>
          <a:p>
            <a:r>
              <a:rPr lang="en-US"/>
              <a:t>Cornell CS4414 - Fall 2020.</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7A0FFA51-23C9-465B-850A-37F66C32BB04}" type="datetime1">
              <a:rPr lang="en-US" smtClean="0"/>
              <a:t>10/6/2020</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881-D818-4857-BF78-C8B11D2E51F9}" type="datetime1">
              <a:rPr lang="en-US" smtClean="0"/>
              <a:t>10/6/2020</a:t>
            </a:fld>
            <a:endParaRPr lang="en-US"/>
          </a:p>
        </p:txBody>
      </p:sp>
      <p:sp>
        <p:nvSpPr>
          <p:cNvPr id="8" name="Footer Placeholder 7"/>
          <p:cNvSpPr>
            <a:spLocks noGrp="1"/>
          </p:cNvSpPr>
          <p:nvPr>
            <p:ph type="ftr" sz="quarter" idx="11"/>
          </p:nvPr>
        </p:nvSpPr>
        <p:spPr/>
        <p:txBody>
          <a:bodyPr/>
          <a:lstStyle/>
          <a:p>
            <a:r>
              <a:rPr lang="en-US"/>
              <a:t>Cornell CS4414 - Fall 2020.</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A11546D4-D799-4B34-8D81-7D6E680201AD}" type="datetime1">
              <a:rPr lang="en-US" smtClean="0"/>
              <a:t>10/6/2020</a:t>
            </a:fld>
            <a:endParaRPr lang="en-US"/>
          </a:p>
        </p:txBody>
      </p:sp>
      <p:sp>
        <p:nvSpPr>
          <p:cNvPr id="4" name="Footer Placeholder 3"/>
          <p:cNvSpPr>
            <a:spLocks noGrp="1"/>
          </p:cNvSpPr>
          <p:nvPr>
            <p:ph type="ftr" sz="quarter" idx="11"/>
          </p:nvPr>
        </p:nvSpPr>
        <p:spPr/>
        <p:txBody>
          <a:bodyPr/>
          <a:lstStyle/>
          <a:p>
            <a:r>
              <a:rPr lang="en-US"/>
              <a:t>Cornell CS4414 - Fall 2020.</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F34CE-A78C-4595-A3AC-ADAD90844FDE}" type="datetime1">
              <a:rPr lang="en-US" smtClean="0"/>
              <a:t>10/6/2020</a:t>
            </a:fld>
            <a:endParaRPr lang="en-US"/>
          </a:p>
        </p:txBody>
      </p:sp>
      <p:sp>
        <p:nvSpPr>
          <p:cNvPr id="3" name="Footer Placeholder 2"/>
          <p:cNvSpPr>
            <a:spLocks noGrp="1"/>
          </p:cNvSpPr>
          <p:nvPr>
            <p:ph type="ftr" sz="quarter" idx="11"/>
          </p:nvPr>
        </p:nvSpPr>
        <p:spPr/>
        <p:txBody>
          <a:bodyPr/>
          <a:lstStyle/>
          <a:p>
            <a:r>
              <a:rPr lang="en-US"/>
              <a:t>Cornell CS4414 - Fall 2020.</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3F741AC-A794-438B-BE86-5607D1111470}" type="datetime1">
              <a:rPr lang="en-US" smtClean="0"/>
              <a:t>10/6/2020</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A9A84B-A920-4845-8C3F-DF23354A7E7D}" type="datetime1">
              <a:rPr lang="en-US" smtClean="0"/>
              <a:t>10/6/2020</a:t>
            </a:fld>
            <a:endParaRPr lang="en-US"/>
          </a:p>
        </p:txBody>
      </p:sp>
      <p:sp>
        <p:nvSpPr>
          <p:cNvPr id="6" name="Footer Placeholder 5"/>
          <p:cNvSpPr>
            <a:spLocks noGrp="1"/>
          </p:cNvSpPr>
          <p:nvPr>
            <p:ph type="ftr" sz="quarter" idx="11"/>
          </p:nvPr>
        </p:nvSpPr>
        <p:spPr/>
        <p:txBody>
          <a:bodyPr/>
          <a:lstStyle/>
          <a:p>
            <a:r>
              <a:rPr lang="en-US"/>
              <a:t>Cornell CS4414 - Fall 2020.</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F055216-D93C-4971-BF29-6E0DC70BDEB6}" type="datetime1">
              <a:rPr lang="en-US" smtClean="0"/>
              <a:t>10/6/2020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2020.</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C Defines and C++ Templates</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Lecture 10</a:t>
            </a:r>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dirty="0"/>
              <a:t>Cornell CS4414 - Fall 2020.</a:t>
            </a:r>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1BC7F-B909-4068-85CA-F5800BCD13F7}"/>
              </a:ext>
            </a:extLst>
          </p:cNvPr>
          <p:cNvSpPr>
            <a:spLocks noGrp="1"/>
          </p:cNvSpPr>
          <p:nvPr>
            <p:ph type="title"/>
          </p:nvPr>
        </p:nvSpPr>
        <p:spPr>
          <a:xfrm>
            <a:off x="1024127" y="585216"/>
            <a:ext cx="10863073" cy="1499616"/>
          </a:xfrm>
        </p:spPr>
        <p:txBody>
          <a:bodyPr/>
          <a:lstStyle/>
          <a:p>
            <a:r>
              <a:rPr lang="en-US" dirty="0"/>
              <a:t>In fact, the C “preprocessor” does more</a:t>
            </a:r>
          </a:p>
        </p:txBody>
      </p:sp>
      <p:sp>
        <p:nvSpPr>
          <p:cNvPr id="3" name="Content Placeholder 2">
            <a:extLst>
              <a:ext uri="{FF2B5EF4-FFF2-40B4-BE49-F238E27FC236}">
                <a16:creationId xmlns:a16="http://schemas.microsoft.com/office/drawing/2014/main" id="{90029187-5259-4A61-B87D-21057F993F1D}"/>
              </a:ext>
            </a:extLst>
          </p:cNvPr>
          <p:cNvSpPr>
            <a:spLocks noGrp="1"/>
          </p:cNvSpPr>
          <p:nvPr>
            <p:ph idx="1"/>
          </p:nvPr>
        </p:nvSpPr>
        <p:spPr/>
        <p:txBody>
          <a:bodyPr>
            <a:normAutofit/>
          </a:bodyPr>
          <a:lstStyle/>
          <a:p>
            <a:r>
              <a:rPr lang="en-US" dirty="0"/>
              <a:t>#if, #else/#</a:t>
            </a:r>
            <a:r>
              <a:rPr lang="en-US" dirty="0" err="1"/>
              <a:t>elif</a:t>
            </a:r>
            <a:r>
              <a:rPr lang="en-US" dirty="0"/>
              <a:t>, #endif offer some limited compile-time control.</a:t>
            </a:r>
          </a:p>
          <a:p>
            <a:endParaRPr lang="en-US" dirty="0"/>
          </a:p>
          <a:p>
            <a:r>
              <a:rPr lang="en-US" dirty="0"/>
              <a:t>The “dead code” vanishes, and the compiler never even sees it.</a:t>
            </a:r>
            <a:br>
              <a:rPr lang="en-US" dirty="0"/>
            </a:br>
            <a:endParaRPr lang="en-US" dirty="0"/>
          </a:p>
          <a:p>
            <a:r>
              <a:rPr lang="en-US" dirty="0"/>
              <a:t>Typical uses: compile one version of the code if the computer has a GPU, a different version if it lacks a GPU.   Or have debugging logic that vanishes when we aren’t testing.</a:t>
            </a:r>
          </a:p>
        </p:txBody>
      </p:sp>
      <p:sp>
        <p:nvSpPr>
          <p:cNvPr id="4" name="Footer Placeholder 3">
            <a:extLst>
              <a:ext uri="{FF2B5EF4-FFF2-40B4-BE49-F238E27FC236}">
                <a16:creationId xmlns:a16="http://schemas.microsoft.com/office/drawing/2014/main" id="{D1A433A2-648C-41B3-8870-D4AB0FF5CA1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23AF934-2BBE-4125-ADEE-841DD663B239}"/>
              </a:ext>
            </a:extLst>
          </p:cNvPr>
          <p:cNvSpPr>
            <a:spLocks noGrp="1"/>
          </p:cNvSpPr>
          <p:nvPr>
            <p:ph type="sldNum" sz="quarter" idx="12"/>
          </p:nvPr>
        </p:nvSpPr>
        <p:spPr/>
        <p:txBody>
          <a:bodyPr/>
          <a:lstStyle/>
          <a:p>
            <a:fld id="{6547F9EC-0141-428E-9624-21FD351CB832}" type="slidenum">
              <a:rPr lang="en-US" smtClean="0"/>
              <a:t>10</a:t>
            </a:fld>
            <a:endParaRPr lang="en-US"/>
          </a:p>
        </p:txBody>
      </p:sp>
    </p:spTree>
    <p:extLst>
      <p:ext uri="{BB962C8B-B14F-4D97-AF65-F5344CB8AC3E}">
        <p14:creationId xmlns:p14="http://schemas.microsoft.com/office/powerpoint/2010/main" val="2703935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0DECE-34CE-4BBB-9031-FE8CBC82754B}"/>
              </a:ext>
            </a:extLst>
          </p:cNvPr>
          <p:cNvSpPr>
            <a:spLocks noGrp="1"/>
          </p:cNvSpPr>
          <p:nvPr>
            <p:ph type="title"/>
          </p:nvPr>
        </p:nvSpPr>
        <p:spPr/>
        <p:txBody>
          <a:bodyPr/>
          <a:lstStyle/>
          <a:p>
            <a:r>
              <a:rPr lang="en-US" dirty="0"/>
              <a:t>… but they are too limited</a:t>
            </a:r>
          </a:p>
        </p:txBody>
      </p:sp>
      <p:sp>
        <p:nvSpPr>
          <p:cNvPr id="3" name="Content Placeholder 2">
            <a:extLst>
              <a:ext uri="{FF2B5EF4-FFF2-40B4-BE49-F238E27FC236}">
                <a16:creationId xmlns:a16="http://schemas.microsoft.com/office/drawing/2014/main" id="{067ABBCC-8EBA-4A0E-9965-C1A6E6A64ED2}"/>
              </a:ext>
            </a:extLst>
          </p:cNvPr>
          <p:cNvSpPr>
            <a:spLocks noGrp="1"/>
          </p:cNvSpPr>
          <p:nvPr>
            <p:ph idx="1"/>
          </p:nvPr>
        </p:nvSpPr>
        <p:spPr/>
        <p:txBody>
          <a:bodyPr/>
          <a:lstStyle/>
          <a:p>
            <a:r>
              <a:rPr lang="en-US" dirty="0"/>
              <a:t>As noted, we couldn’t create a type that can be parameterized with types of objects using it, or that it holds.</a:t>
            </a:r>
          </a:p>
          <a:p>
            <a:endParaRPr lang="en-US" dirty="0"/>
          </a:p>
          <a:p>
            <a:r>
              <a:rPr lang="en-US" dirty="0"/>
              <a:t>And we can’t </a:t>
            </a:r>
            <a:r>
              <a:rPr lang="en-US" b="1" i="1" u="sng" dirty="0"/>
              <a:t>reason about types </a:t>
            </a:r>
            <a:r>
              <a:rPr lang="en-US" dirty="0"/>
              <a:t>in #if statements, which have very limited conditional power.</a:t>
            </a:r>
          </a:p>
          <a:p>
            <a:endParaRPr lang="en-US" dirty="0"/>
          </a:p>
          <a:p>
            <a:r>
              <a:rPr lang="en-US" dirty="0"/>
              <a:t>All of these limitations frustrated C users.   </a:t>
            </a:r>
            <a:r>
              <a:rPr lang="en-US" i="1" dirty="0"/>
              <a:t>C++ to the rescue!</a:t>
            </a:r>
          </a:p>
        </p:txBody>
      </p:sp>
      <p:sp>
        <p:nvSpPr>
          <p:cNvPr id="4" name="Footer Placeholder 3">
            <a:extLst>
              <a:ext uri="{FF2B5EF4-FFF2-40B4-BE49-F238E27FC236}">
                <a16:creationId xmlns:a16="http://schemas.microsoft.com/office/drawing/2014/main" id="{C410E563-1290-41E7-86D3-86815EEF8E0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EBB4D6D-4603-4E8E-9403-23E6D8E5A2E2}"/>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145106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0CFAC-C5DE-4063-96A9-5AE6982FB771}"/>
              </a:ext>
            </a:extLst>
          </p:cNvPr>
          <p:cNvSpPr>
            <a:spLocks noGrp="1"/>
          </p:cNvSpPr>
          <p:nvPr>
            <p:ph type="title"/>
          </p:nvPr>
        </p:nvSpPr>
        <p:spPr/>
        <p:txBody>
          <a:bodyPr/>
          <a:lstStyle/>
          <a:p>
            <a:r>
              <a:rPr lang="en-US" dirty="0"/>
              <a:t>While all of this was playing out, languages became object oriented</a:t>
            </a:r>
          </a:p>
        </p:txBody>
      </p:sp>
      <p:sp>
        <p:nvSpPr>
          <p:cNvPr id="3" name="Content Placeholder 2">
            <a:extLst>
              <a:ext uri="{FF2B5EF4-FFF2-40B4-BE49-F238E27FC236}">
                <a16:creationId xmlns:a16="http://schemas.microsoft.com/office/drawing/2014/main" id="{51CBB0F6-5A4F-4212-B755-4E25281D2C39}"/>
              </a:ext>
            </a:extLst>
          </p:cNvPr>
          <p:cNvSpPr>
            <a:spLocks noGrp="1"/>
          </p:cNvSpPr>
          <p:nvPr>
            <p:ph idx="1"/>
          </p:nvPr>
        </p:nvSpPr>
        <p:spPr>
          <a:xfrm>
            <a:off x="820882" y="2286000"/>
            <a:ext cx="11087100" cy="4023360"/>
          </a:xfrm>
        </p:spPr>
        <p:txBody>
          <a:bodyPr>
            <a:normAutofit/>
          </a:bodyPr>
          <a:lstStyle/>
          <a:p>
            <a:r>
              <a:rPr lang="en-US" dirty="0"/>
              <a:t>Java was the first widely successful OO language, but in fact there were many prior attempts.  Java used pragmas and annotations for some roles “similar” to what C did with #define, #if, etc.</a:t>
            </a:r>
          </a:p>
          <a:p>
            <a:endParaRPr lang="en-US" dirty="0"/>
          </a:p>
          <a:p>
            <a:r>
              <a:rPr lang="en-US" dirty="0"/>
              <a:t>A very large community began to use objects… but early decisions resulted in runtime reflection overheads (discussed previously)!</a:t>
            </a:r>
          </a:p>
          <a:p>
            <a:endParaRPr lang="en-US" dirty="0"/>
          </a:p>
        </p:txBody>
      </p:sp>
      <p:sp>
        <p:nvSpPr>
          <p:cNvPr id="4" name="Footer Placeholder 3">
            <a:extLst>
              <a:ext uri="{FF2B5EF4-FFF2-40B4-BE49-F238E27FC236}">
                <a16:creationId xmlns:a16="http://schemas.microsoft.com/office/drawing/2014/main" id="{7597B043-6894-4AAF-99CE-5D2BE7484C1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6FB3EF4-94B9-4958-9E66-AA80737DACC4}"/>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4176218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95226-2257-48D5-8BED-58CB23D4346D}"/>
              </a:ext>
            </a:extLst>
          </p:cNvPr>
          <p:cNvSpPr>
            <a:spLocks noGrp="1"/>
          </p:cNvSpPr>
          <p:nvPr>
            <p:ph type="title"/>
          </p:nvPr>
        </p:nvSpPr>
        <p:spPr/>
        <p:txBody>
          <a:bodyPr/>
          <a:lstStyle/>
          <a:p>
            <a:r>
              <a:rPr lang="en-US" dirty="0"/>
              <a:t>Java polymorphism</a:t>
            </a:r>
          </a:p>
        </p:txBody>
      </p:sp>
      <p:sp>
        <p:nvSpPr>
          <p:cNvPr id="3" name="Content Placeholder 2">
            <a:extLst>
              <a:ext uri="{FF2B5EF4-FFF2-40B4-BE49-F238E27FC236}">
                <a16:creationId xmlns:a16="http://schemas.microsoft.com/office/drawing/2014/main" id="{858815EB-4D5E-4D33-8362-D7367F9DAB48}"/>
              </a:ext>
            </a:extLst>
          </p:cNvPr>
          <p:cNvSpPr>
            <a:spLocks noGrp="1"/>
          </p:cNvSpPr>
          <p:nvPr>
            <p:ph idx="1"/>
          </p:nvPr>
        </p:nvSpPr>
        <p:spPr/>
        <p:txBody>
          <a:bodyPr/>
          <a:lstStyle/>
          <a:p>
            <a:r>
              <a:rPr lang="en-US" dirty="0"/>
              <a:t>Allows a single method with a single name to have varying numbers of arguments, and varying argument types.</a:t>
            </a:r>
          </a:p>
          <a:p>
            <a:endParaRPr lang="en-US" dirty="0"/>
          </a:p>
          <a:p>
            <a:r>
              <a:rPr lang="en-US" dirty="0"/>
              <a:t>The compiler had the task of matching each invocation to one of the polymorphic variants.</a:t>
            </a:r>
          </a:p>
        </p:txBody>
      </p:sp>
      <p:sp>
        <p:nvSpPr>
          <p:cNvPr id="4" name="Footer Placeholder 3">
            <a:extLst>
              <a:ext uri="{FF2B5EF4-FFF2-40B4-BE49-F238E27FC236}">
                <a16:creationId xmlns:a16="http://schemas.microsoft.com/office/drawing/2014/main" id="{FDC48B61-8561-4C98-8E8F-292E45A6F892}"/>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7D59BE7-B1AE-4F4E-B746-BA330F529732}"/>
              </a:ext>
            </a:extLst>
          </p:cNvPr>
          <p:cNvSpPr>
            <a:spLocks noGrp="1"/>
          </p:cNvSpPr>
          <p:nvPr>
            <p:ph type="sldNum" sz="quarter" idx="12"/>
          </p:nvPr>
        </p:nvSpPr>
        <p:spPr/>
        <p:txBody>
          <a:bodyPr/>
          <a:lstStyle/>
          <a:p>
            <a:fld id="{6547F9EC-0141-428E-9624-21FD351CB832}" type="slidenum">
              <a:rPr lang="en-US" smtClean="0"/>
              <a:t>13</a:t>
            </a:fld>
            <a:endParaRPr lang="en-US"/>
          </a:p>
        </p:txBody>
      </p:sp>
    </p:spTree>
    <p:extLst>
      <p:ext uri="{BB962C8B-B14F-4D97-AF65-F5344CB8AC3E}">
        <p14:creationId xmlns:p14="http://schemas.microsoft.com/office/powerpoint/2010/main" val="1076473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10DA6-E20D-489D-9523-B82F406BECEC}"/>
              </a:ext>
            </a:extLst>
          </p:cNvPr>
          <p:cNvSpPr>
            <a:spLocks noGrp="1"/>
          </p:cNvSpPr>
          <p:nvPr>
            <p:ph type="title"/>
          </p:nvPr>
        </p:nvSpPr>
        <p:spPr/>
        <p:txBody>
          <a:bodyPr/>
          <a:lstStyle/>
          <a:p>
            <a:r>
              <a:rPr lang="en-US" dirty="0"/>
              <a:t>Java Generics</a:t>
            </a:r>
          </a:p>
        </p:txBody>
      </p:sp>
      <p:sp>
        <p:nvSpPr>
          <p:cNvPr id="3" name="Content Placeholder 2">
            <a:extLst>
              <a:ext uri="{FF2B5EF4-FFF2-40B4-BE49-F238E27FC236}">
                <a16:creationId xmlns:a16="http://schemas.microsoft.com/office/drawing/2014/main" id="{FCDF638C-BC5E-498D-B02D-320ABAD71FE4}"/>
              </a:ext>
            </a:extLst>
          </p:cNvPr>
          <p:cNvSpPr>
            <a:spLocks noGrp="1"/>
          </p:cNvSpPr>
          <p:nvPr>
            <p:ph idx="1"/>
          </p:nvPr>
        </p:nvSpPr>
        <p:spPr/>
        <p:txBody>
          <a:bodyPr>
            <a:normAutofit fontScale="92500" lnSpcReduction="20000"/>
          </a:bodyPr>
          <a:lstStyle/>
          <a:p>
            <a:r>
              <a:rPr lang="en-US" dirty="0"/>
              <a:t>In the early versions of Java, a class such as list or a hash map would just treat the values as having “object type”.</a:t>
            </a:r>
          </a:p>
          <a:p>
            <a:endParaRPr lang="en-US" dirty="0"/>
          </a:p>
          <a:p>
            <a:r>
              <a:rPr lang="en-US" dirty="0"/>
              <a:t>This, though, is impossible to type check: </a:t>
            </a:r>
            <a:r>
              <a:rPr lang="en-US" b="1" i="1" dirty="0"/>
              <a:t>“is this a list that only includes animals that can bark, or might it also have other kinds of animals on it, or even non-animals?”</a:t>
            </a:r>
          </a:p>
          <a:p>
            <a:endParaRPr lang="en-US" i="1" dirty="0"/>
          </a:p>
          <a:p>
            <a:pPr algn="just"/>
            <a:r>
              <a:rPr lang="en-US" dirty="0"/>
              <a:t>Java generics solved that problem, but Java retained the older form of unresolved object types as a form of legacy.</a:t>
            </a:r>
          </a:p>
        </p:txBody>
      </p:sp>
      <p:sp>
        <p:nvSpPr>
          <p:cNvPr id="4" name="Footer Placeholder 3">
            <a:extLst>
              <a:ext uri="{FF2B5EF4-FFF2-40B4-BE49-F238E27FC236}">
                <a16:creationId xmlns:a16="http://schemas.microsoft.com/office/drawing/2014/main" id="{22BC1DA1-FF9C-471C-8F3A-B1DE7E5A8C16}"/>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1376753-D5B7-40B0-AE10-B7BCFAB5281C}"/>
              </a:ext>
            </a:extLst>
          </p:cNvPr>
          <p:cNvSpPr>
            <a:spLocks noGrp="1"/>
          </p:cNvSpPr>
          <p:nvPr>
            <p:ph type="sldNum" sz="quarter" idx="12"/>
          </p:nvPr>
        </p:nvSpPr>
        <p:spPr/>
        <p:txBody>
          <a:bodyPr/>
          <a:lstStyle/>
          <a:p>
            <a:fld id="{6547F9EC-0141-428E-9624-21FD351CB832}" type="slidenum">
              <a:rPr lang="en-US" smtClean="0"/>
              <a:t>14</a:t>
            </a:fld>
            <a:endParaRPr lang="en-US"/>
          </a:p>
        </p:txBody>
      </p:sp>
    </p:spTree>
    <p:extLst>
      <p:ext uri="{BB962C8B-B14F-4D97-AF65-F5344CB8AC3E}">
        <p14:creationId xmlns:p14="http://schemas.microsoft.com/office/powerpoint/2010/main" val="2502573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E50EB-D14F-40B3-92A9-A3F958C77812}"/>
              </a:ext>
            </a:extLst>
          </p:cNvPr>
          <p:cNvSpPr>
            <a:spLocks noGrp="1"/>
          </p:cNvSpPr>
          <p:nvPr>
            <p:ph type="title"/>
          </p:nvPr>
        </p:nvSpPr>
        <p:spPr/>
        <p:txBody>
          <a:bodyPr/>
          <a:lstStyle/>
          <a:p>
            <a:r>
              <a:rPr lang="en-US" dirty="0"/>
              <a:t>The power of generics</a:t>
            </a:r>
          </a:p>
        </p:txBody>
      </p:sp>
      <p:sp>
        <p:nvSpPr>
          <p:cNvPr id="3" name="Content Placeholder 2">
            <a:extLst>
              <a:ext uri="{FF2B5EF4-FFF2-40B4-BE49-F238E27FC236}">
                <a16:creationId xmlns:a16="http://schemas.microsoft.com/office/drawing/2014/main" id="{01C1E378-439E-4275-927C-84FFCFE082D4}"/>
              </a:ext>
            </a:extLst>
          </p:cNvPr>
          <p:cNvSpPr>
            <a:spLocks noGrp="1"/>
          </p:cNvSpPr>
          <p:nvPr>
            <p:ph idx="1"/>
          </p:nvPr>
        </p:nvSpPr>
        <p:spPr/>
        <p:txBody>
          <a:bodyPr>
            <a:normAutofit fontScale="92500" lnSpcReduction="20000"/>
          </a:bodyPr>
          <a:lstStyle/>
          <a:p>
            <a:r>
              <a:rPr lang="en-US" dirty="0"/>
              <a:t>In fact Java’s generics are amazingly powerful.</a:t>
            </a:r>
          </a:p>
          <a:p>
            <a:endParaRPr lang="en-US" dirty="0"/>
          </a:p>
          <a:p>
            <a:r>
              <a:rPr lang="en-US" dirty="0"/>
              <a:t>You can literally load a Java JAR file, see if it implements class List with objects that all support operations Bark, Sit, </a:t>
            </a:r>
            <a:r>
              <a:rPr lang="en-US" dirty="0" err="1"/>
              <a:t>LieDown</a:t>
            </a:r>
            <a:r>
              <a:rPr lang="en-US" dirty="0"/>
              <a:t>, </a:t>
            </a:r>
            <a:r>
              <a:rPr lang="en-US" dirty="0" err="1"/>
              <a:t>etc</a:t>
            </a:r>
            <a:r>
              <a:rPr lang="en-US" dirty="0"/>
              <a:t>, and if so, call them.</a:t>
            </a:r>
          </a:p>
          <a:p>
            <a:endParaRPr lang="en-US" dirty="0"/>
          </a:p>
          <a:p>
            <a:r>
              <a:rPr lang="en-US" dirty="0"/>
              <a:t>This is done using </a:t>
            </a:r>
            <a:r>
              <a:rPr lang="en-US" i="1" dirty="0"/>
              <a:t>runtime reflection </a:t>
            </a:r>
            <a:r>
              <a:rPr lang="en-US" dirty="0"/>
              <a:t>in which a program can take a reference to a class (even one loaded from a JAR file) and enumerate over the variables, types and methods it defines</a:t>
            </a:r>
          </a:p>
        </p:txBody>
      </p:sp>
      <p:sp>
        <p:nvSpPr>
          <p:cNvPr id="4" name="Footer Placeholder 3">
            <a:extLst>
              <a:ext uri="{FF2B5EF4-FFF2-40B4-BE49-F238E27FC236}">
                <a16:creationId xmlns:a16="http://schemas.microsoft.com/office/drawing/2014/main" id="{1FBFAB30-BF32-4A17-8FC4-AD779C351DA5}"/>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271CD77-0B36-462D-AEAD-ECBA969FB924}"/>
              </a:ext>
            </a:extLst>
          </p:cNvPr>
          <p:cNvSpPr>
            <a:spLocks noGrp="1"/>
          </p:cNvSpPr>
          <p:nvPr>
            <p:ph type="sldNum" sz="quarter" idx="12"/>
          </p:nvPr>
        </p:nvSpPr>
        <p:spPr/>
        <p:txBody>
          <a:bodyPr/>
          <a:lstStyle/>
          <a:p>
            <a:fld id="{6547F9EC-0141-428E-9624-21FD351CB832}" type="slidenum">
              <a:rPr lang="en-US" smtClean="0"/>
              <a:t>15</a:t>
            </a:fld>
            <a:endParaRPr lang="en-US"/>
          </a:p>
        </p:txBody>
      </p:sp>
    </p:spTree>
    <p:extLst>
      <p:ext uri="{BB962C8B-B14F-4D97-AF65-F5344CB8AC3E}">
        <p14:creationId xmlns:p14="http://schemas.microsoft.com/office/powerpoint/2010/main" val="40259167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D88CA-BC11-4337-B91A-DBE0B4146172}"/>
              </a:ext>
            </a:extLst>
          </p:cNvPr>
          <p:cNvSpPr>
            <a:spLocks noGrp="1"/>
          </p:cNvSpPr>
          <p:nvPr>
            <p:ph type="title"/>
          </p:nvPr>
        </p:nvSpPr>
        <p:spPr/>
        <p:txBody>
          <a:bodyPr/>
          <a:lstStyle/>
          <a:p>
            <a:r>
              <a:rPr lang="en-US" dirty="0"/>
              <a:t>The issue with Java Generics</a:t>
            </a:r>
          </a:p>
        </p:txBody>
      </p:sp>
      <p:sp>
        <p:nvSpPr>
          <p:cNvPr id="3" name="Content Placeholder 2">
            <a:extLst>
              <a:ext uri="{FF2B5EF4-FFF2-40B4-BE49-F238E27FC236}">
                <a16:creationId xmlns:a16="http://schemas.microsoft.com/office/drawing/2014/main" id="{EDA98E73-CF79-4909-9094-EB6AEBC19402}"/>
              </a:ext>
            </a:extLst>
          </p:cNvPr>
          <p:cNvSpPr>
            <a:spLocks noGrp="1"/>
          </p:cNvSpPr>
          <p:nvPr>
            <p:ph idx="1"/>
          </p:nvPr>
        </p:nvSpPr>
        <p:spPr/>
        <p:txBody>
          <a:bodyPr/>
          <a:lstStyle/>
          <a:p>
            <a:r>
              <a:rPr lang="en-US" dirty="0"/>
              <a:t>The language never eliminated the universal “object” class, which is the common supertype for all the more specific Java classes.</a:t>
            </a:r>
          </a:p>
          <a:p>
            <a:endParaRPr lang="en-US" dirty="0"/>
          </a:p>
          <a:p>
            <a:r>
              <a:rPr lang="en-US" dirty="0"/>
              <a:t>As a result, Java needed an </a:t>
            </a:r>
            <a:r>
              <a:rPr lang="en-US" b="1" dirty="0" err="1"/>
              <a:t>instanceof</a:t>
            </a:r>
            <a:r>
              <a:rPr lang="en-US" b="1" dirty="0"/>
              <a:t> </a:t>
            </a:r>
            <a:r>
              <a:rPr lang="en-US" dirty="0"/>
              <a:t>test, as well as other features, so that the runtime can figure out what types of objects it is looking at (for runtime type checking) and also which method to call (for polymorphic method invocations)</a:t>
            </a:r>
          </a:p>
        </p:txBody>
      </p:sp>
      <p:sp>
        <p:nvSpPr>
          <p:cNvPr id="4" name="Footer Placeholder 3">
            <a:extLst>
              <a:ext uri="{FF2B5EF4-FFF2-40B4-BE49-F238E27FC236}">
                <a16:creationId xmlns:a16="http://schemas.microsoft.com/office/drawing/2014/main" id="{79540B37-5725-4426-81B2-CC182C1B098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2320ED8-08CE-4178-9914-0C993A4FA752}"/>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35983833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38282-A82B-4F5B-82D3-1BFD5DDB8ADA}"/>
              </a:ext>
            </a:extLst>
          </p:cNvPr>
          <p:cNvSpPr>
            <a:spLocks noGrp="1"/>
          </p:cNvSpPr>
          <p:nvPr>
            <p:ph type="title"/>
          </p:nvPr>
        </p:nvSpPr>
        <p:spPr/>
        <p:txBody>
          <a:bodyPr/>
          <a:lstStyle/>
          <a:p>
            <a:r>
              <a:rPr lang="en-US" dirty="0"/>
              <a:t>C++ Template goals</a:t>
            </a:r>
          </a:p>
        </p:txBody>
      </p:sp>
      <p:sp>
        <p:nvSpPr>
          <p:cNvPr id="3" name="Content Placeholder 2">
            <a:extLst>
              <a:ext uri="{FF2B5EF4-FFF2-40B4-BE49-F238E27FC236}">
                <a16:creationId xmlns:a16="http://schemas.microsoft.com/office/drawing/2014/main" id="{FB052176-71AA-44D7-ADE1-43F4BCEA1FBB}"/>
              </a:ext>
            </a:extLst>
          </p:cNvPr>
          <p:cNvSpPr>
            <a:spLocks noGrp="1"/>
          </p:cNvSpPr>
          <p:nvPr>
            <p:ph idx="1"/>
          </p:nvPr>
        </p:nvSpPr>
        <p:spPr/>
        <p:txBody>
          <a:bodyPr/>
          <a:lstStyle/>
          <a:p>
            <a:r>
              <a:rPr lang="en-US" dirty="0"/>
              <a:t>When C++ was designed, the owners of its template architecture were aware of the C and Java limitations.</a:t>
            </a:r>
          </a:p>
          <a:p>
            <a:endParaRPr lang="en-US" dirty="0"/>
          </a:p>
          <a:p>
            <a:r>
              <a:rPr lang="en-US" dirty="0"/>
              <a:t>They wanted to find a “pure” way to express the same concepts while also programming in an elegant, self-explanatory way, and they wanted to do this without loss of performance.</a:t>
            </a:r>
          </a:p>
        </p:txBody>
      </p:sp>
      <p:sp>
        <p:nvSpPr>
          <p:cNvPr id="4" name="Footer Placeholder 3">
            <a:extLst>
              <a:ext uri="{FF2B5EF4-FFF2-40B4-BE49-F238E27FC236}">
                <a16:creationId xmlns:a16="http://schemas.microsoft.com/office/drawing/2014/main" id="{0D4B50B6-CE3C-44A8-B8BF-6B4499A6C68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C5A5554-916E-4375-8D3C-47EABA37DD9E}"/>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2878482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57941-8308-4AB8-A68A-21A153B0CED8}"/>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E8B05F87-4170-4754-8106-380E169038DA}"/>
              </a:ext>
            </a:extLst>
          </p:cNvPr>
          <p:cNvSpPr>
            <a:spLocks noGrp="1"/>
          </p:cNvSpPr>
          <p:nvPr>
            <p:ph idx="1"/>
          </p:nvPr>
        </p:nvSpPr>
        <p:spPr/>
        <p:txBody>
          <a:bodyPr>
            <a:normAutofit fontScale="92500" lnSpcReduction="10000"/>
          </a:bodyPr>
          <a:lstStyle/>
          <a:p>
            <a:r>
              <a:rPr lang="en-US" dirty="0"/>
              <a:t>Polymorphic method calls, but resolved at compile time.  Extensible classes, but flexible and able to look at object types and generate different logic for different types.</a:t>
            </a:r>
          </a:p>
          <a:p>
            <a:endParaRPr lang="en-US" dirty="0"/>
          </a:p>
          <a:p>
            <a:r>
              <a:rPr lang="en-US" dirty="0"/>
              <a:t>C++ lacks the equivalent of the Java </a:t>
            </a:r>
            <a:r>
              <a:rPr lang="en-US" b="1" dirty="0"/>
              <a:t>runtime</a:t>
            </a:r>
            <a:r>
              <a:rPr lang="en-US" dirty="0"/>
              <a:t> “</a:t>
            </a:r>
            <a:r>
              <a:rPr lang="en-US" dirty="0" err="1"/>
              <a:t>instanceof</a:t>
            </a:r>
            <a:r>
              <a:rPr lang="en-US" dirty="0"/>
              <a:t>”.  </a:t>
            </a:r>
          </a:p>
          <a:p>
            <a:pPr>
              <a:buFont typeface="Wingdings" panose="05000000000000000000" pitchFamily="2" charset="2"/>
              <a:buChar char="Ø"/>
            </a:pPr>
            <a:r>
              <a:rPr lang="en-US" dirty="0"/>
              <a:t>  It does have a </a:t>
            </a:r>
            <a:r>
              <a:rPr lang="en-US" b="1" dirty="0"/>
              <a:t>compile </a:t>
            </a:r>
            <a:r>
              <a:rPr lang="en-US" dirty="0"/>
              <a:t>time </a:t>
            </a:r>
            <a:r>
              <a:rPr lang="en-US" dirty="0" err="1"/>
              <a:t>instanceof</a:t>
            </a:r>
            <a:r>
              <a:rPr lang="en-US" dirty="0"/>
              <a:t>.</a:t>
            </a:r>
          </a:p>
          <a:p>
            <a:pPr>
              <a:buFont typeface="Wingdings" panose="05000000000000000000" pitchFamily="2" charset="2"/>
              <a:buChar char="Ø"/>
            </a:pPr>
            <a:r>
              <a:rPr lang="en-US" dirty="0"/>
              <a:t>  In C++ all types are fully resolved at compile time.</a:t>
            </a:r>
          </a:p>
          <a:p>
            <a:pPr>
              <a:buFont typeface="Wingdings" panose="05000000000000000000" pitchFamily="2" charset="2"/>
              <a:buChar char="Ø"/>
            </a:pPr>
            <a:r>
              <a:rPr lang="en-US" dirty="0"/>
              <a:t>  Every C++ object has a single and very specific type</a:t>
            </a:r>
          </a:p>
        </p:txBody>
      </p:sp>
      <p:sp>
        <p:nvSpPr>
          <p:cNvPr id="4" name="Footer Placeholder 3">
            <a:extLst>
              <a:ext uri="{FF2B5EF4-FFF2-40B4-BE49-F238E27FC236}">
                <a16:creationId xmlns:a16="http://schemas.microsoft.com/office/drawing/2014/main" id="{7BFE9206-A00E-4AB9-B747-096886FED5F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BFEA7EF-7A1B-4B5D-8A66-325D51DCC3C6}"/>
              </a:ext>
            </a:extLst>
          </p:cNvPr>
          <p:cNvSpPr>
            <a:spLocks noGrp="1"/>
          </p:cNvSpPr>
          <p:nvPr>
            <p:ph type="sldNum" sz="quarter" idx="12"/>
          </p:nvPr>
        </p:nvSpPr>
        <p:spPr/>
        <p:txBody>
          <a:bodyPr/>
          <a:lstStyle/>
          <a:p>
            <a:fld id="{6547F9EC-0141-428E-9624-21FD351CB832}" type="slidenum">
              <a:rPr lang="en-US" smtClean="0"/>
              <a:t>18</a:t>
            </a:fld>
            <a:endParaRPr lang="en-US"/>
          </a:p>
        </p:txBody>
      </p:sp>
    </p:spTree>
    <p:extLst>
      <p:ext uri="{BB962C8B-B14F-4D97-AF65-F5344CB8AC3E}">
        <p14:creationId xmlns:p14="http://schemas.microsoft.com/office/powerpoint/2010/main" val="2015761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7BF18-3D1A-4F18-BD13-3B5CC751DF32}"/>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1C6EA292-B332-40DE-B1AA-BE67242BE354}"/>
              </a:ext>
            </a:extLst>
          </p:cNvPr>
          <p:cNvSpPr>
            <a:spLocks noGrp="1"/>
          </p:cNvSpPr>
          <p:nvPr>
            <p:ph idx="1"/>
          </p:nvPr>
        </p:nvSpPr>
        <p:spPr/>
        <p:txBody>
          <a:bodyPr>
            <a:normAutofit lnSpcReduction="10000"/>
          </a:bodyPr>
          <a:lstStyle/>
          <a:p>
            <a:r>
              <a:rPr lang="en-US" dirty="0"/>
              <a:t>… in fact, even </a:t>
            </a:r>
            <a:r>
              <a:rPr lang="en-US" u="sng" dirty="0"/>
              <a:t>polymorphism</a:t>
            </a:r>
            <a:r>
              <a:rPr lang="en-US" dirty="0"/>
              <a:t> in C++ is resolved at compile time!</a:t>
            </a:r>
          </a:p>
          <a:p>
            <a:endParaRPr lang="en-US" dirty="0"/>
          </a:p>
          <a:p>
            <a:r>
              <a:rPr lang="en-US" dirty="0"/>
              <a:t>C++ is always able to identify the specific method instance to call.</a:t>
            </a:r>
          </a:p>
          <a:p>
            <a:endParaRPr lang="en-US" dirty="0"/>
          </a:p>
          <a:p>
            <a:r>
              <a:rPr lang="en-US" dirty="0"/>
              <a:t>C++ even dynamically loads libraries without worrying that somehow the library methods won’t be what it expects</a:t>
            </a:r>
            <a:r>
              <a:rPr lang="en-US" i="1" dirty="0"/>
              <a:t>.</a:t>
            </a:r>
            <a:endParaRPr lang="en-US" dirty="0"/>
          </a:p>
        </p:txBody>
      </p:sp>
      <p:sp>
        <p:nvSpPr>
          <p:cNvPr id="4" name="Footer Placeholder 3">
            <a:extLst>
              <a:ext uri="{FF2B5EF4-FFF2-40B4-BE49-F238E27FC236}">
                <a16:creationId xmlns:a16="http://schemas.microsoft.com/office/drawing/2014/main" id="{6A9DCB86-68C0-40F6-BFE3-0546CFE2BEF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731D417-7D6E-4CA0-A766-021D3333ED6C}"/>
              </a:ext>
            </a:extLst>
          </p:cNvPr>
          <p:cNvSpPr>
            <a:spLocks noGrp="1"/>
          </p:cNvSpPr>
          <p:nvPr>
            <p:ph type="sldNum" sz="quarter" idx="12"/>
          </p:nvPr>
        </p:nvSpPr>
        <p:spPr/>
        <p:txBody>
          <a:bodyPr/>
          <a:lstStyle/>
          <a:p>
            <a:fld id="{6547F9EC-0141-428E-9624-21FD351CB832}" type="slidenum">
              <a:rPr lang="en-US" smtClean="0"/>
              <a:t>19</a:t>
            </a:fld>
            <a:endParaRPr lang="en-US"/>
          </a:p>
        </p:txBody>
      </p:sp>
    </p:spTree>
    <p:extLst>
      <p:ext uri="{BB962C8B-B14F-4D97-AF65-F5344CB8AC3E}">
        <p14:creationId xmlns:p14="http://schemas.microsoft.com/office/powerpoint/2010/main" val="964007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E6EF40-B55E-4C2B-84ED-82820BE00498}"/>
              </a:ext>
            </a:extLst>
          </p:cNvPr>
          <p:cNvSpPr>
            <a:spLocks noGrp="1"/>
          </p:cNvSpPr>
          <p:nvPr>
            <p:ph type="title"/>
          </p:nvPr>
        </p:nvSpPr>
        <p:spPr/>
        <p:txBody>
          <a:bodyPr/>
          <a:lstStyle/>
          <a:p>
            <a:r>
              <a:rPr lang="en-US" dirty="0"/>
              <a:t>Compile time “computing”</a:t>
            </a:r>
          </a:p>
        </p:txBody>
      </p:sp>
      <p:sp>
        <p:nvSpPr>
          <p:cNvPr id="6" name="Content Placeholder 5">
            <a:extLst>
              <a:ext uri="{FF2B5EF4-FFF2-40B4-BE49-F238E27FC236}">
                <a16:creationId xmlns:a16="http://schemas.microsoft.com/office/drawing/2014/main" id="{DDC1F998-013F-42A2-B2F5-4FF71E60B08A}"/>
              </a:ext>
            </a:extLst>
          </p:cNvPr>
          <p:cNvSpPr>
            <a:spLocks noGrp="1"/>
          </p:cNvSpPr>
          <p:nvPr>
            <p:ph idx="1"/>
          </p:nvPr>
        </p:nvSpPr>
        <p:spPr/>
        <p:txBody>
          <a:bodyPr/>
          <a:lstStyle/>
          <a:p>
            <a:r>
              <a:rPr lang="en-US" dirty="0"/>
              <a:t>In lecture 9 we learned about const, </a:t>
            </a:r>
            <a:r>
              <a:rPr lang="en-US" dirty="0" err="1"/>
              <a:t>constexpr</a:t>
            </a:r>
            <a:r>
              <a:rPr lang="en-US" dirty="0"/>
              <a:t> and saw that C++ really depends heavily on these</a:t>
            </a:r>
          </a:p>
          <a:p>
            <a:pPr lvl="1"/>
            <a:r>
              <a:rPr lang="en-US" dirty="0"/>
              <a:t>  Ken’s solution to homework 2 runs about 10% faster with extensive</a:t>
            </a:r>
            <a:br>
              <a:rPr lang="en-US" dirty="0"/>
            </a:br>
            <a:r>
              <a:rPr lang="en-US" dirty="0"/>
              <a:t>   use of these annotations</a:t>
            </a:r>
          </a:p>
          <a:p>
            <a:pPr lvl="1"/>
            <a:r>
              <a:rPr lang="en-US" dirty="0"/>
              <a:t>  </a:t>
            </a:r>
            <a:r>
              <a:rPr lang="en-US" dirty="0" err="1"/>
              <a:t>Constexpr</a:t>
            </a:r>
            <a:r>
              <a:rPr lang="en-US" dirty="0"/>
              <a:t> underlies the “auto” keyword and can sometimes eliminate</a:t>
            </a:r>
            <a:br>
              <a:rPr lang="en-US" dirty="0"/>
            </a:br>
            <a:r>
              <a:rPr lang="en-US" dirty="0"/>
              <a:t>   entire functions by precomputing their results at compile time.</a:t>
            </a:r>
          </a:p>
          <a:p>
            <a:pPr lvl="1"/>
            <a:r>
              <a:rPr lang="en-US" dirty="0"/>
              <a:t>  Parallel C++ code would look ugly without normal code structuring.</a:t>
            </a:r>
            <a:br>
              <a:rPr lang="en-US" dirty="0"/>
            </a:br>
            <a:r>
              <a:rPr lang="en-US" dirty="0"/>
              <a:t>    Const and </a:t>
            </a:r>
            <a:r>
              <a:rPr lang="en-US" dirty="0" err="1"/>
              <a:t>constexpr</a:t>
            </a:r>
            <a:r>
              <a:rPr lang="en-US" dirty="0"/>
              <a:t> allow the compiler to see “beyond” that and</a:t>
            </a:r>
            <a:br>
              <a:rPr lang="en-US" dirty="0"/>
            </a:br>
            <a:r>
              <a:rPr lang="en-US" dirty="0"/>
              <a:t>    recognize parallelizable code paths.</a:t>
            </a:r>
          </a:p>
        </p:txBody>
      </p:sp>
      <p:sp>
        <p:nvSpPr>
          <p:cNvPr id="3" name="Footer Placeholder 2">
            <a:extLst>
              <a:ext uri="{FF2B5EF4-FFF2-40B4-BE49-F238E27FC236}">
                <a16:creationId xmlns:a16="http://schemas.microsoft.com/office/drawing/2014/main" id="{46F466A9-A819-4504-BAD8-66C02A5B2675}"/>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FE7B2A23-E4FB-4B79-AEBF-2280EEB5B27D}"/>
              </a:ext>
            </a:extLst>
          </p:cNvPr>
          <p:cNvSpPr>
            <a:spLocks noGrp="1"/>
          </p:cNvSpPr>
          <p:nvPr>
            <p:ph type="sldNum" sz="quarter" idx="12"/>
          </p:nvPr>
        </p:nvSpPr>
        <p:spPr/>
        <p:txBody>
          <a:bodyPr/>
          <a:lstStyle/>
          <a:p>
            <a:fld id="{6547F9EC-0141-428E-9624-21FD351CB832}" type="slidenum">
              <a:rPr lang="en-US" smtClean="0"/>
              <a:t>2</a:t>
            </a:fld>
            <a:endParaRPr lang="en-US"/>
          </a:p>
        </p:txBody>
      </p:sp>
    </p:spTree>
    <p:extLst>
      <p:ext uri="{BB962C8B-B14F-4D97-AF65-F5344CB8AC3E}">
        <p14:creationId xmlns:p14="http://schemas.microsoft.com/office/powerpoint/2010/main" val="412332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B3CB4-6CFE-4971-A277-1956254AC1CA}"/>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B7AE2D52-7AC7-4F77-A255-E940BCE3FE7A}"/>
              </a:ext>
            </a:extLst>
          </p:cNvPr>
          <p:cNvSpPr>
            <a:spLocks noGrp="1"/>
          </p:cNvSpPr>
          <p:nvPr>
            <p:ph idx="1"/>
          </p:nvPr>
        </p:nvSpPr>
        <p:spPr/>
        <p:txBody>
          <a:bodyPr/>
          <a:lstStyle/>
          <a:p>
            <a:r>
              <a:rPr lang="en-US" dirty="0"/>
              <a:t>… but there is one powerful feature that is very much “like” polymorphism: inheritance of “fully virtual classes”</a:t>
            </a:r>
          </a:p>
          <a:p>
            <a:endParaRPr lang="en-US" dirty="0"/>
          </a:p>
          <a:p>
            <a:r>
              <a:rPr lang="en-US" dirty="0"/>
              <a:t>In C++ we often define a virtual class that describes a standard set of methods shared across some set of different classes.  So for example, </a:t>
            </a:r>
            <a:r>
              <a:rPr lang="en-US" dirty="0" err="1"/>
              <a:t>IBark</a:t>
            </a:r>
            <a:r>
              <a:rPr lang="en-US" dirty="0"/>
              <a:t> could be an interface shared by “animals that know how to bark”, with a method “bark”.</a:t>
            </a:r>
          </a:p>
        </p:txBody>
      </p:sp>
      <p:sp>
        <p:nvSpPr>
          <p:cNvPr id="4" name="Footer Placeholder 3">
            <a:extLst>
              <a:ext uri="{FF2B5EF4-FFF2-40B4-BE49-F238E27FC236}">
                <a16:creationId xmlns:a16="http://schemas.microsoft.com/office/drawing/2014/main" id="{26C6338A-859E-44AB-84ED-3DFD7DF22CA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E9CCF72-AE1A-4A5C-8CE6-276A48FEA32F}"/>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34968698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FF01F-9B2C-4C4C-9237-D302011ABC0B}"/>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E453A25E-6793-4DFD-9D77-CD0F4C9B27DF}"/>
              </a:ext>
            </a:extLst>
          </p:cNvPr>
          <p:cNvSpPr>
            <a:spLocks noGrp="1"/>
          </p:cNvSpPr>
          <p:nvPr>
            <p:ph idx="1"/>
          </p:nvPr>
        </p:nvSpPr>
        <p:spPr/>
        <p:txBody>
          <a:bodyPr/>
          <a:lstStyle/>
          <a:p>
            <a:r>
              <a:rPr lang="en-US" dirty="0"/>
              <a:t>For example:</a:t>
            </a:r>
          </a:p>
          <a:p>
            <a:endParaRPr lang="en-US" dirty="0"/>
          </a:p>
          <a:p>
            <a:endParaRPr lang="en-US" dirty="0"/>
          </a:p>
        </p:txBody>
      </p:sp>
      <p:sp>
        <p:nvSpPr>
          <p:cNvPr id="4" name="Footer Placeholder 3">
            <a:extLst>
              <a:ext uri="{FF2B5EF4-FFF2-40B4-BE49-F238E27FC236}">
                <a16:creationId xmlns:a16="http://schemas.microsoft.com/office/drawing/2014/main" id="{12D7A52B-D5E3-4C64-BB3B-6C7CFE63642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BECDFE3-63B6-41D9-8920-E2FE58359C12}"/>
              </a:ext>
            </a:extLst>
          </p:cNvPr>
          <p:cNvSpPr>
            <a:spLocks noGrp="1"/>
          </p:cNvSpPr>
          <p:nvPr>
            <p:ph type="sldNum" sz="quarter" idx="12"/>
          </p:nvPr>
        </p:nvSpPr>
        <p:spPr/>
        <p:txBody>
          <a:bodyPr/>
          <a:lstStyle/>
          <a:p>
            <a:fld id="{6547F9EC-0141-428E-9624-21FD351CB832}" type="slidenum">
              <a:rPr lang="en-US" smtClean="0"/>
              <a:t>21</a:t>
            </a:fld>
            <a:endParaRPr lang="en-US"/>
          </a:p>
        </p:txBody>
      </p:sp>
      <p:sp>
        <p:nvSpPr>
          <p:cNvPr id="6" name="Rectangle 5">
            <a:extLst>
              <a:ext uri="{FF2B5EF4-FFF2-40B4-BE49-F238E27FC236}">
                <a16:creationId xmlns:a16="http://schemas.microsoft.com/office/drawing/2014/main" id="{B960A3DB-DB52-4912-B7AF-5ED14A27CFF0}"/>
              </a:ext>
            </a:extLst>
          </p:cNvPr>
          <p:cNvSpPr/>
          <p:nvPr/>
        </p:nvSpPr>
        <p:spPr>
          <a:xfrm>
            <a:off x="839638" y="3250710"/>
            <a:ext cx="4965939" cy="3139321"/>
          </a:xfrm>
          <a:prstGeom prst="rect">
            <a:avLst/>
          </a:prstGeom>
          <a:solidFill>
            <a:srgbClr val="FFC000"/>
          </a:solidFill>
        </p:spPr>
        <p:txBody>
          <a:bodyPr wrap="square">
            <a:spAutoFit/>
          </a:bodyPr>
          <a:lstStyle/>
          <a:p>
            <a:endParaRPr lang="en-US" b="1" dirty="0"/>
          </a:p>
          <a:p>
            <a:r>
              <a:rPr lang="en-US" b="1" dirty="0"/>
              <a:t>class shape   // An interface class</a:t>
            </a:r>
          </a:p>
          <a:p>
            <a:r>
              <a:rPr lang="en-US" b="1" dirty="0"/>
              <a:t>{</a:t>
            </a:r>
          </a:p>
          <a:p>
            <a:r>
              <a:rPr lang="en-US" b="1" dirty="0"/>
              <a:t>  public:</a:t>
            </a:r>
          </a:p>
          <a:p>
            <a:r>
              <a:rPr lang="en-US" b="1" dirty="0"/>
              <a:t>    virtual ~shape() {};</a:t>
            </a:r>
          </a:p>
          <a:p>
            <a:r>
              <a:rPr lang="en-US" b="1" dirty="0"/>
              <a:t>    virtual void </a:t>
            </a:r>
            <a:r>
              <a:rPr lang="en-US" b="1" dirty="0" err="1"/>
              <a:t>move_x</a:t>
            </a:r>
            <a:r>
              <a:rPr lang="en-US" b="1" dirty="0"/>
              <a:t>(int x) = 0;</a:t>
            </a:r>
          </a:p>
          <a:p>
            <a:r>
              <a:rPr lang="en-US" b="1" dirty="0"/>
              <a:t>    virtual void </a:t>
            </a:r>
            <a:r>
              <a:rPr lang="en-US" b="1" dirty="0" err="1"/>
              <a:t>move_y</a:t>
            </a:r>
            <a:r>
              <a:rPr lang="en-US" b="1" dirty="0"/>
              <a:t>(int y) = 0;</a:t>
            </a:r>
          </a:p>
          <a:p>
            <a:r>
              <a:rPr lang="en-US" b="1" dirty="0"/>
              <a:t>    virtual void draw() = 0;</a:t>
            </a:r>
          </a:p>
          <a:p>
            <a:r>
              <a:rPr lang="en-US" b="1" dirty="0"/>
              <a:t>//...</a:t>
            </a:r>
          </a:p>
          <a:p>
            <a:r>
              <a:rPr lang="en-US" b="1" dirty="0"/>
              <a:t>};</a:t>
            </a:r>
          </a:p>
          <a:p>
            <a:endParaRPr lang="en-US" b="1" dirty="0"/>
          </a:p>
        </p:txBody>
      </p:sp>
      <p:sp>
        <p:nvSpPr>
          <p:cNvPr id="7" name="Rectangle 6">
            <a:extLst>
              <a:ext uri="{FF2B5EF4-FFF2-40B4-BE49-F238E27FC236}">
                <a16:creationId xmlns:a16="http://schemas.microsoft.com/office/drawing/2014/main" id="{3E8C94F3-ACD0-42C9-BFB1-5003BE7ED118}"/>
              </a:ext>
            </a:extLst>
          </p:cNvPr>
          <p:cNvSpPr/>
          <p:nvPr/>
        </p:nvSpPr>
        <p:spPr>
          <a:xfrm>
            <a:off x="5930037" y="3250711"/>
            <a:ext cx="6096000" cy="3139321"/>
          </a:xfrm>
          <a:prstGeom prst="rect">
            <a:avLst/>
          </a:prstGeom>
          <a:solidFill>
            <a:srgbClr val="FFC000"/>
          </a:solidFill>
        </p:spPr>
        <p:txBody>
          <a:bodyPr>
            <a:spAutoFit/>
          </a:bodyPr>
          <a:lstStyle/>
          <a:p>
            <a:r>
              <a:rPr lang="en-US" b="1" dirty="0"/>
              <a:t>class line : public shape</a:t>
            </a:r>
          </a:p>
          <a:p>
            <a:r>
              <a:rPr lang="en-US" b="1" dirty="0"/>
              <a:t>{</a:t>
            </a:r>
          </a:p>
          <a:p>
            <a:r>
              <a:rPr lang="en-US" b="1" dirty="0"/>
              <a:t>  public:</a:t>
            </a:r>
          </a:p>
          <a:p>
            <a:r>
              <a:rPr lang="en-US" b="1" dirty="0"/>
              <a:t>    virtual ~line();</a:t>
            </a:r>
          </a:p>
          <a:p>
            <a:r>
              <a:rPr lang="en-US" b="1" dirty="0"/>
              <a:t>    virtual void </a:t>
            </a:r>
            <a:r>
              <a:rPr lang="en-US" b="1" dirty="0" err="1"/>
              <a:t>move_x</a:t>
            </a:r>
            <a:r>
              <a:rPr lang="en-US" b="1" dirty="0"/>
              <a:t>(int x); // implements </a:t>
            </a:r>
            <a:r>
              <a:rPr lang="en-US" b="1" dirty="0" err="1"/>
              <a:t>move_x</a:t>
            </a:r>
            <a:endParaRPr lang="en-US" b="1" dirty="0"/>
          </a:p>
          <a:p>
            <a:r>
              <a:rPr lang="en-US" b="1" dirty="0"/>
              <a:t>    virtual void </a:t>
            </a:r>
            <a:r>
              <a:rPr lang="en-US" b="1" dirty="0" err="1"/>
              <a:t>move_y</a:t>
            </a:r>
            <a:r>
              <a:rPr lang="en-US" b="1" dirty="0"/>
              <a:t>(int y); // implements </a:t>
            </a:r>
            <a:r>
              <a:rPr lang="en-US" b="1" dirty="0" err="1"/>
              <a:t>move_y</a:t>
            </a:r>
            <a:endParaRPr lang="en-US" b="1" dirty="0"/>
          </a:p>
          <a:p>
            <a:r>
              <a:rPr lang="en-US" b="1" dirty="0"/>
              <a:t>    virtual void draw(); // implements draw</a:t>
            </a:r>
          </a:p>
          <a:p>
            <a:r>
              <a:rPr lang="en-US" b="1" dirty="0"/>
              <a:t>  private:</a:t>
            </a:r>
          </a:p>
          <a:p>
            <a:r>
              <a:rPr lang="en-US" b="1" dirty="0"/>
              <a:t>    point end_point_1, end_point_2;</a:t>
            </a:r>
          </a:p>
          <a:p>
            <a:r>
              <a:rPr lang="en-US" b="1" dirty="0"/>
              <a:t>//...</a:t>
            </a:r>
          </a:p>
          <a:p>
            <a:r>
              <a:rPr lang="en-US" b="1" dirty="0"/>
              <a:t>};</a:t>
            </a:r>
          </a:p>
        </p:txBody>
      </p:sp>
    </p:spTree>
    <p:extLst>
      <p:ext uri="{BB962C8B-B14F-4D97-AF65-F5344CB8AC3E}">
        <p14:creationId xmlns:p14="http://schemas.microsoft.com/office/powerpoint/2010/main" val="4037704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FF01F-9B2C-4C4C-9237-D302011ABC0B}"/>
              </a:ext>
            </a:extLst>
          </p:cNvPr>
          <p:cNvSpPr>
            <a:spLocks noGrp="1"/>
          </p:cNvSpPr>
          <p:nvPr>
            <p:ph type="title"/>
          </p:nvPr>
        </p:nvSpPr>
        <p:spPr/>
        <p:txBody>
          <a:bodyPr/>
          <a:lstStyle/>
          <a:p>
            <a:r>
              <a:rPr lang="en-US" dirty="0"/>
              <a:t>Templates and Polymorphism in C++</a:t>
            </a:r>
          </a:p>
        </p:txBody>
      </p:sp>
      <p:sp>
        <p:nvSpPr>
          <p:cNvPr id="3" name="Content Placeholder 2">
            <a:extLst>
              <a:ext uri="{FF2B5EF4-FFF2-40B4-BE49-F238E27FC236}">
                <a16:creationId xmlns:a16="http://schemas.microsoft.com/office/drawing/2014/main" id="{E453A25E-6793-4DFD-9D77-CD0F4C9B27DF}"/>
              </a:ext>
            </a:extLst>
          </p:cNvPr>
          <p:cNvSpPr>
            <a:spLocks noGrp="1"/>
          </p:cNvSpPr>
          <p:nvPr>
            <p:ph idx="1"/>
          </p:nvPr>
        </p:nvSpPr>
        <p:spPr/>
        <p:txBody>
          <a:bodyPr/>
          <a:lstStyle/>
          <a:p>
            <a:r>
              <a:rPr lang="en-US" dirty="0"/>
              <a:t>For example:</a:t>
            </a:r>
          </a:p>
          <a:p>
            <a:endParaRPr lang="en-US" dirty="0"/>
          </a:p>
          <a:p>
            <a:endParaRPr lang="en-US" dirty="0"/>
          </a:p>
        </p:txBody>
      </p:sp>
      <p:sp>
        <p:nvSpPr>
          <p:cNvPr id="4" name="Footer Placeholder 3">
            <a:extLst>
              <a:ext uri="{FF2B5EF4-FFF2-40B4-BE49-F238E27FC236}">
                <a16:creationId xmlns:a16="http://schemas.microsoft.com/office/drawing/2014/main" id="{12D7A52B-D5E3-4C64-BB3B-6C7CFE63642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BECDFE3-63B6-41D9-8920-E2FE58359C12}"/>
              </a:ext>
            </a:extLst>
          </p:cNvPr>
          <p:cNvSpPr>
            <a:spLocks noGrp="1"/>
          </p:cNvSpPr>
          <p:nvPr>
            <p:ph type="sldNum" sz="quarter" idx="12"/>
          </p:nvPr>
        </p:nvSpPr>
        <p:spPr/>
        <p:txBody>
          <a:bodyPr/>
          <a:lstStyle/>
          <a:p>
            <a:fld id="{6547F9EC-0141-428E-9624-21FD351CB832}" type="slidenum">
              <a:rPr lang="en-US" smtClean="0"/>
              <a:t>22</a:t>
            </a:fld>
            <a:endParaRPr lang="en-US"/>
          </a:p>
        </p:txBody>
      </p:sp>
      <p:sp>
        <p:nvSpPr>
          <p:cNvPr id="6" name="Rectangle 5">
            <a:extLst>
              <a:ext uri="{FF2B5EF4-FFF2-40B4-BE49-F238E27FC236}">
                <a16:creationId xmlns:a16="http://schemas.microsoft.com/office/drawing/2014/main" id="{B960A3DB-DB52-4912-B7AF-5ED14A27CFF0}"/>
              </a:ext>
            </a:extLst>
          </p:cNvPr>
          <p:cNvSpPr/>
          <p:nvPr/>
        </p:nvSpPr>
        <p:spPr>
          <a:xfrm>
            <a:off x="839638" y="3250710"/>
            <a:ext cx="4965939" cy="3139321"/>
          </a:xfrm>
          <a:prstGeom prst="rect">
            <a:avLst/>
          </a:prstGeom>
          <a:solidFill>
            <a:srgbClr val="FFC000"/>
          </a:solidFill>
        </p:spPr>
        <p:txBody>
          <a:bodyPr wrap="square">
            <a:spAutoFit/>
          </a:bodyPr>
          <a:lstStyle/>
          <a:p>
            <a:endParaRPr lang="en-US" b="1" dirty="0"/>
          </a:p>
          <a:p>
            <a:r>
              <a:rPr lang="en-US" b="1" dirty="0"/>
              <a:t>class shape   // An interface class</a:t>
            </a:r>
          </a:p>
          <a:p>
            <a:r>
              <a:rPr lang="en-US" b="1" dirty="0"/>
              <a:t>{</a:t>
            </a:r>
          </a:p>
          <a:p>
            <a:r>
              <a:rPr lang="en-US" b="1" dirty="0"/>
              <a:t>  public:</a:t>
            </a:r>
          </a:p>
          <a:p>
            <a:r>
              <a:rPr lang="en-US" b="1" dirty="0"/>
              <a:t>    virtual ~shape() {};</a:t>
            </a:r>
          </a:p>
          <a:p>
            <a:r>
              <a:rPr lang="en-US" b="1" dirty="0"/>
              <a:t>    virtual void </a:t>
            </a:r>
            <a:r>
              <a:rPr lang="en-US" b="1" dirty="0" err="1"/>
              <a:t>move_x</a:t>
            </a:r>
            <a:r>
              <a:rPr lang="en-US" b="1" dirty="0"/>
              <a:t>(int x) = 0;</a:t>
            </a:r>
          </a:p>
          <a:p>
            <a:r>
              <a:rPr lang="en-US" b="1" dirty="0"/>
              <a:t>    virtual void </a:t>
            </a:r>
            <a:r>
              <a:rPr lang="en-US" b="1" dirty="0" err="1"/>
              <a:t>move_y</a:t>
            </a:r>
            <a:r>
              <a:rPr lang="en-US" b="1" dirty="0"/>
              <a:t>(int y) = 0;</a:t>
            </a:r>
          </a:p>
          <a:p>
            <a:r>
              <a:rPr lang="en-US" b="1" dirty="0"/>
              <a:t>    virtual void draw() = 0;</a:t>
            </a:r>
          </a:p>
          <a:p>
            <a:r>
              <a:rPr lang="en-US" b="1" dirty="0"/>
              <a:t>//...</a:t>
            </a:r>
          </a:p>
          <a:p>
            <a:r>
              <a:rPr lang="en-US" b="1" dirty="0"/>
              <a:t>};</a:t>
            </a:r>
          </a:p>
          <a:p>
            <a:endParaRPr lang="en-US" b="1" dirty="0"/>
          </a:p>
        </p:txBody>
      </p:sp>
      <p:sp>
        <p:nvSpPr>
          <p:cNvPr id="7" name="Rectangle 6">
            <a:extLst>
              <a:ext uri="{FF2B5EF4-FFF2-40B4-BE49-F238E27FC236}">
                <a16:creationId xmlns:a16="http://schemas.microsoft.com/office/drawing/2014/main" id="{3E8C94F3-ACD0-42C9-BFB1-5003BE7ED118}"/>
              </a:ext>
            </a:extLst>
          </p:cNvPr>
          <p:cNvSpPr/>
          <p:nvPr/>
        </p:nvSpPr>
        <p:spPr>
          <a:xfrm>
            <a:off x="5930037" y="3250711"/>
            <a:ext cx="6096000" cy="3139321"/>
          </a:xfrm>
          <a:prstGeom prst="rect">
            <a:avLst/>
          </a:prstGeom>
          <a:solidFill>
            <a:srgbClr val="FFC000"/>
          </a:solidFill>
        </p:spPr>
        <p:txBody>
          <a:bodyPr>
            <a:spAutoFit/>
          </a:bodyPr>
          <a:lstStyle/>
          <a:p>
            <a:r>
              <a:rPr lang="en-US" b="1" dirty="0"/>
              <a:t>class line : public shape</a:t>
            </a:r>
          </a:p>
          <a:p>
            <a:r>
              <a:rPr lang="en-US" b="1" dirty="0"/>
              <a:t>{</a:t>
            </a:r>
          </a:p>
          <a:p>
            <a:r>
              <a:rPr lang="en-US" b="1" dirty="0"/>
              <a:t>  public:</a:t>
            </a:r>
          </a:p>
          <a:p>
            <a:r>
              <a:rPr lang="en-US" b="1" dirty="0"/>
              <a:t>    virtual ~line();</a:t>
            </a:r>
          </a:p>
          <a:p>
            <a:r>
              <a:rPr lang="en-US" b="1" dirty="0"/>
              <a:t>    virtual void </a:t>
            </a:r>
            <a:r>
              <a:rPr lang="en-US" b="1" dirty="0" err="1"/>
              <a:t>move_x</a:t>
            </a:r>
            <a:r>
              <a:rPr lang="en-US" b="1" dirty="0"/>
              <a:t>(int x); // implements </a:t>
            </a:r>
            <a:r>
              <a:rPr lang="en-US" b="1" dirty="0" err="1"/>
              <a:t>move_x</a:t>
            </a:r>
            <a:endParaRPr lang="en-US" b="1" dirty="0"/>
          </a:p>
          <a:p>
            <a:r>
              <a:rPr lang="en-US" b="1" dirty="0"/>
              <a:t>    virtual void </a:t>
            </a:r>
            <a:r>
              <a:rPr lang="en-US" b="1" dirty="0" err="1"/>
              <a:t>move_y</a:t>
            </a:r>
            <a:r>
              <a:rPr lang="en-US" b="1" dirty="0"/>
              <a:t>(int y); // implements </a:t>
            </a:r>
            <a:r>
              <a:rPr lang="en-US" b="1" dirty="0" err="1"/>
              <a:t>move_y</a:t>
            </a:r>
            <a:endParaRPr lang="en-US" b="1" dirty="0"/>
          </a:p>
          <a:p>
            <a:r>
              <a:rPr lang="en-US" b="1" dirty="0"/>
              <a:t>    virtual void draw(); // implements draw</a:t>
            </a:r>
          </a:p>
          <a:p>
            <a:r>
              <a:rPr lang="en-US" b="1" dirty="0"/>
              <a:t>  private:</a:t>
            </a:r>
          </a:p>
          <a:p>
            <a:r>
              <a:rPr lang="en-US" b="1" dirty="0"/>
              <a:t>    point end_point_1, end_point_2;</a:t>
            </a:r>
          </a:p>
          <a:p>
            <a:r>
              <a:rPr lang="en-US" b="1" dirty="0"/>
              <a:t>//...</a:t>
            </a:r>
          </a:p>
          <a:p>
            <a:r>
              <a:rPr lang="en-US" b="1" dirty="0"/>
              <a:t>};</a:t>
            </a:r>
          </a:p>
        </p:txBody>
      </p:sp>
      <p:sp>
        <p:nvSpPr>
          <p:cNvPr id="8" name="Oval 7">
            <a:extLst>
              <a:ext uri="{FF2B5EF4-FFF2-40B4-BE49-F238E27FC236}">
                <a16:creationId xmlns:a16="http://schemas.microsoft.com/office/drawing/2014/main" id="{E49F7099-22EB-4C29-A919-D8D49725C7B0}"/>
              </a:ext>
            </a:extLst>
          </p:cNvPr>
          <p:cNvSpPr/>
          <p:nvPr/>
        </p:nvSpPr>
        <p:spPr>
          <a:xfrm>
            <a:off x="3390181" y="4451230"/>
            <a:ext cx="1130061" cy="845389"/>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peech Bubble: Rectangle with Corners Rounded 8">
            <a:extLst>
              <a:ext uri="{FF2B5EF4-FFF2-40B4-BE49-F238E27FC236}">
                <a16:creationId xmlns:a16="http://schemas.microsoft.com/office/drawing/2014/main" id="{5DBA8047-3388-48BF-AB9A-4F011DDF95D5}"/>
              </a:ext>
            </a:extLst>
          </p:cNvPr>
          <p:cNvSpPr/>
          <p:nvPr/>
        </p:nvSpPr>
        <p:spPr>
          <a:xfrm>
            <a:off x="5805577" y="1785668"/>
            <a:ext cx="4149306" cy="776378"/>
          </a:xfrm>
          <a:prstGeom prst="wedgeRoundRectCallout">
            <a:avLst>
              <a:gd name="adj1" fmla="val -84281"/>
              <a:gd name="adj2" fmla="val 30427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Says that any class inheriting the shape interface must define this method.</a:t>
            </a:r>
          </a:p>
        </p:txBody>
      </p:sp>
      <p:sp>
        <p:nvSpPr>
          <p:cNvPr id="10" name="Speech Bubble: Rectangle with Corners Rounded 9">
            <a:extLst>
              <a:ext uri="{FF2B5EF4-FFF2-40B4-BE49-F238E27FC236}">
                <a16:creationId xmlns:a16="http://schemas.microsoft.com/office/drawing/2014/main" id="{6EC1C3F0-EAA6-4512-ACDA-0FE25372D1DE}"/>
              </a:ext>
            </a:extLst>
          </p:cNvPr>
          <p:cNvSpPr/>
          <p:nvPr/>
        </p:nvSpPr>
        <p:spPr>
          <a:xfrm>
            <a:off x="3322607" y="891236"/>
            <a:ext cx="4149306" cy="776378"/>
          </a:xfrm>
          <a:prstGeom prst="wedgeRoundRectCallout">
            <a:avLst>
              <a:gd name="adj1" fmla="val -84281"/>
              <a:gd name="adj2" fmla="val 30427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Some developers prefer names like </a:t>
            </a:r>
            <a:r>
              <a:rPr lang="en-US" b="1" dirty="0" err="1">
                <a:solidFill>
                  <a:schemeClr val="tx1"/>
                </a:solidFill>
              </a:rPr>
              <a:t>IShape</a:t>
            </a:r>
            <a:r>
              <a:rPr lang="en-US" b="1" dirty="0">
                <a:solidFill>
                  <a:schemeClr val="tx1"/>
                </a:solidFill>
              </a:rPr>
              <a:t> but in fact, there is no rule</a:t>
            </a:r>
          </a:p>
        </p:txBody>
      </p:sp>
      <p:sp>
        <p:nvSpPr>
          <p:cNvPr id="11" name="Speech Bubble: Rectangle with Corners Rounded 10">
            <a:extLst>
              <a:ext uri="{FF2B5EF4-FFF2-40B4-BE49-F238E27FC236}">
                <a16:creationId xmlns:a16="http://schemas.microsoft.com/office/drawing/2014/main" id="{2DC4455F-D018-43D8-AD72-C31E2BFC8BF8}"/>
              </a:ext>
            </a:extLst>
          </p:cNvPr>
          <p:cNvSpPr/>
          <p:nvPr/>
        </p:nvSpPr>
        <p:spPr>
          <a:xfrm>
            <a:off x="7516511" y="2680100"/>
            <a:ext cx="4509525" cy="942994"/>
          </a:xfrm>
          <a:prstGeom prst="wedgeRoundRectCallout">
            <a:avLst>
              <a:gd name="adj1" fmla="val -70010"/>
              <a:gd name="adj2" fmla="val 143054"/>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Tells C++ that this is “supposed to match” a virtual method inherited from some other class (in our case, from “shape”)</a:t>
            </a:r>
          </a:p>
        </p:txBody>
      </p:sp>
      <p:sp>
        <p:nvSpPr>
          <p:cNvPr id="12" name="Speech Bubble: Rectangle with Corners Rounded 11">
            <a:extLst>
              <a:ext uri="{FF2B5EF4-FFF2-40B4-BE49-F238E27FC236}">
                <a16:creationId xmlns:a16="http://schemas.microsoft.com/office/drawing/2014/main" id="{80D32751-24F0-44E4-A6BE-726D05DEB5B2}"/>
              </a:ext>
            </a:extLst>
          </p:cNvPr>
          <p:cNvSpPr/>
          <p:nvPr/>
        </p:nvSpPr>
        <p:spPr>
          <a:xfrm>
            <a:off x="2380892" y="4955494"/>
            <a:ext cx="5412770" cy="942994"/>
          </a:xfrm>
          <a:prstGeom prst="wedgeRoundRectCallout">
            <a:avLst>
              <a:gd name="adj1" fmla="val 70399"/>
              <a:gd name="adj2" fmla="val -89302"/>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We are looking at line.hpp, which has the type signature but not the implementation.  Line.cpp is required to implement line::</a:t>
            </a:r>
            <a:r>
              <a:rPr lang="en-US" b="1" dirty="0" err="1">
                <a:solidFill>
                  <a:schemeClr val="tx1"/>
                </a:solidFill>
              </a:rPr>
              <a:t>move_x</a:t>
            </a:r>
            <a:r>
              <a:rPr lang="en-US" b="1" dirty="0">
                <a:solidFill>
                  <a:schemeClr val="tx1"/>
                </a:solidFill>
              </a:rPr>
              <a:t>(int x), etc.</a:t>
            </a:r>
          </a:p>
        </p:txBody>
      </p:sp>
    </p:spTree>
    <p:extLst>
      <p:ext uri="{BB962C8B-B14F-4D97-AF65-F5344CB8AC3E}">
        <p14:creationId xmlns:p14="http://schemas.microsoft.com/office/powerpoint/2010/main" val="12797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randombar(horizontal)">
                                      <p:cBhvr>
                                        <p:cTn id="2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AFB11-B92C-489F-96FF-D4EE3E83A22D}"/>
              </a:ext>
            </a:extLst>
          </p:cNvPr>
          <p:cNvSpPr>
            <a:spLocks noGrp="1"/>
          </p:cNvSpPr>
          <p:nvPr>
            <p:ph type="title"/>
          </p:nvPr>
        </p:nvSpPr>
        <p:spPr/>
        <p:txBody>
          <a:bodyPr/>
          <a:lstStyle/>
          <a:p>
            <a:r>
              <a:rPr lang="en-US" dirty="0"/>
              <a:t>Fully virtual classes are inherited by concrete classes</a:t>
            </a:r>
          </a:p>
        </p:txBody>
      </p:sp>
      <p:sp>
        <p:nvSpPr>
          <p:cNvPr id="3" name="Content Placeholder 2">
            <a:extLst>
              <a:ext uri="{FF2B5EF4-FFF2-40B4-BE49-F238E27FC236}">
                <a16:creationId xmlns:a16="http://schemas.microsoft.com/office/drawing/2014/main" id="{72768064-98DC-438F-9022-3606DFBA1E6E}"/>
              </a:ext>
            </a:extLst>
          </p:cNvPr>
          <p:cNvSpPr>
            <a:spLocks noGrp="1"/>
          </p:cNvSpPr>
          <p:nvPr>
            <p:ph idx="1"/>
          </p:nvPr>
        </p:nvSpPr>
        <p:spPr/>
        <p:txBody>
          <a:bodyPr/>
          <a:lstStyle/>
          <a:p>
            <a:r>
              <a:rPr lang="en-US" dirty="0"/>
              <a:t>A class like Dog would inherit a fully virtual class like </a:t>
            </a:r>
            <a:r>
              <a:rPr lang="en-US" dirty="0" err="1"/>
              <a:t>IBark</a:t>
            </a:r>
            <a:r>
              <a:rPr lang="en-US" dirty="0"/>
              <a:t>.</a:t>
            </a:r>
          </a:p>
          <a:p>
            <a:endParaRPr lang="en-US" dirty="0"/>
          </a:p>
          <a:p>
            <a:r>
              <a:rPr lang="en-US" dirty="0"/>
              <a:t>Dog would then need to provide implementations (code bodies) for the </a:t>
            </a:r>
            <a:r>
              <a:rPr lang="en-US" dirty="0" err="1"/>
              <a:t>IBark</a:t>
            </a:r>
            <a:r>
              <a:rPr lang="en-US" dirty="0"/>
              <a:t> methods.</a:t>
            </a:r>
          </a:p>
        </p:txBody>
      </p:sp>
      <p:sp>
        <p:nvSpPr>
          <p:cNvPr id="4" name="Footer Placeholder 3">
            <a:extLst>
              <a:ext uri="{FF2B5EF4-FFF2-40B4-BE49-F238E27FC236}">
                <a16:creationId xmlns:a16="http://schemas.microsoft.com/office/drawing/2014/main" id="{626A2CFF-EBC8-453A-8E17-D13B6C036B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B1185FA-9BCF-4C72-85DA-C4CACEC25FA6}"/>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16982843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05602-A8D0-4206-BA8E-308DAC58EAF9}"/>
              </a:ext>
            </a:extLst>
          </p:cNvPr>
          <p:cNvSpPr>
            <a:spLocks noGrp="1"/>
          </p:cNvSpPr>
          <p:nvPr>
            <p:ph type="title"/>
          </p:nvPr>
        </p:nvSpPr>
        <p:spPr/>
        <p:txBody>
          <a:bodyPr/>
          <a:lstStyle/>
          <a:p>
            <a:r>
              <a:rPr lang="en-US" dirty="0"/>
              <a:t>Templates also have a form of compile-time “</a:t>
            </a:r>
            <a:r>
              <a:rPr lang="en-US" dirty="0" err="1"/>
              <a:t>instanceof</a:t>
            </a:r>
            <a:r>
              <a:rPr lang="en-US" dirty="0"/>
              <a:t>” feature</a:t>
            </a:r>
          </a:p>
        </p:txBody>
      </p:sp>
      <p:sp>
        <p:nvSpPr>
          <p:cNvPr id="3" name="Content Placeholder 2">
            <a:extLst>
              <a:ext uri="{FF2B5EF4-FFF2-40B4-BE49-F238E27FC236}">
                <a16:creationId xmlns:a16="http://schemas.microsoft.com/office/drawing/2014/main" id="{9FE00F20-5D9A-4133-A46D-61091920C834}"/>
              </a:ext>
            </a:extLst>
          </p:cNvPr>
          <p:cNvSpPr>
            <a:spLocks noGrp="1"/>
          </p:cNvSpPr>
          <p:nvPr>
            <p:ph idx="1"/>
          </p:nvPr>
        </p:nvSpPr>
        <p:spPr/>
        <p:txBody>
          <a:bodyPr>
            <a:normAutofit fontScale="92500" lnSpcReduction="10000"/>
          </a:bodyPr>
          <a:lstStyle/>
          <a:p>
            <a:r>
              <a:rPr lang="en-US" dirty="0"/>
              <a:t>You can check to see if a type has some specific characteristic and generate code conditional on that.</a:t>
            </a:r>
          </a:p>
          <a:p>
            <a:endParaRPr lang="en-US" dirty="0"/>
          </a:p>
          <a:p>
            <a:r>
              <a:rPr lang="en-US" dirty="0"/>
              <a:t>For example, a template could check to see if the given type supports </a:t>
            </a:r>
            <a:r>
              <a:rPr lang="en-US" dirty="0" err="1"/>
              <a:t>IBark</a:t>
            </a:r>
            <a:r>
              <a:rPr lang="en-US" dirty="0"/>
              <a:t> and if so, call the bark method.  But then if not, it could check for </a:t>
            </a:r>
            <a:r>
              <a:rPr lang="en-US" dirty="0" err="1"/>
              <a:t>IPurr</a:t>
            </a:r>
            <a:r>
              <a:rPr lang="en-US" dirty="0"/>
              <a:t>.  And then for </a:t>
            </a:r>
            <a:r>
              <a:rPr lang="en-US" dirty="0" err="1"/>
              <a:t>IChirp</a:t>
            </a:r>
            <a:r>
              <a:rPr lang="en-US" dirty="0"/>
              <a:t>… </a:t>
            </a:r>
          </a:p>
          <a:p>
            <a:endParaRPr lang="en-US" dirty="0"/>
          </a:p>
          <a:p>
            <a:r>
              <a:rPr lang="en-US" dirty="0"/>
              <a:t>This all occurs when the template is “instantiated” at compile time</a:t>
            </a:r>
          </a:p>
        </p:txBody>
      </p:sp>
      <p:sp>
        <p:nvSpPr>
          <p:cNvPr id="4" name="Footer Placeholder 3">
            <a:extLst>
              <a:ext uri="{FF2B5EF4-FFF2-40B4-BE49-F238E27FC236}">
                <a16:creationId xmlns:a16="http://schemas.microsoft.com/office/drawing/2014/main" id="{0A21FA45-F513-4694-BE98-1041C5C870C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45D0E17-7A3B-450E-BFD8-9A502609A89C}"/>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4067545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28601-08AE-44AB-BBAD-A500A1EFC9AD}"/>
              </a:ext>
            </a:extLst>
          </p:cNvPr>
          <p:cNvSpPr>
            <a:spLocks noGrp="1"/>
          </p:cNvSpPr>
          <p:nvPr>
            <p:ph type="title"/>
          </p:nvPr>
        </p:nvSpPr>
        <p:spPr/>
        <p:txBody>
          <a:bodyPr/>
          <a:lstStyle/>
          <a:p>
            <a:r>
              <a:rPr lang="en-US" dirty="0"/>
              <a:t>C++ templates</a:t>
            </a:r>
          </a:p>
        </p:txBody>
      </p:sp>
      <p:sp>
        <p:nvSpPr>
          <p:cNvPr id="3" name="Content Placeholder 2">
            <a:extLst>
              <a:ext uri="{FF2B5EF4-FFF2-40B4-BE49-F238E27FC236}">
                <a16:creationId xmlns:a16="http://schemas.microsoft.com/office/drawing/2014/main" id="{37DE8587-9424-422B-9826-773C4290459E}"/>
              </a:ext>
            </a:extLst>
          </p:cNvPr>
          <p:cNvSpPr>
            <a:spLocks noGrp="1"/>
          </p:cNvSpPr>
          <p:nvPr>
            <p:ph idx="1"/>
          </p:nvPr>
        </p:nvSpPr>
        <p:spPr/>
        <p:txBody>
          <a:bodyPr/>
          <a:lstStyle/>
          <a:p>
            <a:r>
              <a:rPr lang="en-US" dirty="0" err="1"/>
              <a:t>Botton</a:t>
            </a:r>
            <a:r>
              <a:rPr lang="en-US" dirty="0"/>
              <a:t> line: they can do everything Java generics can do, but at compile time, and also cover defines, </a:t>
            </a:r>
            <a:r>
              <a:rPr lang="en-US" dirty="0" err="1"/>
              <a:t>varargs</a:t>
            </a:r>
            <a:r>
              <a:rPr lang="en-US" dirty="0"/>
              <a:t>, etc.</a:t>
            </a:r>
          </a:p>
          <a:p>
            <a:endParaRPr lang="en-US" dirty="0"/>
          </a:p>
          <a:p>
            <a:r>
              <a:rPr lang="en-US" dirty="0"/>
              <a:t>We will start with simpler cases that you might often want to use, then will just “skim” the fancier things seen in C++ libraries, but that normal mortals don’t normally need to actually do.</a:t>
            </a:r>
          </a:p>
        </p:txBody>
      </p:sp>
      <p:sp>
        <p:nvSpPr>
          <p:cNvPr id="4" name="Footer Placeholder 3">
            <a:extLst>
              <a:ext uri="{FF2B5EF4-FFF2-40B4-BE49-F238E27FC236}">
                <a16:creationId xmlns:a16="http://schemas.microsoft.com/office/drawing/2014/main" id="{B7D2F443-F08D-469D-89E5-DC7651EA2EAE}"/>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57B0D0CA-9B73-4D25-BACD-1DA9AFF1CF9D}"/>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9509889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42AD4-C9B1-422E-B629-B1F8953879A7}"/>
              </a:ext>
            </a:extLst>
          </p:cNvPr>
          <p:cNvSpPr>
            <a:spLocks noGrp="1"/>
          </p:cNvSpPr>
          <p:nvPr>
            <p:ph type="title"/>
          </p:nvPr>
        </p:nvSpPr>
        <p:spPr/>
        <p:txBody>
          <a:bodyPr/>
          <a:lstStyle/>
          <a:p>
            <a:r>
              <a:rPr lang="en-US" dirty="0"/>
              <a:t>Summary of template goals</a:t>
            </a:r>
          </a:p>
        </p:txBody>
      </p:sp>
      <p:sp>
        <p:nvSpPr>
          <p:cNvPr id="3" name="Content Placeholder 2">
            <a:extLst>
              <a:ext uri="{FF2B5EF4-FFF2-40B4-BE49-F238E27FC236}">
                <a16:creationId xmlns:a16="http://schemas.microsoft.com/office/drawing/2014/main" id="{D1B4F427-269B-4313-B794-6332C76AB4EF}"/>
              </a:ext>
            </a:extLst>
          </p:cNvPr>
          <p:cNvSpPr>
            <a:spLocks noGrp="1"/>
          </p:cNvSpPr>
          <p:nvPr>
            <p:ph idx="1"/>
          </p:nvPr>
        </p:nvSpPr>
        <p:spPr/>
        <p:txBody>
          <a:bodyPr>
            <a:normAutofit fontScale="92500" lnSpcReduction="10000"/>
          </a:bodyPr>
          <a:lstStyle/>
          <a:p>
            <a:r>
              <a:rPr lang="en-US" dirty="0"/>
              <a:t>Compile time type checking and type-based specialization.</a:t>
            </a:r>
          </a:p>
          <a:p>
            <a:endParaRPr lang="en-US" dirty="0"/>
          </a:p>
          <a:p>
            <a:r>
              <a:rPr lang="en-US" dirty="0"/>
              <a:t>A way to create classes that are specialized for different types</a:t>
            </a:r>
          </a:p>
          <a:p>
            <a:endParaRPr lang="en-US" dirty="0"/>
          </a:p>
          <a:p>
            <a:r>
              <a:rPr lang="en-US" dirty="0"/>
              <a:t>Conditional compilation, with dead code automatically removed</a:t>
            </a:r>
          </a:p>
          <a:p>
            <a:endParaRPr lang="en-US" dirty="0"/>
          </a:p>
          <a:p>
            <a:r>
              <a:rPr lang="en-US" dirty="0"/>
              <a:t>Code polymorphism and </a:t>
            </a:r>
            <a:r>
              <a:rPr lang="en-US" dirty="0" err="1"/>
              <a:t>varargs</a:t>
            </a:r>
            <a:r>
              <a:rPr lang="en-US" dirty="0"/>
              <a:t> without runtime polymorphism</a:t>
            </a:r>
          </a:p>
        </p:txBody>
      </p:sp>
      <p:sp>
        <p:nvSpPr>
          <p:cNvPr id="4" name="Footer Placeholder 3">
            <a:extLst>
              <a:ext uri="{FF2B5EF4-FFF2-40B4-BE49-F238E27FC236}">
                <a16:creationId xmlns:a16="http://schemas.microsoft.com/office/drawing/2014/main" id="{ABEABC0D-8D75-4C45-A7FD-4D54CBB8C60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351D00A-9333-421E-96CE-8491C17F85CA}"/>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977680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09B05-7C8A-4891-B644-E6A82D6A4681}"/>
              </a:ext>
            </a:extLst>
          </p:cNvPr>
          <p:cNvSpPr>
            <a:spLocks noGrp="1"/>
          </p:cNvSpPr>
          <p:nvPr>
            <p:ph type="title"/>
          </p:nvPr>
        </p:nvSpPr>
        <p:spPr/>
        <p:txBody>
          <a:bodyPr/>
          <a:lstStyle/>
          <a:p>
            <a:r>
              <a:rPr lang="en-US" dirty="0"/>
              <a:t>C++ advantage?</a:t>
            </a:r>
          </a:p>
        </p:txBody>
      </p:sp>
      <p:sp>
        <p:nvSpPr>
          <p:cNvPr id="3" name="Content Placeholder 2">
            <a:extLst>
              <a:ext uri="{FF2B5EF4-FFF2-40B4-BE49-F238E27FC236}">
                <a16:creationId xmlns:a16="http://schemas.microsoft.com/office/drawing/2014/main" id="{B9BDCD86-B43B-4DFE-B47C-F753B0490CE7}"/>
              </a:ext>
            </a:extLst>
          </p:cNvPr>
          <p:cNvSpPr>
            <a:spLocks noGrp="1"/>
          </p:cNvSpPr>
          <p:nvPr>
            <p:ph idx="1"/>
          </p:nvPr>
        </p:nvSpPr>
        <p:spPr/>
        <p:txBody>
          <a:bodyPr>
            <a:normAutofit fontScale="92500" lnSpcReduction="20000"/>
          </a:bodyPr>
          <a:lstStyle/>
          <a:p>
            <a:r>
              <a:rPr lang="en-US" dirty="0"/>
              <a:t>It centers on the compile-time type resolution.  Impact? The resulting code is blazingly fast.</a:t>
            </a:r>
          </a:p>
          <a:p>
            <a:endParaRPr lang="en-US" dirty="0"/>
          </a:p>
          <a:p>
            <a:r>
              <a:rPr lang="en-US" dirty="0"/>
              <a:t>In fact, C++ wizards talk about the idea that at runtime, all the fancy features are gone, and we are left with “plain old data” and logic that touches that data mapped to a form of C.</a:t>
            </a:r>
          </a:p>
          <a:p>
            <a:endParaRPr lang="en-US" dirty="0"/>
          </a:p>
          <a:p>
            <a:r>
              <a:rPr lang="en-US" dirty="0"/>
              <a:t>The job of C++ templates is to be as expressive as possible without ever requiring any form of runtime reflection.</a:t>
            </a:r>
          </a:p>
        </p:txBody>
      </p:sp>
      <p:sp>
        <p:nvSpPr>
          <p:cNvPr id="4" name="Footer Placeholder 3">
            <a:extLst>
              <a:ext uri="{FF2B5EF4-FFF2-40B4-BE49-F238E27FC236}">
                <a16:creationId xmlns:a16="http://schemas.microsoft.com/office/drawing/2014/main" id="{4FF80056-B470-4647-9033-B349E71968B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BC40301-D34C-4C44-82A9-ABE03B361307}"/>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13944969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0FD28-6B0C-4327-A149-20A88DB0CC32}"/>
              </a:ext>
            </a:extLst>
          </p:cNvPr>
          <p:cNvSpPr>
            <a:spLocks noGrp="1"/>
          </p:cNvSpPr>
          <p:nvPr>
            <p:ph type="title"/>
          </p:nvPr>
        </p:nvSpPr>
        <p:spPr/>
        <p:txBody>
          <a:bodyPr/>
          <a:lstStyle/>
          <a:p>
            <a:r>
              <a:rPr lang="en-US" dirty="0"/>
              <a:t>The basic idea is extremely simple</a:t>
            </a:r>
          </a:p>
        </p:txBody>
      </p:sp>
      <p:sp>
        <p:nvSpPr>
          <p:cNvPr id="3" name="Content Placeholder 2">
            <a:extLst>
              <a:ext uri="{FF2B5EF4-FFF2-40B4-BE49-F238E27FC236}">
                <a16:creationId xmlns:a16="http://schemas.microsoft.com/office/drawing/2014/main" id="{95777D95-25B4-46C2-B244-B1FF4C765E1D}"/>
              </a:ext>
            </a:extLst>
          </p:cNvPr>
          <p:cNvSpPr>
            <a:spLocks noGrp="1"/>
          </p:cNvSpPr>
          <p:nvPr>
            <p:ph idx="1"/>
          </p:nvPr>
        </p:nvSpPr>
        <p:spPr/>
        <p:txBody>
          <a:bodyPr>
            <a:normAutofit fontScale="92500" lnSpcReduction="20000"/>
          </a:bodyPr>
          <a:lstStyle/>
          <a:p>
            <a:r>
              <a:rPr lang="en-US" dirty="0"/>
              <a:t>As a concept, a template could not be easier to understand.</a:t>
            </a:r>
          </a:p>
          <a:p>
            <a:endParaRPr lang="en-US" dirty="0"/>
          </a:p>
          <a:p>
            <a:r>
              <a:rPr lang="en-US" dirty="0"/>
              <a:t>Suppose we have an array of objects of type int:</a:t>
            </a:r>
          </a:p>
          <a:p>
            <a:r>
              <a:rPr lang="en-US" dirty="0"/>
              <a:t> 	int	</a:t>
            </a:r>
            <a:r>
              <a:rPr lang="en-US" dirty="0" err="1"/>
              <a:t>myArray</a:t>
            </a:r>
            <a:r>
              <a:rPr lang="en-US" dirty="0"/>
              <a:t>[10];</a:t>
            </a:r>
          </a:p>
          <a:p>
            <a:endParaRPr lang="en-US" dirty="0"/>
          </a:p>
          <a:p>
            <a:r>
              <a:rPr lang="en-US" dirty="0"/>
              <a:t>With a template, the user supplies a type by coding something like Things&lt;long&gt;.  Internally, the class might say something like:</a:t>
            </a:r>
          </a:p>
          <a:p>
            <a:r>
              <a:rPr lang="en-US" dirty="0"/>
              <a:t> 	T	</a:t>
            </a:r>
            <a:r>
              <a:rPr lang="en-US" dirty="0" err="1"/>
              <a:t>myArray</a:t>
            </a:r>
            <a:r>
              <a:rPr lang="en-US" dirty="0"/>
              <a:t>[10];</a:t>
            </a:r>
          </a:p>
        </p:txBody>
      </p:sp>
      <p:sp>
        <p:nvSpPr>
          <p:cNvPr id="4" name="Footer Placeholder 3">
            <a:extLst>
              <a:ext uri="{FF2B5EF4-FFF2-40B4-BE49-F238E27FC236}">
                <a16:creationId xmlns:a16="http://schemas.microsoft.com/office/drawing/2014/main" id="{14003657-EC18-48BE-8761-450F89EF01F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918D349-426C-4C8A-ACEA-177B5DCCBEBA}"/>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1809389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0FD28-6B0C-4327-A149-20A88DB0CC32}"/>
              </a:ext>
            </a:extLst>
          </p:cNvPr>
          <p:cNvSpPr>
            <a:spLocks noGrp="1"/>
          </p:cNvSpPr>
          <p:nvPr>
            <p:ph type="title"/>
          </p:nvPr>
        </p:nvSpPr>
        <p:spPr/>
        <p:txBody>
          <a:bodyPr/>
          <a:lstStyle/>
          <a:p>
            <a:r>
              <a:rPr lang="en-US" dirty="0"/>
              <a:t>The basic idea is extremely simple</a:t>
            </a:r>
          </a:p>
        </p:txBody>
      </p:sp>
      <p:sp>
        <p:nvSpPr>
          <p:cNvPr id="3" name="Content Placeholder 2">
            <a:extLst>
              <a:ext uri="{FF2B5EF4-FFF2-40B4-BE49-F238E27FC236}">
                <a16:creationId xmlns:a16="http://schemas.microsoft.com/office/drawing/2014/main" id="{95777D95-25B4-46C2-B244-B1FF4C765E1D}"/>
              </a:ext>
            </a:extLst>
          </p:cNvPr>
          <p:cNvSpPr>
            <a:spLocks noGrp="1"/>
          </p:cNvSpPr>
          <p:nvPr>
            <p:ph idx="1"/>
          </p:nvPr>
        </p:nvSpPr>
        <p:spPr/>
        <p:txBody>
          <a:bodyPr>
            <a:normAutofit fontScale="92500" lnSpcReduction="20000"/>
          </a:bodyPr>
          <a:lstStyle/>
          <a:p>
            <a:r>
              <a:rPr lang="en-US" dirty="0"/>
              <a:t>As a concept, a template could not be easier to understand.</a:t>
            </a:r>
          </a:p>
          <a:p>
            <a:endParaRPr lang="en-US" dirty="0"/>
          </a:p>
          <a:p>
            <a:r>
              <a:rPr lang="en-US" dirty="0"/>
              <a:t>Suppose we have an array of objects of type int:</a:t>
            </a:r>
          </a:p>
          <a:p>
            <a:r>
              <a:rPr lang="en-US" dirty="0"/>
              <a:t> 	int	</a:t>
            </a:r>
            <a:r>
              <a:rPr lang="en-US" dirty="0" err="1"/>
              <a:t>myArray</a:t>
            </a:r>
            <a:r>
              <a:rPr lang="en-US" dirty="0"/>
              <a:t>[10];</a:t>
            </a:r>
          </a:p>
          <a:p>
            <a:endParaRPr lang="en-US" dirty="0"/>
          </a:p>
          <a:p>
            <a:r>
              <a:rPr lang="en-US" dirty="0"/>
              <a:t>With a template, the user supplies a type (T) and we express this by just coding:</a:t>
            </a:r>
          </a:p>
          <a:p>
            <a:r>
              <a:rPr lang="en-US" dirty="0"/>
              <a:t> 	T	</a:t>
            </a:r>
            <a:r>
              <a:rPr lang="en-US" dirty="0" err="1"/>
              <a:t>myArray</a:t>
            </a:r>
            <a:r>
              <a:rPr lang="en-US" dirty="0"/>
              <a:t>[10];</a:t>
            </a:r>
          </a:p>
        </p:txBody>
      </p:sp>
      <p:sp>
        <p:nvSpPr>
          <p:cNvPr id="4" name="Footer Placeholder 3">
            <a:extLst>
              <a:ext uri="{FF2B5EF4-FFF2-40B4-BE49-F238E27FC236}">
                <a16:creationId xmlns:a16="http://schemas.microsoft.com/office/drawing/2014/main" id="{14003657-EC18-48BE-8761-450F89EF01F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918D349-426C-4C8A-ACEA-177B5DCCBEBA}"/>
              </a:ext>
            </a:extLst>
          </p:cNvPr>
          <p:cNvSpPr>
            <a:spLocks noGrp="1"/>
          </p:cNvSpPr>
          <p:nvPr>
            <p:ph type="sldNum" sz="quarter" idx="12"/>
          </p:nvPr>
        </p:nvSpPr>
        <p:spPr/>
        <p:txBody>
          <a:bodyPr/>
          <a:lstStyle/>
          <a:p>
            <a:fld id="{6547F9EC-0141-428E-9624-21FD351CB832}" type="slidenum">
              <a:rPr lang="en-US" smtClean="0"/>
              <a:t>29</a:t>
            </a:fld>
            <a:endParaRPr lang="en-US"/>
          </a:p>
        </p:txBody>
      </p:sp>
      <p:sp>
        <p:nvSpPr>
          <p:cNvPr id="6" name="Oval 5">
            <a:extLst>
              <a:ext uri="{FF2B5EF4-FFF2-40B4-BE49-F238E27FC236}">
                <a16:creationId xmlns:a16="http://schemas.microsoft.com/office/drawing/2014/main" id="{7CD00F1F-1C66-4B28-A31E-4FDFB99E7D7C}"/>
              </a:ext>
            </a:extLst>
          </p:cNvPr>
          <p:cNvSpPr/>
          <p:nvPr/>
        </p:nvSpPr>
        <p:spPr>
          <a:xfrm>
            <a:off x="1490133" y="5418667"/>
            <a:ext cx="1219200" cy="66040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A62618D9-0033-4DF2-86EE-39D6C9745AE2}"/>
              </a:ext>
            </a:extLst>
          </p:cNvPr>
          <p:cNvCxnSpPr>
            <a:stCxn id="6" idx="7"/>
          </p:cNvCxnSpPr>
          <p:nvPr/>
        </p:nvCxnSpPr>
        <p:spPr>
          <a:xfrm flipV="1">
            <a:off x="2530785" y="5063067"/>
            <a:ext cx="932082" cy="45231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44F8F58-E234-4587-8193-4864B1B5F7C9}"/>
              </a:ext>
            </a:extLst>
          </p:cNvPr>
          <p:cNvSpPr/>
          <p:nvPr/>
        </p:nvSpPr>
        <p:spPr>
          <a:xfrm>
            <a:off x="3462867" y="4564477"/>
            <a:ext cx="4732866" cy="9144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T behaves like a variable, but the “value” is some type, like int or </a:t>
            </a:r>
            <a:r>
              <a:rPr lang="en-US" b="1">
                <a:solidFill>
                  <a:srgbClr val="C00000"/>
                </a:solidFill>
              </a:rPr>
              <a:t>Bignum</a:t>
            </a:r>
            <a:endParaRPr lang="en-US" b="1" dirty="0">
              <a:solidFill>
                <a:srgbClr val="C00000"/>
              </a:solidFill>
            </a:endParaRPr>
          </a:p>
        </p:txBody>
      </p:sp>
    </p:spTree>
    <p:extLst>
      <p:ext uri="{BB962C8B-B14F-4D97-AF65-F5344CB8AC3E}">
        <p14:creationId xmlns:p14="http://schemas.microsoft.com/office/powerpoint/2010/main" val="3997787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9625D-3218-4C60-B264-2ECFB0B85C31}"/>
              </a:ext>
            </a:extLst>
          </p:cNvPr>
          <p:cNvSpPr>
            <a:spLocks noGrp="1"/>
          </p:cNvSpPr>
          <p:nvPr>
            <p:ph type="title"/>
          </p:nvPr>
        </p:nvSpPr>
        <p:spPr/>
        <p:txBody>
          <a:bodyPr/>
          <a:lstStyle/>
          <a:p>
            <a:r>
              <a:rPr lang="en-US" dirty="0"/>
              <a:t>… but how far can we take this idea?</a:t>
            </a:r>
          </a:p>
        </p:txBody>
      </p:sp>
      <p:sp>
        <p:nvSpPr>
          <p:cNvPr id="3" name="Content Placeholder 2">
            <a:extLst>
              <a:ext uri="{FF2B5EF4-FFF2-40B4-BE49-F238E27FC236}">
                <a16:creationId xmlns:a16="http://schemas.microsoft.com/office/drawing/2014/main" id="{1AF10812-CCE9-4FAB-8B51-B815800DFF32}"/>
              </a:ext>
            </a:extLst>
          </p:cNvPr>
          <p:cNvSpPr>
            <a:spLocks noGrp="1"/>
          </p:cNvSpPr>
          <p:nvPr>
            <p:ph idx="1"/>
          </p:nvPr>
        </p:nvSpPr>
        <p:spPr/>
        <p:txBody>
          <a:bodyPr>
            <a:normAutofit lnSpcReduction="10000"/>
          </a:bodyPr>
          <a:lstStyle/>
          <a:p>
            <a:r>
              <a:rPr lang="en-US" dirty="0"/>
              <a:t>Today we will look at the concept of programming the compiler using the templating layer of C++</a:t>
            </a:r>
          </a:p>
          <a:p>
            <a:endParaRPr lang="en-US" dirty="0"/>
          </a:p>
          <a:p>
            <a:r>
              <a:rPr lang="en-US" dirty="0"/>
              <a:t>We will see that it is a powerful tool!</a:t>
            </a:r>
          </a:p>
          <a:p>
            <a:endParaRPr lang="en-US" dirty="0"/>
          </a:p>
          <a:p>
            <a:r>
              <a:rPr lang="en-US" dirty="0"/>
              <a:t>There are also programmable aspects of Linux, and of the modern hardware we use.   By controlling the whole system, we gain speed and predictability while writing elegant, clean code.</a:t>
            </a:r>
          </a:p>
        </p:txBody>
      </p:sp>
      <p:sp>
        <p:nvSpPr>
          <p:cNvPr id="4" name="Footer Placeholder 3">
            <a:extLst>
              <a:ext uri="{FF2B5EF4-FFF2-40B4-BE49-F238E27FC236}">
                <a16:creationId xmlns:a16="http://schemas.microsoft.com/office/drawing/2014/main" id="{F9517EA0-85CA-42BF-B432-89F855A2C49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4FC30CF2-CC24-4AF1-B8BF-7DF7BCFDBBF3}"/>
              </a:ext>
            </a:extLst>
          </p:cNvPr>
          <p:cNvSpPr>
            <a:spLocks noGrp="1"/>
          </p:cNvSpPr>
          <p:nvPr>
            <p:ph type="sldNum" sz="quarter" idx="12"/>
          </p:nvPr>
        </p:nvSpPr>
        <p:spPr/>
        <p:txBody>
          <a:bodyPr/>
          <a:lstStyle/>
          <a:p>
            <a:fld id="{6547F9EC-0141-428E-9624-21FD351CB832}" type="slidenum">
              <a:rPr lang="en-US" smtClean="0"/>
              <a:t>3</a:t>
            </a:fld>
            <a:endParaRPr lang="en-US"/>
          </a:p>
        </p:txBody>
      </p:sp>
    </p:spTree>
    <p:extLst>
      <p:ext uri="{BB962C8B-B14F-4D97-AF65-F5344CB8AC3E}">
        <p14:creationId xmlns:p14="http://schemas.microsoft.com/office/powerpoint/2010/main" val="11085002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7D0F-35E2-4F68-B2B8-45280AA97EC8}"/>
              </a:ext>
            </a:extLst>
          </p:cNvPr>
          <p:cNvSpPr>
            <a:spLocks noGrp="1"/>
          </p:cNvSpPr>
          <p:nvPr>
            <p:ph type="title"/>
          </p:nvPr>
        </p:nvSpPr>
        <p:spPr/>
        <p:txBody>
          <a:bodyPr/>
          <a:lstStyle/>
          <a:p>
            <a:r>
              <a:rPr lang="en-US" dirty="0"/>
              <a:t>To access this functionality, you create a template for a class</a:t>
            </a:r>
          </a:p>
        </p:txBody>
      </p:sp>
      <p:sp>
        <p:nvSpPr>
          <p:cNvPr id="3" name="Content Placeholder 2">
            <a:extLst>
              <a:ext uri="{FF2B5EF4-FFF2-40B4-BE49-F238E27FC236}">
                <a16:creationId xmlns:a16="http://schemas.microsoft.com/office/drawing/2014/main" id="{1FFBC48B-82A1-4000-8247-1EAFE4623573}"/>
              </a:ext>
            </a:extLst>
          </p:cNvPr>
          <p:cNvSpPr>
            <a:spLocks noGrp="1"/>
          </p:cNvSpPr>
          <p:nvPr>
            <p:ph idx="1"/>
          </p:nvPr>
        </p:nvSpPr>
        <p:spPr>
          <a:xfrm>
            <a:off x="1803400" y="2582332"/>
            <a:ext cx="9481418" cy="3278293"/>
          </a:xfrm>
          <a:solidFill>
            <a:srgbClr val="FFC000"/>
          </a:solidFill>
        </p:spPr>
        <p:txBody>
          <a:bodyPr>
            <a:normAutofit lnSpcReduction="10000"/>
          </a:bodyPr>
          <a:lstStyle/>
          <a:p>
            <a:r>
              <a:rPr lang="en-US" dirty="0"/>
              <a:t>template&lt;</a:t>
            </a:r>
            <a:r>
              <a:rPr lang="en-US" dirty="0" err="1"/>
              <a:t>typename</a:t>
            </a:r>
            <a:r>
              <a:rPr lang="en-US" dirty="0"/>
              <a:t> T&gt; </a:t>
            </a:r>
            <a:br>
              <a:rPr lang="en-US" dirty="0"/>
            </a:br>
            <a:r>
              <a:rPr lang="en-US" dirty="0"/>
              <a:t>class Things {</a:t>
            </a:r>
          </a:p>
          <a:p>
            <a:r>
              <a:rPr lang="en-US" dirty="0"/>
              <a:t>    T       </a:t>
            </a:r>
            <a:r>
              <a:rPr lang="en-US" dirty="0" err="1"/>
              <a:t>myArray</a:t>
            </a:r>
            <a:r>
              <a:rPr lang="en-US" dirty="0"/>
              <a:t>[10];</a:t>
            </a:r>
          </a:p>
          <a:p>
            <a:r>
              <a:rPr lang="en-US" dirty="0"/>
              <a:t>    T       </a:t>
            </a:r>
            <a:r>
              <a:rPr lang="en-US" dirty="0" err="1"/>
              <a:t>getElement</a:t>
            </a:r>
            <a:r>
              <a:rPr lang="en-US" dirty="0"/>
              <a:t>(int);</a:t>
            </a:r>
          </a:p>
          <a:p>
            <a:r>
              <a:rPr lang="en-US" dirty="0"/>
              <a:t>     void  </a:t>
            </a:r>
            <a:r>
              <a:rPr lang="en-US" dirty="0" err="1"/>
              <a:t>setElement</a:t>
            </a:r>
            <a:r>
              <a:rPr lang="en-US" dirty="0"/>
              <a:t>(</a:t>
            </a:r>
            <a:r>
              <a:rPr lang="en-US" dirty="0" err="1"/>
              <a:t>int,T</a:t>
            </a:r>
            <a:r>
              <a:rPr lang="en-US" dirty="0"/>
              <a:t>);</a:t>
            </a:r>
          </a:p>
          <a:p>
            <a:r>
              <a:rPr lang="en-US" dirty="0"/>
              <a:t>}</a:t>
            </a:r>
          </a:p>
        </p:txBody>
      </p:sp>
      <p:sp>
        <p:nvSpPr>
          <p:cNvPr id="4" name="Footer Placeholder 3">
            <a:extLst>
              <a:ext uri="{FF2B5EF4-FFF2-40B4-BE49-F238E27FC236}">
                <a16:creationId xmlns:a16="http://schemas.microsoft.com/office/drawing/2014/main" id="{2FC0A1A3-3812-4A15-AA16-22B6932803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B923B6B-BE03-4700-BD4E-AC450FC91212}"/>
              </a:ext>
            </a:extLst>
          </p:cNvPr>
          <p:cNvSpPr>
            <a:spLocks noGrp="1"/>
          </p:cNvSpPr>
          <p:nvPr>
            <p:ph type="sldNum" sz="quarter" idx="12"/>
          </p:nvPr>
        </p:nvSpPr>
        <p:spPr/>
        <p:txBody>
          <a:bodyPr/>
          <a:lstStyle/>
          <a:p>
            <a:fld id="{6547F9EC-0141-428E-9624-21FD351CB832}" type="slidenum">
              <a:rPr lang="en-US" smtClean="0"/>
              <a:t>30</a:t>
            </a:fld>
            <a:endParaRPr lang="en-US"/>
          </a:p>
        </p:txBody>
      </p:sp>
    </p:spTree>
    <p:extLst>
      <p:ext uri="{BB962C8B-B14F-4D97-AF65-F5344CB8AC3E}">
        <p14:creationId xmlns:p14="http://schemas.microsoft.com/office/powerpoint/2010/main" val="342472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97D0F-35E2-4F68-B2B8-45280AA97EC8}"/>
              </a:ext>
            </a:extLst>
          </p:cNvPr>
          <p:cNvSpPr>
            <a:spLocks noGrp="1"/>
          </p:cNvSpPr>
          <p:nvPr>
            <p:ph type="title"/>
          </p:nvPr>
        </p:nvSpPr>
        <p:spPr/>
        <p:txBody>
          <a:bodyPr/>
          <a:lstStyle/>
          <a:p>
            <a:r>
              <a:rPr lang="en-US" dirty="0"/>
              <a:t>You can also supply a constant</a:t>
            </a:r>
          </a:p>
        </p:txBody>
      </p:sp>
      <p:sp>
        <p:nvSpPr>
          <p:cNvPr id="3" name="Content Placeholder 2">
            <a:extLst>
              <a:ext uri="{FF2B5EF4-FFF2-40B4-BE49-F238E27FC236}">
                <a16:creationId xmlns:a16="http://schemas.microsoft.com/office/drawing/2014/main" id="{1FFBC48B-82A1-4000-8247-1EAFE4623573}"/>
              </a:ext>
            </a:extLst>
          </p:cNvPr>
          <p:cNvSpPr>
            <a:spLocks noGrp="1"/>
          </p:cNvSpPr>
          <p:nvPr>
            <p:ph idx="1"/>
          </p:nvPr>
        </p:nvSpPr>
        <p:spPr>
          <a:xfrm>
            <a:off x="1803400" y="2582332"/>
            <a:ext cx="9481418" cy="3278293"/>
          </a:xfrm>
          <a:solidFill>
            <a:srgbClr val="FFC000"/>
          </a:solidFill>
        </p:spPr>
        <p:txBody>
          <a:bodyPr>
            <a:normAutofit lnSpcReduction="10000"/>
          </a:bodyPr>
          <a:lstStyle/>
          <a:p>
            <a:r>
              <a:rPr lang="en-US" dirty="0"/>
              <a:t>template&lt;class T, const int N&gt; </a:t>
            </a:r>
            <a:br>
              <a:rPr lang="en-US" dirty="0"/>
            </a:br>
            <a:r>
              <a:rPr lang="en-US" dirty="0"/>
              <a:t>class Things {</a:t>
            </a:r>
          </a:p>
          <a:p>
            <a:r>
              <a:rPr lang="en-US" dirty="0"/>
              <a:t>    T       </a:t>
            </a:r>
            <a:r>
              <a:rPr lang="en-US" dirty="0" err="1"/>
              <a:t>myArray</a:t>
            </a:r>
            <a:r>
              <a:rPr lang="en-US" dirty="0"/>
              <a:t>[N];</a:t>
            </a:r>
          </a:p>
          <a:p>
            <a:r>
              <a:rPr lang="en-US" dirty="0"/>
              <a:t>    T       </a:t>
            </a:r>
            <a:r>
              <a:rPr lang="en-US" dirty="0" err="1"/>
              <a:t>getElement</a:t>
            </a:r>
            <a:r>
              <a:rPr lang="en-US" dirty="0"/>
              <a:t>(int);</a:t>
            </a:r>
          </a:p>
          <a:p>
            <a:r>
              <a:rPr lang="en-US" dirty="0"/>
              <a:t>     void  </a:t>
            </a:r>
            <a:r>
              <a:rPr lang="en-US" dirty="0" err="1"/>
              <a:t>setElement</a:t>
            </a:r>
            <a:r>
              <a:rPr lang="en-US" dirty="0"/>
              <a:t>(</a:t>
            </a:r>
            <a:r>
              <a:rPr lang="en-US" dirty="0" err="1"/>
              <a:t>int,T</a:t>
            </a:r>
            <a:r>
              <a:rPr lang="en-US" dirty="0"/>
              <a:t>);</a:t>
            </a:r>
          </a:p>
          <a:p>
            <a:r>
              <a:rPr lang="en-US" dirty="0"/>
              <a:t>}</a:t>
            </a:r>
          </a:p>
        </p:txBody>
      </p:sp>
      <p:sp>
        <p:nvSpPr>
          <p:cNvPr id="4" name="Footer Placeholder 3">
            <a:extLst>
              <a:ext uri="{FF2B5EF4-FFF2-40B4-BE49-F238E27FC236}">
                <a16:creationId xmlns:a16="http://schemas.microsoft.com/office/drawing/2014/main" id="{2FC0A1A3-3812-4A15-AA16-22B69328035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B923B6B-BE03-4700-BD4E-AC450FC91212}"/>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9721062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p:cNvSpPr>
            <a:spLocks noGrp="1" noChangeArrowheads="1"/>
          </p:cNvSpPr>
          <p:nvPr>
            <p:ph type="title"/>
          </p:nvPr>
        </p:nvSpPr>
        <p:spPr/>
        <p:txBody>
          <a:bodyPr/>
          <a:lstStyle/>
          <a:p>
            <a:r>
              <a:rPr lang="en-US" dirty="0"/>
              <a:t>Templated functions</a:t>
            </a:r>
          </a:p>
        </p:txBody>
      </p:sp>
      <p:sp>
        <p:nvSpPr>
          <p:cNvPr id="22531" name="Rectangle 6"/>
          <p:cNvSpPr>
            <a:spLocks noGrp="1" noChangeArrowheads="1"/>
          </p:cNvSpPr>
          <p:nvPr>
            <p:ph idx="1"/>
          </p:nvPr>
        </p:nvSpPr>
        <p:spPr/>
        <p:txBody>
          <a:bodyPr>
            <a:normAutofit/>
          </a:bodyPr>
          <a:lstStyle/>
          <a:p>
            <a:r>
              <a:rPr lang="en-US" dirty="0"/>
              <a:t>Templates can also be associated with individual functions.  The entire class can have a type parameter, but a function can have its own (perhaps additional) type parameters</a:t>
            </a:r>
          </a:p>
          <a:p>
            <a:endParaRPr lang="en-US" dirty="0"/>
          </a:p>
        </p:txBody>
      </p:sp>
      <p:sp>
        <p:nvSpPr>
          <p:cNvPr id="2" name="Rectangle 1">
            <a:extLst>
              <a:ext uri="{FF2B5EF4-FFF2-40B4-BE49-F238E27FC236}">
                <a16:creationId xmlns:a16="http://schemas.microsoft.com/office/drawing/2014/main" id="{3E9A8322-DB79-44CB-9CE8-32CBA64F6ABD}"/>
              </a:ext>
            </a:extLst>
          </p:cNvPr>
          <p:cNvSpPr/>
          <p:nvPr/>
        </p:nvSpPr>
        <p:spPr>
          <a:xfrm>
            <a:off x="2340238" y="4297680"/>
            <a:ext cx="8009467" cy="1938992"/>
          </a:xfrm>
          <a:prstGeom prst="rect">
            <a:avLst/>
          </a:prstGeom>
          <a:solidFill>
            <a:srgbClr val="FFC000"/>
          </a:solidFill>
        </p:spPr>
        <p:txBody>
          <a:bodyPr wrap="square">
            <a:spAutoFit/>
          </a:bodyPr>
          <a:lstStyle/>
          <a:p>
            <a:r>
              <a:rPr lang="en-US" sz="2400" b="1" dirty="0"/>
              <a:t>Template&lt;</a:t>
            </a:r>
            <a:r>
              <a:rPr lang="en-US" sz="2400" b="1" dirty="0" err="1"/>
              <a:t>typename</a:t>
            </a:r>
            <a:r>
              <a:rPr lang="en-US" sz="2400" b="1" dirty="0"/>
              <a:t> T&gt;</a:t>
            </a:r>
          </a:p>
          <a:p>
            <a:r>
              <a:rPr lang="en-US" sz="2400" b="1" dirty="0"/>
              <a:t>T max(T a, T b)</a:t>
            </a:r>
            <a:br>
              <a:rPr lang="en-US" sz="2400" b="1" dirty="0"/>
            </a:br>
            <a:r>
              <a:rPr lang="en-US" sz="2400" b="1" dirty="0"/>
              <a:t>{</a:t>
            </a:r>
          </a:p>
          <a:p>
            <a:pPr marL="128016" lvl="1" indent="0">
              <a:buNone/>
            </a:pPr>
            <a:r>
              <a:rPr lang="en-US" sz="2400" b="1" dirty="0"/>
              <a:t> 	return a&gt;b? a : b;                       // T must support a &gt; n</a:t>
            </a:r>
          </a:p>
          <a:p>
            <a:pPr indent="-329184"/>
            <a:r>
              <a:rPr lang="en-US" sz="2400" b="1" dirty="0"/>
              <a:t>}</a:t>
            </a:r>
          </a:p>
        </p:txBody>
      </p:sp>
    </p:spTree>
    <p:extLst>
      <p:ext uri="{BB962C8B-B14F-4D97-AF65-F5344CB8AC3E}">
        <p14:creationId xmlns:p14="http://schemas.microsoft.com/office/powerpoint/2010/main" val="18990818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Function Templates</a:t>
            </a:r>
          </a:p>
        </p:txBody>
      </p:sp>
      <p:sp>
        <p:nvSpPr>
          <p:cNvPr id="26627" name="Rectangle 3"/>
          <p:cNvSpPr>
            <a:spLocks noGrp="1" noChangeArrowheads="1"/>
          </p:cNvSpPr>
          <p:nvPr>
            <p:ph idx="1"/>
          </p:nvPr>
        </p:nvSpPr>
        <p:spPr/>
        <p:txBody>
          <a:bodyPr>
            <a:normAutofit fontScale="85000" lnSpcReduction="10000"/>
          </a:bodyPr>
          <a:lstStyle/>
          <a:p>
            <a:r>
              <a:rPr lang="en-US" dirty="0"/>
              <a:t>Nothing special has to be done to use a function template</a:t>
            </a:r>
          </a:p>
          <a:p>
            <a:endParaRPr lang="en-US" dirty="0"/>
          </a:p>
          <a:p>
            <a:endParaRPr lang="en-US" dirty="0"/>
          </a:p>
          <a:p>
            <a:endParaRPr lang="en-US" dirty="0"/>
          </a:p>
          <a:p>
            <a:endParaRPr lang="en-US" dirty="0"/>
          </a:p>
          <a:p>
            <a:endParaRPr lang="en-US" dirty="0"/>
          </a:p>
          <a:p>
            <a:endParaRPr lang="en-US" dirty="0"/>
          </a:p>
          <a:p>
            <a:r>
              <a:rPr lang="en-US" dirty="0"/>
              <a:t>Note that in these examples, the type is automatically inferred by C++</a:t>
            </a:r>
          </a:p>
          <a:p>
            <a:endParaRPr lang="en-US" dirty="0"/>
          </a:p>
        </p:txBody>
      </p:sp>
      <p:sp>
        <p:nvSpPr>
          <p:cNvPr id="26628" name="Text Box 5"/>
          <p:cNvSpPr txBox="1">
            <a:spLocks noChangeArrowheads="1"/>
          </p:cNvSpPr>
          <p:nvPr/>
        </p:nvSpPr>
        <p:spPr bwMode="auto">
          <a:xfrm>
            <a:off x="1828800" y="2980267"/>
            <a:ext cx="8313738" cy="2209836"/>
          </a:xfrm>
          <a:prstGeom prst="rect">
            <a:avLst/>
          </a:prstGeom>
          <a:noFill/>
          <a:ln>
            <a:noFill/>
          </a:ln>
        </p:spPr>
        <p:txBody>
          <a:bodyPr wrap="square">
            <a:spAutoFit/>
          </a:bodyPr>
          <a:lstStyle>
            <a:lvl1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Lst>
              <a:defRPr sz="2400">
                <a:solidFill>
                  <a:schemeClr val="tx1"/>
                </a:solidFill>
                <a:latin typeface="Times New Roman" pitchFamily="-105" charset="0"/>
                <a:ea typeface="ＭＳ Ｐゴシック" pitchFamily="-105" charset="-128"/>
              </a:defRPr>
            </a:lvl9pPr>
          </a:lstStyle>
          <a:p>
            <a:pPr eaLnBrk="1" hangingPunct="1">
              <a:lnSpc>
                <a:spcPct val="90000"/>
              </a:lnSpc>
              <a:spcBef>
                <a:spcPct val="20000"/>
              </a:spcBef>
            </a:pP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main(</a:t>
            </a: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a:t>
            </a:r>
            <a:r>
              <a:rPr lang="en-US" sz="1600" dirty="0" err="1">
                <a:latin typeface="Consolas" pitchFamily="49" charset="0"/>
                <a:cs typeface="Consolas" pitchFamily="49" charset="0"/>
              </a:rPr>
              <a:t>argc</a:t>
            </a:r>
            <a:r>
              <a:rPr lang="en-US" sz="1600" dirty="0">
                <a:latin typeface="Consolas" pitchFamily="49" charset="0"/>
                <a:cs typeface="Consolas" pitchFamily="49" charset="0"/>
              </a:rPr>
              <a:t>, </a:t>
            </a:r>
            <a:r>
              <a:rPr lang="en-US" sz="1600" dirty="0">
                <a:solidFill>
                  <a:srgbClr val="0070C0"/>
                </a:solidFill>
                <a:latin typeface="Consolas" pitchFamily="49" charset="0"/>
                <a:cs typeface="Consolas" pitchFamily="49" charset="0"/>
              </a:rPr>
              <a:t>char</a:t>
            </a:r>
            <a:r>
              <a:rPr lang="en-US" sz="1600" dirty="0">
                <a:latin typeface="Consolas" pitchFamily="49" charset="0"/>
                <a:cs typeface="Consolas" pitchFamily="49" charset="0"/>
              </a:rPr>
              <a:t>* </a:t>
            </a:r>
            <a:r>
              <a:rPr lang="en-US" sz="1600" dirty="0" err="1">
                <a:latin typeface="Consolas" pitchFamily="49" charset="0"/>
                <a:cs typeface="Consolas" pitchFamily="49" charset="0"/>
              </a:rPr>
              <a:t>argv</a:t>
            </a:r>
            <a:r>
              <a:rPr lang="en-US" sz="1600" dirty="0">
                <a:latin typeface="Consolas" pitchFamily="49" charset="0"/>
                <a:cs typeface="Consolas" pitchFamily="49" charset="0"/>
              </a:rPr>
              <a:t>[]) {</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solidFill>
                  <a:srgbClr val="0070C0"/>
                </a:solidFill>
                <a:latin typeface="Consolas" pitchFamily="49" charset="0"/>
                <a:cs typeface="Consolas" pitchFamily="49" charset="0"/>
              </a:rPr>
              <a:t>int</a:t>
            </a:r>
            <a:r>
              <a:rPr lang="en-US" sz="1600" dirty="0">
                <a:latin typeface="Consolas" pitchFamily="49" charset="0"/>
                <a:cs typeface="Consolas" pitchFamily="49" charset="0"/>
              </a:rPr>
              <a:t>		a = 3, b = 7;</a:t>
            </a:r>
          </a:p>
          <a:p>
            <a:pPr eaLnBrk="1" hangingPunct="1">
              <a:lnSpc>
                <a:spcPct val="90000"/>
              </a:lnSpc>
              <a:spcBef>
                <a:spcPct val="20000"/>
              </a:spcBef>
            </a:pPr>
            <a:r>
              <a:rPr lang="en-US" sz="1600" dirty="0">
                <a:latin typeface="Consolas" pitchFamily="49" charset="0"/>
                <a:cs typeface="Consolas" pitchFamily="49" charset="0"/>
              </a:rPr>
              <a:t>	</a:t>
            </a:r>
            <a:r>
              <a:rPr lang="en-US" sz="1600" dirty="0">
                <a:solidFill>
                  <a:srgbClr val="0070C0"/>
                </a:solidFill>
                <a:latin typeface="Consolas" pitchFamily="49" charset="0"/>
                <a:cs typeface="Consolas" pitchFamily="49" charset="0"/>
              </a:rPr>
              <a:t>double</a:t>
            </a:r>
            <a:r>
              <a:rPr lang="en-US" sz="1600" dirty="0">
                <a:latin typeface="Consolas" pitchFamily="49" charset="0"/>
                <a:cs typeface="Consolas" pitchFamily="49" charset="0"/>
              </a:rPr>
              <a:t> 	x = 3.14, y = 2.71;</a:t>
            </a:r>
          </a:p>
          <a:p>
            <a:pPr eaLnBrk="1" hangingPunct="1">
              <a:lnSpc>
                <a:spcPct val="90000"/>
              </a:lnSpc>
              <a:spcBef>
                <a:spcPct val="20000"/>
              </a:spcBef>
            </a:pPr>
            <a:endParaRPr lang="en-US" sz="1600" dirty="0">
              <a:latin typeface="Consolas" pitchFamily="49" charset="0"/>
              <a:cs typeface="Consolas" pitchFamily="49" charset="0"/>
            </a:endParaRP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max(a, b)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Instantiated with type int</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max(x, y)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Instantiated with type double</a:t>
            </a:r>
          </a:p>
          <a:p>
            <a:pPr eaLnBrk="1" hangingPunct="1">
              <a:lnSpc>
                <a:spcPct val="90000"/>
              </a:lnSpc>
              <a:spcBef>
                <a:spcPct val="20000"/>
              </a:spcBef>
            </a:pPr>
            <a:r>
              <a:rPr lang="en-US" sz="1600" dirty="0">
                <a:latin typeface="Consolas" pitchFamily="49" charset="0"/>
                <a:cs typeface="Consolas" pitchFamily="49" charset="0"/>
              </a:rPr>
              <a:t>	</a:t>
            </a:r>
            <a:r>
              <a:rPr lang="en-US" sz="1600" dirty="0" err="1">
                <a:latin typeface="Consolas" pitchFamily="49" charset="0"/>
                <a:cs typeface="Consolas" pitchFamily="49" charset="0"/>
              </a:rPr>
              <a:t>cout</a:t>
            </a:r>
            <a:r>
              <a:rPr lang="en-US" sz="1600" dirty="0">
                <a:latin typeface="Consolas" pitchFamily="49" charset="0"/>
                <a:cs typeface="Consolas" pitchFamily="49" charset="0"/>
              </a:rPr>
              <a:t> &lt;&lt; max(a, x) &lt;&lt; </a:t>
            </a:r>
            <a:r>
              <a:rPr lang="en-US" sz="1600" dirty="0" err="1">
                <a:latin typeface="Consolas" pitchFamily="49" charset="0"/>
                <a:cs typeface="Consolas" pitchFamily="49" charset="0"/>
              </a:rPr>
              <a:t>endl</a:t>
            </a:r>
            <a:r>
              <a:rPr lang="en-US" sz="1600" dirty="0">
                <a:latin typeface="Consolas" pitchFamily="49" charset="0"/>
                <a:cs typeface="Consolas" pitchFamily="49" charset="0"/>
              </a:rPr>
              <a:t>; 	</a:t>
            </a:r>
            <a:r>
              <a:rPr lang="en-US" sz="1600" dirty="0">
                <a:solidFill>
                  <a:srgbClr val="00CC00"/>
                </a:solidFill>
                <a:latin typeface="Consolas" pitchFamily="49" charset="0"/>
                <a:cs typeface="Consolas" pitchFamily="49" charset="0"/>
              </a:rPr>
              <a:t>// ERROR: types do not match</a:t>
            </a:r>
          </a:p>
          <a:p>
            <a:pPr eaLnBrk="1" hangingPunct="1">
              <a:lnSpc>
                <a:spcPct val="90000"/>
              </a:lnSpc>
              <a:spcBef>
                <a:spcPct val="20000"/>
              </a:spcBef>
            </a:pPr>
            <a:r>
              <a:rPr lang="en-US" sz="1600" dirty="0">
                <a:latin typeface="Consolas" pitchFamily="49" charset="0"/>
                <a:cs typeface="Consolas" pitchFamily="49" charset="0"/>
              </a:rPr>
              <a:t>}</a:t>
            </a:r>
          </a:p>
        </p:txBody>
      </p:sp>
    </p:spTree>
    <p:extLst>
      <p:ext uri="{BB962C8B-B14F-4D97-AF65-F5344CB8AC3E}">
        <p14:creationId xmlns:p14="http://schemas.microsoft.com/office/powerpoint/2010/main" val="466711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643467" y="5528815"/>
            <a:ext cx="7772400" cy="967230"/>
          </a:xfrm>
        </p:spPr>
        <p:txBody>
          <a:bodyPr>
            <a:normAutofit lnSpcReduction="10000"/>
          </a:bodyPr>
          <a:lstStyle/>
          <a:p>
            <a:r>
              <a:rPr lang="en-US" dirty="0"/>
              <a:t>You can instantiate the same templated</a:t>
            </a:r>
            <a:br>
              <a:rPr lang="en-US" dirty="0"/>
            </a:br>
            <a:r>
              <a:rPr lang="en-US" dirty="0"/>
              <a:t>class with different types</a:t>
            </a:r>
          </a:p>
        </p:txBody>
      </p:sp>
      <p:sp>
        <p:nvSpPr>
          <p:cNvPr id="28676" name="Text Box 5"/>
          <p:cNvSpPr txBox="1">
            <a:spLocks noChangeArrowheads="1"/>
          </p:cNvSpPr>
          <p:nvPr/>
        </p:nvSpPr>
        <p:spPr bwMode="auto">
          <a:xfrm>
            <a:off x="1176867" y="1986359"/>
            <a:ext cx="7475538" cy="3388620"/>
          </a:xfrm>
          <a:prstGeom prst="rect">
            <a:avLst/>
          </a:prstGeom>
          <a:solidFill>
            <a:srgbClr val="FFC000"/>
          </a:solidFill>
          <a:ln>
            <a:noFill/>
          </a:ln>
        </p:spPr>
        <p:txBody>
          <a:bodyPr>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400" b="1" dirty="0">
                <a:latin typeface="Consolas" pitchFamily="49" charset="0"/>
                <a:cs typeface="Consolas" pitchFamily="49" charset="0"/>
              </a:rPr>
              <a:t>template &lt;class T&gt; </a:t>
            </a:r>
          </a:p>
          <a:p>
            <a:pPr eaLnBrk="1" hangingPunct="1">
              <a:spcBef>
                <a:spcPct val="30000"/>
              </a:spcBef>
            </a:pPr>
            <a:r>
              <a:rPr lang="en-US" sz="1400" b="1" dirty="0">
                <a:latin typeface="Consolas" pitchFamily="49" charset="0"/>
                <a:cs typeface="Consolas" pitchFamily="49" charset="0"/>
              </a:rPr>
              <a:t>class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private: </a:t>
            </a:r>
          </a:p>
          <a:p>
            <a:pPr eaLnBrk="1" hangingPunct="1">
              <a:spcBef>
                <a:spcPct val="30000"/>
              </a:spcBef>
            </a:pPr>
            <a:r>
              <a:rPr lang="en-US" sz="1400" b="1" dirty="0">
                <a:latin typeface="Consolas" pitchFamily="49" charset="0"/>
                <a:cs typeface="Consolas" pitchFamily="49" charset="0"/>
              </a:rPr>
              <a:t>   T* v;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a:t>
            </a:r>
          </a:p>
          <a:p>
            <a:pPr eaLnBrk="1" hangingPunct="1">
              <a:spcBef>
                <a:spcPct val="30000"/>
              </a:spcBef>
            </a:pPr>
            <a:r>
              <a:rPr lang="en-US" sz="1400" b="1" dirty="0">
                <a:latin typeface="Consolas" pitchFamily="49" charset="0"/>
                <a:cs typeface="Consolas" pitchFamily="49" charset="0"/>
              </a:rPr>
              <a:t>public:</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(int s)  { v = new 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s]; } 	 //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(const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&amp; b) { v = </a:t>
            </a:r>
            <a:r>
              <a:rPr lang="en-US" sz="1400" b="1" dirty="0" err="1">
                <a:latin typeface="Consolas" pitchFamily="49" charset="0"/>
                <a:cs typeface="Consolas" pitchFamily="49" charset="0"/>
              </a:rPr>
              <a:t>b.v</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b.sz; }// Copy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delete[] v; } 	 // Destructor</a:t>
            </a:r>
          </a:p>
          <a:p>
            <a:pPr eaLnBrk="1" hangingPunct="1">
              <a:spcBef>
                <a:spcPct val="30000"/>
              </a:spcBef>
            </a:pPr>
            <a:r>
              <a:rPr lang="en-US" sz="1400" b="1" dirty="0">
                <a:latin typeface="Consolas" pitchFamily="49" charset="0"/>
                <a:cs typeface="Consolas" pitchFamily="49" charset="0"/>
              </a:rPr>
              <a:t>   T&amp; operator[]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return v[</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size_t</a:t>
            </a:r>
            <a:r>
              <a:rPr lang="en-US" sz="1400" b="1" dirty="0">
                <a:latin typeface="Consolas" pitchFamily="49" charset="0"/>
                <a:cs typeface="Consolas" pitchFamily="49" charset="0"/>
              </a:rPr>
              <a:t> size()  { return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a:t>
            </a:r>
          </a:p>
        </p:txBody>
      </p:sp>
      <p:sp>
        <p:nvSpPr>
          <p:cNvPr id="28674" name="Rectangle 2"/>
          <p:cNvSpPr>
            <a:spLocks noGrp="1" noChangeArrowheads="1"/>
          </p:cNvSpPr>
          <p:nvPr>
            <p:ph type="title"/>
          </p:nvPr>
        </p:nvSpPr>
        <p:spPr/>
        <p:txBody>
          <a:bodyPr/>
          <a:lstStyle/>
          <a:p>
            <a:r>
              <a:rPr lang="en-US" dirty="0"/>
              <a:t>Class Templates</a:t>
            </a:r>
          </a:p>
        </p:txBody>
      </p:sp>
      <p:sp>
        <p:nvSpPr>
          <p:cNvPr id="28677" name="Text Box 6"/>
          <p:cNvSpPr txBox="1">
            <a:spLocks noChangeArrowheads="1"/>
          </p:cNvSpPr>
          <p:nvPr/>
        </p:nvSpPr>
        <p:spPr bwMode="auto">
          <a:xfrm>
            <a:off x="7924800" y="5558652"/>
            <a:ext cx="3953933" cy="729430"/>
          </a:xfrm>
          <a:prstGeom prst="rect">
            <a:avLst/>
          </a:prstGeom>
          <a:solidFill>
            <a:srgbClr val="FFC000"/>
          </a:solidFill>
          <a:ln>
            <a:noFill/>
          </a:ln>
        </p:spPr>
        <p:txBody>
          <a:bodyPr wrap="square">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a:t>
            </a:r>
            <a:r>
              <a:rPr lang="en-US" sz="1800" b="1" dirty="0" err="1">
                <a:latin typeface="Consolas" pitchFamily="49" charset="0"/>
                <a:cs typeface="Consolas" pitchFamily="49" charset="0"/>
              </a:rPr>
              <a:t>int</a:t>
            </a:r>
            <a:r>
              <a:rPr lang="en-US" sz="1800" b="1" dirty="0">
                <a:latin typeface="Consolas" pitchFamily="49" charset="0"/>
                <a:cs typeface="Consolas" pitchFamily="49" charset="0"/>
              </a:rPr>
              <a:t>&gt; </a:t>
            </a:r>
            <a:r>
              <a:rPr lang="en-US" sz="1800" b="1" dirty="0" err="1">
                <a:latin typeface="Consolas" pitchFamily="49" charset="0"/>
                <a:cs typeface="Consolas" pitchFamily="49" charset="0"/>
              </a:rPr>
              <a:t>intArray</a:t>
            </a:r>
            <a:r>
              <a:rPr lang="en-US" sz="1800" b="1" dirty="0">
                <a:latin typeface="Consolas" pitchFamily="49" charset="0"/>
                <a:cs typeface="Consolas" pitchFamily="49" charset="0"/>
              </a:rPr>
              <a:t>(10); </a:t>
            </a:r>
          </a:p>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&lt;shape&gt; </a:t>
            </a:r>
            <a:r>
              <a:rPr lang="en-US" sz="1800" b="1" dirty="0" err="1">
                <a:latin typeface="Consolas" pitchFamily="49" charset="0"/>
                <a:cs typeface="Consolas" pitchFamily="49" charset="0"/>
              </a:rPr>
              <a:t>shapeArray</a:t>
            </a:r>
            <a:r>
              <a:rPr lang="en-US" sz="1800" b="1" dirty="0">
                <a:latin typeface="Consolas" pitchFamily="49" charset="0"/>
                <a:cs typeface="Consolas" pitchFamily="49" charset="0"/>
              </a:rPr>
              <a:t>(10); </a:t>
            </a:r>
          </a:p>
        </p:txBody>
      </p:sp>
    </p:spTree>
    <p:extLst>
      <p:ext uri="{BB962C8B-B14F-4D97-AF65-F5344CB8AC3E}">
        <p14:creationId xmlns:p14="http://schemas.microsoft.com/office/powerpoint/2010/main" val="3484123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643467" y="5528815"/>
            <a:ext cx="7772400" cy="967230"/>
          </a:xfrm>
        </p:spPr>
        <p:txBody>
          <a:bodyPr>
            <a:normAutofit lnSpcReduction="10000"/>
          </a:bodyPr>
          <a:lstStyle/>
          <a:p>
            <a:r>
              <a:rPr lang="en-US" dirty="0"/>
              <a:t>You can instantiate the same templated</a:t>
            </a:r>
            <a:br>
              <a:rPr lang="en-US" dirty="0"/>
            </a:br>
            <a:r>
              <a:rPr lang="en-US" dirty="0"/>
              <a:t>class with different types</a:t>
            </a:r>
          </a:p>
        </p:txBody>
      </p:sp>
      <p:sp>
        <p:nvSpPr>
          <p:cNvPr id="28676" name="Text Box 5"/>
          <p:cNvSpPr txBox="1">
            <a:spLocks noChangeArrowheads="1"/>
          </p:cNvSpPr>
          <p:nvPr/>
        </p:nvSpPr>
        <p:spPr bwMode="auto">
          <a:xfrm>
            <a:off x="1176867" y="1986359"/>
            <a:ext cx="7475538" cy="3388620"/>
          </a:xfrm>
          <a:prstGeom prst="rect">
            <a:avLst/>
          </a:prstGeom>
          <a:solidFill>
            <a:srgbClr val="FFC000"/>
          </a:solidFill>
          <a:ln>
            <a:noFill/>
          </a:ln>
        </p:spPr>
        <p:txBody>
          <a:bodyPr>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400" b="1" dirty="0">
                <a:latin typeface="Consolas" pitchFamily="49" charset="0"/>
                <a:cs typeface="Consolas" pitchFamily="49" charset="0"/>
              </a:rPr>
              <a:t>template &lt;class T&gt; </a:t>
            </a:r>
          </a:p>
          <a:p>
            <a:pPr eaLnBrk="1" hangingPunct="1">
              <a:spcBef>
                <a:spcPct val="30000"/>
              </a:spcBef>
            </a:pPr>
            <a:r>
              <a:rPr lang="en-US" sz="1400" b="1" dirty="0">
                <a:latin typeface="Consolas" pitchFamily="49" charset="0"/>
                <a:cs typeface="Consolas" pitchFamily="49" charset="0"/>
              </a:rPr>
              <a:t>class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private: </a:t>
            </a:r>
          </a:p>
          <a:p>
            <a:pPr eaLnBrk="1" hangingPunct="1">
              <a:spcBef>
                <a:spcPct val="30000"/>
              </a:spcBef>
            </a:pPr>
            <a:r>
              <a:rPr lang="en-US" sz="1400" b="1" dirty="0">
                <a:latin typeface="Consolas" pitchFamily="49" charset="0"/>
                <a:cs typeface="Consolas" pitchFamily="49" charset="0"/>
              </a:rPr>
              <a:t>   T* v;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a:t>
            </a:r>
          </a:p>
          <a:p>
            <a:pPr eaLnBrk="1" hangingPunct="1">
              <a:spcBef>
                <a:spcPct val="30000"/>
              </a:spcBef>
            </a:pPr>
            <a:r>
              <a:rPr lang="en-US" sz="1400" b="1" dirty="0">
                <a:latin typeface="Consolas" pitchFamily="49" charset="0"/>
                <a:cs typeface="Consolas" pitchFamily="49" charset="0"/>
              </a:rPr>
              <a:t>public:</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(int s)  { v = new 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s]; } 	 //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(const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&amp; b) { v = </a:t>
            </a:r>
            <a:r>
              <a:rPr lang="en-US" sz="1400" b="1" dirty="0" err="1">
                <a:latin typeface="Consolas" pitchFamily="49" charset="0"/>
                <a:cs typeface="Consolas" pitchFamily="49" charset="0"/>
              </a:rPr>
              <a:t>b.v</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b.sz; }// Copy constructor</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myarray</a:t>
            </a:r>
            <a:r>
              <a:rPr lang="en-US" sz="1400" b="1" dirty="0">
                <a:latin typeface="Consolas" pitchFamily="49" charset="0"/>
                <a:cs typeface="Consolas" pitchFamily="49" charset="0"/>
              </a:rPr>
              <a:t>()  { delete[] v; } 	 // Destructor</a:t>
            </a:r>
          </a:p>
          <a:p>
            <a:pPr eaLnBrk="1" hangingPunct="1">
              <a:spcBef>
                <a:spcPct val="30000"/>
              </a:spcBef>
            </a:pPr>
            <a:r>
              <a:rPr lang="en-US" sz="1400" b="1" dirty="0">
                <a:latin typeface="Consolas" pitchFamily="49" charset="0"/>
                <a:cs typeface="Consolas" pitchFamily="49" charset="0"/>
              </a:rPr>
              <a:t>   T&amp; operator[] (</a:t>
            </a:r>
            <a:r>
              <a:rPr lang="en-US" sz="1400" b="1" dirty="0" err="1">
                <a:latin typeface="Consolas" pitchFamily="49" charset="0"/>
                <a:cs typeface="Consolas" pitchFamily="49" charset="0"/>
              </a:rPr>
              <a:t>int</a:t>
            </a:r>
            <a:r>
              <a:rPr lang="en-US" sz="1400" b="1" dirty="0">
                <a:latin typeface="Consolas" pitchFamily="49" charset="0"/>
                <a:cs typeface="Consolas" pitchFamily="49" charset="0"/>
              </a:rPr>
              <a:t> </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return v[</a:t>
            </a:r>
            <a:r>
              <a:rPr lang="en-US" sz="1400" b="1" dirty="0" err="1">
                <a:latin typeface="Consolas" pitchFamily="49" charset="0"/>
                <a:cs typeface="Consolas" pitchFamily="49" charset="0"/>
              </a:rPr>
              <a:t>i</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   </a:t>
            </a:r>
            <a:r>
              <a:rPr lang="en-US" sz="1400" b="1" dirty="0" err="1">
                <a:latin typeface="Consolas" pitchFamily="49" charset="0"/>
                <a:cs typeface="Consolas" pitchFamily="49" charset="0"/>
              </a:rPr>
              <a:t>size_t</a:t>
            </a:r>
            <a:r>
              <a:rPr lang="en-US" sz="1400" b="1" dirty="0">
                <a:latin typeface="Consolas" pitchFamily="49" charset="0"/>
                <a:cs typeface="Consolas" pitchFamily="49" charset="0"/>
              </a:rPr>
              <a:t> size()  { return </a:t>
            </a:r>
            <a:r>
              <a:rPr lang="en-US" sz="1400" b="1" dirty="0" err="1">
                <a:latin typeface="Consolas" pitchFamily="49" charset="0"/>
                <a:cs typeface="Consolas" pitchFamily="49" charset="0"/>
              </a:rPr>
              <a:t>sz</a:t>
            </a:r>
            <a:r>
              <a:rPr lang="en-US" sz="1400" b="1" dirty="0">
                <a:latin typeface="Consolas" pitchFamily="49" charset="0"/>
                <a:cs typeface="Consolas" pitchFamily="49" charset="0"/>
              </a:rPr>
              <a:t>; } </a:t>
            </a:r>
          </a:p>
          <a:p>
            <a:pPr eaLnBrk="1" hangingPunct="1">
              <a:spcBef>
                <a:spcPct val="30000"/>
              </a:spcBef>
            </a:pPr>
            <a:r>
              <a:rPr lang="en-US" sz="1400" b="1" dirty="0">
                <a:latin typeface="Consolas" pitchFamily="49" charset="0"/>
                <a:cs typeface="Consolas" pitchFamily="49" charset="0"/>
              </a:rPr>
              <a:t>};</a:t>
            </a:r>
          </a:p>
        </p:txBody>
      </p:sp>
      <p:sp>
        <p:nvSpPr>
          <p:cNvPr id="28674" name="Rectangle 2"/>
          <p:cNvSpPr>
            <a:spLocks noGrp="1" noChangeArrowheads="1"/>
          </p:cNvSpPr>
          <p:nvPr>
            <p:ph type="title"/>
          </p:nvPr>
        </p:nvSpPr>
        <p:spPr/>
        <p:txBody>
          <a:bodyPr/>
          <a:lstStyle/>
          <a:p>
            <a:r>
              <a:rPr lang="en-US" dirty="0"/>
              <a:t>Class Templates</a:t>
            </a:r>
          </a:p>
        </p:txBody>
      </p:sp>
      <p:sp>
        <p:nvSpPr>
          <p:cNvPr id="28677" name="Text Box 6"/>
          <p:cNvSpPr txBox="1">
            <a:spLocks noChangeArrowheads="1"/>
          </p:cNvSpPr>
          <p:nvPr/>
        </p:nvSpPr>
        <p:spPr bwMode="auto">
          <a:xfrm>
            <a:off x="7924800" y="5558652"/>
            <a:ext cx="3953933" cy="729430"/>
          </a:xfrm>
          <a:prstGeom prst="rect">
            <a:avLst/>
          </a:prstGeom>
          <a:solidFill>
            <a:srgbClr val="FFC000"/>
          </a:solidFill>
          <a:ln>
            <a:noFill/>
          </a:ln>
        </p:spPr>
        <p:txBody>
          <a:bodyPr wrap="square">
            <a:spAutoFit/>
          </a:bodyPr>
          <a:lstStyle>
            <a:lvl1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1pPr>
            <a:lvl2pPr marL="37931725" indent="-37474525"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2pPr>
            <a:lvl3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3pPr>
            <a:lvl4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4pPr>
            <a:lvl5pPr eaLnBrk="0" hangingPunct="0">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5pPr>
            <a:lvl6pPr marL="4572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6pPr>
            <a:lvl7pPr marL="9144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7pPr>
            <a:lvl8pPr marL="13716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8pPr>
            <a:lvl9pPr marL="1828800" eaLnBrk="0" fontAlgn="base" hangingPunct="0">
              <a:spcBef>
                <a:spcPct val="0"/>
              </a:spcBef>
              <a:spcAft>
                <a:spcPct val="0"/>
              </a:spcAft>
              <a:tabLst>
                <a:tab pos="461963" algn="l"/>
                <a:tab pos="909638" algn="l"/>
                <a:tab pos="1371600" algn="l"/>
                <a:tab pos="1774825" algn="l"/>
                <a:tab pos="2279650" algn="l"/>
                <a:tab pos="5022850" algn="l"/>
              </a:tabLst>
              <a:defRPr sz="2400">
                <a:solidFill>
                  <a:schemeClr val="tx1"/>
                </a:solidFill>
                <a:latin typeface="Times New Roman" pitchFamily="-105" charset="0"/>
                <a:ea typeface="ＭＳ Ｐゴシック" pitchFamily="-105" charset="-128"/>
              </a:defRPr>
            </a:lvl9pPr>
          </a:lstStyle>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a:t>
            </a:r>
            <a:r>
              <a:rPr lang="en-US" sz="1800" b="1" dirty="0" err="1">
                <a:latin typeface="Consolas" pitchFamily="49" charset="0"/>
                <a:cs typeface="Consolas" pitchFamily="49" charset="0"/>
              </a:rPr>
              <a:t>int</a:t>
            </a:r>
            <a:r>
              <a:rPr lang="en-US" sz="1800" b="1" dirty="0">
                <a:latin typeface="Consolas" pitchFamily="49" charset="0"/>
                <a:cs typeface="Consolas" pitchFamily="49" charset="0"/>
              </a:rPr>
              <a:t>&gt; </a:t>
            </a:r>
            <a:r>
              <a:rPr lang="en-US" sz="1800" b="1" dirty="0" err="1">
                <a:latin typeface="Consolas" pitchFamily="49" charset="0"/>
                <a:cs typeface="Consolas" pitchFamily="49" charset="0"/>
              </a:rPr>
              <a:t>intArray</a:t>
            </a:r>
            <a:r>
              <a:rPr lang="en-US" sz="1800" b="1" dirty="0">
                <a:latin typeface="Consolas" pitchFamily="49" charset="0"/>
                <a:cs typeface="Consolas" pitchFamily="49" charset="0"/>
              </a:rPr>
              <a:t>(10); </a:t>
            </a:r>
          </a:p>
          <a:p>
            <a:pPr eaLnBrk="1" hangingPunct="1">
              <a:spcBef>
                <a:spcPct val="30000"/>
              </a:spcBef>
            </a:pPr>
            <a:r>
              <a:rPr lang="en-US" sz="1800" b="1" dirty="0" err="1">
                <a:latin typeface="Consolas" pitchFamily="49" charset="0"/>
                <a:cs typeface="Consolas" pitchFamily="49" charset="0"/>
              </a:rPr>
              <a:t>myarray</a:t>
            </a:r>
            <a:r>
              <a:rPr lang="en-US" sz="1800" b="1" dirty="0">
                <a:latin typeface="Consolas" pitchFamily="49" charset="0"/>
                <a:cs typeface="Consolas" pitchFamily="49" charset="0"/>
              </a:rPr>
              <a:t>&lt;shape&gt; </a:t>
            </a:r>
            <a:r>
              <a:rPr lang="en-US" sz="1800" b="1" dirty="0" err="1">
                <a:latin typeface="Consolas" pitchFamily="49" charset="0"/>
                <a:cs typeface="Consolas" pitchFamily="49" charset="0"/>
              </a:rPr>
              <a:t>shapeArray</a:t>
            </a:r>
            <a:r>
              <a:rPr lang="en-US" sz="1800" b="1" dirty="0">
                <a:latin typeface="Consolas" pitchFamily="49" charset="0"/>
                <a:cs typeface="Consolas" pitchFamily="49" charset="0"/>
              </a:rPr>
              <a:t>(10); </a:t>
            </a:r>
          </a:p>
        </p:txBody>
      </p:sp>
      <p:sp>
        <p:nvSpPr>
          <p:cNvPr id="2" name="Oval 1">
            <a:extLst>
              <a:ext uri="{FF2B5EF4-FFF2-40B4-BE49-F238E27FC236}">
                <a16:creationId xmlns:a16="http://schemas.microsoft.com/office/drawing/2014/main" id="{91960297-A687-4A0C-A194-26398612C5A2}"/>
              </a:ext>
            </a:extLst>
          </p:cNvPr>
          <p:cNvSpPr/>
          <p:nvPr/>
        </p:nvSpPr>
        <p:spPr>
          <a:xfrm>
            <a:off x="8572499" y="5404815"/>
            <a:ext cx="1319645" cy="621911"/>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0AD9FC8-C337-4F0C-83B7-F88F05641F1A}"/>
              </a:ext>
            </a:extLst>
          </p:cNvPr>
          <p:cNvSpPr txBox="1"/>
          <p:nvPr/>
        </p:nvSpPr>
        <p:spPr>
          <a:xfrm>
            <a:off x="5517573" y="4181672"/>
            <a:ext cx="5049982" cy="646331"/>
          </a:xfrm>
          <a:prstGeom prst="rect">
            <a:avLst/>
          </a:prstGeom>
          <a:solidFill>
            <a:schemeClr val="bg1"/>
          </a:solidFill>
          <a:ln w="28575">
            <a:solidFill>
              <a:srgbClr val="C00000"/>
            </a:solidFill>
          </a:ln>
        </p:spPr>
        <p:txBody>
          <a:bodyPr wrap="square" rtlCol="0">
            <a:spAutoFit/>
          </a:bodyPr>
          <a:lstStyle/>
          <a:p>
            <a:pPr algn="ctr"/>
            <a:r>
              <a:rPr lang="en-US" b="1" dirty="0"/>
              <a:t>Syntax is fine, but gives a compilation error: int is a type, but it is not a class type (not a C++ object)</a:t>
            </a:r>
          </a:p>
        </p:txBody>
      </p:sp>
      <p:cxnSp>
        <p:nvCxnSpPr>
          <p:cNvPr id="5" name="Straight Arrow Connector 4">
            <a:extLst>
              <a:ext uri="{FF2B5EF4-FFF2-40B4-BE49-F238E27FC236}">
                <a16:creationId xmlns:a16="http://schemas.microsoft.com/office/drawing/2014/main" id="{552FAD18-0A73-4403-86FF-1D708CDE11A3}"/>
              </a:ext>
            </a:extLst>
          </p:cNvPr>
          <p:cNvCxnSpPr>
            <a:cxnSpLocks/>
          </p:cNvCxnSpPr>
          <p:nvPr/>
        </p:nvCxnSpPr>
        <p:spPr>
          <a:xfrm>
            <a:off x="7924800" y="4842922"/>
            <a:ext cx="1011382" cy="591729"/>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142F3A6C-612D-42DE-ADA1-C8F562B912C0}"/>
              </a:ext>
            </a:extLst>
          </p:cNvPr>
          <p:cNvSpPr/>
          <p:nvPr/>
        </p:nvSpPr>
        <p:spPr>
          <a:xfrm>
            <a:off x="1950026" y="1803713"/>
            <a:ext cx="1319645" cy="621911"/>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1BE1F694-34AC-48CF-B376-70110D573FCA}"/>
              </a:ext>
            </a:extLst>
          </p:cNvPr>
          <p:cNvSpPr txBox="1"/>
          <p:nvPr/>
        </p:nvSpPr>
        <p:spPr>
          <a:xfrm>
            <a:off x="5644094" y="541146"/>
            <a:ext cx="5049982" cy="646331"/>
          </a:xfrm>
          <a:prstGeom prst="rect">
            <a:avLst/>
          </a:prstGeom>
          <a:solidFill>
            <a:schemeClr val="bg1"/>
          </a:solidFill>
          <a:ln w="28575">
            <a:solidFill>
              <a:srgbClr val="C00000"/>
            </a:solidFill>
          </a:ln>
        </p:spPr>
        <p:txBody>
          <a:bodyPr wrap="square" rtlCol="0">
            <a:spAutoFit/>
          </a:bodyPr>
          <a:lstStyle/>
          <a:p>
            <a:pPr algn="ctr"/>
            <a:r>
              <a:rPr lang="en-US" b="1" dirty="0"/>
              <a:t>Developer of this class wanted T to be a class type (not a base type like int, double, </a:t>
            </a:r>
            <a:r>
              <a:rPr lang="en-US" b="1" dirty="0" err="1"/>
              <a:t>etc</a:t>
            </a:r>
            <a:r>
              <a:rPr lang="en-US" b="1" dirty="0"/>
              <a:t>)</a:t>
            </a:r>
          </a:p>
        </p:txBody>
      </p:sp>
      <p:cxnSp>
        <p:nvCxnSpPr>
          <p:cNvPr id="13" name="Straight Arrow Connector 12">
            <a:extLst>
              <a:ext uri="{FF2B5EF4-FFF2-40B4-BE49-F238E27FC236}">
                <a16:creationId xmlns:a16="http://schemas.microsoft.com/office/drawing/2014/main" id="{6880BFFA-152F-43C6-9797-480FAF78FAA0}"/>
              </a:ext>
            </a:extLst>
          </p:cNvPr>
          <p:cNvCxnSpPr>
            <a:cxnSpLocks/>
            <a:endCxn id="11" idx="6"/>
          </p:cNvCxnSpPr>
          <p:nvPr/>
        </p:nvCxnSpPr>
        <p:spPr>
          <a:xfrm flipH="1">
            <a:off x="3269671" y="1202396"/>
            <a:ext cx="4781650" cy="912273"/>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515813"/>
      </p:ext>
    </p:extLst>
  </p:cSld>
  <p:clrMapOvr>
    <a:masterClrMapping/>
  </p:clrMapOvr>
  <p:transition spd="slow">
    <p:randomBa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Typedef</a:t>
            </a:r>
            <a:r>
              <a:rPr lang="en-US" dirty="0"/>
              <a:t> </a:t>
            </a:r>
          </a:p>
        </p:txBody>
      </p:sp>
      <p:sp>
        <p:nvSpPr>
          <p:cNvPr id="3" name="Content Placeholder 2"/>
          <p:cNvSpPr>
            <a:spLocks noGrp="1"/>
          </p:cNvSpPr>
          <p:nvPr>
            <p:ph idx="1"/>
          </p:nvPr>
        </p:nvSpPr>
        <p:spPr/>
        <p:txBody>
          <a:bodyPr>
            <a:normAutofit/>
          </a:bodyPr>
          <a:lstStyle/>
          <a:p>
            <a:r>
              <a:rPr lang="en-US" dirty="0"/>
              <a:t>Typedef allows you to give a short name to a type that might otherwise require a long name.  </a:t>
            </a:r>
          </a:p>
          <a:p>
            <a:endParaRPr lang="en-US" dirty="0"/>
          </a:p>
          <a:p>
            <a:r>
              <a:rPr lang="en-US" dirty="0"/>
              <a:t>Examples:</a:t>
            </a:r>
          </a:p>
          <a:p>
            <a:pPr marL="128016" lvl="1" indent="0">
              <a:buNone/>
            </a:pPr>
            <a:r>
              <a:rPr lang="en-US" dirty="0"/>
              <a:t>   typedef vector&lt;int&gt; </a:t>
            </a:r>
            <a:r>
              <a:rPr lang="en-US" dirty="0" err="1"/>
              <a:t>VecInt</a:t>
            </a:r>
            <a:r>
              <a:rPr lang="en-US" dirty="0"/>
              <a:t>;</a:t>
            </a:r>
          </a:p>
          <a:p>
            <a:pPr marL="128016" lvl="1" indent="0">
              <a:buNone/>
            </a:pPr>
            <a:r>
              <a:rPr lang="en-US" dirty="0"/>
              <a:t>   typedef map&lt;string, tuple&lt;double, int, float, </a:t>
            </a:r>
            <a:r>
              <a:rPr lang="en-US" dirty="0" err="1"/>
              <a:t>MyClass</a:t>
            </a:r>
            <a:r>
              <a:rPr lang="en-US" dirty="0"/>
              <a:t>&gt; &gt; </a:t>
            </a:r>
            <a:r>
              <a:rPr lang="en-US" dirty="0" err="1"/>
              <a:t>MyTuple</a:t>
            </a:r>
            <a:r>
              <a:rPr lang="en-US" dirty="0"/>
              <a:t>;</a:t>
            </a:r>
          </a:p>
        </p:txBody>
      </p:sp>
    </p:spTree>
    <p:extLst>
      <p:ext uri="{BB962C8B-B14F-4D97-AF65-F5344CB8AC3E}">
        <p14:creationId xmlns:p14="http://schemas.microsoft.com/office/powerpoint/2010/main" val="38439737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Using</a:t>
            </a:r>
            <a:r>
              <a:rPr lang="en-US" dirty="0"/>
              <a:t> is similar to typedef </a:t>
            </a:r>
          </a:p>
        </p:txBody>
      </p:sp>
      <p:sp>
        <p:nvSpPr>
          <p:cNvPr id="3" name="Content Placeholder 2"/>
          <p:cNvSpPr>
            <a:spLocks noGrp="1"/>
          </p:cNvSpPr>
          <p:nvPr>
            <p:ph idx="1"/>
          </p:nvPr>
        </p:nvSpPr>
        <p:spPr/>
        <p:txBody>
          <a:bodyPr>
            <a:normAutofit/>
          </a:bodyPr>
          <a:lstStyle/>
          <a:p>
            <a:r>
              <a:rPr lang="en-US" dirty="0"/>
              <a:t>Syntax is “using name = type;”</a:t>
            </a:r>
          </a:p>
          <a:p>
            <a:endParaRPr lang="en-US" dirty="0"/>
          </a:p>
          <a:p>
            <a:r>
              <a:rPr lang="en-US" dirty="0"/>
              <a:t>Can appear in a template definition</a:t>
            </a:r>
          </a:p>
        </p:txBody>
      </p:sp>
      <p:sp>
        <p:nvSpPr>
          <p:cNvPr id="12" name="Rectangle 11">
            <a:extLst>
              <a:ext uri="{FF2B5EF4-FFF2-40B4-BE49-F238E27FC236}">
                <a16:creationId xmlns:a16="http://schemas.microsoft.com/office/drawing/2014/main" id="{A20D24A7-B54C-43E7-BFF7-3DDB54771945}"/>
              </a:ext>
            </a:extLst>
          </p:cNvPr>
          <p:cNvSpPr/>
          <p:nvPr/>
        </p:nvSpPr>
        <p:spPr>
          <a:xfrm>
            <a:off x="1317424" y="4589253"/>
            <a:ext cx="10207465" cy="1938992"/>
          </a:xfrm>
          <a:prstGeom prst="rect">
            <a:avLst/>
          </a:prstGeom>
          <a:solidFill>
            <a:srgbClr val="FFC000"/>
          </a:solidFill>
        </p:spPr>
        <p:txBody>
          <a:bodyPr wrap="square">
            <a:spAutoFit/>
          </a:bodyPr>
          <a:lstStyle/>
          <a:p>
            <a:pPr marL="342900" indent="-342900">
              <a:buAutoNum type="arabicParenBoth"/>
            </a:pPr>
            <a:r>
              <a:rPr lang="en-US" sz="2400" b="1" dirty="0"/>
              <a:t> using name = type ;	</a:t>
            </a:r>
          </a:p>
          <a:p>
            <a:r>
              <a:rPr lang="en-US" sz="2400" b="1" dirty="0"/>
              <a:t>	</a:t>
            </a:r>
          </a:p>
          <a:p>
            <a:r>
              <a:rPr lang="en-US" sz="2400" b="1" dirty="0"/>
              <a:t>(2) template &lt; template-parameter-list &gt;  </a:t>
            </a:r>
            <a:br>
              <a:rPr lang="en-US" sz="2400" b="1" dirty="0"/>
            </a:br>
            <a:r>
              <a:rPr lang="en-US" sz="2400" b="1" dirty="0"/>
              <a:t>     using name = type ;</a:t>
            </a:r>
          </a:p>
          <a:p>
            <a:endParaRPr lang="en-US" sz="2400" b="1" dirty="0"/>
          </a:p>
        </p:txBody>
      </p:sp>
    </p:spTree>
    <p:extLst>
      <p:ext uri="{BB962C8B-B14F-4D97-AF65-F5344CB8AC3E}">
        <p14:creationId xmlns:p14="http://schemas.microsoft.com/office/powerpoint/2010/main" val="22294984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479C5-3541-4A63-A832-05AB7A6BF698}"/>
              </a:ext>
            </a:extLst>
          </p:cNvPr>
          <p:cNvSpPr>
            <a:spLocks noGrp="1"/>
          </p:cNvSpPr>
          <p:nvPr>
            <p:ph type="title"/>
          </p:nvPr>
        </p:nvSpPr>
        <p:spPr/>
        <p:txBody>
          <a:bodyPr/>
          <a:lstStyle/>
          <a:p>
            <a:r>
              <a:rPr lang="en-US" dirty="0"/>
              <a:t>Template types can be “constrained”</a:t>
            </a:r>
          </a:p>
        </p:txBody>
      </p:sp>
      <p:sp>
        <p:nvSpPr>
          <p:cNvPr id="3" name="Content Placeholder 2">
            <a:extLst>
              <a:ext uri="{FF2B5EF4-FFF2-40B4-BE49-F238E27FC236}">
                <a16:creationId xmlns:a16="http://schemas.microsoft.com/office/drawing/2014/main" id="{AEE5F1E6-C5CE-4524-8E0F-0895357F673B}"/>
              </a:ext>
            </a:extLst>
          </p:cNvPr>
          <p:cNvSpPr>
            <a:spLocks noGrp="1"/>
          </p:cNvSpPr>
          <p:nvPr>
            <p:ph idx="1"/>
          </p:nvPr>
        </p:nvSpPr>
        <p:spPr/>
        <p:txBody>
          <a:bodyPr/>
          <a:lstStyle/>
          <a:p>
            <a:r>
              <a:rPr lang="en-US" dirty="0"/>
              <a:t>Suppose that we want to build a template for a class with a method “speak()” that calls “bark()”.</a:t>
            </a:r>
          </a:p>
          <a:p>
            <a:endParaRPr lang="en-US" dirty="0"/>
          </a:p>
          <a:p>
            <a:r>
              <a:rPr lang="en-US" dirty="0"/>
              <a:t>Dogs and seals bark.  Cats do not.  So we might want to restrict our template type:</a:t>
            </a:r>
          </a:p>
          <a:p>
            <a:r>
              <a:rPr lang="en-US" dirty="0"/>
              <a:t>      template&lt;</a:t>
            </a:r>
            <a:r>
              <a:rPr lang="en-US" dirty="0" err="1"/>
              <a:t>typename</a:t>
            </a:r>
            <a:r>
              <a:rPr lang="en-US" dirty="0"/>
              <a:t> T&gt; requires T </a:t>
            </a:r>
            <a:r>
              <a:rPr lang="en-US" dirty="0" err="1"/>
              <a:t>instanceof</a:t>
            </a:r>
            <a:r>
              <a:rPr lang="en-US" dirty="0"/>
              <a:t>(</a:t>
            </a:r>
            <a:r>
              <a:rPr lang="en-US" dirty="0" err="1"/>
              <a:t>Ibark</a:t>
            </a:r>
            <a:r>
              <a:rPr lang="en-US" dirty="0"/>
              <a:t>)</a:t>
            </a:r>
          </a:p>
        </p:txBody>
      </p:sp>
      <p:sp>
        <p:nvSpPr>
          <p:cNvPr id="4" name="Footer Placeholder 3">
            <a:extLst>
              <a:ext uri="{FF2B5EF4-FFF2-40B4-BE49-F238E27FC236}">
                <a16:creationId xmlns:a16="http://schemas.microsoft.com/office/drawing/2014/main" id="{4E007FE4-3CE5-48FD-B869-355EA34F043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A8ED4C5E-20A9-4DC3-9ED4-4B12BB5EB864}"/>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37397605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1EDCB-33AB-417A-9298-AEA5A86E352A}"/>
              </a:ext>
            </a:extLst>
          </p:cNvPr>
          <p:cNvSpPr>
            <a:spLocks noGrp="1"/>
          </p:cNvSpPr>
          <p:nvPr>
            <p:ph type="title"/>
          </p:nvPr>
        </p:nvSpPr>
        <p:spPr/>
        <p:txBody>
          <a:bodyPr/>
          <a:lstStyle/>
          <a:p>
            <a:r>
              <a:rPr lang="en-US" dirty="0"/>
              <a:t>Template types can be “constrained”</a:t>
            </a:r>
          </a:p>
        </p:txBody>
      </p:sp>
      <p:sp>
        <p:nvSpPr>
          <p:cNvPr id="3" name="Content Placeholder 2">
            <a:extLst>
              <a:ext uri="{FF2B5EF4-FFF2-40B4-BE49-F238E27FC236}">
                <a16:creationId xmlns:a16="http://schemas.microsoft.com/office/drawing/2014/main" id="{BC7341A5-CED1-49AF-BEFB-B4217A2FA9D7}"/>
              </a:ext>
            </a:extLst>
          </p:cNvPr>
          <p:cNvSpPr>
            <a:spLocks noGrp="1"/>
          </p:cNvSpPr>
          <p:nvPr>
            <p:ph idx="1"/>
          </p:nvPr>
        </p:nvSpPr>
        <p:spPr>
          <a:xfrm>
            <a:off x="1024128" y="2286000"/>
            <a:ext cx="10939272" cy="4023360"/>
          </a:xfrm>
        </p:spPr>
        <p:txBody>
          <a:bodyPr>
            <a:normAutofit lnSpcReduction="10000"/>
          </a:bodyPr>
          <a:lstStyle/>
          <a:p>
            <a:r>
              <a:rPr lang="en-US" dirty="0"/>
              <a:t>We might even want to implement a given function in a different way for different types of objects.  You could do this using </a:t>
            </a:r>
            <a:r>
              <a:rPr lang="en-US" dirty="0" err="1"/>
              <a:t>instanceof</a:t>
            </a:r>
            <a:r>
              <a:rPr lang="en-US" dirty="0"/>
              <a:t> “inline” in your code, but it is handled at compile time.</a:t>
            </a:r>
          </a:p>
          <a:p>
            <a:endParaRPr lang="en-US" dirty="0"/>
          </a:p>
          <a:p>
            <a:r>
              <a:rPr lang="en-US" dirty="0"/>
              <a:t>This rule introduces some complications.</a:t>
            </a:r>
          </a:p>
          <a:p>
            <a:endParaRPr lang="en-US" dirty="0"/>
          </a:p>
          <a:p>
            <a:r>
              <a:rPr lang="en-US" dirty="0"/>
              <a:t>C++ has many options; we will just look at one of them.  See </a:t>
            </a:r>
            <a:r>
              <a:rPr lang="en-US" b="1" dirty="0">
                <a:solidFill>
                  <a:srgbClr val="00B050"/>
                </a:solidFill>
              </a:rPr>
              <a:t>https://en.cppreference.com/w/cpp/language/constraints</a:t>
            </a:r>
          </a:p>
          <a:p>
            <a:endParaRPr lang="en-US" dirty="0"/>
          </a:p>
        </p:txBody>
      </p:sp>
      <p:sp>
        <p:nvSpPr>
          <p:cNvPr id="4" name="Footer Placeholder 3">
            <a:extLst>
              <a:ext uri="{FF2B5EF4-FFF2-40B4-BE49-F238E27FC236}">
                <a16:creationId xmlns:a16="http://schemas.microsoft.com/office/drawing/2014/main" id="{7E4C6A3D-6F4D-46F4-AE6F-003A448DCCD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5891DBC2-59D1-4A7A-9C8B-E30843EDC521}"/>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2678442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4C85-5ADF-4E84-A094-A0B6BC60299F}"/>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B9CC230C-F5A1-4450-A48C-01894D4DCA6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CBF3355-483B-4F32-B2B3-39B707A16B04}"/>
              </a:ext>
            </a:extLst>
          </p:cNvPr>
          <p:cNvSpPr>
            <a:spLocks noGrp="1"/>
          </p:cNvSpPr>
          <p:nvPr>
            <p:ph type="sldNum" sz="quarter" idx="12"/>
          </p:nvPr>
        </p:nvSpPr>
        <p:spPr/>
        <p:txBody>
          <a:bodyPr/>
          <a:lstStyle/>
          <a:p>
            <a:fld id="{6547F9EC-0141-428E-9624-21FD351CB832}" type="slidenum">
              <a:rPr lang="en-US" smtClean="0"/>
              <a:t>4</a:t>
            </a:fld>
            <a:endParaRPr lang="en-US"/>
          </a:p>
        </p:txBody>
      </p:sp>
      <p:sp>
        <p:nvSpPr>
          <p:cNvPr id="6" name="TextBox 5">
            <a:extLst>
              <a:ext uri="{FF2B5EF4-FFF2-40B4-BE49-F238E27FC236}">
                <a16:creationId xmlns:a16="http://schemas.microsoft.com/office/drawing/2014/main" id="{2D6FF3A6-C13D-4120-AC15-9A9666F6835B}"/>
              </a:ext>
            </a:extLst>
          </p:cNvPr>
          <p:cNvSpPr txBox="1"/>
          <p:nvPr/>
        </p:nvSpPr>
        <p:spPr>
          <a:xfrm>
            <a:off x="992713" y="3383175"/>
            <a:ext cx="4119205" cy="646331"/>
          </a:xfrm>
          <a:prstGeom prst="rect">
            <a:avLst/>
          </a:prstGeom>
          <a:solidFill>
            <a:srgbClr val="FFC000"/>
          </a:solidFill>
        </p:spPr>
        <p:txBody>
          <a:bodyPr wrap="none" rtlCol="0">
            <a:spAutoFit/>
          </a:bodyPr>
          <a:lstStyle/>
          <a:p>
            <a:r>
              <a:rPr lang="en-US" dirty="0"/>
              <a:t>We have seen a number of parameterized</a:t>
            </a:r>
            <a:br>
              <a:rPr lang="en-US" dirty="0"/>
            </a:br>
            <a:r>
              <a:rPr lang="en-US" dirty="0"/>
              <a:t>types in C++, like std::vector and std::map</a:t>
            </a:r>
          </a:p>
        </p:txBody>
      </p:sp>
      <p:sp>
        <p:nvSpPr>
          <p:cNvPr id="7" name="TextBox 6">
            <a:extLst>
              <a:ext uri="{FF2B5EF4-FFF2-40B4-BE49-F238E27FC236}">
                <a16:creationId xmlns:a16="http://schemas.microsoft.com/office/drawing/2014/main" id="{AA6037FA-6EF9-41B7-87AD-DF1B091D45F8}"/>
              </a:ext>
            </a:extLst>
          </p:cNvPr>
          <p:cNvSpPr txBox="1"/>
          <p:nvPr/>
        </p:nvSpPr>
        <p:spPr>
          <a:xfrm>
            <a:off x="1176866" y="4637601"/>
            <a:ext cx="3935052" cy="646331"/>
          </a:xfrm>
          <a:prstGeom prst="rect">
            <a:avLst/>
          </a:prstGeom>
          <a:solidFill>
            <a:srgbClr val="FFC000"/>
          </a:solidFill>
        </p:spPr>
        <p:txBody>
          <a:bodyPr wrap="square" rtlCol="0">
            <a:spAutoFit/>
          </a:bodyPr>
          <a:lstStyle/>
          <a:p>
            <a:r>
              <a:rPr lang="en-US" dirty="0"/>
              <a:t>These are examples of “templates”.  They are like generics in Java</a:t>
            </a:r>
          </a:p>
        </p:txBody>
      </p:sp>
      <p:sp>
        <p:nvSpPr>
          <p:cNvPr id="8" name="TextBox 7">
            <a:extLst>
              <a:ext uri="{FF2B5EF4-FFF2-40B4-BE49-F238E27FC236}">
                <a16:creationId xmlns:a16="http://schemas.microsoft.com/office/drawing/2014/main" id="{C48B36F2-1B96-4109-989F-F0AE5F476A4B}"/>
              </a:ext>
            </a:extLst>
          </p:cNvPr>
          <p:cNvSpPr txBox="1"/>
          <p:nvPr/>
        </p:nvSpPr>
        <p:spPr>
          <a:xfrm>
            <a:off x="5839486" y="2505670"/>
            <a:ext cx="5384800" cy="369332"/>
          </a:xfrm>
          <a:prstGeom prst="rect">
            <a:avLst/>
          </a:prstGeom>
          <a:solidFill>
            <a:srgbClr val="FFC000"/>
          </a:solidFill>
        </p:spPr>
        <p:txBody>
          <a:bodyPr wrap="square" rtlCol="0">
            <a:spAutoFit/>
          </a:bodyPr>
          <a:lstStyle/>
          <a:p>
            <a:r>
              <a:rPr lang="en-US"/>
              <a:t>Templates are easy to create, if you stick to basics</a:t>
            </a:r>
            <a:endParaRPr lang="en-US" dirty="0"/>
          </a:p>
        </p:txBody>
      </p:sp>
      <p:sp>
        <p:nvSpPr>
          <p:cNvPr id="9" name="TextBox 8">
            <a:extLst>
              <a:ext uri="{FF2B5EF4-FFF2-40B4-BE49-F238E27FC236}">
                <a16:creationId xmlns:a16="http://schemas.microsoft.com/office/drawing/2014/main" id="{EFB93A7E-E7A1-4D18-8468-2F059C260A1B}"/>
              </a:ext>
            </a:extLst>
          </p:cNvPr>
          <p:cNvSpPr txBox="1"/>
          <p:nvPr/>
        </p:nvSpPr>
        <p:spPr>
          <a:xfrm>
            <a:off x="5839486" y="3244675"/>
            <a:ext cx="5158335" cy="923330"/>
          </a:xfrm>
          <a:prstGeom prst="rect">
            <a:avLst/>
          </a:prstGeom>
          <a:solidFill>
            <a:srgbClr val="FFC000"/>
          </a:solidFill>
        </p:spPr>
        <p:txBody>
          <a:bodyPr wrap="none" rtlCol="0">
            <a:spAutoFit/>
          </a:bodyPr>
          <a:lstStyle/>
          <a:p>
            <a:r>
              <a:rPr lang="en-US" dirty="0"/>
              <a:t>The big benefit compared to Java is that a template</a:t>
            </a:r>
            <a:br>
              <a:rPr lang="en-US" dirty="0"/>
            </a:br>
            <a:r>
              <a:rPr lang="en-US" dirty="0"/>
              <a:t>is a compile-time construct, whereas in Java a generic </a:t>
            </a:r>
            <a:br>
              <a:rPr lang="en-US" dirty="0"/>
            </a:br>
            <a:r>
              <a:rPr lang="en-US" dirty="0"/>
              <a:t>is a run-time construct.</a:t>
            </a:r>
          </a:p>
        </p:txBody>
      </p:sp>
      <p:sp>
        <p:nvSpPr>
          <p:cNvPr id="10" name="TextBox 9">
            <a:extLst>
              <a:ext uri="{FF2B5EF4-FFF2-40B4-BE49-F238E27FC236}">
                <a16:creationId xmlns:a16="http://schemas.microsoft.com/office/drawing/2014/main" id="{03CBCB8C-6D8E-43EE-B138-A40F8D2F0409}"/>
              </a:ext>
            </a:extLst>
          </p:cNvPr>
          <p:cNvSpPr txBox="1"/>
          <p:nvPr/>
        </p:nvSpPr>
        <p:spPr>
          <a:xfrm>
            <a:off x="1396651" y="2321004"/>
            <a:ext cx="3173305" cy="369332"/>
          </a:xfrm>
          <a:prstGeom prst="rect">
            <a:avLst/>
          </a:prstGeom>
          <a:solidFill>
            <a:srgbClr val="FFC000"/>
          </a:solidFill>
        </p:spPr>
        <p:txBody>
          <a:bodyPr wrap="none" rtlCol="0">
            <a:spAutoFit/>
          </a:bodyPr>
          <a:lstStyle/>
          <a:p>
            <a:r>
              <a:rPr lang="en-US" dirty="0"/>
              <a:t>History of generics: #define in C</a:t>
            </a:r>
          </a:p>
        </p:txBody>
      </p:sp>
      <p:sp>
        <p:nvSpPr>
          <p:cNvPr id="11" name="TextBox 10">
            <a:extLst>
              <a:ext uri="{FF2B5EF4-FFF2-40B4-BE49-F238E27FC236}">
                <a16:creationId xmlns:a16="http://schemas.microsoft.com/office/drawing/2014/main" id="{CE726E5C-4407-4D25-BB4A-D08D34E7F58A}"/>
              </a:ext>
            </a:extLst>
          </p:cNvPr>
          <p:cNvSpPr txBox="1"/>
          <p:nvPr/>
        </p:nvSpPr>
        <p:spPr>
          <a:xfrm>
            <a:off x="5816126" y="4499101"/>
            <a:ext cx="5384800" cy="923330"/>
          </a:xfrm>
          <a:prstGeom prst="rect">
            <a:avLst/>
          </a:prstGeom>
          <a:solidFill>
            <a:srgbClr val="FFC000"/>
          </a:solidFill>
        </p:spPr>
        <p:txBody>
          <a:bodyPr wrap="square" rtlCol="0">
            <a:spAutoFit/>
          </a:bodyPr>
          <a:lstStyle/>
          <a:p>
            <a:r>
              <a:rPr lang="en-US" dirty="0"/>
              <a:t>The template language is Turing-complete, but computes only on types, not data from the program (even when constants are provided).</a:t>
            </a:r>
          </a:p>
        </p:txBody>
      </p:sp>
    </p:spTree>
    <p:extLst>
      <p:ext uri="{BB962C8B-B14F-4D97-AF65-F5344CB8AC3E}">
        <p14:creationId xmlns:p14="http://schemas.microsoft.com/office/powerpoint/2010/main" val="9974483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40F2A-C6A4-4962-9560-93B821EE8BB3}"/>
              </a:ext>
            </a:extLst>
          </p:cNvPr>
          <p:cNvSpPr>
            <a:spLocks noGrp="1"/>
          </p:cNvSpPr>
          <p:nvPr>
            <p:ph type="title"/>
          </p:nvPr>
        </p:nvSpPr>
        <p:spPr/>
        <p:txBody>
          <a:bodyPr/>
          <a:lstStyle/>
          <a:p>
            <a:r>
              <a:rPr lang="en-US" dirty="0"/>
              <a:t>Requires</a:t>
            </a:r>
          </a:p>
        </p:txBody>
      </p:sp>
      <p:sp>
        <p:nvSpPr>
          <p:cNvPr id="3" name="Content Placeholder 2">
            <a:extLst>
              <a:ext uri="{FF2B5EF4-FFF2-40B4-BE49-F238E27FC236}">
                <a16:creationId xmlns:a16="http://schemas.microsoft.com/office/drawing/2014/main" id="{A2C27496-7FF6-4215-A8CF-0123D1B0B5E0}"/>
              </a:ext>
            </a:extLst>
          </p:cNvPr>
          <p:cNvSpPr>
            <a:spLocks noGrp="1"/>
          </p:cNvSpPr>
          <p:nvPr>
            <p:ph idx="1"/>
          </p:nvPr>
        </p:nvSpPr>
        <p:spPr/>
        <p:txBody>
          <a:bodyPr/>
          <a:lstStyle/>
          <a:p>
            <a:r>
              <a:rPr lang="en-US" dirty="0"/>
              <a:t>This clause allows you to say that the template type must implement some interface.</a:t>
            </a:r>
          </a:p>
          <a:p>
            <a:endParaRPr lang="en-US" dirty="0"/>
          </a:p>
          <a:p>
            <a:r>
              <a:rPr lang="en-US" dirty="0"/>
              <a:t>This says that the template is only valid for classes that define equality testing, or for types that are “aliases” of the void type.</a:t>
            </a:r>
          </a:p>
        </p:txBody>
      </p:sp>
      <p:sp>
        <p:nvSpPr>
          <p:cNvPr id="4" name="Footer Placeholder 3">
            <a:extLst>
              <a:ext uri="{FF2B5EF4-FFF2-40B4-BE49-F238E27FC236}">
                <a16:creationId xmlns:a16="http://schemas.microsoft.com/office/drawing/2014/main" id="{A20AEFCA-9FD5-49EF-B016-227287EFE78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1FD419DF-4B4F-440B-A8EA-01D0D4AB6034}"/>
              </a:ext>
            </a:extLst>
          </p:cNvPr>
          <p:cNvSpPr>
            <a:spLocks noGrp="1"/>
          </p:cNvSpPr>
          <p:nvPr>
            <p:ph type="sldNum" sz="quarter" idx="12"/>
          </p:nvPr>
        </p:nvSpPr>
        <p:spPr/>
        <p:txBody>
          <a:bodyPr/>
          <a:lstStyle/>
          <a:p>
            <a:fld id="{6547F9EC-0141-428E-9624-21FD351CB832}" type="slidenum">
              <a:rPr lang="en-US" smtClean="0"/>
              <a:t>40</a:t>
            </a:fld>
            <a:endParaRPr lang="en-US"/>
          </a:p>
        </p:txBody>
      </p:sp>
      <p:sp>
        <p:nvSpPr>
          <p:cNvPr id="6" name="Rectangle 5">
            <a:extLst>
              <a:ext uri="{FF2B5EF4-FFF2-40B4-BE49-F238E27FC236}">
                <a16:creationId xmlns:a16="http://schemas.microsoft.com/office/drawing/2014/main" id="{24AC4C89-7A1E-41EC-BFE6-3469E44D63EC}"/>
              </a:ext>
            </a:extLst>
          </p:cNvPr>
          <p:cNvSpPr/>
          <p:nvPr/>
        </p:nvSpPr>
        <p:spPr>
          <a:xfrm>
            <a:off x="1361620" y="5256445"/>
            <a:ext cx="9966703" cy="461665"/>
          </a:xfrm>
          <a:prstGeom prst="rect">
            <a:avLst/>
          </a:prstGeom>
          <a:solidFill>
            <a:srgbClr val="FFC000"/>
          </a:solidFill>
        </p:spPr>
        <p:txBody>
          <a:bodyPr wrap="none">
            <a:spAutoFit/>
          </a:bodyPr>
          <a:lstStyle/>
          <a:p>
            <a:r>
              <a:rPr lang="en-US" sz="2400" b="1" dirty="0"/>
              <a:t>template&lt;</a:t>
            </a:r>
            <a:r>
              <a:rPr lang="en-US" sz="2400" b="1" dirty="0" err="1"/>
              <a:t>typename</a:t>
            </a:r>
            <a:r>
              <a:rPr lang="en-US" sz="2400" b="1" dirty="0"/>
              <a:t> T&gt; requires </a:t>
            </a:r>
            <a:r>
              <a:rPr lang="en-US" sz="2400" b="1" dirty="0" err="1"/>
              <a:t>EqualityComparable</a:t>
            </a:r>
            <a:r>
              <a:rPr lang="en-US" sz="2400" b="1" dirty="0"/>
              <a:t>&lt;T&gt; || Same&lt;T, void&gt;</a:t>
            </a:r>
          </a:p>
        </p:txBody>
      </p:sp>
      <p:sp>
        <p:nvSpPr>
          <p:cNvPr id="7" name="Rectangle 6">
            <a:extLst>
              <a:ext uri="{FF2B5EF4-FFF2-40B4-BE49-F238E27FC236}">
                <a16:creationId xmlns:a16="http://schemas.microsoft.com/office/drawing/2014/main" id="{6F64A8CF-F939-4483-8800-6821D74E0D41}"/>
              </a:ext>
            </a:extLst>
          </p:cNvPr>
          <p:cNvSpPr/>
          <p:nvPr/>
        </p:nvSpPr>
        <p:spPr>
          <a:xfrm>
            <a:off x="381000" y="6375692"/>
            <a:ext cx="5637184" cy="369332"/>
          </a:xfrm>
          <a:prstGeom prst="rect">
            <a:avLst/>
          </a:prstGeom>
        </p:spPr>
        <p:txBody>
          <a:bodyPr wrap="none">
            <a:spAutoFit/>
          </a:bodyPr>
          <a:lstStyle/>
          <a:p>
            <a:r>
              <a:rPr lang="en-US" b="1" dirty="0">
                <a:solidFill>
                  <a:srgbClr val="00B050"/>
                </a:solidFill>
              </a:rPr>
              <a:t>https://en.cppreference.com/w/cpp/language/constraints</a:t>
            </a:r>
          </a:p>
        </p:txBody>
      </p:sp>
    </p:spTree>
    <p:extLst>
      <p:ext uri="{BB962C8B-B14F-4D97-AF65-F5344CB8AC3E}">
        <p14:creationId xmlns:p14="http://schemas.microsoft.com/office/powerpoint/2010/main" val="40734214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3B584-396E-4469-ACE5-2776BA32B560}"/>
              </a:ext>
            </a:extLst>
          </p:cNvPr>
          <p:cNvSpPr>
            <a:spLocks noGrp="1"/>
          </p:cNvSpPr>
          <p:nvPr>
            <p:ph type="title"/>
          </p:nvPr>
        </p:nvSpPr>
        <p:spPr/>
        <p:txBody>
          <a:bodyPr/>
          <a:lstStyle/>
          <a:p>
            <a:r>
              <a:rPr lang="en-US" dirty="0"/>
              <a:t>variable argument lists</a:t>
            </a:r>
          </a:p>
        </p:txBody>
      </p:sp>
      <p:sp>
        <p:nvSpPr>
          <p:cNvPr id="3" name="Content Placeholder 2">
            <a:extLst>
              <a:ext uri="{FF2B5EF4-FFF2-40B4-BE49-F238E27FC236}">
                <a16:creationId xmlns:a16="http://schemas.microsoft.com/office/drawing/2014/main" id="{242C692F-EB72-4312-A815-66B9E3C2FDE2}"/>
              </a:ext>
            </a:extLst>
          </p:cNvPr>
          <p:cNvSpPr>
            <a:spLocks noGrp="1"/>
          </p:cNvSpPr>
          <p:nvPr>
            <p:ph idx="1"/>
          </p:nvPr>
        </p:nvSpPr>
        <p:spPr/>
        <p:txBody>
          <a:bodyPr>
            <a:normAutofit/>
          </a:bodyPr>
          <a:lstStyle/>
          <a:p>
            <a:r>
              <a:rPr lang="en-US" dirty="0"/>
              <a:t>Methods with variable numbers of arguments are also a traditional source of “confusion” in strongly typed languages.</a:t>
            </a:r>
          </a:p>
          <a:p>
            <a:endParaRPr lang="en-US" dirty="0"/>
          </a:p>
          <a:p>
            <a:r>
              <a:rPr lang="en-US" dirty="0"/>
              <a:t>In C, there are many methods like </a:t>
            </a:r>
            <a:r>
              <a:rPr lang="en-US" dirty="0" err="1"/>
              <a:t>printf</a:t>
            </a:r>
            <a:r>
              <a:rPr lang="en-US" dirty="0"/>
              <a:t>:</a:t>
            </a:r>
          </a:p>
          <a:p>
            <a:r>
              <a:rPr lang="en-US" dirty="0"/>
              <a:t> 	</a:t>
            </a:r>
            <a:r>
              <a:rPr lang="en-US" dirty="0" err="1"/>
              <a:t>printf</a:t>
            </a:r>
            <a:r>
              <a:rPr lang="en-US" dirty="0"/>
              <a:t>(“In </a:t>
            </a:r>
            <a:r>
              <a:rPr lang="en-US" dirty="0" err="1"/>
              <a:t>zipcode</a:t>
            </a:r>
            <a:r>
              <a:rPr lang="en-US" dirty="0"/>
              <a:t> %5d, today’s high will be %3.1f\n”,</a:t>
            </a:r>
            <a:br>
              <a:rPr lang="en-US" dirty="0"/>
            </a:br>
            <a:r>
              <a:rPr lang="en-US" dirty="0"/>
              <a:t> 		</a:t>
            </a:r>
            <a:r>
              <a:rPr lang="en-US" dirty="0" err="1"/>
              <a:t>local_zipcode</a:t>
            </a:r>
            <a:r>
              <a:rPr lang="en-US" dirty="0"/>
              <a:t>, </a:t>
            </a:r>
            <a:r>
              <a:rPr lang="en-US" dirty="0" err="1"/>
              <a:t>local_temperature</a:t>
            </a:r>
            <a:r>
              <a:rPr lang="en-US" dirty="0"/>
              <a:t>);</a:t>
            </a:r>
          </a:p>
          <a:p>
            <a:r>
              <a:rPr lang="en-US" dirty="0"/>
              <a:t>… notice that the format expects specific types of arguments!</a:t>
            </a:r>
          </a:p>
        </p:txBody>
      </p:sp>
      <p:sp>
        <p:nvSpPr>
          <p:cNvPr id="4" name="Footer Placeholder 3">
            <a:extLst>
              <a:ext uri="{FF2B5EF4-FFF2-40B4-BE49-F238E27FC236}">
                <a16:creationId xmlns:a16="http://schemas.microsoft.com/office/drawing/2014/main" id="{C27B9130-ACC6-4D50-8B6C-3B4767F8FE1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E0C69776-4111-4FA4-90FC-FE4C4E050054}"/>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39996738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15158-2CB4-43F8-A313-75AEDC4839DD}"/>
              </a:ext>
            </a:extLst>
          </p:cNvPr>
          <p:cNvSpPr>
            <a:spLocks noGrp="1"/>
          </p:cNvSpPr>
          <p:nvPr>
            <p:ph type="title"/>
          </p:nvPr>
        </p:nvSpPr>
        <p:spPr/>
        <p:txBody>
          <a:bodyPr/>
          <a:lstStyle/>
          <a:p>
            <a:r>
              <a:rPr lang="en-US" dirty="0" err="1"/>
              <a:t>Varargs</a:t>
            </a:r>
            <a:r>
              <a:rPr lang="en-US" dirty="0"/>
              <a:t> are hard to type check</a:t>
            </a:r>
          </a:p>
        </p:txBody>
      </p:sp>
      <p:sp>
        <p:nvSpPr>
          <p:cNvPr id="3" name="Content Placeholder 2">
            <a:extLst>
              <a:ext uri="{FF2B5EF4-FFF2-40B4-BE49-F238E27FC236}">
                <a16:creationId xmlns:a16="http://schemas.microsoft.com/office/drawing/2014/main" id="{6C009D34-A845-41C1-958C-4DDF8686DC6F}"/>
              </a:ext>
            </a:extLst>
          </p:cNvPr>
          <p:cNvSpPr>
            <a:spLocks noGrp="1"/>
          </p:cNvSpPr>
          <p:nvPr>
            <p:ph idx="1"/>
          </p:nvPr>
        </p:nvSpPr>
        <p:spPr/>
        <p:txBody>
          <a:bodyPr>
            <a:normAutofit lnSpcReduction="10000"/>
          </a:bodyPr>
          <a:lstStyle/>
          <a:p>
            <a:r>
              <a:rPr lang="en-US" dirty="0"/>
              <a:t>In Java, </a:t>
            </a:r>
            <a:r>
              <a:rPr lang="en-US" dirty="0" err="1"/>
              <a:t>varargs</a:t>
            </a:r>
            <a:r>
              <a:rPr lang="en-US" dirty="0"/>
              <a:t> can easily be supported using object type, and there are standard ways to iterate over the arguments supplied</a:t>
            </a:r>
          </a:p>
          <a:p>
            <a:endParaRPr lang="en-US" dirty="0"/>
          </a:p>
          <a:p>
            <a:r>
              <a:rPr lang="en-US" dirty="0"/>
              <a:t>But this means we are forced to do runtime type checking later, when trying to “do something” to those objects, like convert to a string for printing.</a:t>
            </a:r>
          </a:p>
          <a:p>
            <a:endParaRPr lang="en-US" dirty="0"/>
          </a:p>
          <a:p>
            <a:r>
              <a:rPr lang="en-US" dirty="0"/>
              <a:t>C++ wanted this same power with strong compile-time typing</a:t>
            </a:r>
          </a:p>
        </p:txBody>
      </p:sp>
      <p:sp>
        <p:nvSpPr>
          <p:cNvPr id="4" name="Footer Placeholder 3">
            <a:extLst>
              <a:ext uri="{FF2B5EF4-FFF2-40B4-BE49-F238E27FC236}">
                <a16:creationId xmlns:a16="http://schemas.microsoft.com/office/drawing/2014/main" id="{342ECAB2-03D4-4773-B03A-5C18286642B8}"/>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4E9859E5-D51F-4FEF-A0C5-A33E151AE547}"/>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20158902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A00E6-0ACA-41D7-8A50-6682887A8E8B}"/>
              </a:ext>
            </a:extLst>
          </p:cNvPr>
          <p:cNvSpPr>
            <a:spLocks noGrp="1"/>
          </p:cNvSpPr>
          <p:nvPr>
            <p:ph type="title"/>
          </p:nvPr>
        </p:nvSpPr>
        <p:spPr/>
        <p:txBody>
          <a:bodyPr/>
          <a:lstStyle/>
          <a:p>
            <a:r>
              <a:rPr lang="en-US" dirty="0"/>
              <a:t>… in C, this can simply result in bugs</a:t>
            </a:r>
          </a:p>
        </p:txBody>
      </p:sp>
      <p:sp>
        <p:nvSpPr>
          <p:cNvPr id="3" name="Content Placeholder 2">
            <a:extLst>
              <a:ext uri="{FF2B5EF4-FFF2-40B4-BE49-F238E27FC236}">
                <a16:creationId xmlns:a16="http://schemas.microsoft.com/office/drawing/2014/main" id="{A0194E56-0485-4034-B633-1C94BA3D7A33}"/>
              </a:ext>
            </a:extLst>
          </p:cNvPr>
          <p:cNvSpPr>
            <a:spLocks noGrp="1"/>
          </p:cNvSpPr>
          <p:nvPr>
            <p:ph idx="1"/>
          </p:nvPr>
        </p:nvSpPr>
        <p:spPr/>
        <p:txBody>
          <a:bodyPr/>
          <a:lstStyle/>
          <a:p>
            <a:r>
              <a:rPr lang="en-US" dirty="0"/>
              <a:t>If the temperature passed to this </a:t>
            </a:r>
            <a:r>
              <a:rPr lang="en-US" dirty="0" err="1"/>
              <a:t>printf</a:t>
            </a:r>
            <a:r>
              <a:rPr lang="en-US" dirty="0"/>
              <a:t>, in C, is of type int or some form of low-precision float type, </a:t>
            </a:r>
            <a:r>
              <a:rPr lang="en-US" dirty="0" err="1"/>
              <a:t>printf</a:t>
            </a:r>
            <a:r>
              <a:rPr lang="en-US" dirty="0"/>
              <a:t> will just print a nonsense output.</a:t>
            </a:r>
          </a:p>
          <a:p>
            <a:endParaRPr lang="en-US" dirty="0"/>
          </a:p>
          <a:p>
            <a:r>
              <a:rPr lang="en-US" dirty="0"/>
              <a:t>The C++ designers wanted generics to </a:t>
            </a:r>
            <a:r>
              <a:rPr lang="en-US" i="1" dirty="0"/>
              <a:t>also </a:t>
            </a:r>
            <a:r>
              <a:rPr lang="en-US" dirty="0"/>
              <a:t>address this issue, and they came up with an insane concept (that works): one version of </a:t>
            </a:r>
            <a:r>
              <a:rPr lang="en-US" dirty="0" err="1"/>
              <a:t>printf</a:t>
            </a:r>
            <a:r>
              <a:rPr lang="en-US" dirty="0"/>
              <a:t> (or whatever) for every sequence of types actually used in the code.  Polymorphism to the max!</a:t>
            </a:r>
          </a:p>
        </p:txBody>
      </p:sp>
      <p:sp>
        <p:nvSpPr>
          <p:cNvPr id="4" name="Footer Placeholder 3">
            <a:extLst>
              <a:ext uri="{FF2B5EF4-FFF2-40B4-BE49-F238E27FC236}">
                <a16:creationId xmlns:a16="http://schemas.microsoft.com/office/drawing/2014/main" id="{9E7B13D0-661F-4944-9F15-DB4C8F0ED4AF}"/>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B6C33CF9-0216-4F6A-BA37-265BFE181236}"/>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31058883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4C264-E89A-433F-B800-AF4968740A00}"/>
              </a:ext>
            </a:extLst>
          </p:cNvPr>
          <p:cNvSpPr>
            <a:spLocks noGrp="1"/>
          </p:cNvSpPr>
          <p:nvPr>
            <p:ph type="title"/>
          </p:nvPr>
        </p:nvSpPr>
        <p:spPr/>
        <p:txBody>
          <a:bodyPr/>
          <a:lstStyle/>
          <a:p>
            <a:r>
              <a:rPr lang="en-US" dirty="0"/>
              <a:t>What???</a:t>
            </a:r>
          </a:p>
        </p:txBody>
      </p:sp>
      <p:sp>
        <p:nvSpPr>
          <p:cNvPr id="3" name="Content Placeholder 2">
            <a:extLst>
              <a:ext uri="{FF2B5EF4-FFF2-40B4-BE49-F238E27FC236}">
                <a16:creationId xmlns:a16="http://schemas.microsoft.com/office/drawing/2014/main" id="{6E515526-7F06-42BC-96E3-FAA57ABB82BA}"/>
              </a:ext>
            </a:extLst>
          </p:cNvPr>
          <p:cNvSpPr>
            <a:spLocks noGrp="1"/>
          </p:cNvSpPr>
          <p:nvPr>
            <p:ph idx="1"/>
          </p:nvPr>
        </p:nvSpPr>
        <p:spPr/>
        <p:txBody>
          <a:bodyPr>
            <a:normAutofit/>
          </a:bodyPr>
          <a:lstStyle/>
          <a:p>
            <a:r>
              <a:rPr lang="en-US" dirty="0"/>
              <a:t>Consider this case:</a:t>
            </a:r>
          </a:p>
          <a:p>
            <a:endParaRPr lang="en-US" dirty="0"/>
          </a:p>
          <a:p>
            <a:endParaRPr lang="en-US" dirty="0"/>
          </a:p>
          <a:p>
            <a:r>
              <a:rPr lang="en-US" dirty="0"/>
              <a:t>… C has many other methods like this, including ones that arise in totally different situations (for example to handle networking addresses, which come in many flavors, like IPv4 versus IPv6).</a:t>
            </a:r>
          </a:p>
        </p:txBody>
      </p:sp>
      <p:sp>
        <p:nvSpPr>
          <p:cNvPr id="4" name="Footer Placeholder 3">
            <a:extLst>
              <a:ext uri="{FF2B5EF4-FFF2-40B4-BE49-F238E27FC236}">
                <a16:creationId xmlns:a16="http://schemas.microsoft.com/office/drawing/2014/main" id="{C4AC53FD-C577-4007-B018-0B5E30CCB10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A342D00-045E-41B7-9544-BE3657C0B479}"/>
              </a:ext>
            </a:extLst>
          </p:cNvPr>
          <p:cNvSpPr>
            <a:spLocks noGrp="1"/>
          </p:cNvSpPr>
          <p:nvPr>
            <p:ph type="sldNum" sz="quarter" idx="12"/>
          </p:nvPr>
        </p:nvSpPr>
        <p:spPr/>
        <p:txBody>
          <a:bodyPr/>
          <a:lstStyle/>
          <a:p>
            <a:fld id="{6547F9EC-0141-428E-9624-21FD351CB832}" type="slidenum">
              <a:rPr lang="en-US" smtClean="0"/>
              <a:t>44</a:t>
            </a:fld>
            <a:endParaRPr lang="en-US"/>
          </a:p>
        </p:txBody>
      </p:sp>
      <p:sp>
        <p:nvSpPr>
          <p:cNvPr id="6" name="Rectangle 5">
            <a:extLst>
              <a:ext uri="{FF2B5EF4-FFF2-40B4-BE49-F238E27FC236}">
                <a16:creationId xmlns:a16="http://schemas.microsoft.com/office/drawing/2014/main" id="{D1567638-BCD3-4BFF-B3DA-04E027BC45D2}"/>
              </a:ext>
            </a:extLst>
          </p:cNvPr>
          <p:cNvSpPr/>
          <p:nvPr/>
        </p:nvSpPr>
        <p:spPr>
          <a:xfrm>
            <a:off x="1998847" y="3198167"/>
            <a:ext cx="7347284" cy="461665"/>
          </a:xfrm>
          <a:prstGeom prst="rect">
            <a:avLst/>
          </a:prstGeom>
          <a:solidFill>
            <a:srgbClr val="FFC000"/>
          </a:solidFill>
        </p:spPr>
        <p:txBody>
          <a:bodyPr wrap="square">
            <a:spAutoFit/>
          </a:bodyPr>
          <a:lstStyle/>
          <a:p>
            <a:r>
              <a:rPr lang="pt-BR" sz="2400" b="1" dirty="0"/>
              <a:t> 	printf(“%d,%f,%d,%s\n”, 2, 3.0, 4, “5.7”);   </a:t>
            </a:r>
            <a:endParaRPr lang="en-US" sz="2400" b="1" dirty="0"/>
          </a:p>
        </p:txBody>
      </p:sp>
    </p:spTree>
    <p:extLst>
      <p:ext uri="{BB962C8B-B14F-4D97-AF65-F5344CB8AC3E}">
        <p14:creationId xmlns:p14="http://schemas.microsoft.com/office/powerpoint/2010/main" val="41108629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4C264-E89A-433F-B800-AF4968740A00}"/>
              </a:ext>
            </a:extLst>
          </p:cNvPr>
          <p:cNvSpPr>
            <a:spLocks noGrp="1"/>
          </p:cNvSpPr>
          <p:nvPr>
            <p:ph type="title"/>
          </p:nvPr>
        </p:nvSpPr>
        <p:spPr/>
        <p:txBody>
          <a:bodyPr/>
          <a:lstStyle/>
          <a:p>
            <a:r>
              <a:rPr lang="en-US" dirty="0"/>
              <a:t>What???</a:t>
            </a:r>
          </a:p>
        </p:txBody>
      </p:sp>
      <p:sp>
        <p:nvSpPr>
          <p:cNvPr id="3" name="Content Placeholder 2">
            <a:extLst>
              <a:ext uri="{FF2B5EF4-FFF2-40B4-BE49-F238E27FC236}">
                <a16:creationId xmlns:a16="http://schemas.microsoft.com/office/drawing/2014/main" id="{6E515526-7F06-42BC-96E3-FAA57ABB82BA}"/>
              </a:ext>
            </a:extLst>
          </p:cNvPr>
          <p:cNvSpPr>
            <a:spLocks noGrp="1"/>
          </p:cNvSpPr>
          <p:nvPr>
            <p:ph idx="1"/>
          </p:nvPr>
        </p:nvSpPr>
        <p:spPr/>
        <p:txBody>
          <a:bodyPr>
            <a:normAutofit/>
          </a:bodyPr>
          <a:lstStyle/>
          <a:p>
            <a:r>
              <a:rPr lang="en-US" dirty="0"/>
              <a:t>The idea in C++ was to allow such things, but “translate” them to runtime code that has one version of the method (</a:t>
            </a:r>
            <a:r>
              <a:rPr lang="en-US" dirty="0" err="1"/>
              <a:t>printf</a:t>
            </a:r>
            <a:r>
              <a:rPr lang="en-US" dirty="0"/>
              <a:t>, in our example) for each type actually used:</a:t>
            </a:r>
          </a:p>
          <a:p>
            <a:pPr marL="0" indent="0">
              <a:buNone/>
            </a:pPr>
            <a:endParaRPr lang="en-US" dirty="0"/>
          </a:p>
          <a:p>
            <a:pPr marL="0" indent="0">
              <a:buNone/>
            </a:pPr>
            <a:r>
              <a:rPr lang="en-US" dirty="0"/>
              <a:t> </a:t>
            </a:r>
            <a:r>
              <a:rPr lang="en-US" dirty="0" err="1"/>
              <a:t>printf</a:t>
            </a:r>
            <a:r>
              <a:rPr lang="en-US" dirty="0"/>
              <a:t>(char *format, int i0, float f0, int i1, char* s0) { … }</a:t>
            </a:r>
          </a:p>
          <a:p>
            <a:pPr marL="0" indent="0">
              <a:buNone/>
            </a:pPr>
            <a:r>
              <a:rPr lang="en-US" dirty="0"/>
              <a:t> </a:t>
            </a:r>
            <a:r>
              <a:rPr lang="en-US" dirty="0" err="1"/>
              <a:t>printf</a:t>
            </a:r>
            <a:r>
              <a:rPr lang="en-US" dirty="0"/>
              <a:t>(char *format, float f0, int i1, char* s0) { … }</a:t>
            </a:r>
          </a:p>
          <a:p>
            <a:pPr marL="0" indent="0">
              <a:buNone/>
            </a:pPr>
            <a:r>
              <a:rPr lang="en-US" dirty="0"/>
              <a:t> </a:t>
            </a:r>
            <a:r>
              <a:rPr lang="en-US" dirty="0" err="1"/>
              <a:t>printf</a:t>
            </a:r>
            <a:r>
              <a:rPr lang="en-US" dirty="0"/>
              <a:t>(char *format, int i1, char* s0) { … }</a:t>
            </a:r>
          </a:p>
        </p:txBody>
      </p:sp>
      <p:sp>
        <p:nvSpPr>
          <p:cNvPr id="4" name="Footer Placeholder 3">
            <a:extLst>
              <a:ext uri="{FF2B5EF4-FFF2-40B4-BE49-F238E27FC236}">
                <a16:creationId xmlns:a16="http://schemas.microsoft.com/office/drawing/2014/main" id="{C4AC53FD-C577-4007-B018-0B5E30CCB10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A342D00-045E-41B7-9544-BE3657C0B479}"/>
              </a:ext>
            </a:extLst>
          </p:cNvPr>
          <p:cNvSpPr>
            <a:spLocks noGrp="1"/>
          </p:cNvSpPr>
          <p:nvPr>
            <p:ph type="sldNum" sz="quarter" idx="12"/>
          </p:nvPr>
        </p:nvSpPr>
        <p:spPr/>
        <p:txBody>
          <a:bodyPr/>
          <a:lstStyle/>
          <a:p>
            <a:fld id="{6547F9EC-0141-428E-9624-21FD351CB832}" type="slidenum">
              <a:rPr lang="en-US" smtClean="0"/>
              <a:t>45</a:t>
            </a:fld>
            <a:endParaRPr lang="en-US"/>
          </a:p>
        </p:txBody>
      </p:sp>
      <p:sp>
        <p:nvSpPr>
          <p:cNvPr id="6" name="Rectangle 5">
            <a:extLst>
              <a:ext uri="{FF2B5EF4-FFF2-40B4-BE49-F238E27FC236}">
                <a16:creationId xmlns:a16="http://schemas.microsoft.com/office/drawing/2014/main" id="{D1567638-BCD3-4BFF-B3DA-04E027BC45D2}"/>
              </a:ext>
            </a:extLst>
          </p:cNvPr>
          <p:cNvSpPr/>
          <p:nvPr/>
        </p:nvSpPr>
        <p:spPr>
          <a:xfrm>
            <a:off x="4318534" y="1004227"/>
            <a:ext cx="7347284" cy="461665"/>
          </a:xfrm>
          <a:prstGeom prst="rect">
            <a:avLst/>
          </a:prstGeom>
          <a:solidFill>
            <a:srgbClr val="FFC000"/>
          </a:solidFill>
        </p:spPr>
        <p:txBody>
          <a:bodyPr wrap="square">
            <a:spAutoFit/>
          </a:bodyPr>
          <a:lstStyle/>
          <a:p>
            <a:r>
              <a:rPr lang="pt-BR" sz="2400" b="1" dirty="0"/>
              <a:t>	printf(“%d,%f,%d,%s\n”, 2, 3.0, 4, “5.7”);   </a:t>
            </a:r>
            <a:endParaRPr lang="en-US" sz="2400" b="1" dirty="0"/>
          </a:p>
        </p:txBody>
      </p:sp>
    </p:spTree>
    <p:extLst>
      <p:ext uri="{BB962C8B-B14F-4D97-AF65-F5344CB8AC3E}">
        <p14:creationId xmlns:p14="http://schemas.microsoft.com/office/powerpoint/2010/main" val="24565351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25813-670F-40AD-B7A3-AC1052ABBE54}"/>
              </a:ext>
            </a:extLst>
          </p:cNvPr>
          <p:cNvSpPr>
            <a:spLocks noGrp="1"/>
          </p:cNvSpPr>
          <p:nvPr>
            <p:ph type="title"/>
          </p:nvPr>
        </p:nvSpPr>
        <p:spPr/>
        <p:txBody>
          <a:bodyPr/>
          <a:lstStyle/>
          <a:p>
            <a:r>
              <a:rPr lang="en-US" dirty="0"/>
              <a:t>Waste of space?</a:t>
            </a:r>
          </a:p>
        </p:txBody>
      </p:sp>
      <p:sp>
        <p:nvSpPr>
          <p:cNvPr id="3" name="Content Placeholder 2">
            <a:extLst>
              <a:ext uri="{FF2B5EF4-FFF2-40B4-BE49-F238E27FC236}">
                <a16:creationId xmlns:a16="http://schemas.microsoft.com/office/drawing/2014/main" id="{C702B550-017F-4060-B92C-C884835FDBA9}"/>
              </a:ext>
            </a:extLst>
          </p:cNvPr>
          <p:cNvSpPr>
            <a:spLocks noGrp="1"/>
          </p:cNvSpPr>
          <p:nvPr>
            <p:ph idx="1"/>
          </p:nvPr>
        </p:nvSpPr>
        <p:spPr/>
        <p:txBody>
          <a:bodyPr/>
          <a:lstStyle/>
          <a:p>
            <a:r>
              <a:rPr lang="en-US" dirty="0"/>
              <a:t>Computers have a lot of memory, and you aren’t likely to really use a million permutations of types.  Code is fairly compact.</a:t>
            </a:r>
          </a:p>
          <a:p>
            <a:pPr marL="0" indent="0">
              <a:buNone/>
            </a:pPr>
            <a:endParaRPr lang="en-US" dirty="0"/>
          </a:p>
          <a:p>
            <a:r>
              <a:rPr lang="en-US" dirty="0"/>
              <a:t>So they concluded that no, this won’t waste space.  And it does allow for very effective type checking, at compile time!</a:t>
            </a:r>
          </a:p>
        </p:txBody>
      </p:sp>
      <p:sp>
        <p:nvSpPr>
          <p:cNvPr id="4" name="Footer Placeholder 3">
            <a:extLst>
              <a:ext uri="{FF2B5EF4-FFF2-40B4-BE49-F238E27FC236}">
                <a16:creationId xmlns:a16="http://schemas.microsoft.com/office/drawing/2014/main" id="{C0E5674F-EEEF-4AC0-8D84-E568F6261F8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AEE0BA3-9BEA-4F24-A7E1-BCA2975D863A}"/>
              </a:ext>
            </a:extLst>
          </p:cNvPr>
          <p:cNvSpPr>
            <a:spLocks noGrp="1"/>
          </p:cNvSpPr>
          <p:nvPr>
            <p:ph type="sldNum" sz="quarter" idx="12"/>
          </p:nvPr>
        </p:nvSpPr>
        <p:spPr/>
        <p:txBody>
          <a:bodyPr/>
          <a:lstStyle/>
          <a:p>
            <a:fld id="{6547F9EC-0141-428E-9624-21FD351CB832}" type="slidenum">
              <a:rPr lang="en-US" smtClean="0"/>
              <a:t>46</a:t>
            </a:fld>
            <a:endParaRPr lang="en-US"/>
          </a:p>
        </p:txBody>
      </p:sp>
    </p:spTree>
    <p:extLst>
      <p:ext uri="{BB962C8B-B14F-4D97-AF65-F5344CB8AC3E}">
        <p14:creationId xmlns:p14="http://schemas.microsoft.com/office/powerpoint/2010/main" val="39411364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AE031-F96F-4629-95EF-1FEC21B54EB0}"/>
              </a:ext>
            </a:extLst>
          </p:cNvPr>
          <p:cNvSpPr>
            <a:spLocks noGrp="1"/>
          </p:cNvSpPr>
          <p:nvPr>
            <p:ph type="title"/>
          </p:nvPr>
        </p:nvSpPr>
        <p:spPr/>
        <p:txBody>
          <a:bodyPr/>
          <a:lstStyle/>
          <a:p>
            <a:r>
              <a:rPr lang="en-US" dirty="0"/>
              <a:t>Variadic templates</a:t>
            </a:r>
          </a:p>
        </p:txBody>
      </p:sp>
      <p:sp>
        <p:nvSpPr>
          <p:cNvPr id="3" name="Content Placeholder 2">
            <a:extLst>
              <a:ext uri="{FF2B5EF4-FFF2-40B4-BE49-F238E27FC236}">
                <a16:creationId xmlns:a16="http://schemas.microsoft.com/office/drawing/2014/main" id="{C717D02B-EC3D-4921-B47F-A99A4093EBF8}"/>
              </a:ext>
            </a:extLst>
          </p:cNvPr>
          <p:cNvSpPr>
            <a:spLocks noGrp="1"/>
          </p:cNvSpPr>
          <p:nvPr>
            <p:ph idx="1"/>
          </p:nvPr>
        </p:nvSpPr>
        <p:spPr/>
        <p:txBody>
          <a:bodyPr>
            <a:normAutofit lnSpcReduction="10000"/>
          </a:bodyPr>
          <a:lstStyle/>
          <a:p>
            <a:r>
              <a:rPr lang="en-US" dirty="0"/>
              <a:t>The idea is a bit “brain bending”!</a:t>
            </a:r>
          </a:p>
          <a:p>
            <a:endParaRPr lang="en-US" dirty="0"/>
          </a:p>
          <a:p>
            <a:r>
              <a:rPr lang="en-US" dirty="0"/>
              <a:t>But this feature is a form of compile-time recursion in the template language system, and it allows you to handle variable argument lists with different types for each item.</a:t>
            </a:r>
          </a:p>
          <a:p>
            <a:endParaRPr lang="en-US" dirty="0"/>
          </a:p>
          <a:p>
            <a:r>
              <a:rPr lang="en-US" dirty="0"/>
              <a:t>For </a:t>
            </a:r>
            <a:r>
              <a:rPr lang="en-US" dirty="0" err="1"/>
              <a:t>printf</a:t>
            </a:r>
            <a:r>
              <a:rPr lang="en-US" dirty="0"/>
              <a:t>: we end up with a series of </a:t>
            </a:r>
            <a:r>
              <a:rPr lang="en-US" dirty="0" err="1"/>
              <a:t>printf</a:t>
            </a:r>
            <a:r>
              <a:rPr lang="en-US" dirty="0"/>
              <a:t> calls, each for a single argument.</a:t>
            </a:r>
          </a:p>
        </p:txBody>
      </p:sp>
      <p:sp>
        <p:nvSpPr>
          <p:cNvPr id="4" name="Footer Placeholder 3">
            <a:extLst>
              <a:ext uri="{FF2B5EF4-FFF2-40B4-BE49-F238E27FC236}">
                <a16:creationId xmlns:a16="http://schemas.microsoft.com/office/drawing/2014/main" id="{320C224B-87DF-4651-AE9C-8810854D9A25}"/>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D4A8BAC-64FA-4793-BBB3-830C6E882C8D}"/>
              </a:ext>
            </a:extLst>
          </p:cNvPr>
          <p:cNvSpPr>
            <a:spLocks noGrp="1"/>
          </p:cNvSpPr>
          <p:nvPr>
            <p:ph type="sldNum" sz="quarter" idx="12"/>
          </p:nvPr>
        </p:nvSpPr>
        <p:spPr/>
        <p:txBody>
          <a:bodyPr/>
          <a:lstStyle/>
          <a:p>
            <a:fld id="{6547F9EC-0141-428E-9624-21FD351CB832}" type="slidenum">
              <a:rPr lang="en-US" smtClean="0"/>
              <a:t>47</a:t>
            </a:fld>
            <a:endParaRPr lang="en-US"/>
          </a:p>
        </p:txBody>
      </p:sp>
    </p:spTree>
    <p:extLst>
      <p:ext uri="{BB962C8B-B14F-4D97-AF65-F5344CB8AC3E}">
        <p14:creationId xmlns:p14="http://schemas.microsoft.com/office/powerpoint/2010/main" val="18080771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D4A11-5160-4283-9B94-BE9D1BAB9633}"/>
              </a:ext>
            </a:extLst>
          </p:cNvPr>
          <p:cNvSpPr>
            <a:spLocks noGrp="1"/>
          </p:cNvSpPr>
          <p:nvPr>
            <p:ph type="title"/>
          </p:nvPr>
        </p:nvSpPr>
        <p:spPr>
          <a:xfrm>
            <a:off x="966376" y="112976"/>
            <a:ext cx="10641691" cy="1499616"/>
          </a:xfrm>
        </p:spPr>
        <p:txBody>
          <a:bodyPr/>
          <a:lstStyle/>
          <a:p>
            <a:r>
              <a:rPr lang="en-US" dirty="0"/>
              <a:t>Here’s </a:t>
            </a:r>
            <a:r>
              <a:rPr lang="en-US" dirty="0" err="1"/>
              <a:t>safe_printf</a:t>
            </a:r>
            <a:endParaRPr lang="en-US" dirty="0"/>
          </a:p>
        </p:txBody>
      </p:sp>
      <p:sp>
        <p:nvSpPr>
          <p:cNvPr id="4" name="Footer Placeholder 3">
            <a:extLst>
              <a:ext uri="{FF2B5EF4-FFF2-40B4-BE49-F238E27FC236}">
                <a16:creationId xmlns:a16="http://schemas.microsoft.com/office/drawing/2014/main" id="{D3AC45E6-950D-4C35-BC7E-FD75300927F7}"/>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F1FD2DBC-F26D-4578-8A83-545569921BCC}"/>
              </a:ext>
            </a:extLst>
          </p:cNvPr>
          <p:cNvSpPr>
            <a:spLocks noGrp="1"/>
          </p:cNvSpPr>
          <p:nvPr>
            <p:ph type="sldNum" sz="quarter" idx="12"/>
          </p:nvPr>
        </p:nvSpPr>
        <p:spPr/>
        <p:txBody>
          <a:bodyPr/>
          <a:lstStyle/>
          <a:p>
            <a:fld id="{6547F9EC-0141-428E-9624-21FD351CB832}" type="slidenum">
              <a:rPr lang="en-US" smtClean="0"/>
              <a:t>48</a:t>
            </a:fld>
            <a:endParaRPr lang="en-US"/>
          </a:p>
        </p:txBody>
      </p:sp>
      <p:sp>
        <p:nvSpPr>
          <p:cNvPr id="6" name="Rectangle 5">
            <a:extLst>
              <a:ext uri="{FF2B5EF4-FFF2-40B4-BE49-F238E27FC236}">
                <a16:creationId xmlns:a16="http://schemas.microsoft.com/office/drawing/2014/main" id="{10D0F095-AD90-4989-9978-F8503EEDC05E}"/>
              </a:ext>
            </a:extLst>
          </p:cNvPr>
          <p:cNvSpPr/>
          <p:nvPr/>
        </p:nvSpPr>
        <p:spPr>
          <a:xfrm>
            <a:off x="381000" y="1206364"/>
            <a:ext cx="5431042" cy="5355312"/>
          </a:xfrm>
          <a:prstGeom prst="rect">
            <a:avLst/>
          </a:prstGeom>
          <a:solidFill>
            <a:srgbClr val="FFC000"/>
          </a:solidFill>
        </p:spPr>
        <p:txBody>
          <a:bodyPr wrap="square">
            <a:spAutoFit/>
          </a:bodyPr>
          <a:lstStyle/>
          <a:p>
            <a:r>
              <a:rPr lang="en-US" b="1" dirty="0"/>
              <a:t>// In the .</a:t>
            </a:r>
            <a:r>
              <a:rPr lang="en-US" b="1" dirty="0" err="1"/>
              <a:t>hpp</a:t>
            </a:r>
            <a:r>
              <a:rPr lang="en-US" b="1" dirty="0"/>
              <a:t> file, this comes first, so that</a:t>
            </a:r>
            <a:br>
              <a:rPr lang="en-US" b="1" dirty="0"/>
            </a:br>
            <a:r>
              <a:rPr lang="en-US" b="1" dirty="0"/>
              <a:t>// C++ will know how to compile the “lone” call to</a:t>
            </a:r>
            <a:br>
              <a:rPr lang="en-US" b="1" dirty="0"/>
            </a:br>
            <a:r>
              <a:rPr lang="en-US" b="1" dirty="0"/>
              <a:t>// </a:t>
            </a:r>
            <a:r>
              <a:rPr lang="en-US" b="1" dirty="0" err="1"/>
              <a:t>safe_printf</a:t>
            </a:r>
            <a:r>
              <a:rPr lang="en-US" b="1" dirty="0"/>
              <a:t> with no arguments, when it sees it.</a:t>
            </a:r>
          </a:p>
          <a:p>
            <a:r>
              <a:rPr lang="en-US" b="1" dirty="0"/>
              <a:t>void </a:t>
            </a:r>
            <a:r>
              <a:rPr lang="en-US" b="1" dirty="0" err="1"/>
              <a:t>safe_printf</a:t>
            </a:r>
            <a:r>
              <a:rPr lang="en-US" b="1" dirty="0"/>
              <a:t>(const char *s)</a:t>
            </a:r>
          </a:p>
          <a:p>
            <a:r>
              <a:rPr lang="en-US" b="1" dirty="0"/>
              <a:t>{</a:t>
            </a:r>
          </a:p>
          <a:p>
            <a:r>
              <a:rPr lang="en-US" b="1" dirty="0"/>
              <a:t>    // We processed all the arguments, scan remainder</a:t>
            </a:r>
          </a:p>
          <a:p>
            <a:r>
              <a:rPr lang="en-US" b="1" dirty="0"/>
              <a:t>    while (*s) {</a:t>
            </a:r>
          </a:p>
          <a:p>
            <a:r>
              <a:rPr lang="en-US" b="1" dirty="0"/>
              <a:t>        if (*s == '%') {</a:t>
            </a:r>
          </a:p>
          <a:p>
            <a:r>
              <a:rPr lang="en-US" b="1" dirty="0"/>
              <a:t>            if (*(s + 1) == '%') {</a:t>
            </a:r>
          </a:p>
          <a:p>
            <a:r>
              <a:rPr lang="en-US" b="1" dirty="0"/>
              <a:t>                ++s;</a:t>
            </a:r>
          </a:p>
          <a:p>
            <a:r>
              <a:rPr lang="en-US" b="1" dirty="0"/>
              <a:t>            }</a:t>
            </a:r>
          </a:p>
          <a:p>
            <a:r>
              <a:rPr lang="en-US" b="1" dirty="0"/>
              <a:t>            else {</a:t>
            </a:r>
          </a:p>
          <a:p>
            <a:r>
              <a:rPr lang="en-US" b="1" dirty="0"/>
              <a:t>                throw "invalid format: missing arguments";</a:t>
            </a:r>
          </a:p>
          <a:p>
            <a:r>
              <a:rPr lang="en-US" b="1" dirty="0"/>
              <a:t>            }</a:t>
            </a:r>
          </a:p>
          <a:p>
            <a:r>
              <a:rPr lang="en-US" b="1" dirty="0"/>
              <a:t>        }</a:t>
            </a:r>
          </a:p>
          <a:p>
            <a:r>
              <a:rPr lang="en-US" b="1" dirty="0"/>
              <a:t>        std::</a:t>
            </a:r>
            <a:r>
              <a:rPr lang="en-US" b="1" dirty="0" err="1"/>
              <a:t>cout</a:t>
            </a:r>
            <a:r>
              <a:rPr lang="en-US" b="1" dirty="0"/>
              <a:t> &lt;&lt; *s++;</a:t>
            </a:r>
          </a:p>
          <a:p>
            <a:r>
              <a:rPr lang="en-US" b="1" dirty="0"/>
              <a:t>    }</a:t>
            </a:r>
          </a:p>
          <a:p>
            <a:r>
              <a:rPr lang="en-US" b="1" dirty="0"/>
              <a:t>}</a:t>
            </a:r>
          </a:p>
          <a:p>
            <a:endParaRPr lang="en-US" b="1" dirty="0"/>
          </a:p>
        </p:txBody>
      </p:sp>
      <p:sp>
        <p:nvSpPr>
          <p:cNvPr id="7" name="Rectangle 6">
            <a:extLst>
              <a:ext uri="{FF2B5EF4-FFF2-40B4-BE49-F238E27FC236}">
                <a16:creationId xmlns:a16="http://schemas.microsoft.com/office/drawing/2014/main" id="{DBD73300-7C33-43E5-94B9-630B25A32D9B}"/>
              </a:ext>
            </a:extLst>
          </p:cNvPr>
          <p:cNvSpPr/>
          <p:nvPr/>
        </p:nvSpPr>
        <p:spPr>
          <a:xfrm>
            <a:off x="5927698" y="1206364"/>
            <a:ext cx="6096000" cy="5355312"/>
          </a:xfrm>
          <a:prstGeom prst="rect">
            <a:avLst/>
          </a:prstGeom>
          <a:solidFill>
            <a:srgbClr val="FFC000"/>
          </a:solidFill>
        </p:spPr>
        <p:txBody>
          <a:bodyPr>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while (*s) {                    // Scan up to the next format item</a:t>
            </a:r>
          </a:p>
          <a:p>
            <a:r>
              <a:rPr lang="en-US" b="1" dirty="0"/>
              <a:t>        if (*s == '%’) {          // found it</a:t>
            </a:r>
          </a:p>
          <a:p>
            <a:r>
              <a:rPr lang="en-US" b="1" dirty="0"/>
              <a:t>            if (*(s + 1) == '%') {</a:t>
            </a:r>
          </a:p>
          <a:p>
            <a:r>
              <a:rPr lang="en-US" b="1" dirty="0"/>
              <a:t>                ++s;</a:t>
            </a:r>
          </a:p>
          <a:p>
            <a:r>
              <a:rPr lang="en-US" b="1" dirty="0"/>
              <a:t>            }</a:t>
            </a:r>
          </a:p>
          <a:p>
            <a:r>
              <a:rPr lang="en-US" b="1" dirty="0"/>
              <a:t>            else {   // Really should check that *s matches T… </a:t>
            </a:r>
          </a:p>
          <a:p>
            <a:r>
              <a:rPr lang="en-US" b="1" dirty="0"/>
              <a:t>                std::</a:t>
            </a:r>
            <a:r>
              <a:rPr lang="en-US" b="1" dirty="0" err="1"/>
              <a:t>cout</a:t>
            </a:r>
            <a:r>
              <a:rPr lang="en-US" b="1" dirty="0"/>
              <a:t> &lt;&lt; value;</a:t>
            </a:r>
          </a:p>
          <a:p>
            <a:r>
              <a:rPr lang="en-US" b="1" dirty="0"/>
              <a:t>                // call even when *s == 0 to detect extra arguments</a:t>
            </a:r>
          </a:p>
          <a:p>
            <a:r>
              <a:rPr lang="en-US" b="1" dirty="0"/>
              <a:t>                </a:t>
            </a:r>
            <a:r>
              <a:rPr lang="en-US" b="1" dirty="0" err="1"/>
              <a:t>safe_printf</a:t>
            </a:r>
            <a:r>
              <a:rPr lang="en-US" b="1" dirty="0"/>
              <a:t>(s + 1, </a:t>
            </a:r>
            <a:r>
              <a:rPr lang="en-US" b="1" dirty="0" err="1"/>
              <a:t>args</a:t>
            </a:r>
            <a:r>
              <a:rPr lang="en-US" b="1" dirty="0"/>
              <a:t>...); </a:t>
            </a:r>
          </a:p>
          <a:p>
            <a:r>
              <a:rPr lang="en-US" b="1" dirty="0"/>
              <a:t>                return;</a:t>
            </a:r>
          </a:p>
          <a:p>
            <a:r>
              <a:rPr lang="en-US" b="1" dirty="0"/>
              <a:t>            }</a:t>
            </a:r>
          </a:p>
          <a:p>
            <a:r>
              <a:rPr lang="en-US" b="1" dirty="0"/>
              <a:t>        }</a:t>
            </a:r>
          </a:p>
          <a:p>
            <a:r>
              <a:rPr lang="en-US" b="1" dirty="0"/>
              <a:t>        std::</a:t>
            </a:r>
            <a:r>
              <a:rPr lang="en-US" b="1" dirty="0" err="1"/>
              <a:t>cout</a:t>
            </a:r>
            <a:r>
              <a:rPr lang="en-US" b="1" dirty="0"/>
              <a:t> &lt;&lt; *s++;       // Output text part of the format</a:t>
            </a:r>
          </a:p>
          <a:p>
            <a:r>
              <a:rPr lang="en-US" b="1" dirty="0"/>
              <a:t>    }</a:t>
            </a:r>
          </a:p>
          <a:p>
            <a:r>
              <a:rPr lang="en-US" b="1" dirty="0"/>
              <a:t>    throw "extra arguments provided to </a:t>
            </a:r>
            <a:r>
              <a:rPr lang="en-US" b="1" dirty="0" err="1"/>
              <a:t>printf</a:t>
            </a:r>
            <a:r>
              <a:rPr lang="en-US" b="1" dirty="0"/>
              <a:t>";</a:t>
            </a:r>
          </a:p>
          <a:p>
            <a:r>
              <a:rPr lang="en-US" b="1" dirty="0"/>
              <a:t>}</a:t>
            </a:r>
          </a:p>
        </p:txBody>
      </p:sp>
      <p:sp>
        <p:nvSpPr>
          <p:cNvPr id="3" name="TextBox 2">
            <a:extLst>
              <a:ext uri="{FF2B5EF4-FFF2-40B4-BE49-F238E27FC236}">
                <a16:creationId xmlns:a16="http://schemas.microsoft.com/office/drawing/2014/main" id="{77883C21-F46F-46E2-A7D6-AC7CF1BAF8D7}"/>
              </a:ext>
            </a:extLst>
          </p:cNvPr>
          <p:cNvSpPr txBox="1"/>
          <p:nvPr/>
        </p:nvSpPr>
        <p:spPr>
          <a:xfrm>
            <a:off x="1695652" y="6488668"/>
            <a:ext cx="2596551" cy="369332"/>
          </a:xfrm>
          <a:prstGeom prst="rect">
            <a:avLst/>
          </a:prstGeom>
          <a:noFill/>
        </p:spPr>
        <p:txBody>
          <a:bodyPr wrap="square" rtlCol="0">
            <a:spAutoFit/>
          </a:bodyPr>
          <a:lstStyle/>
          <a:p>
            <a:pPr algn="ctr"/>
            <a:r>
              <a:rPr lang="en-US" b="1" dirty="0"/>
              <a:t>Base Case</a:t>
            </a:r>
          </a:p>
        </p:txBody>
      </p:sp>
      <p:sp>
        <p:nvSpPr>
          <p:cNvPr id="8" name="TextBox 7">
            <a:extLst>
              <a:ext uri="{FF2B5EF4-FFF2-40B4-BE49-F238E27FC236}">
                <a16:creationId xmlns:a16="http://schemas.microsoft.com/office/drawing/2014/main" id="{7BFF68EF-81F6-456D-97FA-616874AC9DB3}"/>
              </a:ext>
            </a:extLst>
          </p:cNvPr>
          <p:cNvSpPr txBox="1"/>
          <p:nvPr/>
        </p:nvSpPr>
        <p:spPr>
          <a:xfrm>
            <a:off x="7350164" y="6488668"/>
            <a:ext cx="2596551" cy="369332"/>
          </a:xfrm>
          <a:prstGeom prst="rect">
            <a:avLst/>
          </a:prstGeom>
          <a:noFill/>
        </p:spPr>
        <p:txBody>
          <a:bodyPr wrap="square" rtlCol="0">
            <a:spAutoFit/>
          </a:bodyPr>
          <a:lstStyle/>
          <a:p>
            <a:pPr algn="ctr"/>
            <a:r>
              <a:rPr lang="en-US" b="1" dirty="0"/>
              <a:t>Recursive Case</a:t>
            </a:r>
          </a:p>
        </p:txBody>
      </p:sp>
    </p:spTree>
    <p:extLst>
      <p:ext uri="{BB962C8B-B14F-4D97-AF65-F5344CB8AC3E}">
        <p14:creationId xmlns:p14="http://schemas.microsoft.com/office/powerpoint/2010/main" val="85617121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creates a whole series of “</a:t>
            </a:r>
            <a:r>
              <a:rPr lang="en-US" dirty="0" err="1"/>
              <a:t>printf</a:t>
            </a:r>
            <a:r>
              <a:rPr lang="en-US" dirty="0"/>
              <a:t>” methods, each 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49</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Tree>
    <p:extLst>
      <p:ext uri="{BB962C8B-B14F-4D97-AF65-F5344CB8AC3E}">
        <p14:creationId xmlns:p14="http://schemas.microsoft.com/office/powerpoint/2010/main" val="3961252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53123-B3CF-4672-8587-CE75F28E2743}"/>
              </a:ext>
            </a:extLst>
          </p:cNvPr>
          <p:cNvSpPr>
            <a:spLocks noGrp="1"/>
          </p:cNvSpPr>
          <p:nvPr>
            <p:ph type="title"/>
          </p:nvPr>
        </p:nvSpPr>
        <p:spPr/>
        <p:txBody>
          <a:bodyPr/>
          <a:lstStyle/>
          <a:p>
            <a:r>
              <a:rPr lang="en-US" dirty="0"/>
              <a:t>Concept of a generic or template</a:t>
            </a:r>
          </a:p>
        </p:txBody>
      </p:sp>
      <p:sp>
        <p:nvSpPr>
          <p:cNvPr id="5" name="Content Placeholder 4">
            <a:extLst>
              <a:ext uri="{FF2B5EF4-FFF2-40B4-BE49-F238E27FC236}">
                <a16:creationId xmlns:a16="http://schemas.microsoft.com/office/drawing/2014/main" id="{7473500E-8FE2-49E3-A3B2-6D5C9D85351C}"/>
              </a:ext>
            </a:extLst>
          </p:cNvPr>
          <p:cNvSpPr>
            <a:spLocks noGrp="1"/>
          </p:cNvSpPr>
          <p:nvPr>
            <p:ph idx="1"/>
          </p:nvPr>
        </p:nvSpPr>
        <p:spPr/>
        <p:txBody>
          <a:bodyPr/>
          <a:lstStyle/>
          <a:p>
            <a:r>
              <a:rPr lang="en-US" dirty="0"/>
              <a:t>A class that can be specialized by providing element types as class arguments.</a:t>
            </a:r>
          </a:p>
          <a:p>
            <a:endParaRPr lang="en-US" dirty="0"/>
          </a:p>
          <a:p>
            <a:r>
              <a:rPr lang="en-US" dirty="0"/>
              <a:t>For example, “a list of pets” or “a map from strings to counters”</a:t>
            </a:r>
          </a:p>
          <a:p>
            <a:endParaRPr lang="en-US" dirty="0"/>
          </a:p>
          <a:p>
            <a:r>
              <a:rPr lang="en-US" dirty="0"/>
              <a:t>This separates the abstraction the class implements from the specific types of objects it manages.</a:t>
            </a:r>
          </a:p>
        </p:txBody>
      </p:sp>
      <p:sp>
        <p:nvSpPr>
          <p:cNvPr id="3" name="Footer Placeholder 2">
            <a:extLst>
              <a:ext uri="{FF2B5EF4-FFF2-40B4-BE49-F238E27FC236}">
                <a16:creationId xmlns:a16="http://schemas.microsoft.com/office/drawing/2014/main" id="{A80FE1C5-AB95-46FC-B961-2DA02A2C7624}"/>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6E3DC9FB-FE91-4C3A-8432-C41D567211AE}"/>
              </a:ext>
            </a:extLst>
          </p:cNvPr>
          <p:cNvSpPr>
            <a:spLocks noGrp="1"/>
          </p:cNvSpPr>
          <p:nvPr>
            <p:ph type="sldNum" sz="quarter" idx="12"/>
          </p:nvPr>
        </p:nvSpPr>
        <p:spPr/>
        <p:txBody>
          <a:bodyPr/>
          <a:lstStyle/>
          <a:p>
            <a:fld id="{6547F9EC-0141-428E-9624-21FD351CB832}" type="slidenum">
              <a:rPr lang="en-US" smtClean="0"/>
              <a:t>5</a:t>
            </a:fld>
            <a:endParaRPr lang="en-US"/>
          </a:p>
        </p:txBody>
      </p:sp>
    </p:spTree>
    <p:extLst>
      <p:ext uri="{BB962C8B-B14F-4D97-AF65-F5344CB8AC3E}">
        <p14:creationId xmlns:p14="http://schemas.microsoft.com/office/powerpoint/2010/main" val="39825656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creates a whole series of “</a:t>
            </a:r>
            <a:r>
              <a:rPr lang="en-US" dirty="0" err="1"/>
              <a:t>printf</a:t>
            </a:r>
            <a:r>
              <a:rPr lang="en-US" dirty="0"/>
              <a:t>” methods, each 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50</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
        <p:nvSpPr>
          <p:cNvPr id="7" name="Oval 6">
            <a:extLst>
              <a:ext uri="{FF2B5EF4-FFF2-40B4-BE49-F238E27FC236}">
                <a16:creationId xmlns:a16="http://schemas.microsoft.com/office/drawing/2014/main" id="{49FE9F1C-4963-46A8-A24A-B894FC7A955A}"/>
              </a:ext>
            </a:extLst>
          </p:cNvPr>
          <p:cNvSpPr/>
          <p:nvPr/>
        </p:nvSpPr>
        <p:spPr>
          <a:xfrm>
            <a:off x="4985886" y="3811604"/>
            <a:ext cx="1636295" cy="54864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647486F-98D7-4B47-9ACC-B3CADA795493}"/>
              </a:ext>
            </a:extLst>
          </p:cNvPr>
          <p:cNvCxnSpPr>
            <a:stCxn id="7" idx="7"/>
          </p:cNvCxnSpPr>
          <p:nvPr/>
        </p:nvCxnSpPr>
        <p:spPr>
          <a:xfrm flipV="1">
            <a:off x="6382551" y="3597053"/>
            <a:ext cx="769020" cy="294897"/>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F03D667-971F-4014-A382-A958A07A11C7}"/>
              </a:ext>
            </a:extLst>
          </p:cNvPr>
          <p:cNvSpPr txBox="1"/>
          <p:nvPr/>
        </p:nvSpPr>
        <p:spPr>
          <a:xfrm>
            <a:off x="7151571" y="3054716"/>
            <a:ext cx="4908884" cy="923330"/>
          </a:xfrm>
          <a:prstGeom prst="rect">
            <a:avLst/>
          </a:prstGeom>
          <a:solidFill>
            <a:srgbClr val="FFFF00"/>
          </a:solidFill>
          <a:ln w="38100">
            <a:solidFill>
              <a:srgbClr val="C00000"/>
            </a:solidFill>
          </a:ln>
        </p:spPr>
        <p:txBody>
          <a:bodyPr wrap="square" rtlCol="0">
            <a:spAutoFit/>
          </a:bodyPr>
          <a:lstStyle/>
          <a:p>
            <a:r>
              <a:rPr lang="en-US" b="1" dirty="0"/>
              <a:t>Template expansion will replace these with a series of properly typed parameters, each with an automatically generated name</a:t>
            </a:r>
          </a:p>
        </p:txBody>
      </p:sp>
    </p:spTree>
    <p:extLst>
      <p:ext uri="{BB962C8B-B14F-4D97-AF65-F5344CB8AC3E}">
        <p14:creationId xmlns:p14="http://schemas.microsoft.com/office/powerpoint/2010/main" val="13327681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DAD7A-0CA8-4249-A077-8A7155EE8C7F}"/>
              </a:ext>
            </a:extLst>
          </p:cNvPr>
          <p:cNvSpPr>
            <a:spLocks noGrp="1"/>
          </p:cNvSpPr>
          <p:nvPr>
            <p:ph type="title"/>
          </p:nvPr>
        </p:nvSpPr>
        <p:spPr/>
        <p:txBody>
          <a:bodyPr/>
          <a:lstStyle/>
          <a:p>
            <a:r>
              <a:rPr lang="en-US" dirty="0"/>
              <a:t>Key to understanding this template</a:t>
            </a:r>
          </a:p>
        </p:txBody>
      </p:sp>
      <p:sp>
        <p:nvSpPr>
          <p:cNvPr id="3" name="Content Placeholder 2">
            <a:extLst>
              <a:ext uri="{FF2B5EF4-FFF2-40B4-BE49-F238E27FC236}">
                <a16:creationId xmlns:a16="http://schemas.microsoft.com/office/drawing/2014/main" id="{E435C037-5AB5-47AE-BF3C-BF22D5AD6B45}"/>
              </a:ext>
            </a:extLst>
          </p:cNvPr>
          <p:cNvSpPr>
            <a:spLocks noGrp="1"/>
          </p:cNvSpPr>
          <p:nvPr>
            <p:ph idx="1"/>
          </p:nvPr>
        </p:nvSpPr>
        <p:spPr/>
        <p:txBody>
          <a:bodyPr/>
          <a:lstStyle/>
          <a:p>
            <a:r>
              <a:rPr lang="en-US" dirty="0"/>
              <a:t>It creates a whole series of “</a:t>
            </a:r>
            <a:r>
              <a:rPr lang="en-US" dirty="0" err="1"/>
              <a:t>printf</a:t>
            </a:r>
            <a:r>
              <a:rPr lang="en-US" dirty="0"/>
              <a:t>” methods, each calling the next one, for use with this specific sequence of types</a:t>
            </a:r>
          </a:p>
        </p:txBody>
      </p:sp>
      <p:sp>
        <p:nvSpPr>
          <p:cNvPr id="4" name="Footer Placeholder 3">
            <a:extLst>
              <a:ext uri="{FF2B5EF4-FFF2-40B4-BE49-F238E27FC236}">
                <a16:creationId xmlns:a16="http://schemas.microsoft.com/office/drawing/2014/main" id="{0CFA88DC-7FD1-4245-AE29-787EF43DFF79}"/>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7D23225-1B0B-4238-AA16-91A0DC788FF8}"/>
              </a:ext>
            </a:extLst>
          </p:cNvPr>
          <p:cNvSpPr>
            <a:spLocks noGrp="1"/>
          </p:cNvSpPr>
          <p:nvPr>
            <p:ph type="sldNum" sz="quarter" idx="12"/>
          </p:nvPr>
        </p:nvSpPr>
        <p:spPr/>
        <p:txBody>
          <a:bodyPr/>
          <a:lstStyle/>
          <a:p>
            <a:fld id="{6547F9EC-0141-428E-9624-21FD351CB832}" type="slidenum">
              <a:rPr lang="en-US" smtClean="0"/>
              <a:t>51</a:t>
            </a:fld>
            <a:endParaRPr lang="en-US"/>
          </a:p>
        </p:txBody>
      </p:sp>
      <p:sp>
        <p:nvSpPr>
          <p:cNvPr id="6" name="Rectangle 5">
            <a:extLst>
              <a:ext uri="{FF2B5EF4-FFF2-40B4-BE49-F238E27FC236}">
                <a16:creationId xmlns:a16="http://schemas.microsoft.com/office/drawing/2014/main" id="{D83E9F72-75F2-40BF-BBF9-43146D09A274}"/>
              </a:ext>
            </a:extLst>
          </p:cNvPr>
          <p:cNvSpPr/>
          <p:nvPr/>
        </p:nvSpPr>
        <p:spPr>
          <a:xfrm>
            <a:off x="1211327" y="3597053"/>
            <a:ext cx="9956545" cy="2308324"/>
          </a:xfrm>
          <a:prstGeom prst="rect">
            <a:avLst/>
          </a:prstGeom>
          <a:solidFill>
            <a:srgbClr val="FFC000"/>
          </a:solidFill>
        </p:spPr>
        <p:txBody>
          <a:bodyPr wrap="square">
            <a:spAutoFit/>
          </a:bodyPr>
          <a:lstStyle/>
          <a:p>
            <a:r>
              <a:rPr lang="en-US" b="1" dirty="0"/>
              <a:t>template&lt;</a:t>
            </a:r>
            <a:r>
              <a:rPr lang="en-US" b="1" dirty="0" err="1"/>
              <a:t>typename</a:t>
            </a:r>
            <a:r>
              <a:rPr lang="en-US" b="1" dirty="0"/>
              <a:t> T, </a:t>
            </a:r>
            <a:r>
              <a:rPr lang="en-US" b="1" dirty="0" err="1"/>
              <a:t>typename</a:t>
            </a:r>
            <a:r>
              <a:rPr lang="en-US" b="1" dirty="0"/>
              <a:t>... </a:t>
            </a:r>
            <a:r>
              <a:rPr lang="en-US" b="1" dirty="0" err="1"/>
              <a:t>Args</a:t>
            </a:r>
            <a:r>
              <a:rPr lang="en-US" b="1" dirty="0"/>
              <a:t>&gt;</a:t>
            </a:r>
          </a:p>
          <a:p>
            <a:r>
              <a:rPr lang="en-US" b="1" dirty="0"/>
              <a:t>void </a:t>
            </a:r>
            <a:r>
              <a:rPr lang="en-US" b="1" dirty="0" err="1"/>
              <a:t>safe_printf</a:t>
            </a:r>
            <a:r>
              <a:rPr lang="en-US" b="1" dirty="0"/>
              <a:t>(const char *s, T&amp; value, </a:t>
            </a:r>
            <a:r>
              <a:rPr lang="en-US" b="1" dirty="0" err="1"/>
              <a:t>Args</a:t>
            </a:r>
            <a:r>
              <a:rPr lang="en-US" b="1" dirty="0"/>
              <a:t>... </a:t>
            </a:r>
            <a:r>
              <a:rPr lang="en-US" b="1" dirty="0" err="1"/>
              <a:t>args</a:t>
            </a:r>
            <a:r>
              <a:rPr lang="en-US" b="1" dirty="0"/>
              <a:t>)</a:t>
            </a:r>
          </a:p>
          <a:p>
            <a:r>
              <a:rPr lang="en-US" b="1" dirty="0"/>
              <a:t>{</a:t>
            </a:r>
          </a:p>
          <a:p>
            <a:r>
              <a:rPr lang="en-US" b="1" dirty="0"/>
              <a:t>    …</a:t>
            </a:r>
          </a:p>
          <a:p>
            <a:r>
              <a:rPr lang="en-US" b="1" dirty="0"/>
              <a:t>   std::</a:t>
            </a:r>
            <a:r>
              <a:rPr lang="en-US" b="1" dirty="0" err="1"/>
              <a:t>cout</a:t>
            </a:r>
            <a:r>
              <a:rPr lang="en-US" b="1" dirty="0"/>
              <a:t> &lt;&lt; value;              // At this point C++ “knows” value is of type T!</a:t>
            </a:r>
          </a:p>
          <a:p>
            <a:r>
              <a:rPr lang="en-US" b="1" dirty="0"/>
              <a:t>   </a:t>
            </a:r>
            <a:r>
              <a:rPr lang="en-US" b="1" dirty="0" err="1"/>
              <a:t>safe_printf</a:t>
            </a:r>
            <a:r>
              <a:rPr lang="en-US" b="1" dirty="0"/>
              <a:t>(s + 1, </a:t>
            </a:r>
            <a:r>
              <a:rPr lang="en-US" b="1" dirty="0" err="1"/>
              <a:t>args</a:t>
            </a:r>
            <a:r>
              <a:rPr lang="en-US" b="1" dirty="0"/>
              <a:t>...);   //  We’ve removed one argument</a:t>
            </a:r>
          </a:p>
          <a:p>
            <a:r>
              <a:rPr lang="en-US" b="1" dirty="0"/>
              <a:t>   …</a:t>
            </a:r>
          </a:p>
          <a:p>
            <a:r>
              <a:rPr lang="en-US" b="1" dirty="0"/>
              <a:t>}</a:t>
            </a:r>
          </a:p>
        </p:txBody>
      </p:sp>
      <p:sp>
        <p:nvSpPr>
          <p:cNvPr id="7" name="Oval 6">
            <a:extLst>
              <a:ext uri="{FF2B5EF4-FFF2-40B4-BE49-F238E27FC236}">
                <a16:creationId xmlns:a16="http://schemas.microsoft.com/office/drawing/2014/main" id="{49FE9F1C-4963-46A8-A24A-B894FC7A955A}"/>
              </a:ext>
            </a:extLst>
          </p:cNvPr>
          <p:cNvSpPr/>
          <p:nvPr/>
        </p:nvSpPr>
        <p:spPr>
          <a:xfrm>
            <a:off x="2800952" y="4917997"/>
            <a:ext cx="1636295" cy="548640"/>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a:extLst>
              <a:ext uri="{FF2B5EF4-FFF2-40B4-BE49-F238E27FC236}">
                <a16:creationId xmlns:a16="http://schemas.microsoft.com/office/drawing/2014/main" id="{6647486F-98D7-4B47-9ACC-B3CADA795493}"/>
              </a:ext>
            </a:extLst>
          </p:cNvPr>
          <p:cNvCxnSpPr>
            <a:stCxn id="7" idx="7"/>
          </p:cNvCxnSpPr>
          <p:nvPr/>
        </p:nvCxnSpPr>
        <p:spPr>
          <a:xfrm flipV="1">
            <a:off x="4197617" y="4703446"/>
            <a:ext cx="769020" cy="294897"/>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FF03D667-971F-4014-A382-A958A07A11C7}"/>
              </a:ext>
            </a:extLst>
          </p:cNvPr>
          <p:cNvSpPr txBox="1"/>
          <p:nvPr/>
        </p:nvSpPr>
        <p:spPr>
          <a:xfrm>
            <a:off x="4966637" y="4161109"/>
            <a:ext cx="4908884" cy="646331"/>
          </a:xfrm>
          <a:prstGeom prst="rect">
            <a:avLst/>
          </a:prstGeom>
          <a:solidFill>
            <a:srgbClr val="FFFF00"/>
          </a:solidFill>
          <a:ln w="38100">
            <a:solidFill>
              <a:srgbClr val="C00000"/>
            </a:solidFill>
          </a:ln>
        </p:spPr>
        <p:txBody>
          <a:bodyPr wrap="square" rtlCol="0">
            <a:spAutoFit/>
          </a:bodyPr>
          <a:lstStyle/>
          <a:p>
            <a:r>
              <a:rPr lang="en-US" b="1" dirty="0"/>
              <a:t>Template expansion will replace these a list of those automatically generated variable names</a:t>
            </a:r>
          </a:p>
        </p:txBody>
      </p:sp>
    </p:spTree>
    <p:extLst>
      <p:ext uri="{BB962C8B-B14F-4D97-AF65-F5344CB8AC3E}">
        <p14:creationId xmlns:p14="http://schemas.microsoft.com/office/powerpoint/2010/main" val="15771479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BE23-FF77-4362-9E54-C5D2FCB659DA}"/>
              </a:ext>
            </a:extLst>
          </p:cNvPr>
          <p:cNvSpPr>
            <a:spLocks noGrp="1"/>
          </p:cNvSpPr>
          <p:nvPr>
            <p:ph type="title"/>
          </p:nvPr>
        </p:nvSpPr>
        <p:spPr/>
        <p:txBody>
          <a:bodyPr/>
          <a:lstStyle/>
          <a:p>
            <a:r>
              <a:rPr lang="en-US" dirty="0"/>
              <a:t>How does this expand?</a:t>
            </a:r>
          </a:p>
        </p:txBody>
      </p:sp>
      <p:sp>
        <p:nvSpPr>
          <p:cNvPr id="3" name="Content Placeholder 2">
            <a:extLst>
              <a:ext uri="{FF2B5EF4-FFF2-40B4-BE49-F238E27FC236}">
                <a16:creationId xmlns:a16="http://schemas.microsoft.com/office/drawing/2014/main" id="{DADAE26C-2213-4C68-823F-AF6EEEE993DC}"/>
              </a:ext>
            </a:extLst>
          </p:cNvPr>
          <p:cNvSpPr>
            <a:spLocks noGrp="1"/>
          </p:cNvSpPr>
          <p:nvPr>
            <p:ph idx="1"/>
          </p:nvPr>
        </p:nvSpPr>
        <p:spPr/>
        <p:txBody>
          <a:bodyPr/>
          <a:lstStyle/>
          <a:p>
            <a:r>
              <a:rPr lang="en-US" dirty="0"/>
              <a:t>A call to </a:t>
            </a:r>
            <a:r>
              <a:rPr lang="en-US" dirty="0" err="1"/>
              <a:t>safe_printf</a:t>
            </a:r>
            <a:r>
              <a:rPr lang="en-US" dirty="0"/>
              <a:t>(“%</a:t>
            </a:r>
            <a:r>
              <a:rPr lang="en-US" dirty="0" err="1"/>
              <a:t>d,%s,%f</a:t>
            </a:r>
            <a:r>
              <a:rPr lang="en-US" dirty="0"/>
              <a:t>”, n, s, f):</a:t>
            </a:r>
          </a:p>
        </p:txBody>
      </p:sp>
      <p:sp>
        <p:nvSpPr>
          <p:cNvPr id="4" name="Footer Placeholder 3">
            <a:extLst>
              <a:ext uri="{FF2B5EF4-FFF2-40B4-BE49-F238E27FC236}">
                <a16:creationId xmlns:a16="http://schemas.microsoft.com/office/drawing/2014/main" id="{9B481B29-54BD-44FB-A01F-0B8EDCC2AF92}"/>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F0BE41F5-7531-4080-9B29-7981C300340E}"/>
              </a:ext>
            </a:extLst>
          </p:cNvPr>
          <p:cNvSpPr>
            <a:spLocks noGrp="1"/>
          </p:cNvSpPr>
          <p:nvPr>
            <p:ph type="sldNum" sz="quarter" idx="12"/>
          </p:nvPr>
        </p:nvSpPr>
        <p:spPr/>
        <p:txBody>
          <a:bodyPr/>
          <a:lstStyle/>
          <a:p>
            <a:fld id="{6547F9EC-0141-428E-9624-21FD351CB832}" type="slidenum">
              <a:rPr lang="en-US" smtClean="0"/>
              <a:t>52</a:t>
            </a:fld>
            <a:endParaRPr lang="en-US"/>
          </a:p>
        </p:txBody>
      </p:sp>
      <p:sp>
        <p:nvSpPr>
          <p:cNvPr id="7" name="Rectangle 6">
            <a:extLst>
              <a:ext uri="{FF2B5EF4-FFF2-40B4-BE49-F238E27FC236}">
                <a16:creationId xmlns:a16="http://schemas.microsoft.com/office/drawing/2014/main" id="{C5F376E2-3EF0-466F-A8DD-3F2F7B3EFE4D}"/>
              </a:ext>
            </a:extLst>
          </p:cNvPr>
          <p:cNvSpPr/>
          <p:nvPr/>
        </p:nvSpPr>
        <p:spPr>
          <a:xfrm>
            <a:off x="1116702" y="3001084"/>
            <a:ext cx="8287180" cy="461665"/>
          </a:xfrm>
          <a:prstGeom prst="rect">
            <a:avLst/>
          </a:prstGeom>
          <a:solidFill>
            <a:srgbClr val="FFC000"/>
          </a:solidFill>
        </p:spPr>
        <p:txBody>
          <a:bodyPr wrap="square">
            <a:spAutoFit/>
          </a:bodyPr>
          <a:lstStyle/>
          <a:p>
            <a:r>
              <a:rPr lang="en-US" sz="2400" b="1" dirty="0" err="1"/>
              <a:t>safe_printf</a:t>
            </a:r>
            <a:r>
              <a:rPr lang="en-US" sz="2400" b="1" dirty="0"/>
              <a:t>(char* format, int __a0, char* __a1, float __a2)</a:t>
            </a:r>
          </a:p>
        </p:txBody>
      </p:sp>
      <p:sp>
        <p:nvSpPr>
          <p:cNvPr id="9" name="Rectangle 8">
            <a:extLst>
              <a:ext uri="{FF2B5EF4-FFF2-40B4-BE49-F238E27FC236}">
                <a16:creationId xmlns:a16="http://schemas.microsoft.com/office/drawing/2014/main" id="{B23A6339-326B-4A07-B2DF-40508522D50D}"/>
              </a:ext>
            </a:extLst>
          </p:cNvPr>
          <p:cNvSpPr/>
          <p:nvPr/>
        </p:nvSpPr>
        <p:spPr>
          <a:xfrm>
            <a:off x="1923618" y="3947000"/>
            <a:ext cx="7595765" cy="461665"/>
          </a:xfrm>
          <a:prstGeom prst="rect">
            <a:avLst/>
          </a:prstGeom>
          <a:solidFill>
            <a:srgbClr val="FFC000"/>
          </a:solidFill>
        </p:spPr>
        <p:txBody>
          <a:bodyPr wrap="square">
            <a:spAutoFit/>
          </a:bodyPr>
          <a:lstStyle/>
          <a:p>
            <a:r>
              <a:rPr lang="en-US" sz="2400" b="1" dirty="0" err="1"/>
              <a:t>safe_printf</a:t>
            </a:r>
            <a:r>
              <a:rPr lang="en-US" sz="2400" b="1" dirty="0"/>
              <a:t>(char* format, char* __a1 , float __a2)</a:t>
            </a:r>
          </a:p>
        </p:txBody>
      </p:sp>
      <p:sp>
        <p:nvSpPr>
          <p:cNvPr id="10" name="Rectangle 9">
            <a:extLst>
              <a:ext uri="{FF2B5EF4-FFF2-40B4-BE49-F238E27FC236}">
                <a16:creationId xmlns:a16="http://schemas.microsoft.com/office/drawing/2014/main" id="{5120E5AD-14A9-4AE9-9874-574422B0883A}"/>
              </a:ext>
            </a:extLst>
          </p:cNvPr>
          <p:cNvSpPr/>
          <p:nvPr/>
        </p:nvSpPr>
        <p:spPr>
          <a:xfrm>
            <a:off x="2814363" y="4892916"/>
            <a:ext cx="4979298" cy="461665"/>
          </a:xfrm>
          <a:prstGeom prst="rect">
            <a:avLst/>
          </a:prstGeom>
          <a:solidFill>
            <a:srgbClr val="FFC000"/>
          </a:solidFill>
        </p:spPr>
        <p:txBody>
          <a:bodyPr wrap="square">
            <a:spAutoFit/>
          </a:bodyPr>
          <a:lstStyle/>
          <a:p>
            <a:r>
              <a:rPr lang="en-US" sz="2400" b="1" dirty="0" err="1"/>
              <a:t>safe_printf</a:t>
            </a:r>
            <a:r>
              <a:rPr lang="en-US" sz="2400" b="1" dirty="0"/>
              <a:t>(char* format, float __a2)</a:t>
            </a:r>
          </a:p>
        </p:txBody>
      </p:sp>
      <p:sp>
        <p:nvSpPr>
          <p:cNvPr id="11" name="Rectangle 10">
            <a:extLst>
              <a:ext uri="{FF2B5EF4-FFF2-40B4-BE49-F238E27FC236}">
                <a16:creationId xmlns:a16="http://schemas.microsoft.com/office/drawing/2014/main" id="{8666B0FA-7F1A-4C72-8BD1-4FC6C6EB4BCB}"/>
              </a:ext>
            </a:extLst>
          </p:cNvPr>
          <p:cNvSpPr/>
          <p:nvPr/>
        </p:nvSpPr>
        <p:spPr>
          <a:xfrm>
            <a:off x="3702604" y="5928367"/>
            <a:ext cx="4979298" cy="461665"/>
          </a:xfrm>
          <a:prstGeom prst="rect">
            <a:avLst/>
          </a:prstGeom>
          <a:solidFill>
            <a:srgbClr val="FFC000"/>
          </a:solidFill>
        </p:spPr>
        <p:txBody>
          <a:bodyPr wrap="square">
            <a:spAutoFit/>
          </a:bodyPr>
          <a:lstStyle/>
          <a:p>
            <a:r>
              <a:rPr lang="en-US" sz="2400" b="1" dirty="0" err="1"/>
              <a:t>safe_printf</a:t>
            </a:r>
            <a:r>
              <a:rPr lang="en-US" sz="2400" b="1" dirty="0"/>
              <a:t>(char* format)</a:t>
            </a:r>
          </a:p>
        </p:txBody>
      </p:sp>
      <p:sp>
        <p:nvSpPr>
          <p:cNvPr id="12" name="Arrow: Right 11">
            <a:extLst>
              <a:ext uri="{FF2B5EF4-FFF2-40B4-BE49-F238E27FC236}">
                <a16:creationId xmlns:a16="http://schemas.microsoft.com/office/drawing/2014/main" id="{B5228BDD-1138-43F1-A129-2FD86736F1D2}"/>
              </a:ext>
            </a:extLst>
          </p:cNvPr>
          <p:cNvSpPr/>
          <p:nvPr/>
        </p:nvSpPr>
        <p:spPr>
          <a:xfrm rot="3312589">
            <a:off x="3165756" y="3501600"/>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6BC226B3-503A-4CAB-841F-48C06F94F708}"/>
              </a:ext>
            </a:extLst>
          </p:cNvPr>
          <p:cNvSpPr/>
          <p:nvPr/>
        </p:nvSpPr>
        <p:spPr>
          <a:xfrm rot="3312589">
            <a:off x="3876420" y="4426568"/>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7416EB14-9B86-4AE5-9787-4AC66821182E}"/>
              </a:ext>
            </a:extLst>
          </p:cNvPr>
          <p:cNvSpPr/>
          <p:nvPr/>
        </p:nvSpPr>
        <p:spPr>
          <a:xfrm rot="3312589">
            <a:off x="4519895" y="5374493"/>
            <a:ext cx="43022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B99CD2A0-08EE-43EE-A244-67EBA299907E}"/>
              </a:ext>
            </a:extLst>
          </p:cNvPr>
          <p:cNvSpPr txBox="1"/>
          <p:nvPr/>
        </p:nvSpPr>
        <p:spPr>
          <a:xfrm>
            <a:off x="3702603" y="3551410"/>
            <a:ext cx="6716270" cy="369332"/>
          </a:xfrm>
          <a:prstGeom prst="rect">
            <a:avLst/>
          </a:prstGeom>
          <a:noFill/>
        </p:spPr>
        <p:txBody>
          <a:bodyPr wrap="square" rtlCol="0">
            <a:spAutoFit/>
          </a:bodyPr>
          <a:lstStyle/>
          <a:p>
            <a:r>
              <a:rPr lang="en-US" dirty="0"/>
              <a:t>prints __a0 (format %d), then calls </a:t>
            </a:r>
            <a:r>
              <a:rPr lang="en-US" dirty="0" err="1"/>
              <a:t>safe_printf</a:t>
            </a:r>
            <a:r>
              <a:rPr lang="en-US" dirty="0"/>
              <a:t>(“,%</a:t>
            </a:r>
            <a:r>
              <a:rPr lang="en-US" dirty="0" err="1"/>
              <a:t>s,%f</a:t>
            </a:r>
            <a:r>
              <a:rPr lang="en-US" dirty="0"/>
              <a:t>”, __a1, __a2) </a:t>
            </a:r>
          </a:p>
        </p:txBody>
      </p:sp>
      <p:sp>
        <p:nvSpPr>
          <p:cNvPr id="17" name="TextBox 16">
            <a:extLst>
              <a:ext uri="{FF2B5EF4-FFF2-40B4-BE49-F238E27FC236}">
                <a16:creationId xmlns:a16="http://schemas.microsoft.com/office/drawing/2014/main" id="{2FDD4359-61DD-43F2-A586-A2CE9442F6D6}"/>
              </a:ext>
            </a:extLst>
          </p:cNvPr>
          <p:cNvSpPr txBox="1"/>
          <p:nvPr/>
        </p:nvSpPr>
        <p:spPr>
          <a:xfrm>
            <a:off x="4413268" y="4442912"/>
            <a:ext cx="5816781" cy="369332"/>
          </a:xfrm>
          <a:prstGeom prst="rect">
            <a:avLst/>
          </a:prstGeom>
          <a:noFill/>
        </p:spPr>
        <p:txBody>
          <a:bodyPr wrap="square" rtlCol="0">
            <a:spAutoFit/>
          </a:bodyPr>
          <a:lstStyle/>
          <a:p>
            <a:r>
              <a:rPr lang="en-US" dirty="0"/>
              <a:t>prints __a1 (format %d), then calls </a:t>
            </a:r>
            <a:r>
              <a:rPr lang="en-US" dirty="0" err="1"/>
              <a:t>safe_printf</a:t>
            </a:r>
            <a:r>
              <a:rPr lang="en-US" dirty="0"/>
              <a:t>(“,%f”, __a2) </a:t>
            </a:r>
          </a:p>
        </p:txBody>
      </p:sp>
      <p:sp>
        <p:nvSpPr>
          <p:cNvPr id="18" name="TextBox 17">
            <a:extLst>
              <a:ext uri="{FF2B5EF4-FFF2-40B4-BE49-F238E27FC236}">
                <a16:creationId xmlns:a16="http://schemas.microsoft.com/office/drawing/2014/main" id="{828E0E6D-B903-4A1D-934C-2147C0FF1DC0}"/>
              </a:ext>
            </a:extLst>
          </p:cNvPr>
          <p:cNvSpPr txBox="1"/>
          <p:nvPr/>
        </p:nvSpPr>
        <p:spPr>
          <a:xfrm>
            <a:off x="5056743" y="5425517"/>
            <a:ext cx="5816781" cy="369332"/>
          </a:xfrm>
          <a:prstGeom prst="rect">
            <a:avLst/>
          </a:prstGeom>
          <a:noFill/>
        </p:spPr>
        <p:txBody>
          <a:bodyPr wrap="square" rtlCol="0">
            <a:spAutoFit/>
          </a:bodyPr>
          <a:lstStyle/>
          <a:p>
            <a:r>
              <a:rPr lang="en-US" dirty="0"/>
              <a:t>prints __a2 (format %f), then calls </a:t>
            </a:r>
            <a:r>
              <a:rPr lang="en-US" dirty="0" err="1"/>
              <a:t>safe_printf</a:t>
            </a:r>
            <a:r>
              <a:rPr lang="en-US" dirty="0"/>
              <a:t>(“”) </a:t>
            </a:r>
          </a:p>
        </p:txBody>
      </p:sp>
    </p:spTree>
    <p:extLst>
      <p:ext uri="{BB962C8B-B14F-4D97-AF65-F5344CB8AC3E}">
        <p14:creationId xmlns:p14="http://schemas.microsoft.com/office/powerpoint/2010/main" val="9513274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6BBE4-73E4-4F3F-8162-AC9FB40BFA19}"/>
              </a:ext>
            </a:extLst>
          </p:cNvPr>
          <p:cNvSpPr>
            <a:spLocks noGrp="1"/>
          </p:cNvSpPr>
          <p:nvPr>
            <p:ph type="title"/>
          </p:nvPr>
        </p:nvSpPr>
        <p:spPr/>
        <p:txBody>
          <a:bodyPr/>
          <a:lstStyle/>
          <a:p>
            <a:r>
              <a:rPr lang="en-US" dirty="0"/>
              <a:t>What about checking the format against the argument types?</a:t>
            </a:r>
          </a:p>
        </p:txBody>
      </p:sp>
      <p:sp>
        <p:nvSpPr>
          <p:cNvPr id="3" name="Content Placeholder 2">
            <a:extLst>
              <a:ext uri="{FF2B5EF4-FFF2-40B4-BE49-F238E27FC236}">
                <a16:creationId xmlns:a16="http://schemas.microsoft.com/office/drawing/2014/main" id="{EFDC0992-AA50-42F0-930B-446FE012F2BE}"/>
              </a:ext>
            </a:extLst>
          </p:cNvPr>
          <p:cNvSpPr>
            <a:spLocks noGrp="1"/>
          </p:cNvSpPr>
          <p:nvPr>
            <p:ph idx="1"/>
          </p:nvPr>
        </p:nvSpPr>
        <p:spPr/>
        <p:txBody>
          <a:bodyPr>
            <a:normAutofit fontScale="92500" lnSpcReduction="20000"/>
          </a:bodyPr>
          <a:lstStyle/>
          <a:p>
            <a:r>
              <a:rPr lang="en-US" dirty="0"/>
              <a:t>This </a:t>
            </a:r>
            <a:r>
              <a:rPr lang="en-US" u="sng" dirty="0"/>
              <a:t>template</a:t>
            </a:r>
            <a:r>
              <a:rPr lang="en-US" dirty="0"/>
              <a:t> actually ignores the format types!  </a:t>
            </a:r>
          </a:p>
          <a:p>
            <a:endParaRPr lang="en-US" dirty="0"/>
          </a:p>
          <a:p>
            <a:r>
              <a:rPr lang="en-US" dirty="0"/>
              <a:t>The problem is that templates compute on types, not data.  So the format (“%d, %s, %f”) is data and “not accessible” (with </a:t>
            </a:r>
            <a:r>
              <a:rPr lang="en-US" dirty="0" err="1"/>
              <a:t>constexpr</a:t>
            </a:r>
            <a:r>
              <a:rPr lang="en-US" dirty="0"/>
              <a:t>, eventually it will become accessible).</a:t>
            </a:r>
          </a:p>
          <a:p>
            <a:endParaRPr lang="en-US" dirty="0"/>
          </a:p>
          <a:p>
            <a:r>
              <a:rPr lang="en-US" dirty="0"/>
              <a:t>In GNU C++, -</a:t>
            </a:r>
            <a:r>
              <a:rPr lang="en-US" dirty="0" err="1"/>
              <a:t>Wformat</a:t>
            </a:r>
            <a:r>
              <a:rPr lang="en-US" dirty="0"/>
              <a:t> does </a:t>
            </a:r>
            <a:r>
              <a:rPr lang="en-US" dirty="0" err="1"/>
              <a:t>printf</a:t>
            </a:r>
            <a:r>
              <a:rPr lang="en-US" dirty="0"/>
              <a:t> type checking as a separate compiler feature.  It isn’t (yet) possible in standard C++ but eventually, won’t be needed (</a:t>
            </a:r>
            <a:r>
              <a:rPr lang="en-US" dirty="0" err="1"/>
              <a:t>constexpr</a:t>
            </a:r>
            <a:r>
              <a:rPr lang="en-US" dirty="0"/>
              <a:t> will let the template check).</a:t>
            </a:r>
          </a:p>
        </p:txBody>
      </p:sp>
      <p:sp>
        <p:nvSpPr>
          <p:cNvPr id="4" name="Footer Placeholder 3">
            <a:extLst>
              <a:ext uri="{FF2B5EF4-FFF2-40B4-BE49-F238E27FC236}">
                <a16:creationId xmlns:a16="http://schemas.microsoft.com/office/drawing/2014/main" id="{BE250166-F215-412C-806A-6CC16ED49C4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3A3D557D-985C-4FC5-A987-10FAB1CB4248}"/>
              </a:ext>
            </a:extLst>
          </p:cNvPr>
          <p:cNvSpPr>
            <a:spLocks noGrp="1"/>
          </p:cNvSpPr>
          <p:nvPr>
            <p:ph type="sldNum" sz="quarter" idx="12"/>
          </p:nvPr>
        </p:nvSpPr>
        <p:spPr/>
        <p:txBody>
          <a:bodyPr/>
          <a:lstStyle/>
          <a:p>
            <a:fld id="{6547F9EC-0141-428E-9624-21FD351CB832}" type="slidenum">
              <a:rPr lang="en-US" smtClean="0"/>
              <a:t>53</a:t>
            </a:fld>
            <a:endParaRPr lang="en-US"/>
          </a:p>
        </p:txBody>
      </p:sp>
    </p:spTree>
    <p:extLst>
      <p:ext uri="{BB962C8B-B14F-4D97-AF65-F5344CB8AC3E}">
        <p14:creationId xmlns:p14="http://schemas.microsoft.com/office/powerpoint/2010/main" val="153457764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7F5DB-1808-4D20-8B73-7E5AE1149E96}"/>
              </a:ext>
            </a:extLst>
          </p:cNvPr>
          <p:cNvSpPr>
            <a:spLocks noGrp="1"/>
          </p:cNvSpPr>
          <p:nvPr>
            <p:ph type="title"/>
          </p:nvPr>
        </p:nvSpPr>
        <p:spPr/>
        <p:txBody>
          <a:bodyPr/>
          <a:lstStyle/>
          <a:p>
            <a:r>
              <a:rPr lang="en-US" dirty="0"/>
              <a:t>Conditional compilation</a:t>
            </a:r>
          </a:p>
        </p:txBody>
      </p:sp>
      <p:sp>
        <p:nvSpPr>
          <p:cNvPr id="3" name="Content Placeholder 2">
            <a:extLst>
              <a:ext uri="{FF2B5EF4-FFF2-40B4-BE49-F238E27FC236}">
                <a16:creationId xmlns:a16="http://schemas.microsoft.com/office/drawing/2014/main" id="{BF57B491-7BB4-499C-B9A5-9760062B5287}"/>
              </a:ext>
            </a:extLst>
          </p:cNvPr>
          <p:cNvSpPr>
            <a:spLocks noGrp="1"/>
          </p:cNvSpPr>
          <p:nvPr>
            <p:ph idx="1"/>
          </p:nvPr>
        </p:nvSpPr>
        <p:spPr/>
        <p:txBody>
          <a:bodyPr>
            <a:normAutofit lnSpcReduction="10000"/>
          </a:bodyPr>
          <a:lstStyle/>
          <a:p>
            <a:r>
              <a:rPr lang="en-US" dirty="0"/>
              <a:t>C++ offers several ways to get the behavior of #if…#endif</a:t>
            </a:r>
          </a:p>
          <a:p>
            <a:endParaRPr lang="en-US" dirty="0"/>
          </a:p>
          <a:p>
            <a:r>
              <a:rPr lang="en-US" dirty="0"/>
              <a:t>(1) With a constant variable, the compiler will do constant</a:t>
            </a:r>
            <a:br>
              <a:rPr lang="en-US" dirty="0"/>
            </a:br>
            <a:r>
              <a:rPr lang="en-US" dirty="0"/>
              <a:t>      expression evaluation of if(HAS_GPU) { … } and can trim</a:t>
            </a:r>
            <a:br>
              <a:rPr lang="en-US" dirty="0"/>
            </a:br>
            <a:r>
              <a:rPr lang="en-US" dirty="0"/>
              <a:t>      any “dead” code paths</a:t>
            </a:r>
          </a:p>
          <a:p>
            <a:r>
              <a:rPr lang="en-US" dirty="0"/>
              <a:t>(2) The templating mechanism has a way to test types at </a:t>
            </a:r>
            <a:br>
              <a:rPr lang="en-US" dirty="0"/>
            </a:br>
            <a:r>
              <a:rPr lang="en-US" dirty="0"/>
              <a:t>     compile time, and can output different code blocks for</a:t>
            </a:r>
            <a:br>
              <a:rPr lang="en-US" dirty="0"/>
            </a:br>
            <a:r>
              <a:rPr lang="en-US" dirty="0"/>
              <a:t>     different types (type traits, concepts)</a:t>
            </a:r>
          </a:p>
        </p:txBody>
      </p:sp>
      <p:sp>
        <p:nvSpPr>
          <p:cNvPr id="4" name="Footer Placeholder 3">
            <a:extLst>
              <a:ext uri="{FF2B5EF4-FFF2-40B4-BE49-F238E27FC236}">
                <a16:creationId xmlns:a16="http://schemas.microsoft.com/office/drawing/2014/main" id="{C416D4EC-670F-4F5D-950E-1AA7B299AEDB}"/>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CE9A1608-BF42-45A5-8BA0-D80330E740B7}"/>
              </a:ext>
            </a:extLst>
          </p:cNvPr>
          <p:cNvSpPr>
            <a:spLocks noGrp="1"/>
          </p:cNvSpPr>
          <p:nvPr>
            <p:ph type="sldNum" sz="quarter" idx="12"/>
          </p:nvPr>
        </p:nvSpPr>
        <p:spPr/>
        <p:txBody>
          <a:bodyPr/>
          <a:lstStyle/>
          <a:p>
            <a:fld id="{6547F9EC-0141-428E-9624-21FD351CB832}" type="slidenum">
              <a:rPr lang="en-US" smtClean="0"/>
              <a:t>54</a:t>
            </a:fld>
            <a:endParaRPr lang="en-US"/>
          </a:p>
        </p:txBody>
      </p:sp>
    </p:spTree>
    <p:extLst>
      <p:ext uri="{BB962C8B-B14F-4D97-AF65-F5344CB8AC3E}">
        <p14:creationId xmlns:p14="http://schemas.microsoft.com/office/powerpoint/2010/main" val="18029704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9D8BA-C6FD-4B4D-B15F-A77BA47B3B55}"/>
              </a:ext>
            </a:extLst>
          </p:cNvPr>
          <p:cNvSpPr>
            <a:spLocks noGrp="1"/>
          </p:cNvSpPr>
          <p:nvPr>
            <p:ph type="title"/>
          </p:nvPr>
        </p:nvSpPr>
        <p:spPr/>
        <p:txBody>
          <a:bodyPr/>
          <a:lstStyle/>
          <a:p>
            <a:r>
              <a:rPr lang="en-US" dirty="0"/>
              <a:t>Example of a C++ “concept”</a:t>
            </a:r>
          </a:p>
        </p:txBody>
      </p:sp>
      <p:sp>
        <p:nvSpPr>
          <p:cNvPr id="3" name="Content Placeholder 2">
            <a:extLst>
              <a:ext uri="{FF2B5EF4-FFF2-40B4-BE49-F238E27FC236}">
                <a16:creationId xmlns:a16="http://schemas.microsoft.com/office/drawing/2014/main" id="{8880E129-861C-4B0A-BFDE-FEC8AC33963F}"/>
              </a:ext>
            </a:extLst>
          </p:cNvPr>
          <p:cNvSpPr>
            <a:spLocks noGrp="1"/>
          </p:cNvSpPr>
          <p:nvPr>
            <p:ph idx="1"/>
          </p:nvPr>
        </p:nvSpPr>
        <p:spPr/>
        <p:txBody>
          <a:bodyPr/>
          <a:lstStyle/>
          <a:p>
            <a:r>
              <a:rPr lang="en-US" dirty="0"/>
              <a:t>A concept is a </a:t>
            </a:r>
            <a:r>
              <a:rPr lang="en-US" b="1" dirty="0"/>
              <a:t>compile-time type test</a:t>
            </a:r>
            <a:r>
              <a:rPr lang="en-US" dirty="0"/>
              <a:t>, part of the templating “language” in C++.  Useful in “requires” clauses.</a:t>
            </a:r>
          </a:p>
          <a:p>
            <a:r>
              <a:rPr lang="en-US" dirty="0"/>
              <a:t>For type T, this example defines “</a:t>
            </a:r>
            <a:r>
              <a:rPr lang="en-US" dirty="0" err="1"/>
              <a:t>EqualityComparable</a:t>
            </a:r>
            <a:r>
              <a:rPr lang="en-US" dirty="0"/>
              <a:t> to mean “implements the operators == and !=“.</a:t>
            </a:r>
          </a:p>
          <a:p>
            <a:endParaRPr lang="en-US" dirty="0"/>
          </a:p>
        </p:txBody>
      </p:sp>
      <p:sp>
        <p:nvSpPr>
          <p:cNvPr id="4" name="Footer Placeholder 3">
            <a:extLst>
              <a:ext uri="{FF2B5EF4-FFF2-40B4-BE49-F238E27FC236}">
                <a16:creationId xmlns:a16="http://schemas.microsoft.com/office/drawing/2014/main" id="{CABA212E-7BBF-4E7D-989E-459A4347ADA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29BC0525-9FBC-40A8-83AD-716671EE0544}"/>
              </a:ext>
            </a:extLst>
          </p:cNvPr>
          <p:cNvSpPr>
            <a:spLocks noGrp="1"/>
          </p:cNvSpPr>
          <p:nvPr>
            <p:ph type="sldNum" sz="quarter" idx="12"/>
          </p:nvPr>
        </p:nvSpPr>
        <p:spPr/>
        <p:txBody>
          <a:bodyPr/>
          <a:lstStyle/>
          <a:p>
            <a:fld id="{6547F9EC-0141-428E-9624-21FD351CB832}" type="slidenum">
              <a:rPr lang="en-US" smtClean="0"/>
              <a:t>55</a:t>
            </a:fld>
            <a:endParaRPr lang="en-US"/>
          </a:p>
        </p:txBody>
      </p:sp>
      <p:sp>
        <p:nvSpPr>
          <p:cNvPr id="6" name="Rectangle 5">
            <a:extLst>
              <a:ext uri="{FF2B5EF4-FFF2-40B4-BE49-F238E27FC236}">
                <a16:creationId xmlns:a16="http://schemas.microsoft.com/office/drawing/2014/main" id="{B2C7D5F4-A46F-4E0E-953B-B7FB48275B58}"/>
              </a:ext>
            </a:extLst>
          </p:cNvPr>
          <p:cNvSpPr/>
          <p:nvPr/>
        </p:nvSpPr>
        <p:spPr>
          <a:xfrm>
            <a:off x="3048000" y="4605473"/>
            <a:ext cx="6096000" cy="1631216"/>
          </a:xfrm>
          <a:prstGeom prst="rect">
            <a:avLst/>
          </a:prstGeom>
          <a:solidFill>
            <a:srgbClr val="FFC000"/>
          </a:solidFill>
        </p:spPr>
        <p:txBody>
          <a:bodyPr>
            <a:spAutoFit/>
          </a:bodyPr>
          <a:lstStyle/>
          <a:p>
            <a:r>
              <a:rPr lang="en-US" sz="2000" b="1" dirty="0"/>
              <a:t>template&lt;</a:t>
            </a:r>
            <a:r>
              <a:rPr lang="en-US" sz="2000" b="1" dirty="0" err="1"/>
              <a:t>typename</a:t>
            </a:r>
            <a:r>
              <a:rPr lang="en-US" sz="2000" b="1" dirty="0"/>
              <a:t> T&gt;</a:t>
            </a:r>
          </a:p>
          <a:p>
            <a:r>
              <a:rPr lang="en-US" sz="2000" b="1" dirty="0"/>
              <a:t>concept </a:t>
            </a:r>
            <a:r>
              <a:rPr lang="en-US" sz="2000" b="1" dirty="0" err="1"/>
              <a:t>EqualityComparable</a:t>
            </a:r>
            <a:r>
              <a:rPr lang="en-US" sz="2000" b="1" dirty="0"/>
              <a:t> = requires(T a, T b) {</a:t>
            </a:r>
          </a:p>
          <a:p>
            <a:r>
              <a:rPr lang="en-US" sz="2000" b="1" dirty="0"/>
              <a:t>    { a == b } -&gt; std::</a:t>
            </a:r>
            <a:r>
              <a:rPr lang="en-US" sz="2000" b="1" dirty="0" err="1"/>
              <a:t>boolean</a:t>
            </a:r>
            <a:r>
              <a:rPr lang="en-US" sz="2000" b="1" dirty="0"/>
              <a:t>;</a:t>
            </a:r>
          </a:p>
          <a:p>
            <a:r>
              <a:rPr lang="en-US" sz="2000" b="1" dirty="0"/>
              <a:t>    { a != b } -&gt; std::</a:t>
            </a:r>
            <a:r>
              <a:rPr lang="en-US" sz="2000" b="1" dirty="0" err="1"/>
              <a:t>boolean</a:t>
            </a:r>
            <a:r>
              <a:rPr lang="en-US" sz="2000" b="1" dirty="0"/>
              <a:t>;</a:t>
            </a:r>
          </a:p>
          <a:p>
            <a:r>
              <a:rPr lang="en-US" sz="2000" b="1" dirty="0"/>
              <a:t>};</a:t>
            </a:r>
          </a:p>
        </p:txBody>
      </p:sp>
    </p:spTree>
    <p:extLst>
      <p:ext uri="{BB962C8B-B14F-4D97-AF65-F5344CB8AC3E}">
        <p14:creationId xmlns:p14="http://schemas.microsoft.com/office/powerpoint/2010/main" val="4626193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0E375-934F-4427-909C-CB591180F4E4}"/>
              </a:ext>
            </a:extLst>
          </p:cNvPr>
          <p:cNvSpPr>
            <a:spLocks noGrp="1"/>
          </p:cNvSpPr>
          <p:nvPr>
            <p:ph type="title"/>
          </p:nvPr>
        </p:nvSpPr>
        <p:spPr/>
        <p:txBody>
          <a:bodyPr/>
          <a:lstStyle/>
          <a:p>
            <a:r>
              <a:rPr lang="en-US" dirty="0"/>
              <a:t>The C++ template language is </a:t>
            </a:r>
            <a:r>
              <a:rPr lang="en-US" dirty="0" err="1"/>
              <a:t>turing</a:t>
            </a:r>
            <a:r>
              <a:rPr lang="en-US" dirty="0"/>
              <a:t> complete!</a:t>
            </a:r>
          </a:p>
        </p:txBody>
      </p:sp>
      <p:sp>
        <p:nvSpPr>
          <p:cNvPr id="3" name="Content Placeholder 2">
            <a:extLst>
              <a:ext uri="{FF2B5EF4-FFF2-40B4-BE49-F238E27FC236}">
                <a16:creationId xmlns:a16="http://schemas.microsoft.com/office/drawing/2014/main" id="{B50224A4-59D0-4AA2-B122-DAFF6390DBC7}"/>
              </a:ext>
            </a:extLst>
          </p:cNvPr>
          <p:cNvSpPr>
            <a:spLocks noGrp="1"/>
          </p:cNvSpPr>
          <p:nvPr>
            <p:ph idx="1"/>
          </p:nvPr>
        </p:nvSpPr>
        <p:spPr/>
        <p:txBody>
          <a:bodyPr/>
          <a:lstStyle/>
          <a:p>
            <a:r>
              <a:rPr lang="en-US" dirty="0"/>
              <a:t>In theory, any program you could write and run on any computer can be “recoded” as a template and executed at compile time!</a:t>
            </a:r>
          </a:p>
          <a:p>
            <a:endParaRPr lang="en-US" dirty="0"/>
          </a:p>
          <a:p>
            <a:r>
              <a:rPr lang="en-US" dirty="0"/>
              <a:t>In practice… that might not work very well!  For one thing, the C++ template processor is a very </a:t>
            </a:r>
            <a:r>
              <a:rPr lang="en-US" u="sng" dirty="0"/>
              <a:t>slow</a:t>
            </a:r>
            <a:r>
              <a:rPr lang="en-US" dirty="0"/>
              <a:t> Turing machine!</a:t>
            </a:r>
          </a:p>
        </p:txBody>
      </p:sp>
      <p:sp>
        <p:nvSpPr>
          <p:cNvPr id="4" name="Footer Placeholder 3">
            <a:extLst>
              <a:ext uri="{FF2B5EF4-FFF2-40B4-BE49-F238E27FC236}">
                <a16:creationId xmlns:a16="http://schemas.microsoft.com/office/drawing/2014/main" id="{C53200EB-398C-4191-87D7-C418202DC704}"/>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E3F49E3-6B89-4B1C-B75C-2E89BEE8DE9B}"/>
              </a:ext>
            </a:extLst>
          </p:cNvPr>
          <p:cNvSpPr>
            <a:spLocks noGrp="1"/>
          </p:cNvSpPr>
          <p:nvPr>
            <p:ph type="sldNum" sz="quarter" idx="12"/>
          </p:nvPr>
        </p:nvSpPr>
        <p:spPr/>
        <p:txBody>
          <a:bodyPr/>
          <a:lstStyle/>
          <a:p>
            <a:fld id="{6547F9EC-0141-428E-9624-21FD351CB832}" type="slidenum">
              <a:rPr lang="en-US" smtClean="0"/>
              <a:t>56</a:t>
            </a:fld>
            <a:endParaRPr lang="en-US"/>
          </a:p>
        </p:txBody>
      </p:sp>
    </p:spTree>
    <p:extLst>
      <p:ext uri="{BB962C8B-B14F-4D97-AF65-F5344CB8AC3E}">
        <p14:creationId xmlns:p14="http://schemas.microsoft.com/office/powerpoint/2010/main" val="7347058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C1784-9D2C-4DA2-8F93-FA99E813ED14}"/>
              </a:ext>
            </a:extLst>
          </p:cNvPr>
          <p:cNvSpPr>
            <a:spLocks noGrp="1"/>
          </p:cNvSpPr>
          <p:nvPr>
            <p:ph type="title"/>
          </p:nvPr>
        </p:nvSpPr>
        <p:spPr/>
        <p:txBody>
          <a:bodyPr/>
          <a:lstStyle/>
          <a:p>
            <a:r>
              <a:rPr lang="en-US" dirty="0"/>
              <a:t>Most common complaint?</a:t>
            </a:r>
          </a:p>
        </p:txBody>
      </p:sp>
      <p:sp>
        <p:nvSpPr>
          <p:cNvPr id="3" name="Content Placeholder 2">
            <a:extLst>
              <a:ext uri="{FF2B5EF4-FFF2-40B4-BE49-F238E27FC236}">
                <a16:creationId xmlns:a16="http://schemas.microsoft.com/office/drawing/2014/main" id="{601DFA49-90DC-4346-AB57-8ED01A6C5837}"/>
              </a:ext>
            </a:extLst>
          </p:cNvPr>
          <p:cNvSpPr>
            <a:spLocks noGrp="1"/>
          </p:cNvSpPr>
          <p:nvPr>
            <p:ph idx="1"/>
          </p:nvPr>
        </p:nvSpPr>
        <p:spPr/>
        <p:txBody>
          <a:bodyPr>
            <a:normAutofit lnSpcReduction="10000"/>
          </a:bodyPr>
          <a:lstStyle/>
          <a:p>
            <a:r>
              <a:rPr lang="en-US" dirty="0"/>
              <a:t>Template programming is challenging to learn</a:t>
            </a:r>
          </a:p>
          <a:p>
            <a:pPr>
              <a:buFont typeface="Wingdings" panose="05000000000000000000" pitchFamily="2" charset="2"/>
              <a:buChar char="Ø"/>
            </a:pPr>
            <a:r>
              <a:rPr lang="en-US" dirty="0"/>
              <a:t>  This recursive compile-time language doesn’t resemble C++ </a:t>
            </a:r>
            <a:br>
              <a:rPr lang="en-US" dirty="0"/>
            </a:br>
            <a:r>
              <a:rPr lang="en-US" dirty="0"/>
              <a:t>    (it looks more like Haskell)</a:t>
            </a:r>
          </a:p>
          <a:p>
            <a:pPr>
              <a:buFont typeface="Wingdings" panose="05000000000000000000" pitchFamily="2" charset="2"/>
              <a:buChar char="Ø"/>
            </a:pPr>
            <a:r>
              <a:rPr lang="en-US" dirty="0"/>
              <a:t>  C++ compile-time error messages are bizarre because fully</a:t>
            </a:r>
            <a:br>
              <a:rPr lang="en-US" dirty="0"/>
            </a:br>
            <a:r>
              <a:rPr lang="en-US" dirty="0"/>
              <a:t>    expanded types can be really hard to make sense of</a:t>
            </a:r>
          </a:p>
          <a:p>
            <a:pPr>
              <a:buFont typeface="Wingdings" panose="05000000000000000000" pitchFamily="2" charset="2"/>
              <a:buChar char="Ø"/>
            </a:pPr>
            <a:r>
              <a:rPr lang="en-US" dirty="0"/>
              <a:t>  Compilation of a templated C++ program requires many</a:t>
            </a:r>
            <a:br>
              <a:rPr lang="en-US" dirty="0"/>
            </a:br>
            <a:r>
              <a:rPr lang="en-US" dirty="0"/>
              <a:t>    passes and helper files, to avoid creating multiple instances</a:t>
            </a:r>
            <a:br>
              <a:rPr lang="en-US" dirty="0"/>
            </a:br>
            <a:r>
              <a:rPr lang="en-US" dirty="0"/>
              <a:t>    of the same procedure with the same argument types.</a:t>
            </a:r>
          </a:p>
        </p:txBody>
      </p:sp>
      <p:sp>
        <p:nvSpPr>
          <p:cNvPr id="4" name="Footer Placeholder 3">
            <a:extLst>
              <a:ext uri="{FF2B5EF4-FFF2-40B4-BE49-F238E27FC236}">
                <a16:creationId xmlns:a16="http://schemas.microsoft.com/office/drawing/2014/main" id="{AFA69B5D-DB6A-47FE-A2CC-B6F75E698E91}"/>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6348359C-2F7D-4FE2-B9DD-735DE3933B5B}"/>
              </a:ext>
            </a:extLst>
          </p:cNvPr>
          <p:cNvSpPr>
            <a:spLocks noGrp="1"/>
          </p:cNvSpPr>
          <p:nvPr>
            <p:ph type="sldNum" sz="quarter" idx="12"/>
          </p:nvPr>
        </p:nvSpPr>
        <p:spPr/>
        <p:txBody>
          <a:bodyPr/>
          <a:lstStyle/>
          <a:p>
            <a:fld id="{6547F9EC-0141-428E-9624-21FD351CB832}" type="slidenum">
              <a:rPr lang="en-US" smtClean="0"/>
              <a:t>57</a:t>
            </a:fld>
            <a:endParaRPr lang="en-US"/>
          </a:p>
        </p:txBody>
      </p:sp>
    </p:spTree>
    <p:extLst>
      <p:ext uri="{BB962C8B-B14F-4D97-AF65-F5344CB8AC3E}">
        <p14:creationId xmlns:p14="http://schemas.microsoft.com/office/powerpoint/2010/main" val="363190693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lstStyle/>
          <a:p>
            <a:r>
              <a:rPr lang="en-US" dirty="0"/>
              <a:t>Generic programming allows for the abstraction of types</a:t>
            </a:r>
          </a:p>
          <a:p>
            <a:r>
              <a:rPr lang="en-US" dirty="0"/>
              <a:t>C++ templates are an instantiation of generic programming</a:t>
            </a:r>
          </a:p>
          <a:p>
            <a:r>
              <a:rPr lang="en-US" dirty="0"/>
              <a:t>C++ has function templates and class templates</a:t>
            </a:r>
          </a:p>
          <a:p>
            <a:r>
              <a:rPr lang="en-US" dirty="0"/>
              <a:t>Templates have many uses and allow for very interesting code design.  An entire “compile time language”, similar in style to Haskell (a functional language), </a:t>
            </a:r>
            <a:r>
              <a:rPr lang="en-US"/>
              <a:t>extremely elaborate.</a:t>
            </a:r>
            <a:endParaRPr lang="en-US" dirty="0"/>
          </a:p>
        </p:txBody>
      </p:sp>
    </p:spTree>
    <p:extLst>
      <p:ext uri="{BB962C8B-B14F-4D97-AF65-F5344CB8AC3E}">
        <p14:creationId xmlns:p14="http://schemas.microsoft.com/office/powerpoint/2010/main" val="42550233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FD76A-6D23-4A14-9683-362D6A3B635C}"/>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F80C500F-F45D-4AF6-8CA7-F49ECFCAEE81}"/>
              </a:ext>
            </a:extLst>
          </p:cNvPr>
          <p:cNvSpPr>
            <a:spLocks noGrp="1"/>
          </p:cNvSpPr>
          <p:nvPr>
            <p:ph idx="1"/>
          </p:nvPr>
        </p:nvSpPr>
        <p:spPr/>
        <p:txBody>
          <a:bodyPr>
            <a:normAutofit fontScale="92500" lnSpcReduction="20000"/>
          </a:bodyPr>
          <a:lstStyle/>
          <a:p>
            <a:r>
              <a:rPr lang="en-US" dirty="0"/>
              <a:t>More broadly, templates and const/</a:t>
            </a:r>
            <a:r>
              <a:rPr lang="en-US" dirty="0" err="1"/>
              <a:t>constexpr</a:t>
            </a:r>
            <a:r>
              <a:rPr lang="en-US" dirty="0"/>
              <a:t> tie to the idea of conceptual abstractions.</a:t>
            </a:r>
          </a:p>
          <a:p>
            <a:endParaRPr lang="en-US" dirty="0"/>
          </a:p>
          <a:p>
            <a:r>
              <a:rPr lang="en-US" dirty="0"/>
              <a:t>These tools let us control elements of the environment:</a:t>
            </a:r>
            <a:r>
              <a:rPr lang="en-US" i="1" dirty="0"/>
              <a:t> the way our code will be transformed into executable logic.</a:t>
            </a:r>
            <a:r>
              <a:rPr lang="en-US" dirty="0"/>
              <a:t>  Linux has many other programmable components, and this idea is pervasive.</a:t>
            </a:r>
          </a:p>
          <a:p>
            <a:endParaRPr lang="en-US" dirty="0"/>
          </a:p>
          <a:p>
            <a:r>
              <a:rPr lang="en-US" dirty="0"/>
              <a:t>As a systems programmer, this idea of programmable control is a central concept you will use again and again.</a:t>
            </a:r>
          </a:p>
        </p:txBody>
      </p:sp>
      <p:sp>
        <p:nvSpPr>
          <p:cNvPr id="4" name="Footer Placeholder 3">
            <a:extLst>
              <a:ext uri="{FF2B5EF4-FFF2-40B4-BE49-F238E27FC236}">
                <a16:creationId xmlns:a16="http://schemas.microsoft.com/office/drawing/2014/main" id="{73EB410C-861B-48E3-9B2B-1C25AAAE88BA}"/>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921A8120-A6E7-4344-BF19-5B5C6C9E4F1D}"/>
              </a:ext>
            </a:extLst>
          </p:cNvPr>
          <p:cNvSpPr>
            <a:spLocks noGrp="1"/>
          </p:cNvSpPr>
          <p:nvPr>
            <p:ph type="sldNum" sz="quarter" idx="12"/>
          </p:nvPr>
        </p:nvSpPr>
        <p:spPr/>
        <p:txBody>
          <a:bodyPr/>
          <a:lstStyle/>
          <a:p>
            <a:fld id="{6547F9EC-0141-428E-9624-21FD351CB832}" type="slidenum">
              <a:rPr lang="en-US" smtClean="0"/>
              <a:t>59</a:t>
            </a:fld>
            <a:endParaRPr lang="en-US"/>
          </a:p>
        </p:txBody>
      </p:sp>
    </p:spTree>
    <p:extLst>
      <p:ext uri="{BB962C8B-B14F-4D97-AF65-F5344CB8AC3E}">
        <p14:creationId xmlns:p14="http://schemas.microsoft.com/office/powerpoint/2010/main" val="499767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14040C-0EE9-4F7F-9FD1-1D4D4E2ABD8F}"/>
              </a:ext>
            </a:extLst>
          </p:cNvPr>
          <p:cNvSpPr>
            <a:spLocks noGrp="1"/>
          </p:cNvSpPr>
          <p:nvPr>
            <p:ph type="title"/>
          </p:nvPr>
        </p:nvSpPr>
        <p:spPr/>
        <p:txBody>
          <a:bodyPr/>
          <a:lstStyle/>
          <a:p>
            <a:r>
              <a:rPr lang="en-US" dirty="0"/>
              <a:t>Early history of Generics</a:t>
            </a:r>
          </a:p>
        </p:txBody>
      </p:sp>
      <p:sp>
        <p:nvSpPr>
          <p:cNvPr id="6" name="Content Placeholder 5">
            <a:extLst>
              <a:ext uri="{FF2B5EF4-FFF2-40B4-BE49-F238E27FC236}">
                <a16:creationId xmlns:a16="http://schemas.microsoft.com/office/drawing/2014/main" id="{4F46FEAD-835D-41A2-B520-B8F014B94280}"/>
              </a:ext>
            </a:extLst>
          </p:cNvPr>
          <p:cNvSpPr>
            <a:spLocks noGrp="1"/>
          </p:cNvSpPr>
          <p:nvPr>
            <p:ph idx="1"/>
          </p:nvPr>
        </p:nvSpPr>
        <p:spPr/>
        <p:txBody>
          <a:bodyPr/>
          <a:lstStyle/>
          <a:p>
            <a:r>
              <a:rPr lang="en-US" dirty="0"/>
              <a:t>Many trace their roots to C, the original language introduced with Unix (which was the original Linux)</a:t>
            </a:r>
          </a:p>
          <a:p>
            <a:endParaRPr lang="en-US" dirty="0"/>
          </a:p>
          <a:p>
            <a:r>
              <a:rPr lang="en-US" dirty="0"/>
              <a:t>C++ still has C as a subset… C++ will compile a C program.</a:t>
            </a:r>
          </a:p>
          <a:p>
            <a:endParaRPr lang="en-US" dirty="0"/>
          </a:p>
          <a:p>
            <a:r>
              <a:rPr lang="en-US" dirty="0"/>
              <a:t>But C lacked classes, so object oriented coding was infeasible</a:t>
            </a:r>
          </a:p>
        </p:txBody>
      </p:sp>
      <p:sp>
        <p:nvSpPr>
          <p:cNvPr id="3" name="Footer Placeholder 2">
            <a:extLst>
              <a:ext uri="{FF2B5EF4-FFF2-40B4-BE49-F238E27FC236}">
                <a16:creationId xmlns:a16="http://schemas.microsoft.com/office/drawing/2014/main" id="{9AE6D21A-4546-4574-AFB0-86287F180941}"/>
              </a:ext>
            </a:extLst>
          </p:cNvPr>
          <p:cNvSpPr>
            <a:spLocks noGrp="1"/>
          </p:cNvSpPr>
          <p:nvPr>
            <p:ph type="ftr" sz="quarter" idx="11"/>
          </p:nvPr>
        </p:nvSpPr>
        <p:spPr/>
        <p:txBody>
          <a:bodyPr/>
          <a:lstStyle/>
          <a:p>
            <a:r>
              <a:rPr lang="en-US"/>
              <a:t>Cornell CS4414 - Fall 2020.</a:t>
            </a:r>
          </a:p>
        </p:txBody>
      </p:sp>
      <p:sp>
        <p:nvSpPr>
          <p:cNvPr id="4" name="Slide Number Placeholder 3">
            <a:extLst>
              <a:ext uri="{FF2B5EF4-FFF2-40B4-BE49-F238E27FC236}">
                <a16:creationId xmlns:a16="http://schemas.microsoft.com/office/drawing/2014/main" id="{3EA08CC4-229F-45AF-B311-B2C36256EA25}"/>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311453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98803-23BE-485B-B87D-D38B40020680}"/>
              </a:ext>
            </a:extLst>
          </p:cNvPr>
          <p:cNvSpPr>
            <a:spLocks noGrp="1"/>
          </p:cNvSpPr>
          <p:nvPr>
            <p:ph type="title"/>
          </p:nvPr>
        </p:nvSpPr>
        <p:spPr/>
        <p:txBody>
          <a:bodyPr/>
          <a:lstStyle/>
          <a:p>
            <a:r>
              <a:rPr lang="en-US" dirty="0"/>
              <a:t>C introduced a simple form of macro substitution</a:t>
            </a:r>
          </a:p>
        </p:txBody>
      </p:sp>
      <p:sp>
        <p:nvSpPr>
          <p:cNvPr id="3" name="Content Placeholder 2">
            <a:extLst>
              <a:ext uri="{FF2B5EF4-FFF2-40B4-BE49-F238E27FC236}">
                <a16:creationId xmlns:a16="http://schemas.microsoft.com/office/drawing/2014/main" id="{C97C3978-6D92-4E8B-83F3-0FE1A2215B49}"/>
              </a:ext>
            </a:extLst>
          </p:cNvPr>
          <p:cNvSpPr>
            <a:spLocks noGrp="1"/>
          </p:cNvSpPr>
          <p:nvPr>
            <p:ph idx="1"/>
          </p:nvPr>
        </p:nvSpPr>
        <p:spPr/>
        <p:txBody>
          <a:bodyPr>
            <a:normAutofit lnSpcReduction="10000"/>
          </a:bodyPr>
          <a:lstStyle/>
          <a:p>
            <a:r>
              <a:rPr lang="en-US" dirty="0"/>
              <a:t>The most basic option just defines a replacement rule:</a:t>
            </a:r>
          </a:p>
          <a:p>
            <a:endParaRPr lang="en-US" dirty="0"/>
          </a:p>
          <a:p>
            <a:r>
              <a:rPr lang="en-US" dirty="0"/>
              <a:t> 	#define SOMETHING  something-else</a:t>
            </a:r>
          </a:p>
          <a:p>
            <a:endParaRPr lang="en-US" dirty="0"/>
          </a:p>
          <a:p>
            <a:r>
              <a:rPr lang="en-US" dirty="0"/>
              <a:t>But this wasn’t enough, and people added parameters</a:t>
            </a:r>
          </a:p>
          <a:p>
            <a:endParaRPr lang="en-US" dirty="0"/>
          </a:p>
          <a:p>
            <a:r>
              <a:rPr lang="en-US" dirty="0"/>
              <a:t> 	#define SOMETHING(x)  something-else that uses x</a:t>
            </a:r>
          </a:p>
        </p:txBody>
      </p:sp>
      <p:sp>
        <p:nvSpPr>
          <p:cNvPr id="4" name="Footer Placeholder 3">
            <a:extLst>
              <a:ext uri="{FF2B5EF4-FFF2-40B4-BE49-F238E27FC236}">
                <a16:creationId xmlns:a16="http://schemas.microsoft.com/office/drawing/2014/main" id="{80A43CE5-3847-42B9-B210-168B2F718DF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949426CC-56B9-430C-B4DD-7A44704E09E0}"/>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101941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04B0D-3B14-423D-86E4-15AA924CCF6C}"/>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0A957F6F-240F-42DA-8188-6EC1C0C09EA8}"/>
              </a:ext>
            </a:extLst>
          </p:cNvPr>
          <p:cNvSpPr>
            <a:spLocks noGrp="1"/>
          </p:cNvSpPr>
          <p:nvPr>
            <p:ph idx="1"/>
          </p:nvPr>
        </p:nvSpPr>
        <p:spPr/>
        <p:txBody>
          <a:bodyPr>
            <a:normAutofit lnSpcReduction="10000"/>
          </a:bodyPr>
          <a:lstStyle/>
          <a:p>
            <a:r>
              <a:rPr lang="en-US" dirty="0"/>
              <a:t>Examples using #define</a:t>
            </a:r>
          </a:p>
          <a:p>
            <a:endParaRPr lang="en-US" dirty="0"/>
          </a:p>
          <a:p>
            <a:pPr marL="128016" lvl="1" indent="0">
              <a:buNone/>
            </a:pPr>
            <a:r>
              <a:rPr lang="en-US" dirty="0"/>
              <a:t>    #define OPT1   0x00001</a:t>
            </a:r>
          </a:p>
          <a:p>
            <a:pPr marL="128016" lvl="1" indent="0">
              <a:buNone/>
            </a:pPr>
            <a:endParaRPr lang="en-US" dirty="0"/>
          </a:p>
          <a:p>
            <a:pPr marL="128016" lvl="1" indent="0">
              <a:buNone/>
            </a:pPr>
            <a:r>
              <a:rPr lang="en-US" dirty="0"/>
              <a:t>    #define DEBUGMODE  1</a:t>
            </a:r>
          </a:p>
          <a:p>
            <a:pPr marL="128016" lvl="1" indent="0">
              <a:buNone/>
            </a:pPr>
            <a:endParaRPr lang="en-US" dirty="0"/>
          </a:p>
          <a:p>
            <a:pPr marL="128016" lvl="1" indent="0">
              <a:buNone/>
            </a:pPr>
            <a:r>
              <a:rPr lang="en-US" dirty="0"/>
              <a:t>    #define SIGN(x)  (x &lt; 0: -1: 1)</a:t>
            </a:r>
            <a:br>
              <a:rPr lang="en-US" dirty="0"/>
            </a:br>
            <a:endParaRPr lang="en-US" dirty="0"/>
          </a:p>
          <a:p>
            <a:pPr marL="128016" lvl="1" indent="0">
              <a:buNone/>
            </a:pPr>
            <a:r>
              <a:rPr lang="en-US" dirty="0"/>
              <a:t>    #define ERRMSG(s) { if(DEBUGMODE) </a:t>
            </a:r>
            <a:r>
              <a:rPr lang="en-US" dirty="0" err="1"/>
              <a:t>printf</a:t>
            </a:r>
            <a:r>
              <a:rPr lang="en-US" dirty="0"/>
              <a:t>(s); }</a:t>
            </a:r>
          </a:p>
        </p:txBody>
      </p:sp>
      <p:sp>
        <p:nvSpPr>
          <p:cNvPr id="4" name="Footer Placeholder 3">
            <a:extLst>
              <a:ext uri="{FF2B5EF4-FFF2-40B4-BE49-F238E27FC236}">
                <a16:creationId xmlns:a16="http://schemas.microsoft.com/office/drawing/2014/main" id="{38A7EFCC-ABB6-4956-AEF7-848BF51E354C}"/>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D0EE6957-C385-4818-A7D2-82133E032FF4}"/>
              </a:ext>
            </a:extLst>
          </p:cNvPr>
          <p:cNvSpPr>
            <a:spLocks noGrp="1"/>
          </p:cNvSpPr>
          <p:nvPr>
            <p:ph type="sldNum" sz="quarter" idx="12"/>
          </p:nvPr>
        </p:nvSpPr>
        <p:spPr/>
        <p:txBody>
          <a:bodyPr/>
          <a:lstStyle/>
          <a:p>
            <a:fld id="{6547F9EC-0141-428E-9624-21FD351CB832}" type="slidenum">
              <a:rPr lang="en-US" smtClean="0"/>
              <a:t>8</a:t>
            </a:fld>
            <a:endParaRPr lang="en-US"/>
          </a:p>
        </p:txBody>
      </p:sp>
    </p:spTree>
    <p:extLst>
      <p:ext uri="{BB962C8B-B14F-4D97-AF65-F5344CB8AC3E}">
        <p14:creationId xmlns:p14="http://schemas.microsoft.com/office/powerpoint/2010/main" val="2270418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B3AA8D3-4D9C-457B-974A-4B87AF8EEB65}"/>
              </a:ext>
            </a:extLst>
          </p:cNvPr>
          <p:cNvPicPr>
            <a:picLocks noChangeAspect="1"/>
          </p:cNvPicPr>
          <p:nvPr/>
        </p:nvPicPr>
        <p:blipFill>
          <a:blip r:embed="rId2"/>
          <a:stretch>
            <a:fillRect/>
          </a:stretch>
        </p:blipFill>
        <p:spPr>
          <a:xfrm>
            <a:off x="3584921" y="5950881"/>
            <a:ext cx="1055980" cy="794143"/>
          </a:xfrm>
          <a:prstGeom prst="rect">
            <a:avLst/>
          </a:prstGeom>
        </p:spPr>
      </p:pic>
      <p:sp>
        <p:nvSpPr>
          <p:cNvPr id="2" name="Title 1">
            <a:extLst>
              <a:ext uri="{FF2B5EF4-FFF2-40B4-BE49-F238E27FC236}">
                <a16:creationId xmlns:a16="http://schemas.microsoft.com/office/drawing/2014/main" id="{3F936BBC-9003-4785-B795-AABF3D897929}"/>
              </a:ext>
            </a:extLst>
          </p:cNvPr>
          <p:cNvSpPr>
            <a:spLocks noGrp="1"/>
          </p:cNvSpPr>
          <p:nvPr>
            <p:ph type="title"/>
          </p:nvPr>
        </p:nvSpPr>
        <p:spPr/>
        <p:txBody>
          <a:bodyPr/>
          <a:lstStyle/>
          <a:p>
            <a:r>
              <a:rPr lang="en-US" dirty="0"/>
              <a:t>One use of #define(T) was for types</a:t>
            </a:r>
          </a:p>
        </p:txBody>
      </p:sp>
      <p:sp>
        <p:nvSpPr>
          <p:cNvPr id="3" name="Content Placeholder 2">
            <a:extLst>
              <a:ext uri="{FF2B5EF4-FFF2-40B4-BE49-F238E27FC236}">
                <a16:creationId xmlns:a16="http://schemas.microsoft.com/office/drawing/2014/main" id="{0A1A5715-91A9-4308-B0FB-39C0F3996359}"/>
              </a:ext>
            </a:extLst>
          </p:cNvPr>
          <p:cNvSpPr>
            <a:spLocks noGrp="1"/>
          </p:cNvSpPr>
          <p:nvPr>
            <p:ph idx="1"/>
          </p:nvPr>
        </p:nvSpPr>
        <p:spPr/>
        <p:txBody>
          <a:bodyPr/>
          <a:lstStyle/>
          <a:p>
            <a:r>
              <a:rPr lang="en-US" dirty="0"/>
              <a:t>Allows a library method to be specialized for a single type.  But C code gets confusing if #define(T) is “</a:t>
            </a:r>
            <a:r>
              <a:rPr lang="en-US" dirty="0" err="1"/>
              <a:t>respecialized</a:t>
            </a:r>
            <a:r>
              <a:rPr lang="en-US" dirty="0"/>
              <a:t>” for multiple uses in different places.</a:t>
            </a:r>
          </a:p>
          <a:p>
            <a:endParaRPr lang="en-US" dirty="0"/>
          </a:p>
          <a:p>
            <a:r>
              <a:rPr lang="en-US" dirty="0"/>
              <a:t>For example, if you use #define(T) Pet to specify the type in a list of pets, you wouldn’t also be able to have a list of desserts.</a:t>
            </a:r>
          </a:p>
        </p:txBody>
      </p:sp>
      <p:sp>
        <p:nvSpPr>
          <p:cNvPr id="4" name="Footer Placeholder 3">
            <a:extLst>
              <a:ext uri="{FF2B5EF4-FFF2-40B4-BE49-F238E27FC236}">
                <a16:creationId xmlns:a16="http://schemas.microsoft.com/office/drawing/2014/main" id="{C5872A06-8505-46CE-879B-A3026A074020}"/>
              </a:ext>
            </a:extLst>
          </p:cNvPr>
          <p:cNvSpPr>
            <a:spLocks noGrp="1"/>
          </p:cNvSpPr>
          <p:nvPr>
            <p:ph type="ftr" sz="quarter" idx="11"/>
          </p:nvPr>
        </p:nvSpPr>
        <p:spPr/>
        <p:txBody>
          <a:bodyPr/>
          <a:lstStyle/>
          <a:p>
            <a:r>
              <a:rPr lang="en-US"/>
              <a:t>Cornell CS4414 - Fall 2020.</a:t>
            </a:r>
          </a:p>
        </p:txBody>
      </p:sp>
      <p:sp>
        <p:nvSpPr>
          <p:cNvPr id="5" name="Slide Number Placeholder 4">
            <a:extLst>
              <a:ext uri="{FF2B5EF4-FFF2-40B4-BE49-F238E27FC236}">
                <a16:creationId xmlns:a16="http://schemas.microsoft.com/office/drawing/2014/main" id="{89FD3DB0-B066-42C9-A073-F389A4E1E026}"/>
              </a:ext>
            </a:extLst>
          </p:cNvPr>
          <p:cNvSpPr>
            <a:spLocks noGrp="1"/>
          </p:cNvSpPr>
          <p:nvPr>
            <p:ph type="sldNum" sz="quarter" idx="12"/>
          </p:nvPr>
        </p:nvSpPr>
        <p:spPr/>
        <p:txBody>
          <a:bodyPr/>
          <a:lstStyle/>
          <a:p>
            <a:fld id="{6547F9EC-0141-428E-9624-21FD351CB832}" type="slidenum">
              <a:rPr lang="en-US" smtClean="0"/>
              <a:t>9</a:t>
            </a:fld>
            <a:endParaRPr lang="en-US"/>
          </a:p>
        </p:txBody>
      </p:sp>
      <p:pic>
        <p:nvPicPr>
          <p:cNvPr id="7" name="Picture 6">
            <a:extLst>
              <a:ext uri="{FF2B5EF4-FFF2-40B4-BE49-F238E27FC236}">
                <a16:creationId xmlns:a16="http://schemas.microsoft.com/office/drawing/2014/main" id="{D2603128-BAFC-4CD5-B153-F454281BD64C}"/>
              </a:ext>
            </a:extLst>
          </p:cNvPr>
          <p:cNvPicPr>
            <a:picLocks noChangeAspect="1"/>
          </p:cNvPicPr>
          <p:nvPr/>
        </p:nvPicPr>
        <p:blipFill>
          <a:blip r:embed="rId3"/>
          <a:stretch>
            <a:fillRect/>
          </a:stretch>
        </p:blipFill>
        <p:spPr>
          <a:xfrm>
            <a:off x="2096827" y="5589971"/>
            <a:ext cx="865623" cy="1049097"/>
          </a:xfrm>
          <a:prstGeom prst="rect">
            <a:avLst/>
          </a:prstGeom>
        </p:spPr>
      </p:pic>
      <p:pic>
        <p:nvPicPr>
          <p:cNvPr id="8" name="Picture 7">
            <a:extLst>
              <a:ext uri="{FF2B5EF4-FFF2-40B4-BE49-F238E27FC236}">
                <a16:creationId xmlns:a16="http://schemas.microsoft.com/office/drawing/2014/main" id="{9573B8D0-6843-49CB-8003-978B1515657D}"/>
              </a:ext>
            </a:extLst>
          </p:cNvPr>
          <p:cNvPicPr>
            <a:picLocks noChangeAspect="1"/>
          </p:cNvPicPr>
          <p:nvPr/>
        </p:nvPicPr>
        <p:blipFill>
          <a:blip r:embed="rId4"/>
          <a:stretch>
            <a:fillRect/>
          </a:stretch>
        </p:blipFill>
        <p:spPr>
          <a:xfrm>
            <a:off x="2871440" y="5514276"/>
            <a:ext cx="772336" cy="775815"/>
          </a:xfrm>
          <a:prstGeom prst="rect">
            <a:avLst/>
          </a:prstGeom>
        </p:spPr>
      </p:pic>
      <p:pic>
        <p:nvPicPr>
          <p:cNvPr id="10" name="Picture 9">
            <a:extLst>
              <a:ext uri="{FF2B5EF4-FFF2-40B4-BE49-F238E27FC236}">
                <a16:creationId xmlns:a16="http://schemas.microsoft.com/office/drawing/2014/main" id="{18747D93-A412-4B98-84F3-6E9E74876FC9}"/>
              </a:ext>
            </a:extLst>
          </p:cNvPr>
          <p:cNvPicPr>
            <a:picLocks noChangeAspect="1"/>
          </p:cNvPicPr>
          <p:nvPr/>
        </p:nvPicPr>
        <p:blipFill>
          <a:blip r:embed="rId5"/>
          <a:stretch>
            <a:fillRect/>
          </a:stretch>
        </p:blipFill>
        <p:spPr>
          <a:xfrm>
            <a:off x="7286522" y="5370235"/>
            <a:ext cx="1733675" cy="1296896"/>
          </a:xfrm>
          <a:prstGeom prst="rect">
            <a:avLst/>
          </a:prstGeom>
        </p:spPr>
      </p:pic>
    </p:spTree>
    <p:extLst>
      <p:ext uri="{BB962C8B-B14F-4D97-AF65-F5344CB8AC3E}">
        <p14:creationId xmlns:p14="http://schemas.microsoft.com/office/powerpoint/2010/main" val="36652928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4161</TotalTime>
  <Words>5595</Words>
  <Application>Microsoft Office PowerPoint</Application>
  <PresentationFormat>Widescreen</PresentationFormat>
  <Paragraphs>611</Paragraphs>
  <Slides>59</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59</vt:i4>
      </vt:variant>
    </vt:vector>
  </HeadingPairs>
  <TitlesOfParts>
    <vt:vector size="69" baseType="lpstr">
      <vt:lpstr>Arial</vt:lpstr>
      <vt:lpstr>Calibri</vt:lpstr>
      <vt:lpstr>Consolas</vt:lpstr>
      <vt:lpstr>Courier New</vt:lpstr>
      <vt:lpstr>Times New Roman</vt:lpstr>
      <vt:lpstr>Tw Cen MT</vt:lpstr>
      <vt:lpstr>Tw Cen MT Condensed</vt:lpstr>
      <vt:lpstr>Wingdings</vt:lpstr>
      <vt:lpstr>Wingdings 3</vt:lpstr>
      <vt:lpstr>Integral</vt:lpstr>
      <vt:lpstr>C Defines and C++ Templates</vt:lpstr>
      <vt:lpstr>Compile time “computing”</vt:lpstr>
      <vt:lpstr>… but how far can we take this idea?</vt:lpstr>
      <vt:lpstr>Idea Map For Today</vt:lpstr>
      <vt:lpstr>Concept of a generic or template</vt:lpstr>
      <vt:lpstr>Early history of Generics</vt:lpstr>
      <vt:lpstr>C introduced a simple form of macro substitution</vt:lpstr>
      <vt:lpstr>Examples</vt:lpstr>
      <vt:lpstr>One use of #define(T) was for types</vt:lpstr>
      <vt:lpstr>In fact, the C “preprocessor” does more</vt:lpstr>
      <vt:lpstr>… but they are too limited</vt:lpstr>
      <vt:lpstr>While all of this was playing out, languages became object oriented</vt:lpstr>
      <vt:lpstr>Java polymorphism</vt:lpstr>
      <vt:lpstr>Java Generics</vt:lpstr>
      <vt:lpstr>The power of generics</vt:lpstr>
      <vt:lpstr>The issue with Java Generics</vt:lpstr>
      <vt:lpstr>C++ Template goals</vt:lpstr>
      <vt:lpstr>Templates and Polymorphism in C++</vt:lpstr>
      <vt:lpstr>Templates and Polymorphism in C++</vt:lpstr>
      <vt:lpstr>Templates and Polymorphism in C++</vt:lpstr>
      <vt:lpstr>Templates and Polymorphism in C++</vt:lpstr>
      <vt:lpstr>Templates and Polymorphism in C++</vt:lpstr>
      <vt:lpstr>Fully virtual classes are inherited by concrete classes</vt:lpstr>
      <vt:lpstr>Templates also have a form of compile-time “instanceof” feature</vt:lpstr>
      <vt:lpstr>C++ templates</vt:lpstr>
      <vt:lpstr>Summary of template goals</vt:lpstr>
      <vt:lpstr>C++ advantage?</vt:lpstr>
      <vt:lpstr>The basic idea is extremely simple</vt:lpstr>
      <vt:lpstr>The basic idea is extremely simple</vt:lpstr>
      <vt:lpstr>To access this functionality, you create a template for a class</vt:lpstr>
      <vt:lpstr>You can also supply a constant</vt:lpstr>
      <vt:lpstr>Templated functions</vt:lpstr>
      <vt:lpstr>Function Templates</vt:lpstr>
      <vt:lpstr>Class Templates</vt:lpstr>
      <vt:lpstr>Class Templates</vt:lpstr>
      <vt:lpstr>Typedef </vt:lpstr>
      <vt:lpstr>Using is similar to typedef </vt:lpstr>
      <vt:lpstr>Template types can be “constrained”</vt:lpstr>
      <vt:lpstr>Template types can be “constrained”</vt:lpstr>
      <vt:lpstr>Requires</vt:lpstr>
      <vt:lpstr>variable argument lists</vt:lpstr>
      <vt:lpstr>Varargs are hard to type check</vt:lpstr>
      <vt:lpstr>… in C, this can simply result in bugs</vt:lpstr>
      <vt:lpstr>What???</vt:lpstr>
      <vt:lpstr>What???</vt:lpstr>
      <vt:lpstr>Waste of space?</vt:lpstr>
      <vt:lpstr>Variadic templates</vt:lpstr>
      <vt:lpstr>Here’s safe_printf</vt:lpstr>
      <vt:lpstr>Key to understanding this template</vt:lpstr>
      <vt:lpstr>Key to understanding this template</vt:lpstr>
      <vt:lpstr>Key to understanding this template</vt:lpstr>
      <vt:lpstr>How does this expand?</vt:lpstr>
      <vt:lpstr>What about checking the format against the argument types?</vt:lpstr>
      <vt:lpstr>Conditional compilation</vt:lpstr>
      <vt:lpstr>Example of a C++ “concept”</vt:lpstr>
      <vt:lpstr>The C++ template language is turing complete!</vt:lpstr>
      <vt:lpstr>Most common complaint?</vt:lpstr>
      <vt:lpstr>Summary</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307</cp:revision>
  <dcterms:created xsi:type="dcterms:W3CDTF">2020-07-27T14:20:38Z</dcterms:created>
  <dcterms:modified xsi:type="dcterms:W3CDTF">2020-10-06T20:37:19Z</dcterms:modified>
</cp:coreProperties>
</file>