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2"/>
  </p:notesMasterIdLst>
  <p:sldIdLst>
    <p:sldId id="256" r:id="rId2"/>
    <p:sldId id="316" r:id="rId3"/>
    <p:sldId id="366" r:id="rId4"/>
    <p:sldId id="303" r:id="rId5"/>
    <p:sldId id="292" r:id="rId6"/>
    <p:sldId id="317" r:id="rId7"/>
    <p:sldId id="364" r:id="rId8"/>
    <p:sldId id="318" r:id="rId9"/>
    <p:sldId id="319" r:id="rId10"/>
    <p:sldId id="320" r:id="rId11"/>
    <p:sldId id="322" r:id="rId12"/>
    <p:sldId id="321" r:id="rId13"/>
    <p:sldId id="324" r:id="rId14"/>
    <p:sldId id="325" r:id="rId15"/>
    <p:sldId id="323" r:id="rId16"/>
    <p:sldId id="326" r:id="rId17"/>
    <p:sldId id="327" r:id="rId18"/>
    <p:sldId id="328" r:id="rId19"/>
    <p:sldId id="329" r:id="rId20"/>
    <p:sldId id="330" r:id="rId21"/>
    <p:sldId id="331" r:id="rId22"/>
    <p:sldId id="333" r:id="rId23"/>
    <p:sldId id="334" r:id="rId24"/>
    <p:sldId id="335" r:id="rId25"/>
    <p:sldId id="346" r:id="rId26"/>
    <p:sldId id="372" r:id="rId27"/>
    <p:sldId id="373" r:id="rId28"/>
    <p:sldId id="374" r:id="rId29"/>
    <p:sldId id="332" r:id="rId30"/>
    <p:sldId id="336" r:id="rId31"/>
    <p:sldId id="371" r:id="rId32"/>
    <p:sldId id="343" r:id="rId33"/>
    <p:sldId id="365" r:id="rId34"/>
    <p:sldId id="337" r:id="rId35"/>
    <p:sldId id="338" r:id="rId36"/>
    <p:sldId id="339" r:id="rId37"/>
    <p:sldId id="342" r:id="rId38"/>
    <p:sldId id="341" r:id="rId39"/>
    <p:sldId id="345" r:id="rId40"/>
    <p:sldId id="367" r:id="rId41"/>
    <p:sldId id="344" r:id="rId42"/>
    <p:sldId id="348" r:id="rId43"/>
    <p:sldId id="347" r:id="rId44"/>
    <p:sldId id="349" r:id="rId45"/>
    <p:sldId id="350" r:id="rId46"/>
    <p:sldId id="351" r:id="rId47"/>
    <p:sldId id="369" r:id="rId48"/>
    <p:sldId id="368" r:id="rId49"/>
    <p:sldId id="370" r:id="rId50"/>
    <p:sldId id="355" r:id="rId51"/>
    <p:sldId id="356" r:id="rId52"/>
    <p:sldId id="357" r:id="rId53"/>
    <p:sldId id="359" r:id="rId54"/>
    <p:sldId id="360" r:id="rId55"/>
    <p:sldId id="361" r:id="rId56"/>
    <p:sldId id="362" r:id="rId57"/>
    <p:sldId id="363" r:id="rId58"/>
    <p:sldId id="375" r:id="rId59"/>
    <p:sldId id="358" r:id="rId60"/>
    <p:sldId id="354" r:id="rId6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Ken Birman" initials="KB" lastIdx="2" clrIdx="0">
    <p:extLst>
      <p:ext uri="{19B8F6BF-5375-455C-9EA6-DF929625EA0E}">
        <p15:presenceInfo xmlns:p15="http://schemas.microsoft.com/office/powerpoint/2012/main" userId="8729f19e1223befc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66"/>
    <a:srgbClr val="000000"/>
    <a:srgbClr val="AF51A2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13" d="100"/>
          <a:sy n="113" d="100"/>
        </p:scale>
        <p:origin x="47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commentAuthors" Target="commentAuthor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tableStyles" Target="tableStyle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5C8A7E6-B985-4717-8041-06C2EE61C4D6}" type="datetimeFigureOut">
              <a:rPr lang="en-US" smtClean="0"/>
              <a:t>10/3/2020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8773795-4057-42F8-94F1-B3898A7D5E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11881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8773795-4057-42F8-94F1-B3898A7D5E59}" type="slidenum">
              <a:rPr lang="en-US" smtClean="0"/>
              <a:t>46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418578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8773795-4057-42F8-94F1-B3898A7D5E59}" type="slidenum">
              <a:rPr lang="en-US" smtClean="0"/>
              <a:t>47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60184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1" spc="200" baseline="0">
                <a:solidFill>
                  <a:srgbClr val="C00000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800" b="1">
                <a:solidFill>
                  <a:srgbClr val="C00000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A40D6A26-D191-496D-8CF3-74EF123260EE}" type="datetime1">
              <a:rPr lang="en-US" smtClean="0"/>
              <a:t>10/3/2020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Cornell CS4414 - Fall 2020.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7F9EC-0141-428E-9624-21FD351CB832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340276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8BD8E2-C71D-4BA0-A9EB-110362FFD592}" type="datetime1">
              <a:rPr lang="en-US" smtClean="0"/>
              <a:t>10/3/2020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Cornell CS4414 - Fall 2020.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7F9EC-0141-428E-9624-21FD351CB8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31385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68F959-FD42-491F-A7EB-0C63373F07CA}" type="datetime1">
              <a:rPr lang="en-US" smtClean="0"/>
              <a:t>10/3/2020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Cornell CS4414 - Fall 2020.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7F9EC-0141-428E-9624-21FD351CB832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980581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7" y="585216"/>
            <a:ext cx="10641691" cy="1499616"/>
          </a:xfrm>
        </p:spPr>
        <p:txBody>
          <a:bodyPr/>
          <a:lstStyle>
            <a:lvl1pPr>
              <a:defRPr b="1">
                <a:solidFill>
                  <a:srgbClr val="C00000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4128" y="2286000"/>
            <a:ext cx="10641690" cy="4023360"/>
          </a:xfrm>
        </p:spPr>
        <p:txBody>
          <a:bodyPr>
            <a:normAutofit/>
          </a:bodyPr>
          <a:lstStyle>
            <a:lvl1pPr>
              <a:defRPr sz="3200"/>
            </a:lvl1pPr>
            <a:lvl2pPr marL="265176" indent="-137160">
              <a:buFont typeface="Wingdings" panose="05000000000000000000" pitchFamily="2" charset="2"/>
              <a:buChar char="Ø"/>
              <a:defRPr sz="2800"/>
            </a:lvl2pPr>
            <a:lvl3pPr marL="448056" indent="-137160">
              <a:buFont typeface="Wingdings" panose="05000000000000000000" pitchFamily="2" charset="2"/>
              <a:buChar char="Ø"/>
              <a:defRPr sz="2000"/>
            </a:lvl3pPr>
            <a:lvl4pPr marL="594360" indent="-137160">
              <a:buFont typeface="Wingdings" panose="05000000000000000000" pitchFamily="2" charset="2"/>
              <a:buChar char="Ø"/>
              <a:defRPr sz="2000"/>
            </a:lvl4pPr>
            <a:lvl5pPr marL="777240" indent="-137160">
              <a:buFont typeface="Wingdings" panose="05000000000000000000" pitchFamily="2" charset="2"/>
              <a:buChar char="Ø"/>
              <a:defRPr sz="20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 Second level</a:t>
            </a:r>
          </a:p>
          <a:p>
            <a:pPr lvl="2"/>
            <a:r>
              <a:rPr lang="en-US" dirty="0"/>
              <a:t> Third level</a:t>
            </a:r>
          </a:p>
          <a:p>
            <a:pPr lvl="3"/>
            <a:r>
              <a:rPr lang="en-US" dirty="0"/>
              <a:t> Fourth level</a:t>
            </a:r>
          </a:p>
          <a:p>
            <a:pPr lvl="4"/>
            <a:r>
              <a:rPr lang="en-US" dirty="0"/>
              <a:t> 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56C82B-52E7-49F5-9ED2-BBF980DDF7F6}" type="datetime1">
              <a:rPr lang="en-US" smtClean="0"/>
              <a:t>10/3/2020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Cornell CS4414 - Fall 2020.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7F9EC-0141-428E-9624-21FD351CB8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45677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1" spc="200" baseline="0">
                <a:solidFill>
                  <a:srgbClr val="C00000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800" b="1">
                <a:solidFill>
                  <a:srgbClr val="C00000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27261-C325-4740-B75F-4E3189212B7F}" type="datetime1">
              <a:rPr lang="en-US" smtClean="0"/>
              <a:t>10/3/2020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Cornell CS4414 - Fall 2020.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7F9EC-0141-428E-9624-21FD351CB832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619273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10786872" cy="1499616"/>
          </a:xfrm>
        </p:spPr>
        <p:txBody>
          <a:bodyPr/>
          <a:lstStyle>
            <a:lvl1pPr>
              <a:defRPr b="1">
                <a:solidFill>
                  <a:srgbClr val="C00000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6" y="2286000"/>
            <a:ext cx="5071873" cy="4023360"/>
          </a:xfrm>
        </p:spPr>
        <p:txBody>
          <a:bodyPr>
            <a:normAutofit/>
          </a:bodyPr>
          <a:lstStyle>
            <a:lvl1pPr>
              <a:defRPr sz="2800"/>
            </a:lvl1pPr>
            <a:lvl2pPr marL="265176" indent="-137160">
              <a:buFont typeface="Wingdings" panose="05000000000000000000" pitchFamily="2" charset="2"/>
              <a:buChar char="Ø"/>
              <a:defRPr sz="2400"/>
            </a:lvl2pPr>
            <a:lvl3pPr marL="448056" indent="-137160">
              <a:buFont typeface="Wingdings" panose="05000000000000000000" pitchFamily="2" charset="2"/>
              <a:buChar char="Ø"/>
              <a:defRPr sz="1800"/>
            </a:lvl3pPr>
            <a:lvl4pPr marL="594360" indent="-137160">
              <a:buFont typeface="Wingdings" panose="05000000000000000000" pitchFamily="2" charset="2"/>
              <a:buChar char="Ø"/>
              <a:defRPr sz="1800"/>
            </a:lvl4pPr>
            <a:lvl5pPr marL="777240" indent="-137160">
              <a:buFont typeface="Wingdings" panose="05000000000000000000" pitchFamily="2" charset="2"/>
              <a:buChar char="Ø"/>
              <a:defRPr sz="18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 Second level</a:t>
            </a:r>
          </a:p>
          <a:p>
            <a:pPr lvl="2"/>
            <a:r>
              <a:rPr lang="en-US" dirty="0"/>
              <a:t> Third level</a:t>
            </a:r>
          </a:p>
          <a:p>
            <a:pPr lvl="3"/>
            <a:r>
              <a:rPr lang="en-US" dirty="0"/>
              <a:t> Fourth level</a:t>
            </a:r>
          </a:p>
          <a:p>
            <a:pPr lvl="4"/>
            <a:r>
              <a:rPr lang="en-US" dirty="0"/>
              <a:t> 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34326" y="2286000"/>
            <a:ext cx="5376674" cy="4023360"/>
          </a:xfrm>
        </p:spPr>
        <p:txBody>
          <a:bodyPr>
            <a:normAutofit/>
          </a:bodyPr>
          <a:lstStyle>
            <a:lvl1pPr>
              <a:defRPr sz="2800"/>
            </a:lvl1pPr>
            <a:lvl2pPr marL="265176" indent="-137160">
              <a:buFont typeface="Wingdings" panose="05000000000000000000" pitchFamily="2" charset="2"/>
              <a:buChar char="Ø"/>
              <a:defRPr sz="2400"/>
            </a:lvl2pPr>
            <a:lvl3pPr marL="448056" indent="-137160">
              <a:buFont typeface="Wingdings" panose="05000000000000000000" pitchFamily="2" charset="2"/>
              <a:buChar char="Ø"/>
              <a:defRPr sz="1800"/>
            </a:lvl3pPr>
            <a:lvl4pPr marL="594360" indent="-137160">
              <a:buFont typeface="Wingdings" panose="05000000000000000000" pitchFamily="2" charset="2"/>
              <a:buChar char="Ø"/>
              <a:defRPr sz="1800"/>
            </a:lvl4pPr>
            <a:lvl5pPr marL="777240" indent="-137160">
              <a:buFont typeface="Wingdings" panose="05000000000000000000" pitchFamily="2" charset="2"/>
              <a:buChar char="Ø"/>
              <a:defRPr sz="18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 Second level</a:t>
            </a:r>
          </a:p>
          <a:p>
            <a:pPr lvl="2"/>
            <a:r>
              <a:rPr lang="en-US" dirty="0"/>
              <a:t> Third level</a:t>
            </a:r>
          </a:p>
          <a:p>
            <a:pPr lvl="3"/>
            <a:r>
              <a:rPr lang="en-US" dirty="0"/>
              <a:t> Fourth level</a:t>
            </a:r>
          </a:p>
          <a:p>
            <a:pPr lvl="4"/>
            <a:r>
              <a:rPr lang="en-US" dirty="0"/>
              <a:t> 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0FFA51-23C9-465B-850A-37F66C32BB04}" type="datetime1">
              <a:rPr lang="en-US" smtClean="0"/>
              <a:t>10/3/2020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Cornell CS4414 - Fall 2020.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7F9EC-0141-428E-9624-21FD351CB8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1238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5217646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800" b="0" cap="none" baseline="0">
                <a:solidFill>
                  <a:schemeClr val="accent1">
                    <a:lumMod val="75000"/>
                  </a:schemeClr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5217646" cy="33415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994" y="2179636"/>
            <a:ext cx="5430057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800" b="0" kern="1200" cap="none" baseline="0" dirty="0"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994" y="2967788"/>
            <a:ext cx="5430057" cy="33415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158881-D818-4857-BF78-C8B11D2E51F9}" type="datetime1">
              <a:rPr lang="en-US" smtClean="0"/>
              <a:t>10/3/2020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Cornell CS4414 - Fall 2020.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7F9EC-0141-428E-9624-21FD351CB8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29794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10786872" cy="1499616"/>
          </a:xfrm>
        </p:spPr>
        <p:txBody>
          <a:bodyPr/>
          <a:lstStyle>
            <a:lvl1pPr>
              <a:defRPr b="1">
                <a:solidFill>
                  <a:srgbClr val="C00000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1546D4-D799-4B34-8D81-7D6E680201AD}" type="datetime1">
              <a:rPr lang="en-US" smtClean="0"/>
              <a:t>10/3/2020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Cornell CS4414 - Fall 2020.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7F9EC-0141-428E-9624-21FD351CB8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09776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AF34CE-A78C-4595-A3AC-ADAD90844FDE}" type="datetime1">
              <a:rPr lang="en-US" smtClean="0"/>
              <a:t>10/3/2020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Cornell CS4414 - Fall 2020.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7F9EC-0141-428E-9624-21FD351CB8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70493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F741AC-A794-438B-BE86-5607D1111470}" type="datetime1">
              <a:rPr lang="en-US" smtClean="0"/>
              <a:t>10/3/2020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Cornell CS4414 - Fall 2020.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7F9EC-0141-428E-9624-21FD351CB8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96355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A9A84B-A920-4845-8C3F-DF23354A7E7D}" type="datetime1">
              <a:rPr lang="en-US" smtClean="0"/>
              <a:t>10/3/2020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Cornell CS4414 - Fall 2020.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7F9EC-0141-428E-9624-21FD351CB832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588077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7" y="585216"/>
            <a:ext cx="10786853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10786852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8F055216-D93C-4971-BF29-6E0DC70BDEB6}" type="datetime1">
              <a:rPr lang="en-US" smtClean="0"/>
              <a:t>10/3/2020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r>
              <a:rPr lang="en-US"/>
              <a:t>Cornell CS4414 - Fall 2020.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6547F9EC-0141-428E-9624-21FD351CB832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349908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dt="0"/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b="1" kern="1200" cap="all" spc="100" baseline="0">
          <a:solidFill>
            <a:srgbClr val="C00000"/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AAB290-8948-464B-9A2F-7EECFACCE30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US" sz="4000" dirty="0"/>
              <a:t>Constant expressions in </a:t>
            </a:r>
            <a:r>
              <a:rPr lang="en-US" sz="4000"/>
              <a:t>C++</a:t>
            </a:r>
            <a:endParaRPr lang="en-US" sz="40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0407313-B692-48C8-8D0A-53CDD450BAC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Professor Ken Birman</a:t>
            </a:r>
          </a:p>
          <a:p>
            <a:pPr algn="ctr"/>
            <a:r>
              <a:rPr lang="en-US" sz="2400" dirty="0"/>
              <a:t>CS4414 Lecture 9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F626006-9BAA-4D60-A96F-84032ACC1A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Cornell CS4414 - Fall 2020.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23CAB51-E3B0-4FB7-ADE2-47D11539AF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7F9EC-0141-428E-9624-21FD351CB83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464794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928A0F-C821-4E5E-865F-729EA4EAD2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Fibonacci(5)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7DB702E-ADC8-4C82-977D-C7615B6EAD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Cornell CS4414 - Fall 2020.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3A9FC9F-EC48-491D-BA90-EF5264E48A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7F9EC-0141-428E-9624-21FD351CB832}" type="slidenum">
              <a:rPr lang="en-US" smtClean="0"/>
              <a:t>10</a:t>
            </a:fld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0F22A92-4DF1-443A-A491-BDA5CE3C01FB}"/>
              </a:ext>
            </a:extLst>
          </p:cNvPr>
          <p:cNvSpPr txBox="1"/>
          <p:nvPr/>
        </p:nvSpPr>
        <p:spPr>
          <a:xfrm>
            <a:off x="670478" y="2382253"/>
            <a:ext cx="5747086" cy="1754326"/>
          </a:xfrm>
          <a:prstGeom prst="rect">
            <a:avLst/>
          </a:prstGeom>
          <a:solidFill>
            <a:srgbClr val="FFC000"/>
          </a:solidFill>
        </p:spPr>
        <p:txBody>
          <a:bodyPr wrap="non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int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fibonacci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(n)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	if(n &lt;= 1)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		return n;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	return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fibonacci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(n-1)+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fibonacci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(n-2);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8B70DCC8-3CAF-43EE-89FF-DFE3B2F941F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34440" y="1135783"/>
            <a:ext cx="5376560" cy="3839518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49B5E7F8-9A7F-4CA3-9954-1951B078BCE2}"/>
              </a:ext>
            </a:extLst>
          </p:cNvPr>
          <p:cNvSpPr txBox="1"/>
          <p:nvPr/>
        </p:nvSpPr>
        <p:spPr>
          <a:xfrm>
            <a:off x="1024128" y="5429829"/>
            <a:ext cx="649705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… 15 calls to </a:t>
            </a:r>
            <a:r>
              <a:rPr lang="en-US" sz="3200" dirty="0" err="1"/>
              <a:t>fibonacci</a:t>
            </a:r>
            <a:r>
              <a:rPr lang="en-US" sz="3200" dirty="0"/>
              <a:t> occur, in total</a:t>
            </a:r>
          </a:p>
        </p:txBody>
      </p:sp>
    </p:spTree>
    <p:extLst>
      <p:ext uri="{BB962C8B-B14F-4D97-AF65-F5344CB8AC3E}">
        <p14:creationId xmlns:p14="http://schemas.microsoft.com/office/powerpoint/2010/main" val="272128818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928A0F-C821-4E5E-865F-729EA4EAD2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Fibonacci(5)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7DB702E-ADC8-4C82-977D-C7615B6EAD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Cornell CS4414 - Fall 2020.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3A9FC9F-EC48-491D-BA90-EF5264E48A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7F9EC-0141-428E-9624-21FD351CB832}" type="slidenum">
              <a:rPr lang="en-US" smtClean="0"/>
              <a:t>11</a:t>
            </a:fld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0F22A92-4DF1-443A-A491-BDA5CE3C01FB}"/>
              </a:ext>
            </a:extLst>
          </p:cNvPr>
          <p:cNvSpPr txBox="1"/>
          <p:nvPr/>
        </p:nvSpPr>
        <p:spPr>
          <a:xfrm>
            <a:off x="670478" y="2382253"/>
            <a:ext cx="5195653" cy="1754326"/>
          </a:xfrm>
          <a:prstGeom prst="rect">
            <a:avLst/>
          </a:prstGeom>
          <a:solidFill>
            <a:srgbClr val="FFC000"/>
          </a:solidFill>
        </p:spPr>
        <p:txBody>
          <a:bodyPr wrap="non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int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fibonacci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(3)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	if(n &lt;= 1)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		return n;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	return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fibonacci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(2)+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fibonacci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(1);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9B5E7F8-9A7F-4CA3-9954-1951B078BCE2}"/>
              </a:ext>
            </a:extLst>
          </p:cNvPr>
          <p:cNvSpPr txBox="1"/>
          <p:nvPr/>
        </p:nvSpPr>
        <p:spPr>
          <a:xfrm>
            <a:off x="1024128" y="5423916"/>
            <a:ext cx="649705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… 15 calls to </a:t>
            </a:r>
            <a:r>
              <a:rPr lang="en-US" sz="3200" dirty="0" err="1"/>
              <a:t>fibonacci</a:t>
            </a:r>
            <a:r>
              <a:rPr lang="en-US" sz="3200" dirty="0"/>
              <a:t> occur, in total</a:t>
            </a:r>
          </a:p>
        </p:txBody>
      </p:sp>
      <p:pic>
        <p:nvPicPr>
          <p:cNvPr id="1026" name="Picture 2" descr="Recursion VS Iteration – An Analysis with fibonacci and factorial ...">
            <a:extLst>
              <a:ext uri="{FF2B5EF4-FFF2-40B4-BE49-F238E27FC236}">
                <a16:creationId xmlns:a16="http://schemas.microsoft.com/office/drawing/2014/main" id="{91B888FE-B949-49C3-8B70-EB937A15126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75270" y="585216"/>
            <a:ext cx="4838700" cy="4838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55699374"/>
      </p:ext>
    </p:extLst>
  </p:cSld>
  <p:clrMapOvr>
    <a:masterClrMapping/>
  </p:clrMapOvr>
  <p:transition spd="slow">
    <p:randomBar dir="vert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F73FBE98-8DED-4747-A5EC-3BCA958BD4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Where is time being spent?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654B9C9-389E-47AB-BD93-CA6FFBE9D97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How many instructions really relate to computing </a:t>
            </a:r>
            <a:r>
              <a:rPr lang="en-US" dirty="0" err="1"/>
              <a:t>fibonacci</a:t>
            </a:r>
            <a:r>
              <a:rPr lang="en-US" dirty="0"/>
              <a:t>?</a:t>
            </a:r>
          </a:p>
          <a:p>
            <a:endParaRPr lang="en-US" dirty="0"/>
          </a:p>
          <a:p>
            <a:r>
              <a:rPr lang="en-US" dirty="0"/>
              <a:t>We have an if statement: a comparison (call it</a:t>
            </a:r>
            <a:br>
              <a:rPr lang="en-US" dirty="0"/>
            </a:br>
            <a:r>
              <a:rPr lang="en-US" dirty="0"/>
              <a:t>compare “a and b”) then branch “if a &gt;= b”.</a:t>
            </a:r>
          </a:p>
          <a:p>
            <a:endParaRPr lang="en-US" dirty="0"/>
          </a:p>
          <a:p>
            <a:r>
              <a:rPr lang="en-US" dirty="0"/>
              <a:t>Two recursive calls, one addition, then return.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5ECD7FB-AB7B-4F5A-B2EE-A1F9E5E69C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Cornell CS4414 - Fall 2020.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6C52D8B-CA8A-40AA-B771-0B22BF82EB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7F9EC-0141-428E-9624-21FD351CB832}" type="slidenum">
              <a:rPr lang="en-US" smtClean="0"/>
              <a:t>12</a:t>
            </a:fld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FB63AA9C-0521-451B-8E55-6F82D8C64996}"/>
              </a:ext>
            </a:extLst>
          </p:cNvPr>
          <p:cNvSpPr/>
          <p:nvPr/>
        </p:nvSpPr>
        <p:spPr>
          <a:xfrm>
            <a:off x="10992051" y="2084832"/>
            <a:ext cx="914400" cy="914400"/>
          </a:xfrm>
          <a:prstGeom prst="ellipse">
            <a:avLst/>
          </a:prstGeom>
          <a:solidFill>
            <a:srgbClr val="FFFF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rgbClr val="C00000"/>
                </a:solidFill>
              </a:rPr>
              <a:t>2</a:t>
            </a: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842E8FE0-1D20-4414-A110-C97ADEAC31BB}"/>
              </a:ext>
            </a:extLst>
          </p:cNvPr>
          <p:cNvSpPr/>
          <p:nvPr/>
        </p:nvSpPr>
        <p:spPr>
          <a:xfrm>
            <a:off x="10992051" y="3739896"/>
            <a:ext cx="914400" cy="914400"/>
          </a:xfrm>
          <a:prstGeom prst="ellipse">
            <a:avLst/>
          </a:prstGeom>
          <a:solidFill>
            <a:srgbClr val="FFFF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rgbClr val="C00000"/>
                </a:solidFill>
              </a:rPr>
              <a:t>1</a:t>
            </a: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E0B4A530-1B25-4CF9-BF8A-DE1493E35F22}"/>
              </a:ext>
            </a:extLst>
          </p:cNvPr>
          <p:cNvSpPr/>
          <p:nvPr/>
        </p:nvSpPr>
        <p:spPr>
          <a:xfrm>
            <a:off x="8672362" y="5105300"/>
            <a:ext cx="3407344" cy="914400"/>
          </a:xfrm>
          <a:prstGeom prst="ellipse">
            <a:avLst/>
          </a:prstGeom>
          <a:solidFill>
            <a:srgbClr val="FFFF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rgbClr val="C00000"/>
                </a:solidFill>
              </a:rPr>
              <a:t>2 * ? + 1 + 1</a:t>
            </a:r>
          </a:p>
        </p:txBody>
      </p:sp>
    </p:spTree>
    <p:extLst>
      <p:ext uri="{BB962C8B-B14F-4D97-AF65-F5344CB8AC3E}">
        <p14:creationId xmlns:p14="http://schemas.microsoft.com/office/powerpoint/2010/main" val="7908294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6588DC-19C7-46BE-AB9D-134B76C1E3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cost of the recursive calls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DDFA1F-9707-4BF5-9D78-E98859A4480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They each </a:t>
            </a:r>
          </a:p>
          <a:p>
            <a:pPr lvl="1"/>
            <a:r>
              <a:rPr lang="en-US" dirty="0"/>
              <a:t>  Push registers.  Probably 1 is in use.</a:t>
            </a:r>
            <a:br>
              <a:rPr lang="en-US" dirty="0"/>
            </a:br>
            <a:endParaRPr lang="en-US" dirty="0"/>
          </a:p>
          <a:p>
            <a:pPr lvl="1"/>
            <a:r>
              <a:rPr lang="en-US" dirty="0"/>
              <a:t>  Push arguments.  In our case, n.</a:t>
            </a:r>
            <a:br>
              <a:rPr lang="en-US" dirty="0"/>
            </a:br>
            <a:endParaRPr lang="en-US" dirty="0"/>
          </a:p>
          <a:p>
            <a:pPr lvl="1"/>
            <a:r>
              <a:rPr lang="en-US" dirty="0"/>
              <a:t>  Push the return PC, jump to </a:t>
            </a:r>
            <a:r>
              <a:rPr lang="en-US" dirty="0" err="1"/>
              <a:t>fibonacci</a:t>
            </a:r>
            <a:br>
              <a:rPr lang="en-US" dirty="0"/>
            </a:br>
            <a:endParaRPr lang="en-US" dirty="0"/>
          </a:p>
          <a:p>
            <a:pPr lvl="1"/>
            <a:r>
              <a:rPr lang="en-US" dirty="0"/>
              <a:t>  After the call, we need to pop the arguments</a:t>
            </a:r>
            <a:br>
              <a:rPr lang="en-US" dirty="0"/>
            </a:br>
            <a:r>
              <a:rPr lang="en-US" dirty="0"/>
              <a:t>    and also pop the saved registers.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0AC8251-19D3-42B0-A0DE-F042B8365C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Cornell CS4414 - Fall 2020.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B6758BD-3AD9-437F-B4B7-B5CD78B5A2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7F9EC-0141-428E-9624-21FD351CB832}" type="slidenum">
              <a:rPr lang="en-US" smtClean="0"/>
              <a:t>13</a:t>
            </a:fld>
            <a:endParaRPr lang="en-US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04A061A2-A24D-49E7-807C-D7D9AC1C7CDA}"/>
              </a:ext>
            </a:extLst>
          </p:cNvPr>
          <p:cNvSpPr/>
          <p:nvPr/>
        </p:nvSpPr>
        <p:spPr>
          <a:xfrm>
            <a:off x="10380133" y="2084832"/>
            <a:ext cx="914400" cy="914400"/>
          </a:xfrm>
          <a:prstGeom prst="ellipse">
            <a:avLst/>
          </a:prstGeom>
          <a:solidFill>
            <a:srgbClr val="FFFF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rgbClr val="C00000"/>
                </a:solidFill>
              </a:rPr>
              <a:t>1</a:t>
            </a: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6E18248D-B81B-4A4A-AD85-A0ECDC477151}"/>
              </a:ext>
            </a:extLst>
          </p:cNvPr>
          <p:cNvSpPr/>
          <p:nvPr/>
        </p:nvSpPr>
        <p:spPr>
          <a:xfrm>
            <a:off x="10380133" y="3067572"/>
            <a:ext cx="914400" cy="914400"/>
          </a:xfrm>
          <a:prstGeom prst="ellipse">
            <a:avLst/>
          </a:prstGeom>
          <a:solidFill>
            <a:srgbClr val="FFFF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rgbClr val="C00000"/>
                </a:solidFill>
              </a:rPr>
              <a:t>1</a:t>
            </a: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4503D4C4-538C-4FDD-A91A-03322122018B}"/>
              </a:ext>
            </a:extLst>
          </p:cNvPr>
          <p:cNvSpPr/>
          <p:nvPr/>
        </p:nvSpPr>
        <p:spPr>
          <a:xfrm>
            <a:off x="10380133" y="4028172"/>
            <a:ext cx="914400" cy="914400"/>
          </a:xfrm>
          <a:prstGeom prst="ellipse">
            <a:avLst/>
          </a:prstGeom>
          <a:solidFill>
            <a:srgbClr val="FFFF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rgbClr val="C00000"/>
                </a:solidFill>
              </a:rPr>
              <a:t>2</a:t>
            </a: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18516DAD-311E-4FA7-8771-B917075F9295}"/>
              </a:ext>
            </a:extLst>
          </p:cNvPr>
          <p:cNvSpPr/>
          <p:nvPr/>
        </p:nvSpPr>
        <p:spPr>
          <a:xfrm>
            <a:off x="10409008" y="5015545"/>
            <a:ext cx="914400" cy="914400"/>
          </a:xfrm>
          <a:prstGeom prst="ellipse">
            <a:avLst/>
          </a:prstGeom>
          <a:solidFill>
            <a:srgbClr val="FFFF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rgbClr val="C00000"/>
                </a:solidFill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262129197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val 9">
            <a:extLst>
              <a:ext uri="{FF2B5EF4-FFF2-40B4-BE49-F238E27FC236}">
                <a16:creationId xmlns:a16="http://schemas.microsoft.com/office/drawing/2014/main" id="{D137AC5B-1E9A-4B35-A09E-A09DC7CFCBF7}"/>
              </a:ext>
            </a:extLst>
          </p:cNvPr>
          <p:cNvSpPr/>
          <p:nvPr/>
        </p:nvSpPr>
        <p:spPr>
          <a:xfrm>
            <a:off x="8672362" y="5105300"/>
            <a:ext cx="3426594" cy="914400"/>
          </a:xfrm>
          <a:prstGeom prst="ellipse">
            <a:avLst/>
          </a:prstGeom>
          <a:solidFill>
            <a:srgbClr val="FFFF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rgbClr val="C00000"/>
                </a:solidFill>
              </a:rPr>
              <a:t>2 * ? + 1 + 1</a:t>
            </a: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F73FBE98-8DED-4747-A5EC-3BCA958BD4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… now we can fill in the “?” with 6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654B9C9-389E-47AB-BD93-CA6FFBE9D97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How many instructions really relate to computing </a:t>
            </a:r>
            <a:r>
              <a:rPr lang="en-US" dirty="0" err="1"/>
              <a:t>fibonacci</a:t>
            </a:r>
            <a:r>
              <a:rPr lang="en-US" dirty="0"/>
              <a:t>?</a:t>
            </a:r>
          </a:p>
          <a:p>
            <a:endParaRPr lang="en-US" dirty="0"/>
          </a:p>
          <a:p>
            <a:r>
              <a:rPr lang="en-US" dirty="0"/>
              <a:t>We have an if statement: a comparison (call it</a:t>
            </a:r>
            <a:br>
              <a:rPr lang="en-US" dirty="0"/>
            </a:br>
            <a:r>
              <a:rPr lang="en-US" dirty="0"/>
              <a:t>compare “a and b”) then branch “if a &gt;= b”.</a:t>
            </a:r>
          </a:p>
          <a:p>
            <a:endParaRPr lang="en-US" dirty="0"/>
          </a:p>
          <a:p>
            <a:r>
              <a:rPr lang="en-US" dirty="0"/>
              <a:t>Two recursive calls, one addition, then return.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5ECD7FB-AB7B-4F5A-B2EE-A1F9E5E69C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Cornell CS4414 - Fall 2020.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6C52D8B-CA8A-40AA-B771-0B22BF82EB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7F9EC-0141-428E-9624-21FD351CB832}" type="slidenum">
              <a:rPr lang="en-US" smtClean="0"/>
              <a:t>14</a:t>
            </a:fld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FB63AA9C-0521-451B-8E55-6F82D8C64996}"/>
              </a:ext>
            </a:extLst>
          </p:cNvPr>
          <p:cNvSpPr/>
          <p:nvPr/>
        </p:nvSpPr>
        <p:spPr>
          <a:xfrm>
            <a:off x="10992051" y="2084832"/>
            <a:ext cx="914400" cy="914400"/>
          </a:xfrm>
          <a:prstGeom prst="ellipse">
            <a:avLst/>
          </a:prstGeom>
          <a:solidFill>
            <a:srgbClr val="FFFF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rgbClr val="C00000"/>
                </a:solidFill>
              </a:rPr>
              <a:t>2</a:t>
            </a: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842E8FE0-1D20-4414-A110-C97ADEAC31BB}"/>
              </a:ext>
            </a:extLst>
          </p:cNvPr>
          <p:cNvSpPr/>
          <p:nvPr/>
        </p:nvSpPr>
        <p:spPr>
          <a:xfrm>
            <a:off x="10992051" y="3739896"/>
            <a:ext cx="914400" cy="914400"/>
          </a:xfrm>
          <a:prstGeom prst="ellipse">
            <a:avLst/>
          </a:prstGeom>
          <a:solidFill>
            <a:srgbClr val="FFFF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rgbClr val="C00000"/>
                </a:solidFill>
              </a:rPr>
              <a:t>1</a:t>
            </a: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E0B4A530-1B25-4CF9-BF8A-DE1493E35F22}"/>
              </a:ext>
            </a:extLst>
          </p:cNvPr>
          <p:cNvSpPr/>
          <p:nvPr/>
        </p:nvSpPr>
        <p:spPr>
          <a:xfrm>
            <a:off x="8672362" y="5105300"/>
            <a:ext cx="3426594" cy="914400"/>
          </a:xfrm>
          <a:prstGeom prst="ellipse">
            <a:avLst/>
          </a:prstGeom>
          <a:solidFill>
            <a:srgbClr val="FFFF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rgbClr val="C00000"/>
                </a:solidFill>
              </a:rPr>
              <a:t>2 * </a:t>
            </a:r>
            <a:r>
              <a:rPr lang="en-US" sz="3200" b="1" dirty="0">
                <a:solidFill>
                  <a:schemeClr val="tx1"/>
                </a:solidFill>
              </a:rPr>
              <a:t>6</a:t>
            </a:r>
            <a:r>
              <a:rPr lang="en-US" sz="3200" b="1" dirty="0">
                <a:solidFill>
                  <a:srgbClr val="C00000"/>
                </a:solidFill>
              </a:rPr>
              <a:t> + 1 + 1</a:t>
            </a:r>
          </a:p>
        </p:txBody>
      </p:sp>
    </p:spTree>
    <p:extLst>
      <p:ext uri="{BB962C8B-B14F-4D97-AF65-F5344CB8AC3E}">
        <p14:creationId xmlns:p14="http://schemas.microsoft.com/office/powerpoint/2010/main" val="18517128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ECDD5E-D34D-41B0-B70C-DF0BCC2C39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many instructions to push and pop arguments?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D28264-7893-4F16-93C4-710C874F79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About 17 instructions per call to </a:t>
            </a:r>
            <a:r>
              <a:rPr lang="en-US" dirty="0" err="1"/>
              <a:t>fibonacci</a:t>
            </a:r>
            <a:r>
              <a:rPr lang="en-US" dirty="0"/>
              <a:t>.  Of these, 1 is the actual addition operation, and the others are “housekeeping”</a:t>
            </a:r>
          </a:p>
          <a:p>
            <a:endParaRPr lang="en-US" dirty="0"/>
          </a:p>
          <a:p>
            <a:r>
              <a:rPr lang="en-US" dirty="0"/>
              <a:t>For example: </a:t>
            </a:r>
            <a:r>
              <a:rPr lang="en-US" dirty="0" err="1"/>
              <a:t>fibonacci</a:t>
            </a:r>
            <a:r>
              <a:rPr lang="en-US" dirty="0"/>
              <a:t>(5)=0…1…1…2…3…5 </a:t>
            </a:r>
          </a:p>
          <a:p>
            <a:endParaRPr lang="en-US" dirty="0"/>
          </a:p>
          <a:p>
            <a:r>
              <a:rPr lang="en-US" dirty="0"/>
              <a:t>Our code needs to do the required 5 additions.  However, to compute it we will do 15 recursive calls at a cost of about 17 instructions each: 255 instructions… 51x slower than ideal!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653EBFA-7413-4E83-89A8-F6E2610CB9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Cornell CS4414 - Fall 2020.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3D45056-F6F7-4E28-9A11-5AB84FB270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7F9EC-0141-428E-9624-21FD351CB832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267846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6884EB-D6C7-49DE-8899-3376909E65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Some questions we can ask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8936FA-AE68-462E-98DF-4B3821A41B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When C++ creates space for us to hold n on the stack, why is it doing this?</a:t>
            </a:r>
            <a:br>
              <a:rPr lang="en-US" dirty="0"/>
            </a:br>
            <a:br>
              <a:rPr lang="en-US" dirty="0"/>
            </a:br>
            <a:r>
              <a:rPr lang="en-US" dirty="0"/>
              <a:t>We should have a copy of n if we will make changes, but then would want them discarded, or perhaps if the caller might be running a concurrent thread that could make changes to n “under our feet” (if the caller is spawning concurrent work).</a:t>
            </a:r>
          </a:p>
          <a:p>
            <a:endParaRPr lang="en-US" dirty="0"/>
          </a:p>
          <a:p>
            <a:r>
              <a:rPr lang="en-US" b="1" i="1" dirty="0">
                <a:solidFill>
                  <a:srgbClr val="C00000"/>
                </a:solidFill>
              </a:rPr>
              <a:t>But Fibonacci does not change n!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79BFE09-C367-443F-AC9B-021916DC30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Cornell CS4414 - Fall 2020.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90D88F9-30B1-4B2E-8CE7-76134AE50D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7F9EC-0141-428E-9624-21FD351CB832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678891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952D7C-452C-48F2-B388-749FD34B60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C++ “CONST” ANNOTATION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05B203-6D72-4183-AA4C-99B294A694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 C++ we have a way to express that something will not be changed.  </a:t>
            </a:r>
          </a:p>
          <a:p>
            <a:endParaRPr lang="en-US" dirty="0"/>
          </a:p>
          <a:p>
            <a:r>
              <a:rPr lang="en-US" dirty="0"/>
              <a:t>The compiler can then use that knowledge to produce better code, in situations where an opportunity arises.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E6B4469-A0C8-4074-B717-5CE7F504B6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Cornell CS4414 - Fall 2020.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7F1872D-2B20-49FC-8F0C-A4AE33F002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7F9EC-0141-428E-9624-21FD351CB832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085925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E8AC0A-3530-48EF-BEF0-A494A720AE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C++ const annotation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FEE309-6849-49C4-914C-7B64C2F5A4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/>
              <a:t>The easiest case:</a:t>
            </a:r>
          </a:p>
          <a:p>
            <a:endParaRPr lang="en-US" dirty="0"/>
          </a:p>
          <a:p>
            <a:r>
              <a:rPr lang="en-US" dirty="0"/>
              <a:t>const int  MAXD = 1000;      // Limit on number of </a:t>
            </a:r>
            <a:r>
              <a:rPr lang="en-US" dirty="0" err="1"/>
              <a:t>Bignum</a:t>
            </a:r>
            <a:r>
              <a:rPr lang="en-US" dirty="0"/>
              <a:t> digits</a:t>
            </a:r>
          </a:p>
          <a:p>
            <a:r>
              <a:rPr lang="en-US" dirty="0"/>
              <a:t>char  digits[MAXD];             //  digits is an array of 1000 8-bit </a:t>
            </a:r>
            <a:r>
              <a:rPr lang="en-US" dirty="0" err="1"/>
              <a:t>ints</a:t>
            </a:r>
            <a:endParaRPr lang="en-US" dirty="0"/>
          </a:p>
          <a:p>
            <a:endParaRPr lang="en-US" dirty="0"/>
          </a:p>
          <a:p>
            <a:r>
              <a:rPr lang="en-US" dirty="0"/>
              <a:t>Here, we are declaring a “compile time constant”. C++ knows that MAXD is constant and can use this in various ways.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B54EA22-3D0A-4263-96A5-C2D0BB0EC3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Cornell CS4414 - Fall 2020.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37010E8-74AC-4FB5-95FA-8667065543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7F9EC-0141-428E-9624-21FD351CB832}" type="slidenum">
              <a:rPr lang="en-US" smtClean="0"/>
              <a:t>18</a:t>
            </a:fld>
            <a:endParaRPr lang="en-US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D3A13C82-5EC9-4665-A72F-7DE4BC60C251}"/>
              </a:ext>
            </a:extLst>
          </p:cNvPr>
          <p:cNvSpPr/>
          <p:nvPr/>
        </p:nvSpPr>
        <p:spPr>
          <a:xfrm>
            <a:off x="745066" y="3310468"/>
            <a:ext cx="1845733" cy="787400"/>
          </a:xfrm>
          <a:prstGeom prst="ellipse">
            <a:avLst/>
          </a:prstGeom>
          <a:noFill/>
          <a:ln w="762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78465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1AAB0B-13D4-4C44-8CAB-3DBA72DBA9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 example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9E6FED-0DF6-4DAE-8029-6C320AA145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… for example, consider</a:t>
            </a:r>
          </a:p>
          <a:p>
            <a:br>
              <a:rPr lang="en-US" dirty="0"/>
            </a:br>
            <a:r>
              <a:rPr lang="en-US" dirty="0"/>
              <a:t>                 digits[MAXD-k-1] = c;</a:t>
            </a:r>
          </a:p>
          <a:p>
            <a:pPr marL="128016" lvl="1" indent="0">
              <a:buNone/>
            </a:pPr>
            <a:endParaRPr lang="en-US" dirty="0"/>
          </a:p>
          <a:p>
            <a:pPr marL="128016" lvl="1" indent="0">
              <a:buNone/>
            </a:pPr>
            <a:r>
              <a:rPr lang="en-US" dirty="0"/>
              <a:t>This sets the item “k” from the end to 8.  C++ can compute MAXN-1 as a constant, and index directly to this item as an offset relative to </a:t>
            </a:r>
            <a:r>
              <a:rPr lang="en-US" dirty="0" err="1"/>
              <a:t>myvec</a:t>
            </a:r>
            <a:r>
              <a:rPr lang="en-US" dirty="0"/>
              <a:t>.</a:t>
            </a:r>
          </a:p>
          <a:p>
            <a:pPr marL="128016" lvl="1" indent="0">
              <a:buNone/>
            </a:pPr>
            <a:endParaRPr lang="en-US" dirty="0"/>
          </a:p>
          <a:p>
            <a:pPr marL="128016" lvl="1" indent="0">
              <a:buNone/>
            </a:pPr>
            <a:r>
              <a:rPr lang="en-US" dirty="0"/>
              <a:t>By having c and k in registers, only a single instruction is needed!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8E7CB88-5F78-4963-97F6-2B5BE31B33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Cornell CS4414 - Fall 2020.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A527DD7-FC5E-47B3-B2A2-9BD9B5D094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7F9EC-0141-428E-9624-21FD351CB832}" type="slidenum">
              <a:rPr lang="en-US" smtClean="0"/>
              <a:t>19</a:t>
            </a:fld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0F2A0E9-1B79-49AE-8CFC-83EFE0CF848D}"/>
              </a:ext>
            </a:extLst>
          </p:cNvPr>
          <p:cNvSpPr txBox="1"/>
          <p:nvPr/>
        </p:nvSpPr>
        <p:spPr>
          <a:xfrm>
            <a:off x="7353415" y="3338186"/>
            <a:ext cx="4671571" cy="461665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US" sz="2400" b="1" dirty="0" err="1">
                <a:solidFill>
                  <a:srgbClr val="C00000"/>
                </a:solidFill>
              </a:rPr>
              <a:t>movq</a:t>
            </a:r>
            <a:r>
              <a:rPr lang="en-US" sz="2400" b="1" dirty="0">
                <a:solidFill>
                  <a:srgbClr val="C00000"/>
                </a:solidFill>
              </a:rPr>
              <a:t>      %</a:t>
            </a:r>
            <a:r>
              <a:rPr lang="en-US" sz="2400" b="1" dirty="0" err="1">
                <a:solidFill>
                  <a:srgbClr val="C00000"/>
                </a:solidFill>
              </a:rPr>
              <a:t>rbx</a:t>
            </a:r>
            <a:r>
              <a:rPr lang="en-US" sz="2400" b="1" dirty="0">
                <a:solidFill>
                  <a:srgbClr val="C00000"/>
                </a:solidFill>
              </a:rPr>
              <a:t>,_digits(999-%</a:t>
            </a:r>
            <a:r>
              <a:rPr lang="en-US" sz="2400" b="1" dirty="0" err="1">
                <a:solidFill>
                  <a:srgbClr val="C00000"/>
                </a:solidFill>
              </a:rPr>
              <a:t>rax</a:t>
            </a:r>
            <a:r>
              <a:rPr lang="en-US" sz="2400" b="1" dirty="0">
                <a:solidFill>
                  <a:srgbClr val="C00000"/>
                </a:solidFill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049489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934C85-5ADF-4E84-A094-A0B6BC6029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Idea Map For Today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9CC230C-F5A1-4450-A48C-01894D4DCA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Cornell CS4414 - Fall 2020.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CBF3355-483B-4F32-B2B3-39B707A16B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7F9EC-0141-428E-9624-21FD351CB832}" type="slidenum">
              <a:rPr lang="en-US" smtClean="0"/>
              <a:t>2</a:t>
            </a:fld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D6FF3A6-C13D-4120-AC15-9A9666F6835B}"/>
              </a:ext>
            </a:extLst>
          </p:cNvPr>
          <p:cNvSpPr txBox="1"/>
          <p:nvPr/>
        </p:nvSpPr>
        <p:spPr>
          <a:xfrm>
            <a:off x="1176866" y="2505670"/>
            <a:ext cx="3838615" cy="923330"/>
          </a:xfrm>
          <a:prstGeom prst="rect">
            <a:avLst/>
          </a:prstGeom>
          <a:solidFill>
            <a:srgbClr val="FFC000"/>
          </a:solidFill>
        </p:spPr>
        <p:txBody>
          <a:bodyPr wrap="none" rtlCol="0">
            <a:spAutoFit/>
          </a:bodyPr>
          <a:lstStyle/>
          <a:p>
            <a:r>
              <a:rPr lang="en-US" dirty="0"/>
              <a:t>In Lecture 8 we learned that C++ can </a:t>
            </a:r>
            <a:br>
              <a:rPr lang="en-US" dirty="0"/>
            </a:br>
            <a:r>
              <a:rPr lang="en-US" dirty="0"/>
              <a:t>automatically compile to vector-parallel</a:t>
            </a:r>
            <a:br>
              <a:rPr lang="en-US" dirty="0"/>
            </a:br>
            <a:r>
              <a:rPr lang="en-US" dirty="0"/>
              <a:t>instructions.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A6037FA-6EF9-41B7-87AD-DF1B091D45F8}"/>
              </a:ext>
            </a:extLst>
          </p:cNvPr>
          <p:cNvSpPr txBox="1"/>
          <p:nvPr/>
        </p:nvSpPr>
        <p:spPr>
          <a:xfrm>
            <a:off x="1092199" y="3988337"/>
            <a:ext cx="3935052" cy="923330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en-US" dirty="0"/>
              <a:t>… But we also saw longs lists of “suggested” coding styles intended to make it feasible for C++ to do this!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48B36F2-1B96-4109-989F-F0AE5F476A4B}"/>
              </a:ext>
            </a:extLst>
          </p:cNvPr>
          <p:cNvSpPr txBox="1"/>
          <p:nvPr/>
        </p:nvSpPr>
        <p:spPr>
          <a:xfrm>
            <a:off x="5839486" y="2505670"/>
            <a:ext cx="5384800" cy="923330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en-US" dirty="0"/>
              <a:t>Even without those long lists of advice, this same issue arises when C++ compiles normal code for normal machine instructions!  Some styles promote faster code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EFB93A7E-E7A1-4D18-8468-2F059C260A1B}"/>
              </a:ext>
            </a:extLst>
          </p:cNvPr>
          <p:cNvSpPr txBox="1"/>
          <p:nvPr/>
        </p:nvSpPr>
        <p:spPr>
          <a:xfrm>
            <a:off x="5963971" y="3711338"/>
            <a:ext cx="5135830" cy="1477328"/>
          </a:xfrm>
          <a:prstGeom prst="rect">
            <a:avLst/>
          </a:prstGeom>
          <a:solidFill>
            <a:srgbClr val="FFC000"/>
          </a:solidFill>
        </p:spPr>
        <p:txBody>
          <a:bodyPr wrap="none" rtlCol="0">
            <a:spAutoFit/>
          </a:bodyPr>
          <a:lstStyle/>
          <a:p>
            <a:r>
              <a:rPr lang="en-US" dirty="0"/>
              <a:t>Today we will look at another example, unrelated</a:t>
            </a:r>
            <a:br>
              <a:rPr lang="en-US" dirty="0"/>
            </a:br>
            <a:r>
              <a:rPr lang="en-US" dirty="0"/>
              <a:t>to parallelism: the C++ concepts of “const” and “by</a:t>
            </a:r>
            <a:br>
              <a:rPr lang="en-US" dirty="0"/>
            </a:br>
            <a:r>
              <a:rPr lang="en-US" dirty="0"/>
              <a:t>reference”.  Const is </a:t>
            </a:r>
            <a:r>
              <a:rPr lang="en-US" dirty="0" err="1"/>
              <a:t>notationally</a:t>
            </a:r>
            <a:r>
              <a:rPr lang="en-US" dirty="0"/>
              <a:t> hard to get used to</a:t>
            </a:r>
            <a:br>
              <a:rPr lang="en-US" dirty="0"/>
            </a:br>
            <a:r>
              <a:rPr lang="en-US" dirty="0"/>
              <a:t>but valuable.  “By reference” is risky to use carelessly,</a:t>
            </a:r>
            <a:br>
              <a:rPr lang="en-US" dirty="0"/>
            </a:br>
            <a:r>
              <a:rPr lang="en-US" dirty="0"/>
              <a:t>but important to understand!</a:t>
            </a:r>
          </a:p>
        </p:txBody>
      </p:sp>
    </p:spTree>
    <p:extLst>
      <p:ext uri="{BB962C8B-B14F-4D97-AF65-F5344CB8AC3E}">
        <p14:creationId xmlns:p14="http://schemas.microsoft.com/office/powerpoint/2010/main" val="99744835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6CFC6C-1CDA-4018-A9F5-9ACAED3E78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is this so great?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5DA8DE-DE93-4B18-B5E9-49AD4F9B63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If C++ had not been able to anticipate that these are constants, it would have needed to </a:t>
            </a:r>
            <a:r>
              <a:rPr lang="en-US" i="1" dirty="0"/>
              <a:t>compute </a:t>
            </a:r>
            <a:r>
              <a:rPr lang="en-US" dirty="0"/>
              <a:t>the offset into digits.  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  That would require more instructions.</a:t>
            </a:r>
          </a:p>
          <a:p>
            <a:endParaRPr lang="en-US" dirty="0"/>
          </a:p>
          <a:p>
            <a:r>
              <a:rPr lang="en-US" dirty="0"/>
              <a:t>Here, we are leveraging knowledge of (1) which items are constants, and also (2) that C++ puts “frequently accessed” variables in registers.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7CD883A-EE59-4292-BCF8-214664BB56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Cornell CS4414 - Fall 2020.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9AFC7A2-0F92-4883-B6EF-0A34276D25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7F9EC-0141-428E-9624-21FD351CB832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75224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CF1E49-0E75-4CC4-B35B-DCEB1AEFCA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More examples using “const”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59CC35-6A3E-4D52-A435-A6FF4E3880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We can mark an argument to a method with “const”.</a:t>
            </a:r>
          </a:p>
          <a:p>
            <a:endParaRPr lang="en-US" dirty="0"/>
          </a:p>
          <a:p>
            <a:r>
              <a:rPr lang="en-US" dirty="0"/>
              <a:t>This means “this argument will not be modified”.</a:t>
            </a:r>
          </a:p>
          <a:p>
            <a:pPr lvl="1"/>
            <a:r>
              <a:rPr lang="en-US" dirty="0"/>
              <a:t>  C++ won’t allow that argument to be used in any situation where it</a:t>
            </a:r>
            <a:br>
              <a:rPr lang="en-US" dirty="0"/>
            </a:br>
            <a:r>
              <a:rPr lang="en-US" dirty="0"/>
              <a:t>   might be modified.</a:t>
            </a:r>
          </a:p>
          <a:p>
            <a:pPr lvl="1"/>
            <a:r>
              <a:rPr lang="en-US" dirty="0"/>
              <a:t>  C++ will also leverage this knowledge to generate better code.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DDE0AFB-2FD1-4015-9FD4-32D3E0F2BD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Cornell CS4414 - Fall 2020.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CC36EB5-C602-4313-A71C-17DE78D8E0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7F9EC-0141-428E-9624-21FD351CB832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375918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CF1E49-0E75-4CC4-B35B-DCEB1AEFCA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More examples using “const”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59CC35-6A3E-4D52-A435-A6FF4E3880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We can mark an argument to a method with “const”.</a:t>
            </a:r>
          </a:p>
          <a:p>
            <a:endParaRPr lang="en-US" dirty="0"/>
          </a:p>
          <a:p>
            <a:r>
              <a:rPr lang="en-US" dirty="0"/>
              <a:t>This means “this argument will not be modified”.</a:t>
            </a:r>
          </a:p>
          <a:p>
            <a:pPr lvl="1"/>
            <a:r>
              <a:rPr lang="en-US" dirty="0"/>
              <a:t>  C++ won’t allow that argument to be used in any situation where it</a:t>
            </a:r>
            <a:br>
              <a:rPr lang="en-US" dirty="0"/>
            </a:br>
            <a:r>
              <a:rPr lang="en-US" dirty="0"/>
              <a:t>   might be modified.</a:t>
            </a:r>
          </a:p>
          <a:p>
            <a:pPr lvl="1"/>
            <a:r>
              <a:rPr lang="en-US" dirty="0"/>
              <a:t>  C++ will also leverage this knowledge to generate better code.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DDE0AFB-2FD1-4015-9FD4-32D3E0F2BD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Cornell CS4414 - Fall 2020.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CC36EB5-C602-4313-A71C-17DE78D8E0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7F9EC-0141-428E-9624-21FD351CB832}" type="slidenum">
              <a:rPr lang="en-US" smtClean="0"/>
              <a:t>22</a:t>
            </a:fld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BFE0996-ACB2-4BE9-B1A3-CA04E64AA0BF}"/>
              </a:ext>
            </a:extLst>
          </p:cNvPr>
          <p:cNvSpPr txBox="1"/>
          <p:nvPr/>
        </p:nvSpPr>
        <p:spPr>
          <a:xfrm>
            <a:off x="3083721" y="2668044"/>
            <a:ext cx="7753612" cy="2677656"/>
          </a:xfrm>
          <a:prstGeom prst="rect">
            <a:avLst/>
          </a:prstGeom>
          <a:solidFill>
            <a:srgbClr val="FFFF00"/>
          </a:solidFill>
          <a:ln w="28575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C00000"/>
                </a:solidFill>
              </a:rPr>
              <a:t>// constant_values1.cpp</a:t>
            </a:r>
          </a:p>
          <a:p>
            <a:r>
              <a:rPr lang="en-US" sz="2800" b="1" dirty="0">
                <a:solidFill>
                  <a:srgbClr val="C00000"/>
                </a:solidFill>
              </a:rPr>
              <a:t>int main(const int </a:t>
            </a:r>
            <a:r>
              <a:rPr lang="en-US" sz="2800" b="1" dirty="0" err="1">
                <a:solidFill>
                  <a:srgbClr val="C00000"/>
                </a:solidFill>
              </a:rPr>
              <a:t>argc</a:t>
            </a:r>
            <a:r>
              <a:rPr lang="en-US" sz="2800" b="1" dirty="0">
                <a:solidFill>
                  <a:srgbClr val="C00000"/>
                </a:solidFill>
              </a:rPr>
              <a:t>, const char**</a:t>
            </a:r>
            <a:r>
              <a:rPr lang="en-US" sz="2800" b="1" dirty="0" err="1">
                <a:solidFill>
                  <a:srgbClr val="C00000"/>
                </a:solidFill>
              </a:rPr>
              <a:t>argv</a:t>
            </a:r>
            <a:r>
              <a:rPr lang="en-US" sz="2800" b="1" dirty="0">
                <a:solidFill>
                  <a:srgbClr val="C00000"/>
                </a:solidFill>
              </a:rPr>
              <a:t>) {</a:t>
            </a:r>
          </a:p>
          <a:p>
            <a:r>
              <a:rPr lang="en-US" sz="2800" b="1" dirty="0">
                <a:solidFill>
                  <a:srgbClr val="C00000"/>
                </a:solidFill>
              </a:rPr>
              <a:t>   const int i = 5;</a:t>
            </a:r>
          </a:p>
          <a:p>
            <a:r>
              <a:rPr lang="en-US" sz="2800" b="1" dirty="0">
                <a:solidFill>
                  <a:srgbClr val="C00000"/>
                </a:solidFill>
              </a:rPr>
              <a:t>   i = 10;   // C3892</a:t>
            </a:r>
          </a:p>
          <a:p>
            <a:r>
              <a:rPr lang="en-US" sz="2800" b="1" dirty="0">
                <a:solidFill>
                  <a:srgbClr val="C00000"/>
                </a:solidFill>
              </a:rPr>
              <a:t>   i++;       // C2105</a:t>
            </a:r>
          </a:p>
          <a:p>
            <a:r>
              <a:rPr lang="en-US" sz="2800" b="1" dirty="0">
                <a:solidFill>
                  <a:srgbClr val="C00000"/>
                </a:solidFill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3387279350"/>
      </p:ext>
    </p:extLst>
  </p:cSld>
  <p:clrMapOvr>
    <a:masterClrMapping/>
  </p:clrMapOvr>
  <p:transition spd="slow">
    <p:randomBar dir="vert"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CF1E49-0E75-4CC4-B35B-DCEB1AEFCA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More examples using “const”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59CC35-6A3E-4D52-A435-A6FF4E3880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We can mark an argument to a method with “const”.</a:t>
            </a:r>
          </a:p>
          <a:p>
            <a:endParaRPr lang="en-US" dirty="0"/>
          </a:p>
          <a:p>
            <a:r>
              <a:rPr lang="en-US" dirty="0"/>
              <a:t>This means “this argument will not be modified”.</a:t>
            </a:r>
          </a:p>
          <a:p>
            <a:pPr lvl="1"/>
            <a:r>
              <a:rPr lang="en-US" dirty="0"/>
              <a:t>  C++ won’t allow that argument to be used in any situation where it</a:t>
            </a:r>
            <a:br>
              <a:rPr lang="en-US" dirty="0"/>
            </a:br>
            <a:r>
              <a:rPr lang="en-US" dirty="0"/>
              <a:t>   might be modified.</a:t>
            </a:r>
          </a:p>
          <a:p>
            <a:pPr lvl="1"/>
            <a:r>
              <a:rPr lang="en-US" dirty="0"/>
              <a:t>  C++ will also leverage this knowledge to generate better code.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DDE0AFB-2FD1-4015-9FD4-32D3E0F2BD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Cornell CS4414 - Fall 2020.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CC36EB5-C602-4313-A71C-17DE78D8E0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7F9EC-0141-428E-9624-21FD351CB832}" type="slidenum">
              <a:rPr lang="en-US" smtClean="0"/>
              <a:t>23</a:t>
            </a:fld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BFE0996-ACB2-4BE9-B1A3-CA04E64AA0BF}"/>
              </a:ext>
            </a:extLst>
          </p:cNvPr>
          <p:cNvSpPr txBox="1"/>
          <p:nvPr/>
        </p:nvSpPr>
        <p:spPr>
          <a:xfrm>
            <a:off x="3083721" y="2668044"/>
            <a:ext cx="7753612" cy="3108543"/>
          </a:xfrm>
          <a:prstGeom prst="rect">
            <a:avLst/>
          </a:prstGeom>
          <a:solidFill>
            <a:srgbClr val="FFFF00"/>
          </a:solidFill>
          <a:ln w="28575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C00000"/>
                </a:solidFill>
              </a:rPr>
              <a:t>// constant_values3.cpp</a:t>
            </a:r>
          </a:p>
          <a:p>
            <a:r>
              <a:rPr lang="en-US" sz="2800" b="1" dirty="0">
                <a:solidFill>
                  <a:srgbClr val="C00000"/>
                </a:solidFill>
              </a:rPr>
              <a:t>int main(const int </a:t>
            </a:r>
            <a:r>
              <a:rPr lang="en-US" sz="2800" b="1" dirty="0" err="1">
                <a:solidFill>
                  <a:srgbClr val="C00000"/>
                </a:solidFill>
              </a:rPr>
              <a:t>argc</a:t>
            </a:r>
            <a:r>
              <a:rPr lang="en-US" sz="2800" b="1" dirty="0">
                <a:solidFill>
                  <a:srgbClr val="C00000"/>
                </a:solidFill>
              </a:rPr>
              <a:t>, const char**</a:t>
            </a:r>
            <a:r>
              <a:rPr lang="en-US" sz="2800" b="1" dirty="0" err="1">
                <a:solidFill>
                  <a:srgbClr val="C00000"/>
                </a:solidFill>
              </a:rPr>
              <a:t>argv</a:t>
            </a:r>
            <a:r>
              <a:rPr lang="en-US" sz="2800" b="1" dirty="0">
                <a:solidFill>
                  <a:srgbClr val="C00000"/>
                </a:solidFill>
              </a:rPr>
              <a:t>) ) {</a:t>
            </a:r>
          </a:p>
          <a:p>
            <a:r>
              <a:rPr lang="en-US" sz="2800" b="1" dirty="0">
                <a:solidFill>
                  <a:srgbClr val="C00000"/>
                </a:solidFill>
              </a:rPr>
              <a:t>   char *</a:t>
            </a:r>
            <a:r>
              <a:rPr lang="en-US" sz="2800" b="1" dirty="0" err="1">
                <a:solidFill>
                  <a:srgbClr val="C00000"/>
                </a:solidFill>
              </a:rPr>
              <a:t>mybuf</a:t>
            </a:r>
            <a:r>
              <a:rPr lang="en-US" sz="2800" b="1" dirty="0">
                <a:solidFill>
                  <a:srgbClr val="C00000"/>
                </a:solidFill>
              </a:rPr>
              <a:t> = 0, *</a:t>
            </a:r>
            <a:r>
              <a:rPr lang="en-US" sz="2800" b="1" dirty="0" err="1">
                <a:solidFill>
                  <a:srgbClr val="C00000"/>
                </a:solidFill>
              </a:rPr>
              <a:t>yourbuf</a:t>
            </a:r>
            <a:r>
              <a:rPr lang="en-US" sz="2800" b="1" dirty="0">
                <a:solidFill>
                  <a:srgbClr val="C00000"/>
                </a:solidFill>
              </a:rPr>
              <a:t>;</a:t>
            </a:r>
          </a:p>
          <a:p>
            <a:r>
              <a:rPr lang="en-US" sz="2800" b="1" dirty="0">
                <a:solidFill>
                  <a:srgbClr val="C00000"/>
                </a:solidFill>
              </a:rPr>
              <a:t>   char *const </a:t>
            </a:r>
            <a:r>
              <a:rPr lang="en-US" sz="2800" b="1" dirty="0" err="1">
                <a:solidFill>
                  <a:srgbClr val="C00000"/>
                </a:solidFill>
              </a:rPr>
              <a:t>aptr</a:t>
            </a:r>
            <a:r>
              <a:rPr lang="en-US" sz="2800" b="1" dirty="0">
                <a:solidFill>
                  <a:srgbClr val="C00000"/>
                </a:solidFill>
              </a:rPr>
              <a:t> = </a:t>
            </a:r>
            <a:r>
              <a:rPr lang="en-US" sz="2800" b="1" dirty="0" err="1">
                <a:solidFill>
                  <a:srgbClr val="C00000"/>
                </a:solidFill>
              </a:rPr>
              <a:t>mybuf</a:t>
            </a:r>
            <a:r>
              <a:rPr lang="en-US" sz="2800" b="1" dirty="0">
                <a:solidFill>
                  <a:srgbClr val="C00000"/>
                </a:solidFill>
              </a:rPr>
              <a:t>;  // Initializes </a:t>
            </a:r>
            <a:r>
              <a:rPr lang="en-US" sz="2800" b="1" dirty="0" err="1">
                <a:solidFill>
                  <a:srgbClr val="C00000"/>
                </a:solidFill>
              </a:rPr>
              <a:t>aptr</a:t>
            </a:r>
            <a:r>
              <a:rPr lang="en-US" sz="2800" b="1" dirty="0">
                <a:solidFill>
                  <a:srgbClr val="C00000"/>
                </a:solidFill>
              </a:rPr>
              <a:t>…</a:t>
            </a:r>
          </a:p>
          <a:p>
            <a:r>
              <a:rPr lang="en-US" sz="2800" b="1" dirty="0">
                <a:solidFill>
                  <a:srgbClr val="C00000"/>
                </a:solidFill>
              </a:rPr>
              <a:t>   *</a:t>
            </a:r>
            <a:r>
              <a:rPr lang="en-US" sz="2800" b="1" dirty="0" err="1">
                <a:solidFill>
                  <a:srgbClr val="C00000"/>
                </a:solidFill>
              </a:rPr>
              <a:t>aptr</a:t>
            </a:r>
            <a:r>
              <a:rPr lang="en-US" sz="2800" b="1" dirty="0">
                <a:solidFill>
                  <a:srgbClr val="C00000"/>
                </a:solidFill>
              </a:rPr>
              <a:t> = 'a';           // OK</a:t>
            </a:r>
          </a:p>
          <a:p>
            <a:r>
              <a:rPr lang="en-US" sz="2800" b="1" dirty="0">
                <a:solidFill>
                  <a:srgbClr val="C00000"/>
                </a:solidFill>
              </a:rPr>
              <a:t>   </a:t>
            </a:r>
            <a:r>
              <a:rPr lang="en-US" sz="2800" b="1" dirty="0" err="1">
                <a:solidFill>
                  <a:srgbClr val="C00000"/>
                </a:solidFill>
              </a:rPr>
              <a:t>aptr</a:t>
            </a:r>
            <a:r>
              <a:rPr lang="en-US" sz="2800" b="1" dirty="0">
                <a:solidFill>
                  <a:srgbClr val="C00000"/>
                </a:solidFill>
              </a:rPr>
              <a:t> = </a:t>
            </a:r>
            <a:r>
              <a:rPr lang="en-US" sz="2800" b="1" dirty="0" err="1">
                <a:solidFill>
                  <a:srgbClr val="C00000"/>
                </a:solidFill>
              </a:rPr>
              <a:t>yourbuf</a:t>
            </a:r>
            <a:r>
              <a:rPr lang="en-US" sz="2800" b="1" dirty="0">
                <a:solidFill>
                  <a:srgbClr val="C00000"/>
                </a:solidFill>
              </a:rPr>
              <a:t>;    // C3892</a:t>
            </a:r>
          </a:p>
          <a:p>
            <a:r>
              <a:rPr lang="en-US" sz="2800" b="1" dirty="0">
                <a:solidFill>
                  <a:srgbClr val="C00000"/>
                </a:solidFill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781565783"/>
      </p:ext>
    </p:extLst>
  </p:cSld>
  <p:clrMapOvr>
    <a:masterClrMapping/>
  </p:clrMapOvr>
  <p:transition spd="slow">
    <p:randomBar dir="vert"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CF1E49-0E75-4CC4-B35B-DCEB1AEFCA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More examples using “const”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59CC35-6A3E-4D52-A435-A6FF4E3880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We can mark an argument to a method with “const”.</a:t>
            </a:r>
          </a:p>
          <a:p>
            <a:endParaRPr lang="en-US" dirty="0"/>
          </a:p>
          <a:p>
            <a:r>
              <a:rPr lang="en-US" dirty="0"/>
              <a:t>This means “this argument will not be modified”.</a:t>
            </a:r>
          </a:p>
          <a:p>
            <a:pPr lvl="1"/>
            <a:r>
              <a:rPr lang="en-US" dirty="0"/>
              <a:t>  C++ won’t allow that argument to be used in any situation where it</a:t>
            </a:r>
            <a:br>
              <a:rPr lang="en-US" dirty="0"/>
            </a:br>
            <a:r>
              <a:rPr lang="en-US" dirty="0"/>
              <a:t>   might be modified.</a:t>
            </a:r>
          </a:p>
          <a:p>
            <a:pPr lvl="1"/>
            <a:r>
              <a:rPr lang="en-US" dirty="0"/>
              <a:t>  C++ will also leverage this knowledge to generate better code.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DDE0AFB-2FD1-4015-9FD4-32D3E0F2BD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Cornell CS4414 - Fall 2020.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CC36EB5-C602-4313-A71C-17DE78D8E0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7F9EC-0141-428E-9624-21FD351CB832}" type="slidenum">
              <a:rPr lang="en-US" smtClean="0"/>
              <a:t>24</a:t>
            </a:fld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BFE0996-ACB2-4BE9-B1A3-CA04E64AA0BF}"/>
              </a:ext>
            </a:extLst>
          </p:cNvPr>
          <p:cNvSpPr txBox="1"/>
          <p:nvPr/>
        </p:nvSpPr>
        <p:spPr>
          <a:xfrm>
            <a:off x="1903955" y="1012954"/>
            <a:ext cx="9619989" cy="4832092"/>
          </a:xfrm>
          <a:prstGeom prst="rect">
            <a:avLst/>
          </a:prstGeom>
          <a:solidFill>
            <a:srgbClr val="FFFF00"/>
          </a:solidFill>
          <a:ln w="28575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C00000"/>
                </a:solidFill>
              </a:rPr>
              <a:t>// constant_member_function.cpp</a:t>
            </a:r>
          </a:p>
          <a:p>
            <a:r>
              <a:rPr lang="en-US" sz="2800" b="1" dirty="0">
                <a:solidFill>
                  <a:srgbClr val="C00000"/>
                </a:solidFill>
              </a:rPr>
              <a:t>class Date</a:t>
            </a:r>
          </a:p>
          <a:p>
            <a:r>
              <a:rPr lang="en-US" sz="2800" b="1" dirty="0">
                <a:solidFill>
                  <a:srgbClr val="C00000"/>
                </a:solidFill>
              </a:rPr>
              <a:t>{</a:t>
            </a:r>
          </a:p>
          <a:p>
            <a:r>
              <a:rPr lang="en-US" sz="2800" b="1" dirty="0">
                <a:solidFill>
                  <a:srgbClr val="C00000"/>
                </a:solidFill>
              </a:rPr>
              <a:t>public:</a:t>
            </a:r>
          </a:p>
          <a:p>
            <a:r>
              <a:rPr lang="en-US" sz="2800" b="1" dirty="0">
                <a:solidFill>
                  <a:srgbClr val="C00000"/>
                </a:solidFill>
              </a:rPr>
              <a:t>   Date( int </a:t>
            </a:r>
            <a:r>
              <a:rPr lang="en-US" sz="2800" b="1" dirty="0" err="1">
                <a:solidFill>
                  <a:srgbClr val="C00000"/>
                </a:solidFill>
              </a:rPr>
              <a:t>mn</a:t>
            </a:r>
            <a:r>
              <a:rPr lang="en-US" sz="2800" b="1" dirty="0">
                <a:solidFill>
                  <a:srgbClr val="C00000"/>
                </a:solidFill>
              </a:rPr>
              <a:t>, int </a:t>
            </a:r>
            <a:r>
              <a:rPr lang="en-US" sz="2800" b="1" dirty="0" err="1">
                <a:solidFill>
                  <a:srgbClr val="C00000"/>
                </a:solidFill>
              </a:rPr>
              <a:t>dy</a:t>
            </a:r>
            <a:r>
              <a:rPr lang="en-US" sz="2800" b="1" dirty="0">
                <a:solidFill>
                  <a:srgbClr val="C00000"/>
                </a:solidFill>
              </a:rPr>
              <a:t>, int </a:t>
            </a:r>
            <a:r>
              <a:rPr lang="en-US" sz="2800" b="1" dirty="0" err="1">
                <a:solidFill>
                  <a:srgbClr val="C00000"/>
                </a:solidFill>
              </a:rPr>
              <a:t>yr</a:t>
            </a:r>
            <a:r>
              <a:rPr lang="en-US" sz="2800" b="1" dirty="0">
                <a:solidFill>
                  <a:srgbClr val="C00000"/>
                </a:solidFill>
              </a:rPr>
              <a:t> );</a:t>
            </a:r>
          </a:p>
          <a:p>
            <a:r>
              <a:rPr lang="en-US" sz="2800" b="1" dirty="0">
                <a:solidFill>
                  <a:srgbClr val="C00000"/>
                </a:solidFill>
              </a:rPr>
              <a:t>   Date(const&amp; Date);            // A “copy constructor”</a:t>
            </a:r>
          </a:p>
          <a:p>
            <a:r>
              <a:rPr lang="en-US" sz="2800" b="1" dirty="0">
                <a:solidFill>
                  <a:srgbClr val="C00000"/>
                </a:solidFill>
              </a:rPr>
              <a:t>   int </a:t>
            </a:r>
            <a:r>
              <a:rPr lang="en-US" sz="2800" b="1" dirty="0" err="1">
                <a:solidFill>
                  <a:srgbClr val="C00000"/>
                </a:solidFill>
              </a:rPr>
              <a:t>getMonth</a:t>
            </a:r>
            <a:r>
              <a:rPr lang="en-US" sz="2800" b="1" dirty="0">
                <a:solidFill>
                  <a:srgbClr val="C00000"/>
                </a:solidFill>
              </a:rPr>
              <a:t>() const;         // A read-only function</a:t>
            </a:r>
          </a:p>
          <a:p>
            <a:r>
              <a:rPr lang="en-US" sz="2800" b="1" dirty="0">
                <a:solidFill>
                  <a:srgbClr val="C00000"/>
                </a:solidFill>
              </a:rPr>
              <a:t>   void </a:t>
            </a:r>
            <a:r>
              <a:rPr lang="en-US" sz="2800" b="1" dirty="0" err="1">
                <a:solidFill>
                  <a:srgbClr val="C00000"/>
                </a:solidFill>
              </a:rPr>
              <a:t>setMonth</a:t>
            </a:r>
            <a:r>
              <a:rPr lang="en-US" sz="2800" b="1" dirty="0">
                <a:solidFill>
                  <a:srgbClr val="C00000"/>
                </a:solidFill>
              </a:rPr>
              <a:t>( int </a:t>
            </a:r>
            <a:r>
              <a:rPr lang="en-US" sz="2800" b="1" dirty="0" err="1">
                <a:solidFill>
                  <a:srgbClr val="C00000"/>
                </a:solidFill>
              </a:rPr>
              <a:t>mn</a:t>
            </a:r>
            <a:r>
              <a:rPr lang="en-US" sz="2800" b="1" dirty="0">
                <a:solidFill>
                  <a:srgbClr val="C00000"/>
                </a:solidFill>
              </a:rPr>
              <a:t> );    // A write function; can't be const</a:t>
            </a:r>
          </a:p>
          <a:p>
            <a:r>
              <a:rPr lang="en-US" sz="2800" b="1" dirty="0">
                <a:solidFill>
                  <a:srgbClr val="C00000"/>
                </a:solidFill>
              </a:rPr>
              <a:t>private:</a:t>
            </a:r>
          </a:p>
          <a:p>
            <a:r>
              <a:rPr lang="en-US" sz="2800" b="1" dirty="0">
                <a:solidFill>
                  <a:srgbClr val="C00000"/>
                </a:solidFill>
              </a:rPr>
              <a:t>   int month;</a:t>
            </a:r>
          </a:p>
          <a:p>
            <a:r>
              <a:rPr lang="en-US" sz="2800" b="1" dirty="0">
                <a:solidFill>
                  <a:srgbClr val="C00000"/>
                </a:solidFill>
              </a:rPr>
              <a:t>};</a:t>
            </a:r>
          </a:p>
        </p:txBody>
      </p:sp>
    </p:spTree>
    <p:extLst>
      <p:ext uri="{BB962C8B-B14F-4D97-AF65-F5344CB8AC3E}">
        <p14:creationId xmlns:p14="http://schemas.microsoft.com/office/powerpoint/2010/main" val="1060049424"/>
      </p:ext>
    </p:extLst>
  </p:cSld>
  <p:clrMapOvr>
    <a:masterClrMapping/>
  </p:clrMapOvr>
  <p:transition spd="slow">
    <p:randomBar dir="vert"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BB1600-C77A-40AD-81A4-5BBBEF9D83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aside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B1A771-F3E6-46C3-BF96-6B6B1C1121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“const” suffix for a read-only method like </a:t>
            </a:r>
            <a:r>
              <a:rPr lang="en-US" dirty="0" err="1"/>
              <a:t>getMonth</a:t>
            </a:r>
            <a:r>
              <a:rPr lang="en-US" dirty="0"/>
              <a:t> </a:t>
            </a:r>
            <a:r>
              <a:rPr lang="en-US" i="1" dirty="0"/>
              <a:t>can only appear inside a method declared as a member of a class.</a:t>
            </a:r>
            <a:r>
              <a:rPr lang="en-US" dirty="0"/>
              <a:t>  It means “read only property” of the object the class defines.</a:t>
            </a:r>
            <a:endParaRPr lang="en-US" i="1" dirty="0"/>
          </a:p>
          <a:p>
            <a:endParaRPr lang="en-US" i="1" dirty="0"/>
          </a:p>
          <a:p>
            <a:r>
              <a:rPr lang="en-US" dirty="0"/>
              <a:t>If you used this same notation on a global method, it will be rejected with an error message.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CFE583D-E850-40C9-B287-6CE8B0D362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Cornell CS4414 - Fall 2020.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0B494D5-0AA4-4BD7-8A44-E4207D977C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7F9EC-0141-428E-9624-21FD351CB832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190686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78212C-5A08-49BB-9820-638755A578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Another aside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0D55E0-24E8-4156-91C8-245D62CED0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constant lives in the compiler… not in program memory, unless the compiler “needs” to save a copy for some reason.</a:t>
            </a:r>
          </a:p>
          <a:p>
            <a:endParaRPr lang="en-US" dirty="0"/>
          </a:p>
          <a:p>
            <a:r>
              <a:rPr lang="en-US" dirty="0"/>
              <a:t>As a result, you cannot access a constant by reference: when you take the address of an object, or pass it using the “&amp;” notation for a parameter to a method (like sum(int&amp; x, int&amp; y)), you are treating the constant as if it has a location in memory.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4E06DF2-B91B-4F0F-9D12-ADB982CD78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Cornell CS4414 - Fall 2020.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FC5DCA8-6233-4C75-9670-5E0D1949C1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7F9EC-0141-428E-9624-21FD351CB832}" type="slidenum">
              <a:rPr lang="en-US" smtClean="0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384691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3A9957-393C-4779-9CB8-F228322978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… but const can also mean “I don’t change this argument”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7C0352C-CBA7-488D-92EF-73267D9D6F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In this sum function, we are saying “sum will treat </a:t>
            </a:r>
            <a:r>
              <a:rPr lang="en-US" b="1" dirty="0"/>
              <a:t>a </a:t>
            </a:r>
            <a:r>
              <a:rPr lang="en-US" dirty="0"/>
              <a:t>and </a:t>
            </a:r>
            <a:r>
              <a:rPr lang="en-US" b="1" dirty="0"/>
              <a:t>b</a:t>
            </a:r>
            <a:r>
              <a:rPr lang="en-US" dirty="0"/>
              <a:t> as constants (it won’t change them).   It accesses them by reference, so you cannot pass a constant to it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F94CC18-6260-4313-9296-07A4211B26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Cornell CS4414 - Fall 2020.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3ED1C2D-BEAA-4ACE-8A43-E3F61543A4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7F9EC-0141-428E-9624-21FD351CB832}" type="slidenum">
              <a:rPr lang="en-US" smtClean="0"/>
              <a:t>27</a:t>
            </a:fld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02851030-78E7-4AE6-9EB8-B9241BB1B4E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93043" y="3848947"/>
            <a:ext cx="5889246" cy="1042506"/>
          </a:xfrm>
          <a:prstGeom prst="rect">
            <a:avLst/>
          </a:prstGeom>
        </p:spPr>
      </p:pic>
      <p:sp>
        <p:nvSpPr>
          <p:cNvPr id="7" name="Oval 6">
            <a:extLst>
              <a:ext uri="{FF2B5EF4-FFF2-40B4-BE49-F238E27FC236}">
                <a16:creationId xmlns:a16="http://schemas.microsoft.com/office/drawing/2014/main" id="{C9248A0F-06E4-4226-939C-05AD40383E51}"/>
              </a:ext>
            </a:extLst>
          </p:cNvPr>
          <p:cNvSpPr/>
          <p:nvPr/>
        </p:nvSpPr>
        <p:spPr>
          <a:xfrm>
            <a:off x="3038020" y="3687603"/>
            <a:ext cx="2091267" cy="753534"/>
          </a:xfrm>
          <a:prstGeom prst="ellipse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272335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3A9957-393C-4779-9CB8-F228322978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… but const can also mean “I don’t change this argument”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7C0352C-CBA7-488D-92EF-73267D9D6F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In this sum function, we are saying “sum will treat </a:t>
            </a:r>
            <a:r>
              <a:rPr lang="en-US" b="1" dirty="0"/>
              <a:t>a </a:t>
            </a:r>
            <a:r>
              <a:rPr lang="en-US" dirty="0"/>
              <a:t>and </a:t>
            </a:r>
            <a:r>
              <a:rPr lang="en-US" b="1" dirty="0"/>
              <a:t>b</a:t>
            </a:r>
            <a:r>
              <a:rPr lang="en-US" dirty="0"/>
              <a:t> as constants (it won’t change them).   It accesses them by reference, so you cannot pass a constant to it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The const at the end says that this method will not change member variables in the class that defined it.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F94CC18-6260-4313-9296-07A4211B26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Cornell CS4414 - Fall 2020.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3ED1C2D-BEAA-4ACE-8A43-E3F61543A4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7F9EC-0141-428E-9624-21FD351CB832}" type="slidenum">
              <a:rPr lang="en-US" smtClean="0"/>
              <a:t>28</a:t>
            </a:fld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02851030-78E7-4AE6-9EB8-B9241BB1B4E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93043" y="3848947"/>
            <a:ext cx="5889246" cy="1042506"/>
          </a:xfrm>
          <a:prstGeom prst="rect">
            <a:avLst/>
          </a:prstGeom>
        </p:spPr>
      </p:pic>
      <p:sp>
        <p:nvSpPr>
          <p:cNvPr id="7" name="Oval 6">
            <a:extLst>
              <a:ext uri="{FF2B5EF4-FFF2-40B4-BE49-F238E27FC236}">
                <a16:creationId xmlns:a16="http://schemas.microsoft.com/office/drawing/2014/main" id="{C9248A0F-06E4-4226-939C-05AD40383E51}"/>
              </a:ext>
            </a:extLst>
          </p:cNvPr>
          <p:cNvSpPr/>
          <p:nvPr/>
        </p:nvSpPr>
        <p:spPr>
          <a:xfrm>
            <a:off x="6687153" y="3718083"/>
            <a:ext cx="2091267" cy="753534"/>
          </a:xfrm>
          <a:prstGeom prst="ellipse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035783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907B45-9F55-41C6-BCC5-8A3A8116D3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constexpr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EE1CCC-B761-4D6D-AADE-B86F8BEA00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This keyword says that “this expression should be entirely constant”.  </a:t>
            </a:r>
            <a:r>
              <a:rPr lang="en-US" i="1" dirty="0"/>
              <a:t>The expression can even include function calls.</a:t>
            </a:r>
            <a:endParaRPr lang="en-US" dirty="0"/>
          </a:p>
          <a:p>
            <a:endParaRPr lang="en-US" dirty="0"/>
          </a:p>
          <a:p>
            <a:r>
              <a:rPr lang="en-US" dirty="0"/>
              <a:t>C++ will complain if for some reason it can’t compute the result at compile time: a constant expression turns into a “result” during the compilation stage.</a:t>
            </a:r>
          </a:p>
          <a:p>
            <a:endParaRPr lang="en-US" dirty="0"/>
          </a:p>
          <a:p>
            <a:r>
              <a:rPr lang="en-US" dirty="0"/>
              <a:t>If successful, it treats the result as a const.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F95EE98-24BD-420E-8A19-632421CE21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Cornell CS4414 - Fall 2020.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8786ED9-7065-4BE2-922C-922E208250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7F9EC-0141-428E-9624-21FD351CB832}" type="slidenum">
              <a:rPr lang="en-US" smtClean="0"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94996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7AC1ACAF-C68E-430F-8527-735DB6E029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Connection to conceptual abstraction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DC975C3-B16E-4FF3-80A5-205248F5B8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Lectures 7 and 8 looked at cases in which the C++ compiler can carry out some sort of conceptual transformation or optimization if we understand the design pattern.</a:t>
            </a:r>
          </a:p>
          <a:p>
            <a:endParaRPr lang="en-US" dirty="0"/>
          </a:p>
          <a:p>
            <a:r>
              <a:rPr lang="en-US" dirty="0"/>
              <a:t>We saw this with control flow, and with SIMD parallelization.</a:t>
            </a:r>
          </a:p>
          <a:p>
            <a:endParaRPr lang="en-US" dirty="0"/>
          </a:p>
          <a:p>
            <a:r>
              <a:rPr lang="en-US" dirty="0"/>
              <a:t>Today we continue this theme by looking at compile-time expression evaluation: another powerful conceptual abstraction!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4FB22AA-C2A4-4D44-8156-986E855ECB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Cornell CS4414 - Fall 2020.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7950B95-31FA-4D7F-99D8-4818B48202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7F9EC-0141-428E-9624-21FD351CB832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0234226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907B45-9F55-41C6-BCC5-8A3A8116D3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constexpr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EE1CCC-B761-4D6D-AADE-B86F8BEA00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This annotation says that “this expression should be entirely constant”.  </a:t>
            </a:r>
            <a:r>
              <a:rPr lang="en-US" i="1" dirty="0"/>
              <a:t>The expression can even include function calls.</a:t>
            </a:r>
            <a:endParaRPr lang="en-US" dirty="0"/>
          </a:p>
          <a:p>
            <a:endParaRPr lang="en-US" dirty="0"/>
          </a:p>
          <a:p>
            <a:r>
              <a:rPr lang="en-US" dirty="0"/>
              <a:t>C++ will complain if for some reason it can’t compute the result at compile time: a constant expression turns into a “result” during the compilation stage.</a:t>
            </a:r>
          </a:p>
          <a:p>
            <a:endParaRPr lang="en-US" dirty="0"/>
          </a:p>
          <a:p>
            <a:r>
              <a:rPr lang="en-US" dirty="0"/>
              <a:t>If successful, it treats the result as a const.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F95EE98-24BD-420E-8A19-632421CE21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Cornell CS4414 - Fall 2020.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8786ED9-7065-4BE2-922C-922E208250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7F9EC-0141-428E-9624-21FD351CB832}" type="slidenum">
              <a:rPr lang="en-US" smtClean="0"/>
              <a:t>30</a:t>
            </a:fld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91D7307-AF24-4163-A1D6-277F06DB25A6}"/>
              </a:ext>
            </a:extLst>
          </p:cNvPr>
          <p:cNvSpPr txBox="1"/>
          <p:nvPr/>
        </p:nvSpPr>
        <p:spPr>
          <a:xfrm>
            <a:off x="1362396" y="2668044"/>
            <a:ext cx="10541416" cy="2677656"/>
          </a:xfrm>
          <a:prstGeom prst="rect">
            <a:avLst/>
          </a:prstGeom>
          <a:solidFill>
            <a:srgbClr val="FFFF00"/>
          </a:solidFill>
          <a:ln w="28575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b="1" dirty="0" err="1">
                <a:solidFill>
                  <a:srgbClr val="C00000"/>
                </a:solidFill>
              </a:rPr>
              <a:t>constexpr</a:t>
            </a:r>
            <a:r>
              <a:rPr lang="en-US" sz="2800" b="1" dirty="0">
                <a:solidFill>
                  <a:srgbClr val="C00000"/>
                </a:solidFill>
              </a:rPr>
              <a:t> float x = 42.0;</a:t>
            </a:r>
          </a:p>
          <a:p>
            <a:r>
              <a:rPr lang="en-US" sz="2800" b="1" dirty="0" err="1">
                <a:solidFill>
                  <a:srgbClr val="C00000"/>
                </a:solidFill>
              </a:rPr>
              <a:t>constexpr</a:t>
            </a:r>
            <a:r>
              <a:rPr lang="en-US" sz="2800" b="1" dirty="0">
                <a:solidFill>
                  <a:srgbClr val="C00000"/>
                </a:solidFill>
              </a:rPr>
              <a:t> float y{108};</a:t>
            </a:r>
          </a:p>
          <a:p>
            <a:r>
              <a:rPr lang="en-US" sz="2800" b="1" dirty="0" err="1">
                <a:solidFill>
                  <a:srgbClr val="C00000"/>
                </a:solidFill>
              </a:rPr>
              <a:t>constexpr</a:t>
            </a:r>
            <a:r>
              <a:rPr lang="en-US" sz="2800" b="1" dirty="0">
                <a:solidFill>
                  <a:srgbClr val="C00000"/>
                </a:solidFill>
              </a:rPr>
              <a:t> float z = exp(5, 3);</a:t>
            </a:r>
          </a:p>
          <a:p>
            <a:r>
              <a:rPr lang="en-US" sz="2800" b="1" dirty="0" err="1">
                <a:solidFill>
                  <a:srgbClr val="C00000"/>
                </a:solidFill>
              </a:rPr>
              <a:t>constexpr</a:t>
            </a:r>
            <a:r>
              <a:rPr lang="en-US" sz="2800" b="1" dirty="0">
                <a:solidFill>
                  <a:srgbClr val="C00000"/>
                </a:solidFill>
              </a:rPr>
              <a:t> int i; // Error! Not initialized</a:t>
            </a:r>
          </a:p>
          <a:p>
            <a:r>
              <a:rPr lang="en-US" sz="2800" b="1" dirty="0">
                <a:solidFill>
                  <a:srgbClr val="C00000"/>
                </a:solidFill>
              </a:rPr>
              <a:t>int j = 0;</a:t>
            </a:r>
          </a:p>
          <a:p>
            <a:r>
              <a:rPr lang="en-US" sz="2800" b="1" dirty="0" err="1">
                <a:solidFill>
                  <a:srgbClr val="C00000"/>
                </a:solidFill>
              </a:rPr>
              <a:t>constexpr</a:t>
            </a:r>
            <a:r>
              <a:rPr lang="en-US" sz="2800" b="1" dirty="0">
                <a:solidFill>
                  <a:srgbClr val="C00000"/>
                </a:solidFill>
              </a:rPr>
              <a:t> int k = j + 1; //Error! j not a constant expression</a:t>
            </a:r>
          </a:p>
        </p:txBody>
      </p:sp>
    </p:spTree>
    <p:extLst>
      <p:ext uri="{BB962C8B-B14F-4D97-AF65-F5344CB8AC3E}">
        <p14:creationId xmlns:p14="http://schemas.microsoft.com/office/powerpoint/2010/main" val="1587335052"/>
      </p:ext>
    </p:extLst>
  </p:cSld>
  <p:clrMapOvr>
    <a:masterClrMapping/>
  </p:clrMapOvr>
  <p:transition spd="slow">
    <p:randomBar dir="vert"/>
  </p:transition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C19D9F-87C3-4AAD-9B46-E201D96D76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7" y="585216"/>
            <a:ext cx="10786873" cy="1499616"/>
          </a:xfrm>
        </p:spPr>
        <p:txBody>
          <a:bodyPr/>
          <a:lstStyle/>
          <a:p>
            <a:r>
              <a:rPr lang="en-US" dirty="0"/>
              <a:t>Functions used in constant expressions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432D04-F1CA-49CF-837C-BF17A7B3FF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To use a function in as an initializer for a const, or in a </a:t>
            </a:r>
            <a:r>
              <a:rPr lang="en-US" dirty="0" err="1"/>
              <a:t>constexpr</a:t>
            </a:r>
            <a:r>
              <a:rPr lang="en-US" dirty="0"/>
              <a:t>, the function itself must be marked as a </a:t>
            </a:r>
            <a:r>
              <a:rPr lang="en-US" dirty="0" err="1"/>
              <a:t>constexpr</a:t>
            </a:r>
            <a:r>
              <a:rPr lang="en-US" dirty="0"/>
              <a:t>.</a:t>
            </a:r>
          </a:p>
          <a:p>
            <a:endParaRPr lang="en-US" dirty="0"/>
          </a:p>
          <a:p>
            <a:r>
              <a:rPr lang="en-US" dirty="0"/>
              <a:t>The compiler will complain if any aspect of the function cannot be fully computed at compile time.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1B9C738-E4D5-44AF-8EED-581FB2025D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Cornell CS4414 - Fall 2020.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33A37EA-C228-4100-A462-313464774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7F9EC-0141-428E-9624-21FD351CB832}" type="slidenum">
              <a:rPr lang="en-US" smtClean="0"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327476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757304-24B7-4A85-A4FE-D35FDFA0F5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We can combine these annotations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5D55CD-4352-4BDC-96E8-6253FEE777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Here we declare that exp is a constant expression using a recursive method to compute </a:t>
            </a:r>
            <a:r>
              <a:rPr lang="en-US" dirty="0" err="1"/>
              <a:t>x^n</a:t>
            </a:r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2751B36-CA53-4264-8F57-E64DFD73C8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Cornell CS4414 - Fall 2020.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12CE24C-2BF2-486E-A5B6-68FFC3AF3E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7F9EC-0141-428E-9624-21FD351CB832}" type="slidenum">
              <a:rPr lang="en-US" smtClean="0"/>
              <a:t>32</a:t>
            </a:fld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E16587A-5B6C-43CE-B13E-BF3EB992A6AC}"/>
              </a:ext>
            </a:extLst>
          </p:cNvPr>
          <p:cNvSpPr txBox="1"/>
          <p:nvPr/>
        </p:nvSpPr>
        <p:spPr>
          <a:xfrm>
            <a:off x="2075145" y="3629417"/>
            <a:ext cx="6939720" cy="2308324"/>
          </a:xfrm>
          <a:prstGeom prst="rect">
            <a:avLst/>
          </a:prstGeom>
          <a:solidFill>
            <a:srgbClr val="FFC000"/>
          </a:solidFill>
        </p:spPr>
        <p:txBody>
          <a:bodyPr wrap="none" rtlCol="0">
            <a:spAutoFit/>
          </a:bodyPr>
          <a:lstStyle/>
          <a:p>
            <a:r>
              <a:rPr lang="pt-BR" b="1" dirty="0">
                <a:latin typeface="Courier New" panose="02070309020205020404" pitchFamily="49" charset="0"/>
                <a:cs typeface="Courier New" panose="02070309020205020404" pitchFamily="49" charset="0"/>
              </a:rPr>
              <a:t>constexpr float exp(const float &amp;x, const int &amp;n)</a:t>
            </a:r>
          </a:p>
          <a:p>
            <a:r>
              <a:rPr lang="pt-BR" b="1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pt-BR" b="1" dirty="0">
                <a:latin typeface="Courier New" panose="02070309020205020404" pitchFamily="49" charset="0"/>
                <a:cs typeface="Courier New" panose="02070309020205020404" pitchFamily="49" charset="0"/>
              </a:rPr>
              <a:t>   if(n == 0)</a:t>
            </a:r>
          </a:p>
          <a:p>
            <a:r>
              <a:rPr lang="pt-BR" b="1" dirty="0">
                <a:latin typeface="Courier New" panose="02070309020205020404" pitchFamily="49" charset="0"/>
                <a:cs typeface="Courier New" panose="02070309020205020404" pitchFamily="49" charset="0"/>
              </a:rPr>
              <a:t>		return 1;</a:t>
            </a:r>
          </a:p>
          <a:p>
            <a:r>
              <a:rPr lang="pt-BR" b="1" dirty="0">
                <a:latin typeface="Courier New" panose="02070309020205020404" pitchFamily="49" charset="0"/>
                <a:cs typeface="Courier New" panose="02070309020205020404" pitchFamily="49" charset="0"/>
              </a:rPr>
              <a:t>	if(n % 2 == 0)</a:t>
            </a:r>
          </a:p>
          <a:p>
            <a:r>
              <a:rPr lang="pt-BR" b="1" dirty="0">
                <a:latin typeface="Courier New" panose="02070309020205020404" pitchFamily="49" charset="0"/>
                <a:cs typeface="Courier New" panose="02070309020205020404" pitchFamily="49" charset="0"/>
              </a:rPr>
              <a:t>		return exp(x * x, n / 2);</a:t>
            </a:r>
          </a:p>
          <a:p>
            <a:r>
              <a:rPr lang="pt-BR" b="1" dirty="0">
                <a:latin typeface="Courier New" panose="02070309020205020404" pitchFamily="49" charset="0"/>
                <a:cs typeface="Courier New" panose="02070309020205020404" pitchFamily="49" charset="0"/>
              </a:rPr>
              <a:t>	return exp(x * x, (n - 1) / 2) * x;</a:t>
            </a:r>
          </a:p>
          <a:p>
            <a:r>
              <a:rPr lang="pt-BR" b="1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39679193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0DA88F-069D-46B6-B373-EAFBFB82AC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about Fibonacci(</a:t>
            </a:r>
            <a:r>
              <a:rPr lang="en-US"/>
              <a:t>n)?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466FB4-B660-4A44-916A-98F2A797C0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4127" y="2286000"/>
            <a:ext cx="10846139" cy="4023360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If n is a constant, </a:t>
            </a:r>
            <a:r>
              <a:rPr lang="en-US" dirty="0" err="1"/>
              <a:t>fibonacci</a:t>
            </a:r>
            <a:r>
              <a:rPr lang="en-US" dirty="0"/>
              <a:t>(n) can actually be computed as a constant expression too.</a:t>
            </a:r>
          </a:p>
          <a:p>
            <a:endParaRPr lang="en-US" dirty="0"/>
          </a:p>
          <a:p>
            <a:r>
              <a:rPr lang="en-US" dirty="0"/>
              <a:t>The C++ </a:t>
            </a:r>
            <a:r>
              <a:rPr lang="en-US" dirty="0" err="1"/>
              <a:t>constexpr</a:t>
            </a:r>
            <a:r>
              <a:rPr lang="en-US" dirty="0"/>
              <a:t> concept focuses on this sort of optimization.  If something is marked as a </a:t>
            </a:r>
            <a:r>
              <a:rPr lang="en-US" dirty="0" err="1"/>
              <a:t>constexpr</a:t>
            </a:r>
            <a:r>
              <a:rPr lang="en-US" dirty="0"/>
              <a:t>, C++ computes it at compile time.</a:t>
            </a:r>
          </a:p>
          <a:p>
            <a:endParaRPr lang="en-US" dirty="0"/>
          </a:p>
          <a:p>
            <a:r>
              <a:rPr lang="en-US" dirty="0"/>
              <a:t>In principle, it could compute </a:t>
            </a:r>
            <a:r>
              <a:rPr lang="en-US" dirty="0" err="1"/>
              <a:t>fibonacci</a:t>
            </a:r>
            <a:r>
              <a:rPr lang="en-US" dirty="0"/>
              <a:t>(7)….  In practice, however, it might not realize it can pull this off and could give an error.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D796E2E-67BD-4FCE-A777-07892481FE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Cornell CS4414 - Fall 2020.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9C2B456-C6BA-40DE-8EAF-6BEC98A3B5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7F9EC-0141-428E-9624-21FD351CB832}" type="slidenum">
              <a:rPr lang="en-US" smtClean="0"/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1736233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C242BA-1255-4347-8E6B-102C422D59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By-Reference arguments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E77CEF-6686-4C87-B352-2D0779727F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A method can also ask for a “reference” to its argument, instead of the actual value being pushed on the stack.</a:t>
            </a:r>
          </a:p>
          <a:p>
            <a:endParaRPr lang="en-US" dirty="0"/>
          </a:p>
          <a:p>
            <a:r>
              <a:rPr lang="en-US" dirty="0"/>
              <a:t>This feature only works if C++ can be sure that the caller has an actual object (or reference to one, or a constant) to pass in.</a:t>
            </a:r>
          </a:p>
          <a:p>
            <a:endParaRPr lang="en-US" dirty="0"/>
          </a:p>
          <a:p>
            <a:r>
              <a:rPr lang="en-US" dirty="0"/>
              <a:t>But assuming you do, the method ends up with a second name for the argument passed in: a form of “alias”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A2B9959-1607-4316-8007-F1C9BB0C73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Cornell CS4414 - Fall 2020.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4438571-C02D-4E42-8BBE-50BBEEB747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7F9EC-0141-428E-9624-21FD351CB832}" type="slidenum">
              <a:rPr lang="en-US" smtClean="0"/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0429257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C242BA-1255-4347-8E6B-102C422D59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By-Reference arguments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E77CEF-6686-4C87-B352-2D0779727F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Notation:</a:t>
            </a:r>
          </a:p>
          <a:p>
            <a:endParaRPr lang="en-US" dirty="0"/>
          </a:p>
          <a:p>
            <a:r>
              <a:rPr lang="en-US" dirty="0" err="1"/>
              <a:t>fibonacci</a:t>
            </a:r>
            <a:r>
              <a:rPr lang="en-US" dirty="0"/>
              <a:t>(int &amp;n)</a:t>
            </a:r>
            <a:br>
              <a:rPr lang="en-US" dirty="0"/>
            </a:br>
            <a:r>
              <a:rPr lang="en-US" dirty="0"/>
              <a:t>{</a:t>
            </a:r>
            <a:br>
              <a:rPr lang="en-US" dirty="0"/>
            </a:br>
            <a:r>
              <a:rPr lang="en-US" dirty="0"/>
              <a:t>       ….</a:t>
            </a:r>
            <a:br>
              <a:rPr lang="en-US" dirty="0"/>
            </a:br>
            <a:r>
              <a:rPr lang="en-US" dirty="0"/>
              <a:t>}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A2B9959-1607-4316-8007-F1C9BB0C73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Cornell CS4414 - Fall 2020.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4438571-C02D-4E42-8BBE-50BBEEB747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7F9EC-0141-428E-9624-21FD351CB832}" type="slidenum">
              <a:rPr lang="en-US" smtClean="0"/>
              <a:t>35</a:t>
            </a:fld>
            <a:endParaRPr lang="en-US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073B08DB-2258-4B47-AF2E-5DC36BBF0229}"/>
              </a:ext>
            </a:extLst>
          </p:cNvPr>
          <p:cNvSpPr/>
          <p:nvPr/>
        </p:nvSpPr>
        <p:spPr>
          <a:xfrm>
            <a:off x="2157486" y="3429000"/>
            <a:ext cx="2091267" cy="753534"/>
          </a:xfrm>
          <a:prstGeom prst="ellipse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288187B-D650-4425-85CC-67B7BCA996E2}"/>
              </a:ext>
            </a:extLst>
          </p:cNvPr>
          <p:cNvSpPr txBox="1"/>
          <p:nvPr/>
        </p:nvSpPr>
        <p:spPr>
          <a:xfrm>
            <a:off x="5187349" y="3251677"/>
            <a:ext cx="5511800" cy="1200329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en-US" b="1" dirty="0"/>
              <a:t>n doesn’t have a memory address of its own.</a:t>
            </a:r>
          </a:p>
          <a:p>
            <a:endParaRPr lang="en-US" b="1" dirty="0"/>
          </a:p>
          <a:p>
            <a:r>
              <a:rPr lang="en-US" b="1" dirty="0"/>
              <a:t>In fact it is a second name (an alias) for the argument passed to </a:t>
            </a:r>
            <a:r>
              <a:rPr lang="en-US" b="1" dirty="0" err="1"/>
              <a:t>fibonacci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4179966400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DAA675-D59D-4637-B5E9-FAD133AA56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 is “used” just as it was earlier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FCCD21-8A99-4193-B92F-334384819AE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We can still write things like</a:t>
            </a:r>
          </a:p>
          <a:p>
            <a:endParaRPr lang="en-US" dirty="0"/>
          </a:p>
          <a:p>
            <a:pPr marL="128016" lvl="1" indent="0">
              <a:buNone/>
            </a:pPr>
            <a:r>
              <a:rPr lang="en-US" dirty="0"/>
              <a:t> 	if(n &lt;= 1)</a:t>
            </a:r>
          </a:p>
          <a:p>
            <a:pPr marL="128016" lvl="1" indent="0">
              <a:buNone/>
            </a:pPr>
            <a:r>
              <a:rPr lang="en-US" dirty="0"/>
              <a:t>                return n;</a:t>
            </a:r>
          </a:p>
          <a:p>
            <a:pPr marL="128016" lvl="1" indent="0">
              <a:buNone/>
            </a:pPr>
            <a:r>
              <a:rPr lang="en-US" dirty="0"/>
              <a:t>        return </a:t>
            </a:r>
            <a:r>
              <a:rPr lang="en-US" dirty="0" err="1"/>
              <a:t>fibonacci</a:t>
            </a:r>
            <a:r>
              <a:rPr lang="en-US" dirty="0"/>
              <a:t>(n-1)+</a:t>
            </a:r>
            <a:r>
              <a:rPr lang="en-US" dirty="0" err="1"/>
              <a:t>fibonacci</a:t>
            </a:r>
            <a:r>
              <a:rPr lang="en-US" dirty="0"/>
              <a:t>(n-2);</a:t>
            </a:r>
          </a:p>
          <a:p>
            <a:pPr marL="128016" lvl="1" indent="0">
              <a:buNone/>
            </a:pPr>
            <a:endParaRPr lang="en-US" dirty="0"/>
          </a:p>
          <a:p>
            <a:pPr marL="128016" lvl="1" indent="0">
              <a:buNone/>
            </a:pPr>
            <a:r>
              <a:rPr lang="en-US" dirty="0"/>
              <a:t>But now the compiled code is accessing the memory location the caller was using for n.  Our method no longer has any local storage for n.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76A707E-0832-46B9-A77E-9DA731E67B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Cornell CS4414 - Fall 2020.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017A55A-AC34-4EB2-AAFF-064CB8E7CA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7F9EC-0141-428E-9624-21FD351CB832}" type="slidenum">
              <a:rPr lang="en-US" smtClean="0"/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3538832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1031F9-4DCD-4CAA-87FC-033067ABD7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We can combine these annotations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DE1C97-3CD5-4DBE-B5B7-3FECEE4D7F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C++ can compute </a:t>
            </a:r>
            <a:r>
              <a:rPr lang="en-US" dirty="0" err="1"/>
              <a:t>fibonacci</a:t>
            </a:r>
            <a:r>
              <a:rPr lang="en-US" dirty="0"/>
              <a:t>(5) as a </a:t>
            </a:r>
            <a:r>
              <a:rPr lang="en-US" dirty="0" err="1"/>
              <a:t>constexpr</a:t>
            </a:r>
            <a:r>
              <a:rPr lang="en-US" dirty="0"/>
              <a:t> entirely at compile time.  It will just turn this into the constant 5.</a:t>
            </a:r>
          </a:p>
          <a:p>
            <a:endParaRPr lang="en-US" dirty="0"/>
          </a:p>
          <a:p>
            <a:r>
              <a:rPr lang="en-US" dirty="0"/>
              <a:t>… but it can only be used with a constant argument.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EA06951-5DAF-430A-B10A-B8D5E5685B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Cornell CS4414 - Fall 2020.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C89B83A-C19C-47F8-953D-21A4F7554D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7F9EC-0141-428E-9624-21FD351CB832}" type="slidenum">
              <a:rPr lang="en-US" smtClean="0"/>
              <a:t>37</a:t>
            </a:fld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B1F715C-3571-4346-ACA7-A7E4A31760A0}"/>
              </a:ext>
            </a:extLst>
          </p:cNvPr>
          <p:cNvSpPr txBox="1"/>
          <p:nvPr/>
        </p:nvSpPr>
        <p:spPr>
          <a:xfrm>
            <a:off x="2117478" y="4894339"/>
            <a:ext cx="7353295" cy="1200329"/>
          </a:xfrm>
          <a:prstGeom prst="rect">
            <a:avLst/>
          </a:prstGeom>
          <a:solidFill>
            <a:srgbClr val="FFC000"/>
          </a:solidFill>
        </p:spPr>
        <p:txBody>
          <a:bodyPr wrap="none" rtlCol="0">
            <a:spAutoFit/>
          </a:bodyPr>
          <a:lstStyle/>
          <a:p>
            <a:r>
              <a:rPr lang="pt-BR" b="1" dirty="0">
                <a:latin typeface="Courier New" panose="02070309020205020404" pitchFamily="49" charset="0"/>
                <a:cs typeface="Courier New" panose="02070309020205020404" pitchFamily="49" charset="0"/>
              </a:rPr>
              <a:t>constexpr int fibonacci(const int &amp;n)</a:t>
            </a:r>
          </a:p>
          <a:p>
            <a:r>
              <a:rPr lang="pt-BR" b="1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pt-BR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return n &lt;= 1? n: fibonacci(n-1)+fibonacci(n-2);</a:t>
            </a:r>
          </a:p>
          <a:p>
            <a:r>
              <a:rPr lang="pt-BR" b="1" dirty="0">
                <a:latin typeface="Courier New" panose="02070309020205020404" pitchFamily="49" charset="0"/>
                <a:cs typeface="Courier New" panose="02070309020205020404" pitchFamily="49" charset="0"/>
              </a:rPr>
              <a:t>};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44699861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217AEC-7B91-4B1F-9C52-155618A552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Inline annotation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AA28A0-84A7-414A-8888-C2A1500A7D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This tells C++ that you want it to expand any calls to the method, producing a single “straight line” block of code.  In C++ 17 is it considered redundant because the compiler does it automatically.</a:t>
            </a:r>
          </a:p>
          <a:p>
            <a:endParaRPr lang="en-US" dirty="0"/>
          </a:p>
          <a:p>
            <a:r>
              <a:rPr lang="en-US" dirty="0"/>
              <a:t>Thus:</a:t>
            </a:r>
          </a:p>
          <a:p>
            <a:r>
              <a:rPr lang="en-US" dirty="0"/>
              <a:t> 		c = sum(a, b);</a:t>
            </a:r>
          </a:p>
          <a:p>
            <a:r>
              <a:rPr lang="en-US" dirty="0"/>
              <a:t>would expand into</a:t>
            </a:r>
          </a:p>
          <a:p>
            <a:r>
              <a:rPr lang="en-US" dirty="0"/>
              <a:t> 		c = a + b;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EA6FDF6-B402-47DC-A5A6-7FD63DFEC6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Cornell CS4414 - Fall 2020.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88B4DAF-077A-4D2E-8BB9-0484FAD5A6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7F9EC-0141-428E-9624-21FD351CB832}" type="slidenum">
              <a:rPr lang="en-US" smtClean="0"/>
              <a:t>38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3124544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7DBA18-554F-42FE-9294-1DB2AF5567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if we </a:t>
            </a:r>
            <a:r>
              <a:rPr lang="en-US" u="sng" dirty="0"/>
              <a:t>inline</a:t>
            </a:r>
            <a:r>
              <a:rPr lang="en-US" dirty="0"/>
              <a:t> </a:t>
            </a:r>
            <a:r>
              <a:rPr lang="en-US" dirty="0" err="1"/>
              <a:t>fibonacci</a:t>
            </a:r>
            <a:r>
              <a:rPr lang="en-US" dirty="0"/>
              <a:t>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9184DE-0B3D-473B-8995-DA538F7C2E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Suppose we had done it this way: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Now the expression “expands” if C++ is able to do so.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52ED42B-D4E7-41F0-9C1E-92471E4F3A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Cornell CS4414 - Fall 2020.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01CACD0-D7E8-46CB-B174-C9F33457D3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7F9EC-0141-428E-9624-21FD351CB832}" type="slidenum">
              <a:rPr lang="en-US" smtClean="0"/>
              <a:t>39</a:t>
            </a:fld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8D43517-7858-4B4D-A809-B3F61B0450DA}"/>
              </a:ext>
            </a:extLst>
          </p:cNvPr>
          <p:cNvSpPr txBox="1"/>
          <p:nvPr/>
        </p:nvSpPr>
        <p:spPr>
          <a:xfrm>
            <a:off x="2050093" y="3341318"/>
            <a:ext cx="7353295" cy="1200329"/>
          </a:xfrm>
          <a:prstGeom prst="rect">
            <a:avLst/>
          </a:prstGeom>
          <a:solidFill>
            <a:srgbClr val="FFC000"/>
          </a:solidFill>
        </p:spPr>
        <p:txBody>
          <a:bodyPr wrap="none" rtlCol="0">
            <a:spAutoFit/>
          </a:bodyPr>
          <a:lstStyle/>
          <a:p>
            <a:r>
              <a:rPr lang="pt-BR" b="1" dirty="0">
                <a:latin typeface="Courier New" panose="02070309020205020404" pitchFamily="49" charset="0"/>
                <a:cs typeface="Courier New" panose="02070309020205020404" pitchFamily="49" charset="0"/>
              </a:rPr>
              <a:t>inline int fibonacci(const int &amp;n)</a:t>
            </a:r>
          </a:p>
          <a:p>
            <a:r>
              <a:rPr lang="pt-BR" b="1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pt-BR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return n &lt;= 1? n: fibonacci(n-1)+fibonacci(n-2);</a:t>
            </a:r>
          </a:p>
          <a:p>
            <a:r>
              <a:rPr lang="pt-BR" b="1" dirty="0">
                <a:latin typeface="Courier New" panose="02070309020205020404" pitchFamily="49" charset="0"/>
                <a:cs typeface="Courier New" panose="02070309020205020404" pitchFamily="49" charset="0"/>
              </a:rPr>
              <a:t>};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72875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C97F4B-2030-439D-AD21-70D62780B0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do programs in C or C++ become executables?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3D68E2-FEAE-43FB-AFF1-4FC445BE14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Languages like Python and Java are highly portable.  They compile to byte code… Java does “just in time” compilation to machine code.</a:t>
            </a:r>
          </a:p>
          <a:p>
            <a:endParaRPr lang="en-US" dirty="0"/>
          </a:p>
          <a:p>
            <a:r>
              <a:rPr lang="en-US" dirty="0"/>
              <a:t>This is </a:t>
            </a:r>
            <a:r>
              <a:rPr lang="en-US" b="1" i="1" dirty="0"/>
              <a:t>not</a:t>
            </a:r>
            <a:r>
              <a:rPr lang="en-US" dirty="0"/>
              <a:t> the case for C and C++.  Each distinct computer may have a different CPU and its own memory layout rules.</a:t>
            </a:r>
          </a:p>
          <a:p>
            <a:endParaRPr lang="en-US" dirty="0"/>
          </a:p>
          <a:p>
            <a:r>
              <a:rPr lang="en-US" dirty="0"/>
              <a:t>Thus, “find” or “cat” or “tr” or “sort” or “</a:t>
            </a:r>
            <a:r>
              <a:rPr lang="en-US" dirty="0" err="1"/>
              <a:t>uniq</a:t>
            </a:r>
            <a:r>
              <a:rPr lang="en-US" dirty="0"/>
              <a:t>” needs to be turned into machine-language specific for the particular machine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3F00B64-4D82-4ED8-B5E9-616FBF3AFA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Cornell CS4414 - Fall 2020.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A5CE82A-03DE-483D-A2D4-A1E39D4EDF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7F9EC-0141-428E-9624-21FD351CB832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3352032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AADB4C-2A3A-4248-BA2C-E6EC3E2B05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Inlining</a:t>
            </a:r>
            <a:r>
              <a:rPr lang="en-US" dirty="0"/>
              <a:t> is automatic… yet the keyword is still commonly used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7798B1-C58A-4989-954E-8C1ECC59D7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 effect, when we write “inline” we often are giving a hint both to the compiler (which probably ignores the hint and makes its own decision!) and also to other readers of the code.</a:t>
            </a:r>
          </a:p>
          <a:p>
            <a:endParaRPr lang="en-US" dirty="0"/>
          </a:p>
          <a:p>
            <a:r>
              <a:rPr lang="en-US" dirty="0"/>
              <a:t>We are saying “</a:t>
            </a:r>
            <a:r>
              <a:rPr lang="en-US" i="1" dirty="0"/>
              <a:t>I wrote this code as a method, but in fact I am anticipating that this is really a “code pattern” that will be expanded for me, then optimized in place</a:t>
            </a:r>
            <a:r>
              <a:rPr lang="en-US" dirty="0"/>
              <a:t>”.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6CF6E6F-7EB8-4BBA-A6C8-2969E8F747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Cornell CS4414 - Fall 2020.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A3C3F97-E131-44B6-A883-A685D5D3A8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7F9EC-0141-428E-9624-21FD351CB832}" type="slidenum">
              <a:rPr lang="en-US" smtClean="0"/>
              <a:t>40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857097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B34A40-5D9D-4692-AA8E-8B76BA5836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Constexpr</a:t>
            </a:r>
            <a:r>
              <a:rPr lang="en-US" dirty="0"/>
              <a:t> or </a:t>
            </a:r>
            <a:r>
              <a:rPr lang="en-US" dirty="0" err="1"/>
              <a:t>inlining</a:t>
            </a:r>
            <a:r>
              <a:rPr lang="en-US" dirty="0"/>
              <a:t> will save 255 instructions!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815C40-3950-4B82-9177-3B056B5D737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C++ sometimes works very hard at compile time, but by doing so, it can eliminate unneeded work at runtime.</a:t>
            </a:r>
          </a:p>
          <a:p>
            <a:endParaRPr lang="en-US" dirty="0"/>
          </a:p>
          <a:p>
            <a:r>
              <a:rPr lang="en-US" dirty="0"/>
              <a:t>In our example, we completely eliminated any actual runtime code for </a:t>
            </a:r>
            <a:r>
              <a:rPr lang="en-US" dirty="0" err="1"/>
              <a:t>fibonacci</a:t>
            </a:r>
            <a:r>
              <a:rPr lang="en-US" dirty="0"/>
              <a:t>… but only for calls with a constant argument.</a:t>
            </a:r>
          </a:p>
          <a:p>
            <a:endParaRPr lang="en-US" dirty="0"/>
          </a:p>
          <a:p>
            <a:r>
              <a:rPr lang="en-US" dirty="0"/>
              <a:t>If a </a:t>
            </a:r>
            <a:r>
              <a:rPr lang="en-US" dirty="0" err="1"/>
              <a:t>constexpr</a:t>
            </a:r>
            <a:r>
              <a:rPr lang="en-US" dirty="0"/>
              <a:t> function is called with a non-constant argument, it will simply be evaluated as much as possible at compile time but the computation will still need to be </a:t>
            </a:r>
            <a:r>
              <a:rPr lang="en-US" dirty="0" err="1"/>
              <a:t>be</a:t>
            </a:r>
            <a:r>
              <a:rPr lang="en-US" dirty="0"/>
              <a:t> finalized by calling it at runtime.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8E92CF9-EE59-4BB7-A5B6-63F28B4CCA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Cornell CS4414 - Fall 2020.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EC50A86-29DB-4211-9B4A-8E19AAE8EE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7F9EC-0141-428E-9624-21FD351CB832}" type="slidenum">
              <a:rPr lang="en-US" smtClean="0"/>
              <a:t>41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9494349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565B10-8176-4844-A909-2BD1C43B45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concrete puzzle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F929A9-F0EA-4380-B015-F3825ABA873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Consider this </a:t>
            </a:r>
            <a:br>
              <a:rPr lang="en-US" dirty="0"/>
            </a:br>
            <a:r>
              <a:rPr lang="en-US" dirty="0"/>
              <a:t>program:</a:t>
            </a:r>
          </a:p>
          <a:p>
            <a:endParaRPr lang="en-US" dirty="0"/>
          </a:p>
          <a:p>
            <a:r>
              <a:rPr lang="en-US" dirty="0"/>
              <a:t>Why doesn’t</a:t>
            </a:r>
            <a:br>
              <a:rPr lang="en-US" dirty="0"/>
            </a:br>
            <a:r>
              <a:rPr lang="en-US" dirty="0"/>
              <a:t>inline cause an</a:t>
            </a:r>
            <a:br>
              <a:rPr lang="en-US" dirty="0"/>
            </a:br>
            <a:r>
              <a:rPr lang="en-US" dirty="0"/>
              <a:t>infinite recursion</a:t>
            </a:r>
            <a:br>
              <a:rPr lang="en-US" dirty="0"/>
            </a:br>
            <a:r>
              <a:rPr lang="en-US" dirty="0"/>
              <a:t>in the compiler?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5EB715E-09B8-4F94-A96E-3C814BF4CE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Cornell CS4414 - Fall 2020.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0C1209E-E104-41C4-826C-D08E184F7F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7F9EC-0141-428E-9624-21FD351CB832}" type="slidenum">
              <a:rPr lang="en-US" smtClean="0"/>
              <a:t>42</a:t>
            </a:fld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2A2F169-4C4E-4B95-8B24-C2B59A7F0795}"/>
              </a:ext>
            </a:extLst>
          </p:cNvPr>
          <p:cNvSpPr/>
          <p:nvPr/>
        </p:nvSpPr>
        <p:spPr>
          <a:xfrm>
            <a:off x="4496843" y="1748469"/>
            <a:ext cx="7503728" cy="4524315"/>
          </a:xfrm>
          <a:prstGeom prst="rect">
            <a:avLst/>
          </a:prstGeom>
          <a:solidFill>
            <a:srgbClr val="FFC000"/>
          </a:solidFill>
          <a:ln w="38100">
            <a:noFill/>
          </a:ln>
        </p:spPr>
        <p:txBody>
          <a:bodyPr wrap="square">
            <a:spAutoFit/>
          </a:bodyPr>
          <a:lstStyle/>
          <a:p>
            <a:r>
              <a:rPr lang="en-US" b="1" dirty="0"/>
              <a:t>#include &lt;iostream&gt;</a:t>
            </a:r>
          </a:p>
          <a:p>
            <a:r>
              <a:rPr lang="en-US" b="1" dirty="0"/>
              <a:t>using namespace std;</a:t>
            </a:r>
          </a:p>
          <a:p>
            <a:endParaRPr lang="en-US" b="1" dirty="0"/>
          </a:p>
          <a:p>
            <a:r>
              <a:rPr lang="en-US" b="1" dirty="0"/>
              <a:t>inline int </a:t>
            </a:r>
            <a:r>
              <a:rPr lang="en-US" b="1" dirty="0" err="1"/>
              <a:t>fibonacci</a:t>
            </a:r>
            <a:r>
              <a:rPr lang="en-US" b="1" dirty="0"/>
              <a:t>(const int &amp;n)</a:t>
            </a:r>
          </a:p>
          <a:p>
            <a:r>
              <a:rPr lang="en-US" b="1" dirty="0"/>
              <a:t>{</a:t>
            </a:r>
          </a:p>
          <a:p>
            <a:r>
              <a:rPr lang="en-US" b="1" dirty="0"/>
              <a:t>        return (n&lt;=1)? n: </a:t>
            </a:r>
            <a:r>
              <a:rPr lang="en-US" b="1" dirty="0" err="1"/>
              <a:t>fibonacci</a:t>
            </a:r>
            <a:r>
              <a:rPr lang="en-US" b="1" dirty="0"/>
              <a:t>(n-1)+</a:t>
            </a:r>
            <a:r>
              <a:rPr lang="en-US" b="1" dirty="0" err="1"/>
              <a:t>fibonacci</a:t>
            </a:r>
            <a:r>
              <a:rPr lang="en-US" b="1" dirty="0"/>
              <a:t>(n-2);</a:t>
            </a:r>
          </a:p>
          <a:p>
            <a:r>
              <a:rPr lang="en-US" b="1" dirty="0"/>
              <a:t>};</a:t>
            </a:r>
          </a:p>
          <a:p>
            <a:endParaRPr lang="en-US" b="1" dirty="0"/>
          </a:p>
          <a:p>
            <a:r>
              <a:rPr lang="en-US" b="1" dirty="0"/>
              <a:t>int main(int </a:t>
            </a:r>
            <a:r>
              <a:rPr lang="en-US" b="1" dirty="0" err="1"/>
              <a:t>argc</a:t>
            </a:r>
            <a:r>
              <a:rPr lang="en-US" b="1" dirty="0"/>
              <a:t>, char**</a:t>
            </a:r>
            <a:r>
              <a:rPr lang="en-US" b="1" dirty="0" err="1"/>
              <a:t>argv</a:t>
            </a:r>
            <a:r>
              <a:rPr lang="en-US" b="1" dirty="0"/>
              <a:t>)</a:t>
            </a:r>
          </a:p>
          <a:p>
            <a:r>
              <a:rPr lang="en-US" b="1" dirty="0"/>
              <a:t>{</a:t>
            </a:r>
          </a:p>
          <a:p>
            <a:r>
              <a:rPr lang="en-US" b="1" dirty="0"/>
              <a:t>        for(int n = 1; n &lt; 10; n++)</a:t>
            </a:r>
          </a:p>
          <a:p>
            <a:r>
              <a:rPr lang="en-US" b="1" dirty="0"/>
              <a:t>        {</a:t>
            </a:r>
          </a:p>
          <a:p>
            <a:r>
              <a:rPr lang="en-US" b="1" dirty="0"/>
              <a:t>                </a:t>
            </a:r>
            <a:r>
              <a:rPr lang="en-US" b="1" dirty="0" err="1"/>
              <a:t>cout</a:t>
            </a:r>
            <a:r>
              <a:rPr lang="en-US" b="1" dirty="0"/>
              <a:t> &lt;&lt; "</a:t>
            </a:r>
            <a:r>
              <a:rPr lang="en-US" b="1" dirty="0" err="1"/>
              <a:t>fibonacci</a:t>
            </a:r>
            <a:r>
              <a:rPr lang="en-US" b="1" dirty="0"/>
              <a:t>(" &lt;&lt; n &lt;&lt; ") is " &lt;&lt; </a:t>
            </a:r>
            <a:r>
              <a:rPr lang="en-US" b="1" dirty="0" err="1"/>
              <a:t>fibonacci</a:t>
            </a:r>
            <a:r>
              <a:rPr lang="en-US" b="1" dirty="0"/>
              <a:t>(n) &lt;&lt; </a:t>
            </a:r>
            <a:r>
              <a:rPr lang="en-US" b="1" dirty="0" err="1"/>
              <a:t>endl</a:t>
            </a:r>
            <a:r>
              <a:rPr lang="en-US" b="1" dirty="0"/>
              <a:t>;</a:t>
            </a:r>
          </a:p>
          <a:p>
            <a:r>
              <a:rPr lang="en-US" b="1" dirty="0"/>
              <a:t>        }</a:t>
            </a:r>
          </a:p>
          <a:p>
            <a:r>
              <a:rPr lang="en-US" b="1" dirty="0"/>
              <a:t>        return 0;</a:t>
            </a:r>
          </a:p>
          <a:p>
            <a:r>
              <a:rPr lang="en-US" b="1" dirty="0"/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3301665012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B5C81E-62EF-4F4D-984E-318E09DAA4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Recursive </a:t>
            </a:r>
            <a:r>
              <a:rPr lang="en-US" dirty="0" err="1"/>
              <a:t>inlining</a:t>
            </a:r>
            <a:r>
              <a:rPr lang="en-US" dirty="0"/>
              <a:t>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A84866-442F-4F0C-81D6-8F3F598892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In principle, if we call this version of </a:t>
            </a:r>
            <a:r>
              <a:rPr lang="en-US" dirty="0" err="1"/>
              <a:t>fibonacci</a:t>
            </a:r>
            <a:r>
              <a:rPr lang="en-US" dirty="0"/>
              <a:t> with a constant, it “should” expand it fully, then collapse the expression by realizing that constant arithmetic suffices.  </a:t>
            </a:r>
          </a:p>
          <a:p>
            <a:endParaRPr lang="en-US" dirty="0"/>
          </a:p>
          <a:p>
            <a:r>
              <a:rPr lang="en-US" dirty="0"/>
              <a:t>But this centers on the compiler realizing that if it starts with n=1..10, then n-1-1…-1 eventually reaches 0, hence the right hand side of the return statement becomes dead code!</a:t>
            </a:r>
          </a:p>
          <a:p>
            <a:endParaRPr lang="en-US" dirty="0"/>
          </a:p>
          <a:p>
            <a:r>
              <a:rPr lang="en-US" dirty="0"/>
              <a:t>The compiler limits how much recursion it is willing to do at compile time.  If it “gives up” it simply produces a call to normal code.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2B6DD38-1A8B-4E5D-A6A7-D22B11769A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Cornell CS4414 - Fall 2020.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22043FB-00DB-451E-899B-1740D215E1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7F9EC-0141-428E-9624-21FD351CB832}" type="slidenum">
              <a:rPr lang="en-US" smtClean="0"/>
              <a:t>43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4638299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C74325-1BC6-4016-B698-AE1CED7009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about the for loop?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27C7CF-D7F1-4CCA-AACD-38D2671AF42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In fact, C++ can “tell” that the for loop iterates over 10 constant values: 1, 2, … 10</a:t>
            </a:r>
          </a:p>
          <a:p>
            <a:endParaRPr lang="en-US" dirty="0"/>
          </a:p>
          <a:p>
            <a:r>
              <a:rPr lang="en-US" dirty="0"/>
              <a:t>In principle, it should be able to do a </a:t>
            </a:r>
            <a:r>
              <a:rPr lang="en-US" dirty="0" err="1"/>
              <a:t>constexpr</a:t>
            </a:r>
            <a:r>
              <a:rPr lang="en-US" dirty="0"/>
              <a:t> evaluation for each of the values, but it is hard to know whether it will get this right.  It may depend on the “optimization level” you pick.</a:t>
            </a:r>
          </a:p>
          <a:p>
            <a:endParaRPr lang="en-US" dirty="0"/>
          </a:p>
          <a:p>
            <a:r>
              <a:rPr lang="en-US" dirty="0"/>
              <a:t>For something that fancy C++ can be a bit unpredictable.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BC19515-298A-447E-9C20-CC671578AC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Cornell CS4414 - Fall 2020.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835C49C-5C13-4D6D-A1EB-CC5439FCC9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7F9EC-0141-428E-9624-21FD351CB832}" type="slidenum">
              <a:rPr lang="en-US" smtClean="0"/>
              <a:t>44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5850436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1F2B81-1085-4192-A4B8-BB89B2C692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do these features “interplay” with vectorization?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6B1D2F-5D6C-422C-A976-0921AFEE7A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To write code that will vectorize nicely, it is very important that the compiler can determine:</a:t>
            </a:r>
          </a:p>
          <a:p>
            <a:r>
              <a:rPr lang="en-US" dirty="0"/>
              <a:t> 	Sizes of your vectors and matrices</a:t>
            </a:r>
          </a:p>
          <a:p>
            <a:pPr marL="128016" lvl="1" indent="0">
              <a:buNone/>
            </a:pPr>
            <a:r>
              <a:rPr lang="en-US" dirty="0"/>
              <a:t>	Loop “stride” values: The increment in a for loop</a:t>
            </a:r>
          </a:p>
          <a:p>
            <a:pPr marL="128016" lvl="1" indent="0">
              <a:buNone/>
            </a:pPr>
            <a:r>
              <a:rPr lang="en-US" dirty="0"/>
              <a:t> 	Expressions used to access matrix or vector elements</a:t>
            </a:r>
          </a:p>
          <a:p>
            <a:pPr marL="128016" lvl="1" indent="0">
              <a:buNone/>
            </a:pPr>
            <a:r>
              <a:rPr lang="en-US" dirty="0"/>
              <a:t> 	Values used to “map” from some input x to mapped[x]</a:t>
            </a:r>
          </a:p>
          <a:p>
            <a:pPr marL="128016" lvl="1" indent="0">
              <a:buNone/>
            </a:pPr>
            <a:r>
              <a:rPr lang="en-US" dirty="0"/>
              <a:t>For such purposes, </a:t>
            </a:r>
            <a:r>
              <a:rPr lang="en-US" dirty="0" err="1"/>
              <a:t>constexpr</a:t>
            </a:r>
            <a:r>
              <a:rPr lang="en-US" dirty="0"/>
              <a:t> arithmetic can be incredibly useful!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E8CC081-5E83-463D-A099-8D33206B1E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Cornell CS4414 - Fall 2020.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3BF3948-D7B5-4655-9462-9C071BE257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7F9EC-0141-428E-9624-21FD351CB832}" type="slidenum">
              <a:rPr lang="en-US" smtClean="0"/>
              <a:t>45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5458562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F229A1-C0F9-418F-9A3E-7C80FFE0A5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Some “oddities” to know about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18A7C4-D9C6-40C3-BB5B-78AA5029C2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Suppose that MAXN is a const int.  What does </a:t>
            </a:r>
          </a:p>
          <a:p>
            <a:r>
              <a:rPr lang="en-US" dirty="0"/>
              <a:t> 	const int MAXN = 10000;</a:t>
            </a:r>
          </a:p>
          <a:p>
            <a:r>
              <a:rPr lang="en-US" dirty="0"/>
              <a:t>       const int* </a:t>
            </a:r>
            <a:r>
              <a:rPr lang="en-US" dirty="0" err="1"/>
              <a:t>maxnptr</a:t>
            </a:r>
            <a:r>
              <a:rPr lang="en-US" dirty="0"/>
              <a:t> = &amp;MAXN;</a:t>
            </a:r>
          </a:p>
          <a:p>
            <a:r>
              <a:rPr lang="en-US" dirty="0"/>
              <a:t>mean?  … Is </a:t>
            </a:r>
            <a:r>
              <a:rPr lang="en-US" dirty="0" err="1"/>
              <a:t>maxnptr</a:t>
            </a:r>
            <a:r>
              <a:rPr lang="en-US" dirty="0"/>
              <a:t>…</a:t>
            </a:r>
            <a:br>
              <a:rPr lang="en-US" dirty="0"/>
            </a:br>
            <a:br>
              <a:rPr lang="en-US" dirty="0"/>
            </a:br>
            <a:r>
              <a:rPr lang="en-US" dirty="0"/>
              <a:t>       (1) a normal pointer to a const int, or </a:t>
            </a:r>
            <a:br>
              <a:rPr lang="en-US" dirty="0"/>
            </a:br>
            <a:br>
              <a:rPr lang="en-US" dirty="0"/>
            </a:br>
            <a:r>
              <a:rPr lang="en-US" dirty="0"/>
              <a:t>       (2) is the pointer </a:t>
            </a:r>
            <a:r>
              <a:rPr lang="en-US" dirty="0" err="1"/>
              <a:t>maxnptr</a:t>
            </a:r>
            <a:r>
              <a:rPr lang="en-US" dirty="0"/>
              <a:t> itself a constant?  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806B829-8F87-4649-B3C9-F5023F891E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Cornell CS4414 - Fall 2020.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E6B0E45-3FDA-4D2E-A8C9-125893F1D6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7F9EC-0141-428E-9624-21FD351CB832}" type="slidenum">
              <a:rPr lang="en-US" smtClean="0"/>
              <a:t>46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5935180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F229A1-C0F9-418F-9A3E-7C80FFE0A5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Some “oddities” to know about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18A7C4-D9C6-40C3-BB5B-78AA5029C2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Suppose that MAXN is a const int.  What does </a:t>
            </a:r>
          </a:p>
          <a:p>
            <a:r>
              <a:rPr lang="en-US" dirty="0"/>
              <a:t> 	const int MAXN = 10000;</a:t>
            </a:r>
          </a:p>
          <a:p>
            <a:r>
              <a:rPr lang="en-US" dirty="0"/>
              <a:t>       const int* </a:t>
            </a:r>
            <a:r>
              <a:rPr lang="en-US" dirty="0" err="1"/>
              <a:t>maxnptr</a:t>
            </a:r>
            <a:r>
              <a:rPr lang="en-US" dirty="0"/>
              <a:t> = &amp;MAXN;</a:t>
            </a:r>
          </a:p>
          <a:p>
            <a:r>
              <a:rPr lang="en-US" dirty="0"/>
              <a:t>mean?  … Is </a:t>
            </a:r>
            <a:r>
              <a:rPr lang="en-US" dirty="0" err="1"/>
              <a:t>maxnptr</a:t>
            </a:r>
            <a:r>
              <a:rPr lang="en-US" dirty="0"/>
              <a:t>…</a:t>
            </a:r>
            <a:br>
              <a:rPr lang="en-US" dirty="0"/>
            </a:br>
            <a:br>
              <a:rPr lang="en-US" dirty="0"/>
            </a:br>
            <a:r>
              <a:rPr lang="en-US" dirty="0"/>
              <a:t>       (1) a normal pointer to a const int, or </a:t>
            </a:r>
            <a:br>
              <a:rPr lang="en-US" dirty="0"/>
            </a:br>
            <a:br>
              <a:rPr lang="en-US" dirty="0"/>
            </a:br>
            <a:r>
              <a:rPr lang="en-US" dirty="0"/>
              <a:t>       (2) is the pointer </a:t>
            </a:r>
            <a:r>
              <a:rPr lang="en-US" dirty="0" err="1"/>
              <a:t>maxnptr</a:t>
            </a:r>
            <a:r>
              <a:rPr lang="en-US" dirty="0"/>
              <a:t> itself a constant?  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806B829-8F87-4649-B3C9-F5023F891E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Cornell CS4414 - Fall 2020.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E6B0E45-3FDA-4D2E-A8C9-125893F1D6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7F9EC-0141-428E-9624-21FD351CB832}" type="slidenum">
              <a:rPr lang="en-US" smtClean="0"/>
              <a:t>47</a:t>
            </a:fld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1200EBB-1835-45EA-94AF-EF9A001322CE}"/>
              </a:ext>
            </a:extLst>
          </p:cNvPr>
          <p:cNvSpPr txBox="1"/>
          <p:nvPr/>
        </p:nvSpPr>
        <p:spPr>
          <a:xfrm>
            <a:off x="2615404" y="3429000"/>
            <a:ext cx="8865395" cy="1477328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en-US" b="1" dirty="0"/>
              <a:t>const int is like a type</a:t>
            </a:r>
          </a:p>
          <a:p>
            <a:endParaRPr lang="en-US" b="1" dirty="0"/>
          </a:p>
          <a:p>
            <a:r>
              <a:rPr lang="en-US" b="1" dirty="0"/>
              <a:t>so., const int* is like a “pointer to a const int”</a:t>
            </a:r>
          </a:p>
          <a:p>
            <a:endParaRPr lang="en-US" b="1" dirty="0"/>
          </a:p>
          <a:p>
            <a:r>
              <a:rPr lang="en-US" b="1" dirty="0"/>
              <a:t>Compiler will reject this as illegal (a const int has a value, but no associated memory)</a:t>
            </a:r>
          </a:p>
        </p:txBody>
      </p:sp>
    </p:spTree>
    <p:extLst>
      <p:ext uri="{BB962C8B-B14F-4D97-AF65-F5344CB8AC3E}">
        <p14:creationId xmlns:p14="http://schemas.microsoft.com/office/powerpoint/2010/main" val="121560170"/>
      </p:ext>
    </p:extLst>
  </p:cSld>
  <p:clrMapOvr>
    <a:masterClrMapping/>
  </p:clrMapOvr>
  <p:transition spd="slow">
    <p:randomBar dir="vert"/>
  </p:transition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4EC58D-51FE-4517-9FA8-21A04852AE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“const” statements are promises </a:t>
            </a:r>
            <a:br>
              <a:rPr lang="en-US" dirty="0"/>
            </a:br>
            <a:r>
              <a:rPr lang="en-US" u="sng" dirty="0"/>
              <a:t>you</a:t>
            </a:r>
            <a:r>
              <a:rPr lang="en-US" dirty="0"/>
              <a:t> must keep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E7F7AD-00A7-4186-A7EF-092AA990B6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4128" y="2286000"/>
            <a:ext cx="11066272" cy="4023360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Suppose I do this:</a:t>
            </a:r>
          </a:p>
          <a:p>
            <a:endParaRPr lang="en-US" dirty="0"/>
          </a:p>
          <a:p>
            <a:r>
              <a:rPr lang="en-US" dirty="0"/>
              <a:t>            const int MAXN = 10000;    // MAXN is a constant (10000)</a:t>
            </a:r>
          </a:p>
          <a:p>
            <a:r>
              <a:rPr lang="en-US" dirty="0"/>
              <a:t>            int *</a:t>
            </a:r>
            <a:r>
              <a:rPr lang="en-US" dirty="0" err="1"/>
              <a:t>mptr</a:t>
            </a:r>
            <a:r>
              <a:rPr lang="en-US" dirty="0"/>
              <a:t> = (int*)&amp;MAXN;    // MAXN is really a const int</a:t>
            </a:r>
          </a:p>
          <a:p>
            <a:r>
              <a:rPr lang="en-US" dirty="0"/>
              <a:t>            *</a:t>
            </a:r>
            <a:r>
              <a:rPr lang="en-US" dirty="0" err="1"/>
              <a:t>mptr</a:t>
            </a:r>
            <a:r>
              <a:rPr lang="en-US" dirty="0"/>
              <a:t> = 5000;                   // What would this do?</a:t>
            </a:r>
          </a:p>
          <a:p>
            <a:endParaRPr lang="en-US" dirty="0"/>
          </a:p>
          <a:p>
            <a:r>
              <a:rPr lang="en-US" dirty="0"/>
              <a:t>In C++ this code sequence is illegal: it modifies a constant.  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739A4E4-8F10-4D2A-93B8-28F62A6750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Cornell CS4414 - Fall 2020.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DEF7663-0D2A-4CDA-9BE0-B206EDB196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7F9EC-0141-428E-9624-21FD351CB832}" type="slidenum">
              <a:rPr lang="en-US" smtClean="0"/>
              <a:t>48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0944750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4EC58D-51FE-4517-9FA8-21A04852AE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“const” statements are promises </a:t>
            </a:r>
            <a:br>
              <a:rPr lang="en-US" dirty="0"/>
            </a:br>
            <a:r>
              <a:rPr lang="en-US" u="sng" dirty="0"/>
              <a:t>you</a:t>
            </a:r>
            <a:r>
              <a:rPr lang="en-US" dirty="0"/>
              <a:t> must keep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E7F7AD-00A7-4186-A7EF-092AA990B6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4128" y="2286000"/>
            <a:ext cx="11066272" cy="4023360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Suppose I do this:</a:t>
            </a:r>
          </a:p>
          <a:p>
            <a:endParaRPr lang="en-US" dirty="0"/>
          </a:p>
          <a:p>
            <a:r>
              <a:rPr lang="en-US" dirty="0"/>
              <a:t>            const int MAXN = 10000;    // MAXN is a constant (10000)</a:t>
            </a:r>
          </a:p>
          <a:p>
            <a:r>
              <a:rPr lang="en-US" dirty="0"/>
              <a:t>            int *</a:t>
            </a:r>
            <a:r>
              <a:rPr lang="en-US" dirty="0" err="1"/>
              <a:t>mptr</a:t>
            </a:r>
            <a:r>
              <a:rPr lang="en-US" dirty="0"/>
              <a:t> = (int*)&amp;MAXN;    // MAXN is really a const int</a:t>
            </a:r>
          </a:p>
          <a:p>
            <a:r>
              <a:rPr lang="en-US" dirty="0"/>
              <a:t>            *</a:t>
            </a:r>
            <a:r>
              <a:rPr lang="en-US" dirty="0" err="1"/>
              <a:t>mptr</a:t>
            </a:r>
            <a:r>
              <a:rPr lang="en-US" dirty="0"/>
              <a:t> = 5000;                   // What would this do?</a:t>
            </a:r>
          </a:p>
          <a:p>
            <a:endParaRPr lang="en-US" dirty="0"/>
          </a:p>
          <a:p>
            <a:r>
              <a:rPr lang="en-US" dirty="0"/>
              <a:t>In C++ this code sequence is illegal: it modifies a constant.  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739A4E4-8F10-4D2A-93B8-28F62A6750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Cornell CS4414 - Fall 2020.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DEF7663-0D2A-4CDA-9BE0-B206EDB196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7F9EC-0141-428E-9624-21FD351CB832}" type="slidenum">
              <a:rPr lang="en-US" smtClean="0"/>
              <a:t>49</a:t>
            </a:fld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23D4D2F-83F4-4B1E-9717-95E7CF7DA11F}"/>
              </a:ext>
            </a:extLst>
          </p:cNvPr>
          <p:cNvSpPr txBox="1"/>
          <p:nvPr/>
        </p:nvSpPr>
        <p:spPr>
          <a:xfrm>
            <a:off x="803538" y="4512733"/>
            <a:ext cx="8873862" cy="923330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en-US" b="1" dirty="0"/>
              <a:t>The compiler should complain that you are not permitted to take the address of a constant.</a:t>
            </a:r>
          </a:p>
          <a:p>
            <a:endParaRPr lang="en-US" b="1" dirty="0"/>
          </a:p>
          <a:p>
            <a:r>
              <a:rPr lang="en-US" b="1" dirty="0"/>
              <a:t>The error message will probably say that &amp;MAXN is not a legal “</a:t>
            </a:r>
            <a:r>
              <a:rPr lang="en-US" b="1" dirty="0" err="1"/>
              <a:t>rval</a:t>
            </a:r>
            <a:r>
              <a:rPr lang="en-US" b="1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85843991"/>
      </p:ext>
    </p:extLst>
  </p:cSld>
  <p:clrMapOvr>
    <a:masterClrMapping/>
  </p:clrMapOvr>
  <p:transition spd="slow">
    <p:randomBar dir="vert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C4DAF1DF-E1DE-4E06-9227-3C615F68F45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10047" y="112976"/>
            <a:ext cx="5457825" cy="2981325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4BE7F6C8-ABED-409A-A1F6-90D451F1D8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compilation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D0D1CC-0520-4542-9648-16C3570CDEA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err="1"/>
              <a:t>name.c</a:t>
            </a:r>
            <a:r>
              <a:rPr lang="en-US" dirty="0"/>
              <a:t>/.cpp, </a:t>
            </a:r>
            <a:r>
              <a:rPr lang="en-US" dirty="0" err="1"/>
              <a:t>name.h</a:t>
            </a:r>
            <a:r>
              <a:rPr lang="en-US" dirty="0"/>
              <a:t>/.</a:t>
            </a:r>
            <a:r>
              <a:rPr lang="en-US" dirty="0" err="1"/>
              <a:t>hpp</a:t>
            </a:r>
            <a:r>
              <a:rPr lang="en-US" dirty="0"/>
              <a:t>: source code</a:t>
            </a:r>
          </a:p>
          <a:p>
            <a:r>
              <a:rPr lang="en-US" dirty="0" err="1"/>
              <a:t>name.s</a:t>
            </a:r>
            <a:r>
              <a:rPr lang="en-US" dirty="0"/>
              <a:t>: assembler language</a:t>
            </a:r>
          </a:p>
          <a:p>
            <a:r>
              <a:rPr lang="en-US" dirty="0" err="1"/>
              <a:t>name.o</a:t>
            </a:r>
            <a:r>
              <a:rPr lang="en-US" dirty="0"/>
              <a:t>: “object” code:  machine code plus symbol table</a:t>
            </a:r>
          </a:p>
          <a:p>
            <a:r>
              <a:rPr lang="en-US" dirty="0"/>
              <a:t>name.dll: “dynamically linked library”</a:t>
            </a:r>
          </a:p>
          <a:p>
            <a:r>
              <a:rPr lang="en-US" dirty="0" err="1"/>
              <a:t>a.out</a:t>
            </a:r>
            <a:r>
              <a:rPr lang="en-US" dirty="0"/>
              <a:t>: The default name for a compiled executable</a:t>
            </a:r>
          </a:p>
          <a:p>
            <a:r>
              <a:rPr lang="en-US" dirty="0"/>
              <a:t>core: If enabled, a file created in the current directory (or in /var/core) if your program crashes.  Use </a:t>
            </a:r>
            <a:r>
              <a:rPr lang="en-US" dirty="0" err="1"/>
              <a:t>gdb</a:t>
            </a:r>
            <a:r>
              <a:rPr lang="en-US" dirty="0"/>
              <a:t> to find out where and why it happened.  Compiler option –g is useful in this context.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6AE2F68-F297-4CC8-937B-462CAD8318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Cornell CS4414 - Fall 2020.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953965E-5D72-43BF-A8C5-773DF44BF3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7F9EC-0141-428E-9624-21FD351CB832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1676757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A9D53E-73C1-4773-9B9F-BD1016F196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Concept: Static Analysis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D3E588-70E1-4F44-912A-6BEC55C7ED3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Modern computing environments often include tools that do some form of analysis of programs or other objects before the execution actually occurs.</a:t>
            </a:r>
          </a:p>
          <a:p>
            <a:endParaRPr lang="en-US" dirty="0"/>
          </a:p>
          <a:p>
            <a:r>
              <a:rPr lang="en-US" dirty="0"/>
              <a:t>For the C++ compiler, </a:t>
            </a:r>
            <a:r>
              <a:rPr lang="en-US" dirty="0" err="1"/>
              <a:t>constexpr</a:t>
            </a:r>
            <a:r>
              <a:rPr lang="en-US" dirty="0"/>
              <a:t> and inline illustrate forms of static analysis that benefit the compilation stage.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5628E4E-CFEA-46E5-BFD5-4CE7FFBF2C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Cornell CS4414 - Fall 2020.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961ACFE-E963-4B14-AF2B-1471DD0B8D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7F9EC-0141-428E-9624-21FD351CB832}" type="slidenum">
              <a:rPr lang="en-US" smtClean="0"/>
              <a:t>50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6682116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7EA5B1-1188-4349-AE13-B1B10A7DBE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static analysis is done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C2C107-7C22-44A6-9756-BE552B407D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Focusing on the C++ compiler, it first scans your program and forms a parsed code representation based on applying the syntax rules.</a:t>
            </a:r>
          </a:p>
          <a:p>
            <a:endParaRPr lang="en-US" dirty="0"/>
          </a:p>
          <a:p>
            <a:r>
              <a:rPr lang="en-US" dirty="0"/>
              <a:t>Next, it can study this graph structure to learn things.</a:t>
            </a:r>
          </a:p>
          <a:p>
            <a:endParaRPr lang="en-US" dirty="0"/>
          </a:p>
          <a:p>
            <a:r>
              <a:rPr lang="en-US" b="1" i="1" dirty="0">
                <a:solidFill>
                  <a:srgbClr val="C00000"/>
                </a:solidFill>
              </a:rPr>
              <a:t>What sorts of things can static analysis discover?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34DF59E-F0AE-4834-9E98-BAC2023F48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Cornell CS4414 - Fall 2020.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FBACA05-95A6-4DF2-9CE9-B4A02D9FD4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7F9EC-0141-428E-9624-21FD351CB832}" type="slidenum">
              <a:rPr lang="en-US" smtClean="0"/>
              <a:t>51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1854956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9846C6-B015-4202-9568-3733C960A9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Static Analysis opportunities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B86202-96C1-41F1-BC82-B77C3DF7A1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We saw constants, arguments by reference and </a:t>
            </a:r>
            <a:r>
              <a:rPr lang="en-US" dirty="0" err="1"/>
              <a:t>inlining</a:t>
            </a:r>
            <a:endParaRPr lang="en-US" dirty="0"/>
          </a:p>
          <a:p>
            <a:endParaRPr lang="en-US" dirty="0"/>
          </a:p>
          <a:p>
            <a:r>
              <a:rPr lang="en-US" dirty="0"/>
              <a:t>Static analysis might also discover loop bounds, “dead” code (an if statement that is never true, or always true), variables that do or do not need space allocated, etc.</a:t>
            </a:r>
          </a:p>
          <a:p>
            <a:endParaRPr lang="en-US" dirty="0"/>
          </a:p>
          <a:p>
            <a:r>
              <a:rPr lang="en-US" dirty="0"/>
              <a:t>Static analysis is also at the core of type checking.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8D0B58D-5FEE-476B-AC74-6A43B3EB0B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Cornell CS4414 - Fall 2020.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0DC56A9-A23E-48F1-A5EC-A79BD7C52E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7F9EC-0141-428E-9624-21FD351CB832}" type="slidenum">
              <a:rPr lang="en-US" smtClean="0"/>
              <a:t>52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12610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2A9C99-D371-4A39-8C32-11C7A11572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Consider the “auto” declaration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6767CE-50D8-4658-970D-32E6DDC6D2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4128" y="1955800"/>
            <a:ext cx="10641690" cy="4353560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In C++ we often ask the compiler to figure out types: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Here we created a map from string “names” to </a:t>
            </a:r>
            <a:r>
              <a:rPr lang="en-US" dirty="0" err="1"/>
              <a:t>Bignum</a:t>
            </a:r>
            <a:r>
              <a:rPr lang="en-US" dirty="0"/>
              <a:t> objects, then iterate through the map (item will be a sequence of std::pair objects)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E61BFED-4614-4954-A504-A4485D59D5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Cornell CS4414 - Fall 2020.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0712431-BD86-4E32-92DD-7A4DA113F9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7F9EC-0141-428E-9624-21FD351CB832}" type="slidenum">
              <a:rPr lang="en-US" smtClean="0"/>
              <a:t>53</a:t>
            </a:fld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BEA2E8B-7603-4ECC-B490-0D574E744491}"/>
              </a:ext>
            </a:extLst>
          </p:cNvPr>
          <p:cNvSpPr/>
          <p:nvPr/>
        </p:nvSpPr>
        <p:spPr>
          <a:xfrm>
            <a:off x="2344136" y="2959202"/>
            <a:ext cx="7503728" cy="1754326"/>
          </a:xfrm>
          <a:prstGeom prst="rect">
            <a:avLst/>
          </a:prstGeom>
          <a:solidFill>
            <a:srgbClr val="FFC000"/>
          </a:solidFill>
          <a:ln w="38100">
            <a:noFill/>
          </a:ln>
        </p:spPr>
        <p:txBody>
          <a:bodyPr wrap="square">
            <a:spAutoFit/>
          </a:bodyPr>
          <a:lstStyle/>
          <a:p>
            <a:r>
              <a:rPr lang="en-US" b="1" dirty="0"/>
              <a:t>std::map&lt;std::string, </a:t>
            </a:r>
            <a:r>
              <a:rPr lang="en-US" b="1" dirty="0" err="1"/>
              <a:t>Bignum</a:t>
            </a:r>
            <a:r>
              <a:rPr lang="en-US" b="1" dirty="0"/>
              <a:t>&gt; </a:t>
            </a:r>
            <a:r>
              <a:rPr lang="en-US" b="1" dirty="0" err="1"/>
              <a:t>the_map</a:t>
            </a:r>
            <a:r>
              <a:rPr lang="en-US" b="1" dirty="0"/>
              <a:t>;</a:t>
            </a:r>
          </a:p>
          <a:p>
            <a:r>
              <a:rPr lang="en-US" b="1" dirty="0"/>
              <a:t>…</a:t>
            </a:r>
          </a:p>
          <a:p>
            <a:r>
              <a:rPr lang="en-US" b="1" dirty="0"/>
              <a:t>for(auto item: </a:t>
            </a:r>
            <a:r>
              <a:rPr lang="en-US" b="1" dirty="0" err="1"/>
              <a:t>the_map</a:t>
            </a:r>
            <a:r>
              <a:rPr lang="en-US" b="1" dirty="0"/>
              <a:t>) {</a:t>
            </a:r>
            <a:br>
              <a:rPr lang="en-US" b="1" dirty="0"/>
            </a:br>
            <a:r>
              <a:rPr lang="en-US" b="1" dirty="0"/>
              <a:t>       </a:t>
            </a:r>
            <a:r>
              <a:rPr lang="en-US" b="1" dirty="0" err="1"/>
              <a:t>cout</a:t>
            </a:r>
            <a:r>
              <a:rPr lang="en-US" b="1" dirty="0"/>
              <a:t> &lt;&lt; “The next item is “ &lt;&lt; </a:t>
            </a:r>
            <a:r>
              <a:rPr lang="en-US" b="1" dirty="0" err="1"/>
              <a:t>item.to_string</a:t>
            </a:r>
            <a:r>
              <a:rPr lang="en-US" b="1" dirty="0"/>
              <a:t>() &lt;&lt; </a:t>
            </a:r>
            <a:r>
              <a:rPr lang="en-US" b="1" dirty="0" err="1"/>
              <a:t>endl</a:t>
            </a:r>
            <a:r>
              <a:rPr lang="en-US" b="1" dirty="0"/>
              <a:t>;</a:t>
            </a:r>
          </a:p>
          <a:p>
            <a:r>
              <a:rPr lang="en-US" b="1" dirty="0"/>
              <a:t>       </a:t>
            </a:r>
            <a:r>
              <a:rPr lang="en-US" b="1" dirty="0" err="1"/>
              <a:t>do_something</a:t>
            </a:r>
            <a:r>
              <a:rPr lang="en-US" b="1" dirty="0"/>
              <a:t>(item);</a:t>
            </a:r>
          </a:p>
          <a:p>
            <a:r>
              <a:rPr lang="en-US" b="1" dirty="0"/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1137348903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2A9C99-D371-4A39-8C32-11C7A11572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Consider the “auto” declaration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6767CE-50D8-4658-970D-32E6DDC6D2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4128" y="1955800"/>
            <a:ext cx="10641690" cy="4353560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In C++ we often ask the compiler to figure out types: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Here we created a map from string “names” to </a:t>
            </a:r>
            <a:r>
              <a:rPr lang="en-US" dirty="0" err="1"/>
              <a:t>Bignum</a:t>
            </a:r>
            <a:r>
              <a:rPr lang="en-US" dirty="0"/>
              <a:t> objects, then iterate through the map (item will be a sequence of std::pair objects)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E61BFED-4614-4954-A504-A4485D59D5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Cornell CS4414 - Fall 2020.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0712431-BD86-4E32-92DD-7A4DA113F9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7F9EC-0141-428E-9624-21FD351CB832}" type="slidenum">
              <a:rPr lang="en-US" smtClean="0"/>
              <a:t>54</a:t>
            </a:fld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BEA2E8B-7603-4ECC-B490-0D574E744491}"/>
              </a:ext>
            </a:extLst>
          </p:cNvPr>
          <p:cNvSpPr/>
          <p:nvPr/>
        </p:nvSpPr>
        <p:spPr>
          <a:xfrm>
            <a:off x="2344136" y="2959202"/>
            <a:ext cx="7503728" cy="1754326"/>
          </a:xfrm>
          <a:prstGeom prst="rect">
            <a:avLst/>
          </a:prstGeom>
          <a:solidFill>
            <a:srgbClr val="FFC000"/>
          </a:solidFill>
          <a:ln w="38100">
            <a:noFill/>
          </a:ln>
        </p:spPr>
        <p:txBody>
          <a:bodyPr wrap="square">
            <a:spAutoFit/>
          </a:bodyPr>
          <a:lstStyle/>
          <a:p>
            <a:r>
              <a:rPr lang="en-US" b="1" dirty="0"/>
              <a:t>std::map&lt;std::string, </a:t>
            </a:r>
            <a:r>
              <a:rPr lang="en-US" b="1" dirty="0" err="1"/>
              <a:t>Bignum</a:t>
            </a:r>
            <a:r>
              <a:rPr lang="en-US" b="1" dirty="0"/>
              <a:t>&gt; </a:t>
            </a:r>
            <a:r>
              <a:rPr lang="en-US" b="1" dirty="0" err="1"/>
              <a:t>the_map</a:t>
            </a:r>
            <a:r>
              <a:rPr lang="en-US" b="1" dirty="0"/>
              <a:t>;</a:t>
            </a:r>
          </a:p>
          <a:p>
            <a:r>
              <a:rPr lang="en-US" b="1" dirty="0"/>
              <a:t>…</a:t>
            </a:r>
          </a:p>
          <a:p>
            <a:r>
              <a:rPr lang="en-US" b="1" dirty="0"/>
              <a:t>for(auto item: </a:t>
            </a:r>
            <a:r>
              <a:rPr lang="en-US" b="1" dirty="0" err="1"/>
              <a:t>the_map</a:t>
            </a:r>
            <a:r>
              <a:rPr lang="en-US" b="1" dirty="0"/>
              <a:t>) {</a:t>
            </a:r>
            <a:br>
              <a:rPr lang="en-US" b="1" dirty="0"/>
            </a:br>
            <a:r>
              <a:rPr lang="en-US" b="1" dirty="0"/>
              <a:t>       </a:t>
            </a:r>
            <a:r>
              <a:rPr lang="en-US" b="1" dirty="0" err="1"/>
              <a:t>cout</a:t>
            </a:r>
            <a:r>
              <a:rPr lang="en-US" b="1" dirty="0"/>
              <a:t> &lt;&lt; “The next item is “ &lt;&lt; </a:t>
            </a:r>
            <a:r>
              <a:rPr lang="en-US" b="1" dirty="0" err="1"/>
              <a:t>item.to_string</a:t>
            </a:r>
            <a:r>
              <a:rPr lang="en-US" b="1" dirty="0"/>
              <a:t>() &lt;&lt; </a:t>
            </a:r>
            <a:r>
              <a:rPr lang="en-US" b="1" dirty="0" err="1"/>
              <a:t>endl</a:t>
            </a:r>
            <a:r>
              <a:rPr lang="en-US" b="1" dirty="0"/>
              <a:t>;</a:t>
            </a:r>
          </a:p>
          <a:p>
            <a:r>
              <a:rPr lang="en-US" b="1" dirty="0"/>
              <a:t>       </a:t>
            </a:r>
            <a:r>
              <a:rPr lang="en-US" b="1" dirty="0" err="1"/>
              <a:t>do_something</a:t>
            </a:r>
            <a:r>
              <a:rPr lang="en-US" b="1" dirty="0"/>
              <a:t>(item);</a:t>
            </a:r>
          </a:p>
          <a:p>
            <a:r>
              <a:rPr lang="en-US" b="1" dirty="0"/>
              <a:t>}</a:t>
            </a: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8124C319-5597-44B5-905B-541061E41564}"/>
              </a:ext>
            </a:extLst>
          </p:cNvPr>
          <p:cNvSpPr/>
          <p:nvPr/>
        </p:nvSpPr>
        <p:spPr>
          <a:xfrm>
            <a:off x="2582334" y="3429000"/>
            <a:ext cx="914400" cy="567266"/>
          </a:xfrm>
          <a:prstGeom prst="ellipse">
            <a:avLst/>
          </a:prstGeom>
          <a:solidFill>
            <a:srgbClr val="FFFF00"/>
          </a:solidFill>
          <a:ln w="571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rgbClr val="C00000"/>
                </a:solidFill>
              </a:rPr>
              <a:t>auto</a:t>
            </a:r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C2438041-4D5C-4B4A-B1DB-E6E6A2B18C50}"/>
              </a:ext>
            </a:extLst>
          </p:cNvPr>
          <p:cNvCxnSpPr>
            <a:cxnSpLocks/>
            <a:stCxn id="8" idx="7"/>
            <a:endCxn id="11" idx="1"/>
          </p:cNvCxnSpPr>
          <p:nvPr/>
        </p:nvCxnSpPr>
        <p:spPr>
          <a:xfrm flipV="1">
            <a:off x="3362823" y="2710306"/>
            <a:ext cx="1082177" cy="801768"/>
          </a:xfrm>
          <a:prstGeom prst="straightConnector1">
            <a:avLst/>
          </a:prstGeom>
          <a:ln w="57150">
            <a:solidFill>
              <a:srgbClr val="C0000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90C45030-3CB7-409B-9578-70043D868184}"/>
              </a:ext>
            </a:extLst>
          </p:cNvPr>
          <p:cNvSpPr txBox="1"/>
          <p:nvPr/>
        </p:nvSpPr>
        <p:spPr>
          <a:xfrm>
            <a:off x="4445000" y="2525640"/>
            <a:ext cx="4953000" cy="369332"/>
          </a:xfrm>
          <a:prstGeom prst="rect">
            <a:avLst/>
          </a:prstGeom>
          <a:solidFill>
            <a:srgbClr val="FFFF00"/>
          </a:solidFill>
          <a:ln w="38100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r>
              <a:rPr lang="en-US" b="1" dirty="0"/>
              <a:t>auto</a:t>
            </a:r>
            <a:r>
              <a:rPr lang="en-US" dirty="0"/>
              <a:t> requires a form of </a:t>
            </a:r>
            <a:r>
              <a:rPr lang="en-US" dirty="0" err="1"/>
              <a:t>constexpr</a:t>
            </a:r>
            <a:r>
              <a:rPr lang="en-US" dirty="0"/>
              <a:t> computation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9300543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1" grpId="0" animBg="1"/>
    </p:bld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DEA864-BCB6-48B6-AB2D-C1F3782B9D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of an auto-discovered type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4C3ACA-EAF2-4CA2-8A3B-7ADAF14FB6F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When creating my “</a:t>
            </a:r>
            <a:r>
              <a:rPr lang="en-US" dirty="0" err="1"/>
              <a:t>Bignum</a:t>
            </a:r>
            <a:r>
              <a:rPr lang="en-US" dirty="0"/>
              <a:t>” solution, I once ran into this: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>
                <a:sym typeface="Wingdings" panose="05000000000000000000" pitchFamily="2" charset="2"/>
              </a:rPr>
              <a:t>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9C5635D-C1CF-4ADC-B04D-50CCFA66E2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Cornell CS4414 - Fall 2020.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CC58C2F-5877-47EF-A8F4-A7A855874B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7F9EC-0141-428E-9624-21FD351CB832}" type="slidenum">
              <a:rPr lang="en-US" smtClean="0"/>
              <a:t>55</a:t>
            </a:fld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F65221E8-11A6-49B3-8843-333C01DD840C}"/>
              </a:ext>
            </a:extLst>
          </p:cNvPr>
          <p:cNvSpPr/>
          <p:nvPr/>
        </p:nvSpPr>
        <p:spPr>
          <a:xfrm>
            <a:off x="733291" y="2920443"/>
            <a:ext cx="11223362" cy="2585323"/>
          </a:xfrm>
          <a:prstGeom prst="rect">
            <a:avLst/>
          </a:prstGeom>
          <a:solidFill>
            <a:srgbClr val="FFC000"/>
          </a:solidFill>
        </p:spPr>
        <p:txBody>
          <a:bodyPr wrap="square">
            <a:spAutoFit/>
          </a:bodyPr>
          <a:lstStyle/>
          <a:p>
            <a:r>
              <a:rPr lang="en-US" dirty="0"/>
              <a:t>std::pair&lt;</a:t>
            </a:r>
            <a:r>
              <a:rPr lang="en-US" dirty="0" err="1"/>
              <a:t>typename</a:t>
            </a:r>
            <a:r>
              <a:rPr lang="en-US" dirty="0"/>
              <a:t> std::_</a:t>
            </a:r>
            <a:r>
              <a:rPr lang="en-US" dirty="0" err="1"/>
              <a:t>Rb_tree</a:t>
            </a:r>
            <a:r>
              <a:rPr lang="en-US" dirty="0"/>
              <a:t>&lt;_Key, std::pair&lt;const _Key, _</a:t>
            </a:r>
            <a:r>
              <a:rPr lang="en-US" dirty="0" err="1"/>
              <a:t>Tp</a:t>
            </a:r>
            <a:r>
              <a:rPr lang="en-US" dirty="0"/>
              <a:t>&gt;, std::_Select1st&lt;std::pair&lt;const _Key, _</a:t>
            </a:r>
            <a:r>
              <a:rPr lang="en-US" dirty="0" err="1"/>
              <a:t>Tp</a:t>
            </a:r>
            <a:r>
              <a:rPr lang="en-US" dirty="0"/>
              <a:t>&gt; &gt;, _Compare, </a:t>
            </a:r>
            <a:r>
              <a:rPr lang="en-US" dirty="0" err="1"/>
              <a:t>typename</a:t>
            </a:r>
            <a:r>
              <a:rPr lang="en-US" dirty="0"/>
              <a:t> __</a:t>
            </a:r>
            <a:r>
              <a:rPr lang="en-US" dirty="0" err="1"/>
              <a:t>gnu_cxx</a:t>
            </a:r>
            <a:r>
              <a:rPr lang="en-US" dirty="0"/>
              <a:t>::__</a:t>
            </a:r>
            <a:r>
              <a:rPr lang="en-US" dirty="0" err="1"/>
              <a:t>alloc_traits</a:t>
            </a:r>
            <a:r>
              <a:rPr lang="en-US" dirty="0"/>
              <a:t>&lt;_Allocator&gt;::rebind&lt;std::pair&lt;const _Key, _</a:t>
            </a:r>
            <a:r>
              <a:rPr lang="en-US" dirty="0" err="1"/>
              <a:t>Tp</a:t>
            </a:r>
            <a:r>
              <a:rPr lang="en-US" dirty="0"/>
              <a:t>&gt; &gt;::other&gt;::iterator, bool&gt; std::map&lt;_Key, _</a:t>
            </a:r>
            <a:r>
              <a:rPr lang="en-US" dirty="0" err="1"/>
              <a:t>Tp</a:t>
            </a:r>
            <a:r>
              <a:rPr lang="en-US" dirty="0"/>
              <a:t>, _Compare, _</a:t>
            </a:r>
            <a:r>
              <a:rPr lang="en-US" dirty="0" err="1"/>
              <a:t>Alloc</a:t>
            </a:r>
            <a:r>
              <a:rPr lang="en-US" dirty="0"/>
              <a:t>&gt;::insert(const </a:t>
            </a:r>
            <a:r>
              <a:rPr lang="en-US" dirty="0" err="1"/>
              <a:t>value_type</a:t>
            </a:r>
            <a:r>
              <a:rPr lang="en-US" dirty="0"/>
              <a:t>&amp;) [with _Key = std::__cxx11::</a:t>
            </a:r>
            <a:r>
              <a:rPr lang="en-US" dirty="0" err="1"/>
              <a:t>basic_string</a:t>
            </a:r>
            <a:r>
              <a:rPr lang="en-US" dirty="0"/>
              <a:t>&lt;char&gt;; _</a:t>
            </a:r>
            <a:r>
              <a:rPr lang="en-US" dirty="0" err="1"/>
              <a:t>Tp</a:t>
            </a:r>
            <a:r>
              <a:rPr lang="en-US" dirty="0"/>
              <a:t> = </a:t>
            </a:r>
            <a:r>
              <a:rPr lang="en-US" dirty="0" err="1"/>
              <a:t>Bignum</a:t>
            </a:r>
            <a:r>
              <a:rPr lang="en-US" dirty="0"/>
              <a:t>; _Compare = std::less&lt;std::__cxx11::</a:t>
            </a:r>
            <a:r>
              <a:rPr lang="en-US" dirty="0" err="1"/>
              <a:t>basic_string</a:t>
            </a:r>
            <a:r>
              <a:rPr lang="en-US" dirty="0"/>
              <a:t>&lt;char&gt; &gt;; _</a:t>
            </a:r>
            <a:r>
              <a:rPr lang="en-US" dirty="0" err="1"/>
              <a:t>Alloc</a:t>
            </a:r>
            <a:r>
              <a:rPr lang="en-US" dirty="0"/>
              <a:t> = std::allocator&lt;std::pair&lt;const std::__cxx11::</a:t>
            </a:r>
            <a:r>
              <a:rPr lang="en-US" dirty="0" err="1"/>
              <a:t>basic_string</a:t>
            </a:r>
            <a:r>
              <a:rPr lang="en-US" dirty="0"/>
              <a:t>&lt;char&gt;, </a:t>
            </a:r>
            <a:r>
              <a:rPr lang="en-US" dirty="0" err="1"/>
              <a:t>Bignum</a:t>
            </a:r>
            <a:r>
              <a:rPr lang="en-US" dirty="0"/>
              <a:t>&gt; &gt;; </a:t>
            </a:r>
            <a:r>
              <a:rPr lang="en-US" dirty="0" err="1"/>
              <a:t>typename</a:t>
            </a:r>
            <a:r>
              <a:rPr lang="en-US" dirty="0"/>
              <a:t> std::_</a:t>
            </a:r>
            <a:r>
              <a:rPr lang="en-US" dirty="0" err="1"/>
              <a:t>Rb_tree</a:t>
            </a:r>
            <a:r>
              <a:rPr lang="en-US" dirty="0"/>
              <a:t>&lt;_Key, std::pair&lt;const _Key, _</a:t>
            </a:r>
            <a:r>
              <a:rPr lang="en-US" dirty="0" err="1"/>
              <a:t>Tp</a:t>
            </a:r>
            <a:r>
              <a:rPr lang="en-US" dirty="0"/>
              <a:t>&gt;, std::_Select1st&lt;std::pair&lt;const _Key, _</a:t>
            </a:r>
            <a:r>
              <a:rPr lang="en-US" dirty="0" err="1"/>
              <a:t>Tp</a:t>
            </a:r>
            <a:r>
              <a:rPr lang="en-US" dirty="0"/>
              <a:t>&gt; &gt;, _Compare, </a:t>
            </a:r>
            <a:r>
              <a:rPr lang="en-US" dirty="0" err="1"/>
              <a:t>typename</a:t>
            </a:r>
            <a:r>
              <a:rPr lang="en-US" dirty="0"/>
              <a:t> __</a:t>
            </a:r>
            <a:r>
              <a:rPr lang="en-US" dirty="0" err="1"/>
              <a:t>gnu_cxx</a:t>
            </a:r>
            <a:r>
              <a:rPr lang="en-US" dirty="0"/>
              <a:t>::__</a:t>
            </a:r>
            <a:r>
              <a:rPr lang="en-US" dirty="0" err="1"/>
              <a:t>alloc_traits</a:t>
            </a:r>
            <a:r>
              <a:rPr lang="en-US" dirty="0"/>
              <a:t>&lt;_Allocator&gt;::rebind&lt;std::pair&lt;const _Key, _</a:t>
            </a:r>
            <a:r>
              <a:rPr lang="en-US" dirty="0" err="1"/>
              <a:t>Tp</a:t>
            </a:r>
            <a:r>
              <a:rPr lang="en-US" dirty="0"/>
              <a:t>&gt; &gt;::other&gt;::iterator = std::_</a:t>
            </a:r>
            <a:r>
              <a:rPr lang="en-US" dirty="0" err="1"/>
              <a:t>Rb_tree_iterator</a:t>
            </a:r>
            <a:r>
              <a:rPr lang="en-US" dirty="0"/>
              <a:t>&lt;std::pair&lt;const std::__cxx11::</a:t>
            </a:r>
            <a:r>
              <a:rPr lang="en-US" dirty="0" err="1"/>
              <a:t>basic_string</a:t>
            </a:r>
            <a:r>
              <a:rPr lang="en-US" dirty="0"/>
              <a:t>&lt;char&gt;, </a:t>
            </a:r>
            <a:r>
              <a:rPr lang="en-US" dirty="0" err="1"/>
              <a:t>Bignum</a:t>
            </a:r>
            <a:r>
              <a:rPr lang="en-US" dirty="0"/>
              <a:t>&gt; &gt;; std::map&lt;_Key, _</a:t>
            </a:r>
            <a:r>
              <a:rPr lang="en-US" dirty="0" err="1"/>
              <a:t>Tp</a:t>
            </a:r>
            <a:r>
              <a:rPr lang="en-US" dirty="0"/>
              <a:t>, _Compare, _</a:t>
            </a:r>
            <a:r>
              <a:rPr lang="en-US" dirty="0" err="1"/>
              <a:t>Alloc</a:t>
            </a:r>
            <a:r>
              <a:rPr lang="en-US" dirty="0"/>
              <a:t>&gt;::</a:t>
            </a:r>
            <a:r>
              <a:rPr lang="en-US" dirty="0" err="1"/>
              <a:t>value_type</a:t>
            </a:r>
            <a:r>
              <a:rPr lang="en-US" dirty="0"/>
              <a:t> = std::pair&lt;const std::__cxx11::</a:t>
            </a:r>
            <a:r>
              <a:rPr lang="en-US" dirty="0" err="1"/>
              <a:t>basic_string</a:t>
            </a:r>
            <a:r>
              <a:rPr lang="en-US" dirty="0"/>
              <a:t>&lt;char&gt;, </a:t>
            </a:r>
            <a:r>
              <a:rPr lang="en-US" dirty="0" err="1"/>
              <a:t>Bignum</a:t>
            </a:r>
            <a:r>
              <a:rPr lang="en-US" dirty="0"/>
              <a:t>&gt;]</a:t>
            </a:r>
          </a:p>
        </p:txBody>
      </p:sp>
    </p:spTree>
    <p:extLst>
      <p:ext uri="{BB962C8B-B14F-4D97-AF65-F5344CB8AC3E}">
        <p14:creationId xmlns:p14="http://schemas.microsoft.com/office/powerpoint/2010/main" val="4028542645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157243-3401-4875-8715-CDD6B792D1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in the world was that???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229A90-302A-4389-A2F9-2160CDD8C3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4127" y="2286000"/>
            <a:ext cx="10947739" cy="4023360"/>
          </a:xfrm>
        </p:spPr>
        <p:txBody>
          <a:bodyPr>
            <a:normAutofit fontScale="92500"/>
          </a:bodyPr>
          <a:lstStyle/>
          <a:p>
            <a:r>
              <a:rPr lang="en-US" dirty="0"/>
              <a:t>The first thing to know is that C++ often generates its own variables.  To avoid name conflicts, it puts underscore characters (_) at the front.  </a:t>
            </a:r>
          </a:p>
          <a:p>
            <a:endParaRPr lang="en-US" dirty="0"/>
          </a:p>
          <a:p>
            <a:r>
              <a:rPr lang="en-US" dirty="0"/>
              <a:t>The second thing to know is that a std::map has a “comparison” function and an iterator, which (in my case) were defaults.</a:t>
            </a:r>
          </a:p>
          <a:p>
            <a:endParaRPr lang="en-US" dirty="0"/>
          </a:p>
          <a:p>
            <a:r>
              <a:rPr lang="en-US" dirty="0"/>
              <a:t>And so… this was the complete type for std::map&lt;std::</a:t>
            </a:r>
            <a:r>
              <a:rPr lang="en-US" dirty="0" err="1"/>
              <a:t>string,Bignum</a:t>
            </a:r>
            <a:r>
              <a:rPr lang="en-US" dirty="0"/>
              <a:t>&gt;.  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29A693F-0405-4EC8-8907-236AB163A5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Cornell CS4414 - Fall 2020.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8E550FA-6261-4106-A782-FCFE916F3B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7F9EC-0141-428E-9624-21FD351CB832}" type="slidenum">
              <a:rPr lang="en-US" smtClean="0"/>
              <a:t>56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3107628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564A66-49AF-4E28-9087-471A35E69E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 fact, C++ wouldn’t be useful without type inference!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6025B9-5F47-4E62-B771-2558F82F7A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Const and </a:t>
            </a:r>
            <a:r>
              <a:rPr lang="en-US" dirty="0" err="1"/>
              <a:t>constexpr</a:t>
            </a:r>
            <a:r>
              <a:rPr lang="en-US" dirty="0"/>
              <a:t> are “natural fits” for C++ because the compiler is already doing so much automatic inference.</a:t>
            </a:r>
          </a:p>
          <a:p>
            <a:endParaRPr lang="en-US" dirty="0"/>
          </a:p>
          <a:p>
            <a:r>
              <a:rPr lang="en-US" dirty="0"/>
              <a:t>These annotations simply advise the compiler to do what it wanted to do in any case!</a:t>
            </a:r>
          </a:p>
          <a:p>
            <a:endParaRPr lang="en-US" dirty="0"/>
          </a:p>
          <a:p>
            <a:r>
              <a:rPr lang="en-US" dirty="0"/>
              <a:t>… just a glimpse of the true complexity of modern languages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C42CA92-2B5D-47ED-A25A-0531738796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Cornell CS4414 - Fall 2020.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2AA27B9-4E37-4029-90E8-60013FF2A7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7F9EC-0141-428E-9624-21FD351CB832}" type="slidenum">
              <a:rPr lang="en-US" smtClean="0"/>
              <a:t>57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0814170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1B7819-F3FD-4B47-9EF4-A3F118C414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We saw constant expression math in Lecture 8, too!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F8AF68-6425-4C40-8344-11EB3E563E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C++ depends upon it to recognize parallelizable logic.</a:t>
            </a:r>
          </a:p>
          <a:p>
            <a:endParaRPr lang="en-US" dirty="0"/>
          </a:p>
          <a:p>
            <a:r>
              <a:rPr lang="en-US" dirty="0"/>
              <a:t>In fact, even code rearrangement can be understood as a form of constant expression evaluation: the code is like an expression, and all the variant forms of it are “equivalent” representations</a:t>
            </a:r>
          </a:p>
          <a:p>
            <a:endParaRPr lang="en-US" dirty="0"/>
          </a:p>
          <a:p>
            <a:r>
              <a:rPr lang="en-US" dirty="0"/>
              <a:t>This conceptual insight is key to modern compilation…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650BAF4-C24F-4DAA-896B-8722893C27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Cornell CS4414 - Fall 2020.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5B66C2B-7CBA-437B-8FD7-7CC97F81DA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7F9EC-0141-428E-9624-21FD351CB832}" type="slidenum">
              <a:rPr lang="en-US" smtClean="0"/>
              <a:t>58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0663323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A512B6-965E-4DB4-AAB4-FE0C4B8406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But beware: Not </a:t>
            </a:r>
            <a:r>
              <a:rPr lang="en-US" dirty="0"/>
              <a:t>every static analysis problem can be solved!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B8D4BA-12F7-4963-9630-3981FB230E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We already saw this with </a:t>
            </a:r>
            <a:r>
              <a:rPr lang="en-US" dirty="0" err="1"/>
              <a:t>constexpr</a:t>
            </a:r>
            <a:r>
              <a:rPr lang="en-US" dirty="0"/>
              <a:t> and </a:t>
            </a:r>
            <a:r>
              <a:rPr lang="en-US" dirty="0" err="1"/>
              <a:t>inlining</a:t>
            </a:r>
            <a:r>
              <a:rPr lang="en-US" dirty="0"/>
              <a:t>: recursion can exceed the limitations of the compiler.</a:t>
            </a:r>
          </a:p>
          <a:p>
            <a:endParaRPr lang="en-US" dirty="0"/>
          </a:p>
          <a:p>
            <a:r>
              <a:rPr lang="en-US" dirty="0"/>
              <a:t>In fact, static analysis can even run into “unsolvable” problems!</a:t>
            </a:r>
          </a:p>
          <a:p>
            <a:pPr lvl="1"/>
            <a:r>
              <a:rPr lang="en-US" dirty="0"/>
              <a:t> Type inference (auto) is potentially undecidable.  Even the decidable </a:t>
            </a:r>
            <a:br>
              <a:rPr lang="en-US" dirty="0"/>
            </a:br>
            <a:r>
              <a:rPr lang="en-US" dirty="0"/>
              <a:t>   versions have high complexity.  Auto normally is successful.</a:t>
            </a:r>
          </a:p>
          <a:p>
            <a:pPr lvl="1"/>
            <a:r>
              <a:rPr lang="en-US" dirty="0"/>
              <a:t> But experts can construct cases in which C++ may not be sure</a:t>
            </a:r>
            <a:br>
              <a:rPr lang="en-US" dirty="0"/>
            </a:br>
            <a:r>
              <a:rPr lang="en-US" dirty="0"/>
              <a:t>  what the type of a variable is… and will give an error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ABA0C8D-9207-4ECF-AC5E-55175CBBA2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Cornell CS4414 - Fall 2020.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9DAEBA5-C4A5-43D3-A91D-D98EB1F2F9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7F9EC-0141-428E-9624-21FD351CB832}" type="slidenum">
              <a:rPr lang="en-US" smtClean="0"/>
              <a:t>59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24518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30E0433-EF2C-45CB-AB05-F56AA201DA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4127" y="2286000"/>
            <a:ext cx="10641690" cy="4023360"/>
          </a:xfrm>
        </p:spPr>
        <p:txBody>
          <a:bodyPr/>
          <a:lstStyle/>
          <a:p>
            <a:r>
              <a:rPr lang="en-US" dirty="0"/>
              <a:t>In fact, let’s look at an example:</a:t>
            </a:r>
            <a:br>
              <a:rPr lang="en-US" dirty="0"/>
            </a:br>
            <a:endParaRPr lang="en-US" dirty="0"/>
          </a:p>
          <a:p>
            <a:r>
              <a:rPr lang="en-US" dirty="0" err="1"/>
              <a:t>fibonacci</a:t>
            </a:r>
            <a:r>
              <a:rPr lang="en-US" dirty="0"/>
              <a:t>(n) computes the </a:t>
            </a:r>
            <a:r>
              <a:rPr lang="en-US" dirty="0" err="1"/>
              <a:t>n’th</a:t>
            </a:r>
            <a:br>
              <a:rPr lang="en-US" dirty="0"/>
            </a:br>
            <a:r>
              <a:rPr lang="en-US" dirty="0" err="1"/>
              <a:t>fibonacci</a:t>
            </a:r>
            <a:r>
              <a:rPr lang="en-US" dirty="0"/>
              <a:t> integer</a:t>
            </a:r>
          </a:p>
          <a:p>
            <a:endParaRPr lang="en-US" dirty="0"/>
          </a:p>
          <a:p>
            <a:r>
              <a:rPr lang="en-US" dirty="0"/>
              <a:t>1 2 3 5 8 13 21 ….</a:t>
            </a:r>
          </a:p>
        </p:txBody>
      </p:sp>
      <p:sp>
        <p:nvSpPr>
          <p:cNvPr id="10" name="Content Placeholder 5">
            <a:extLst>
              <a:ext uri="{FF2B5EF4-FFF2-40B4-BE49-F238E27FC236}">
                <a16:creationId xmlns:a16="http://schemas.microsoft.com/office/drawing/2014/main" id="{359FBAB4-D8B9-4259-89FF-E4E45129AB16}"/>
              </a:ext>
            </a:extLst>
          </p:cNvPr>
          <p:cNvSpPr txBox="1">
            <a:spLocks/>
          </p:cNvSpPr>
          <p:nvPr/>
        </p:nvSpPr>
        <p:spPr>
          <a:xfrm>
            <a:off x="1024127" y="2286000"/>
            <a:ext cx="10641690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Tw Cen MT" panose="020B0602020104020603" pitchFamily="34" charset="0"/>
              <a:buChar char=" 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6517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" panose="05000000000000000000" pitchFamily="2" charset="2"/>
              <a:buChar char="Ø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480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" panose="05000000000000000000" pitchFamily="2" charset="2"/>
              <a:buChar char="Ø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9436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" panose="05000000000000000000" pitchFamily="2" charset="2"/>
              <a:buChar char="Ø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7724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" panose="05000000000000000000" pitchFamily="2" charset="2"/>
              <a:buChar char="Ø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1440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60704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16152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624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In fact, let’s look at an example:</a:t>
            </a:r>
            <a:br>
              <a:rPr lang="en-US" dirty="0"/>
            </a:br>
            <a:endParaRPr lang="en-US" dirty="0"/>
          </a:p>
          <a:p>
            <a:r>
              <a:rPr lang="en-US" dirty="0" err="1"/>
              <a:t>fibonacci</a:t>
            </a:r>
            <a:r>
              <a:rPr lang="en-US" dirty="0"/>
              <a:t>(n) computes the </a:t>
            </a:r>
            <a:r>
              <a:rPr lang="en-US" dirty="0" err="1"/>
              <a:t>n’th</a:t>
            </a:r>
            <a:br>
              <a:rPr lang="en-US" dirty="0"/>
            </a:br>
            <a:r>
              <a:rPr lang="en-US" dirty="0" err="1"/>
              <a:t>fibonacci</a:t>
            </a:r>
            <a:r>
              <a:rPr lang="en-US" dirty="0"/>
              <a:t> integer</a:t>
            </a:r>
          </a:p>
          <a:p>
            <a:endParaRPr lang="en-US" dirty="0"/>
          </a:p>
          <a:p>
            <a:r>
              <a:rPr lang="en-US" dirty="0"/>
              <a:t>1 2 3 5 8 13</a:t>
            </a: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04F7A6C5-D562-480E-AAE1-1FFD08AACC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Consider the humble procedure call…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53424CC-90F2-463B-AC0B-8DE779E013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Cornell CS4414 - Fall 2020.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9A7C0AA-4F58-400E-B64D-2F68368178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7F9EC-0141-428E-9624-21FD351CB832}" type="slidenum">
              <a:rPr lang="en-US" smtClean="0"/>
              <a:t>6</a:t>
            </a:fld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BA73CF0-3939-4C22-B279-7091102BE71F}"/>
              </a:ext>
            </a:extLst>
          </p:cNvPr>
          <p:cNvSpPr txBox="1"/>
          <p:nvPr/>
        </p:nvSpPr>
        <p:spPr>
          <a:xfrm>
            <a:off x="6192893" y="3171524"/>
            <a:ext cx="5747086" cy="1754326"/>
          </a:xfrm>
          <a:prstGeom prst="rect">
            <a:avLst/>
          </a:prstGeom>
          <a:solidFill>
            <a:srgbClr val="FFC000"/>
          </a:solidFill>
        </p:spPr>
        <p:txBody>
          <a:bodyPr wrap="non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int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fibonacci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(int n)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	if(n &lt;= 1)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		return n;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	return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fibonacci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(n-1)+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fibonacci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(n-2);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8" name="Right Brace 7">
            <a:extLst>
              <a:ext uri="{FF2B5EF4-FFF2-40B4-BE49-F238E27FC236}">
                <a16:creationId xmlns:a16="http://schemas.microsoft.com/office/drawing/2014/main" id="{1D2A2711-1AAB-49ED-B201-B67F5AF931B7}"/>
              </a:ext>
            </a:extLst>
          </p:cNvPr>
          <p:cNvSpPr/>
          <p:nvPr/>
        </p:nvSpPr>
        <p:spPr>
          <a:xfrm rot="5400000">
            <a:off x="2873828" y="5194039"/>
            <a:ext cx="155448" cy="914400"/>
          </a:xfrm>
          <a:prstGeom prst="rightBrac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F4CE83B-6201-4AA3-97A9-D8D735FA9970}"/>
              </a:ext>
            </a:extLst>
          </p:cNvPr>
          <p:cNvSpPr txBox="1"/>
          <p:nvPr/>
        </p:nvSpPr>
        <p:spPr>
          <a:xfrm>
            <a:off x="2890877" y="5728963"/>
            <a:ext cx="13821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21 = 8 + 13</a:t>
            </a:r>
          </a:p>
        </p:txBody>
      </p:sp>
    </p:spTree>
    <p:extLst>
      <p:ext uri="{BB962C8B-B14F-4D97-AF65-F5344CB8AC3E}">
        <p14:creationId xmlns:p14="http://schemas.microsoft.com/office/powerpoint/2010/main" val="7562238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8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1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uiExpand="1" build="p"/>
      <p:bldP spid="8" grpId="0" animBg="1"/>
      <p:bldP spid="9" grpId="0"/>
    </p:bld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37006C-2018-4DCA-9C6F-973F099764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Summary from today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E0FD2E-D223-4563-82A2-8DF93EFF26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C++ has advanced features that permit compile-time code analysis, compile-time type inference, and compile-time expression evaluation.  This even includes recursive functions!</a:t>
            </a:r>
          </a:p>
          <a:p>
            <a:endParaRPr lang="en-US" dirty="0"/>
          </a:p>
          <a:p>
            <a:r>
              <a:rPr lang="en-US" dirty="0"/>
              <a:t>When we use const / </a:t>
            </a:r>
            <a:r>
              <a:rPr lang="en-US" dirty="0" err="1"/>
              <a:t>constexpr</a:t>
            </a:r>
            <a:r>
              <a:rPr lang="en-US" dirty="0"/>
              <a:t>, we “control” the compiler, which lets us ensure that the optimized code will use specialized instructions or achieve other kinds of efficiencies.</a:t>
            </a:r>
          </a:p>
          <a:p>
            <a:endParaRPr lang="en-US" dirty="0"/>
          </a:p>
          <a:p>
            <a:r>
              <a:rPr lang="en-US" dirty="0"/>
              <a:t>We code in an elegant, high-level way yet can control the compilation process down to ensuring that C++ will make the choices we want.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55A23E5-5998-4514-80C1-AA63FC6EA5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Cornell CS4414 - Fall 2020.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8203FFE-2FC5-4F6C-B08B-A70A6B2D4E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7F9EC-0141-428E-9624-21FD351CB832}" type="slidenum">
              <a:rPr lang="en-US" smtClean="0"/>
              <a:t>60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38795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04B49C-79DD-4DB4-A91B-601C61A468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Where is Fibonacci processed?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9D8460-355F-4426-BFCB-EDB3084752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As we will see, in C++ there are several possible answers.</a:t>
            </a:r>
          </a:p>
          <a:p>
            <a:endParaRPr lang="en-US" dirty="0"/>
          </a:p>
          <a:p>
            <a:r>
              <a:rPr lang="en-US" dirty="0"/>
              <a:t>The most obvious case is when actual code will be created.  Here the compiler itself generates that code.</a:t>
            </a:r>
          </a:p>
          <a:p>
            <a:endParaRPr lang="en-US" dirty="0"/>
          </a:p>
          <a:p>
            <a:r>
              <a:rPr lang="en-US" dirty="0"/>
              <a:t>Later we will see other cases where </a:t>
            </a:r>
            <a:r>
              <a:rPr lang="en-US" i="1" dirty="0"/>
              <a:t>no </a:t>
            </a:r>
            <a:r>
              <a:rPr lang="en-US" dirty="0"/>
              <a:t>code is generated!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D58ECBF-90D6-4B94-892A-83DB22267C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Cornell CS4414 - Fall 2020.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F9C7477-47B9-416C-A73E-EF3BC2BEEE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7F9EC-0141-428E-9624-21FD351CB832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189214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769A4E-A365-411F-B1BB-0238BF7BBD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… Fibonacci is the most famous example of recursion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9E8BF8-512A-423E-B5AC-270B5E8D4FE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When first introduced to recursion, many students are confused because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The method is invoking itself,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The variable n is being used multiple times in different ways,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We even call </a:t>
            </a:r>
            <a:r>
              <a:rPr lang="en-US" dirty="0" err="1"/>
              <a:t>fibonacci</a:t>
            </a:r>
            <a:r>
              <a:rPr lang="en-US" dirty="0"/>
              <a:t> twice in the same block!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Over time, you learn to think in terms of “scope” and to view each instance as a separate scope of execution.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E77D7DD-C40A-42BD-BC31-240239DE6C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Cornell CS4414 - Fall 2020.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5BEE9B4-DE52-4D2F-9AE1-04EDE98187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7F9EC-0141-428E-9624-21FD351CB832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046731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F15A33-025A-4033-BC94-86D92F98ED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… but n does need a memory location?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5DA34F-4B2D-4432-9EF2-CD41518B2C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Where does the memory for n reside?   … on the stack.  Each time </a:t>
            </a:r>
            <a:r>
              <a:rPr lang="en-US" dirty="0" err="1"/>
              <a:t>fibonacci</a:t>
            </a:r>
            <a:r>
              <a:rPr lang="en-US" dirty="0"/>
              <a:t> is called, C++: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  Pushes any registers to the stack, including the return PC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  Pushes arguments (in our case, the current value of n)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  Jumps to </a:t>
            </a:r>
            <a:r>
              <a:rPr lang="en-US" dirty="0" err="1"/>
              <a:t>fibonacci</a:t>
            </a:r>
            <a:r>
              <a:rPr lang="en-US" dirty="0"/>
              <a:t>, which allocates space on the stack for local</a:t>
            </a:r>
            <a:br>
              <a:rPr lang="en-US" dirty="0"/>
            </a:br>
            <a:r>
              <a:rPr lang="en-US" dirty="0"/>
              <a:t>    variables (in our case there aren’t any), and executes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  When finished, </a:t>
            </a:r>
            <a:r>
              <a:rPr lang="en-US" dirty="0" err="1"/>
              <a:t>fibonacci</a:t>
            </a:r>
            <a:r>
              <a:rPr lang="en-US" dirty="0"/>
              <a:t> pops the PC and returns to the caller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  The caller pops the things it pushed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5A37F14-6D7C-4CF2-85D5-F593E23735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Cornell CS4414 - Fall 2020.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DF3FE44-6A50-4C81-B884-D42823A4B3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7F9EC-0141-428E-9624-21FD351CB832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36943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">
  <a:themeElements>
    <a:clrScheme name="Integral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3623</TotalTime>
  <Words>5325</Words>
  <Application>Microsoft Office PowerPoint</Application>
  <PresentationFormat>Widescreen</PresentationFormat>
  <Paragraphs>583</Paragraphs>
  <Slides>60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60</vt:i4>
      </vt:variant>
    </vt:vector>
  </HeadingPairs>
  <TitlesOfParts>
    <vt:vector size="67" baseType="lpstr">
      <vt:lpstr>Calibri</vt:lpstr>
      <vt:lpstr>Courier New</vt:lpstr>
      <vt:lpstr>Tw Cen MT</vt:lpstr>
      <vt:lpstr>Tw Cen MT Condensed</vt:lpstr>
      <vt:lpstr>Wingdings</vt:lpstr>
      <vt:lpstr>Wingdings 3</vt:lpstr>
      <vt:lpstr>Integral</vt:lpstr>
      <vt:lpstr>Constant expressions in C++</vt:lpstr>
      <vt:lpstr>Idea Map For Today</vt:lpstr>
      <vt:lpstr>Connection to conceptual abstraction</vt:lpstr>
      <vt:lpstr>how do programs in C or C++ become executables?</vt:lpstr>
      <vt:lpstr>compilation</vt:lpstr>
      <vt:lpstr>Consider the humble procedure call…</vt:lpstr>
      <vt:lpstr>Where is Fibonacci processed?</vt:lpstr>
      <vt:lpstr>… Fibonacci is the most famous example of recursion</vt:lpstr>
      <vt:lpstr>… but n does need a memory location?</vt:lpstr>
      <vt:lpstr>Fibonacci(5)</vt:lpstr>
      <vt:lpstr>Fibonacci(5)</vt:lpstr>
      <vt:lpstr>Where is time being spent?</vt:lpstr>
      <vt:lpstr>The cost of the recursive calls</vt:lpstr>
      <vt:lpstr>… now we can fill in the “?” with 6</vt:lpstr>
      <vt:lpstr>How many instructions to push and pop arguments?</vt:lpstr>
      <vt:lpstr>Some questions we can ask</vt:lpstr>
      <vt:lpstr>C++ “CONST” ANNOTATION</vt:lpstr>
      <vt:lpstr>C++ const annotation</vt:lpstr>
      <vt:lpstr>An example</vt:lpstr>
      <vt:lpstr>Why is this so great?</vt:lpstr>
      <vt:lpstr>More examples using “const”</vt:lpstr>
      <vt:lpstr>More examples using “const”</vt:lpstr>
      <vt:lpstr>More examples using “const”</vt:lpstr>
      <vt:lpstr>More examples using “const”</vt:lpstr>
      <vt:lpstr>aside</vt:lpstr>
      <vt:lpstr>Another aside</vt:lpstr>
      <vt:lpstr>… but const can also mean “I don’t change this argument”</vt:lpstr>
      <vt:lpstr>… but const can also mean “I don’t change this argument”</vt:lpstr>
      <vt:lpstr>constexpr</vt:lpstr>
      <vt:lpstr>constexpr</vt:lpstr>
      <vt:lpstr>Functions used in constant expressions</vt:lpstr>
      <vt:lpstr>We can combine these annotations</vt:lpstr>
      <vt:lpstr>What about Fibonacci(n)?</vt:lpstr>
      <vt:lpstr>By-Reference arguments</vt:lpstr>
      <vt:lpstr>By-Reference arguments</vt:lpstr>
      <vt:lpstr>N is “used” just as it was earlier</vt:lpstr>
      <vt:lpstr>We can combine these annotations</vt:lpstr>
      <vt:lpstr>Inline annotation</vt:lpstr>
      <vt:lpstr>What if we inline fibonacci?</vt:lpstr>
      <vt:lpstr>Inlining is automatic… yet the keyword is still commonly used</vt:lpstr>
      <vt:lpstr>Constexpr or inlining will save 255 instructions!</vt:lpstr>
      <vt:lpstr>A concrete puzzle</vt:lpstr>
      <vt:lpstr>Recursive inlining?</vt:lpstr>
      <vt:lpstr>What about the for loop?</vt:lpstr>
      <vt:lpstr>How do these features “interplay” with vectorization?</vt:lpstr>
      <vt:lpstr>Some “oddities” to know about</vt:lpstr>
      <vt:lpstr>Some “oddities” to know about</vt:lpstr>
      <vt:lpstr>“const” statements are promises  you must keep</vt:lpstr>
      <vt:lpstr>“const” statements are promises  you must keep</vt:lpstr>
      <vt:lpstr>Concept: Static Analysis</vt:lpstr>
      <vt:lpstr>How static analysis is done</vt:lpstr>
      <vt:lpstr>Static Analysis opportunities</vt:lpstr>
      <vt:lpstr>Consider the “auto” declaration</vt:lpstr>
      <vt:lpstr>Consider the “auto” declaration</vt:lpstr>
      <vt:lpstr>Example of an auto-discovered type</vt:lpstr>
      <vt:lpstr>What in the world was that???</vt:lpstr>
      <vt:lpstr>In fact, C++ wouldn’t be useful without type inference!</vt:lpstr>
      <vt:lpstr>We saw constant expression math in Lecture 8, too!</vt:lpstr>
      <vt:lpstr>But beware: Not every static analysis problem can be solved!</vt:lpstr>
      <vt:lpstr>Summary from today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 to CS4414  Systems Programming</dc:title>
  <dc:creator>Ken Birman</dc:creator>
  <cp:lastModifiedBy>Ken Birman</cp:lastModifiedBy>
  <cp:revision>281</cp:revision>
  <dcterms:created xsi:type="dcterms:W3CDTF">2020-07-27T14:20:38Z</dcterms:created>
  <dcterms:modified xsi:type="dcterms:W3CDTF">2020-10-03T17:29:01Z</dcterms:modified>
</cp:coreProperties>
</file>