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16" r:id="rId3"/>
    <p:sldId id="365" r:id="rId4"/>
    <p:sldId id="366" r:id="rId5"/>
    <p:sldId id="317" r:id="rId6"/>
    <p:sldId id="352" r:id="rId7"/>
    <p:sldId id="351" r:id="rId8"/>
    <p:sldId id="318" r:id="rId9"/>
    <p:sldId id="319" r:id="rId10"/>
    <p:sldId id="359" r:id="rId11"/>
    <p:sldId id="320" r:id="rId12"/>
    <p:sldId id="321" r:id="rId13"/>
    <p:sldId id="322" r:id="rId14"/>
    <p:sldId id="323" r:id="rId15"/>
    <p:sldId id="324" r:id="rId16"/>
    <p:sldId id="325" r:id="rId17"/>
    <p:sldId id="326" r:id="rId18"/>
    <p:sldId id="327" r:id="rId19"/>
    <p:sldId id="328" r:id="rId20"/>
    <p:sldId id="353" r:id="rId21"/>
    <p:sldId id="329" r:id="rId22"/>
    <p:sldId id="330" r:id="rId23"/>
    <p:sldId id="331" r:id="rId24"/>
    <p:sldId id="332" r:id="rId25"/>
    <p:sldId id="333" r:id="rId26"/>
    <p:sldId id="334" r:id="rId27"/>
    <p:sldId id="335" r:id="rId28"/>
    <p:sldId id="336" r:id="rId29"/>
    <p:sldId id="360" r:id="rId30"/>
    <p:sldId id="361" r:id="rId31"/>
    <p:sldId id="362" r:id="rId32"/>
    <p:sldId id="363" r:id="rId33"/>
    <p:sldId id="337" r:id="rId34"/>
    <p:sldId id="347" r:id="rId35"/>
    <p:sldId id="348" r:id="rId36"/>
    <p:sldId id="349" r:id="rId37"/>
    <p:sldId id="350" r:id="rId38"/>
    <p:sldId id="338" r:id="rId39"/>
    <p:sldId id="339" r:id="rId40"/>
    <p:sldId id="364" r:id="rId41"/>
    <p:sldId id="354" r:id="rId42"/>
    <p:sldId id="355" r:id="rId43"/>
    <p:sldId id="356" r:id="rId44"/>
    <p:sldId id="340" r:id="rId45"/>
    <p:sldId id="341" r:id="rId46"/>
    <p:sldId id="358" r:id="rId47"/>
    <p:sldId id="342" r:id="rId48"/>
    <p:sldId id="343" r:id="rId49"/>
    <p:sldId id="344" r:id="rId50"/>
    <p:sldId id="345" r:id="rId51"/>
    <p:sldId id="346" r:id="rId52"/>
    <p:sldId id="367" r:id="rId53"/>
    <p:sldId id="35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1"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9/20/2020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9/20/2020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9/20/2020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9/20/2020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9/20/2020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9/20/2020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9/20/2020</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9/20/2020</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9/20/2020</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9/20/2020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9/20/2020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9/20/2020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Abstracting the idea of hardware (SIMD) Parallelism</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8</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D356-EB0A-493A-B725-0DE504A7C22F}"/>
              </a:ext>
            </a:extLst>
          </p:cNvPr>
          <p:cNvSpPr>
            <a:spLocks noGrp="1"/>
          </p:cNvSpPr>
          <p:nvPr>
            <p:ph type="title"/>
          </p:nvPr>
        </p:nvSpPr>
        <p:spPr/>
        <p:txBody>
          <a:bodyPr/>
          <a:lstStyle/>
          <a:p>
            <a:r>
              <a:rPr lang="en-US" dirty="0"/>
              <a:t>Some people call the other kind “Heroic” parallelism!</a:t>
            </a:r>
          </a:p>
        </p:txBody>
      </p:sp>
      <p:sp>
        <p:nvSpPr>
          <p:cNvPr id="3" name="Content Placeholder 2">
            <a:extLst>
              <a:ext uri="{FF2B5EF4-FFF2-40B4-BE49-F238E27FC236}">
                <a16:creationId xmlns:a16="http://schemas.microsoft.com/office/drawing/2014/main" id="{6B13931B-EA20-49CD-A915-E08F134060B4}"/>
              </a:ext>
            </a:extLst>
          </p:cNvPr>
          <p:cNvSpPr>
            <a:spLocks noGrp="1"/>
          </p:cNvSpPr>
          <p:nvPr>
            <p:ph idx="1"/>
          </p:nvPr>
        </p:nvSpPr>
        <p:spPr>
          <a:xfrm>
            <a:off x="1024128" y="3259666"/>
            <a:ext cx="10641690" cy="3049693"/>
          </a:xfrm>
        </p:spPr>
        <p:txBody>
          <a:bodyPr/>
          <a:lstStyle/>
          <a:p>
            <a:r>
              <a:rPr lang="en-US" dirty="0"/>
              <a:t>If parallelism isn’t easy to see, it may be very hard to discover!</a:t>
            </a:r>
            <a:br>
              <a:rPr lang="en-US" dirty="0"/>
            </a:br>
            <a:endParaRPr lang="en-US" dirty="0"/>
          </a:p>
          <a:p>
            <a:br>
              <a:rPr lang="en-US" dirty="0"/>
            </a:br>
            <a:r>
              <a:rPr lang="en-US" dirty="0"/>
              <a:t>Many CS researchers have built careers around this topic</a:t>
            </a:r>
          </a:p>
        </p:txBody>
      </p:sp>
      <p:sp>
        <p:nvSpPr>
          <p:cNvPr id="4" name="Footer Placeholder 3">
            <a:extLst>
              <a:ext uri="{FF2B5EF4-FFF2-40B4-BE49-F238E27FC236}">
                <a16:creationId xmlns:a16="http://schemas.microsoft.com/office/drawing/2014/main" id="{9CCA64FB-0D2D-4A99-8D1A-4C842655646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9492E44-8E5D-4344-B0D0-428DEC71B859}"/>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472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EFF1-6A33-46E7-80F6-91BC5FFC5F73}"/>
              </a:ext>
            </a:extLst>
          </p:cNvPr>
          <p:cNvSpPr>
            <a:spLocks noGrp="1"/>
          </p:cNvSpPr>
          <p:nvPr>
            <p:ph type="title"/>
          </p:nvPr>
        </p:nvSpPr>
        <p:spPr/>
        <p:txBody>
          <a:bodyPr/>
          <a:lstStyle/>
          <a:p>
            <a:r>
              <a:rPr lang="en-US" dirty="0"/>
              <a:t>Issues raised by launching Threads: “unnoticed” sharing</a:t>
            </a:r>
          </a:p>
        </p:txBody>
      </p:sp>
      <p:sp>
        <p:nvSpPr>
          <p:cNvPr id="3" name="Content Placeholder 2">
            <a:extLst>
              <a:ext uri="{FF2B5EF4-FFF2-40B4-BE49-F238E27FC236}">
                <a16:creationId xmlns:a16="http://schemas.microsoft.com/office/drawing/2014/main" id="{D43134CF-3032-4E00-9ADD-0F90CA354AA3}"/>
              </a:ext>
            </a:extLst>
          </p:cNvPr>
          <p:cNvSpPr>
            <a:spLocks noGrp="1"/>
          </p:cNvSpPr>
          <p:nvPr>
            <p:ph idx="1"/>
          </p:nvPr>
        </p:nvSpPr>
        <p:spPr/>
        <p:txBody>
          <a:bodyPr>
            <a:normAutofit lnSpcReduction="10000"/>
          </a:bodyPr>
          <a:lstStyle/>
          <a:p>
            <a:r>
              <a:rPr lang="en-US" dirty="0"/>
              <a:t>Suppose that your application uses a standard C++ library</a:t>
            </a:r>
          </a:p>
          <a:p>
            <a:endParaRPr lang="en-US" dirty="0"/>
          </a:p>
          <a:p>
            <a:r>
              <a:rPr lang="en-US" dirty="0"/>
              <a:t>If that library has any form of internal data sharing or dependencies, your threads might happen to call those methods simultaneously, causing interference effects.</a:t>
            </a:r>
          </a:p>
          <a:p>
            <a:endParaRPr lang="en-US" dirty="0"/>
          </a:p>
          <a:p>
            <a:r>
              <a:rPr lang="en-US" dirty="0"/>
              <a:t>This can lead to concurrency bugs, which will be a big topic for us soon (but not in today’s lecture)</a:t>
            </a:r>
          </a:p>
        </p:txBody>
      </p:sp>
      <p:sp>
        <p:nvSpPr>
          <p:cNvPr id="4" name="Footer Placeholder 3">
            <a:extLst>
              <a:ext uri="{FF2B5EF4-FFF2-40B4-BE49-F238E27FC236}">
                <a16:creationId xmlns:a16="http://schemas.microsoft.com/office/drawing/2014/main" id="{D8339180-9EE8-4DE1-8871-2F716F44F9E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EEDA475-3A14-47FF-B00A-B1DAF3C41C63}"/>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13266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0198-13F9-49C3-9880-1E0A59C18FEF}"/>
              </a:ext>
            </a:extLst>
          </p:cNvPr>
          <p:cNvSpPr>
            <a:spLocks noGrp="1"/>
          </p:cNvSpPr>
          <p:nvPr>
            <p:ph type="title"/>
          </p:nvPr>
        </p:nvSpPr>
        <p:spPr/>
        <p:txBody>
          <a:bodyPr/>
          <a:lstStyle/>
          <a:p>
            <a:r>
              <a:rPr lang="en-US" dirty="0"/>
              <a:t>Concurrency bugs:  Just a taste</a:t>
            </a:r>
          </a:p>
        </p:txBody>
      </p:sp>
      <p:sp>
        <p:nvSpPr>
          <p:cNvPr id="3" name="Content Placeholder 2">
            <a:extLst>
              <a:ext uri="{FF2B5EF4-FFF2-40B4-BE49-F238E27FC236}">
                <a16:creationId xmlns:a16="http://schemas.microsoft.com/office/drawing/2014/main" id="{D7AAE8AA-6E16-4762-94D7-0443BD057181}"/>
              </a:ext>
            </a:extLst>
          </p:cNvPr>
          <p:cNvSpPr>
            <a:spLocks noGrp="1"/>
          </p:cNvSpPr>
          <p:nvPr>
            <p:ph idx="1"/>
          </p:nvPr>
        </p:nvSpPr>
        <p:spPr/>
        <p:txBody>
          <a:bodyPr>
            <a:normAutofit lnSpcReduction="10000"/>
          </a:bodyPr>
          <a:lstStyle/>
          <a:p>
            <a:r>
              <a:rPr lang="en-US" dirty="0"/>
              <a:t>Imagine that thread A increments a </a:t>
            </a:r>
            <a:r>
              <a:rPr lang="en-US" b="1" dirty="0" err="1"/>
              <a:t>node_count</a:t>
            </a:r>
            <a:r>
              <a:rPr lang="en-US" b="1" dirty="0"/>
              <a:t> </a:t>
            </a:r>
            <a:r>
              <a:rPr lang="en-US" dirty="0"/>
              <a:t>variable, but B was incrementing </a:t>
            </a:r>
            <a:r>
              <a:rPr lang="en-US" dirty="0" err="1"/>
              <a:t>node_count</a:t>
            </a:r>
            <a:r>
              <a:rPr lang="en-US" dirty="0"/>
              <a:t> at the same instant.</a:t>
            </a:r>
          </a:p>
          <a:p>
            <a:endParaRPr lang="en-US" dirty="0"/>
          </a:p>
          <a:p>
            <a:endParaRPr lang="en-US" dirty="0"/>
          </a:p>
          <a:p>
            <a:endParaRPr lang="en-US" dirty="0"/>
          </a:p>
          <a:p>
            <a:pPr marL="173736" lvl="1" indent="0">
              <a:buNone/>
            </a:pPr>
            <a:r>
              <a:rPr lang="en-US" dirty="0"/>
              <a:t>We can easily “lose” one of the increments (both load </a:t>
            </a:r>
            <a:r>
              <a:rPr lang="en-US" b="1" dirty="0" err="1"/>
              <a:t>node_count</a:t>
            </a:r>
            <a:r>
              <a:rPr lang="en-US" dirty="0"/>
              <a:t>), maybe 17.  Both increment it (18).  Now both store it.  The count was incremented twice, yet the value stored is 18, not 19.</a:t>
            </a:r>
          </a:p>
          <a:p>
            <a:endParaRPr lang="en-US" dirty="0"/>
          </a:p>
          <a:p>
            <a:endParaRPr lang="en-US" dirty="0"/>
          </a:p>
        </p:txBody>
      </p:sp>
      <p:sp>
        <p:nvSpPr>
          <p:cNvPr id="4" name="Footer Placeholder 3">
            <a:extLst>
              <a:ext uri="{FF2B5EF4-FFF2-40B4-BE49-F238E27FC236}">
                <a16:creationId xmlns:a16="http://schemas.microsoft.com/office/drawing/2014/main" id="{2C4B0C04-AFF2-428A-8902-D09D05BC18F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6AC784E-986D-4822-83F6-651E92F85950}"/>
              </a:ext>
            </a:extLst>
          </p:cNvPr>
          <p:cNvSpPr>
            <a:spLocks noGrp="1"/>
          </p:cNvSpPr>
          <p:nvPr>
            <p:ph type="sldNum" sz="quarter" idx="12"/>
          </p:nvPr>
        </p:nvSpPr>
        <p:spPr/>
        <p:txBody>
          <a:bodyPr/>
          <a:lstStyle/>
          <a:p>
            <a:fld id="{6547F9EC-0141-428E-9624-21FD351CB832}" type="slidenum">
              <a:rPr lang="en-US" smtClean="0"/>
              <a:t>12</a:t>
            </a:fld>
            <a:endParaRPr lang="en-US"/>
          </a:p>
        </p:txBody>
      </p:sp>
      <p:graphicFrame>
        <p:nvGraphicFramePr>
          <p:cNvPr id="6" name="Table 6">
            <a:extLst>
              <a:ext uri="{FF2B5EF4-FFF2-40B4-BE49-F238E27FC236}">
                <a16:creationId xmlns:a16="http://schemas.microsoft.com/office/drawing/2014/main" id="{EDF31208-0F0B-490D-BB14-B8B023C8316A}"/>
              </a:ext>
            </a:extLst>
          </p:cNvPr>
          <p:cNvGraphicFramePr>
            <a:graphicFrameLocks noGrp="1"/>
          </p:cNvGraphicFramePr>
          <p:nvPr>
            <p:extLst>
              <p:ext uri="{D42A27DB-BD31-4B8C-83A1-F6EECF244321}">
                <p14:modId xmlns:p14="http://schemas.microsoft.com/office/powerpoint/2010/main" val="4124617191"/>
              </p:ext>
            </p:extLst>
          </p:nvPr>
        </p:nvGraphicFramePr>
        <p:xfrm>
          <a:off x="1569772" y="3429000"/>
          <a:ext cx="9550400" cy="1102360"/>
        </p:xfrm>
        <a:graphic>
          <a:graphicData uri="http://schemas.openxmlformats.org/drawingml/2006/table">
            <a:tbl>
              <a:tblPr firstRow="1" bandRow="1">
                <a:tableStyleId>{5C22544A-7EE6-4342-B048-85BDC9FD1C3A}</a:tableStyleId>
              </a:tblPr>
              <a:tblGrid>
                <a:gridCol w="1566334">
                  <a:extLst>
                    <a:ext uri="{9D8B030D-6E8A-4147-A177-3AD203B41FA5}">
                      <a16:colId xmlns:a16="http://schemas.microsoft.com/office/drawing/2014/main" val="107622178"/>
                    </a:ext>
                  </a:extLst>
                </a:gridCol>
                <a:gridCol w="3208866">
                  <a:extLst>
                    <a:ext uri="{9D8B030D-6E8A-4147-A177-3AD203B41FA5}">
                      <a16:colId xmlns:a16="http://schemas.microsoft.com/office/drawing/2014/main" val="706347473"/>
                    </a:ext>
                  </a:extLst>
                </a:gridCol>
                <a:gridCol w="1488846">
                  <a:extLst>
                    <a:ext uri="{9D8B030D-6E8A-4147-A177-3AD203B41FA5}">
                      <a16:colId xmlns:a16="http://schemas.microsoft.com/office/drawing/2014/main" val="512817460"/>
                    </a:ext>
                  </a:extLst>
                </a:gridCol>
                <a:gridCol w="3286354">
                  <a:extLst>
                    <a:ext uri="{9D8B030D-6E8A-4147-A177-3AD203B41FA5}">
                      <a16:colId xmlns:a16="http://schemas.microsoft.com/office/drawing/2014/main" val="261609089"/>
                    </a:ext>
                  </a:extLst>
                </a:gridCol>
              </a:tblGrid>
              <a:tr h="370840">
                <a:tc gridSpan="2">
                  <a:txBody>
                    <a:bodyPr/>
                    <a:lstStyle/>
                    <a:p>
                      <a:pPr algn="ctr"/>
                      <a:r>
                        <a:rPr lang="en-US" sz="1600" b="1" dirty="0">
                          <a:solidFill>
                            <a:srgbClr val="C00000"/>
                          </a:solidFill>
                        </a:rPr>
                        <a:t>Thread A</a:t>
                      </a:r>
                    </a:p>
                  </a:txBody>
                  <a:tcPr/>
                </a:tc>
                <a:tc hMerge="1">
                  <a:txBody>
                    <a:bodyPr/>
                    <a:lstStyle/>
                    <a:p>
                      <a:endParaRPr lang="en-US"/>
                    </a:p>
                  </a:txBody>
                  <a:tcPr/>
                </a:tc>
                <a:tc gridSpan="2">
                  <a:txBody>
                    <a:bodyPr/>
                    <a:lstStyle/>
                    <a:p>
                      <a:pPr algn="ctr"/>
                      <a:r>
                        <a:rPr lang="en-US" sz="1600" b="1" dirty="0">
                          <a:solidFill>
                            <a:srgbClr val="C00000"/>
                          </a:solidFill>
                        </a:rPr>
                        <a:t>Thread B</a:t>
                      </a:r>
                    </a:p>
                  </a:txBody>
                  <a:tcPr/>
                </a:tc>
                <a:tc hMerge="1">
                  <a:txBody>
                    <a:bodyPr/>
                    <a:lstStyle/>
                    <a:p>
                      <a:endParaRPr lang="en-US"/>
                    </a:p>
                  </a:txBody>
                  <a:tcPr/>
                </a:tc>
                <a:extLst>
                  <a:ext uri="{0D108BD9-81ED-4DB2-BD59-A6C34878D82A}">
                    <a16:rowId xmlns:a16="http://schemas.microsoft.com/office/drawing/2014/main" val="1427494238"/>
                  </a:ext>
                </a:extLst>
              </a:tr>
              <a:tr h="370840">
                <a:tc>
                  <a:txBody>
                    <a:bodyPr/>
                    <a:lstStyle/>
                    <a:p>
                      <a:r>
                        <a:rPr lang="en-US" sz="1400" b="1" dirty="0" err="1"/>
                        <a:t>node_count</a:t>
                      </a:r>
                      <a:r>
                        <a:rPr lang="en-US" sz="1400" b="1" dirty="0"/>
                        <a:t>++</a:t>
                      </a:r>
                    </a:p>
                  </a:txBody>
                  <a:tcPr/>
                </a:tc>
                <a:tc>
                  <a:txBody>
                    <a:bodyPr/>
                    <a:lstStyle/>
                    <a:p>
                      <a:r>
                        <a:rPr lang="en-US" sz="1400" b="1" dirty="0" err="1">
                          <a:latin typeface="Courier New" panose="02070309020205020404" pitchFamily="49" charset="0"/>
                          <a:cs typeface="Courier New" panose="02070309020205020404" pitchFamily="49" charset="0"/>
                        </a:rPr>
                        <a:t>movq</a:t>
                      </a:r>
                      <a:r>
                        <a:rPr lang="en-US" sz="1400" b="1" dirty="0">
                          <a:latin typeface="Courier New" panose="02070309020205020404" pitchFamily="49" charset="0"/>
                          <a:cs typeface="Courier New" panose="02070309020205020404" pitchFamily="49" charset="0"/>
                        </a:rPr>
                        <a:t>        node_count,%</a:t>
                      </a:r>
                      <a:r>
                        <a:rPr lang="en-US" sz="1400" b="1" dirty="0" err="1">
                          <a:latin typeface="Courier New" panose="02070309020205020404" pitchFamily="49" charset="0"/>
                          <a:cs typeface="Courier New" panose="02070309020205020404" pitchFamily="49" charset="0"/>
                        </a:rPr>
                        <a:t>rax</a:t>
                      </a:r>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inc</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rax</a:t>
                      </a:r>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movq</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rax,node_count</a:t>
                      </a:r>
                      <a:endParaRPr lang="en-US" sz="1400" b="1" dirty="0">
                        <a:latin typeface="Courier New" panose="02070309020205020404" pitchFamily="49" charset="0"/>
                        <a:cs typeface="Courier New" panose="02070309020205020404" pitchFamily="49" charset="0"/>
                      </a:endParaRPr>
                    </a:p>
                  </a:txBody>
                  <a:tcPr/>
                </a:tc>
                <a:tc>
                  <a:txBody>
                    <a:bodyPr/>
                    <a:lstStyle/>
                    <a:p>
                      <a:r>
                        <a:rPr lang="en-US" sz="1400" b="1" dirty="0" err="1"/>
                        <a:t>node_count</a:t>
                      </a:r>
                      <a:r>
                        <a:rPr lang="en-US" sz="1400" b="1" dirty="0"/>
                        <a:t>++</a:t>
                      </a:r>
                    </a:p>
                  </a:txBody>
                  <a:tcPr/>
                </a:tc>
                <a:tc>
                  <a:txBody>
                    <a:bodyPr/>
                    <a:lstStyle/>
                    <a:p>
                      <a:r>
                        <a:rPr lang="en-US" sz="1400" b="1" dirty="0" err="1">
                          <a:latin typeface="Courier New" panose="02070309020205020404" pitchFamily="49" charset="0"/>
                          <a:cs typeface="Courier New" panose="02070309020205020404" pitchFamily="49" charset="0"/>
                        </a:rPr>
                        <a:t>movq</a:t>
                      </a:r>
                      <a:r>
                        <a:rPr lang="en-US" sz="1400" b="1" dirty="0">
                          <a:latin typeface="Courier New" panose="02070309020205020404" pitchFamily="49" charset="0"/>
                          <a:cs typeface="Courier New" panose="02070309020205020404" pitchFamily="49" charset="0"/>
                        </a:rPr>
                        <a:t>       node_count,%</a:t>
                      </a:r>
                      <a:r>
                        <a:rPr lang="en-US" sz="1400" b="1" dirty="0" err="1">
                          <a:latin typeface="Courier New" panose="02070309020205020404" pitchFamily="49" charset="0"/>
                          <a:cs typeface="Courier New" panose="02070309020205020404" pitchFamily="49" charset="0"/>
                        </a:rPr>
                        <a:t>rdx</a:t>
                      </a:r>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inc</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rdx</a:t>
                      </a:r>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movq</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rdx,node_count</a:t>
                      </a:r>
                      <a:endParaRPr lang="en-US" sz="14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422035581"/>
                  </a:ext>
                </a:extLst>
              </a:tr>
            </a:tbl>
          </a:graphicData>
        </a:graphic>
      </p:graphicFrame>
    </p:spTree>
    <p:extLst>
      <p:ext uri="{BB962C8B-B14F-4D97-AF65-F5344CB8AC3E}">
        <p14:creationId xmlns:p14="http://schemas.microsoft.com/office/powerpoint/2010/main" val="127516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EE15-DC5C-49BB-ABB1-1E89F8A1DDBC}"/>
              </a:ext>
            </a:extLst>
          </p:cNvPr>
          <p:cNvSpPr>
            <a:spLocks noGrp="1"/>
          </p:cNvSpPr>
          <p:nvPr>
            <p:ph type="title"/>
          </p:nvPr>
        </p:nvSpPr>
        <p:spPr/>
        <p:txBody>
          <a:bodyPr/>
          <a:lstStyle/>
          <a:p>
            <a:r>
              <a:rPr lang="en-US" dirty="0"/>
              <a:t>How are such issues solved?</a:t>
            </a:r>
          </a:p>
        </p:txBody>
      </p:sp>
      <p:sp>
        <p:nvSpPr>
          <p:cNvPr id="3" name="Content Placeholder 2">
            <a:extLst>
              <a:ext uri="{FF2B5EF4-FFF2-40B4-BE49-F238E27FC236}">
                <a16:creationId xmlns:a16="http://schemas.microsoft.com/office/drawing/2014/main" id="{47C3415F-C2A1-4E5C-A98B-FA1CAE72C466}"/>
              </a:ext>
            </a:extLst>
          </p:cNvPr>
          <p:cNvSpPr>
            <a:spLocks noGrp="1"/>
          </p:cNvSpPr>
          <p:nvPr>
            <p:ph idx="1"/>
          </p:nvPr>
        </p:nvSpPr>
        <p:spPr/>
        <p:txBody>
          <a:bodyPr>
            <a:normAutofit lnSpcReduction="10000"/>
          </a:bodyPr>
          <a:lstStyle/>
          <a:p>
            <a:r>
              <a:rPr lang="en-US" dirty="0"/>
              <a:t>We will need to learn to use locking or other forms of concurrency control (mutual exclusion).</a:t>
            </a:r>
          </a:p>
          <a:p>
            <a:endParaRPr lang="en-US" dirty="0"/>
          </a:p>
          <a:p>
            <a:r>
              <a:rPr lang="en-US" dirty="0"/>
              <a:t>For example, in C++:</a:t>
            </a:r>
          </a:p>
          <a:p>
            <a:r>
              <a:rPr lang="en-US" dirty="0"/>
              <a:t> 	{</a:t>
            </a:r>
            <a:br>
              <a:rPr lang="en-US" dirty="0"/>
            </a:br>
            <a:r>
              <a:rPr lang="en-US" dirty="0"/>
              <a:t>		 std::</a:t>
            </a:r>
            <a:r>
              <a:rPr lang="en-US" dirty="0" err="1"/>
              <a:t>lock_guard</a:t>
            </a:r>
            <a:r>
              <a:rPr lang="en-US" dirty="0"/>
              <a:t>&lt;std::mutex&gt; </a:t>
            </a:r>
            <a:r>
              <a:rPr lang="en-US" dirty="0" err="1"/>
              <a:t>my_lock</a:t>
            </a:r>
            <a:r>
              <a:rPr lang="en-US" dirty="0"/>
              <a:t>;</a:t>
            </a:r>
            <a:br>
              <a:rPr lang="en-US" dirty="0"/>
            </a:br>
            <a:r>
              <a:rPr lang="en-US" dirty="0"/>
              <a:t>                … this code will be safe …</a:t>
            </a:r>
            <a:br>
              <a:rPr lang="en-US" dirty="0"/>
            </a:br>
            <a:r>
              <a:rPr lang="en-US" dirty="0"/>
              <a:t> 	}</a:t>
            </a:r>
          </a:p>
        </p:txBody>
      </p:sp>
      <p:sp>
        <p:nvSpPr>
          <p:cNvPr id="4" name="Footer Placeholder 3">
            <a:extLst>
              <a:ext uri="{FF2B5EF4-FFF2-40B4-BE49-F238E27FC236}">
                <a16:creationId xmlns:a16="http://schemas.microsoft.com/office/drawing/2014/main" id="{B3A08109-E31F-444D-A9E7-DA4AFEA579B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CA2583E-5D6E-4A81-BBED-E867BA883823}"/>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77360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C1CF-5588-425E-885E-99E13E706CA5}"/>
              </a:ext>
            </a:extLst>
          </p:cNvPr>
          <p:cNvSpPr>
            <a:spLocks noGrp="1"/>
          </p:cNvSpPr>
          <p:nvPr>
            <p:ph type="title"/>
          </p:nvPr>
        </p:nvSpPr>
        <p:spPr/>
        <p:txBody>
          <a:bodyPr/>
          <a:lstStyle/>
          <a:p>
            <a:r>
              <a:rPr lang="en-US" dirty="0"/>
              <a:t>Locking reduces parallelism</a:t>
            </a:r>
          </a:p>
        </p:txBody>
      </p:sp>
      <p:sp>
        <p:nvSpPr>
          <p:cNvPr id="3" name="Content Placeholder 2">
            <a:extLst>
              <a:ext uri="{FF2B5EF4-FFF2-40B4-BE49-F238E27FC236}">
                <a16:creationId xmlns:a16="http://schemas.microsoft.com/office/drawing/2014/main" id="{FBC8CEC1-629C-4732-99A8-941C32B826C4}"/>
              </a:ext>
            </a:extLst>
          </p:cNvPr>
          <p:cNvSpPr>
            <a:spLocks noGrp="1"/>
          </p:cNvSpPr>
          <p:nvPr>
            <p:ph idx="1"/>
          </p:nvPr>
        </p:nvSpPr>
        <p:spPr/>
        <p:txBody>
          <a:bodyPr/>
          <a:lstStyle/>
          <a:p>
            <a:r>
              <a:rPr lang="en-US" dirty="0"/>
              <a:t>Now thread A would wait for B, or vice versa, and the counter is incremented in two separate actions</a:t>
            </a:r>
          </a:p>
          <a:p>
            <a:endParaRPr lang="en-US" dirty="0"/>
          </a:p>
          <a:p>
            <a:r>
              <a:rPr lang="en-US" dirty="0"/>
              <a:t>But because A or B paused, we saw some delay</a:t>
            </a:r>
          </a:p>
          <a:p>
            <a:endParaRPr lang="en-US" dirty="0"/>
          </a:p>
          <a:p>
            <a:r>
              <a:rPr lang="en-US" dirty="0"/>
              <a:t>This is like with Amdahl’s law: the increment has become a form of bottleneck!</a:t>
            </a:r>
          </a:p>
        </p:txBody>
      </p:sp>
      <p:sp>
        <p:nvSpPr>
          <p:cNvPr id="4" name="Footer Placeholder 3">
            <a:extLst>
              <a:ext uri="{FF2B5EF4-FFF2-40B4-BE49-F238E27FC236}">
                <a16:creationId xmlns:a16="http://schemas.microsoft.com/office/drawing/2014/main" id="{BFC990FB-C960-4B64-A19E-B8AA6BEEE0B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AE6E47E-8178-4FA5-9E5F-68D17A0BEF79}"/>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74376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D758-81F6-4E8A-96DC-1E485830267B}"/>
              </a:ext>
            </a:extLst>
          </p:cNvPr>
          <p:cNvSpPr>
            <a:spLocks noGrp="1"/>
          </p:cNvSpPr>
          <p:nvPr>
            <p:ph type="title"/>
          </p:nvPr>
        </p:nvSpPr>
        <p:spPr/>
        <p:txBody>
          <a:bodyPr>
            <a:normAutofit/>
          </a:bodyPr>
          <a:lstStyle/>
          <a:p>
            <a:r>
              <a:rPr lang="en-US" dirty="0"/>
              <a:t>Parallel solutions may also be harder to create due to extra steps required</a:t>
            </a:r>
          </a:p>
        </p:txBody>
      </p:sp>
      <p:sp>
        <p:nvSpPr>
          <p:cNvPr id="3" name="Content Placeholder 2">
            <a:extLst>
              <a:ext uri="{FF2B5EF4-FFF2-40B4-BE49-F238E27FC236}">
                <a16:creationId xmlns:a16="http://schemas.microsoft.com/office/drawing/2014/main" id="{6A57ABF7-4509-40AF-AB69-A8D1AC580E33}"/>
              </a:ext>
            </a:extLst>
          </p:cNvPr>
          <p:cNvSpPr>
            <a:spLocks noGrp="1"/>
          </p:cNvSpPr>
          <p:nvPr>
            <p:ph idx="1"/>
          </p:nvPr>
        </p:nvSpPr>
        <p:spPr/>
        <p:txBody>
          <a:bodyPr/>
          <a:lstStyle/>
          <a:p>
            <a:r>
              <a:rPr lang="en-US" dirty="0"/>
              <a:t>Think back to our word counter.</a:t>
            </a:r>
          </a:p>
          <a:p>
            <a:endParaRPr lang="en-US" dirty="0"/>
          </a:p>
          <a:p>
            <a:r>
              <a:rPr lang="en-US" dirty="0"/>
              <a:t>We used 24 threads, but ended up with 24 separate sub-counts</a:t>
            </a:r>
          </a:p>
          <a:p>
            <a:pPr lvl="1"/>
            <a:r>
              <a:rPr lang="en-US" dirty="0"/>
              <a:t>  The issue was that we wanted the heap for each thread to be a </a:t>
            </a:r>
            <a:br>
              <a:rPr lang="en-US" dirty="0"/>
            </a:br>
            <a:r>
              <a:rPr lang="en-US" dirty="0"/>
              <a:t>    RAM memory unit close to that thread</a:t>
            </a:r>
          </a:p>
          <a:p>
            <a:pPr lvl="1"/>
            <a:r>
              <a:rPr lang="en-US" dirty="0"/>
              <a:t>  So, we end up wanting each to have its own std::map to count words</a:t>
            </a:r>
          </a:p>
          <a:p>
            <a:pPr lvl="1"/>
            <a:r>
              <a:rPr lang="en-US" dirty="0"/>
              <a:t>  But rather than 24 one-by-one map-merge steps, we ended up going</a:t>
            </a:r>
            <a:br>
              <a:rPr lang="en-US" dirty="0"/>
            </a:br>
            <a:r>
              <a:rPr lang="en-US" dirty="0"/>
              <a:t>    for a parallel merge approach</a:t>
            </a:r>
          </a:p>
        </p:txBody>
      </p:sp>
      <p:sp>
        <p:nvSpPr>
          <p:cNvPr id="4" name="Footer Placeholder 3">
            <a:extLst>
              <a:ext uri="{FF2B5EF4-FFF2-40B4-BE49-F238E27FC236}">
                <a16:creationId xmlns:a16="http://schemas.microsoft.com/office/drawing/2014/main" id="{622587AE-8580-42AF-BEE1-E93435930A2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79E4050-8581-4944-8967-8CB5FB5E74BC}"/>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80328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B6E6-662A-4700-AE21-5D9667D0E57B}"/>
              </a:ext>
            </a:extLst>
          </p:cNvPr>
          <p:cNvSpPr>
            <a:spLocks noGrp="1"/>
          </p:cNvSpPr>
          <p:nvPr>
            <p:ph type="title"/>
          </p:nvPr>
        </p:nvSpPr>
        <p:spPr/>
        <p:txBody>
          <a:bodyPr/>
          <a:lstStyle/>
          <a:p>
            <a:r>
              <a:rPr lang="en-US" dirty="0"/>
              <a:t>More costs of parallelism</a:t>
            </a:r>
          </a:p>
        </p:txBody>
      </p:sp>
      <p:sp>
        <p:nvSpPr>
          <p:cNvPr id="3" name="Content Placeholder 2">
            <a:extLst>
              <a:ext uri="{FF2B5EF4-FFF2-40B4-BE49-F238E27FC236}">
                <a16:creationId xmlns:a16="http://schemas.microsoft.com/office/drawing/2014/main" id="{79F8C490-DAC3-482D-9EBA-9651EF75341B}"/>
              </a:ext>
            </a:extLst>
          </p:cNvPr>
          <p:cNvSpPr>
            <a:spLocks noGrp="1"/>
          </p:cNvSpPr>
          <p:nvPr>
            <p:ph idx="1"/>
          </p:nvPr>
        </p:nvSpPr>
        <p:spPr/>
        <p:txBody>
          <a:bodyPr/>
          <a:lstStyle/>
          <a:p>
            <a:endParaRPr lang="en-US" dirty="0"/>
          </a:p>
          <a:p>
            <a:r>
              <a:rPr lang="en-US" dirty="0"/>
              <a:t>These std::map merge operations are only needed because our decision to use parallel threads resulted in us having many maps.</a:t>
            </a:r>
          </a:p>
          <a:p>
            <a:endParaRPr lang="en-US" dirty="0"/>
          </a:p>
          <a:p>
            <a:r>
              <a:rPr lang="en-US" dirty="0"/>
              <a:t>… code complexity increased</a:t>
            </a:r>
          </a:p>
          <a:p>
            <a:endParaRPr lang="en-US" dirty="0"/>
          </a:p>
        </p:txBody>
      </p:sp>
      <p:sp>
        <p:nvSpPr>
          <p:cNvPr id="4" name="Footer Placeholder 3">
            <a:extLst>
              <a:ext uri="{FF2B5EF4-FFF2-40B4-BE49-F238E27FC236}">
                <a16:creationId xmlns:a16="http://schemas.microsoft.com/office/drawing/2014/main" id="{2E56429B-3009-4BA5-8B5B-AAF248DA36B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4936351-A2C0-4C50-B066-AAC691274E2F}"/>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93373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C7D6-F918-48CA-B87F-DDE7568011EE}"/>
              </a:ext>
            </a:extLst>
          </p:cNvPr>
          <p:cNvSpPr>
            <a:spLocks noGrp="1"/>
          </p:cNvSpPr>
          <p:nvPr>
            <p:ph type="title"/>
          </p:nvPr>
        </p:nvSpPr>
        <p:spPr/>
        <p:txBody>
          <a:bodyPr/>
          <a:lstStyle/>
          <a:p>
            <a:r>
              <a:rPr lang="en-US" dirty="0"/>
              <a:t>Image and tensor processing</a:t>
            </a:r>
          </a:p>
        </p:txBody>
      </p:sp>
      <p:sp>
        <p:nvSpPr>
          <p:cNvPr id="3" name="Content Placeholder 2">
            <a:extLst>
              <a:ext uri="{FF2B5EF4-FFF2-40B4-BE49-F238E27FC236}">
                <a16:creationId xmlns:a16="http://schemas.microsoft.com/office/drawing/2014/main" id="{D81AEF8D-29E2-4E2C-8287-CB459A201950}"/>
              </a:ext>
            </a:extLst>
          </p:cNvPr>
          <p:cNvSpPr>
            <a:spLocks noGrp="1"/>
          </p:cNvSpPr>
          <p:nvPr>
            <p:ph idx="1"/>
          </p:nvPr>
        </p:nvSpPr>
        <p:spPr/>
        <p:txBody>
          <a:bodyPr>
            <a:normAutofit lnSpcReduction="10000"/>
          </a:bodyPr>
          <a:lstStyle/>
          <a:p>
            <a:r>
              <a:rPr lang="en-US" dirty="0"/>
              <a:t>Images and the data objects that arise in ML are tensors: matrices with 1, 2 or perhaps many dimensions.</a:t>
            </a:r>
          </a:p>
          <a:p>
            <a:endParaRPr lang="en-US" dirty="0"/>
          </a:p>
          <a:p>
            <a:r>
              <a:rPr lang="en-US" dirty="0"/>
              <a:t>Operations like adjusting the colors on an image, adding or transposing a matrix, are embarrassingly parallel. Even matrix multiply has a mix of parallel and </a:t>
            </a:r>
            <a:r>
              <a:rPr lang="en-US"/>
              <a:t>sequential steps.</a:t>
            </a:r>
            <a:endParaRPr lang="en-US" dirty="0"/>
          </a:p>
          <a:p>
            <a:endParaRPr lang="en-US" dirty="0"/>
          </a:p>
          <a:p>
            <a:r>
              <a:rPr lang="en-US" dirty="0"/>
              <a:t>This is why hardware vendors created GPUs.</a:t>
            </a:r>
          </a:p>
        </p:txBody>
      </p:sp>
      <p:sp>
        <p:nvSpPr>
          <p:cNvPr id="4" name="Footer Placeholder 3">
            <a:extLst>
              <a:ext uri="{FF2B5EF4-FFF2-40B4-BE49-F238E27FC236}">
                <a16:creationId xmlns:a16="http://schemas.microsoft.com/office/drawing/2014/main" id="{A97291AB-0E99-40F7-BDF3-CA38943E8A3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44B6A3F-2379-467C-A611-F203A949CA3B}"/>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307154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24D7-0506-400C-AAB7-34BFE9EA7145}"/>
              </a:ext>
            </a:extLst>
          </p:cNvPr>
          <p:cNvSpPr>
            <a:spLocks noGrp="1"/>
          </p:cNvSpPr>
          <p:nvPr>
            <p:ph type="title"/>
          </p:nvPr>
        </p:nvSpPr>
        <p:spPr/>
        <p:txBody>
          <a:bodyPr/>
          <a:lstStyle/>
          <a:p>
            <a:r>
              <a:rPr lang="en-US" dirty="0"/>
              <a:t>Concept:  SISD versus SIMD</a:t>
            </a:r>
          </a:p>
        </p:txBody>
      </p:sp>
      <p:sp>
        <p:nvSpPr>
          <p:cNvPr id="3" name="Content Placeholder 2">
            <a:extLst>
              <a:ext uri="{FF2B5EF4-FFF2-40B4-BE49-F238E27FC236}">
                <a16:creationId xmlns:a16="http://schemas.microsoft.com/office/drawing/2014/main" id="{FE673928-CCB4-412B-AF0A-4EEAC34481AC}"/>
              </a:ext>
            </a:extLst>
          </p:cNvPr>
          <p:cNvSpPr>
            <a:spLocks noGrp="1"/>
          </p:cNvSpPr>
          <p:nvPr>
            <p:ph idx="1"/>
          </p:nvPr>
        </p:nvSpPr>
        <p:spPr/>
        <p:txBody>
          <a:bodyPr/>
          <a:lstStyle/>
          <a:p>
            <a:r>
              <a:rPr lang="en-US" dirty="0"/>
              <a:t>A normal CPU is </a:t>
            </a:r>
            <a:r>
              <a:rPr lang="en-US" i="1" dirty="0"/>
              <a:t>single instruction, single data</a:t>
            </a:r>
          </a:p>
          <a:p>
            <a:r>
              <a:rPr lang="en-US" i="1" dirty="0"/>
              <a:t> 	</a:t>
            </a:r>
            <a:r>
              <a:rPr lang="en-US" dirty="0"/>
              <a:t>An instruction like </a:t>
            </a:r>
            <a:r>
              <a:rPr lang="en-US" dirty="0" err="1"/>
              <a:t>movq</a:t>
            </a:r>
            <a:r>
              <a:rPr lang="en-US" dirty="0"/>
              <a:t> moves a single quad-sized integer</a:t>
            </a:r>
            <a:br>
              <a:rPr lang="en-US" dirty="0"/>
            </a:br>
            <a:r>
              <a:rPr lang="en-US" dirty="0"/>
              <a:t>	to a register, or from a register to memory.</a:t>
            </a:r>
          </a:p>
          <a:p>
            <a:endParaRPr lang="en-US" dirty="0"/>
          </a:p>
          <a:p>
            <a:pPr marL="128016" lvl="1" indent="0">
              <a:buNone/>
            </a:pPr>
            <a:r>
              <a:rPr lang="en-US" dirty="0"/>
              <a:t> 	An instruction like </a:t>
            </a:r>
            <a:r>
              <a:rPr lang="en-US" dirty="0" err="1"/>
              <a:t>addq</a:t>
            </a:r>
            <a:r>
              <a:rPr lang="en-US" dirty="0"/>
              <a:t> does an add operation on a single register</a:t>
            </a:r>
          </a:p>
          <a:p>
            <a:pPr marL="128016" lvl="1" indent="0">
              <a:buNone/>
            </a:pPr>
            <a:endParaRPr lang="en-US" dirty="0"/>
          </a:p>
          <a:p>
            <a:pPr marL="128016" lvl="1" indent="0">
              <a:buNone/>
            </a:pPr>
            <a:r>
              <a:rPr lang="en-US" dirty="0"/>
              <a:t>So: one instruction, one data item</a:t>
            </a:r>
          </a:p>
        </p:txBody>
      </p:sp>
      <p:sp>
        <p:nvSpPr>
          <p:cNvPr id="4" name="Footer Placeholder 3">
            <a:extLst>
              <a:ext uri="{FF2B5EF4-FFF2-40B4-BE49-F238E27FC236}">
                <a16:creationId xmlns:a16="http://schemas.microsoft.com/office/drawing/2014/main" id="{43FFCA7D-B064-49D7-B64B-F3957B594E5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8012496-6A1E-4537-AEF9-3BE979D06797}"/>
              </a:ext>
            </a:extLst>
          </p:cNvPr>
          <p:cNvSpPr>
            <a:spLocks noGrp="1"/>
          </p:cNvSpPr>
          <p:nvPr>
            <p:ph type="sldNum" sz="quarter" idx="12"/>
          </p:nvPr>
        </p:nvSpPr>
        <p:spPr/>
        <p:txBody>
          <a:bodyPr/>
          <a:lstStyle/>
          <a:p>
            <a:fld id="{6547F9EC-0141-428E-9624-21FD351CB832}" type="slidenum">
              <a:rPr lang="en-US" smtClean="0"/>
              <a:t>18</a:t>
            </a:fld>
            <a:endParaRPr lang="en-US"/>
          </a:p>
        </p:txBody>
      </p:sp>
      <p:sp>
        <p:nvSpPr>
          <p:cNvPr id="7" name="TextBox 6">
            <a:extLst>
              <a:ext uri="{FF2B5EF4-FFF2-40B4-BE49-F238E27FC236}">
                <a16:creationId xmlns:a16="http://schemas.microsoft.com/office/drawing/2014/main" id="{011B9A21-3A8B-414B-913D-7170B2279686}"/>
              </a:ext>
            </a:extLst>
          </p:cNvPr>
          <p:cNvSpPr txBox="1"/>
          <p:nvPr/>
        </p:nvSpPr>
        <p:spPr>
          <a:xfrm>
            <a:off x="9404927" y="886690"/>
            <a:ext cx="2787073" cy="369332"/>
          </a:xfrm>
          <a:prstGeom prst="rect">
            <a:avLst/>
          </a:prstGeom>
          <a:noFill/>
        </p:spPr>
        <p:txBody>
          <a:bodyPr wrap="square" rtlCol="0">
            <a:spAutoFit/>
          </a:bodyPr>
          <a:lstStyle/>
          <a:p>
            <a:pPr algn="ctr"/>
            <a:r>
              <a:rPr lang="en-US" b="1" dirty="0"/>
              <a:t>X = Y*3;</a:t>
            </a:r>
          </a:p>
        </p:txBody>
      </p:sp>
    </p:spTree>
    <p:extLst>
      <p:ext uri="{BB962C8B-B14F-4D97-AF65-F5344CB8AC3E}">
        <p14:creationId xmlns:p14="http://schemas.microsoft.com/office/powerpoint/2010/main" val="55497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B9C0-F829-4E9E-A923-530E7399F029}"/>
              </a:ext>
            </a:extLst>
          </p:cNvPr>
          <p:cNvSpPr>
            <a:spLocks noGrp="1"/>
          </p:cNvSpPr>
          <p:nvPr>
            <p:ph type="title"/>
          </p:nvPr>
        </p:nvSpPr>
        <p:spPr/>
        <p:txBody>
          <a:bodyPr/>
          <a:lstStyle/>
          <a:p>
            <a:r>
              <a:rPr lang="en-US" dirty="0"/>
              <a:t>Concept SISD versus SIMD</a:t>
            </a:r>
          </a:p>
        </p:txBody>
      </p:sp>
      <p:sp>
        <p:nvSpPr>
          <p:cNvPr id="3" name="Content Placeholder 2">
            <a:extLst>
              <a:ext uri="{FF2B5EF4-FFF2-40B4-BE49-F238E27FC236}">
                <a16:creationId xmlns:a16="http://schemas.microsoft.com/office/drawing/2014/main" id="{4987E5DE-5DC3-4789-954C-488E33A9CB50}"/>
              </a:ext>
            </a:extLst>
          </p:cNvPr>
          <p:cNvSpPr>
            <a:spLocks noGrp="1"/>
          </p:cNvSpPr>
          <p:nvPr>
            <p:ph idx="1"/>
          </p:nvPr>
        </p:nvSpPr>
        <p:spPr>
          <a:xfrm>
            <a:off x="1024128" y="2603990"/>
            <a:ext cx="10641690" cy="3705369"/>
          </a:xfrm>
        </p:spPr>
        <p:txBody>
          <a:bodyPr/>
          <a:lstStyle/>
          <a:p>
            <a:r>
              <a:rPr lang="en-US" dirty="0"/>
              <a:t>A SI</a:t>
            </a:r>
            <a:r>
              <a:rPr lang="en-US" b="1" u="sng" dirty="0"/>
              <a:t>M</a:t>
            </a:r>
            <a:r>
              <a:rPr lang="en-US" dirty="0"/>
              <a:t>D instruction is a single instruction, but it operates on a </a:t>
            </a:r>
            <a:r>
              <a:rPr lang="en-US" i="1" dirty="0"/>
              <a:t>vector </a:t>
            </a:r>
            <a:r>
              <a:rPr lang="en-US" dirty="0"/>
              <a:t>or </a:t>
            </a:r>
            <a:r>
              <a:rPr lang="en-US" i="1" dirty="0"/>
              <a:t>matrix</a:t>
            </a:r>
            <a:r>
              <a:rPr lang="en-US" dirty="0"/>
              <a:t> all as a single operation.  For example: apply a 3-D rotation to my entire photo in “one operation”</a:t>
            </a:r>
          </a:p>
          <a:p>
            <a:endParaRPr lang="en-US" dirty="0"/>
          </a:p>
          <a:p>
            <a:r>
              <a:rPr lang="en-US" dirty="0"/>
              <a:t>In effect, Intel used some space on the NUMA chip to create a kind of processor that can operate on multiple data items in a single clock step.  One instruction, multiple data objects: SIMD</a:t>
            </a:r>
          </a:p>
        </p:txBody>
      </p:sp>
      <p:sp>
        <p:nvSpPr>
          <p:cNvPr id="4" name="Footer Placeholder 3">
            <a:extLst>
              <a:ext uri="{FF2B5EF4-FFF2-40B4-BE49-F238E27FC236}">
                <a16:creationId xmlns:a16="http://schemas.microsoft.com/office/drawing/2014/main" id="{BC5CF716-2D7B-4756-BB03-5DF8160FEB7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F7E19FC-4894-4D9A-97E6-4EE0823B4EB7}"/>
              </a:ext>
            </a:extLst>
          </p:cNvPr>
          <p:cNvSpPr>
            <a:spLocks noGrp="1"/>
          </p:cNvSpPr>
          <p:nvPr>
            <p:ph type="sldNum" sz="quarter" idx="12"/>
          </p:nvPr>
        </p:nvSpPr>
        <p:spPr/>
        <p:txBody>
          <a:bodyPr/>
          <a:lstStyle/>
          <a:p>
            <a:fld id="{6547F9EC-0141-428E-9624-21FD351CB832}" type="slidenum">
              <a:rPr lang="en-US" smtClean="0"/>
              <a:t>19</a:t>
            </a:fld>
            <a:endParaRPr lang="en-US"/>
          </a:p>
        </p:txBody>
      </p:sp>
      <p:pic>
        <p:nvPicPr>
          <p:cNvPr id="6" name="Picture 5">
            <a:extLst>
              <a:ext uri="{FF2B5EF4-FFF2-40B4-BE49-F238E27FC236}">
                <a16:creationId xmlns:a16="http://schemas.microsoft.com/office/drawing/2014/main" id="{FF4522D4-6D60-424D-9CC3-A0AC0550D6D5}"/>
              </a:ext>
            </a:extLst>
          </p:cNvPr>
          <p:cNvPicPr>
            <a:picLocks noChangeAspect="1"/>
          </p:cNvPicPr>
          <p:nvPr/>
        </p:nvPicPr>
        <p:blipFill>
          <a:blip r:embed="rId2"/>
          <a:stretch>
            <a:fillRect/>
          </a:stretch>
        </p:blipFill>
        <p:spPr>
          <a:xfrm rot="5400000">
            <a:off x="10104960" y="1005786"/>
            <a:ext cx="1278862" cy="1594860"/>
          </a:xfrm>
          <a:prstGeom prst="rect">
            <a:avLst/>
          </a:prstGeom>
          <a:scene3d>
            <a:camera prst="isometricOffAxis1Left"/>
            <a:lightRig rig="threePt" dir="t"/>
          </a:scene3d>
        </p:spPr>
      </p:pic>
      <p:pic>
        <p:nvPicPr>
          <p:cNvPr id="7" name="Picture 6">
            <a:extLst>
              <a:ext uri="{FF2B5EF4-FFF2-40B4-BE49-F238E27FC236}">
                <a16:creationId xmlns:a16="http://schemas.microsoft.com/office/drawing/2014/main" id="{182B85DA-8ABF-4D20-ADA6-DCE63CDAE6F8}"/>
              </a:ext>
            </a:extLst>
          </p:cNvPr>
          <p:cNvPicPr>
            <a:picLocks noChangeAspect="1"/>
          </p:cNvPicPr>
          <p:nvPr/>
        </p:nvPicPr>
        <p:blipFill>
          <a:blip r:embed="rId2"/>
          <a:stretch>
            <a:fillRect/>
          </a:stretch>
        </p:blipFill>
        <p:spPr>
          <a:xfrm>
            <a:off x="8106538" y="685800"/>
            <a:ext cx="1202489" cy="1499616"/>
          </a:xfrm>
          <a:prstGeom prst="rect">
            <a:avLst/>
          </a:prstGeom>
        </p:spPr>
      </p:pic>
      <p:sp>
        <p:nvSpPr>
          <p:cNvPr id="8" name="Freeform: Shape 7">
            <a:extLst>
              <a:ext uri="{FF2B5EF4-FFF2-40B4-BE49-F238E27FC236}">
                <a16:creationId xmlns:a16="http://schemas.microsoft.com/office/drawing/2014/main" id="{F57F1665-B53D-413E-926E-D94FD5D6BC33}"/>
              </a:ext>
            </a:extLst>
          </p:cNvPr>
          <p:cNvSpPr/>
          <p:nvPr/>
        </p:nvSpPr>
        <p:spPr>
          <a:xfrm>
            <a:off x="9328727" y="996342"/>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00EDE5-6900-4CC8-81AE-F9C74E36E43D}"/>
              </a:ext>
            </a:extLst>
          </p:cNvPr>
          <p:cNvSpPr txBox="1"/>
          <p:nvPr/>
        </p:nvSpPr>
        <p:spPr>
          <a:xfrm>
            <a:off x="9836727" y="585216"/>
            <a:ext cx="1974273" cy="369332"/>
          </a:xfrm>
          <a:prstGeom prst="rect">
            <a:avLst/>
          </a:prstGeom>
          <a:noFill/>
        </p:spPr>
        <p:txBody>
          <a:bodyPr wrap="square" rtlCol="0">
            <a:spAutoFit/>
          </a:bodyPr>
          <a:lstStyle/>
          <a:p>
            <a:r>
              <a:rPr lang="en-US" dirty="0"/>
              <a:t>Rotate 3-D</a:t>
            </a:r>
          </a:p>
        </p:txBody>
      </p:sp>
    </p:spTree>
    <p:extLst>
      <p:ext uri="{BB962C8B-B14F-4D97-AF65-F5344CB8AC3E}">
        <p14:creationId xmlns:p14="http://schemas.microsoft.com/office/powerpoint/2010/main" val="205940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176866" y="2505670"/>
            <a:ext cx="3935052" cy="923330"/>
          </a:xfrm>
          <a:prstGeom prst="rect">
            <a:avLst/>
          </a:prstGeom>
          <a:solidFill>
            <a:srgbClr val="FFC000"/>
          </a:solidFill>
        </p:spPr>
        <p:txBody>
          <a:bodyPr wrap="none" rtlCol="0">
            <a:spAutoFit/>
          </a:bodyPr>
          <a:lstStyle/>
          <a:p>
            <a:r>
              <a:rPr lang="en-US" dirty="0"/>
              <a:t>Understanding the parallelism inherent in</a:t>
            </a:r>
            <a:br>
              <a:rPr lang="en-US" dirty="0"/>
            </a:br>
            <a:r>
              <a:rPr lang="en-US" dirty="0"/>
              <a:t>an application can help us achieve high</a:t>
            </a:r>
            <a:br>
              <a:rPr lang="en-US" dirty="0"/>
            </a:br>
            <a:r>
              <a:rPr lang="en-US" dirty="0"/>
              <a:t>performance with less effort.</a:t>
            </a:r>
          </a:p>
        </p:txBody>
      </p:sp>
      <p:sp>
        <p:nvSpPr>
          <p:cNvPr id="7" name="TextBox 6">
            <a:extLst>
              <a:ext uri="{FF2B5EF4-FFF2-40B4-BE49-F238E27FC236}">
                <a16:creationId xmlns:a16="http://schemas.microsoft.com/office/drawing/2014/main" id="{AA6037FA-6EF9-41B7-87AD-DF1B091D45F8}"/>
              </a:ext>
            </a:extLst>
          </p:cNvPr>
          <p:cNvSpPr txBox="1"/>
          <p:nvPr/>
        </p:nvSpPr>
        <p:spPr>
          <a:xfrm>
            <a:off x="1176866" y="3988337"/>
            <a:ext cx="3935052" cy="1200329"/>
          </a:xfrm>
          <a:prstGeom prst="rect">
            <a:avLst/>
          </a:prstGeom>
          <a:solidFill>
            <a:srgbClr val="FFC000"/>
          </a:solidFill>
        </p:spPr>
        <p:txBody>
          <a:bodyPr wrap="square" rtlCol="0">
            <a:spAutoFit/>
          </a:bodyPr>
          <a:lstStyle/>
          <a:p>
            <a:r>
              <a:rPr lang="en-US" dirty="0"/>
              <a:t>Ideally, by “aligning” the way we express our code or solution with the way Linux and the C++ compiler discover parallelism, we obtain a great solution</a:t>
            </a:r>
          </a:p>
        </p:txBody>
      </p:sp>
      <p:sp>
        <p:nvSpPr>
          <p:cNvPr id="8" name="TextBox 7">
            <a:extLst>
              <a:ext uri="{FF2B5EF4-FFF2-40B4-BE49-F238E27FC236}">
                <a16:creationId xmlns:a16="http://schemas.microsoft.com/office/drawing/2014/main" id="{C48B36F2-1B96-4109-989F-F0AE5F476A4B}"/>
              </a:ext>
            </a:extLst>
          </p:cNvPr>
          <p:cNvSpPr txBox="1"/>
          <p:nvPr/>
        </p:nvSpPr>
        <p:spPr>
          <a:xfrm>
            <a:off x="6096000" y="2505670"/>
            <a:ext cx="5384800" cy="1200329"/>
          </a:xfrm>
          <a:prstGeom prst="rect">
            <a:avLst/>
          </a:prstGeom>
          <a:solidFill>
            <a:srgbClr val="FFC000"/>
          </a:solidFill>
        </p:spPr>
        <p:txBody>
          <a:bodyPr wrap="square" rtlCol="0">
            <a:spAutoFit/>
          </a:bodyPr>
          <a:lstStyle/>
          <a:p>
            <a:r>
              <a:rPr lang="en-US" dirty="0"/>
              <a:t>There is a disadvantage to this, too.  If we </a:t>
            </a:r>
            <a:br>
              <a:rPr lang="en-US" dirty="0"/>
            </a:br>
            <a:r>
              <a:rPr lang="en-US" dirty="0"/>
              <a:t>write code knowing how that some version of the C++ compiler or the O/S will “discover” some opportunity</a:t>
            </a:r>
            <a:br>
              <a:rPr lang="en-US" dirty="0"/>
            </a:br>
            <a:r>
              <a:rPr lang="en-US" dirty="0"/>
              <a:t>for parallelism, that guarantee could erode over time.</a:t>
            </a:r>
          </a:p>
        </p:txBody>
      </p:sp>
      <p:sp>
        <p:nvSpPr>
          <p:cNvPr id="9" name="TextBox 8">
            <a:extLst>
              <a:ext uri="{FF2B5EF4-FFF2-40B4-BE49-F238E27FC236}">
                <a16:creationId xmlns:a16="http://schemas.microsoft.com/office/drawing/2014/main" id="{EFB93A7E-E7A1-4D18-8468-2F059C260A1B}"/>
              </a:ext>
            </a:extLst>
          </p:cNvPr>
          <p:cNvSpPr txBox="1"/>
          <p:nvPr/>
        </p:nvSpPr>
        <p:spPr>
          <a:xfrm>
            <a:off x="6270435" y="4126837"/>
            <a:ext cx="5035930" cy="923330"/>
          </a:xfrm>
          <a:prstGeom prst="rect">
            <a:avLst/>
          </a:prstGeom>
          <a:solidFill>
            <a:srgbClr val="FFC000"/>
          </a:solidFill>
        </p:spPr>
        <p:txBody>
          <a:bodyPr wrap="none" rtlCol="0">
            <a:spAutoFit/>
          </a:bodyPr>
          <a:lstStyle/>
          <a:p>
            <a:r>
              <a:rPr lang="en-US" dirty="0"/>
              <a:t>This tension between what we explicitly express and</a:t>
            </a:r>
            <a:br>
              <a:rPr lang="en-US" dirty="0"/>
            </a:br>
            <a:r>
              <a:rPr lang="en-US" dirty="0"/>
              <a:t>what we “implicitly” require is universal in computing,</a:t>
            </a:r>
            <a:br>
              <a:rPr lang="en-US" dirty="0"/>
            </a:br>
            <a:r>
              <a:rPr lang="en-US" dirty="0"/>
              <a:t>although people are not always aware of it</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37EB-BBD3-4084-AF85-4EC400C3B18A}"/>
              </a:ext>
            </a:extLst>
          </p:cNvPr>
          <p:cNvSpPr>
            <a:spLocks noGrp="1"/>
          </p:cNvSpPr>
          <p:nvPr>
            <p:ph type="title"/>
          </p:nvPr>
        </p:nvSpPr>
        <p:spPr/>
        <p:txBody>
          <a:bodyPr/>
          <a:lstStyle/>
          <a:p>
            <a:r>
              <a:rPr lang="en-US" dirty="0"/>
              <a:t>Side remark</a:t>
            </a:r>
          </a:p>
        </p:txBody>
      </p:sp>
      <p:sp>
        <p:nvSpPr>
          <p:cNvPr id="3" name="Content Placeholder 2">
            <a:extLst>
              <a:ext uri="{FF2B5EF4-FFF2-40B4-BE49-F238E27FC236}">
                <a16:creationId xmlns:a16="http://schemas.microsoft.com/office/drawing/2014/main" id="{F7FFF2C0-86FE-4BE2-8D5B-BA119D67FE07}"/>
              </a:ext>
            </a:extLst>
          </p:cNvPr>
          <p:cNvSpPr>
            <a:spLocks noGrp="1"/>
          </p:cNvSpPr>
          <p:nvPr>
            <p:ph idx="1"/>
          </p:nvPr>
        </p:nvSpPr>
        <p:spPr/>
        <p:txBody>
          <a:bodyPr>
            <a:normAutofit fontScale="92500" lnSpcReduction="10000"/>
          </a:bodyPr>
          <a:lstStyle/>
          <a:p>
            <a:r>
              <a:rPr lang="en-US" dirty="0"/>
              <a:t>In fact, rotating a photo takes more than one machine instruction.</a:t>
            </a:r>
          </a:p>
          <a:p>
            <a:endParaRPr lang="en-US" dirty="0"/>
          </a:p>
          <a:p>
            <a:r>
              <a:rPr lang="en-US" dirty="0"/>
              <a:t>It actually involves a matrix multiplication: the photo is a kind of matrix (of pixels), and there is a matrix-multiplication we can perform that will do the entire rotation.</a:t>
            </a:r>
          </a:p>
          <a:p>
            <a:br>
              <a:rPr lang="en-US" dirty="0"/>
            </a:br>
            <a:r>
              <a:rPr lang="en-US" dirty="0"/>
              <a:t>So… a single matrix multiplication, but it takes a few instructions in machine code, </a:t>
            </a:r>
            <a:r>
              <a:rPr lang="en-US" b="1" dirty="0">
                <a:solidFill>
                  <a:srgbClr val="C00000"/>
                </a:solidFill>
              </a:rPr>
              <a:t>per pixel</a:t>
            </a:r>
            <a:r>
              <a:rPr lang="en-US" dirty="0"/>
              <a:t>.  SIMD could do each instruction on many pixels at the same time.</a:t>
            </a:r>
          </a:p>
        </p:txBody>
      </p:sp>
      <p:sp>
        <p:nvSpPr>
          <p:cNvPr id="4" name="Footer Placeholder 3">
            <a:extLst>
              <a:ext uri="{FF2B5EF4-FFF2-40B4-BE49-F238E27FC236}">
                <a16:creationId xmlns:a16="http://schemas.microsoft.com/office/drawing/2014/main" id="{94C4621C-6F32-49A2-A1C6-453F34BA3A5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90A544B-EE7C-4205-8F2D-189723D0A28D}"/>
              </a:ext>
            </a:extLst>
          </p:cNvPr>
          <p:cNvSpPr>
            <a:spLocks noGrp="1"/>
          </p:cNvSpPr>
          <p:nvPr>
            <p:ph type="sldNum" sz="quarter" idx="12"/>
          </p:nvPr>
        </p:nvSpPr>
        <p:spPr/>
        <p:txBody>
          <a:bodyPr/>
          <a:lstStyle/>
          <a:p>
            <a:fld id="{6547F9EC-0141-428E-9624-21FD351CB832}" type="slidenum">
              <a:rPr lang="en-US" smtClean="0"/>
              <a:t>20</a:t>
            </a:fld>
            <a:endParaRPr lang="en-US"/>
          </a:p>
        </p:txBody>
      </p:sp>
      <p:pic>
        <p:nvPicPr>
          <p:cNvPr id="6" name="Picture 5">
            <a:extLst>
              <a:ext uri="{FF2B5EF4-FFF2-40B4-BE49-F238E27FC236}">
                <a16:creationId xmlns:a16="http://schemas.microsoft.com/office/drawing/2014/main" id="{FF7FC00D-43EB-425C-B1A7-97CD99B48C87}"/>
              </a:ext>
            </a:extLst>
          </p:cNvPr>
          <p:cNvPicPr>
            <a:picLocks noChangeAspect="1"/>
          </p:cNvPicPr>
          <p:nvPr/>
        </p:nvPicPr>
        <p:blipFill>
          <a:blip r:embed="rId2"/>
          <a:stretch>
            <a:fillRect/>
          </a:stretch>
        </p:blipFill>
        <p:spPr>
          <a:xfrm rot="5400000">
            <a:off x="10104960" y="1005786"/>
            <a:ext cx="1278862" cy="1594860"/>
          </a:xfrm>
          <a:prstGeom prst="rect">
            <a:avLst/>
          </a:prstGeom>
          <a:scene3d>
            <a:camera prst="isometricOffAxis1Left"/>
            <a:lightRig rig="threePt" dir="t"/>
          </a:scene3d>
        </p:spPr>
      </p:pic>
      <p:pic>
        <p:nvPicPr>
          <p:cNvPr id="7" name="Picture 6">
            <a:extLst>
              <a:ext uri="{FF2B5EF4-FFF2-40B4-BE49-F238E27FC236}">
                <a16:creationId xmlns:a16="http://schemas.microsoft.com/office/drawing/2014/main" id="{E13ECCE1-0181-4AE8-A8CC-10F627350A69}"/>
              </a:ext>
            </a:extLst>
          </p:cNvPr>
          <p:cNvPicPr>
            <a:picLocks noChangeAspect="1"/>
          </p:cNvPicPr>
          <p:nvPr/>
        </p:nvPicPr>
        <p:blipFill>
          <a:blip r:embed="rId2"/>
          <a:stretch>
            <a:fillRect/>
          </a:stretch>
        </p:blipFill>
        <p:spPr>
          <a:xfrm>
            <a:off x="8106538" y="685800"/>
            <a:ext cx="1202489" cy="1499616"/>
          </a:xfrm>
          <a:prstGeom prst="rect">
            <a:avLst/>
          </a:prstGeom>
        </p:spPr>
      </p:pic>
      <p:sp>
        <p:nvSpPr>
          <p:cNvPr id="8" name="Freeform: Shape 7">
            <a:extLst>
              <a:ext uri="{FF2B5EF4-FFF2-40B4-BE49-F238E27FC236}">
                <a16:creationId xmlns:a16="http://schemas.microsoft.com/office/drawing/2014/main" id="{DCDE9352-87C6-463B-BBEC-89F7F7DC0720}"/>
              </a:ext>
            </a:extLst>
          </p:cNvPr>
          <p:cNvSpPr/>
          <p:nvPr/>
        </p:nvSpPr>
        <p:spPr>
          <a:xfrm>
            <a:off x="9328727" y="996342"/>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FC6C96-24DD-47B0-8998-E2D48ADA2BA9}"/>
              </a:ext>
            </a:extLst>
          </p:cNvPr>
          <p:cNvSpPr txBox="1"/>
          <p:nvPr/>
        </p:nvSpPr>
        <p:spPr>
          <a:xfrm>
            <a:off x="9836727" y="585216"/>
            <a:ext cx="1974273" cy="369332"/>
          </a:xfrm>
          <a:prstGeom prst="rect">
            <a:avLst/>
          </a:prstGeom>
          <a:noFill/>
        </p:spPr>
        <p:txBody>
          <a:bodyPr wrap="square" rtlCol="0">
            <a:spAutoFit/>
          </a:bodyPr>
          <a:lstStyle/>
          <a:p>
            <a:r>
              <a:rPr lang="en-US" dirty="0"/>
              <a:t>Rotate 3-D</a:t>
            </a:r>
          </a:p>
        </p:txBody>
      </p:sp>
    </p:spTree>
    <p:extLst>
      <p:ext uri="{BB962C8B-B14F-4D97-AF65-F5344CB8AC3E}">
        <p14:creationId xmlns:p14="http://schemas.microsoft.com/office/powerpoint/2010/main" val="134304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9A-DE03-4C00-BB5C-1A56DF153137}"/>
              </a:ext>
            </a:extLst>
          </p:cNvPr>
          <p:cNvSpPr>
            <a:spLocks noGrp="1"/>
          </p:cNvSpPr>
          <p:nvPr>
            <p:ph type="title"/>
          </p:nvPr>
        </p:nvSpPr>
        <p:spPr/>
        <p:txBody>
          <a:bodyPr/>
          <a:lstStyle/>
          <a:p>
            <a:r>
              <a:rPr lang="en-US" dirty="0"/>
              <a:t>SIMD limitations</a:t>
            </a:r>
          </a:p>
        </p:txBody>
      </p:sp>
      <p:sp>
        <p:nvSpPr>
          <p:cNvPr id="3" name="Content Placeholder 2">
            <a:extLst>
              <a:ext uri="{FF2B5EF4-FFF2-40B4-BE49-F238E27FC236}">
                <a16:creationId xmlns:a16="http://schemas.microsoft.com/office/drawing/2014/main" id="{24CCFE2E-65C0-4ECF-960F-4DC532989538}"/>
              </a:ext>
            </a:extLst>
          </p:cNvPr>
          <p:cNvSpPr>
            <a:spLocks noGrp="1"/>
          </p:cNvSpPr>
          <p:nvPr>
            <p:ph idx="1"/>
          </p:nvPr>
        </p:nvSpPr>
        <p:spPr/>
        <p:txBody>
          <a:bodyPr>
            <a:normAutofit lnSpcReduction="10000"/>
          </a:bodyPr>
          <a:lstStyle/>
          <a:p>
            <a:r>
              <a:rPr lang="en-US" dirty="0"/>
              <a:t>A SIMD system always has some limited number of CPUs for these parallel operations.</a:t>
            </a:r>
          </a:p>
          <a:p>
            <a:endParaRPr lang="en-US" dirty="0"/>
          </a:p>
          <a:p>
            <a:r>
              <a:rPr lang="en-US" dirty="0"/>
              <a:t>Moreover, the computer memory has a limited number of parallel data paths for these CPUs to load and store data</a:t>
            </a:r>
          </a:p>
          <a:p>
            <a:endParaRPr lang="en-US" dirty="0"/>
          </a:p>
          <a:p>
            <a:r>
              <a:rPr lang="en-US" dirty="0"/>
              <a:t>As a result, there will be some limit to how many data items the operation can act on in that single step!</a:t>
            </a:r>
          </a:p>
        </p:txBody>
      </p:sp>
      <p:sp>
        <p:nvSpPr>
          <p:cNvPr id="4" name="Footer Placeholder 3">
            <a:extLst>
              <a:ext uri="{FF2B5EF4-FFF2-40B4-BE49-F238E27FC236}">
                <a16:creationId xmlns:a16="http://schemas.microsoft.com/office/drawing/2014/main" id="{D4C9BA7A-DFEB-4966-B9CF-D7424043000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5BCA75F-7B98-44A0-AA03-3C172CB8A5A7}"/>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149549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4296-0054-47B1-BA7B-AD4751B38F49}"/>
              </a:ext>
            </a:extLst>
          </p:cNvPr>
          <p:cNvSpPr>
            <a:spLocks noGrp="1"/>
          </p:cNvSpPr>
          <p:nvPr>
            <p:ph type="title"/>
          </p:nvPr>
        </p:nvSpPr>
        <p:spPr/>
        <p:txBody>
          <a:bodyPr/>
          <a:lstStyle/>
          <a:p>
            <a:r>
              <a:rPr lang="en-US" dirty="0"/>
              <a:t>Intel vectorization</a:t>
            </a:r>
            <a:br>
              <a:rPr lang="en-US" dirty="0"/>
            </a:br>
            <a:r>
              <a:rPr lang="en-US" dirty="0"/>
              <a:t>compared with GPU</a:t>
            </a:r>
          </a:p>
        </p:txBody>
      </p:sp>
      <p:sp>
        <p:nvSpPr>
          <p:cNvPr id="3" name="Content Placeholder 2">
            <a:extLst>
              <a:ext uri="{FF2B5EF4-FFF2-40B4-BE49-F238E27FC236}">
                <a16:creationId xmlns:a16="http://schemas.microsoft.com/office/drawing/2014/main" id="{3AC3D5BD-62BB-4DE1-A2DC-99725028E09D}"/>
              </a:ext>
            </a:extLst>
          </p:cNvPr>
          <p:cNvSpPr>
            <a:spLocks noGrp="1"/>
          </p:cNvSpPr>
          <p:nvPr>
            <p:ph idx="1"/>
          </p:nvPr>
        </p:nvSpPr>
        <p:spPr/>
        <p:txBody>
          <a:bodyPr/>
          <a:lstStyle/>
          <a:p>
            <a:r>
              <a:rPr lang="en-US" dirty="0"/>
              <a:t>A vectorized computation on an Intel machine is limited to a total object size of 64 bytes.</a:t>
            </a:r>
          </a:p>
          <a:p>
            <a:pPr lvl="1"/>
            <a:r>
              <a:rPr lang="en-US" dirty="0"/>
              <a:t>  Intel allows you some flexibility about the data in this vector.</a:t>
            </a:r>
          </a:p>
          <a:p>
            <a:pPr lvl="1"/>
            <a:r>
              <a:rPr lang="en-US" dirty="0"/>
              <a:t>  It could be 8 longs, 16 int-32’s, 64 bytes, etc.</a:t>
            </a:r>
          </a:p>
          <a:p>
            <a:pPr marL="128016" lvl="1" indent="0">
              <a:buNone/>
            </a:pPr>
            <a:endParaRPr lang="en-US" dirty="0"/>
          </a:p>
          <a:p>
            <a:pPr marL="128016" lvl="1" indent="0">
              <a:buNone/>
            </a:pPr>
            <a:r>
              <a:rPr lang="en-US" dirty="0"/>
              <a:t>In contrast, the NVIDIA Tesla T4 GPU we talked about in lecture 4 has thousands of CPUs that can talk, simultaneously, to the special built-in GPU memory.  A Tesla SIMD can access a far larger vector or matrix in a single machine operation.</a:t>
            </a:r>
          </a:p>
        </p:txBody>
      </p:sp>
      <p:sp>
        <p:nvSpPr>
          <p:cNvPr id="4" name="Footer Placeholder 3">
            <a:extLst>
              <a:ext uri="{FF2B5EF4-FFF2-40B4-BE49-F238E27FC236}">
                <a16:creationId xmlns:a16="http://schemas.microsoft.com/office/drawing/2014/main" id="{0C9FC414-A77E-4199-956E-7B908035610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385D03F-B1E7-49FB-A5CA-06BE3B9AAB60}"/>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a:extLst>
              <a:ext uri="{FF2B5EF4-FFF2-40B4-BE49-F238E27FC236}">
                <a16:creationId xmlns:a16="http://schemas.microsoft.com/office/drawing/2014/main" id="{3B4C7582-2380-4854-8BFC-DAD5D656EFCB}"/>
              </a:ext>
            </a:extLst>
          </p:cNvPr>
          <p:cNvPicPr>
            <a:picLocks noChangeAspect="1"/>
          </p:cNvPicPr>
          <p:nvPr/>
        </p:nvPicPr>
        <p:blipFill rotWithShape="1">
          <a:blip r:embed="rId2"/>
          <a:srcRect l="58329" t="43015"/>
          <a:stretch/>
        </p:blipFill>
        <p:spPr>
          <a:xfrm>
            <a:off x="7507362" y="222544"/>
            <a:ext cx="4684638" cy="1962872"/>
          </a:xfrm>
          <a:prstGeom prst="rect">
            <a:avLst/>
          </a:prstGeom>
        </p:spPr>
      </p:pic>
    </p:spTree>
    <p:extLst>
      <p:ext uri="{BB962C8B-B14F-4D97-AF65-F5344CB8AC3E}">
        <p14:creationId xmlns:p14="http://schemas.microsoft.com/office/powerpoint/2010/main" val="361906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020C-8C44-4E56-9793-9CCC83ED0E9C}"/>
              </a:ext>
            </a:extLst>
          </p:cNvPr>
          <p:cNvSpPr>
            <a:spLocks noGrp="1"/>
          </p:cNvSpPr>
          <p:nvPr>
            <p:ph type="title"/>
          </p:nvPr>
        </p:nvSpPr>
        <p:spPr/>
        <p:txBody>
          <a:bodyPr/>
          <a:lstStyle/>
          <a:p>
            <a:r>
              <a:rPr lang="en-US" dirty="0"/>
              <a:t>… CS4414 is about programming a NUMA machine, not a GPU</a:t>
            </a:r>
          </a:p>
        </p:txBody>
      </p:sp>
      <p:sp>
        <p:nvSpPr>
          <p:cNvPr id="3" name="Content Placeholder 2">
            <a:extLst>
              <a:ext uri="{FF2B5EF4-FFF2-40B4-BE49-F238E27FC236}">
                <a16:creationId xmlns:a16="http://schemas.microsoft.com/office/drawing/2014/main" id="{A632A9CD-2DA5-4F64-8D4F-D588D5A41565}"/>
              </a:ext>
            </a:extLst>
          </p:cNvPr>
          <p:cNvSpPr>
            <a:spLocks noGrp="1"/>
          </p:cNvSpPr>
          <p:nvPr>
            <p:ph idx="1"/>
          </p:nvPr>
        </p:nvSpPr>
        <p:spPr>
          <a:xfrm>
            <a:off x="1024128" y="2286000"/>
            <a:ext cx="10786872" cy="4023360"/>
          </a:xfrm>
        </p:spPr>
        <p:txBody>
          <a:bodyPr>
            <a:normAutofit/>
          </a:bodyPr>
          <a:lstStyle/>
          <a:p>
            <a:r>
              <a:rPr lang="en-US" dirty="0"/>
              <a:t>So, we won’t discuss the GPU programming case.</a:t>
            </a:r>
          </a:p>
          <a:p>
            <a:endParaRPr lang="en-US" dirty="0"/>
          </a:p>
          <a:p>
            <a:r>
              <a:rPr lang="en-US" dirty="0"/>
              <a:t>But it is interesting to realize that normal C++ can benefit from Intel’s vectorized instructions, if your machine has that capability!</a:t>
            </a:r>
          </a:p>
          <a:p>
            <a:endParaRPr lang="en-US" dirty="0"/>
          </a:p>
          <a:p>
            <a:r>
              <a:rPr lang="en-US" dirty="0"/>
              <a:t>To do this we need a C++ compiler with vectorization support and must write our code in a careful way, to “expose” parallelism</a:t>
            </a:r>
          </a:p>
        </p:txBody>
      </p:sp>
      <p:sp>
        <p:nvSpPr>
          <p:cNvPr id="4" name="Footer Placeholder 3">
            <a:extLst>
              <a:ext uri="{FF2B5EF4-FFF2-40B4-BE49-F238E27FC236}">
                <a16:creationId xmlns:a16="http://schemas.microsoft.com/office/drawing/2014/main" id="{7849E12A-F458-4BF9-8567-CC1E9309BE2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1B27B0E-74EE-4F1E-B4A4-B9049049D270}"/>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227621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074C-3B7A-433B-A9EA-91160FE0DA3A}"/>
              </a:ext>
            </a:extLst>
          </p:cNvPr>
          <p:cNvSpPr>
            <a:spLocks noGrp="1"/>
          </p:cNvSpPr>
          <p:nvPr>
            <p:ph type="title"/>
          </p:nvPr>
        </p:nvSpPr>
        <p:spPr/>
        <p:txBody>
          <a:bodyPr/>
          <a:lstStyle/>
          <a:p>
            <a:r>
              <a:rPr lang="en-US" dirty="0"/>
              <a:t>Special C++ compiler?</a:t>
            </a:r>
          </a:p>
        </p:txBody>
      </p:sp>
      <p:sp>
        <p:nvSpPr>
          <p:cNvPr id="3" name="Content Placeholder 2">
            <a:extLst>
              <a:ext uri="{FF2B5EF4-FFF2-40B4-BE49-F238E27FC236}">
                <a16:creationId xmlns:a16="http://schemas.microsoft.com/office/drawing/2014/main" id="{AD44560D-A454-4F79-99EF-3914A275E69D}"/>
              </a:ext>
            </a:extLst>
          </p:cNvPr>
          <p:cNvSpPr>
            <a:spLocks noGrp="1"/>
          </p:cNvSpPr>
          <p:nvPr>
            <p:ph idx="1"/>
          </p:nvPr>
        </p:nvSpPr>
        <p:spPr/>
        <p:txBody>
          <a:bodyPr>
            <a:normAutofit fontScale="92500" lnSpcReduction="10000"/>
          </a:bodyPr>
          <a:lstStyle/>
          <a:p>
            <a:r>
              <a:rPr lang="en-US" dirty="0"/>
              <a:t>There are two major C++ compilers: </a:t>
            </a:r>
            <a:r>
              <a:rPr lang="en-US" dirty="0" err="1"/>
              <a:t>gcc</a:t>
            </a:r>
            <a:r>
              <a:rPr lang="en-US" dirty="0"/>
              <a:t> from GNU and clang, created by LLVM (an industry consortium)</a:t>
            </a:r>
          </a:p>
          <a:p>
            <a:endParaRPr lang="en-US" dirty="0"/>
          </a:p>
          <a:p>
            <a:r>
              <a:rPr lang="en-US" dirty="0"/>
              <a:t>But many companies have experimental extended compilers.  The Intel one is based on Clang but has extra features.</a:t>
            </a:r>
          </a:p>
          <a:p>
            <a:endParaRPr lang="en-US" dirty="0"/>
          </a:p>
          <a:p>
            <a:r>
              <a:rPr lang="en-US" dirty="0"/>
              <a:t>All are “moving targets”.  For example, C++ has been evolving (C++ 11, 17, 20….) each compiler tracks those (with delays).</a:t>
            </a:r>
          </a:p>
        </p:txBody>
      </p:sp>
      <p:sp>
        <p:nvSpPr>
          <p:cNvPr id="4" name="Footer Placeholder 3">
            <a:extLst>
              <a:ext uri="{FF2B5EF4-FFF2-40B4-BE49-F238E27FC236}">
                <a16:creationId xmlns:a16="http://schemas.microsoft.com/office/drawing/2014/main" id="{BA0A0AA6-A2EF-47C0-95F1-92511E6CBE2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5BD1879-F9D1-47F5-A272-E0F632B44D7C}"/>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306226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3A57-B0C4-48D0-80E9-76484786AA0C}"/>
              </a:ext>
            </a:extLst>
          </p:cNvPr>
          <p:cNvSpPr>
            <a:spLocks noGrp="1"/>
          </p:cNvSpPr>
          <p:nvPr>
            <p:ph type="title"/>
          </p:nvPr>
        </p:nvSpPr>
        <p:spPr/>
        <p:txBody>
          <a:bodyPr/>
          <a:lstStyle/>
          <a:p>
            <a:r>
              <a:rPr lang="en-US" dirty="0"/>
              <a:t>The Intel Vectorization Instructions</a:t>
            </a:r>
          </a:p>
        </p:txBody>
      </p:sp>
      <p:sp>
        <p:nvSpPr>
          <p:cNvPr id="3" name="Content Placeholder 2">
            <a:extLst>
              <a:ext uri="{FF2B5EF4-FFF2-40B4-BE49-F238E27FC236}">
                <a16:creationId xmlns:a16="http://schemas.microsoft.com/office/drawing/2014/main" id="{D4126242-F9C4-47F5-9805-CA2C1FCE5546}"/>
              </a:ext>
            </a:extLst>
          </p:cNvPr>
          <p:cNvSpPr>
            <a:spLocks noGrp="1"/>
          </p:cNvSpPr>
          <p:nvPr>
            <p:ph idx="1"/>
          </p:nvPr>
        </p:nvSpPr>
        <p:spPr/>
        <p:txBody>
          <a:bodyPr>
            <a:normAutofit/>
          </a:bodyPr>
          <a:lstStyle/>
          <a:p>
            <a:r>
              <a:rPr lang="en-US" dirty="0"/>
              <a:t>When the MMX extensions to the Intel x86 instructions were released in 1996, Intel also released compiler optimization software to discover vectorizable code patterns and leverage these SIMD instructions where feasible.</a:t>
            </a:r>
          </a:p>
          <a:p>
            <a:endParaRPr lang="en-US" dirty="0"/>
          </a:p>
          <a:p>
            <a:r>
              <a:rPr lang="en-US" dirty="0"/>
              <a:t>The optimizations are only available if the target computer is an Intel chip that supports these SIMD instructions.  </a:t>
            </a:r>
          </a:p>
        </p:txBody>
      </p:sp>
      <p:sp>
        <p:nvSpPr>
          <p:cNvPr id="4" name="Footer Placeholder 3">
            <a:extLst>
              <a:ext uri="{FF2B5EF4-FFF2-40B4-BE49-F238E27FC236}">
                <a16:creationId xmlns:a16="http://schemas.microsoft.com/office/drawing/2014/main" id="{C17EBDD2-205C-4CFC-BC7D-9F553748A3E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216AD6E-D2F7-4F53-8603-300F617D6A7F}"/>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629553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805C-C729-4570-A42C-EEC37E623712}"/>
              </a:ext>
            </a:extLst>
          </p:cNvPr>
          <p:cNvSpPr>
            <a:spLocks noGrp="1"/>
          </p:cNvSpPr>
          <p:nvPr>
            <p:ph type="title"/>
          </p:nvPr>
        </p:nvSpPr>
        <p:spPr/>
        <p:txBody>
          <a:bodyPr/>
          <a:lstStyle/>
          <a:p>
            <a:r>
              <a:rPr lang="en-US" dirty="0"/>
              <a:t>Initially, C++ did not support MMX</a:t>
            </a:r>
          </a:p>
        </p:txBody>
      </p:sp>
      <p:sp>
        <p:nvSpPr>
          <p:cNvPr id="3" name="Content Placeholder 2">
            <a:extLst>
              <a:ext uri="{FF2B5EF4-FFF2-40B4-BE49-F238E27FC236}">
                <a16:creationId xmlns:a16="http://schemas.microsoft.com/office/drawing/2014/main" id="{D490B4BF-6487-43EB-853D-797447098EBB}"/>
              </a:ext>
            </a:extLst>
          </p:cNvPr>
          <p:cNvSpPr>
            <a:spLocks noGrp="1"/>
          </p:cNvSpPr>
          <p:nvPr>
            <p:ph idx="1"/>
          </p:nvPr>
        </p:nvSpPr>
        <p:spPr/>
        <p:txBody>
          <a:bodyPr>
            <a:normAutofit fontScale="92500" lnSpcReduction="10000"/>
          </a:bodyPr>
          <a:lstStyle/>
          <a:p>
            <a:r>
              <a:rPr lang="en-US" dirty="0"/>
              <a:t>It took several years before other C++ compilers adopted the MMX extensions and incorporated the associated logic.</a:t>
            </a:r>
          </a:p>
          <a:p>
            <a:endParaRPr lang="en-US" dirty="0"/>
          </a:p>
          <a:p>
            <a:r>
              <a:rPr lang="en-US" dirty="0"/>
              <a:t>Today, C++ will search for vectorization opportunities if you ask for it, via -</a:t>
            </a:r>
            <a:r>
              <a:rPr lang="en-US" dirty="0" err="1"/>
              <a:t>ftree</a:t>
            </a:r>
            <a:r>
              <a:rPr lang="en-US" dirty="0"/>
              <a:t>-vectorize or –O3 flags to the C++ command line.</a:t>
            </a:r>
          </a:p>
          <a:p>
            <a:endParaRPr lang="en-US" dirty="0"/>
          </a:p>
          <a:p>
            <a:r>
              <a:rPr lang="en-US" dirty="0"/>
              <a:t>… so, many programs have vectorizable code that doesn’t exploit vector-parallel opportunities even on a computer than has MMX</a:t>
            </a:r>
          </a:p>
        </p:txBody>
      </p:sp>
      <p:sp>
        <p:nvSpPr>
          <p:cNvPr id="4" name="Footer Placeholder 3">
            <a:extLst>
              <a:ext uri="{FF2B5EF4-FFF2-40B4-BE49-F238E27FC236}">
                <a16:creationId xmlns:a16="http://schemas.microsoft.com/office/drawing/2014/main" id="{4FE52E7F-0E7E-4A0B-8B89-E27A7E866FC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48C2118-1EAF-46CD-8A7A-9655BD2ABA12}"/>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758993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CDD9-BFC2-4071-8E8B-796EA259080F}"/>
              </a:ext>
            </a:extLst>
          </p:cNvPr>
          <p:cNvSpPr>
            <a:spLocks noGrp="1"/>
          </p:cNvSpPr>
          <p:nvPr>
            <p:ph type="title"/>
          </p:nvPr>
        </p:nvSpPr>
        <p:spPr/>
        <p:txBody>
          <a:bodyPr/>
          <a:lstStyle/>
          <a:p>
            <a:r>
              <a:rPr lang="en-US" dirty="0"/>
              <a:t>Also, Intel is not the only CPU designer</a:t>
            </a:r>
          </a:p>
        </p:txBody>
      </p:sp>
      <p:sp>
        <p:nvSpPr>
          <p:cNvPr id="3" name="Content Placeholder 2">
            <a:extLst>
              <a:ext uri="{FF2B5EF4-FFF2-40B4-BE49-F238E27FC236}">
                <a16:creationId xmlns:a16="http://schemas.microsoft.com/office/drawing/2014/main" id="{7A3A0162-5B6F-4164-B9BA-6729DB8F81E6}"/>
              </a:ext>
            </a:extLst>
          </p:cNvPr>
          <p:cNvSpPr>
            <a:spLocks noGrp="1"/>
          </p:cNvSpPr>
          <p:nvPr>
            <p:ph idx="1"/>
          </p:nvPr>
        </p:nvSpPr>
        <p:spPr/>
        <p:txBody>
          <a:bodyPr/>
          <a:lstStyle/>
          <a:p>
            <a:r>
              <a:rPr lang="en-US" dirty="0"/>
              <a:t>AMD is another major player in the CPU design space.  They have their own vector-parallel design, and the instructions are different from the Intel ones (but similar in overall approach).</a:t>
            </a:r>
          </a:p>
          <a:p>
            <a:endParaRPr lang="en-US" dirty="0"/>
          </a:p>
          <a:p>
            <a:r>
              <a:rPr lang="en-US" dirty="0"/>
              <a:t>ARM is an open-source CPU design.  It aims at mobile phones and similar systems, and has all sorts of specializations for tasks such as video replay and image or video compression.</a:t>
            </a:r>
          </a:p>
        </p:txBody>
      </p:sp>
      <p:sp>
        <p:nvSpPr>
          <p:cNvPr id="4" name="Footer Placeholder 3">
            <a:extLst>
              <a:ext uri="{FF2B5EF4-FFF2-40B4-BE49-F238E27FC236}">
                <a16:creationId xmlns:a16="http://schemas.microsoft.com/office/drawing/2014/main" id="{8345AAED-B3AC-492C-9F1D-01C1A9A30B5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2172D45-9F91-4541-BA30-DAD1255BB754}"/>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258293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0234-0721-4953-9825-BE704CC15E2E}"/>
              </a:ext>
            </a:extLst>
          </p:cNvPr>
          <p:cNvSpPr>
            <a:spLocks noGrp="1"/>
          </p:cNvSpPr>
          <p:nvPr>
            <p:ph type="title"/>
          </p:nvPr>
        </p:nvSpPr>
        <p:spPr/>
        <p:txBody>
          <a:bodyPr/>
          <a:lstStyle/>
          <a:p>
            <a:r>
              <a:rPr lang="en-US" dirty="0"/>
              <a:t>Modern C++ support for SIMD</a:t>
            </a:r>
          </a:p>
        </p:txBody>
      </p:sp>
      <p:sp>
        <p:nvSpPr>
          <p:cNvPr id="3" name="Content Placeholder 2">
            <a:extLst>
              <a:ext uri="{FF2B5EF4-FFF2-40B4-BE49-F238E27FC236}">
                <a16:creationId xmlns:a16="http://schemas.microsoft.com/office/drawing/2014/main" id="{1002D595-1DB5-480E-BDAE-36BE33993D43}"/>
              </a:ext>
            </a:extLst>
          </p:cNvPr>
          <p:cNvSpPr>
            <a:spLocks noGrp="1"/>
          </p:cNvSpPr>
          <p:nvPr>
            <p:ph idx="1"/>
          </p:nvPr>
        </p:nvSpPr>
        <p:spPr/>
        <p:txBody>
          <a:bodyPr>
            <a:normAutofit/>
          </a:bodyPr>
          <a:lstStyle/>
          <a:p>
            <a:r>
              <a:rPr lang="en-US" dirty="0"/>
              <a:t>Requires -</a:t>
            </a:r>
            <a:r>
              <a:rPr lang="en-US" dirty="0" err="1"/>
              <a:t>ftree</a:t>
            </a:r>
            <a:r>
              <a:rPr lang="en-US" dirty="0"/>
              <a:t>-vectorize or –O3</a:t>
            </a:r>
          </a:p>
          <a:p>
            <a:endParaRPr lang="en-US" dirty="0"/>
          </a:p>
          <a:p>
            <a:r>
              <a:rPr lang="en-US" dirty="0"/>
              <a:t>You must write your code in a vectorizable manner: simple for loops that access the whole vector (the loop condition can only have a simple condition based on vector length), body of the loop must map to the SIMD instructions.</a:t>
            </a:r>
          </a:p>
        </p:txBody>
      </p:sp>
      <p:sp>
        <p:nvSpPr>
          <p:cNvPr id="4" name="Footer Placeholder 3">
            <a:extLst>
              <a:ext uri="{FF2B5EF4-FFF2-40B4-BE49-F238E27FC236}">
                <a16:creationId xmlns:a16="http://schemas.microsoft.com/office/drawing/2014/main" id="{EAB77133-9713-41A0-9ED8-4071002A768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7593927-48EB-42A6-BEFB-436A982A24E3}"/>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1536653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This simple addition</a:t>
            </a:r>
            <a:br>
              <a:rPr lang="en-US" dirty="0"/>
            </a:br>
            <a:r>
              <a:rPr lang="en-US" dirty="0"/>
              <a:t>can be done in parallel.</a:t>
            </a:r>
          </a:p>
          <a:p>
            <a:endParaRPr lang="en-US" dirty="0"/>
          </a:p>
          <a:p>
            <a:r>
              <a:rPr lang="en-US" dirty="0"/>
              <a:t>The compiler will eliminate the</a:t>
            </a:r>
            <a:br>
              <a:rPr lang="en-US" dirty="0"/>
            </a:br>
            <a:r>
              <a:rPr lang="en-US" dirty="0"/>
              <a:t>loop if a single operation suffices.</a:t>
            </a:r>
            <a:br>
              <a:rPr lang="en-US" dirty="0"/>
            </a:br>
            <a:r>
              <a:rPr lang="en-US" dirty="0"/>
              <a:t>Otherwise it will generate one</a:t>
            </a:r>
            <a:br>
              <a:rPr lang="en-US" dirty="0"/>
            </a:br>
            <a:r>
              <a:rPr lang="en-US" dirty="0"/>
              <a:t>instruction per “chunk”</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6" name="Rectangle 5">
            <a:extLst>
              <a:ext uri="{FF2B5EF4-FFF2-40B4-BE49-F238E27FC236}">
                <a16:creationId xmlns:a16="http://schemas.microsoft.com/office/drawing/2014/main" id="{EF4683A6-43AD-4A6D-A2D8-825EA3751557}"/>
              </a:ext>
            </a:extLst>
          </p:cNvPr>
          <p:cNvSpPr/>
          <p:nvPr/>
        </p:nvSpPr>
        <p:spPr>
          <a:xfrm>
            <a:off x="6891866" y="2715459"/>
            <a:ext cx="3852525" cy="2585323"/>
          </a:xfrm>
          <a:prstGeom prst="rect">
            <a:avLst/>
          </a:prstGeom>
          <a:solidFill>
            <a:srgbClr val="FFC000"/>
          </a:solidFill>
        </p:spPr>
        <p:txBody>
          <a:bodyPr wrap="square">
            <a:spAutoFit/>
          </a:bodyPr>
          <a:lstStyle/>
          <a:p>
            <a:r>
              <a:rPr lang="nn-NO" b="1" dirty="0"/>
              <a:t>Example 1:</a:t>
            </a:r>
          </a:p>
          <a:p>
            <a:r>
              <a:rPr lang="nn-NO" b="1" dirty="0"/>
              <a:t>int a[256], b[256], c[256];</a:t>
            </a:r>
          </a:p>
          <a:p>
            <a:r>
              <a:rPr lang="nn-NO" b="1" dirty="0"/>
              <a:t>foo () {</a:t>
            </a:r>
          </a:p>
          <a:p>
            <a:r>
              <a:rPr lang="nn-NO" b="1" dirty="0"/>
              <a:t>  int i;</a:t>
            </a:r>
          </a:p>
          <a:p>
            <a:endParaRPr lang="nn-NO" b="1" dirty="0"/>
          </a:p>
          <a:p>
            <a:r>
              <a:rPr lang="nn-NO" b="1" dirty="0"/>
              <a:t>  for (i=0; i&lt;256; i++){</a:t>
            </a:r>
          </a:p>
          <a:p>
            <a:r>
              <a:rPr lang="nn-NO" b="1" dirty="0"/>
              <a:t>    a[i] = b[i] + c[i];</a:t>
            </a:r>
          </a:p>
          <a:p>
            <a:r>
              <a:rPr lang="nn-NO" b="1" dirty="0"/>
              <a:t>  }</a:t>
            </a:r>
          </a:p>
          <a:p>
            <a:r>
              <a:rPr lang="nn-NO" b="1" dirty="0"/>
              <a:t>}</a:t>
            </a:r>
            <a:endParaRPr lang="en-US" b="1" dirty="0"/>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Tree>
    <p:extLst>
      <p:ext uri="{BB962C8B-B14F-4D97-AF65-F5344CB8AC3E}">
        <p14:creationId xmlns:p14="http://schemas.microsoft.com/office/powerpoint/2010/main" val="28182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8D1F22-6517-49D9-83FA-A6368373E0B0}"/>
              </a:ext>
            </a:extLst>
          </p:cNvPr>
          <p:cNvSpPr>
            <a:spLocks noGrp="1"/>
          </p:cNvSpPr>
          <p:nvPr>
            <p:ph type="title"/>
          </p:nvPr>
        </p:nvSpPr>
        <p:spPr/>
        <p:txBody>
          <a:bodyPr/>
          <a:lstStyle/>
          <a:p>
            <a:r>
              <a:rPr lang="en-US" dirty="0"/>
              <a:t>Link back to Dijkstra’s concept</a:t>
            </a:r>
          </a:p>
        </p:txBody>
      </p:sp>
      <p:sp>
        <p:nvSpPr>
          <p:cNvPr id="6" name="Content Placeholder 5">
            <a:extLst>
              <a:ext uri="{FF2B5EF4-FFF2-40B4-BE49-F238E27FC236}">
                <a16:creationId xmlns:a16="http://schemas.microsoft.com/office/drawing/2014/main" id="{379E7477-F372-4136-9EF7-7C86A270309B}"/>
              </a:ext>
            </a:extLst>
          </p:cNvPr>
          <p:cNvSpPr>
            <a:spLocks noGrp="1"/>
          </p:cNvSpPr>
          <p:nvPr>
            <p:ph idx="1"/>
          </p:nvPr>
        </p:nvSpPr>
        <p:spPr/>
        <p:txBody>
          <a:bodyPr>
            <a:normAutofit fontScale="92500" lnSpcReduction="10000"/>
          </a:bodyPr>
          <a:lstStyle/>
          <a:p>
            <a:r>
              <a:rPr lang="en-US" dirty="0"/>
              <a:t>In early generations of parallel computers, we just took the view that parallel computing was very different from normal computing.</a:t>
            </a:r>
          </a:p>
          <a:p>
            <a:endParaRPr lang="en-US" dirty="0"/>
          </a:p>
          <a:p>
            <a:r>
              <a:rPr lang="en-US" dirty="0"/>
              <a:t>Today, there is a huge effort to make parallel computing as normal as possible.</a:t>
            </a:r>
          </a:p>
          <a:p>
            <a:endParaRPr lang="en-US" dirty="0"/>
          </a:p>
          <a:p>
            <a:r>
              <a:rPr lang="en-US" dirty="0"/>
              <a:t>This centers on taking a single-instruction multiple data model and integrating it with our runtime environment.</a:t>
            </a:r>
          </a:p>
        </p:txBody>
      </p:sp>
      <p:sp>
        <p:nvSpPr>
          <p:cNvPr id="3" name="Footer Placeholder 2">
            <a:extLst>
              <a:ext uri="{FF2B5EF4-FFF2-40B4-BE49-F238E27FC236}">
                <a16:creationId xmlns:a16="http://schemas.microsoft.com/office/drawing/2014/main" id="{A41D7F65-C1A5-4820-896E-8AE07ED943F4}"/>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44E34A7B-1A56-4520-9B1E-035F0BDB7D01}"/>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916754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Here we see more difficult</a:t>
            </a:r>
            <a:br>
              <a:rPr lang="en-US" dirty="0"/>
            </a:br>
            <a:r>
              <a:rPr lang="en-US" dirty="0"/>
              <a:t>cases</a:t>
            </a:r>
          </a:p>
          <a:p>
            <a:endParaRPr lang="en-US" dirty="0"/>
          </a:p>
          <a:p>
            <a:r>
              <a:rPr lang="en-US" dirty="0"/>
              <a:t>The compiler can’t predict</a:t>
            </a:r>
            <a:br>
              <a:rPr lang="en-US" dirty="0"/>
            </a:br>
            <a:r>
              <a:rPr lang="en-US" dirty="0"/>
              <a:t>the possible values n could</a:t>
            </a:r>
            <a:br>
              <a:rPr lang="en-US" dirty="0"/>
            </a:br>
            <a:r>
              <a:rPr lang="en-US" dirty="0"/>
              <a:t>have, making this code hard</a:t>
            </a:r>
            <a:br>
              <a:rPr lang="en-US" dirty="0"/>
            </a:br>
            <a:r>
              <a:rPr lang="en-US" dirty="0"/>
              <a:t>to “chunk”</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63332" y="2025467"/>
            <a:ext cx="5833534" cy="4247317"/>
          </a:xfrm>
          <a:prstGeom prst="rect">
            <a:avLst/>
          </a:prstGeom>
          <a:solidFill>
            <a:srgbClr val="FFC000"/>
          </a:solidFill>
        </p:spPr>
        <p:txBody>
          <a:bodyPr wrap="square">
            <a:spAutoFit/>
          </a:bodyPr>
          <a:lstStyle/>
          <a:p>
            <a:r>
              <a:rPr lang="en-US" b="1" dirty="0"/>
              <a:t>Example 2:</a:t>
            </a:r>
          </a:p>
          <a:p>
            <a:r>
              <a:rPr lang="en-US" b="1" dirty="0"/>
              <a:t>int a[256], b[256], c[256];</a:t>
            </a:r>
          </a:p>
          <a:p>
            <a:r>
              <a:rPr lang="en-US" b="1" dirty="0"/>
              <a:t>foo (int n, int x) {</a:t>
            </a:r>
          </a:p>
          <a:p>
            <a:r>
              <a:rPr lang="en-US" b="1" dirty="0"/>
              <a:t>   int i;</a:t>
            </a:r>
          </a:p>
          <a:p>
            <a:r>
              <a:rPr lang="en-US" b="1" dirty="0"/>
              <a:t>   /* feature: support for unknown loop bound  */</a:t>
            </a:r>
          </a:p>
          <a:p>
            <a:r>
              <a:rPr lang="en-US" b="1" dirty="0"/>
              <a:t>   /* feature: support for loop invariants  */</a:t>
            </a:r>
          </a:p>
          <a:p>
            <a:r>
              <a:rPr lang="en-US" b="1" dirty="0"/>
              <a:t>   for (i=0; i&lt;n; i++)</a:t>
            </a:r>
          </a:p>
          <a:p>
            <a:r>
              <a:rPr lang="en-US" b="1" dirty="0"/>
              <a:t>      b[i] = x;</a:t>
            </a:r>
          </a:p>
          <a:p>
            <a:r>
              <a:rPr lang="en-US" b="1" dirty="0"/>
              <a:t>   }</a:t>
            </a:r>
          </a:p>
          <a:p>
            <a:r>
              <a:rPr lang="en-US" b="1" dirty="0"/>
              <a:t>   /* feature: general loop exit condition  */</a:t>
            </a:r>
          </a:p>
          <a:p>
            <a:r>
              <a:rPr lang="en-US" b="1" dirty="0"/>
              <a:t>   /* feature: support for bitwise operations  */</a:t>
            </a:r>
          </a:p>
          <a:p>
            <a:r>
              <a:rPr lang="en-US" b="1" dirty="0"/>
              <a:t>   while (n- -){</a:t>
            </a:r>
          </a:p>
          <a:p>
            <a:r>
              <a:rPr lang="en-US" b="1" dirty="0"/>
              <a:t>      a[i] = b[i]&amp;c[i]; i++;</a:t>
            </a:r>
          </a:p>
          <a:p>
            <a:r>
              <a:rPr lang="en-US" b="1" dirty="0"/>
              <a:t>   }</a:t>
            </a:r>
          </a:p>
          <a:p>
            <a:r>
              <a:rPr lang="en-US" b="1" dirty="0"/>
              <a:t>}</a:t>
            </a:r>
          </a:p>
        </p:txBody>
      </p:sp>
    </p:spTree>
    <p:extLst>
      <p:ext uri="{BB962C8B-B14F-4D97-AF65-F5344CB8AC3E}">
        <p14:creationId xmlns:p14="http://schemas.microsoft.com/office/powerpoint/2010/main" val="3723403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Parallelizing a 2-d matrix</a:t>
            </a:r>
            <a:br>
              <a:rPr lang="en-US" dirty="0"/>
            </a:br>
            <a:r>
              <a:rPr lang="en-US" dirty="0"/>
              <a:t>seems “easy” but in fact</a:t>
            </a:r>
            <a:br>
              <a:rPr lang="en-US" dirty="0"/>
            </a:br>
            <a:r>
              <a:rPr lang="en-US" dirty="0"/>
              <a:t>data layout matters.</a:t>
            </a:r>
          </a:p>
          <a:p>
            <a:endParaRPr lang="en-US" dirty="0"/>
          </a:p>
          <a:p>
            <a:r>
              <a:rPr lang="en-US" dirty="0"/>
              <a:t>To successfully handle such</a:t>
            </a:r>
            <a:br>
              <a:rPr lang="en-US" dirty="0"/>
            </a:br>
            <a:r>
              <a:rPr lang="en-US" dirty="0"/>
              <a:t>cases, the dimensions must</a:t>
            </a:r>
            <a:br>
              <a:rPr lang="en-US" dirty="0"/>
            </a:br>
            <a:r>
              <a:rPr lang="en-US" dirty="0"/>
              <a:t>be constants known at </a:t>
            </a:r>
            <a:br>
              <a:rPr lang="en-US" dirty="0"/>
            </a:br>
            <a:r>
              <a:rPr lang="en-US" dirty="0"/>
              <a:t>compile time!</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97199" y="2246176"/>
            <a:ext cx="5833534" cy="3416320"/>
          </a:xfrm>
          <a:prstGeom prst="rect">
            <a:avLst/>
          </a:prstGeom>
          <a:solidFill>
            <a:srgbClr val="FFC000"/>
          </a:solidFill>
        </p:spPr>
        <p:txBody>
          <a:bodyPr wrap="square">
            <a:spAutoFit/>
          </a:bodyPr>
          <a:lstStyle/>
          <a:p>
            <a:r>
              <a:rPr lang="en-US" b="1"/>
              <a:t>Example 8:</a:t>
            </a:r>
          </a:p>
          <a:p>
            <a:r>
              <a:rPr lang="en-US" b="1"/>
              <a:t>int a[M][N];</a:t>
            </a:r>
          </a:p>
          <a:p>
            <a:r>
              <a:rPr lang="en-US" b="1"/>
              <a:t>foo (int x) {</a:t>
            </a:r>
          </a:p>
          <a:p>
            <a:r>
              <a:rPr lang="en-US" b="1"/>
              <a:t>   int i,j;</a:t>
            </a:r>
          </a:p>
          <a:p>
            <a:endParaRPr lang="en-US" b="1"/>
          </a:p>
          <a:p>
            <a:r>
              <a:rPr lang="en-US" b="1"/>
              <a:t>   /* feature: support for multidimensional arrays  */</a:t>
            </a:r>
          </a:p>
          <a:p>
            <a:r>
              <a:rPr lang="en-US" b="1"/>
              <a:t>   for (i=0; i&lt;M; i++) {</a:t>
            </a:r>
          </a:p>
          <a:p>
            <a:r>
              <a:rPr lang="en-US" b="1"/>
              <a:t>     for (j=0; j&lt;N; j++) {</a:t>
            </a:r>
          </a:p>
          <a:p>
            <a:r>
              <a:rPr lang="en-US" b="1"/>
              <a:t>       a[i][j] = x;</a:t>
            </a:r>
          </a:p>
          <a:p>
            <a:r>
              <a:rPr lang="en-US" b="1"/>
              <a:t>     }</a:t>
            </a:r>
          </a:p>
          <a:p>
            <a:r>
              <a:rPr lang="en-US" b="1"/>
              <a:t>   }</a:t>
            </a:r>
          </a:p>
          <a:p>
            <a:r>
              <a:rPr lang="en-US" b="1"/>
              <a:t>}</a:t>
            </a:r>
            <a:endParaRPr lang="en-US" b="1" dirty="0"/>
          </a:p>
        </p:txBody>
      </p:sp>
    </p:spTree>
    <p:extLst>
      <p:ext uri="{BB962C8B-B14F-4D97-AF65-F5344CB8AC3E}">
        <p14:creationId xmlns:p14="http://schemas.microsoft.com/office/powerpoint/2010/main" val="410900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This sum over differences</a:t>
            </a:r>
            <a:br>
              <a:rPr lang="en-US" dirty="0"/>
            </a:br>
            <a:r>
              <a:rPr lang="en-US" dirty="0"/>
              <a:t>is quite a tricky operation</a:t>
            </a:r>
            <a:br>
              <a:rPr lang="en-US" dirty="0"/>
            </a:br>
            <a:r>
              <a:rPr lang="en-US" dirty="0"/>
              <a:t>to parallelize!</a:t>
            </a:r>
          </a:p>
          <a:p>
            <a:endParaRPr lang="en-US" dirty="0"/>
          </a:p>
          <a:p>
            <a:r>
              <a:rPr lang="en-US" dirty="0"/>
              <a:t>C++ uses a temporary</a:t>
            </a:r>
            <a:br>
              <a:rPr lang="en-US" dirty="0"/>
            </a:br>
            <a:r>
              <a:rPr lang="en-US" dirty="0"/>
              <a:t>object, generates the diff,</a:t>
            </a:r>
            <a:br>
              <a:rPr lang="en-US" dirty="0"/>
            </a:br>
            <a:r>
              <a:rPr lang="en-US" dirty="0"/>
              <a:t>then sums over the temporary</a:t>
            </a:r>
            <a:br>
              <a:rPr lang="en-US" dirty="0"/>
            </a:br>
            <a:r>
              <a:rPr lang="en-US" dirty="0"/>
              <a:t>array</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97199" y="2246176"/>
            <a:ext cx="5833534" cy="3416320"/>
          </a:xfrm>
          <a:prstGeom prst="rect">
            <a:avLst/>
          </a:prstGeom>
          <a:solidFill>
            <a:srgbClr val="FFC000"/>
          </a:solidFill>
        </p:spPr>
        <p:txBody>
          <a:bodyPr wrap="square">
            <a:spAutoFit/>
          </a:bodyPr>
          <a:lstStyle/>
          <a:p>
            <a:r>
              <a:rPr lang="en-US" b="1"/>
              <a:t>Example 9:</a:t>
            </a:r>
          </a:p>
          <a:p>
            <a:r>
              <a:rPr lang="en-US" b="1"/>
              <a:t>unsigned int ub[N], uc[N];</a:t>
            </a:r>
          </a:p>
          <a:p>
            <a:r>
              <a:rPr lang="en-US" b="1"/>
              <a:t>foo () {</a:t>
            </a:r>
          </a:p>
          <a:p>
            <a:r>
              <a:rPr lang="en-US" b="1"/>
              <a:t>  int i;</a:t>
            </a:r>
          </a:p>
          <a:p>
            <a:endParaRPr lang="en-US" b="1"/>
          </a:p>
          <a:p>
            <a:r>
              <a:rPr lang="en-US" b="1"/>
              <a:t>  /* feature: support summation reduction.</a:t>
            </a:r>
          </a:p>
          <a:p>
            <a:r>
              <a:rPr lang="en-US" b="1"/>
              <a:t>     note: in case of floats use -funsafe-math-optimizations  */</a:t>
            </a:r>
          </a:p>
          <a:p>
            <a:r>
              <a:rPr lang="en-US" b="1"/>
              <a:t>  unsigned int diff = 0;</a:t>
            </a:r>
          </a:p>
          <a:p>
            <a:r>
              <a:rPr lang="en-US" b="1"/>
              <a:t>  for (i = 0; i &lt; N; i++) {</a:t>
            </a:r>
          </a:p>
          <a:p>
            <a:r>
              <a:rPr lang="en-US" b="1"/>
              <a:t>    udiff += (ub[i] - uc[i]);</a:t>
            </a:r>
          </a:p>
          <a:p>
            <a:r>
              <a:rPr lang="en-US" b="1"/>
              <a:t>  }</a:t>
            </a:r>
            <a:endParaRPr lang="en-US" b="1" dirty="0"/>
          </a:p>
        </p:txBody>
      </p:sp>
    </p:spTree>
    <p:extLst>
      <p:ext uri="{BB962C8B-B14F-4D97-AF65-F5344CB8AC3E}">
        <p14:creationId xmlns:p14="http://schemas.microsoft.com/office/powerpoint/2010/main" val="242389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DD3D-543A-413A-907A-25AE7250FA89}"/>
              </a:ext>
            </a:extLst>
          </p:cNvPr>
          <p:cNvSpPr>
            <a:spLocks noGrp="1"/>
          </p:cNvSpPr>
          <p:nvPr>
            <p:ph type="title"/>
          </p:nvPr>
        </p:nvSpPr>
        <p:spPr/>
        <p:txBody>
          <a:bodyPr/>
          <a:lstStyle/>
          <a:p>
            <a:r>
              <a:rPr lang="en-US" dirty="0"/>
              <a:t>Summary: Things you can do</a:t>
            </a:r>
          </a:p>
        </p:txBody>
      </p:sp>
      <p:sp>
        <p:nvSpPr>
          <p:cNvPr id="3" name="Content Placeholder 2">
            <a:extLst>
              <a:ext uri="{FF2B5EF4-FFF2-40B4-BE49-F238E27FC236}">
                <a16:creationId xmlns:a16="http://schemas.microsoft.com/office/drawing/2014/main" id="{F87F49D8-9B18-4D5F-9424-1F62A78A6460}"/>
              </a:ext>
            </a:extLst>
          </p:cNvPr>
          <p:cNvSpPr>
            <a:spLocks noGrp="1"/>
          </p:cNvSpPr>
          <p:nvPr>
            <p:ph idx="1"/>
          </p:nvPr>
        </p:nvSpPr>
        <p:spPr/>
        <p:txBody>
          <a:bodyPr>
            <a:normAutofit lnSpcReduction="10000"/>
          </a:bodyPr>
          <a:lstStyle/>
          <a:p>
            <a:r>
              <a:rPr lang="en-US" dirty="0"/>
              <a:t>Apply a basic mathematical operation to each element of a vector.</a:t>
            </a:r>
          </a:p>
          <a:p>
            <a:endParaRPr lang="en-US" dirty="0"/>
          </a:p>
          <a:p>
            <a:r>
              <a:rPr lang="en-US" dirty="0"/>
              <a:t>Perform element-by-element operations on two vectors of the same size and layout</a:t>
            </a:r>
          </a:p>
          <a:p>
            <a:endParaRPr lang="en-US" dirty="0"/>
          </a:p>
          <a:p>
            <a:r>
              <a:rPr lang="en-US" dirty="0"/>
              <a:t>Apply a very limited set of conditional operations on an item by item basis</a:t>
            </a:r>
          </a:p>
        </p:txBody>
      </p:sp>
      <p:sp>
        <p:nvSpPr>
          <p:cNvPr id="4" name="Footer Placeholder 3">
            <a:extLst>
              <a:ext uri="{FF2B5EF4-FFF2-40B4-BE49-F238E27FC236}">
                <a16:creationId xmlns:a16="http://schemas.microsoft.com/office/drawing/2014/main" id="{7D04C7FA-D896-4E7E-AFA4-0F414147393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2D1E4A-0E4F-4307-AD8E-D3A0C0012E4F}"/>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2004150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268E-9DEB-4481-A923-6B53D260ED72}"/>
              </a:ext>
            </a:extLst>
          </p:cNvPr>
          <p:cNvSpPr>
            <a:spLocks noGrp="1"/>
          </p:cNvSpPr>
          <p:nvPr>
            <p:ph type="title"/>
          </p:nvPr>
        </p:nvSpPr>
        <p:spPr/>
        <p:txBody>
          <a:bodyPr/>
          <a:lstStyle/>
          <a:p>
            <a:r>
              <a:rPr lang="en-US" dirty="0"/>
              <a:t>Advice from Intel</a:t>
            </a:r>
          </a:p>
        </p:txBody>
      </p:sp>
      <p:sp>
        <p:nvSpPr>
          <p:cNvPr id="3" name="Content Placeholder 2">
            <a:extLst>
              <a:ext uri="{FF2B5EF4-FFF2-40B4-BE49-F238E27FC236}">
                <a16:creationId xmlns:a16="http://schemas.microsoft.com/office/drawing/2014/main" id="{749D0EAD-14F5-4532-AB01-B7A7C8B410EB}"/>
              </a:ext>
            </a:extLst>
          </p:cNvPr>
          <p:cNvSpPr>
            <a:spLocks noGrp="1"/>
          </p:cNvSpPr>
          <p:nvPr>
            <p:ph idx="1"/>
          </p:nvPr>
        </p:nvSpPr>
        <p:spPr/>
        <p:txBody>
          <a:bodyPr>
            <a:normAutofit/>
          </a:bodyPr>
          <a:lstStyle/>
          <a:p>
            <a:r>
              <a:rPr lang="en-US" dirty="0"/>
              <a:t>Think hard about the </a:t>
            </a:r>
            <a:r>
              <a:rPr lang="en-US" i="1" dirty="0"/>
              <a:t>layout </a:t>
            </a:r>
            <a:r>
              <a:rPr lang="en-US" dirty="0"/>
              <a:t>of data in memory</a:t>
            </a:r>
          </a:p>
          <a:p>
            <a:pPr lvl="1"/>
            <a:r>
              <a:rPr lang="en-US" dirty="0"/>
              <a:t>  Vector hardware only reaches its peak performance for carefully</a:t>
            </a:r>
            <a:br>
              <a:rPr lang="en-US" dirty="0"/>
            </a:br>
            <a:r>
              <a:rPr lang="en-US" dirty="0"/>
              <a:t>   “aligned” data (for example, on 16-byte boundaries).</a:t>
            </a:r>
          </a:p>
          <a:p>
            <a:pPr lvl="1"/>
            <a:r>
              <a:rPr lang="en-US" dirty="0"/>
              <a:t>  Data must also be densely packed: instead of an array of structures</a:t>
            </a:r>
            <a:br>
              <a:rPr lang="en-US" dirty="0"/>
            </a:br>
            <a:r>
              <a:rPr lang="en-US" dirty="0"/>
              <a:t>   or objects, they suggest that you build objects that contain arrays of</a:t>
            </a:r>
            <a:br>
              <a:rPr lang="en-US" dirty="0"/>
            </a:br>
            <a:r>
              <a:rPr lang="en-US" dirty="0"/>
              <a:t>   data, even if this forces changes to your software design.</a:t>
            </a:r>
          </a:p>
          <a:p>
            <a:pPr lvl="1"/>
            <a:r>
              <a:rPr lang="en-US" dirty="0"/>
              <a:t>  Write vectorization code in simple “basic blocks” that the compiler</a:t>
            </a:r>
            <a:br>
              <a:rPr lang="en-US" dirty="0"/>
            </a:br>
            <a:r>
              <a:rPr lang="en-US" dirty="0"/>
              <a:t>    can easily identify.  Straight-line code is best.</a:t>
            </a:r>
          </a:p>
          <a:p>
            <a:pPr lvl="1"/>
            <a:r>
              <a:rPr lang="en-US" dirty="0"/>
              <a:t>  “inline” any functions called on the right-hand of an = sign</a:t>
            </a:r>
          </a:p>
        </p:txBody>
      </p:sp>
      <p:sp>
        <p:nvSpPr>
          <p:cNvPr id="4" name="Footer Placeholder 3">
            <a:extLst>
              <a:ext uri="{FF2B5EF4-FFF2-40B4-BE49-F238E27FC236}">
                <a16:creationId xmlns:a16="http://schemas.microsoft.com/office/drawing/2014/main" id="{255C8AA8-355D-4E06-974E-28F9A6B2557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D8727A1-4300-4D76-815E-EF0CCCF58076}"/>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4224371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079E-8908-47B8-B66F-75988ED9A9A4}"/>
              </a:ext>
            </a:extLst>
          </p:cNvPr>
          <p:cNvSpPr>
            <a:spLocks noGrp="1"/>
          </p:cNvSpPr>
          <p:nvPr>
            <p:ph type="title"/>
          </p:nvPr>
        </p:nvSpPr>
        <p:spPr/>
        <p:txBody>
          <a:bodyPr/>
          <a:lstStyle/>
          <a:p>
            <a:r>
              <a:rPr lang="en-US" dirty="0"/>
              <a:t>Within that code…</a:t>
            </a:r>
          </a:p>
        </p:txBody>
      </p:sp>
      <p:sp>
        <p:nvSpPr>
          <p:cNvPr id="3" name="Content Placeholder 2">
            <a:extLst>
              <a:ext uri="{FF2B5EF4-FFF2-40B4-BE49-F238E27FC236}">
                <a16:creationId xmlns:a16="http://schemas.microsoft.com/office/drawing/2014/main" id="{23A299E4-01D7-4D71-8B3E-23D9BC6567C6}"/>
              </a:ext>
            </a:extLst>
          </p:cNvPr>
          <p:cNvSpPr>
            <a:spLocks noGrp="1"/>
          </p:cNvSpPr>
          <p:nvPr>
            <p:ph idx="1"/>
          </p:nvPr>
        </p:nvSpPr>
        <p:spPr/>
        <p:txBody>
          <a:bodyPr/>
          <a:lstStyle/>
          <a:p>
            <a:r>
              <a:rPr lang="en-US" dirty="0"/>
              <a:t>On the right hand slide of expressions, limit yourself to accessing arrays and simple “invariant” expressions that can be computed once, at the top of the code block, then reused.</a:t>
            </a:r>
          </a:p>
          <a:p>
            <a:endParaRPr lang="en-US" dirty="0"/>
          </a:p>
          <a:p>
            <a:r>
              <a:rPr lang="en-US" dirty="0"/>
              <a:t>Avoid global variables: the compiler may be unable to prove to itself that the values don’t change, and this can prevent it from exploring many kinds of vectorization opportunities.</a:t>
            </a:r>
          </a:p>
        </p:txBody>
      </p:sp>
      <p:sp>
        <p:nvSpPr>
          <p:cNvPr id="4" name="Footer Placeholder 3">
            <a:extLst>
              <a:ext uri="{FF2B5EF4-FFF2-40B4-BE49-F238E27FC236}">
                <a16:creationId xmlns:a16="http://schemas.microsoft.com/office/drawing/2014/main" id="{427F584B-B750-40D2-BCE2-A5194C0F77E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BB7570-28A9-4681-B505-88B82E00052A}"/>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2544076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9844-AC96-403F-B221-3B5AA052A138}"/>
              </a:ext>
            </a:extLst>
          </p:cNvPr>
          <p:cNvSpPr>
            <a:spLocks noGrp="1"/>
          </p:cNvSpPr>
          <p:nvPr>
            <p:ph type="title"/>
          </p:nvPr>
        </p:nvSpPr>
        <p:spPr/>
        <p:txBody>
          <a:bodyPr/>
          <a:lstStyle/>
          <a:p>
            <a:r>
              <a:rPr lang="en-US" dirty="0"/>
              <a:t>Left hand side… </a:t>
            </a:r>
          </a:p>
        </p:txBody>
      </p:sp>
      <p:sp>
        <p:nvSpPr>
          <p:cNvPr id="3" name="Content Placeholder 2">
            <a:extLst>
              <a:ext uri="{FF2B5EF4-FFF2-40B4-BE49-F238E27FC236}">
                <a16:creationId xmlns:a16="http://schemas.microsoft.com/office/drawing/2014/main" id="{8C264C1C-070C-41A1-95EB-08D7540BBD9A}"/>
              </a:ext>
            </a:extLst>
          </p:cNvPr>
          <p:cNvSpPr>
            <a:spLocks noGrp="1"/>
          </p:cNvSpPr>
          <p:nvPr>
            <p:ph idx="1"/>
          </p:nvPr>
        </p:nvSpPr>
        <p:spPr/>
        <p:txBody>
          <a:bodyPr/>
          <a:lstStyle/>
          <a:p>
            <a:r>
              <a:rPr lang="en-US" dirty="0"/>
              <a:t>When doing indexed data access, try to have the left hand side and right hand side “match up”: vectors of equal size, etc.</a:t>
            </a:r>
          </a:p>
          <a:p>
            <a:endParaRPr lang="en-US" dirty="0"/>
          </a:p>
          <a:p>
            <a:r>
              <a:rPr lang="en-US" dirty="0"/>
              <a:t>Build for loops with a single index variable, and use that variable as the array index – don’t have other counters that are also used.   </a:t>
            </a:r>
          </a:p>
          <a:p>
            <a:pPr lvl="1"/>
            <a:r>
              <a:rPr lang="en-US" dirty="0"/>
              <a:t>  SIMD code can access a register holding the for-loop index, but</a:t>
            </a:r>
            <a:br>
              <a:rPr lang="en-US" dirty="0"/>
            </a:br>
            <a:r>
              <a:rPr lang="en-US" dirty="0"/>
              <a:t>    might not be able to load other kinds of variables like counters</a:t>
            </a:r>
          </a:p>
        </p:txBody>
      </p:sp>
      <p:sp>
        <p:nvSpPr>
          <p:cNvPr id="4" name="Footer Placeholder 3">
            <a:extLst>
              <a:ext uri="{FF2B5EF4-FFF2-40B4-BE49-F238E27FC236}">
                <a16:creationId xmlns:a16="http://schemas.microsoft.com/office/drawing/2014/main" id="{08CBD7F6-F6A4-4ACF-95B8-106E0A2624B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A82A211-8661-4CEC-BAE5-7730869904E9}"/>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1980538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C553-B740-4AE7-ACA7-6E74B032AFAA}"/>
              </a:ext>
            </a:extLst>
          </p:cNvPr>
          <p:cNvSpPr>
            <a:spLocks noGrp="1"/>
          </p:cNvSpPr>
          <p:nvPr>
            <p:ph type="title"/>
          </p:nvPr>
        </p:nvSpPr>
        <p:spPr/>
        <p:txBody>
          <a:bodyPr/>
          <a:lstStyle/>
          <a:p>
            <a:r>
              <a:rPr lang="en-US" dirty="0"/>
              <a:t>Things to avoid</a:t>
            </a:r>
          </a:p>
        </p:txBody>
      </p:sp>
      <p:sp>
        <p:nvSpPr>
          <p:cNvPr id="3" name="Content Placeholder 2">
            <a:extLst>
              <a:ext uri="{FF2B5EF4-FFF2-40B4-BE49-F238E27FC236}">
                <a16:creationId xmlns:a16="http://schemas.microsoft.com/office/drawing/2014/main" id="{2CEE9084-4558-4EED-8A8B-AE90645CC462}"/>
              </a:ext>
            </a:extLst>
          </p:cNvPr>
          <p:cNvSpPr>
            <a:spLocks noGrp="1"/>
          </p:cNvSpPr>
          <p:nvPr>
            <p:ph idx="1"/>
          </p:nvPr>
        </p:nvSpPr>
        <p:spPr/>
        <p:txBody>
          <a:bodyPr>
            <a:normAutofit lnSpcReduction="10000"/>
          </a:bodyPr>
          <a:lstStyle/>
          <a:p>
            <a:r>
              <a:rPr lang="en-US" dirty="0"/>
              <a:t>No non-</a:t>
            </a:r>
            <a:r>
              <a:rPr lang="en-US" dirty="0" err="1"/>
              <a:t>inlined</a:t>
            </a:r>
            <a:r>
              <a:rPr lang="en-US" dirty="0"/>
              <a:t> function calls in these vectorizable loops, other than to basic mathematical functions provided in the Intel library </a:t>
            </a:r>
          </a:p>
          <a:p>
            <a:endParaRPr lang="en-US" dirty="0"/>
          </a:p>
          <a:p>
            <a:r>
              <a:rPr lang="en-US" dirty="0"/>
              <a:t>No non-vectorizable inner code blocks (these disable vectorizing the outer code block)</a:t>
            </a:r>
          </a:p>
          <a:p>
            <a:endParaRPr lang="en-US" dirty="0"/>
          </a:p>
          <a:p>
            <a:r>
              <a:rPr lang="en-US" dirty="0"/>
              <a:t>No “data dependent” end-of-loop conditions: These often make the whole loop non-vectorizable</a:t>
            </a:r>
          </a:p>
        </p:txBody>
      </p:sp>
      <p:sp>
        <p:nvSpPr>
          <p:cNvPr id="4" name="Footer Placeholder 3">
            <a:extLst>
              <a:ext uri="{FF2B5EF4-FFF2-40B4-BE49-F238E27FC236}">
                <a16:creationId xmlns:a16="http://schemas.microsoft.com/office/drawing/2014/main" id="{8DF7C1AD-CD81-4806-8D5B-3068C2D1659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C874DFA-F109-4942-9D29-2F4025E577D4}"/>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565735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970E-C79F-4DCA-9B95-AE209A2ADFB7}"/>
              </a:ext>
            </a:extLst>
          </p:cNvPr>
          <p:cNvSpPr>
            <a:spLocks noGrp="1"/>
          </p:cNvSpPr>
          <p:nvPr>
            <p:ph type="title"/>
          </p:nvPr>
        </p:nvSpPr>
        <p:spPr/>
        <p:txBody>
          <a:bodyPr/>
          <a:lstStyle/>
          <a:p>
            <a:r>
              <a:rPr lang="en-US" dirty="0"/>
              <a:t>Potential speedup?</a:t>
            </a:r>
          </a:p>
        </p:txBody>
      </p:sp>
      <p:sp>
        <p:nvSpPr>
          <p:cNvPr id="3" name="Content Placeholder 2">
            <a:extLst>
              <a:ext uri="{FF2B5EF4-FFF2-40B4-BE49-F238E27FC236}">
                <a16:creationId xmlns:a16="http://schemas.microsoft.com/office/drawing/2014/main" id="{5F6DFD65-4F7D-49C3-816B-72B641E8315B}"/>
              </a:ext>
            </a:extLst>
          </p:cNvPr>
          <p:cNvSpPr>
            <a:spLocks noGrp="1"/>
          </p:cNvSpPr>
          <p:nvPr>
            <p:ph idx="1"/>
          </p:nvPr>
        </p:nvSpPr>
        <p:spPr/>
        <p:txBody>
          <a:bodyPr/>
          <a:lstStyle/>
          <a:p>
            <a:r>
              <a:rPr lang="en-US" dirty="0"/>
              <a:t>With Intel MMX SIMD instructions, you get a maximum speedup of about 128x for operations on bit vectors.  </a:t>
            </a:r>
            <a:br>
              <a:rPr lang="en-US" dirty="0"/>
            </a:br>
            <a:endParaRPr lang="en-US" dirty="0"/>
          </a:p>
          <a:p>
            <a:r>
              <a:rPr lang="en-US" dirty="0"/>
              <a:t>More typical are speedups of 16x to 64x for small integers.</a:t>
            </a:r>
          </a:p>
          <a:p>
            <a:endParaRPr lang="en-US" dirty="0"/>
          </a:p>
          <a:p>
            <a:r>
              <a:rPr lang="en-US" dirty="0"/>
              <a:t>Future processors are likely to double this every few years</a:t>
            </a:r>
          </a:p>
        </p:txBody>
      </p:sp>
      <p:sp>
        <p:nvSpPr>
          <p:cNvPr id="4" name="Footer Placeholder 3">
            <a:extLst>
              <a:ext uri="{FF2B5EF4-FFF2-40B4-BE49-F238E27FC236}">
                <a16:creationId xmlns:a16="http://schemas.microsoft.com/office/drawing/2014/main" id="{8CD82544-4F1C-488A-9FBC-C3D6FF0BE72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CB4E767-F679-4259-A900-C5874E7BE542}"/>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607596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B48D-74E1-4B43-9E4B-4819B8493967}"/>
              </a:ext>
            </a:extLst>
          </p:cNvPr>
          <p:cNvSpPr>
            <a:spLocks noGrp="1"/>
          </p:cNvSpPr>
          <p:nvPr>
            <p:ph type="title"/>
          </p:nvPr>
        </p:nvSpPr>
        <p:spPr/>
        <p:txBody>
          <a:bodyPr/>
          <a:lstStyle/>
          <a:p>
            <a:r>
              <a:rPr lang="en-US" dirty="0"/>
              <a:t>Floating Point</a:t>
            </a:r>
          </a:p>
        </p:txBody>
      </p:sp>
      <p:sp>
        <p:nvSpPr>
          <p:cNvPr id="3" name="Content Placeholder 2">
            <a:extLst>
              <a:ext uri="{FF2B5EF4-FFF2-40B4-BE49-F238E27FC236}">
                <a16:creationId xmlns:a16="http://schemas.microsoft.com/office/drawing/2014/main" id="{FBAEFA11-C19D-4DC1-B2B1-3831DBD47D47}"/>
              </a:ext>
            </a:extLst>
          </p:cNvPr>
          <p:cNvSpPr>
            <a:spLocks noGrp="1"/>
          </p:cNvSpPr>
          <p:nvPr>
            <p:ph idx="1"/>
          </p:nvPr>
        </p:nvSpPr>
        <p:spPr/>
        <p:txBody>
          <a:bodyPr/>
          <a:lstStyle/>
          <a:p>
            <a:r>
              <a:rPr lang="en-US" dirty="0"/>
              <a:t>Given this form of vectorized integer support, there has been a lot of attention to whether floating point can somehow be mapped to integer vectors.</a:t>
            </a:r>
          </a:p>
          <a:p>
            <a:endParaRPr lang="en-US" dirty="0"/>
          </a:p>
          <a:p>
            <a:r>
              <a:rPr lang="en-US" dirty="0"/>
              <a:t>In certain situations this is possible: it works best if the entire vector can be represented using a single exponent, so that we can have a vector of values that share this same exponent, and then can interpret the vector as limited-precision floating point.</a:t>
            </a:r>
          </a:p>
        </p:txBody>
      </p:sp>
      <p:sp>
        <p:nvSpPr>
          <p:cNvPr id="4" name="Footer Placeholder 3">
            <a:extLst>
              <a:ext uri="{FF2B5EF4-FFF2-40B4-BE49-F238E27FC236}">
                <a16:creationId xmlns:a16="http://schemas.microsoft.com/office/drawing/2014/main" id="{5301DA30-E4A8-4491-8EF6-B1D92ED1A5C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53291F3-FD15-4495-997C-04DE8F024450}"/>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4908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A4A1-7164-4C19-BF8F-133C12966765}"/>
              </a:ext>
            </a:extLst>
          </p:cNvPr>
          <p:cNvSpPr>
            <a:spLocks noGrp="1"/>
          </p:cNvSpPr>
          <p:nvPr>
            <p:ph type="title"/>
          </p:nvPr>
        </p:nvSpPr>
        <p:spPr/>
        <p:txBody>
          <a:bodyPr/>
          <a:lstStyle/>
          <a:p>
            <a:r>
              <a:rPr lang="en-US" dirty="0"/>
              <a:t>Is this really an abstraction?</a:t>
            </a:r>
          </a:p>
        </p:txBody>
      </p:sp>
      <p:sp>
        <p:nvSpPr>
          <p:cNvPr id="3" name="Content Placeholder 2">
            <a:extLst>
              <a:ext uri="{FF2B5EF4-FFF2-40B4-BE49-F238E27FC236}">
                <a16:creationId xmlns:a16="http://schemas.microsoft.com/office/drawing/2014/main" id="{467F01A6-E11C-40D3-9DED-D434F7CBB276}"/>
              </a:ext>
            </a:extLst>
          </p:cNvPr>
          <p:cNvSpPr>
            <a:spLocks noGrp="1"/>
          </p:cNvSpPr>
          <p:nvPr>
            <p:ph idx="1"/>
          </p:nvPr>
        </p:nvSpPr>
        <p:spPr/>
        <p:txBody>
          <a:bodyPr>
            <a:normAutofit lnSpcReduction="10000"/>
          </a:bodyPr>
          <a:lstStyle/>
          <a:p>
            <a:r>
              <a:rPr lang="en-US" dirty="0"/>
              <a:t>Certainly not, if you always think of abstractions as mapping to specific code modules with distinct APIs.</a:t>
            </a:r>
          </a:p>
          <a:p>
            <a:endParaRPr lang="en-US" dirty="0"/>
          </a:p>
          <a:p>
            <a:r>
              <a:rPr lang="en-US" dirty="0"/>
              <a:t>But the abstraction of a SIMD operation certainly aligns with other ideas of what machine instructions “do”.</a:t>
            </a:r>
          </a:p>
          <a:p>
            <a:endParaRPr lang="en-US" dirty="0"/>
          </a:p>
          <a:p>
            <a:r>
              <a:rPr lang="en-US" dirty="0"/>
              <a:t>By recognizing this, an advanced language like C++ becomes the natural “expression” of the SIMD parallelism abstraction</a:t>
            </a:r>
          </a:p>
        </p:txBody>
      </p:sp>
      <p:sp>
        <p:nvSpPr>
          <p:cNvPr id="4" name="Footer Placeholder 3">
            <a:extLst>
              <a:ext uri="{FF2B5EF4-FFF2-40B4-BE49-F238E27FC236}">
                <a16:creationId xmlns:a16="http://schemas.microsoft.com/office/drawing/2014/main" id="{D855781C-D892-48A3-8203-C013E7EB50C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04CE41C-5CB9-4615-963D-12F99CB23382}"/>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688738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5A17-CEAC-4F03-90EB-CD5542387871}"/>
              </a:ext>
            </a:extLst>
          </p:cNvPr>
          <p:cNvSpPr>
            <a:spLocks noGrp="1"/>
          </p:cNvSpPr>
          <p:nvPr>
            <p:ph type="title"/>
          </p:nvPr>
        </p:nvSpPr>
        <p:spPr/>
        <p:txBody>
          <a:bodyPr/>
          <a:lstStyle/>
          <a:p>
            <a:r>
              <a:rPr lang="en-US" dirty="0"/>
              <a:t>C++ vectorization for floats</a:t>
            </a:r>
          </a:p>
        </p:txBody>
      </p:sp>
      <p:sp>
        <p:nvSpPr>
          <p:cNvPr id="3" name="Content Placeholder 2">
            <a:extLst>
              <a:ext uri="{FF2B5EF4-FFF2-40B4-BE49-F238E27FC236}">
                <a16:creationId xmlns:a16="http://schemas.microsoft.com/office/drawing/2014/main" id="{70EA4382-DB79-44D6-A47E-591BDE0ACB91}"/>
              </a:ext>
            </a:extLst>
          </p:cNvPr>
          <p:cNvSpPr>
            <a:spLocks noGrp="1"/>
          </p:cNvSpPr>
          <p:nvPr>
            <p:ph idx="1"/>
          </p:nvPr>
        </p:nvSpPr>
        <p:spPr/>
        <p:txBody>
          <a:bodyPr/>
          <a:lstStyle/>
          <a:p>
            <a:r>
              <a:rPr lang="en-US" dirty="0"/>
              <a:t>There is a whole ten-page discussion of this in the compiler reference materials!</a:t>
            </a:r>
          </a:p>
          <a:p>
            <a:endParaRPr lang="en-US" dirty="0"/>
          </a:p>
          <a:p>
            <a:r>
              <a:rPr lang="en-US" dirty="0"/>
              <a:t>With care, you can obtain automatically vectorizable code for floats, but the rules are quite complicated.</a:t>
            </a:r>
          </a:p>
          <a:p>
            <a:endParaRPr lang="en-US" dirty="0"/>
          </a:p>
          <a:p>
            <a:r>
              <a:rPr lang="en-US" dirty="0"/>
              <a:t>… However, GPU programming would be even harder!</a:t>
            </a:r>
          </a:p>
        </p:txBody>
      </p:sp>
      <p:sp>
        <p:nvSpPr>
          <p:cNvPr id="4" name="Footer Placeholder 3">
            <a:extLst>
              <a:ext uri="{FF2B5EF4-FFF2-40B4-BE49-F238E27FC236}">
                <a16:creationId xmlns:a16="http://schemas.microsoft.com/office/drawing/2014/main" id="{14D0635D-8F47-4958-BD3E-625E75B9A62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424DD33-E8DF-4E62-9723-19BE71341075}"/>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3198179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6CB2-8F1A-49EB-807E-DD13D4E82409}"/>
              </a:ext>
            </a:extLst>
          </p:cNvPr>
          <p:cNvSpPr>
            <a:spLocks noGrp="1"/>
          </p:cNvSpPr>
          <p:nvPr>
            <p:ph type="title"/>
          </p:nvPr>
        </p:nvSpPr>
        <p:spPr/>
        <p:txBody>
          <a:bodyPr/>
          <a:lstStyle/>
          <a:p>
            <a:r>
              <a:rPr lang="en-US" dirty="0"/>
              <a:t>Could this solve our photo rotation?</a:t>
            </a:r>
          </a:p>
        </p:txBody>
      </p:sp>
      <p:sp>
        <p:nvSpPr>
          <p:cNvPr id="3" name="Content Placeholder 2">
            <a:extLst>
              <a:ext uri="{FF2B5EF4-FFF2-40B4-BE49-F238E27FC236}">
                <a16:creationId xmlns:a16="http://schemas.microsoft.com/office/drawing/2014/main" id="{454AB47E-15CB-45A1-B3CD-C9FD74F28EB7}"/>
              </a:ext>
            </a:extLst>
          </p:cNvPr>
          <p:cNvSpPr>
            <a:spLocks noGrp="1"/>
          </p:cNvSpPr>
          <p:nvPr>
            <p:ph idx="1"/>
          </p:nvPr>
        </p:nvSpPr>
        <p:spPr/>
        <p:txBody>
          <a:bodyPr/>
          <a:lstStyle/>
          <a:p>
            <a:r>
              <a:rPr lang="en-US" dirty="0"/>
              <a:t>We can think of a photo as a flat 3-D object.  Each pixel is a square.  A 3-D rotation is a form of matrix multiplication.</a:t>
            </a:r>
          </a:p>
          <a:p>
            <a:endParaRPr lang="en-US" dirty="0"/>
          </a:p>
        </p:txBody>
      </p:sp>
      <p:sp>
        <p:nvSpPr>
          <p:cNvPr id="4" name="Footer Placeholder 3">
            <a:extLst>
              <a:ext uri="{FF2B5EF4-FFF2-40B4-BE49-F238E27FC236}">
                <a16:creationId xmlns:a16="http://schemas.microsoft.com/office/drawing/2014/main" id="{1545F439-32A9-4F90-AAFC-712E0C5B79D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A622FEE-4757-4BB7-A024-BE74681FAC37}"/>
              </a:ext>
            </a:extLst>
          </p:cNvPr>
          <p:cNvSpPr>
            <a:spLocks noGrp="1"/>
          </p:cNvSpPr>
          <p:nvPr>
            <p:ph type="sldNum" sz="quarter" idx="12"/>
          </p:nvPr>
        </p:nvSpPr>
        <p:spPr/>
        <p:txBody>
          <a:bodyPr/>
          <a:lstStyle/>
          <a:p>
            <a:fld id="{6547F9EC-0141-428E-9624-21FD351CB832}" type="slidenum">
              <a:rPr lang="en-US" smtClean="0"/>
              <a:t>41</a:t>
            </a:fld>
            <a:endParaRPr lang="en-US"/>
          </a:p>
        </p:txBody>
      </p:sp>
      <p:pic>
        <p:nvPicPr>
          <p:cNvPr id="6" name="Picture 5">
            <a:extLst>
              <a:ext uri="{FF2B5EF4-FFF2-40B4-BE49-F238E27FC236}">
                <a16:creationId xmlns:a16="http://schemas.microsoft.com/office/drawing/2014/main" id="{194C14AB-2FFA-47B9-822F-9D5B53D502D9}"/>
              </a:ext>
            </a:extLst>
          </p:cNvPr>
          <p:cNvPicPr>
            <a:picLocks noChangeAspect="1"/>
          </p:cNvPicPr>
          <p:nvPr/>
        </p:nvPicPr>
        <p:blipFill>
          <a:blip r:embed="rId2"/>
          <a:stretch>
            <a:fillRect/>
          </a:stretch>
        </p:blipFill>
        <p:spPr>
          <a:xfrm>
            <a:off x="7973456" y="4229858"/>
            <a:ext cx="3590855" cy="1499746"/>
          </a:xfrm>
          <a:prstGeom prst="rect">
            <a:avLst/>
          </a:prstGeom>
        </p:spPr>
      </p:pic>
      <p:pic>
        <p:nvPicPr>
          <p:cNvPr id="1026" name="Picture 2">
            <a:extLst>
              <a:ext uri="{FF2B5EF4-FFF2-40B4-BE49-F238E27FC236}">
                <a16:creationId xmlns:a16="http://schemas.microsoft.com/office/drawing/2014/main" id="{47A058FB-5BDB-4C56-AF2F-9149E0EC7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245" y="3761535"/>
            <a:ext cx="5715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623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47B6-C0B6-4AD5-82F5-22436232AB1B}"/>
              </a:ext>
            </a:extLst>
          </p:cNvPr>
          <p:cNvSpPr>
            <a:spLocks noGrp="1"/>
          </p:cNvSpPr>
          <p:nvPr>
            <p:ph type="title"/>
          </p:nvPr>
        </p:nvSpPr>
        <p:spPr/>
        <p:txBody>
          <a:bodyPr/>
          <a:lstStyle/>
          <a:p>
            <a:r>
              <a:rPr lang="en-US" dirty="0"/>
              <a:t>Two floating point options</a:t>
            </a:r>
          </a:p>
        </p:txBody>
      </p:sp>
      <p:sp>
        <p:nvSpPr>
          <p:cNvPr id="3" name="Content Placeholder 2">
            <a:extLst>
              <a:ext uri="{FF2B5EF4-FFF2-40B4-BE49-F238E27FC236}">
                <a16:creationId xmlns:a16="http://schemas.microsoft.com/office/drawing/2014/main" id="{B6036AE2-5235-47DC-A81F-D67AC765385E}"/>
              </a:ext>
            </a:extLst>
          </p:cNvPr>
          <p:cNvSpPr>
            <a:spLocks noGrp="1"/>
          </p:cNvSpPr>
          <p:nvPr>
            <p:ph idx="1"/>
          </p:nvPr>
        </p:nvSpPr>
        <p:spPr/>
        <p:txBody>
          <a:bodyPr/>
          <a:lstStyle/>
          <a:p>
            <a:r>
              <a:rPr lang="en-US" dirty="0"/>
              <a:t>We could “construe” our pixels as floating point numbers.</a:t>
            </a:r>
          </a:p>
          <a:p>
            <a:endParaRPr lang="en-US" dirty="0"/>
          </a:p>
          <a:p>
            <a:r>
              <a:rPr lang="en-US" dirty="0"/>
              <a:t>But we could also replace a floating point number by a rational number.</a:t>
            </a:r>
          </a:p>
          <a:p>
            <a:endParaRPr lang="en-US" dirty="0"/>
          </a:p>
          <a:p>
            <a:r>
              <a:rPr lang="en-US" dirty="0"/>
              <a:t>For example: </a:t>
            </a:r>
            <a:r>
              <a:rPr lang="en-US" dirty="0">
                <a:sym typeface="Symbol" panose="05050102010706020507" pitchFamily="18" charset="2"/>
              </a:rPr>
              <a:t>  22/7.   So, x*   (x*22)/7.</a:t>
            </a:r>
            <a:endParaRPr lang="en-US" dirty="0"/>
          </a:p>
        </p:txBody>
      </p:sp>
      <p:sp>
        <p:nvSpPr>
          <p:cNvPr id="4" name="Footer Placeholder 3">
            <a:extLst>
              <a:ext uri="{FF2B5EF4-FFF2-40B4-BE49-F238E27FC236}">
                <a16:creationId xmlns:a16="http://schemas.microsoft.com/office/drawing/2014/main" id="{3FB008AE-0C87-4D2E-BDD9-DA74859861C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E38CDDC-BFEA-447D-9EAF-D927741FC839}"/>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836610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79B6-8CD3-4EA7-93BB-1F10BE3E2CD5}"/>
              </a:ext>
            </a:extLst>
          </p:cNvPr>
          <p:cNvSpPr>
            <a:spLocks noGrp="1"/>
          </p:cNvSpPr>
          <p:nvPr>
            <p:ph type="title"/>
          </p:nvPr>
        </p:nvSpPr>
        <p:spPr/>
        <p:txBody>
          <a:bodyPr/>
          <a:lstStyle/>
          <a:p>
            <a:r>
              <a:rPr lang="en-US" dirty="0"/>
              <a:t>Rational arithmetic lets us leverage the Intel vector hardware</a:t>
            </a:r>
          </a:p>
        </p:txBody>
      </p:sp>
      <p:sp>
        <p:nvSpPr>
          <p:cNvPr id="3" name="Content Placeholder 2">
            <a:extLst>
              <a:ext uri="{FF2B5EF4-FFF2-40B4-BE49-F238E27FC236}">
                <a16:creationId xmlns:a16="http://schemas.microsoft.com/office/drawing/2014/main" id="{C5DEB552-E6FC-44C9-86B7-3DE7CDF1BEA4}"/>
              </a:ext>
            </a:extLst>
          </p:cNvPr>
          <p:cNvSpPr>
            <a:spLocks noGrp="1"/>
          </p:cNvSpPr>
          <p:nvPr>
            <p:ph idx="1"/>
          </p:nvPr>
        </p:nvSpPr>
        <p:spPr/>
        <p:txBody>
          <a:bodyPr/>
          <a:lstStyle/>
          <a:p>
            <a:r>
              <a:rPr lang="en-US" dirty="0"/>
              <a:t>The Intel vector instructions only work for integers.</a:t>
            </a:r>
          </a:p>
          <a:p>
            <a:endParaRPr lang="en-US" dirty="0"/>
          </a:p>
          <a:p>
            <a:r>
              <a:rPr lang="en-US" dirty="0"/>
              <a:t>But they are fast, and parallel, and by converting rational numbers to integers, we can get fairly good results.</a:t>
            </a:r>
          </a:p>
          <a:p>
            <a:endParaRPr lang="en-US" dirty="0"/>
          </a:p>
          <a:p>
            <a:r>
              <a:rPr lang="en-US" dirty="0"/>
              <a:t>Often this is adequate!</a:t>
            </a:r>
          </a:p>
        </p:txBody>
      </p:sp>
      <p:sp>
        <p:nvSpPr>
          <p:cNvPr id="4" name="Footer Placeholder 3">
            <a:extLst>
              <a:ext uri="{FF2B5EF4-FFF2-40B4-BE49-F238E27FC236}">
                <a16:creationId xmlns:a16="http://schemas.microsoft.com/office/drawing/2014/main" id="{C64084B4-A223-4D33-A5B2-45CAD7C427C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966E5A5-DBFE-4CDD-B750-6CC45089B742}"/>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921384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7C73-3CD7-42F8-944C-B89A3181149E}"/>
              </a:ext>
            </a:extLst>
          </p:cNvPr>
          <p:cNvSpPr>
            <a:spLocks noGrp="1"/>
          </p:cNvSpPr>
          <p:nvPr>
            <p:ph type="title"/>
          </p:nvPr>
        </p:nvSpPr>
        <p:spPr>
          <a:xfrm>
            <a:off x="1024127" y="585216"/>
            <a:ext cx="10786873" cy="1499616"/>
          </a:xfrm>
        </p:spPr>
        <p:txBody>
          <a:bodyPr/>
          <a:lstStyle/>
          <a:p>
            <a:r>
              <a:rPr lang="en-US" dirty="0"/>
              <a:t>This is widely used in machine learning!</a:t>
            </a:r>
          </a:p>
        </p:txBody>
      </p:sp>
      <p:sp>
        <p:nvSpPr>
          <p:cNvPr id="3" name="Content Placeholder 2">
            <a:extLst>
              <a:ext uri="{FF2B5EF4-FFF2-40B4-BE49-F238E27FC236}">
                <a16:creationId xmlns:a16="http://schemas.microsoft.com/office/drawing/2014/main" id="{A463E431-FB41-4E24-85B5-4AC2062671DA}"/>
              </a:ext>
            </a:extLst>
          </p:cNvPr>
          <p:cNvSpPr>
            <a:spLocks noGrp="1"/>
          </p:cNvSpPr>
          <p:nvPr>
            <p:ph idx="1"/>
          </p:nvPr>
        </p:nvSpPr>
        <p:spPr/>
        <p:txBody>
          <a:bodyPr>
            <a:normAutofit fontScale="92500" lnSpcReduction="10000"/>
          </a:bodyPr>
          <a:lstStyle/>
          <a:p>
            <a:r>
              <a:rPr lang="en-US" dirty="0"/>
              <a:t>We noted that many ML algorithms are very power-hungry</a:t>
            </a:r>
          </a:p>
          <a:p>
            <a:endParaRPr lang="en-US" dirty="0"/>
          </a:p>
          <a:p>
            <a:r>
              <a:rPr lang="en-US" dirty="0"/>
              <a:t>Researchers have shown that often they are computing with far more precision than required and that reduced-precision versions work just as well, yet can leverage these vector-parallel SIMD instructions.</a:t>
            </a:r>
          </a:p>
          <a:p>
            <a:endParaRPr lang="en-US" dirty="0"/>
          </a:p>
          <a:p>
            <a:r>
              <a:rPr lang="en-US" dirty="0"/>
              <a:t>These are available in reduced-precision ML libraries and graphics libraries today.</a:t>
            </a:r>
          </a:p>
        </p:txBody>
      </p:sp>
      <p:sp>
        <p:nvSpPr>
          <p:cNvPr id="4" name="Footer Placeholder 3">
            <a:extLst>
              <a:ext uri="{FF2B5EF4-FFF2-40B4-BE49-F238E27FC236}">
                <a16:creationId xmlns:a16="http://schemas.microsoft.com/office/drawing/2014/main" id="{29C4C25D-D36D-4F3D-8DC9-64B4638A8EC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52D2CB3-7F00-4887-96FC-CEAA3070BC1F}"/>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445969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1FA0-7C88-43BB-A11A-D1869AB7A57A}"/>
              </a:ext>
            </a:extLst>
          </p:cNvPr>
          <p:cNvSpPr>
            <a:spLocks noGrp="1"/>
          </p:cNvSpPr>
          <p:nvPr>
            <p:ph type="title"/>
          </p:nvPr>
        </p:nvSpPr>
        <p:spPr/>
        <p:txBody>
          <a:bodyPr/>
          <a:lstStyle/>
          <a:p>
            <a:r>
              <a:rPr lang="en-US" dirty="0"/>
              <a:t>GPU versus SIMD</a:t>
            </a:r>
          </a:p>
        </p:txBody>
      </p:sp>
      <p:sp>
        <p:nvSpPr>
          <p:cNvPr id="3" name="Content Placeholder 2">
            <a:extLst>
              <a:ext uri="{FF2B5EF4-FFF2-40B4-BE49-F238E27FC236}">
                <a16:creationId xmlns:a16="http://schemas.microsoft.com/office/drawing/2014/main" id="{E4053B5E-E8D4-4A61-9657-ADA4C106C275}"/>
              </a:ext>
            </a:extLst>
          </p:cNvPr>
          <p:cNvSpPr>
            <a:spLocks noGrp="1"/>
          </p:cNvSpPr>
          <p:nvPr>
            <p:ph idx="1"/>
          </p:nvPr>
        </p:nvSpPr>
        <p:spPr/>
        <p:txBody>
          <a:bodyPr/>
          <a:lstStyle/>
          <a:p>
            <a:r>
              <a:rPr lang="en-US" dirty="0"/>
              <a:t>Why not just ship the parallel job to the GPU?</a:t>
            </a:r>
          </a:p>
          <a:p>
            <a:pPr lvl="1"/>
            <a:r>
              <a:rPr lang="en-US" dirty="0"/>
              <a:t>  GPUs are costly, and consume a lot of power.  A standard processor</a:t>
            </a:r>
            <a:br>
              <a:rPr lang="en-US" dirty="0"/>
            </a:br>
            <a:r>
              <a:rPr lang="en-US" dirty="0"/>
              <a:t>    with SIMD support that can do an adequate job on the same task</a:t>
            </a:r>
            <a:br>
              <a:rPr lang="en-US" dirty="0"/>
            </a:br>
            <a:r>
              <a:rPr lang="en-US" dirty="0"/>
              <a:t>    will be cheaper and less power-hungry.</a:t>
            </a:r>
          </a:p>
          <a:p>
            <a:pPr lvl="1"/>
            <a:r>
              <a:rPr lang="en-US" dirty="0"/>
              <a:t>  Even if you do have a GPU, using it has overheads:</a:t>
            </a:r>
            <a:br>
              <a:rPr lang="en-US" dirty="0"/>
            </a:br>
            <a:r>
              <a:rPr lang="en-US" dirty="0"/>
              <a:t> 	The system must move the data into the GPU.  Like a calculator</a:t>
            </a:r>
            <a:br>
              <a:rPr lang="en-US" dirty="0"/>
            </a:br>
            <a:r>
              <a:rPr lang="en-US" dirty="0"/>
              <a:t>		where you type in the data.</a:t>
            </a:r>
          </a:p>
          <a:p>
            <a:pPr marL="128016" lvl="1" indent="0">
              <a:buNone/>
            </a:pPr>
            <a:r>
              <a:rPr lang="en-US" dirty="0"/>
              <a:t>	Then it asks the GPU to perform some operation.  “Press the button”</a:t>
            </a:r>
          </a:p>
          <a:p>
            <a:pPr marL="128016" lvl="1" indent="0">
              <a:buNone/>
            </a:pPr>
            <a:r>
              <a:rPr lang="en-US" dirty="0"/>
              <a:t>	Then must read the results out.</a:t>
            </a:r>
          </a:p>
        </p:txBody>
      </p:sp>
      <p:sp>
        <p:nvSpPr>
          <p:cNvPr id="4" name="Footer Placeholder 3">
            <a:extLst>
              <a:ext uri="{FF2B5EF4-FFF2-40B4-BE49-F238E27FC236}">
                <a16:creationId xmlns:a16="http://schemas.microsoft.com/office/drawing/2014/main" id="{BB12CB95-45A2-4E9C-8B00-F17F416FB4C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5DA6FD4-969C-4E10-A9E0-7AFB419090AE}"/>
              </a:ext>
            </a:extLst>
          </p:cNvPr>
          <p:cNvSpPr>
            <a:spLocks noGrp="1"/>
          </p:cNvSpPr>
          <p:nvPr>
            <p:ph type="sldNum" sz="quarter" idx="12"/>
          </p:nvPr>
        </p:nvSpPr>
        <p:spPr/>
        <p:txBody>
          <a:bodyPr/>
          <a:lstStyle/>
          <a:p>
            <a:fld id="{6547F9EC-0141-428E-9624-21FD351CB832}" type="slidenum">
              <a:rPr lang="en-US" smtClean="0"/>
              <a:t>45</a:t>
            </a:fld>
            <a:endParaRPr lang="en-US"/>
          </a:p>
        </p:txBody>
      </p:sp>
      <p:pic>
        <p:nvPicPr>
          <p:cNvPr id="6" name="Picture 5">
            <a:extLst>
              <a:ext uri="{FF2B5EF4-FFF2-40B4-BE49-F238E27FC236}">
                <a16:creationId xmlns:a16="http://schemas.microsoft.com/office/drawing/2014/main" id="{06178517-7B65-4B51-A8F6-5C914C4B69B1}"/>
              </a:ext>
            </a:extLst>
          </p:cNvPr>
          <p:cNvPicPr>
            <a:picLocks noChangeAspect="1"/>
          </p:cNvPicPr>
          <p:nvPr/>
        </p:nvPicPr>
        <p:blipFill rotWithShape="1">
          <a:blip r:embed="rId2"/>
          <a:srcRect l="58329" t="43015"/>
          <a:stretch/>
        </p:blipFill>
        <p:spPr>
          <a:xfrm>
            <a:off x="7414998" y="0"/>
            <a:ext cx="4684638" cy="1962872"/>
          </a:xfrm>
          <a:prstGeom prst="rect">
            <a:avLst/>
          </a:prstGeom>
        </p:spPr>
      </p:pic>
    </p:spTree>
    <p:extLst>
      <p:ext uri="{BB962C8B-B14F-4D97-AF65-F5344CB8AC3E}">
        <p14:creationId xmlns:p14="http://schemas.microsoft.com/office/powerpoint/2010/main" val="2558938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B8A1-98E6-4DC3-BC29-2539C210EA7E}"/>
              </a:ext>
            </a:extLst>
          </p:cNvPr>
          <p:cNvSpPr>
            <a:spLocks noGrp="1"/>
          </p:cNvSpPr>
          <p:nvPr>
            <p:ph type="title"/>
          </p:nvPr>
        </p:nvSpPr>
        <p:spPr/>
        <p:txBody>
          <a:bodyPr/>
          <a:lstStyle/>
          <a:p>
            <a:r>
              <a:rPr lang="en-US" dirty="0"/>
              <a:t>New-age options</a:t>
            </a:r>
          </a:p>
        </p:txBody>
      </p:sp>
      <p:sp>
        <p:nvSpPr>
          <p:cNvPr id="3" name="Content Placeholder 2">
            <a:extLst>
              <a:ext uri="{FF2B5EF4-FFF2-40B4-BE49-F238E27FC236}">
                <a16:creationId xmlns:a16="http://schemas.microsoft.com/office/drawing/2014/main" id="{D6F920FE-60BD-41A7-8E65-C30450D6EBBF}"/>
              </a:ext>
            </a:extLst>
          </p:cNvPr>
          <p:cNvSpPr>
            <a:spLocks noGrp="1"/>
          </p:cNvSpPr>
          <p:nvPr>
            <p:ph idx="1"/>
          </p:nvPr>
        </p:nvSpPr>
        <p:spPr/>
        <p:txBody>
          <a:bodyPr>
            <a:normAutofit fontScale="92500"/>
          </a:bodyPr>
          <a:lstStyle/>
          <a:p>
            <a:r>
              <a:rPr lang="en-US" dirty="0"/>
              <a:t>These include TPU accelerators: “tensor processing units”</a:t>
            </a:r>
          </a:p>
          <a:p>
            <a:endParaRPr lang="en-US" dirty="0"/>
          </a:p>
          <a:p>
            <a:r>
              <a:rPr lang="en-US" dirty="0"/>
              <a:t>FPGA:   A programmable circuit, which can be connected to other circuits to build huge ultra-fast vision and speech interpreting hardware, or blazingly fast logic for ML.</a:t>
            </a:r>
          </a:p>
          <a:p>
            <a:br>
              <a:rPr lang="en-US" dirty="0"/>
            </a:br>
            <a:r>
              <a:rPr lang="en-US" dirty="0"/>
              <a:t>RDMA: Turns a rack of computers or a data center into a big NUMA machine.  Every machine can see the memory of every other machine</a:t>
            </a:r>
          </a:p>
        </p:txBody>
      </p:sp>
      <p:sp>
        <p:nvSpPr>
          <p:cNvPr id="4" name="Footer Placeholder 3">
            <a:extLst>
              <a:ext uri="{FF2B5EF4-FFF2-40B4-BE49-F238E27FC236}">
                <a16:creationId xmlns:a16="http://schemas.microsoft.com/office/drawing/2014/main" id="{9C4A9831-C7E9-4A58-8208-146B753EBC3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26BBC80-CA17-40E5-AC44-B64753B4A4DE}"/>
              </a:ext>
            </a:extLst>
          </p:cNvPr>
          <p:cNvSpPr>
            <a:spLocks noGrp="1"/>
          </p:cNvSpPr>
          <p:nvPr>
            <p:ph type="sldNum" sz="quarter" idx="12"/>
          </p:nvPr>
        </p:nvSpPr>
        <p:spPr/>
        <p:txBody>
          <a:bodyPr/>
          <a:lstStyle/>
          <a:p>
            <a:fld id="{6547F9EC-0141-428E-9624-21FD351CB832}" type="slidenum">
              <a:rPr lang="en-US" smtClean="0"/>
              <a:t>46</a:t>
            </a:fld>
            <a:endParaRPr lang="en-US"/>
          </a:p>
        </p:txBody>
      </p:sp>
      <p:pic>
        <p:nvPicPr>
          <p:cNvPr id="6" name="Picture 5">
            <a:extLst>
              <a:ext uri="{FF2B5EF4-FFF2-40B4-BE49-F238E27FC236}">
                <a16:creationId xmlns:a16="http://schemas.microsoft.com/office/drawing/2014/main" id="{79334526-348B-468B-8F1B-264D28CAF557}"/>
              </a:ext>
            </a:extLst>
          </p:cNvPr>
          <p:cNvPicPr>
            <a:picLocks noChangeAspect="1"/>
          </p:cNvPicPr>
          <p:nvPr/>
        </p:nvPicPr>
        <p:blipFill>
          <a:blip r:embed="rId2"/>
          <a:stretch>
            <a:fillRect/>
          </a:stretch>
        </p:blipFill>
        <p:spPr>
          <a:xfrm>
            <a:off x="9750742" y="564206"/>
            <a:ext cx="1838585" cy="1829377"/>
          </a:xfrm>
          <a:prstGeom prst="rect">
            <a:avLst/>
          </a:prstGeom>
        </p:spPr>
      </p:pic>
      <p:sp>
        <p:nvSpPr>
          <p:cNvPr id="7" name="TextBox 6">
            <a:extLst>
              <a:ext uri="{FF2B5EF4-FFF2-40B4-BE49-F238E27FC236}">
                <a16:creationId xmlns:a16="http://schemas.microsoft.com/office/drawing/2014/main" id="{CE9AA1F1-777A-40B6-870A-2D8AF268F952}"/>
              </a:ext>
            </a:extLst>
          </p:cNvPr>
          <p:cNvSpPr txBox="1"/>
          <p:nvPr/>
        </p:nvSpPr>
        <p:spPr>
          <a:xfrm>
            <a:off x="9205518" y="178372"/>
            <a:ext cx="3077745" cy="369332"/>
          </a:xfrm>
          <a:prstGeom prst="rect">
            <a:avLst/>
          </a:prstGeom>
          <a:noFill/>
        </p:spPr>
        <p:txBody>
          <a:bodyPr wrap="square" rtlCol="0">
            <a:spAutoFit/>
          </a:bodyPr>
          <a:lstStyle/>
          <a:p>
            <a:pPr algn="ctr"/>
            <a:r>
              <a:rPr lang="en-US" b="1" dirty="0"/>
              <a:t>An earlier “new age”</a:t>
            </a:r>
          </a:p>
        </p:txBody>
      </p:sp>
    </p:spTree>
    <p:extLst>
      <p:ext uri="{BB962C8B-B14F-4D97-AF65-F5344CB8AC3E}">
        <p14:creationId xmlns:p14="http://schemas.microsoft.com/office/powerpoint/2010/main" val="3114282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476F-4B8A-4BC4-AC8F-81C7F4B726D5}"/>
              </a:ext>
            </a:extLst>
          </p:cNvPr>
          <p:cNvSpPr>
            <a:spLocks noGrp="1"/>
          </p:cNvSpPr>
          <p:nvPr>
            <p:ph type="title"/>
          </p:nvPr>
        </p:nvSpPr>
        <p:spPr/>
        <p:txBody>
          <a:bodyPr/>
          <a:lstStyle/>
          <a:p>
            <a:r>
              <a:rPr lang="en-US" dirty="0"/>
              <a:t>Stepping back we find… conceptual abstraction patterns.</a:t>
            </a:r>
          </a:p>
        </p:txBody>
      </p:sp>
      <p:sp>
        <p:nvSpPr>
          <p:cNvPr id="3" name="Content Placeholder 2">
            <a:extLst>
              <a:ext uri="{FF2B5EF4-FFF2-40B4-BE49-F238E27FC236}">
                <a16:creationId xmlns:a16="http://schemas.microsoft.com/office/drawing/2014/main" id="{49965C49-9953-42B6-BB17-83AF2CF43356}"/>
              </a:ext>
            </a:extLst>
          </p:cNvPr>
          <p:cNvSpPr>
            <a:spLocks noGrp="1"/>
          </p:cNvSpPr>
          <p:nvPr>
            <p:ph idx="1"/>
          </p:nvPr>
        </p:nvSpPr>
        <p:spPr/>
        <p:txBody>
          <a:bodyPr/>
          <a:lstStyle/>
          <a:p>
            <a:r>
              <a:rPr lang="en-US" dirty="0"/>
              <a:t>When you look at a computer, like a desktop or a laptop, what do you see?</a:t>
            </a:r>
            <a:br>
              <a:rPr lang="en-US" dirty="0"/>
            </a:br>
            <a:br>
              <a:rPr lang="en-US" dirty="0"/>
            </a:br>
            <a:r>
              <a:rPr lang="en-US" dirty="0"/>
              <a:t>Some people just see a box with a display that has the usual applications: Word, Zoom, PowerPoint…</a:t>
            </a:r>
          </a:p>
          <a:p>
            <a:br>
              <a:rPr lang="en-US" dirty="0"/>
            </a:br>
            <a:r>
              <a:rPr lang="en-US" dirty="0"/>
              <a:t>Advanced systems programmers see a complex machine, but they think of it in terms of </a:t>
            </a:r>
            <a:r>
              <a:rPr lang="en-US" i="1" dirty="0"/>
              <a:t>conceptual building blocks.</a:t>
            </a:r>
            <a:endParaRPr lang="en-US" dirty="0"/>
          </a:p>
        </p:txBody>
      </p:sp>
      <p:sp>
        <p:nvSpPr>
          <p:cNvPr id="4" name="Footer Placeholder 3">
            <a:extLst>
              <a:ext uri="{FF2B5EF4-FFF2-40B4-BE49-F238E27FC236}">
                <a16:creationId xmlns:a16="http://schemas.microsoft.com/office/drawing/2014/main" id="{68611A53-44FF-4A11-B458-5FC8F6F36D6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22D4975-AA74-480A-B219-D1FA78F53DC2}"/>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639821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7618-74F0-456B-81C2-13CB775660CA}"/>
              </a:ext>
            </a:extLst>
          </p:cNvPr>
          <p:cNvSpPr>
            <a:spLocks noGrp="1"/>
          </p:cNvSpPr>
          <p:nvPr>
            <p:ph type="title"/>
          </p:nvPr>
        </p:nvSpPr>
        <p:spPr/>
        <p:txBody>
          <a:bodyPr/>
          <a:lstStyle/>
          <a:p>
            <a:r>
              <a:rPr lang="en-US" dirty="0"/>
              <a:t>Speed versus portability</a:t>
            </a:r>
          </a:p>
        </p:txBody>
      </p:sp>
      <p:sp>
        <p:nvSpPr>
          <p:cNvPr id="3" name="Content Placeholder 2">
            <a:extLst>
              <a:ext uri="{FF2B5EF4-FFF2-40B4-BE49-F238E27FC236}">
                <a16:creationId xmlns:a16="http://schemas.microsoft.com/office/drawing/2014/main" id="{7FAC3750-A7FC-49CC-B2C4-7E18C523B017}"/>
              </a:ext>
            </a:extLst>
          </p:cNvPr>
          <p:cNvSpPr>
            <a:spLocks noGrp="1"/>
          </p:cNvSpPr>
          <p:nvPr>
            <p:ph idx="1"/>
          </p:nvPr>
        </p:nvSpPr>
        <p:spPr/>
        <p:txBody>
          <a:bodyPr>
            <a:normAutofit lnSpcReduction="10000"/>
          </a:bodyPr>
          <a:lstStyle/>
          <a:p>
            <a:r>
              <a:rPr lang="en-US" dirty="0"/>
              <a:t>One risk with this form of abstract reasoning is that code might not easily be portable.</a:t>
            </a:r>
          </a:p>
          <a:p>
            <a:endParaRPr lang="en-US" dirty="0"/>
          </a:p>
          <a:p>
            <a:r>
              <a:rPr lang="en-US" dirty="0"/>
              <a:t>We are learning about SIMD opportunities because most modern computers have SIMD instruction sets (Intel, AMD, </a:t>
            </a:r>
            <a:r>
              <a:rPr lang="en-US" dirty="0" err="1"/>
              <a:t>etc</a:t>
            </a:r>
            <a:r>
              <a:rPr lang="en-US" dirty="0"/>
              <a:t>).</a:t>
            </a:r>
          </a:p>
          <a:p>
            <a:endParaRPr lang="en-US" dirty="0"/>
          </a:p>
          <a:p>
            <a:r>
              <a:rPr lang="en-US" dirty="0"/>
              <a:t>A feature available on just one type of computer can result in a style of code that has poor performance on other machines.</a:t>
            </a:r>
          </a:p>
        </p:txBody>
      </p:sp>
      <p:sp>
        <p:nvSpPr>
          <p:cNvPr id="4" name="Footer Placeholder 3">
            <a:extLst>
              <a:ext uri="{FF2B5EF4-FFF2-40B4-BE49-F238E27FC236}">
                <a16:creationId xmlns:a16="http://schemas.microsoft.com/office/drawing/2014/main" id="{74C5ACAD-C3F4-4FDD-88E4-5645E8776A1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E54F95F-A98A-4BBB-AF4D-FEC177D54E5D}"/>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2650507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93C2-820C-46F1-990B-3CBFE92DBD77}"/>
              </a:ext>
            </a:extLst>
          </p:cNvPr>
          <p:cNvSpPr>
            <a:spLocks noGrp="1"/>
          </p:cNvSpPr>
          <p:nvPr>
            <p:ph type="title"/>
          </p:nvPr>
        </p:nvSpPr>
        <p:spPr/>
        <p:txBody>
          <a:bodyPr/>
          <a:lstStyle/>
          <a:p>
            <a:r>
              <a:rPr lang="en-US" dirty="0"/>
              <a:t>Applications can have built-in Checks</a:t>
            </a:r>
          </a:p>
        </p:txBody>
      </p:sp>
      <p:sp>
        <p:nvSpPr>
          <p:cNvPr id="3" name="Content Placeholder 2">
            <a:extLst>
              <a:ext uri="{FF2B5EF4-FFF2-40B4-BE49-F238E27FC236}">
                <a16:creationId xmlns:a16="http://schemas.microsoft.com/office/drawing/2014/main" id="{0E65E77A-069F-4D1B-9BC7-B510AB7A127C}"/>
              </a:ext>
            </a:extLst>
          </p:cNvPr>
          <p:cNvSpPr>
            <a:spLocks noGrp="1"/>
          </p:cNvSpPr>
          <p:nvPr>
            <p:ph idx="1"/>
          </p:nvPr>
        </p:nvSpPr>
        <p:spPr/>
        <p:txBody>
          <a:bodyPr/>
          <a:lstStyle/>
          <a:p>
            <a:r>
              <a:rPr lang="en-US" dirty="0"/>
              <a:t>If you do create an application that deliberately leverages hardware such as a particular kind of vectorization, it makes sense to have unit tests that benchmark the program on each distinct computer.</a:t>
            </a:r>
          </a:p>
          <a:p>
            <a:endParaRPr lang="en-US" dirty="0"/>
          </a:p>
          <a:p>
            <a:r>
              <a:rPr lang="en-US" dirty="0"/>
              <a:t>The program can then warn if used on an incompatible platform: “Portal has not been optimized for your device, and may perform poorly”.</a:t>
            </a:r>
          </a:p>
        </p:txBody>
      </p:sp>
      <p:sp>
        <p:nvSpPr>
          <p:cNvPr id="4" name="Footer Placeholder 3">
            <a:extLst>
              <a:ext uri="{FF2B5EF4-FFF2-40B4-BE49-F238E27FC236}">
                <a16:creationId xmlns:a16="http://schemas.microsoft.com/office/drawing/2014/main" id="{4C8A4CF3-043F-43F3-9CD5-CAB0AFC3141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2F8DDA3-74F0-40E0-9AB6-D9AA5EDFCCC1}"/>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325914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594B-835A-4674-85E8-BA3053697355}"/>
              </a:ext>
            </a:extLst>
          </p:cNvPr>
          <p:cNvSpPr>
            <a:spLocks noGrp="1"/>
          </p:cNvSpPr>
          <p:nvPr>
            <p:ph type="title"/>
          </p:nvPr>
        </p:nvSpPr>
        <p:spPr/>
        <p:txBody>
          <a:bodyPr/>
          <a:lstStyle/>
          <a:p>
            <a:r>
              <a:rPr lang="en-US" dirty="0"/>
              <a:t>Opportunities for parallelism </a:t>
            </a:r>
          </a:p>
        </p:txBody>
      </p:sp>
      <p:sp>
        <p:nvSpPr>
          <p:cNvPr id="5" name="Content Placeholder 4">
            <a:extLst>
              <a:ext uri="{FF2B5EF4-FFF2-40B4-BE49-F238E27FC236}">
                <a16:creationId xmlns:a16="http://schemas.microsoft.com/office/drawing/2014/main" id="{04FCC0AE-4067-4402-8C50-91439058D280}"/>
              </a:ext>
            </a:extLst>
          </p:cNvPr>
          <p:cNvSpPr>
            <a:spLocks noGrp="1"/>
          </p:cNvSpPr>
          <p:nvPr>
            <p:ph idx="1"/>
          </p:nvPr>
        </p:nvSpPr>
        <p:spPr/>
        <p:txBody>
          <a:bodyPr>
            <a:normAutofit lnSpcReduction="10000"/>
          </a:bodyPr>
          <a:lstStyle/>
          <a:p>
            <a:r>
              <a:rPr lang="en-US" dirty="0"/>
              <a:t>Hardware or software prefetching into a cache</a:t>
            </a:r>
          </a:p>
          <a:p>
            <a:r>
              <a:rPr lang="en-US" dirty="0"/>
              <a:t>File I/O overlapped with computing in the application</a:t>
            </a:r>
          </a:p>
          <a:p>
            <a:r>
              <a:rPr lang="en-US" dirty="0"/>
              <a:t>Threads (for example, in word count, 1 to open files and many to process those files).</a:t>
            </a:r>
          </a:p>
          <a:p>
            <a:r>
              <a:rPr lang="en-US" dirty="0"/>
              <a:t>Linux processes in a pipeline</a:t>
            </a:r>
          </a:p>
          <a:p>
            <a:r>
              <a:rPr lang="en-US" dirty="0"/>
              <a:t>Daemon processes on a computer</a:t>
            </a:r>
          </a:p>
          <a:p>
            <a:r>
              <a:rPr lang="en-US" dirty="0"/>
              <a:t>VMs sharing some host machine</a:t>
            </a:r>
          </a:p>
        </p:txBody>
      </p:sp>
      <p:sp>
        <p:nvSpPr>
          <p:cNvPr id="3" name="Footer Placeholder 2">
            <a:extLst>
              <a:ext uri="{FF2B5EF4-FFF2-40B4-BE49-F238E27FC236}">
                <a16:creationId xmlns:a16="http://schemas.microsoft.com/office/drawing/2014/main" id="{282260E1-B304-4CCB-AD3D-D941BA3B6336}"/>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A1E34709-D54B-42AE-992E-8C2DD0EA2CC9}"/>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858909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EBC-E76E-4094-9489-05B285B52A77}"/>
              </a:ext>
            </a:extLst>
          </p:cNvPr>
          <p:cNvSpPr>
            <a:spLocks noGrp="1"/>
          </p:cNvSpPr>
          <p:nvPr>
            <p:ph type="title"/>
          </p:nvPr>
        </p:nvSpPr>
        <p:spPr/>
        <p:txBody>
          <a:bodyPr/>
          <a:lstStyle/>
          <a:p>
            <a:r>
              <a:rPr lang="en-US" dirty="0"/>
              <a:t>Thought question</a:t>
            </a:r>
          </a:p>
        </p:txBody>
      </p:sp>
      <p:sp>
        <p:nvSpPr>
          <p:cNvPr id="3" name="Content Placeholder 2">
            <a:extLst>
              <a:ext uri="{FF2B5EF4-FFF2-40B4-BE49-F238E27FC236}">
                <a16:creationId xmlns:a16="http://schemas.microsoft.com/office/drawing/2014/main" id="{21D83D90-3610-4DC3-9889-75619944DD2F}"/>
              </a:ext>
            </a:extLst>
          </p:cNvPr>
          <p:cNvSpPr>
            <a:spLocks noGrp="1"/>
          </p:cNvSpPr>
          <p:nvPr>
            <p:ph idx="1"/>
          </p:nvPr>
        </p:nvSpPr>
        <p:spPr/>
        <p:txBody>
          <a:bodyPr/>
          <a:lstStyle/>
          <a:p>
            <a:r>
              <a:rPr lang="en-US" dirty="0"/>
              <a:t>What would be the best way for a program to “learn” which platforms it has been properly tested on?</a:t>
            </a:r>
          </a:p>
          <a:p>
            <a:endParaRPr lang="en-US" dirty="0"/>
          </a:p>
          <a:p>
            <a:r>
              <a:rPr lang="en-US" dirty="0"/>
              <a:t>Some options to consider:</a:t>
            </a:r>
          </a:p>
          <a:p>
            <a:pPr lvl="1"/>
            <a:r>
              <a:rPr lang="en-US" dirty="0"/>
              <a:t>  Linux command line arguments</a:t>
            </a:r>
          </a:p>
          <a:p>
            <a:pPr lvl="1"/>
            <a:r>
              <a:rPr lang="en-US" dirty="0"/>
              <a:t>  Environment variables</a:t>
            </a:r>
          </a:p>
          <a:p>
            <a:pPr lvl="1"/>
            <a:r>
              <a:rPr lang="en-US" dirty="0"/>
              <a:t>  Some form of “compile time constants”</a:t>
            </a:r>
          </a:p>
          <a:p>
            <a:pPr lvl="1"/>
            <a:r>
              <a:rPr lang="en-US" dirty="0"/>
              <a:t>  Code you could implement to “self test” the platform</a:t>
            </a:r>
          </a:p>
        </p:txBody>
      </p:sp>
      <p:sp>
        <p:nvSpPr>
          <p:cNvPr id="4" name="Footer Placeholder 3">
            <a:extLst>
              <a:ext uri="{FF2B5EF4-FFF2-40B4-BE49-F238E27FC236}">
                <a16:creationId xmlns:a16="http://schemas.microsoft.com/office/drawing/2014/main" id="{331B23A9-E6A2-465A-9076-09A38CB69C3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5299C8B-C491-4DD3-B259-7B3992FCADAF}"/>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714272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EBC-E76E-4094-9489-05B285B52A77}"/>
              </a:ext>
            </a:extLst>
          </p:cNvPr>
          <p:cNvSpPr>
            <a:spLocks noGrp="1"/>
          </p:cNvSpPr>
          <p:nvPr>
            <p:ph type="title"/>
          </p:nvPr>
        </p:nvSpPr>
        <p:spPr/>
        <p:txBody>
          <a:bodyPr/>
          <a:lstStyle/>
          <a:p>
            <a:r>
              <a:rPr lang="en-US" dirty="0"/>
              <a:t>Thought question</a:t>
            </a:r>
          </a:p>
        </p:txBody>
      </p:sp>
      <p:sp>
        <p:nvSpPr>
          <p:cNvPr id="3" name="Content Placeholder 2">
            <a:extLst>
              <a:ext uri="{FF2B5EF4-FFF2-40B4-BE49-F238E27FC236}">
                <a16:creationId xmlns:a16="http://schemas.microsoft.com/office/drawing/2014/main" id="{21D83D90-3610-4DC3-9889-75619944DD2F}"/>
              </a:ext>
            </a:extLst>
          </p:cNvPr>
          <p:cNvSpPr>
            <a:spLocks noGrp="1"/>
          </p:cNvSpPr>
          <p:nvPr>
            <p:ph idx="1"/>
          </p:nvPr>
        </p:nvSpPr>
        <p:spPr/>
        <p:txBody>
          <a:bodyPr/>
          <a:lstStyle/>
          <a:p>
            <a:r>
              <a:rPr lang="en-US" dirty="0"/>
              <a:t>What would be the best way for a program to “learn” which platforms it has been properly tested on?</a:t>
            </a:r>
          </a:p>
          <a:p>
            <a:endParaRPr lang="en-US" dirty="0"/>
          </a:p>
          <a:p>
            <a:r>
              <a:rPr lang="en-US" dirty="0"/>
              <a:t>Some options to consider:</a:t>
            </a:r>
          </a:p>
          <a:p>
            <a:pPr lvl="1"/>
            <a:r>
              <a:rPr lang="en-US" dirty="0"/>
              <a:t>  Linux command line arguments</a:t>
            </a:r>
          </a:p>
          <a:p>
            <a:pPr lvl="1"/>
            <a:r>
              <a:rPr lang="en-US" dirty="0"/>
              <a:t>  Environment variables</a:t>
            </a:r>
          </a:p>
          <a:p>
            <a:pPr lvl="1"/>
            <a:r>
              <a:rPr lang="en-US" dirty="0"/>
              <a:t>  Some form of “compile time check”</a:t>
            </a:r>
          </a:p>
          <a:p>
            <a:pPr lvl="1"/>
            <a:r>
              <a:rPr lang="en-US" dirty="0"/>
              <a:t>  Code you could implement to “self test” the platform</a:t>
            </a:r>
          </a:p>
        </p:txBody>
      </p:sp>
      <p:sp>
        <p:nvSpPr>
          <p:cNvPr id="4" name="Footer Placeholder 3">
            <a:extLst>
              <a:ext uri="{FF2B5EF4-FFF2-40B4-BE49-F238E27FC236}">
                <a16:creationId xmlns:a16="http://schemas.microsoft.com/office/drawing/2014/main" id="{331B23A9-E6A2-465A-9076-09A38CB69C3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5299C8B-C491-4DD3-B259-7B3992FCADAF}"/>
              </a:ext>
            </a:extLst>
          </p:cNvPr>
          <p:cNvSpPr>
            <a:spLocks noGrp="1"/>
          </p:cNvSpPr>
          <p:nvPr>
            <p:ph type="sldNum" sz="quarter" idx="12"/>
          </p:nvPr>
        </p:nvSpPr>
        <p:spPr/>
        <p:txBody>
          <a:bodyPr/>
          <a:lstStyle/>
          <a:p>
            <a:fld id="{6547F9EC-0141-428E-9624-21FD351CB832}" type="slidenum">
              <a:rPr lang="en-US" smtClean="0"/>
              <a:t>51</a:t>
            </a:fld>
            <a:endParaRPr lang="en-US"/>
          </a:p>
        </p:txBody>
      </p:sp>
      <p:sp>
        <p:nvSpPr>
          <p:cNvPr id="6" name="TextBox 5">
            <a:extLst>
              <a:ext uri="{FF2B5EF4-FFF2-40B4-BE49-F238E27FC236}">
                <a16:creationId xmlns:a16="http://schemas.microsoft.com/office/drawing/2014/main" id="{48165B9E-9390-4727-8147-80CD3FCF8AD4}"/>
              </a:ext>
            </a:extLst>
          </p:cNvPr>
          <p:cNvSpPr txBox="1"/>
          <p:nvPr/>
        </p:nvSpPr>
        <p:spPr>
          <a:xfrm>
            <a:off x="1617133" y="2683004"/>
            <a:ext cx="9220200" cy="3046988"/>
          </a:xfrm>
          <a:prstGeom prst="rect">
            <a:avLst/>
          </a:prstGeom>
          <a:solidFill>
            <a:srgbClr val="FFFF66"/>
          </a:solidFill>
        </p:spPr>
        <p:txBody>
          <a:bodyPr wrap="square" rtlCol="0">
            <a:spAutoFit/>
          </a:bodyPr>
          <a:lstStyle/>
          <a:p>
            <a:r>
              <a:rPr lang="en-US" sz="3200" b="1" dirty="0">
                <a:solidFill>
                  <a:schemeClr val="accent2">
                    <a:lumMod val="50000"/>
                  </a:schemeClr>
                </a:solidFill>
              </a:rPr>
              <a:t>If at the time we compile a program, we could check the “target” machine (the one we are compiling on) for compatibility, we could only compile versions for hardware in some sort of list of validated options.</a:t>
            </a:r>
          </a:p>
          <a:p>
            <a:endParaRPr lang="en-US" sz="3200" b="1" dirty="0">
              <a:solidFill>
                <a:schemeClr val="accent2">
                  <a:lumMod val="50000"/>
                </a:schemeClr>
              </a:solidFill>
            </a:endParaRPr>
          </a:p>
          <a:p>
            <a:r>
              <a:rPr lang="en-US" sz="3200" b="1" dirty="0">
                <a:solidFill>
                  <a:schemeClr val="accent2">
                    <a:lumMod val="50000"/>
                  </a:schemeClr>
                </a:solidFill>
              </a:rPr>
              <a:t>The Linux “</a:t>
            </a:r>
            <a:r>
              <a:rPr lang="en-US" sz="3200" b="1" dirty="0" err="1">
                <a:solidFill>
                  <a:schemeClr val="accent2">
                    <a:lumMod val="50000"/>
                  </a:schemeClr>
                </a:solidFill>
              </a:rPr>
              <a:t>makefile</a:t>
            </a:r>
            <a:r>
              <a:rPr lang="en-US" sz="3200" b="1">
                <a:solidFill>
                  <a:schemeClr val="accent2">
                    <a:lumMod val="50000"/>
                  </a:schemeClr>
                </a:solidFill>
              </a:rPr>
              <a:t>” technology can be used for this</a:t>
            </a:r>
            <a:endParaRPr lang="en-US" sz="3200" b="1" dirty="0">
              <a:solidFill>
                <a:schemeClr val="accent2">
                  <a:lumMod val="50000"/>
                </a:schemeClr>
              </a:solidFill>
            </a:endParaRPr>
          </a:p>
        </p:txBody>
      </p:sp>
    </p:spTree>
    <p:extLst>
      <p:ext uri="{BB962C8B-B14F-4D97-AF65-F5344CB8AC3E}">
        <p14:creationId xmlns:p14="http://schemas.microsoft.com/office/powerpoint/2010/main" val="3623238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778B-30B3-4279-940C-03147DC80037}"/>
              </a:ext>
            </a:extLst>
          </p:cNvPr>
          <p:cNvSpPr>
            <a:spLocks noGrp="1"/>
          </p:cNvSpPr>
          <p:nvPr>
            <p:ph type="title"/>
          </p:nvPr>
        </p:nvSpPr>
        <p:spPr/>
        <p:txBody>
          <a:bodyPr/>
          <a:lstStyle/>
          <a:p>
            <a:r>
              <a:rPr lang="en-US" dirty="0"/>
              <a:t>Revisiting the abstraction perspective</a:t>
            </a:r>
          </a:p>
        </p:txBody>
      </p:sp>
      <p:sp>
        <p:nvSpPr>
          <p:cNvPr id="3" name="Content Placeholder 2">
            <a:extLst>
              <a:ext uri="{FF2B5EF4-FFF2-40B4-BE49-F238E27FC236}">
                <a16:creationId xmlns:a16="http://schemas.microsoft.com/office/drawing/2014/main" id="{80DEC5C7-7453-4880-A8AE-E0DFF28CD1DB}"/>
              </a:ext>
            </a:extLst>
          </p:cNvPr>
          <p:cNvSpPr>
            <a:spLocks noGrp="1"/>
          </p:cNvSpPr>
          <p:nvPr>
            <p:ph idx="1"/>
          </p:nvPr>
        </p:nvSpPr>
        <p:spPr/>
        <p:txBody>
          <a:bodyPr>
            <a:normAutofit lnSpcReduction="10000"/>
          </a:bodyPr>
          <a:lstStyle/>
          <a:p>
            <a:r>
              <a:rPr lang="en-US" dirty="0"/>
              <a:t>If SIMD instructions are the mechanistic feature, what was the abstraction?</a:t>
            </a:r>
            <a:br>
              <a:rPr lang="en-US" dirty="0"/>
            </a:br>
            <a:br>
              <a:rPr lang="en-US" dirty="0"/>
            </a:br>
            <a:r>
              <a:rPr lang="en-US" dirty="0"/>
              <a:t>For advanced C++ developers, the abstraction here is a coding pattern: a conceptual abstraction – a mental/visualization tool.</a:t>
            </a:r>
          </a:p>
          <a:p>
            <a:endParaRPr lang="en-US" dirty="0"/>
          </a:p>
          <a:p>
            <a:r>
              <a:rPr lang="en-US" dirty="0"/>
              <a:t>When we write code that deliberately exposes parallelism opportunities that match the SIMD hardware, the compiler can “pattern match” and generate SIMD instructions.</a:t>
            </a:r>
          </a:p>
        </p:txBody>
      </p:sp>
      <p:sp>
        <p:nvSpPr>
          <p:cNvPr id="4" name="Footer Placeholder 3">
            <a:extLst>
              <a:ext uri="{FF2B5EF4-FFF2-40B4-BE49-F238E27FC236}">
                <a16:creationId xmlns:a16="http://schemas.microsoft.com/office/drawing/2014/main" id="{9AD0A8EE-C1A5-4F31-8F3D-5BD742BF042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2A232B0-1998-4648-A4AC-0D7094204CF3}"/>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3757116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FFF8-5BA6-4B80-8F8D-31DBED5064C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289E265-2DC6-414A-A05D-837C91DC1BBE}"/>
              </a:ext>
            </a:extLst>
          </p:cNvPr>
          <p:cNvSpPr>
            <a:spLocks noGrp="1"/>
          </p:cNvSpPr>
          <p:nvPr>
            <p:ph idx="1"/>
          </p:nvPr>
        </p:nvSpPr>
        <p:spPr/>
        <p:txBody>
          <a:bodyPr/>
          <a:lstStyle/>
          <a:p>
            <a:r>
              <a:rPr lang="en-US" dirty="0"/>
              <a:t>Understanding the computer architecture, behavior of the operating system, data object formats and C++ compiler enables us to squeeze surprising speedups from our system!</a:t>
            </a:r>
          </a:p>
          <a:p>
            <a:endParaRPr lang="en-US" dirty="0"/>
          </a:p>
          <a:p>
            <a:r>
              <a:rPr lang="en-US" dirty="0"/>
              <a:t>Because SIMD instructions have become common, it is worth knowing about them.  When you are able to leverage them, you gain speed and reduce </a:t>
            </a:r>
            <a:r>
              <a:rPr lang="en-US"/>
              <a:t>power consumption.</a:t>
            </a:r>
            <a:endParaRPr lang="en-US" dirty="0"/>
          </a:p>
        </p:txBody>
      </p:sp>
      <p:sp>
        <p:nvSpPr>
          <p:cNvPr id="4" name="Footer Placeholder 3">
            <a:extLst>
              <a:ext uri="{FF2B5EF4-FFF2-40B4-BE49-F238E27FC236}">
                <a16:creationId xmlns:a16="http://schemas.microsoft.com/office/drawing/2014/main" id="{8BE99728-2D39-4297-8F8F-B27D52860F3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8A18B72-34DE-425E-80B2-EB83F1B63934}"/>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210087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594B-835A-4674-85E8-BA3053697355}"/>
              </a:ext>
            </a:extLst>
          </p:cNvPr>
          <p:cNvSpPr>
            <a:spLocks noGrp="1"/>
          </p:cNvSpPr>
          <p:nvPr>
            <p:ph type="title"/>
          </p:nvPr>
        </p:nvSpPr>
        <p:spPr/>
        <p:txBody>
          <a:bodyPr/>
          <a:lstStyle/>
          <a:p>
            <a:r>
              <a:rPr lang="en-US" dirty="0"/>
              <a:t>Opportunities for parallelism </a:t>
            </a:r>
          </a:p>
        </p:txBody>
      </p:sp>
      <p:sp>
        <p:nvSpPr>
          <p:cNvPr id="5" name="Content Placeholder 4">
            <a:extLst>
              <a:ext uri="{FF2B5EF4-FFF2-40B4-BE49-F238E27FC236}">
                <a16:creationId xmlns:a16="http://schemas.microsoft.com/office/drawing/2014/main" id="{04FCC0AE-4067-4402-8C50-91439058D280}"/>
              </a:ext>
            </a:extLst>
          </p:cNvPr>
          <p:cNvSpPr>
            <a:spLocks noGrp="1"/>
          </p:cNvSpPr>
          <p:nvPr>
            <p:ph idx="1"/>
          </p:nvPr>
        </p:nvSpPr>
        <p:spPr/>
        <p:txBody>
          <a:bodyPr>
            <a:normAutofit/>
          </a:bodyPr>
          <a:lstStyle/>
          <a:p>
            <a:r>
              <a:rPr lang="en-US" dirty="0"/>
              <a:t>Parallel computation on data that is inherently parallel</a:t>
            </a:r>
          </a:p>
          <a:p>
            <a:pPr lvl="1"/>
            <a:r>
              <a:rPr lang="en-US" dirty="0"/>
              <a:t>  Really big deal for graphics, vision, AI</a:t>
            </a:r>
          </a:p>
          <a:p>
            <a:pPr lvl="1"/>
            <a:r>
              <a:rPr lang="en-US" dirty="0"/>
              <a:t>  These areas are “embarrassingly parallel”</a:t>
            </a:r>
          </a:p>
          <a:p>
            <a:pPr lvl="1"/>
            <a:endParaRPr lang="en-US" dirty="0"/>
          </a:p>
          <a:p>
            <a:pPr marL="128016" lvl="1" indent="0">
              <a:buNone/>
            </a:pPr>
            <a:r>
              <a:rPr lang="en-US" dirty="0"/>
              <a:t>Successful solutions will be ones that are designed to leverage parallel computing at every level!</a:t>
            </a:r>
          </a:p>
        </p:txBody>
      </p:sp>
      <p:sp>
        <p:nvSpPr>
          <p:cNvPr id="3" name="Footer Placeholder 2">
            <a:extLst>
              <a:ext uri="{FF2B5EF4-FFF2-40B4-BE49-F238E27FC236}">
                <a16:creationId xmlns:a16="http://schemas.microsoft.com/office/drawing/2014/main" id="{282260E1-B304-4CCB-AD3D-D941BA3B6336}"/>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A1E34709-D54B-42AE-992E-8C2DD0EA2CC9}"/>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115832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9759-7B99-4E27-8D40-8D343D007404}"/>
              </a:ext>
            </a:extLst>
          </p:cNvPr>
          <p:cNvSpPr>
            <a:spLocks noGrp="1"/>
          </p:cNvSpPr>
          <p:nvPr>
            <p:ph type="title"/>
          </p:nvPr>
        </p:nvSpPr>
        <p:spPr/>
        <p:txBody>
          <a:bodyPr/>
          <a:lstStyle/>
          <a:p>
            <a:r>
              <a:rPr lang="en-US" dirty="0"/>
              <a:t>Opportunities for Parallelism</a:t>
            </a:r>
          </a:p>
        </p:txBody>
      </p:sp>
      <p:sp>
        <p:nvSpPr>
          <p:cNvPr id="4" name="Footer Placeholder 3">
            <a:extLst>
              <a:ext uri="{FF2B5EF4-FFF2-40B4-BE49-F238E27FC236}">
                <a16:creationId xmlns:a16="http://schemas.microsoft.com/office/drawing/2014/main" id="{5318EB7D-D20F-4690-A690-B9E14723C65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636EDA0-8012-4ACD-99A2-9321AB8C9C98}"/>
              </a:ext>
            </a:extLst>
          </p:cNvPr>
          <p:cNvSpPr>
            <a:spLocks noGrp="1"/>
          </p:cNvSpPr>
          <p:nvPr>
            <p:ph type="sldNum" sz="quarter" idx="12"/>
          </p:nvPr>
        </p:nvSpPr>
        <p:spPr/>
        <p:txBody>
          <a:bodyPr/>
          <a:lstStyle/>
          <a:p>
            <a:fld id="{6547F9EC-0141-428E-9624-21FD351CB832}" type="slidenum">
              <a:rPr lang="en-US" smtClean="0"/>
              <a:t>7</a:t>
            </a:fld>
            <a:endParaRPr lang="en-US"/>
          </a:p>
        </p:txBody>
      </p:sp>
      <p:sp>
        <p:nvSpPr>
          <p:cNvPr id="6" name="TextBox 5">
            <a:extLst>
              <a:ext uri="{FF2B5EF4-FFF2-40B4-BE49-F238E27FC236}">
                <a16:creationId xmlns:a16="http://schemas.microsoft.com/office/drawing/2014/main" id="{E72E86A8-8128-4494-8FE6-5E478A7837BF}"/>
              </a:ext>
            </a:extLst>
          </p:cNvPr>
          <p:cNvSpPr txBox="1"/>
          <p:nvPr/>
        </p:nvSpPr>
        <p:spPr>
          <a:xfrm>
            <a:off x="7426582" y="5000099"/>
            <a:ext cx="4097866" cy="923330"/>
          </a:xfrm>
          <a:prstGeom prst="rect">
            <a:avLst/>
          </a:prstGeom>
          <a:noFill/>
        </p:spPr>
        <p:txBody>
          <a:bodyPr wrap="square" rtlCol="0">
            <a:spAutoFit/>
          </a:bodyPr>
          <a:lstStyle/>
          <a:p>
            <a:r>
              <a:rPr lang="en-US" dirty="0"/>
              <a:t>Photo on disk: It spans many blocks of the file.  Can they be prefetched while we are processing blocks already in memory?</a:t>
            </a:r>
          </a:p>
        </p:txBody>
      </p:sp>
      <p:pic>
        <p:nvPicPr>
          <p:cNvPr id="15" name="Picture 14">
            <a:extLst>
              <a:ext uri="{FF2B5EF4-FFF2-40B4-BE49-F238E27FC236}">
                <a16:creationId xmlns:a16="http://schemas.microsoft.com/office/drawing/2014/main" id="{33BDE965-691F-4119-BE8B-9217C1E68560}"/>
              </a:ext>
            </a:extLst>
          </p:cNvPr>
          <p:cNvPicPr>
            <a:picLocks noChangeAspect="1"/>
          </p:cNvPicPr>
          <p:nvPr/>
        </p:nvPicPr>
        <p:blipFill>
          <a:blip r:embed="rId2"/>
          <a:stretch>
            <a:fillRect/>
          </a:stretch>
        </p:blipFill>
        <p:spPr>
          <a:xfrm rot="5400000">
            <a:off x="3135270" y="4388716"/>
            <a:ext cx="2097206" cy="2615411"/>
          </a:xfrm>
          <a:prstGeom prst="rect">
            <a:avLst/>
          </a:prstGeom>
          <a:scene3d>
            <a:camera prst="isometricOffAxis1Left"/>
            <a:lightRig rig="threePt" dir="t"/>
          </a:scene3d>
        </p:spPr>
      </p:pic>
      <p:pic>
        <p:nvPicPr>
          <p:cNvPr id="16" name="Picture 15">
            <a:extLst>
              <a:ext uri="{FF2B5EF4-FFF2-40B4-BE49-F238E27FC236}">
                <a16:creationId xmlns:a16="http://schemas.microsoft.com/office/drawing/2014/main" id="{0614B451-EA3E-4844-8D94-A0B24547A9A4}"/>
              </a:ext>
            </a:extLst>
          </p:cNvPr>
          <p:cNvPicPr>
            <a:picLocks noChangeAspect="1"/>
          </p:cNvPicPr>
          <p:nvPr/>
        </p:nvPicPr>
        <p:blipFill rotWithShape="1">
          <a:blip r:embed="rId2"/>
          <a:srcRect r="74503" b="74780"/>
          <a:stretch/>
        </p:blipFill>
        <p:spPr>
          <a:xfrm rot="5400000">
            <a:off x="2991071" y="2700639"/>
            <a:ext cx="534723" cy="659610"/>
          </a:xfrm>
          <a:prstGeom prst="rect">
            <a:avLst/>
          </a:prstGeom>
          <a:scene3d>
            <a:camera prst="isometricOffAxis1Left"/>
            <a:lightRig rig="threePt" dir="t"/>
          </a:scene3d>
        </p:spPr>
      </p:pic>
      <p:pic>
        <p:nvPicPr>
          <p:cNvPr id="17" name="Picture 16">
            <a:extLst>
              <a:ext uri="{FF2B5EF4-FFF2-40B4-BE49-F238E27FC236}">
                <a16:creationId xmlns:a16="http://schemas.microsoft.com/office/drawing/2014/main" id="{0111E729-EFDB-464A-8DF2-EF62AE259532}"/>
              </a:ext>
            </a:extLst>
          </p:cNvPr>
          <p:cNvPicPr>
            <a:picLocks noChangeAspect="1"/>
          </p:cNvPicPr>
          <p:nvPr/>
        </p:nvPicPr>
        <p:blipFill rotWithShape="1">
          <a:blip r:embed="rId2"/>
          <a:srcRect l="49226" t="49559" r="25277" b="25221"/>
          <a:stretch/>
        </p:blipFill>
        <p:spPr>
          <a:xfrm rot="5400000">
            <a:off x="4168776" y="3961618"/>
            <a:ext cx="534724" cy="659612"/>
          </a:xfrm>
          <a:prstGeom prst="rect">
            <a:avLst/>
          </a:prstGeom>
          <a:scene3d>
            <a:camera prst="isometricOffAxis1Left"/>
            <a:lightRig rig="threePt" dir="t"/>
          </a:scene3d>
        </p:spPr>
      </p:pic>
      <p:sp>
        <p:nvSpPr>
          <p:cNvPr id="18" name="Cube 17">
            <a:extLst>
              <a:ext uri="{FF2B5EF4-FFF2-40B4-BE49-F238E27FC236}">
                <a16:creationId xmlns:a16="http://schemas.microsoft.com/office/drawing/2014/main" id="{F6AA16E9-14BC-4CD2-98A2-39B93332EDDB}"/>
              </a:ext>
            </a:extLst>
          </p:cNvPr>
          <p:cNvSpPr/>
          <p:nvPr/>
        </p:nvSpPr>
        <p:spPr>
          <a:xfrm>
            <a:off x="1821873" y="3628499"/>
            <a:ext cx="5569527" cy="100739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ylinder 18">
            <a:extLst>
              <a:ext uri="{FF2B5EF4-FFF2-40B4-BE49-F238E27FC236}">
                <a16:creationId xmlns:a16="http://schemas.microsoft.com/office/drawing/2014/main" id="{8D7EAC25-746A-4335-9F2F-2DA376167FD1}"/>
              </a:ext>
            </a:extLst>
          </p:cNvPr>
          <p:cNvSpPr/>
          <p:nvPr/>
        </p:nvSpPr>
        <p:spPr>
          <a:xfrm>
            <a:off x="1747982" y="4892355"/>
            <a:ext cx="5190836" cy="1368507"/>
          </a:xfrm>
          <a:prstGeom prst="ca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5A926BD-EA42-4036-826D-6223D445D14D}"/>
              </a:ext>
            </a:extLst>
          </p:cNvPr>
          <p:cNvSpPr txBox="1"/>
          <p:nvPr/>
        </p:nvSpPr>
        <p:spPr>
          <a:xfrm>
            <a:off x="7426582" y="3573296"/>
            <a:ext cx="4097866" cy="1200329"/>
          </a:xfrm>
          <a:prstGeom prst="rect">
            <a:avLst/>
          </a:prstGeom>
          <a:noFill/>
        </p:spPr>
        <p:txBody>
          <a:bodyPr wrap="square" rtlCol="0">
            <a:spAutoFit/>
          </a:bodyPr>
          <a:lstStyle/>
          <a:p>
            <a:r>
              <a:rPr lang="en-US" dirty="0"/>
              <a:t>Block in the buffer pool was just read by the application.  Next block is being prefetched… previously read blocks are cached, for a while</a:t>
            </a:r>
          </a:p>
        </p:txBody>
      </p:sp>
      <p:sp>
        <p:nvSpPr>
          <p:cNvPr id="21" name="TextBox 20">
            <a:extLst>
              <a:ext uri="{FF2B5EF4-FFF2-40B4-BE49-F238E27FC236}">
                <a16:creationId xmlns:a16="http://schemas.microsoft.com/office/drawing/2014/main" id="{1775FFAA-60BD-45BB-9647-FD2D72174BBB}"/>
              </a:ext>
            </a:extLst>
          </p:cNvPr>
          <p:cNvSpPr txBox="1"/>
          <p:nvPr/>
        </p:nvSpPr>
        <p:spPr>
          <a:xfrm>
            <a:off x="7451690" y="2311306"/>
            <a:ext cx="4097866" cy="923330"/>
          </a:xfrm>
          <a:prstGeom prst="rect">
            <a:avLst/>
          </a:prstGeom>
          <a:noFill/>
        </p:spPr>
        <p:txBody>
          <a:bodyPr wrap="square" rtlCol="0">
            <a:spAutoFit/>
          </a:bodyPr>
          <a:lstStyle/>
          <a:p>
            <a:r>
              <a:rPr lang="en-US" dirty="0"/>
              <a:t>The application has multiple threads and</a:t>
            </a:r>
            <a:br>
              <a:rPr lang="en-US" dirty="0"/>
            </a:br>
            <a:r>
              <a:rPr lang="en-US" dirty="0"/>
              <a:t>they are processing different blocks.  The blocks themselves are arrays of pixels</a:t>
            </a:r>
          </a:p>
        </p:txBody>
      </p:sp>
      <p:sp>
        <p:nvSpPr>
          <p:cNvPr id="22" name="Freeform: Shape 21">
            <a:extLst>
              <a:ext uri="{FF2B5EF4-FFF2-40B4-BE49-F238E27FC236}">
                <a16:creationId xmlns:a16="http://schemas.microsoft.com/office/drawing/2014/main" id="{633CD151-F57A-4DC3-BFC2-C6E5008B72A9}"/>
              </a:ext>
            </a:extLst>
          </p:cNvPr>
          <p:cNvSpPr/>
          <p:nvPr/>
        </p:nvSpPr>
        <p:spPr>
          <a:xfrm>
            <a:off x="3971141" y="4441299"/>
            <a:ext cx="326077" cy="1117600"/>
          </a:xfrm>
          <a:custGeom>
            <a:avLst/>
            <a:gdLst>
              <a:gd name="connsiteX0" fmla="*/ 95168 w 326077"/>
              <a:gd name="connsiteY0" fmla="*/ 1117600 h 1117600"/>
              <a:gd name="connsiteX1" fmla="*/ 12041 w 326077"/>
              <a:gd name="connsiteY1" fmla="*/ 387927 h 1117600"/>
              <a:gd name="connsiteX2" fmla="*/ 326077 w 326077"/>
              <a:gd name="connsiteY2" fmla="*/ 0 h 1117600"/>
            </a:gdLst>
            <a:ahLst/>
            <a:cxnLst>
              <a:cxn ang="0">
                <a:pos x="connsiteX0" y="connsiteY0"/>
              </a:cxn>
              <a:cxn ang="0">
                <a:pos x="connsiteX1" y="connsiteY1"/>
              </a:cxn>
              <a:cxn ang="0">
                <a:pos x="connsiteX2" y="connsiteY2"/>
              </a:cxn>
            </a:cxnLst>
            <a:rect l="l" t="t" r="r" b="b"/>
            <a:pathLst>
              <a:path w="326077" h="1117600">
                <a:moveTo>
                  <a:pt x="95168" y="1117600"/>
                </a:moveTo>
                <a:cubicBezTo>
                  <a:pt x="34362" y="845897"/>
                  <a:pt x="-26444" y="574194"/>
                  <a:pt x="12041" y="387927"/>
                </a:cubicBezTo>
                <a:cubicBezTo>
                  <a:pt x="50526" y="201660"/>
                  <a:pt x="188301" y="100830"/>
                  <a:pt x="326077" y="0"/>
                </a:cubicBezTo>
              </a:path>
            </a:pathLst>
          </a:custGeom>
          <a:noFill/>
          <a:ln w="571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02686459-D86A-4A64-BA0C-6FDCE7C9AF76}"/>
              </a:ext>
            </a:extLst>
          </p:cNvPr>
          <p:cNvCxnSpPr>
            <a:cxnSpLocks/>
          </p:cNvCxnSpPr>
          <p:nvPr/>
        </p:nvCxnSpPr>
        <p:spPr>
          <a:xfrm flipV="1">
            <a:off x="5266247" y="3000673"/>
            <a:ext cx="523404" cy="109785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0CFE987-15A6-4710-B04C-E2606B9B18DF}"/>
              </a:ext>
            </a:extLst>
          </p:cNvPr>
          <p:cNvSpPr txBox="1"/>
          <p:nvPr/>
        </p:nvSpPr>
        <p:spPr>
          <a:xfrm>
            <a:off x="5974144" y="4302324"/>
            <a:ext cx="1461055" cy="369332"/>
          </a:xfrm>
          <a:prstGeom prst="rect">
            <a:avLst/>
          </a:prstGeom>
          <a:noFill/>
        </p:spPr>
        <p:txBody>
          <a:bodyPr wrap="square" rtlCol="0">
            <a:spAutoFit/>
          </a:bodyPr>
          <a:lstStyle/>
          <a:p>
            <a:r>
              <a:rPr lang="en-US" b="1" dirty="0"/>
              <a:t>O/S kernel</a:t>
            </a:r>
          </a:p>
        </p:txBody>
      </p:sp>
      <p:sp>
        <p:nvSpPr>
          <p:cNvPr id="26" name="TextBox 25">
            <a:extLst>
              <a:ext uri="{FF2B5EF4-FFF2-40B4-BE49-F238E27FC236}">
                <a16:creationId xmlns:a16="http://schemas.microsoft.com/office/drawing/2014/main" id="{2BF930C0-4A0F-480A-93EB-14262275AA60}"/>
              </a:ext>
            </a:extLst>
          </p:cNvPr>
          <p:cNvSpPr txBox="1"/>
          <p:nvPr/>
        </p:nvSpPr>
        <p:spPr>
          <a:xfrm>
            <a:off x="6058192" y="5502653"/>
            <a:ext cx="1461055" cy="646331"/>
          </a:xfrm>
          <a:prstGeom prst="rect">
            <a:avLst/>
          </a:prstGeom>
          <a:noFill/>
        </p:spPr>
        <p:txBody>
          <a:bodyPr wrap="square" rtlCol="0">
            <a:spAutoFit/>
          </a:bodyPr>
          <a:lstStyle/>
          <a:p>
            <a:r>
              <a:rPr lang="en-US" b="1" dirty="0"/>
              <a:t>Storage device</a:t>
            </a:r>
          </a:p>
        </p:txBody>
      </p:sp>
      <p:sp>
        <p:nvSpPr>
          <p:cNvPr id="27" name="Cube 26">
            <a:extLst>
              <a:ext uri="{FF2B5EF4-FFF2-40B4-BE49-F238E27FC236}">
                <a16:creationId xmlns:a16="http://schemas.microsoft.com/office/drawing/2014/main" id="{D40E1EC2-B451-40D4-AEEC-100C77A8207D}"/>
              </a:ext>
            </a:extLst>
          </p:cNvPr>
          <p:cNvSpPr/>
          <p:nvPr/>
        </p:nvSpPr>
        <p:spPr>
          <a:xfrm>
            <a:off x="1821873" y="2294674"/>
            <a:ext cx="5569527" cy="100739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DD15D1F-CF95-41BC-8324-5860A49E6999}"/>
              </a:ext>
            </a:extLst>
          </p:cNvPr>
          <p:cNvSpPr txBox="1"/>
          <p:nvPr/>
        </p:nvSpPr>
        <p:spPr>
          <a:xfrm>
            <a:off x="5930345" y="2975539"/>
            <a:ext cx="1461055" cy="369332"/>
          </a:xfrm>
          <a:prstGeom prst="rect">
            <a:avLst/>
          </a:prstGeom>
          <a:noFill/>
        </p:spPr>
        <p:txBody>
          <a:bodyPr wrap="square" rtlCol="0">
            <a:spAutoFit/>
          </a:bodyPr>
          <a:lstStyle/>
          <a:p>
            <a:r>
              <a:rPr lang="en-US" b="1" dirty="0"/>
              <a:t>Application</a:t>
            </a:r>
          </a:p>
        </p:txBody>
      </p:sp>
      <p:pic>
        <p:nvPicPr>
          <p:cNvPr id="29" name="Picture 28">
            <a:extLst>
              <a:ext uri="{FF2B5EF4-FFF2-40B4-BE49-F238E27FC236}">
                <a16:creationId xmlns:a16="http://schemas.microsoft.com/office/drawing/2014/main" id="{D4F481B6-3551-46F0-9088-86F895DFE1CE}"/>
              </a:ext>
            </a:extLst>
          </p:cNvPr>
          <p:cNvPicPr>
            <a:picLocks noChangeAspect="1"/>
          </p:cNvPicPr>
          <p:nvPr/>
        </p:nvPicPr>
        <p:blipFill rotWithShape="1">
          <a:blip r:embed="rId2"/>
          <a:srcRect l="73969" t="49663" r="1905" b="26146"/>
          <a:stretch/>
        </p:blipFill>
        <p:spPr>
          <a:xfrm rot="5400000">
            <a:off x="5027889" y="3953679"/>
            <a:ext cx="505970" cy="632719"/>
          </a:xfrm>
          <a:prstGeom prst="rect">
            <a:avLst/>
          </a:prstGeom>
          <a:scene3d>
            <a:camera prst="isometricOffAxis1Left"/>
            <a:lightRig rig="threePt" dir="t"/>
          </a:scene3d>
        </p:spPr>
      </p:pic>
      <p:pic>
        <p:nvPicPr>
          <p:cNvPr id="33" name="Picture 32">
            <a:extLst>
              <a:ext uri="{FF2B5EF4-FFF2-40B4-BE49-F238E27FC236}">
                <a16:creationId xmlns:a16="http://schemas.microsoft.com/office/drawing/2014/main" id="{261AF4BB-C57A-410C-84A6-8DD6985C50D6}"/>
              </a:ext>
            </a:extLst>
          </p:cNvPr>
          <p:cNvPicPr>
            <a:picLocks noChangeAspect="1"/>
          </p:cNvPicPr>
          <p:nvPr/>
        </p:nvPicPr>
        <p:blipFill rotWithShape="1">
          <a:blip r:embed="rId2"/>
          <a:srcRect l="73969" t="49663" r="1905" b="26146"/>
          <a:stretch/>
        </p:blipFill>
        <p:spPr>
          <a:xfrm rot="5400000">
            <a:off x="5586229" y="2532806"/>
            <a:ext cx="505970" cy="632719"/>
          </a:xfrm>
          <a:prstGeom prst="rect">
            <a:avLst/>
          </a:prstGeom>
          <a:scene3d>
            <a:camera prst="isometricOffAxis1Left"/>
            <a:lightRig rig="threePt" dir="t"/>
          </a:scene3d>
        </p:spPr>
      </p:pic>
      <p:sp>
        <p:nvSpPr>
          <p:cNvPr id="34" name="Freeform: Shape 33">
            <a:extLst>
              <a:ext uri="{FF2B5EF4-FFF2-40B4-BE49-F238E27FC236}">
                <a16:creationId xmlns:a16="http://schemas.microsoft.com/office/drawing/2014/main" id="{89CB56B8-909F-4C2C-9E20-E318EE351CF5}"/>
              </a:ext>
            </a:extLst>
          </p:cNvPr>
          <p:cNvSpPr/>
          <p:nvPr/>
        </p:nvSpPr>
        <p:spPr>
          <a:xfrm>
            <a:off x="3628375" y="2666900"/>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748A1C1-A794-4177-A051-0FB3C7534032}"/>
              </a:ext>
            </a:extLst>
          </p:cNvPr>
          <p:cNvSpPr/>
          <p:nvPr/>
        </p:nvSpPr>
        <p:spPr>
          <a:xfrm>
            <a:off x="4274963" y="2709041"/>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D8C4A98-704C-41B8-83CF-766FAA888EFD}"/>
              </a:ext>
            </a:extLst>
          </p:cNvPr>
          <p:cNvSpPr/>
          <p:nvPr/>
        </p:nvSpPr>
        <p:spPr>
          <a:xfrm>
            <a:off x="5194343" y="2694831"/>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EF69A81F-8D6C-4C6C-BC78-1A1BF3D210D8}"/>
              </a:ext>
            </a:extLst>
          </p:cNvPr>
          <p:cNvPicPr>
            <a:picLocks noChangeAspect="1"/>
          </p:cNvPicPr>
          <p:nvPr/>
        </p:nvPicPr>
        <p:blipFill rotWithShape="1">
          <a:blip r:embed="rId2"/>
          <a:srcRect r="74503" b="74780"/>
          <a:stretch/>
        </p:blipFill>
        <p:spPr>
          <a:xfrm rot="5400000">
            <a:off x="2938612" y="3917478"/>
            <a:ext cx="534723" cy="659610"/>
          </a:xfrm>
          <a:prstGeom prst="rect">
            <a:avLst/>
          </a:prstGeom>
          <a:scene3d>
            <a:camera prst="isometricOffAxis1Left"/>
            <a:lightRig rig="threePt" dir="t"/>
          </a:scene3d>
        </p:spPr>
      </p:pic>
      <p:cxnSp>
        <p:nvCxnSpPr>
          <p:cNvPr id="38" name="Straight Arrow Connector 37">
            <a:extLst>
              <a:ext uri="{FF2B5EF4-FFF2-40B4-BE49-F238E27FC236}">
                <a16:creationId xmlns:a16="http://schemas.microsoft.com/office/drawing/2014/main" id="{26A2C1C5-756A-4244-B870-D482B100ED7C}"/>
              </a:ext>
            </a:extLst>
          </p:cNvPr>
          <p:cNvCxnSpPr>
            <a:cxnSpLocks/>
          </p:cNvCxnSpPr>
          <p:nvPr/>
        </p:nvCxnSpPr>
        <p:spPr>
          <a:xfrm flipH="1" flipV="1">
            <a:off x="3205973" y="3102151"/>
            <a:ext cx="52459" cy="102007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043B5BC-34D2-4035-A06E-C24388DC308D}"/>
              </a:ext>
            </a:extLst>
          </p:cNvPr>
          <p:cNvCxnSpPr>
            <a:cxnSpLocks/>
          </p:cNvCxnSpPr>
          <p:nvPr/>
        </p:nvCxnSpPr>
        <p:spPr>
          <a:xfrm flipH="1" flipV="1">
            <a:off x="4415331" y="3400777"/>
            <a:ext cx="6558" cy="755733"/>
          </a:xfrm>
          <a:prstGeom prst="straightConnector1">
            <a:avLst/>
          </a:prstGeom>
          <a:ln w="571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62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CC4B-6961-4F12-9659-849590E62F44}"/>
              </a:ext>
            </a:extLst>
          </p:cNvPr>
          <p:cNvSpPr>
            <a:spLocks noGrp="1"/>
          </p:cNvSpPr>
          <p:nvPr>
            <p:ph type="title"/>
          </p:nvPr>
        </p:nvSpPr>
        <p:spPr/>
        <p:txBody>
          <a:bodyPr/>
          <a:lstStyle/>
          <a:p>
            <a:r>
              <a:rPr lang="en-US" dirty="0"/>
              <a:t>What are the “requirements” for the maximum degree of parallelism?</a:t>
            </a:r>
          </a:p>
        </p:txBody>
      </p:sp>
      <p:sp>
        <p:nvSpPr>
          <p:cNvPr id="3" name="Content Placeholder 2">
            <a:extLst>
              <a:ext uri="{FF2B5EF4-FFF2-40B4-BE49-F238E27FC236}">
                <a16:creationId xmlns:a16="http://schemas.microsoft.com/office/drawing/2014/main" id="{EE76C936-E2F6-47C2-9A68-EB0D9D5D4C99}"/>
              </a:ext>
            </a:extLst>
          </p:cNvPr>
          <p:cNvSpPr>
            <a:spLocks noGrp="1"/>
          </p:cNvSpPr>
          <p:nvPr>
            <p:ph idx="1"/>
          </p:nvPr>
        </p:nvSpPr>
        <p:spPr>
          <a:xfrm>
            <a:off x="1024128" y="2633132"/>
            <a:ext cx="10641690" cy="3676227"/>
          </a:xfrm>
        </p:spPr>
        <p:txBody>
          <a:bodyPr/>
          <a:lstStyle/>
          <a:p>
            <a:r>
              <a:rPr lang="en-US" dirty="0"/>
              <a:t>A task must have all of its inputs available.</a:t>
            </a:r>
          </a:p>
          <a:p>
            <a:r>
              <a:rPr lang="en-US" dirty="0"/>
              <a:t>It should be possible to perform the task totally independently from any other tasks (no additional data from them, no sharing of any data with them)</a:t>
            </a:r>
          </a:p>
          <a:p>
            <a:r>
              <a:rPr lang="en-US" dirty="0"/>
              <a:t>There should be other things happening too</a:t>
            </a:r>
          </a:p>
        </p:txBody>
      </p:sp>
      <p:sp>
        <p:nvSpPr>
          <p:cNvPr id="4" name="Footer Placeholder 3">
            <a:extLst>
              <a:ext uri="{FF2B5EF4-FFF2-40B4-BE49-F238E27FC236}">
                <a16:creationId xmlns:a16="http://schemas.microsoft.com/office/drawing/2014/main" id="{3FD91796-22B9-4375-B27B-525FE9FA527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5447A7F-6681-47E4-8BA3-E98542F7692D}"/>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91446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DCCF-F4F2-4DA6-82B4-D90176CEC9E2}"/>
              </a:ext>
            </a:extLst>
          </p:cNvPr>
          <p:cNvSpPr>
            <a:spLocks noGrp="1"/>
          </p:cNvSpPr>
          <p:nvPr>
            <p:ph type="title"/>
          </p:nvPr>
        </p:nvSpPr>
        <p:spPr>
          <a:xfrm>
            <a:off x="1024127" y="585216"/>
            <a:ext cx="10846140" cy="1499616"/>
          </a:xfrm>
        </p:spPr>
        <p:txBody>
          <a:bodyPr/>
          <a:lstStyle/>
          <a:p>
            <a:r>
              <a:rPr lang="en-US" dirty="0"/>
              <a:t>We call this “</a:t>
            </a:r>
            <a:r>
              <a:rPr lang="en-US" dirty="0" err="1"/>
              <a:t>Embarassing</a:t>
            </a:r>
            <a:r>
              <a:rPr lang="en-US" dirty="0"/>
              <a:t>” Parallelism</a:t>
            </a:r>
          </a:p>
        </p:txBody>
      </p:sp>
      <p:sp>
        <p:nvSpPr>
          <p:cNvPr id="3" name="Content Placeholder 2">
            <a:extLst>
              <a:ext uri="{FF2B5EF4-FFF2-40B4-BE49-F238E27FC236}">
                <a16:creationId xmlns:a16="http://schemas.microsoft.com/office/drawing/2014/main" id="{6DC6E1B5-3F30-4D8A-B637-21E68388B515}"/>
              </a:ext>
            </a:extLst>
          </p:cNvPr>
          <p:cNvSpPr>
            <a:spLocks noGrp="1"/>
          </p:cNvSpPr>
          <p:nvPr>
            <p:ph idx="1"/>
          </p:nvPr>
        </p:nvSpPr>
        <p:spPr/>
        <p:txBody>
          <a:bodyPr>
            <a:normAutofit fontScale="92500" lnSpcReduction="10000"/>
          </a:bodyPr>
          <a:lstStyle/>
          <a:p>
            <a:r>
              <a:rPr lang="en-US" dirty="0"/>
              <a:t>If we have some application in which it is easy to carve off tasks that have these basic properties, we say that it is </a:t>
            </a:r>
            <a:r>
              <a:rPr lang="en-US" i="1" dirty="0"/>
              <a:t>embarrassingly easy </a:t>
            </a:r>
            <a:r>
              <a:rPr lang="en-US" dirty="0"/>
              <a:t>to create a parallel solution.</a:t>
            </a:r>
          </a:p>
          <a:p>
            <a:endParaRPr lang="en-US" dirty="0"/>
          </a:p>
          <a:p>
            <a:r>
              <a:rPr lang="en-US" dirty="0"/>
              <a:t>… we just launch one thread for each task.</a:t>
            </a:r>
          </a:p>
          <a:p>
            <a:endParaRPr lang="en-US" dirty="0"/>
          </a:p>
          <a:p>
            <a:r>
              <a:rPr lang="en-US" dirty="0"/>
              <a:t>In word count, Ken’s solution did this for opening files, scanning and counting words in each individual file, and for merging the counts.</a:t>
            </a:r>
          </a:p>
        </p:txBody>
      </p:sp>
      <p:sp>
        <p:nvSpPr>
          <p:cNvPr id="4" name="Footer Placeholder 3">
            <a:extLst>
              <a:ext uri="{FF2B5EF4-FFF2-40B4-BE49-F238E27FC236}">
                <a16:creationId xmlns:a16="http://schemas.microsoft.com/office/drawing/2014/main" id="{79264A5B-933E-4C67-AB0F-40EF631F54F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13FA3DA-5A7F-41C0-8DE8-06674F22E779}"/>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351318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3296</TotalTime>
  <Words>4271</Words>
  <Application>Microsoft Office PowerPoint</Application>
  <PresentationFormat>Widescreen</PresentationFormat>
  <Paragraphs>452</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Calibri</vt:lpstr>
      <vt:lpstr>Courier New</vt:lpstr>
      <vt:lpstr>Tw Cen MT</vt:lpstr>
      <vt:lpstr>Tw Cen MT Condensed</vt:lpstr>
      <vt:lpstr>Wingdings</vt:lpstr>
      <vt:lpstr>Wingdings 3</vt:lpstr>
      <vt:lpstr>Integral</vt:lpstr>
      <vt:lpstr>Abstracting the idea of hardware (SIMD) Parallelism</vt:lpstr>
      <vt:lpstr>Idea Map For Today</vt:lpstr>
      <vt:lpstr>Link back to Dijkstra’s concept</vt:lpstr>
      <vt:lpstr>Is this really an abstraction?</vt:lpstr>
      <vt:lpstr>Opportunities for parallelism </vt:lpstr>
      <vt:lpstr>Opportunities for parallelism </vt:lpstr>
      <vt:lpstr>Opportunities for Parallelism</vt:lpstr>
      <vt:lpstr>What are the “requirements” for the maximum degree of parallelism?</vt:lpstr>
      <vt:lpstr>We call this “Embarassing” Parallelism</vt:lpstr>
      <vt:lpstr>Some people call the other kind “Heroic” parallelism!</vt:lpstr>
      <vt:lpstr>Issues raised by launching Threads: “unnoticed” sharing</vt:lpstr>
      <vt:lpstr>Concurrency bugs:  Just a taste</vt:lpstr>
      <vt:lpstr>How are such issues solved?</vt:lpstr>
      <vt:lpstr>Locking reduces parallelism</vt:lpstr>
      <vt:lpstr>Parallel solutions may also be harder to create due to extra steps required</vt:lpstr>
      <vt:lpstr>More costs of parallelism</vt:lpstr>
      <vt:lpstr>Image and tensor processing</vt:lpstr>
      <vt:lpstr>Concept:  SISD versus SIMD</vt:lpstr>
      <vt:lpstr>Concept SISD versus SIMD</vt:lpstr>
      <vt:lpstr>Side remark</vt:lpstr>
      <vt:lpstr>SIMD limitations</vt:lpstr>
      <vt:lpstr>Intel vectorization compared with GPU</vt:lpstr>
      <vt:lpstr>… CS4414 is about programming a NUMA machine, not a GPU</vt:lpstr>
      <vt:lpstr>Special C++ compiler?</vt:lpstr>
      <vt:lpstr>The Intel Vectorization Instructions</vt:lpstr>
      <vt:lpstr>Initially, C++ did not support MMX</vt:lpstr>
      <vt:lpstr>Also, Intel is not the only CPU designer</vt:lpstr>
      <vt:lpstr>Modern C++ support for SIMD</vt:lpstr>
      <vt:lpstr>GNU C++ examples that would parallelize automatically</vt:lpstr>
      <vt:lpstr>GNU C++ examples that would parallelize automatically</vt:lpstr>
      <vt:lpstr>GNU C++ examples that would parallelize automatically</vt:lpstr>
      <vt:lpstr>GNU C++ examples that would parallelize automatically</vt:lpstr>
      <vt:lpstr>Summary: Things you can do</vt:lpstr>
      <vt:lpstr>Advice from Intel</vt:lpstr>
      <vt:lpstr>Within that code…</vt:lpstr>
      <vt:lpstr>Left hand side… </vt:lpstr>
      <vt:lpstr>Things to avoid</vt:lpstr>
      <vt:lpstr>Potential speedup?</vt:lpstr>
      <vt:lpstr>Floating Point</vt:lpstr>
      <vt:lpstr>C++ vectorization for floats</vt:lpstr>
      <vt:lpstr>Could this solve our photo rotation?</vt:lpstr>
      <vt:lpstr>Two floating point options</vt:lpstr>
      <vt:lpstr>Rational arithmetic lets us leverage the Intel vector hardware</vt:lpstr>
      <vt:lpstr>This is widely used in machine learning!</vt:lpstr>
      <vt:lpstr>GPU versus SIMD</vt:lpstr>
      <vt:lpstr>New-age options</vt:lpstr>
      <vt:lpstr>Stepping back we find… conceptual abstraction patterns.</vt:lpstr>
      <vt:lpstr>Speed versus portability</vt:lpstr>
      <vt:lpstr>Applications can have built-in Checks</vt:lpstr>
      <vt:lpstr>Thought question</vt:lpstr>
      <vt:lpstr>Thought question</vt:lpstr>
      <vt:lpstr>Revisiting the abstraction perspective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244</cp:revision>
  <dcterms:created xsi:type="dcterms:W3CDTF">2020-07-27T14:20:38Z</dcterms:created>
  <dcterms:modified xsi:type="dcterms:W3CDTF">2020-09-20T13:25:41Z</dcterms:modified>
</cp:coreProperties>
</file>