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256" r:id="rId2"/>
    <p:sldId id="316" r:id="rId3"/>
    <p:sldId id="257" r:id="rId4"/>
    <p:sldId id="258" r:id="rId5"/>
    <p:sldId id="259" r:id="rId6"/>
    <p:sldId id="260" r:id="rId7"/>
    <p:sldId id="261" r:id="rId8"/>
    <p:sldId id="281" r:id="rId9"/>
    <p:sldId id="262" r:id="rId10"/>
    <p:sldId id="282" r:id="rId11"/>
    <p:sldId id="283" r:id="rId12"/>
    <p:sldId id="284" r:id="rId13"/>
    <p:sldId id="292" r:id="rId14"/>
    <p:sldId id="325" r:id="rId15"/>
    <p:sldId id="326" r:id="rId16"/>
    <p:sldId id="327" r:id="rId17"/>
    <p:sldId id="328" r:id="rId18"/>
    <p:sldId id="329" r:id="rId19"/>
    <p:sldId id="330" r:id="rId20"/>
    <p:sldId id="332" r:id="rId21"/>
    <p:sldId id="333" r:id="rId22"/>
    <p:sldId id="317" r:id="rId23"/>
    <p:sldId id="319" r:id="rId24"/>
    <p:sldId id="320" r:id="rId25"/>
    <p:sldId id="318" r:id="rId26"/>
    <p:sldId id="321" r:id="rId27"/>
    <p:sldId id="323" r:id="rId28"/>
    <p:sldId id="293" r:id="rId29"/>
    <p:sldId id="322" r:id="rId30"/>
    <p:sldId id="294" r:id="rId31"/>
    <p:sldId id="295" r:id="rId32"/>
    <p:sldId id="303" r:id="rId33"/>
    <p:sldId id="285" r:id="rId34"/>
    <p:sldId id="286" r:id="rId35"/>
    <p:sldId id="304" r:id="rId36"/>
    <p:sldId id="305" r:id="rId37"/>
    <p:sldId id="287" r:id="rId38"/>
    <p:sldId id="310" r:id="rId39"/>
    <p:sldId id="311" r:id="rId40"/>
    <p:sldId id="288" r:id="rId41"/>
    <p:sldId id="289" r:id="rId42"/>
    <p:sldId id="290" r:id="rId43"/>
    <p:sldId id="291" r:id="rId44"/>
    <p:sldId id="312" r:id="rId45"/>
    <p:sldId id="313" r:id="rId46"/>
    <p:sldId id="335" r:id="rId47"/>
    <p:sldId id="264" r:id="rId48"/>
    <p:sldId id="306" r:id="rId49"/>
    <p:sldId id="265" r:id="rId50"/>
    <p:sldId id="263" r:id="rId51"/>
    <p:sldId id="266" r:id="rId52"/>
    <p:sldId id="267" r:id="rId53"/>
    <p:sldId id="268" r:id="rId54"/>
    <p:sldId id="307" r:id="rId55"/>
    <p:sldId id="336" r:id="rId56"/>
    <p:sldId id="338" r:id="rId57"/>
    <p:sldId id="339" r:id="rId58"/>
    <p:sldId id="340" r:id="rId59"/>
    <p:sldId id="270" r:id="rId60"/>
    <p:sldId id="334" r:id="rId61"/>
    <p:sldId id="314" r:id="rId62"/>
    <p:sldId id="269" r:id="rId63"/>
    <p:sldId id="315" r:id="rId64"/>
    <p:sldId id="308" r:id="rId65"/>
    <p:sldId id="271" r:id="rId66"/>
    <p:sldId id="273" r:id="rId67"/>
    <p:sldId id="276" r:id="rId68"/>
    <p:sldId id="274" r:id="rId69"/>
    <p:sldId id="275" r:id="rId70"/>
    <p:sldId id="337" r:id="rId71"/>
    <p:sldId id="309" r:id="rId72"/>
    <p:sldId id="324"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 Birman" initials="KB" lastIdx="1" clrIdx="0">
    <p:extLst>
      <p:ext uri="{19B8F6BF-5375-455C-9EA6-DF929625EA0E}">
        <p15:presenceInfo xmlns:p15="http://schemas.microsoft.com/office/powerpoint/2012/main" userId="8729f19e1223bef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F51A2"/>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4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8A7E6-B985-4717-8041-06C2EE61C4D6}" type="datetimeFigureOut">
              <a:rPr lang="en-US" smtClean="0"/>
              <a:t>9/24/2020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773795-4057-42F8-94F1-B3898A7D5E59}" type="slidenum">
              <a:rPr lang="en-US" smtClean="0"/>
              <a:t>‹#›</a:t>
            </a:fld>
            <a:endParaRPr lang="en-US"/>
          </a:p>
        </p:txBody>
      </p:sp>
    </p:spTree>
    <p:extLst>
      <p:ext uri="{BB962C8B-B14F-4D97-AF65-F5344CB8AC3E}">
        <p14:creationId xmlns:p14="http://schemas.microsoft.com/office/powerpoint/2010/main" val="209118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C34473A-375A-48B4-B1AA-614EFE3DDBD5}" type="slidenum">
              <a:rPr lang="en-US" smtClean="0"/>
              <a:pPr/>
              <a:t>28</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C34473A-375A-48B4-B1AA-614EFE3DDBD5}" type="slidenum">
              <a:rPr lang="en-US" smtClean="0"/>
              <a:pPr/>
              <a:t>29</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84701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EAFCAA3-7FF8-4375-9DD6-7D7DC84F9925}" type="slidenum">
              <a:rPr lang="en-US" smtClean="0"/>
              <a:pPr/>
              <a:t>30</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AB274C99-4371-4554-8242-B09ECC96FAE8}" type="slidenum">
              <a:rPr lang="en-US" smtClean="0"/>
              <a:pPr/>
              <a:t>31</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E1E48D8E-2C90-47E3-A8CB-DD3B80DCDA6E}" type="slidenum">
              <a:rPr lang="en-US" smtClean="0"/>
              <a:pPr/>
              <a:t>32</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773795-4057-42F8-94F1-B3898A7D5E59}" type="slidenum">
              <a:rPr lang="en-US" smtClean="0"/>
              <a:t>50</a:t>
            </a:fld>
            <a:endParaRPr lang="en-US"/>
          </a:p>
        </p:txBody>
      </p:sp>
    </p:spTree>
    <p:extLst>
      <p:ext uri="{BB962C8B-B14F-4D97-AF65-F5344CB8AC3E}">
        <p14:creationId xmlns:p14="http://schemas.microsoft.com/office/powerpoint/2010/main" val="14840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8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5E85D3B6-8D70-42BA-AF10-3EAC72345747}" type="datetime1">
              <a:rPr lang="en-US" smtClean="0"/>
              <a:t>9/24/2020</a:t>
            </a:fld>
            <a:endParaRPr lang="en-US"/>
          </a:p>
        </p:txBody>
      </p:sp>
      <p:sp>
        <p:nvSpPr>
          <p:cNvPr id="5" name="Footer Placeholder 4"/>
          <p:cNvSpPr>
            <a:spLocks noGrp="1"/>
          </p:cNvSpPr>
          <p:nvPr>
            <p:ph type="ftr" sz="quarter" idx="11"/>
          </p:nvPr>
        </p:nvSpPr>
        <p:spPr/>
        <p:txBody>
          <a:bodyPr/>
          <a:lstStyle/>
          <a:p>
            <a:r>
              <a:rPr lang="en-US"/>
              <a:t>Cornell CS4414 - Fall 2020.</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027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059E68-C988-4426-85DD-BA4EEABE632D}" type="datetime1">
              <a:rPr lang="en-US" smtClean="0"/>
              <a:t>9/24/2020</a:t>
            </a:fld>
            <a:endParaRPr lang="en-US"/>
          </a:p>
        </p:txBody>
      </p:sp>
      <p:sp>
        <p:nvSpPr>
          <p:cNvPr id="5" name="Footer Placeholder 4"/>
          <p:cNvSpPr>
            <a:spLocks noGrp="1"/>
          </p:cNvSpPr>
          <p:nvPr>
            <p:ph type="ftr" sz="quarter" idx="11"/>
          </p:nvPr>
        </p:nvSpPr>
        <p:spPr/>
        <p:txBody>
          <a:bodyPr/>
          <a:lstStyle/>
          <a:p>
            <a:r>
              <a:rPr lang="en-US"/>
              <a:t>Cornell CS4414 - Fall 2020.</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52313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1E932F-083A-4CFD-9624-5806C0858783}" type="datetime1">
              <a:rPr lang="en-US" smtClean="0"/>
              <a:t>9/24/2020</a:t>
            </a:fld>
            <a:endParaRPr lang="en-US"/>
          </a:p>
        </p:txBody>
      </p:sp>
      <p:sp>
        <p:nvSpPr>
          <p:cNvPr id="5" name="Footer Placeholder 4"/>
          <p:cNvSpPr>
            <a:spLocks noGrp="1"/>
          </p:cNvSpPr>
          <p:nvPr>
            <p:ph type="ftr" sz="quarter" idx="11"/>
          </p:nvPr>
        </p:nvSpPr>
        <p:spPr/>
        <p:txBody>
          <a:bodyPr/>
          <a:lstStyle/>
          <a:p>
            <a:r>
              <a:rPr lang="en-US"/>
              <a:t>Cornell CS4414 - Fall 2020.</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058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641691"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641690" cy="4023360"/>
          </a:xfrm>
        </p:spPr>
        <p:txBody>
          <a:bodyPr>
            <a:normAutofit/>
          </a:bodyPr>
          <a:lstStyle>
            <a:lvl1pPr>
              <a:defRPr sz="3200"/>
            </a:lvl1pPr>
            <a:lvl2pPr marL="265176" indent="-137160">
              <a:buFont typeface="Wingdings" panose="05000000000000000000" pitchFamily="2" charset="2"/>
              <a:buChar char="Ø"/>
              <a:defRPr sz="2800"/>
            </a:lvl2pPr>
            <a:lvl3pPr marL="448056" indent="-137160">
              <a:buFont typeface="Wingdings" panose="05000000000000000000" pitchFamily="2" charset="2"/>
              <a:buChar char="Ø"/>
              <a:defRPr sz="2000"/>
            </a:lvl3pPr>
            <a:lvl4pPr marL="594360" indent="-137160">
              <a:buFont typeface="Wingdings" panose="05000000000000000000" pitchFamily="2" charset="2"/>
              <a:buChar char="Ø"/>
              <a:defRPr sz="2000"/>
            </a:lvl4pPr>
            <a:lvl5pPr marL="777240" indent="-137160">
              <a:buFont typeface="Wingdings" panose="05000000000000000000" pitchFamily="2" charset="2"/>
              <a:buChar char="Ø"/>
              <a:defRPr sz="2000"/>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4" name="Date Placeholder 3"/>
          <p:cNvSpPr>
            <a:spLocks noGrp="1"/>
          </p:cNvSpPr>
          <p:nvPr>
            <p:ph type="dt" sz="half" idx="10"/>
          </p:nvPr>
        </p:nvSpPr>
        <p:spPr/>
        <p:txBody>
          <a:bodyPr/>
          <a:lstStyle/>
          <a:p>
            <a:fld id="{B8216062-463F-4AFF-BB5B-09F08E6EC2AB}" type="datetime1">
              <a:rPr lang="en-US" smtClean="0"/>
              <a:t>9/24/2020</a:t>
            </a:fld>
            <a:endParaRPr lang="en-US"/>
          </a:p>
        </p:txBody>
      </p:sp>
      <p:sp>
        <p:nvSpPr>
          <p:cNvPr id="5" name="Footer Placeholder 4"/>
          <p:cNvSpPr>
            <a:spLocks noGrp="1"/>
          </p:cNvSpPr>
          <p:nvPr>
            <p:ph type="ftr" sz="quarter" idx="11"/>
          </p:nvPr>
        </p:nvSpPr>
        <p:spPr/>
        <p:txBody>
          <a:bodyPr/>
          <a:lstStyle/>
          <a:p>
            <a:r>
              <a:rPr lang="en-US"/>
              <a:t>Cornell CS4414 - Fall 2020.</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264456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2800" b="1">
                <a:solidFill>
                  <a:srgbClr val="C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7E5C2B7-E412-4766-9AFA-764AC3024B51}" type="datetime1">
              <a:rPr lang="en-US" smtClean="0"/>
              <a:t>9/24/2020</a:t>
            </a:fld>
            <a:endParaRPr lang="en-US"/>
          </a:p>
        </p:txBody>
      </p:sp>
      <p:sp>
        <p:nvSpPr>
          <p:cNvPr id="5" name="Footer Placeholder 4"/>
          <p:cNvSpPr>
            <a:spLocks noGrp="1"/>
          </p:cNvSpPr>
          <p:nvPr>
            <p:ph type="ftr" sz="quarter" idx="11"/>
          </p:nvPr>
        </p:nvSpPr>
        <p:spPr/>
        <p:txBody>
          <a:bodyPr/>
          <a:lstStyle/>
          <a:p>
            <a:r>
              <a:rPr lang="en-US"/>
              <a:t>Cornell CS4414 - Fall 2020.</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927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sz="half" idx="1"/>
          </p:nvPr>
        </p:nvSpPr>
        <p:spPr>
          <a:xfrm>
            <a:off x="1024126" y="2286000"/>
            <a:ext cx="5071873" cy="4023360"/>
          </a:xfrm>
        </p:spPr>
        <p:txBody>
          <a:bodyPr>
            <a:normAutofit/>
          </a:bodyPr>
          <a:lstStyle>
            <a:lvl1pPr>
              <a:defRPr sz="2800"/>
            </a:lvl1pPr>
            <a:lvl2pPr marL="265176" indent="-137160">
              <a:buFont typeface="Wingdings" panose="05000000000000000000" pitchFamily="2" charset="2"/>
              <a:buChar char="Ø"/>
              <a:defRPr sz="2400"/>
            </a:lvl2pPr>
            <a:lvl3pPr marL="448056" indent="-137160">
              <a:buFont typeface="Wingdings" panose="05000000000000000000" pitchFamily="2" charset="2"/>
              <a:buChar char="Ø"/>
              <a:defRPr sz="1800"/>
            </a:lvl3pPr>
            <a:lvl4pPr marL="594360" indent="-137160">
              <a:buFont typeface="Wingdings" panose="05000000000000000000" pitchFamily="2" charset="2"/>
              <a:buChar char="Ø"/>
              <a:defRPr sz="1800"/>
            </a:lvl4pPr>
            <a:lvl5pPr marL="777240" indent="-137160">
              <a:buFont typeface="Wingdings" panose="05000000000000000000" pitchFamily="2" charset="2"/>
              <a:buChar char="Ø"/>
              <a:defRPr sz="1800"/>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4" name="Content Placeholder 3"/>
          <p:cNvSpPr>
            <a:spLocks noGrp="1"/>
          </p:cNvSpPr>
          <p:nvPr>
            <p:ph sz="half" idx="2"/>
          </p:nvPr>
        </p:nvSpPr>
        <p:spPr>
          <a:xfrm>
            <a:off x="6434326" y="2286000"/>
            <a:ext cx="5376674" cy="4023360"/>
          </a:xfrm>
        </p:spPr>
        <p:txBody>
          <a:bodyPr>
            <a:normAutofit/>
          </a:bodyPr>
          <a:lstStyle>
            <a:lvl1pPr>
              <a:defRPr sz="2800"/>
            </a:lvl1pPr>
            <a:lvl2pPr marL="265176" indent="-137160">
              <a:buFont typeface="Wingdings" panose="05000000000000000000" pitchFamily="2" charset="2"/>
              <a:buChar char="Ø"/>
              <a:defRPr sz="2400"/>
            </a:lvl2pPr>
            <a:lvl3pPr marL="448056" indent="-137160">
              <a:buFont typeface="Wingdings" panose="05000000000000000000" pitchFamily="2" charset="2"/>
              <a:buChar char="Ø"/>
              <a:defRPr sz="1800"/>
            </a:lvl3pPr>
            <a:lvl4pPr marL="594360" indent="-137160">
              <a:buFont typeface="Wingdings" panose="05000000000000000000" pitchFamily="2" charset="2"/>
              <a:buChar char="Ø"/>
              <a:defRPr sz="1800"/>
            </a:lvl4pPr>
            <a:lvl5pPr marL="777240" indent="-137160">
              <a:buFont typeface="Wingdings" panose="05000000000000000000" pitchFamily="2" charset="2"/>
              <a:buChar char="Ø"/>
              <a:defRPr sz="1800"/>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5" name="Date Placeholder 4"/>
          <p:cNvSpPr>
            <a:spLocks noGrp="1"/>
          </p:cNvSpPr>
          <p:nvPr>
            <p:ph type="dt" sz="half" idx="10"/>
          </p:nvPr>
        </p:nvSpPr>
        <p:spPr/>
        <p:txBody>
          <a:bodyPr/>
          <a:lstStyle/>
          <a:p>
            <a:fld id="{F67AB2CD-A058-4CE4-A6A7-76B1C3EA16DB}" type="datetime1">
              <a:rPr lang="en-US" smtClean="0"/>
              <a:t>9/24/2020</a:t>
            </a:fld>
            <a:endParaRPr lang="en-US"/>
          </a:p>
        </p:txBody>
      </p:sp>
      <p:sp>
        <p:nvSpPr>
          <p:cNvPr id="6" name="Footer Placeholder 5"/>
          <p:cNvSpPr>
            <a:spLocks noGrp="1"/>
          </p:cNvSpPr>
          <p:nvPr>
            <p:ph type="ftr" sz="quarter" idx="11"/>
          </p:nvPr>
        </p:nvSpPr>
        <p:spPr/>
        <p:txBody>
          <a:bodyPr/>
          <a:lstStyle/>
          <a:p>
            <a:r>
              <a:rPr lang="en-US"/>
              <a:t>Cornell CS4414 - Fall 2020.</a:t>
            </a:r>
          </a:p>
        </p:txBody>
      </p:sp>
      <p:sp>
        <p:nvSpPr>
          <p:cNvPr id="7" name="Slide Number Placeholder 6"/>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197123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5217646" cy="822960"/>
          </a:xfrm>
        </p:spPr>
        <p:txBody>
          <a:bodyPr lIns="137160" rIns="137160" anchor="ctr">
            <a:normAutofit/>
          </a:bodyPr>
          <a:lstStyle>
            <a:lvl1pPr marL="0" indent="0">
              <a:spcBef>
                <a:spcPts val="0"/>
              </a:spcBef>
              <a:spcAft>
                <a:spcPts val="0"/>
              </a:spcAft>
              <a:buNone/>
              <a:defRPr sz="2800" b="0" cap="none" baseline="0">
                <a:solidFill>
                  <a:schemeClr val="accent1">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24128" y="2967788"/>
            <a:ext cx="5217646"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994" y="2179636"/>
            <a:ext cx="5430057" cy="822960"/>
          </a:xfrm>
        </p:spPr>
        <p:txBody>
          <a:bodyPr lIns="137160" rIns="137160" anchor="ctr">
            <a:normAutofit/>
          </a:bodyPr>
          <a:lstStyle>
            <a:lvl1pPr marL="0" indent="0">
              <a:spcBef>
                <a:spcPts val="0"/>
              </a:spcBef>
              <a:spcAft>
                <a:spcPts val="0"/>
              </a:spcAft>
              <a:buNone/>
              <a:defRPr lang="en-US" sz="2800" b="0" kern="1200" cap="none" baseline="0" dirty="0">
                <a:solidFill>
                  <a:schemeClr val="accent1">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dirty="0"/>
              <a:t>Click to edit Master text styles</a:t>
            </a:r>
          </a:p>
        </p:txBody>
      </p:sp>
      <p:sp>
        <p:nvSpPr>
          <p:cNvPr id="6" name="Content Placeholder 5"/>
          <p:cNvSpPr>
            <a:spLocks noGrp="1"/>
          </p:cNvSpPr>
          <p:nvPr>
            <p:ph sz="quarter" idx="4"/>
          </p:nvPr>
        </p:nvSpPr>
        <p:spPr>
          <a:xfrm>
            <a:off x="6412994" y="2967788"/>
            <a:ext cx="5430057"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1EA035-AC12-46DE-8881-7B8759E59368}" type="datetime1">
              <a:rPr lang="en-US" smtClean="0"/>
              <a:t>9/24/2020</a:t>
            </a:fld>
            <a:endParaRPr lang="en-US"/>
          </a:p>
        </p:txBody>
      </p:sp>
      <p:sp>
        <p:nvSpPr>
          <p:cNvPr id="8" name="Footer Placeholder 7"/>
          <p:cNvSpPr>
            <a:spLocks noGrp="1"/>
          </p:cNvSpPr>
          <p:nvPr>
            <p:ph type="ftr" sz="quarter" idx="11"/>
          </p:nvPr>
        </p:nvSpPr>
        <p:spPr/>
        <p:txBody>
          <a:bodyPr/>
          <a:lstStyle/>
          <a:p>
            <a:r>
              <a:rPr lang="en-US"/>
              <a:t>Cornell CS4414 - Fall 2020.</a:t>
            </a:r>
          </a:p>
        </p:txBody>
      </p:sp>
      <p:sp>
        <p:nvSpPr>
          <p:cNvPr id="9" name="Slide Number Placeholder 8"/>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3512979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2D78A304-E380-4808-A445-AC5B714B654F}" type="datetime1">
              <a:rPr lang="en-US" smtClean="0"/>
              <a:t>9/24/2020</a:t>
            </a:fld>
            <a:endParaRPr lang="en-US"/>
          </a:p>
        </p:txBody>
      </p:sp>
      <p:sp>
        <p:nvSpPr>
          <p:cNvPr id="4" name="Footer Placeholder 3"/>
          <p:cNvSpPr>
            <a:spLocks noGrp="1"/>
          </p:cNvSpPr>
          <p:nvPr>
            <p:ph type="ftr" sz="quarter" idx="11"/>
          </p:nvPr>
        </p:nvSpPr>
        <p:spPr>
          <a:xfrm>
            <a:off x="6063000" y="6470704"/>
            <a:ext cx="5901459" cy="274320"/>
          </a:xfrm>
        </p:spPr>
        <p:txBody>
          <a:bodyPr/>
          <a:lstStyle/>
          <a:p>
            <a:r>
              <a:rPr lang="en-US"/>
              <a:t>Cornell CS4414 - Fall 2020.</a:t>
            </a:r>
          </a:p>
        </p:txBody>
      </p:sp>
      <p:sp>
        <p:nvSpPr>
          <p:cNvPr id="5" name="Slide Number Placeholder 4"/>
          <p:cNvSpPr>
            <a:spLocks noGrp="1"/>
          </p:cNvSpPr>
          <p:nvPr>
            <p:ph type="sldNum" sz="quarter" idx="12"/>
          </p:nvPr>
        </p:nvSpPr>
        <p:spPr>
          <a:xfrm>
            <a:off x="537294" y="6470704"/>
            <a:ext cx="973667" cy="274320"/>
          </a:xfrm>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2870977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CC1E3-8E9C-48EF-AF08-80D68832ADFF}" type="datetime1">
              <a:rPr lang="en-US" smtClean="0"/>
              <a:t>9/24/2020</a:t>
            </a:fld>
            <a:endParaRPr lang="en-US"/>
          </a:p>
        </p:txBody>
      </p:sp>
      <p:sp>
        <p:nvSpPr>
          <p:cNvPr id="3" name="Footer Placeholder 2"/>
          <p:cNvSpPr>
            <a:spLocks noGrp="1"/>
          </p:cNvSpPr>
          <p:nvPr>
            <p:ph type="ftr" sz="quarter" idx="11"/>
          </p:nvPr>
        </p:nvSpPr>
        <p:spPr/>
        <p:txBody>
          <a:bodyPr/>
          <a:lstStyle/>
          <a:p>
            <a:r>
              <a:rPr lang="en-US"/>
              <a:t>Cornell CS4414 - Fall 2020.</a:t>
            </a:r>
          </a:p>
        </p:txBody>
      </p:sp>
      <p:sp>
        <p:nvSpPr>
          <p:cNvPr id="4" name="Slide Number Placeholder 3"/>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2417049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1CAB5C-1BDE-40C4-9E4C-C3FA20D014B5}" type="datetime1">
              <a:rPr lang="en-US" smtClean="0"/>
              <a:t>9/24/2020</a:t>
            </a:fld>
            <a:endParaRPr lang="en-US"/>
          </a:p>
        </p:txBody>
      </p:sp>
      <p:sp>
        <p:nvSpPr>
          <p:cNvPr id="6" name="Footer Placeholder 5"/>
          <p:cNvSpPr>
            <a:spLocks noGrp="1"/>
          </p:cNvSpPr>
          <p:nvPr>
            <p:ph type="ftr" sz="quarter" idx="11"/>
          </p:nvPr>
        </p:nvSpPr>
        <p:spPr/>
        <p:txBody>
          <a:bodyPr/>
          <a:lstStyle/>
          <a:p>
            <a:r>
              <a:rPr lang="en-US"/>
              <a:t>Cornell CS4414 - Fall 2020.</a:t>
            </a:r>
          </a:p>
        </p:txBody>
      </p:sp>
      <p:sp>
        <p:nvSpPr>
          <p:cNvPr id="7" name="Slide Number Placeholder 6"/>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739635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4452F4-939B-4ECD-B732-812165B8DF11}" type="datetime1">
              <a:rPr lang="en-US" smtClean="0"/>
              <a:t>9/24/2020</a:t>
            </a:fld>
            <a:endParaRPr lang="en-US"/>
          </a:p>
        </p:txBody>
      </p:sp>
      <p:sp>
        <p:nvSpPr>
          <p:cNvPr id="6" name="Footer Placeholder 5"/>
          <p:cNvSpPr>
            <a:spLocks noGrp="1"/>
          </p:cNvSpPr>
          <p:nvPr>
            <p:ph type="ftr" sz="quarter" idx="11"/>
          </p:nvPr>
        </p:nvSpPr>
        <p:spPr/>
        <p:txBody>
          <a:bodyPr/>
          <a:lstStyle/>
          <a:p>
            <a:r>
              <a:rPr lang="en-US"/>
              <a:t>Cornell CS4414 - Fall 2020.</a:t>
            </a:r>
          </a:p>
        </p:txBody>
      </p:sp>
      <p:sp>
        <p:nvSpPr>
          <p:cNvPr id="7" name="Slide Number Placeholder 6"/>
          <p:cNvSpPr>
            <a:spLocks noGrp="1"/>
          </p:cNvSpPr>
          <p:nvPr>
            <p:ph type="sldNum" sz="quarter" idx="12"/>
          </p:nvPr>
        </p:nvSpPr>
        <p:spPr/>
        <p:txBody>
          <a:bodyPr/>
          <a:lstStyle/>
          <a:p>
            <a:fld id="{6547F9EC-0141-428E-9624-21FD351CB83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80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7" y="585216"/>
            <a:ext cx="10786853"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2286000"/>
            <a:ext cx="10786852"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AC4D4D2-0CD7-4030-959D-701315DDAF15}" type="datetime1">
              <a:rPr lang="en-US" smtClean="0"/>
              <a:t>9/24/2020</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Cornell CS4414 - Fall 2020.</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547F9EC-0141-428E-9624-21FD351CB832}"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990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B290-8948-464B-9A2F-7EECFACCE300}"/>
              </a:ext>
            </a:extLst>
          </p:cNvPr>
          <p:cNvSpPr>
            <a:spLocks noGrp="1"/>
          </p:cNvSpPr>
          <p:nvPr>
            <p:ph type="ctrTitle"/>
          </p:nvPr>
        </p:nvSpPr>
        <p:spPr/>
        <p:txBody>
          <a:bodyPr>
            <a:noAutofit/>
          </a:bodyPr>
          <a:lstStyle/>
          <a:p>
            <a:r>
              <a:rPr lang="en-US" sz="4000" dirty="0"/>
              <a:t>Abstraction </a:t>
            </a:r>
            <a:r>
              <a:rPr lang="en-US" sz="4000" dirty="0">
                <a:sym typeface="Symbol" panose="05050102010706020507" pitchFamily="18" charset="2"/>
              </a:rPr>
              <a:t></a:t>
            </a:r>
            <a:r>
              <a:rPr lang="en-US" sz="4000" dirty="0"/>
              <a:t> Performance: </a:t>
            </a:r>
            <a:br>
              <a:rPr lang="en-US" sz="4000" dirty="0"/>
            </a:br>
            <a:r>
              <a:rPr lang="en-US" sz="4000" dirty="0"/>
              <a:t>An Enduring battle</a:t>
            </a:r>
          </a:p>
        </p:txBody>
      </p:sp>
      <p:sp>
        <p:nvSpPr>
          <p:cNvPr id="3" name="Subtitle 2">
            <a:extLst>
              <a:ext uri="{FF2B5EF4-FFF2-40B4-BE49-F238E27FC236}">
                <a16:creationId xmlns:a16="http://schemas.microsoft.com/office/drawing/2014/main" id="{60407313-B692-48C8-8D0A-53CDD450BACA}"/>
              </a:ext>
            </a:extLst>
          </p:cNvPr>
          <p:cNvSpPr>
            <a:spLocks noGrp="1"/>
          </p:cNvSpPr>
          <p:nvPr>
            <p:ph type="subTitle" idx="1"/>
          </p:nvPr>
        </p:nvSpPr>
        <p:spPr/>
        <p:txBody>
          <a:bodyPr>
            <a:normAutofit/>
          </a:bodyPr>
          <a:lstStyle/>
          <a:p>
            <a:r>
              <a:rPr lang="en-US" sz="2400" dirty="0"/>
              <a:t>Professor Ken Birman</a:t>
            </a:r>
          </a:p>
          <a:p>
            <a:pPr algn="ctr"/>
            <a:r>
              <a:rPr lang="en-US" sz="2400" dirty="0"/>
              <a:t>CS4414 </a:t>
            </a:r>
            <a:r>
              <a:rPr lang="en-US" sz="2400"/>
              <a:t>Lecture 6</a:t>
            </a:r>
            <a:endParaRPr lang="en-US" sz="2400" dirty="0"/>
          </a:p>
        </p:txBody>
      </p:sp>
      <p:sp>
        <p:nvSpPr>
          <p:cNvPr id="4" name="Footer Placeholder 3">
            <a:extLst>
              <a:ext uri="{FF2B5EF4-FFF2-40B4-BE49-F238E27FC236}">
                <a16:creationId xmlns:a16="http://schemas.microsoft.com/office/drawing/2014/main" id="{AF626006-9BAA-4D60-A96F-84032ACC1ADF}"/>
              </a:ext>
            </a:extLst>
          </p:cNvPr>
          <p:cNvSpPr>
            <a:spLocks noGrp="1"/>
          </p:cNvSpPr>
          <p:nvPr>
            <p:ph type="ftr" sz="quarter" idx="11"/>
          </p:nvPr>
        </p:nvSpPr>
        <p:spPr/>
        <p:txBody>
          <a:bodyPr/>
          <a:lstStyle/>
          <a:p>
            <a:r>
              <a:rPr lang="en-US" dirty="0"/>
              <a:t>Cornell CS4414 - Fall 2020.</a:t>
            </a:r>
          </a:p>
        </p:txBody>
      </p:sp>
      <p:sp>
        <p:nvSpPr>
          <p:cNvPr id="5" name="Slide Number Placeholder 4">
            <a:extLst>
              <a:ext uri="{FF2B5EF4-FFF2-40B4-BE49-F238E27FC236}">
                <a16:creationId xmlns:a16="http://schemas.microsoft.com/office/drawing/2014/main" id="{823CAB51-E3B0-4FB7-ADE2-47D11539AFF4}"/>
              </a:ext>
            </a:extLst>
          </p:cNvPr>
          <p:cNvSpPr>
            <a:spLocks noGrp="1"/>
          </p:cNvSpPr>
          <p:nvPr>
            <p:ph type="sldNum" sz="quarter" idx="12"/>
          </p:nvPr>
        </p:nvSpPr>
        <p:spPr>
          <a:xfrm>
            <a:off x="321733" y="6470704"/>
            <a:ext cx="973667" cy="274320"/>
          </a:xfrm>
        </p:spPr>
        <p:txBody>
          <a:bodyPr/>
          <a:lstStyle/>
          <a:p>
            <a:fld id="{6547F9EC-0141-428E-9624-21FD351CB832}" type="slidenum">
              <a:rPr lang="en-US" smtClean="0"/>
              <a:t>1</a:t>
            </a:fld>
            <a:endParaRPr lang="en-US" dirty="0"/>
          </a:p>
        </p:txBody>
      </p:sp>
    </p:spTree>
    <p:extLst>
      <p:ext uri="{BB962C8B-B14F-4D97-AF65-F5344CB8AC3E}">
        <p14:creationId xmlns:p14="http://schemas.microsoft.com/office/powerpoint/2010/main" val="126464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2338-79DA-4911-BD8F-80AF45140982}"/>
              </a:ext>
            </a:extLst>
          </p:cNvPr>
          <p:cNvSpPr>
            <a:spLocks noGrp="1"/>
          </p:cNvSpPr>
          <p:nvPr>
            <p:ph type="title"/>
          </p:nvPr>
        </p:nvSpPr>
        <p:spPr/>
        <p:txBody>
          <a:bodyPr/>
          <a:lstStyle/>
          <a:p>
            <a:r>
              <a:rPr lang="en-US" dirty="0"/>
              <a:t>Protection of the File System</a:t>
            </a:r>
          </a:p>
        </p:txBody>
      </p:sp>
      <p:sp>
        <p:nvSpPr>
          <p:cNvPr id="3" name="Content Placeholder 2">
            <a:extLst>
              <a:ext uri="{FF2B5EF4-FFF2-40B4-BE49-F238E27FC236}">
                <a16:creationId xmlns:a16="http://schemas.microsoft.com/office/drawing/2014/main" id="{2B1D0E6B-DA84-4442-88A7-F5CBE456E716}"/>
              </a:ext>
            </a:extLst>
          </p:cNvPr>
          <p:cNvSpPr>
            <a:spLocks noGrp="1"/>
          </p:cNvSpPr>
          <p:nvPr>
            <p:ph idx="1"/>
          </p:nvPr>
        </p:nvSpPr>
        <p:spPr/>
        <p:txBody>
          <a:bodyPr/>
          <a:lstStyle/>
          <a:p>
            <a:r>
              <a:rPr lang="en-US" dirty="0"/>
              <a:t>The file system is just a data structure built and managed by the kernel, on the storage unit (disk or USB drive or whatever).</a:t>
            </a:r>
          </a:p>
          <a:p>
            <a:endParaRPr lang="en-US" dirty="0"/>
          </a:p>
          <a:p>
            <a:r>
              <a:rPr lang="en-US" dirty="0"/>
              <a:t>In Linux, you could literally “see” that disk in two ways:</a:t>
            </a:r>
          </a:p>
          <a:p>
            <a:pPr lvl="1"/>
            <a:r>
              <a:rPr lang="en-US" dirty="0"/>
              <a:t>  You can </a:t>
            </a:r>
            <a:r>
              <a:rPr lang="en-US" dirty="0" err="1"/>
              <a:t>chdir</a:t>
            </a:r>
            <a:r>
              <a:rPr lang="en-US" dirty="0"/>
              <a:t> into the folders and open files and access them.</a:t>
            </a:r>
          </a:p>
          <a:p>
            <a:pPr lvl="1"/>
            <a:r>
              <a:rPr lang="en-US" dirty="0"/>
              <a:t>  If you knew the name of the device, such as /dev/usb2, you could</a:t>
            </a:r>
            <a:br>
              <a:rPr lang="en-US" dirty="0"/>
            </a:br>
            <a:r>
              <a:rPr lang="en-US" dirty="0"/>
              <a:t>    access that device in “raw” mode and see the actual blocks holding</a:t>
            </a:r>
            <a:br>
              <a:rPr lang="en-US" dirty="0"/>
            </a:br>
            <a:r>
              <a:rPr lang="en-US" dirty="0"/>
              <a:t>    the directories and files.</a:t>
            </a:r>
          </a:p>
        </p:txBody>
      </p:sp>
      <p:sp>
        <p:nvSpPr>
          <p:cNvPr id="4" name="Footer Placeholder 3">
            <a:extLst>
              <a:ext uri="{FF2B5EF4-FFF2-40B4-BE49-F238E27FC236}">
                <a16:creationId xmlns:a16="http://schemas.microsoft.com/office/drawing/2014/main" id="{42C0876B-48B7-44E4-A966-E2544034E110}"/>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3C8E6F1A-5B29-468B-B540-1058E63FE3B6}"/>
              </a:ext>
            </a:extLst>
          </p:cNvPr>
          <p:cNvSpPr>
            <a:spLocks noGrp="1"/>
          </p:cNvSpPr>
          <p:nvPr>
            <p:ph type="sldNum" sz="quarter" idx="12"/>
          </p:nvPr>
        </p:nvSpPr>
        <p:spPr>
          <a:xfrm>
            <a:off x="473942" y="6512699"/>
            <a:ext cx="973667" cy="274320"/>
          </a:xfrm>
        </p:spPr>
        <p:txBody>
          <a:bodyPr/>
          <a:lstStyle/>
          <a:p>
            <a:fld id="{6547F9EC-0141-428E-9624-21FD351CB832}" type="slidenum">
              <a:rPr lang="en-US" smtClean="0"/>
              <a:t>10</a:t>
            </a:fld>
            <a:endParaRPr lang="en-US" dirty="0"/>
          </a:p>
        </p:txBody>
      </p:sp>
    </p:spTree>
    <p:extLst>
      <p:ext uri="{BB962C8B-B14F-4D97-AF65-F5344CB8AC3E}">
        <p14:creationId xmlns:p14="http://schemas.microsoft.com/office/powerpoint/2010/main" val="109099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2DEA9-C37C-456D-9EC0-3AC67B851F7C}"/>
              </a:ext>
            </a:extLst>
          </p:cNvPr>
          <p:cNvSpPr>
            <a:spLocks noGrp="1"/>
          </p:cNvSpPr>
          <p:nvPr>
            <p:ph type="title"/>
          </p:nvPr>
        </p:nvSpPr>
        <p:spPr/>
        <p:txBody>
          <a:bodyPr/>
          <a:lstStyle/>
          <a:p>
            <a:r>
              <a:rPr lang="en-US" dirty="0"/>
              <a:t>Why would this matter?</a:t>
            </a:r>
          </a:p>
        </p:txBody>
      </p:sp>
      <p:sp>
        <p:nvSpPr>
          <p:cNvPr id="3" name="Content Placeholder 2">
            <a:extLst>
              <a:ext uri="{FF2B5EF4-FFF2-40B4-BE49-F238E27FC236}">
                <a16:creationId xmlns:a16="http://schemas.microsoft.com/office/drawing/2014/main" id="{B6131322-E228-4794-B4FD-81E7674F51A4}"/>
              </a:ext>
            </a:extLst>
          </p:cNvPr>
          <p:cNvSpPr>
            <a:spLocks noGrp="1"/>
          </p:cNvSpPr>
          <p:nvPr>
            <p:ph idx="1"/>
          </p:nvPr>
        </p:nvSpPr>
        <p:spPr>
          <a:xfrm>
            <a:off x="456861" y="2266088"/>
            <a:ext cx="11354139" cy="4023360"/>
          </a:xfrm>
        </p:spPr>
        <p:txBody>
          <a:bodyPr>
            <a:normAutofit/>
          </a:bodyPr>
          <a:lstStyle/>
          <a:p>
            <a:r>
              <a:rPr lang="en-US" dirty="0"/>
              <a:t>Imagine that you and your friends are sharing a </a:t>
            </a:r>
            <a:br>
              <a:rPr lang="en-US" dirty="0"/>
            </a:br>
            <a:r>
              <a:rPr lang="en-US" dirty="0"/>
              <a:t>top-secret plan for the big surprise party for Rachel.</a:t>
            </a:r>
          </a:p>
          <a:p>
            <a:endParaRPr lang="en-US" dirty="0"/>
          </a:p>
          <a:p>
            <a:r>
              <a:rPr lang="en-US" dirty="0"/>
              <a:t>Rachel has access to your computer, so once you print the plan </a:t>
            </a:r>
            <a:br>
              <a:rPr lang="en-US" dirty="0"/>
            </a:br>
            <a:r>
              <a:rPr lang="en-US" dirty="0"/>
              <a:t>you delete all the copies – including any backup copies.</a:t>
            </a:r>
          </a:p>
          <a:p>
            <a:endParaRPr lang="en-US" dirty="0"/>
          </a:p>
          <a:p>
            <a:r>
              <a:rPr lang="en-US" dirty="0"/>
              <a:t>But Rachel has a friend who is a “disk forensics specialist”…</a:t>
            </a:r>
          </a:p>
        </p:txBody>
      </p:sp>
      <p:sp>
        <p:nvSpPr>
          <p:cNvPr id="4" name="Footer Placeholder 3">
            <a:extLst>
              <a:ext uri="{FF2B5EF4-FFF2-40B4-BE49-F238E27FC236}">
                <a16:creationId xmlns:a16="http://schemas.microsoft.com/office/drawing/2014/main" id="{6D43A0BA-01EF-466C-A6E5-1D635A724BEC}"/>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AB656085-E89D-4084-9324-84DA36B908F4}"/>
              </a:ext>
            </a:extLst>
          </p:cNvPr>
          <p:cNvSpPr>
            <a:spLocks noGrp="1"/>
          </p:cNvSpPr>
          <p:nvPr>
            <p:ph type="sldNum" sz="quarter" idx="12"/>
          </p:nvPr>
        </p:nvSpPr>
        <p:spPr/>
        <p:txBody>
          <a:bodyPr/>
          <a:lstStyle/>
          <a:p>
            <a:fld id="{6547F9EC-0141-428E-9624-21FD351CB832}" type="slidenum">
              <a:rPr lang="en-US" smtClean="0"/>
              <a:t>11</a:t>
            </a:fld>
            <a:endParaRPr lang="en-US"/>
          </a:p>
        </p:txBody>
      </p:sp>
      <p:pic>
        <p:nvPicPr>
          <p:cNvPr id="6" name="Picture 5">
            <a:extLst>
              <a:ext uri="{FF2B5EF4-FFF2-40B4-BE49-F238E27FC236}">
                <a16:creationId xmlns:a16="http://schemas.microsoft.com/office/drawing/2014/main" id="{CE7564F0-42F8-4ACA-9D6A-5719B695EA0E}"/>
              </a:ext>
            </a:extLst>
          </p:cNvPr>
          <p:cNvPicPr>
            <a:picLocks noChangeAspect="1"/>
          </p:cNvPicPr>
          <p:nvPr/>
        </p:nvPicPr>
        <p:blipFill>
          <a:blip r:embed="rId2"/>
          <a:stretch>
            <a:fillRect/>
          </a:stretch>
        </p:blipFill>
        <p:spPr>
          <a:xfrm>
            <a:off x="10016067" y="251290"/>
            <a:ext cx="1794933" cy="2661788"/>
          </a:xfrm>
          <a:prstGeom prst="rect">
            <a:avLst/>
          </a:prstGeom>
        </p:spPr>
      </p:pic>
    </p:spTree>
    <p:extLst>
      <p:ext uri="{BB962C8B-B14F-4D97-AF65-F5344CB8AC3E}">
        <p14:creationId xmlns:p14="http://schemas.microsoft.com/office/powerpoint/2010/main" val="194858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51A8-74C8-479B-8A0B-9554D54C4E9B}"/>
              </a:ext>
            </a:extLst>
          </p:cNvPr>
          <p:cNvSpPr>
            <a:spLocks noGrp="1"/>
          </p:cNvSpPr>
          <p:nvPr>
            <p:ph type="title"/>
          </p:nvPr>
        </p:nvSpPr>
        <p:spPr/>
        <p:txBody>
          <a:bodyPr/>
          <a:lstStyle/>
          <a:p>
            <a:r>
              <a:rPr lang="en-US" dirty="0"/>
              <a:t>How do file systems really work?</a:t>
            </a:r>
          </a:p>
        </p:txBody>
      </p:sp>
      <p:sp>
        <p:nvSpPr>
          <p:cNvPr id="3" name="Content Placeholder 2">
            <a:extLst>
              <a:ext uri="{FF2B5EF4-FFF2-40B4-BE49-F238E27FC236}">
                <a16:creationId xmlns:a16="http://schemas.microsoft.com/office/drawing/2014/main" id="{D94757F2-21C6-41EA-B1C2-E35C39CB7FE6}"/>
              </a:ext>
            </a:extLst>
          </p:cNvPr>
          <p:cNvSpPr>
            <a:spLocks noGrp="1"/>
          </p:cNvSpPr>
          <p:nvPr>
            <p:ph idx="1"/>
          </p:nvPr>
        </p:nvSpPr>
        <p:spPr/>
        <p:txBody>
          <a:bodyPr>
            <a:normAutofit lnSpcReduction="10000"/>
          </a:bodyPr>
          <a:lstStyle/>
          <a:p>
            <a:r>
              <a:rPr lang="en-US" dirty="0"/>
              <a:t>Think about malloc from our previous lecture.</a:t>
            </a:r>
          </a:p>
          <a:p>
            <a:endParaRPr lang="en-US" dirty="0"/>
          </a:p>
          <a:p>
            <a:r>
              <a:rPr lang="en-US" dirty="0"/>
              <a:t>Linux is managing a form of tree, on the disk, by reading blocks (fixed size, default is currently 4192 bytes), modifying data within them, then writing them back.</a:t>
            </a:r>
          </a:p>
          <a:p>
            <a:endParaRPr lang="en-US" dirty="0"/>
          </a:p>
          <a:p>
            <a:r>
              <a:rPr lang="en-US" dirty="0"/>
              <a:t>It has a free list of blocks: new space needs are satisfied from it, and any freed blocks (deleted files) are added to this list.</a:t>
            </a:r>
          </a:p>
        </p:txBody>
      </p:sp>
      <p:sp>
        <p:nvSpPr>
          <p:cNvPr id="4" name="Footer Placeholder 3">
            <a:extLst>
              <a:ext uri="{FF2B5EF4-FFF2-40B4-BE49-F238E27FC236}">
                <a16:creationId xmlns:a16="http://schemas.microsoft.com/office/drawing/2014/main" id="{0F67315E-E440-44EF-9BE1-C72CD47D2A80}"/>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F4AAFA6A-AD9E-48A8-935C-6132694F8DE1}"/>
              </a:ext>
            </a:extLst>
          </p:cNvPr>
          <p:cNvSpPr>
            <a:spLocks noGrp="1"/>
          </p:cNvSpPr>
          <p:nvPr>
            <p:ph type="sldNum" sz="quarter" idx="12"/>
          </p:nvPr>
        </p:nvSpPr>
        <p:spPr/>
        <p:txBody>
          <a:bodyPr/>
          <a:lstStyle/>
          <a:p>
            <a:fld id="{6547F9EC-0141-428E-9624-21FD351CB832}" type="slidenum">
              <a:rPr lang="en-US" smtClean="0"/>
              <a:t>12</a:t>
            </a:fld>
            <a:endParaRPr lang="en-US"/>
          </a:p>
        </p:txBody>
      </p:sp>
    </p:spTree>
    <p:extLst>
      <p:ext uri="{BB962C8B-B14F-4D97-AF65-F5344CB8AC3E}">
        <p14:creationId xmlns:p14="http://schemas.microsoft.com/office/powerpoint/2010/main" val="614394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904E-0526-44B2-8943-5BC7902501FD}"/>
              </a:ext>
            </a:extLst>
          </p:cNvPr>
          <p:cNvSpPr>
            <a:spLocks noGrp="1"/>
          </p:cNvSpPr>
          <p:nvPr>
            <p:ph type="title"/>
          </p:nvPr>
        </p:nvSpPr>
        <p:spPr/>
        <p:txBody>
          <a:bodyPr/>
          <a:lstStyle/>
          <a:p>
            <a:r>
              <a:rPr lang="en-US" dirty="0"/>
              <a:t>Linux File System Data Structure</a:t>
            </a:r>
          </a:p>
        </p:txBody>
      </p:sp>
      <p:sp>
        <p:nvSpPr>
          <p:cNvPr id="6" name="Content Placeholder 5">
            <a:extLst>
              <a:ext uri="{FF2B5EF4-FFF2-40B4-BE49-F238E27FC236}">
                <a16:creationId xmlns:a16="http://schemas.microsoft.com/office/drawing/2014/main" id="{DB39A080-A469-4EBD-903A-A55E2E1CFC78}"/>
              </a:ext>
            </a:extLst>
          </p:cNvPr>
          <p:cNvSpPr>
            <a:spLocks noGrp="1"/>
          </p:cNvSpPr>
          <p:nvPr>
            <p:ph idx="1"/>
          </p:nvPr>
        </p:nvSpPr>
        <p:spPr/>
        <p:txBody>
          <a:bodyPr/>
          <a:lstStyle/>
          <a:p>
            <a:r>
              <a:rPr lang="en-US" dirty="0"/>
              <a:t>Could span multiple storage devices, but we will focus on one</a:t>
            </a:r>
          </a:p>
          <a:p>
            <a:endParaRPr lang="en-US" dirty="0"/>
          </a:p>
          <a:p>
            <a:r>
              <a:rPr lang="en-US" dirty="0"/>
              <a:t>Can reach over the network to a file system server (but we won’t worry about that case)</a:t>
            </a:r>
          </a:p>
          <a:p>
            <a:endParaRPr lang="en-US" dirty="0"/>
          </a:p>
          <a:p>
            <a:r>
              <a:rPr lang="en-US" dirty="0"/>
              <a:t>Supports various “kinds” of files: small, medium, large, immense.  File names can also be short or long or very, very long.</a:t>
            </a:r>
          </a:p>
        </p:txBody>
      </p:sp>
      <p:sp>
        <p:nvSpPr>
          <p:cNvPr id="4" name="Footer Placeholder 3">
            <a:extLst>
              <a:ext uri="{FF2B5EF4-FFF2-40B4-BE49-F238E27FC236}">
                <a16:creationId xmlns:a16="http://schemas.microsoft.com/office/drawing/2014/main" id="{91C6AFF0-1F89-4F88-A6A0-67B7B556CD7E}"/>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C9932CB9-2666-467D-82E0-D882F8D34059}"/>
              </a:ext>
            </a:extLst>
          </p:cNvPr>
          <p:cNvSpPr>
            <a:spLocks noGrp="1"/>
          </p:cNvSpPr>
          <p:nvPr>
            <p:ph type="sldNum" sz="quarter" idx="12"/>
          </p:nvPr>
        </p:nvSpPr>
        <p:spPr/>
        <p:txBody>
          <a:bodyPr/>
          <a:lstStyle/>
          <a:p>
            <a:fld id="{6547F9EC-0141-428E-9624-21FD351CB832}" type="slidenum">
              <a:rPr lang="en-US" smtClean="0"/>
              <a:t>13</a:t>
            </a:fld>
            <a:endParaRPr lang="en-US"/>
          </a:p>
        </p:txBody>
      </p:sp>
    </p:spTree>
    <p:extLst>
      <p:ext uri="{BB962C8B-B14F-4D97-AF65-F5344CB8AC3E}">
        <p14:creationId xmlns:p14="http://schemas.microsoft.com/office/powerpoint/2010/main" val="93836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185A-6019-41B6-BEDB-D5558F5503E2}"/>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2040E696-1C57-4094-94FC-6EECA88967D3}"/>
              </a:ext>
            </a:extLst>
          </p:cNvPr>
          <p:cNvSpPr>
            <a:spLocks noGrp="1"/>
          </p:cNvSpPr>
          <p:nvPr>
            <p:ph idx="1"/>
          </p:nvPr>
        </p:nvSpPr>
        <p:spPr/>
        <p:txBody>
          <a:bodyPr>
            <a:normAutofit fontScale="92500"/>
          </a:bodyPr>
          <a:lstStyle/>
          <a:p>
            <a:r>
              <a:rPr lang="en-US" dirty="0"/>
              <a:t>In Linux, we distinguish the </a:t>
            </a:r>
            <a:r>
              <a:rPr lang="en-US" dirty="0" err="1"/>
              <a:t>inode</a:t>
            </a:r>
            <a:r>
              <a:rPr lang="en-US" dirty="0"/>
              <a:t> (the “file data structure”) from the name.  A name is said to be a “link” to the </a:t>
            </a:r>
            <a:r>
              <a:rPr lang="en-US" dirty="0" err="1"/>
              <a:t>inode</a:t>
            </a:r>
            <a:r>
              <a:rPr lang="en-US" dirty="0"/>
              <a:t>.</a:t>
            </a:r>
          </a:p>
          <a:p>
            <a:endParaRPr lang="en-US" dirty="0"/>
          </a:p>
          <a:p>
            <a:r>
              <a:rPr lang="en-US" dirty="0"/>
              <a:t>A single file (or even directory) can have multiple names.</a:t>
            </a:r>
          </a:p>
          <a:p>
            <a:pPr lvl="1"/>
            <a:r>
              <a:rPr lang="en-US" dirty="0"/>
              <a:t>  Original form: “link”.  A and B can be two names referencing the same</a:t>
            </a:r>
            <a:br>
              <a:rPr lang="en-US" dirty="0"/>
            </a:br>
            <a:r>
              <a:rPr lang="en-US" dirty="0"/>
              <a:t>   </a:t>
            </a:r>
            <a:r>
              <a:rPr lang="en-US" dirty="0" err="1"/>
              <a:t>inode</a:t>
            </a:r>
            <a:r>
              <a:rPr lang="en-US" dirty="0"/>
              <a:t> number.  Only works in a single file system, </a:t>
            </a:r>
            <a:r>
              <a:rPr lang="en-US" i="1" dirty="0"/>
              <a:t>not across mount point</a:t>
            </a:r>
            <a:r>
              <a:rPr lang="en-US" dirty="0"/>
              <a:t>s.</a:t>
            </a:r>
          </a:p>
          <a:p>
            <a:pPr lvl="1"/>
            <a:r>
              <a:rPr lang="en-US" dirty="0"/>
              <a:t>  New form: “symbolic link”. File B contains the actual name for file A.</a:t>
            </a:r>
            <a:br>
              <a:rPr lang="en-US" dirty="0"/>
            </a:br>
            <a:r>
              <a:rPr lang="en-US" dirty="0"/>
              <a:t>   Works in a similar way… yet not identical.</a:t>
            </a:r>
          </a:p>
        </p:txBody>
      </p:sp>
      <p:sp>
        <p:nvSpPr>
          <p:cNvPr id="4" name="Footer Placeholder 3">
            <a:extLst>
              <a:ext uri="{FF2B5EF4-FFF2-40B4-BE49-F238E27FC236}">
                <a16:creationId xmlns:a16="http://schemas.microsoft.com/office/drawing/2014/main" id="{3B67B2BA-326A-4AC2-8DB7-874F0E0820E4}"/>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73A68990-19D5-4CBB-96C2-7B3DD2C071EC}"/>
              </a:ext>
            </a:extLst>
          </p:cNvPr>
          <p:cNvSpPr>
            <a:spLocks noGrp="1"/>
          </p:cNvSpPr>
          <p:nvPr>
            <p:ph type="sldNum" sz="quarter" idx="12"/>
          </p:nvPr>
        </p:nvSpPr>
        <p:spPr/>
        <p:txBody>
          <a:bodyPr/>
          <a:lstStyle/>
          <a:p>
            <a:fld id="{6547F9EC-0141-428E-9624-21FD351CB832}" type="slidenum">
              <a:rPr lang="en-US" smtClean="0"/>
              <a:t>14</a:t>
            </a:fld>
            <a:endParaRPr lang="en-US"/>
          </a:p>
        </p:txBody>
      </p:sp>
    </p:spTree>
    <p:extLst>
      <p:ext uri="{BB962C8B-B14F-4D97-AF65-F5344CB8AC3E}">
        <p14:creationId xmlns:p14="http://schemas.microsoft.com/office/powerpoint/2010/main" val="3588842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185A-6019-41B6-BEDB-D5558F5503E2}"/>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2040E696-1C57-4094-94FC-6EECA88967D3}"/>
              </a:ext>
            </a:extLst>
          </p:cNvPr>
          <p:cNvSpPr>
            <a:spLocks noGrp="1"/>
          </p:cNvSpPr>
          <p:nvPr>
            <p:ph idx="1"/>
          </p:nvPr>
        </p:nvSpPr>
        <p:spPr/>
        <p:txBody>
          <a:bodyPr>
            <a:normAutofit fontScale="92500"/>
          </a:bodyPr>
          <a:lstStyle/>
          <a:p>
            <a:r>
              <a:rPr lang="en-US" dirty="0"/>
              <a:t>In Linux, we distinguish the </a:t>
            </a:r>
            <a:r>
              <a:rPr lang="en-US" dirty="0" err="1"/>
              <a:t>inode</a:t>
            </a:r>
            <a:r>
              <a:rPr lang="en-US" dirty="0"/>
              <a:t> (the “file data structure”) from the name.  A name is said to be a “link” to the </a:t>
            </a:r>
            <a:r>
              <a:rPr lang="en-US" dirty="0" err="1"/>
              <a:t>inode</a:t>
            </a:r>
            <a:r>
              <a:rPr lang="en-US" dirty="0"/>
              <a:t>.</a:t>
            </a:r>
          </a:p>
          <a:p>
            <a:endParaRPr lang="en-US" dirty="0"/>
          </a:p>
          <a:p>
            <a:r>
              <a:rPr lang="en-US" dirty="0"/>
              <a:t>A single file (or even directory) can have multiple names.</a:t>
            </a:r>
          </a:p>
          <a:p>
            <a:pPr lvl="1"/>
            <a:r>
              <a:rPr lang="en-US" dirty="0"/>
              <a:t>  Original form: “link”.  A and B can be two names referencing the same</a:t>
            </a:r>
            <a:br>
              <a:rPr lang="en-US" dirty="0"/>
            </a:br>
            <a:r>
              <a:rPr lang="en-US" dirty="0"/>
              <a:t>   </a:t>
            </a:r>
            <a:r>
              <a:rPr lang="en-US" dirty="0" err="1"/>
              <a:t>inode</a:t>
            </a:r>
            <a:r>
              <a:rPr lang="en-US" dirty="0"/>
              <a:t> number.  Only works in a single file system, </a:t>
            </a:r>
            <a:r>
              <a:rPr lang="en-US" i="1" dirty="0"/>
              <a:t>not across mount point</a:t>
            </a:r>
            <a:r>
              <a:rPr lang="en-US" dirty="0"/>
              <a:t>s.</a:t>
            </a:r>
          </a:p>
          <a:p>
            <a:pPr lvl="1"/>
            <a:r>
              <a:rPr lang="en-US" dirty="0"/>
              <a:t>  New form: “symbolic link”. File B contains the actual name for file A.</a:t>
            </a:r>
            <a:br>
              <a:rPr lang="en-US" dirty="0"/>
            </a:br>
            <a:r>
              <a:rPr lang="en-US" dirty="0"/>
              <a:t>   Works in a similar way… yet not identical.</a:t>
            </a:r>
          </a:p>
        </p:txBody>
      </p:sp>
      <p:sp>
        <p:nvSpPr>
          <p:cNvPr id="4" name="Footer Placeholder 3">
            <a:extLst>
              <a:ext uri="{FF2B5EF4-FFF2-40B4-BE49-F238E27FC236}">
                <a16:creationId xmlns:a16="http://schemas.microsoft.com/office/drawing/2014/main" id="{3B67B2BA-326A-4AC2-8DB7-874F0E0820E4}"/>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73A68990-19D5-4CBB-96C2-7B3DD2C071EC}"/>
              </a:ext>
            </a:extLst>
          </p:cNvPr>
          <p:cNvSpPr>
            <a:spLocks noGrp="1"/>
          </p:cNvSpPr>
          <p:nvPr>
            <p:ph type="sldNum" sz="quarter" idx="12"/>
          </p:nvPr>
        </p:nvSpPr>
        <p:spPr/>
        <p:txBody>
          <a:bodyPr/>
          <a:lstStyle/>
          <a:p>
            <a:fld id="{6547F9EC-0141-428E-9624-21FD351CB832}" type="slidenum">
              <a:rPr lang="en-US" smtClean="0"/>
              <a:t>15</a:t>
            </a:fld>
            <a:endParaRPr lang="en-US"/>
          </a:p>
        </p:txBody>
      </p:sp>
      <p:sp>
        <p:nvSpPr>
          <p:cNvPr id="6" name="Rectangle 5">
            <a:extLst>
              <a:ext uri="{FF2B5EF4-FFF2-40B4-BE49-F238E27FC236}">
                <a16:creationId xmlns:a16="http://schemas.microsoft.com/office/drawing/2014/main" id="{90D57B90-1CD7-4070-95F6-1D52521B7775}"/>
              </a:ext>
            </a:extLst>
          </p:cNvPr>
          <p:cNvSpPr/>
          <p:nvPr/>
        </p:nvSpPr>
        <p:spPr>
          <a:xfrm>
            <a:off x="1580576" y="1623317"/>
            <a:ext cx="9030848"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1:</a:t>
            </a:r>
          </a:p>
          <a:p>
            <a:pPr algn="ctr"/>
            <a:br>
              <a:rPr lang="en-US" sz="3200" b="1" dirty="0">
                <a:solidFill>
                  <a:schemeClr val="tx1"/>
                </a:solidFill>
              </a:rPr>
            </a:br>
            <a:r>
              <a:rPr lang="en-US" sz="3200" b="1" dirty="0">
                <a:solidFill>
                  <a:schemeClr val="tx1"/>
                </a:solidFill>
              </a:rPr>
              <a:t>Suppose file “B” is a link to file “A”.</a:t>
            </a:r>
          </a:p>
          <a:p>
            <a:pPr algn="ctr"/>
            <a:endParaRPr lang="en-US" sz="3200" b="1" dirty="0">
              <a:solidFill>
                <a:schemeClr val="tx1"/>
              </a:solidFill>
            </a:endParaRPr>
          </a:p>
          <a:p>
            <a:pPr algn="ctr"/>
            <a:r>
              <a:rPr lang="en-US" sz="3200" b="1" dirty="0">
                <a:solidFill>
                  <a:schemeClr val="tx1"/>
                </a:solidFill>
              </a:rPr>
              <a:t>You delete A.  What will happen to B?</a:t>
            </a:r>
          </a:p>
        </p:txBody>
      </p:sp>
    </p:spTree>
    <p:extLst>
      <p:ext uri="{BB962C8B-B14F-4D97-AF65-F5344CB8AC3E}">
        <p14:creationId xmlns:p14="http://schemas.microsoft.com/office/powerpoint/2010/main" val="1232157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185A-6019-41B6-BEDB-D5558F5503E2}"/>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2040E696-1C57-4094-94FC-6EECA88967D3}"/>
              </a:ext>
            </a:extLst>
          </p:cNvPr>
          <p:cNvSpPr>
            <a:spLocks noGrp="1"/>
          </p:cNvSpPr>
          <p:nvPr>
            <p:ph idx="1"/>
          </p:nvPr>
        </p:nvSpPr>
        <p:spPr/>
        <p:txBody>
          <a:bodyPr>
            <a:normAutofit fontScale="92500"/>
          </a:bodyPr>
          <a:lstStyle/>
          <a:p>
            <a:r>
              <a:rPr lang="en-US" dirty="0"/>
              <a:t>In Linux, we distinguish the </a:t>
            </a:r>
            <a:r>
              <a:rPr lang="en-US" dirty="0" err="1"/>
              <a:t>inode</a:t>
            </a:r>
            <a:r>
              <a:rPr lang="en-US" dirty="0"/>
              <a:t> (the “file data structure”) from the name.  A name is said to be a “link” to the </a:t>
            </a:r>
            <a:r>
              <a:rPr lang="en-US" dirty="0" err="1"/>
              <a:t>inode</a:t>
            </a:r>
            <a:r>
              <a:rPr lang="en-US" dirty="0"/>
              <a:t>.</a:t>
            </a:r>
          </a:p>
          <a:p>
            <a:endParaRPr lang="en-US" dirty="0"/>
          </a:p>
          <a:p>
            <a:r>
              <a:rPr lang="en-US" dirty="0"/>
              <a:t>A single file (or even directory) can have multiple names.</a:t>
            </a:r>
          </a:p>
          <a:p>
            <a:pPr lvl="1"/>
            <a:r>
              <a:rPr lang="en-US" dirty="0"/>
              <a:t>  Original form: “link”.  A and B can be two names referencing the same</a:t>
            </a:r>
            <a:br>
              <a:rPr lang="en-US" dirty="0"/>
            </a:br>
            <a:r>
              <a:rPr lang="en-US" dirty="0"/>
              <a:t>   </a:t>
            </a:r>
            <a:r>
              <a:rPr lang="en-US" dirty="0" err="1"/>
              <a:t>inode</a:t>
            </a:r>
            <a:r>
              <a:rPr lang="en-US" dirty="0"/>
              <a:t> number.  Only works in a single file system, </a:t>
            </a:r>
            <a:r>
              <a:rPr lang="en-US" i="1" dirty="0"/>
              <a:t>not across mount point</a:t>
            </a:r>
            <a:r>
              <a:rPr lang="en-US" dirty="0"/>
              <a:t>s.</a:t>
            </a:r>
          </a:p>
          <a:p>
            <a:pPr lvl="1"/>
            <a:r>
              <a:rPr lang="en-US" dirty="0"/>
              <a:t>  New form: “symbolic link”. File B contains the actual name for file A.</a:t>
            </a:r>
            <a:br>
              <a:rPr lang="en-US" dirty="0"/>
            </a:br>
            <a:r>
              <a:rPr lang="en-US" dirty="0"/>
              <a:t>   Works in a similar way… yet not identical.</a:t>
            </a:r>
          </a:p>
        </p:txBody>
      </p:sp>
      <p:sp>
        <p:nvSpPr>
          <p:cNvPr id="4" name="Footer Placeholder 3">
            <a:extLst>
              <a:ext uri="{FF2B5EF4-FFF2-40B4-BE49-F238E27FC236}">
                <a16:creationId xmlns:a16="http://schemas.microsoft.com/office/drawing/2014/main" id="{3B67B2BA-326A-4AC2-8DB7-874F0E0820E4}"/>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73A68990-19D5-4CBB-96C2-7B3DD2C071EC}"/>
              </a:ext>
            </a:extLst>
          </p:cNvPr>
          <p:cNvSpPr>
            <a:spLocks noGrp="1"/>
          </p:cNvSpPr>
          <p:nvPr>
            <p:ph type="sldNum" sz="quarter" idx="12"/>
          </p:nvPr>
        </p:nvSpPr>
        <p:spPr/>
        <p:txBody>
          <a:bodyPr/>
          <a:lstStyle/>
          <a:p>
            <a:fld id="{6547F9EC-0141-428E-9624-21FD351CB832}" type="slidenum">
              <a:rPr lang="en-US" smtClean="0"/>
              <a:t>16</a:t>
            </a:fld>
            <a:endParaRPr lang="en-US"/>
          </a:p>
        </p:txBody>
      </p:sp>
      <p:sp>
        <p:nvSpPr>
          <p:cNvPr id="6" name="Rectangle 5">
            <a:extLst>
              <a:ext uri="{FF2B5EF4-FFF2-40B4-BE49-F238E27FC236}">
                <a16:creationId xmlns:a16="http://schemas.microsoft.com/office/drawing/2014/main" id="{90D57B90-1CD7-4070-95F6-1D52521B7775}"/>
              </a:ext>
            </a:extLst>
          </p:cNvPr>
          <p:cNvSpPr/>
          <p:nvPr/>
        </p:nvSpPr>
        <p:spPr>
          <a:xfrm>
            <a:off x="1713543" y="1808252"/>
            <a:ext cx="9030848"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2:</a:t>
            </a:r>
            <a:br>
              <a:rPr lang="en-US" sz="3200" b="1" dirty="0">
                <a:solidFill>
                  <a:schemeClr val="tx1"/>
                </a:solidFill>
              </a:rPr>
            </a:br>
            <a:br>
              <a:rPr lang="en-US" sz="3200" b="1" dirty="0">
                <a:solidFill>
                  <a:schemeClr val="tx1"/>
                </a:solidFill>
              </a:rPr>
            </a:br>
            <a:r>
              <a:rPr lang="en-US" sz="3200" b="1" dirty="0">
                <a:solidFill>
                  <a:schemeClr val="tx1"/>
                </a:solidFill>
              </a:rPr>
              <a:t>Suppose file “B” is a link to file “A”.</a:t>
            </a:r>
          </a:p>
          <a:p>
            <a:pPr algn="ctr"/>
            <a:endParaRPr lang="en-US" sz="3200" b="1" dirty="0">
              <a:solidFill>
                <a:schemeClr val="tx1"/>
              </a:solidFill>
            </a:endParaRPr>
          </a:p>
          <a:p>
            <a:pPr algn="ctr"/>
            <a:r>
              <a:rPr lang="en-US" sz="3200" b="1" dirty="0">
                <a:solidFill>
                  <a:schemeClr val="tx1"/>
                </a:solidFill>
              </a:rPr>
              <a:t>You edit A.  What will happen to B?</a:t>
            </a:r>
          </a:p>
        </p:txBody>
      </p:sp>
    </p:spTree>
    <p:extLst>
      <p:ext uri="{BB962C8B-B14F-4D97-AF65-F5344CB8AC3E}">
        <p14:creationId xmlns:p14="http://schemas.microsoft.com/office/powerpoint/2010/main" val="43044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p:txBody>
          <a:bodyPr/>
          <a:lstStyle/>
          <a:p>
            <a:fld id="{6547F9EC-0141-428E-9624-21FD351CB832}" type="slidenum">
              <a:rPr lang="en-US" smtClean="0"/>
              <a:t>17</a:t>
            </a:fld>
            <a:endParaRPr lang="en-US"/>
          </a:p>
        </p:txBody>
      </p:sp>
    </p:spTree>
    <p:extLst>
      <p:ext uri="{BB962C8B-B14F-4D97-AF65-F5344CB8AC3E}">
        <p14:creationId xmlns:p14="http://schemas.microsoft.com/office/powerpoint/2010/main" val="1843751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p:txBody>
          <a:bodyPr/>
          <a:lstStyle/>
          <a:p>
            <a:fld id="{6547F9EC-0141-428E-9624-21FD351CB832}" type="slidenum">
              <a:rPr lang="en-US" smtClean="0"/>
              <a:t>18</a:t>
            </a:fld>
            <a:endParaRPr lang="en-US"/>
          </a:p>
        </p:txBody>
      </p:sp>
      <p:sp>
        <p:nvSpPr>
          <p:cNvPr id="6" name="Rectangle 5">
            <a:extLst>
              <a:ext uri="{FF2B5EF4-FFF2-40B4-BE49-F238E27FC236}">
                <a16:creationId xmlns:a16="http://schemas.microsoft.com/office/drawing/2014/main" id="{85325896-55AD-417C-8AD7-8123A1FEDDCE}"/>
              </a:ext>
            </a:extLst>
          </p:cNvPr>
          <p:cNvSpPr/>
          <p:nvPr/>
        </p:nvSpPr>
        <p:spPr>
          <a:xfrm>
            <a:off x="1232899" y="1808252"/>
            <a:ext cx="9511492"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3:</a:t>
            </a:r>
            <a:br>
              <a:rPr lang="en-US" sz="3200" b="1" dirty="0">
                <a:solidFill>
                  <a:schemeClr val="tx1"/>
                </a:solidFill>
              </a:rPr>
            </a:br>
            <a:br>
              <a:rPr lang="en-US" sz="3200" b="1" dirty="0">
                <a:solidFill>
                  <a:schemeClr val="tx1"/>
                </a:solidFill>
              </a:rPr>
            </a:br>
            <a:r>
              <a:rPr lang="en-US" sz="3200" b="1" dirty="0">
                <a:solidFill>
                  <a:schemeClr val="tx1"/>
                </a:solidFill>
              </a:rPr>
              <a:t>Suppose file “B” is a symbolic link to file “A”.</a:t>
            </a:r>
          </a:p>
          <a:p>
            <a:pPr algn="ctr"/>
            <a:endParaRPr lang="en-US" sz="3200" b="1" dirty="0">
              <a:solidFill>
                <a:schemeClr val="tx1"/>
              </a:solidFill>
            </a:endParaRPr>
          </a:p>
          <a:p>
            <a:pPr algn="ctr"/>
            <a:r>
              <a:rPr lang="en-US" sz="3200" b="1" dirty="0">
                <a:solidFill>
                  <a:schemeClr val="tx1"/>
                </a:solidFill>
              </a:rPr>
              <a:t>You delete A.  What will happen to B?</a:t>
            </a:r>
          </a:p>
        </p:txBody>
      </p:sp>
    </p:spTree>
    <p:extLst>
      <p:ext uri="{BB962C8B-B14F-4D97-AF65-F5344CB8AC3E}">
        <p14:creationId xmlns:p14="http://schemas.microsoft.com/office/powerpoint/2010/main" val="2026213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p:txBody>
          <a:bodyPr/>
          <a:lstStyle/>
          <a:p>
            <a:fld id="{6547F9EC-0141-428E-9624-21FD351CB832}" type="slidenum">
              <a:rPr lang="en-US" smtClean="0"/>
              <a:t>19</a:t>
            </a:fld>
            <a:endParaRPr lang="en-US"/>
          </a:p>
        </p:txBody>
      </p:sp>
      <p:sp>
        <p:nvSpPr>
          <p:cNvPr id="6" name="Rectangle 5">
            <a:extLst>
              <a:ext uri="{FF2B5EF4-FFF2-40B4-BE49-F238E27FC236}">
                <a16:creationId xmlns:a16="http://schemas.microsoft.com/office/drawing/2014/main" id="{85325896-55AD-417C-8AD7-8123A1FEDDCE}"/>
              </a:ext>
            </a:extLst>
          </p:cNvPr>
          <p:cNvSpPr/>
          <p:nvPr/>
        </p:nvSpPr>
        <p:spPr>
          <a:xfrm>
            <a:off x="1232899" y="1808252"/>
            <a:ext cx="9511492"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4:</a:t>
            </a:r>
            <a:br>
              <a:rPr lang="en-US" sz="3200" b="1" dirty="0">
                <a:solidFill>
                  <a:schemeClr val="tx1"/>
                </a:solidFill>
              </a:rPr>
            </a:br>
            <a:br>
              <a:rPr lang="en-US" sz="3200" b="1" dirty="0">
                <a:solidFill>
                  <a:schemeClr val="tx1"/>
                </a:solidFill>
              </a:rPr>
            </a:br>
            <a:r>
              <a:rPr lang="en-US" sz="3200" b="1" dirty="0">
                <a:solidFill>
                  <a:schemeClr val="tx1"/>
                </a:solidFill>
              </a:rPr>
              <a:t>Suppose file “B” is a symbolic link to file “A”.</a:t>
            </a:r>
          </a:p>
          <a:p>
            <a:pPr algn="ctr"/>
            <a:endParaRPr lang="en-US" sz="3200" b="1" dirty="0">
              <a:solidFill>
                <a:schemeClr val="tx1"/>
              </a:solidFill>
            </a:endParaRPr>
          </a:p>
          <a:p>
            <a:pPr algn="ctr"/>
            <a:r>
              <a:rPr lang="en-US" sz="3200" b="1" dirty="0">
                <a:solidFill>
                  <a:schemeClr val="tx1"/>
                </a:solidFill>
              </a:rPr>
              <a:t>You edit A.  What will happen to B?</a:t>
            </a:r>
          </a:p>
        </p:txBody>
      </p:sp>
    </p:spTree>
    <p:extLst>
      <p:ext uri="{BB962C8B-B14F-4D97-AF65-F5344CB8AC3E}">
        <p14:creationId xmlns:p14="http://schemas.microsoft.com/office/powerpoint/2010/main" val="1057065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34C85-5ADF-4E84-A094-A0B6BC60299F}"/>
              </a:ext>
            </a:extLst>
          </p:cNvPr>
          <p:cNvSpPr>
            <a:spLocks noGrp="1"/>
          </p:cNvSpPr>
          <p:nvPr>
            <p:ph type="title"/>
          </p:nvPr>
        </p:nvSpPr>
        <p:spPr/>
        <p:txBody>
          <a:bodyPr/>
          <a:lstStyle/>
          <a:p>
            <a:r>
              <a:rPr lang="en-US" dirty="0"/>
              <a:t>Idea Map For Today</a:t>
            </a:r>
          </a:p>
        </p:txBody>
      </p:sp>
      <p:sp>
        <p:nvSpPr>
          <p:cNvPr id="4" name="Footer Placeholder 3">
            <a:extLst>
              <a:ext uri="{FF2B5EF4-FFF2-40B4-BE49-F238E27FC236}">
                <a16:creationId xmlns:a16="http://schemas.microsoft.com/office/drawing/2014/main" id="{B9CC230C-F5A1-4450-A48C-01894D4DCA6B}"/>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ECBF3355-483B-4F32-B2B3-39B707A16B04}"/>
              </a:ext>
            </a:extLst>
          </p:cNvPr>
          <p:cNvSpPr>
            <a:spLocks noGrp="1"/>
          </p:cNvSpPr>
          <p:nvPr>
            <p:ph type="sldNum" sz="quarter" idx="12"/>
          </p:nvPr>
        </p:nvSpPr>
        <p:spPr/>
        <p:txBody>
          <a:bodyPr/>
          <a:lstStyle/>
          <a:p>
            <a:fld id="{6547F9EC-0141-428E-9624-21FD351CB832}" type="slidenum">
              <a:rPr lang="en-US" smtClean="0"/>
              <a:t>2</a:t>
            </a:fld>
            <a:endParaRPr lang="en-US"/>
          </a:p>
        </p:txBody>
      </p:sp>
      <p:sp>
        <p:nvSpPr>
          <p:cNvPr id="6" name="TextBox 5">
            <a:extLst>
              <a:ext uri="{FF2B5EF4-FFF2-40B4-BE49-F238E27FC236}">
                <a16:creationId xmlns:a16="http://schemas.microsoft.com/office/drawing/2014/main" id="{2D6FF3A6-C13D-4120-AC15-9A9666F6835B}"/>
              </a:ext>
            </a:extLst>
          </p:cNvPr>
          <p:cNvSpPr txBox="1"/>
          <p:nvPr/>
        </p:nvSpPr>
        <p:spPr>
          <a:xfrm>
            <a:off x="1871133" y="3141952"/>
            <a:ext cx="3802003" cy="646331"/>
          </a:xfrm>
          <a:prstGeom prst="rect">
            <a:avLst/>
          </a:prstGeom>
          <a:solidFill>
            <a:srgbClr val="FFC000"/>
          </a:solidFill>
        </p:spPr>
        <p:txBody>
          <a:bodyPr wrap="none" rtlCol="0">
            <a:spAutoFit/>
          </a:bodyPr>
          <a:lstStyle/>
          <a:p>
            <a:pPr algn="ctr"/>
            <a:r>
              <a:rPr lang="en-US" dirty="0"/>
              <a:t>A thing should be as simple as possible.</a:t>
            </a:r>
            <a:br>
              <a:rPr lang="en-US" dirty="0"/>
            </a:br>
            <a:r>
              <a:rPr lang="en-US" dirty="0"/>
              <a:t>This argues for elegant abstractions</a:t>
            </a:r>
          </a:p>
        </p:txBody>
      </p:sp>
      <p:sp>
        <p:nvSpPr>
          <p:cNvPr id="7" name="TextBox 6">
            <a:extLst>
              <a:ext uri="{FF2B5EF4-FFF2-40B4-BE49-F238E27FC236}">
                <a16:creationId xmlns:a16="http://schemas.microsoft.com/office/drawing/2014/main" id="{AA6037FA-6EF9-41B7-87AD-DF1B091D45F8}"/>
              </a:ext>
            </a:extLst>
          </p:cNvPr>
          <p:cNvSpPr txBox="1"/>
          <p:nvPr/>
        </p:nvSpPr>
        <p:spPr>
          <a:xfrm>
            <a:off x="1475415" y="4305588"/>
            <a:ext cx="4593437" cy="923330"/>
          </a:xfrm>
          <a:prstGeom prst="rect">
            <a:avLst/>
          </a:prstGeom>
          <a:solidFill>
            <a:srgbClr val="FFC000"/>
          </a:solidFill>
        </p:spPr>
        <p:txBody>
          <a:bodyPr wrap="none" rtlCol="0">
            <a:spAutoFit/>
          </a:bodyPr>
          <a:lstStyle/>
          <a:p>
            <a:pPr algn="ctr"/>
            <a:r>
              <a:rPr lang="en-US" dirty="0"/>
              <a:t>Yet some things are just not simple, like</a:t>
            </a:r>
            <a:br>
              <a:rPr lang="en-US" dirty="0"/>
            </a:br>
            <a:r>
              <a:rPr lang="en-US" dirty="0"/>
              <a:t>NUMA hardware!  This argues for powerful APIs</a:t>
            </a:r>
            <a:br>
              <a:rPr lang="en-US" dirty="0"/>
            </a:br>
            <a:r>
              <a:rPr lang="en-US" dirty="0"/>
              <a:t>that expose performance-critical controls</a:t>
            </a:r>
          </a:p>
        </p:txBody>
      </p:sp>
      <p:sp>
        <p:nvSpPr>
          <p:cNvPr id="8" name="TextBox 7">
            <a:extLst>
              <a:ext uri="{FF2B5EF4-FFF2-40B4-BE49-F238E27FC236}">
                <a16:creationId xmlns:a16="http://schemas.microsoft.com/office/drawing/2014/main" id="{C48B36F2-1B96-4109-989F-F0AE5F476A4B}"/>
              </a:ext>
            </a:extLst>
          </p:cNvPr>
          <p:cNvSpPr txBox="1"/>
          <p:nvPr/>
        </p:nvSpPr>
        <p:spPr>
          <a:xfrm>
            <a:off x="6807200" y="2864953"/>
            <a:ext cx="4365554" cy="923330"/>
          </a:xfrm>
          <a:prstGeom prst="rect">
            <a:avLst/>
          </a:prstGeom>
          <a:solidFill>
            <a:srgbClr val="FFC000"/>
          </a:solidFill>
        </p:spPr>
        <p:txBody>
          <a:bodyPr wrap="none" rtlCol="0">
            <a:spAutoFit/>
          </a:bodyPr>
          <a:lstStyle/>
          <a:p>
            <a:r>
              <a:rPr lang="en-US" dirty="0"/>
              <a:t>Complex tensions: Simplicity/expressiveness.  </a:t>
            </a:r>
            <a:br>
              <a:rPr lang="en-US" dirty="0"/>
            </a:br>
            <a:r>
              <a:rPr lang="en-US" dirty="0"/>
              <a:t>Performance/elegance</a:t>
            </a:r>
            <a:br>
              <a:rPr lang="en-US" dirty="0"/>
            </a:br>
            <a:r>
              <a:rPr lang="en-US" dirty="0"/>
              <a:t>Correctness and Security/ convenience</a:t>
            </a:r>
          </a:p>
        </p:txBody>
      </p:sp>
      <p:sp>
        <p:nvSpPr>
          <p:cNvPr id="9" name="TextBox 8">
            <a:extLst>
              <a:ext uri="{FF2B5EF4-FFF2-40B4-BE49-F238E27FC236}">
                <a16:creationId xmlns:a16="http://schemas.microsoft.com/office/drawing/2014/main" id="{EFB93A7E-E7A1-4D18-8468-2F059C260A1B}"/>
              </a:ext>
            </a:extLst>
          </p:cNvPr>
          <p:cNvSpPr txBox="1"/>
          <p:nvPr/>
        </p:nvSpPr>
        <p:spPr>
          <a:xfrm>
            <a:off x="6807200" y="4120921"/>
            <a:ext cx="4334841" cy="1200329"/>
          </a:xfrm>
          <a:prstGeom prst="rect">
            <a:avLst/>
          </a:prstGeom>
          <a:solidFill>
            <a:srgbClr val="FFC000"/>
          </a:solidFill>
        </p:spPr>
        <p:txBody>
          <a:bodyPr wrap="none" rtlCol="0">
            <a:spAutoFit/>
          </a:bodyPr>
          <a:lstStyle/>
          <a:p>
            <a:r>
              <a:rPr lang="en-US" dirty="0"/>
              <a:t>Virtualization arises in many forms in Linux: </a:t>
            </a:r>
            <a:br>
              <a:rPr lang="en-US" dirty="0"/>
            </a:br>
            <a:r>
              <a:rPr lang="en-US" dirty="0"/>
              <a:t>virtual memory, the process abstraction, full</a:t>
            </a:r>
            <a:br>
              <a:rPr lang="en-US" dirty="0"/>
            </a:br>
            <a:r>
              <a:rPr lang="en-US" dirty="0"/>
              <a:t>virtual machines, container virtualization.</a:t>
            </a:r>
            <a:br>
              <a:rPr lang="en-US" dirty="0"/>
            </a:br>
            <a:r>
              <a:rPr lang="en-US" dirty="0"/>
              <a:t>These offer good examples </a:t>
            </a:r>
            <a:r>
              <a:rPr lang="en-US"/>
              <a:t>of those </a:t>
            </a:r>
            <a:r>
              <a:rPr lang="en-US" dirty="0"/>
              <a:t>tensions</a:t>
            </a:r>
          </a:p>
        </p:txBody>
      </p:sp>
    </p:spTree>
    <p:extLst>
      <p:ext uri="{BB962C8B-B14F-4D97-AF65-F5344CB8AC3E}">
        <p14:creationId xmlns:p14="http://schemas.microsoft.com/office/powerpoint/2010/main" val="997448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a:xfrm>
            <a:off x="259232" y="6521165"/>
            <a:ext cx="973667" cy="274320"/>
          </a:xfrm>
        </p:spPr>
        <p:txBody>
          <a:bodyPr/>
          <a:lstStyle/>
          <a:p>
            <a:fld id="{6547F9EC-0141-428E-9624-21FD351CB832}" type="slidenum">
              <a:rPr lang="en-US" smtClean="0"/>
              <a:t>20</a:t>
            </a:fld>
            <a:endParaRPr lang="en-US" dirty="0"/>
          </a:p>
        </p:txBody>
      </p:sp>
      <p:sp>
        <p:nvSpPr>
          <p:cNvPr id="6" name="Rectangle 5">
            <a:extLst>
              <a:ext uri="{FF2B5EF4-FFF2-40B4-BE49-F238E27FC236}">
                <a16:creationId xmlns:a16="http://schemas.microsoft.com/office/drawing/2014/main" id="{85325896-55AD-417C-8AD7-8123A1FEDDCE}"/>
              </a:ext>
            </a:extLst>
          </p:cNvPr>
          <p:cNvSpPr/>
          <p:nvPr/>
        </p:nvSpPr>
        <p:spPr>
          <a:xfrm>
            <a:off x="1232899" y="1808252"/>
            <a:ext cx="9511492"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5:</a:t>
            </a:r>
            <a:br>
              <a:rPr lang="en-US" sz="3200" b="1" dirty="0">
                <a:solidFill>
                  <a:schemeClr val="tx1"/>
                </a:solidFill>
              </a:rPr>
            </a:br>
            <a:br>
              <a:rPr lang="en-US" sz="3200" b="1" dirty="0">
                <a:solidFill>
                  <a:schemeClr val="tx1"/>
                </a:solidFill>
              </a:rPr>
            </a:br>
            <a:r>
              <a:rPr lang="en-US" sz="3200" b="1" dirty="0">
                <a:solidFill>
                  <a:schemeClr val="tx1"/>
                </a:solidFill>
              </a:rPr>
              <a:t>Suppose file “B” is a symbolic link to file “A”.</a:t>
            </a:r>
          </a:p>
          <a:p>
            <a:pPr algn="ctr"/>
            <a:endParaRPr lang="en-US" sz="3200" b="1" dirty="0">
              <a:solidFill>
                <a:schemeClr val="tx1"/>
              </a:solidFill>
            </a:endParaRPr>
          </a:p>
          <a:p>
            <a:pPr algn="ctr"/>
            <a:r>
              <a:rPr lang="en-US" sz="3200" b="1" dirty="0">
                <a:solidFill>
                  <a:schemeClr val="tx1"/>
                </a:solidFill>
              </a:rPr>
              <a:t>You delete B.  What will happen to A?</a:t>
            </a:r>
          </a:p>
        </p:txBody>
      </p:sp>
    </p:spTree>
    <p:extLst>
      <p:ext uri="{BB962C8B-B14F-4D97-AF65-F5344CB8AC3E}">
        <p14:creationId xmlns:p14="http://schemas.microsoft.com/office/powerpoint/2010/main" val="52680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p:txBody>
          <a:bodyPr/>
          <a:lstStyle/>
          <a:p>
            <a:fld id="{6547F9EC-0141-428E-9624-21FD351CB832}" type="slidenum">
              <a:rPr lang="en-US" smtClean="0"/>
              <a:t>21</a:t>
            </a:fld>
            <a:endParaRPr lang="en-US"/>
          </a:p>
        </p:txBody>
      </p:sp>
      <p:sp>
        <p:nvSpPr>
          <p:cNvPr id="6" name="Rectangle 5">
            <a:extLst>
              <a:ext uri="{FF2B5EF4-FFF2-40B4-BE49-F238E27FC236}">
                <a16:creationId xmlns:a16="http://schemas.microsoft.com/office/drawing/2014/main" id="{85325896-55AD-417C-8AD7-8123A1FEDDCE}"/>
              </a:ext>
            </a:extLst>
          </p:cNvPr>
          <p:cNvSpPr/>
          <p:nvPr/>
        </p:nvSpPr>
        <p:spPr>
          <a:xfrm>
            <a:off x="1232899" y="1808252"/>
            <a:ext cx="9511492"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6:</a:t>
            </a:r>
            <a:br>
              <a:rPr lang="en-US" sz="3200" b="1" dirty="0">
                <a:solidFill>
                  <a:schemeClr val="tx1"/>
                </a:solidFill>
              </a:rPr>
            </a:br>
            <a:br>
              <a:rPr lang="en-US" sz="3200" b="1" dirty="0">
                <a:solidFill>
                  <a:schemeClr val="tx1"/>
                </a:solidFill>
              </a:rPr>
            </a:br>
            <a:r>
              <a:rPr lang="en-US" sz="3200" b="1" dirty="0">
                <a:solidFill>
                  <a:schemeClr val="tx1"/>
                </a:solidFill>
              </a:rPr>
              <a:t>A is a symbolic link to B.  B is a symbolic link to A.</a:t>
            </a:r>
          </a:p>
          <a:p>
            <a:pPr algn="ctr"/>
            <a:endParaRPr lang="en-US" sz="3200" b="1" dirty="0">
              <a:solidFill>
                <a:schemeClr val="tx1"/>
              </a:solidFill>
            </a:endParaRPr>
          </a:p>
          <a:p>
            <a:pPr algn="ctr"/>
            <a:r>
              <a:rPr lang="en-US" sz="3200" b="1" dirty="0">
                <a:solidFill>
                  <a:schemeClr val="tx1"/>
                </a:solidFill>
              </a:rPr>
              <a:t>What happens if you try to open A?</a:t>
            </a:r>
          </a:p>
        </p:txBody>
      </p:sp>
    </p:spTree>
    <p:extLst>
      <p:ext uri="{BB962C8B-B14F-4D97-AF65-F5344CB8AC3E}">
        <p14:creationId xmlns:p14="http://schemas.microsoft.com/office/powerpoint/2010/main" val="1732900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650E-2B24-4033-8AA0-AFB85B29C9FE}"/>
              </a:ext>
            </a:extLst>
          </p:cNvPr>
          <p:cNvSpPr>
            <a:spLocks noGrp="1"/>
          </p:cNvSpPr>
          <p:nvPr>
            <p:ph type="title"/>
          </p:nvPr>
        </p:nvSpPr>
        <p:spPr/>
        <p:txBody>
          <a:bodyPr/>
          <a:lstStyle/>
          <a:p>
            <a:r>
              <a:rPr lang="en-US" dirty="0"/>
              <a:t>POSIX File System API</a:t>
            </a:r>
          </a:p>
        </p:txBody>
      </p:sp>
      <p:sp>
        <p:nvSpPr>
          <p:cNvPr id="3" name="Content Placeholder 2">
            <a:extLst>
              <a:ext uri="{FF2B5EF4-FFF2-40B4-BE49-F238E27FC236}">
                <a16:creationId xmlns:a16="http://schemas.microsoft.com/office/drawing/2014/main" id="{E8FEA4AE-5A2F-4A27-B2B7-C8DB732AEFF1}"/>
              </a:ext>
            </a:extLst>
          </p:cNvPr>
          <p:cNvSpPr>
            <a:spLocks noGrp="1"/>
          </p:cNvSpPr>
          <p:nvPr>
            <p:ph idx="1"/>
          </p:nvPr>
        </p:nvSpPr>
        <p:spPr/>
        <p:txBody>
          <a:bodyPr>
            <a:normAutofit lnSpcReduction="10000"/>
          </a:bodyPr>
          <a:lstStyle/>
          <a:p>
            <a:r>
              <a:rPr lang="en-US" dirty="0"/>
              <a:t>You access files via the “POSIX” API.</a:t>
            </a:r>
          </a:p>
          <a:p>
            <a:endParaRPr lang="en-US" dirty="0"/>
          </a:p>
          <a:p>
            <a:r>
              <a:rPr lang="en-US" dirty="0"/>
              <a:t>A process first must open the file:</a:t>
            </a:r>
          </a:p>
          <a:p>
            <a:r>
              <a:rPr lang="en-US" dirty="0"/>
              <a:t> 	int </a:t>
            </a:r>
            <a:r>
              <a:rPr lang="en-US" dirty="0" err="1"/>
              <a:t>fd</a:t>
            </a:r>
            <a:r>
              <a:rPr lang="en-US" dirty="0"/>
              <a:t> = open(“filename”, O_RDWR);</a:t>
            </a:r>
          </a:p>
          <a:p>
            <a:endParaRPr lang="en-US" dirty="0"/>
          </a:p>
          <a:p>
            <a:r>
              <a:rPr lang="en-US" dirty="0"/>
              <a:t>Now the file descriptor, </a:t>
            </a:r>
            <a:r>
              <a:rPr lang="en-US" dirty="0" err="1"/>
              <a:t>fd</a:t>
            </a:r>
            <a:r>
              <a:rPr lang="en-US" dirty="0"/>
              <a:t>, can be used to access the bytes.  Linux considers all data files to just be buckets of bytes.</a:t>
            </a:r>
          </a:p>
        </p:txBody>
      </p:sp>
      <p:sp>
        <p:nvSpPr>
          <p:cNvPr id="4" name="Footer Placeholder 3">
            <a:extLst>
              <a:ext uri="{FF2B5EF4-FFF2-40B4-BE49-F238E27FC236}">
                <a16:creationId xmlns:a16="http://schemas.microsoft.com/office/drawing/2014/main" id="{8D5B862E-0C48-4B8A-8C38-E1F78CFE9E83}"/>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372F009E-2CDC-4B44-98BF-F68F003F7AA0}"/>
              </a:ext>
            </a:extLst>
          </p:cNvPr>
          <p:cNvSpPr>
            <a:spLocks noGrp="1"/>
          </p:cNvSpPr>
          <p:nvPr>
            <p:ph type="sldNum" sz="quarter" idx="12"/>
          </p:nvPr>
        </p:nvSpPr>
        <p:spPr/>
        <p:txBody>
          <a:bodyPr/>
          <a:lstStyle/>
          <a:p>
            <a:fld id="{6547F9EC-0141-428E-9624-21FD351CB832}" type="slidenum">
              <a:rPr lang="en-US" smtClean="0"/>
              <a:t>22</a:t>
            </a:fld>
            <a:endParaRPr lang="en-US"/>
          </a:p>
        </p:txBody>
      </p:sp>
    </p:spTree>
    <p:extLst>
      <p:ext uri="{BB962C8B-B14F-4D97-AF65-F5344CB8AC3E}">
        <p14:creationId xmlns:p14="http://schemas.microsoft.com/office/powerpoint/2010/main" val="1629351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650E-2B24-4033-8AA0-AFB85B29C9FE}"/>
              </a:ext>
            </a:extLst>
          </p:cNvPr>
          <p:cNvSpPr>
            <a:spLocks noGrp="1"/>
          </p:cNvSpPr>
          <p:nvPr>
            <p:ph type="title"/>
          </p:nvPr>
        </p:nvSpPr>
        <p:spPr/>
        <p:txBody>
          <a:bodyPr/>
          <a:lstStyle/>
          <a:p>
            <a:r>
              <a:rPr lang="en-US" dirty="0"/>
              <a:t>POSIX File System API</a:t>
            </a:r>
          </a:p>
        </p:txBody>
      </p:sp>
      <p:sp>
        <p:nvSpPr>
          <p:cNvPr id="3" name="Content Placeholder 2">
            <a:extLst>
              <a:ext uri="{FF2B5EF4-FFF2-40B4-BE49-F238E27FC236}">
                <a16:creationId xmlns:a16="http://schemas.microsoft.com/office/drawing/2014/main" id="{E8FEA4AE-5A2F-4A27-B2B7-C8DB732AEFF1}"/>
              </a:ext>
            </a:extLst>
          </p:cNvPr>
          <p:cNvSpPr>
            <a:spLocks noGrp="1"/>
          </p:cNvSpPr>
          <p:nvPr>
            <p:ph idx="1"/>
          </p:nvPr>
        </p:nvSpPr>
        <p:spPr/>
        <p:txBody>
          <a:bodyPr>
            <a:normAutofit lnSpcReduction="10000"/>
          </a:bodyPr>
          <a:lstStyle/>
          <a:p>
            <a:r>
              <a:rPr lang="en-US" dirty="0"/>
              <a:t>You access files via the “POSIX” API.</a:t>
            </a:r>
          </a:p>
          <a:p>
            <a:endParaRPr lang="en-US" dirty="0"/>
          </a:p>
          <a:p>
            <a:r>
              <a:rPr lang="en-US" dirty="0"/>
              <a:t>A process first must open the file:</a:t>
            </a:r>
          </a:p>
          <a:p>
            <a:r>
              <a:rPr lang="en-US" dirty="0"/>
              <a:t> 	int </a:t>
            </a:r>
            <a:r>
              <a:rPr lang="en-US" dirty="0" err="1"/>
              <a:t>fd</a:t>
            </a:r>
            <a:r>
              <a:rPr lang="en-US" dirty="0"/>
              <a:t> = open(“filename”, O_RDWR);</a:t>
            </a:r>
          </a:p>
          <a:p>
            <a:endParaRPr lang="en-US" dirty="0"/>
          </a:p>
          <a:p>
            <a:r>
              <a:rPr lang="en-US" dirty="0"/>
              <a:t>Now the file descriptor, </a:t>
            </a:r>
            <a:r>
              <a:rPr lang="en-US" dirty="0" err="1"/>
              <a:t>fd</a:t>
            </a:r>
            <a:r>
              <a:rPr lang="en-US" dirty="0"/>
              <a:t>, can be used to access the bytes.  Linux considers all data files to just be buckets of bytes.</a:t>
            </a:r>
          </a:p>
        </p:txBody>
      </p:sp>
      <p:sp>
        <p:nvSpPr>
          <p:cNvPr id="4" name="Footer Placeholder 3">
            <a:extLst>
              <a:ext uri="{FF2B5EF4-FFF2-40B4-BE49-F238E27FC236}">
                <a16:creationId xmlns:a16="http://schemas.microsoft.com/office/drawing/2014/main" id="{8D5B862E-0C48-4B8A-8C38-E1F78CFE9E83}"/>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372F009E-2CDC-4B44-98BF-F68F003F7AA0}"/>
              </a:ext>
            </a:extLst>
          </p:cNvPr>
          <p:cNvSpPr>
            <a:spLocks noGrp="1"/>
          </p:cNvSpPr>
          <p:nvPr>
            <p:ph type="sldNum" sz="quarter" idx="12"/>
          </p:nvPr>
        </p:nvSpPr>
        <p:spPr/>
        <p:txBody>
          <a:bodyPr/>
          <a:lstStyle/>
          <a:p>
            <a:fld id="{6547F9EC-0141-428E-9624-21FD351CB832}" type="slidenum">
              <a:rPr lang="en-US" smtClean="0"/>
              <a:t>23</a:t>
            </a:fld>
            <a:endParaRPr lang="en-US"/>
          </a:p>
        </p:txBody>
      </p:sp>
      <p:sp>
        <p:nvSpPr>
          <p:cNvPr id="6" name="Oval 5">
            <a:extLst>
              <a:ext uri="{FF2B5EF4-FFF2-40B4-BE49-F238E27FC236}">
                <a16:creationId xmlns:a16="http://schemas.microsoft.com/office/drawing/2014/main" id="{F05FC162-6565-428B-A5A9-7C2D632DE829}"/>
              </a:ext>
            </a:extLst>
          </p:cNvPr>
          <p:cNvSpPr/>
          <p:nvPr/>
        </p:nvSpPr>
        <p:spPr>
          <a:xfrm>
            <a:off x="5698067" y="3699933"/>
            <a:ext cx="2802466" cy="97366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98A2E33-DBC7-4C0B-9FF8-877E77E89AF0}"/>
              </a:ext>
            </a:extLst>
          </p:cNvPr>
          <p:cNvCxnSpPr>
            <a:stCxn id="6" idx="1"/>
          </p:cNvCxnSpPr>
          <p:nvPr/>
        </p:nvCxnSpPr>
        <p:spPr>
          <a:xfrm flipH="1" flipV="1">
            <a:off x="5003800" y="3302000"/>
            <a:ext cx="1104679" cy="54052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00AD9D-C437-4290-AA7D-D6FF8BBDC442}"/>
              </a:ext>
            </a:extLst>
          </p:cNvPr>
          <p:cNvSpPr txBox="1"/>
          <p:nvPr/>
        </p:nvSpPr>
        <p:spPr>
          <a:xfrm>
            <a:off x="844440" y="2084832"/>
            <a:ext cx="8318720" cy="1200329"/>
          </a:xfrm>
          <a:prstGeom prst="rect">
            <a:avLst/>
          </a:prstGeom>
          <a:solidFill>
            <a:schemeClr val="bg1"/>
          </a:solidFill>
          <a:ln w="57150">
            <a:solidFill>
              <a:srgbClr val="C00000"/>
            </a:solidFill>
          </a:ln>
        </p:spPr>
        <p:txBody>
          <a:bodyPr wrap="square" rtlCol="0">
            <a:spAutoFit/>
          </a:bodyPr>
          <a:lstStyle/>
          <a:p>
            <a:pPr algn="ctr"/>
            <a:r>
              <a:rPr lang="en-US" sz="2400" dirty="0"/>
              <a:t>Many Linux system calls take extra arguments, often as bit masks, where each set bit requests some feature.</a:t>
            </a:r>
            <a:br>
              <a:rPr lang="en-US" sz="2400" dirty="0"/>
            </a:br>
            <a:r>
              <a:rPr lang="en-US" sz="2400" dirty="0"/>
              <a:t>O_RDWR is a mask that means “open for reading and writing… </a:t>
            </a:r>
          </a:p>
        </p:txBody>
      </p:sp>
    </p:spTree>
    <p:extLst>
      <p:ext uri="{BB962C8B-B14F-4D97-AF65-F5344CB8AC3E}">
        <p14:creationId xmlns:p14="http://schemas.microsoft.com/office/powerpoint/2010/main" val="4178230745"/>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650E-2B24-4033-8AA0-AFB85B29C9FE}"/>
              </a:ext>
            </a:extLst>
          </p:cNvPr>
          <p:cNvSpPr>
            <a:spLocks noGrp="1"/>
          </p:cNvSpPr>
          <p:nvPr>
            <p:ph type="title"/>
          </p:nvPr>
        </p:nvSpPr>
        <p:spPr/>
        <p:txBody>
          <a:bodyPr/>
          <a:lstStyle/>
          <a:p>
            <a:r>
              <a:rPr lang="en-US" dirty="0"/>
              <a:t>POSIX File System API</a:t>
            </a:r>
          </a:p>
        </p:txBody>
      </p:sp>
      <p:sp>
        <p:nvSpPr>
          <p:cNvPr id="3" name="Content Placeholder 2">
            <a:extLst>
              <a:ext uri="{FF2B5EF4-FFF2-40B4-BE49-F238E27FC236}">
                <a16:creationId xmlns:a16="http://schemas.microsoft.com/office/drawing/2014/main" id="{E8FEA4AE-5A2F-4A27-B2B7-C8DB732AEFF1}"/>
              </a:ext>
            </a:extLst>
          </p:cNvPr>
          <p:cNvSpPr>
            <a:spLocks noGrp="1"/>
          </p:cNvSpPr>
          <p:nvPr>
            <p:ph idx="1"/>
          </p:nvPr>
        </p:nvSpPr>
        <p:spPr>
          <a:xfrm>
            <a:off x="1024127" y="2286000"/>
            <a:ext cx="10913873" cy="4023360"/>
          </a:xfrm>
        </p:spPr>
        <p:txBody>
          <a:bodyPr>
            <a:normAutofit/>
          </a:bodyPr>
          <a:lstStyle/>
          <a:p>
            <a:r>
              <a:rPr lang="en-US" dirty="0"/>
              <a:t>You can also create a file with “open”:</a:t>
            </a:r>
          </a:p>
          <a:p>
            <a:endParaRPr lang="en-US" dirty="0"/>
          </a:p>
          <a:p>
            <a:r>
              <a:rPr lang="en-US" dirty="0"/>
              <a:t> </a:t>
            </a:r>
            <a:r>
              <a:rPr lang="en-US" dirty="0" err="1"/>
              <a:t>fd</a:t>
            </a:r>
            <a:r>
              <a:rPr lang="en-US" dirty="0"/>
              <a:t> = open(“file”, O_CREAT, S_IRWXU|S_IRGRP|S_IROTH);</a:t>
            </a:r>
          </a:p>
          <a:p>
            <a:endParaRPr lang="en-US" dirty="0"/>
          </a:p>
          <a:p>
            <a:r>
              <a:rPr lang="en-US" dirty="0"/>
              <a:t>For O_CREAT you specify “permissions” on the new file, for</a:t>
            </a:r>
            <a:br>
              <a:rPr lang="en-US" dirty="0"/>
            </a:br>
            <a:r>
              <a:rPr lang="en-US" dirty="0"/>
              <a:t>yourself (as owner), your “group” (team members) and “others</a:t>
            </a:r>
            <a:br>
              <a:rPr lang="en-US" dirty="0"/>
            </a:br>
            <a:endParaRPr lang="en-US" dirty="0"/>
          </a:p>
        </p:txBody>
      </p:sp>
      <p:sp>
        <p:nvSpPr>
          <p:cNvPr id="4" name="Footer Placeholder 3">
            <a:extLst>
              <a:ext uri="{FF2B5EF4-FFF2-40B4-BE49-F238E27FC236}">
                <a16:creationId xmlns:a16="http://schemas.microsoft.com/office/drawing/2014/main" id="{8D5B862E-0C48-4B8A-8C38-E1F78CFE9E83}"/>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372F009E-2CDC-4B44-98BF-F68F003F7AA0}"/>
              </a:ext>
            </a:extLst>
          </p:cNvPr>
          <p:cNvSpPr>
            <a:spLocks noGrp="1"/>
          </p:cNvSpPr>
          <p:nvPr>
            <p:ph type="sldNum" sz="quarter" idx="12"/>
          </p:nvPr>
        </p:nvSpPr>
        <p:spPr/>
        <p:txBody>
          <a:bodyPr/>
          <a:lstStyle/>
          <a:p>
            <a:fld id="{6547F9EC-0141-428E-9624-21FD351CB832}" type="slidenum">
              <a:rPr lang="en-US" smtClean="0"/>
              <a:t>24</a:t>
            </a:fld>
            <a:endParaRPr lang="en-US"/>
          </a:p>
        </p:txBody>
      </p:sp>
    </p:spTree>
    <p:extLst>
      <p:ext uri="{BB962C8B-B14F-4D97-AF65-F5344CB8AC3E}">
        <p14:creationId xmlns:p14="http://schemas.microsoft.com/office/powerpoint/2010/main" val="3890332120"/>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3AA1D-F8B1-4160-99BB-C7408C1E2654}"/>
              </a:ext>
            </a:extLst>
          </p:cNvPr>
          <p:cNvSpPr>
            <a:spLocks noGrp="1"/>
          </p:cNvSpPr>
          <p:nvPr>
            <p:ph type="title"/>
          </p:nvPr>
        </p:nvSpPr>
        <p:spPr/>
        <p:txBody>
          <a:bodyPr/>
          <a:lstStyle/>
          <a:p>
            <a:r>
              <a:rPr lang="en-US" dirty="0"/>
              <a:t>More POSIX operations</a:t>
            </a:r>
          </a:p>
        </p:txBody>
      </p:sp>
      <p:sp>
        <p:nvSpPr>
          <p:cNvPr id="3" name="Content Placeholder 2">
            <a:extLst>
              <a:ext uri="{FF2B5EF4-FFF2-40B4-BE49-F238E27FC236}">
                <a16:creationId xmlns:a16="http://schemas.microsoft.com/office/drawing/2014/main" id="{FB38D00F-76DF-4A51-AA3E-C3B841A0C5A7}"/>
              </a:ext>
            </a:extLst>
          </p:cNvPr>
          <p:cNvSpPr>
            <a:spLocks noGrp="1"/>
          </p:cNvSpPr>
          <p:nvPr>
            <p:ph idx="1"/>
          </p:nvPr>
        </p:nvSpPr>
        <p:spPr/>
        <p:txBody>
          <a:bodyPr>
            <a:normAutofit/>
          </a:bodyPr>
          <a:lstStyle/>
          <a:p>
            <a:r>
              <a:rPr lang="en-US" sz="2800" dirty="0"/>
              <a:t>       </a:t>
            </a:r>
            <a:r>
              <a:rPr lang="en-US" sz="2800" dirty="0" err="1"/>
              <a:t>lseek</a:t>
            </a:r>
            <a:r>
              <a:rPr lang="en-US" sz="2800" dirty="0"/>
              <a:t>(</a:t>
            </a:r>
            <a:r>
              <a:rPr lang="en-US" sz="2800" dirty="0" err="1"/>
              <a:t>fd</a:t>
            </a:r>
            <a:r>
              <a:rPr lang="en-US" sz="2800" dirty="0"/>
              <a:t>, location, SEEK_SET);  // Move file “pointer”</a:t>
            </a:r>
          </a:p>
          <a:p>
            <a:r>
              <a:rPr lang="en-US" sz="2800" dirty="0"/>
              <a:t>       </a:t>
            </a:r>
            <a:r>
              <a:rPr lang="en-US" sz="2800" dirty="0" err="1"/>
              <a:t>nb</a:t>
            </a:r>
            <a:r>
              <a:rPr lang="en-US" sz="2800" dirty="0"/>
              <a:t> = read(</a:t>
            </a:r>
            <a:r>
              <a:rPr lang="en-US" sz="2800" dirty="0" err="1"/>
              <a:t>fd</a:t>
            </a:r>
            <a:r>
              <a:rPr lang="en-US" sz="2800" dirty="0"/>
              <a:t>, buffer, </a:t>
            </a:r>
            <a:r>
              <a:rPr lang="en-US" sz="2800" dirty="0" err="1"/>
              <a:t>nbytes</a:t>
            </a:r>
            <a:r>
              <a:rPr lang="en-US" sz="2800" dirty="0"/>
              <a:t>); // </a:t>
            </a:r>
            <a:r>
              <a:rPr lang="en-US" sz="2800" dirty="0" err="1"/>
              <a:t>nb</a:t>
            </a:r>
            <a:r>
              <a:rPr lang="en-US" sz="2800" dirty="0"/>
              <a:t> will be “bytes actually read”</a:t>
            </a:r>
          </a:p>
          <a:p>
            <a:r>
              <a:rPr lang="en-US" sz="2800" dirty="0"/>
              <a:t>       write(</a:t>
            </a:r>
            <a:r>
              <a:rPr lang="en-US" sz="2800" dirty="0" err="1"/>
              <a:t>fd</a:t>
            </a:r>
            <a:r>
              <a:rPr lang="en-US" sz="2800" dirty="0"/>
              <a:t>, buffer, </a:t>
            </a:r>
            <a:r>
              <a:rPr lang="en-US" sz="2800" dirty="0" err="1"/>
              <a:t>nbytes</a:t>
            </a:r>
            <a:r>
              <a:rPr lang="en-US" sz="2800" dirty="0"/>
              <a:t>);         // Write </a:t>
            </a:r>
            <a:r>
              <a:rPr lang="en-US" sz="2800" dirty="0" err="1"/>
              <a:t>nbytes</a:t>
            </a:r>
            <a:r>
              <a:rPr lang="en-US" sz="2800" dirty="0"/>
              <a:t> at the current pointer</a:t>
            </a:r>
          </a:p>
          <a:p>
            <a:r>
              <a:rPr lang="en-US" sz="2800" dirty="0"/>
              <a:t>       close(</a:t>
            </a:r>
            <a:r>
              <a:rPr lang="en-US" sz="2800" dirty="0" err="1"/>
              <a:t>fd</a:t>
            </a:r>
            <a:r>
              <a:rPr lang="en-US" sz="2800" dirty="0"/>
              <a:t>);                               // Releases resources</a:t>
            </a:r>
          </a:p>
          <a:p>
            <a:endParaRPr lang="en-US" sz="2800" dirty="0"/>
          </a:p>
          <a:p>
            <a:r>
              <a:rPr lang="en-US" sz="2800" dirty="0"/>
              <a:t>… many of these have also have options.  </a:t>
            </a:r>
          </a:p>
        </p:txBody>
      </p:sp>
      <p:sp>
        <p:nvSpPr>
          <p:cNvPr id="4" name="Footer Placeholder 3">
            <a:extLst>
              <a:ext uri="{FF2B5EF4-FFF2-40B4-BE49-F238E27FC236}">
                <a16:creationId xmlns:a16="http://schemas.microsoft.com/office/drawing/2014/main" id="{8918B17C-2852-4441-880A-0FFB637EF4A7}"/>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CCE91D9B-B2DF-451F-B108-9BA3EBE58F3C}"/>
              </a:ext>
            </a:extLst>
          </p:cNvPr>
          <p:cNvSpPr>
            <a:spLocks noGrp="1"/>
          </p:cNvSpPr>
          <p:nvPr>
            <p:ph type="sldNum" sz="quarter" idx="12"/>
          </p:nvPr>
        </p:nvSpPr>
        <p:spPr/>
        <p:txBody>
          <a:bodyPr/>
          <a:lstStyle/>
          <a:p>
            <a:fld id="{6547F9EC-0141-428E-9624-21FD351CB832}" type="slidenum">
              <a:rPr lang="en-US" smtClean="0"/>
              <a:t>25</a:t>
            </a:fld>
            <a:endParaRPr lang="en-US"/>
          </a:p>
        </p:txBody>
      </p:sp>
    </p:spTree>
    <p:extLst>
      <p:ext uri="{BB962C8B-B14F-4D97-AF65-F5344CB8AC3E}">
        <p14:creationId xmlns:p14="http://schemas.microsoft.com/office/powerpoint/2010/main" val="2671292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F22F-2771-4A76-95D2-59E188E97657}"/>
              </a:ext>
            </a:extLst>
          </p:cNvPr>
          <p:cNvSpPr>
            <a:spLocks noGrp="1"/>
          </p:cNvSpPr>
          <p:nvPr>
            <p:ph type="title"/>
          </p:nvPr>
        </p:nvSpPr>
        <p:spPr/>
        <p:txBody>
          <a:bodyPr/>
          <a:lstStyle/>
          <a:p>
            <a:r>
              <a:rPr lang="en-US" dirty="0"/>
              <a:t>C++ FILE wrappers, </a:t>
            </a:r>
            <a:r>
              <a:rPr lang="en-US" dirty="0" err="1"/>
              <a:t>mmap</a:t>
            </a:r>
            <a:endParaRPr lang="en-US" dirty="0"/>
          </a:p>
        </p:txBody>
      </p:sp>
      <p:sp>
        <p:nvSpPr>
          <p:cNvPr id="3" name="Content Placeholder 2">
            <a:extLst>
              <a:ext uri="{FF2B5EF4-FFF2-40B4-BE49-F238E27FC236}">
                <a16:creationId xmlns:a16="http://schemas.microsoft.com/office/drawing/2014/main" id="{2A34FD20-3CAA-4BF0-B7A9-DFEAA4686F9C}"/>
              </a:ext>
            </a:extLst>
          </p:cNvPr>
          <p:cNvSpPr>
            <a:spLocks noGrp="1"/>
          </p:cNvSpPr>
          <p:nvPr>
            <p:ph idx="1"/>
          </p:nvPr>
        </p:nvSpPr>
        <p:spPr>
          <a:xfrm>
            <a:off x="1024127" y="2286000"/>
            <a:ext cx="10998539" cy="4023360"/>
          </a:xfrm>
        </p:spPr>
        <p:txBody>
          <a:bodyPr>
            <a:normAutofit lnSpcReduction="10000"/>
          </a:bodyPr>
          <a:lstStyle/>
          <a:p>
            <a:r>
              <a:rPr lang="en-US" dirty="0"/>
              <a:t>In C++, wrappers are sometimes used to treat files like objects.  </a:t>
            </a:r>
          </a:p>
          <a:p>
            <a:pPr lvl="1"/>
            <a:r>
              <a:rPr lang="en-US" dirty="0"/>
              <a:t>  Use </a:t>
            </a:r>
            <a:r>
              <a:rPr lang="en-US" b="1" dirty="0"/>
              <a:t>std::iostream </a:t>
            </a:r>
            <a:r>
              <a:rPr lang="en-US" dirty="0"/>
              <a:t>if you plan to just scan a text file.</a:t>
            </a:r>
          </a:p>
          <a:p>
            <a:pPr lvl="1"/>
            <a:r>
              <a:rPr lang="en-US" dirty="0"/>
              <a:t>  Use </a:t>
            </a:r>
            <a:r>
              <a:rPr lang="en-US" b="1" dirty="0"/>
              <a:t>std::FILE </a:t>
            </a:r>
            <a:r>
              <a:rPr lang="en-US" dirty="0"/>
              <a:t>if your file is a series of fixed-sized records.</a:t>
            </a:r>
          </a:p>
          <a:p>
            <a:endParaRPr lang="en-US" dirty="0"/>
          </a:p>
          <a:p>
            <a:r>
              <a:rPr lang="en-US" dirty="0"/>
              <a:t>There is also a way to “map” a file into memory: </a:t>
            </a:r>
            <a:r>
              <a:rPr lang="en-US" b="1" dirty="0" err="1"/>
              <a:t>mmap</a:t>
            </a:r>
            <a:r>
              <a:rPr lang="en-US" dirty="0"/>
              <a:t>.   </a:t>
            </a:r>
          </a:p>
          <a:p>
            <a:pPr lvl="1"/>
            <a:r>
              <a:rPr lang="en-US" dirty="0"/>
              <a:t>  A mapped file looks like a vector of bytes (in C++, of type “char*”)</a:t>
            </a:r>
          </a:p>
          <a:p>
            <a:pPr lvl="1"/>
            <a:r>
              <a:rPr lang="en-US" dirty="0"/>
              <a:t>  You read or write the data by simply indexing into this vector.</a:t>
            </a:r>
          </a:p>
          <a:p>
            <a:pPr lvl="1"/>
            <a:r>
              <a:rPr lang="en-US" dirty="0"/>
              <a:t>  Must call </a:t>
            </a:r>
            <a:r>
              <a:rPr lang="en-US" dirty="0" err="1"/>
              <a:t>fsync</a:t>
            </a:r>
            <a:r>
              <a:rPr lang="en-US" dirty="0"/>
              <a:t>() or close() to force the writes back out to disk.</a:t>
            </a:r>
          </a:p>
        </p:txBody>
      </p:sp>
      <p:sp>
        <p:nvSpPr>
          <p:cNvPr id="4" name="Footer Placeholder 3">
            <a:extLst>
              <a:ext uri="{FF2B5EF4-FFF2-40B4-BE49-F238E27FC236}">
                <a16:creationId xmlns:a16="http://schemas.microsoft.com/office/drawing/2014/main" id="{F81606F0-64D5-427B-9F69-5145703BC7E2}"/>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5E9F5A3C-3476-48B1-A5A5-5D4F9C4AB274}"/>
              </a:ext>
            </a:extLst>
          </p:cNvPr>
          <p:cNvSpPr>
            <a:spLocks noGrp="1"/>
          </p:cNvSpPr>
          <p:nvPr>
            <p:ph type="sldNum" sz="quarter" idx="12"/>
          </p:nvPr>
        </p:nvSpPr>
        <p:spPr/>
        <p:txBody>
          <a:bodyPr/>
          <a:lstStyle/>
          <a:p>
            <a:fld id="{6547F9EC-0141-428E-9624-21FD351CB832}" type="slidenum">
              <a:rPr lang="en-US" smtClean="0"/>
              <a:t>26</a:t>
            </a:fld>
            <a:endParaRPr lang="en-US"/>
          </a:p>
        </p:txBody>
      </p:sp>
    </p:spTree>
    <p:extLst>
      <p:ext uri="{BB962C8B-B14F-4D97-AF65-F5344CB8AC3E}">
        <p14:creationId xmlns:p14="http://schemas.microsoft.com/office/powerpoint/2010/main" val="2018964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B7C8A-F99A-4FA0-896D-0051F310A640}"/>
              </a:ext>
            </a:extLst>
          </p:cNvPr>
          <p:cNvSpPr>
            <a:spLocks noGrp="1"/>
          </p:cNvSpPr>
          <p:nvPr>
            <p:ph type="title"/>
          </p:nvPr>
        </p:nvSpPr>
        <p:spPr/>
        <p:txBody>
          <a:bodyPr/>
          <a:lstStyle/>
          <a:p>
            <a:r>
              <a:rPr lang="en-US" dirty="0"/>
              <a:t>Stored data resides in blocks</a:t>
            </a:r>
          </a:p>
        </p:txBody>
      </p:sp>
      <p:sp>
        <p:nvSpPr>
          <p:cNvPr id="6" name="Content Placeholder 5">
            <a:extLst>
              <a:ext uri="{FF2B5EF4-FFF2-40B4-BE49-F238E27FC236}">
                <a16:creationId xmlns:a16="http://schemas.microsoft.com/office/drawing/2014/main" id="{327A4042-E6F1-47E7-9841-F7A82DE1A0B0}"/>
              </a:ext>
            </a:extLst>
          </p:cNvPr>
          <p:cNvSpPr>
            <a:spLocks noGrp="1"/>
          </p:cNvSpPr>
          <p:nvPr>
            <p:ph idx="1"/>
          </p:nvPr>
        </p:nvSpPr>
        <p:spPr/>
        <p:txBody>
          <a:bodyPr>
            <a:normAutofit fontScale="92500" lnSpcReduction="10000"/>
          </a:bodyPr>
          <a:lstStyle/>
          <a:p>
            <a:r>
              <a:rPr lang="en-US" dirty="0"/>
              <a:t>Linux stores data in fixed-sized blocks.  Each file has a length, in bytes.  The last block might be partially filled.  </a:t>
            </a:r>
          </a:p>
          <a:p>
            <a:endParaRPr lang="en-US" dirty="0"/>
          </a:p>
          <a:p>
            <a:r>
              <a:rPr lang="en-US" dirty="0"/>
              <a:t>A process can’t read beyond the end of the file (EOF): read indicates this by returning </a:t>
            </a:r>
            <a:r>
              <a:rPr lang="en-US" b="1" dirty="0" err="1"/>
              <a:t>nb</a:t>
            </a:r>
            <a:r>
              <a:rPr lang="en-US" dirty="0"/>
              <a:t> </a:t>
            </a:r>
            <a:r>
              <a:rPr lang="en-US" b="1" dirty="0"/>
              <a:t>&lt;</a:t>
            </a:r>
            <a:r>
              <a:rPr lang="en-US" dirty="0"/>
              <a:t> </a:t>
            </a:r>
            <a:r>
              <a:rPr lang="en-US" b="1" dirty="0" err="1"/>
              <a:t>nbytes</a:t>
            </a:r>
            <a:r>
              <a:rPr lang="en-US" dirty="0"/>
              <a:t>.  </a:t>
            </a:r>
            <a:r>
              <a:rPr lang="en-US" dirty="0" err="1"/>
              <a:t>nb</a:t>
            </a:r>
            <a:r>
              <a:rPr lang="en-US" dirty="0"/>
              <a:t> can be zero</a:t>
            </a:r>
          </a:p>
          <a:p>
            <a:endParaRPr lang="en-US" dirty="0"/>
          </a:p>
          <a:p>
            <a:r>
              <a:rPr lang="en-US" dirty="0"/>
              <a:t>You can create a </a:t>
            </a:r>
            <a:r>
              <a:rPr lang="en-US" i="1" dirty="0"/>
              <a:t>gap</a:t>
            </a:r>
            <a:r>
              <a:rPr lang="en-US" dirty="0"/>
              <a:t> by seeking beyond the end of a file and then writing.  Linux returns 0’s if an application reads the gap.</a:t>
            </a:r>
          </a:p>
        </p:txBody>
      </p:sp>
      <p:sp>
        <p:nvSpPr>
          <p:cNvPr id="3" name="Footer Placeholder 2">
            <a:extLst>
              <a:ext uri="{FF2B5EF4-FFF2-40B4-BE49-F238E27FC236}">
                <a16:creationId xmlns:a16="http://schemas.microsoft.com/office/drawing/2014/main" id="{66FD46EB-8ABC-4B47-8F6B-7CF68A271E4C}"/>
              </a:ext>
            </a:extLst>
          </p:cNvPr>
          <p:cNvSpPr>
            <a:spLocks noGrp="1"/>
          </p:cNvSpPr>
          <p:nvPr>
            <p:ph type="ftr" sz="quarter" idx="11"/>
          </p:nvPr>
        </p:nvSpPr>
        <p:spPr/>
        <p:txBody>
          <a:bodyPr/>
          <a:lstStyle/>
          <a:p>
            <a:r>
              <a:rPr lang="en-US"/>
              <a:t>Cornell CS4414 - Fall 2020.</a:t>
            </a:r>
          </a:p>
        </p:txBody>
      </p:sp>
      <p:sp>
        <p:nvSpPr>
          <p:cNvPr id="4" name="Slide Number Placeholder 3">
            <a:extLst>
              <a:ext uri="{FF2B5EF4-FFF2-40B4-BE49-F238E27FC236}">
                <a16:creationId xmlns:a16="http://schemas.microsoft.com/office/drawing/2014/main" id="{D831C8AC-B7A9-45FD-B590-660EAE19EC29}"/>
              </a:ext>
            </a:extLst>
          </p:cNvPr>
          <p:cNvSpPr>
            <a:spLocks noGrp="1"/>
          </p:cNvSpPr>
          <p:nvPr>
            <p:ph type="sldNum" sz="quarter" idx="12"/>
          </p:nvPr>
        </p:nvSpPr>
        <p:spPr/>
        <p:txBody>
          <a:bodyPr/>
          <a:lstStyle/>
          <a:p>
            <a:fld id="{6547F9EC-0141-428E-9624-21FD351CB832}" type="slidenum">
              <a:rPr lang="en-US" smtClean="0"/>
              <a:t>27</a:t>
            </a:fld>
            <a:endParaRPr lang="en-US"/>
          </a:p>
        </p:txBody>
      </p:sp>
    </p:spTree>
    <p:extLst>
      <p:ext uri="{BB962C8B-B14F-4D97-AF65-F5344CB8AC3E}">
        <p14:creationId xmlns:p14="http://schemas.microsoft.com/office/powerpoint/2010/main" val="170469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On the disk and Inside the kernel, a file has a File Control Block (</a:t>
            </a:r>
            <a:r>
              <a:rPr lang="en-US" dirty="0" err="1"/>
              <a:t>inode</a:t>
            </a:r>
            <a:r>
              <a:rPr lang="en-US" dirty="0"/>
              <a:t>)</a:t>
            </a:r>
          </a:p>
        </p:txBody>
      </p:sp>
      <p:pic>
        <p:nvPicPr>
          <p:cNvPr id="11267" name="Picture 5"/>
          <p:cNvPicPr>
            <a:picLocks noChangeAspect="1" noChangeArrowheads="1"/>
          </p:cNvPicPr>
          <p:nvPr/>
        </p:nvPicPr>
        <p:blipFill>
          <a:blip r:embed="rId3"/>
          <a:srcRect/>
          <a:stretch>
            <a:fillRect/>
          </a:stretch>
        </p:blipFill>
        <p:spPr bwMode="auto">
          <a:xfrm>
            <a:off x="1314583" y="1896145"/>
            <a:ext cx="7873603" cy="4637484"/>
          </a:xfrm>
          <a:prstGeom prst="rect">
            <a:avLst/>
          </a:prstGeom>
          <a:noFill/>
          <a:ln w="9525">
            <a:noFill/>
            <a:miter lim="800000"/>
            <a:headEnd/>
            <a:tailEnd/>
          </a:ln>
        </p:spPr>
      </p:pic>
      <p:sp>
        <p:nvSpPr>
          <p:cNvPr id="3" name="TextBox 2">
            <a:extLst>
              <a:ext uri="{FF2B5EF4-FFF2-40B4-BE49-F238E27FC236}">
                <a16:creationId xmlns:a16="http://schemas.microsoft.com/office/drawing/2014/main" id="{8EF18DCD-67E7-4791-90D8-0ABEB580EC4D}"/>
              </a:ext>
            </a:extLst>
          </p:cNvPr>
          <p:cNvSpPr txBox="1"/>
          <p:nvPr/>
        </p:nvSpPr>
        <p:spPr>
          <a:xfrm>
            <a:off x="9508067" y="2751674"/>
            <a:ext cx="896399" cy="2646878"/>
          </a:xfrm>
          <a:prstGeom prst="rect">
            <a:avLst/>
          </a:prstGeom>
          <a:noFill/>
        </p:spPr>
        <p:txBody>
          <a:bodyPr wrap="none" rtlCol="0">
            <a:spAutoFit/>
          </a:bodyPr>
          <a:lstStyle/>
          <a:p>
            <a:r>
              <a:rPr lang="en-US" sz="16600" dirty="0"/>
              <a:t>}</a:t>
            </a:r>
          </a:p>
        </p:txBody>
      </p:sp>
      <p:sp>
        <p:nvSpPr>
          <p:cNvPr id="4" name="TextBox 3">
            <a:extLst>
              <a:ext uri="{FF2B5EF4-FFF2-40B4-BE49-F238E27FC236}">
                <a16:creationId xmlns:a16="http://schemas.microsoft.com/office/drawing/2014/main" id="{64836937-EC99-4ADD-8FBF-3D47C9FBBD59}"/>
              </a:ext>
            </a:extLst>
          </p:cNvPr>
          <p:cNvSpPr txBox="1"/>
          <p:nvPr/>
        </p:nvSpPr>
        <p:spPr>
          <a:xfrm>
            <a:off x="10404467" y="3691475"/>
            <a:ext cx="1533534" cy="1200329"/>
          </a:xfrm>
          <a:prstGeom prst="rect">
            <a:avLst/>
          </a:prstGeom>
          <a:noFill/>
        </p:spPr>
        <p:txBody>
          <a:bodyPr wrap="square" rtlCol="0">
            <a:spAutoFit/>
          </a:bodyPr>
          <a:lstStyle/>
          <a:p>
            <a:r>
              <a:rPr lang="en-US" dirty="0"/>
              <a:t>For historical reasons, Linux calls this an </a:t>
            </a:r>
            <a:r>
              <a:rPr lang="en-US" i="1" dirty="0" err="1"/>
              <a:t>inode</a:t>
            </a:r>
            <a:r>
              <a:rPr lang="en-US" dirty="0"/>
              <a:t> structure</a:t>
            </a:r>
          </a:p>
        </p:txBody>
      </p:sp>
      <p:sp>
        <p:nvSpPr>
          <p:cNvPr id="5" name="TextBox 4">
            <a:extLst>
              <a:ext uri="{FF2B5EF4-FFF2-40B4-BE49-F238E27FC236}">
                <a16:creationId xmlns:a16="http://schemas.microsoft.com/office/drawing/2014/main" id="{C0991A84-8C62-4E85-A9D6-4676A1B647B5}"/>
              </a:ext>
            </a:extLst>
          </p:cNvPr>
          <p:cNvSpPr txBox="1"/>
          <p:nvPr/>
        </p:nvSpPr>
        <p:spPr>
          <a:xfrm>
            <a:off x="9508067" y="5887298"/>
            <a:ext cx="2235200" cy="646331"/>
          </a:xfrm>
          <a:prstGeom prst="rect">
            <a:avLst/>
          </a:prstGeom>
          <a:noFill/>
        </p:spPr>
        <p:txBody>
          <a:bodyPr wrap="square" rtlCol="0">
            <a:spAutoFit/>
          </a:bodyPr>
          <a:lstStyle/>
          <a:p>
            <a:r>
              <a:rPr lang="en-US" dirty="0"/>
              <a:t>Each </a:t>
            </a:r>
            <a:r>
              <a:rPr lang="en-US" dirty="0" err="1"/>
              <a:t>inode</a:t>
            </a:r>
            <a:r>
              <a:rPr lang="en-US" dirty="0"/>
              <a:t> has a unique id number.</a:t>
            </a:r>
          </a:p>
        </p:txBody>
      </p:sp>
      <p:sp>
        <p:nvSpPr>
          <p:cNvPr id="2" name="Footer Placeholder 1">
            <a:extLst>
              <a:ext uri="{FF2B5EF4-FFF2-40B4-BE49-F238E27FC236}">
                <a16:creationId xmlns:a16="http://schemas.microsoft.com/office/drawing/2014/main" id="{6B16FB8A-5486-4CA4-9446-5E004802CB78}"/>
              </a:ext>
            </a:extLst>
          </p:cNvPr>
          <p:cNvSpPr>
            <a:spLocks noGrp="1"/>
          </p:cNvSpPr>
          <p:nvPr>
            <p:ph type="ftr" sz="quarter" idx="11"/>
          </p:nvPr>
        </p:nvSpPr>
        <p:spPr/>
        <p:txBody>
          <a:bodyPr/>
          <a:lstStyle/>
          <a:p>
            <a:r>
              <a:rPr lang="en-US"/>
              <a:t>Cornell CS4414 - Fall 2020.</a:t>
            </a:r>
          </a:p>
        </p:txBody>
      </p:sp>
      <p:sp>
        <p:nvSpPr>
          <p:cNvPr id="6" name="Slide Number Placeholder 5">
            <a:extLst>
              <a:ext uri="{FF2B5EF4-FFF2-40B4-BE49-F238E27FC236}">
                <a16:creationId xmlns:a16="http://schemas.microsoft.com/office/drawing/2014/main" id="{24C5D300-47A0-4621-84A6-904C9A7025F7}"/>
              </a:ext>
            </a:extLst>
          </p:cNvPr>
          <p:cNvSpPr>
            <a:spLocks noGrp="1"/>
          </p:cNvSpPr>
          <p:nvPr>
            <p:ph type="sldNum" sz="quarter" idx="12"/>
          </p:nvPr>
        </p:nvSpPr>
        <p:spPr/>
        <p:txBody>
          <a:bodyPr/>
          <a:lstStyle/>
          <a:p>
            <a:fld id="{6547F9EC-0141-428E-9624-21FD351CB832}" type="slidenum">
              <a:rPr lang="en-US" smtClean="0"/>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On the disk and Inside the kernel, a file has a File Control Block (</a:t>
            </a:r>
            <a:r>
              <a:rPr lang="en-US" dirty="0" err="1">
                <a:solidFill>
                  <a:schemeClr val="tx1"/>
                </a:solidFill>
              </a:rPr>
              <a:t>inode</a:t>
            </a:r>
            <a:r>
              <a:rPr lang="en-US" dirty="0"/>
              <a:t>)</a:t>
            </a:r>
          </a:p>
        </p:txBody>
      </p:sp>
      <p:pic>
        <p:nvPicPr>
          <p:cNvPr id="11267" name="Picture 5"/>
          <p:cNvPicPr>
            <a:picLocks noChangeAspect="1" noChangeArrowheads="1"/>
          </p:cNvPicPr>
          <p:nvPr/>
        </p:nvPicPr>
        <p:blipFill>
          <a:blip r:embed="rId3"/>
          <a:srcRect/>
          <a:stretch>
            <a:fillRect/>
          </a:stretch>
        </p:blipFill>
        <p:spPr bwMode="auto">
          <a:xfrm>
            <a:off x="1314583" y="1879212"/>
            <a:ext cx="7873603" cy="4637484"/>
          </a:xfrm>
          <a:prstGeom prst="rect">
            <a:avLst/>
          </a:prstGeom>
          <a:noFill/>
          <a:ln w="9525">
            <a:noFill/>
            <a:miter lim="800000"/>
            <a:headEnd/>
            <a:tailEnd/>
          </a:ln>
        </p:spPr>
      </p:pic>
      <p:sp>
        <p:nvSpPr>
          <p:cNvPr id="3" name="TextBox 2">
            <a:extLst>
              <a:ext uri="{FF2B5EF4-FFF2-40B4-BE49-F238E27FC236}">
                <a16:creationId xmlns:a16="http://schemas.microsoft.com/office/drawing/2014/main" id="{8EF18DCD-67E7-4791-90D8-0ABEB580EC4D}"/>
              </a:ext>
            </a:extLst>
          </p:cNvPr>
          <p:cNvSpPr txBox="1"/>
          <p:nvPr/>
        </p:nvSpPr>
        <p:spPr>
          <a:xfrm>
            <a:off x="9508067" y="2734741"/>
            <a:ext cx="896399" cy="2646878"/>
          </a:xfrm>
          <a:prstGeom prst="rect">
            <a:avLst/>
          </a:prstGeom>
          <a:noFill/>
        </p:spPr>
        <p:txBody>
          <a:bodyPr wrap="none" rtlCol="0">
            <a:spAutoFit/>
          </a:bodyPr>
          <a:lstStyle/>
          <a:p>
            <a:r>
              <a:rPr lang="en-US" sz="16600" dirty="0"/>
              <a:t>}</a:t>
            </a:r>
          </a:p>
        </p:txBody>
      </p:sp>
      <p:sp>
        <p:nvSpPr>
          <p:cNvPr id="4" name="TextBox 3">
            <a:extLst>
              <a:ext uri="{FF2B5EF4-FFF2-40B4-BE49-F238E27FC236}">
                <a16:creationId xmlns:a16="http://schemas.microsoft.com/office/drawing/2014/main" id="{64836937-EC99-4ADD-8FBF-3D47C9FBBD59}"/>
              </a:ext>
            </a:extLst>
          </p:cNvPr>
          <p:cNvSpPr txBox="1"/>
          <p:nvPr/>
        </p:nvSpPr>
        <p:spPr>
          <a:xfrm>
            <a:off x="10404467" y="3674542"/>
            <a:ext cx="1533534" cy="1200329"/>
          </a:xfrm>
          <a:prstGeom prst="rect">
            <a:avLst/>
          </a:prstGeom>
          <a:noFill/>
        </p:spPr>
        <p:txBody>
          <a:bodyPr wrap="square" rtlCol="0">
            <a:spAutoFit/>
          </a:bodyPr>
          <a:lstStyle/>
          <a:p>
            <a:r>
              <a:rPr lang="en-US" dirty="0"/>
              <a:t>For historical reasons, Linux calls this an </a:t>
            </a:r>
            <a:r>
              <a:rPr lang="en-US" i="1" dirty="0" err="1"/>
              <a:t>inode</a:t>
            </a:r>
            <a:r>
              <a:rPr lang="en-US" dirty="0"/>
              <a:t> structure</a:t>
            </a:r>
          </a:p>
        </p:txBody>
      </p:sp>
      <p:sp>
        <p:nvSpPr>
          <p:cNvPr id="5" name="TextBox 4">
            <a:extLst>
              <a:ext uri="{FF2B5EF4-FFF2-40B4-BE49-F238E27FC236}">
                <a16:creationId xmlns:a16="http://schemas.microsoft.com/office/drawing/2014/main" id="{C0991A84-8C62-4E85-A9D6-4676A1B647B5}"/>
              </a:ext>
            </a:extLst>
          </p:cNvPr>
          <p:cNvSpPr txBox="1"/>
          <p:nvPr/>
        </p:nvSpPr>
        <p:spPr>
          <a:xfrm>
            <a:off x="9508067" y="5870365"/>
            <a:ext cx="2235200" cy="646331"/>
          </a:xfrm>
          <a:prstGeom prst="rect">
            <a:avLst/>
          </a:prstGeom>
          <a:noFill/>
        </p:spPr>
        <p:txBody>
          <a:bodyPr wrap="square" rtlCol="0">
            <a:spAutoFit/>
          </a:bodyPr>
          <a:lstStyle/>
          <a:p>
            <a:r>
              <a:rPr lang="en-US" dirty="0"/>
              <a:t>Each </a:t>
            </a:r>
            <a:r>
              <a:rPr lang="en-US" dirty="0" err="1"/>
              <a:t>inode</a:t>
            </a:r>
            <a:r>
              <a:rPr lang="en-US" dirty="0"/>
              <a:t> has a unique id number.</a:t>
            </a:r>
          </a:p>
        </p:txBody>
      </p:sp>
      <p:sp>
        <p:nvSpPr>
          <p:cNvPr id="7" name="Oval 6">
            <a:extLst>
              <a:ext uri="{FF2B5EF4-FFF2-40B4-BE49-F238E27FC236}">
                <a16:creationId xmlns:a16="http://schemas.microsoft.com/office/drawing/2014/main" id="{EF0D62FC-581E-434A-AD9F-EC310157ECA2}"/>
              </a:ext>
            </a:extLst>
          </p:cNvPr>
          <p:cNvSpPr/>
          <p:nvPr/>
        </p:nvSpPr>
        <p:spPr>
          <a:xfrm>
            <a:off x="7272866" y="1175562"/>
            <a:ext cx="2802466" cy="97366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31142CB-3B08-499E-A2AB-BCD25F9FECF9}"/>
              </a:ext>
            </a:extLst>
          </p:cNvPr>
          <p:cNvCxnSpPr>
            <a:cxnSpLocks/>
          </p:cNvCxnSpPr>
          <p:nvPr/>
        </p:nvCxnSpPr>
        <p:spPr>
          <a:xfrm flipH="1">
            <a:off x="5723468" y="1922830"/>
            <a:ext cx="1820332" cy="55147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D450EAD-A03A-41FF-9A65-AB6BCB592A83}"/>
              </a:ext>
            </a:extLst>
          </p:cNvPr>
          <p:cNvSpPr txBox="1"/>
          <p:nvPr/>
        </p:nvSpPr>
        <p:spPr>
          <a:xfrm>
            <a:off x="863263" y="2474307"/>
            <a:ext cx="8299898" cy="1200329"/>
          </a:xfrm>
          <a:prstGeom prst="rect">
            <a:avLst/>
          </a:prstGeom>
          <a:solidFill>
            <a:schemeClr val="bg1"/>
          </a:solidFill>
          <a:ln w="57150">
            <a:solidFill>
              <a:srgbClr val="C00000"/>
            </a:solidFill>
          </a:ln>
        </p:spPr>
        <p:txBody>
          <a:bodyPr wrap="square" rtlCol="0">
            <a:spAutoFit/>
          </a:bodyPr>
          <a:lstStyle/>
          <a:p>
            <a:pPr algn="ctr"/>
            <a:r>
              <a:rPr lang="en-US" sz="2400" dirty="0"/>
              <a:t>Short for “index node”, meaning a data structure used to rapidly find information.  In the Linux file system the role of the </a:t>
            </a:r>
            <a:r>
              <a:rPr lang="en-US" sz="2400" dirty="0" err="1"/>
              <a:t>inode</a:t>
            </a:r>
            <a:r>
              <a:rPr lang="en-US" sz="2400" dirty="0"/>
              <a:t> index is to rapidly find the data blocks in the file</a:t>
            </a:r>
          </a:p>
        </p:txBody>
      </p:sp>
      <p:sp>
        <p:nvSpPr>
          <p:cNvPr id="2" name="Footer Placeholder 1">
            <a:extLst>
              <a:ext uri="{FF2B5EF4-FFF2-40B4-BE49-F238E27FC236}">
                <a16:creationId xmlns:a16="http://schemas.microsoft.com/office/drawing/2014/main" id="{C967F749-CF3D-4C67-B851-69E9015D3D7B}"/>
              </a:ext>
            </a:extLst>
          </p:cNvPr>
          <p:cNvSpPr>
            <a:spLocks noGrp="1"/>
          </p:cNvSpPr>
          <p:nvPr>
            <p:ph type="ftr" sz="quarter" idx="11"/>
          </p:nvPr>
        </p:nvSpPr>
        <p:spPr/>
        <p:txBody>
          <a:bodyPr/>
          <a:lstStyle/>
          <a:p>
            <a:r>
              <a:rPr lang="en-US"/>
              <a:t>Cornell CS4414 - Fall 2020.</a:t>
            </a:r>
          </a:p>
        </p:txBody>
      </p:sp>
      <p:sp>
        <p:nvSpPr>
          <p:cNvPr id="6" name="Slide Number Placeholder 5">
            <a:extLst>
              <a:ext uri="{FF2B5EF4-FFF2-40B4-BE49-F238E27FC236}">
                <a16:creationId xmlns:a16="http://schemas.microsoft.com/office/drawing/2014/main" id="{90599E23-72EB-404B-8B90-5C6F51BC4B13}"/>
              </a:ext>
            </a:extLst>
          </p:cNvPr>
          <p:cNvSpPr>
            <a:spLocks noGrp="1"/>
          </p:cNvSpPr>
          <p:nvPr>
            <p:ph type="sldNum" sz="quarter" idx="12"/>
          </p:nvPr>
        </p:nvSpPr>
        <p:spPr/>
        <p:txBody>
          <a:bodyPr/>
          <a:lstStyle/>
          <a:p>
            <a:fld id="{6547F9EC-0141-428E-9624-21FD351CB832}" type="slidenum">
              <a:rPr lang="en-US" smtClean="0"/>
              <a:t>29</a:t>
            </a:fld>
            <a:endParaRPr lang="en-US"/>
          </a:p>
        </p:txBody>
      </p:sp>
    </p:spTree>
    <p:extLst>
      <p:ext uri="{BB962C8B-B14F-4D97-AF65-F5344CB8AC3E}">
        <p14:creationId xmlns:p14="http://schemas.microsoft.com/office/powerpoint/2010/main" val="2222555625"/>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E13B-1AD3-4329-B6E3-EF47E2EBC3A8}"/>
              </a:ext>
            </a:extLst>
          </p:cNvPr>
          <p:cNvSpPr>
            <a:spLocks noGrp="1"/>
          </p:cNvSpPr>
          <p:nvPr>
            <p:ph type="title"/>
          </p:nvPr>
        </p:nvSpPr>
        <p:spPr/>
        <p:txBody>
          <a:bodyPr/>
          <a:lstStyle/>
          <a:p>
            <a:r>
              <a:rPr lang="en-US" dirty="0"/>
              <a:t>Early computer systems didn’t have an operating system!</a:t>
            </a:r>
          </a:p>
        </p:txBody>
      </p:sp>
      <p:sp>
        <p:nvSpPr>
          <p:cNvPr id="3" name="Content Placeholder 2">
            <a:extLst>
              <a:ext uri="{FF2B5EF4-FFF2-40B4-BE49-F238E27FC236}">
                <a16:creationId xmlns:a16="http://schemas.microsoft.com/office/drawing/2014/main" id="{802BC5C7-4CAF-484A-A2CD-3476043C70DC}"/>
              </a:ext>
            </a:extLst>
          </p:cNvPr>
          <p:cNvSpPr>
            <a:spLocks noGrp="1"/>
          </p:cNvSpPr>
          <p:nvPr>
            <p:ph idx="1"/>
          </p:nvPr>
        </p:nvSpPr>
        <p:spPr/>
        <p:txBody>
          <a:bodyPr/>
          <a:lstStyle/>
          <a:p>
            <a:r>
              <a:rPr lang="en-US" dirty="0"/>
              <a:t>You wrote your program out on paper</a:t>
            </a:r>
          </a:p>
          <a:p>
            <a:endParaRPr lang="en-US" dirty="0"/>
          </a:p>
          <a:p>
            <a:r>
              <a:rPr lang="en-US" dirty="0"/>
              <a:t>Then “toggled it into memory”</a:t>
            </a:r>
          </a:p>
          <a:p>
            <a:endParaRPr lang="en-US" dirty="0"/>
          </a:p>
          <a:p>
            <a:r>
              <a:rPr lang="en-US" dirty="0"/>
              <a:t>Put the start execution address into the PC register by hand.  Pressed “run”</a:t>
            </a:r>
          </a:p>
        </p:txBody>
      </p:sp>
      <p:sp>
        <p:nvSpPr>
          <p:cNvPr id="4" name="Footer Placeholder 3">
            <a:extLst>
              <a:ext uri="{FF2B5EF4-FFF2-40B4-BE49-F238E27FC236}">
                <a16:creationId xmlns:a16="http://schemas.microsoft.com/office/drawing/2014/main" id="{D42F6E89-F794-4A18-BE52-8DEB5B97AFF5}"/>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68D6B6B6-7BD8-407B-A026-26D81BF8AD79}"/>
              </a:ext>
            </a:extLst>
          </p:cNvPr>
          <p:cNvSpPr>
            <a:spLocks noGrp="1"/>
          </p:cNvSpPr>
          <p:nvPr>
            <p:ph type="sldNum" sz="quarter" idx="12"/>
          </p:nvPr>
        </p:nvSpPr>
        <p:spPr/>
        <p:txBody>
          <a:bodyPr/>
          <a:lstStyle/>
          <a:p>
            <a:fld id="{6547F9EC-0141-428E-9624-21FD351CB832}" type="slidenum">
              <a:rPr lang="en-US" smtClean="0"/>
              <a:t>3</a:t>
            </a:fld>
            <a:endParaRPr lang="en-US"/>
          </a:p>
        </p:txBody>
      </p:sp>
    </p:spTree>
    <p:extLst>
      <p:ext uri="{BB962C8B-B14F-4D97-AF65-F5344CB8AC3E}">
        <p14:creationId xmlns:p14="http://schemas.microsoft.com/office/powerpoint/2010/main" val="3794205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38337" y="277416"/>
            <a:ext cx="8786813" cy="576263"/>
          </a:xfrm>
        </p:spPr>
        <p:txBody>
          <a:bodyPr>
            <a:normAutofit fontScale="90000"/>
          </a:bodyPr>
          <a:lstStyle/>
          <a:p>
            <a:pPr eaLnBrk="1" hangingPunct="1"/>
            <a:r>
              <a:rPr lang="en-US"/>
              <a:t>In-Memory File System Structures</a:t>
            </a:r>
            <a:endParaRPr lang="en-US" sz="2550"/>
          </a:p>
        </p:txBody>
      </p:sp>
      <p:pic>
        <p:nvPicPr>
          <p:cNvPr id="13315" name="Picture 5"/>
          <p:cNvPicPr>
            <a:picLocks noChangeAspect="1" noChangeArrowheads="1"/>
          </p:cNvPicPr>
          <p:nvPr/>
        </p:nvPicPr>
        <p:blipFill>
          <a:blip r:embed="rId3"/>
          <a:srcRect/>
          <a:stretch>
            <a:fillRect/>
          </a:stretch>
        </p:blipFill>
        <p:spPr bwMode="auto">
          <a:xfrm>
            <a:off x="1289578" y="1365648"/>
            <a:ext cx="7348538" cy="4882753"/>
          </a:xfrm>
          <a:prstGeom prst="rect">
            <a:avLst/>
          </a:prstGeom>
          <a:noFill/>
          <a:ln w="9525">
            <a:noFill/>
            <a:miter lim="800000"/>
            <a:headEnd/>
            <a:tailEnd/>
          </a:ln>
        </p:spPr>
      </p:pic>
      <p:sp>
        <p:nvSpPr>
          <p:cNvPr id="2" name="TextBox 1">
            <a:extLst>
              <a:ext uri="{FF2B5EF4-FFF2-40B4-BE49-F238E27FC236}">
                <a16:creationId xmlns:a16="http://schemas.microsoft.com/office/drawing/2014/main" id="{D993D388-675F-42B4-99F2-CC2CD29938CF}"/>
              </a:ext>
            </a:extLst>
          </p:cNvPr>
          <p:cNvSpPr txBox="1"/>
          <p:nvPr/>
        </p:nvSpPr>
        <p:spPr>
          <a:xfrm>
            <a:off x="8856134" y="1365648"/>
            <a:ext cx="3158066" cy="646331"/>
          </a:xfrm>
          <a:prstGeom prst="rect">
            <a:avLst/>
          </a:prstGeom>
          <a:noFill/>
        </p:spPr>
        <p:txBody>
          <a:bodyPr wrap="square" rtlCol="0">
            <a:spAutoFit/>
          </a:bodyPr>
          <a:lstStyle/>
          <a:p>
            <a:r>
              <a:rPr lang="en-US" dirty="0"/>
              <a:t>One file or directory can have multiple “alias” names (links)</a:t>
            </a:r>
          </a:p>
        </p:txBody>
      </p:sp>
      <p:sp>
        <p:nvSpPr>
          <p:cNvPr id="3" name="TextBox 2">
            <a:extLst>
              <a:ext uri="{FF2B5EF4-FFF2-40B4-BE49-F238E27FC236}">
                <a16:creationId xmlns:a16="http://schemas.microsoft.com/office/drawing/2014/main" id="{94908B9B-BD4C-4054-801D-F3C5DCB44565}"/>
              </a:ext>
            </a:extLst>
          </p:cNvPr>
          <p:cNvSpPr txBox="1"/>
          <p:nvPr/>
        </p:nvSpPr>
        <p:spPr>
          <a:xfrm>
            <a:off x="8856134" y="2548467"/>
            <a:ext cx="3158065" cy="3416320"/>
          </a:xfrm>
          <a:prstGeom prst="rect">
            <a:avLst/>
          </a:prstGeom>
          <a:noFill/>
        </p:spPr>
        <p:txBody>
          <a:bodyPr wrap="square" rtlCol="0">
            <a:spAutoFit/>
          </a:bodyPr>
          <a:lstStyle/>
          <a:p>
            <a:r>
              <a:rPr lang="en-US" dirty="0"/>
              <a:t>A name in a directory lets us determine the </a:t>
            </a:r>
            <a:r>
              <a:rPr lang="en-US" dirty="0" err="1"/>
              <a:t>inode</a:t>
            </a:r>
            <a:r>
              <a:rPr lang="en-US" dirty="0"/>
              <a:t> number.  This gets us to the data structure with file content information</a:t>
            </a:r>
          </a:p>
          <a:p>
            <a:endParaRPr lang="en-US" dirty="0"/>
          </a:p>
          <a:p>
            <a:r>
              <a:rPr lang="en-US" dirty="0"/>
              <a:t>Once a file is open, the </a:t>
            </a:r>
            <a:r>
              <a:rPr lang="en-US" dirty="0" err="1"/>
              <a:t>inode</a:t>
            </a:r>
            <a:r>
              <a:rPr lang="en-US" dirty="0"/>
              <a:t> is also listed in the kernel’s “open files” table.  Again, we can use this to get to the </a:t>
            </a:r>
            <a:r>
              <a:rPr lang="en-US" dirty="0" err="1"/>
              <a:t>inode</a:t>
            </a:r>
            <a:r>
              <a:rPr lang="en-US" dirty="0"/>
              <a:t> data structure containing information about the file permissions and contents.</a:t>
            </a:r>
          </a:p>
        </p:txBody>
      </p:sp>
      <p:sp>
        <p:nvSpPr>
          <p:cNvPr id="4" name="Footer Placeholder 3">
            <a:extLst>
              <a:ext uri="{FF2B5EF4-FFF2-40B4-BE49-F238E27FC236}">
                <a16:creationId xmlns:a16="http://schemas.microsoft.com/office/drawing/2014/main" id="{B6F406A2-28C1-4564-B6F2-5F219E62CAC3}"/>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CD3E0526-8064-4C50-BC44-62726775DA2F}"/>
              </a:ext>
            </a:extLst>
          </p:cNvPr>
          <p:cNvSpPr>
            <a:spLocks noGrp="1"/>
          </p:cNvSpPr>
          <p:nvPr>
            <p:ph type="sldNum" sz="quarter" idx="12"/>
          </p:nvPr>
        </p:nvSpPr>
        <p:spPr/>
        <p:txBody>
          <a:bodyPr/>
          <a:lstStyle/>
          <a:p>
            <a:fld id="{6547F9EC-0141-428E-9624-21FD351CB832}" type="slidenum">
              <a:rPr lang="en-US" smtClean="0"/>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File data is stored in blocks</a:t>
            </a:r>
          </a:p>
        </p:txBody>
      </p:sp>
      <p:sp>
        <p:nvSpPr>
          <p:cNvPr id="33795" name="Rectangle 3"/>
          <p:cNvSpPr>
            <a:spLocks noChangeArrowheads="1"/>
          </p:cNvSpPr>
          <p:nvPr/>
        </p:nvSpPr>
        <p:spPr bwMode="auto">
          <a:xfrm>
            <a:off x="4958027" y="2265807"/>
            <a:ext cx="1883569" cy="3824288"/>
          </a:xfrm>
          <a:prstGeom prst="rect">
            <a:avLst/>
          </a:prstGeom>
          <a:noFill/>
          <a:ln w="9525">
            <a:solidFill>
              <a:schemeClr val="tx1"/>
            </a:solidFill>
            <a:miter lim="800000"/>
            <a:headEnd/>
            <a:tailEnd/>
          </a:ln>
        </p:spPr>
        <p:txBody>
          <a:bodyPr wrap="none" lIns="97967" tIns="48983" rIns="97967" bIns="48983" anchor="ctr"/>
          <a:lstStyle/>
          <a:p>
            <a:endParaRPr lang="en-US" sz="1350"/>
          </a:p>
        </p:txBody>
      </p:sp>
      <p:sp>
        <p:nvSpPr>
          <p:cNvPr id="33796" name="Rectangle 4"/>
          <p:cNvSpPr>
            <a:spLocks noChangeArrowheads="1"/>
          </p:cNvSpPr>
          <p:nvPr/>
        </p:nvSpPr>
        <p:spPr bwMode="auto">
          <a:xfrm>
            <a:off x="5283068" y="2569417"/>
            <a:ext cx="1233488" cy="273844"/>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797" name="Rectangle 5"/>
          <p:cNvSpPr>
            <a:spLocks noChangeArrowheads="1"/>
          </p:cNvSpPr>
          <p:nvPr/>
        </p:nvSpPr>
        <p:spPr bwMode="auto">
          <a:xfrm>
            <a:off x="5284258" y="2846832"/>
            <a:ext cx="1234679"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798" name="Rectangle 6"/>
          <p:cNvSpPr>
            <a:spLocks noChangeArrowheads="1"/>
          </p:cNvSpPr>
          <p:nvPr/>
        </p:nvSpPr>
        <p:spPr bwMode="auto">
          <a:xfrm>
            <a:off x="5286639" y="3075432"/>
            <a:ext cx="1233488"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799" name="Rectangle 7"/>
          <p:cNvSpPr>
            <a:spLocks noChangeArrowheads="1"/>
          </p:cNvSpPr>
          <p:nvPr/>
        </p:nvSpPr>
        <p:spPr bwMode="auto">
          <a:xfrm>
            <a:off x="5283068" y="3712417"/>
            <a:ext cx="1233488" cy="273844"/>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0" name="Rectangle 8"/>
          <p:cNvSpPr>
            <a:spLocks noChangeArrowheads="1"/>
          </p:cNvSpPr>
          <p:nvPr/>
        </p:nvSpPr>
        <p:spPr bwMode="auto">
          <a:xfrm>
            <a:off x="5284258" y="3989832"/>
            <a:ext cx="1234679"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1" name="Rectangle 9"/>
          <p:cNvSpPr>
            <a:spLocks noChangeArrowheads="1"/>
          </p:cNvSpPr>
          <p:nvPr/>
        </p:nvSpPr>
        <p:spPr bwMode="auto">
          <a:xfrm>
            <a:off x="5284258" y="4904232"/>
            <a:ext cx="1200150" cy="8382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2" name="Rectangle 10"/>
          <p:cNvSpPr>
            <a:spLocks noChangeArrowheads="1"/>
          </p:cNvSpPr>
          <p:nvPr/>
        </p:nvSpPr>
        <p:spPr bwMode="auto">
          <a:xfrm>
            <a:off x="7770283" y="2084832"/>
            <a:ext cx="1200150" cy="40386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3" name="Rectangle 11"/>
          <p:cNvSpPr>
            <a:spLocks noChangeArrowheads="1"/>
          </p:cNvSpPr>
          <p:nvPr/>
        </p:nvSpPr>
        <p:spPr bwMode="auto">
          <a:xfrm>
            <a:off x="7973881" y="2313432"/>
            <a:ext cx="825103" cy="6858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4" name="Rectangle 12"/>
          <p:cNvSpPr>
            <a:spLocks noChangeArrowheads="1"/>
          </p:cNvSpPr>
          <p:nvPr/>
        </p:nvSpPr>
        <p:spPr bwMode="auto">
          <a:xfrm>
            <a:off x="7973881" y="3227832"/>
            <a:ext cx="825103" cy="6858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5" name="Rectangle 13"/>
          <p:cNvSpPr>
            <a:spLocks noChangeArrowheads="1"/>
          </p:cNvSpPr>
          <p:nvPr/>
        </p:nvSpPr>
        <p:spPr bwMode="auto">
          <a:xfrm>
            <a:off x="7973881" y="4142232"/>
            <a:ext cx="825103" cy="6858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6" name="Rectangle 14"/>
          <p:cNvSpPr>
            <a:spLocks noChangeArrowheads="1"/>
          </p:cNvSpPr>
          <p:nvPr/>
        </p:nvSpPr>
        <p:spPr bwMode="auto">
          <a:xfrm>
            <a:off x="3054218" y="2798017"/>
            <a:ext cx="1233488" cy="273844"/>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7" name="Rectangle 15"/>
          <p:cNvSpPr>
            <a:spLocks noChangeArrowheads="1"/>
          </p:cNvSpPr>
          <p:nvPr/>
        </p:nvSpPr>
        <p:spPr bwMode="auto">
          <a:xfrm>
            <a:off x="3055408" y="3027807"/>
            <a:ext cx="1234679"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8" name="Rectangle 16"/>
          <p:cNvSpPr>
            <a:spLocks noChangeArrowheads="1"/>
          </p:cNvSpPr>
          <p:nvPr/>
        </p:nvSpPr>
        <p:spPr bwMode="auto">
          <a:xfrm>
            <a:off x="3055408" y="3304032"/>
            <a:ext cx="1234679" cy="17526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9" name="Rectangle 17"/>
          <p:cNvSpPr>
            <a:spLocks noChangeArrowheads="1"/>
          </p:cNvSpPr>
          <p:nvPr/>
        </p:nvSpPr>
        <p:spPr bwMode="auto">
          <a:xfrm>
            <a:off x="3055408" y="5056632"/>
            <a:ext cx="1234679"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10" name="Rectangle 18"/>
          <p:cNvSpPr>
            <a:spLocks noChangeArrowheads="1"/>
          </p:cNvSpPr>
          <p:nvPr/>
        </p:nvSpPr>
        <p:spPr bwMode="auto">
          <a:xfrm>
            <a:off x="508000" y="2770632"/>
            <a:ext cx="1934501" cy="1555835"/>
          </a:xfrm>
          <a:prstGeom prst="rect">
            <a:avLst/>
          </a:prstGeom>
          <a:solidFill>
            <a:schemeClr val="accent2">
              <a:lumMod val="20000"/>
              <a:lumOff val="80000"/>
            </a:schemeClr>
          </a:solidFill>
          <a:ln w="9525">
            <a:solidFill>
              <a:schemeClr val="tx1"/>
            </a:solidFill>
            <a:miter lim="800000"/>
            <a:headEnd/>
            <a:tailEnd/>
          </a:ln>
        </p:spPr>
        <p:txBody>
          <a:bodyPr wrap="none" lIns="97967" tIns="48983" rIns="97967" bIns="48983" anchor="ctr"/>
          <a:lstStyle/>
          <a:p>
            <a:pPr algn="ctr"/>
            <a:r>
              <a:rPr lang="en-US" sz="1350" dirty="0" err="1"/>
              <a:t>Inode</a:t>
            </a:r>
            <a:r>
              <a:rPr lang="en-US" sz="1350" dirty="0"/>
              <a:t> 1234: </a:t>
            </a:r>
            <a:br>
              <a:rPr lang="en-US" sz="1350" dirty="0"/>
            </a:br>
            <a:r>
              <a:rPr lang="en-US" sz="1350" dirty="0"/>
              <a:t>File Control Block for </a:t>
            </a:r>
            <a:br>
              <a:rPr lang="en-US" sz="1350" dirty="0"/>
            </a:br>
            <a:r>
              <a:rPr lang="en-US" sz="1350" dirty="0"/>
              <a:t>Party-Plan.docx</a:t>
            </a:r>
          </a:p>
        </p:txBody>
      </p:sp>
      <p:sp>
        <p:nvSpPr>
          <p:cNvPr id="33811" name="Line 19"/>
          <p:cNvSpPr>
            <a:spLocks noChangeShapeType="1"/>
          </p:cNvSpPr>
          <p:nvPr/>
        </p:nvSpPr>
        <p:spPr bwMode="auto">
          <a:xfrm>
            <a:off x="2455333" y="2894457"/>
            <a:ext cx="600075" cy="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2" name="Line 20"/>
          <p:cNvSpPr>
            <a:spLocks noChangeShapeType="1"/>
          </p:cNvSpPr>
          <p:nvPr/>
        </p:nvSpPr>
        <p:spPr bwMode="auto">
          <a:xfrm flipV="1">
            <a:off x="4282943" y="2694432"/>
            <a:ext cx="1001315" cy="22860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3" name="Line 21"/>
          <p:cNvSpPr>
            <a:spLocks noChangeShapeType="1"/>
          </p:cNvSpPr>
          <p:nvPr/>
        </p:nvSpPr>
        <p:spPr bwMode="auto">
          <a:xfrm>
            <a:off x="4282943" y="3146870"/>
            <a:ext cx="996553" cy="70485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4" name="Line 22"/>
          <p:cNvSpPr>
            <a:spLocks noChangeShapeType="1"/>
          </p:cNvSpPr>
          <p:nvPr/>
        </p:nvSpPr>
        <p:spPr bwMode="auto">
          <a:xfrm>
            <a:off x="4293658" y="5166170"/>
            <a:ext cx="996554" cy="26670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5" name="Text Box 23"/>
          <p:cNvSpPr txBox="1">
            <a:spLocks noChangeArrowheads="1"/>
          </p:cNvSpPr>
          <p:nvPr/>
        </p:nvSpPr>
        <p:spPr bwMode="auto">
          <a:xfrm>
            <a:off x="3554495" y="3905554"/>
            <a:ext cx="255556" cy="306672"/>
          </a:xfrm>
          <a:prstGeom prst="rect">
            <a:avLst/>
          </a:prstGeom>
          <a:noFill/>
          <a:ln w="9525">
            <a:noFill/>
            <a:miter lim="800000"/>
            <a:headEnd/>
            <a:tailEnd/>
          </a:ln>
        </p:spPr>
        <p:txBody>
          <a:bodyPr wrap="none" lIns="97967" tIns="48983" rIns="97967" bIns="48983" anchor="ctr">
            <a:spAutoFit/>
          </a:bodyPr>
          <a:lstStyle/>
          <a:p>
            <a:pPr algn="ctr">
              <a:spcBef>
                <a:spcPct val="50000"/>
              </a:spcBef>
            </a:pPr>
            <a:r>
              <a:rPr lang="en-US" sz="1350">
                <a:latin typeface="Helvetica" charset="0"/>
                <a:sym typeface="MT Extra" charset="0"/>
              </a:rPr>
              <a:t></a:t>
            </a:r>
            <a:endParaRPr lang="en-US" sz="1350">
              <a:latin typeface="Helvetica" charset="0"/>
            </a:endParaRPr>
          </a:p>
        </p:txBody>
      </p:sp>
      <p:sp>
        <p:nvSpPr>
          <p:cNvPr id="33816" name="Line 24"/>
          <p:cNvSpPr>
            <a:spLocks noChangeShapeType="1"/>
          </p:cNvSpPr>
          <p:nvPr/>
        </p:nvSpPr>
        <p:spPr bwMode="auto">
          <a:xfrm flipH="1" flipV="1">
            <a:off x="6505840" y="3851720"/>
            <a:ext cx="1473994" cy="60960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7" name="Line 25"/>
          <p:cNvSpPr>
            <a:spLocks noChangeShapeType="1"/>
          </p:cNvSpPr>
          <p:nvPr/>
        </p:nvSpPr>
        <p:spPr bwMode="auto">
          <a:xfrm flipH="1" flipV="1">
            <a:off x="6511793" y="2923032"/>
            <a:ext cx="1457325" cy="623888"/>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8" name="Line 26"/>
          <p:cNvSpPr>
            <a:spLocks noChangeShapeType="1"/>
          </p:cNvSpPr>
          <p:nvPr/>
        </p:nvSpPr>
        <p:spPr bwMode="auto">
          <a:xfrm flipH="1">
            <a:off x="6501077" y="2551557"/>
            <a:ext cx="1472804" cy="161925"/>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9" name="Text Box 27"/>
          <p:cNvSpPr txBox="1">
            <a:spLocks noChangeArrowheads="1"/>
          </p:cNvSpPr>
          <p:nvPr/>
        </p:nvSpPr>
        <p:spPr bwMode="auto">
          <a:xfrm>
            <a:off x="3175541" y="5424791"/>
            <a:ext cx="1063470" cy="306672"/>
          </a:xfrm>
          <a:prstGeom prst="rect">
            <a:avLst/>
          </a:prstGeom>
          <a:noFill/>
          <a:ln w="9525">
            <a:noFill/>
            <a:miter lim="800000"/>
            <a:headEnd/>
            <a:tailEnd/>
          </a:ln>
        </p:spPr>
        <p:txBody>
          <a:bodyPr wrap="none" lIns="97967" tIns="48983" rIns="97967" bIns="48983" anchor="ctr">
            <a:spAutoFit/>
          </a:bodyPr>
          <a:lstStyle/>
          <a:p>
            <a:pPr algn="ctr">
              <a:spcBef>
                <a:spcPct val="50000"/>
              </a:spcBef>
            </a:pPr>
            <a:r>
              <a:rPr lang="en-US" sz="1350">
                <a:latin typeface="Helvetica" charset="0"/>
              </a:rPr>
              <a:t>outer-index</a:t>
            </a:r>
          </a:p>
        </p:txBody>
      </p:sp>
      <p:sp>
        <p:nvSpPr>
          <p:cNvPr id="33820" name="Text Box 28"/>
          <p:cNvSpPr txBox="1">
            <a:spLocks noChangeArrowheads="1"/>
          </p:cNvSpPr>
          <p:nvPr/>
        </p:nvSpPr>
        <p:spPr bwMode="auto">
          <a:xfrm>
            <a:off x="5358096" y="6240964"/>
            <a:ext cx="1034616" cy="306672"/>
          </a:xfrm>
          <a:prstGeom prst="rect">
            <a:avLst/>
          </a:prstGeom>
          <a:noFill/>
          <a:ln w="9525">
            <a:noFill/>
            <a:miter lim="800000"/>
            <a:headEnd/>
            <a:tailEnd/>
          </a:ln>
        </p:spPr>
        <p:txBody>
          <a:bodyPr wrap="none" lIns="97967" tIns="48983" rIns="97967" bIns="48983" anchor="ctr">
            <a:spAutoFit/>
          </a:bodyPr>
          <a:lstStyle/>
          <a:p>
            <a:pPr algn="ctr">
              <a:spcBef>
                <a:spcPct val="50000"/>
              </a:spcBef>
            </a:pPr>
            <a:r>
              <a:rPr lang="en-US" sz="1350">
                <a:latin typeface="Helvetica" charset="0"/>
              </a:rPr>
              <a:t>index table</a:t>
            </a:r>
          </a:p>
        </p:txBody>
      </p:sp>
      <p:sp>
        <p:nvSpPr>
          <p:cNvPr id="33821" name="Text Box 29"/>
          <p:cNvSpPr txBox="1">
            <a:spLocks noChangeArrowheads="1"/>
          </p:cNvSpPr>
          <p:nvPr/>
        </p:nvSpPr>
        <p:spPr bwMode="auto">
          <a:xfrm>
            <a:off x="8257268" y="6220129"/>
            <a:ext cx="419062" cy="306672"/>
          </a:xfrm>
          <a:prstGeom prst="rect">
            <a:avLst/>
          </a:prstGeom>
          <a:noFill/>
          <a:ln w="9525">
            <a:noFill/>
            <a:miter lim="800000"/>
            <a:headEnd/>
            <a:tailEnd/>
          </a:ln>
        </p:spPr>
        <p:txBody>
          <a:bodyPr wrap="none" lIns="97967" tIns="48983" rIns="97967" bIns="48983" anchor="ctr">
            <a:spAutoFit/>
          </a:bodyPr>
          <a:lstStyle/>
          <a:p>
            <a:pPr algn="ctr">
              <a:spcBef>
                <a:spcPct val="50000"/>
              </a:spcBef>
            </a:pPr>
            <a:r>
              <a:rPr lang="en-US" sz="1350">
                <a:latin typeface="Helvetica" charset="0"/>
              </a:rPr>
              <a:t>file</a:t>
            </a:r>
          </a:p>
        </p:txBody>
      </p:sp>
      <p:sp>
        <p:nvSpPr>
          <p:cNvPr id="4" name="TextBox 3">
            <a:extLst>
              <a:ext uri="{FF2B5EF4-FFF2-40B4-BE49-F238E27FC236}">
                <a16:creationId xmlns:a16="http://schemas.microsoft.com/office/drawing/2014/main" id="{21202F97-424E-4498-8D0B-21020C96366A}"/>
              </a:ext>
            </a:extLst>
          </p:cNvPr>
          <p:cNvSpPr txBox="1"/>
          <p:nvPr/>
        </p:nvSpPr>
        <p:spPr>
          <a:xfrm>
            <a:off x="9163315" y="2023321"/>
            <a:ext cx="2808419" cy="4247317"/>
          </a:xfrm>
          <a:prstGeom prst="rect">
            <a:avLst/>
          </a:prstGeom>
          <a:noFill/>
        </p:spPr>
        <p:txBody>
          <a:bodyPr wrap="square" rtlCol="0">
            <a:spAutoFit/>
          </a:bodyPr>
          <a:lstStyle/>
          <a:p>
            <a:r>
              <a:rPr lang="en-US" dirty="0"/>
              <a:t>To keep the </a:t>
            </a:r>
            <a:r>
              <a:rPr lang="en-US" dirty="0" err="1"/>
              <a:t>inode</a:t>
            </a:r>
            <a:r>
              <a:rPr lang="en-US" dirty="0"/>
              <a:t> structure size small, the </a:t>
            </a:r>
            <a:r>
              <a:rPr lang="en-US" dirty="0" err="1"/>
              <a:t>inode</a:t>
            </a:r>
            <a:r>
              <a:rPr lang="en-US" dirty="0"/>
              <a:t> itself only can list a small number of blocks.  If the file is small, these hold data.</a:t>
            </a:r>
          </a:p>
          <a:p>
            <a:endParaRPr lang="en-US" dirty="0"/>
          </a:p>
          <a:p>
            <a:r>
              <a:rPr lang="en-US" dirty="0"/>
              <a:t>For a large file, each of these blocks themselves hold lists of blocks: a hierarchy of index blocks, with the actual data blocks as the “leaves” of the structure.</a:t>
            </a:r>
          </a:p>
          <a:p>
            <a:endParaRPr lang="en-US" dirty="0"/>
          </a:p>
          <a:p>
            <a:r>
              <a:rPr lang="en-US" dirty="0"/>
              <a:t>Huge files have additional layers of index blocks</a:t>
            </a:r>
          </a:p>
        </p:txBody>
      </p:sp>
      <p:sp>
        <p:nvSpPr>
          <p:cNvPr id="33" name="Rectangle 18">
            <a:extLst>
              <a:ext uri="{FF2B5EF4-FFF2-40B4-BE49-F238E27FC236}">
                <a16:creationId xmlns:a16="http://schemas.microsoft.com/office/drawing/2014/main" id="{A7CFF937-1725-4DF9-94D7-A62AF9BA15C0}"/>
              </a:ext>
            </a:extLst>
          </p:cNvPr>
          <p:cNvSpPr>
            <a:spLocks noChangeArrowheads="1"/>
          </p:cNvSpPr>
          <p:nvPr/>
        </p:nvSpPr>
        <p:spPr bwMode="auto">
          <a:xfrm>
            <a:off x="177800" y="1942746"/>
            <a:ext cx="1938999" cy="275035"/>
          </a:xfrm>
          <a:prstGeom prst="rect">
            <a:avLst/>
          </a:prstGeom>
          <a:solidFill>
            <a:schemeClr val="bg1"/>
          </a:solidFill>
          <a:ln w="9525">
            <a:solidFill>
              <a:schemeClr val="tx1"/>
            </a:solidFill>
            <a:miter lim="800000"/>
            <a:headEnd/>
            <a:tailEnd/>
          </a:ln>
        </p:spPr>
        <p:txBody>
          <a:bodyPr wrap="none" lIns="97967" tIns="48983" rIns="97967" bIns="48983" anchor="ctr"/>
          <a:lstStyle/>
          <a:p>
            <a:r>
              <a:rPr lang="en-US" sz="1350" dirty="0"/>
              <a:t>Party-Plan.docx, 1234</a:t>
            </a:r>
          </a:p>
        </p:txBody>
      </p:sp>
      <p:cxnSp>
        <p:nvCxnSpPr>
          <p:cNvPr id="6" name="Straight Arrow Connector 5">
            <a:extLst>
              <a:ext uri="{FF2B5EF4-FFF2-40B4-BE49-F238E27FC236}">
                <a16:creationId xmlns:a16="http://schemas.microsoft.com/office/drawing/2014/main" id="{C6398D1F-2A9F-41C5-A78A-00376D72B7C8}"/>
              </a:ext>
            </a:extLst>
          </p:cNvPr>
          <p:cNvCxnSpPr>
            <a:cxnSpLocks/>
            <a:endCxn id="33810" idx="0"/>
          </p:cNvCxnSpPr>
          <p:nvPr/>
        </p:nvCxnSpPr>
        <p:spPr>
          <a:xfrm>
            <a:off x="1100799" y="2217781"/>
            <a:ext cx="374452" cy="552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CE326CC7-0F28-47D0-85EE-97A22BBB0227}"/>
              </a:ext>
            </a:extLst>
          </p:cNvPr>
          <p:cNvSpPr>
            <a:spLocks noGrp="1"/>
          </p:cNvSpPr>
          <p:nvPr>
            <p:ph type="ftr" sz="quarter" idx="11"/>
          </p:nvPr>
        </p:nvSpPr>
        <p:spPr/>
        <p:txBody>
          <a:bodyPr/>
          <a:lstStyle/>
          <a:p>
            <a:r>
              <a:rPr lang="en-US"/>
              <a:t>Cornell CS4414 - Fall 2020.</a:t>
            </a:r>
          </a:p>
        </p:txBody>
      </p:sp>
      <p:sp>
        <p:nvSpPr>
          <p:cNvPr id="3" name="Slide Number Placeholder 2">
            <a:extLst>
              <a:ext uri="{FF2B5EF4-FFF2-40B4-BE49-F238E27FC236}">
                <a16:creationId xmlns:a16="http://schemas.microsoft.com/office/drawing/2014/main" id="{FE3D8A08-3459-434E-92C1-431F41CC7AC9}"/>
              </a:ext>
            </a:extLst>
          </p:cNvPr>
          <p:cNvSpPr>
            <a:spLocks noGrp="1"/>
          </p:cNvSpPr>
          <p:nvPr>
            <p:ph type="sldNum" sz="quarter" idx="12"/>
          </p:nvPr>
        </p:nvSpPr>
        <p:spPr/>
        <p:txBody>
          <a:bodyPr/>
          <a:lstStyle/>
          <a:p>
            <a:fld id="{6547F9EC-0141-428E-9624-21FD351CB832}" type="slidenum">
              <a:rPr lang="en-US" smtClean="0"/>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024128" y="585216"/>
            <a:ext cx="10990072" cy="1499616"/>
          </a:xfrm>
        </p:spPr>
        <p:txBody>
          <a:bodyPr>
            <a:normAutofit/>
          </a:bodyPr>
          <a:lstStyle/>
          <a:p>
            <a:pPr eaLnBrk="1" hangingPunct="1"/>
            <a:r>
              <a:rPr lang="en-US" dirty="0"/>
              <a:t>With a network file system, same idea…</a:t>
            </a:r>
            <a:endParaRPr lang="en-US" sz="2550" dirty="0"/>
          </a:p>
        </p:txBody>
      </p:sp>
      <p:pic>
        <p:nvPicPr>
          <p:cNvPr id="59395" name="Picture 5"/>
          <p:cNvPicPr>
            <a:picLocks noChangeAspect="1" noChangeArrowheads="1"/>
          </p:cNvPicPr>
          <p:nvPr/>
        </p:nvPicPr>
        <p:blipFill>
          <a:blip r:embed="rId3"/>
          <a:srcRect/>
          <a:stretch>
            <a:fillRect/>
          </a:stretch>
        </p:blipFill>
        <p:spPr bwMode="auto">
          <a:xfrm>
            <a:off x="2456854" y="1722834"/>
            <a:ext cx="7278291" cy="4857750"/>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C053F9FE-52F4-4005-AE21-C7A30496497C}"/>
              </a:ext>
            </a:extLst>
          </p:cNvPr>
          <p:cNvSpPr>
            <a:spLocks noGrp="1"/>
          </p:cNvSpPr>
          <p:nvPr>
            <p:ph type="ftr" sz="quarter" idx="11"/>
          </p:nvPr>
        </p:nvSpPr>
        <p:spPr/>
        <p:txBody>
          <a:bodyPr/>
          <a:lstStyle/>
          <a:p>
            <a:r>
              <a:rPr lang="en-US"/>
              <a:t>Cornell CS4414 - Fall 2020.</a:t>
            </a:r>
          </a:p>
        </p:txBody>
      </p:sp>
      <p:sp>
        <p:nvSpPr>
          <p:cNvPr id="3" name="Slide Number Placeholder 2">
            <a:extLst>
              <a:ext uri="{FF2B5EF4-FFF2-40B4-BE49-F238E27FC236}">
                <a16:creationId xmlns:a16="http://schemas.microsoft.com/office/drawing/2014/main" id="{7795E0FE-BF16-4066-9923-CD91ABA72CCB}"/>
              </a:ext>
            </a:extLst>
          </p:cNvPr>
          <p:cNvSpPr>
            <a:spLocks noGrp="1"/>
          </p:cNvSpPr>
          <p:nvPr>
            <p:ph type="sldNum" sz="quarter" idx="12"/>
          </p:nvPr>
        </p:nvSpPr>
        <p:spPr/>
        <p:txBody>
          <a:bodyPr/>
          <a:lstStyle/>
          <a:p>
            <a:fld id="{6547F9EC-0141-428E-9624-21FD351CB832}" type="slidenum">
              <a:rPr lang="en-US" smtClean="0"/>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26D0E-F389-4844-B1E3-25101A40D374}"/>
              </a:ext>
            </a:extLst>
          </p:cNvPr>
          <p:cNvSpPr>
            <a:spLocks noGrp="1"/>
          </p:cNvSpPr>
          <p:nvPr>
            <p:ph type="title"/>
          </p:nvPr>
        </p:nvSpPr>
        <p:spPr/>
        <p:txBody>
          <a:bodyPr>
            <a:normAutofit/>
          </a:bodyPr>
          <a:lstStyle/>
          <a:p>
            <a:r>
              <a:rPr lang="en-US" sz="4400" dirty="0"/>
              <a:t>…. So, when you deleted “party-plan.docx”</a:t>
            </a:r>
          </a:p>
        </p:txBody>
      </p:sp>
      <p:sp>
        <p:nvSpPr>
          <p:cNvPr id="3" name="Content Placeholder 2">
            <a:extLst>
              <a:ext uri="{FF2B5EF4-FFF2-40B4-BE49-F238E27FC236}">
                <a16:creationId xmlns:a16="http://schemas.microsoft.com/office/drawing/2014/main" id="{AB043D12-2F5B-40EB-84D6-EB50FC429A90}"/>
              </a:ext>
            </a:extLst>
          </p:cNvPr>
          <p:cNvSpPr>
            <a:spLocks noGrp="1"/>
          </p:cNvSpPr>
          <p:nvPr>
            <p:ph idx="1"/>
          </p:nvPr>
        </p:nvSpPr>
        <p:spPr/>
        <p:txBody>
          <a:bodyPr>
            <a:normAutofit/>
          </a:bodyPr>
          <a:lstStyle/>
          <a:p>
            <a:r>
              <a:rPr lang="en-US" dirty="0"/>
              <a:t>In fact the actual disk I/O that occurred was this:</a:t>
            </a:r>
          </a:p>
          <a:p>
            <a:pPr lvl="1"/>
            <a:r>
              <a:rPr lang="en-US" dirty="0"/>
              <a:t>  Linux accessed the block containing the directory, zeroed the </a:t>
            </a:r>
            <a:r>
              <a:rPr lang="en-US" dirty="0" err="1"/>
              <a:t>inode</a:t>
            </a:r>
            <a:br>
              <a:rPr lang="en-US" dirty="0"/>
            </a:br>
            <a:r>
              <a:rPr lang="en-US" dirty="0"/>
              <a:t>    number next to the file name, rewrote the block.</a:t>
            </a:r>
          </a:p>
          <a:p>
            <a:pPr lvl="1"/>
            <a:r>
              <a:rPr lang="en-US" dirty="0"/>
              <a:t>  Linux accessed the tree node for the file (called an “</a:t>
            </a:r>
            <a:r>
              <a:rPr lang="en-US" dirty="0" err="1"/>
              <a:t>inode</a:t>
            </a:r>
            <a:r>
              <a:rPr lang="en-US" dirty="0"/>
              <a:t>”) and</a:t>
            </a:r>
            <a:br>
              <a:rPr lang="en-US" dirty="0"/>
            </a:br>
            <a:r>
              <a:rPr lang="en-US" dirty="0"/>
              <a:t>   changed its state from allocated to free.  It put the </a:t>
            </a:r>
            <a:r>
              <a:rPr lang="en-US" dirty="0" err="1"/>
              <a:t>inode</a:t>
            </a:r>
            <a:r>
              <a:rPr lang="en-US" dirty="0"/>
              <a:t> on a </a:t>
            </a:r>
            <a:r>
              <a:rPr lang="en-US" dirty="0" err="1"/>
              <a:t>freelist</a:t>
            </a:r>
            <a:endParaRPr lang="en-US" dirty="0"/>
          </a:p>
          <a:p>
            <a:pPr lvl="1"/>
            <a:r>
              <a:rPr lang="en-US" dirty="0"/>
              <a:t>  Linux walked down the list of blocks in the file, and put them on the</a:t>
            </a:r>
            <a:br>
              <a:rPr lang="en-US" dirty="0"/>
            </a:br>
            <a:r>
              <a:rPr lang="en-US" dirty="0"/>
              <a:t>   </a:t>
            </a:r>
            <a:r>
              <a:rPr lang="en-US" dirty="0" err="1"/>
              <a:t>freelist</a:t>
            </a:r>
            <a:r>
              <a:rPr lang="en-US" dirty="0"/>
              <a:t> for disk blocks, and wrote that back to the disk.</a:t>
            </a:r>
          </a:p>
          <a:p>
            <a:pPr lvl="1"/>
            <a:endParaRPr lang="en-US" dirty="0"/>
          </a:p>
          <a:p>
            <a:pPr marL="128016" lvl="1" indent="0">
              <a:buNone/>
            </a:pPr>
            <a:r>
              <a:rPr lang="en-US" dirty="0"/>
              <a:t>What did Linux </a:t>
            </a:r>
            <a:r>
              <a:rPr lang="en-US" i="1" dirty="0"/>
              <a:t>not </a:t>
            </a:r>
            <a:r>
              <a:rPr lang="en-US" dirty="0"/>
              <a:t>do?</a:t>
            </a:r>
          </a:p>
        </p:txBody>
      </p:sp>
      <p:sp>
        <p:nvSpPr>
          <p:cNvPr id="4" name="Footer Placeholder 3">
            <a:extLst>
              <a:ext uri="{FF2B5EF4-FFF2-40B4-BE49-F238E27FC236}">
                <a16:creationId xmlns:a16="http://schemas.microsoft.com/office/drawing/2014/main" id="{2FECA858-5F69-489F-BF58-21FF6E94E05F}"/>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AF5E2188-58D3-4424-BFFA-01EE5E5541D5}"/>
              </a:ext>
            </a:extLst>
          </p:cNvPr>
          <p:cNvSpPr>
            <a:spLocks noGrp="1"/>
          </p:cNvSpPr>
          <p:nvPr>
            <p:ph type="sldNum" sz="quarter" idx="12"/>
          </p:nvPr>
        </p:nvSpPr>
        <p:spPr/>
        <p:txBody>
          <a:bodyPr/>
          <a:lstStyle/>
          <a:p>
            <a:fld id="{6547F9EC-0141-428E-9624-21FD351CB832}" type="slidenum">
              <a:rPr lang="en-US" smtClean="0"/>
              <a:t>33</a:t>
            </a:fld>
            <a:endParaRPr lang="en-US"/>
          </a:p>
        </p:txBody>
      </p:sp>
    </p:spTree>
    <p:extLst>
      <p:ext uri="{BB962C8B-B14F-4D97-AF65-F5344CB8AC3E}">
        <p14:creationId xmlns:p14="http://schemas.microsoft.com/office/powerpoint/2010/main" val="1020497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26D0E-F389-4844-B1E3-25101A40D374}"/>
              </a:ext>
            </a:extLst>
          </p:cNvPr>
          <p:cNvSpPr>
            <a:spLocks noGrp="1"/>
          </p:cNvSpPr>
          <p:nvPr>
            <p:ph type="title"/>
          </p:nvPr>
        </p:nvSpPr>
        <p:spPr/>
        <p:txBody>
          <a:bodyPr>
            <a:normAutofit/>
          </a:bodyPr>
          <a:lstStyle/>
          <a:p>
            <a:r>
              <a:rPr lang="en-US" sz="4400" dirty="0"/>
              <a:t>…. So, when you deleted “party-plan.docx”</a:t>
            </a:r>
          </a:p>
        </p:txBody>
      </p:sp>
      <p:sp>
        <p:nvSpPr>
          <p:cNvPr id="3" name="Content Placeholder 2">
            <a:extLst>
              <a:ext uri="{FF2B5EF4-FFF2-40B4-BE49-F238E27FC236}">
                <a16:creationId xmlns:a16="http://schemas.microsoft.com/office/drawing/2014/main" id="{AB043D12-2F5B-40EB-84D6-EB50FC429A90}"/>
              </a:ext>
            </a:extLst>
          </p:cNvPr>
          <p:cNvSpPr>
            <a:spLocks noGrp="1"/>
          </p:cNvSpPr>
          <p:nvPr>
            <p:ph idx="1"/>
          </p:nvPr>
        </p:nvSpPr>
        <p:spPr/>
        <p:txBody>
          <a:bodyPr/>
          <a:lstStyle/>
          <a:p>
            <a:r>
              <a:rPr lang="en-US" dirty="0"/>
              <a:t>In fact the actual disk I/O that occurred was this:</a:t>
            </a:r>
          </a:p>
          <a:p>
            <a:pPr lvl="1"/>
            <a:r>
              <a:rPr lang="en-US" dirty="0"/>
              <a:t>  Linux accessed the block containing the directory, zeroed the file</a:t>
            </a:r>
            <a:br>
              <a:rPr lang="en-US" dirty="0"/>
            </a:br>
            <a:r>
              <a:rPr lang="en-US" dirty="0"/>
              <a:t>    name in the list of active files, rewrote the block.</a:t>
            </a:r>
          </a:p>
          <a:p>
            <a:pPr lvl="1"/>
            <a:r>
              <a:rPr lang="en-US" dirty="0"/>
              <a:t>  Linux accessed the tree node for the file (called an “</a:t>
            </a:r>
            <a:r>
              <a:rPr lang="en-US" dirty="0" err="1"/>
              <a:t>inode</a:t>
            </a:r>
            <a:r>
              <a:rPr lang="en-US" dirty="0"/>
              <a:t>”) and</a:t>
            </a:r>
            <a:br>
              <a:rPr lang="en-US" dirty="0"/>
            </a:br>
            <a:r>
              <a:rPr lang="en-US" dirty="0"/>
              <a:t>   changed its state from allocated to free.  It put the </a:t>
            </a:r>
            <a:r>
              <a:rPr lang="en-US" dirty="0" err="1"/>
              <a:t>inode</a:t>
            </a:r>
            <a:r>
              <a:rPr lang="en-US" dirty="0"/>
              <a:t> on a </a:t>
            </a:r>
            <a:r>
              <a:rPr lang="en-US" dirty="0" err="1"/>
              <a:t>freelist</a:t>
            </a:r>
            <a:endParaRPr lang="en-US" dirty="0"/>
          </a:p>
          <a:p>
            <a:pPr lvl="1"/>
            <a:r>
              <a:rPr lang="en-US" dirty="0"/>
              <a:t>  Linux walked down the list of blocks in the file, and put them on the</a:t>
            </a:r>
            <a:br>
              <a:rPr lang="en-US" dirty="0"/>
            </a:br>
            <a:r>
              <a:rPr lang="en-US" dirty="0"/>
              <a:t>   </a:t>
            </a:r>
            <a:r>
              <a:rPr lang="en-US" dirty="0" err="1"/>
              <a:t>freelist</a:t>
            </a:r>
            <a:r>
              <a:rPr lang="en-US" dirty="0"/>
              <a:t> for disk blocks, and wrote that back to the disk.</a:t>
            </a:r>
          </a:p>
          <a:p>
            <a:pPr lvl="1"/>
            <a:endParaRPr lang="en-US" dirty="0"/>
          </a:p>
          <a:p>
            <a:pPr marL="128016" lvl="1" indent="0">
              <a:buNone/>
            </a:pPr>
            <a:r>
              <a:rPr lang="en-US" dirty="0"/>
              <a:t>What did Linux </a:t>
            </a:r>
            <a:r>
              <a:rPr lang="en-US" i="1" dirty="0"/>
              <a:t>not </a:t>
            </a:r>
            <a:r>
              <a:rPr lang="en-US" dirty="0"/>
              <a:t>do?</a:t>
            </a:r>
          </a:p>
        </p:txBody>
      </p:sp>
      <p:sp>
        <p:nvSpPr>
          <p:cNvPr id="4" name="Footer Placeholder 3">
            <a:extLst>
              <a:ext uri="{FF2B5EF4-FFF2-40B4-BE49-F238E27FC236}">
                <a16:creationId xmlns:a16="http://schemas.microsoft.com/office/drawing/2014/main" id="{2FECA858-5F69-489F-BF58-21FF6E94E05F}"/>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AF5E2188-58D3-4424-BFFA-01EE5E5541D5}"/>
              </a:ext>
            </a:extLst>
          </p:cNvPr>
          <p:cNvSpPr>
            <a:spLocks noGrp="1"/>
          </p:cNvSpPr>
          <p:nvPr>
            <p:ph type="sldNum" sz="quarter" idx="12"/>
          </p:nvPr>
        </p:nvSpPr>
        <p:spPr/>
        <p:txBody>
          <a:bodyPr/>
          <a:lstStyle/>
          <a:p>
            <a:fld id="{6547F9EC-0141-428E-9624-21FD351CB832}" type="slidenum">
              <a:rPr lang="en-US" smtClean="0"/>
              <a:t>34</a:t>
            </a:fld>
            <a:endParaRPr lang="en-US"/>
          </a:p>
        </p:txBody>
      </p:sp>
      <p:sp>
        <p:nvSpPr>
          <p:cNvPr id="6" name="TextBox 5">
            <a:extLst>
              <a:ext uri="{FF2B5EF4-FFF2-40B4-BE49-F238E27FC236}">
                <a16:creationId xmlns:a16="http://schemas.microsoft.com/office/drawing/2014/main" id="{2AE7EFF3-C22C-480F-B573-D2EF87E3C3F6}"/>
              </a:ext>
            </a:extLst>
          </p:cNvPr>
          <p:cNvSpPr txBox="1"/>
          <p:nvPr/>
        </p:nvSpPr>
        <p:spPr>
          <a:xfrm>
            <a:off x="1336939" y="2078397"/>
            <a:ext cx="10016066" cy="3970318"/>
          </a:xfrm>
          <a:prstGeom prst="rect">
            <a:avLst/>
          </a:prstGeom>
          <a:solidFill>
            <a:schemeClr val="accent2">
              <a:lumMod val="20000"/>
              <a:lumOff val="80000"/>
            </a:schemeClr>
          </a:solidFill>
          <a:ln w="38100">
            <a:solidFill>
              <a:srgbClr val="C00000"/>
            </a:solidFill>
          </a:ln>
        </p:spPr>
        <p:txBody>
          <a:bodyPr wrap="square" rtlCol="0">
            <a:spAutoFit/>
          </a:bodyPr>
          <a:lstStyle/>
          <a:p>
            <a:r>
              <a:rPr lang="en-US" sz="2800" dirty="0"/>
              <a:t>Linux never zeroed the actual </a:t>
            </a:r>
            <a:r>
              <a:rPr lang="en-US" sz="2800" u="sng" dirty="0"/>
              <a:t>contents</a:t>
            </a:r>
            <a:r>
              <a:rPr lang="en-US" sz="2800" dirty="0"/>
              <a:t> of the </a:t>
            </a:r>
            <a:r>
              <a:rPr lang="en-US" sz="2800" dirty="0" err="1"/>
              <a:t>inode</a:t>
            </a:r>
            <a:r>
              <a:rPr lang="en-US" sz="2800" dirty="0"/>
              <a:t>, it only was put on the </a:t>
            </a:r>
            <a:r>
              <a:rPr lang="en-US" sz="2800" dirty="0" err="1"/>
              <a:t>inode</a:t>
            </a:r>
            <a:r>
              <a:rPr lang="en-US" sz="2800" dirty="0"/>
              <a:t> </a:t>
            </a:r>
            <a:r>
              <a:rPr lang="en-US" sz="2800" dirty="0" err="1"/>
              <a:t>freelist</a:t>
            </a:r>
            <a:r>
              <a:rPr lang="en-US" sz="2800" dirty="0"/>
              <a:t>.  It never overwrote the file name – it just changed the </a:t>
            </a:r>
            <a:r>
              <a:rPr lang="en-US" sz="2800" dirty="0" err="1"/>
              <a:t>inode</a:t>
            </a:r>
            <a:r>
              <a:rPr lang="en-US" sz="2800" dirty="0"/>
              <a:t> number in the directory to 0.</a:t>
            </a:r>
          </a:p>
          <a:p>
            <a:endParaRPr lang="en-US" sz="2800" dirty="0"/>
          </a:p>
          <a:p>
            <a:r>
              <a:rPr lang="en-US" sz="2800" dirty="0"/>
              <a:t>And it never zeroed the contents of the file, either.  It simply put the blocks on the </a:t>
            </a:r>
            <a:r>
              <a:rPr lang="en-US" sz="2800" dirty="0" err="1"/>
              <a:t>freelist</a:t>
            </a:r>
            <a:r>
              <a:rPr lang="en-US" sz="2800" dirty="0"/>
              <a:t> for blocks.</a:t>
            </a:r>
          </a:p>
          <a:p>
            <a:endParaRPr lang="en-US" sz="2800" dirty="0"/>
          </a:p>
          <a:p>
            <a:r>
              <a:rPr lang="en-US" sz="2800" dirty="0"/>
              <a:t>Thus, if you can “find” the </a:t>
            </a:r>
            <a:r>
              <a:rPr lang="en-US" sz="2800" dirty="0" err="1"/>
              <a:t>inode</a:t>
            </a:r>
            <a:r>
              <a:rPr lang="en-US" sz="2800" dirty="0"/>
              <a:t>, you can still reconstruct the whole file, until those blocks are actually reused for some other purpose!</a:t>
            </a:r>
          </a:p>
        </p:txBody>
      </p:sp>
    </p:spTree>
    <p:extLst>
      <p:ext uri="{BB962C8B-B14F-4D97-AF65-F5344CB8AC3E}">
        <p14:creationId xmlns:p14="http://schemas.microsoft.com/office/powerpoint/2010/main" val="816717649"/>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31D5-9985-4837-9297-C46FFABC1AF4}"/>
              </a:ext>
            </a:extLst>
          </p:cNvPr>
          <p:cNvSpPr>
            <a:spLocks noGrp="1"/>
          </p:cNvSpPr>
          <p:nvPr>
            <p:ph type="title"/>
          </p:nvPr>
        </p:nvSpPr>
        <p:spPr/>
        <p:txBody>
          <a:bodyPr/>
          <a:lstStyle/>
          <a:p>
            <a:r>
              <a:rPr lang="en-US" dirty="0"/>
              <a:t>Why was the kernel so “Lazy”?</a:t>
            </a:r>
          </a:p>
        </p:txBody>
      </p:sp>
      <p:sp>
        <p:nvSpPr>
          <p:cNvPr id="3" name="Content Placeholder 2">
            <a:extLst>
              <a:ext uri="{FF2B5EF4-FFF2-40B4-BE49-F238E27FC236}">
                <a16:creationId xmlns:a16="http://schemas.microsoft.com/office/drawing/2014/main" id="{1FF6E47E-BDB3-427E-82D7-962F9F78B5AA}"/>
              </a:ext>
            </a:extLst>
          </p:cNvPr>
          <p:cNvSpPr>
            <a:spLocks noGrp="1"/>
          </p:cNvSpPr>
          <p:nvPr>
            <p:ph idx="1"/>
          </p:nvPr>
        </p:nvSpPr>
        <p:spPr/>
        <p:txBody>
          <a:bodyPr>
            <a:normAutofit fontScale="92500" lnSpcReduction="10000"/>
          </a:bodyPr>
          <a:lstStyle/>
          <a:p>
            <a:r>
              <a:rPr lang="en-US" dirty="0"/>
              <a:t>Linux is optimized for speed.</a:t>
            </a:r>
          </a:p>
          <a:p>
            <a:endParaRPr lang="en-US" dirty="0"/>
          </a:p>
          <a:p>
            <a:r>
              <a:rPr lang="en-US" dirty="0"/>
              <a:t>The designers thought about it this way: if you really wanted to ensure that Party-Plan.docx was destroyed, you could have used a tool to rewrite the actual bytes with gibberish, before deleting it.</a:t>
            </a:r>
          </a:p>
          <a:p>
            <a:endParaRPr lang="en-US" dirty="0"/>
          </a:p>
          <a:p>
            <a:r>
              <a:rPr lang="en-US" dirty="0"/>
              <a:t>You didn’t do this, hence you must care mostly about speed, and so you want Linux to be as fast as possible for file deletes.</a:t>
            </a:r>
          </a:p>
        </p:txBody>
      </p:sp>
      <p:sp>
        <p:nvSpPr>
          <p:cNvPr id="4" name="Footer Placeholder 3">
            <a:extLst>
              <a:ext uri="{FF2B5EF4-FFF2-40B4-BE49-F238E27FC236}">
                <a16:creationId xmlns:a16="http://schemas.microsoft.com/office/drawing/2014/main" id="{6A8CE125-0E02-4A78-A4FC-ECF25223DDB4}"/>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D33767E3-28A2-4C3F-B228-1E51B2367513}"/>
              </a:ext>
            </a:extLst>
          </p:cNvPr>
          <p:cNvSpPr>
            <a:spLocks noGrp="1"/>
          </p:cNvSpPr>
          <p:nvPr>
            <p:ph type="sldNum" sz="quarter" idx="12"/>
          </p:nvPr>
        </p:nvSpPr>
        <p:spPr/>
        <p:txBody>
          <a:bodyPr/>
          <a:lstStyle/>
          <a:p>
            <a:fld id="{6547F9EC-0141-428E-9624-21FD351CB832}" type="slidenum">
              <a:rPr lang="en-US" smtClean="0"/>
              <a:t>35</a:t>
            </a:fld>
            <a:endParaRPr lang="en-US"/>
          </a:p>
        </p:txBody>
      </p:sp>
    </p:spTree>
    <p:extLst>
      <p:ext uri="{BB962C8B-B14F-4D97-AF65-F5344CB8AC3E}">
        <p14:creationId xmlns:p14="http://schemas.microsoft.com/office/powerpoint/2010/main" val="566149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C4E3-6D0F-4A1D-9FC6-EEB793C2A0E0}"/>
              </a:ext>
            </a:extLst>
          </p:cNvPr>
          <p:cNvSpPr>
            <a:spLocks noGrp="1"/>
          </p:cNvSpPr>
          <p:nvPr>
            <p:ph type="title"/>
          </p:nvPr>
        </p:nvSpPr>
        <p:spPr/>
        <p:txBody>
          <a:bodyPr/>
          <a:lstStyle/>
          <a:p>
            <a:r>
              <a:rPr lang="en-US" dirty="0"/>
              <a:t>Is it possible to “really” delete a file?</a:t>
            </a:r>
          </a:p>
        </p:txBody>
      </p:sp>
      <p:sp>
        <p:nvSpPr>
          <p:cNvPr id="3" name="Content Placeholder 2">
            <a:extLst>
              <a:ext uri="{FF2B5EF4-FFF2-40B4-BE49-F238E27FC236}">
                <a16:creationId xmlns:a16="http://schemas.microsoft.com/office/drawing/2014/main" id="{CB29DD6D-B076-41E9-8DAD-9FB63F7BAE16}"/>
              </a:ext>
            </a:extLst>
          </p:cNvPr>
          <p:cNvSpPr>
            <a:spLocks noGrp="1"/>
          </p:cNvSpPr>
          <p:nvPr>
            <p:ph idx="1"/>
          </p:nvPr>
        </p:nvSpPr>
        <p:spPr/>
        <p:txBody>
          <a:bodyPr>
            <a:normAutofit fontScale="92500" lnSpcReduction="10000"/>
          </a:bodyPr>
          <a:lstStyle/>
          <a:p>
            <a:r>
              <a:rPr lang="en-US" dirty="0"/>
              <a:t>In some situations, yes.  There are Linux tools to help you do this.  Spies use them… most users don’t even know about them.</a:t>
            </a:r>
          </a:p>
          <a:p>
            <a:endParaRPr lang="en-US" dirty="0"/>
          </a:p>
          <a:p>
            <a:r>
              <a:rPr lang="en-US" dirty="0"/>
              <a:t>They overwrite the file bits with random garbage dozens of times.</a:t>
            </a:r>
          </a:p>
          <a:p>
            <a:endParaRPr lang="en-US" dirty="0"/>
          </a:p>
          <a:p>
            <a:r>
              <a:rPr lang="en-US" dirty="0"/>
              <a:t>But for most mortals, the real answer is: </a:t>
            </a:r>
            <a:r>
              <a:rPr lang="en-US" i="1" dirty="0"/>
              <a:t>Maybe not</a:t>
            </a:r>
            <a:r>
              <a:rPr lang="en-US" dirty="0"/>
              <a:t>.  Any file you create, or download – including a web page – may linger on your machine!  (And web pages can even have hidden content)</a:t>
            </a:r>
          </a:p>
        </p:txBody>
      </p:sp>
      <p:sp>
        <p:nvSpPr>
          <p:cNvPr id="4" name="Footer Placeholder 3">
            <a:extLst>
              <a:ext uri="{FF2B5EF4-FFF2-40B4-BE49-F238E27FC236}">
                <a16:creationId xmlns:a16="http://schemas.microsoft.com/office/drawing/2014/main" id="{72E5096D-F677-474F-845F-7E0CF9288BB5}"/>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5C356BB5-F358-4BAB-8DA7-6A674A95E597}"/>
              </a:ext>
            </a:extLst>
          </p:cNvPr>
          <p:cNvSpPr>
            <a:spLocks noGrp="1"/>
          </p:cNvSpPr>
          <p:nvPr>
            <p:ph type="sldNum" sz="quarter" idx="12"/>
          </p:nvPr>
        </p:nvSpPr>
        <p:spPr/>
        <p:txBody>
          <a:bodyPr/>
          <a:lstStyle/>
          <a:p>
            <a:fld id="{6547F9EC-0141-428E-9624-21FD351CB832}" type="slidenum">
              <a:rPr lang="en-US" smtClean="0"/>
              <a:t>36</a:t>
            </a:fld>
            <a:endParaRPr lang="en-US"/>
          </a:p>
        </p:txBody>
      </p:sp>
    </p:spTree>
    <p:extLst>
      <p:ext uri="{BB962C8B-B14F-4D97-AF65-F5344CB8AC3E}">
        <p14:creationId xmlns:p14="http://schemas.microsoft.com/office/powerpoint/2010/main" val="762336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456AB-A84E-46EA-9FAA-02F154C30E64}"/>
              </a:ext>
            </a:extLst>
          </p:cNvPr>
          <p:cNvSpPr>
            <a:spLocks noGrp="1"/>
          </p:cNvSpPr>
          <p:nvPr>
            <p:ph type="title"/>
          </p:nvPr>
        </p:nvSpPr>
        <p:spPr/>
        <p:txBody>
          <a:bodyPr/>
          <a:lstStyle/>
          <a:p>
            <a:r>
              <a:rPr lang="en-US" dirty="0"/>
              <a:t>Rachel’s forensic toolkit</a:t>
            </a:r>
          </a:p>
        </p:txBody>
      </p:sp>
      <p:sp>
        <p:nvSpPr>
          <p:cNvPr id="3" name="Content Placeholder 2">
            <a:extLst>
              <a:ext uri="{FF2B5EF4-FFF2-40B4-BE49-F238E27FC236}">
                <a16:creationId xmlns:a16="http://schemas.microsoft.com/office/drawing/2014/main" id="{C4FF67BA-1251-48FE-8B23-646EC9DB61AD}"/>
              </a:ext>
            </a:extLst>
          </p:cNvPr>
          <p:cNvSpPr>
            <a:spLocks noGrp="1"/>
          </p:cNvSpPr>
          <p:nvPr>
            <p:ph idx="1"/>
          </p:nvPr>
        </p:nvSpPr>
        <p:spPr/>
        <p:txBody>
          <a:bodyPr>
            <a:normAutofit lnSpcReduction="10000"/>
          </a:bodyPr>
          <a:lstStyle/>
          <a:p>
            <a:r>
              <a:rPr lang="en-US" dirty="0"/>
              <a:t>Her friend gave her copies of programs, easily downloaded from the network (in fact Linux even has standard ones you can install using apt-get) that</a:t>
            </a:r>
          </a:p>
          <a:p>
            <a:pPr lvl="1"/>
            <a:r>
              <a:rPr lang="en-US" dirty="0"/>
              <a:t>  Open the disk as a raw block device</a:t>
            </a:r>
          </a:p>
          <a:p>
            <a:pPr lvl="1"/>
            <a:r>
              <a:rPr lang="en-US" dirty="0"/>
              <a:t>  Scan the </a:t>
            </a:r>
            <a:r>
              <a:rPr lang="en-US" dirty="0" err="1"/>
              <a:t>inode</a:t>
            </a:r>
            <a:r>
              <a:rPr lang="en-US" dirty="0"/>
              <a:t> </a:t>
            </a:r>
            <a:r>
              <a:rPr lang="en-US" dirty="0" err="1"/>
              <a:t>freelist</a:t>
            </a:r>
            <a:r>
              <a:rPr lang="en-US" dirty="0"/>
              <a:t> looking for </a:t>
            </a:r>
            <a:r>
              <a:rPr lang="en-US" dirty="0" err="1"/>
              <a:t>inodes</a:t>
            </a:r>
            <a:r>
              <a:rPr lang="en-US" dirty="0"/>
              <a:t> that were freed yet where</a:t>
            </a:r>
            <a:br>
              <a:rPr lang="en-US" dirty="0"/>
            </a:br>
            <a:r>
              <a:rPr lang="en-US" dirty="0"/>
              <a:t>   haven’t actually be reused for some other purpose yet</a:t>
            </a:r>
          </a:p>
          <a:p>
            <a:pPr lvl="1"/>
            <a:r>
              <a:rPr lang="en-US" dirty="0"/>
              <a:t>  Access the corresponding blocks, copying their data</a:t>
            </a:r>
          </a:p>
          <a:p>
            <a:pPr marL="128016" lvl="1" indent="0">
              <a:buNone/>
            </a:pPr>
            <a:endParaRPr lang="en-US" dirty="0"/>
          </a:p>
          <a:p>
            <a:pPr marL="128016" lvl="1" indent="0">
              <a:buNone/>
            </a:pPr>
            <a:r>
              <a:rPr lang="en-US" dirty="0"/>
              <a:t>This allows them to generate “recovered files” without the proper name, but with some or even all of the data that they had when deleted!</a:t>
            </a:r>
          </a:p>
        </p:txBody>
      </p:sp>
      <p:sp>
        <p:nvSpPr>
          <p:cNvPr id="4" name="Footer Placeholder 3">
            <a:extLst>
              <a:ext uri="{FF2B5EF4-FFF2-40B4-BE49-F238E27FC236}">
                <a16:creationId xmlns:a16="http://schemas.microsoft.com/office/drawing/2014/main" id="{9BCA0A9D-1159-4ED8-800E-8FCAC4557211}"/>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89D280E8-F722-46E1-9798-D2B8B10AE058}"/>
              </a:ext>
            </a:extLst>
          </p:cNvPr>
          <p:cNvSpPr>
            <a:spLocks noGrp="1"/>
          </p:cNvSpPr>
          <p:nvPr>
            <p:ph type="sldNum" sz="quarter" idx="12"/>
          </p:nvPr>
        </p:nvSpPr>
        <p:spPr/>
        <p:txBody>
          <a:bodyPr/>
          <a:lstStyle/>
          <a:p>
            <a:fld id="{6547F9EC-0141-428E-9624-21FD351CB832}" type="slidenum">
              <a:rPr lang="en-US" smtClean="0"/>
              <a:t>37</a:t>
            </a:fld>
            <a:endParaRPr lang="en-US"/>
          </a:p>
        </p:txBody>
      </p:sp>
      <p:pic>
        <p:nvPicPr>
          <p:cNvPr id="6" name="Picture 5">
            <a:extLst>
              <a:ext uri="{FF2B5EF4-FFF2-40B4-BE49-F238E27FC236}">
                <a16:creationId xmlns:a16="http://schemas.microsoft.com/office/drawing/2014/main" id="{70237CDE-818B-4C9B-85ED-9009DF556458}"/>
              </a:ext>
            </a:extLst>
          </p:cNvPr>
          <p:cNvPicPr>
            <a:picLocks noChangeAspect="1"/>
          </p:cNvPicPr>
          <p:nvPr/>
        </p:nvPicPr>
        <p:blipFill>
          <a:blip r:embed="rId2"/>
          <a:stretch>
            <a:fillRect/>
          </a:stretch>
        </p:blipFill>
        <p:spPr>
          <a:xfrm>
            <a:off x="9310584" y="112976"/>
            <a:ext cx="2691974" cy="1817424"/>
          </a:xfrm>
          <a:prstGeom prst="rect">
            <a:avLst/>
          </a:prstGeom>
        </p:spPr>
      </p:pic>
    </p:spTree>
    <p:extLst>
      <p:ext uri="{BB962C8B-B14F-4D97-AF65-F5344CB8AC3E}">
        <p14:creationId xmlns:p14="http://schemas.microsoft.com/office/powerpoint/2010/main" val="4023726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E4B0-E837-4F50-9A16-8D39E7941F6F}"/>
              </a:ext>
            </a:extLst>
          </p:cNvPr>
          <p:cNvSpPr>
            <a:spLocks noGrp="1"/>
          </p:cNvSpPr>
          <p:nvPr>
            <p:ph type="title"/>
          </p:nvPr>
        </p:nvSpPr>
        <p:spPr/>
        <p:txBody>
          <a:bodyPr/>
          <a:lstStyle/>
          <a:p>
            <a:r>
              <a:rPr lang="en-US" dirty="0"/>
              <a:t>These tools bypass file system security</a:t>
            </a:r>
          </a:p>
        </p:txBody>
      </p:sp>
      <p:sp>
        <p:nvSpPr>
          <p:cNvPr id="3" name="Content Placeholder 2">
            <a:extLst>
              <a:ext uri="{FF2B5EF4-FFF2-40B4-BE49-F238E27FC236}">
                <a16:creationId xmlns:a16="http://schemas.microsoft.com/office/drawing/2014/main" id="{71774A78-BD8F-4205-AA0F-762900D86DC6}"/>
              </a:ext>
            </a:extLst>
          </p:cNvPr>
          <p:cNvSpPr>
            <a:spLocks noGrp="1"/>
          </p:cNvSpPr>
          <p:nvPr>
            <p:ph idx="1"/>
          </p:nvPr>
        </p:nvSpPr>
        <p:spPr/>
        <p:txBody>
          <a:bodyPr>
            <a:normAutofit lnSpcReduction="10000"/>
          </a:bodyPr>
          <a:lstStyle/>
          <a:p>
            <a:r>
              <a:rPr lang="en-US" dirty="0"/>
              <a:t>In the file control block is a record of the file owner, permissions and last access time.</a:t>
            </a:r>
          </a:p>
          <a:p>
            <a:endParaRPr lang="en-US" dirty="0"/>
          </a:p>
          <a:p>
            <a:r>
              <a:rPr lang="en-US" dirty="0"/>
              <a:t>But when accessed as a raw disk block, the kernel ignores the existence of that file system data structure and treats the whole disk as a huge block device.  The blocks are just byte arrays!</a:t>
            </a:r>
          </a:p>
          <a:p>
            <a:endParaRPr lang="en-US" dirty="0"/>
          </a:p>
          <a:p>
            <a:r>
              <a:rPr lang="en-US" dirty="0"/>
              <a:t>So normal file system permissions aren’t checked.</a:t>
            </a:r>
          </a:p>
        </p:txBody>
      </p:sp>
      <p:sp>
        <p:nvSpPr>
          <p:cNvPr id="4" name="Footer Placeholder 3">
            <a:extLst>
              <a:ext uri="{FF2B5EF4-FFF2-40B4-BE49-F238E27FC236}">
                <a16:creationId xmlns:a16="http://schemas.microsoft.com/office/drawing/2014/main" id="{12660D3E-82E8-48E0-B1F4-DEC5CEDC36CA}"/>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75922B1C-2956-4CD3-9DEC-59834AAD0D83}"/>
              </a:ext>
            </a:extLst>
          </p:cNvPr>
          <p:cNvSpPr>
            <a:spLocks noGrp="1"/>
          </p:cNvSpPr>
          <p:nvPr>
            <p:ph type="sldNum" sz="quarter" idx="12"/>
          </p:nvPr>
        </p:nvSpPr>
        <p:spPr/>
        <p:txBody>
          <a:bodyPr/>
          <a:lstStyle/>
          <a:p>
            <a:fld id="{6547F9EC-0141-428E-9624-21FD351CB832}" type="slidenum">
              <a:rPr lang="en-US" smtClean="0"/>
              <a:t>38</a:t>
            </a:fld>
            <a:endParaRPr lang="en-US"/>
          </a:p>
        </p:txBody>
      </p:sp>
    </p:spTree>
    <p:extLst>
      <p:ext uri="{BB962C8B-B14F-4D97-AF65-F5344CB8AC3E}">
        <p14:creationId xmlns:p14="http://schemas.microsoft.com/office/powerpoint/2010/main" val="2772121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32DE7-3BD1-4E68-A277-B3CA01014B82}"/>
              </a:ext>
            </a:extLst>
          </p:cNvPr>
          <p:cNvSpPr>
            <a:spLocks noGrp="1"/>
          </p:cNvSpPr>
          <p:nvPr>
            <p:ph type="title"/>
          </p:nvPr>
        </p:nvSpPr>
        <p:spPr/>
        <p:txBody>
          <a:bodyPr/>
          <a:lstStyle/>
          <a:p>
            <a:r>
              <a:rPr lang="en-US" dirty="0"/>
              <a:t>… which is why Linux normally allows their use only by the superuser</a:t>
            </a:r>
          </a:p>
        </p:txBody>
      </p:sp>
      <p:sp>
        <p:nvSpPr>
          <p:cNvPr id="3" name="Content Placeholder 2">
            <a:extLst>
              <a:ext uri="{FF2B5EF4-FFF2-40B4-BE49-F238E27FC236}">
                <a16:creationId xmlns:a16="http://schemas.microsoft.com/office/drawing/2014/main" id="{365F758C-943E-410D-B722-11369D958F0E}"/>
              </a:ext>
            </a:extLst>
          </p:cNvPr>
          <p:cNvSpPr>
            <a:spLocks noGrp="1"/>
          </p:cNvSpPr>
          <p:nvPr>
            <p:ph idx="1"/>
          </p:nvPr>
        </p:nvSpPr>
        <p:spPr/>
        <p:txBody>
          <a:bodyPr/>
          <a:lstStyle/>
          <a:p>
            <a:r>
              <a:rPr lang="en-US" dirty="0"/>
              <a:t>You can’t just open /dev/usb2 as a raw device without permission to access /dev/usb2 in the first place!</a:t>
            </a:r>
          </a:p>
          <a:p>
            <a:endParaRPr lang="en-US" dirty="0"/>
          </a:p>
          <a:p>
            <a:r>
              <a:rPr lang="en-US" dirty="0"/>
              <a:t>However… those permissions are fairly soft.  If I found a backup of your disk, and plugged that into a Linux computer </a:t>
            </a:r>
            <a:r>
              <a:rPr lang="en-US" i="1" dirty="0"/>
              <a:t>without telling it that the USB contains a file system</a:t>
            </a:r>
            <a:r>
              <a:rPr lang="en-US" dirty="0"/>
              <a:t>, I could connect to it in this raw mode, and then could access the contents.</a:t>
            </a:r>
          </a:p>
        </p:txBody>
      </p:sp>
      <p:sp>
        <p:nvSpPr>
          <p:cNvPr id="4" name="Footer Placeholder 3">
            <a:extLst>
              <a:ext uri="{FF2B5EF4-FFF2-40B4-BE49-F238E27FC236}">
                <a16:creationId xmlns:a16="http://schemas.microsoft.com/office/drawing/2014/main" id="{D9B0F2DF-1D9F-4FC9-9552-31E1B098FEF1}"/>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A3697461-F6FB-4487-9745-2B9266EDBA2D}"/>
              </a:ext>
            </a:extLst>
          </p:cNvPr>
          <p:cNvSpPr>
            <a:spLocks noGrp="1"/>
          </p:cNvSpPr>
          <p:nvPr>
            <p:ph type="sldNum" sz="quarter" idx="12"/>
          </p:nvPr>
        </p:nvSpPr>
        <p:spPr/>
        <p:txBody>
          <a:bodyPr/>
          <a:lstStyle/>
          <a:p>
            <a:fld id="{6547F9EC-0141-428E-9624-21FD351CB832}" type="slidenum">
              <a:rPr lang="en-US" smtClean="0"/>
              <a:t>39</a:t>
            </a:fld>
            <a:endParaRPr lang="en-US"/>
          </a:p>
        </p:txBody>
      </p:sp>
    </p:spTree>
    <p:extLst>
      <p:ext uri="{BB962C8B-B14F-4D97-AF65-F5344CB8AC3E}">
        <p14:creationId xmlns:p14="http://schemas.microsoft.com/office/powerpoint/2010/main" val="26231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F256-0D96-4869-BC5B-23EA449BC44A}"/>
              </a:ext>
            </a:extLst>
          </p:cNvPr>
          <p:cNvSpPr>
            <a:spLocks noGrp="1"/>
          </p:cNvSpPr>
          <p:nvPr>
            <p:ph type="title"/>
          </p:nvPr>
        </p:nvSpPr>
        <p:spPr/>
        <p:txBody>
          <a:bodyPr>
            <a:normAutofit fontScale="90000"/>
          </a:bodyPr>
          <a:lstStyle/>
          <a:p>
            <a:br>
              <a:rPr lang="en-US" dirty="0"/>
            </a:br>
            <a:r>
              <a:rPr lang="en-US" dirty="0"/>
              <a:t>code reuse emerged as an important goal</a:t>
            </a:r>
          </a:p>
        </p:txBody>
      </p:sp>
      <p:sp>
        <p:nvSpPr>
          <p:cNvPr id="3" name="Content Placeholder 2">
            <a:extLst>
              <a:ext uri="{FF2B5EF4-FFF2-40B4-BE49-F238E27FC236}">
                <a16:creationId xmlns:a16="http://schemas.microsoft.com/office/drawing/2014/main" id="{47BA4DF7-A43B-4424-9B83-6E78E687341A}"/>
              </a:ext>
            </a:extLst>
          </p:cNvPr>
          <p:cNvSpPr>
            <a:spLocks noGrp="1"/>
          </p:cNvSpPr>
          <p:nvPr>
            <p:ph idx="1"/>
          </p:nvPr>
        </p:nvSpPr>
        <p:spPr/>
        <p:txBody>
          <a:bodyPr>
            <a:normAutofit lnSpcReduction="10000"/>
          </a:bodyPr>
          <a:lstStyle/>
          <a:p>
            <a:r>
              <a:rPr lang="en-US" dirty="0"/>
              <a:t>Once you have a working solution such as code to print to the </a:t>
            </a:r>
            <a:r>
              <a:rPr lang="en-US" dirty="0" err="1"/>
              <a:t>lineprinter</a:t>
            </a:r>
            <a:r>
              <a:rPr lang="en-US" dirty="0"/>
              <a:t>, why reimplement it?</a:t>
            </a:r>
          </a:p>
          <a:p>
            <a:endParaRPr lang="en-US" dirty="0"/>
          </a:p>
          <a:p>
            <a:r>
              <a:rPr lang="en-US" dirty="0"/>
              <a:t>At first you had to attach a punch-card deck to your punch-card deck, with a copy of the code you wanted to reuse.</a:t>
            </a:r>
            <a:br>
              <a:rPr lang="en-US" dirty="0"/>
            </a:br>
            <a:br>
              <a:rPr lang="en-US" dirty="0"/>
            </a:br>
            <a:r>
              <a:rPr lang="en-US" dirty="0"/>
              <a:t>This led to the idea that a computer should have </a:t>
            </a:r>
            <a:r>
              <a:rPr lang="en-US" u="sng" dirty="0"/>
              <a:t>built-in</a:t>
            </a:r>
            <a:r>
              <a:rPr lang="en-US" dirty="0"/>
              <a:t> functionality to manage the hardware and make programming easier.  The idea of an operating system was born!</a:t>
            </a:r>
          </a:p>
        </p:txBody>
      </p:sp>
      <p:sp>
        <p:nvSpPr>
          <p:cNvPr id="4" name="Footer Placeholder 3">
            <a:extLst>
              <a:ext uri="{FF2B5EF4-FFF2-40B4-BE49-F238E27FC236}">
                <a16:creationId xmlns:a16="http://schemas.microsoft.com/office/drawing/2014/main" id="{A16F25B7-F1D0-4487-8374-9DF9728B7806}"/>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87E88828-4395-4436-821C-6BEE6EBD587B}"/>
              </a:ext>
            </a:extLst>
          </p:cNvPr>
          <p:cNvSpPr>
            <a:spLocks noGrp="1"/>
          </p:cNvSpPr>
          <p:nvPr>
            <p:ph type="sldNum" sz="quarter" idx="12"/>
          </p:nvPr>
        </p:nvSpPr>
        <p:spPr/>
        <p:txBody>
          <a:bodyPr/>
          <a:lstStyle/>
          <a:p>
            <a:fld id="{6547F9EC-0141-428E-9624-21FD351CB832}" type="slidenum">
              <a:rPr lang="en-US" smtClean="0"/>
              <a:pPr/>
              <a:t>4</a:t>
            </a:fld>
            <a:endParaRPr lang="en-US"/>
          </a:p>
        </p:txBody>
      </p:sp>
    </p:spTree>
    <p:extLst>
      <p:ext uri="{BB962C8B-B14F-4D97-AF65-F5344CB8AC3E}">
        <p14:creationId xmlns:p14="http://schemas.microsoft.com/office/powerpoint/2010/main" val="604184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16E92-1F05-4A96-AD60-C35B84FB7A4C}"/>
              </a:ext>
            </a:extLst>
          </p:cNvPr>
          <p:cNvSpPr>
            <a:spLocks noGrp="1"/>
          </p:cNvSpPr>
          <p:nvPr>
            <p:ph type="title"/>
          </p:nvPr>
        </p:nvSpPr>
        <p:spPr/>
        <p:txBody>
          <a:bodyPr>
            <a:normAutofit/>
          </a:bodyPr>
          <a:lstStyle/>
          <a:p>
            <a:r>
              <a:rPr lang="en-US" dirty="0"/>
              <a:t>… how would Rachel even figure out the file names?</a:t>
            </a:r>
          </a:p>
        </p:txBody>
      </p:sp>
      <p:sp>
        <p:nvSpPr>
          <p:cNvPr id="3" name="Content Placeholder 2">
            <a:extLst>
              <a:ext uri="{FF2B5EF4-FFF2-40B4-BE49-F238E27FC236}">
                <a16:creationId xmlns:a16="http://schemas.microsoft.com/office/drawing/2014/main" id="{E42EAD73-D06F-4BF4-A34D-ABAE055AFFDB}"/>
              </a:ext>
            </a:extLst>
          </p:cNvPr>
          <p:cNvSpPr>
            <a:spLocks noGrp="1"/>
          </p:cNvSpPr>
          <p:nvPr>
            <p:ph idx="1"/>
          </p:nvPr>
        </p:nvSpPr>
        <p:spPr/>
        <p:txBody>
          <a:bodyPr>
            <a:normAutofit lnSpcReduction="10000"/>
          </a:bodyPr>
          <a:lstStyle/>
          <a:p>
            <a:r>
              <a:rPr lang="en-US" dirty="0"/>
              <a:t>Some versions of the Linux kernel wipe clean the names of deleted files.</a:t>
            </a:r>
          </a:p>
          <a:p>
            <a:endParaRPr lang="en-US" dirty="0"/>
          </a:p>
          <a:p>
            <a:r>
              <a:rPr lang="en-US" dirty="0"/>
              <a:t>But the file system supports very long file names, and it can be costly to zero all of those bytes.</a:t>
            </a:r>
          </a:p>
          <a:p>
            <a:endParaRPr lang="en-US" dirty="0"/>
          </a:p>
          <a:p>
            <a:r>
              <a:rPr lang="en-US" dirty="0"/>
              <a:t>So many versions of Linux delete files by just zeroing the </a:t>
            </a:r>
            <a:r>
              <a:rPr lang="en-US" dirty="0" err="1"/>
              <a:t>inode</a:t>
            </a:r>
            <a:r>
              <a:rPr lang="en-US" dirty="0"/>
              <a:t> number in the directory, leaving the file name itself untouched.</a:t>
            </a:r>
          </a:p>
        </p:txBody>
      </p:sp>
      <p:sp>
        <p:nvSpPr>
          <p:cNvPr id="4" name="Footer Placeholder 3">
            <a:extLst>
              <a:ext uri="{FF2B5EF4-FFF2-40B4-BE49-F238E27FC236}">
                <a16:creationId xmlns:a16="http://schemas.microsoft.com/office/drawing/2014/main" id="{8DD4FFDD-C8E9-47AB-9D56-A838D637AB0E}"/>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DEB5FFA0-2BE7-4BF2-9EDA-87EF2EE1518A}"/>
              </a:ext>
            </a:extLst>
          </p:cNvPr>
          <p:cNvSpPr>
            <a:spLocks noGrp="1"/>
          </p:cNvSpPr>
          <p:nvPr>
            <p:ph type="sldNum" sz="quarter" idx="12"/>
          </p:nvPr>
        </p:nvSpPr>
        <p:spPr>
          <a:xfrm>
            <a:off x="389466" y="6455941"/>
            <a:ext cx="973667" cy="274320"/>
          </a:xfrm>
        </p:spPr>
        <p:txBody>
          <a:bodyPr/>
          <a:lstStyle/>
          <a:p>
            <a:fld id="{6547F9EC-0141-428E-9624-21FD351CB832}" type="slidenum">
              <a:rPr lang="en-US" smtClean="0"/>
              <a:t>40</a:t>
            </a:fld>
            <a:endParaRPr lang="en-US"/>
          </a:p>
        </p:txBody>
      </p:sp>
    </p:spTree>
    <p:extLst>
      <p:ext uri="{BB962C8B-B14F-4D97-AF65-F5344CB8AC3E}">
        <p14:creationId xmlns:p14="http://schemas.microsoft.com/office/powerpoint/2010/main" val="3180660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2F58D-D3DB-49CF-AD19-B5B7E89E61FD}"/>
              </a:ext>
            </a:extLst>
          </p:cNvPr>
          <p:cNvSpPr>
            <a:spLocks noGrp="1"/>
          </p:cNvSpPr>
          <p:nvPr>
            <p:ph type="title"/>
          </p:nvPr>
        </p:nvSpPr>
        <p:spPr/>
        <p:txBody>
          <a:bodyPr/>
          <a:lstStyle/>
          <a:p>
            <a:r>
              <a:rPr lang="en-US" dirty="0"/>
              <a:t>… Of course it may not be trivial to match the name to the file</a:t>
            </a:r>
          </a:p>
        </p:txBody>
      </p:sp>
      <p:sp>
        <p:nvSpPr>
          <p:cNvPr id="3" name="Content Placeholder 2">
            <a:extLst>
              <a:ext uri="{FF2B5EF4-FFF2-40B4-BE49-F238E27FC236}">
                <a16:creationId xmlns:a16="http://schemas.microsoft.com/office/drawing/2014/main" id="{49302B1D-C467-470C-A657-3672434FD030}"/>
              </a:ext>
            </a:extLst>
          </p:cNvPr>
          <p:cNvSpPr>
            <a:spLocks noGrp="1"/>
          </p:cNvSpPr>
          <p:nvPr>
            <p:ph idx="1"/>
          </p:nvPr>
        </p:nvSpPr>
        <p:spPr/>
        <p:txBody>
          <a:bodyPr>
            <a:normAutofit/>
          </a:bodyPr>
          <a:lstStyle/>
          <a:p>
            <a:r>
              <a:rPr lang="en-US" dirty="0"/>
              <a:t>But many forensic tools make a good guess of which names match which </a:t>
            </a:r>
            <a:r>
              <a:rPr lang="en-US" dirty="0" err="1"/>
              <a:t>inodes</a:t>
            </a:r>
            <a:r>
              <a:rPr lang="en-US" dirty="0"/>
              <a:t>, with a good chance of finding</a:t>
            </a:r>
          </a:p>
          <a:p>
            <a:pPr lvl="1"/>
            <a:r>
              <a:rPr lang="en-US" dirty="0"/>
              <a:t>  Its old name (“Possibly PartyPlan.docx”)</a:t>
            </a:r>
          </a:p>
          <a:p>
            <a:pPr lvl="1"/>
            <a:r>
              <a:rPr lang="en-US" dirty="0"/>
              <a:t>  The correct list of blocks</a:t>
            </a:r>
          </a:p>
          <a:p>
            <a:pPr lvl="1"/>
            <a:r>
              <a:rPr lang="en-US" dirty="0"/>
              <a:t>  Most or all of the data it used to contain</a:t>
            </a:r>
          </a:p>
          <a:p>
            <a:pPr marL="128016" lvl="1" indent="0">
              <a:buNone/>
            </a:pPr>
            <a:endParaRPr lang="en-US" dirty="0"/>
          </a:p>
          <a:p>
            <a:pPr marL="128016" lvl="1" indent="0">
              <a:buNone/>
            </a:pPr>
            <a:endParaRPr lang="en-US" dirty="0"/>
          </a:p>
          <a:p>
            <a:pPr marL="128016" lvl="1" indent="0">
              <a:buNone/>
            </a:pPr>
            <a:r>
              <a:rPr lang="en-US" dirty="0"/>
              <a:t>Rachel realizes her mom is not coming.  </a:t>
            </a:r>
            <a:r>
              <a:rPr lang="en-US" dirty="0">
                <a:sym typeface="Wingdings" panose="05000000000000000000" pitchFamily="2" charset="2"/>
              </a:rPr>
              <a:t></a:t>
            </a:r>
            <a:endParaRPr lang="en-US" dirty="0"/>
          </a:p>
        </p:txBody>
      </p:sp>
      <p:sp>
        <p:nvSpPr>
          <p:cNvPr id="4" name="Footer Placeholder 3">
            <a:extLst>
              <a:ext uri="{FF2B5EF4-FFF2-40B4-BE49-F238E27FC236}">
                <a16:creationId xmlns:a16="http://schemas.microsoft.com/office/drawing/2014/main" id="{CF51F70B-74BB-45F2-9560-20E410CF08B9}"/>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2C26B0D0-8E1B-4D40-93C1-F997D3538BC5}"/>
              </a:ext>
            </a:extLst>
          </p:cNvPr>
          <p:cNvSpPr>
            <a:spLocks noGrp="1"/>
          </p:cNvSpPr>
          <p:nvPr>
            <p:ph type="sldNum" sz="quarter" idx="12"/>
          </p:nvPr>
        </p:nvSpPr>
        <p:spPr/>
        <p:txBody>
          <a:bodyPr/>
          <a:lstStyle/>
          <a:p>
            <a:fld id="{6547F9EC-0141-428E-9624-21FD351CB832}" type="slidenum">
              <a:rPr lang="en-US" smtClean="0"/>
              <a:t>41</a:t>
            </a:fld>
            <a:endParaRPr lang="en-US"/>
          </a:p>
        </p:txBody>
      </p:sp>
      <p:pic>
        <p:nvPicPr>
          <p:cNvPr id="2050" name="Picture 2" descr="Friends - Rachel is Late, Part 1 - YouTube">
            <a:extLst>
              <a:ext uri="{FF2B5EF4-FFF2-40B4-BE49-F238E27FC236}">
                <a16:creationId xmlns:a16="http://schemas.microsoft.com/office/drawing/2014/main" id="{7B4B434E-9642-439E-BFE9-C2CA6D97C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051" y="4364397"/>
            <a:ext cx="3407834" cy="19083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F195F1-940E-4DA3-B1DB-0DB03D96B9EC}"/>
              </a:ext>
            </a:extLst>
          </p:cNvPr>
          <p:cNvSpPr txBox="1"/>
          <p:nvPr/>
        </p:nvSpPr>
        <p:spPr>
          <a:xfrm>
            <a:off x="8519203" y="5597160"/>
            <a:ext cx="3429000" cy="646331"/>
          </a:xfrm>
          <a:prstGeom prst="rect">
            <a:avLst/>
          </a:prstGeom>
          <a:solidFill>
            <a:srgbClr val="000000">
              <a:alpha val="10196"/>
            </a:srgbClr>
          </a:solidFill>
        </p:spPr>
        <p:txBody>
          <a:bodyPr wrap="square" rtlCol="0">
            <a:spAutoFit/>
          </a:bodyPr>
          <a:lstStyle/>
          <a:p>
            <a:pPr algn="ctr"/>
            <a:r>
              <a:rPr lang="en-US" b="1" dirty="0">
                <a:solidFill>
                  <a:srgbClr val="FFC000"/>
                </a:solidFill>
              </a:rPr>
              <a:t>So my mom is not coming to my baby shower?</a:t>
            </a:r>
          </a:p>
        </p:txBody>
      </p:sp>
    </p:spTree>
    <p:extLst>
      <p:ext uri="{BB962C8B-B14F-4D97-AF65-F5344CB8AC3E}">
        <p14:creationId xmlns:p14="http://schemas.microsoft.com/office/powerpoint/2010/main" val="775050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DB0C-A649-4C77-934E-0662AE595906}"/>
              </a:ext>
            </a:extLst>
          </p:cNvPr>
          <p:cNvSpPr>
            <a:spLocks noGrp="1"/>
          </p:cNvSpPr>
          <p:nvPr>
            <p:ph type="title"/>
          </p:nvPr>
        </p:nvSpPr>
        <p:spPr/>
        <p:txBody>
          <a:bodyPr/>
          <a:lstStyle/>
          <a:p>
            <a:r>
              <a:rPr lang="en-US" dirty="0"/>
              <a:t>A file system may look immaculate…</a:t>
            </a:r>
          </a:p>
        </p:txBody>
      </p:sp>
      <p:sp>
        <p:nvSpPr>
          <p:cNvPr id="3" name="Content Placeholder 2">
            <a:extLst>
              <a:ext uri="{FF2B5EF4-FFF2-40B4-BE49-F238E27FC236}">
                <a16:creationId xmlns:a16="http://schemas.microsoft.com/office/drawing/2014/main" id="{A95D6D74-381D-46BE-B0C3-853AAE8BAAC3}"/>
              </a:ext>
            </a:extLst>
          </p:cNvPr>
          <p:cNvSpPr>
            <a:spLocks noGrp="1"/>
          </p:cNvSpPr>
          <p:nvPr>
            <p:ph idx="1"/>
          </p:nvPr>
        </p:nvSpPr>
        <p:spPr/>
        <p:txBody>
          <a:bodyPr/>
          <a:lstStyle/>
          <a:p>
            <a:r>
              <a:rPr lang="en-US" dirty="0"/>
              <a:t>… yet to a forensic specialist, the disk is like a genome, full of junk (non-coding) DNA that still reveals a lot about the past!</a:t>
            </a:r>
          </a:p>
          <a:p>
            <a:endParaRPr lang="en-US" dirty="0"/>
          </a:p>
          <a:p>
            <a:r>
              <a:rPr lang="en-US" dirty="0"/>
              <a:t>And this doesn’t even consider forensic tools that try to use fancy hardware features to “recover” bytes that may have been written once, but then overwritten recently with zeros, or with random garbage.</a:t>
            </a:r>
          </a:p>
        </p:txBody>
      </p:sp>
      <p:sp>
        <p:nvSpPr>
          <p:cNvPr id="4" name="Footer Placeholder 3">
            <a:extLst>
              <a:ext uri="{FF2B5EF4-FFF2-40B4-BE49-F238E27FC236}">
                <a16:creationId xmlns:a16="http://schemas.microsoft.com/office/drawing/2014/main" id="{9EE4D578-AE85-4DD0-972E-A32639A502F2}"/>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DCD1A17D-88A1-4824-8BC7-02BEA9E74799}"/>
              </a:ext>
            </a:extLst>
          </p:cNvPr>
          <p:cNvSpPr>
            <a:spLocks noGrp="1"/>
          </p:cNvSpPr>
          <p:nvPr>
            <p:ph type="sldNum" sz="quarter" idx="12"/>
          </p:nvPr>
        </p:nvSpPr>
        <p:spPr/>
        <p:txBody>
          <a:bodyPr/>
          <a:lstStyle/>
          <a:p>
            <a:fld id="{6547F9EC-0141-428E-9624-21FD351CB832}" type="slidenum">
              <a:rPr lang="en-US" smtClean="0"/>
              <a:t>42</a:t>
            </a:fld>
            <a:endParaRPr lang="en-US"/>
          </a:p>
        </p:txBody>
      </p:sp>
    </p:spTree>
    <p:extLst>
      <p:ext uri="{BB962C8B-B14F-4D97-AF65-F5344CB8AC3E}">
        <p14:creationId xmlns:p14="http://schemas.microsoft.com/office/powerpoint/2010/main" val="1613656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AF2B8-B0C1-4BF3-81C8-0EAE88444645}"/>
              </a:ext>
            </a:extLst>
          </p:cNvPr>
          <p:cNvSpPr>
            <a:spLocks noGrp="1"/>
          </p:cNvSpPr>
          <p:nvPr>
            <p:ph type="title"/>
          </p:nvPr>
        </p:nvSpPr>
        <p:spPr/>
        <p:txBody>
          <a:bodyPr/>
          <a:lstStyle/>
          <a:p>
            <a:r>
              <a:rPr lang="en-US" dirty="0"/>
              <a:t>The first-write issue</a:t>
            </a:r>
          </a:p>
        </p:txBody>
      </p:sp>
      <p:sp>
        <p:nvSpPr>
          <p:cNvPr id="3" name="Content Placeholder 2">
            <a:extLst>
              <a:ext uri="{FF2B5EF4-FFF2-40B4-BE49-F238E27FC236}">
                <a16:creationId xmlns:a16="http://schemas.microsoft.com/office/drawing/2014/main" id="{A620357D-A004-4AC2-85E9-7D4EBBEDFA32}"/>
              </a:ext>
            </a:extLst>
          </p:cNvPr>
          <p:cNvSpPr>
            <a:spLocks noGrp="1"/>
          </p:cNvSpPr>
          <p:nvPr>
            <p:ph idx="1"/>
          </p:nvPr>
        </p:nvSpPr>
        <p:spPr/>
        <p:txBody>
          <a:bodyPr>
            <a:normAutofit/>
          </a:bodyPr>
          <a:lstStyle/>
          <a:p>
            <a:r>
              <a:rPr lang="en-US" dirty="0"/>
              <a:t>With most forms of storage, the first bits written in a block leave a ghostly impression.  </a:t>
            </a:r>
          </a:p>
          <a:p>
            <a:endParaRPr lang="en-US" dirty="0"/>
          </a:p>
          <a:p>
            <a:r>
              <a:rPr lang="en-US" dirty="0"/>
              <a:t>With cutting edge forensic tools (magnetic force microscopy), those ghostly images can be pulled off the disk.  Then you can use tools (like </a:t>
            </a:r>
            <a:r>
              <a:rPr lang="en-US" dirty="0" err="1"/>
              <a:t>gdb</a:t>
            </a:r>
            <a:r>
              <a:rPr lang="en-US" dirty="0"/>
              <a:t>) to examine the data.</a:t>
            </a:r>
          </a:p>
        </p:txBody>
      </p:sp>
      <p:sp>
        <p:nvSpPr>
          <p:cNvPr id="4" name="Footer Placeholder 3">
            <a:extLst>
              <a:ext uri="{FF2B5EF4-FFF2-40B4-BE49-F238E27FC236}">
                <a16:creationId xmlns:a16="http://schemas.microsoft.com/office/drawing/2014/main" id="{BC1CEF77-9209-44C8-8F51-8975C12DA3AE}"/>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85C0CDBE-6272-479D-9006-8F1FF3AECEBE}"/>
              </a:ext>
            </a:extLst>
          </p:cNvPr>
          <p:cNvSpPr>
            <a:spLocks noGrp="1"/>
          </p:cNvSpPr>
          <p:nvPr>
            <p:ph type="sldNum" sz="quarter" idx="12"/>
          </p:nvPr>
        </p:nvSpPr>
        <p:spPr/>
        <p:txBody>
          <a:bodyPr/>
          <a:lstStyle/>
          <a:p>
            <a:fld id="{6547F9EC-0141-428E-9624-21FD351CB832}" type="slidenum">
              <a:rPr lang="en-US" smtClean="0"/>
              <a:t>43</a:t>
            </a:fld>
            <a:endParaRPr lang="en-US"/>
          </a:p>
        </p:txBody>
      </p:sp>
      <p:pic>
        <p:nvPicPr>
          <p:cNvPr id="6" name="Picture 5">
            <a:extLst>
              <a:ext uri="{FF2B5EF4-FFF2-40B4-BE49-F238E27FC236}">
                <a16:creationId xmlns:a16="http://schemas.microsoft.com/office/drawing/2014/main" id="{860DAE15-13FF-41FD-9EF9-5E6BEB86E2D5}"/>
              </a:ext>
            </a:extLst>
          </p:cNvPr>
          <p:cNvPicPr>
            <a:picLocks noChangeAspect="1"/>
          </p:cNvPicPr>
          <p:nvPr/>
        </p:nvPicPr>
        <p:blipFill>
          <a:blip r:embed="rId2"/>
          <a:stretch>
            <a:fillRect/>
          </a:stretch>
        </p:blipFill>
        <p:spPr>
          <a:xfrm>
            <a:off x="8504767" y="384048"/>
            <a:ext cx="3429000" cy="1562100"/>
          </a:xfrm>
          <a:prstGeom prst="rect">
            <a:avLst/>
          </a:prstGeom>
        </p:spPr>
      </p:pic>
    </p:spTree>
    <p:extLst>
      <p:ext uri="{BB962C8B-B14F-4D97-AF65-F5344CB8AC3E}">
        <p14:creationId xmlns:p14="http://schemas.microsoft.com/office/powerpoint/2010/main" val="1208268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3DD1C-AEED-4AB8-B671-4870946E7B49}"/>
              </a:ext>
            </a:extLst>
          </p:cNvPr>
          <p:cNvSpPr>
            <a:spLocks noGrp="1"/>
          </p:cNvSpPr>
          <p:nvPr>
            <p:ph type="title"/>
          </p:nvPr>
        </p:nvSpPr>
        <p:spPr>
          <a:xfrm>
            <a:off x="1024127" y="585216"/>
            <a:ext cx="10786873" cy="1499616"/>
          </a:xfrm>
        </p:spPr>
        <p:txBody>
          <a:bodyPr/>
          <a:lstStyle/>
          <a:p>
            <a:r>
              <a:rPr lang="en-US" dirty="0"/>
              <a:t>Even USB storage </a:t>
            </a:r>
            <a:br>
              <a:rPr lang="en-US" dirty="0"/>
            </a:br>
            <a:r>
              <a:rPr lang="en-US" dirty="0"/>
              <a:t>devices can be dangerous!</a:t>
            </a:r>
          </a:p>
        </p:txBody>
      </p:sp>
      <p:sp>
        <p:nvSpPr>
          <p:cNvPr id="3" name="Content Placeholder 2">
            <a:extLst>
              <a:ext uri="{FF2B5EF4-FFF2-40B4-BE49-F238E27FC236}">
                <a16:creationId xmlns:a16="http://schemas.microsoft.com/office/drawing/2014/main" id="{DBBDCE05-E486-443E-A598-0A9553F04251}"/>
              </a:ext>
            </a:extLst>
          </p:cNvPr>
          <p:cNvSpPr>
            <a:spLocks noGrp="1"/>
          </p:cNvSpPr>
          <p:nvPr>
            <p:ph idx="1"/>
          </p:nvPr>
        </p:nvSpPr>
        <p:spPr/>
        <p:txBody>
          <a:bodyPr>
            <a:normAutofit lnSpcReduction="10000"/>
          </a:bodyPr>
          <a:lstStyle/>
          <a:p>
            <a:r>
              <a:rPr lang="en-US" dirty="0"/>
              <a:t>Hackers have attacked via “poisoned” file systems.  </a:t>
            </a:r>
          </a:p>
          <a:p>
            <a:endParaRPr lang="en-US" dirty="0"/>
          </a:p>
          <a:p>
            <a:r>
              <a:rPr lang="en-US" dirty="0"/>
              <a:t>How this worked: they damaged the file system data structures, and when mounted, this allowed them to take full control!</a:t>
            </a:r>
          </a:p>
          <a:p>
            <a:endParaRPr lang="en-US" dirty="0"/>
          </a:p>
          <a:p>
            <a:r>
              <a:rPr lang="en-US" dirty="0"/>
              <a:t>The damage could be found and repaired by checking integrity of the file system structure before mounting it.  But with a large file system this is quite slow.</a:t>
            </a:r>
          </a:p>
        </p:txBody>
      </p:sp>
      <p:sp>
        <p:nvSpPr>
          <p:cNvPr id="4" name="Footer Placeholder 3">
            <a:extLst>
              <a:ext uri="{FF2B5EF4-FFF2-40B4-BE49-F238E27FC236}">
                <a16:creationId xmlns:a16="http://schemas.microsoft.com/office/drawing/2014/main" id="{3154BDCD-43C0-4E45-B5DF-6E4C15DAD58D}"/>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rPr>
              <a:t>Cornell CS4414 - Fall 2020.</a:t>
            </a:r>
          </a:p>
        </p:txBody>
      </p:sp>
      <p:sp>
        <p:nvSpPr>
          <p:cNvPr id="5" name="Slide Number Placeholder 4">
            <a:extLst>
              <a:ext uri="{FF2B5EF4-FFF2-40B4-BE49-F238E27FC236}">
                <a16:creationId xmlns:a16="http://schemas.microsoft.com/office/drawing/2014/main" id="{85DBA327-3C66-4DB1-90E8-3EBF8A456E6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547F9EC-0141-428E-9624-21FD351CB832}"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pic>
        <p:nvPicPr>
          <p:cNvPr id="6" name="Picture 5">
            <a:extLst>
              <a:ext uri="{FF2B5EF4-FFF2-40B4-BE49-F238E27FC236}">
                <a16:creationId xmlns:a16="http://schemas.microsoft.com/office/drawing/2014/main" id="{2335BD00-856D-44B1-B7DF-F5952D4EAD8E}"/>
              </a:ext>
            </a:extLst>
          </p:cNvPr>
          <p:cNvPicPr>
            <a:picLocks noChangeAspect="1"/>
          </p:cNvPicPr>
          <p:nvPr/>
        </p:nvPicPr>
        <p:blipFill rotWithShape="1">
          <a:blip r:embed="rId2"/>
          <a:srcRect l="25084" t="19122" r="35213" b="25471"/>
          <a:stretch/>
        </p:blipFill>
        <p:spPr>
          <a:xfrm rot="3137929">
            <a:off x="9876362" y="360253"/>
            <a:ext cx="1134537" cy="1583267"/>
          </a:xfrm>
          <a:prstGeom prst="rect">
            <a:avLst/>
          </a:prstGeom>
        </p:spPr>
      </p:pic>
    </p:spTree>
    <p:extLst>
      <p:ext uri="{BB962C8B-B14F-4D97-AF65-F5344CB8AC3E}">
        <p14:creationId xmlns:p14="http://schemas.microsoft.com/office/powerpoint/2010/main" val="3283485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94613-5468-4FE1-BCCE-C5D7607CE434}"/>
              </a:ext>
            </a:extLst>
          </p:cNvPr>
          <p:cNvPicPr>
            <a:picLocks noChangeAspect="1"/>
          </p:cNvPicPr>
          <p:nvPr/>
        </p:nvPicPr>
        <p:blipFill rotWithShape="1">
          <a:blip r:embed="rId2"/>
          <a:srcRect r="3286" b="25485"/>
          <a:stretch/>
        </p:blipFill>
        <p:spPr>
          <a:xfrm>
            <a:off x="233764" y="1342813"/>
            <a:ext cx="11859937" cy="5305214"/>
          </a:xfrm>
          <a:prstGeom prst="rect">
            <a:avLst/>
          </a:prstGeom>
          <a:ln w="38100">
            <a:solidFill>
              <a:srgbClr val="C00000"/>
            </a:solidFill>
          </a:ln>
        </p:spPr>
      </p:pic>
      <p:pic>
        <p:nvPicPr>
          <p:cNvPr id="16" name="Picture 15">
            <a:extLst>
              <a:ext uri="{FF2B5EF4-FFF2-40B4-BE49-F238E27FC236}">
                <a16:creationId xmlns:a16="http://schemas.microsoft.com/office/drawing/2014/main" id="{6E2CB422-6DB6-44BD-8E0E-2F12B467B2F8}"/>
              </a:ext>
            </a:extLst>
          </p:cNvPr>
          <p:cNvPicPr>
            <a:picLocks noChangeAspect="1"/>
          </p:cNvPicPr>
          <p:nvPr/>
        </p:nvPicPr>
        <p:blipFill rotWithShape="1">
          <a:blip r:embed="rId3"/>
          <a:srcRect l="25084" t="19122" r="35213" b="25471"/>
          <a:stretch/>
        </p:blipFill>
        <p:spPr>
          <a:xfrm rot="3137929">
            <a:off x="9876362" y="360253"/>
            <a:ext cx="1134537" cy="1583267"/>
          </a:xfrm>
          <a:prstGeom prst="rect">
            <a:avLst/>
          </a:prstGeom>
        </p:spPr>
      </p:pic>
      <p:sp>
        <p:nvSpPr>
          <p:cNvPr id="2" name="Footer Placeholder 1">
            <a:extLst>
              <a:ext uri="{FF2B5EF4-FFF2-40B4-BE49-F238E27FC236}">
                <a16:creationId xmlns:a16="http://schemas.microsoft.com/office/drawing/2014/main" id="{4CCB8D30-27F7-49F4-A2BB-9DCD41094B78}"/>
              </a:ext>
            </a:extLst>
          </p:cNvPr>
          <p:cNvSpPr>
            <a:spLocks noGrp="1"/>
          </p:cNvSpPr>
          <p:nvPr>
            <p:ph type="ftr" sz="quarter" idx="11"/>
          </p:nvPr>
        </p:nvSpPr>
        <p:spPr/>
        <p:txBody>
          <a:bodyPr/>
          <a:lstStyle/>
          <a:p>
            <a:r>
              <a:rPr lang="en-US"/>
              <a:t>Cornell CS4414 - Fall 2020.</a:t>
            </a:r>
          </a:p>
        </p:txBody>
      </p:sp>
      <p:sp>
        <p:nvSpPr>
          <p:cNvPr id="3" name="Slide Number Placeholder 2">
            <a:extLst>
              <a:ext uri="{FF2B5EF4-FFF2-40B4-BE49-F238E27FC236}">
                <a16:creationId xmlns:a16="http://schemas.microsoft.com/office/drawing/2014/main" id="{80CAE040-3AFE-4CD9-A37D-CFB47C641D29}"/>
              </a:ext>
            </a:extLst>
          </p:cNvPr>
          <p:cNvSpPr>
            <a:spLocks noGrp="1"/>
          </p:cNvSpPr>
          <p:nvPr>
            <p:ph type="sldNum" sz="quarter" idx="12"/>
          </p:nvPr>
        </p:nvSpPr>
        <p:spPr/>
        <p:txBody>
          <a:bodyPr/>
          <a:lstStyle/>
          <a:p>
            <a:fld id="{6547F9EC-0141-428E-9624-21FD351CB832}" type="slidenum">
              <a:rPr lang="en-US" smtClean="0"/>
              <a:t>45</a:t>
            </a:fld>
            <a:endParaRPr lang="en-US"/>
          </a:p>
        </p:txBody>
      </p:sp>
    </p:spTree>
    <p:extLst>
      <p:ext uri="{BB962C8B-B14F-4D97-AF65-F5344CB8AC3E}">
        <p14:creationId xmlns:p14="http://schemas.microsoft.com/office/powerpoint/2010/main" val="3619517019"/>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FCFE67-A112-4C6E-B7BB-C488A0FCCD3F}"/>
              </a:ext>
            </a:extLst>
          </p:cNvPr>
          <p:cNvSpPr>
            <a:spLocks noGrp="1"/>
          </p:cNvSpPr>
          <p:nvPr>
            <p:ph type="title"/>
          </p:nvPr>
        </p:nvSpPr>
        <p:spPr/>
        <p:txBody>
          <a:bodyPr/>
          <a:lstStyle/>
          <a:p>
            <a:r>
              <a:rPr lang="en-US" dirty="0"/>
              <a:t>This is a story about file system security but also about </a:t>
            </a:r>
            <a:r>
              <a:rPr lang="en-US" u="sng" dirty="0"/>
              <a:t>abstractions</a:t>
            </a:r>
          </a:p>
        </p:txBody>
      </p:sp>
      <p:sp>
        <p:nvSpPr>
          <p:cNvPr id="5" name="Content Placeholder 4">
            <a:extLst>
              <a:ext uri="{FF2B5EF4-FFF2-40B4-BE49-F238E27FC236}">
                <a16:creationId xmlns:a16="http://schemas.microsoft.com/office/drawing/2014/main" id="{3145CA62-0486-4997-ACA4-7386C53B785E}"/>
              </a:ext>
            </a:extLst>
          </p:cNvPr>
          <p:cNvSpPr>
            <a:spLocks noGrp="1"/>
          </p:cNvSpPr>
          <p:nvPr>
            <p:ph idx="1"/>
          </p:nvPr>
        </p:nvSpPr>
        <p:spPr/>
        <p:txBody>
          <a:bodyPr>
            <a:normAutofit fontScale="92500" lnSpcReduction="10000"/>
          </a:bodyPr>
          <a:lstStyle/>
          <a:p>
            <a:r>
              <a:rPr lang="en-US" dirty="0"/>
              <a:t>We want to think about a storage system in terms of elegant, high-level concepts like files and directories and links.</a:t>
            </a:r>
          </a:p>
          <a:p>
            <a:endParaRPr lang="en-US" dirty="0"/>
          </a:p>
          <a:p>
            <a:r>
              <a:rPr lang="en-US" dirty="0"/>
              <a:t>Yet there is an underlying reality here: </a:t>
            </a:r>
            <a:r>
              <a:rPr lang="en-US" i="1" dirty="0"/>
              <a:t>data lives on a device</a:t>
            </a:r>
            <a:r>
              <a:rPr lang="en-US" dirty="0"/>
              <a:t>.  And there are situations where we need direct access to devices, such as when importing files from a different operating system.</a:t>
            </a:r>
          </a:p>
          <a:p>
            <a:endParaRPr lang="en-US" dirty="0"/>
          </a:p>
          <a:p>
            <a:r>
              <a:rPr lang="en-US" dirty="0"/>
              <a:t>The tension is fundamental: abstraction </a:t>
            </a:r>
            <a:r>
              <a:rPr lang="en-US" dirty="0">
                <a:sym typeface="Symbol" panose="05050102010706020507" pitchFamily="18" charset="2"/>
              </a:rPr>
              <a:t> reality, performance, … </a:t>
            </a:r>
            <a:endParaRPr lang="en-US" dirty="0"/>
          </a:p>
        </p:txBody>
      </p:sp>
      <p:sp>
        <p:nvSpPr>
          <p:cNvPr id="2" name="Footer Placeholder 1">
            <a:extLst>
              <a:ext uri="{FF2B5EF4-FFF2-40B4-BE49-F238E27FC236}">
                <a16:creationId xmlns:a16="http://schemas.microsoft.com/office/drawing/2014/main" id="{D709170F-D80C-4B97-ABB0-AF8476E0CCE5}"/>
              </a:ext>
            </a:extLst>
          </p:cNvPr>
          <p:cNvSpPr>
            <a:spLocks noGrp="1"/>
          </p:cNvSpPr>
          <p:nvPr>
            <p:ph type="ftr" sz="quarter" idx="11"/>
          </p:nvPr>
        </p:nvSpPr>
        <p:spPr/>
        <p:txBody>
          <a:bodyPr/>
          <a:lstStyle/>
          <a:p>
            <a:r>
              <a:rPr lang="en-US"/>
              <a:t>Cornell CS4414 - Fall 2020.</a:t>
            </a:r>
          </a:p>
        </p:txBody>
      </p:sp>
      <p:sp>
        <p:nvSpPr>
          <p:cNvPr id="3" name="Slide Number Placeholder 2">
            <a:extLst>
              <a:ext uri="{FF2B5EF4-FFF2-40B4-BE49-F238E27FC236}">
                <a16:creationId xmlns:a16="http://schemas.microsoft.com/office/drawing/2014/main" id="{C5E06AD5-A2E2-4F6B-97E9-70A793084035}"/>
              </a:ext>
            </a:extLst>
          </p:cNvPr>
          <p:cNvSpPr>
            <a:spLocks noGrp="1"/>
          </p:cNvSpPr>
          <p:nvPr>
            <p:ph type="sldNum" sz="quarter" idx="12"/>
          </p:nvPr>
        </p:nvSpPr>
        <p:spPr/>
        <p:txBody>
          <a:bodyPr/>
          <a:lstStyle/>
          <a:p>
            <a:fld id="{6547F9EC-0141-428E-9624-21FD351CB832}" type="slidenum">
              <a:rPr lang="en-US" smtClean="0"/>
              <a:t>46</a:t>
            </a:fld>
            <a:endParaRPr lang="en-US"/>
          </a:p>
        </p:txBody>
      </p:sp>
    </p:spTree>
    <p:extLst>
      <p:ext uri="{BB962C8B-B14F-4D97-AF65-F5344CB8AC3E}">
        <p14:creationId xmlns:p14="http://schemas.microsoft.com/office/powerpoint/2010/main" val="1299000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4E85-CF63-4908-B901-334F32E72A0B}"/>
              </a:ext>
            </a:extLst>
          </p:cNvPr>
          <p:cNvSpPr>
            <a:spLocks noGrp="1"/>
          </p:cNvSpPr>
          <p:nvPr>
            <p:ph type="title"/>
          </p:nvPr>
        </p:nvSpPr>
        <p:spPr/>
        <p:txBody>
          <a:bodyPr/>
          <a:lstStyle/>
          <a:p>
            <a:r>
              <a:rPr lang="en-US" dirty="0"/>
              <a:t>We (want to) trust the kernel!</a:t>
            </a:r>
          </a:p>
        </p:txBody>
      </p:sp>
      <p:sp>
        <p:nvSpPr>
          <p:cNvPr id="3" name="Content Placeholder 2">
            <a:extLst>
              <a:ext uri="{FF2B5EF4-FFF2-40B4-BE49-F238E27FC236}">
                <a16:creationId xmlns:a16="http://schemas.microsoft.com/office/drawing/2014/main" id="{5E226387-F17D-4B11-BBD7-2C00124CDC8D}"/>
              </a:ext>
            </a:extLst>
          </p:cNvPr>
          <p:cNvSpPr>
            <a:spLocks noGrp="1"/>
          </p:cNvSpPr>
          <p:nvPr>
            <p:ph idx="1"/>
          </p:nvPr>
        </p:nvSpPr>
        <p:spPr>
          <a:xfrm>
            <a:off x="1024127" y="2286000"/>
            <a:ext cx="10854605" cy="4023360"/>
          </a:xfrm>
        </p:spPr>
        <p:txBody>
          <a:bodyPr>
            <a:normAutofit fontScale="92500" lnSpcReduction="20000"/>
          </a:bodyPr>
          <a:lstStyle/>
          <a:p>
            <a:r>
              <a:rPr lang="en-US" dirty="0"/>
              <a:t>The O/S kernel is creating an illusion of private files, that we can safely delete or copy or modify.</a:t>
            </a:r>
          </a:p>
          <a:p>
            <a:endParaRPr lang="en-US" dirty="0"/>
          </a:p>
          <a:p>
            <a:r>
              <a:rPr lang="en-US" dirty="0"/>
              <a:t>But this illusion is only as good as the protection features that surround the O/S and those raw hardware devices.  As historical operating systems got more complex, more and more issues surfaced!</a:t>
            </a:r>
          </a:p>
          <a:p>
            <a:endParaRPr lang="en-US" dirty="0"/>
          </a:p>
          <a:p>
            <a:r>
              <a:rPr lang="en-US" dirty="0"/>
              <a:t>When Unix was introduced, and then “reimplemented” as Linux, it was in part a response to a demand for simplicity</a:t>
            </a:r>
          </a:p>
        </p:txBody>
      </p:sp>
      <p:sp>
        <p:nvSpPr>
          <p:cNvPr id="4" name="Footer Placeholder 3">
            <a:extLst>
              <a:ext uri="{FF2B5EF4-FFF2-40B4-BE49-F238E27FC236}">
                <a16:creationId xmlns:a16="http://schemas.microsoft.com/office/drawing/2014/main" id="{C45A632D-83A1-47B2-AD0E-1505D81BAB9B}"/>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211C5CFC-91FF-4290-A003-55B2CF8E07BA}"/>
              </a:ext>
            </a:extLst>
          </p:cNvPr>
          <p:cNvSpPr>
            <a:spLocks noGrp="1"/>
          </p:cNvSpPr>
          <p:nvPr>
            <p:ph type="sldNum" sz="quarter" idx="12"/>
          </p:nvPr>
        </p:nvSpPr>
        <p:spPr/>
        <p:txBody>
          <a:bodyPr/>
          <a:lstStyle/>
          <a:p>
            <a:fld id="{6547F9EC-0141-428E-9624-21FD351CB832}" type="slidenum">
              <a:rPr lang="en-US" smtClean="0"/>
              <a:t>47</a:t>
            </a:fld>
            <a:endParaRPr lang="en-US"/>
          </a:p>
        </p:txBody>
      </p:sp>
    </p:spTree>
    <p:extLst>
      <p:ext uri="{BB962C8B-B14F-4D97-AF65-F5344CB8AC3E}">
        <p14:creationId xmlns:p14="http://schemas.microsoft.com/office/powerpoint/2010/main" val="31081670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F032-6130-408C-86F2-E12A30B22F55}"/>
              </a:ext>
            </a:extLst>
          </p:cNvPr>
          <p:cNvSpPr>
            <a:spLocks noGrp="1"/>
          </p:cNvSpPr>
          <p:nvPr>
            <p:ph type="title"/>
          </p:nvPr>
        </p:nvSpPr>
        <p:spPr/>
        <p:txBody>
          <a:bodyPr/>
          <a:lstStyle/>
          <a:p>
            <a:r>
              <a:rPr lang="en-US" dirty="0"/>
              <a:t>Yet no kernel is all-powerful</a:t>
            </a:r>
          </a:p>
        </p:txBody>
      </p:sp>
      <p:sp>
        <p:nvSpPr>
          <p:cNvPr id="3" name="Content Placeholder 2">
            <a:extLst>
              <a:ext uri="{FF2B5EF4-FFF2-40B4-BE49-F238E27FC236}">
                <a16:creationId xmlns:a16="http://schemas.microsoft.com/office/drawing/2014/main" id="{F9ACCBF2-6168-47F5-9B4D-B0F7B309FB3A}"/>
              </a:ext>
            </a:extLst>
          </p:cNvPr>
          <p:cNvSpPr>
            <a:spLocks noGrp="1"/>
          </p:cNvSpPr>
          <p:nvPr>
            <p:ph idx="1"/>
          </p:nvPr>
        </p:nvSpPr>
        <p:spPr/>
        <p:txBody>
          <a:bodyPr>
            <a:normAutofit/>
          </a:bodyPr>
          <a:lstStyle/>
          <a:p>
            <a:r>
              <a:rPr lang="en-US" dirty="0"/>
              <a:t>If someone can get physical access to a storage device, for example, those forensic tools still work.   </a:t>
            </a:r>
            <a:r>
              <a:rPr lang="en-US" dirty="0">
                <a:solidFill>
                  <a:srgbClr val="C00000"/>
                </a:solidFill>
              </a:rPr>
              <a:t>(Modern Linux does include the option of encrypting the contents of every file)</a:t>
            </a:r>
          </a:p>
          <a:p>
            <a:endParaRPr lang="en-US" dirty="0"/>
          </a:p>
          <a:p>
            <a:r>
              <a:rPr lang="en-US" dirty="0"/>
              <a:t>The idea, though, it to create a secure, performant, efficient environment for running programs and managing data.</a:t>
            </a:r>
          </a:p>
        </p:txBody>
      </p:sp>
      <p:sp>
        <p:nvSpPr>
          <p:cNvPr id="4" name="Footer Placeholder 3">
            <a:extLst>
              <a:ext uri="{FF2B5EF4-FFF2-40B4-BE49-F238E27FC236}">
                <a16:creationId xmlns:a16="http://schemas.microsoft.com/office/drawing/2014/main" id="{147BB957-EBF4-4253-982C-81F1B8CD0572}"/>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BBDFF317-A211-4103-AF7B-7E50EF15C24B}"/>
              </a:ext>
            </a:extLst>
          </p:cNvPr>
          <p:cNvSpPr>
            <a:spLocks noGrp="1"/>
          </p:cNvSpPr>
          <p:nvPr>
            <p:ph type="sldNum" sz="quarter" idx="12"/>
          </p:nvPr>
        </p:nvSpPr>
        <p:spPr/>
        <p:txBody>
          <a:bodyPr/>
          <a:lstStyle/>
          <a:p>
            <a:fld id="{6547F9EC-0141-428E-9624-21FD351CB832}" type="slidenum">
              <a:rPr lang="en-US" smtClean="0"/>
              <a:t>48</a:t>
            </a:fld>
            <a:endParaRPr lang="en-US"/>
          </a:p>
        </p:txBody>
      </p:sp>
    </p:spTree>
    <p:extLst>
      <p:ext uri="{BB962C8B-B14F-4D97-AF65-F5344CB8AC3E}">
        <p14:creationId xmlns:p14="http://schemas.microsoft.com/office/powerpoint/2010/main" val="2952734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FACDE-28F2-430C-A684-FA64FA1F4062}"/>
              </a:ext>
            </a:extLst>
          </p:cNvPr>
          <p:cNvSpPr>
            <a:spLocks noGrp="1"/>
          </p:cNvSpPr>
          <p:nvPr>
            <p:ph type="title"/>
          </p:nvPr>
        </p:nvSpPr>
        <p:spPr/>
        <p:txBody>
          <a:bodyPr/>
          <a:lstStyle/>
          <a:p>
            <a:r>
              <a:rPr lang="en-US" dirty="0"/>
              <a:t>Linux themes</a:t>
            </a:r>
          </a:p>
        </p:txBody>
      </p:sp>
      <p:sp>
        <p:nvSpPr>
          <p:cNvPr id="3" name="Content Placeholder 2">
            <a:extLst>
              <a:ext uri="{FF2B5EF4-FFF2-40B4-BE49-F238E27FC236}">
                <a16:creationId xmlns:a16="http://schemas.microsoft.com/office/drawing/2014/main" id="{44A0FBFA-C3B0-477C-889C-DCEFAE9C2582}"/>
              </a:ext>
            </a:extLst>
          </p:cNvPr>
          <p:cNvSpPr>
            <a:spLocks noGrp="1"/>
          </p:cNvSpPr>
          <p:nvPr>
            <p:ph idx="1"/>
          </p:nvPr>
        </p:nvSpPr>
        <p:spPr/>
        <p:txBody>
          <a:bodyPr>
            <a:normAutofit fontScale="92500" lnSpcReduction="10000"/>
          </a:bodyPr>
          <a:lstStyle/>
          <a:p>
            <a:r>
              <a:rPr lang="en-US" b="1" dirty="0"/>
              <a:t>Minimalism: </a:t>
            </a:r>
            <a:r>
              <a:rPr lang="en-US" dirty="0"/>
              <a:t>If something doesn’t have to be in the kernel, leave it out!  Instead of rarely used complex features, limit the kernel to simple, general features that can be combined to solve all needs!</a:t>
            </a:r>
          </a:p>
          <a:p>
            <a:endParaRPr lang="en-US" dirty="0"/>
          </a:p>
          <a:p>
            <a:r>
              <a:rPr lang="en-US" b="1" dirty="0"/>
              <a:t>Performance:</a:t>
            </a:r>
            <a:r>
              <a:rPr lang="en-US" dirty="0"/>
              <a:t> The kernel should be blazingly fast and reliable.</a:t>
            </a:r>
          </a:p>
          <a:p>
            <a:endParaRPr lang="en-US" dirty="0"/>
          </a:p>
          <a:p>
            <a:r>
              <a:rPr lang="en-US" b="1" dirty="0"/>
              <a:t>Correctness and security: </a:t>
            </a:r>
            <a:r>
              <a:rPr lang="en-US" dirty="0"/>
              <a:t>The kernel should behave as advertised, always, and defend itself against attacks.</a:t>
            </a:r>
          </a:p>
        </p:txBody>
      </p:sp>
      <p:sp>
        <p:nvSpPr>
          <p:cNvPr id="4" name="Footer Placeholder 3">
            <a:extLst>
              <a:ext uri="{FF2B5EF4-FFF2-40B4-BE49-F238E27FC236}">
                <a16:creationId xmlns:a16="http://schemas.microsoft.com/office/drawing/2014/main" id="{CA5E39CD-8F72-4C4E-8526-1B9198EE32DC}"/>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4305033B-0A0B-43A2-A1CB-A65F25A44A94}"/>
              </a:ext>
            </a:extLst>
          </p:cNvPr>
          <p:cNvSpPr>
            <a:spLocks noGrp="1"/>
          </p:cNvSpPr>
          <p:nvPr>
            <p:ph type="sldNum" sz="quarter" idx="12"/>
          </p:nvPr>
        </p:nvSpPr>
        <p:spPr/>
        <p:txBody>
          <a:bodyPr/>
          <a:lstStyle/>
          <a:p>
            <a:fld id="{6547F9EC-0141-428E-9624-21FD351CB832}" type="slidenum">
              <a:rPr lang="en-US" smtClean="0"/>
              <a:t>49</a:t>
            </a:fld>
            <a:endParaRPr lang="en-US"/>
          </a:p>
        </p:txBody>
      </p:sp>
      <p:pic>
        <p:nvPicPr>
          <p:cNvPr id="6" name="Picture 5">
            <a:extLst>
              <a:ext uri="{FF2B5EF4-FFF2-40B4-BE49-F238E27FC236}">
                <a16:creationId xmlns:a16="http://schemas.microsoft.com/office/drawing/2014/main" id="{0C96887F-FDD1-4444-9311-22598E6C9943}"/>
              </a:ext>
            </a:extLst>
          </p:cNvPr>
          <p:cNvPicPr>
            <a:picLocks noChangeAspect="1"/>
          </p:cNvPicPr>
          <p:nvPr/>
        </p:nvPicPr>
        <p:blipFill>
          <a:blip r:embed="rId2"/>
          <a:stretch>
            <a:fillRect/>
          </a:stretch>
        </p:blipFill>
        <p:spPr>
          <a:xfrm>
            <a:off x="9287932" y="187326"/>
            <a:ext cx="2687109" cy="1786994"/>
          </a:xfrm>
          <a:prstGeom prst="rect">
            <a:avLst/>
          </a:prstGeom>
        </p:spPr>
      </p:pic>
    </p:spTree>
    <p:extLst>
      <p:ext uri="{BB962C8B-B14F-4D97-AF65-F5344CB8AC3E}">
        <p14:creationId xmlns:p14="http://schemas.microsoft.com/office/powerpoint/2010/main" val="3809377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F256-0D96-4869-BC5B-23EA449BC44A}"/>
              </a:ext>
            </a:extLst>
          </p:cNvPr>
          <p:cNvSpPr>
            <a:spLocks noGrp="1"/>
          </p:cNvSpPr>
          <p:nvPr>
            <p:ph type="title"/>
          </p:nvPr>
        </p:nvSpPr>
        <p:spPr/>
        <p:txBody>
          <a:bodyPr/>
          <a:lstStyle/>
          <a:p>
            <a:r>
              <a:rPr lang="en-US" dirty="0"/>
              <a:t>The O/S and the Kernel</a:t>
            </a:r>
          </a:p>
        </p:txBody>
      </p:sp>
      <p:sp>
        <p:nvSpPr>
          <p:cNvPr id="3" name="Content Placeholder 2">
            <a:extLst>
              <a:ext uri="{FF2B5EF4-FFF2-40B4-BE49-F238E27FC236}">
                <a16:creationId xmlns:a16="http://schemas.microsoft.com/office/drawing/2014/main" id="{47BA4DF7-A43B-4424-9B83-6E78E687341A}"/>
              </a:ext>
            </a:extLst>
          </p:cNvPr>
          <p:cNvSpPr>
            <a:spLocks noGrp="1"/>
          </p:cNvSpPr>
          <p:nvPr>
            <p:ph idx="1"/>
          </p:nvPr>
        </p:nvSpPr>
        <p:spPr/>
        <p:txBody>
          <a:bodyPr/>
          <a:lstStyle/>
          <a:p>
            <a:r>
              <a:rPr lang="en-US" dirty="0"/>
              <a:t>Some parts of the operating system run the computer hardware, but other parts do other tasks, such as copying files.</a:t>
            </a:r>
          </a:p>
          <a:p>
            <a:endParaRPr lang="en-US" dirty="0"/>
          </a:p>
          <a:p>
            <a:r>
              <a:rPr lang="en-US" dirty="0"/>
              <a:t>Over time, we began to refer to the resident portion of the O/S as the kernel, and the rest as “additional O/S components”</a:t>
            </a:r>
          </a:p>
          <a:p>
            <a:endParaRPr lang="en-US" dirty="0"/>
          </a:p>
          <a:p>
            <a:r>
              <a:rPr lang="en-US" dirty="0"/>
              <a:t>… it quickly turned out that protecting the kernel is important!</a:t>
            </a:r>
          </a:p>
        </p:txBody>
      </p:sp>
      <p:sp>
        <p:nvSpPr>
          <p:cNvPr id="4" name="Footer Placeholder 3">
            <a:extLst>
              <a:ext uri="{FF2B5EF4-FFF2-40B4-BE49-F238E27FC236}">
                <a16:creationId xmlns:a16="http://schemas.microsoft.com/office/drawing/2014/main" id="{A16F25B7-F1D0-4487-8374-9DF9728B7806}"/>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87E88828-4395-4436-821C-6BEE6EBD587B}"/>
              </a:ext>
            </a:extLst>
          </p:cNvPr>
          <p:cNvSpPr>
            <a:spLocks noGrp="1"/>
          </p:cNvSpPr>
          <p:nvPr>
            <p:ph type="sldNum" sz="quarter" idx="12"/>
          </p:nvPr>
        </p:nvSpPr>
        <p:spPr/>
        <p:txBody>
          <a:bodyPr/>
          <a:lstStyle/>
          <a:p>
            <a:fld id="{6547F9EC-0141-428E-9624-21FD351CB832}" type="slidenum">
              <a:rPr lang="en-US" smtClean="0"/>
              <a:t>5</a:t>
            </a:fld>
            <a:endParaRPr lang="en-US"/>
          </a:p>
        </p:txBody>
      </p:sp>
    </p:spTree>
    <p:extLst>
      <p:ext uri="{BB962C8B-B14F-4D97-AF65-F5344CB8AC3E}">
        <p14:creationId xmlns:p14="http://schemas.microsoft.com/office/powerpoint/2010/main" val="1904974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6858C-EE43-4947-9486-24984119C268}"/>
              </a:ext>
            </a:extLst>
          </p:cNvPr>
          <p:cNvSpPr>
            <a:spLocks noGrp="1"/>
          </p:cNvSpPr>
          <p:nvPr>
            <p:ph type="title"/>
          </p:nvPr>
        </p:nvSpPr>
        <p:spPr>
          <a:xfrm>
            <a:off x="1024127" y="585216"/>
            <a:ext cx="11074740" cy="1499616"/>
          </a:xfrm>
        </p:spPr>
        <p:txBody>
          <a:bodyPr/>
          <a:lstStyle/>
          <a:p>
            <a:r>
              <a:rPr lang="en-US" dirty="0"/>
              <a:t>Modern hardware is not at all simple…</a:t>
            </a:r>
          </a:p>
        </p:txBody>
      </p:sp>
      <p:sp>
        <p:nvSpPr>
          <p:cNvPr id="3" name="Content Placeholder 2">
            <a:extLst>
              <a:ext uri="{FF2B5EF4-FFF2-40B4-BE49-F238E27FC236}">
                <a16:creationId xmlns:a16="http://schemas.microsoft.com/office/drawing/2014/main" id="{C6EA6DD0-C45A-42E6-980B-E33F37A659F3}"/>
              </a:ext>
            </a:extLst>
          </p:cNvPr>
          <p:cNvSpPr>
            <a:spLocks noGrp="1"/>
          </p:cNvSpPr>
          <p:nvPr>
            <p:ph idx="1"/>
          </p:nvPr>
        </p:nvSpPr>
        <p:spPr>
          <a:xfrm>
            <a:off x="1024128" y="2286000"/>
            <a:ext cx="10964672" cy="4023360"/>
          </a:xfrm>
        </p:spPr>
        <p:txBody>
          <a:bodyPr>
            <a:normAutofit fontScale="92500" lnSpcReduction="20000"/>
          </a:bodyPr>
          <a:lstStyle/>
          <a:p>
            <a:r>
              <a:rPr lang="en-US" dirty="0"/>
              <a:t>… so this creates a dilemma.  In fact, </a:t>
            </a:r>
            <a:br>
              <a:rPr lang="en-US" dirty="0"/>
            </a:br>
            <a:r>
              <a:rPr lang="en-US" dirty="0"/>
              <a:t>modern Linux is not remotely as simple </a:t>
            </a:r>
            <a:br>
              <a:rPr lang="en-US" dirty="0"/>
            </a:br>
            <a:r>
              <a:rPr lang="en-US" dirty="0"/>
              <a:t>as the earliest Unix.</a:t>
            </a:r>
          </a:p>
          <a:p>
            <a:endParaRPr lang="en-US" dirty="0"/>
          </a:p>
          <a:p>
            <a:r>
              <a:rPr lang="en-US" dirty="0"/>
              <a:t>Yet this tension between features and </a:t>
            </a:r>
          </a:p>
          <a:p>
            <a:r>
              <a:rPr lang="en-US" dirty="0"/>
              <a:t>simplicity is still evident!  </a:t>
            </a:r>
          </a:p>
          <a:p>
            <a:endParaRPr lang="en-US" dirty="0"/>
          </a:p>
          <a:p>
            <a:r>
              <a:rPr lang="en-US" dirty="0"/>
              <a:t>The modern concern is mostly centered on trust: If the kernel is small we have a better chance to verify its security!</a:t>
            </a:r>
          </a:p>
        </p:txBody>
      </p:sp>
      <p:sp>
        <p:nvSpPr>
          <p:cNvPr id="4" name="Footer Placeholder 3">
            <a:extLst>
              <a:ext uri="{FF2B5EF4-FFF2-40B4-BE49-F238E27FC236}">
                <a16:creationId xmlns:a16="http://schemas.microsoft.com/office/drawing/2014/main" id="{B51EF8B4-4180-408C-9D81-E3ECECC33C90}"/>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E6ED706D-D5B5-487E-AB7B-D17D2175B0E4}"/>
              </a:ext>
            </a:extLst>
          </p:cNvPr>
          <p:cNvSpPr>
            <a:spLocks noGrp="1"/>
          </p:cNvSpPr>
          <p:nvPr>
            <p:ph type="sldNum" sz="quarter" idx="12"/>
          </p:nvPr>
        </p:nvSpPr>
        <p:spPr>
          <a:xfrm>
            <a:off x="473942" y="6470704"/>
            <a:ext cx="973667" cy="274320"/>
          </a:xfrm>
        </p:spPr>
        <p:txBody>
          <a:bodyPr/>
          <a:lstStyle/>
          <a:p>
            <a:fld id="{6547F9EC-0141-428E-9624-21FD351CB832}" type="slidenum">
              <a:rPr lang="en-US" smtClean="0"/>
              <a:t>50</a:t>
            </a:fld>
            <a:endParaRPr lang="en-US" dirty="0"/>
          </a:p>
        </p:txBody>
      </p:sp>
      <p:pic>
        <p:nvPicPr>
          <p:cNvPr id="7" name="Picture 6">
            <a:extLst>
              <a:ext uri="{FF2B5EF4-FFF2-40B4-BE49-F238E27FC236}">
                <a16:creationId xmlns:a16="http://schemas.microsoft.com/office/drawing/2014/main" id="{0998D916-83E1-4BA7-9853-3C912CB660F4}"/>
              </a:ext>
            </a:extLst>
          </p:cNvPr>
          <p:cNvPicPr>
            <a:picLocks noChangeAspect="1"/>
          </p:cNvPicPr>
          <p:nvPr/>
        </p:nvPicPr>
        <p:blipFill>
          <a:blip r:embed="rId3"/>
          <a:stretch>
            <a:fillRect/>
          </a:stretch>
        </p:blipFill>
        <p:spPr>
          <a:xfrm>
            <a:off x="7860194" y="2246176"/>
            <a:ext cx="4042352" cy="1927891"/>
          </a:xfrm>
          <a:prstGeom prst="rect">
            <a:avLst/>
          </a:prstGeom>
        </p:spPr>
      </p:pic>
    </p:spTree>
    <p:extLst>
      <p:ext uri="{BB962C8B-B14F-4D97-AF65-F5344CB8AC3E}">
        <p14:creationId xmlns:p14="http://schemas.microsoft.com/office/powerpoint/2010/main" val="156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003E-89FD-4871-8E70-AA0A90C94A0A}"/>
              </a:ext>
            </a:extLst>
          </p:cNvPr>
          <p:cNvSpPr>
            <a:spLocks noGrp="1"/>
          </p:cNvSpPr>
          <p:nvPr>
            <p:ph type="title"/>
          </p:nvPr>
        </p:nvSpPr>
        <p:spPr/>
        <p:txBody>
          <a:bodyPr/>
          <a:lstStyle/>
          <a:p>
            <a:r>
              <a:rPr lang="en-US" dirty="0"/>
              <a:t>Linux is modular and compositional</a:t>
            </a:r>
          </a:p>
        </p:txBody>
      </p:sp>
      <p:sp>
        <p:nvSpPr>
          <p:cNvPr id="3" name="Content Placeholder 2">
            <a:extLst>
              <a:ext uri="{FF2B5EF4-FFF2-40B4-BE49-F238E27FC236}">
                <a16:creationId xmlns:a16="http://schemas.microsoft.com/office/drawing/2014/main" id="{17501FC2-7665-4EC7-B98E-8ABA09C27582}"/>
              </a:ext>
            </a:extLst>
          </p:cNvPr>
          <p:cNvSpPr>
            <a:spLocks noGrp="1"/>
          </p:cNvSpPr>
          <p:nvPr>
            <p:ph idx="1"/>
          </p:nvPr>
        </p:nvSpPr>
        <p:spPr>
          <a:xfrm>
            <a:off x="1024128" y="2286000"/>
            <a:ext cx="10863072" cy="4023360"/>
          </a:xfrm>
        </p:spPr>
        <p:txBody>
          <a:bodyPr>
            <a:normAutofit/>
          </a:bodyPr>
          <a:lstStyle/>
          <a:p>
            <a:r>
              <a:rPr lang="en-US" dirty="0"/>
              <a:t>We saw how Linux encourages combining a few programs to accomplish a general task.</a:t>
            </a:r>
          </a:p>
          <a:p>
            <a:endParaRPr lang="en-US" dirty="0"/>
          </a:p>
          <a:p>
            <a:r>
              <a:rPr lang="en-US" dirty="0"/>
              <a:t>The kernel itself has some basic modules, that combine to offer all sorts of broader functionality.  These have simple interfaces.</a:t>
            </a:r>
          </a:p>
          <a:p>
            <a:endParaRPr lang="en-US" dirty="0"/>
          </a:p>
          <a:p>
            <a:r>
              <a:rPr lang="en-US" dirty="0"/>
              <a:t>In the CS4410 course, O/S, you’ll learn all about how these work.</a:t>
            </a:r>
          </a:p>
        </p:txBody>
      </p:sp>
      <p:sp>
        <p:nvSpPr>
          <p:cNvPr id="4" name="Footer Placeholder 3">
            <a:extLst>
              <a:ext uri="{FF2B5EF4-FFF2-40B4-BE49-F238E27FC236}">
                <a16:creationId xmlns:a16="http://schemas.microsoft.com/office/drawing/2014/main" id="{59812F50-4F02-4BA6-AD63-BBC9E86E3CCB}"/>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280D7EE1-B85B-4868-AF74-15F95E815122}"/>
              </a:ext>
            </a:extLst>
          </p:cNvPr>
          <p:cNvSpPr>
            <a:spLocks noGrp="1"/>
          </p:cNvSpPr>
          <p:nvPr>
            <p:ph type="sldNum" sz="quarter" idx="12"/>
          </p:nvPr>
        </p:nvSpPr>
        <p:spPr/>
        <p:txBody>
          <a:bodyPr/>
          <a:lstStyle/>
          <a:p>
            <a:fld id="{6547F9EC-0141-428E-9624-21FD351CB832}" type="slidenum">
              <a:rPr lang="en-US" smtClean="0"/>
              <a:t>51</a:t>
            </a:fld>
            <a:endParaRPr lang="en-US"/>
          </a:p>
        </p:txBody>
      </p:sp>
    </p:spTree>
    <p:extLst>
      <p:ext uri="{BB962C8B-B14F-4D97-AF65-F5344CB8AC3E}">
        <p14:creationId xmlns:p14="http://schemas.microsoft.com/office/powerpoint/2010/main" val="1940379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0575-CCAE-4571-8D24-B18F70DCEE89}"/>
              </a:ext>
            </a:extLst>
          </p:cNvPr>
          <p:cNvSpPr>
            <a:spLocks noGrp="1"/>
          </p:cNvSpPr>
          <p:nvPr>
            <p:ph type="title"/>
          </p:nvPr>
        </p:nvSpPr>
        <p:spPr/>
        <p:txBody>
          <a:bodyPr/>
          <a:lstStyle/>
          <a:p>
            <a:r>
              <a:rPr lang="en-US" dirty="0"/>
              <a:t>Roles of the modern Linux kernel</a:t>
            </a:r>
          </a:p>
        </p:txBody>
      </p:sp>
      <p:sp>
        <p:nvSpPr>
          <p:cNvPr id="3" name="Content Placeholder 2">
            <a:extLst>
              <a:ext uri="{FF2B5EF4-FFF2-40B4-BE49-F238E27FC236}">
                <a16:creationId xmlns:a16="http://schemas.microsoft.com/office/drawing/2014/main" id="{FD9EAB19-01C2-4FEC-AE3C-30480E2E6C8A}"/>
              </a:ext>
            </a:extLst>
          </p:cNvPr>
          <p:cNvSpPr>
            <a:spLocks noGrp="1"/>
          </p:cNvSpPr>
          <p:nvPr>
            <p:ph idx="1"/>
          </p:nvPr>
        </p:nvSpPr>
        <p:spPr>
          <a:xfrm>
            <a:off x="1024128" y="2286000"/>
            <a:ext cx="10786872" cy="4023360"/>
          </a:xfrm>
        </p:spPr>
        <p:txBody>
          <a:bodyPr>
            <a:normAutofit lnSpcReduction="10000"/>
          </a:bodyPr>
          <a:lstStyle/>
          <a:p>
            <a:r>
              <a:rPr lang="en-US" dirty="0"/>
              <a:t>Manage the hardware and devices and file system.  Be minimal, performant, correct, secure.  Use energy efficiently.</a:t>
            </a:r>
          </a:p>
          <a:p>
            <a:endParaRPr lang="en-US" dirty="0"/>
          </a:p>
          <a:p>
            <a:r>
              <a:rPr lang="en-US" dirty="0"/>
              <a:t>Offer a process abstraction, segmented memory, threads.</a:t>
            </a:r>
          </a:p>
          <a:p>
            <a:endParaRPr lang="en-US" dirty="0"/>
          </a:p>
          <a:p>
            <a:r>
              <a:rPr lang="en-US" dirty="0"/>
              <a:t>Many computers are shared.  Guarantee protection so that user A can’t be attacked by user B (includes theft of data, disruption, viruses, crashes…).  Create a “virtual private computer” for each.</a:t>
            </a:r>
          </a:p>
        </p:txBody>
      </p:sp>
      <p:sp>
        <p:nvSpPr>
          <p:cNvPr id="4" name="Footer Placeholder 3">
            <a:extLst>
              <a:ext uri="{FF2B5EF4-FFF2-40B4-BE49-F238E27FC236}">
                <a16:creationId xmlns:a16="http://schemas.microsoft.com/office/drawing/2014/main" id="{C761F8C7-27AD-45A1-9BD2-B4312D51F372}"/>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A1E5F058-206B-456A-843A-9F3EEBFD275A}"/>
              </a:ext>
            </a:extLst>
          </p:cNvPr>
          <p:cNvSpPr>
            <a:spLocks noGrp="1"/>
          </p:cNvSpPr>
          <p:nvPr>
            <p:ph type="sldNum" sz="quarter" idx="12"/>
          </p:nvPr>
        </p:nvSpPr>
        <p:spPr/>
        <p:txBody>
          <a:bodyPr/>
          <a:lstStyle/>
          <a:p>
            <a:fld id="{6547F9EC-0141-428E-9624-21FD351CB832}" type="slidenum">
              <a:rPr lang="en-US" smtClean="0"/>
              <a:t>52</a:t>
            </a:fld>
            <a:endParaRPr lang="en-US"/>
          </a:p>
        </p:txBody>
      </p:sp>
    </p:spTree>
    <p:extLst>
      <p:ext uri="{BB962C8B-B14F-4D97-AF65-F5344CB8AC3E}">
        <p14:creationId xmlns:p14="http://schemas.microsoft.com/office/powerpoint/2010/main" val="2539317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0575-CCAE-4571-8D24-B18F70DCEE89}"/>
              </a:ext>
            </a:extLst>
          </p:cNvPr>
          <p:cNvSpPr>
            <a:spLocks noGrp="1"/>
          </p:cNvSpPr>
          <p:nvPr>
            <p:ph type="title"/>
          </p:nvPr>
        </p:nvSpPr>
        <p:spPr/>
        <p:txBody>
          <a:bodyPr/>
          <a:lstStyle/>
          <a:p>
            <a:r>
              <a:rPr lang="en-US" dirty="0"/>
              <a:t>Roles of the modern Linux kernel</a:t>
            </a:r>
          </a:p>
        </p:txBody>
      </p:sp>
      <p:sp>
        <p:nvSpPr>
          <p:cNvPr id="3" name="Content Placeholder 2">
            <a:extLst>
              <a:ext uri="{FF2B5EF4-FFF2-40B4-BE49-F238E27FC236}">
                <a16:creationId xmlns:a16="http://schemas.microsoft.com/office/drawing/2014/main" id="{FD9EAB19-01C2-4FEC-AE3C-30480E2E6C8A}"/>
              </a:ext>
            </a:extLst>
          </p:cNvPr>
          <p:cNvSpPr>
            <a:spLocks noGrp="1"/>
          </p:cNvSpPr>
          <p:nvPr>
            <p:ph idx="1"/>
          </p:nvPr>
        </p:nvSpPr>
        <p:spPr>
          <a:xfrm>
            <a:off x="1024128" y="2286000"/>
            <a:ext cx="10786872" cy="4023360"/>
          </a:xfrm>
        </p:spPr>
        <p:txBody>
          <a:bodyPr>
            <a:normAutofit/>
          </a:bodyPr>
          <a:lstStyle/>
          <a:p>
            <a:r>
              <a:rPr lang="en-US" dirty="0"/>
              <a:t>Be easy to manage (“administer”), and make it easy to diagnose problems when they occur.</a:t>
            </a:r>
          </a:p>
          <a:p>
            <a:endParaRPr lang="en-US" dirty="0"/>
          </a:p>
          <a:p>
            <a:r>
              <a:rPr lang="en-US" dirty="0"/>
              <a:t>Be portable: the same kernel should run on many kinds of computers, and it should be easy to move a user and her processes from machine to machine.</a:t>
            </a:r>
          </a:p>
        </p:txBody>
      </p:sp>
      <p:sp>
        <p:nvSpPr>
          <p:cNvPr id="4" name="Footer Placeholder 3">
            <a:extLst>
              <a:ext uri="{FF2B5EF4-FFF2-40B4-BE49-F238E27FC236}">
                <a16:creationId xmlns:a16="http://schemas.microsoft.com/office/drawing/2014/main" id="{C761F8C7-27AD-45A1-9BD2-B4312D51F372}"/>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A1E5F058-206B-456A-843A-9F3EEBFD275A}"/>
              </a:ext>
            </a:extLst>
          </p:cNvPr>
          <p:cNvSpPr>
            <a:spLocks noGrp="1"/>
          </p:cNvSpPr>
          <p:nvPr>
            <p:ph type="sldNum" sz="quarter" idx="12"/>
          </p:nvPr>
        </p:nvSpPr>
        <p:spPr/>
        <p:txBody>
          <a:bodyPr/>
          <a:lstStyle/>
          <a:p>
            <a:fld id="{6547F9EC-0141-428E-9624-21FD351CB832}" type="slidenum">
              <a:rPr lang="en-US" smtClean="0"/>
              <a:t>53</a:t>
            </a:fld>
            <a:endParaRPr lang="en-US"/>
          </a:p>
        </p:txBody>
      </p:sp>
    </p:spTree>
    <p:extLst>
      <p:ext uri="{BB962C8B-B14F-4D97-AF65-F5344CB8AC3E}">
        <p14:creationId xmlns:p14="http://schemas.microsoft.com/office/powerpoint/2010/main" val="359339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A7B879-5857-4BE3-9279-EDFE3954758A}"/>
              </a:ext>
            </a:extLst>
          </p:cNvPr>
          <p:cNvPicPr>
            <a:picLocks noChangeAspect="1"/>
          </p:cNvPicPr>
          <p:nvPr/>
        </p:nvPicPr>
        <p:blipFill>
          <a:blip r:embed="rId2"/>
          <a:stretch>
            <a:fillRect/>
          </a:stretch>
        </p:blipFill>
        <p:spPr>
          <a:xfrm>
            <a:off x="9635317" y="154365"/>
            <a:ext cx="2511115" cy="3860934"/>
          </a:xfrm>
          <a:prstGeom prst="rect">
            <a:avLst/>
          </a:prstGeom>
        </p:spPr>
      </p:pic>
      <p:sp>
        <p:nvSpPr>
          <p:cNvPr id="2" name="Title 1">
            <a:extLst>
              <a:ext uri="{FF2B5EF4-FFF2-40B4-BE49-F238E27FC236}">
                <a16:creationId xmlns:a16="http://schemas.microsoft.com/office/drawing/2014/main" id="{1ABAA816-24B9-4FDA-981B-07A7ACA81D2C}"/>
              </a:ext>
            </a:extLst>
          </p:cNvPr>
          <p:cNvSpPr>
            <a:spLocks noGrp="1"/>
          </p:cNvSpPr>
          <p:nvPr>
            <p:ph type="title"/>
          </p:nvPr>
        </p:nvSpPr>
        <p:spPr/>
        <p:txBody>
          <a:bodyPr/>
          <a:lstStyle/>
          <a:p>
            <a:r>
              <a:rPr lang="en-US" dirty="0"/>
              <a:t>Theme: Abstractions</a:t>
            </a:r>
          </a:p>
        </p:txBody>
      </p:sp>
      <p:sp>
        <p:nvSpPr>
          <p:cNvPr id="3" name="Content Placeholder 2">
            <a:extLst>
              <a:ext uri="{FF2B5EF4-FFF2-40B4-BE49-F238E27FC236}">
                <a16:creationId xmlns:a16="http://schemas.microsoft.com/office/drawing/2014/main" id="{5B137980-89A9-4349-9EB7-979D5C0DA88D}"/>
              </a:ext>
            </a:extLst>
          </p:cNvPr>
          <p:cNvSpPr>
            <a:spLocks noGrp="1"/>
          </p:cNvSpPr>
          <p:nvPr>
            <p:ph idx="1"/>
          </p:nvPr>
        </p:nvSpPr>
        <p:spPr>
          <a:xfrm>
            <a:off x="947928" y="2721664"/>
            <a:ext cx="11066272" cy="4023360"/>
          </a:xfrm>
        </p:spPr>
        <p:txBody>
          <a:bodyPr/>
          <a:lstStyle/>
          <a:p>
            <a:r>
              <a:rPr lang="en-US" dirty="0"/>
              <a:t>Idea dates to </a:t>
            </a:r>
            <a:r>
              <a:rPr lang="en-US" dirty="0" err="1"/>
              <a:t>Edsger</a:t>
            </a:r>
            <a:r>
              <a:rPr lang="en-US" dirty="0"/>
              <a:t> Dijkstra and </a:t>
            </a:r>
            <a:br>
              <a:rPr lang="en-US" dirty="0"/>
            </a:br>
            <a:r>
              <a:rPr lang="en-US" dirty="0"/>
              <a:t>others.</a:t>
            </a:r>
          </a:p>
          <a:p>
            <a:endParaRPr lang="en-US" dirty="0"/>
          </a:p>
          <a:p>
            <a:r>
              <a:rPr lang="en-US" dirty="0"/>
              <a:t>… think of a complex system as a layered structure, in which each layer transforms layers below it into a higher-level abstraction</a:t>
            </a:r>
          </a:p>
          <a:p>
            <a:pPr lvl="1"/>
            <a:r>
              <a:rPr lang="en-US" dirty="0"/>
              <a:t>  At every layer we have data types, and abstract operations</a:t>
            </a:r>
          </a:p>
          <a:p>
            <a:pPr lvl="1"/>
            <a:r>
              <a:rPr lang="en-US" dirty="0"/>
              <a:t>  Each hides its implementation and introduces properties and guarantees</a:t>
            </a:r>
          </a:p>
        </p:txBody>
      </p:sp>
      <p:sp>
        <p:nvSpPr>
          <p:cNvPr id="4" name="Footer Placeholder 3">
            <a:extLst>
              <a:ext uri="{FF2B5EF4-FFF2-40B4-BE49-F238E27FC236}">
                <a16:creationId xmlns:a16="http://schemas.microsoft.com/office/drawing/2014/main" id="{D3E10BC0-7A98-4B79-ADEF-83BC00D785B1}"/>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4ECD35C4-6DBF-4636-8A94-6F0FA7AEAC18}"/>
              </a:ext>
            </a:extLst>
          </p:cNvPr>
          <p:cNvSpPr>
            <a:spLocks noGrp="1"/>
          </p:cNvSpPr>
          <p:nvPr>
            <p:ph type="sldNum" sz="quarter" idx="12"/>
          </p:nvPr>
        </p:nvSpPr>
        <p:spPr/>
        <p:txBody>
          <a:bodyPr/>
          <a:lstStyle/>
          <a:p>
            <a:fld id="{6547F9EC-0141-428E-9624-21FD351CB832}" type="slidenum">
              <a:rPr lang="en-US" smtClean="0"/>
              <a:t>54</a:t>
            </a:fld>
            <a:endParaRPr lang="en-US"/>
          </a:p>
        </p:txBody>
      </p:sp>
      <p:pic>
        <p:nvPicPr>
          <p:cNvPr id="6" name="Picture 5">
            <a:extLst>
              <a:ext uri="{FF2B5EF4-FFF2-40B4-BE49-F238E27FC236}">
                <a16:creationId xmlns:a16="http://schemas.microsoft.com/office/drawing/2014/main" id="{BD33E00C-BAFA-4442-9713-49AFF51E337A}"/>
              </a:ext>
            </a:extLst>
          </p:cNvPr>
          <p:cNvPicPr>
            <a:picLocks noChangeAspect="1"/>
          </p:cNvPicPr>
          <p:nvPr/>
        </p:nvPicPr>
        <p:blipFill>
          <a:blip r:embed="rId3"/>
          <a:stretch>
            <a:fillRect/>
          </a:stretch>
        </p:blipFill>
        <p:spPr>
          <a:xfrm>
            <a:off x="7321670" y="625324"/>
            <a:ext cx="2181415" cy="2919016"/>
          </a:xfrm>
          <a:prstGeom prst="rect">
            <a:avLst/>
          </a:prstGeom>
        </p:spPr>
      </p:pic>
    </p:spTree>
    <p:extLst>
      <p:ext uri="{BB962C8B-B14F-4D97-AF65-F5344CB8AC3E}">
        <p14:creationId xmlns:p14="http://schemas.microsoft.com/office/powerpoint/2010/main" val="2155521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4BF7B-04AD-4921-ADF3-126A72BD4157}"/>
              </a:ext>
            </a:extLst>
          </p:cNvPr>
          <p:cNvSpPr>
            <a:spLocks noGrp="1"/>
          </p:cNvSpPr>
          <p:nvPr>
            <p:ph type="title"/>
          </p:nvPr>
        </p:nvSpPr>
        <p:spPr/>
        <p:txBody>
          <a:bodyPr/>
          <a:lstStyle/>
          <a:p>
            <a:r>
              <a:rPr lang="en-US" dirty="0"/>
              <a:t>Wikipedia</a:t>
            </a:r>
            <a:endParaRPr lang="en-US" u="sng" dirty="0"/>
          </a:p>
        </p:txBody>
      </p:sp>
      <p:sp>
        <p:nvSpPr>
          <p:cNvPr id="3" name="Content Placeholder 2">
            <a:extLst>
              <a:ext uri="{FF2B5EF4-FFF2-40B4-BE49-F238E27FC236}">
                <a16:creationId xmlns:a16="http://schemas.microsoft.com/office/drawing/2014/main" id="{82443C1D-C4F8-4A4C-8560-BC1B756AD2C7}"/>
              </a:ext>
            </a:extLst>
          </p:cNvPr>
          <p:cNvSpPr>
            <a:spLocks noGrp="1"/>
          </p:cNvSpPr>
          <p:nvPr>
            <p:ph idx="1"/>
          </p:nvPr>
        </p:nvSpPr>
        <p:spPr/>
        <p:txBody>
          <a:bodyPr/>
          <a:lstStyle/>
          <a:p>
            <a:r>
              <a:rPr lang="en-US" dirty="0"/>
              <a:t>Consider some concrete computing task.</a:t>
            </a:r>
          </a:p>
          <a:p>
            <a:endParaRPr lang="en-US" dirty="0"/>
          </a:p>
          <a:p>
            <a:r>
              <a:rPr lang="en-US" dirty="0"/>
              <a:t>Now remove “details” until only the pattern remains.</a:t>
            </a:r>
          </a:p>
          <a:p>
            <a:endParaRPr lang="en-US" dirty="0"/>
          </a:p>
          <a:p>
            <a:r>
              <a:rPr lang="en-US" dirty="0"/>
              <a:t>This process allows you to identify the underlying abstraction.  A mathematician would say we are “modelling” the task.</a:t>
            </a:r>
          </a:p>
        </p:txBody>
      </p:sp>
      <p:sp>
        <p:nvSpPr>
          <p:cNvPr id="4" name="Footer Placeholder 3">
            <a:extLst>
              <a:ext uri="{FF2B5EF4-FFF2-40B4-BE49-F238E27FC236}">
                <a16:creationId xmlns:a16="http://schemas.microsoft.com/office/drawing/2014/main" id="{762F3195-F0A9-430A-9274-7320600FA6A4}"/>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F76FBC7E-BB2C-4C38-B787-ADDBF025DA58}"/>
              </a:ext>
            </a:extLst>
          </p:cNvPr>
          <p:cNvSpPr>
            <a:spLocks noGrp="1"/>
          </p:cNvSpPr>
          <p:nvPr>
            <p:ph type="sldNum" sz="quarter" idx="12"/>
          </p:nvPr>
        </p:nvSpPr>
        <p:spPr/>
        <p:txBody>
          <a:bodyPr/>
          <a:lstStyle/>
          <a:p>
            <a:fld id="{6547F9EC-0141-428E-9624-21FD351CB832}" type="slidenum">
              <a:rPr lang="en-US" smtClean="0"/>
              <a:t>55</a:t>
            </a:fld>
            <a:endParaRPr lang="en-US"/>
          </a:p>
        </p:txBody>
      </p:sp>
      <p:sp>
        <p:nvSpPr>
          <p:cNvPr id="6" name="Rectangle 5">
            <a:extLst>
              <a:ext uri="{FF2B5EF4-FFF2-40B4-BE49-F238E27FC236}">
                <a16:creationId xmlns:a16="http://schemas.microsoft.com/office/drawing/2014/main" id="{67A77D7C-FC51-473B-80CF-54E757AF8ADB}"/>
              </a:ext>
            </a:extLst>
          </p:cNvPr>
          <p:cNvSpPr/>
          <p:nvPr/>
        </p:nvSpPr>
        <p:spPr>
          <a:xfrm>
            <a:off x="227805" y="6375692"/>
            <a:ext cx="6216125" cy="369332"/>
          </a:xfrm>
          <a:prstGeom prst="rect">
            <a:avLst/>
          </a:prstGeom>
          <a:solidFill>
            <a:srgbClr val="FFC000"/>
          </a:solidFill>
        </p:spPr>
        <p:txBody>
          <a:bodyPr wrap="none">
            <a:spAutoFit/>
          </a:bodyPr>
          <a:lstStyle/>
          <a:p>
            <a:r>
              <a:rPr lang="en-US" dirty="0"/>
              <a:t>https://en.m.wikipedia.org/wiki/Abstraction_(computer_science); </a:t>
            </a:r>
          </a:p>
        </p:txBody>
      </p:sp>
    </p:spTree>
    <p:extLst>
      <p:ext uri="{BB962C8B-B14F-4D97-AF65-F5344CB8AC3E}">
        <p14:creationId xmlns:p14="http://schemas.microsoft.com/office/powerpoint/2010/main" val="1516784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D6A18-483C-4273-967B-E181970CC467}"/>
              </a:ext>
            </a:extLst>
          </p:cNvPr>
          <p:cNvSpPr>
            <a:spLocks noGrp="1"/>
          </p:cNvSpPr>
          <p:nvPr>
            <p:ph type="title"/>
          </p:nvPr>
        </p:nvSpPr>
        <p:spPr/>
        <p:txBody>
          <a:bodyPr/>
          <a:lstStyle/>
          <a:p>
            <a:r>
              <a:rPr lang="en-US" dirty="0"/>
              <a:t>Example: Gatekeeper at Book sale</a:t>
            </a:r>
          </a:p>
        </p:txBody>
      </p:sp>
      <p:sp>
        <p:nvSpPr>
          <p:cNvPr id="3" name="Content Placeholder 2">
            <a:extLst>
              <a:ext uri="{FF2B5EF4-FFF2-40B4-BE49-F238E27FC236}">
                <a16:creationId xmlns:a16="http://schemas.microsoft.com/office/drawing/2014/main" id="{EB0ABAA9-278C-4EA8-A73A-CB57FF3F9F93}"/>
              </a:ext>
            </a:extLst>
          </p:cNvPr>
          <p:cNvSpPr>
            <a:spLocks noGrp="1"/>
          </p:cNvSpPr>
          <p:nvPr>
            <p:ph idx="1"/>
          </p:nvPr>
        </p:nvSpPr>
        <p:spPr/>
        <p:txBody>
          <a:bodyPr/>
          <a:lstStyle/>
          <a:p>
            <a:r>
              <a:rPr lang="en-US" dirty="0"/>
              <a:t>Friend of the Library is limited to 50 customers at a time.</a:t>
            </a:r>
          </a:p>
          <a:p>
            <a:endParaRPr lang="en-US" dirty="0"/>
          </a:p>
          <a:p>
            <a:r>
              <a:rPr lang="en-US" dirty="0"/>
              <a:t>But as people come in and out, it was hard to count.</a:t>
            </a:r>
          </a:p>
          <a:p>
            <a:endParaRPr lang="en-US" dirty="0"/>
          </a:p>
          <a:p>
            <a:r>
              <a:rPr lang="en-US" dirty="0"/>
              <a:t>They adopted a “people counting” scheme</a:t>
            </a:r>
          </a:p>
        </p:txBody>
      </p:sp>
      <p:sp>
        <p:nvSpPr>
          <p:cNvPr id="4" name="Footer Placeholder 3">
            <a:extLst>
              <a:ext uri="{FF2B5EF4-FFF2-40B4-BE49-F238E27FC236}">
                <a16:creationId xmlns:a16="http://schemas.microsoft.com/office/drawing/2014/main" id="{4D3E2877-36CA-40FD-AE66-A1D8DFCECC3B}"/>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83F20AA2-C96B-4601-918A-EC8F0757CAE1}"/>
              </a:ext>
            </a:extLst>
          </p:cNvPr>
          <p:cNvSpPr>
            <a:spLocks noGrp="1"/>
          </p:cNvSpPr>
          <p:nvPr>
            <p:ph type="sldNum" sz="quarter" idx="12"/>
          </p:nvPr>
        </p:nvSpPr>
        <p:spPr/>
        <p:txBody>
          <a:bodyPr/>
          <a:lstStyle/>
          <a:p>
            <a:fld id="{6547F9EC-0141-428E-9624-21FD351CB832}" type="slidenum">
              <a:rPr lang="en-US" smtClean="0"/>
              <a:t>56</a:t>
            </a:fld>
            <a:endParaRPr lang="en-US"/>
          </a:p>
        </p:txBody>
      </p:sp>
      <p:sp>
        <p:nvSpPr>
          <p:cNvPr id="6" name="Cube 5">
            <a:extLst>
              <a:ext uri="{FF2B5EF4-FFF2-40B4-BE49-F238E27FC236}">
                <a16:creationId xmlns:a16="http://schemas.microsoft.com/office/drawing/2014/main" id="{13FF3B23-3F6B-495A-BE4D-0490BF78DD39}"/>
              </a:ext>
            </a:extLst>
          </p:cNvPr>
          <p:cNvSpPr/>
          <p:nvPr/>
        </p:nvSpPr>
        <p:spPr>
          <a:xfrm>
            <a:off x="1600731" y="5652607"/>
            <a:ext cx="3073400" cy="94826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AEBBDB8-2509-4AEC-B49F-3375BA9C83C3}"/>
              </a:ext>
            </a:extLst>
          </p:cNvPr>
          <p:cNvPicPr>
            <a:picLocks noChangeAspect="1"/>
          </p:cNvPicPr>
          <p:nvPr/>
        </p:nvPicPr>
        <p:blipFill rotWithShape="1">
          <a:blip r:embed="rId2"/>
          <a:srcRect t="25866" b="19921"/>
          <a:stretch/>
        </p:blipFill>
        <p:spPr>
          <a:xfrm>
            <a:off x="2168791" y="5960994"/>
            <a:ext cx="1828271" cy="609600"/>
          </a:xfrm>
          <a:prstGeom prst="rect">
            <a:avLst/>
          </a:prstGeom>
        </p:spPr>
      </p:pic>
      <p:sp>
        <p:nvSpPr>
          <p:cNvPr id="8" name="TextBox 7">
            <a:extLst>
              <a:ext uri="{FF2B5EF4-FFF2-40B4-BE49-F238E27FC236}">
                <a16:creationId xmlns:a16="http://schemas.microsoft.com/office/drawing/2014/main" id="{208C7C35-C31D-4590-8C2B-8E175997D6F0}"/>
              </a:ext>
            </a:extLst>
          </p:cNvPr>
          <p:cNvSpPr txBox="1"/>
          <p:nvPr/>
        </p:nvSpPr>
        <p:spPr>
          <a:xfrm>
            <a:off x="2125207" y="5591662"/>
            <a:ext cx="1871855" cy="369332"/>
          </a:xfrm>
          <a:prstGeom prst="rect">
            <a:avLst/>
          </a:prstGeom>
          <a:noFill/>
        </p:spPr>
        <p:txBody>
          <a:bodyPr wrap="square" rtlCol="0">
            <a:spAutoFit/>
          </a:bodyPr>
          <a:lstStyle/>
          <a:p>
            <a:r>
              <a:rPr lang="en-US" dirty="0"/>
              <a:t>Current occupancy</a:t>
            </a:r>
          </a:p>
        </p:txBody>
      </p:sp>
      <p:sp>
        <p:nvSpPr>
          <p:cNvPr id="11" name="TextBox 10">
            <a:extLst>
              <a:ext uri="{FF2B5EF4-FFF2-40B4-BE49-F238E27FC236}">
                <a16:creationId xmlns:a16="http://schemas.microsoft.com/office/drawing/2014/main" id="{698DF970-3813-4603-80E3-E4430FD7FAAA}"/>
              </a:ext>
            </a:extLst>
          </p:cNvPr>
          <p:cNvSpPr txBox="1"/>
          <p:nvPr/>
        </p:nvSpPr>
        <p:spPr>
          <a:xfrm>
            <a:off x="6636919" y="6560358"/>
            <a:ext cx="1871855" cy="369332"/>
          </a:xfrm>
          <a:prstGeom prst="rect">
            <a:avLst/>
          </a:prstGeom>
          <a:noFill/>
        </p:spPr>
        <p:txBody>
          <a:bodyPr wrap="square" rtlCol="0">
            <a:spAutoFit/>
          </a:bodyPr>
          <a:lstStyle/>
          <a:p>
            <a:r>
              <a:rPr lang="en-US" dirty="0"/>
              <a:t>Spaces remaining</a:t>
            </a:r>
          </a:p>
        </p:txBody>
      </p:sp>
      <p:pic>
        <p:nvPicPr>
          <p:cNvPr id="12" name="Picture 11">
            <a:extLst>
              <a:ext uri="{FF2B5EF4-FFF2-40B4-BE49-F238E27FC236}">
                <a16:creationId xmlns:a16="http://schemas.microsoft.com/office/drawing/2014/main" id="{CFD15943-78C2-4269-AC27-80B1D01D8CB8}"/>
              </a:ext>
            </a:extLst>
          </p:cNvPr>
          <p:cNvPicPr>
            <a:picLocks noChangeAspect="1"/>
          </p:cNvPicPr>
          <p:nvPr/>
        </p:nvPicPr>
        <p:blipFill>
          <a:blip r:embed="rId3"/>
          <a:stretch>
            <a:fillRect/>
          </a:stretch>
        </p:blipFill>
        <p:spPr>
          <a:xfrm>
            <a:off x="6786409" y="5455363"/>
            <a:ext cx="1383565" cy="1152501"/>
          </a:xfrm>
          <a:prstGeom prst="rect">
            <a:avLst/>
          </a:prstGeom>
        </p:spPr>
      </p:pic>
      <p:sp>
        <p:nvSpPr>
          <p:cNvPr id="13" name="Arrow: Curved Right 12">
            <a:extLst>
              <a:ext uri="{FF2B5EF4-FFF2-40B4-BE49-F238E27FC236}">
                <a16:creationId xmlns:a16="http://schemas.microsoft.com/office/drawing/2014/main" id="{81F9D430-DB96-4527-A59C-CA82CCDA5284}"/>
              </a:ext>
            </a:extLst>
          </p:cNvPr>
          <p:cNvSpPr/>
          <p:nvPr/>
        </p:nvSpPr>
        <p:spPr>
          <a:xfrm rot="5400000">
            <a:off x="5330826" y="4197024"/>
            <a:ext cx="369331" cy="25418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Right 13">
            <a:extLst>
              <a:ext uri="{FF2B5EF4-FFF2-40B4-BE49-F238E27FC236}">
                <a16:creationId xmlns:a16="http://schemas.microsoft.com/office/drawing/2014/main" id="{CF29E29F-4905-46AE-8443-EAFF90A03796}"/>
              </a:ext>
            </a:extLst>
          </p:cNvPr>
          <p:cNvSpPr/>
          <p:nvPr/>
        </p:nvSpPr>
        <p:spPr>
          <a:xfrm rot="16200000">
            <a:off x="5394611" y="5338175"/>
            <a:ext cx="369331" cy="25418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30B9D7B0-BAEE-4AA4-B43A-2AEF16BC3A32}"/>
              </a:ext>
            </a:extLst>
          </p:cNvPr>
          <p:cNvSpPr txBox="1"/>
          <p:nvPr/>
        </p:nvSpPr>
        <p:spPr>
          <a:xfrm>
            <a:off x="4721841" y="5307641"/>
            <a:ext cx="1700211" cy="369332"/>
          </a:xfrm>
          <a:prstGeom prst="rect">
            <a:avLst/>
          </a:prstGeom>
          <a:noFill/>
        </p:spPr>
        <p:txBody>
          <a:bodyPr wrap="square" rtlCol="0">
            <a:spAutoFit/>
          </a:bodyPr>
          <a:lstStyle/>
          <a:p>
            <a:r>
              <a:rPr lang="en-US" dirty="0"/>
              <a:t>Someone enters</a:t>
            </a:r>
          </a:p>
        </p:txBody>
      </p:sp>
      <p:sp>
        <p:nvSpPr>
          <p:cNvPr id="16" name="TextBox 15">
            <a:extLst>
              <a:ext uri="{FF2B5EF4-FFF2-40B4-BE49-F238E27FC236}">
                <a16:creationId xmlns:a16="http://schemas.microsoft.com/office/drawing/2014/main" id="{12A64F06-6DDF-479C-805C-88E631569E47}"/>
              </a:ext>
            </a:extLst>
          </p:cNvPr>
          <p:cNvSpPr txBox="1"/>
          <p:nvPr/>
        </p:nvSpPr>
        <p:spPr>
          <a:xfrm>
            <a:off x="4815075" y="6416208"/>
            <a:ext cx="1700211" cy="369332"/>
          </a:xfrm>
          <a:prstGeom prst="rect">
            <a:avLst/>
          </a:prstGeom>
          <a:noFill/>
        </p:spPr>
        <p:txBody>
          <a:bodyPr wrap="square" rtlCol="0">
            <a:spAutoFit/>
          </a:bodyPr>
          <a:lstStyle/>
          <a:p>
            <a:r>
              <a:rPr lang="en-US" dirty="0"/>
              <a:t>Someone leaves</a:t>
            </a:r>
          </a:p>
        </p:txBody>
      </p:sp>
    </p:spTree>
    <p:extLst>
      <p:ext uri="{BB962C8B-B14F-4D97-AF65-F5344CB8AC3E}">
        <p14:creationId xmlns:p14="http://schemas.microsoft.com/office/powerpoint/2010/main" val="3299323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E95B-BF72-437E-9DA3-A6A0BED3D1A4}"/>
              </a:ext>
            </a:extLst>
          </p:cNvPr>
          <p:cNvSpPr>
            <a:spLocks noGrp="1"/>
          </p:cNvSpPr>
          <p:nvPr>
            <p:ph type="title"/>
          </p:nvPr>
        </p:nvSpPr>
        <p:spPr/>
        <p:txBody>
          <a:bodyPr/>
          <a:lstStyle/>
          <a:p>
            <a:r>
              <a:rPr lang="en-US" dirty="0"/>
              <a:t>… this idea is adaptable!</a:t>
            </a:r>
          </a:p>
        </p:txBody>
      </p:sp>
      <p:sp>
        <p:nvSpPr>
          <p:cNvPr id="3" name="Content Placeholder 2">
            <a:extLst>
              <a:ext uri="{FF2B5EF4-FFF2-40B4-BE49-F238E27FC236}">
                <a16:creationId xmlns:a16="http://schemas.microsoft.com/office/drawing/2014/main" id="{AACF8487-0EFE-4F94-A41F-21835A37F7F5}"/>
              </a:ext>
            </a:extLst>
          </p:cNvPr>
          <p:cNvSpPr>
            <a:spLocks noGrp="1"/>
          </p:cNvSpPr>
          <p:nvPr>
            <p:ph idx="1"/>
          </p:nvPr>
        </p:nvSpPr>
        <p:spPr/>
        <p:txBody>
          <a:bodyPr/>
          <a:lstStyle/>
          <a:p>
            <a:r>
              <a:rPr lang="en-US" dirty="0"/>
              <a:t>Two or more doors?  Just partition the 50 tokens!  </a:t>
            </a:r>
          </a:p>
          <a:p>
            <a:endParaRPr lang="en-US" dirty="0"/>
          </a:p>
          <a:p>
            <a:r>
              <a:rPr lang="en-US" dirty="0"/>
              <a:t>Load balance by shifting tokens (but you must keep them in the same status, of course)</a:t>
            </a:r>
          </a:p>
          <a:p>
            <a:endParaRPr lang="en-US" dirty="0"/>
          </a:p>
          <a:p>
            <a:r>
              <a:rPr lang="en-US" dirty="0"/>
              <a:t>Even works for ATMs with</a:t>
            </a:r>
            <a:br>
              <a:rPr lang="en-US" dirty="0"/>
            </a:br>
            <a:r>
              <a:rPr lang="en-US" dirty="0"/>
              <a:t>connectivity issues!</a:t>
            </a:r>
          </a:p>
        </p:txBody>
      </p:sp>
      <p:sp>
        <p:nvSpPr>
          <p:cNvPr id="4" name="Footer Placeholder 3">
            <a:extLst>
              <a:ext uri="{FF2B5EF4-FFF2-40B4-BE49-F238E27FC236}">
                <a16:creationId xmlns:a16="http://schemas.microsoft.com/office/drawing/2014/main" id="{216F3F84-4BF8-401E-A00C-84A8B7F280A1}"/>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C9CB21FF-E6D4-4262-B965-DCA0EE7C9B6F}"/>
              </a:ext>
            </a:extLst>
          </p:cNvPr>
          <p:cNvSpPr>
            <a:spLocks noGrp="1"/>
          </p:cNvSpPr>
          <p:nvPr>
            <p:ph type="sldNum" sz="quarter" idx="12"/>
          </p:nvPr>
        </p:nvSpPr>
        <p:spPr/>
        <p:txBody>
          <a:bodyPr/>
          <a:lstStyle/>
          <a:p>
            <a:fld id="{6547F9EC-0141-428E-9624-21FD351CB832}" type="slidenum">
              <a:rPr lang="en-US" smtClean="0"/>
              <a:t>57</a:t>
            </a:fld>
            <a:endParaRPr lang="en-US"/>
          </a:p>
        </p:txBody>
      </p:sp>
      <p:sp>
        <p:nvSpPr>
          <p:cNvPr id="7" name="TextBox 6">
            <a:extLst>
              <a:ext uri="{FF2B5EF4-FFF2-40B4-BE49-F238E27FC236}">
                <a16:creationId xmlns:a16="http://schemas.microsoft.com/office/drawing/2014/main" id="{2C2402A5-E014-4B6F-B4E2-74ED3F0EA781}"/>
              </a:ext>
            </a:extLst>
          </p:cNvPr>
          <p:cNvSpPr txBox="1"/>
          <p:nvPr/>
        </p:nvSpPr>
        <p:spPr>
          <a:xfrm>
            <a:off x="9331517" y="4574353"/>
            <a:ext cx="2099733" cy="646331"/>
          </a:xfrm>
          <a:prstGeom prst="rect">
            <a:avLst/>
          </a:prstGeom>
          <a:noFill/>
        </p:spPr>
        <p:txBody>
          <a:bodyPr wrap="square" rtlCol="0">
            <a:spAutoFit/>
          </a:bodyPr>
          <a:lstStyle/>
          <a:p>
            <a:pPr algn="ctr"/>
            <a:r>
              <a:rPr lang="en-US" dirty="0"/>
              <a:t>I have $150 of Ken’s money available</a:t>
            </a:r>
          </a:p>
        </p:txBody>
      </p:sp>
      <p:sp>
        <p:nvSpPr>
          <p:cNvPr id="9" name="TextBox 8">
            <a:extLst>
              <a:ext uri="{FF2B5EF4-FFF2-40B4-BE49-F238E27FC236}">
                <a16:creationId xmlns:a16="http://schemas.microsoft.com/office/drawing/2014/main" id="{BC822300-0776-4E9A-A5BA-64B43498D364}"/>
              </a:ext>
            </a:extLst>
          </p:cNvPr>
          <p:cNvSpPr txBox="1"/>
          <p:nvPr/>
        </p:nvSpPr>
        <p:spPr>
          <a:xfrm>
            <a:off x="5617538" y="6147538"/>
            <a:ext cx="2099733" cy="646331"/>
          </a:xfrm>
          <a:prstGeom prst="rect">
            <a:avLst/>
          </a:prstGeom>
          <a:noFill/>
        </p:spPr>
        <p:txBody>
          <a:bodyPr wrap="square" rtlCol="0">
            <a:spAutoFit/>
          </a:bodyPr>
          <a:lstStyle/>
          <a:p>
            <a:pPr algn="ctr"/>
            <a:r>
              <a:rPr lang="en-US" dirty="0"/>
              <a:t>$150 of Ken’s money is blocked</a:t>
            </a:r>
          </a:p>
        </p:txBody>
      </p:sp>
      <p:pic>
        <p:nvPicPr>
          <p:cNvPr id="10" name="Picture 9">
            <a:extLst>
              <a:ext uri="{FF2B5EF4-FFF2-40B4-BE49-F238E27FC236}">
                <a16:creationId xmlns:a16="http://schemas.microsoft.com/office/drawing/2014/main" id="{77F1216B-85B0-4DF6-984D-5D19D685AA66}"/>
              </a:ext>
            </a:extLst>
          </p:cNvPr>
          <p:cNvPicPr>
            <a:picLocks noChangeAspect="1"/>
          </p:cNvPicPr>
          <p:nvPr/>
        </p:nvPicPr>
        <p:blipFill>
          <a:blip r:embed="rId2"/>
          <a:stretch>
            <a:fillRect/>
          </a:stretch>
        </p:blipFill>
        <p:spPr>
          <a:xfrm>
            <a:off x="7146298" y="5158744"/>
            <a:ext cx="1846263" cy="577715"/>
          </a:xfrm>
          <a:prstGeom prst="rect">
            <a:avLst/>
          </a:prstGeom>
        </p:spPr>
      </p:pic>
      <p:pic>
        <p:nvPicPr>
          <p:cNvPr id="6" name="Picture 5">
            <a:extLst>
              <a:ext uri="{FF2B5EF4-FFF2-40B4-BE49-F238E27FC236}">
                <a16:creationId xmlns:a16="http://schemas.microsoft.com/office/drawing/2014/main" id="{6DEB504F-746E-43E0-A2AF-84B7B53D10E0}"/>
              </a:ext>
            </a:extLst>
          </p:cNvPr>
          <p:cNvPicPr>
            <a:picLocks noChangeAspect="1"/>
          </p:cNvPicPr>
          <p:nvPr/>
        </p:nvPicPr>
        <p:blipFill rotWithShape="1">
          <a:blip r:embed="rId3"/>
          <a:srcRect l="40595" r="29845"/>
          <a:stretch/>
        </p:blipFill>
        <p:spPr>
          <a:xfrm>
            <a:off x="8821353" y="4509135"/>
            <a:ext cx="532152" cy="1800225"/>
          </a:xfrm>
          <a:prstGeom prst="rect">
            <a:avLst/>
          </a:prstGeom>
        </p:spPr>
      </p:pic>
      <p:pic>
        <p:nvPicPr>
          <p:cNvPr id="8" name="Picture 7">
            <a:extLst>
              <a:ext uri="{FF2B5EF4-FFF2-40B4-BE49-F238E27FC236}">
                <a16:creationId xmlns:a16="http://schemas.microsoft.com/office/drawing/2014/main" id="{46C10C59-7B8E-43B6-BFB8-558DC041B42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13387" y="4808361"/>
            <a:ext cx="2157413" cy="1363116"/>
          </a:xfrm>
          <a:prstGeom prst="rect">
            <a:avLst/>
          </a:prstGeom>
        </p:spPr>
      </p:pic>
    </p:spTree>
    <p:extLst>
      <p:ext uri="{BB962C8B-B14F-4D97-AF65-F5344CB8AC3E}">
        <p14:creationId xmlns:p14="http://schemas.microsoft.com/office/powerpoint/2010/main" val="330374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22D9-41D8-46AD-B9CD-D1C304AC67A4}"/>
              </a:ext>
            </a:extLst>
          </p:cNvPr>
          <p:cNvSpPr>
            <a:spLocks noGrp="1"/>
          </p:cNvSpPr>
          <p:nvPr>
            <p:ph type="title"/>
          </p:nvPr>
        </p:nvSpPr>
        <p:spPr/>
        <p:txBody>
          <a:bodyPr/>
          <a:lstStyle/>
          <a:p>
            <a:r>
              <a:rPr lang="en-US" dirty="0"/>
              <a:t>The “token abstraction”</a:t>
            </a:r>
          </a:p>
        </p:txBody>
      </p:sp>
      <p:sp>
        <p:nvSpPr>
          <p:cNvPr id="3" name="Content Placeholder 2">
            <a:extLst>
              <a:ext uri="{FF2B5EF4-FFF2-40B4-BE49-F238E27FC236}">
                <a16:creationId xmlns:a16="http://schemas.microsoft.com/office/drawing/2014/main" id="{188276DB-E853-4EA9-902E-D56C66319A1C}"/>
              </a:ext>
            </a:extLst>
          </p:cNvPr>
          <p:cNvSpPr>
            <a:spLocks noGrp="1"/>
          </p:cNvSpPr>
          <p:nvPr>
            <p:ph idx="1"/>
          </p:nvPr>
        </p:nvSpPr>
        <p:spPr/>
        <p:txBody>
          <a:bodyPr>
            <a:normAutofit lnSpcReduction="10000"/>
          </a:bodyPr>
          <a:lstStyle/>
          <a:p>
            <a:r>
              <a:rPr lang="en-US" dirty="0"/>
              <a:t>Here we are using some form of token as an abstraction</a:t>
            </a:r>
          </a:p>
          <a:p>
            <a:endParaRPr lang="en-US" dirty="0"/>
          </a:p>
          <a:p>
            <a:r>
              <a:rPr lang="en-US" dirty="0"/>
              <a:t>The invariant differs: Maximum of 50 people inside.  But they</a:t>
            </a:r>
            <a:br>
              <a:rPr lang="en-US" dirty="0"/>
            </a:br>
            <a:r>
              <a:rPr lang="en-US" dirty="0"/>
              <a:t>                               can enter or exit via any door</a:t>
            </a:r>
          </a:p>
          <a:p>
            <a:r>
              <a:rPr lang="en-US" dirty="0"/>
              <a:t>                               Account cannot be overdrawn</a:t>
            </a:r>
          </a:p>
          <a:p>
            <a:endParaRPr lang="en-US" dirty="0"/>
          </a:p>
          <a:p>
            <a:r>
              <a:rPr lang="en-US" dirty="0"/>
              <a:t>Yet the token abstraction covers all of these cases</a:t>
            </a:r>
          </a:p>
        </p:txBody>
      </p:sp>
      <p:sp>
        <p:nvSpPr>
          <p:cNvPr id="4" name="Footer Placeholder 3">
            <a:extLst>
              <a:ext uri="{FF2B5EF4-FFF2-40B4-BE49-F238E27FC236}">
                <a16:creationId xmlns:a16="http://schemas.microsoft.com/office/drawing/2014/main" id="{1707229C-7AAC-4255-AED5-FA8FE8B9F7AD}"/>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49AAF143-BE09-4437-A7D3-9A9458C57CBB}"/>
              </a:ext>
            </a:extLst>
          </p:cNvPr>
          <p:cNvSpPr>
            <a:spLocks noGrp="1"/>
          </p:cNvSpPr>
          <p:nvPr>
            <p:ph type="sldNum" sz="quarter" idx="12"/>
          </p:nvPr>
        </p:nvSpPr>
        <p:spPr/>
        <p:txBody>
          <a:bodyPr/>
          <a:lstStyle/>
          <a:p>
            <a:fld id="{6547F9EC-0141-428E-9624-21FD351CB832}" type="slidenum">
              <a:rPr lang="en-US" smtClean="0"/>
              <a:t>58</a:t>
            </a:fld>
            <a:endParaRPr lang="en-US"/>
          </a:p>
        </p:txBody>
      </p:sp>
    </p:spTree>
    <p:extLst>
      <p:ext uri="{BB962C8B-B14F-4D97-AF65-F5344CB8AC3E}">
        <p14:creationId xmlns:p14="http://schemas.microsoft.com/office/powerpoint/2010/main" val="22406822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074F-ACFE-4459-898A-F15ADFE8F86C}"/>
              </a:ext>
            </a:extLst>
          </p:cNvPr>
          <p:cNvSpPr>
            <a:spLocks noGrp="1"/>
          </p:cNvSpPr>
          <p:nvPr>
            <p:ph type="title"/>
          </p:nvPr>
        </p:nvSpPr>
        <p:spPr/>
        <p:txBody>
          <a:bodyPr/>
          <a:lstStyle/>
          <a:p>
            <a:r>
              <a:rPr lang="en-US" dirty="0"/>
              <a:t>Pros and cons of abstractions</a:t>
            </a:r>
          </a:p>
        </p:txBody>
      </p:sp>
      <p:sp>
        <p:nvSpPr>
          <p:cNvPr id="3" name="Content Placeholder 2">
            <a:extLst>
              <a:ext uri="{FF2B5EF4-FFF2-40B4-BE49-F238E27FC236}">
                <a16:creationId xmlns:a16="http://schemas.microsoft.com/office/drawing/2014/main" id="{A80B80AB-B36C-4538-A9D8-CA578E1DAEE7}"/>
              </a:ext>
            </a:extLst>
          </p:cNvPr>
          <p:cNvSpPr>
            <a:spLocks noGrp="1"/>
          </p:cNvSpPr>
          <p:nvPr>
            <p:ph idx="1"/>
          </p:nvPr>
        </p:nvSpPr>
        <p:spPr/>
        <p:txBody>
          <a:bodyPr>
            <a:normAutofit fontScale="92500" lnSpcReduction="20000"/>
          </a:bodyPr>
          <a:lstStyle/>
          <a:p>
            <a:r>
              <a:rPr lang="en-US" dirty="0"/>
              <a:t>Dijkstra: </a:t>
            </a:r>
            <a:r>
              <a:rPr lang="en-US" i="1" dirty="0"/>
              <a:t>The real power of layered </a:t>
            </a:r>
            <a:br>
              <a:rPr lang="en-US" i="1" dirty="0"/>
            </a:br>
            <a:r>
              <a:rPr lang="en-US" i="1" dirty="0"/>
              <a:t>abstractions centers on specifications </a:t>
            </a:r>
            <a:br>
              <a:rPr lang="en-US" i="1" dirty="0"/>
            </a:br>
            <a:r>
              <a:rPr lang="en-US" i="1" dirty="0"/>
              <a:t>and proofs.  </a:t>
            </a:r>
            <a:r>
              <a:rPr lang="en-US" dirty="0"/>
              <a:t>But proofs are just one aspect.</a:t>
            </a:r>
            <a:endParaRPr lang="en-US" i="1" dirty="0"/>
          </a:p>
          <a:p>
            <a:endParaRPr lang="en-US" dirty="0"/>
          </a:p>
          <a:p>
            <a:r>
              <a:rPr lang="en-US" dirty="0"/>
              <a:t>If we can fully describe the interfaces to our systems (APIs), and their behaviors, we can rigorously verify implementations.</a:t>
            </a:r>
          </a:p>
          <a:p>
            <a:endParaRPr lang="en-US" dirty="0"/>
          </a:p>
          <a:p>
            <a:r>
              <a:rPr lang="en-US" dirty="0"/>
              <a:t>This type of verification has been done for some versions of Linux and even for some C compilers (not C++ 11, however)</a:t>
            </a:r>
          </a:p>
        </p:txBody>
      </p:sp>
      <p:sp>
        <p:nvSpPr>
          <p:cNvPr id="4" name="Footer Placeholder 3">
            <a:extLst>
              <a:ext uri="{FF2B5EF4-FFF2-40B4-BE49-F238E27FC236}">
                <a16:creationId xmlns:a16="http://schemas.microsoft.com/office/drawing/2014/main" id="{DCE6FEEC-ED73-4D7B-81B7-9786B11985D0}"/>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2829E34A-89B9-46DA-B91D-E9E752039374}"/>
              </a:ext>
            </a:extLst>
          </p:cNvPr>
          <p:cNvSpPr>
            <a:spLocks noGrp="1"/>
          </p:cNvSpPr>
          <p:nvPr>
            <p:ph type="sldNum" sz="quarter" idx="12"/>
          </p:nvPr>
        </p:nvSpPr>
        <p:spPr/>
        <p:txBody>
          <a:bodyPr/>
          <a:lstStyle/>
          <a:p>
            <a:fld id="{6547F9EC-0141-428E-9624-21FD351CB832}" type="slidenum">
              <a:rPr lang="en-US" smtClean="0"/>
              <a:t>59</a:t>
            </a:fld>
            <a:endParaRPr lang="en-US"/>
          </a:p>
        </p:txBody>
      </p:sp>
      <p:pic>
        <p:nvPicPr>
          <p:cNvPr id="6" name="Picture 5">
            <a:extLst>
              <a:ext uri="{FF2B5EF4-FFF2-40B4-BE49-F238E27FC236}">
                <a16:creationId xmlns:a16="http://schemas.microsoft.com/office/drawing/2014/main" id="{0A18701D-9370-48BD-9C40-2EF222839F7B}"/>
              </a:ext>
            </a:extLst>
          </p:cNvPr>
          <p:cNvPicPr>
            <a:picLocks noChangeAspect="1"/>
          </p:cNvPicPr>
          <p:nvPr/>
        </p:nvPicPr>
        <p:blipFill>
          <a:blip r:embed="rId2"/>
          <a:stretch>
            <a:fillRect/>
          </a:stretch>
        </p:blipFill>
        <p:spPr>
          <a:xfrm>
            <a:off x="7950200" y="1788516"/>
            <a:ext cx="2887133" cy="1976446"/>
          </a:xfrm>
          <a:prstGeom prst="rect">
            <a:avLst/>
          </a:prstGeom>
        </p:spPr>
      </p:pic>
    </p:spTree>
    <p:extLst>
      <p:ext uri="{BB962C8B-B14F-4D97-AF65-F5344CB8AC3E}">
        <p14:creationId xmlns:p14="http://schemas.microsoft.com/office/powerpoint/2010/main" val="4253510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6E04-48E6-4C4C-A088-925BC7E67EBA}"/>
              </a:ext>
            </a:extLst>
          </p:cNvPr>
          <p:cNvSpPr>
            <a:spLocks noGrp="1"/>
          </p:cNvSpPr>
          <p:nvPr>
            <p:ph type="title"/>
          </p:nvPr>
        </p:nvSpPr>
        <p:spPr/>
        <p:txBody>
          <a:bodyPr/>
          <a:lstStyle/>
          <a:p>
            <a:r>
              <a:rPr lang="en-US" dirty="0"/>
              <a:t>The Dawn of Hacking </a:t>
            </a:r>
            <a:br>
              <a:rPr lang="en-US" dirty="0"/>
            </a:br>
            <a:r>
              <a:rPr lang="en-US" dirty="0"/>
              <a:t>(IBM 360, 1978)</a:t>
            </a:r>
          </a:p>
        </p:txBody>
      </p:sp>
      <p:sp>
        <p:nvSpPr>
          <p:cNvPr id="3" name="Content Placeholder 2">
            <a:extLst>
              <a:ext uri="{FF2B5EF4-FFF2-40B4-BE49-F238E27FC236}">
                <a16:creationId xmlns:a16="http://schemas.microsoft.com/office/drawing/2014/main" id="{C1F3522D-DE63-4238-925E-B066C0ACF607}"/>
              </a:ext>
            </a:extLst>
          </p:cNvPr>
          <p:cNvSpPr>
            <a:spLocks noGrp="1"/>
          </p:cNvSpPr>
          <p:nvPr>
            <p:ph idx="1"/>
          </p:nvPr>
        </p:nvSpPr>
        <p:spPr/>
        <p:txBody>
          <a:bodyPr>
            <a:normAutofit fontScale="92500" lnSpcReduction="10000"/>
          </a:bodyPr>
          <a:lstStyle/>
          <a:p>
            <a:r>
              <a:rPr lang="en-US" dirty="0"/>
              <a:t>The IBM 360 kernel managed a list of user </a:t>
            </a:r>
            <a:br>
              <a:rPr lang="en-US" dirty="0"/>
            </a:br>
            <a:r>
              <a:rPr lang="en-US" dirty="0"/>
              <a:t>names and passwords.</a:t>
            </a:r>
          </a:p>
          <a:p>
            <a:endParaRPr lang="en-US" dirty="0"/>
          </a:p>
          <a:p>
            <a:r>
              <a:rPr lang="en-US" dirty="0"/>
              <a:t>Of course, passwords shouldn’t be in plain text.  So the passwords were encrypted by a messy function that did a lot of shift and rotate and multiplication operations and ended up with a 16-bit number.  </a:t>
            </a:r>
          </a:p>
          <a:p>
            <a:endParaRPr lang="en-US" dirty="0"/>
          </a:p>
          <a:p>
            <a:r>
              <a:rPr lang="en-US" dirty="0"/>
              <a:t>On the IBM 360, the kernel memory was “visible” to any process</a:t>
            </a:r>
          </a:p>
        </p:txBody>
      </p:sp>
      <p:sp>
        <p:nvSpPr>
          <p:cNvPr id="4" name="Footer Placeholder 3">
            <a:extLst>
              <a:ext uri="{FF2B5EF4-FFF2-40B4-BE49-F238E27FC236}">
                <a16:creationId xmlns:a16="http://schemas.microsoft.com/office/drawing/2014/main" id="{7EF1F1B7-5366-47DD-AD9C-59508B80DF98}"/>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1A6184CF-62C4-483A-9392-62750B4FD56A}"/>
              </a:ext>
            </a:extLst>
          </p:cNvPr>
          <p:cNvSpPr>
            <a:spLocks noGrp="1"/>
          </p:cNvSpPr>
          <p:nvPr>
            <p:ph type="sldNum" sz="quarter" idx="12"/>
          </p:nvPr>
        </p:nvSpPr>
        <p:spPr/>
        <p:txBody>
          <a:bodyPr/>
          <a:lstStyle/>
          <a:p>
            <a:fld id="{6547F9EC-0141-428E-9624-21FD351CB832}" type="slidenum">
              <a:rPr lang="en-US" smtClean="0"/>
              <a:t>6</a:t>
            </a:fld>
            <a:endParaRPr lang="en-US"/>
          </a:p>
        </p:txBody>
      </p:sp>
      <p:pic>
        <p:nvPicPr>
          <p:cNvPr id="1026" name="Picture 2" descr="2001: A Space Odyssey: 2001, arthur c. clark, book reports, book ...">
            <a:extLst>
              <a:ext uri="{FF2B5EF4-FFF2-40B4-BE49-F238E27FC236}">
                <a16:creationId xmlns:a16="http://schemas.microsoft.com/office/drawing/2014/main" id="{32FC0A76-68C8-4060-B1B8-7C11CEFF3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3408" y="179373"/>
            <a:ext cx="1847850" cy="24669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21E4D6-3262-472A-B960-0EDCBCC93CC7}"/>
              </a:ext>
            </a:extLst>
          </p:cNvPr>
          <p:cNvSpPr txBox="1"/>
          <p:nvPr/>
        </p:nvSpPr>
        <p:spPr>
          <a:xfrm>
            <a:off x="9601200" y="2608763"/>
            <a:ext cx="2489200" cy="646331"/>
          </a:xfrm>
          <a:prstGeom prst="rect">
            <a:avLst/>
          </a:prstGeom>
          <a:noFill/>
        </p:spPr>
        <p:txBody>
          <a:bodyPr wrap="square" rtlCol="0">
            <a:spAutoFit/>
          </a:bodyPr>
          <a:lstStyle/>
          <a:p>
            <a:pPr algn="ctr"/>
            <a:r>
              <a:rPr lang="en-US" b="1" dirty="0"/>
              <a:t>The dawn of whacking.  1.8M BC</a:t>
            </a:r>
          </a:p>
        </p:txBody>
      </p:sp>
    </p:spTree>
    <p:extLst>
      <p:ext uri="{BB962C8B-B14F-4D97-AF65-F5344CB8AC3E}">
        <p14:creationId xmlns:p14="http://schemas.microsoft.com/office/powerpoint/2010/main" val="4138463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3540-3A2E-4AEE-BE6C-37F4A3FA0376}"/>
              </a:ext>
            </a:extLst>
          </p:cNvPr>
          <p:cNvSpPr>
            <a:spLocks noGrp="1"/>
          </p:cNvSpPr>
          <p:nvPr>
            <p:ph type="title"/>
          </p:nvPr>
        </p:nvSpPr>
        <p:spPr/>
        <p:txBody>
          <a:bodyPr/>
          <a:lstStyle/>
          <a:p>
            <a:r>
              <a:rPr lang="en-US" dirty="0"/>
              <a:t>Concrete abstractions versus conceptual ones</a:t>
            </a:r>
          </a:p>
        </p:txBody>
      </p:sp>
      <p:sp>
        <p:nvSpPr>
          <p:cNvPr id="3" name="Content Placeholder 2">
            <a:extLst>
              <a:ext uri="{FF2B5EF4-FFF2-40B4-BE49-F238E27FC236}">
                <a16:creationId xmlns:a16="http://schemas.microsoft.com/office/drawing/2014/main" id="{F981BFA3-CDB6-4CBF-934B-DBFDC5800764}"/>
              </a:ext>
            </a:extLst>
          </p:cNvPr>
          <p:cNvSpPr>
            <a:spLocks noGrp="1"/>
          </p:cNvSpPr>
          <p:nvPr>
            <p:ph idx="1"/>
          </p:nvPr>
        </p:nvSpPr>
        <p:spPr/>
        <p:txBody>
          <a:bodyPr>
            <a:normAutofit lnSpcReduction="10000"/>
          </a:bodyPr>
          <a:lstStyle/>
          <a:p>
            <a:r>
              <a:rPr lang="en-US" dirty="0"/>
              <a:t>In low-level computing courses most abstractions map directly to some sort of object class,  like a binary tree or a list.  These are </a:t>
            </a:r>
            <a:r>
              <a:rPr lang="en-US" b="1" dirty="0"/>
              <a:t>concrete</a:t>
            </a:r>
            <a:r>
              <a:rPr lang="en-US" dirty="0"/>
              <a:t> abstractions.</a:t>
            </a:r>
          </a:p>
          <a:p>
            <a:endParaRPr lang="en-US" dirty="0"/>
          </a:p>
          <a:p>
            <a:r>
              <a:rPr lang="en-US" dirty="0"/>
              <a:t>But when we create systems, abstractions can be “ideas”.  We refer to these as </a:t>
            </a:r>
            <a:r>
              <a:rPr lang="en-US" b="1" dirty="0"/>
              <a:t>conceptual</a:t>
            </a:r>
            <a:r>
              <a:rPr lang="en-US" dirty="0"/>
              <a:t> abstractions.</a:t>
            </a:r>
          </a:p>
          <a:p>
            <a:endParaRPr lang="en-US" dirty="0"/>
          </a:p>
          <a:p>
            <a:r>
              <a:rPr lang="en-US" dirty="0"/>
              <a:t>We will give one example today and more in future lectures.</a:t>
            </a:r>
          </a:p>
        </p:txBody>
      </p:sp>
      <p:sp>
        <p:nvSpPr>
          <p:cNvPr id="4" name="Footer Placeholder 3">
            <a:extLst>
              <a:ext uri="{FF2B5EF4-FFF2-40B4-BE49-F238E27FC236}">
                <a16:creationId xmlns:a16="http://schemas.microsoft.com/office/drawing/2014/main" id="{D73FEA5B-9DBB-4D86-9A0D-6FA01182E390}"/>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C22AD82D-EDFD-4B58-9DC2-07ECAE3DF52D}"/>
              </a:ext>
            </a:extLst>
          </p:cNvPr>
          <p:cNvSpPr>
            <a:spLocks noGrp="1"/>
          </p:cNvSpPr>
          <p:nvPr>
            <p:ph type="sldNum" sz="quarter" idx="12"/>
          </p:nvPr>
        </p:nvSpPr>
        <p:spPr>
          <a:xfrm>
            <a:off x="389466" y="6470704"/>
            <a:ext cx="973667" cy="274320"/>
          </a:xfrm>
        </p:spPr>
        <p:txBody>
          <a:bodyPr/>
          <a:lstStyle/>
          <a:p>
            <a:fld id="{6547F9EC-0141-428E-9624-21FD351CB832}" type="slidenum">
              <a:rPr lang="en-US" smtClean="0"/>
              <a:t>60</a:t>
            </a:fld>
            <a:endParaRPr lang="en-US"/>
          </a:p>
        </p:txBody>
      </p:sp>
    </p:spTree>
    <p:extLst>
      <p:ext uri="{BB962C8B-B14F-4D97-AF65-F5344CB8AC3E}">
        <p14:creationId xmlns:p14="http://schemas.microsoft.com/office/powerpoint/2010/main" val="14848165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DF73-6CF6-4E3C-BCF8-5DC9724FE3A9}"/>
              </a:ext>
            </a:extLst>
          </p:cNvPr>
          <p:cNvSpPr>
            <a:spLocks noGrp="1"/>
          </p:cNvSpPr>
          <p:nvPr>
            <p:ph type="title"/>
          </p:nvPr>
        </p:nvSpPr>
        <p:spPr/>
        <p:txBody>
          <a:bodyPr/>
          <a:lstStyle/>
          <a:p>
            <a:r>
              <a:rPr lang="en-US" dirty="0"/>
              <a:t>… a three-way tug of war!</a:t>
            </a:r>
          </a:p>
        </p:txBody>
      </p:sp>
      <p:sp>
        <p:nvSpPr>
          <p:cNvPr id="3" name="Content Placeholder 2">
            <a:extLst>
              <a:ext uri="{FF2B5EF4-FFF2-40B4-BE49-F238E27FC236}">
                <a16:creationId xmlns:a16="http://schemas.microsoft.com/office/drawing/2014/main" id="{4526D119-A50D-4FC3-B2C1-2E537BE598F3}"/>
              </a:ext>
            </a:extLst>
          </p:cNvPr>
          <p:cNvSpPr>
            <a:spLocks noGrp="1"/>
          </p:cNvSpPr>
          <p:nvPr>
            <p:ph idx="1"/>
          </p:nvPr>
        </p:nvSpPr>
        <p:spPr/>
        <p:txBody>
          <a:bodyPr>
            <a:normAutofit/>
          </a:bodyPr>
          <a:lstStyle/>
          <a:p>
            <a:r>
              <a:rPr lang="en-US" dirty="0"/>
              <a:t>We want simple, elegant abstractions.  But abstractions can hide costs, as we saw with Python &amp; Java!</a:t>
            </a:r>
          </a:p>
          <a:p>
            <a:endParaRPr lang="en-US" dirty="0"/>
          </a:p>
          <a:p>
            <a:r>
              <a:rPr lang="en-US" dirty="0"/>
              <a:t>We want to leverage high-performance hardware.  But most hardware is very complex to use directly.  Abstractions help!</a:t>
            </a:r>
          </a:p>
          <a:p>
            <a:endParaRPr lang="en-US" dirty="0"/>
          </a:p>
          <a:p>
            <a:r>
              <a:rPr lang="en-US" dirty="0"/>
              <a:t>We want security and protection… without sacrificing speed.</a:t>
            </a:r>
          </a:p>
        </p:txBody>
      </p:sp>
      <p:sp>
        <p:nvSpPr>
          <p:cNvPr id="4" name="Footer Placeholder 3">
            <a:extLst>
              <a:ext uri="{FF2B5EF4-FFF2-40B4-BE49-F238E27FC236}">
                <a16:creationId xmlns:a16="http://schemas.microsoft.com/office/drawing/2014/main" id="{452E6F92-5A2F-47BF-852B-C03E0A36A9D9}"/>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072A260B-D695-47DB-A980-AC1019664ED6}"/>
              </a:ext>
            </a:extLst>
          </p:cNvPr>
          <p:cNvSpPr>
            <a:spLocks noGrp="1"/>
          </p:cNvSpPr>
          <p:nvPr>
            <p:ph type="sldNum" sz="quarter" idx="12"/>
          </p:nvPr>
        </p:nvSpPr>
        <p:spPr/>
        <p:txBody>
          <a:bodyPr/>
          <a:lstStyle/>
          <a:p>
            <a:fld id="{6547F9EC-0141-428E-9624-21FD351CB832}" type="slidenum">
              <a:rPr lang="en-US" smtClean="0"/>
              <a:t>61</a:t>
            </a:fld>
            <a:endParaRPr lang="en-US"/>
          </a:p>
        </p:txBody>
      </p:sp>
      <p:pic>
        <p:nvPicPr>
          <p:cNvPr id="6" name="Picture 5">
            <a:extLst>
              <a:ext uri="{FF2B5EF4-FFF2-40B4-BE49-F238E27FC236}">
                <a16:creationId xmlns:a16="http://schemas.microsoft.com/office/drawing/2014/main" id="{C50B7C3F-6B5D-4A2A-9943-B37031701087}"/>
              </a:ext>
            </a:extLst>
          </p:cNvPr>
          <p:cNvPicPr>
            <a:picLocks noChangeAspect="1"/>
          </p:cNvPicPr>
          <p:nvPr/>
        </p:nvPicPr>
        <p:blipFill>
          <a:blip r:embed="rId2"/>
          <a:stretch>
            <a:fillRect/>
          </a:stretch>
        </p:blipFill>
        <p:spPr>
          <a:xfrm>
            <a:off x="8474929" y="244412"/>
            <a:ext cx="3557792" cy="1982322"/>
          </a:xfrm>
          <a:prstGeom prst="rect">
            <a:avLst/>
          </a:prstGeom>
        </p:spPr>
      </p:pic>
    </p:spTree>
    <p:extLst>
      <p:ext uri="{BB962C8B-B14F-4D97-AF65-F5344CB8AC3E}">
        <p14:creationId xmlns:p14="http://schemas.microsoft.com/office/powerpoint/2010/main" val="1111086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B670-B22F-4DED-B97A-0F4D38B24BE6}"/>
              </a:ext>
            </a:extLst>
          </p:cNvPr>
          <p:cNvSpPr>
            <a:spLocks noGrp="1"/>
          </p:cNvSpPr>
          <p:nvPr>
            <p:ph type="title"/>
          </p:nvPr>
        </p:nvSpPr>
        <p:spPr/>
        <p:txBody>
          <a:bodyPr/>
          <a:lstStyle/>
          <a:p>
            <a:r>
              <a:rPr lang="en-US" dirty="0"/>
              <a:t>Example:</a:t>
            </a:r>
            <a:br>
              <a:rPr lang="en-US" dirty="0"/>
            </a:br>
            <a:r>
              <a:rPr lang="en-US" dirty="0"/>
              <a:t>Virtual Memory</a:t>
            </a:r>
          </a:p>
        </p:txBody>
      </p:sp>
      <p:sp>
        <p:nvSpPr>
          <p:cNvPr id="3" name="Content Placeholder 2">
            <a:extLst>
              <a:ext uri="{FF2B5EF4-FFF2-40B4-BE49-F238E27FC236}">
                <a16:creationId xmlns:a16="http://schemas.microsoft.com/office/drawing/2014/main" id="{13B7978D-5873-48B2-A59D-83AB82340452}"/>
              </a:ext>
            </a:extLst>
          </p:cNvPr>
          <p:cNvSpPr>
            <a:spLocks noGrp="1"/>
          </p:cNvSpPr>
          <p:nvPr>
            <p:ph idx="1"/>
          </p:nvPr>
        </p:nvSpPr>
        <p:spPr>
          <a:xfrm>
            <a:off x="1024128" y="2557072"/>
            <a:ext cx="10854605" cy="3752288"/>
          </a:xfrm>
        </p:spPr>
        <p:txBody>
          <a:bodyPr>
            <a:normAutofit fontScale="92500" lnSpcReduction="10000"/>
          </a:bodyPr>
          <a:lstStyle/>
          <a:p>
            <a:r>
              <a:rPr lang="en-US" dirty="0"/>
              <a:t>In lecture 5, we learned about process address spaces (segments and paging), and used the term </a:t>
            </a:r>
            <a:r>
              <a:rPr lang="en-US" i="1" dirty="0"/>
              <a:t>virtual memory</a:t>
            </a:r>
            <a:r>
              <a:rPr lang="en-US" dirty="0"/>
              <a:t>.  </a:t>
            </a:r>
          </a:p>
          <a:p>
            <a:endParaRPr lang="en-US" dirty="0"/>
          </a:p>
          <a:p>
            <a:r>
              <a:rPr lang="en-US" dirty="0"/>
              <a:t>The hardware doesn’t “have” process address spaces.  The abstraction is an idea that the kernel implements using hardware features.</a:t>
            </a:r>
          </a:p>
          <a:p>
            <a:endParaRPr lang="en-US" dirty="0"/>
          </a:p>
          <a:p>
            <a:r>
              <a:rPr lang="en-US" dirty="0"/>
              <a:t>If you see the term “virtual” it almost always means “an abstraction layered over a more general underlying feature.”</a:t>
            </a:r>
          </a:p>
        </p:txBody>
      </p:sp>
      <p:sp>
        <p:nvSpPr>
          <p:cNvPr id="4" name="Footer Placeholder 3">
            <a:extLst>
              <a:ext uri="{FF2B5EF4-FFF2-40B4-BE49-F238E27FC236}">
                <a16:creationId xmlns:a16="http://schemas.microsoft.com/office/drawing/2014/main" id="{0A8591B2-915E-4D75-A090-82729428059E}"/>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251D229D-2BB9-4487-AFF2-F200B83DE87B}"/>
              </a:ext>
            </a:extLst>
          </p:cNvPr>
          <p:cNvSpPr>
            <a:spLocks noGrp="1"/>
          </p:cNvSpPr>
          <p:nvPr>
            <p:ph type="sldNum" sz="quarter" idx="12"/>
          </p:nvPr>
        </p:nvSpPr>
        <p:spPr/>
        <p:txBody>
          <a:bodyPr/>
          <a:lstStyle/>
          <a:p>
            <a:fld id="{6547F9EC-0141-428E-9624-21FD351CB832}" type="slidenum">
              <a:rPr lang="en-US" smtClean="0"/>
              <a:t>62</a:t>
            </a:fld>
            <a:endParaRPr lang="en-US"/>
          </a:p>
        </p:txBody>
      </p:sp>
      <p:pic>
        <p:nvPicPr>
          <p:cNvPr id="7" name="Picture 6">
            <a:extLst>
              <a:ext uri="{FF2B5EF4-FFF2-40B4-BE49-F238E27FC236}">
                <a16:creationId xmlns:a16="http://schemas.microsoft.com/office/drawing/2014/main" id="{89FCD6A6-A06E-4D8C-A993-825D27F1600D}"/>
              </a:ext>
            </a:extLst>
          </p:cNvPr>
          <p:cNvPicPr>
            <a:picLocks noChangeAspect="1"/>
          </p:cNvPicPr>
          <p:nvPr/>
        </p:nvPicPr>
        <p:blipFill>
          <a:blip r:embed="rId2"/>
          <a:stretch>
            <a:fillRect/>
          </a:stretch>
        </p:blipFill>
        <p:spPr>
          <a:xfrm>
            <a:off x="6216449" y="19072"/>
            <a:ext cx="5848552" cy="2292328"/>
          </a:xfrm>
          <a:prstGeom prst="rect">
            <a:avLst/>
          </a:prstGeom>
        </p:spPr>
      </p:pic>
    </p:spTree>
    <p:extLst>
      <p:ext uri="{BB962C8B-B14F-4D97-AF65-F5344CB8AC3E}">
        <p14:creationId xmlns:p14="http://schemas.microsoft.com/office/powerpoint/2010/main" val="569051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B670-B22F-4DED-B97A-0F4D38B24BE6}"/>
              </a:ext>
            </a:extLst>
          </p:cNvPr>
          <p:cNvSpPr>
            <a:spLocks noGrp="1"/>
          </p:cNvSpPr>
          <p:nvPr>
            <p:ph type="title"/>
          </p:nvPr>
        </p:nvSpPr>
        <p:spPr/>
        <p:txBody>
          <a:bodyPr/>
          <a:lstStyle/>
          <a:p>
            <a:r>
              <a:rPr lang="en-US" dirty="0"/>
              <a:t>Virtualization can apply</a:t>
            </a:r>
            <a:br>
              <a:rPr lang="en-US" dirty="0"/>
            </a:br>
            <a:r>
              <a:rPr lang="en-US" dirty="0"/>
              <a:t>to the entire machine</a:t>
            </a:r>
          </a:p>
        </p:txBody>
      </p:sp>
      <p:sp>
        <p:nvSpPr>
          <p:cNvPr id="3" name="Content Placeholder 2">
            <a:extLst>
              <a:ext uri="{FF2B5EF4-FFF2-40B4-BE49-F238E27FC236}">
                <a16:creationId xmlns:a16="http://schemas.microsoft.com/office/drawing/2014/main" id="{13B7978D-5873-48B2-A59D-83AB82340452}"/>
              </a:ext>
            </a:extLst>
          </p:cNvPr>
          <p:cNvSpPr>
            <a:spLocks noGrp="1"/>
          </p:cNvSpPr>
          <p:nvPr>
            <p:ph idx="1"/>
          </p:nvPr>
        </p:nvSpPr>
        <p:spPr>
          <a:xfrm>
            <a:off x="1024128" y="2690506"/>
            <a:ext cx="11167872" cy="3618853"/>
          </a:xfrm>
        </p:spPr>
        <p:txBody>
          <a:bodyPr>
            <a:normAutofit/>
          </a:bodyPr>
          <a:lstStyle/>
          <a:p>
            <a:r>
              <a:rPr lang="en-US" dirty="0"/>
              <a:t>Dijkstra is suggesting that the entire computing experience is virtual.  He sees layers and layers of abstractions.  At the time this was a revolutionary concept.</a:t>
            </a:r>
          </a:p>
          <a:p>
            <a:endParaRPr lang="en-US" dirty="0"/>
          </a:p>
          <a:p>
            <a:r>
              <a:rPr lang="en-US" dirty="0"/>
              <a:t>Today, the entire computer actually can be “virtualized”:</a:t>
            </a:r>
          </a:p>
          <a:p>
            <a:pPr lvl="1"/>
            <a:r>
              <a:rPr lang="en-US" dirty="0"/>
              <a:t>  We create a form of snapshot of the machine + your processes</a:t>
            </a:r>
          </a:p>
          <a:p>
            <a:pPr lvl="1"/>
            <a:r>
              <a:rPr lang="en-US" dirty="0"/>
              <a:t>  This virtual machine image can be moved easily, then restarted!</a:t>
            </a:r>
          </a:p>
        </p:txBody>
      </p:sp>
      <p:sp>
        <p:nvSpPr>
          <p:cNvPr id="4" name="Footer Placeholder 3">
            <a:extLst>
              <a:ext uri="{FF2B5EF4-FFF2-40B4-BE49-F238E27FC236}">
                <a16:creationId xmlns:a16="http://schemas.microsoft.com/office/drawing/2014/main" id="{0A8591B2-915E-4D75-A090-82729428059E}"/>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251D229D-2BB9-4487-AFF2-F200B83DE87B}"/>
              </a:ext>
            </a:extLst>
          </p:cNvPr>
          <p:cNvSpPr>
            <a:spLocks noGrp="1"/>
          </p:cNvSpPr>
          <p:nvPr>
            <p:ph type="sldNum" sz="quarter" idx="12"/>
          </p:nvPr>
        </p:nvSpPr>
        <p:spPr/>
        <p:txBody>
          <a:bodyPr/>
          <a:lstStyle/>
          <a:p>
            <a:fld id="{6547F9EC-0141-428E-9624-21FD351CB832}" type="slidenum">
              <a:rPr lang="en-US" smtClean="0"/>
              <a:t>63</a:t>
            </a:fld>
            <a:endParaRPr lang="en-US"/>
          </a:p>
        </p:txBody>
      </p:sp>
      <p:pic>
        <p:nvPicPr>
          <p:cNvPr id="6" name="Picture 5">
            <a:extLst>
              <a:ext uri="{FF2B5EF4-FFF2-40B4-BE49-F238E27FC236}">
                <a16:creationId xmlns:a16="http://schemas.microsoft.com/office/drawing/2014/main" id="{1CD93295-1FD9-4046-953C-4A453669CCCC}"/>
              </a:ext>
            </a:extLst>
          </p:cNvPr>
          <p:cNvPicPr>
            <a:picLocks noChangeAspect="1"/>
          </p:cNvPicPr>
          <p:nvPr/>
        </p:nvPicPr>
        <p:blipFill>
          <a:blip r:embed="rId2"/>
          <a:stretch>
            <a:fillRect/>
          </a:stretch>
        </p:blipFill>
        <p:spPr>
          <a:xfrm>
            <a:off x="8513497" y="112976"/>
            <a:ext cx="3537839" cy="2105291"/>
          </a:xfrm>
          <a:prstGeom prst="rect">
            <a:avLst/>
          </a:prstGeom>
        </p:spPr>
      </p:pic>
    </p:spTree>
    <p:extLst>
      <p:ext uri="{BB962C8B-B14F-4D97-AF65-F5344CB8AC3E}">
        <p14:creationId xmlns:p14="http://schemas.microsoft.com/office/powerpoint/2010/main" val="1339662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074F-ACFE-4459-898A-F15ADFE8F86C}"/>
              </a:ext>
            </a:extLst>
          </p:cNvPr>
          <p:cNvSpPr>
            <a:spLocks noGrp="1"/>
          </p:cNvSpPr>
          <p:nvPr>
            <p:ph type="title"/>
          </p:nvPr>
        </p:nvSpPr>
        <p:spPr/>
        <p:txBody>
          <a:bodyPr/>
          <a:lstStyle/>
          <a:p>
            <a:r>
              <a:rPr lang="en-US" dirty="0"/>
              <a:t>virtualization is a valuable tool!</a:t>
            </a:r>
          </a:p>
        </p:txBody>
      </p:sp>
      <p:sp>
        <p:nvSpPr>
          <p:cNvPr id="3" name="Content Placeholder 2">
            <a:extLst>
              <a:ext uri="{FF2B5EF4-FFF2-40B4-BE49-F238E27FC236}">
                <a16:creationId xmlns:a16="http://schemas.microsoft.com/office/drawing/2014/main" id="{A80B80AB-B36C-4538-A9D8-CA578E1DAEE7}"/>
              </a:ext>
            </a:extLst>
          </p:cNvPr>
          <p:cNvSpPr>
            <a:spLocks noGrp="1"/>
          </p:cNvSpPr>
          <p:nvPr>
            <p:ph idx="1"/>
          </p:nvPr>
        </p:nvSpPr>
        <p:spPr/>
        <p:txBody>
          <a:bodyPr>
            <a:normAutofit fontScale="92500" lnSpcReduction="10000"/>
          </a:bodyPr>
          <a:lstStyle/>
          <a:p>
            <a:r>
              <a:rPr lang="en-US" dirty="0"/>
              <a:t>It is extremely useful to be able to “move” programs or entire servers from place to place.</a:t>
            </a:r>
          </a:p>
          <a:p>
            <a:endParaRPr lang="en-US" dirty="0"/>
          </a:p>
          <a:p>
            <a:r>
              <a:rPr lang="en-US" dirty="0"/>
              <a:t>A virtual machine image is like a “program” that simulates your entire computer (even the file system, background jobs, </a:t>
            </a:r>
            <a:r>
              <a:rPr lang="en-US" dirty="0" err="1"/>
              <a:t>etc</a:t>
            </a:r>
            <a:r>
              <a:rPr lang="en-US" dirty="0"/>
              <a:t>).  </a:t>
            </a:r>
          </a:p>
          <a:p>
            <a:endParaRPr lang="en-US" dirty="0"/>
          </a:p>
          <a:p>
            <a:r>
              <a:rPr lang="en-US" dirty="0"/>
              <a:t>You can even virtualize a legacy system and run it on a modern computer, if the modern system is compatible with the virtual image.</a:t>
            </a:r>
          </a:p>
        </p:txBody>
      </p:sp>
      <p:sp>
        <p:nvSpPr>
          <p:cNvPr id="4" name="Footer Placeholder 3">
            <a:extLst>
              <a:ext uri="{FF2B5EF4-FFF2-40B4-BE49-F238E27FC236}">
                <a16:creationId xmlns:a16="http://schemas.microsoft.com/office/drawing/2014/main" id="{DCE6FEEC-ED73-4D7B-81B7-9786B11985D0}"/>
              </a:ext>
            </a:extLst>
          </p:cNvPr>
          <p:cNvSpPr>
            <a:spLocks noGrp="1"/>
          </p:cNvSpPr>
          <p:nvPr>
            <p:ph type="ftr" sz="quarter" idx="11"/>
          </p:nvPr>
        </p:nvSpPr>
        <p:spPr/>
        <p:txBody>
          <a:bodyPr/>
          <a:lstStyle/>
          <a:p>
            <a:r>
              <a:rPr lang="en-US" dirty="0"/>
              <a:t>Cornell CS4414 - Fall 2020.</a:t>
            </a:r>
          </a:p>
        </p:txBody>
      </p:sp>
      <p:sp>
        <p:nvSpPr>
          <p:cNvPr id="5" name="Slide Number Placeholder 4">
            <a:extLst>
              <a:ext uri="{FF2B5EF4-FFF2-40B4-BE49-F238E27FC236}">
                <a16:creationId xmlns:a16="http://schemas.microsoft.com/office/drawing/2014/main" id="{2829E34A-89B9-46DA-B91D-E9E752039374}"/>
              </a:ext>
            </a:extLst>
          </p:cNvPr>
          <p:cNvSpPr>
            <a:spLocks noGrp="1"/>
          </p:cNvSpPr>
          <p:nvPr>
            <p:ph type="sldNum" sz="quarter" idx="12"/>
          </p:nvPr>
        </p:nvSpPr>
        <p:spPr/>
        <p:txBody>
          <a:bodyPr/>
          <a:lstStyle/>
          <a:p>
            <a:fld id="{6547F9EC-0141-428E-9624-21FD351CB832}" type="slidenum">
              <a:rPr lang="en-US" smtClean="0"/>
              <a:t>64</a:t>
            </a:fld>
            <a:endParaRPr lang="en-US"/>
          </a:p>
        </p:txBody>
      </p:sp>
    </p:spTree>
    <p:extLst>
      <p:ext uri="{BB962C8B-B14F-4D97-AF65-F5344CB8AC3E}">
        <p14:creationId xmlns:p14="http://schemas.microsoft.com/office/powerpoint/2010/main" val="11237751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47C5-1342-4ECC-841E-D2FC98F6BACA}"/>
              </a:ext>
            </a:extLst>
          </p:cNvPr>
          <p:cNvSpPr>
            <a:spLocks noGrp="1"/>
          </p:cNvSpPr>
          <p:nvPr>
            <p:ph type="title"/>
          </p:nvPr>
        </p:nvSpPr>
        <p:spPr/>
        <p:txBody>
          <a:bodyPr/>
          <a:lstStyle/>
          <a:p>
            <a:r>
              <a:rPr lang="en-US" dirty="0"/>
              <a:t>Pros and cons of virtualization</a:t>
            </a:r>
          </a:p>
        </p:txBody>
      </p:sp>
      <p:sp>
        <p:nvSpPr>
          <p:cNvPr id="3" name="Content Placeholder 2">
            <a:extLst>
              <a:ext uri="{FF2B5EF4-FFF2-40B4-BE49-F238E27FC236}">
                <a16:creationId xmlns:a16="http://schemas.microsoft.com/office/drawing/2014/main" id="{1A695A32-ACDD-4AAB-BC08-0A5ABFCD9C4D}"/>
              </a:ext>
            </a:extLst>
          </p:cNvPr>
          <p:cNvSpPr>
            <a:spLocks noGrp="1"/>
          </p:cNvSpPr>
          <p:nvPr>
            <p:ph idx="1"/>
          </p:nvPr>
        </p:nvSpPr>
        <p:spPr>
          <a:xfrm>
            <a:off x="1024128" y="2286000"/>
            <a:ext cx="10913872" cy="4023360"/>
          </a:xfrm>
        </p:spPr>
        <p:txBody>
          <a:bodyPr/>
          <a:lstStyle/>
          <a:p>
            <a:r>
              <a:rPr lang="en-US" dirty="0"/>
              <a:t>But…</a:t>
            </a:r>
          </a:p>
          <a:p>
            <a:pPr lvl="1"/>
            <a:r>
              <a:rPr lang="en-US" dirty="0"/>
              <a:t> Some programs depend on things they access over the network, such</a:t>
            </a:r>
            <a:br>
              <a:rPr lang="en-US" dirty="0"/>
            </a:br>
            <a:r>
              <a:rPr lang="en-US" dirty="0"/>
              <a:t>   as default printers, remote file systems, databases</a:t>
            </a:r>
          </a:p>
          <a:p>
            <a:pPr lvl="1"/>
            <a:r>
              <a:rPr lang="en-US" dirty="0"/>
              <a:t> These might not work if you move the VM to a setting where those</a:t>
            </a:r>
            <a:br>
              <a:rPr lang="en-US" dirty="0"/>
            </a:br>
            <a:r>
              <a:rPr lang="en-US" dirty="0"/>
              <a:t>   other systems aren’t available, or even if they have different host names</a:t>
            </a:r>
          </a:p>
          <a:p>
            <a:pPr marL="128016" lvl="1" indent="0">
              <a:buNone/>
            </a:pPr>
            <a:endParaRPr lang="en-US" dirty="0"/>
          </a:p>
          <a:p>
            <a:pPr marL="128016" lvl="1" indent="0">
              <a:buNone/>
            </a:pPr>
            <a:r>
              <a:rPr lang="en-US" dirty="0"/>
              <a:t>Virtualization also imposes some overheads, and many programs slow down (especially if several VMs actually share one file system: even if the VM is unaware, all the file open requests would need to be translated)</a:t>
            </a:r>
          </a:p>
        </p:txBody>
      </p:sp>
      <p:sp>
        <p:nvSpPr>
          <p:cNvPr id="4" name="Footer Placeholder 3">
            <a:extLst>
              <a:ext uri="{FF2B5EF4-FFF2-40B4-BE49-F238E27FC236}">
                <a16:creationId xmlns:a16="http://schemas.microsoft.com/office/drawing/2014/main" id="{9FBCB78D-48FD-4B87-82D5-0642C669D4CF}"/>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6B8B21F1-FC6F-4B76-AEE4-E46C936FB057}"/>
              </a:ext>
            </a:extLst>
          </p:cNvPr>
          <p:cNvSpPr>
            <a:spLocks noGrp="1"/>
          </p:cNvSpPr>
          <p:nvPr>
            <p:ph type="sldNum" sz="quarter" idx="12"/>
          </p:nvPr>
        </p:nvSpPr>
        <p:spPr/>
        <p:txBody>
          <a:bodyPr/>
          <a:lstStyle/>
          <a:p>
            <a:fld id="{6547F9EC-0141-428E-9624-21FD351CB832}" type="slidenum">
              <a:rPr lang="en-US" smtClean="0"/>
              <a:t>65</a:t>
            </a:fld>
            <a:endParaRPr lang="en-US"/>
          </a:p>
        </p:txBody>
      </p:sp>
    </p:spTree>
    <p:extLst>
      <p:ext uri="{BB962C8B-B14F-4D97-AF65-F5344CB8AC3E}">
        <p14:creationId xmlns:p14="http://schemas.microsoft.com/office/powerpoint/2010/main" val="18572060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1F7D-0BDA-4E89-B845-3F4294F7DF7A}"/>
              </a:ext>
            </a:extLst>
          </p:cNvPr>
          <p:cNvSpPr>
            <a:spLocks noGrp="1"/>
          </p:cNvSpPr>
          <p:nvPr>
            <p:ph type="title"/>
          </p:nvPr>
        </p:nvSpPr>
        <p:spPr/>
        <p:txBody>
          <a:bodyPr/>
          <a:lstStyle/>
          <a:p>
            <a:r>
              <a:rPr lang="en-US" dirty="0"/>
              <a:t>Container virtualization</a:t>
            </a:r>
          </a:p>
        </p:txBody>
      </p:sp>
      <p:sp>
        <p:nvSpPr>
          <p:cNvPr id="3" name="Content Placeholder 2">
            <a:extLst>
              <a:ext uri="{FF2B5EF4-FFF2-40B4-BE49-F238E27FC236}">
                <a16:creationId xmlns:a16="http://schemas.microsoft.com/office/drawing/2014/main" id="{7C056204-2BD6-4FD3-BD0B-1D8A3D466B0A}"/>
              </a:ext>
            </a:extLst>
          </p:cNvPr>
          <p:cNvSpPr>
            <a:spLocks noGrp="1"/>
          </p:cNvSpPr>
          <p:nvPr>
            <p:ph idx="1"/>
          </p:nvPr>
        </p:nvSpPr>
        <p:spPr/>
        <p:txBody>
          <a:bodyPr/>
          <a:lstStyle/>
          <a:p>
            <a:r>
              <a:rPr lang="en-US" dirty="0"/>
              <a:t>There are actually two major kinds of virtualization</a:t>
            </a:r>
          </a:p>
          <a:p>
            <a:pPr lvl="1"/>
            <a:r>
              <a:rPr lang="en-US" dirty="0"/>
              <a:t>  With “true” virtualization, we literally virtualize the entire computer</a:t>
            </a:r>
            <a:br>
              <a:rPr lang="en-US" dirty="0"/>
            </a:br>
            <a:r>
              <a:rPr lang="en-US" dirty="0"/>
              <a:t>    and run the original operating system as a process in some other</a:t>
            </a:r>
            <a:br>
              <a:rPr lang="en-US" dirty="0"/>
            </a:br>
            <a:r>
              <a:rPr lang="en-US" dirty="0"/>
              <a:t>    computer.</a:t>
            </a:r>
          </a:p>
          <a:p>
            <a:pPr lvl="1"/>
            <a:r>
              <a:rPr lang="en-US" dirty="0"/>
              <a:t>  But as noted, this can be costly.</a:t>
            </a:r>
          </a:p>
          <a:p>
            <a:pPr lvl="1"/>
            <a:endParaRPr lang="en-US" dirty="0"/>
          </a:p>
          <a:p>
            <a:pPr marL="128016" lvl="1" indent="0">
              <a:buNone/>
            </a:pPr>
            <a:r>
              <a:rPr lang="en-US" dirty="0"/>
              <a:t>Container virtualization is a response (the “Docker” approach)</a:t>
            </a:r>
          </a:p>
          <a:p>
            <a:pPr lvl="1"/>
            <a:r>
              <a:rPr lang="en-US" dirty="0"/>
              <a:t>  In this approach a process or a set of processes are given the illusion</a:t>
            </a:r>
            <a:br>
              <a:rPr lang="en-US" dirty="0"/>
            </a:br>
            <a:r>
              <a:rPr lang="en-US" dirty="0"/>
              <a:t>   that they run on a private computer, but in fact others can use it too.</a:t>
            </a:r>
          </a:p>
        </p:txBody>
      </p:sp>
      <p:sp>
        <p:nvSpPr>
          <p:cNvPr id="4" name="Footer Placeholder 3">
            <a:extLst>
              <a:ext uri="{FF2B5EF4-FFF2-40B4-BE49-F238E27FC236}">
                <a16:creationId xmlns:a16="http://schemas.microsoft.com/office/drawing/2014/main" id="{CFD850D0-C3AC-40D0-8267-7144179BDA86}"/>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440232D5-A679-45A5-AD0C-40F23B29A0E8}"/>
              </a:ext>
            </a:extLst>
          </p:cNvPr>
          <p:cNvSpPr>
            <a:spLocks noGrp="1"/>
          </p:cNvSpPr>
          <p:nvPr>
            <p:ph type="sldNum" sz="quarter" idx="12"/>
          </p:nvPr>
        </p:nvSpPr>
        <p:spPr/>
        <p:txBody>
          <a:bodyPr/>
          <a:lstStyle/>
          <a:p>
            <a:fld id="{6547F9EC-0141-428E-9624-21FD351CB832}" type="slidenum">
              <a:rPr lang="en-US" smtClean="0"/>
              <a:t>66</a:t>
            </a:fld>
            <a:endParaRPr lang="en-US"/>
          </a:p>
        </p:txBody>
      </p:sp>
    </p:spTree>
    <p:extLst>
      <p:ext uri="{BB962C8B-B14F-4D97-AF65-F5344CB8AC3E}">
        <p14:creationId xmlns:p14="http://schemas.microsoft.com/office/powerpoint/2010/main" val="1463442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C2192-E85B-4213-B06E-0D0E7144F873}"/>
              </a:ext>
            </a:extLst>
          </p:cNvPr>
          <p:cNvSpPr>
            <a:spLocks noGrp="1"/>
          </p:cNvSpPr>
          <p:nvPr>
            <p:ph type="title"/>
          </p:nvPr>
        </p:nvSpPr>
        <p:spPr/>
        <p:txBody>
          <a:bodyPr/>
          <a:lstStyle/>
          <a:p>
            <a:r>
              <a:rPr lang="en-US" dirty="0"/>
              <a:t>Container Virtualization</a:t>
            </a:r>
          </a:p>
        </p:txBody>
      </p:sp>
      <p:sp>
        <p:nvSpPr>
          <p:cNvPr id="3" name="Content Placeholder 2">
            <a:extLst>
              <a:ext uri="{FF2B5EF4-FFF2-40B4-BE49-F238E27FC236}">
                <a16:creationId xmlns:a16="http://schemas.microsoft.com/office/drawing/2014/main" id="{27648E8C-56C0-4672-8085-1BF3ED260EFD}"/>
              </a:ext>
            </a:extLst>
          </p:cNvPr>
          <p:cNvSpPr>
            <a:spLocks noGrp="1"/>
          </p:cNvSpPr>
          <p:nvPr>
            <p:ph idx="1"/>
          </p:nvPr>
        </p:nvSpPr>
        <p:spPr/>
        <p:txBody>
          <a:bodyPr>
            <a:normAutofit fontScale="92500" lnSpcReduction="20000"/>
          </a:bodyPr>
          <a:lstStyle/>
          <a:p>
            <a:r>
              <a:rPr lang="en-US" dirty="0"/>
              <a:t>Each distinct user ends up with a seemingly private file system (in reality these are folders in a master file system, but they can’t see the higher levels of it)</a:t>
            </a:r>
          </a:p>
          <a:p>
            <a:endParaRPr lang="en-US" dirty="0"/>
          </a:p>
          <a:p>
            <a:r>
              <a:rPr lang="en-US" dirty="0"/>
              <a:t>Each thinks they have private control over configurations, </a:t>
            </a:r>
            <a:r>
              <a:rPr lang="en-US" dirty="0" err="1"/>
              <a:t>chron</a:t>
            </a:r>
            <a:r>
              <a:rPr lang="en-US" dirty="0"/>
              <a:t> jobs and daemons, etc.</a:t>
            </a:r>
          </a:p>
          <a:p>
            <a:endParaRPr lang="en-US" dirty="0"/>
          </a:p>
          <a:p>
            <a:r>
              <a:rPr lang="en-US" dirty="0" err="1"/>
              <a:t>Sudo</a:t>
            </a:r>
            <a:r>
              <a:rPr lang="en-US" dirty="0"/>
              <a:t> seems to work, but really works only within the scope of the user’s own jobs.  For example, a “</a:t>
            </a:r>
            <a:r>
              <a:rPr lang="en-US" dirty="0" err="1"/>
              <a:t>su</a:t>
            </a:r>
            <a:r>
              <a:rPr lang="en-US" dirty="0"/>
              <a:t>” user can’t kill processes someone else actually owns (and can’t see them, either).</a:t>
            </a:r>
          </a:p>
        </p:txBody>
      </p:sp>
      <p:sp>
        <p:nvSpPr>
          <p:cNvPr id="4" name="Footer Placeholder 3">
            <a:extLst>
              <a:ext uri="{FF2B5EF4-FFF2-40B4-BE49-F238E27FC236}">
                <a16:creationId xmlns:a16="http://schemas.microsoft.com/office/drawing/2014/main" id="{7751BD80-B0B8-41E0-B7DC-E3DFC486C83E}"/>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8B568CEB-1D40-4F68-8826-D82F0EE41ABD}"/>
              </a:ext>
            </a:extLst>
          </p:cNvPr>
          <p:cNvSpPr>
            <a:spLocks noGrp="1"/>
          </p:cNvSpPr>
          <p:nvPr>
            <p:ph type="sldNum" sz="quarter" idx="12"/>
          </p:nvPr>
        </p:nvSpPr>
        <p:spPr/>
        <p:txBody>
          <a:bodyPr/>
          <a:lstStyle/>
          <a:p>
            <a:fld id="{6547F9EC-0141-428E-9624-21FD351CB832}" type="slidenum">
              <a:rPr lang="en-US" smtClean="0"/>
              <a:t>67</a:t>
            </a:fld>
            <a:endParaRPr lang="en-US"/>
          </a:p>
        </p:txBody>
      </p:sp>
    </p:spTree>
    <p:extLst>
      <p:ext uri="{BB962C8B-B14F-4D97-AF65-F5344CB8AC3E}">
        <p14:creationId xmlns:p14="http://schemas.microsoft.com/office/powerpoint/2010/main" val="38343577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3977-23E0-4D51-B1F9-7B5A335341A8}"/>
              </a:ext>
            </a:extLst>
          </p:cNvPr>
          <p:cNvSpPr>
            <a:spLocks noGrp="1"/>
          </p:cNvSpPr>
          <p:nvPr>
            <p:ph type="title"/>
          </p:nvPr>
        </p:nvSpPr>
        <p:spPr/>
        <p:txBody>
          <a:bodyPr/>
          <a:lstStyle/>
          <a:p>
            <a:r>
              <a:rPr lang="en-US" dirty="0"/>
              <a:t>Containers offer a path to the cloud</a:t>
            </a:r>
          </a:p>
        </p:txBody>
      </p:sp>
      <p:sp>
        <p:nvSpPr>
          <p:cNvPr id="3" name="Content Placeholder 2">
            <a:extLst>
              <a:ext uri="{FF2B5EF4-FFF2-40B4-BE49-F238E27FC236}">
                <a16:creationId xmlns:a16="http://schemas.microsoft.com/office/drawing/2014/main" id="{F94DF94F-664B-4785-915C-3AE885221907}"/>
              </a:ext>
            </a:extLst>
          </p:cNvPr>
          <p:cNvSpPr>
            <a:spLocks noGrp="1"/>
          </p:cNvSpPr>
          <p:nvPr>
            <p:ph idx="1"/>
          </p:nvPr>
        </p:nvSpPr>
        <p:spPr/>
        <p:txBody>
          <a:bodyPr>
            <a:normAutofit lnSpcReduction="10000"/>
          </a:bodyPr>
          <a:lstStyle/>
          <a:p>
            <a:r>
              <a:rPr lang="en-US" dirty="0"/>
              <a:t>The approach centers on changes to Linux and to the libraries, and the famous packaging of this is </a:t>
            </a:r>
            <a:r>
              <a:rPr lang="en-US" dirty="0" err="1"/>
              <a:t>Kubenetes+Docker</a:t>
            </a:r>
            <a:r>
              <a:rPr lang="en-US" dirty="0"/>
              <a:t>.</a:t>
            </a:r>
          </a:p>
          <a:p>
            <a:endParaRPr lang="en-US" dirty="0"/>
          </a:p>
          <a:p>
            <a:r>
              <a:rPr lang="en-US" dirty="0"/>
              <a:t>Linux and the libraries work jointly to hide the processes one user is running from the processes other users created.  </a:t>
            </a:r>
          </a:p>
          <a:p>
            <a:endParaRPr lang="en-US" dirty="0"/>
          </a:p>
          <a:p>
            <a:r>
              <a:rPr lang="en-US" dirty="0"/>
              <a:t>For example, the “</a:t>
            </a:r>
            <a:r>
              <a:rPr lang="en-US" dirty="0" err="1"/>
              <a:t>ps</a:t>
            </a:r>
            <a:r>
              <a:rPr lang="en-US" dirty="0"/>
              <a:t>” command, which lists active processes, will only show the ones I am running.</a:t>
            </a:r>
          </a:p>
        </p:txBody>
      </p:sp>
      <p:sp>
        <p:nvSpPr>
          <p:cNvPr id="4" name="Footer Placeholder 3">
            <a:extLst>
              <a:ext uri="{FF2B5EF4-FFF2-40B4-BE49-F238E27FC236}">
                <a16:creationId xmlns:a16="http://schemas.microsoft.com/office/drawing/2014/main" id="{1C29671B-0084-45AC-8A72-85059FB8A6E1}"/>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F6C60104-8464-4F9F-87FA-FB162DAB9BE8}"/>
              </a:ext>
            </a:extLst>
          </p:cNvPr>
          <p:cNvSpPr>
            <a:spLocks noGrp="1"/>
          </p:cNvSpPr>
          <p:nvPr>
            <p:ph type="sldNum" sz="quarter" idx="12"/>
          </p:nvPr>
        </p:nvSpPr>
        <p:spPr/>
        <p:txBody>
          <a:bodyPr/>
          <a:lstStyle/>
          <a:p>
            <a:fld id="{6547F9EC-0141-428E-9624-21FD351CB832}" type="slidenum">
              <a:rPr lang="en-US" smtClean="0"/>
              <a:t>68</a:t>
            </a:fld>
            <a:endParaRPr lang="en-US"/>
          </a:p>
        </p:txBody>
      </p:sp>
    </p:spTree>
    <p:extLst>
      <p:ext uri="{BB962C8B-B14F-4D97-AF65-F5344CB8AC3E}">
        <p14:creationId xmlns:p14="http://schemas.microsoft.com/office/powerpoint/2010/main" val="5449027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793B-07B6-4081-83EF-3C4D1F712A2A}"/>
              </a:ext>
            </a:extLst>
          </p:cNvPr>
          <p:cNvSpPr>
            <a:spLocks noGrp="1"/>
          </p:cNvSpPr>
          <p:nvPr>
            <p:ph type="title"/>
          </p:nvPr>
        </p:nvSpPr>
        <p:spPr/>
        <p:txBody>
          <a:bodyPr/>
          <a:lstStyle/>
          <a:p>
            <a:r>
              <a:rPr lang="en-US" dirty="0"/>
              <a:t>Containers offer a path to the cloud</a:t>
            </a:r>
          </a:p>
        </p:txBody>
      </p:sp>
      <p:sp>
        <p:nvSpPr>
          <p:cNvPr id="3" name="Content Placeholder 2">
            <a:extLst>
              <a:ext uri="{FF2B5EF4-FFF2-40B4-BE49-F238E27FC236}">
                <a16:creationId xmlns:a16="http://schemas.microsoft.com/office/drawing/2014/main" id="{40D12672-807C-4050-9A73-E01331716DAA}"/>
              </a:ext>
            </a:extLst>
          </p:cNvPr>
          <p:cNvSpPr>
            <a:spLocks noGrp="1"/>
          </p:cNvSpPr>
          <p:nvPr>
            <p:ph idx="1"/>
          </p:nvPr>
        </p:nvSpPr>
        <p:spPr/>
        <p:txBody>
          <a:bodyPr>
            <a:normAutofit lnSpcReduction="10000"/>
          </a:bodyPr>
          <a:lstStyle/>
          <a:p>
            <a:r>
              <a:rPr lang="en-US" dirty="0"/>
              <a:t>A major trend is to develop code on your own computers but eventually run the production versions “in the cloud”.</a:t>
            </a:r>
          </a:p>
          <a:p>
            <a:endParaRPr lang="en-US" dirty="0"/>
          </a:p>
          <a:p>
            <a:r>
              <a:rPr lang="en-US" dirty="0"/>
              <a:t>Here the idea is that a big company (such as Amazon, Microsoft or Google… but there are many more) operates a huge data center, maintaining the machines and managing them carefully.</a:t>
            </a:r>
          </a:p>
          <a:p>
            <a:endParaRPr lang="en-US" dirty="0"/>
          </a:p>
          <a:p>
            <a:r>
              <a:rPr lang="en-US" dirty="0"/>
              <a:t>They offer a virtualized “private cloud” to each customer.</a:t>
            </a:r>
          </a:p>
        </p:txBody>
      </p:sp>
      <p:sp>
        <p:nvSpPr>
          <p:cNvPr id="4" name="Footer Placeholder 3">
            <a:extLst>
              <a:ext uri="{FF2B5EF4-FFF2-40B4-BE49-F238E27FC236}">
                <a16:creationId xmlns:a16="http://schemas.microsoft.com/office/drawing/2014/main" id="{AA439FE8-F8E3-4300-9E68-F1F06A24AF97}"/>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5AEFAA18-F82B-4B1F-AA7E-9390AFF03AFA}"/>
              </a:ext>
            </a:extLst>
          </p:cNvPr>
          <p:cNvSpPr>
            <a:spLocks noGrp="1"/>
          </p:cNvSpPr>
          <p:nvPr>
            <p:ph type="sldNum" sz="quarter" idx="12"/>
          </p:nvPr>
        </p:nvSpPr>
        <p:spPr/>
        <p:txBody>
          <a:bodyPr/>
          <a:lstStyle/>
          <a:p>
            <a:fld id="{6547F9EC-0141-428E-9624-21FD351CB832}" type="slidenum">
              <a:rPr lang="en-US" smtClean="0"/>
              <a:t>69</a:t>
            </a:fld>
            <a:endParaRPr lang="en-US"/>
          </a:p>
        </p:txBody>
      </p:sp>
    </p:spTree>
    <p:extLst>
      <p:ext uri="{BB962C8B-B14F-4D97-AF65-F5344CB8AC3E}">
        <p14:creationId xmlns:p14="http://schemas.microsoft.com/office/powerpoint/2010/main" val="4293572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7276A-C53A-44D8-B35B-1937421FB72B}"/>
              </a:ext>
            </a:extLst>
          </p:cNvPr>
          <p:cNvSpPr>
            <a:spLocks noGrp="1"/>
          </p:cNvSpPr>
          <p:nvPr>
            <p:ph type="title"/>
          </p:nvPr>
        </p:nvSpPr>
        <p:spPr/>
        <p:txBody>
          <a:bodyPr/>
          <a:lstStyle/>
          <a:p>
            <a:r>
              <a:rPr lang="en-US" dirty="0"/>
              <a:t>Guess what?</a:t>
            </a:r>
          </a:p>
        </p:txBody>
      </p:sp>
      <p:sp>
        <p:nvSpPr>
          <p:cNvPr id="3" name="Content Placeholder 2">
            <a:extLst>
              <a:ext uri="{FF2B5EF4-FFF2-40B4-BE49-F238E27FC236}">
                <a16:creationId xmlns:a16="http://schemas.microsoft.com/office/drawing/2014/main" id="{0239958E-9D5E-413B-A273-86EE93C429D8}"/>
              </a:ext>
            </a:extLst>
          </p:cNvPr>
          <p:cNvSpPr>
            <a:spLocks noGrp="1"/>
          </p:cNvSpPr>
          <p:nvPr>
            <p:ph idx="1"/>
          </p:nvPr>
        </p:nvSpPr>
        <p:spPr>
          <a:xfrm>
            <a:off x="1024127" y="2286000"/>
            <a:ext cx="10922339" cy="4023360"/>
          </a:xfrm>
        </p:spPr>
        <p:txBody>
          <a:bodyPr>
            <a:normAutofit fontScale="85000" lnSpcReduction="10000"/>
          </a:bodyPr>
          <a:lstStyle/>
          <a:p>
            <a:r>
              <a:rPr lang="en-US" dirty="0"/>
              <a:t>With the help of a friendly math student, it </a:t>
            </a:r>
            <a:br>
              <a:rPr lang="en-US" dirty="0"/>
            </a:br>
            <a:r>
              <a:rPr lang="en-US" dirty="0"/>
              <a:t>was possible to invert this function.</a:t>
            </a:r>
          </a:p>
          <a:p>
            <a:endParaRPr lang="en-US" dirty="0"/>
          </a:p>
          <a:p>
            <a:r>
              <a:rPr lang="en-US" dirty="0"/>
              <a:t>… for each user account, we ended up with a whole </a:t>
            </a:r>
            <a:r>
              <a:rPr lang="en-US" u="sng" dirty="0"/>
              <a:t>list</a:t>
            </a:r>
            <a:r>
              <a:rPr lang="en-US" dirty="0"/>
              <a:t> of passwords!</a:t>
            </a:r>
          </a:p>
          <a:p>
            <a:endParaRPr lang="en-US" dirty="0"/>
          </a:p>
          <a:p>
            <a:r>
              <a:rPr lang="en-US" dirty="0"/>
              <a:t>                                             Late one night, the “IT police” rushed to the</a:t>
            </a:r>
            <a:br>
              <a:rPr lang="en-US" dirty="0"/>
            </a:br>
            <a:r>
              <a:rPr lang="en-US" dirty="0"/>
              <a:t>                                             computer center…   my list of passwords was</a:t>
            </a:r>
            <a:br>
              <a:rPr lang="en-US" dirty="0"/>
            </a:br>
            <a:r>
              <a:rPr lang="en-US" dirty="0"/>
              <a:t>                                             right there, but they didn’t recognize them.  So,</a:t>
            </a:r>
            <a:br>
              <a:rPr lang="en-US" dirty="0"/>
            </a:br>
            <a:r>
              <a:rPr lang="en-US" dirty="0"/>
              <a:t>                                             it didn’t occur to them that I was the criminal!</a:t>
            </a:r>
          </a:p>
          <a:p>
            <a:endParaRPr lang="en-US" dirty="0"/>
          </a:p>
          <a:p>
            <a:endParaRPr lang="en-US" dirty="0"/>
          </a:p>
        </p:txBody>
      </p:sp>
      <p:sp>
        <p:nvSpPr>
          <p:cNvPr id="4" name="Footer Placeholder 3">
            <a:extLst>
              <a:ext uri="{FF2B5EF4-FFF2-40B4-BE49-F238E27FC236}">
                <a16:creationId xmlns:a16="http://schemas.microsoft.com/office/drawing/2014/main" id="{B18862B5-E978-4DE8-9B86-2156920D7178}"/>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BAC94D86-DA29-4804-A9EF-D7E14BED4EA8}"/>
              </a:ext>
            </a:extLst>
          </p:cNvPr>
          <p:cNvSpPr>
            <a:spLocks noGrp="1"/>
          </p:cNvSpPr>
          <p:nvPr>
            <p:ph type="sldNum" sz="quarter" idx="12"/>
          </p:nvPr>
        </p:nvSpPr>
        <p:spPr/>
        <p:txBody>
          <a:bodyPr/>
          <a:lstStyle/>
          <a:p>
            <a:fld id="{6547F9EC-0141-428E-9624-21FD351CB832}" type="slidenum">
              <a:rPr lang="en-US" smtClean="0"/>
              <a:t>7</a:t>
            </a:fld>
            <a:endParaRPr lang="en-US"/>
          </a:p>
        </p:txBody>
      </p:sp>
      <p:pic>
        <p:nvPicPr>
          <p:cNvPr id="6" name="Picture 5">
            <a:extLst>
              <a:ext uri="{FF2B5EF4-FFF2-40B4-BE49-F238E27FC236}">
                <a16:creationId xmlns:a16="http://schemas.microsoft.com/office/drawing/2014/main" id="{D6DC0FD4-A8CA-401E-9D14-55184AC66E5F}"/>
              </a:ext>
            </a:extLst>
          </p:cNvPr>
          <p:cNvPicPr>
            <a:picLocks noChangeAspect="1"/>
          </p:cNvPicPr>
          <p:nvPr/>
        </p:nvPicPr>
        <p:blipFill>
          <a:blip r:embed="rId2"/>
          <a:stretch>
            <a:fillRect/>
          </a:stretch>
        </p:blipFill>
        <p:spPr>
          <a:xfrm>
            <a:off x="1926985" y="4431486"/>
            <a:ext cx="2482850" cy="1509573"/>
          </a:xfrm>
          <a:prstGeom prst="rect">
            <a:avLst/>
          </a:prstGeom>
        </p:spPr>
      </p:pic>
      <p:sp>
        <p:nvSpPr>
          <p:cNvPr id="7" name="TextBox 6">
            <a:extLst>
              <a:ext uri="{FF2B5EF4-FFF2-40B4-BE49-F238E27FC236}">
                <a16:creationId xmlns:a16="http://schemas.microsoft.com/office/drawing/2014/main" id="{1BE8E1AE-0DF7-400B-A155-26466CF502B7}"/>
              </a:ext>
            </a:extLst>
          </p:cNvPr>
          <p:cNvSpPr txBox="1"/>
          <p:nvPr/>
        </p:nvSpPr>
        <p:spPr>
          <a:xfrm>
            <a:off x="1764628" y="5903452"/>
            <a:ext cx="2807563" cy="369332"/>
          </a:xfrm>
          <a:prstGeom prst="rect">
            <a:avLst/>
          </a:prstGeom>
          <a:noFill/>
        </p:spPr>
        <p:txBody>
          <a:bodyPr wrap="none" rtlCol="0">
            <a:spAutoFit/>
          </a:bodyPr>
          <a:lstStyle/>
          <a:p>
            <a:pPr algn="ctr"/>
            <a:r>
              <a:rPr lang="en-US" b="1" i="1" dirty="0"/>
              <a:t>The bad guy went that-a-way</a:t>
            </a:r>
          </a:p>
        </p:txBody>
      </p:sp>
      <p:pic>
        <p:nvPicPr>
          <p:cNvPr id="8" name="Picture 7">
            <a:extLst>
              <a:ext uri="{FF2B5EF4-FFF2-40B4-BE49-F238E27FC236}">
                <a16:creationId xmlns:a16="http://schemas.microsoft.com/office/drawing/2014/main" id="{E9FE45E0-5110-4A92-8B5F-8F5C8D1BC9A9}"/>
              </a:ext>
            </a:extLst>
          </p:cNvPr>
          <p:cNvPicPr>
            <a:picLocks noChangeAspect="1"/>
          </p:cNvPicPr>
          <p:nvPr/>
        </p:nvPicPr>
        <p:blipFill>
          <a:blip r:embed="rId3"/>
          <a:stretch>
            <a:fillRect/>
          </a:stretch>
        </p:blipFill>
        <p:spPr>
          <a:xfrm>
            <a:off x="8272272" y="939907"/>
            <a:ext cx="2895600" cy="1847073"/>
          </a:xfrm>
          <a:prstGeom prst="rect">
            <a:avLst/>
          </a:prstGeom>
        </p:spPr>
      </p:pic>
      <p:sp>
        <p:nvSpPr>
          <p:cNvPr id="9" name="TextBox 8">
            <a:extLst>
              <a:ext uri="{FF2B5EF4-FFF2-40B4-BE49-F238E27FC236}">
                <a16:creationId xmlns:a16="http://schemas.microsoft.com/office/drawing/2014/main" id="{5686A583-D2B9-41FA-A642-035E7226B45B}"/>
              </a:ext>
            </a:extLst>
          </p:cNvPr>
          <p:cNvSpPr txBox="1"/>
          <p:nvPr/>
        </p:nvSpPr>
        <p:spPr>
          <a:xfrm>
            <a:off x="8099376" y="2768177"/>
            <a:ext cx="3356215" cy="369332"/>
          </a:xfrm>
          <a:prstGeom prst="rect">
            <a:avLst/>
          </a:prstGeom>
          <a:noFill/>
        </p:spPr>
        <p:txBody>
          <a:bodyPr wrap="square" rtlCol="0">
            <a:spAutoFit/>
          </a:bodyPr>
          <a:lstStyle/>
          <a:p>
            <a:pPr algn="ctr"/>
            <a:r>
              <a:rPr lang="en-US" b="1" dirty="0"/>
              <a:t>Helpful math wizard</a:t>
            </a:r>
          </a:p>
        </p:txBody>
      </p:sp>
    </p:spTree>
    <p:extLst>
      <p:ext uri="{BB962C8B-B14F-4D97-AF65-F5344CB8AC3E}">
        <p14:creationId xmlns:p14="http://schemas.microsoft.com/office/powerpoint/2010/main" val="343712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DA9B-B42A-4ABA-B9B4-840D439875B7}"/>
              </a:ext>
            </a:extLst>
          </p:cNvPr>
          <p:cNvSpPr>
            <a:spLocks noGrp="1"/>
          </p:cNvSpPr>
          <p:nvPr>
            <p:ph type="title"/>
          </p:nvPr>
        </p:nvSpPr>
        <p:spPr/>
        <p:txBody>
          <a:bodyPr/>
          <a:lstStyle/>
          <a:p>
            <a:r>
              <a:rPr lang="en-US" dirty="0"/>
              <a:t>Abstractions and security</a:t>
            </a:r>
          </a:p>
        </p:txBody>
      </p:sp>
      <p:sp>
        <p:nvSpPr>
          <p:cNvPr id="3" name="Content Placeholder 2">
            <a:extLst>
              <a:ext uri="{FF2B5EF4-FFF2-40B4-BE49-F238E27FC236}">
                <a16:creationId xmlns:a16="http://schemas.microsoft.com/office/drawing/2014/main" id="{A7F34ECD-E84C-4FB7-8990-8A4C9D493950}"/>
              </a:ext>
            </a:extLst>
          </p:cNvPr>
          <p:cNvSpPr>
            <a:spLocks noGrp="1"/>
          </p:cNvSpPr>
          <p:nvPr>
            <p:ph idx="1"/>
          </p:nvPr>
        </p:nvSpPr>
        <p:spPr/>
        <p:txBody>
          <a:bodyPr/>
          <a:lstStyle/>
          <a:p>
            <a:r>
              <a:rPr lang="en-US" dirty="0"/>
              <a:t>Abstractions simply and allow us to work with a layered computing model.</a:t>
            </a:r>
          </a:p>
          <a:p>
            <a:endParaRPr lang="en-US" dirty="0"/>
          </a:p>
          <a:p>
            <a:r>
              <a:rPr lang="en-US" dirty="0"/>
              <a:t>Yet mundane tasks (like needing access to raw disks in order to import data from other operating systems, or to fix damage after a nasty crash) often involve tools that can “break” the abstraction boundary.  Doing so exposes security risks!</a:t>
            </a:r>
          </a:p>
        </p:txBody>
      </p:sp>
      <p:sp>
        <p:nvSpPr>
          <p:cNvPr id="4" name="Footer Placeholder 3">
            <a:extLst>
              <a:ext uri="{FF2B5EF4-FFF2-40B4-BE49-F238E27FC236}">
                <a16:creationId xmlns:a16="http://schemas.microsoft.com/office/drawing/2014/main" id="{F61CB5D1-97FF-442D-B770-4DDD14EE3101}"/>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4C46349C-22C6-4AC9-8AD5-878A99BFA9A2}"/>
              </a:ext>
            </a:extLst>
          </p:cNvPr>
          <p:cNvSpPr>
            <a:spLocks noGrp="1"/>
          </p:cNvSpPr>
          <p:nvPr>
            <p:ph type="sldNum" sz="quarter" idx="12"/>
          </p:nvPr>
        </p:nvSpPr>
        <p:spPr>
          <a:xfrm>
            <a:off x="431800" y="6470704"/>
            <a:ext cx="973667" cy="274320"/>
          </a:xfrm>
        </p:spPr>
        <p:txBody>
          <a:bodyPr/>
          <a:lstStyle/>
          <a:p>
            <a:fld id="{6547F9EC-0141-428E-9624-21FD351CB832}" type="slidenum">
              <a:rPr lang="en-US" smtClean="0"/>
              <a:t>70</a:t>
            </a:fld>
            <a:endParaRPr lang="en-US"/>
          </a:p>
        </p:txBody>
      </p:sp>
    </p:spTree>
    <p:extLst>
      <p:ext uri="{BB962C8B-B14F-4D97-AF65-F5344CB8AC3E}">
        <p14:creationId xmlns:p14="http://schemas.microsoft.com/office/powerpoint/2010/main" val="36057990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E33DC-EF15-485E-84F6-9BB16257A514}"/>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2184781-2884-43D0-896E-5E2E39AFABE6}"/>
              </a:ext>
            </a:extLst>
          </p:cNvPr>
          <p:cNvSpPr>
            <a:spLocks noGrp="1"/>
          </p:cNvSpPr>
          <p:nvPr>
            <p:ph idx="1"/>
          </p:nvPr>
        </p:nvSpPr>
        <p:spPr/>
        <p:txBody>
          <a:bodyPr>
            <a:normAutofit/>
          </a:bodyPr>
          <a:lstStyle/>
          <a:p>
            <a:r>
              <a:rPr lang="en-US" dirty="0"/>
              <a:t>We started by looking at the evolution of the kernel, leading to Dijkstra’s idea of “layered abstractions” and the KISS approach</a:t>
            </a:r>
          </a:p>
          <a:p>
            <a:endParaRPr lang="en-US" dirty="0"/>
          </a:p>
          <a:p>
            <a:r>
              <a:rPr lang="en-US"/>
              <a:t>Some layers </a:t>
            </a:r>
            <a:r>
              <a:rPr lang="en-US" dirty="0"/>
              <a:t>we touched upon:</a:t>
            </a:r>
          </a:p>
          <a:p>
            <a:pPr lvl="1"/>
            <a:r>
              <a:rPr lang="en-US" dirty="0"/>
              <a:t>  The file system, the network, remote file servers.  </a:t>
            </a:r>
            <a:br>
              <a:rPr lang="en-US" dirty="0"/>
            </a:br>
            <a:r>
              <a:rPr lang="en-US" dirty="0"/>
              <a:t>    A USB drive is not “a file system” yet Linux lets us treat it that way.</a:t>
            </a:r>
          </a:p>
          <a:p>
            <a:pPr lvl="1"/>
            <a:r>
              <a:rPr lang="en-US" dirty="0"/>
              <a:t>  The process abstraction, the runtime environment…</a:t>
            </a:r>
          </a:p>
        </p:txBody>
      </p:sp>
      <p:sp>
        <p:nvSpPr>
          <p:cNvPr id="4" name="Footer Placeholder 3">
            <a:extLst>
              <a:ext uri="{FF2B5EF4-FFF2-40B4-BE49-F238E27FC236}">
                <a16:creationId xmlns:a16="http://schemas.microsoft.com/office/drawing/2014/main" id="{B5897345-4839-467C-A92D-E4B11950D1B3}"/>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1E29D330-9AEA-4D46-A530-DB7D044AC4D0}"/>
              </a:ext>
            </a:extLst>
          </p:cNvPr>
          <p:cNvSpPr>
            <a:spLocks noGrp="1"/>
          </p:cNvSpPr>
          <p:nvPr>
            <p:ph type="sldNum" sz="quarter" idx="12"/>
          </p:nvPr>
        </p:nvSpPr>
        <p:spPr/>
        <p:txBody>
          <a:bodyPr/>
          <a:lstStyle/>
          <a:p>
            <a:fld id="{6547F9EC-0141-428E-9624-21FD351CB832}" type="slidenum">
              <a:rPr lang="en-US" smtClean="0"/>
              <a:pPr/>
              <a:t>71</a:t>
            </a:fld>
            <a:endParaRPr lang="en-US"/>
          </a:p>
        </p:txBody>
      </p:sp>
    </p:spTree>
    <p:extLst>
      <p:ext uri="{BB962C8B-B14F-4D97-AF65-F5344CB8AC3E}">
        <p14:creationId xmlns:p14="http://schemas.microsoft.com/office/powerpoint/2010/main" val="6663974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E33DC-EF15-485E-84F6-9BB16257A514}"/>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2184781-2884-43D0-896E-5E2E39AFABE6}"/>
              </a:ext>
            </a:extLst>
          </p:cNvPr>
          <p:cNvSpPr>
            <a:spLocks noGrp="1"/>
          </p:cNvSpPr>
          <p:nvPr>
            <p:ph idx="1"/>
          </p:nvPr>
        </p:nvSpPr>
        <p:spPr>
          <a:xfrm>
            <a:off x="516466" y="2084832"/>
            <a:ext cx="11523134" cy="4023360"/>
          </a:xfrm>
        </p:spPr>
        <p:txBody>
          <a:bodyPr>
            <a:normAutofit/>
          </a:bodyPr>
          <a:lstStyle/>
          <a:p>
            <a:pPr marL="128016" lvl="1" indent="0">
              <a:buNone/>
            </a:pPr>
            <a:r>
              <a:rPr lang="en-US" dirty="0"/>
              <a:t>Abstraction is a powerful tool for improving specifications, verifying systems and introducing protective boundaries.  </a:t>
            </a:r>
          </a:p>
          <a:p>
            <a:pPr lvl="2"/>
            <a:r>
              <a:rPr lang="en-US" sz="2800" dirty="0"/>
              <a:t> A file system abstracts storage: The device just hold bytes</a:t>
            </a:r>
          </a:p>
          <a:p>
            <a:pPr lvl="2"/>
            <a:r>
              <a:rPr lang="en-US" sz="2800" dirty="0"/>
              <a:t> We can abstract a system as a VM/container, use this to move applications </a:t>
            </a:r>
            <a:br>
              <a:rPr lang="en-US" sz="2800" dirty="0"/>
            </a:br>
            <a:r>
              <a:rPr lang="en-US" sz="2800" dirty="0"/>
              <a:t>  to a new environment like a cloud.  </a:t>
            </a:r>
          </a:p>
          <a:p>
            <a:pPr marL="128016" lvl="1" indent="0">
              <a:buNone/>
            </a:pPr>
            <a:endParaRPr lang="en-US" dirty="0"/>
          </a:p>
          <a:p>
            <a:pPr marL="128016" lvl="1" indent="0">
              <a:buNone/>
            </a:pPr>
            <a:r>
              <a:rPr lang="en-US" dirty="0"/>
              <a:t>Yet excessive simplicity through an abstraction that hides performance-critical aspects can harm performance and even create security issues!</a:t>
            </a:r>
          </a:p>
        </p:txBody>
      </p:sp>
      <p:sp>
        <p:nvSpPr>
          <p:cNvPr id="4" name="Footer Placeholder 3">
            <a:extLst>
              <a:ext uri="{FF2B5EF4-FFF2-40B4-BE49-F238E27FC236}">
                <a16:creationId xmlns:a16="http://schemas.microsoft.com/office/drawing/2014/main" id="{B5897345-4839-467C-A92D-E4B11950D1B3}"/>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1E29D330-9AEA-4D46-A530-DB7D044AC4D0}"/>
              </a:ext>
            </a:extLst>
          </p:cNvPr>
          <p:cNvSpPr>
            <a:spLocks noGrp="1"/>
          </p:cNvSpPr>
          <p:nvPr>
            <p:ph type="sldNum" sz="quarter" idx="12"/>
          </p:nvPr>
        </p:nvSpPr>
        <p:spPr/>
        <p:txBody>
          <a:bodyPr/>
          <a:lstStyle/>
          <a:p>
            <a:fld id="{6547F9EC-0141-428E-9624-21FD351CB832}" type="slidenum">
              <a:rPr lang="en-US" smtClean="0"/>
              <a:pPr/>
              <a:t>72</a:t>
            </a:fld>
            <a:endParaRPr lang="en-US"/>
          </a:p>
        </p:txBody>
      </p:sp>
      <p:pic>
        <p:nvPicPr>
          <p:cNvPr id="7" name="Picture 6">
            <a:extLst>
              <a:ext uri="{FF2B5EF4-FFF2-40B4-BE49-F238E27FC236}">
                <a16:creationId xmlns:a16="http://schemas.microsoft.com/office/drawing/2014/main" id="{C6774667-67F2-40E9-965E-19F6C6ABE713}"/>
              </a:ext>
            </a:extLst>
          </p:cNvPr>
          <p:cNvPicPr>
            <a:picLocks noChangeAspect="1"/>
          </p:cNvPicPr>
          <p:nvPr/>
        </p:nvPicPr>
        <p:blipFill>
          <a:blip r:embed="rId2"/>
          <a:stretch>
            <a:fillRect/>
          </a:stretch>
        </p:blipFill>
        <p:spPr>
          <a:xfrm>
            <a:off x="8568266" y="112976"/>
            <a:ext cx="3471333" cy="1655559"/>
          </a:xfrm>
          <a:prstGeom prst="rect">
            <a:avLst/>
          </a:prstGeom>
        </p:spPr>
      </p:pic>
    </p:spTree>
    <p:extLst>
      <p:ext uri="{BB962C8B-B14F-4D97-AF65-F5344CB8AC3E}">
        <p14:creationId xmlns:p14="http://schemas.microsoft.com/office/powerpoint/2010/main" val="23260850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F9842-1579-4E97-9C69-BFFF9D8D4F42}"/>
              </a:ext>
            </a:extLst>
          </p:cNvPr>
          <p:cNvSpPr>
            <a:spLocks noGrp="1"/>
          </p:cNvSpPr>
          <p:nvPr>
            <p:ph type="title"/>
          </p:nvPr>
        </p:nvSpPr>
        <p:spPr/>
        <p:txBody>
          <a:bodyPr/>
          <a:lstStyle/>
          <a:p>
            <a:r>
              <a:rPr lang="en-US" dirty="0"/>
              <a:t>In fact there were many issues</a:t>
            </a:r>
          </a:p>
        </p:txBody>
      </p:sp>
      <p:sp>
        <p:nvSpPr>
          <p:cNvPr id="3" name="Content Placeholder 2">
            <a:extLst>
              <a:ext uri="{FF2B5EF4-FFF2-40B4-BE49-F238E27FC236}">
                <a16:creationId xmlns:a16="http://schemas.microsoft.com/office/drawing/2014/main" id="{1FB33311-8C51-4469-85A3-47D45898885E}"/>
              </a:ext>
            </a:extLst>
          </p:cNvPr>
          <p:cNvSpPr>
            <a:spLocks noGrp="1"/>
          </p:cNvSpPr>
          <p:nvPr>
            <p:ph idx="1"/>
          </p:nvPr>
        </p:nvSpPr>
        <p:spPr/>
        <p:txBody>
          <a:bodyPr>
            <a:normAutofit fontScale="92500" lnSpcReduction="10000"/>
          </a:bodyPr>
          <a:lstStyle/>
          <a:p>
            <a:r>
              <a:rPr lang="en-US" dirty="0"/>
              <a:t>Theft of passwords was a big issue, but even without passwords, any user could literally see the memory in use by other users.</a:t>
            </a:r>
          </a:p>
          <a:p>
            <a:endParaRPr lang="en-US" dirty="0"/>
          </a:p>
          <a:p>
            <a:r>
              <a:rPr lang="en-US" dirty="0"/>
              <a:t>Personal information was completely visible, such as healthcare records, payroll records, etc.</a:t>
            </a:r>
          </a:p>
          <a:p>
            <a:endParaRPr lang="en-US" dirty="0"/>
          </a:p>
          <a:p>
            <a:r>
              <a:rPr lang="en-US" dirty="0"/>
              <a:t>Even the code of the kernel itself was visible.  Other companies could dissemble it as a shortcut to competing with IBM!</a:t>
            </a:r>
          </a:p>
        </p:txBody>
      </p:sp>
      <p:sp>
        <p:nvSpPr>
          <p:cNvPr id="4" name="Footer Placeholder 3">
            <a:extLst>
              <a:ext uri="{FF2B5EF4-FFF2-40B4-BE49-F238E27FC236}">
                <a16:creationId xmlns:a16="http://schemas.microsoft.com/office/drawing/2014/main" id="{6CF84D1B-CA7B-4D87-AA7E-271E2A52C830}"/>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1BE3799A-CFA6-4CA4-BE47-13316E25B303}"/>
              </a:ext>
            </a:extLst>
          </p:cNvPr>
          <p:cNvSpPr>
            <a:spLocks noGrp="1"/>
          </p:cNvSpPr>
          <p:nvPr>
            <p:ph type="sldNum" sz="quarter" idx="12"/>
          </p:nvPr>
        </p:nvSpPr>
        <p:spPr/>
        <p:txBody>
          <a:bodyPr/>
          <a:lstStyle/>
          <a:p>
            <a:fld id="{6547F9EC-0141-428E-9624-21FD351CB832}" type="slidenum">
              <a:rPr lang="en-US" smtClean="0"/>
              <a:t>8</a:t>
            </a:fld>
            <a:endParaRPr lang="en-US"/>
          </a:p>
        </p:txBody>
      </p:sp>
    </p:spTree>
    <p:extLst>
      <p:ext uri="{BB962C8B-B14F-4D97-AF65-F5344CB8AC3E}">
        <p14:creationId xmlns:p14="http://schemas.microsoft.com/office/powerpoint/2010/main" val="4154525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2F01-403E-4A0F-9849-A6BE74BAF669}"/>
              </a:ext>
            </a:extLst>
          </p:cNvPr>
          <p:cNvSpPr>
            <a:spLocks noGrp="1"/>
          </p:cNvSpPr>
          <p:nvPr>
            <p:ph type="title"/>
          </p:nvPr>
        </p:nvSpPr>
        <p:spPr/>
        <p:txBody>
          <a:bodyPr/>
          <a:lstStyle/>
          <a:p>
            <a:r>
              <a:rPr lang="en-US" dirty="0"/>
              <a:t>IBM 370 Kernel protections</a:t>
            </a:r>
          </a:p>
        </p:txBody>
      </p:sp>
      <p:sp>
        <p:nvSpPr>
          <p:cNvPr id="3" name="Content Placeholder 2">
            <a:extLst>
              <a:ext uri="{FF2B5EF4-FFF2-40B4-BE49-F238E27FC236}">
                <a16:creationId xmlns:a16="http://schemas.microsoft.com/office/drawing/2014/main" id="{A30C94EF-F3A7-4BF2-9B6F-D91D9B657E5A}"/>
              </a:ext>
            </a:extLst>
          </p:cNvPr>
          <p:cNvSpPr>
            <a:spLocks noGrp="1"/>
          </p:cNvSpPr>
          <p:nvPr>
            <p:ph idx="1"/>
          </p:nvPr>
        </p:nvSpPr>
        <p:spPr>
          <a:xfrm>
            <a:off x="1024128" y="2286000"/>
            <a:ext cx="10913872" cy="4023360"/>
          </a:xfrm>
        </p:spPr>
        <p:txBody>
          <a:bodyPr>
            <a:normAutofit/>
          </a:bodyPr>
          <a:lstStyle/>
          <a:p>
            <a:r>
              <a:rPr lang="en-US" dirty="0"/>
              <a:t>… So, it was not a surprise when the IBM 370 introduced a wide range of additional kernel protections!</a:t>
            </a:r>
          </a:p>
          <a:p>
            <a:pPr>
              <a:buFont typeface="Wingdings" panose="05000000000000000000" pitchFamily="2" charset="2"/>
              <a:buChar char="Ø"/>
            </a:pPr>
            <a:r>
              <a:rPr lang="en-US" dirty="0"/>
              <a:t>  User mode / kernel mode: The kernel had a long list of special</a:t>
            </a:r>
            <a:br>
              <a:rPr lang="en-US" dirty="0"/>
            </a:br>
            <a:r>
              <a:rPr lang="en-US" dirty="0"/>
              <a:t>    instructions that it could execute, that were illegal for users.</a:t>
            </a:r>
          </a:p>
          <a:p>
            <a:pPr>
              <a:buFont typeface="Wingdings" panose="05000000000000000000" pitchFamily="2" charset="2"/>
              <a:buChar char="Ø"/>
            </a:pPr>
            <a:r>
              <a:rPr lang="en-US" dirty="0"/>
              <a:t>  Each user process was given its own page table, and limited</a:t>
            </a:r>
            <a:br>
              <a:rPr lang="en-US" dirty="0"/>
            </a:br>
            <a:r>
              <a:rPr lang="en-US" dirty="0"/>
              <a:t>    to seeing its own memory (the kernel, in contrast, “sees all”).</a:t>
            </a:r>
          </a:p>
          <a:p>
            <a:pPr>
              <a:buFont typeface="Wingdings" panose="05000000000000000000" pitchFamily="2" charset="2"/>
              <a:buChar char="Ø"/>
            </a:pPr>
            <a:r>
              <a:rPr lang="en-US" dirty="0"/>
              <a:t>  Traps and exceptions switched from user mode to kernel mode</a:t>
            </a:r>
          </a:p>
        </p:txBody>
      </p:sp>
      <p:sp>
        <p:nvSpPr>
          <p:cNvPr id="4" name="Footer Placeholder 3">
            <a:extLst>
              <a:ext uri="{FF2B5EF4-FFF2-40B4-BE49-F238E27FC236}">
                <a16:creationId xmlns:a16="http://schemas.microsoft.com/office/drawing/2014/main" id="{3E67036A-B203-403D-A5A0-8AFDF7ACE5FD}"/>
              </a:ext>
            </a:extLst>
          </p:cNvPr>
          <p:cNvSpPr>
            <a:spLocks noGrp="1"/>
          </p:cNvSpPr>
          <p:nvPr>
            <p:ph type="ftr" sz="quarter" idx="11"/>
          </p:nvPr>
        </p:nvSpPr>
        <p:spPr/>
        <p:txBody>
          <a:bodyPr/>
          <a:lstStyle/>
          <a:p>
            <a:r>
              <a:rPr lang="en-US"/>
              <a:t>Cornell CS4414 - Fall 2020.</a:t>
            </a:r>
          </a:p>
        </p:txBody>
      </p:sp>
      <p:sp>
        <p:nvSpPr>
          <p:cNvPr id="5" name="Slide Number Placeholder 4">
            <a:extLst>
              <a:ext uri="{FF2B5EF4-FFF2-40B4-BE49-F238E27FC236}">
                <a16:creationId xmlns:a16="http://schemas.microsoft.com/office/drawing/2014/main" id="{1395B833-EEF3-47E4-9043-C43142C6DEE1}"/>
              </a:ext>
            </a:extLst>
          </p:cNvPr>
          <p:cNvSpPr>
            <a:spLocks noGrp="1"/>
          </p:cNvSpPr>
          <p:nvPr>
            <p:ph type="sldNum" sz="quarter" idx="12"/>
          </p:nvPr>
        </p:nvSpPr>
        <p:spPr/>
        <p:txBody>
          <a:bodyPr/>
          <a:lstStyle/>
          <a:p>
            <a:fld id="{6547F9EC-0141-428E-9624-21FD351CB832}" type="slidenum">
              <a:rPr lang="en-US" smtClean="0"/>
              <a:t>9</a:t>
            </a:fld>
            <a:endParaRPr lang="en-US"/>
          </a:p>
        </p:txBody>
      </p:sp>
      <p:pic>
        <p:nvPicPr>
          <p:cNvPr id="6" name="Picture 5">
            <a:extLst>
              <a:ext uri="{FF2B5EF4-FFF2-40B4-BE49-F238E27FC236}">
                <a16:creationId xmlns:a16="http://schemas.microsoft.com/office/drawing/2014/main" id="{FA6FA68F-31D7-44B7-9A42-D20356FA4EAB}"/>
              </a:ext>
            </a:extLst>
          </p:cNvPr>
          <p:cNvPicPr>
            <a:picLocks noChangeAspect="1"/>
          </p:cNvPicPr>
          <p:nvPr/>
        </p:nvPicPr>
        <p:blipFill>
          <a:blip r:embed="rId2"/>
          <a:stretch>
            <a:fillRect/>
          </a:stretch>
        </p:blipFill>
        <p:spPr>
          <a:xfrm>
            <a:off x="9414933" y="112976"/>
            <a:ext cx="2379134" cy="1809482"/>
          </a:xfrm>
          <a:prstGeom prst="rect">
            <a:avLst/>
          </a:prstGeom>
        </p:spPr>
      </p:pic>
      <p:sp>
        <p:nvSpPr>
          <p:cNvPr id="7" name="TextBox 6">
            <a:extLst>
              <a:ext uri="{FF2B5EF4-FFF2-40B4-BE49-F238E27FC236}">
                <a16:creationId xmlns:a16="http://schemas.microsoft.com/office/drawing/2014/main" id="{4AEFC2DB-4EA5-48FB-98E5-0E8AFA9F7198}"/>
              </a:ext>
            </a:extLst>
          </p:cNvPr>
          <p:cNvSpPr txBox="1"/>
          <p:nvPr/>
        </p:nvSpPr>
        <p:spPr>
          <a:xfrm>
            <a:off x="127001" y="6375692"/>
            <a:ext cx="9395393" cy="369332"/>
          </a:xfrm>
          <a:prstGeom prst="rect">
            <a:avLst/>
          </a:prstGeom>
          <a:solidFill>
            <a:srgbClr val="FFFF00"/>
          </a:solidFill>
          <a:ln>
            <a:solidFill>
              <a:schemeClr val="tx1"/>
            </a:solidFill>
          </a:ln>
        </p:spPr>
        <p:txBody>
          <a:bodyPr wrap="none" rtlCol="0">
            <a:spAutoFit/>
          </a:bodyPr>
          <a:lstStyle/>
          <a:p>
            <a:r>
              <a:rPr lang="en-US" dirty="0"/>
              <a:t>Take a security course to learn more, including how some traps returned to the user… in kernel mode!</a:t>
            </a:r>
          </a:p>
        </p:txBody>
      </p:sp>
    </p:spTree>
    <p:extLst>
      <p:ext uri="{BB962C8B-B14F-4D97-AF65-F5344CB8AC3E}">
        <p14:creationId xmlns:p14="http://schemas.microsoft.com/office/powerpoint/2010/main" val="2613886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3205</TotalTime>
  <Words>6138</Words>
  <Application>Microsoft Office PowerPoint</Application>
  <PresentationFormat>Widescreen</PresentationFormat>
  <Paragraphs>605</Paragraphs>
  <Slides>72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Calibri</vt:lpstr>
      <vt:lpstr>Helvetica</vt:lpstr>
      <vt:lpstr>Tw Cen MT</vt:lpstr>
      <vt:lpstr>Tw Cen MT Condensed</vt:lpstr>
      <vt:lpstr>Wingdings</vt:lpstr>
      <vt:lpstr>Wingdings 3</vt:lpstr>
      <vt:lpstr>Integral</vt:lpstr>
      <vt:lpstr>Abstraction  Performance:  An Enduring battle</vt:lpstr>
      <vt:lpstr>Idea Map For Today</vt:lpstr>
      <vt:lpstr>Early computer systems didn’t have an operating system!</vt:lpstr>
      <vt:lpstr> code reuse emerged as an important goal</vt:lpstr>
      <vt:lpstr>The O/S and the Kernel</vt:lpstr>
      <vt:lpstr>The Dawn of Hacking  (IBM 360, 1978)</vt:lpstr>
      <vt:lpstr>Guess what?</vt:lpstr>
      <vt:lpstr>In fact there were many issues</vt:lpstr>
      <vt:lpstr>IBM 370 Kernel protections</vt:lpstr>
      <vt:lpstr>Protection of the File System</vt:lpstr>
      <vt:lpstr>Why would this matter?</vt:lpstr>
      <vt:lpstr>How do file systems really work?</vt:lpstr>
      <vt:lpstr>Linux File System Data Structure</vt:lpstr>
      <vt:lpstr>Links</vt:lpstr>
      <vt:lpstr>Links</vt:lpstr>
      <vt:lpstr>Links</vt:lpstr>
      <vt:lpstr>Symbolic links</vt:lpstr>
      <vt:lpstr>Symbolic links</vt:lpstr>
      <vt:lpstr>Symbolic links</vt:lpstr>
      <vt:lpstr>Symbolic links</vt:lpstr>
      <vt:lpstr>Symbolic links</vt:lpstr>
      <vt:lpstr>POSIX File System API</vt:lpstr>
      <vt:lpstr>POSIX File System API</vt:lpstr>
      <vt:lpstr>POSIX File System API</vt:lpstr>
      <vt:lpstr>More POSIX operations</vt:lpstr>
      <vt:lpstr>C++ FILE wrappers, mmap</vt:lpstr>
      <vt:lpstr>Stored data resides in blocks</vt:lpstr>
      <vt:lpstr>On the disk and Inside the kernel, a file has a File Control Block (inode)</vt:lpstr>
      <vt:lpstr>On the disk and Inside the kernel, a file has a File Control Block (inode)</vt:lpstr>
      <vt:lpstr>In-Memory File System Structures</vt:lpstr>
      <vt:lpstr>File data is stored in blocks</vt:lpstr>
      <vt:lpstr>With a network file system, same idea…</vt:lpstr>
      <vt:lpstr>…. So, when you deleted “party-plan.docx”</vt:lpstr>
      <vt:lpstr>…. So, when you deleted “party-plan.docx”</vt:lpstr>
      <vt:lpstr>Why was the kernel so “Lazy”?</vt:lpstr>
      <vt:lpstr>Is it possible to “really” delete a file?</vt:lpstr>
      <vt:lpstr>Rachel’s forensic toolkit</vt:lpstr>
      <vt:lpstr>These tools bypass file system security</vt:lpstr>
      <vt:lpstr>… which is why Linux normally allows their use only by the superuser</vt:lpstr>
      <vt:lpstr>… how would Rachel even figure out the file names?</vt:lpstr>
      <vt:lpstr>… Of course it may not be trivial to match the name to the file</vt:lpstr>
      <vt:lpstr>A file system may look immaculate…</vt:lpstr>
      <vt:lpstr>The first-write issue</vt:lpstr>
      <vt:lpstr>Even USB storage  devices can be dangerous!</vt:lpstr>
      <vt:lpstr>PowerPoint Presentation</vt:lpstr>
      <vt:lpstr>This is a story about file system security but also about abstractions</vt:lpstr>
      <vt:lpstr>We (want to) trust the kernel!</vt:lpstr>
      <vt:lpstr>Yet no kernel is all-powerful</vt:lpstr>
      <vt:lpstr>Linux themes</vt:lpstr>
      <vt:lpstr>Modern hardware is not at all simple…</vt:lpstr>
      <vt:lpstr>Linux is modular and compositional</vt:lpstr>
      <vt:lpstr>Roles of the modern Linux kernel</vt:lpstr>
      <vt:lpstr>Roles of the modern Linux kernel</vt:lpstr>
      <vt:lpstr>Theme: Abstractions</vt:lpstr>
      <vt:lpstr>Wikipedia</vt:lpstr>
      <vt:lpstr>Example: Gatekeeper at Book sale</vt:lpstr>
      <vt:lpstr>… this idea is adaptable!</vt:lpstr>
      <vt:lpstr>The “token abstraction”</vt:lpstr>
      <vt:lpstr>Pros and cons of abstractions</vt:lpstr>
      <vt:lpstr>Concrete abstractions versus conceptual ones</vt:lpstr>
      <vt:lpstr>… a three-way tug of war!</vt:lpstr>
      <vt:lpstr>Example: Virtual Memory</vt:lpstr>
      <vt:lpstr>Virtualization can apply to the entire machine</vt:lpstr>
      <vt:lpstr>virtualization is a valuable tool!</vt:lpstr>
      <vt:lpstr>Pros and cons of virtualization</vt:lpstr>
      <vt:lpstr>Container virtualization</vt:lpstr>
      <vt:lpstr>Container Virtualization</vt:lpstr>
      <vt:lpstr>Containers offer a path to the cloud</vt:lpstr>
      <vt:lpstr>Containers offer a path to the cloud</vt:lpstr>
      <vt:lpstr>Abstractions and security</vt:lpstr>
      <vt:lpstr>Conclusion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CS4414  Systems Programming</dc:title>
  <dc:creator>Ken Birman</dc:creator>
  <cp:lastModifiedBy>Ken Birman</cp:lastModifiedBy>
  <cp:revision>237</cp:revision>
  <dcterms:created xsi:type="dcterms:W3CDTF">2020-07-27T14:20:38Z</dcterms:created>
  <dcterms:modified xsi:type="dcterms:W3CDTF">2020-09-24T11:44:06Z</dcterms:modified>
</cp:coreProperties>
</file>