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  <p:sldMasterId id="2147483698" r:id="rId3"/>
  </p:sldMasterIdLst>
  <p:notesMasterIdLst>
    <p:notesMasterId r:id="rId63"/>
  </p:notesMasterIdLst>
  <p:sldIdLst>
    <p:sldId id="256" r:id="rId4"/>
    <p:sldId id="1516" r:id="rId5"/>
    <p:sldId id="425" r:id="rId6"/>
    <p:sldId id="370" r:id="rId7"/>
    <p:sldId id="399" r:id="rId8"/>
    <p:sldId id="398" r:id="rId9"/>
    <p:sldId id="400" r:id="rId10"/>
    <p:sldId id="397" r:id="rId11"/>
    <p:sldId id="289" r:id="rId12"/>
    <p:sldId id="403" r:id="rId13"/>
    <p:sldId id="402" r:id="rId14"/>
    <p:sldId id="290" r:id="rId15"/>
    <p:sldId id="404" r:id="rId16"/>
    <p:sldId id="405" r:id="rId17"/>
    <p:sldId id="1509" r:id="rId18"/>
    <p:sldId id="407" r:id="rId19"/>
    <p:sldId id="1520" r:id="rId20"/>
    <p:sldId id="1521" r:id="rId21"/>
    <p:sldId id="1510" r:id="rId22"/>
    <p:sldId id="371" r:id="rId23"/>
    <p:sldId id="292" r:id="rId24"/>
    <p:sldId id="372" r:id="rId25"/>
    <p:sldId id="373" r:id="rId26"/>
    <p:sldId id="374" r:id="rId27"/>
    <p:sldId id="375" r:id="rId28"/>
    <p:sldId id="387" r:id="rId29"/>
    <p:sldId id="376" r:id="rId30"/>
    <p:sldId id="377" r:id="rId31"/>
    <p:sldId id="263" r:id="rId32"/>
    <p:sldId id="264" r:id="rId33"/>
    <p:sldId id="261" r:id="rId34"/>
    <p:sldId id="257" r:id="rId35"/>
    <p:sldId id="1511" r:id="rId36"/>
    <p:sldId id="258" r:id="rId37"/>
    <p:sldId id="1512" r:id="rId38"/>
    <p:sldId id="1522" r:id="rId39"/>
    <p:sldId id="1523" r:id="rId40"/>
    <p:sldId id="1524" r:id="rId41"/>
    <p:sldId id="1525" r:id="rId42"/>
    <p:sldId id="1527" r:id="rId43"/>
    <p:sldId id="1526" r:id="rId44"/>
    <p:sldId id="1528" r:id="rId45"/>
    <p:sldId id="1508" r:id="rId46"/>
    <p:sldId id="1515" r:id="rId47"/>
    <p:sldId id="1504" r:id="rId48"/>
    <p:sldId id="1514" r:id="rId49"/>
    <p:sldId id="260" r:id="rId50"/>
    <p:sldId id="262" r:id="rId51"/>
    <p:sldId id="1503" r:id="rId52"/>
    <p:sldId id="265" r:id="rId53"/>
    <p:sldId id="1506" r:id="rId54"/>
    <p:sldId id="1519" r:id="rId55"/>
    <p:sldId id="1505" r:id="rId56"/>
    <p:sldId id="1517" r:id="rId57"/>
    <p:sldId id="1507" r:id="rId58"/>
    <p:sldId id="266" r:id="rId59"/>
    <p:sldId id="268" r:id="rId60"/>
    <p:sldId id="267" r:id="rId61"/>
    <p:sldId id="1518" r:id="rId6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 Birman" initials="KB" lastIdx="1" clrIdx="0">
    <p:extLst>
      <p:ext uri="{19B8F6BF-5375-455C-9EA6-DF929625EA0E}">
        <p15:presenceInfo xmlns:p15="http://schemas.microsoft.com/office/powerpoint/2012/main" userId="8729f19e1223be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51A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commentAuthors" Target="commentAuthor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8A7E6-B985-4717-8041-06C2EE61C4D6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3795-4057-42F8-94F1-B3898A7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88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6E9C2B-1FD3-4C12-9A54-3DF919364AE5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02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7FC2-F6F6-4C3D-A985-1677CE7D0411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3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CFDD-954D-4FC2-BB9F-9EF3A1328D79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58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8478157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286507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096059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97000"/>
            <a:ext cx="54864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97000"/>
            <a:ext cx="54864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606106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233484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427928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27022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79211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41691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641690" cy="4023360"/>
          </a:xfrm>
        </p:spPr>
        <p:txBody>
          <a:bodyPr>
            <a:normAutofit/>
          </a:bodyPr>
          <a:lstStyle>
            <a:lvl1pPr>
              <a:defRPr sz="3200"/>
            </a:lvl1pPr>
            <a:lvl2pPr marL="265176" indent="-137160">
              <a:buFont typeface="Wingdings" panose="05000000000000000000" pitchFamily="2" charset="2"/>
              <a:buChar char="Ø"/>
              <a:defRPr sz="2800"/>
            </a:lvl2pPr>
            <a:lvl3pPr marL="448056" indent="-137160">
              <a:buFont typeface="Wingdings" panose="05000000000000000000" pitchFamily="2" charset="2"/>
              <a:buChar char="Ø"/>
              <a:defRPr sz="2000"/>
            </a:lvl3pPr>
            <a:lvl4pPr marL="594360" indent="-137160">
              <a:buFont typeface="Wingdings" panose="05000000000000000000" pitchFamily="2" charset="2"/>
              <a:buChar char="Ø"/>
              <a:defRPr sz="2000"/>
            </a:lvl4pPr>
            <a:lvl5pPr marL="777240" indent="-137160">
              <a:buFont typeface="Wingdings" panose="05000000000000000000" pitchFamily="2" charset="2"/>
              <a:buChar char="Ø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08CEF-D72C-47A6-9023-F6DFAB615D00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67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737498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687469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90000" y="254000"/>
            <a:ext cx="27940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54000"/>
            <a:ext cx="81788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484044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2658357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247036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277874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97000"/>
            <a:ext cx="54864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97000"/>
            <a:ext cx="54864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6184327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729936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363899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48327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5FF4-B9E8-4CAC-AD07-866F26D3F664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9273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3888562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25541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513049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90000" y="254000"/>
            <a:ext cx="27940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54000"/>
            <a:ext cx="81788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001367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3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26" y="2286000"/>
            <a:ext cx="5376674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F59E-CA4A-4E7F-AF00-1FC0FF537333}" type="datetime1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5217646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5217646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994" y="2179636"/>
            <a:ext cx="5430057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none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994" y="2967788"/>
            <a:ext cx="5430057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D99C-628F-48AC-A44C-62F4E4F2E9FF}" type="datetime1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7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AFD8-31E2-4252-99FD-508A94B19557}" type="datetime1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7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F84-B40A-4593-AA9F-DA07F1F39720}" type="datetime1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4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457B-0600-4F1E-8774-74F3AF666A47}" type="datetime1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3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F782-B9A8-47BA-8FE2-3C47345AAD63}" type="datetime1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80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53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1078685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F8905F-AB09-4F9A-BD37-F86C49567F47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99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b="1" kern="1200" cap="all" spc="100" baseline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54000"/>
            <a:ext cx="1117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397000"/>
            <a:ext cx="11176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/>
        </p:nvSpPr>
        <p:spPr>
          <a:xfrm>
            <a:off x="11774458" y="6611780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-21375" y="6629401"/>
            <a:ext cx="4645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0"/>
            <a:ext cx="12192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10530417" y="-26988"/>
            <a:ext cx="1761067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128522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54000"/>
            <a:ext cx="1117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397000"/>
            <a:ext cx="11176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/>
        </p:nvSpPr>
        <p:spPr>
          <a:xfrm>
            <a:off x="11774458" y="6611780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-21375" y="6629401"/>
            <a:ext cx="4645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0"/>
            <a:ext cx="12192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10530417" y="-26988"/>
            <a:ext cx="1761067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362445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B290-8948-464B-9A2F-7EECFACCE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Memory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07313-B692-48C8-8D0A-53CDD450B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Professor Ken Birman</a:t>
            </a:r>
          </a:p>
          <a:p>
            <a:pPr algn="ctr"/>
            <a:r>
              <a:rPr lang="en-US" sz="2400" dirty="0"/>
              <a:t>CS4414 Lecture 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26006-9BAA-4D60-A96F-84032ACC1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CAB51-E3B0-4FB7-ADE2-47D11539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47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 flipV="1">
            <a:off x="5607443" y="1507180"/>
            <a:ext cx="2980869" cy="3828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5605855" y="2733814"/>
            <a:ext cx="3006851" cy="235662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1986" name="Rectangle 2"/>
          <p:cNvSpPr>
            <a:spLocks/>
          </p:cNvSpPr>
          <p:nvPr/>
        </p:nvSpPr>
        <p:spPr bwMode="auto">
          <a:xfrm>
            <a:off x="9018561" y="235863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05000" y="1397000"/>
            <a:ext cx="4457700" cy="5435600"/>
          </a:xfrm>
          <a:ln/>
        </p:spPr>
        <p:txBody>
          <a:bodyPr/>
          <a:lstStyle/>
          <a:p>
            <a:r>
              <a:rPr lang="en-US" dirty="0"/>
              <a:t>Region of memory</a:t>
            </a:r>
            <a:br>
              <a:rPr lang="en-US" dirty="0"/>
            </a:br>
            <a:r>
              <a:rPr lang="en-US" dirty="0"/>
              <a:t>managed with</a:t>
            </a:r>
            <a:br>
              <a:rPr lang="en-US" dirty="0"/>
            </a:br>
            <a:r>
              <a:rPr lang="en-US" dirty="0"/>
              <a:t>stack discipline</a:t>
            </a: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981817" y="4938038"/>
            <a:ext cx="50812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1991" name="Rectangle 7"/>
          <p:cNvSpPr>
            <a:spLocks/>
          </p:cNvSpPr>
          <p:nvPr/>
        </p:nvSpPr>
        <p:spPr bwMode="auto">
          <a:xfrm>
            <a:off x="2315758" y="4706263"/>
            <a:ext cx="2634300" cy="457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rgbClr val="00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1992" name="Rectangle 8"/>
          <p:cNvSpPr>
            <a:spLocks/>
          </p:cNvSpPr>
          <p:nvPr/>
        </p:nvSpPr>
        <p:spPr bwMode="auto">
          <a:xfrm>
            <a:off x="5607443" y="1890038"/>
            <a:ext cx="1305241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5605854" y="4785638"/>
            <a:ext cx="1295714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1999" name="Rectangle 15"/>
          <p:cNvSpPr>
            <a:spLocks/>
          </p:cNvSpPr>
          <p:nvPr/>
        </p:nvSpPr>
        <p:spPr bwMode="auto">
          <a:xfrm>
            <a:off x="4272043" y="776319"/>
            <a:ext cx="4378443" cy="81560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(an empty stack would start here)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8599461" y="975638"/>
            <a:ext cx="1142349" cy="541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599462" y="654389"/>
            <a:ext cx="1142349" cy="559420"/>
            <a:chOff x="1154801" y="3021980"/>
            <a:chExt cx="1142349" cy="559420"/>
          </a:xfrm>
        </p:grpSpPr>
        <p:sp>
          <p:nvSpPr>
            <p:cNvPr id="4" name="Freeform 3"/>
            <p:cNvSpPr/>
            <p:nvPr/>
          </p:nvSpPr>
          <p:spPr bwMode="auto">
            <a:xfrm>
              <a:off x="1154801" y="3021980"/>
              <a:ext cx="1142349" cy="468909"/>
            </a:xfrm>
            <a:custGeom>
              <a:avLst/>
              <a:gdLst>
                <a:gd name="connsiteX0" fmla="*/ 0 w 1137424"/>
                <a:gd name="connsiteY0" fmla="*/ 468352 h 557561"/>
                <a:gd name="connsiteX1" fmla="*/ 1137424 w 1137424"/>
                <a:gd name="connsiteY1" fmla="*/ 468352 h 557561"/>
                <a:gd name="connsiteX2" fmla="*/ 1137424 w 1137424"/>
                <a:gd name="connsiteY2" fmla="*/ 11152 h 557561"/>
                <a:gd name="connsiteX3" fmla="*/ 1003610 w 1137424"/>
                <a:gd name="connsiteY3" fmla="*/ 144966 h 557561"/>
                <a:gd name="connsiteX4" fmla="*/ 892098 w 1137424"/>
                <a:gd name="connsiteY4" fmla="*/ 33454 h 557561"/>
                <a:gd name="connsiteX5" fmla="*/ 780586 w 1137424"/>
                <a:gd name="connsiteY5" fmla="*/ 144966 h 557561"/>
                <a:gd name="connsiteX6" fmla="*/ 646772 w 1137424"/>
                <a:gd name="connsiteY6" fmla="*/ 11152 h 557561"/>
                <a:gd name="connsiteX7" fmla="*/ 535258 w 1137424"/>
                <a:gd name="connsiteY7" fmla="*/ 122666 h 557561"/>
                <a:gd name="connsiteX8" fmla="*/ 446046 w 1137424"/>
                <a:gd name="connsiteY8" fmla="*/ 33454 h 557561"/>
                <a:gd name="connsiteX9" fmla="*/ 345688 w 1137424"/>
                <a:gd name="connsiteY9" fmla="*/ 133812 h 557561"/>
                <a:gd name="connsiteX10" fmla="*/ 211876 w 1137424"/>
                <a:gd name="connsiteY10" fmla="*/ 0 h 557561"/>
                <a:gd name="connsiteX11" fmla="*/ 122663 w 1137424"/>
                <a:gd name="connsiteY11" fmla="*/ 167269 h 557561"/>
                <a:gd name="connsiteX12" fmla="*/ 122663 w 1137424"/>
                <a:gd name="connsiteY12" fmla="*/ 167269 h 557561"/>
                <a:gd name="connsiteX13" fmla="*/ 44605 w 1137424"/>
                <a:gd name="connsiteY13" fmla="*/ 89211 h 557561"/>
                <a:gd name="connsiteX14" fmla="*/ 44605 w 1137424"/>
                <a:gd name="connsiteY14" fmla="*/ 446049 h 557561"/>
                <a:gd name="connsiteX15" fmla="*/ 100361 w 1137424"/>
                <a:gd name="connsiteY15" fmla="*/ 557561 h 557561"/>
                <a:gd name="connsiteX0" fmla="*/ 0 w 1137424"/>
                <a:gd name="connsiteY0" fmla="*/ 468352 h 468352"/>
                <a:gd name="connsiteX1" fmla="*/ 1137424 w 1137424"/>
                <a:gd name="connsiteY1" fmla="*/ 468352 h 468352"/>
                <a:gd name="connsiteX2" fmla="*/ 1137424 w 1137424"/>
                <a:gd name="connsiteY2" fmla="*/ 11152 h 468352"/>
                <a:gd name="connsiteX3" fmla="*/ 1003610 w 1137424"/>
                <a:gd name="connsiteY3" fmla="*/ 144966 h 468352"/>
                <a:gd name="connsiteX4" fmla="*/ 892098 w 1137424"/>
                <a:gd name="connsiteY4" fmla="*/ 33454 h 468352"/>
                <a:gd name="connsiteX5" fmla="*/ 780586 w 1137424"/>
                <a:gd name="connsiteY5" fmla="*/ 144966 h 468352"/>
                <a:gd name="connsiteX6" fmla="*/ 646772 w 1137424"/>
                <a:gd name="connsiteY6" fmla="*/ 11152 h 468352"/>
                <a:gd name="connsiteX7" fmla="*/ 535258 w 1137424"/>
                <a:gd name="connsiteY7" fmla="*/ 122666 h 468352"/>
                <a:gd name="connsiteX8" fmla="*/ 446046 w 1137424"/>
                <a:gd name="connsiteY8" fmla="*/ 33454 h 468352"/>
                <a:gd name="connsiteX9" fmla="*/ 345688 w 1137424"/>
                <a:gd name="connsiteY9" fmla="*/ 133812 h 468352"/>
                <a:gd name="connsiteX10" fmla="*/ 211876 w 1137424"/>
                <a:gd name="connsiteY10" fmla="*/ 0 h 468352"/>
                <a:gd name="connsiteX11" fmla="*/ 122663 w 1137424"/>
                <a:gd name="connsiteY11" fmla="*/ 167269 h 468352"/>
                <a:gd name="connsiteX12" fmla="*/ 122663 w 1137424"/>
                <a:gd name="connsiteY12" fmla="*/ 167269 h 468352"/>
                <a:gd name="connsiteX13" fmla="*/ 44605 w 1137424"/>
                <a:gd name="connsiteY13" fmla="*/ 89211 h 468352"/>
                <a:gd name="connsiteX14" fmla="*/ 44605 w 1137424"/>
                <a:gd name="connsiteY14" fmla="*/ 446049 h 468352"/>
                <a:gd name="connsiteX0" fmla="*/ 0 w 1137424"/>
                <a:gd name="connsiteY0" fmla="*/ 468352 h 468909"/>
                <a:gd name="connsiteX1" fmla="*/ 1137424 w 1137424"/>
                <a:gd name="connsiteY1" fmla="*/ 468352 h 468909"/>
                <a:gd name="connsiteX2" fmla="*/ 1137424 w 1137424"/>
                <a:gd name="connsiteY2" fmla="*/ 11152 h 468909"/>
                <a:gd name="connsiteX3" fmla="*/ 1003610 w 1137424"/>
                <a:gd name="connsiteY3" fmla="*/ 144966 h 468909"/>
                <a:gd name="connsiteX4" fmla="*/ 892098 w 1137424"/>
                <a:gd name="connsiteY4" fmla="*/ 33454 h 468909"/>
                <a:gd name="connsiteX5" fmla="*/ 780586 w 1137424"/>
                <a:gd name="connsiteY5" fmla="*/ 144966 h 468909"/>
                <a:gd name="connsiteX6" fmla="*/ 646772 w 1137424"/>
                <a:gd name="connsiteY6" fmla="*/ 11152 h 468909"/>
                <a:gd name="connsiteX7" fmla="*/ 535258 w 1137424"/>
                <a:gd name="connsiteY7" fmla="*/ 122666 h 468909"/>
                <a:gd name="connsiteX8" fmla="*/ 446046 w 1137424"/>
                <a:gd name="connsiteY8" fmla="*/ 33454 h 468909"/>
                <a:gd name="connsiteX9" fmla="*/ 345688 w 1137424"/>
                <a:gd name="connsiteY9" fmla="*/ 133812 h 468909"/>
                <a:gd name="connsiteX10" fmla="*/ 211876 w 1137424"/>
                <a:gd name="connsiteY10" fmla="*/ 0 h 468909"/>
                <a:gd name="connsiteX11" fmla="*/ 122663 w 1137424"/>
                <a:gd name="connsiteY11" fmla="*/ 167269 h 468909"/>
                <a:gd name="connsiteX12" fmla="*/ 122663 w 1137424"/>
                <a:gd name="connsiteY12" fmla="*/ 167269 h 468909"/>
                <a:gd name="connsiteX13" fmla="*/ 44605 w 1137424"/>
                <a:gd name="connsiteY13" fmla="*/ 89211 h 468909"/>
                <a:gd name="connsiteX14" fmla="*/ 2695 w 1137424"/>
                <a:gd name="connsiteY14" fmla="*/ 468909 h 468909"/>
                <a:gd name="connsiteX0" fmla="*/ 4925 w 1142349"/>
                <a:gd name="connsiteY0" fmla="*/ 468352 h 468909"/>
                <a:gd name="connsiteX1" fmla="*/ 1142349 w 1142349"/>
                <a:gd name="connsiteY1" fmla="*/ 468352 h 468909"/>
                <a:gd name="connsiteX2" fmla="*/ 1142349 w 1142349"/>
                <a:gd name="connsiteY2" fmla="*/ 11152 h 468909"/>
                <a:gd name="connsiteX3" fmla="*/ 1008535 w 1142349"/>
                <a:gd name="connsiteY3" fmla="*/ 144966 h 468909"/>
                <a:gd name="connsiteX4" fmla="*/ 897023 w 1142349"/>
                <a:gd name="connsiteY4" fmla="*/ 33454 h 468909"/>
                <a:gd name="connsiteX5" fmla="*/ 785511 w 1142349"/>
                <a:gd name="connsiteY5" fmla="*/ 144966 h 468909"/>
                <a:gd name="connsiteX6" fmla="*/ 651697 w 1142349"/>
                <a:gd name="connsiteY6" fmla="*/ 11152 h 468909"/>
                <a:gd name="connsiteX7" fmla="*/ 540183 w 1142349"/>
                <a:gd name="connsiteY7" fmla="*/ 122666 h 468909"/>
                <a:gd name="connsiteX8" fmla="*/ 450971 w 1142349"/>
                <a:gd name="connsiteY8" fmla="*/ 33454 h 468909"/>
                <a:gd name="connsiteX9" fmla="*/ 350613 w 1142349"/>
                <a:gd name="connsiteY9" fmla="*/ 133812 h 468909"/>
                <a:gd name="connsiteX10" fmla="*/ 216801 w 1142349"/>
                <a:gd name="connsiteY10" fmla="*/ 0 h 468909"/>
                <a:gd name="connsiteX11" fmla="*/ 127588 w 1142349"/>
                <a:gd name="connsiteY11" fmla="*/ 167269 h 468909"/>
                <a:gd name="connsiteX12" fmla="*/ 127588 w 1142349"/>
                <a:gd name="connsiteY12" fmla="*/ 167269 h 468909"/>
                <a:gd name="connsiteX13" fmla="*/ 0 w 1142349"/>
                <a:gd name="connsiteY13" fmla="*/ 28251 h 468909"/>
                <a:gd name="connsiteX14" fmla="*/ 7620 w 1142349"/>
                <a:gd name="connsiteY14" fmla="*/ 468909 h 46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42349" h="468909">
                  <a:moveTo>
                    <a:pt x="4925" y="468352"/>
                  </a:moveTo>
                  <a:lnTo>
                    <a:pt x="1142349" y="468352"/>
                  </a:lnTo>
                  <a:lnTo>
                    <a:pt x="1142349" y="11152"/>
                  </a:lnTo>
                  <a:lnTo>
                    <a:pt x="1008535" y="144966"/>
                  </a:lnTo>
                  <a:lnTo>
                    <a:pt x="897023" y="33454"/>
                  </a:lnTo>
                  <a:lnTo>
                    <a:pt x="785511" y="144966"/>
                  </a:lnTo>
                  <a:lnTo>
                    <a:pt x="651697" y="11152"/>
                  </a:lnTo>
                  <a:lnTo>
                    <a:pt x="540183" y="122666"/>
                  </a:lnTo>
                  <a:lnTo>
                    <a:pt x="450971" y="33454"/>
                  </a:lnTo>
                  <a:lnTo>
                    <a:pt x="350613" y="133812"/>
                  </a:lnTo>
                  <a:lnTo>
                    <a:pt x="216801" y="0"/>
                  </a:lnTo>
                  <a:lnTo>
                    <a:pt x="127588" y="167269"/>
                  </a:lnTo>
                  <a:lnTo>
                    <a:pt x="127588" y="167269"/>
                  </a:lnTo>
                  <a:lnTo>
                    <a:pt x="0" y="28251"/>
                  </a:lnTo>
                  <a:lnTo>
                    <a:pt x="7620" y="468909"/>
                  </a:ln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179195" y="3429000"/>
              <a:ext cx="1106805" cy="152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 flipV="1">
            <a:off x="8588312" y="6014053"/>
            <a:ext cx="1142349" cy="559420"/>
            <a:chOff x="1154801" y="3021980"/>
            <a:chExt cx="1142349" cy="559420"/>
          </a:xfrm>
        </p:grpSpPr>
        <p:sp>
          <p:nvSpPr>
            <p:cNvPr id="25" name="Freeform 24"/>
            <p:cNvSpPr/>
            <p:nvPr/>
          </p:nvSpPr>
          <p:spPr bwMode="auto">
            <a:xfrm>
              <a:off x="1154801" y="3021980"/>
              <a:ext cx="1142349" cy="468909"/>
            </a:xfrm>
            <a:custGeom>
              <a:avLst/>
              <a:gdLst>
                <a:gd name="connsiteX0" fmla="*/ 0 w 1137424"/>
                <a:gd name="connsiteY0" fmla="*/ 468352 h 557561"/>
                <a:gd name="connsiteX1" fmla="*/ 1137424 w 1137424"/>
                <a:gd name="connsiteY1" fmla="*/ 468352 h 557561"/>
                <a:gd name="connsiteX2" fmla="*/ 1137424 w 1137424"/>
                <a:gd name="connsiteY2" fmla="*/ 11152 h 557561"/>
                <a:gd name="connsiteX3" fmla="*/ 1003610 w 1137424"/>
                <a:gd name="connsiteY3" fmla="*/ 144966 h 557561"/>
                <a:gd name="connsiteX4" fmla="*/ 892098 w 1137424"/>
                <a:gd name="connsiteY4" fmla="*/ 33454 h 557561"/>
                <a:gd name="connsiteX5" fmla="*/ 780586 w 1137424"/>
                <a:gd name="connsiteY5" fmla="*/ 144966 h 557561"/>
                <a:gd name="connsiteX6" fmla="*/ 646772 w 1137424"/>
                <a:gd name="connsiteY6" fmla="*/ 11152 h 557561"/>
                <a:gd name="connsiteX7" fmla="*/ 535258 w 1137424"/>
                <a:gd name="connsiteY7" fmla="*/ 122666 h 557561"/>
                <a:gd name="connsiteX8" fmla="*/ 446046 w 1137424"/>
                <a:gd name="connsiteY8" fmla="*/ 33454 h 557561"/>
                <a:gd name="connsiteX9" fmla="*/ 345688 w 1137424"/>
                <a:gd name="connsiteY9" fmla="*/ 133812 h 557561"/>
                <a:gd name="connsiteX10" fmla="*/ 211876 w 1137424"/>
                <a:gd name="connsiteY10" fmla="*/ 0 h 557561"/>
                <a:gd name="connsiteX11" fmla="*/ 122663 w 1137424"/>
                <a:gd name="connsiteY11" fmla="*/ 167269 h 557561"/>
                <a:gd name="connsiteX12" fmla="*/ 122663 w 1137424"/>
                <a:gd name="connsiteY12" fmla="*/ 167269 h 557561"/>
                <a:gd name="connsiteX13" fmla="*/ 44605 w 1137424"/>
                <a:gd name="connsiteY13" fmla="*/ 89211 h 557561"/>
                <a:gd name="connsiteX14" fmla="*/ 44605 w 1137424"/>
                <a:gd name="connsiteY14" fmla="*/ 446049 h 557561"/>
                <a:gd name="connsiteX15" fmla="*/ 100361 w 1137424"/>
                <a:gd name="connsiteY15" fmla="*/ 557561 h 557561"/>
                <a:gd name="connsiteX0" fmla="*/ 0 w 1137424"/>
                <a:gd name="connsiteY0" fmla="*/ 468352 h 468352"/>
                <a:gd name="connsiteX1" fmla="*/ 1137424 w 1137424"/>
                <a:gd name="connsiteY1" fmla="*/ 468352 h 468352"/>
                <a:gd name="connsiteX2" fmla="*/ 1137424 w 1137424"/>
                <a:gd name="connsiteY2" fmla="*/ 11152 h 468352"/>
                <a:gd name="connsiteX3" fmla="*/ 1003610 w 1137424"/>
                <a:gd name="connsiteY3" fmla="*/ 144966 h 468352"/>
                <a:gd name="connsiteX4" fmla="*/ 892098 w 1137424"/>
                <a:gd name="connsiteY4" fmla="*/ 33454 h 468352"/>
                <a:gd name="connsiteX5" fmla="*/ 780586 w 1137424"/>
                <a:gd name="connsiteY5" fmla="*/ 144966 h 468352"/>
                <a:gd name="connsiteX6" fmla="*/ 646772 w 1137424"/>
                <a:gd name="connsiteY6" fmla="*/ 11152 h 468352"/>
                <a:gd name="connsiteX7" fmla="*/ 535258 w 1137424"/>
                <a:gd name="connsiteY7" fmla="*/ 122666 h 468352"/>
                <a:gd name="connsiteX8" fmla="*/ 446046 w 1137424"/>
                <a:gd name="connsiteY8" fmla="*/ 33454 h 468352"/>
                <a:gd name="connsiteX9" fmla="*/ 345688 w 1137424"/>
                <a:gd name="connsiteY9" fmla="*/ 133812 h 468352"/>
                <a:gd name="connsiteX10" fmla="*/ 211876 w 1137424"/>
                <a:gd name="connsiteY10" fmla="*/ 0 h 468352"/>
                <a:gd name="connsiteX11" fmla="*/ 122663 w 1137424"/>
                <a:gd name="connsiteY11" fmla="*/ 167269 h 468352"/>
                <a:gd name="connsiteX12" fmla="*/ 122663 w 1137424"/>
                <a:gd name="connsiteY12" fmla="*/ 167269 h 468352"/>
                <a:gd name="connsiteX13" fmla="*/ 44605 w 1137424"/>
                <a:gd name="connsiteY13" fmla="*/ 89211 h 468352"/>
                <a:gd name="connsiteX14" fmla="*/ 44605 w 1137424"/>
                <a:gd name="connsiteY14" fmla="*/ 446049 h 468352"/>
                <a:gd name="connsiteX0" fmla="*/ 0 w 1137424"/>
                <a:gd name="connsiteY0" fmla="*/ 468352 h 468909"/>
                <a:gd name="connsiteX1" fmla="*/ 1137424 w 1137424"/>
                <a:gd name="connsiteY1" fmla="*/ 468352 h 468909"/>
                <a:gd name="connsiteX2" fmla="*/ 1137424 w 1137424"/>
                <a:gd name="connsiteY2" fmla="*/ 11152 h 468909"/>
                <a:gd name="connsiteX3" fmla="*/ 1003610 w 1137424"/>
                <a:gd name="connsiteY3" fmla="*/ 144966 h 468909"/>
                <a:gd name="connsiteX4" fmla="*/ 892098 w 1137424"/>
                <a:gd name="connsiteY4" fmla="*/ 33454 h 468909"/>
                <a:gd name="connsiteX5" fmla="*/ 780586 w 1137424"/>
                <a:gd name="connsiteY5" fmla="*/ 144966 h 468909"/>
                <a:gd name="connsiteX6" fmla="*/ 646772 w 1137424"/>
                <a:gd name="connsiteY6" fmla="*/ 11152 h 468909"/>
                <a:gd name="connsiteX7" fmla="*/ 535258 w 1137424"/>
                <a:gd name="connsiteY7" fmla="*/ 122666 h 468909"/>
                <a:gd name="connsiteX8" fmla="*/ 446046 w 1137424"/>
                <a:gd name="connsiteY8" fmla="*/ 33454 h 468909"/>
                <a:gd name="connsiteX9" fmla="*/ 345688 w 1137424"/>
                <a:gd name="connsiteY9" fmla="*/ 133812 h 468909"/>
                <a:gd name="connsiteX10" fmla="*/ 211876 w 1137424"/>
                <a:gd name="connsiteY10" fmla="*/ 0 h 468909"/>
                <a:gd name="connsiteX11" fmla="*/ 122663 w 1137424"/>
                <a:gd name="connsiteY11" fmla="*/ 167269 h 468909"/>
                <a:gd name="connsiteX12" fmla="*/ 122663 w 1137424"/>
                <a:gd name="connsiteY12" fmla="*/ 167269 h 468909"/>
                <a:gd name="connsiteX13" fmla="*/ 44605 w 1137424"/>
                <a:gd name="connsiteY13" fmla="*/ 89211 h 468909"/>
                <a:gd name="connsiteX14" fmla="*/ 2695 w 1137424"/>
                <a:gd name="connsiteY14" fmla="*/ 468909 h 468909"/>
                <a:gd name="connsiteX0" fmla="*/ 4925 w 1142349"/>
                <a:gd name="connsiteY0" fmla="*/ 468352 h 468909"/>
                <a:gd name="connsiteX1" fmla="*/ 1142349 w 1142349"/>
                <a:gd name="connsiteY1" fmla="*/ 468352 h 468909"/>
                <a:gd name="connsiteX2" fmla="*/ 1142349 w 1142349"/>
                <a:gd name="connsiteY2" fmla="*/ 11152 h 468909"/>
                <a:gd name="connsiteX3" fmla="*/ 1008535 w 1142349"/>
                <a:gd name="connsiteY3" fmla="*/ 144966 h 468909"/>
                <a:gd name="connsiteX4" fmla="*/ 897023 w 1142349"/>
                <a:gd name="connsiteY4" fmla="*/ 33454 h 468909"/>
                <a:gd name="connsiteX5" fmla="*/ 785511 w 1142349"/>
                <a:gd name="connsiteY5" fmla="*/ 144966 h 468909"/>
                <a:gd name="connsiteX6" fmla="*/ 651697 w 1142349"/>
                <a:gd name="connsiteY6" fmla="*/ 11152 h 468909"/>
                <a:gd name="connsiteX7" fmla="*/ 540183 w 1142349"/>
                <a:gd name="connsiteY7" fmla="*/ 122666 h 468909"/>
                <a:gd name="connsiteX8" fmla="*/ 450971 w 1142349"/>
                <a:gd name="connsiteY8" fmla="*/ 33454 h 468909"/>
                <a:gd name="connsiteX9" fmla="*/ 350613 w 1142349"/>
                <a:gd name="connsiteY9" fmla="*/ 133812 h 468909"/>
                <a:gd name="connsiteX10" fmla="*/ 216801 w 1142349"/>
                <a:gd name="connsiteY10" fmla="*/ 0 h 468909"/>
                <a:gd name="connsiteX11" fmla="*/ 127588 w 1142349"/>
                <a:gd name="connsiteY11" fmla="*/ 167269 h 468909"/>
                <a:gd name="connsiteX12" fmla="*/ 127588 w 1142349"/>
                <a:gd name="connsiteY12" fmla="*/ 167269 h 468909"/>
                <a:gd name="connsiteX13" fmla="*/ 0 w 1142349"/>
                <a:gd name="connsiteY13" fmla="*/ 28251 h 468909"/>
                <a:gd name="connsiteX14" fmla="*/ 7620 w 1142349"/>
                <a:gd name="connsiteY14" fmla="*/ 468909 h 46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42349" h="468909">
                  <a:moveTo>
                    <a:pt x="4925" y="468352"/>
                  </a:moveTo>
                  <a:lnTo>
                    <a:pt x="1142349" y="468352"/>
                  </a:lnTo>
                  <a:lnTo>
                    <a:pt x="1142349" y="11152"/>
                  </a:lnTo>
                  <a:lnTo>
                    <a:pt x="1008535" y="144966"/>
                  </a:lnTo>
                  <a:lnTo>
                    <a:pt x="897023" y="33454"/>
                  </a:lnTo>
                  <a:lnTo>
                    <a:pt x="785511" y="144966"/>
                  </a:lnTo>
                  <a:lnTo>
                    <a:pt x="651697" y="11152"/>
                  </a:lnTo>
                  <a:lnTo>
                    <a:pt x="540183" y="122666"/>
                  </a:lnTo>
                  <a:lnTo>
                    <a:pt x="450971" y="33454"/>
                  </a:lnTo>
                  <a:lnTo>
                    <a:pt x="350613" y="133812"/>
                  </a:lnTo>
                  <a:lnTo>
                    <a:pt x="216801" y="0"/>
                  </a:lnTo>
                  <a:lnTo>
                    <a:pt x="127588" y="167269"/>
                  </a:lnTo>
                  <a:lnTo>
                    <a:pt x="127588" y="167269"/>
                  </a:lnTo>
                  <a:lnTo>
                    <a:pt x="0" y="28251"/>
                  </a:lnTo>
                  <a:lnTo>
                    <a:pt x="7620" y="468909"/>
                  </a:ln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179195" y="3429000"/>
              <a:ext cx="1106805" cy="152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 bwMode="auto">
          <a:xfrm>
            <a:off x="8599460" y="1507179"/>
            <a:ext cx="113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8599460" y="2733814"/>
            <a:ext cx="113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8599460" y="4071961"/>
            <a:ext cx="113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8599460" y="5581928"/>
            <a:ext cx="113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8650486" y="4364004"/>
            <a:ext cx="1091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Gill Sans" charset="0"/>
              </a:rPr>
              <a:t>code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602283" y="1780511"/>
            <a:ext cx="1135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Gill Sans" charset="0"/>
              </a:rPr>
              <a:t>stack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6901568" y="1507180"/>
            <a:ext cx="2840242" cy="3828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6912683" y="2733814"/>
            <a:ext cx="2766278" cy="235662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AutoShape 16">
            <a:extLst>
              <a:ext uri="{FF2B5EF4-FFF2-40B4-BE49-F238E27FC236}">
                <a16:creationId xmlns:a16="http://schemas.microsoft.com/office/drawing/2014/main" id="{17A15FED-2143-445C-B158-AB8DED884911}"/>
              </a:ext>
            </a:extLst>
          </p:cNvPr>
          <p:cNvSpPr>
            <a:spLocks/>
          </p:cNvSpPr>
          <p:nvPr/>
        </p:nvSpPr>
        <p:spPr bwMode="auto">
          <a:xfrm>
            <a:off x="5904882" y="4251152"/>
            <a:ext cx="609748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1E2C7AEF-A145-4AD2-878F-75A01CC12F75}"/>
              </a:ext>
            </a:extLst>
          </p:cNvPr>
          <p:cNvSpPr>
            <a:spLocks/>
          </p:cNvSpPr>
          <p:nvPr/>
        </p:nvSpPr>
        <p:spPr bwMode="auto">
          <a:xfrm>
            <a:off x="3968748" y="5266717"/>
            <a:ext cx="4787906" cy="7381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 </a:t>
            </a:r>
            <a:b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(things you push to the stack go here)</a:t>
            </a:r>
          </a:p>
        </p:txBody>
      </p:sp>
    </p:spTree>
    <p:extLst>
      <p:ext uri="{BB962C8B-B14F-4D97-AF65-F5344CB8AC3E}">
        <p14:creationId xmlns:p14="http://schemas.microsoft.com/office/powerpoint/2010/main" val="156774133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05000" y="1397000"/>
            <a:ext cx="4457700" cy="5435600"/>
          </a:xfrm>
          <a:ln/>
        </p:spPr>
        <p:txBody>
          <a:bodyPr/>
          <a:lstStyle/>
          <a:p>
            <a:r>
              <a:rPr lang="en-US" dirty="0"/>
              <a:t>Region of memory managed with stack discipline</a:t>
            </a:r>
          </a:p>
          <a:p>
            <a:r>
              <a:rPr lang="en-US" dirty="0"/>
              <a:t>Grows toward lower addresses</a:t>
            </a:r>
          </a:p>
          <a:p>
            <a:endParaRPr lang="en-US" dirty="0"/>
          </a:p>
          <a:p>
            <a:r>
              <a:rPr lang="en-US" dirty="0"/>
              <a:t>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contains </a:t>
            </a:r>
            <a:br>
              <a:rPr lang="en-US" dirty="0"/>
            </a:br>
            <a:r>
              <a:rPr lang="en-US" dirty="0"/>
              <a:t>lowest  stack address</a:t>
            </a:r>
          </a:p>
          <a:p>
            <a:pPr marL="552450" lvl="1"/>
            <a:r>
              <a:rPr lang="en-US" dirty="0"/>
              <a:t>address of “top” element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3883766" y="1655413"/>
            <a:ext cx="6559550" cy="4254500"/>
            <a:chOff x="0" y="288"/>
            <a:chExt cx="4131" cy="2680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41991" name="Rectangle 7"/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 sz="4200">
                <a:solidFill>
                  <a:srgbClr val="000000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 sz="4200">
                <a:solidFill>
                  <a:srgbClr val="000000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2048" y="268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41999" name="Rectangle 15"/>
            <p:cNvSpPr>
              <a:spLocks/>
            </p:cNvSpPr>
            <p:nvPr/>
          </p:nvSpPr>
          <p:spPr bwMode="auto">
            <a:xfrm>
              <a:off x="1872" y="288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0" name="AutoShape 16"/>
            <p:cNvSpPr>
              <a:spLocks/>
            </p:cNvSpPr>
            <p:nvPr/>
          </p:nvSpPr>
          <p:spPr bwMode="auto">
            <a:xfrm>
              <a:off x="2288" y="1992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816037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pushq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Fetch operand at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Decrement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by 8</a:t>
            </a:r>
          </a:p>
          <a:p>
            <a:pPr marL="552450" lvl="1"/>
            <a:r>
              <a:rPr lang="en-US" dirty="0"/>
              <a:t>Write operand at address given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6654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7278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6654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7280276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9415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9509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 sz="420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9415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9553630" y="2162175"/>
            <a:ext cx="953979" cy="553998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 sz="420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7278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6943685" y="1534875"/>
            <a:ext cx="1978106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4040189" y="4759326"/>
            <a:ext cx="4752981" cy="1262063"/>
            <a:chOff x="41" y="0"/>
            <a:chExt cx="2994" cy="795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41" y="0"/>
              <a:ext cx="1618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57" y="330"/>
              <a:ext cx="978" cy="465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 </a:t>
              </a:r>
              <a:b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</a:br>
              <a:endPara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14693" y="1870386"/>
            <a:ext cx="1103970" cy="369849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val</a:t>
            </a:r>
            <a:endParaRPr lang="en-US" sz="20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pushq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Fetch operand at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Decrement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by 8</a:t>
            </a:r>
          </a:p>
          <a:p>
            <a:pPr marL="552450" lvl="1"/>
            <a:r>
              <a:rPr lang="en-US" dirty="0"/>
              <a:t>Write operand at address given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6654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7278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6564314" y="5011738"/>
            <a:ext cx="2016125" cy="474662"/>
            <a:chOff x="0" y="0"/>
            <a:chExt cx="1270" cy="298"/>
          </a:xfrm>
        </p:grpSpPr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43022" name="Rectangle 14"/>
            <p:cNvSpPr>
              <a:spLocks/>
            </p:cNvSpPr>
            <p:nvPr/>
          </p:nvSpPr>
          <p:spPr bwMode="auto">
            <a:xfrm>
              <a:off x="222" y="0"/>
              <a:ext cx="154" cy="203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-8</a:t>
              </a:r>
            </a:p>
          </p:txBody>
        </p:sp>
        <p:sp>
          <p:nvSpPr>
            <p:cNvPr id="43023" name="AutoShape 15"/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6654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7280276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9415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9509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 sz="420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9415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9553630" y="2162175"/>
            <a:ext cx="953979" cy="553998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 sz="420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7278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6990515" y="1557337"/>
            <a:ext cx="1978106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4040189" y="4759325"/>
            <a:ext cx="4683125" cy="1212850"/>
            <a:chOff x="41" y="0"/>
            <a:chExt cx="2950" cy="764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41" y="0"/>
              <a:ext cx="1618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56" y="531"/>
              <a:ext cx="935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14693" y="1870386"/>
            <a:ext cx="1103970" cy="369849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val</a:t>
            </a:r>
            <a:endParaRPr lang="en-US" sz="20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146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3.7037E-7 L 0.05122 0.25185 L 0.09636 0.35764 L 0.09514 0.52338 L 0.24271 0.47639 " pathEditMode="relative" ptsTypes="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1905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pPr defTabSz="914400"/>
            <a:r>
              <a:rPr lang="en-US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popq</a:t>
            </a: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>
              <a:solidFill>
                <a:srgbClr val="000000"/>
              </a:solidFill>
              <a:latin typeface="Courier New Bold" charset="0"/>
              <a:sym typeface="Courier New Bold" charset="0"/>
            </a:endParaRPr>
          </a:p>
          <a:p>
            <a:pPr marL="552450" lvl="1" defTabSz="914400"/>
            <a:r>
              <a:rPr lang="en-US" dirty="0">
                <a:solidFill>
                  <a:srgbClr val="000000"/>
                </a:solidFill>
              </a:rPr>
              <a:t>Read value at address given by </a:t>
            </a: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solidFill>
                <a:srgbClr val="00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 defTabSz="914400"/>
            <a:r>
              <a:rPr lang="en-US" dirty="0">
                <a:solidFill>
                  <a:srgbClr val="000000"/>
                </a:solidFill>
              </a:rPr>
              <a:t>Increment </a:t>
            </a: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>
                <a:solidFill>
                  <a:srgbClr val="000000"/>
                </a:solidFill>
              </a:rPr>
              <a:t> by 8</a:t>
            </a:r>
          </a:p>
          <a:p>
            <a:pPr marL="552450" lvl="1" defTabSz="914400"/>
            <a:r>
              <a:rPr lang="en-US" dirty="0">
                <a:solidFill>
                  <a:srgbClr val="000000"/>
                </a:solidFill>
              </a:rPr>
              <a:t>Store value at </a:t>
            </a:r>
            <a:r>
              <a:rPr lang="en-US" dirty="0" err="1">
                <a:solidFill>
                  <a:srgbClr val="000000"/>
                </a:solidFill>
              </a:rPr>
              <a:t>Dest</a:t>
            </a:r>
            <a:r>
              <a:rPr lang="en-US" dirty="0">
                <a:solidFill>
                  <a:srgbClr val="000000"/>
                </a:solidFill>
              </a:rPr>
              <a:t> (usually a register)</a:t>
            </a:r>
            <a:endParaRPr lang="en-US" dirty="0">
              <a:solidFill>
                <a:srgbClr val="000000"/>
              </a:solidFill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6654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4055232" y="4797425"/>
            <a:ext cx="2567819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rgbClr val="00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7280276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9415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9509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 sz="420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9415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9553630" y="2162175"/>
            <a:ext cx="953979" cy="553998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 sz="420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7237730" y="5367198"/>
            <a:ext cx="1483676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7278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45" name="Rectangle 13"/>
          <p:cNvSpPr>
            <a:spLocks/>
          </p:cNvSpPr>
          <p:nvPr/>
        </p:nvSpPr>
        <p:spPr bwMode="auto">
          <a:xfrm>
            <a:off x="152400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46" name="Rectangle 14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7280276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7278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58" name="Rectangle 26"/>
          <p:cNvSpPr>
            <a:spLocks/>
          </p:cNvSpPr>
          <p:nvPr/>
        </p:nvSpPr>
        <p:spPr bwMode="auto">
          <a:xfrm>
            <a:off x="7278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7277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470118" y="4876801"/>
            <a:ext cx="1103970" cy="369849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val</a:t>
            </a:r>
            <a:endParaRPr lang="en-US" sz="20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E5255E48-EB03-4816-A817-1DBFC5F35A12}"/>
              </a:ext>
            </a:extLst>
          </p:cNvPr>
          <p:cNvSpPr>
            <a:spLocks/>
          </p:cNvSpPr>
          <p:nvPr/>
        </p:nvSpPr>
        <p:spPr bwMode="auto">
          <a:xfrm>
            <a:off x="6990515" y="1557337"/>
            <a:ext cx="1978106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</p:spTree>
    <p:extLst>
      <p:ext uri="{BB962C8B-B14F-4D97-AF65-F5344CB8AC3E}">
        <p14:creationId xmlns:p14="http://schemas.microsoft.com/office/powerpoint/2010/main" val="36414319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1905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pPr defTabSz="914400"/>
            <a:r>
              <a:rPr lang="en-US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popq</a:t>
            </a: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>
              <a:solidFill>
                <a:srgbClr val="000000"/>
              </a:solidFill>
              <a:latin typeface="Courier New Bold" charset="0"/>
              <a:sym typeface="Courier New Bold" charset="0"/>
            </a:endParaRPr>
          </a:p>
          <a:p>
            <a:pPr marL="552450" lvl="1" defTabSz="914400"/>
            <a:r>
              <a:rPr lang="en-US" dirty="0">
                <a:solidFill>
                  <a:srgbClr val="000000"/>
                </a:solidFill>
              </a:rPr>
              <a:t>Read value at address given by </a:t>
            </a: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solidFill>
                <a:srgbClr val="00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 defTabSz="914400"/>
            <a:r>
              <a:rPr lang="en-US" dirty="0">
                <a:solidFill>
                  <a:srgbClr val="000000"/>
                </a:solidFill>
              </a:rPr>
              <a:t>Increment </a:t>
            </a: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>
                <a:solidFill>
                  <a:srgbClr val="000000"/>
                </a:solidFill>
              </a:rPr>
              <a:t> by 8</a:t>
            </a:r>
          </a:p>
          <a:p>
            <a:pPr marL="552450" lvl="1" defTabSz="914400"/>
            <a:r>
              <a:rPr lang="en-US" dirty="0">
                <a:solidFill>
                  <a:srgbClr val="000000"/>
                </a:solidFill>
              </a:rPr>
              <a:t>Store value at </a:t>
            </a:r>
            <a:r>
              <a:rPr lang="en-US" dirty="0" err="1">
                <a:solidFill>
                  <a:srgbClr val="000000"/>
                </a:solidFill>
              </a:rPr>
              <a:t>Dest</a:t>
            </a:r>
            <a:r>
              <a:rPr lang="en-US" dirty="0">
                <a:solidFill>
                  <a:srgbClr val="000000"/>
                </a:solidFill>
              </a:rPr>
              <a:t> (usually a register)</a:t>
            </a:r>
            <a:endParaRPr lang="en-US" dirty="0">
              <a:solidFill>
                <a:srgbClr val="000000"/>
              </a:solidFill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055232" y="4797425"/>
            <a:ext cx="3107569" cy="369332"/>
            <a:chOff x="2531231" y="4797425"/>
            <a:chExt cx="3107569" cy="369332"/>
          </a:xfrm>
        </p:grpSpPr>
        <p:sp>
          <p:nvSpPr>
            <p:cNvPr id="44034" name="Line 2"/>
            <p:cNvSpPr>
              <a:spLocks noChangeShapeType="1"/>
            </p:cNvSpPr>
            <p:nvPr/>
          </p:nvSpPr>
          <p:spPr bwMode="auto">
            <a:xfrm>
              <a:off x="5130800" y="5029200"/>
              <a:ext cx="5080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44035" name="Rectangle 3"/>
            <p:cNvSpPr>
              <a:spLocks/>
            </p:cNvSpPr>
            <p:nvPr/>
          </p:nvSpPr>
          <p:spPr bwMode="auto">
            <a:xfrm>
              <a:off x="2531231" y="4797425"/>
              <a:ext cx="2567819" cy="36933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44036" name="Rectangle 4"/>
          <p:cNvSpPr>
            <a:spLocks/>
          </p:cNvSpPr>
          <p:nvPr/>
        </p:nvSpPr>
        <p:spPr bwMode="auto">
          <a:xfrm>
            <a:off x="7280276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9415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9509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 sz="420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9415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9553630" y="2162175"/>
            <a:ext cx="953979" cy="553998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 sz="420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7251463" y="5340151"/>
            <a:ext cx="1483676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7278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7280276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7278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56" name="Rectangle 24"/>
          <p:cNvSpPr>
            <a:spLocks/>
          </p:cNvSpPr>
          <p:nvPr/>
        </p:nvSpPr>
        <p:spPr bwMode="auto">
          <a:xfrm>
            <a:off x="6916739" y="4706938"/>
            <a:ext cx="282575" cy="32385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+8</a:t>
            </a:r>
          </a:p>
        </p:txBody>
      </p:sp>
      <p:sp>
        <p:nvSpPr>
          <p:cNvPr id="44057" name="AutoShape 25"/>
          <p:cNvSpPr>
            <a:spLocks/>
          </p:cNvSpPr>
          <p:nvPr/>
        </p:nvSpPr>
        <p:spPr bwMode="auto">
          <a:xfrm rot="10800000" flipH="1">
            <a:off x="6564313" y="4791076"/>
            <a:ext cx="368300" cy="1905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58" name="Rectangle 26"/>
          <p:cNvSpPr>
            <a:spLocks/>
          </p:cNvSpPr>
          <p:nvPr/>
        </p:nvSpPr>
        <p:spPr bwMode="auto">
          <a:xfrm>
            <a:off x="7278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7277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640827" y="3396476"/>
            <a:ext cx="1103970" cy="369849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val</a:t>
            </a:r>
            <a:endParaRPr lang="en-US" sz="20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9" name="Rectangle 23">
            <a:extLst>
              <a:ext uri="{FF2B5EF4-FFF2-40B4-BE49-F238E27FC236}">
                <a16:creationId xmlns:a16="http://schemas.microsoft.com/office/drawing/2014/main" id="{21E6DD8B-A023-484A-9CB8-6D8B774C14F6}"/>
              </a:ext>
            </a:extLst>
          </p:cNvPr>
          <p:cNvSpPr>
            <a:spLocks/>
          </p:cNvSpPr>
          <p:nvPr/>
        </p:nvSpPr>
        <p:spPr bwMode="auto">
          <a:xfrm>
            <a:off x="6990515" y="1557337"/>
            <a:ext cx="1978106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4033" name="AutoShape 1"/>
          <p:cNvSpPr>
            <a:spLocks/>
          </p:cNvSpPr>
          <p:nvPr/>
        </p:nvSpPr>
        <p:spPr bwMode="auto">
          <a:xfrm rot="10800000" flipH="1">
            <a:off x="7621588" y="4949826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48751E-6 L 5E-6 -0.051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1905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pPr defTabSz="914400"/>
            <a:r>
              <a:rPr lang="en-US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popq</a:t>
            </a: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>
              <a:solidFill>
                <a:srgbClr val="000000"/>
              </a:solidFill>
              <a:latin typeface="Courier New Bold" charset="0"/>
              <a:sym typeface="Courier New Bold" charset="0"/>
            </a:endParaRPr>
          </a:p>
          <a:p>
            <a:pPr marL="552450" lvl="1" defTabSz="914400"/>
            <a:r>
              <a:rPr lang="en-US" dirty="0">
                <a:solidFill>
                  <a:srgbClr val="000000"/>
                </a:solidFill>
              </a:rPr>
              <a:t>Read value at address given by </a:t>
            </a: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solidFill>
                <a:srgbClr val="00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 defTabSz="914400"/>
            <a:r>
              <a:rPr lang="en-US" dirty="0">
                <a:solidFill>
                  <a:srgbClr val="000000"/>
                </a:solidFill>
              </a:rPr>
              <a:t>Increment </a:t>
            </a: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>
                <a:solidFill>
                  <a:srgbClr val="000000"/>
                </a:solidFill>
              </a:rPr>
              <a:t> by 8</a:t>
            </a:r>
          </a:p>
          <a:p>
            <a:pPr marL="552450" lvl="1" defTabSz="914400"/>
            <a:r>
              <a:rPr lang="en-US" dirty="0">
                <a:solidFill>
                  <a:srgbClr val="000000"/>
                </a:solidFill>
              </a:rPr>
              <a:t>Store value at </a:t>
            </a:r>
            <a:r>
              <a:rPr lang="en-US" dirty="0" err="1">
                <a:solidFill>
                  <a:srgbClr val="000000"/>
                </a:solidFill>
              </a:rPr>
              <a:t>Dest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(usually a </a:t>
            </a:r>
            <a:r>
              <a:rPr lang="en-US" dirty="0">
                <a:solidFill>
                  <a:srgbClr val="000000"/>
                </a:solidFill>
              </a:rPr>
              <a:t>register)</a:t>
            </a:r>
            <a:endParaRPr lang="en-US" dirty="0">
              <a:solidFill>
                <a:srgbClr val="000000"/>
              </a:solidFill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6654800" y="4693525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4055232" y="4461750"/>
            <a:ext cx="2567819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rgbClr val="00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7280276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9415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9509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 sz="420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9415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9553630" y="2162175"/>
            <a:ext cx="953979" cy="553998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 sz="420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7278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7280276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7278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58" name="Rectangle 26"/>
          <p:cNvSpPr>
            <a:spLocks/>
          </p:cNvSpPr>
          <p:nvPr/>
        </p:nvSpPr>
        <p:spPr bwMode="auto">
          <a:xfrm>
            <a:off x="7278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7277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470118" y="4876801"/>
            <a:ext cx="1103970" cy="369849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val</a:t>
            </a:r>
            <a:endParaRPr lang="en-US" sz="20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120" y="5014384"/>
            <a:ext cx="6767512" cy="10772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Gill Sans" charset="0"/>
              </a:rPr>
              <a:t>(The stack pointer is updated but pop leaves the value itself in memory)</a:t>
            </a:r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id="{56EFD4F1-5698-40E8-86FC-42E752902BE8}"/>
              </a:ext>
            </a:extLst>
          </p:cNvPr>
          <p:cNvSpPr>
            <a:spLocks/>
          </p:cNvSpPr>
          <p:nvPr/>
        </p:nvSpPr>
        <p:spPr bwMode="auto">
          <a:xfrm>
            <a:off x="6990515" y="1557337"/>
            <a:ext cx="1978106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E6A13F9B-2838-4E0A-9CE8-0F8BFF2F98F1}"/>
              </a:ext>
            </a:extLst>
          </p:cNvPr>
          <p:cNvSpPr>
            <a:spLocks/>
          </p:cNvSpPr>
          <p:nvPr/>
        </p:nvSpPr>
        <p:spPr bwMode="auto">
          <a:xfrm>
            <a:off x="7251463" y="5340151"/>
            <a:ext cx="1483676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24" name="AutoShape 1">
            <a:extLst>
              <a:ext uri="{FF2B5EF4-FFF2-40B4-BE49-F238E27FC236}">
                <a16:creationId xmlns:a16="http://schemas.microsoft.com/office/drawing/2014/main" id="{39CC9290-FA29-4445-9E40-1D97850D8A93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7621588" y="4949826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6952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DDC6F-AC83-4B5B-98C5-74D06A2A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F3DCF-6400-4640-B3D4-CF64665A2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would we care that the value was not somehow “removed” or erased?</a:t>
            </a:r>
          </a:p>
        </p:txBody>
      </p:sp>
    </p:spTree>
    <p:extLst>
      <p:ext uri="{BB962C8B-B14F-4D97-AF65-F5344CB8AC3E}">
        <p14:creationId xmlns:p14="http://schemas.microsoft.com/office/powerpoint/2010/main" val="7146486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DDC6F-AC83-4B5B-98C5-74D06A2A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F3DCF-6400-4640-B3D4-CF64665A2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would we care that the value was not somehow “removed” or erased?</a:t>
            </a:r>
          </a:p>
          <a:p>
            <a:endParaRPr lang="en-US" dirty="0"/>
          </a:p>
          <a:p>
            <a:r>
              <a:rPr lang="en-US" dirty="0"/>
              <a:t>… if some other method allocates space on the stack but doesn’t initialize the variables, their initial value will be taken from whatever was already there.</a:t>
            </a:r>
          </a:p>
          <a:p>
            <a:endParaRPr lang="en-US" dirty="0"/>
          </a:p>
          <a:p>
            <a:r>
              <a:rPr lang="en-US" dirty="0"/>
              <a:t>In an application that has internal security rules about which methods can access which data, this could conceivably allow some method to get at data, or a pointer, it should not have been allowed to see!</a:t>
            </a:r>
          </a:p>
          <a:p>
            <a:endParaRPr lang="en-US" dirty="0"/>
          </a:p>
          <a:p>
            <a:r>
              <a:rPr lang="en-US" dirty="0"/>
              <a:t>Some Linux hacks have taken advantage of this property.</a:t>
            </a:r>
          </a:p>
        </p:txBody>
      </p:sp>
    </p:spTree>
    <p:extLst>
      <p:ext uri="{BB962C8B-B14F-4D97-AF65-F5344CB8AC3E}">
        <p14:creationId xmlns:p14="http://schemas.microsoft.com/office/powerpoint/2010/main" val="227003112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Mechanisms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/>
              <a:t>Passing control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88FD7-8D25-47AD-958C-38BA406BB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map for today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F19709-ECDA-40EB-9F3A-61A5044E9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2D60A-6727-4487-98A5-2A27B365C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E531A-205F-4A3A-8D94-77B17738B616}"/>
              </a:ext>
            </a:extLst>
          </p:cNvPr>
          <p:cNvSpPr txBox="1"/>
          <p:nvPr/>
        </p:nvSpPr>
        <p:spPr>
          <a:xfrm>
            <a:off x="956733" y="2929467"/>
            <a:ext cx="2658195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Understanding where an object resides is very important in modern systems.  In C++, you can’t write correct code unless you master this topic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7812D8-9B81-47FA-A7AA-6CF708B75DB4}"/>
              </a:ext>
            </a:extLst>
          </p:cNvPr>
          <p:cNvSpPr txBox="1"/>
          <p:nvPr/>
        </p:nvSpPr>
        <p:spPr>
          <a:xfrm>
            <a:off x="3979335" y="2863766"/>
            <a:ext cx="423333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Global objects live in data segments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2E340D-20D6-4654-9044-1D1B86A2C2BC}"/>
              </a:ext>
            </a:extLst>
          </p:cNvPr>
          <p:cNvSpPr txBox="1"/>
          <p:nvPr/>
        </p:nvSpPr>
        <p:spPr>
          <a:xfrm>
            <a:off x="3979334" y="3659201"/>
            <a:ext cx="423333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Inline objects live on the stack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11B894-1385-4C83-8CF8-EA643B958E09}"/>
              </a:ext>
            </a:extLst>
          </p:cNvPr>
          <p:cNvSpPr txBox="1"/>
          <p:nvPr/>
        </p:nvSpPr>
        <p:spPr>
          <a:xfrm>
            <a:off x="3979335" y="4507969"/>
            <a:ext cx="42333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Dynamically created objects live in the heap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73D984-898A-44E7-AC5C-E2A48DBBF097}"/>
              </a:ext>
            </a:extLst>
          </p:cNvPr>
          <p:cNvSpPr txBox="1"/>
          <p:nvPr/>
        </p:nvSpPr>
        <p:spPr>
          <a:xfrm>
            <a:off x="8737600" y="2603576"/>
            <a:ext cx="33274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Address space for a Linux process: many kinds of segments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8C7CAC-5C04-4DFA-8FF6-6364C2809408}"/>
              </a:ext>
            </a:extLst>
          </p:cNvPr>
          <p:cNvSpPr txBox="1"/>
          <p:nvPr/>
        </p:nvSpPr>
        <p:spPr>
          <a:xfrm>
            <a:off x="8737600" y="4388710"/>
            <a:ext cx="33274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If time permits: How malloc manages the heap</a:t>
            </a:r>
          </a:p>
        </p:txBody>
      </p:sp>
    </p:spTree>
    <p:extLst>
      <p:ext uri="{BB962C8B-B14F-4D97-AF65-F5344CB8AC3E}">
        <p14:creationId xmlns:p14="http://schemas.microsoft.com/office/powerpoint/2010/main" val="2291315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7816" y="0"/>
            <a:ext cx="3070184" cy="1143000"/>
          </a:xfrm>
        </p:spPr>
        <p:txBody>
          <a:bodyPr/>
          <a:lstStyle/>
          <a:p>
            <a:r>
              <a:rPr lang="en-US" dirty="0"/>
              <a:t>Code Examples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600200" y="4395487"/>
            <a:ext cx="3963365" cy="1507603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mult2(long a, long b)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600200" y="624070"/>
            <a:ext cx="5835569" cy="154039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*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724154" y="1828800"/>
            <a:ext cx="6781800" cy="4800600"/>
            <a:chOff x="2200154" y="1828800"/>
            <a:chExt cx="6781800" cy="4800600"/>
          </a:xfrm>
        </p:grpSpPr>
        <p:sp>
          <p:nvSpPr>
            <p:cNvPr id="6" name="Rectangle 4"/>
            <p:cNvSpPr>
              <a:spLocks/>
            </p:cNvSpPr>
            <p:nvPr/>
          </p:nvSpPr>
          <p:spPr bwMode="auto">
            <a:xfrm>
              <a:off x="2971800" y="4800600"/>
              <a:ext cx="5867400" cy="1828800"/>
            </a:xfrm>
            <a:prstGeom prst="rect">
              <a:avLst/>
            </a:prstGeom>
            <a:solidFill>
              <a:srgbClr val="CCFFCC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38100" tIns="38100" rIns="38100" bIns="3810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o-RO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0000000000400550 &lt;mult2&gt;: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o-RO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400550:  mov    %rdi,%rax	# a 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o-RO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400553:  imul   %rsi,%rax	# a * b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o-RO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400557:  retq			# Return</a:t>
              </a:r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 bwMode="auto">
            <a:xfrm>
              <a:off x="2200154" y="1828800"/>
              <a:ext cx="6781800" cy="2057400"/>
            </a:xfrm>
            <a:prstGeom prst="rect">
              <a:avLst/>
            </a:prstGeom>
            <a:solidFill>
              <a:srgbClr val="F6F5BD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38100" tIns="38100" rIns="38100" bIns="3810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sk-SK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0000000000400540 &lt;multstore&gt;: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sk-SK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400540: push   %rbx		# Save %rbx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sk-SK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400541: mov    %rdx,%rbx		# Save dest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sk-SK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400544: callq  400550 &lt;mult2&gt;	# mult2(x,y)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sk-SK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400549: mov    %rax,(%rbx)	# Save at dest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sk-SK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40054c: pop    %rbx		# Restore %rbx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sk-SK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40054d: retq			# Return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3884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Control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Use stack to support procedure call and return</a:t>
            </a:r>
          </a:p>
          <a:p>
            <a:r>
              <a:rPr lang="en-US" dirty="0">
                <a:solidFill>
                  <a:srgbClr val="980002"/>
                </a:solidFill>
              </a:rPr>
              <a:t>Procedure call: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Push return address on stack</a:t>
            </a:r>
          </a:p>
          <a:p>
            <a:pPr marL="552450" lvl="1"/>
            <a:r>
              <a:rPr lang="en-US" dirty="0"/>
              <a:t>Jump to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 dirty="0"/>
          </a:p>
          <a:p>
            <a:r>
              <a:rPr lang="en-US" dirty="0"/>
              <a:t>Return address:</a:t>
            </a:r>
          </a:p>
          <a:p>
            <a:pPr marL="552450" lvl="1"/>
            <a:r>
              <a:rPr lang="en-US" dirty="0"/>
              <a:t>Address of the next instruction right after call</a:t>
            </a:r>
          </a:p>
          <a:p>
            <a:pPr marL="552450" lvl="1"/>
            <a:r>
              <a:rPr lang="en-US" dirty="0"/>
              <a:t>Example from disassembly</a:t>
            </a:r>
          </a:p>
          <a:p>
            <a:r>
              <a:rPr lang="en-US" dirty="0">
                <a:solidFill>
                  <a:srgbClr val="980002"/>
                </a:solidFill>
              </a:rPr>
              <a:t>Procedure return: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Pop address from stack</a:t>
            </a:r>
          </a:p>
          <a:p>
            <a:pPr marL="552450" lvl="1"/>
            <a:r>
              <a:rPr lang="en-US" dirty="0"/>
              <a:t>Jump to address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#1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sym typeface="Gill Sans" charset="0"/>
              </a:rPr>
              <a:t>•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sym typeface="Gill Sans" charset="0"/>
              </a:rPr>
              <a:t>•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sym typeface="Gill Sans" charset="0"/>
              </a:rPr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6096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6996113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solidFill>
                <a:srgbClr val="00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6858001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6858001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6858001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6996113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347516962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#2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sym typeface="Gill Sans" charset="0"/>
              </a:rPr>
              <a:t>•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sym typeface="Gill Sans" charset="0"/>
              </a:rPr>
              <a:t>•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sym typeface="Gill Sans" charset="0"/>
              </a:rPr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5562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5638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430417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#3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sym typeface="Gill Sans" charset="0"/>
              </a:rPr>
              <a:t>•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sym typeface="Gill Sans" charset="0"/>
              </a:rPr>
              <a:t>•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sym typeface="Gill Sans" charset="0"/>
              </a:rPr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3886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5638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313769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#4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sym typeface="Gill Sans" charset="0"/>
              </a:rPr>
              <a:t>•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sym typeface="Gill Sans" charset="0"/>
              </a:rPr>
              <a:t>•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sym typeface="Gill Sans" charset="0"/>
              </a:rPr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5638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6996113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solidFill>
                <a:srgbClr val="00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6858001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6858001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6858001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6996113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366256581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Mechanisms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/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Illustrations of Recursion &amp; Pointers</a:t>
            </a:r>
          </a:p>
        </p:txBody>
      </p:sp>
    </p:spTree>
    <p:extLst>
      <p:ext uri="{BB962C8B-B14F-4D97-AF65-F5344CB8AC3E}">
        <p14:creationId xmlns:p14="http://schemas.microsoft.com/office/powerpoint/2010/main" val="110315449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Data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6 arguments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Return value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169026" y="5791200"/>
            <a:ext cx="4041775" cy="334963"/>
          </a:xfrm>
        </p:spPr>
        <p:txBody>
          <a:bodyPr/>
          <a:lstStyle/>
          <a:p>
            <a:r>
              <a:rPr lang="en-US" dirty="0"/>
              <a:t>Only allocate stack space when needed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2286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dirty="0">
              <a:solidFill>
                <a:srgbClr val="00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2286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dirty="0">
              <a:solidFill>
                <a:srgbClr val="00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2286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dirty="0">
              <a:solidFill>
                <a:srgbClr val="00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2286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dirty="0">
              <a:solidFill>
                <a:srgbClr val="00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2286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2286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2286000" y="57912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solidFill>
                <a:srgbClr val="00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162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000000"/>
                  </a:solidFill>
                  <a:latin typeface="Calibri Bold"/>
                  <a:cs typeface="Courier New Bold" charset="0"/>
                  <a:sym typeface="Courier New Bold" charset="0"/>
                </a:rPr>
                <a:t>Arg</a:t>
              </a:r>
              <a:r>
                <a:rPr lang="en-US" dirty="0">
                  <a:solidFill>
                    <a:srgbClr val="000000"/>
                  </a:solidFill>
                  <a:latin typeface="Calibri Bold"/>
                  <a:cs typeface="Courier New Bold" charset="0"/>
                  <a:sym typeface="Courier New Bold" charset="0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• • •</a:t>
              </a:r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000000"/>
                  </a:solidFill>
                  <a:latin typeface="Calibri Bold"/>
                  <a:cs typeface="Courier New Bold" charset="0"/>
                  <a:sym typeface="Courier New Bold" charset="0"/>
                </a:rPr>
                <a:t>Arg</a:t>
              </a:r>
              <a:r>
                <a:rPr lang="en-US" dirty="0">
                  <a:solidFill>
                    <a:srgbClr val="000000"/>
                  </a:solidFill>
                  <a:latin typeface="Calibri Bold"/>
                  <a:cs typeface="Courier New Bold" charset="0"/>
                  <a:sym typeface="Courier New Bold" charset="0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000000"/>
                  </a:solidFill>
                  <a:latin typeface="Calibri Bold"/>
                  <a:cs typeface="Courier New Bold" charset="0"/>
                  <a:sym typeface="Courier New Bold" charset="0"/>
                </a:rPr>
                <a:t>Arg</a:t>
              </a:r>
              <a:r>
                <a:rPr lang="en-US" dirty="0">
                  <a:solidFill>
                    <a:srgbClr val="000000"/>
                  </a:solidFill>
                  <a:latin typeface="Calibri Bold"/>
                  <a:cs typeface="Courier New Bold" charset="0"/>
                  <a:sym typeface="Courier New Bold" charset="0"/>
                </a:rPr>
                <a:t> </a:t>
              </a:r>
              <a:r>
                <a:rPr lang="en-US" i="1" dirty="0">
                  <a:solidFill>
                    <a:srgbClr val="000000"/>
                  </a:solidFill>
                  <a:latin typeface="Calibri Bold"/>
                  <a:cs typeface="Courier New Bold" charset="0"/>
                  <a:sym typeface="Courier New Bold" charset="0"/>
                </a:rPr>
                <a:t>n</a:t>
              </a: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• • 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855045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</a:t>
            </a:r>
            <a:br>
              <a:rPr lang="en-US" dirty="0"/>
            </a:br>
            <a:r>
              <a:rPr lang="en-US" dirty="0"/>
              <a:t>Examples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600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mult2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a, long b)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5029200" y="1524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y, long *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4495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a in %rdi, b in %rsi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	# a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400553:  imul   %rsi,%rax	# a * b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s in %rax</a:t>
            </a:r>
            <a:endParaRPr lang="ro-RO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o-RO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590800" y="23622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Gill Sans" charset="0"/>
                <a:sym typeface="Gill Sans" charset="0"/>
              </a:rPr>
              <a:t>• • •</a:t>
            </a:r>
            <a:endParaRPr lang="sk-SK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t in %rax</a:t>
            </a:r>
            <a:endParaRPr lang="sk-SK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Gill Sans" charset="0"/>
                <a:sym typeface="Gill Sans" charset="0"/>
              </a:rPr>
              <a:t>• • •</a:t>
            </a:r>
            <a:endParaRPr lang="sk-SK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9657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58F16-1DC4-4FE5-BCC6-A3C1A1827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this in a larger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89704-CE1E-47B5-964F-30FCF8ACA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Process:  An active instance of some program</a:t>
            </a:r>
          </a:p>
          <a:p>
            <a:endParaRPr lang="en-US" dirty="0"/>
          </a:p>
          <a:p>
            <a:r>
              <a:rPr lang="en-US" dirty="0"/>
              <a:t>Segment:  A region of memory that Linux has made available to some process or processes.</a:t>
            </a:r>
          </a:p>
          <a:p>
            <a:endParaRPr lang="en-US" dirty="0"/>
          </a:p>
          <a:p>
            <a:r>
              <a:rPr lang="en-US" dirty="0"/>
              <a:t>Permissions: Linux can control access to segments: read, write, execute. And there can be “gaps” too – holes in the address space with no permission at all.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63714-8375-4266-B1D0-7D4BCF94E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7C6B69-5F7B-42BC-ACD4-F3A28D14B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51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How procedure calls work in C++ and similar languages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/>
              <a:t>Mechanisms</a:t>
            </a:r>
          </a:p>
          <a:p>
            <a:pPr lvl="1"/>
            <a:r>
              <a:rPr lang="en-US" b="1" dirty="0"/>
              <a:t>Stack Structure</a:t>
            </a:r>
          </a:p>
          <a:p>
            <a:pPr lvl="1"/>
            <a:r>
              <a:rPr lang="en-US" b="1" dirty="0"/>
              <a:t>Calling Conventions</a:t>
            </a:r>
          </a:p>
          <a:p>
            <a:pPr lvl="2"/>
            <a:r>
              <a:rPr lang="en-US" b="1" dirty="0"/>
              <a:t>Passing control</a:t>
            </a:r>
          </a:p>
          <a:p>
            <a:pPr lvl="2"/>
            <a:r>
              <a:rPr lang="en-US" b="1" dirty="0"/>
              <a:t>Passing data</a:t>
            </a:r>
          </a:p>
          <a:p>
            <a:pPr lvl="2"/>
            <a:r>
              <a:rPr lang="en-US" b="1" dirty="0"/>
              <a:t>Managing local data</a:t>
            </a:r>
          </a:p>
        </p:txBody>
      </p:sp>
    </p:spTree>
    <p:extLst>
      <p:ext uri="{BB962C8B-B14F-4D97-AF65-F5344CB8AC3E}">
        <p14:creationId xmlns:p14="http://schemas.microsoft.com/office/powerpoint/2010/main" val="148283529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4EBD7-8A8A-4E16-AF51-09994AC82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programs use memory?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E1CE0-5968-4455-881A-B9F284206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code is compiled to machine instructions</a:t>
            </a:r>
          </a:p>
          <a:p>
            <a:endParaRPr lang="en-US" dirty="0"/>
          </a:p>
          <a:p>
            <a:r>
              <a:rPr lang="en-US" dirty="0"/>
              <a:t>You have global variables, initialized to 0 or perhaps some other value.</a:t>
            </a:r>
          </a:p>
          <a:p>
            <a:endParaRPr lang="en-US" dirty="0"/>
          </a:p>
          <a:p>
            <a:r>
              <a:rPr lang="en-US" dirty="0"/>
              <a:t>As your process executes it consumes, then releases, stack and memory resources.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2391AF-584C-435B-94FD-A17C3F4A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AE7A0E-22A2-4E83-8210-3F4B12DE6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374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DDAC6-A5B9-41B4-8269-D340AFEDA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segments in Linux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3F1A0-7278-40C6-ADEE-9195305B2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Any given process can only see memory that Linux maps into its address space.  These segments include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Code segments that have executable machine instructions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Data segments that hold various forms of data (</a:t>
            </a:r>
            <a:r>
              <a:rPr lang="en-US" dirty="0" err="1"/>
              <a:t>globals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Mapped files (for speedy access without using open/read)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Flexible sized “heap” segments managed by malloc/free.  </a:t>
            </a:r>
            <a:br>
              <a:rPr lang="en-US" dirty="0"/>
            </a:br>
            <a:r>
              <a:rPr lang="en-US" dirty="0"/>
              <a:t>    A heap grows at the “top” (towards bigger addresses)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Stack segments: these grow too, but at the bottom.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96548-D744-4000-A903-E0800F038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6EE8E-DA5E-4B67-8938-137A82C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038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16CD5-1AA7-422A-9E3C-E9E46F337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new objects live?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9D3E3-C68C-4BDA-B9D6-2C7C02B46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00"/>
            <a:ext cx="10981605" cy="4023360"/>
          </a:xfrm>
        </p:spPr>
        <p:txBody>
          <a:bodyPr/>
          <a:lstStyle/>
          <a:p>
            <a:r>
              <a:rPr lang="en-US" dirty="0"/>
              <a:t>As a process executes, it will often need to allocate (or free) objects</a:t>
            </a:r>
          </a:p>
          <a:p>
            <a:endParaRPr lang="en-US" dirty="0"/>
          </a:p>
          <a:p>
            <a:r>
              <a:rPr lang="en-US" dirty="0"/>
              <a:t>C++ examples:</a:t>
            </a:r>
          </a:p>
          <a:p>
            <a:pPr lvl="1"/>
            <a:r>
              <a:rPr lang="en-US" dirty="0"/>
              <a:t>  char* </a:t>
            </a:r>
            <a:r>
              <a:rPr lang="en-US" dirty="0" err="1"/>
              <a:t>ptr</a:t>
            </a:r>
            <a:r>
              <a:rPr lang="en-US" dirty="0"/>
              <a:t> = (char*)malloc(size);   ….. free(</a:t>
            </a:r>
            <a:r>
              <a:rPr lang="en-US" dirty="0" err="1"/>
              <a:t>ptr</a:t>
            </a:r>
            <a:r>
              <a:rPr lang="en-US" dirty="0"/>
              <a:t>);    // Old “C” style</a:t>
            </a:r>
          </a:p>
          <a:p>
            <a:pPr lvl="1"/>
            <a:r>
              <a:rPr lang="en-US" dirty="0"/>
              <a:t>  std::map&lt;std::</a:t>
            </a:r>
            <a:r>
              <a:rPr lang="en-US" dirty="0" err="1"/>
              <a:t>string,count</a:t>
            </a:r>
            <a:r>
              <a:rPr lang="en-US" dirty="0"/>
              <a:t>&gt; </a:t>
            </a:r>
            <a:r>
              <a:rPr lang="en-US" dirty="0" err="1"/>
              <a:t>myMap</a:t>
            </a:r>
            <a:r>
              <a:rPr lang="en-US" dirty="0"/>
              <a:t>;                    // Modern C++</a:t>
            </a:r>
          </a:p>
          <a:p>
            <a:pPr lvl="1"/>
            <a:r>
              <a:rPr lang="en-US" dirty="0"/>
              <a:t>  Semaphore </a:t>
            </a:r>
            <a:r>
              <a:rPr lang="en-US" dirty="0" err="1"/>
              <a:t>pcounter</a:t>
            </a:r>
            <a:r>
              <a:rPr lang="en-US" dirty="0"/>
              <a:t>(5);                                     // If executed “inline”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5DF8A-8826-4D2A-BA27-D4DDAB993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CB516-C5FE-4621-8D0E-B09FCECE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61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16CD5-1AA7-422A-9E3C-E9E46F337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new objects live?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9D3E3-C68C-4BDA-B9D6-2C7C02B46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00"/>
            <a:ext cx="10981605" cy="40233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Three cases: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Global variables live in a data segment.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Things declared “inline” consume space on the stack of the</a:t>
            </a:r>
            <a:br>
              <a:rPr lang="en-US" dirty="0"/>
            </a:br>
            <a:r>
              <a:rPr lang="en-US" dirty="0"/>
              <a:t>    procedure (or code block) where they were declared, and</a:t>
            </a:r>
            <a:br>
              <a:rPr lang="en-US" dirty="0"/>
            </a:br>
            <a:r>
              <a:rPr lang="en-US" dirty="0"/>
              <a:t>    are allocated when that declaration is “executed”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Other objects are created in the heap and we work with</a:t>
            </a:r>
            <a:br>
              <a:rPr lang="en-US" dirty="0"/>
            </a:br>
            <a:r>
              <a:rPr lang="en-US" dirty="0"/>
              <a:t>    pointers to them: instead of “x” being an object, we have </a:t>
            </a:r>
            <a:br>
              <a:rPr lang="en-US" dirty="0"/>
            </a:br>
            <a:r>
              <a:rPr lang="en-US" dirty="0"/>
              <a:t>    an object </a:t>
            </a:r>
            <a:r>
              <a:rPr lang="en-US" dirty="0" err="1"/>
              <a:t>xp</a:t>
            </a:r>
            <a:r>
              <a:rPr lang="en-US" dirty="0"/>
              <a:t> that holds the address of the object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5DF8A-8826-4D2A-BA27-D4DDAB993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CB516-C5FE-4621-8D0E-B09FCECE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304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8F92-ADF2-4AD1-8D32-73AB7840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new objects “live”?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B9798-EE8A-4C1C-93FE-866F39FDF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00"/>
            <a:ext cx="10905405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 </a:t>
            </a:r>
            <a:r>
              <a:rPr lang="en-US" sz="2800" b="1" dirty="0"/>
              <a:t>Stack: </a:t>
            </a:r>
            <a:r>
              <a:rPr lang="en-US" sz="2800" dirty="0"/>
              <a:t>objects declared “in line” in some scope.  As the thread</a:t>
            </a:r>
            <a:br>
              <a:rPr lang="en-US" sz="2800" dirty="0"/>
            </a:br>
            <a:r>
              <a:rPr lang="en-US" sz="2800" dirty="0"/>
              <a:t>    leaves that scope, these are automatically deleted</a:t>
            </a:r>
            <a:br>
              <a:rPr lang="en-US" sz="2800" dirty="0"/>
            </a:b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 Others are in dynamically allocated memory</a:t>
            </a:r>
            <a:r>
              <a:rPr lang="en-US" sz="2800" dirty="0"/>
              <a:t> as in this example:</a:t>
            </a:r>
          </a:p>
          <a:p>
            <a:pPr marL="0" indent="0">
              <a:buNone/>
            </a:pPr>
            <a:r>
              <a:rPr lang="en-US" sz="2800" dirty="0"/>
              <a:t>		auto </a:t>
            </a:r>
            <a:r>
              <a:rPr lang="en-US" sz="2800" dirty="0" err="1"/>
              <a:t>mymap</a:t>
            </a:r>
            <a:r>
              <a:rPr lang="en-US" sz="2800" dirty="0"/>
              <a:t> = </a:t>
            </a:r>
            <a:r>
              <a:rPr lang="en-US" sz="2800" b="1" dirty="0"/>
              <a:t>new</a:t>
            </a:r>
            <a:r>
              <a:rPr lang="en-US" sz="2800" dirty="0"/>
              <a:t> std::map&lt;std::string, int&gt;(constructor </a:t>
            </a:r>
            <a:r>
              <a:rPr lang="en-US" sz="2800" dirty="0" err="1"/>
              <a:t>args</a:t>
            </a:r>
            <a:r>
              <a:rPr lang="en-US" sz="2800" dirty="0"/>
              <a:t>);</a:t>
            </a:r>
          </a:p>
          <a:p>
            <a:pPr marL="411480" indent="-457200">
              <a:buFont typeface="Wingdings" panose="05000000000000000000" pitchFamily="2" charset="2"/>
              <a:buChar char="Ø"/>
            </a:pPr>
            <a:r>
              <a:rPr lang="en-US" sz="2800" dirty="0"/>
              <a:t>                      …</a:t>
            </a:r>
          </a:p>
          <a:p>
            <a:pPr marL="0" indent="0">
              <a:buNone/>
            </a:pPr>
            <a:r>
              <a:rPr lang="en-US" sz="2800" dirty="0"/>
              <a:t>		</a:t>
            </a:r>
            <a:r>
              <a:rPr lang="en-US" sz="2800" b="1" dirty="0"/>
              <a:t>delete</a:t>
            </a:r>
            <a:r>
              <a:rPr lang="en-US" sz="2800" dirty="0"/>
              <a:t> </a:t>
            </a:r>
            <a:r>
              <a:rPr lang="en-US" sz="2800" dirty="0" err="1"/>
              <a:t>mymap</a:t>
            </a:r>
            <a:r>
              <a:rPr lang="en-US" sz="28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… </a:t>
            </a:r>
            <a:r>
              <a:rPr lang="en-US" sz="2800" b="1" dirty="0"/>
              <a:t>new</a:t>
            </a:r>
            <a:r>
              <a:rPr lang="en-US" sz="2800" dirty="0"/>
              <a:t> automatically uses “malloc.” </a:t>
            </a:r>
            <a:r>
              <a:rPr lang="en-US" sz="2800" b="1" dirty="0"/>
              <a:t>delete</a:t>
            </a:r>
            <a:r>
              <a:rPr lang="en-US" sz="2800" dirty="0"/>
              <a:t> calls “free”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E17000-E1D3-45A6-A2DB-07CACFF72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D8FC1-0F92-481F-9A33-7C4F7152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996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68CF3-2AFD-45B9-916D-793C0D6A2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Notations for accessing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0B06D-6F37-45B0-A373-D4021961A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00"/>
            <a:ext cx="10956205" cy="40233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 access something in the std namespace: std::xxx.  </a:t>
            </a:r>
          </a:p>
          <a:p>
            <a:pPr lvl="1"/>
            <a:r>
              <a:rPr lang="en-US" dirty="0"/>
              <a:t>  std::string</a:t>
            </a:r>
          </a:p>
          <a:p>
            <a:pPr lvl="1"/>
            <a:r>
              <a:rPr lang="en-US" dirty="0"/>
              <a:t>  std::map&lt;std::string, int&gt;</a:t>
            </a:r>
          </a:p>
          <a:p>
            <a:pPr lvl="1"/>
            <a:r>
              <a:rPr lang="en-US" dirty="0"/>
              <a:t>  If you don’t specify the namespace, C++ looks in the “default” one,</a:t>
            </a:r>
            <a:br>
              <a:rPr lang="en-US" dirty="0"/>
            </a:br>
            <a:r>
              <a:rPr lang="en-US" dirty="0"/>
              <a:t>   and also in any that were imported via the “using” statement.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/>
              <a:t>To access a field or a method in object x: </a:t>
            </a:r>
            <a:r>
              <a:rPr lang="en-US" dirty="0" err="1"/>
              <a:t>x.field</a:t>
            </a:r>
            <a:r>
              <a:rPr lang="en-US" dirty="0"/>
              <a:t>, </a:t>
            </a:r>
            <a:r>
              <a:rPr lang="en-US" dirty="0" err="1"/>
              <a:t>x.method</a:t>
            </a:r>
            <a:r>
              <a:rPr lang="en-US" dirty="0"/>
              <a:t>(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 In C++ we often overload an operator: x[k] might call </a:t>
            </a:r>
            <a:r>
              <a:rPr lang="en-US" dirty="0" err="1"/>
              <a:t>x.get</a:t>
            </a:r>
            <a:r>
              <a:rPr lang="en-US" dirty="0"/>
              <a:t>(k)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dirty="0" err="1"/>
              <a:t>xp</a:t>
            </a:r>
            <a:r>
              <a:rPr lang="en-US" dirty="0"/>
              <a:t> is a pointer to object x, x-&gt;field, x-&gt;method(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 Remember how std::map overloaded []?  If </a:t>
            </a:r>
            <a:r>
              <a:rPr lang="en-US" dirty="0" err="1"/>
              <a:t>xp</a:t>
            </a:r>
            <a:r>
              <a:rPr lang="en-US" dirty="0"/>
              <a:t> points to a map, write (*</a:t>
            </a:r>
            <a:r>
              <a:rPr lang="en-US" dirty="0" err="1"/>
              <a:t>xp</a:t>
            </a:r>
            <a:r>
              <a:rPr lang="en-US" dirty="0"/>
              <a:t>)[k]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A4C3E-3B3D-4F41-9789-C8C903CB6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D539C-F73D-4DD7-B5BC-337F0358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771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F090-9997-45E0-B321-C1FEBD8F6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versus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D0BB8-F0A3-4BCE-9A55-D5BAAAE59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you are looking at an instance of an object, we say that you have a reference to the object.  In C++ you would use the “dot” notation to access fields in this case.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r>
              <a:rPr lang="en-US" dirty="0"/>
              <a:t>              std::vector&lt;int&gt; </a:t>
            </a:r>
            <a:r>
              <a:rPr lang="en-US" dirty="0" err="1"/>
              <a:t>my_vec</a:t>
            </a:r>
            <a:r>
              <a:rPr lang="en-US" dirty="0"/>
              <a:t>;</a:t>
            </a:r>
          </a:p>
          <a:p>
            <a:r>
              <a:rPr lang="en-US" dirty="0"/>
              <a:t>Here, </a:t>
            </a:r>
            <a:r>
              <a:rPr lang="en-US" dirty="0" err="1"/>
              <a:t>my_vec</a:t>
            </a:r>
            <a:r>
              <a:rPr lang="en-US" dirty="0"/>
              <a:t> is a name for a vector instance.  </a:t>
            </a:r>
            <a:r>
              <a:rPr lang="en-US" dirty="0" err="1"/>
              <a:t>my_vec.size</a:t>
            </a:r>
            <a:r>
              <a:rPr lang="en-US" dirty="0"/>
              <a:t>() is the current length of the vector.  </a:t>
            </a:r>
            <a:r>
              <a:rPr lang="en-US" dirty="0" err="1"/>
              <a:t>my_vec</a:t>
            </a:r>
            <a:r>
              <a:rPr lang="en-US" dirty="0"/>
              <a:t>[k] is the </a:t>
            </a:r>
            <a:r>
              <a:rPr lang="en-US" dirty="0" err="1"/>
              <a:t>k’th</a:t>
            </a:r>
            <a:r>
              <a:rPr lang="en-US" dirty="0"/>
              <a:t> element.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7F643-8E18-473D-8C85-332B947BD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0F1D-7674-441B-8974-597C1227B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579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F090-9997-45E0-B321-C1FEBD8F6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versus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D0BB8-F0A3-4BCE-9A55-D5BAAAE59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have a pointer to the object, you need to indirect through the pointer, using the </a:t>
            </a:r>
            <a:r>
              <a:rPr lang="en-US" dirty="0">
                <a:sym typeface="Symbol" panose="05050102010706020507" pitchFamily="18" charset="2"/>
              </a:rPr>
              <a:t> operator.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Example:</a:t>
            </a:r>
          </a:p>
          <a:p>
            <a:r>
              <a:rPr lang="en-US" dirty="0">
                <a:sym typeface="Symbol" panose="05050102010706020507" pitchFamily="18" charset="2"/>
              </a:rPr>
              <a:t> 	auto </a:t>
            </a:r>
            <a:r>
              <a:rPr lang="en-US" dirty="0" err="1">
                <a:sym typeface="Symbol" panose="05050102010706020507" pitchFamily="18" charset="2"/>
              </a:rPr>
              <a:t>vp</a:t>
            </a:r>
            <a:r>
              <a:rPr lang="en-US" dirty="0">
                <a:sym typeface="Symbol" panose="05050102010706020507" pitchFamily="18" charset="2"/>
              </a:rPr>
              <a:t> = new std::vector&lt;int&gt;;</a:t>
            </a:r>
          </a:p>
          <a:p>
            <a:r>
              <a:rPr lang="en-US" dirty="0"/>
              <a:t>Here, </a:t>
            </a:r>
            <a:r>
              <a:rPr lang="en-US" dirty="0" err="1"/>
              <a:t>vp</a:t>
            </a:r>
            <a:r>
              <a:rPr lang="en-US" dirty="0"/>
              <a:t> points to a vector instance.  </a:t>
            </a:r>
            <a:r>
              <a:rPr lang="en-US" dirty="0" err="1"/>
              <a:t>vp</a:t>
            </a:r>
            <a:r>
              <a:rPr lang="en-US" dirty="0" err="1">
                <a:sym typeface="Symbol" panose="05050102010706020507" pitchFamily="18" charset="2"/>
              </a:rPr>
              <a:t></a:t>
            </a:r>
            <a:r>
              <a:rPr lang="en-US" dirty="0" err="1"/>
              <a:t>size</a:t>
            </a:r>
            <a:r>
              <a:rPr lang="en-US" dirty="0"/>
              <a:t>() is the current length of the vector.  (*</a:t>
            </a:r>
            <a:r>
              <a:rPr lang="en-US" dirty="0" err="1"/>
              <a:t>vp</a:t>
            </a:r>
            <a:r>
              <a:rPr lang="en-US" dirty="0"/>
              <a:t>)[k] is the </a:t>
            </a:r>
            <a:r>
              <a:rPr lang="en-US" dirty="0" err="1"/>
              <a:t>k’th</a:t>
            </a:r>
            <a:r>
              <a:rPr lang="en-US" dirty="0"/>
              <a:t> element.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7F643-8E18-473D-8C85-332B947BD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0F1D-7674-441B-8974-597C1227B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493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F090-9997-45E0-B321-C1FEBD8F6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versus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D0BB8-F0A3-4BCE-9A55-D5BAAAE59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ym typeface="Symbol" panose="05050102010706020507" pitchFamily="18" charset="2"/>
              </a:rPr>
              <a:t>Convert a reference to a pointer using &amp;  </a:t>
            </a:r>
          </a:p>
          <a:p>
            <a:r>
              <a:rPr lang="en-US" dirty="0">
                <a:sym typeface="Symbol" panose="05050102010706020507" pitchFamily="18" charset="2"/>
              </a:rPr>
              <a:t>             auto </a:t>
            </a:r>
            <a:r>
              <a:rPr lang="en-US" dirty="0" err="1">
                <a:sym typeface="Symbol" panose="05050102010706020507" pitchFamily="18" charset="2"/>
              </a:rPr>
              <a:t>vp</a:t>
            </a:r>
            <a:r>
              <a:rPr lang="en-US" dirty="0">
                <a:sym typeface="Symbol" panose="05050102010706020507" pitchFamily="18" charset="2"/>
              </a:rPr>
              <a:t> = &amp;</a:t>
            </a:r>
            <a:r>
              <a:rPr lang="en-US" dirty="0" err="1">
                <a:sym typeface="Symbol" panose="05050102010706020507" pitchFamily="18" charset="2"/>
              </a:rPr>
              <a:t>my_vec</a:t>
            </a:r>
            <a:r>
              <a:rPr lang="en-US" dirty="0">
                <a:sym typeface="Symbol" panose="05050102010706020507" pitchFamily="18" charset="2"/>
              </a:rPr>
              <a:t>;  // </a:t>
            </a:r>
            <a:r>
              <a:rPr lang="en-US" dirty="0" err="1">
                <a:sym typeface="Symbol" panose="05050102010706020507" pitchFamily="18" charset="2"/>
              </a:rPr>
              <a:t>vp</a:t>
            </a:r>
            <a:r>
              <a:rPr lang="en-US" dirty="0">
                <a:sym typeface="Symbol" panose="05050102010706020507" pitchFamily="18" charset="2"/>
              </a:rPr>
              <a:t> will point to </a:t>
            </a:r>
            <a:r>
              <a:rPr lang="en-US" dirty="0" err="1">
                <a:sym typeface="Symbol" panose="05050102010706020507" pitchFamily="18" charset="2"/>
              </a:rPr>
              <a:t>my_vec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If you convert a pointer to a reference, C++ makes a copy:</a:t>
            </a:r>
          </a:p>
          <a:p>
            <a:r>
              <a:rPr lang="en-US" dirty="0">
                <a:sym typeface="Symbol" panose="05050102010706020507" pitchFamily="18" charset="2"/>
              </a:rPr>
              <a:t>             auto </a:t>
            </a:r>
            <a:r>
              <a:rPr lang="en-US" dirty="0" err="1">
                <a:sym typeface="Symbol" panose="05050102010706020507" pitchFamily="18" charset="2"/>
              </a:rPr>
              <a:t>my_vec</a:t>
            </a:r>
            <a:r>
              <a:rPr lang="en-US" dirty="0">
                <a:sym typeface="Symbol" panose="05050102010706020507" pitchFamily="18" charset="2"/>
              </a:rPr>
              <a:t> = *</a:t>
            </a:r>
            <a:r>
              <a:rPr lang="en-US" dirty="0" err="1">
                <a:sym typeface="Symbol" panose="05050102010706020507" pitchFamily="18" charset="2"/>
              </a:rPr>
              <a:t>vp</a:t>
            </a:r>
            <a:r>
              <a:rPr lang="en-US" dirty="0">
                <a:sym typeface="Symbol" panose="05050102010706020507" pitchFamily="18" charset="2"/>
              </a:rPr>
              <a:t>;   // creates a copy of the vector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                  that </a:t>
            </a:r>
            <a:r>
              <a:rPr lang="en-US" dirty="0" err="1">
                <a:sym typeface="Symbol" panose="05050102010706020507" pitchFamily="18" charset="2"/>
              </a:rPr>
              <a:t>vp</a:t>
            </a:r>
            <a:r>
              <a:rPr lang="en-US" dirty="0">
                <a:sym typeface="Symbol" panose="05050102010706020507" pitchFamily="18" charset="2"/>
              </a:rPr>
              <a:t> was pointing to.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7F643-8E18-473D-8C85-332B947BD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0F1D-7674-441B-8974-597C1227B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592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6544A-9CFC-49B6-A3B3-B79D38ED0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Shared_ptr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69877-7C41-4EFD-A900-87848B8B0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working with pointers, people often forget to call malloc.</a:t>
            </a:r>
          </a:p>
          <a:p>
            <a:endParaRPr lang="en-US" dirty="0"/>
          </a:p>
          <a:p>
            <a:r>
              <a:rPr lang="en-US" dirty="0"/>
              <a:t>This is called a memory leak.  The heap segment grows and grows.  Eventually a process can run out of space and crash.</a:t>
            </a:r>
          </a:p>
          <a:p>
            <a:endParaRPr lang="en-US" dirty="0"/>
          </a:p>
          <a:p>
            <a:r>
              <a:rPr lang="en-US" dirty="0"/>
              <a:t>Professional C++ developers prefer not to use pointers directly.  We “wrap” them in a </a:t>
            </a:r>
            <a:r>
              <a:rPr lang="en-US" dirty="0" err="1"/>
              <a:t>shared_ptr</a:t>
            </a:r>
            <a:r>
              <a:rPr lang="en-US" dirty="0"/>
              <a:t> template.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DF5CC2-A8C7-4B09-9F5C-8AAEFF411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B4A6F-BFEB-4025-95B0-2663F0CD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8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05000" y="1219200"/>
            <a:ext cx="5257800" cy="5435600"/>
          </a:xfrm>
        </p:spPr>
        <p:txBody>
          <a:bodyPr/>
          <a:lstStyle/>
          <a:p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return point</a:t>
            </a:r>
          </a:p>
          <a:p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Allocate during procedure execution</a:t>
            </a:r>
          </a:p>
          <a:p>
            <a:pPr lvl="1"/>
            <a:r>
              <a:rPr lang="en-US" dirty="0" err="1"/>
              <a:t>Deallocate</a:t>
            </a:r>
            <a:r>
              <a:rPr lang="en-US" dirty="0"/>
              <a:t> upon return</a:t>
            </a:r>
          </a:p>
          <a:p>
            <a:r>
              <a:rPr lang="en-US" dirty="0"/>
              <a:t>Mechanisms all implemented with machine instructions</a:t>
            </a:r>
          </a:p>
          <a:p>
            <a:r>
              <a:rPr lang="en-US" dirty="0"/>
              <a:t>x86-64 implementation of a procedure uses only those mechanisms required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7315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7315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6933157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6544A-9CFC-49B6-A3B3-B79D38ED0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Shared_ptr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69877-7C41-4EFD-A900-87848B8B0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working with pointers, people often forget to call malloc.</a:t>
            </a:r>
          </a:p>
          <a:p>
            <a:endParaRPr lang="en-US" dirty="0"/>
          </a:p>
          <a:p>
            <a:r>
              <a:rPr lang="en-US" dirty="0"/>
              <a:t>This is called a memory leak.  The heap segment grows and grows.  Eventually a process can run out of space and crash.</a:t>
            </a:r>
          </a:p>
          <a:p>
            <a:endParaRPr lang="en-US" dirty="0"/>
          </a:p>
          <a:p>
            <a:r>
              <a:rPr lang="en-US" dirty="0"/>
              <a:t>Professional C++ developers prefer not to use pointers directly.  We “wrap” them in a </a:t>
            </a:r>
            <a:r>
              <a:rPr lang="en-US" dirty="0" err="1"/>
              <a:t>shared_ptr</a:t>
            </a:r>
            <a:r>
              <a:rPr lang="en-US" dirty="0"/>
              <a:t> template.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DF5CC2-A8C7-4B09-9F5C-8AAEFF411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B4A6F-BFEB-4025-95B0-2663F0CD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39BD8D-C0FE-4837-86BE-04ABBFB16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6250" y="288925"/>
            <a:ext cx="6362700" cy="15049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13637B-B947-4749-AAFC-272416204AF9}"/>
              </a:ext>
            </a:extLst>
          </p:cNvPr>
          <p:cNvSpPr/>
          <p:nvPr/>
        </p:nvSpPr>
        <p:spPr>
          <a:xfrm>
            <a:off x="0" y="6470704"/>
            <a:ext cx="10100110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dirty="0"/>
              <a:t>https://docs.microsoft.com/en-us/cpp/cpp/how-to-create-and-use-shared-ptr-instances?view=vs-2019</a:t>
            </a:r>
          </a:p>
        </p:txBody>
      </p:sp>
    </p:spTree>
    <p:extLst>
      <p:ext uri="{BB962C8B-B14F-4D97-AF65-F5344CB8AC3E}">
        <p14:creationId xmlns:p14="http://schemas.microsoft.com/office/powerpoint/2010/main" val="31794375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D9A85-E988-4171-9A3C-A1E002F1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Shared_ptr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71AEE-F714-48E5-9064-A6A9C912C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      auto </a:t>
            </a:r>
            <a:r>
              <a:rPr lang="en-US" dirty="0" err="1"/>
              <a:t>my_ptr</a:t>
            </a:r>
            <a:r>
              <a:rPr lang="en-US" dirty="0"/>
              <a:t> = new </a:t>
            </a:r>
            <a:r>
              <a:rPr lang="en-US" dirty="0" err="1"/>
              <a:t>shared_ptr</a:t>
            </a:r>
            <a:r>
              <a:rPr lang="en-US" dirty="0"/>
              <a:t>&lt;foo&gt;(constructor </a:t>
            </a:r>
            <a:r>
              <a:rPr lang="en-US" dirty="0" err="1"/>
              <a:t>args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     auto ptr_2 = </a:t>
            </a:r>
            <a:r>
              <a:rPr lang="en-US" dirty="0" err="1"/>
              <a:t>my_ptr</a:t>
            </a:r>
            <a:r>
              <a:rPr lang="en-US" dirty="0"/>
              <a:t>;   // Auto-increments reference count!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When a </a:t>
            </a:r>
            <a:r>
              <a:rPr lang="en-US" dirty="0" err="1"/>
              <a:t>shared_ptr</a:t>
            </a:r>
            <a:r>
              <a:rPr lang="en-US" dirty="0"/>
              <a:t> goes out of scope, the reference count is</a:t>
            </a:r>
            <a:br>
              <a:rPr lang="en-US" dirty="0"/>
            </a:br>
            <a:r>
              <a:rPr lang="en-US" dirty="0"/>
              <a:t> decremented automatically.  Delete is called if it reaches 0.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7C344-58DA-46E1-A586-5818C5416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48BBA-CCB6-4534-9FA8-F0BAFF9F9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75D311-3F87-40B0-94F0-8E121F5D1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6250" y="288925"/>
            <a:ext cx="63627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7039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4237A-C44E-420B-86EE-B9EBAB65D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</a:t>
            </a:r>
            <a:r>
              <a:rPr lang="en-US" dirty="0" err="1"/>
              <a:t>shared_ptr</a:t>
            </a:r>
            <a:r>
              <a:rPr lang="en-US" dirty="0"/>
              <a:t> like any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C8C3A-A86D-4659-A8F3-8A6889C8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foo has a field “name”.</a:t>
            </a:r>
          </a:p>
          <a:p>
            <a:endParaRPr lang="en-US" dirty="0"/>
          </a:p>
          <a:p>
            <a:r>
              <a:rPr lang="en-US" dirty="0"/>
              <a:t>With a foo* pointer </a:t>
            </a:r>
            <a:r>
              <a:rPr lang="en-US" dirty="0" err="1"/>
              <a:t>pt</a:t>
            </a:r>
            <a:r>
              <a:rPr lang="en-US" dirty="0"/>
              <a:t>, you write </a:t>
            </a:r>
            <a:r>
              <a:rPr lang="en-US" dirty="0" err="1"/>
              <a:t>pt</a:t>
            </a:r>
            <a:r>
              <a:rPr lang="en-US" dirty="0" err="1">
                <a:sym typeface="Symbol" panose="05050102010706020507" pitchFamily="18" charset="2"/>
              </a:rPr>
              <a:t>name</a:t>
            </a:r>
            <a:r>
              <a:rPr lang="en-US" dirty="0">
                <a:sym typeface="Symbol" panose="05050102010706020507" pitchFamily="18" charset="2"/>
              </a:rPr>
              <a:t>;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With a </a:t>
            </a:r>
            <a:r>
              <a:rPr lang="en-US" dirty="0" err="1">
                <a:sym typeface="Symbol" panose="05050102010706020507" pitchFamily="18" charset="2"/>
              </a:rPr>
              <a:t>shared_ptr</a:t>
            </a:r>
            <a:r>
              <a:rPr lang="en-US" dirty="0">
                <a:sym typeface="Symbol" panose="05050102010706020507" pitchFamily="18" charset="2"/>
              </a:rPr>
              <a:t>&lt;foo&gt; you use the identical notation!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63FD30-46A0-4852-B7EB-55E448BC4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FCFA34-544B-4FAA-A08B-DBB5AD95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011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939F1-D52E-4B14-BDE6-0D784F88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E039-56FB-4111-AC41-ABE11126C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Definition: A program that allocates objects using “new” or “malloc” but neglects to free them.</a:t>
            </a:r>
          </a:p>
          <a:p>
            <a:endParaRPr lang="en-US" dirty="0"/>
          </a:p>
          <a:p>
            <a:r>
              <a:rPr lang="en-US" dirty="0"/>
              <a:t>The memory is consumed, but never released, so the heap gets larger and larger.</a:t>
            </a:r>
          </a:p>
          <a:p>
            <a:endParaRPr lang="en-US" dirty="0"/>
          </a:p>
          <a:p>
            <a:r>
              <a:rPr lang="en-US" dirty="0"/>
              <a:t>Best tool for finding leaks: </a:t>
            </a:r>
            <a:r>
              <a:rPr lang="en-US" b="1" dirty="0" err="1"/>
              <a:t>valgrind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E73511-6150-47D8-B1B8-52874FF52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3A18D-527E-4319-8365-AB179B09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162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A90E-2F99-4470-B6D1-FB9542E1B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Malloc is “inexpensive” but not free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A90F3-7D62-4D99-A1D5-78B9C25BD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maintains a big pool of memory and uses various techniques to try and keep memory compact.</a:t>
            </a:r>
          </a:p>
          <a:p>
            <a:pPr lvl="1"/>
            <a:r>
              <a:rPr lang="en-US" dirty="0"/>
              <a:t>  </a:t>
            </a:r>
            <a:r>
              <a:rPr lang="en-US" b="1" dirty="0"/>
              <a:t>Fragmentation.</a:t>
            </a:r>
            <a:r>
              <a:rPr lang="en-US" dirty="0"/>
              <a:t>  Refers to an accumulation of tiny chunks of memory</a:t>
            </a:r>
            <a:br>
              <a:rPr lang="en-US" dirty="0"/>
            </a:br>
            <a:r>
              <a:rPr lang="en-US" dirty="0"/>
              <a:t>    that can’t be reused because they are too small for most purposes.</a:t>
            </a:r>
          </a:p>
          <a:p>
            <a:pPr lvl="1"/>
            <a:r>
              <a:rPr lang="en-US" dirty="0"/>
              <a:t>  </a:t>
            </a:r>
            <a:r>
              <a:rPr lang="en-US" b="1" dirty="0"/>
              <a:t>Compaction.</a:t>
            </a:r>
            <a:r>
              <a:rPr lang="en-US" dirty="0"/>
              <a:t>  Free looks for chances to combine small chunks into</a:t>
            </a:r>
            <a:br>
              <a:rPr lang="en-US" dirty="0"/>
            </a:br>
            <a:r>
              <a:rPr lang="en-US" dirty="0"/>
              <a:t>    larger ones, which are more likely to be useful in future mallocs.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/>
              <a:t>This is different from </a:t>
            </a:r>
            <a:r>
              <a:rPr lang="en-US" b="1" dirty="0"/>
              <a:t>garbage collection</a:t>
            </a:r>
            <a:r>
              <a:rPr lang="en-US" dirty="0"/>
              <a:t>, which refers to mechanisms that automatically free an object that no longer has any references to it.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DCFAE-9585-4EC6-BB1D-54B036D4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88D301-C703-4FFD-BA4E-647F61AE8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844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46B1E-2F73-4161-80D6-52746FCCB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Malloc/free implement dynamic memory management for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BF11B-F53A-415A-97C7-2A237BE60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worry: malloc is not infinitely fast and can be a bottleneck.</a:t>
            </a:r>
          </a:p>
          <a:p>
            <a:endParaRPr lang="en-US" dirty="0"/>
          </a:p>
          <a:p>
            <a:r>
              <a:rPr lang="en-US" dirty="0"/>
              <a:t>Many performance-intensive applications maintain </a:t>
            </a:r>
            <a:r>
              <a:rPr lang="en-US" dirty="0" err="1"/>
              <a:t>freelists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  Only use malloc if the free list is empty.</a:t>
            </a:r>
          </a:p>
          <a:p>
            <a:pPr lvl="1"/>
            <a:r>
              <a:rPr lang="en-US" dirty="0"/>
              <a:t>  This reduces the pressure on the malloc/free subsystem.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70F8C-89CD-4C05-8B99-8D779F4FF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2ABA8-AD1A-4964-AAFA-7571D451E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5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B21CC-8EAC-4117-B235-C8F5E1008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</a:t>
            </a:r>
            <a:r>
              <a:rPr lang="en-US" dirty="0" err="1"/>
              <a:t>freelist</a:t>
            </a:r>
            <a:r>
              <a:rPr lang="en-US" dirty="0"/>
              <a:t>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D6E73-3C25-4AF2-B6A9-A57C6DC19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>
            <a:normAutofit/>
          </a:bodyPr>
          <a:lstStyle/>
          <a:p>
            <a:r>
              <a:rPr lang="en-US" dirty="0"/>
              <a:t>When you create your class Foo, you also maintain a list of pointers to  freed Foo objects:   std::list&lt;Foo*&gt; </a:t>
            </a:r>
            <a:r>
              <a:rPr lang="en-US" dirty="0" err="1"/>
              <a:t>freelist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Suppose </a:t>
            </a:r>
            <a:r>
              <a:rPr lang="en-US" dirty="0" err="1"/>
              <a:t>fptr</a:t>
            </a:r>
            <a:r>
              <a:rPr lang="en-US" dirty="0"/>
              <a:t> points to a Foo (allocated using </a:t>
            </a:r>
            <a:r>
              <a:rPr lang="en-US" b="1" dirty="0"/>
              <a:t>new):</a:t>
            </a:r>
          </a:p>
          <a:p>
            <a:pPr lvl="1"/>
            <a:r>
              <a:rPr lang="en-US" dirty="0"/>
              <a:t> When finished with </a:t>
            </a:r>
            <a:r>
              <a:rPr lang="en-US" dirty="0" err="1"/>
              <a:t>fptr</a:t>
            </a:r>
            <a:r>
              <a:rPr lang="en-US" dirty="0"/>
              <a:t>, put it on the </a:t>
            </a:r>
            <a:r>
              <a:rPr lang="en-US" dirty="0" err="1"/>
              <a:t>freelist</a:t>
            </a:r>
            <a:r>
              <a:rPr lang="en-US" dirty="0"/>
              <a:t> (and don’t </a:t>
            </a:r>
            <a:r>
              <a:rPr lang="en-US" b="1" dirty="0"/>
              <a:t>delete</a:t>
            </a:r>
            <a:r>
              <a:rPr lang="en-US" dirty="0"/>
              <a:t> it).  The </a:t>
            </a:r>
            <a:br>
              <a:rPr lang="en-US" dirty="0"/>
            </a:br>
            <a:r>
              <a:rPr lang="en-US" dirty="0"/>
              <a:t>   destructor won’t run: </a:t>
            </a:r>
            <a:r>
              <a:rPr lang="en-US" dirty="0" err="1"/>
              <a:t>fptr</a:t>
            </a:r>
            <a:r>
              <a:rPr lang="en-US" dirty="0"/>
              <a:t> is still in use.</a:t>
            </a:r>
          </a:p>
          <a:p>
            <a:pPr lvl="1"/>
            <a:r>
              <a:rPr lang="en-US" dirty="0"/>
              <a:t>  When you need another Foo, check to see if there is a free one on the </a:t>
            </a:r>
            <a:br>
              <a:rPr lang="en-US" dirty="0"/>
            </a:br>
            <a:r>
              <a:rPr lang="en-US" dirty="0"/>
              <a:t>    list.  If so, reuse it instead of creating a new object.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BC74CE-5844-4331-860A-D9E2283AD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D5874D-7AC9-477E-9181-7450F01A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665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EBD9C-1988-4464-99D0-492E9B34B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871540" cy="1499616"/>
          </a:xfrm>
        </p:spPr>
        <p:txBody>
          <a:bodyPr/>
          <a:lstStyle/>
          <a:p>
            <a:r>
              <a:rPr lang="en-US" dirty="0"/>
              <a:t>Which segments hold which kinds of memory?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5221B-FD55-4F77-9325-677C1B0F0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Let’s tour the computer from the hardware “up”.</a:t>
            </a:r>
          </a:p>
          <a:p>
            <a:endParaRPr lang="en-US" dirty="0"/>
          </a:p>
          <a:p>
            <a:r>
              <a:rPr lang="en-US" dirty="0"/>
              <a:t>The NUMA computer has a big memory region that encompasses all memory on the machine.  Any thread with permission can access any part of this memory (local memory is cheapest).</a:t>
            </a:r>
          </a:p>
          <a:p>
            <a:endParaRPr lang="en-US" dirty="0"/>
          </a:p>
          <a:p>
            <a:r>
              <a:rPr lang="en-US" dirty="0"/>
              <a:t>There may also be memory regions associated with devices such as computer displays, cameras,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807D5-4CA5-4FE8-9BDE-A22D9D346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D8599-3408-4841-9BD0-D26A9797A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486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A1010-F7E0-463E-804A-F5133292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an active process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1A283-0A39-4AFA-9623-49DD80FB5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24E94A-CA3E-41A2-9358-13733938D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48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2D4A9EF-6FE8-46B7-ADB3-B129CD8295B4}"/>
              </a:ext>
            </a:extLst>
          </p:cNvPr>
          <p:cNvSpPr/>
          <p:nvPr/>
        </p:nvSpPr>
        <p:spPr>
          <a:xfrm>
            <a:off x="2115226" y="2658534"/>
            <a:ext cx="926432" cy="2184400"/>
          </a:xfrm>
          <a:custGeom>
            <a:avLst/>
            <a:gdLst>
              <a:gd name="connsiteX0" fmla="*/ 204641 w 926432"/>
              <a:gd name="connsiteY0" fmla="*/ 0 h 2184400"/>
              <a:gd name="connsiteX1" fmla="*/ 924308 w 926432"/>
              <a:gd name="connsiteY1" fmla="*/ 702733 h 2184400"/>
              <a:gd name="connsiteX2" fmla="*/ 1441 w 926432"/>
              <a:gd name="connsiteY2" fmla="*/ 1346200 h 2184400"/>
              <a:gd name="connsiteX3" fmla="*/ 754974 w 926432"/>
              <a:gd name="connsiteY3" fmla="*/ 218440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6432" h="2184400">
                <a:moveTo>
                  <a:pt x="204641" y="0"/>
                </a:moveTo>
                <a:cubicBezTo>
                  <a:pt x="581408" y="239183"/>
                  <a:pt x="958175" y="478366"/>
                  <a:pt x="924308" y="702733"/>
                </a:cubicBezTo>
                <a:cubicBezTo>
                  <a:pt x="890441" y="927100"/>
                  <a:pt x="29663" y="1099256"/>
                  <a:pt x="1441" y="1346200"/>
                </a:cubicBezTo>
                <a:cubicBezTo>
                  <a:pt x="-26781" y="1593144"/>
                  <a:pt x="364096" y="1888772"/>
                  <a:pt x="754974" y="218440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797BB3-41CD-405F-9EC6-C0ECA72CD9AD}"/>
              </a:ext>
            </a:extLst>
          </p:cNvPr>
          <p:cNvSpPr txBox="1"/>
          <p:nvPr/>
        </p:nvSpPr>
        <p:spPr>
          <a:xfrm>
            <a:off x="1473200" y="5071533"/>
            <a:ext cx="1938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Thread, has an associated stack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83317A-5652-44E4-81DF-F8BEC6868D02}"/>
              </a:ext>
            </a:extLst>
          </p:cNvPr>
          <p:cNvSpPr/>
          <p:nvPr/>
        </p:nvSpPr>
        <p:spPr>
          <a:xfrm>
            <a:off x="2836333" y="2514600"/>
            <a:ext cx="1176867" cy="42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9DA2E2-9FEB-4ED7-9483-C307273C8939}"/>
              </a:ext>
            </a:extLst>
          </p:cNvPr>
          <p:cNvSpPr/>
          <p:nvPr/>
        </p:nvSpPr>
        <p:spPr>
          <a:xfrm>
            <a:off x="3611126" y="3149669"/>
            <a:ext cx="40894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Code segment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void main(int </a:t>
            </a:r>
            <a:r>
              <a:rPr lang="en-US" b="1" dirty="0" err="1">
                <a:solidFill>
                  <a:schemeClr val="tx1"/>
                </a:solidFill>
              </a:rPr>
              <a:t>argc</a:t>
            </a:r>
            <a:r>
              <a:rPr lang="en-US" b="1" dirty="0">
                <a:solidFill>
                  <a:schemeClr val="tx1"/>
                </a:solidFill>
              </a:rPr>
              <a:t>, char* </a:t>
            </a:r>
            <a:r>
              <a:rPr lang="en-US" b="1" dirty="0" err="1">
                <a:solidFill>
                  <a:schemeClr val="tx1"/>
                </a:solidFill>
              </a:rPr>
              <a:t>argv</a:t>
            </a:r>
            <a:r>
              <a:rPr lang="en-US" b="1" dirty="0">
                <a:solidFill>
                  <a:schemeClr val="tx1"/>
                </a:solidFill>
              </a:rPr>
              <a:t>) { …. 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1EC63F-7E9B-441D-B3B6-665C75967766}"/>
              </a:ext>
            </a:extLst>
          </p:cNvPr>
          <p:cNvSpPr/>
          <p:nvPr/>
        </p:nvSpPr>
        <p:spPr>
          <a:xfrm>
            <a:off x="3611126" y="4218431"/>
            <a:ext cx="4089401" cy="914400"/>
          </a:xfrm>
          <a:prstGeom prst="rect">
            <a:avLst/>
          </a:prstGeom>
          <a:solidFill>
            <a:srgbClr val="AF51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segment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int </a:t>
            </a:r>
            <a:r>
              <a:rPr lang="en-US" b="1" dirty="0" err="1">
                <a:solidFill>
                  <a:schemeClr val="tx1"/>
                </a:solidFill>
              </a:rPr>
              <a:t>my_counter</a:t>
            </a:r>
            <a:r>
              <a:rPr lang="en-US" b="1" dirty="0">
                <a:solidFill>
                  <a:schemeClr val="tx1"/>
                </a:solidFill>
              </a:rPr>
              <a:t> = 0;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47B4B0-6433-4EE1-97B8-DB9869A22D80}"/>
              </a:ext>
            </a:extLst>
          </p:cNvPr>
          <p:cNvSpPr/>
          <p:nvPr/>
        </p:nvSpPr>
        <p:spPr>
          <a:xfrm>
            <a:off x="7791450" y="2057400"/>
            <a:ext cx="312843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DLL segment</a:t>
            </a:r>
          </a:p>
          <a:p>
            <a:pPr algn="ctr"/>
            <a:endParaRPr lang="en-US" b="1" dirty="0">
              <a:solidFill>
                <a:srgbClr val="C00000"/>
              </a:solidFill>
            </a:endParaRP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C++ Standard Library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2790C0-6673-43F2-A8F1-8F56265A275A}"/>
              </a:ext>
            </a:extLst>
          </p:cNvPr>
          <p:cNvSpPr/>
          <p:nvPr/>
        </p:nvSpPr>
        <p:spPr>
          <a:xfrm>
            <a:off x="7791450" y="3126162"/>
            <a:ext cx="3128434" cy="3462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Data segment for DLL</a:t>
            </a:r>
          </a:p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63F591-7C0B-451E-91BD-C73D8F854485}"/>
              </a:ext>
            </a:extLst>
          </p:cNvPr>
          <p:cNvSpPr/>
          <p:nvPr/>
        </p:nvSpPr>
        <p:spPr>
          <a:xfrm>
            <a:off x="3611125" y="5312731"/>
            <a:ext cx="4089401" cy="914400"/>
          </a:xfrm>
          <a:prstGeom prst="rect">
            <a:avLst/>
          </a:prstGeom>
          <a:solidFill>
            <a:srgbClr val="AF51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Heap segment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Managed by malloc/free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3D2270-2184-4A8D-950E-B3931C7B7401}"/>
              </a:ext>
            </a:extLst>
          </p:cNvPr>
          <p:cNvSpPr/>
          <p:nvPr/>
        </p:nvSpPr>
        <p:spPr>
          <a:xfrm>
            <a:off x="7791450" y="3645494"/>
            <a:ext cx="312843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DLL segment</a:t>
            </a:r>
          </a:p>
          <a:p>
            <a:pPr algn="ctr"/>
            <a:endParaRPr lang="en-US" b="1" dirty="0">
              <a:solidFill>
                <a:srgbClr val="C00000"/>
              </a:solidFill>
            </a:endParaRP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Linux system calls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9B546B-7A73-40F4-B9B5-0AE0F9286FF4}"/>
              </a:ext>
            </a:extLst>
          </p:cNvPr>
          <p:cNvSpPr/>
          <p:nvPr/>
        </p:nvSpPr>
        <p:spPr>
          <a:xfrm>
            <a:off x="7791450" y="4714256"/>
            <a:ext cx="3128434" cy="3462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Data segment for DLL</a:t>
            </a:r>
          </a:p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Flowchart: Magnetic Disk 2">
            <a:extLst>
              <a:ext uri="{FF2B5EF4-FFF2-40B4-BE49-F238E27FC236}">
                <a16:creationId xmlns:a16="http://schemas.microsoft.com/office/drawing/2014/main" id="{7B7688BC-34AC-43D7-92B5-7B9A60D934B6}"/>
              </a:ext>
            </a:extLst>
          </p:cNvPr>
          <p:cNvSpPr/>
          <p:nvPr/>
        </p:nvSpPr>
        <p:spPr>
          <a:xfrm>
            <a:off x="7890933" y="5312731"/>
            <a:ext cx="3208867" cy="914400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Mapped File</a:t>
            </a:r>
          </a:p>
        </p:txBody>
      </p:sp>
    </p:spTree>
    <p:extLst>
      <p:ext uri="{BB962C8B-B14F-4D97-AF65-F5344CB8AC3E}">
        <p14:creationId xmlns:p14="http://schemas.microsoft.com/office/powerpoint/2010/main" val="23451718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CA993-A36D-47F7-9E9E-E96C4A23C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Different threads </a:t>
            </a:r>
            <a:r>
              <a:rPr lang="en-US" dirty="0"/>
              <a:t>in one process share the same address space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69FB5C-0B4F-441A-A259-F20758AE7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memory of a computer is actually linear, although with gaps used in various ways by the hardware and operating system.</a:t>
            </a:r>
          </a:p>
          <a:p>
            <a:endParaRPr lang="en-US" dirty="0"/>
          </a:p>
          <a:p>
            <a:r>
              <a:rPr lang="en-US" dirty="0"/>
              <a:t>We “think” of the address space as if each thread was next to the other threads, but if you look at the addresses each has its own memory segment.</a:t>
            </a:r>
          </a:p>
          <a:p>
            <a:endParaRPr lang="en-US" dirty="0"/>
          </a:p>
          <a:p>
            <a:r>
              <a:rPr lang="en-US" dirty="0"/>
              <a:t>Linux manages a “mapping” from the addresses each process sees to the actual physical memory.  Called a “page table”.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8603C3-26EC-45F6-BEC3-8B9215DA9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799FCB-EAB6-40B3-8563-0E2DB134F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63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05000" y="1219200"/>
            <a:ext cx="5257800" cy="5435600"/>
          </a:xfrm>
        </p:spPr>
        <p:txBody>
          <a:bodyPr/>
          <a:lstStyle/>
          <a:p>
            <a:r>
              <a:rPr lang="en-US" dirty="0"/>
              <a:t>Passing control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To beginning of procedure code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Back to return point</a:t>
            </a:r>
          </a:p>
          <a:p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Allocate during procedure execution</a:t>
            </a:r>
          </a:p>
          <a:p>
            <a:pPr lvl="1"/>
            <a:r>
              <a:rPr lang="en-US" dirty="0" err="1"/>
              <a:t>Deallocate</a:t>
            </a:r>
            <a:r>
              <a:rPr lang="en-US" dirty="0"/>
              <a:t> upon return</a:t>
            </a:r>
          </a:p>
          <a:p>
            <a:r>
              <a:rPr lang="en-US" dirty="0"/>
              <a:t>Mechanisms all implemented with machine instructions</a:t>
            </a:r>
          </a:p>
          <a:p>
            <a:r>
              <a:rPr lang="en-US" dirty="0"/>
              <a:t>x86-64 implementation of a procedure uses only those mechanisms required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7315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7315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1" name="Arc 10"/>
          <p:cNvSpPr/>
          <p:nvPr/>
        </p:nvSpPr>
        <p:spPr bwMode="auto">
          <a:xfrm rot="10800000">
            <a:off x="6857999" y="2171700"/>
            <a:ext cx="1371600" cy="3314700"/>
          </a:xfrm>
          <a:prstGeom prst="arc">
            <a:avLst>
              <a:gd name="adj1" fmla="val 16200000"/>
              <a:gd name="adj2" fmla="val 5567493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7567961" y="1996068"/>
            <a:ext cx="2086671" cy="2085278"/>
          </a:xfrm>
          <a:custGeom>
            <a:avLst/>
            <a:gdLst>
              <a:gd name="connsiteX0" fmla="*/ 1616926 w 2665494"/>
              <a:gd name="connsiteY0" fmla="*/ 0 h 2230244"/>
              <a:gd name="connsiteX1" fmla="*/ 2631687 w 2665494"/>
              <a:gd name="connsiteY1" fmla="*/ 1248937 h 2230244"/>
              <a:gd name="connsiteX2" fmla="*/ 512956 w 2665494"/>
              <a:gd name="connsiteY2" fmla="*/ 1873405 h 2230244"/>
              <a:gd name="connsiteX3" fmla="*/ 0 w 2665494"/>
              <a:gd name="connsiteY3" fmla="*/ 2230244 h 2230244"/>
              <a:gd name="connsiteX0" fmla="*/ 1616926 w 2445343"/>
              <a:gd name="connsiteY0" fmla="*/ 0 h 2230244"/>
              <a:gd name="connsiteX1" fmla="*/ 2397512 w 2445343"/>
              <a:gd name="connsiteY1" fmla="*/ 970156 h 2230244"/>
              <a:gd name="connsiteX2" fmla="*/ 512956 w 2445343"/>
              <a:gd name="connsiteY2" fmla="*/ 1873405 h 2230244"/>
              <a:gd name="connsiteX3" fmla="*/ 0 w 2445343"/>
              <a:gd name="connsiteY3" fmla="*/ 2230244 h 2230244"/>
              <a:gd name="connsiteX0" fmla="*/ 1616926 w 2415785"/>
              <a:gd name="connsiteY0" fmla="*/ 0 h 2230244"/>
              <a:gd name="connsiteX1" fmla="*/ 2397512 w 2415785"/>
              <a:gd name="connsiteY1" fmla="*/ 970156 h 2230244"/>
              <a:gd name="connsiteX2" fmla="*/ 512956 w 2415785"/>
              <a:gd name="connsiteY2" fmla="*/ 1873405 h 2230244"/>
              <a:gd name="connsiteX3" fmla="*/ 0 w 2415785"/>
              <a:gd name="connsiteY3" fmla="*/ 2230244 h 2230244"/>
              <a:gd name="connsiteX0" fmla="*/ 1616926 w 2410056"/>
              <a:gd name="connsiteY0" fmla="*/ 0 h 2230244"/>
              <a:gd name="connsiteX1" fmla="*/ 2397512 w 2410056"/>
              <a:gd name="connsiteY1" fmla="*/ 970156 h 2230244"/>
              <a:gd name="connsiteX2" fmla="*/ 1170878 w 2410056"/>
              <a:gd name="connsiteY2" fmla="*/ 970156 h 2230244"/>
              <a:gd name="connsiteX3" fmla="*/ 0 w 2410056"/>
              <a:gd name="connsiteY3" fmla="*/ 2230244 h 2230244"/>
              <a:gd name="connsiteX0" fmla="*/ 1293541 w 2086671"/>
              <a:gd name="connsiteY0" fmla="*/ 0 h 2085278"/>
              <a:gd name="connsiteX1" fmla="*/ 2074127 w 2086671"/>
              <a:gd name="connsiteY1" fmla="*/ 970156 h 2085278"/>
              <a:gd name="connsiteX2" fmla="*/ 847493 w 2086671"/>
              <a:gd name="connsiteY2" fmla="*/ 970156 h 2085278"/>
              <a:gd name="connsiteX3" fmla="*/ 0 w 2086671"/>
              <a:gd name="connsiteY3" fmla="*/ 2085278 h 20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671" h="2085278">
                <a:moveTo>
                  <a:pt x="1293541" y="0"/>
                </a:moveTo>
                <a:cubicBezTo>
                  <a:pt x="1892919" y="468351"/>
                  <a:pt x="2148468" y="808463"/>
                  <a:pt x="2074127" y="970156"/>
                </a:cubicBezTo>
                <a:cubicBezTo>
                  <a:pt x="1999786" y="1131849"/>
                  <a:pt x="1193181" y="784302"/>
                  <a:pt x="847493" y="970156"/>
                </a:cubicBezTo>
                <a:cubicBezTo>
                  <a:pt x="501805" y="1156010"/>
                  <a:pt x="0" y="2085278"/>
                  <a:pt x="0" y="2085278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12262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A1010-F7E0-463E-804A-F5133292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an active process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1A283-0A39-4AFA-9623-49DD80FB5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24E94A-CA3E-41A2-9358-13733938D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50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2D4A9EF-6FE8-46B7-ADB3-B129CD8295B4}"/>
              </a:ext>
            </a:extLst>
          </p:cNvPr>
          <p:cNvSpPr/>
          <p:nvPr/>
        </p:nvSpPr>
        <p:spPr>
          <a:xfrm>
            <a:off x="1387092" y="1921934"/>
            <a:ext cx="926432" cy="2184400"/>
          </a:xfrm>
          <a:custGeom>
            <a:avLst/>
            <a:gdLst>
              <a:gd name="connsiteX0" fmla="*/ 204641 w 926432"/>
              <a:gd name="connsiteY0" fmla="*/ 0 h 2184400"/>
              <a:gd name="connsiteX1" fmla="*/ 924308 w 926432"/>
              <a:gd name="connsiteY1" fmla="*/ 702733 h 2184400"/>
              <a:gd name="connsiteX2" fmla="*/ 1441 w 926432"/>
              <a:gd name="connsiteY2" fmla="*/ 1346200 h 2184400"/>
              <a:gd name="connsiteX3" fmla="*/ 754974 w 926432"/>
              <a:gd name="connsiteY3" fmla="*/ 218440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6432" h="2184400">
                <a:moveTo>
                  <a:pt x="204641" y="0"/>
                </a:moveTo>
                <a:cubicBezTo>
                  <a:pt x="581408" y="239183"/>
                  <a:pt x="958175" y="478366"/>
                  <a:pt x="924308" y="702733"/>
                </a:cubicBezTo>
                <a:cubicBezTo>
                  <a:pt x="890441" y="927100"/>
                  <a:pt x="29663" y="1099256"/>
                  <a:pt x="1441" y="1346200"/>
                </a:cubicBezTo>
                <a:cubicBezTo>
                  <a:pt x="-26781" y="1593144"/>
                  <a:pt x="364096" y="1888772"/>
                  <a:pt x="754974" y="218440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83317A-5652-44E4-81DF-F8BEC6868D02}"/>
              </a:ext>
            </a:extLst>
          </p:cNvPr>
          <p:cNvSpPr/>
          <p:nvPr/>
        </p:nvSpPr>
        <p:spPr>
          <a:xfrm>
            <a:off x="2108199" y="1778000"/>
            <a:ext cx="1176867" cy="42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47B4B0-6433-4EE1-97B8-DB9869A22D80}"/>
              </a:ext>
            </a:extLst>
          </p:cNvPr>
          <p:cNvSpPr/>
          <p:nvPr/>
        </p:nvSpPr>
        <p:spPr>
          <a:xfrm>
            <a:off x="7791450" y="2057400"/>
            <a:ext cx="312843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Shared DLL segment</a:t>
            </a:r>
          </a:p>
          <a:p>
            <a:pPr algn="ctr"/>
            <a:endParaRPr lang="en-US" b="1" dirty="0">
              <a:solidFill>
                <a:srgbClr val="C00000"/>
              </a:solidFill>
            </a:endParaRP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C++ Standard Library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2790C0-6673-43F2-A8F1-8F56265A275A}"/>
              </a:ext>
            </a:extLst>
          </p:cNvPr>
          <p:cNvSpPr/>
          <p:nvPr/>
        </p:nvSpPr>
        <p:spPr>
          <a:xfrm>
            <a:off x="7791450" y="3126162"/>
            <a:ext cx="3128434" cy="3462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Shared Data segment for DLL</a:t>
            </a:r>
          </a:p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63F591-7C0B-451E-91BD-C73D8F854485}"/>
              </a:ext>
            </a:extLst>
          </p:cNvPr>
          <p:cNvSpPr/>
          <p:nvPr/>
        </p:nvSpPr>
        <p:spPr>
          <a:xfrm>
            <a:off x="2882991" y="4576131"/>
            <a:ext cx="4089401" cy="914400"/>
          </a:xfrm>
          <a:prstGeom prst="rect">
            <a:avLst/>
          </a:prstGeom>
          <a:solidFill>
            <a:srgbClr val="AF51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Heap segment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Managed by malloc/free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3D2270-2184-4A8D-950E-B3931C7B7401}"/>
              </a:ext>
            </a:extLst>
          </p:cNvPr>
          <p:cNvSpPr/>
          <p:nvPr/>
        </p:nvSpPr>
        <p:spPr>
          <a:xfrm>
            <a:off x="7791450" y="3645494"/>
            <a:ext cx="312843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Shared DLL segment</a:t>
            </a:r>
          </a:p>
          <a:p>
            <a:pPr algn="ctr"/>
            <a:endParaRPr lang="en-US" b="1" dirty="0">
              <a:solidFill>
                <a:srgbClr val="C00000"/>
              </a:solidFill>
            </a:endParaRP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Linux system calls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9B546B-7A73-40F4-B9B5-0AE0F9286FF4}"/>
              </a:ext>
            </a:extLst>
          </p:cNvPr>
          <p:cNvSpPr/>
          <p:nvPr/>
        </p:nvSpPr>
        <p:spPr>
          <a:xfrm>
            <a:off x="7791450" y="4714256"/>
            <a:ext cx="3128434" cy="3462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Shared Data segment for DLL</a:t>
            </a:r>
          </a:p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8EEE206-00CB-4CE6-A2B6-749B98B7EA70}"/>
              </a:ext>
            </a:extLst>
          </p:cNvPr>
          <p:cNvSpPr/>
          <p:nvPr/>
        </p:nvSpPr>
        <p:spPr>
          <a:xfrm>
            <a:off x="1539492" y="2074334"/>
            <a:ext cx="926432" cy="2184400"/>
          </a:xfrm>
          <a:custGeom>
            <a:avLst/>
            <a:gdLst>
              <a:gd name="connsiteX0" fmla="*/ 204641 w 926432"/>
              <a:gd name="connsiteY0" fmla="*/ 0 h 2184400"/>
              <a:gd name="connsiteX1" fmla="*/ 924308 w 926432"/>
              <a:gd name="connsiteY1" fmla="*/ 702733 h 2184400"/>
              <a:gd name="connsiteX2" fmla="*/ 1441 w 926432"/>
              <a:gd name="connsiteY2" fmla="*/ 1346200 h 2184400"/>
              <a:gd name="connsiteX3" fmla="*/ 754974 w 926432"/>
              <a:gd name="connsiteY3" fmla="*/ 218440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6432" h="2184400">
                <a:moveTo>
                  <a:pt x="204641" y="0"/>
                </a:moveTo>
                <a:cubicBezTo>
                  <a:pt x="581408" y="239183"/>
                  <a:pt x="958175" y="478366"/>
                  <a:pt x="924308" y="702733"/>
                </a:cubicBezTo>
                <a:cubicBezTo>
                  <a:pt x="890441" y="927100"/>
                  <a:pt x="29663" y="1099256"/>
                  <a:pt x="1441" y="1346200"/>
                </a:cubicBezTo>
                <a:cubicBezTo>
                  <a:pt x="-26781" y="1593144"/>
                  <a:pt x="364096" y="1888772"/>
                  <a:pt x="754974" y="218440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C3786A-415A-48CA-A83E-82B8D523F54E}"/>
              </a:ext>
            </a:extLst>
          </p:cNvPr>
          <p:cNvSpPr txBox="1"/>
          <p:nvPr/>
        </p:nvSpPr>
        <p:spPr>
          <a:xfrm>
            <a:off x="685800" y="4487333"/>
            <a:ext cx="2150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Threads, each has an associated stack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54A939-8F9C-45CE-8BBD-6C3B80405681}"/>
              </a:ext>
            </a:extLst>
          </p:cNvPr>
          <p:cNvSpPr/>
          <p:nvPr/>
        </p:nvSpPr>
        <p:spPr>
          <a:xfrm>
            <a:off x="2260599" y="1930400"/>
            <a:ext cx="1176867" cy="42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3A0D0E-0CB6-490A-A701-4B42EDC4C0C4}"/>
              </a:ext>
            </a:extLst>
          </p:cNvPr>
          <p:cNvSpPr/>
          <p:nvPr/>
        </p:nvSpPr>
        <p:spPr>
          <a:xfrm>
            <a:off x="3035391" y="4728531"/>
            <a:ext cx="4089401" cy="914400"/>
          </a:xfrm>
          <a:prstGeom prst="rect">
            <a:avLst/>
          </a:prstGeom>
          <a:solidFill>
            <a:srgbClr val="AF51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Heap segment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Managed by malloc/free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9BC79A9-098F-4DA6-B556-200D794E8C84}"/>
              </a:ext>
            </a:extLst>
          </p:cNvPr>
          <p:cNvSpPr/>
          <p:nvPr/>
        </p:nvSpPr>
        <p:spPr>
          <a:xfrm>
            <a:off x="1691892" y="2226734"/>
            <a:ext cx="926432" cy="2184400"/>
          </a:xfrm>
          <a:custGeom>
            <a:avLst/>
            <a:gdLst>
              <a:gd name="connsiteX0" fmla="*/ 204641 w 926432"/>
              <a:gd name="connsiteY0" fmla="*/ 0 h 2184400"/>
              <a:gd name="connsiteX1" fmla="*/ 924308 w 926432"/>
              <a:gd name="connsiteY1" fmla="*/ 702733 h 2184400"/>
              <a:gd name="connsiteX2" fmla="*/ 1441 w 926432"/>
              <a:gd name="connsiteY2" fmla="*/ 1346200 h 2184400"/>
              <a:gd name="connsiteX3" fmla="*/ 754974 w 926432"/>
              <a:gd name="connsiteY3" fmla="*/ 218440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6432" h="2184400">
                <a:moveTo>
                  <a:pt x="204641" y="0"/>
                </a:moveTo>
                <a:cubicBezTo>
                  <a:pt x="581408" y="239183"/>
                  <a:pt x="958175" y="478366"/>
                  <a:pt x="924308" y="702733"/>
                </a:cubicBezTo>
                <a:cubicBezTo>
                  <a:pt x="890441" y="927100"/>
                  <a:pt x="29663" y="1099256"/>
                  <a:pt x="1441" y="1346200"/>
                </a:cubicBezTo>
                <a:cubicBezTo>
                  <a:pt x="-26781" y="1593144"/>
                  <a:pt x="364096" y="1888772"/>
                  <a:pt x="754974" y="218440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22B2B0F-99F5-4898-829A-15D850AC66D3}"/>
              </a:ext>
            </a:extLst>
          </p:cNvPr>
          <p:cNvSpPr/>
          <p:nvPr/>
        </p:nvSpPr>
        <p:spPr>
          <a:xfrm>
            <a:off x="2412999" y="2082800"/>
            <a:ext cx="1176867" cy="42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EFD8630-CEDA-4C14-989D-D181B545316F}"/>
              </a:ext>
            </a:extLst>
          </p:cNvPr>
          <p:cNvSpPr/>
          <p:nvPr/>
        </p:nvSpPr>
        <p:spPr>
          <a:xfrm>
            <a:off x="3187791" y="2480631"/>
            <a:ext cx="40894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Shared code segment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void main(int </a:t>
            </a:r>
            <a:r>
              <a:rPr lang="en-US" b="1" dirty="0" err="1">
                <a:solidFill>
                  <a:schemeClr val="tx1"/>
                </a:solidFill>
              </a:rPr>
              <a:t>argc</a:t>
            </a:r>
            <a:r>
              <a:rPr lang="en-US" b="1" dirty="0">
                <a:solidFill>
                  <a:schemeClr val="tx1"/>
                </a:solidFill>
              </a:rPr>
              <a:t>, char* </a:t>
            </a:r>
            <a:r>
              <a:rPr lang="en-US" b="1" dirty="0" err="1">
                <a:solidFill>
                  <a:schemeClr val="tx1"/>
                </a:solidFill>
              </a:rPr>
              <a:t>argv</a:t>
            </a:r>
            <a:r>
              <a:rPr lang="en-US" b="1" dirty="0">
                <a:solidFill>
                  <a:schemeClr val="tx1"/>
                </a:solidFill>
              </a:rPr>
              <a:t>) { …. }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288F14B-54D7-442D-88C6-D2C60C438353}"/>
              </a:ext>
            </a:extLst>
          </p:cNvPr>
          <p:cNvSpPr/>
          <p:nvPr/>
        </p:nvSpPr>
        <p:spPr>
          <a:xfrm>
            <a:off x="3179240" y="3477495"/>
            <a:ext cx="4089401" cy="914400"/>
          </a:xfrm>
          <a:prstGeom prst="rect">
            <a:avLst/>
          </a:prstGeom>
          <a:solidFill>
            <a:srgbClr val="AF51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Shared global data segment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int </a:t>
            </a:r>
            <a:r>
              <a:rPr lang="en-US" b="1" dirty="0" err="1">
                <a:solidFill>
                  <a:schemeClr val="tx1"/>
                </a:solidFill>
              </a:rPr>
              <a:t>my_counter</a:t>
            </a:r>
            <a:r>
              <a:rPr lang="en-US" b="1" dirty="0">
                <a:solidFill>
                  <a:schemeClr val="tx1"/>
                </a:solidFill>
              </a:rPr>
              <a:t> = 0;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3764906-F784-44E1-A79F-C8531FAFCDC2}"/>
              </a:ext>
            </a:extLst>
          </p:cNvPr>
          <p:cNvSpPr/>
          <p:nvPr/>
        </p:nvSpPr>
        <p:spPr>
          <a:xfrm>
            <a:off x="3187791" y="4880931"/>
            <a:ext cx="4089401" cy="914400"/>
          </a:xfrm>
          <a:prstGeom prst="rect">
            <a:avLst/>
          </a:prstGeom>
          <a:solidFill>
            <a:srgbClr val="AF51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One heap per RAM pool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Managed by malloc/free</a:t>
            </a:r>
          </a:p>
        </p:txBody>
      </p:sp>
      <p:sp>
        <p:nvSpPr>
          <p:cNvPr id="23" name="Flowchart: Magnetic Disk 22">
            <a:extLst>
              <a:ext uri="{FF2B5EF4-FFF2-40B4-BE49-F238E27FC236}">
                <a16:creationId xmlns:a16="http://schemas.microsoft.com/office/drawing/2014/main" id="{859BD19B-4089-4492-8887-082CB7CCE129}"/>
              </a:ext>
            </a:extLst>
          </p:cNvPr>
          <p:cNvSpPr/>
          <p:nvPr/>
        </p:nvSpPr>
        <p:spPr>
          <a:xfrm>
            <a:off x="7890933" y="5312731"/>
            <a:ext cx="3208867" cy="914400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Mapped File</a:t>
            </a:r>
          </a:p>
        </p:txBody>
      </p:sp>
    </p:spTree>
    <p:extLst>
      <p:ext uri="{BB962C8B-B14F-4D97-AF65-F5344CB8AC3E}">
        <p14:creationId xmlns:p14="http://schemas.microsoft.com/office/powerpoint/2010/main" val="259939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00153-C312-4B8A-BD48-C04A79551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</a:t>
            </a:r>
            <a:r>
              <a:rPr lang="en-US" u="sng" dirty="0"/>
              <a:t>processes</a:t>
            </a:r>
            <a:r>
              <a:rPr lang="en-US" dirty="0"/>
              <a:t> have distinct address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FDBD5-07D1-4489-A8CD-6307DE57E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Each distinct process has its own address space mapping.</a:t>
            </a:r>
          </a:p>
          <a:p>
            <a:endParaRPr lang="en-US" dirty="0"/>
          </a:p>
          <a:p>
            <a:r>
              <a:rPr lang="en-US" dirty="0"/>
              <a:t>Thus an address can mean different things: my 0x10000 might contain code for fast-</a:t>
            </a:r>
            <a:r>
              <a:rPr lang="en-US" dirty="0" err="1"/>
              <a:t>wc</a:t>
            </a:r>
            <a:r>
              <a:rPr lang="en-US" dirty="0"/>
              <a:t>, but your 0x10000 could be part of a data segment.</a:t>
            </a:r>
          </a:p>
          <a:p>
            <a:endParaRPr lang="en-US" dirty="0"/>
          </a:p>
          <a:p>
            <a:r>
              <a:rPr lang="en-US" dirty="0"/>
              <a:t>The hardware knows which process is running, so it can use the proper page table mapping to know which memory it wants.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626AA-2343-4E69-99DD-5FC0C3539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09B7A-1371-4B10-A52A-47809F950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035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70228-7358-429B-B5DC-DF0AA171E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Mapped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37559-F78F-42BE-AB14-ECF54311C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will discuss more in a future lecture.</a:t>
            </a:r>
          </a:p>
          <a:p>
            <a:endParaRPr lang="en-US" dirty="0"/>
          </a:p>
          <a:p>
            <a:r>
              <a:rPr lang="en-US" dirty="0"/>
              <a:t>But Linux has a system call that will map a file into memory so that the bytes are directly accessible without doing read/write</a:t>
            </a:r>
          </a:p>
          <a:p>
            <a:endParaRPr lang="en-US" dirty="0"/>
          </a:p>
          <a:p>
            <a:r>
              <a:rPr lang="en-US" dirty="0"/>
              <a:t>For sharing between processes (particularly helpful across programming languages!).  </a:t>
            </a:r>
            <a:r>
              <a:rPr lang="en-US" i="1" dirty="0"/>
              <a:t>Shared file are limited to one writer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29717-1B26-4D55-A765-8786E9319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E7710-EB08-40A1-8955-8A22539EA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610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34122-666B-45D1-9743-07226DDD6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and physical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4C4E4-6D62-45C3-BB0A-52EB7987C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hardware allows us to “page out” chunks of memory to a disk.  If the process touches such a page, a “page fault” occurs.</a:t>
            </a:r>
          </a:p>
          <a:p>
            <a:endParaRPr lang="en-US" dirty="0"/>
          </a:p>
          <a:p>
            <a:r>
              <a:rPr lang="en-US" dirty="0"/>
              <a:t>Then the kernel loads the missing page and lets the process resume execution.</a:t>
            </a:r>
          </a:p>
          <a:p>
            <a:endParaRPr lang="en-US" dirty="0"/>
          </a:p>
          <a:p>
            <a:r>
              <a:rPr lang="en-US" dirty="0"/>
              <a:t>When low on space, this can help… but it also can be costly!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9DCA8F-90A4-431B-AE35-0F9CD2607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9B38BB-B6A5-43A9-A70B-112C3BFE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593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CD0A7-2FFD-4473-8FA4-5EBC5170A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segments are shared by multiple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800D8-A4C6-4500-A16B-2EA7700D3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mapped file appears in memory, like char* array.  You can access the bytes directly.</a:t>
            </a:r>
          </a:p>
          <a:p>
            <a:endParaRPr lang="en-US" dirty="0"/>
          </a:p>
          <a:p>
            <a:r>
              <a:rPr lang="en-US" dirty="0"/>
              <a:t>Linux picks the “base address” (hence the same file can easily show up at different places in different processes!)</a:t>
            </a:r>
          </a:p>
          <a:p>
            <a:endParaRPr lang="en-US" dirty="0"/>
          </a:p>
          <a:p>
            <a:r>
              <a:rPr lang="en-US" dirty="0"/>
              <a:t>Changes are automatically rewritten back to the disk.  Only one process can do updates; others are “read only”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18DCA-4370-4B6C-B958-39110407F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5999-4246-469E-B7EE-D0BA3A205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736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ADA3F-7C3C-4380-8D70-86FE2E8AE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segments are shared by multiple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DA47E-F141-4C7D-81AD-C6C106180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standard C++ library.  Lots of programs use it!</a:t>
            </a:r>
          </a:p>
          <a:p>
            <a:endParaRPr lang="en-US" dirty="0"/>
          </a:p>
          <a:p>
            <a:r>
              <a:rPr lang="en-US" dirty="0"/>
              <a:t>This segment is read-only, so more than one program can share a single copy.  We call it a “dynamically linked library” or DLL</a:t>
            </a:r>
          </a:p>
          <a:p>
            <a:endParaRPr lang="en-US" dirty="0"/>
          </a:p>
          <a:p>
            <a:r>
              <a:rPr lang="en-US" dirty="0"/>
              <a:t>We’ll learn how Linux implements DLLs later in the course.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2A612-ECE4-4617-9D98-9D65BCD99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BDD5FF-BD37-4325-A1AF-05B86A37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866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497D9-5B1C-44A2-9866-743486672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segments grow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7482D5-F92E-4FBC-81DA-4CEB5ED60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Heaps and stacks are the two kinds of segments that can grow as needed, or shrink.  </a:t>
            </a:r>
          </a:p>
          <a:p>
            <a:endParaRPr lang="en-US" dirty="0"/>
          </a:p>
          <a:p>
            <a:r>
              <a:rPr lang="en-US" dirty="0"/>
              <a:t>A stack has a limited maximum size, but Linux initially makes it small.  As methods call each other and stack space is needed, Linux finds out and quietly grows the “top” of the stack.</a:t>
            </a:r>
          </a:p>
          <a:p>
            <a:endParaRPr lang="en-US" dirty="0"/>
          </a:p>
          <a:p>
            <a:r>
              <a:rPr lang="en-US" dirty="0"/>
              <a:t>This is a case of a “handled” segmentation fault.  If you use up the limit, then you get a “stack overflow” error, and a crash.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C2867F-CE1E-4C12-984E-D4FE5D28E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E7DCF-7389-4566-A83A-6A335CBDD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636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2CADB-7605-40F0-AC7B-943162272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segments grow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89793-2929-4BFC-A6C9-5A7938562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heap has an initial size, but can be expanded by calling the “</a:t>
            </a:r>
            <a:r>
              <a:rPr lang="en-US" dirty="0" err="1"/>
              <a:t>sbrk</a:t>
            </a:r>
            <a:r>
              <a:rPr lang="en-US" dirty="0"/>
              <a:t>” Linux system call.</a:t>
            </a:r>
          </a:p>
          <a:p>
            <a:endParaRPr lang="en-US" dirty="0"/>
          </a:p>
          <a:p>
            <a:r>
              <a:rPr lang="en-US" dirty="0"/>
              <a:t>Malloc uses this to request extra space.  The heap grows at the bottom, towards larger addresses.</a:t>
            </a:r>
          </a:p>
          <a:p>
            <a:endParaRPr lang="en-US" dirty="0"/>
          </a:p>
          <a:p>
            <a:r>
              <a:rPr lang="en-US" dirty="0"/>
              <a:t>With NUMA, there is one heap per RAM, and memory is allocated on a RAM close to the thread that called malloc.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A0291D-2353-4199-8914-7078B08EB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BC4A-90C6-4EAB-A839-2173600B9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835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4E8AA-6DCC-4041-93DC-F762B0FAB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930806" cy="1499616"/>
          </a:xfrm>
        </p:spPr>
        <p:txBody>
          <a:bodyPr/>
          <a:lstStyle/>
          <a:p>
            <a:r>
              <a:rPr lang="en-US" dirty="0"/>
              <a:t>What if you access a segment illegally?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587F9E-FA18-4602-82AE-A379759D9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most notorious way for a process to crash in Linux is a “segmentation fault”</a:t>
            </a:r>
          </a:p>
          <a:p>
            <a:endParaRPr lang="en-US" dirty="0"/>
          </a:p>
          <a:p>
            <a:r>
              <a:rPr lang="en-US" dirty="0"/>
              <a:t>This means it tried to read from an address that isn’t mapped into its address space, or from an “unreadable” region (or write, or execute).</a:t>
            </a:r>
          </a:p>
          <a:p>
            <a:endParaRPr lang="en-US" dirty="0"/>
          </a:p>
          <a:p>
            <a:r>
              <a:rPr lang="en-US" dirty="0"/>
              <a:t>Linux terminates the whole process and might also save a “core” file for you to study using </a:t>
            </a:r>
            <a:r>
              <a:rPr lang="en-US" dirty="0" err="1"/>
              <a:t>gdb</a:t>
            </a:r>
            <a:r>
              <a:rPr lang="en-US" dirty="0"/>
              <a:t> to understand what crashed.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52CA83-E2BD-4340-930B-A7F0D0800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D8083-D91D-4BD9-B852-7027D9320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015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3C6A5-62BD-4F92-98F2-F29D138B0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take-aways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C4773-7021-4F7B-9498-C73050B07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>
            <a:normAutofit/>
          </a:bodyPr>
          <a:lstStyle/>
          <a:p>
            <a:r>
              <a:rPr lang="en-US" dirty="0"/>
              <a:t>Visualize your application as a collection of memory segments.</a:t>
            </a:r>
          </a:p>
          <a:p>
            <a:endParaRPr lang="en-US" dirty="0"/>
          </a:p>
          <a:p>
            <a:r>
              <a:rPr lang="en-US" dirty="0"/>
              <a:t>Some are restricted in various ways: read only, can or cannot grow (and if so, from which end), executable.</a:t>
            </a:r>
          </a:p>
          <a:p>
            <a:endParaRPr lang="en-US" dirty="0"/>
          </a:p>
          <a:p>
            <a:r>
              <a:rPr lang="en-US" dirty="0"/>
              <a:t>Mapped files are a form of segment that allow distinct processes to share memory (even if coded in different languages!)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A6F422-C36D-4988-B119-4B29595A9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1B292-8E37-4E52-9931-016C48E71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09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05000" y="1219200"/>
            <a:ext cx="5257800" cy="5435600"/>
          </a:xfrm>
        </p:spPr>
        <p:txBody>
          <a:bodyPr/>
          <a:lstStyle/>
          <a:p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return point</a:t>
            </a:r>
          </a:p>
          <a:p>
            <a:r>
              <a:rPr lang="en-US" dirty="0"/>
              <a:t>Passing data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Procedure arguments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Return value</a:t>
            </a:r>
          </a:p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Allocate during procedure execution</a:t>
            </a:r>
          </a:p>
          <a:p>
            <a:pPr lvl="1"/>
            <a:r>
              <a:rPr lang="en-US" dirty="0" err="1"/>
              <a:t>Deallocate</a:t>
            </a:r>
            <a:r>
              <a:rPr lang="en-US" dirty="0"/>
              <a:t> upon return</a:t>
            </a:r>
          </a:p>
          <a:p>
            <a:r>
              <a:rPr lang="en-US" dirty="0"/>
              <a:t>Mechanisms all implemented with machine instructions</a:t>
            </a:r>
          </a:p>
          <a:p>
            <a:r>
              <a:rPr lang="en-US" dirty="0"/>
              <a:t>x86-64 implementation of a procedure uses only those mechanisms required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7315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7315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8534400" y="2133600"/>
            <a:ext cx="228600" cy="1524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7772400" y="2133600"/>
            <a:ext cx="914400" cy="3200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8040255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05000" y="1219200"/>
            <a:ext cx="5257800" cy="5435600"/>
          </a:xfrm>
        </p:spPr>
        <p:txBody>
          <a:bodyPr/>
          <a:lstStyle/>
          <a:p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return point</a:t>
            </a:r>
          </a:p>
          <a:p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Memory management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Allocate during procedure execution</a:t>
            </a:r>
          </a:p>
          <a:p>
            <a:pPr lvl="1"/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Deallocate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upon return</a:t>
            </a:r>
          </a:p>
          <a:p>
            <a:r>
              <a:rPr lang="en-US" dirty="0"/>
              <a:t>Mechanisms all implemented with machine instructions</a:t>
            </a:r>
          </a:p>
          <a:p>
            <a:r>
              <a:rPr lang="en-US" dirty="0"/>
              <a:t>x86-64 implementation of a procedure uses only those mechanisms required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7315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7315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543800" y="4419600"/>
            <a:ext cx="1447800" cy="3810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49229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Mechanisms</a:t>
            </a:r>
          </a:p>
          <a:p>
            <a:pPr lvl="1"/>
            <a:r>
              <a:rPr lang="en-US" b="1" dirty="0"/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28889082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/>
        </p:nvSpPr>
        <p:spPr bwMode="auto">
          <a:xfrm>
            <a:off x="9018561" y="235863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05000" y="1397000"/>
            <a:ext cx="4457700" cy="5435600"/>
          </a:xfrm>
          <a:ln/>
        </p:spPr>
        <p:txBody>
          <a:bodyPr/>
          <a:lstStyle/>
          <a:p>
            <a:r>
              <a:rPr lang="en-US" dirty="0"/>
              <a:t>Region of memory managed with stack discipline</a:t>
            </a:r>
          </a:p>
          <a:p>
            <a:pPr marL="569913" indent="-225425">
              <a:buFont typeface="Wingdings" panose="05000000000000000000" pitchFamily="2" charset="2"/>
              <a:buChar char="§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Memory viewed as array of bytes.</a:t>
            </a:r>
          </a:p>
          <a:p>
            <a:pPr marL="569913" indent="-225425">
              <a:buFont typeface="Wingdings" panose="05000000000000000000" pitchFamily="2" charset="2"/>
              <a:buChar char="§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Different regions have different purposes.</a:t>
            </a:r>
          </a:p>
          <a:p>
            <a:pPr marL="569913" indent="-225425">
              <a:buFont typeface="Wingdings" panose="05000000000000000000" pitchFamily="2" charset="2"/>
              <a:buChar char="§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(Like the format of Linux executable files, a policy decision)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8599461" y="975638"/>
            <a:ext cx="1142349" cy="541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599462" y="654389"/>
            <a:ext cx="1142349" cy="559420"/>
            <a:chOff x="1154801" y="3021980"/>
            <a:chExt cx="1142349" cy="559420"/>
          </a:xfrm>
        </p:grpSpPr>
        <p:sp>
          <p:nvSpPr>
            <p:cNvPr id="4" name="Freeform 3"/>
            <p:cNvSpPr/>
            <p:nvPr/>
          </p:nvSpPr>
          <p:spPr bwMode="auto">
            <a:xfrm>
              <a:off x="1154801" y="3021980"/>
              <a:ext cx="1142349" cy="468909"/>
            </a:xfrm>
            <a:custGeom>
              <a:avLst/>
              <a:gdLst>
                <a:gd name="connsiteX0" fmla="*/ 0 w 1137424"/>
                <a:gd name="connsiteY0" fmla="*/ 468352 h 557561"/>
                <a:gd name="connsiteX1" fmla="*/ 1137424 w 1137424"/>
                <a:gd name="connsiteY1" fmla="*/ 468352 h 557561"/>
                <a:gd name="connsiteX2" fmla="*/ 1137424 w 1137424"/>
                <a:gd name="connsiteY2" fmla="*/ 11152 h 557561"/>
                <a:gd name="connsiteX3" fmla="*/ 1003610 w 1137424"/>
                <a:gd name="connsiteY3" fmla="*/ 144966 h 557561"/>
                <a:gd name="connsiteX4" fmla="*/ 892098 w 1137424"/>
                <a:gd name="connsiteY4" fmla="*/ 33454 h 557561"/>
                <a:gd name="connsiteX5" fmla="*/ 780586 w 1137424"/>
                <a:gd name="connsiteY5" fmla="*/ 144966 h 557561"/>
                <a:gd name="connsiteX6" fmla="*/ 646772 w 1137424"/>
                <a:gd name="connsiteY6" fmla="*/ 11152 h 557561"/>
                <a:gd name="connsiteX7" fmla="*/ 535258 w 1137424"/>
                <a:gd name="connsiteY7" fmla="*/ 122666 h 557561"/>
                <a:gd name="connsiteX8" fmla="*/ 446046 w 1137424"/>
                <a:gd name="connsiteY8" fmla="*/ 33454 h 557561"/>
                <a:gd name="connsiteX9" fmla="*/ 345688 w 1137424"/>
                <a:gd name="connsiteY9" fmla="*/ 133812 h 557561"/>
                <a:gd name="connsiteX10" fmla="*/ 211876 w 1137424"/>
                <a:gd name="connsiteY10" fmla="*/ 0 h 557561"/>
                <a:gd name="connsiteX11" fmla="*/ 122663 w 1137424"/>
                <a:gd name="connsiteY11" fmla="*/ 167269 h 557561"/>
                <a:gd name="connsiteX12" fmla="*/ 122663 w 1137424"/>
                <a:gd name="connsiteY12" fmla="*/ 167269 h 557561"/>
                <a:gd name="connsiteX13" fmla="*/ 44605 w 1137424"/>
                <a:gd name="connsiteY13" fmla="*/ 89211 h 557561"/>
                <a:gd name="connsiteX14" fmla="*/ 44605 w 1137424"/>
                <a:gd name="connsiteY14" fmla="*/ 446049 h 557561"/>
                <a:gd name="connsiteX15" fmla="*/ 100361 w 1137424"/>
                <a:gd name="connsiteY15" fmla="*/ 557561 h 557561"/>
                <a:gd name="connsiteX0" fmla="*/ 0 w 1137424"/>
                <a:gd name="connsiteY0" fmla="*/ 468352 h 468352"/>
                <a:gd name="connsiteX1" fmla="*/ 1137424 w 1137424"/>
                <a:gd name="connsiteY1" fmla="*/ 468352 h 468352"/>
                <a:gd name="connsiteX2" fmla="*/ 1137424 w 1137424"/>
                <a:gd name="connsiteY2" fmla="*/ 11152 h 468352"/>
                <a:gd name="connsiteX3" fmla="*/ 1003610 w 1137424"/>
                <a:gd name="connsiteY3" fmla="*/ 144966 h 468352"/>
                <a:gd name="connsiteX4" fmla="*/ 892098 w 1137424"/>
                <a:gd name="connsiteY4" fmla="*/ 33454 h 468352"/>
                <a:gd name="connsiteX5" fmla="*/ 780586 w 1137424"/>
                <a:gd name="connsiteY5" fmla="*/ 144966 h 468352"/>
                <a:gd name="connsiteX6" fmla="*/ 646772 w 1137424"/>
                <a:gd name="connsiteY6" fmla="*/ 11152 h 468352"/>
                <a:gd name="connsiteX7" fmla="*/ 535258 w 1137424"/>
                <a:gd name="connsiteY7" fmla="*/ 122666 h 468352"/>
                <a:gd name="connsiteX8" fmla="*/ 446046 w 1137424"/>
                <a:gd name="connsiteY8" fmla="*/ 33454 h 468352"/>
                <a:gd name="connsiteX9" fmla="*/ 345688 w 1137424"/>
                <a:gd name="connsiteY9" fmla="*/ 133812 h 468352"/>
                <a:gd name="connsiteX10" fmla="*/ 211876 w 1137424"/>
                <a:gd name="connsiteY10" fmla="*/ 0 h 468352"/>
                <a:gd name="connsiteX11" fmla="*/ 122663 w 1137424"/>
                <a:gd name="connsiteY11" fmla="*/ 167269 h 468352"/>
                <a:gd name="connsiteX12" fmla="*/ 122663 w 1137424"/>
                <a:gd name="connsiteY12" fmla="*/ 167269 h 468352"/>
                <a:gd name="connsiteX13" fmla="*/ 44605 w 1137424"/>
                <a:gd name="connsiteY13" fmla="*/ 89211 h 468352"/>
                <a:gd name="connsiteX14" fmla="*/ 44605 w 1137424"/>
                <a:gd name="connsiteY14" fmla="*/ 446049 h 468352"/>
                <a:gd name="connsiteX0" fmla="*/ 0 w 1137424"/>
                <a:gd name="connsiteY0" fmla="*/ 468352 h 468909"/>
                <a:gd name="connsiteX1" fmla="*/ 1137424 w 1137424"/>
                <a:gd name="connsiteY1" fmla="*/ 468352 h 468909"/>
                <a:gd name="connsiteX2" fmla="*/ 1137424 w 1137424"/>
                <a:gd name="connsiteY2" fmla="*/ 11152 h 468909"/>
                <a:gd name="connsiteX3" fmla="*/ 1003610 w 1137424"/>
                <a:gd name="connsiteY3" fmla="*/ 144966 h 468909"/>
                <a:gd name="connsiteX4" fmla="*/ 892098 w 1137424"/>
                <a:gd name="connsiteY4" fmla="*/ 33454 h 468909"/>
                <a:gd name="connsiteX5" fmla="*/ 780586 w 1137424"/>
                <a:gd name="connsiteY5" fmla="*/ 144966 h 468909"/>
                <a:gd name="connsiteX6" fmla="*/ 646772 w 1137424"/>
                <a:gd name="connsiteY6" fmla="*/ 11152 h 468909"/>
                <a:gd name="connsiteX7" fmla="*/ 535258 w 1137424"/>
                <a:gd name="connsiteY7" fmla="*/ 122666 h 468909"/>
                <a:gd name="connsiteX8" fmla="*/ 446046 w 1137424"/>
                <a:gd name="connsiteY8" fmla="*/ 33454 h 468909"/>
                <a:gd name="connsiteX9" fmla="*/ 345688 w 1137424"/>
                <a:gd name="connsiteY9" fmla="*/ 133812 h 468909"/>
                <a:gd name="connsiteX10" fmla="*/ 211876 w 1137424"/>
                <a:gd name="connsiteY10" fmla="*/ 0 h 468909"/>
                <a:gd name="connsiteX11" fmla="*/ 122663 w 1137424"/>
                <a:gd name="connsiteY11" fmla="*/ 167269 h 468909"/>
                <a:gd name="connsiteX12" fmla="*/ 122663 w 1137424"/>
                <a:gd name="connsiteY12" fmla="*/ 167269 h 468909"/>
                <a:gd name="connsiteX13" fmla="*/ 44605 w 1137424"/>
                <a:gd name="connsiteY13" fmla="*/ 89211 h 468909"/>
                <a:gd name="connsiteX14" fmla="*/ 2695 w 1137424"/>
                <a:gd name="connsiteY14" fmla="*/ 468909 h 468909"/>
                <a:gd name="connsiteX0" fmla="*/ 4925 w 1142349"/>
                <a:gd name="connsiteY0" fmla="*/ 468352 h 468909"/>
                <a:gd name="connsiteX1" fmla="*/ 1142349 w 1142349"/>
                <a:gd name="connsiteY1" fmla="*/ 468352 h 468909"/>
                <a:gd name="connsiteX2" fmla="*/ 1142349 w 1142349"/>
                <a:gd name="connsiteY2" fmla="*/ 11152 h 468909"/>
                <a:gd name="connsiteX3" fmla="*/ 1008535 w 1142349"/>
                <a:gd name="connsiteY3" fmla="*/ 144966 h 468909"/>
                <a:gd name="connsiteX4" fmla="*/ 897023 w 1142349"/>
                <a:gd name="connsiteY4" fmla="*/ 33454 h 468909"/>
                <a:gd name="connsiteX5" fmla="*/ 785511 w 1142349"/>
                <a:gd name="connsiteY5" fmla="*/ 144966 h 468909"/>
                <a:gd name="connsiteX6" fmla="*/ 651697 w 1142349"/>
                <a:gd name="connsiteY6" fmla="*/ 11152 h 468909"/>
                <a:gd name="connsiteX7" fmla="*/ 540183 w 1142349"/>
                <a:gd name="connsiteY7" fmla="*/ 122666 h 468909"/>
                <a:gd name="connsiteX8" fmla="*/ 450971 w 1142349"/>
                <a:gd name="connsiteY8" fmla="*/ 33454 h 468909"/>
                <a:gd name="connsiteX9" fmla="*/ 350613 w 1142349"/>
                <a:gd name="connsiteY9" fmla="*/ 133812 h 468909"/>
                <a:gd name="connsiteX10" fmla="*/ 216801 w 1142349"/>
                <a:gd name="connsiteY10" fmla="*/ 0 h 468909"/>
                <a:gd name="connsiteX11" fmla="*/ 127588 w 1142349"/>
                <a:gd name="connsiteY11" fmla="*/ 167269 h 468909"/>
                <a:gd name="connsiteX12" fmla="*/ 127588 w 1142349"/>
                <a:gd name="connsiteY12" fmla="*/ 167269 h 468909"/>
                <a:gd name="connsiteX13" fmla="*/ 0 w 1142349"/>
                <a:gd name="connsiteY13" fmla="*/ 28251 h 468909"/>
                <a:gd name="connsiteX14" fmla="*/ 7620 w 1142349"/>
                <a:gd name="connsiteY14" fmla="*/ 468909 h 46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42349" h="468909">
                  <a:moveTo>
                    <a:pt x="4925" y="468352"/>
                  </a:moveTo>
                  <a:lnTo>
                    <a:pt x="1142349" y="468352"/>
                  </a:lnTo>
                  <a:lnTo>
                    <a:pt x="1142349" y="11152"/>
                  </a:lnTo>
                  <a:lnTo>
                    <a:pt x="1008535" y="144966"/>
                  </a:lnTo>
                  <a:lnTo>
                    <a:pt x="897023" y="33454"/>
                  </a:lnTo>
                  <a:lnTo>
                    <a:pt x="785511" y="144966"/>
                  </a:lnTo>
                  <a:lnTo>
                    <a:pt x="651697" y="11152"/>
                  </a:lnTo>
                  <a:lnTo>
                    <a:pt x="540183" y="122666"/>
                  </a:lnTo>
                  <a:lnTo>
                    <a:pt x="450971" y="33454"/>
                  </a:lnTo>
                  <a:lnTo>
                    <a:pt x="350613" y="133812"/>
                  </a:lnTo>
                  <a:lnTo>
                    <a:pt x="216801" y="0"/>
                  </a:lnTo>
                  <a:lnTo>
                    <a:pt x="127588" y="167269"/>
                  </a:lnTo>
                  <a:lnTo>
                    <a:pt x="127588" y="167269"/>
                  </a:lnTo>
                  <a:lnTo>
                    <a:pt x="0" y="28251"/>
                  </a:lnTo>
                  <a:lnTo>
                    <a:pt x="7620" y="468909"/>
                  </a:ln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179195" y="3429000"/>
              <a:ext cx="1106805" cy="152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 flipV="1">
            <a:off x="8588312" y="6014053"/>
            <a:ext cx="1142349" cy="559420"/>
            <a:chOff x="1154801" y="3021980"/>
            <a:chExt cx="1142349" cy="559420"/>
          </a:xfrm>
        </p:grpSpPr>
        <p:sp>
          <p:nvSpPr>
            <p:cNvPr id="25" name="Freeform 24"/>
            <p:cNvSpPr/>
            <p:nvPr/>
          </p:nvSpPr>
          <p:spPr bwMode="auto">
            <a:xfrm>
              <a:off x="1154801" y="3021980"/>
              <a:ext cx="1142349" cy="468909"/>
            </a:xfrm>
            <a:custGeom>
              <a:avLst/>
              <a:gdLst>
                <a:gd name="connsiteX0" fmla="*/ 0 w 1137424"/>
                <a:gd name="connsiteY0" fmla="*/ 468352 h 557561"/>
                <a:gd name="connsiteX1" fmla="*/ 1137424 w 1137424"/>
                <a:gd name="connsiteY1" fmla="*/ 468352 h 557561"/>
                <a:gd name="connsiteX2" fmla="*/ 1137424 w 1137424"/>
                <a:gd name="connsiteY2" fmla="*/ 11152 h 557561"/>
                <a:gd name="connsiteX3" fmla="*/ 1003610 w 1137424"/>
                <a:gd name="connsiteY3" fmla="*/ 144966 h 557561"/>
                <a:gd name="connsiteX4" fmla="*/ 892098 w 1137424"/>
                <a:gd name="connsiteY4" fmla="*/ 33454 h 557561"/>
                <a:gd name="connsiteX5" fmla="*/ 780586 w 1137424"/>
                <a:gd name="connsiteY5" fmla="*/ 144966 h 557561"/>
                <a:gd name="connsiteX6" fmla="*/ 646772 w 1137424"/>
                <a:gd name="connsiteY6" fmla="*/ 11152 h 557561"/>
                <a:gd name="connsiteX7" fmla="*/ 535258 w 1137424"/>
                <a:gd name="connsiteY7" fmla="*/ 122666 h 557561"/>
                <a:gd name="connsiteX8" fmla="*/ 446046 w 1137424"/>
                <a:gd name="connsiteY8" fmla="*/ 33454 h 557561"/>
                <a:gd name="connsiteX9" fmla="*/ 345688 w 1137424"/>
                <a:gd name="connsiteY9" fmla="*/ 133812 h 557561"/>
                <a:gd name="connsiteX10" fmla="*/ 211876 w 1137424"/>
                <a:gd name="connsiteY10" fmla="*/ 0 h 557561"/>
                <a:gd name="connsiteX11" fmla="*/ 122663 w 1137424"/>
                <a:gd name="connsiteY11" fmla="*/ 167269 h 557561"/>
                <a:gd name="connsiteX12" fmla="*/ 122663 w 1137424"/>
                <a:gd name="connsiteY12" fmla="*/ 167269 h 557561"/>
                <a:gd name="connsiteX13" fmla="*/ 44605 w 1137424"/>
                <a:gd name="connsiteY13" fmla="*/ 89211 h 557561"/>
                <a:gd name="connsiteX14" fmla="*/ 44605 w 1137424"/>
                <a:gd name="connsiteY14" fmla="*/ 446049 h 557561"/>
                <a:gd name="connsiteX15" fmla="*/ 100361 w 1137424"/>
                <a:gd name="connsiteY15" fmla="*/ 557561 h 557561"/>
                <a:gd name="connsiteX0" fmla="*/ 0 w 1137424"/>
                <a:gd name="connsiteY0" fmla="*/ 468352 h 468352"/>
                <a:gd name="connsiteX1" fmla="*/ 1137424 w 1137424"/>
                <a:gd name="connsiteY1" fmla="*/ 468352 h 468352"/>
                <a:gd name="connsiteX2" fmla="*/ 1137424 w 1137424"/>
                <a:gd name="connsiteY2" fmla="*/ 11152 h 468352"/>
                <a:gd name="connsiteX3" fmla="*/ 1003610 w 1137424"/>
                <a:gd name="connsiteY3" fmla="*/ 144966 h 468352"/>
                <a:gd name="connsiteX4" fmla="*/ 892098 w 1137424"/>
                <a:gd name="connsiteY4" fmla="*/ 33454 h 468352"/>
                <a:gd name="connsiteX5" fmla="*/ 780586 w 1137424"/>
                <a:gd name="connsiteY5" fmla="*/ 144966 h 468352"/>
                <a:gd name="connsiteX6" fmla="*/ 646772 w 1137424"/>
                <a:gd name="connsiteY6" fmla="*/ 11152 h 468352"/>
                <a:gd name="connsiteX7" fmla="*/ 535258 w 1137424"/>
                <a:gd name="connsiteY7" fmla="*/ 122666 h 468352"/>
                <a:gd name="connsiteX8" fmla="*/ 446046 w 1137424"/>
                <a:gd name="connsiteY8" fmla="*/ 33454 h 468352"/>
                <a:gd name="connsiteX9" fmla="*/ 345688 w 1137424"/>
                <a:gd name="connsiteY9" fmla="*/ 133812 h 468352"/>
                <a:gd name="connsiteX10" fmla="*/ 211876 w 1137424"/>
                <a:gd name="connsiteY10" fmla="*/ 0 h 468352"/>
                <a:gd name="connsiteX11" fmla="*/ 122663 w 1137424"/>
                <a:gd name="connsiteY11" fmla="*/ 167269 h 468352"/>
                <a:gd name="connsiteX12" fmla="*/ 122663 w 1137424"/>
                <a:gd name="connsiteY12" fmla="*/ 167269 h 468352"/>
                <a:gd name="connsiteX13" fmla="*/ 44605 w 1137424"/>
                <a:gd name="connsiteY13" fmla="*/ 89211 h 468352"/>
                <a:gd name="connsiteX14" fmla="*/ 44605 w 1137424"/>
                <a:gd name="connsiteY14" fmla="*/ 446049 h 468352"/>
                <a:gd name="connsiteX0" fmla="*/ 0 w 1137424"/>
                <a:gd name="connsiteY0" fmla="*/ 468352 h 468909"/>
                <a:gd name="connsiteX1" fmla="*/ 1137424 w 1137424"/>
                <a:gd name="connsiteY1" fmla="*/ 468352 h 468909"/>
                <a:gd name="connsiteX2" fmla="*/ 1137424 w 1137424"/>
                <a:gd name="connsiteY2" fmla="*/ 11152 h 468909"/>
                <a:gd name="connsiteX3" fmla="*/ 1003610 w 1137424"/>
                <a:gd name="connsiteY3" fmla="*/ 144966 h 468909"/>
                <a:gd name="connsiteX4" fmla="*/ 892098 w 1137424"/>
                <a:gd name="connsiteY4" fmla="*/ 33454 h 468909"/>
                <a:gd name="connsiteX5" fmla="*/ 780586 w 1137424"/>
                <a:gd name="connsiteY5" fmla="*/ 144966 h 468909"/>
                <a:gd name="connsiteX6" fmla="*/ 646772 w 1137424"/>
                <a:gd name="connsiteY6" fmla="*/ 11152 h 468909"/>
                <a:gd name="connsiteX7" fmla="*/ 535258 w 1137424"/>
                <a:gd name="connsiteY7" fmla="*/ 122666 h 468909"/>
                <a:gd name="connsiteX8" fmla="*/ 446046 w 1137424"/>
                <a:gd name="connsiteY8" fmla="*/ 33454 h 468909"/>
                <a:gd name="connsiteX9" fmla="*/ 345688 w 1137424"/>
                <a:gd name="connsiteY9" fmla="*/ 133812 h 468909"/>
                <a:gd name="connsiteX10" fmla="*/ 211876 w 1137424"/>
                <a:gd name="connsiteY10" fmla="*/ 0 h 468909"/>
                <a:gd name="connsiteX11" fmla="*/ 122663 w 1137424"/>
                <a:gd name="connsiteY11" fmla="*/ 167269 h 468909"/>
                <a:gd name="connsiteX12" fmla="*/ 122663 w 1137424"/>
                <a:gd name="connsiteY12" fmla="*/ 167269 h 468909"/>
                <a:gd name="connsiteX13" fmla="*/ 44605 w 1137424"/>
                <a:gd name="connsiteY13" fmla="*/ 89211 h 468909"/>
                <a:gd name="connsiteX14" fmla="*/ 2695 w 1137424"/>
                <a:gd name="connsiteY14" fmla="*/ 468909 h 468909"/>
                <a:gd name="connsiteX0" fmla="*/ 4925 w 1142349"/>
                <a:gd name="connsiteY0" fmla="*/ 468352 h 468909"/>
                <a:gd name="connsiteX1" fmla="*/ 1142349 w 1142349"/>
                <a:gd name="connsiteY1" fmla="*/ 468352 h 468909"/>
                <a:gd name="connsiteX2" fmla="*/ 1142349 w 1142349"/>
                <a:gd name="connsiteY2" fmla="*/ 11152 h 468909"/>
                <a:gd name="connsiteX3" fmla="*/ 1008535 w 1142349"/>
                <a:gd name="connsiteY3" fmla="*/ 144966 h 468909"/>
                <a:gd name="connsiteX4" fmla="*/ 897023 w 1142349"/>
                <a:gd name="connsiteY4" fmla="*/ 33454 h 468909"/>
                <a:gd name="connsiteX5" fmla="*/ 785511 w 1142349"/>
                <a:gd name="connsiteY5" fmla="*/ 144966 h 468909"/>
                <a:gd name="connsiteX6" fmla="*/ 651697 w 1142349"/>
                <a:gd name="connsiteY6" fmla="*/ 11152 h 468909"/>
                <a:gd name="connsiteX7" fmla="*/ 540183 w 1142349"/>
                <a:gd name="connsiteY7" fmla="*/ 122666 h 468909"/>
                <a:gd name="connsiteX8" fmla="*/ 450971 w 1142349"/>
                <a:gd name="connsiteY8" fmla="*/ 33454 h 468909"/>
                <a:gd name="connsiteX9" fmla="*/ 350613 w 1142349"/>
                <a:gd name="connsiteY9" fmla="*/ 133812 h 468909"/>
                <a:gd name="connsiteX10" fmla="*/ 216801 w 1142349"/>
                <a:gd name="connsiteY10" fmla="*/ 0 h 468909"/>
                <a:gd name="connsiteX11" fmla="*/ 127588 w 1142349"/>
                <a:gd name="connsiteY11" fmla="*/ 167269 h 468909"/>
                <a:gd name="connsiteX12" fmla="*/ 127588 w 1142349"/>
                <a:gd name="connsiteY12" fmla="*/ 167269 h 468909"/>
                <a:gd name="connsiteX13" fmla="*/ 0 w 1142349"/>
                <a:gd name="connsiteY13" fmla="*/ 28251 h 468909"/>
                <a:gd name="connsiteX14" fmla="*/ 7620 w 1142349"/>
                <a:gd name="connsiteY14" fmla="*/ 468909 h 46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42349" h="468909">
                  <a:moveTo>
                    <a:pt x="4925" y="468352"/>
                  </a:moveTo>
                  <a:lnTo>
                    <a:pt x="1142349" y="468352"/>
                  </a:lnTo>
                  <a:lnTo>
                    <a:pt x="1142349" y="11152"/>
                  </a:lnTo>
                  <a:lnTo>
                    <a:pt x="1008535" y="144966"/>
                  </a:lnTo>
                  <a:lnTo>
                    <a:pt x="897023" y="33454"/>
                  </a:lnTo>
                  <a:lnTo>
                    <a:pt x="785511" y="144966"/>
                  </a:lnTo>
                  <a:lnTo>
                    <a:pt x="651697" y="11152"/>
                  </a:lnTo>
                  <a:lnTo>
                    <a:pt x="540183" y="122666"/>
                  </a:lnTo>
                  <a:lnTo>
                    <a:pt x="450971" y="33454"/>
                  </a:lnTo>
                  <a:lnTo>
                    <a:pt x="350613" y="133812"/>
                  </a:lnTo>
                  <a:lnTo>
                    <a:pt x="216801" y="0"/>
                  </a:lnTo>
                  <a:lnTo>
                    <a:pt x="127588" y="167269"/>
                  </a:lnTo>
                  <a:lnTo>
                    <a:pt x="127588" y="167269"/>
                  </a:lnTo>
                  <a:lnTo>
                    <a:pt x="0" y="28251"/>
                  </a:lnTo>
                  <a:lnTo>
                    <a:pt x="7620" y="468909"/>
                  </a:ln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179195" y="3429000"/>
              <a:ext cx="1106805" cy="152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 bwMode="auto">
          <a:xfrm>
            <a:off x="8599460" y="1507179"/>
            <a:ext cx="113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8599460" y="2733814"/>
            <a:ext cx="113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8599460" y="4071961"/>
            <a:ext cx="113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8599460" y="5581928"/>
            <a:ext cx="113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8650486" y="4364004"/>
            <a:ext cx="1091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Gill Sans" charset="0"/>
              </a:rPr>
              <a:t>code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602283" y="1780511"/>
            <a:ext cx="1135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Gill Sans" charset="0"/>
              </a:rPr>
              <a:t>stack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5A5C50-C591-41F4-B02C-D32C016D56E4}"/>
              </a:ext>
            </a:extLst>
          </p:cNvPr>
          <p:cNvSpPr txBox="1"/>
          <p:nvPr/>
        </p:nvSpPr>
        <p:spPr>
          <a:xfrm>
            <a:off x="9805506" y="1908358"/>
            <a:ext cx="696024" cy="3162212"/>
          </a:xfrm>
          <a:prstGeom prst="rect">
            <a:avLst/>
          </a:prstGeom>
          <a:noFill/>
        </p:spPr>
        <p:txBody>
          <a:bodyPr vert="wordArtVert" wrap="none" rtlCol="0"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2D2D8A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  <a:sym typeface="Gill Sans" charset="0"/>
              </a:rPr>
              <a:t>memory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3600" dirty="0" smtClean="0"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2615</TotalTime>
  <Words>4347</Words>
  <Application>Microsoft Office PowerPoint</Application>
  <PresentationFormat>Widescreen</PresentationFormat>
  <Paragraphs>741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59</vt:i4>
      </vt:variant>
    </vt:vector>
  </HeadingPairs>
  <TitlesOfParts>
    <vt:vector size="76" baseType="lpstr">
      <vt:lpstr>Arial Narrow</vt:lpstr>
      <vt:lpstr>Calibri</vt:lpstr>
      <vt:lpstr>Calibri Bold</vt:lpstr>
      <vt:lpstr>Calibri Bold Italic</vt:lpstr>
      <vt:lpstr>Calibri Italic</vt:lpstr>
      <vt:lpstr>Courier New</vt:lpstr>
      <vt:lpstr>Courier New Bold</vt:lpstr>
      <vt:lpstr>Gill Sans</vt:lpstr>
      <vt:lpstr>Times New Roman</vt:lpstr>
      <vt:lpstr>Tw Cen MT</vt:lpstr>
      <vt:lpstr>Tw Cen MT Condensed</vt:lpstr>
      <vt:lpstr>Wingdings</vt:lpstr>
      <vt:lpstr>Wingdings 2</vt:lpstr>
      <vt:lpstr>Wingdings 3</vt:lpstr>
      <vt:lpstr>Integral</vt:lpstr>
      <vt:lpstr>Title and Content</vt:lpstr>
      <vt:lpstr>Title and Content: Build</vt:lpstr>
      <vt:lpstr>Memory Management</vt:lpstr>
      <vt:lpstr>Idea map for today</vt:lpstr>
      <vt:lpstr>How procedure calls work in C++ and similar languages</vt:lpstr>
      <vt:lpstr>Mechanisms in Procedures</vt:lpstr>
      <vt:lpstr>Mechanisms in Procedures</vt:lpstr>
      <vt:lpstr>Mechanisms in Procedures</vt:lpstr>
      <vt:lpstr>Mechanisms in Procedures</vt:lpstr>
      <vt:lpstr>Today</vt:lpstr>
      <vt:lpstr>x86-64 Stack</vt:lpstr>
      <vt:lpstr>x86-64 Stack</vt:lpstr>
      <vt:lpstr>x86-64 Stack</vt:lpstr>
      <vt:lpstr>x86-64 Stack: Push</vt:lpstr>
      <vt:lpstr>x86-64 Stack: Push</vt:lpstr>
      <vt:lpstr>x86-64 Stack: Pop</vt:lpstr>
      <vt:lpstr>x86-64 Stack: Pop</vt:lpstr>
      <vt:lpstr>x86-64 Stack: Pop</vt:lpstr>
      <vt:lpstr>Thought question</vt:lpstr>
      <vt:lpstr>Thought question</vt:lpstr>
      <vt:lpstr>Today</vt:lpstr>
      <vt:lpstr>Code Examples</vt:lpstr>
      <vt:lpstr>Procedure Control Flow</vt:lpstr>
      <vt:lpstr>Control Flow Example #1</vt:lpstr>
      <vt:lpstr>Control Flow Example #2</vt:lpstr>
      <vt:lpstr>Control Flow Example #3</vt:lpstr>
      <vt:lpstr>Control Flow Example #4</vt:lpstr>
      <vt:lpstr>Today</vt:lpstr>
      <vt:lpstr>Procedure Data Flow</vt:lpstr>
      <vt:lpstr>Data Flow Examples</vt:lpstr>
      <vt:lpstr>Let’s see this in a larger context</vt:lpstr>
      <vt:lpstr>How do programs use memory?</vt:lpstr>
      <vt:lpstr>Standard segments in Linux</vt:lpstr>
      <vt:lpstr>Where do new objects live?</vt:lpstr>
      <vt:lpstr>Where do new objects live?</vt:lpstr>
      <vt:lpstr>Where do new objects “live”?</vt:lpstr>
      <vt:lpstr>C++ Notations for accessing things</vt:lpstr>
      <vt:lpstr>Pointers versus references</vt:lpstr>
      <vt:lpstr>Pointers versus references</vt:lpstr>
      <vt:lpstr>Pointers versus references</vt:lpstr>
      <vt:lpstr>Shared_ptr</vt:lpstr>
      <vt:lpstr>Shared_ptr</vt:lpstr>
      <vt:lpstr>Shared_ptr</vt:lpstr>
      <vt:lpstr>Use a shared_ptr like any pointer</vt:lpstr>
      <vt:lpstr>Memory Leak</vt:lpstr>
      <vt:lpstr>Malloc is “inexpensive” but not free</vt:lpstr>
      <vt:lpstr>Malloc/free implement dynamic memory management for C++</vt:lpstr>
      <vt:lpstr>How a freelist works</vt:lpstr>
      <vt:lpstr>Which segments hold which kinds of memory?</vt:lpstr>
      <vt:lpstr>Visualizing an active process</vt:lpstr>
      <vt:lpstr>Different threads in one process share the same address space</vt:lpstr>
      <vt:lpstr>Visualizing an active process</vt:lpstr>
      <vt:lpstr>Different processes have distinct address spaces</vt:lpstr>
      <vt:lpstr>Mapped files</vt:lpstr>
      <vt:lpstr>Virtual and physical memory</vt:lpstr>
      <vt:lpstr>Some segments are shared by multiple processes</vt:lpstr>
      <vt:lpstr>Some segments are shared by multiple processes</vt:lpstr>
      <vt:lpstr>How segments grow</vt:lpstr>
      <vt:lpstr>How segments grow</vt:lpstr>
      <vt:lpstr>What if you access a segment illegally?</vt:lpstr>
      <vt:lpstr>Summary and take-aways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CS4414  Systems Programming</dc:title>
  <dc:creator>Ken Birman</dc:creator>
  <cp:lastModifiedBy>Ken Birman</cp:lastModifiedBy>
  <cp:revision>172</cp:revision>
  <dcterms:created xsi:type="dcterms:W3CDTF">2020-07-27T14:20:38Z</dcterms:created>
  <dcterms:modified xsi:type="dcterms:W3CDTF">2020-09-17T21:25:30Z</dcterms:modified>
</cp:coreProperties>
</file>