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3"/>
  </p:notesMasterIdLst>
  <p:sldIdLst>
    <p:sldId id="256" r:id="rId2"/>
    <p:sldId id="327" r:id="rId3"/>
    <p:sldId id="257" r:id="rId4"/>
    <p:sldId id="258" r:id="rId5"/>
    <p:sldId id="292" r:id="rId6"/>
    <p:sldId id="261" r:id="rId7"/>
    <p:sldId id="325" r:id="rId8"/>
    <p:sldId id="313" r:id="rId9"/>
    <p:sldId id="311" r:id="rId10"/>
    <p:sldId id="326" r:id="rId11"/>
    <p:sldId id="312" r:id="rId12"/>
    <p:sldId id="293" r:id="rId13"/>
    <p:sldId id="294" r:id="rId14"/>
    <p:sldId id="295" r:id="rId15"/>
    <p:sldId id="298" r:id="rId16"/>
    <p:sldId id="307" r:id="rId17"/>
    <p:sldId id="262" r:id="rId18"/>
    <p:sldId id="304" r:id="rId19"/>
    <p:sldId id="290" r:id="rId20"/>
    <p:sldId id="308" r:id="rId21"/>
    <p:sldId id="291" r:id="rId22"/>
    <p:sldId id="316" r:id="rId23"/>
    <p:sldId id="309" r:id="rId24"/>
    <p:sldId id="315" r:id="rId25"/>
    <p:sldId id="259" r:id="rId26"/>
    <p:sldId id="322" r:id="rId27"/>
    <p:sldId id="323" r:id="rId28"/>
    <p:sldId id="317" r:id="rId29"/>
    <p:sldId id="310" r:id="rId30"/>
    <p:sldId id="318" r:id="rId31"/>
    <p:sldId id="296" r:id="rId32"/>
    <p:sldId id="260" r:id="rId33"/>
    <p:sldId id="297" r:id="rId34"/>
    <p:sldId id="328" r:id="rId35"/>
    <p:sldId id="324" r:id="rId36"/>
    <p:sldId id="286" r:id="rId37"/>
    <p:sldId id="287" r:id="rId38"/>
    <p:sldId id="303" r:id="rId39"/>
    <p:sldId id="263" r:id="rId40"/>
    <p:sldId id="302" r:id="rId41"/>
    <p:sldId id="264" r:id="rId42"/>
    <p:sldId id="265" r:id="rId43"/>
    <p:sldId id="269" r:id="rId44"/>
    <p:sldId id="288" r:id="rId45"/>
    <p:sldId id="299" r:id="rId46"/>
    <p:sldId id="314" r:id="rId47"/>
    <p:sldId id="266" r:id="rId48"/>
    <p:sldId id="319" r:id="rId49"/>
    <p:sldId id="320" r:id="rId50"/>
    <p:sldId id="271" r:id="rId51"/>
    <p:sldId id="274" r:id="rId52"/>
    <p:sldId id="275" r:id="rId53"/>
    <p:sldId id="276" r:id="rId54"/>
    <p:sldId id="272" r:id="rId55"/>
    <p:sldId id="279" r:id="rId56"/>
    <p:sldId id="280" r:id="rId57"/>
    <p:sldId id="277" r:id="rId58"/>
    <p:sldId id="321" r:id="rId59"/>
    <p:sldId id="283" r:id="rId60"/>
    <p:sldId id="284" r:id="rId61"/>
    <p:sldId id="285" r:id="rId6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93" autoAdjust="0"/>
    <p:restoredTop sz="94660"/>
  </p:normalViewPr>
  <p:slideViewPr>
    <p:cSldViewPr snapToGrid="0">
      <p:cViewPr varScale="1">
        <p:scale>
          <a:sx n="77" d="100"/>
          <a:sy n="77" d="100"/>
        </p:scale>
        <p:origin x="600"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5C8A7E6-B985-4717-8041-06C2EE61C4D6}" type="datetimeFigureOut">
              <a:rPr lang="en-US" smtClean="0"/>
              <a:t>3/25/2021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8773795-4057-42F8-94F1-B3898A7D5E59}" type="slidenum">
              <a:rPr lang="en-US" smtClean="0"/>
              <a:t>‹#›</a:t>
            </a:fld>
            <a:endParaRPr lang="en-US"/>
          </a:p>
        </p:txBody>
      </p:sp>
    </p:spTree>
    <p:extLst>
      <p:ext uri="{BB962C8B-B14F-4D97-AF65-F5344CB8AC3E}">
        <p14:creationId xmlns:p14="http://schemas.microsoft.com/office/powerpoint/2010/main" val="20911881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8773795-4057-42F8-94F1-B3898A7D5E59}" type="slidenum">
              <a:rPr lang="en-US" smtClean="0"/>
              <a:t>8</a:t>
            </a:fld>
            <a:endParaRPr lang="en-US"/>
          </a:p>
        </p:txBody>
      </p:sp>
    </p:spTree>
    <p:extLst>
      <p:ext uri="{BB962C8B-B14F-4D97-AF65-F5344CB8AC3E}">
        <p14:creationId xmlns:p14="http://schemas.microsoft.com/office/powerpoint/2010/main" val="42027210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b="1" spc="200" baseline="0">
                <a:solidFill>
                  <a:srgbClr val="C00000"/>
                </a:solidFill>
              </a:defRPr>
            </a:lvl1pPr>
          </a:lstStyle>
          <a:p>
            <a:r>
              <a:rPr lang="en-US" dirty="0"/>
              <a:t>Click to edit Master title style</a:t>
            </a:r>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2800" b="1">
                <a:solidFill>
                  <a:srgbClr val="C00000"/>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dirty="0"/>
              <a:t>Click to edit Master subtitle style</a:t>
            </a:r>
          </a:p>
        </p:txBody>
      </p:sp>
      <p:sp>
        <p:nvSpPr>
          <p:cNvPr id="4" name="Date Placeholder 3"/>
          <p:cNvSpPr>
            <a:spLocks noGrp="1"/>
          </p:cNvSpPr>
          <p:nvPr>
            <p:ph type="dt" sz="half" idx="10"/>
          </p:nvPr>
        </p:nvSpPr>
        <p:spPr/>
        <p:txBody>
          <a:bodyPr/>
          <a:lstStyle>
            <a:lvl1pPr algn="l">
              <a:defRPr/>
            </a:lvl1pPr>
          </a:lstStyle>
          <a:p>
            <a:fld id="{6A6E9C2B-1FD3-4C12-9A54-3DF919364AE5}" type="datetime1">
              <a:rPr lang="en-US" smtClean="0"/>
              <a:t>3/25/2021</a:t>
            </a:fld>
            <a:endParaRPr lang="en-US"/>
          </a:p>
        </p:txBody>
      </p:sp>
      <p:sp>
        <p:nvSpPr>
          <p:cNvPr id="5" name="Footer Placeholder 4"/>
          <p:cNvSpPr>
            <a:spLocks noGrp="1"/>
          </p:cNvSpPr>
          <p:nvPr>
            <p:ph type="ftr" sz="quarter" idx="11"/>
          </p:nvPr>
        </p:nvSpPr>
        <p:spPr/>
        <p:txBody>
          <a:bodyPr/>
          <a:lstStyle/>
          <a:p>
            <a:r>
              <a:rPr lang="en-US"/>
              <a:t>Cornell CS4414 - Fall 2020.</a:t>
            </a:r>
          </a:p>
        </p:txBody>
      </p:sp>
      <p:sp>
        <p:nvSpPr>
          <p:cNvPr id="6" name="Slide Number Placeholder 5"/>
          <p:cNvSpPr>
            <a:spLocks noGrp="1"/>
          </p:cNvSpPr>
          <p:nvPr>
            <p:ph type="sldNum" sz="quarter" idx="12"/>
          </p:nvPr>
        </p:nvSpPr>
        <p:spPr/>
        <p:txBody>
          <a:bodyPr/>
          <a:lstStyle/>
          <a:p>
            <a:fld id="{6547F9EC-0141-428E-9624-21FD351CB832}"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340276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1507FC2-F6F6-4C3D-A985-1677CE7D0411}" type="datetime1">
              <a:rPr lang="en-US" smtClean="0"/>
              <a:t>3/25/2021</a:t>
            </a:fld>
            <a:endParaRPr lang="en-US"/>
          </a:p>
        </p:txBody>
      </p:sp>
      <p:sp>
        <p:nvSpPr>
          <p:cNvPr id="5" name="Footer Placeholder 4"/>
          <p:cNvSpPr>
            <a:spLocks noGrp="1"/>
          </p:cNvSpPr>
          <p:nvPr>
            <p:ph type="ftr" sz="quarter" idx="11"/>
          </p:nvPr>
        </p:nvSpPr>
        <p:spPr/>
        <p:txBody>
          <a:bodyPr/>
          <a:lstStyle/>
          <a:p>
            <a:r>
              <a:rPr lang="en-US"/>
              <a:t>Cornell CS4414 - Fall 2020.</a:t>
            </a:r>
          </a:p>
        </p:txBody>
      </p:sp>
      <p:sp>
        <p:nvSpPr>
          <p:cNvPr id="6" name="Slide Number Placeholder 5"/>
          <p:cNvSpPr>
            <a:spLocks noGrp="1"/>
          </p:cNvSpPr>
          <p:nvPr>
            <p:ph type="sldNum" sz="quarter" idx="12"/>
          </p:nvPr>
        </p:nvSpPr>
        <p:spPr/>
        <p:txBody>
          <a:bodyPr/>
          <a:lstStyle/>
          <a:p>
            <a:fld id="{6547F9EC-0141-428E-9624-21FD351CB832}" type="slidenum">
              <a:rPr lang="en-US" smtClean="0"/>
              <a:t>‹#›</a:t>
            </a:fld>
            <a:endParaRPr lang="en-US"/>
          </a:p>
        </p:txBody>
      </p:sp>
    </p:spTree>
    <p:extLst>
      <p:ext uri="{BB962C8B-B14F-4D97-AF65-F5344CB8AC3E}">
        <p14:creationId xmlns:p14="http://schemas.microsoft.com/office/powerpoint/2010/main" val="5231385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1F5CFDD-954D-4FC2-BB9F-9EF3A1328D79}" type="datetime1">
              <a:rPr lang="en-US" smtClean="0"/>
              <a:t>3/25/2021</a:t>
            </a:fld>
            <a:endParaRPr lang="en-US"/>
          </a:p>
        </p:txBody>
      </p:sp>
      <p:sp>
        <p:nvSpPr>
          <p:cNvPr id="5" name="Footer Placeholder 4"/>
          <p:cNvSpPr>
            <a:spLocks noGrp="1"/>
          </p:cNvSpPr>
          <p:nvPr>
            <p:ph type="ftr" sz="quarter" idx="11"/>
          </p:nvPr>
        </p:nvSpPr>
        <p:spPr/>
        <p:txBody>
          <a:bodyPr/>
          <a:lstStyle/>
          <a:p>
            <a:r>
              <a:rPr lang="en-US"/>
              <a:t>Cornell CS4414 - Fall 2020.</a:t>
            </a:r>
          </a:p>
        </p:txBody>
      </p:sp>
      <p:sp>
        <p:nvSpPr>
          <p:cNvPr id="6" name="Slide Number Placeholder 5"/>
          <p:cNvSpPr>
            <a:spLocks noGrp="1"/>
          </p:cNvSpPr>
          <p:nvPr>
            <p:ph type="sldNum" sz="quarter" idx="12"/>
          </p:nvPr>
        </p:nvSpPr>
        <p:spPr/>
        <p:txBody>
          <a:bodyPr/>
          <a:lstStyle/>
          <a:p>
            <a:fld id="{6547F9EC-0141-428E-9624-21FD351CB832}" type="slidenum">
              <a:rPr lang="en-US" smtClean="0"/>
              <a:t>‹#›</a:t>
            </a:fld>
            <a:endParaRPr lang="en-US"/>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980581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7" y="585216"/>
            <a:ext cx="10641691" cy="1499616"/>
          </a:xfrm>
        </p:spPr>
        <p:txBody>
          <a:bodyPr/>
          <a:lstStyle>
            <a:lvl1pPr>
              <a:defRPr b="1">
                <a:solidFill>
                  <a:srgbClr val="C00000"/>
                </a:solidFill>
              </a:defRPr>
            </a:lvl1pPr>
          </a:lstStyle>
          <a:p>
            <a:r>
              <a:rPr lang="en-US" dirty="0"/>
              <a:t>Click to edit Master title style</a:t>
            </a:r>
          </a:p>
        </p:txBody>
      </p:sp>
      <p:sp>
        <p:nvSpPr>
          <p:cNvPr id="3" name="Content Placeholder 2"/>
          <p:cNvSpPr>
            <a:spLocks noGrp="1"/>
          </p:cNvSpPr>
          <p:nvPr>
            <p:ph idx="1"/>
          </p:nvPr>
        </p:nvSpPr>
        <p:spPr>
          <a:xfrm>
            <a:off x="1024128" y="2286000"/>
            <a:ext cx="10641690" cy="4023360"/>
          </a:xfrm>
        </p:spPr>
        <p:txBody>
          <a:bodyPr>
            <a:normAutofit/>
          </a:bodyPr>
          <a:lstStyle>
            <a:lvl1pPr>
              <a:defRPr sz="3200"/>
            </a:lvl1pPr>
            <a:lvl2pPr marL="265176" indent="-137160">
              <a:buFont typeface="Wingdings" panose="05000000000000000000" pitchFamily="2" charset="2"/>
              <a:buChar char="Ø"/>
              <a:defRPr sz="2800"/>
            </a:lvl2pPr>
            <a:lvl3pPr marL="448056" indent="-137160">
              <a:buFont typeface="Wingdings" panose="05000000000000000000" pitchFamily="2" charset="2"/>
              <a:buChar char="Ø"/>
              <a:defRPr sz="2000"/>
            </a:lvl3pPr>
            <a:lvl4pPr marL="594360" indent="-137160">
              <a:buFont typeface="Wingdings" panose="05000000000000000000" pitchFamily="2" charset="2"/>
              <a:buChar char="Ø"/>
              <a:defRPr sz="2000"/>
            </a:lvl4pPr>
            <a:lvl5pPr marL="777240" indent="-137160">
              <a:buFont typeface="Wingdings" panose="05000000000000000000" pitchFamily="2" charset="2"/>
              <a:buChar char="Ø"/>
              <a:defRPr sz="2000"/>
            </a:lvl5pPr>
          </a:lstStyle>
          <a:p>
            <a:pPr lvl="0"/>
            <a:r>
              <a:rPr lang="en-US" dirty="0"/>
              <a:t>Click to edit Master text styles</a:t>
            </a:r>
          </a:p>
          <a:p>
            <a:pPr lvl="1"/>
            <a:r>
              <a:rPr lang="en-US" dirty="0"/>
              <a:t> Second level</a:t>
            </a:r>
          </a:p>
          <a:p>
            <a:pPr lvl="2"/>
            <a:r>
              <a:rPr lang="en-US" dirty="0"/>
              <a:t> Third level</a:t>
            </a:r>
          </a:p>
          <a:p>
            <a:pPr lvl="3"/>
            <a:r>
              <a:rPr lang="en-US" dirty="0"/>
              <a:t> Fourth level</a:t>
            </a:r>
          </a:p>
          <a:p>
            <a:pPr lvl="4"/>
            <a:r>
              <a:rPr lang="en-US" dirty="0"/>
              <a:t> Fifth level</a:t>
            </a:r>
          </a:p>
        </p:txBody>
      </p:sp>
      <p:sp>
        <p:nvSpPr>
          <p:cNvPr id="4" name="Date Placeholder 3"/>
          <p:cNvSpPr>
            <a:spLocks noGrp="1"/>
          </p:cNvSpPr>
          <p:nvPr>
            <p:ph type="dt" sz="half" idx="10"/>
          </p:nvPr>
        </p:nvSpPr>
        <p:spPr/>
        <p:txBody>
          <a:bodyPr/>
          <a:lstStyle/>
          <a:p>
            <a:fld id="{24E08CEF-D72C-47A6-9023-F6DFAB615D00}" type="datetime1">
              <a:rPr lang="en-US" smtClean="0"/>
              <a:t>3/25/2021</a:t>
            </a:fld>
            <a:endParaRPr lang="en-US"/>
          </a:p>
        </p:txBody>
      </p:sp>
      <p:sp>
        <p:nvSpPr>
          <p:cNvPr id="5" name="Footer Placeholder 4"/>
          <p:cNvSpPr>
            <a:spLocks noGrp="1"/>
          </p:cNvSpPr>
          <p:nvPr>
            <p:ph type="ftr" sz="quarter" idx="11"/>
          </p:nvPr>
        </p:nvSpPr>
        <p:spPr/>
        <p:txBody>
          <a:bodyPr/>
          <a:lstStyle/>
          <a:p>
            <a:r>
              <a:rPr lang="en-US"/>
              <a:t>Cornell CS4414 - Fall 2020.</a:t>
            </a:r>
          </a:p>
        </p:txBody>
      </p:sp>
      <p:sp>
        <p:nvSpPr>
          <p:cNvPr id="6" name="Slide Number Placeholder 5"/>
          <p:cNvSpPr>
            <a:spLocks noGrp="1"/>
          </p:cNvSpPr>
          <p:nvPr>
            <p:ph type="sldNum" sz="quarter" idx="12"/>
          </p:nvPr>
        </p:nvSpPr>
        <p:spPr/>
        <p:txBody>
          <a:bodyPr/>
          <a:lstStyle/>
          <a:p>
            <a:fld id="{6547F9EC-0141-428E-9624-21FD351CB832}" type="slidenum">
              <a:rPr lang="en-US" smtClean="0"/>
              <a:t>‹#›</a:t>
            </a:fld>
            <a:endParaRPr lang="en-US"/>
          </a:p>
        </p:txBody>
      </p:sp>
    </p:spTree>
    <p:extLst>
      <p:ext uri="{BB962C8B-B14F-4D97-AF65-F5344CB8AC3E}">
        <p14:creationId xmlns:p14="http://schemas.microsoft.com/office/powerpoint/2010/main" val="26445677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1" spc="200" baseline="0">
                <a:solidFill>
                  <a:srgbClr val="C00000"/>
                </a:solidFill>
              </a:defRPr>
            </a:lvl1pPr>
          </a:lstStyle>
          <a:p>
            <a:r>
              <a:rPr lang="en-US" dirty="0"/>
              <a:t>Click to edit Master title style</a:t>
            </a:r>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2800" b="1">
                <a:solidFill>
                  <a:srgbClr val="C00000"/>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65395FF4-B9E8-4CAC-AD07-866F26D3F664}" type="datetime1">
              <a:rPr lang="en-US" smtClean="0"/>
              <a:t>3/25/2021</a:t>
            </a:fld>
            <a:endParaRPr lang="en-US"/>
          </a:p>
        </p:txBody>
      </p:sp>
      <p:sp>
        <p:nvSpPr>
          <p:cNvPr id="5" name="Footer Placeholder 4"/>
          <p:cNvSpPr>
            <a:spLocks noGrp="1"/>
          </p:cNvSpPr>
          <p:nvPr>
            <p:ph type="ftr" sz="quarter" idx="11"/>
          </p:nvPr>
        </p:nvSpPr>
        <p:spPr/>
        <p:txBody>
          <a:bodyPr/>
          <a:lstStyle/>
          <a:p>
            <a:r>
              <a:rPr lang="en-US"/>
              <a:t>Cornell CS4414 - Fall 2020.</a:t>
            </a:r>
          </a:p>
        </p:txBody>
      </p:sp>
      <p:sp>
        <p:nvSpPr>
          <p:cNvPr id="6" name="Slide Number Placeholder 5"/>
          <p:cNvSpPr>
            <a:spLocks noGrp="1"/>
          </p:cNvSpPr>
          <p:nvPr>
            <p:ph type="sldNum" sz="quarter" idx="12"/>
          </p:nvPr>
        </p:nvSpPr>
        <p:spPr/>
        <p:txBody>
          <a:bodyPr/>
          <a:lstStyle/>
          <a:p>
            <a:fld id="{6547F9EC-0141-428E-9624-21FD351CB832}"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619273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10786872" cy="1499616"/>
          </a:xfrm>
        </p:spPr>
        <p:txBody>
          <a:bodyPr/>
          <a:lstStyle>
            <a:lvl1pPr>
              <a:defRPr b="1">
                <a:solidFill>
                  <a:srgbClr val="C00000"/>
                </a:solidFill>
              </a:defRPr>
            </a:lvl1pPr>
          </a:lstStyle>
          <a:p>
            <a:r>
              <a:rPr lang="en-US" dirty="0"/>
              <a:t>Click to edit Master title style</a:t>
            </a:r>
          </a:p>
        </p:txBody>
      </p:sp>
      <p:sp>
        <p:nvSpPr>
          <p:cNvPr id="3" name="Content Placeholder 2"/>
          <p:cNvSpPr>
            <a:spLocks noGrp="1"/>
          </p:cNvSpPr>
          <p:nvPr>
            <p:ph sz="half" idx="1"/>
          </p:nvPr>
        </p:nvSpPr>
        <p:spPr>
          <a:xfrm>
            <a:off x="1024126" y="2286000"/>
            <a:ext cx="5071873" cy="4023360"/>
          </a:xfrm>
        </p:spPr>
        <p:txBody>
          <a:bodyPr>
            <a:normAutofit/>
          </a:bodyPr>
          <a:lstStyle>
            <a:lvl1pPr>
              <a:defRPr sz="2800"/>
            </a:lvl1pPr>
            <a:lvl2pPr marL="265176" indent="-137160">
              <a:buFont typeface="Wingdings" panose="05000000000000000000" pitchFamily="2" charset="2"/>
              <a:buChar char="Ø"/>
              <a:defRPr sz="2400"/>
            </a:lvl2pPr>
            <a:lvl3pPr marL="448056" indent="-137160">
              <a:buFont typeface="Wingdings" panose="05000000000000000000" pitchFamily="2" charset="2"/>
              <a:buChar char="Ø"/>
              <a:defRPr sz="1800"/>
            </a:lvl3pPr>
            <a:lvl4pPr marL="594360" indent="-137160">
              <a:buFont typeface="Wingdings" panose="05000000000000000000" pitchFamily="2" charset="2"/>
              <a:buChar char="Ø"/>
              <a:defRPr sz="1800"/>
            </a:lvl4pPr>
            <a:lvl5pPr marL="777240" indent="-137160">
              <a:buFont typeface="Wingdings" panose="05000000000000000000" pitchFamily="2" charset="2"/>
              <a:buChar char="Ø"/>
              <a:defRPr sz="1800"/>
            </a:lvl5pPr>
          </a:lstStyle>
          <a:p>
            <a:pPr lvl="0"/>
            <a:r>
              <a:rPr lang="en-US" dirty="0"/>
              <a:t>Click to edit Master text styles</a:t>
            </a:r>
          </a:p>
          <a:p>
            <a:pPr lvl="1"/>
            <a:r>
              <a:rPr lang="en-US" dirty="0"/>
              <a:t> Second level</a:t>
            </a:r>
          </a:p>
          <a:p>
            <a:pPr lvl="2"/>
            <a:r>
              <a:rPr lang="en-US" dirty="0"/>
              <a:t> Third level</a:t>
            </a:r>
          </a:p>
          <a:p>
            <a:pPr lvl="3"/>
            <a:r>
              <a:rPr lang="en-US" dirty="0"/>
              <a:t> Fourth level</a:t>
            </a:r>
          </a:p>
          <a:p>
            <a:pPr lvl="4"/>
            <a:r>
              <a:rPr lang="en-US" dirty="0"/>
              <a:t> Fifth level</a:t>
            </a:r>
          </a:p>
        </p:txBody>
      </p:sp>
      <p:sp>
        <p:nvSpPr>
          <p:cNvPr id="4" name="Content Placeholder 3"/>
          <p:cNvSpPr>
            <a:spLocks noGrp="1"/>
          </p:cNvSpPr>
          <p:nvPr>
            <p:ph sz="half" idx="2"/>
          </p:nvPr>
        </p:nvSpPr>
        <p:spPr>
          <a:xfrm>
            <a:off x="6434326" y="2286000"/>
            <a:ext cx="5376674" cy="4023360"/>
          </a:xfrm>
        </p:spPr>
        <p:txBody>
          <a:bodyPr>
            <a:normAutofit/>
          </a:bodyPr>
          <a:lstStyle>
            <a:lvl1pPr>
              <a:defRPr sz="2800"/>
            </a:lvl1pPr>
            <a:lvl2pPr marL="265176" indent="-137160">
              <a:buFont typeface="Wingdings" panose="05000000000000000000" pitchFamily="2" charset="2"/>
              <a:buChar char="Ø"/>
              <a:defRPr sz="2400"/>
            </a:lvl2pPr>
            <a:lvl3pPr marL="448056" indent="-137160">
              <a:buFont typeface="Wingdings" panose="05000000000000000000" pitchFamily="2" charset="2"/>
              <a:buChar char="Ø"/>
              <a:defRPr sz="1800"/>
            </a:lvl3pPr>
            <a:lvl4pPr marL="594360" indent="-137160">
              <a:buFont typeface="Wingdings" panose="05000000000000000000" pitchFamily="2" charset="2"/>
              <a:buChar char="Ø"/>
              <a:defRPr sz="1800"/>
            </a:lvl4pPr>
            <a:lvl5pPr marL="777240" indent="-137160">
              <a:buFont typeface="Wingdings" panose="05000000000000000000" pitchFamily="2" charset="2"/>
              <a:buChar char="Ø"/>
              <a:defRPr sz="1800"/>
            </a:lvl5pPr>
          </a:lstStyle>
          <a:p>
            <a:pPr lvl="0"/>
            <a:r>
              <a:rPr lang="en-US" dirty="0"/>
              <a:t>Click to edit Master text styles</a:t>
            </a:r>
          </a:p>
          <a:p>
            <a:pPr lvl="1"/>
            <a:r>
              <a:rPr lang="en-US" dirty="0"/>
              <a:t> Second level</a:t>
            </a:r>
          </a:p>
          <a:p>
            <a:pPr lvl="2"/>
            <a:r>
              <a:rPr lang="en-US" dirty="0"/>
              <a:t> Third level</a:t>
            </a:r>
          </a:p>
          <a:p>
            <a:pPr lvl="3"/>
            <a:r>
              <a:rPr lang="en-US" dirty="0"/>
              <a:t> Fourth level</a:t>
            </a:r>
          </a:p>
          <a:p>
            <a:pPr lvl="4"/>
            <a:r>
              <a:rPr lang="en-US" dirty="0"/>
              <a:t> Fifth level</a:t>
            </a:r>
          </a:p>
        </p:txBody>
      </p:sp>
      <p:sp>
        <p:nvSpPr>
          <p:cNvPr id="5" name="Date Placeholder 4"/>
          <p:cNvSpPr>
            <a:spLocks noGrp="1"/>
          </p:cNvSpPr>
          <p:nvPr>
            <p:ph type="dt" sz="half" idx="10"/>
          </p:nvPr>
        </p:nvSpPr>
        <p:spPr/>
        <p:txBody>
          <a:bodyPr/>
          <a:lstStyle/>
          <a:p>
            <a:fld id="{1B2DF59E-CA4A-4E7F-AF00-1FC0FF537333}" type="datetime1">
              <a:rPr lang="en-US" smtClean="0"/>
              <a:t>3/25/2021</a:t>
            </a:fld>
            <a:endParaRPr lang="en-US"/>
          </a:p>
        </p:txBody>
      </p:sp>
      <p:sp>
        <p:nvSpPr>
          <p:cNvPr id="6" name="Footer Placeholder 5"/>
          <p:cNvSpPr>
            <a:spLocks noGrp="1"/>
          </p:cNvSpPr>
          <p:nvPr>
            <p:ph type="ftr" sz="quarter" idx="11"/>
          </p:nvPr>
        </p:nvSpPr>
        <p:spPr/>
        <p:txBody>
          <a:bodyPr/>
          <a:lstStyle/>
          <a:p>
            <a:r>
              <a:rPr lang="en-US"/>
              <a:t>Cornell CS4414 - Fall 2020.</a:t>
            </a:r>
          </a:p>
        </p:txBody>
      </p:sp>
      <p:sp>
        <p:nvSpPr>
          <p:cNvPr id="7" name="Slide Number Placeholder 6"/>
          <p:cNvSpPr>
            <a:spLocks noGrp="1"/>
          </p:cNvSpPr>
          <p:nvPr>
            <p:ph type="sldNum" sz="quarter" idx="12"/>
          </p:nvPr>
        </p:nvSpPr>
        <p:spPr/>
        <p:txBody>
          <a:bodyPr/>
          <a:lstStyle/>
          <a:p>
            <a:fld id="{6547F9EC-0141-428E-9624-21FD351CB832}" type="slidenum">
              <a:rPr lang="en-US" smtClean="0"/>
              <a:t>‹#›</a:t>
            </a:fld>
            <a:endParaRPr lang="en-US"/>
          </a:p>
        </p:txBody>
      </p:sp>
    </p:spTree>
    <p:extLst>
      <p:ext uri="{BB962C8B-B14F-4D97-AF65-F5344CB8AC3E}">
        <p14:creationId xmlns:p14="http://schemas.microsoft.com/office/powerpoint/2010/main" val="1971238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24128" y="2179636"/>
            <a:ext cx="5217646" cy="822960"/>
          </a:xfrm>
        </p:spPr>
        <p:txBody>
          <a:bodyPr lIns="137160" rIns="137160" anchor="ctr">
            <a:normAutofit/>
          </a:bodyPr>
          <a:lstStyle>
            <a:lvl1pPr marL="0" indent="0">
              <a:spcBef>
                <a:spcPts val="0"/>
              </a:spcBef>
              <a:spcAft>
                <a:spcPts val="0"/>
              </a:spcAft>
              <a:buNone/>
              <a:defRPr sz="2800" b="0" cap="none" baseline="0">
                <a:solidFill>
                  <a:schemeClr val="accent1">
                    <a:lumMod val="75000"/>
                  </a:schemeClr>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1024128" y="2967788"/>
            <a:ext cx="5217646"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2994" y="2179636"/>
            <a:ext cx="5430057" cy="822960"/>
          </a:xfrm>
        </p:spPr>
        <p:txBody>
          <a:bodyPr lIns="137160" rIns="137160" anchor="ctr">
            <a:normAutofit/>
          </a:bodyPr>
          <a:lstStyle>
            <a:lvl1pPr marL="0" indent="0">
              <a:spcBef>
                <a:spcPts val="0"/>
              </a:spcBef>
              <a:spcAft>
                <a:spcPts val="0"/>
              </a:spcAft>
              <a:buNone/>
              <a:defRPr lang="en-US" sz="2800" b="0" kern="1200" cap="none" baseline="0" dirty="0">
                <a:solidFill>
                  <a:schemeClr val="accent1">
                    <a:lumMod val="75000"/>
                  </a:schemeClr>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dirty="0"/>
              <a:t>Click to edit Master text styles</a:t>
            </a:r>
          </a:p>
        </p:txBody>
      </p:sp>
      <p:sp>
        <p:nvSpPr>
          <p:cNvPr id="6" name="Content Placeholder 5"/>
          <p:cNvSpPr>
            <a:spLocks noGrp="1"/>
          </p:cNvSpPr>
          <p:nvPr>
            <p:ph sz="quarter" idx="4"/>
          </p:nvPr>
        </p:nvSpPr>
        <p:spPr>
          <a:xfrm>
            <a:off x="6412994" y="2967788"/>
            <a:ext cx="5430057"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C28D99C-628F-48AC-A44C-62F4E4F2E9FF}" type="datetime1">
              <a:rPr lang="en-US" smtClean="0"/>
              <a:t>3/25/2021</a:t>
            </a:fld>
            <a:endParaRPr lang="en-US"/>
          </a:p>
        </p:txBody>
      </p:sp>
      <p:sp>
        <p:nvSpPr>
          <p:cNvPr id="8" name="Footer Placeholder 7"/>
          <p:cNvSpPr>
            <a:spLocks noGrp="1"/>
          </p:cNvSpPr>
          <p:nvPr>
            <p:ph type="ftr" sz="quarter" idx="11"/>
          </p:nvPr>
        </p:nvSpPr>
        <p:spPr/>
        <p:txBody>
          <a:bodyPr/>
          <a:lstStyle/>
          <a:p>
            <a:r>
              <a:rPr lang="en-US"/>
              <a:t>Cornell CS4414 - Fall 2020.</a:t>
            </a:r>
          </a:p>
        </p:txBody>
      </p:sp>
      <p:sp>
        <p:nvSpPr>
          <p:cNvPr id="9" name="Slide Number Placeholder 8"/>
          <p:cNvSpPr>
            <a:spLocks noGrp="1"/>
          </p:cNvSpPr>
          <p:nvPr>
            <p:ph type="sldNum" sz="quarter" idx="12"/>
          </p:nvPr>
        </p:nvSpPr>
        <p:spPr/>
        <p:txBody>
          <a:bodyPr/>
          <a:lstStyle/>
          <a:p>
            <a:fld id="{6547F9EC-0141-428E-9624-21FD351CB832}" type="slidenum">
              <a:rPr lang="en-US" smtClean="0"/>
              <a:t>‹#›</a:t>
            </a:fld>
            <a:endParaRPr lang="en-US"/>
          </a:p>
        </p:txBody>
      </p:sp>
    </p:spTree>
    <p:extLst>
      <p:ext uri="{BB962C8B-B14F-4D97-AF65-F5344CB8AC3E}">
        <p14:creationId xmlns:p14="http://schemas.microsoft.com/office/powerpoint/2010/main" val="35129794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10786872" cy="1499616"/>
          </a:xfrm>
        </p:spPr>
        <p:txBody>
          <a:bodyPr/>
          <a:lstStyle>
            <a:lvl1pPr>
              <a:defRPr b="1">
                <a:solidFill>
                  <a:srgbClr val="C00000"/>
                </a:solidFill>
              </a:defRPr>
            </a:lvl1pPr>
          </a:lstStyle>
          <a:p>
            <a:r>
              <a:rPr lang="en-US" dirty="0"/>
              <a:t>Click to edit Master title style</a:t>
            </a:r>
          </a:p>
        </p:txBody>
      </p:sp>
      <p:sp>
        <p:nvSpPr>
          <p:cNvPr id="3" name="Date Placeholder 2"/>
          <p:cNvSpPr>
            <a:spLocks noGrp="1"/>
          </p:cNvSpPr>
          <p:nvPr>
            <p:ph type="dt" sz="half" idx="10"/>
          </p:nvPr>
        </p:nvSpPr>
        <p:spPr/>
        <p:txBody>
          <a:bodyPr/>
          <a:lstStyle/>
          <a:p>
            <a:fld id="{F180AFD8-31E2-4252-99FD-508A94B19557}" type="datetime1">
              <a:rPr lang="en-US" smtClean="0"/>
              <a:t>3/25/2021</a:t>
            </a:fld>
            <a:endParaRPr lang="en-US"/>
          </a:p>
        </p:txBody>
      </p:sp>
      <p:sp>
        <p:nvSpPr>
          <p:cNvPr id="4" name="Footer Placeholder 3"/>
          <p:cNvSpPr>
            <a:spLocks noGrp="1"/>
          </p:cNvSpPr>
          <p:nvPr>
            <p:ph type="ftr" sz="quarter" idx="11"/>
          </p:nvPr>
        </p:nvSpPr>
        <p:spPr/>
        <p:txBody>
          <a:bodyPr/>
          <a:lstStyle/>
          <a:p>
            <a:r>
              <a:rPr lang="en-US"/>
              <a:t>Cornell CS4414 - Fall 2020.</a:t>
            </a:r>
          </a:p>
        </p:txBody>
      </p:sp>
      <p:sp>
        <p:nvSpPr>
          <p:cNvPr id="5" name="Slide Number Placeholder 4"/>
          <p:cNvSpPr>
            <a:spLocks noGrp="1"/>
          </p:cNvSpPr>
          <p:nvPr>
            <p:ph type="sldNum" sz="quarter" idx="12"/>
          </p:nvPr>
        </p:nvSpPr>
        <p:spPr/>
        <p:txBody>
          <a:bodyPr/>
          <a:lstStyle/>
          <a:p>
            <a:fld id="{6547F9EC-0141-428E-9624-21FD351CB832}" type="slidenum">
              <a:rPr lang="en-US" smtClean="0"/>
              <a:t>‹#›</a:t>
            </a:fld>
            <a:endParaRPr lang="en-US"/>
          </a:p>
        </p:txBody>
      </p:sp>
    </p:spTree>
    <p:extLst>
      <p:ext uri="{BB962C8B-B14F-4D97-AF65-F5344CB8AC3E}">
        <p14:creationId xmlns:p14="http://schemas.microsoft.com/office/powerpoint/2010/main" val="28709776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1868F84-B40A-4593-AA9F-DA07F1F39720}" type="datetime1">
              <a:rPr lang="en-US" smtClean="0"/>
              <a:t>3/25/2021</a:t>
            </a:fld>
            <a:endParaRPr lang="en-US"/>
          </a:p>
        </p:txBody>
      </p:sp>
      <p:sp>
        <p:nvSpPr>
          <p:cNvPr id="3" name="Footer Placeholder 2"/>
          <p:cNvSpPr>
            <a:spLocks noGrp="1"/>
          </p:cNvSpPr>
          <p:nvPr>
            <p:ph type="ftr" sz="quarter" idx="11"/>
          </p:nvPr>
        </p:nvSpPr>
        <p:spPr/>
        <p:txBody>
          <a:bodyPr/>
          <a:lstStyle/>
          <a:p>
            <a:r>
              <a:rPr lang="en-US"/>
              <a:t>Cornell CS4414 - Fall 2020.</a:t>
            </a:r>
          </a:p>
        </p:txBody>
      </p:sp>
      <p:sp>
        <p:nvSpPr>
          <p:cNvPr id="4" name="Slide Number Placeholder 3"/>
          <p:cNvSpPr>
            <a:spLocks noGrp="1"/>
          </p:cNvSpPr>
          <p:nvPr>
            <p:ph type="sldNum" sz="quarter" idx="12"/>
          </p:nvPr>
        </p:nvSpPr>
        <p:spPr/>
        <p:txBody>
          <a:bodyPr/>
          <a:lstStyle/>
          <a:p>
            <a:fld id="{6547F9EC-0141-428E-9624-21FD351CB832}" type="slidenum">
              <a:rPr lang="en-US" smtClean="0"/>
              <a:t>‹#›</a:t>
            </a:fld>
            <a:endParaRPr lang="en-US"/>
          </a:p>
        </p:txBody>
      </p:sp>
    </p:spTree>
    <p:extLst>
      <p:ext uri="{BB962C8B-B14F-4D97-AF65-F5344CB8AC3E}">
        <p14:creationId xmlns:p14="http://schemas.microsoft.com/office/powerpoint/2010/main" val="24170493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7B1457B-0600-4F1E-8774-74F3AF666A47}" type="datetime1">
              <a:rPr lang="en-US" smtClean="0"/>
              <a:t>3/25/2021</a:t>
            </a:fld>
            <a:endParaRPr lang="en-US"/>
          </a:p>
        </p:txBody>
      </p:sp>
      <p:sp>
        <p:nvSpPr>
          <p:cNvPr id="6" name="Footer Placeholder 5"/>
          <p:cNvSpPr>
            <a:spLocks noGrp="1"/>
          </p:cNvSpPr>
          <p:nvPr>
            <p:ph type="ftr" sz="quarter" idx="11"/>
          </p:nvPr>
        </p:nvSpPr>
        <p:spPr/>
        <p:txBody>
          <a:bodyPr/>
          <a:lstStyle/>
          <a:p>
            <a:r>
              <a:rPr lang="en-US"/>
              <a:t>Cornell CS4414 - Fall 2020.</a:t>
            </a:r>
          </a:p>
        </p:txBody>
      </p:sp>
      <p:sp>
        <p:nvSpPr>
          <p:cNvPr id="7" name="Slide Number Placeholder 6"/>
          <p:cNvSpPr>
            <a:spLocks noGrp="1"/>
          </p:cNvSpPr>
          <p:nvPr>
            <p:ph type="sldNum" sz="quarter" idx="12"/>
          </p:nvPr>
        </p:nvSpPr>
        <p:spPr/>
        <p:txBody>
          <a:bodyPr/>
          <a:lstStyle/>
          <a:p>
            <a:fld id="{6547F9EC-0141-428E-9624-21FD351CB832}" type="slidenum">
              <a:rPr lang="en-US" smtClean="0"/>
              <a:t>‹#›</a:t>
            </a:fld>
            <a:endParaRPr lang="en-US"/>
          </a:p>
        </p:txBody>
      </p:sp>
    </p:spTree>
    <p:extLst>
      <p:ext uri="{BB962C8B-B14F-4D97-AF65-F5344CB8AC3E}">
        <p14:creationId xmlns:p14="http://schemas.microsoft.com/office/powerpoint/2010/main" val="7396355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9BAF782-B9A8-47BA-8FE2-3C47345AAD63}" type="datetime1">
              <a:rPr lang="en-US" smtClean="0"/>
              <a:t>3/25/2021</a:t>
            </a:fld>
            <a:endParaRPr lang="en-US"/>
          </a:p>
        </p:txBody>
      </p:sp>
      <p:sp>
        <p:nvSpPr>
          <p:cNvPr id="6" name="Footer Placeholder 5"/>
          <p:cNvSpPr>
            <a:spLocks noGrp="1"/>
          </p:cNvSpPr>
          <p:nvPr>
            <p:ph type="ftr" sz="quarter" idx="11"/>
          </p:nvPr>
        </p:nvSpPr>
        <p:spPr/>
        <p:txBody>
          <a:bodyPr/>
          <a:lstStyle/>
          <a:p>
            <a:r>
              <a:rPr lang="en-US"/>
              <a:t>Cornell CS4414 - Fall 2020.</a:t>
            </a:r>
          </a:p>
        </p:txBody>
      </p:sp>
      <p:sp>
        <p:nvSpPr>
          <p:cNvPr id="7" name="Slide Number Placeholder 6"/>
          <p:cNvSpPr>
            <a:spLocks noGrp="1"/>
          </p:cNvSpPr>
          <p:nvPr>
            <p:ph type="sldNum" sz="quarter" idx="12"/>
          </p:nvPr>
        </p:nvSpPr>
        <p:spPr/>
        <p:txBody>
          <a:bodyPr/>
          <a:lstStyle/>
          <a:p>
            <a:fld id="{6547F9EC-0141-428E-9624-21FD351CB832}"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88077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7" y="585216"/>
            <a:ext cx="10786853" cy="1499616"/>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1024128" y="2286000"/>
            <a:ext cx="10786852" cy="4023360"/>
          </a:xfrm>
          <a:prstGeom prst="rect">
            <a:avLst/>
          </a:prstGeom>
        </p:spPr>
        <p:txBody>
          <a:bodyPr vert="horz" lIns="45720" tIns="45720" rIns="4572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4DF8905F-AB09-4F9A-BD37-F86C49567F47}" type="datetime1">
              <a:rPr lang="en-US" smtClean="0"/>
              <a:t>3/25/2021</a:t>
            </a:fld>
            <a:endParaRPr lang="en-US"/>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r>
              <a:rPr lang="en-US"/>
              <a:t>Cornell CS4414 - Fall 2020.</a:t>
            </a:r>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6547F9EC-0141-428E-9624-21FD351CB832}" type="slidenum">
              <a:rPr lang="en-US" smtClean="0"/>
              <a:t>‹#›</a:t>
            </a:fld>
            <a:endParaRPr lang="en-US"/>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3499087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l" defTabSz="914400" rtl="0" eaLnBrk="1" latinLnBrk="0" hangingPunct="1">
        <a:lnSpc>
          <a:spcPct val="80000"/>
        </a:lnSpc>
        <a:spcBef>
          <a:spcPct val="0"/>
        </a:spcBef>
        <a:buNone/>
        <a:defRPr sz="5000" b="1" kern="1200" cap="all" spc="100" baseline="0">
          <a:solidFill>
            <a:srgbClr val="C00000"/>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AAB290-8948-464B-9A2F-7EECFACCE300}"/>
              </a:ext>
            </a:extLst>
          </p:cNvPr>
          <p:cNvSpPr>
            <a:spLocks noGrp="1"/>
          </p:cNvSpPr>
          <p:nvPr>
            <p:ph type="ctrTitle"/>
          </p:nvPr>
        </p:nvSpPr>
        <p:spPr/>
        <p:txBody>
          <a:bodyPr>
            <a:noAutofit/>
          </a:bodyPr>
          <a:lstStyle/>
          <a:p>
            <a:r>
              <a:rPr lang="en-US" sz="4000" dirty="0"/>
              <a:t>Why it is important (but hard) to leverage modern hardware</a:t>
            </a:r>
          </a:p>
        </p:txBody>
      </p:sp>
      <p:sp>
        <p:nvSpPr>
          <p:cNvPr id="3" name="Subtitle 2">
            <a:extLst>
              <a:ext uri="{FF2B5EF4-FFF2-40B4-BE49-F238E27FC236}">
                <a16:creationId xmlns:a16="http://schemas.microsoft.com/office/drawing/2014/main" id="{60407313-B692-48C8-8D0A-53CDD450BACA}"/>
              </a:ext>
            </a:extLst>
          </p:cNvPr>
          <p:cNvSpPr>
            <a:spLocks noGrp="1"/>
          </p:cNvSpPr>
          <p:nvPr>
            <p:ph type="subTitle" idx="1"/>
          </p:nvPr>
        </p:nvSpPr>
        <p:spPr/>
        <p:txBody>
          <a:bodyPr>
            <a:normAutofit/>
          </a:bodyPr>
          <a:lstStyle/>
          <a:p>
            <a:r>
              <a:rPr lang="en-US" sz="2400" dirty="0"/>
              <a:t>Professor Ken Birman</a:t>
            </a:r>
          </a:p>
          <a:p>
            <a:pPr algn="ctr"/>
            <a:r>
              <a:rPr lang="en-US" sz="2400" dirty="0"/>
              <a:t>CS4414 Lecture 3</a:t>
            </a:r>
          </a:p>
        </p:txBody>
      </p:sp>
      <p:sp>
        <p:nvSpPr>
          <p:cNvPr id="4" name="Footer Placeholder 3">
            <a:extLst>
              <a:ext uri="{FF2B5EF4-FFF2-40B4-BE49-F238E27FC236}">
                <a16:creationId xmlns:a16="http://schemas.microsoft.com/office/drawing/2014/main" id="{AF626006-9BAA-4D60-A96F-84032ACC1ADF}"/>
              </a:ext>
            </a:extLst>
          </p:cNvPr>
          <p:cNvSpPr>
            <a:spLocks noGrp="1"/>
          </p:cNvSpPr>
          <p:nvPr>
            <p:ph type="ftr" sz="quarter" idx="11"/>
          </p:nvPr>
        </p:nvSpPr>
        <p:spPr/>
        <p:txBody>
          <a:bodyPr/>
          <a:lstStyle/>
          <a:p>
            <a:r>
              <a:rPr lang="en-US"/>
              <a:t>Cornell CS4414 - Fall 2020.</a:t>
            </a:r>
          </a:p>
        </p:txBody>
      </p:sp>
      <p:sp>
        <p:nvSpPr>
          <p:cNvPr id="5" name="Slide Number Placeholder 4">
            <a:extLst>
              <a:ext uri="{FF2B5EF4-FFF2-40B4-BE49-F238E27FC236}">
                <a16:creationId xmlns:a16="http://schemas.microsoft.com/office/drawing/2014/main" id="{823CAB51-E3B0-4FB7-ADE2-47D11539AFF4}"/>
              </a:ext>
            </a:extLst>
          </p:cNvPr>
          <p:cNvSpPr>
            <a:spLocks noGrp="1"/>
          </p:cNvSpPr>
          <p:nvPr>
            <p:ph type="sldNum" sz="quarter" idx="12"/>
          </p:nvPr>
        </p:nvSpPr>
        <p:spPr/>
        <p:txBody>
          <a:bodyPr/>
          <a:lstStyle/>
          <a:p>
            <a:fld id="{6547F9EC-0141-428E-9624-21FD351CB832}" type="slidenum">
              <a:rPr lang="en-US" smtClean="0"/>
              <a:t>1</a:t>
            </a:fld>
            <a:endParaRPr lang="en-US"/>
          </a:p>
        </p:txBody>
      </p:sp>
    </p:spTree>
    <p:extLst>
      <p:ext uri="{BB962C8B-B14F-4D97-AF65-F5344CB8AC3E}">
        <p14:creationId xmlns:p14="http://schemas.microsoft.com/office/powerpoint/2010/main" val="12646479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32CB73-2F80-47CE-A79E-665A383A051F}"/>
              </a:ext>
            </a:extLst>
          </p:cNvPr>
          <p:cNvSpPr>
            <a:spLocks noGrp="1"/>
          </p:cNvSpPr>
          <p:nvPr>
            <p:ph type="title"/>
          </p:nvPr>
        </p:nvSpPr>
        <p:spPr/>
        <p:txBody>
          <a:bodyPr/>
          <a:lstStyle/>
          <a:p>
            <a:r>
              <a:rPr lang="en-US" dirty="0"/>
              <a:t>Linux summary</a:t>
            </a:r>
          </a:p>
        </p:txBody>
      </p:sp>
      <p:sp>
        <p:nvSpPr>
          <p:cNvPr id="3" name="Content Placeholder 2">
            <a:extLst>
              <a:ext uri="{FF2B5EF4-FFF2-40B4-BE49-F238E27FC236}">
                <a16:creationId xmlns:a16="http://schemas.microsoft.com/office/drawing/2014/main" id="{E03FA2AE-4192-48A1-86A5-146228D7492D}"/>
              </a:ext>
            </a:extLst>
          </p:cNvPr>
          <p:cNvSpPr>
            <a:spLocks noGrp="1"/>
          </p:cNvSpPr>
          <p:nvPr>
            <p:ph idx="1"/>
          </p:nvPr>
        </p:nvSpPr>
        <p:spPr/>
        <p:txBody>
          <a:bodyPr>
            <a:normAutofit lnSpcReduction="10000"/>
          </a:bodyPr>
          <a:lstStyle/>
          <a:p>
            <a:r>
              <a:rPr lang="en-US" dirty="0"/>
              <a:t>It involved running a chain of 6 processes linked by pipes.  </a:t>
            </a:r>
          </a:p>
          <a:p>
            <a:endParaRPr lang="en-US" dirty="0"/>
          </a:p>
          <a:p>
            <a:r>
              <a:rPr lang="en-US" dirty="0"/>
              <a:t>It was quite slow.</a:t>
            </a:r>
          </a:p>
          <a:p>
            <a:endParaRPr lang="en-US" dirty="0"/>
          </a:p>
          <a:p>
            <a:endParaRPr lang="en-US" dirty="0"/>
          </a:p>
          <a:p>
            <a:r>
              <a:rPr lang="en-US" dirty="0"/>
              <a:t>A “hack” to fix the output order:  </a:t>
            </a:r>
            <a:r>
              <a:rPr lang="en-US" u="sng" dirty="0"/>
              <a:t>Negate</a:t>
            </a:r>
            <a:r>
              <a:rPr lang="en-US" dirty="0"/>
              <a:t> the counts, sort with –n but not –r, then strip the “-” signs.  Ugly, but it would work.</a:t>
            </a:r>
          </a:p>
        </p:txBody>
      </p:sp>
      <p:sp>
        <p:nvSpPr>
          <p:cNvPr id="4" name="Footer Placeholder 3">
            <a:extLst>
              <a:ext uri="{FF2B5EF4-FFF2-40B4-BE49-F238E27FC236}">
                <a16:creationId xmlns:a16="http://schemas.microsoft.com/office/drawing/2014/main" id="{CD1B54D0-FD5B-47B6-8E2F-0CF60314CCC3}"/>
              </a:ext>
            </a:extLst>
          </p:cNvPr>
          <p:cNvSpPr>
            <a:spLocks noGrp="1"/>
          </p:cNvSpPr>
          <p:nvPr>
            <p:ph type="ftr" sz="quarter" idx="11"/>
          </p:nvPr>
        </p:nvSpPr>
        <p:spPr/>
        <p:txBody>
          <a:bodyPr/>
          <a:lstStyle/>
          <a:p>
            <a:r>
              <a:rPr lang="en-US"/>
              <a:t>Cornell CS4414 - Fall 2020.</a:t>
            </a:r>
          </a:p>
        </p:txBody>
      </p:sp>
      <p:sp>
        <p:nvSpPr>
          <p:cNvPr id="5" name="Slide Number Placeholder 4">
            <a:extLst>
              <a:ext uri="{FF2B5EF4-FFF2-40B4-BE49-F238E27FC236}">
                <a16:creationId xmlns:a16="http://schemas.microsoft.com/office/drawing/2014/main" id="{77050DB5-D0E6-4688-9DEB-9750D53168ED}"/>
              </a:ext>
            </a:extLst>
          </p:cNvPr>
          <p:cNvSpPr>
            <a:spLocks noGrp="1"/>
          </p:cNvSpPr>
          <p:nvPr>
            <p:ph type="sldNum" sz="quarter" idx="12"/>
          </p:nvPr>
        </p:nvSpPr>
        <p:spPr/>
        <p:txBody>
          <a:bodyPr/>
          <a:lstStyle/>
          <a:p>
            <a:fld id="{6547F9EC-0141-428E-9624-21FD351CB832}" type="slidenum">
              <a:rPr lang="en-US" smtClean="0"/>
              <a:t>10</a:t>
            </a:fld>
            <a:endParaRPr lang="en-US"/>
          </a:p>
        </p:txBody>
      </p:sp>
      <p:sp>
        <p:nvSpPr>
          <p:cNvPr id="6" name="Rectangle 5">
            <a:extLst>
              <a:ext uri="{FF2B5EF4-FFF2-40B4-BE49-F238E27FC236}">
                <a16:creationId xmlns:a16="http://schemas.microsoft.com/office/drawing/2014/main" id="{3CA8ED05-8B2B-44C7-9FC9-D0919D6A6FA7}"/>
              </a:ext>
            </a:extLst>
          </p:cNvPr>
          <p:cNvSpPr/>
          <p:nvPr/>
        </p:nvSpPr>
        <p:spPr>
          <a:xfrm>
            <a:off x="8285747" y="3416968"/>
            <a:ext cx="3627234" cy="1200329"/>
          </a:xfrm>
          <a:prstGeom prst="rect">
            <a:avLst/>
          </a:prstGeom>
          <a:solidFill>
            <a:schemeClr val="bg1">
              <a:lumMod val="85000"/>
            </a:schemeClr>
          </a:solidFill>
          <a:ln w="28575">
            <a:solidFill>
              <a:srgbClr val="C00000"/>
            </a:solidFill>
          </a:ln>
        </p:spPr>
        <p:txBody>
          <a:bodyPr wrap="square">
            <a:spAutoFit/>
          </a:bodyPr>
          <a:lstStyle/>
          <a:p>
            <a:r>
              <a:rPr lang="en-US" b="1" dirty="0"/>
              <a:t>#4: Pure Linux (buggy sort order)</a:t>
            </a:r>
          </a:p>
          <a:p>
            <a:pPr lvl="1"/>
            <a:r>
              <a:rPr lang="en-US" b="1" dirty="0"/>
              <a:t>real    2m38.965s</a:t>
            </a:r>
          </a:p>
          <a:p>
            <a:pPr lvl="1"/>
            <a:r>
              <a:rPr lang="en-US" b="1" dirty="0"/>
              <a:t>user   2m43.999s          </a:t>
            </a:r>
          </a:p>
          <a:p>
            <a:pPr lvl="1"/>
            <a:r>
              <a:rPr lang="en-US" b="1" dirty="0"/>
              <a:t>sys     27.084s</a:t>
            </a:r>
          </a:p>
        </p:txBody>
      </p:sp>
    </p:spTree>
    <p:extLst>
      <p:ext uri="{BB962C8B-B14F-4D97-AF65-F5344CB8AC3E}">
        <p14:creationId xmlns:p14="http://schemas.microsoft.com/office/powerpoint/2010/main" val="8909036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59C047-4660-43F0-AFE8-2B92C69CF223}"/>
              </a:ext>
            </a:extLst>
          </p:cNvPr>
          <p:cNvSpPr>
            <a:spLocks noGrp="1"/>
          </p:cNvSpPr>
          <p:nvPr>
            <p:ph type="title"/>
          </p:nvPr>
        </p:nvSpPr>
        <p:spPr/>
        <p:txBody>
          <a:bodyPr/>
          <a:lstStyle/>
          <a:p>
            <a:r>
              <a:rPr lang="en-US" dirty="0"/>
              <a:t>Writing a </a:t>
            </a:r>
            <a:r>
              <a:rPr lang="en-US" u="sng" dirty="0"/>
              <a:t>program</a:t>
            </a:r>
            <a:r>
              <a:rPr lang="en-US" dirty="0"/>
              <a:t> to do this</a:t>
            </a:r>
          </a:p>
        </p:txBody>
      </p:sp>
      <p:sp>
        <p:nvSpPr>
          <p:cNvPr id="3" name="Content Placeholder 2">
            <a:extLst>
              <a:ext uri="{FF2B5EF4-FFF2-40B4-BE49-F238E27FC236}">
                <a16:creationId xmlns:a16="http://schemas.microsoft.com/office/drawing/2014/main" id="{7A19C8D3-BDBA-4A51-8450-F97BA717B3CC}"/>
              </a:ext>
            </a:extLst>
          </p:cNvPr>
          <p:cNvSpPr>
            <a:spLocks noGrp="1"/>
          </p:cNvSpPr>
          <p:nvPr>
            <p:ph idx="1"/>
          </p:nvPr>
        </p:nvSpPr>
        <p:spPr/>
        <p:txBody>
          <a:bodyPr>
            <a:normAutofit/>
          </a:bodyPr>
          <a:lstStyle/>
          <a:p>
            <a:r>
              <a:rPr lang="en-US" dirty="0"/>
              <a:t>Same idea, but now we need to “take control”</a:t>
            </a:r>
          </a:p>
          <a:p>
            <a:endParaRPr lang="en-US" dirty="0"/>
          </a:p>
          <a:p>
            <a:r>
              <a:rPr lang="en-US" dirty="0"/>
              <a:t>We will need programming tools to do the sorting and counting.</a:t>
            </a:r>
          </a:p>
          <a:p>
            <a:endParaRPr lang="en-US" dirty="0"/>
          </a:p>
          <a:p>
            <a:r>
              <a:rPr lang="en-US" dirty="0"/>
              <a:t>This lets us fix the issue of wanting our output to be sorted by (</a:t>
            </a:r>
            <a:r>
              <a:rPr lang="en-US" dirty="0" err="1"/>
              <a:t>count,word</a:t>
            </a:r>
            <a:r>
              <a:rPr lang="en-US" dirty="0"/>
              <a:t>) with descending count, but alphabetic word</a:t>
            </a:r>
          </a:p>
        </p:txBody>
      </p:sp>
      <p:sp>
        <p:nvSpPr>
          <p:cNvPr id="4" name="Footer Placeholder 3">
            <a:extLst>
              <a:ext uri="{FF2B5EF4-FFF2-40B4-BE49-F238E27FC236}">
                <a16:creationId xmlns:a16="http://schemas.microsoft.com/office/drawing/2014/main" id="{B3708152-0EDE-4D30-BCE5-E468DA235E56}"/>
              </a:ext>
            </a:extLst>
          </p:cNvPr>
          <p:cNvSpPr>
            <a:spLocks noGrp="1"/>
          </p:cNvSpPr>
          <p:nvPr>
            <p:ph type="ftr" sz="quarter" idx="11"/>
          </p:nvPr>
        </p:nvSpPr>
        <p:spPr/>
        <p:txBody>
          <a:bodyPr/>
          <a:lstStyle/>
          <a:p>
            <a:r>
              <a:rPr lang="en-US"/>
              <a:t>Cornell CS4414 - Fall 2020.</a:t>
            </a:r>
          </a:p>
        </p:txBody>
      </p:sp>
      <p:sp>
        <p:nvSpPr>
          <p:cNvPr id="5" name="Slide Number Placeholder 4">
            <a:extLst>
              <a:ext uri="{FF2B5EF4-FFF2-40B4-BE49-F238E27FC236}">
                <a16:creationId xmlns:a16="http://schemas.microsoft.com/office/drawing/2014/main" id="{7486131D-BADE-4DD4-9E61-DE20A343C42F}"/>
              </a:ext>
            </a:extLst>
          </p:cNvPr>
          <p:cNvSpPr>
            <a:spLocks noGrp="1"/>
          </p:cNvSpPr>
          <p:nvPr>
            <p:ph type="sldNum" sz="quarter" idx="12"/>
          </p:nvPr>
        </p:nvSpPr>
        <p:spPr/>
        <p:txBody>
          <a:bodyPr/>
          <a:lstStyle/>
          <a:p>
            <a:fld id="{6547F9EC-0141-428E-9624-21FD351CB832}" type="slidenum">
              <a:rPr lang="en-US" smtClean="0"/>
              <a:t>11</a:t>
            </a:fld>
            <a:endParaRPr lang="en-US"/>
          </a:p>
        </p:txBody>
      </p:sp>
    </p:spTree>
    <p:extLst>
      <p:ext uri="{BB962C8B-B14F-4D97-AF65-F5344CB8AC3E}">
        <p14:creationId xmlns:p14="http://schemas.microsoft.com/office/powerpoint/2010/main" val="32139809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FC132E5-4111-429C-9E1D-52CD3B3296F9}"/>
              </a:ext>
            </a:extLst>
          </p:cNvPr>
          <p:cNvSpPr>
            <a:spLocks noGrp="1"/>
          </p:cNvSpPr>
          <p:nvPr>
            <p:ph type="title"/>
          </p:nvPr>
        </p:nvSpPr>
        <p:spPr/>
        <p:txBody>
          <a:bodyPr/>
          <a:lstStyle/>
          <a:p>
            <a:r>
              <a:rPr lang="en-US" dirty="0"/>
              <a:t>Visualizing this application</a:t>
            </a:r>
          </a:p>
        </p:txBody>
      </p:sp>
      <p:sp>
        <p:nvSpPr>
          <p:cNvPr id="61" name="Content Placeholder 60">
            <a:extLst>
              <a:ext uri="{FF2B5EF4-FFF2-40B4-BE49-F238E27FC236}">
                <a16:creationId xmlns:a16="http://schemas.microsoft.com/office/drawing/2014/main" id="{4F228E09-9F2E-4A75-90CD-30AB548E1321}"/>
              </a:ext>
            </a:extLst>
          </p:cNvPr>
          <p:cNvSpPr>
            <a:spLocks noGrp="1"/>
          </p:cNvSpPr>
          <p:nvPr>
            <p:ph idx="1"/>
          </p:nvPr>
        </p:nvSpPr>
        <p:spPr>
          <a:xfrm>
            <a:off x="775155" y="6041904"/>
            <a:ext cx="10641690" cy="614045"/>
          </a:xfrm>
        </p:spPr>
        <p:txBody>
          <a:bodyPr/>
          <a:lstStyle/>
          <a:p>
            <a:r>
              <a:rPr lang="en-US" dirty="0"/>
              <a:t>Phase one: Count words in the file </a:t>
            </a:r>
            <a:r>
              <a:rPr lang="en-US" i="1" dirty="0"/>
              <a:t>using a tree</a:t>
            </a:r>
          </a:p>
        </p:txBody>
      </p:sp>
      <p:sp>
        <p:nvSpPr>
          <p:cNvPr id="4" name="Footer Placeholder 3">
            <a:extLst>
              <a:ext uri="{FF2B5EF4-FFF2-40B4-BE49-F238E27FC236}">
                <a16:creationId xmlns:a16="http://schemas.microsoft.com/office/drawing/2014/main" id="{801701D3-1753-403D-B9CA-744C6842B492}"/>
              </a:ext>
            </a:extLst>
          </p:cNvPr>
          <p:cNvSpPr>
            <a:spLocks noGrp="1"/>
          </p:cNvSpPr>
          <p:nvPr>
            <p:ph type="ftr" sz="quarter" idx="11"/>
          </p:nvPr>
        </p:nvSpPr>
        <p:spPr/>
        <p:txBody>
          <a:bodyPr/>
          <a:lstStyle/>
          <a:p>
            <a:r>
              <a:rPr lang="en-US"/>
              <a:t>Cornell CS4414 - Fall 2020.</a:t>
            </a:r>
          </a:p>
        </p:txBody>
      </p:sp>
      <p:sp>
        <p:nvSpPr>
          <p:cNvPr id="5" name="Slide Number Placeholder 4">
            <a:extLst>
              <a:ext uri="{FF2B5EF4-FFF2-40B4-BE49-F238E27FC236}">
                <a16:creationId xmlns:a16="http://schemas.microsoft.com/office/drawing/2014/main" id="{1C2914C1-32DC-4891-BEEC-E89CDD36DA8B}"/>
              </a:ext>
            </a:extLst>
          </p:cNvPr>
          <p:cNvSpPr>
            <a:spLocks noGrp="1"/>
          </p:cNvSpPr>
          <p:nvPr>
            <p:ph type="sldNum" sz="quarter" idx="12"/>
          </p:nvPr>
        </p:nvSpPr>
        <p:spPr/>
        <p:txBody>
          <a:bodyPr/>
          <a:lstStyle/>
          <a:p>
            <a:fld id="{6547F9EC-0141-428E-9624-21FD351CB832}" type="slidenum">
              <a:rPr lang="en-US" smtClean="0"/>
              <a:t>12</a:t>
            </a:fld>
            <a:endParaRPr lang="en-US"/>
          </a:p>
        </p:txBody>
      </p:sp>
      <p:sp>
        <p:nvSpPr>
          <p:cNvPr id="8" name="Rectangle 7">
            <a:extLst>
              <a:ext uri="{FF2B5EF4-FFF2-40B4-BE49-F238E27FC236}">
                <a16:creationId xmlns:a16="http://schemas.microsoft.com/office/drawing/2014/main" id="{85A16417-45C2-45AC-A37B-049C1D8F1039}"/>
              </a:ext>
            </a:extLst>
          </p:cNvPr>
          <p:cNvSpPr/>
          <p:nvPr/>
        </p:nvSpPr>
        <p:spPr>
          <a:xfrm>
            <a:off x="949692" y="2328844"/>
            <a:ext cx="3776312" cy="3139321"/>
          </a:xfrm>
          <a:prstGeom prst="rect">
            <a:avLst/>
          </a:prstGeom>
          <a:ln>
            <a:solidFill>
              <a:srgbClr val="7030A0"/>
            </a:solidFill>
          </a:ln>
        </p:spPr>
        <p:txBody>
          <a:bodyPr wrap="square">
            <a:spAutoFit/>
          </a:bodyPr>
          <a:lstStyle/>
          <a:p>
            <a:r>
              <a:rPr lang="en-US" dirty="0"/>
              <a:t>…</a:t>
            </a:r>
          </a:p>
          <a:p>
            <a:r>
              <a:rPr lang="en-US" dirty="0" err="1"/>
              <a:t>mm_segment_t</a:t>
            </a:r>
            <a:r>
              <a:rPr lang="en-US" dirty="0"/>
              <a:t> fs = </a:t>
            </a:r>
            <a:r>
              <a:rPr lang="en-US" dirty="0" err="1"/>
              <a:t>get_fs</a:t>
            </a:r>
            <a:r>
              <a:rPr lang="en-US" dirty="0"/>
              <a:t>();</a:t>
            </a:r>
          </a:p>
          <a:p>
            <a:r>
              <a:rPr lang="en-US" dirty="0" err="1"/>
              <a:t>set_fs</a:t>
            </a:r>
            <a:r>
              <a:rPr lang="en-US" dirty="0"/>
              <a:t>(KERNEL_DS);</a:t>
            </a:r>
          </a:p>
          <a:p>
            <a:endParaRPr lang="en-US" dirty="0"/>
          </a:p>
          <a:p>
            <a:r>
              <a:rPr lang="en-US" dirty="0" err="1"/>
              <a:t>fd</a:t>
            </a:r>
            <a:r>
              <a:rPr lang="en-US" dirty="0"/>
              <a:t> = (*</a:t>
            </a:r>
            <a:r>
              <a:rPr lang="en-US" dirty="0" err="1"/>
              <a:t>syscall_open</a:t>
            </a:r>
            <a:r>
              <a:rPr lang="en-US" dirty="0"/>
              <a:t>)(file, flags, mode);</a:t>
            </a:r>
          </a:p>
          <a:p>
            <a:r>
              <a:rPr lang="en-US" dirty="0"/>
              <a:t>if(</a:t>
            </a:r>
            <a:r>
              <a:rPr lang="en-US" dirty="0" err="1"/>
              <a:t>fd</a:t>
            </a:r>
            <a:r>
              <a:rPr lang="en-US" dirty="0"/>
              <a:t> != -1) {</a:t>
            </a:r>
          </a:p>
          <a:p>
            <a:r>
              <a:rPr lang="en-US" dirty="0"/>
              <a:t>    (*</a:t>
            </a:r>
            <a:r>
              <a:rPr lang="en-US" dirty="0" err="1"/>
              <a:t>syscall_read</a:t>
            </a:r>
            <a:r>
              <a:rPr lang="en-US" dirty="0"/>
              <a:t>)(</a:t>
            </a:r>
            <a:r>
              <a:rPr lang="en-US" dirty="0" err="1"/>
              <a:t>fd</a:t>
            </a:r>
            <a:r>
              <a:rPr lang="en-US" dirty="0"/>
              <a:t>, </a:t>
            </a:r>
            <a:r>
              <a:rPr lang="en-US" dirty="0" err="1"/>
              <a:t>buf</a:t>
            </a:r>
            <a:r>
              <a:rPr lang="en-US" dirty="0"/>
              <a:t>, size);</a:t>
            </a:r>
          </a:p>
          <a:p>
            <a:r>
              <a:rPr lang="en-US" dirty="0"/>
              <a:t>    (*</a:t>
            </a:r>
            <a:r>
              <a:rPr lang="en-US" dirty="0" err="1"/>
              <a:t>syscall_close</a:t>
            </a:r>
            <a:r>
              <a:rPr lang="en-US" dirty="0"/>
              <a:t>)(</a:t>
            </a:r>
            <a:r>
              <a:rPr lang="en-US" dirty="0" err="1"/>
              <a:t>fd</a:t>
            </a:r>
            <a:r>
              <a:rPr lang="en-US" dirty="0"/>
              <a:t>);</a:t>
            </a:r>
          </a:p>
          <a:p>
            <a:r>
              <a:rPr lang="en-US" dirty="0"/>
              <a:t>}</a:t>
            </a:r>
          </a:p>
          <a:p>
            <a:r>
              <a:rPr lang="en-US" dirty="0" err="1"/>
              <a:t>set_fs</a:t>
            </a:r>
            <a:r>
              <a:rPr lang="en-US" dirty="0"/>
              <a:t>(fs);</a:t>
            </a:r>
          </a:p>
          <a:p>
            <a:r>
              <a:rPr lang="en-US" dirty="0"/>
              <a:t>…</a:t>
            </a:r>
          </a:p>
        </p:txBody>
      </p:sp>
      <p:sp>
        <p:nvSpPr>
          <p:cNvPr id="9" name="TextBox 8">
            <a:extLst>
              <a:ext uri="{FF2B5EF4-FFF2-40B4-BE49-F238E27FC236}">
                <a16:creationId xmlns:a16="http://schemas.microsoft.com/office/drawing/2014/main" id="{2BD91772-F3C6-442B-9B00-0196DB5830ED}"/>
              </a:ext>
            </a:extLst>
          </p:cNvPr>
          <p:cNvSpPr txBox="1"/>
          <p:nvPr/>
        </p:nvSpPr>
        <p:spPr>
          <a:xfrm>
            <a:off x="5423380" y="2190344"/>
            <a:ext cx="1345240" cy="3693319"/>
          </a:xfrm>
          <a:prstGeom prst="rect">
            <a:avLst/>
          </a:prstGeom>
          <a:noFill/>
          <a:ln>
            <a:solidFill>
              <a:srgbClr val="7030A0"/>
            </a:solidFill>
          </a:ln>
        </p:spPr>
        <p:txBody>
          <a:bodyPr wrap="none" rtlCol="0">
            <a:spAutoFit/>
          </a:bodyPr>
          <a:lstStyle/>
          <a:p>
            <a:r>
              <a:rPr lang="en-US" dirty="0"/>
              <a:t>…</a:t>
            </a:r>
          </a:p>
          <a:p>
            <a:r>
              <a:rPr lang="en-US" dirty="0" err="1"/>
              <a:t>fd</a:t>
            </a:r>
            <a:endParaRPr lang="en-US" dirty="0"/>
          </a:p>
          <a:p>
            <a:r>
              <a:rPr lang="en-US" dirty="0" err="1"/>
              <a:t>syscall_open</a:t>
            </a:r>
            <a:endParaRPr lang="en-US" dirty="0"/>
          </a:p>
          <a:p>
            <a:r>
              <a:rPr lang="en-US" dirty="0"/>
              <a:t>file</a:t>
            </a:r>
          </a:p>
          <a:p>
            <a:r>
              <a:rPr lang="en-US" dirty="0"/>
              <a:t>flags</a:t>
            </a:r>
          </a:p>
          <a:p>
            <a:r>
              <a:rPr lang="en-US" dirty="0"/>
              <a:t>mode</a:t>
            </a:r>
          </a:p>
          <a:p>
            <a:r>
              <a:rPr lang="en-US" dirty="0" err="1"/>
              <a:t>fd</a:t>
            </a:r>
            <a:endParaRPr lang="en-US" dirty="0"/>
          </a:p>
          <a:p>
            <a:r>
              <a:rPr lang="en-US" dirty="0"/>
              <a:t>1</a:t>
            </a:r>
          </a:p>
          <a:p>
            <a:r>
              <a:rPr lang="en-US" dirty="0" err="1"/>
              <a:t>syscall_read</a:t>
            </a:r>
            <a:endParaRPr lang="en-US" dirty="0"/>
          </a:p>
          <a:p>
            <a:r>
              <a:rPr lang="en-US" dirty="0" err="1"/>
              <a:t>fd</a:t>
            </a:r>
            <a:endParaRPr lang="en-US" dirty="0"/>
          </a:p>
          <a:p>
            <a:r>
              <a:rPr lang="en-US" dirty="0" err="1"/>
              <a:t>buf</a:t>
            </a:r>
            <a:endParaRPr lang="en-US" dirty="0"/>
          </a:p>
          <a:p>
            <a:r>
              <a:rPr lang="en-US" dirty="0"/>
              <a:t>size</a:t>
            </a:r>
          </a:p>
          <a:p>
            <a:r>
              <a:rPr lang="en-US" dirty="0"/>
              <a:t>…</a:t>
            </a:r>
          </a:p>
        </p:txBody>
      </p:sp>
      <p:pic>
        <p:nvPicPr>
          <p:cNvPr id="58" name="Picture 57">
            <a:extLst>
              <a:ext uri="{FF2B5EF4-FFF2-40B4-BE49-F238E27FC236}">
                <a16:creationId xmlns:a16="http://schemas.microsoft.com/office/drawing/2014/main" id="{7186947D-2B6D-4D07-9D40-43E9BAEF05CC}"/>
              </a:ext>
            </a:extLst>
          </p:cNvPr>
          <p:cNvPicPr>
            <a:picLocks noChangeAspect="1"/>
          </p:cNvPicPr>
          <p:nvPr/>
        </p:nvPicPr>
        <p:blipFill>
          <a:blip r:embed="rId2"/>
          <a:stretch>
            <a:fillRect/>
          </a:stretch>
        </p:blipFill>
        <p:spPr>
          <a:xfrm>
            <a:off x="7366135" y="2221096"/>
            <a:ext cx="3747194" cy="2832061"/>
          </a:xfrm>
          <a:prstGeom prst="rect">
            <a:avLst/>
          </a:prstGeom>
        </p:spPr>
      </p:pic>
      <p:sp>
        <p:nvSpPr>
          <p:cNvPr id="59" name="Arrow: Right 58">
            <a:extLst>
              <a:ext uri="{FF2B5EF4-FFF2-40B4-BE49-F238E27FC236}">
                <a16:creationId xmlns:a16="http://schemas.microsoft.com/office/drawing/2014/main" id="{CE42024C-1B7E-4733-8682-5FE924CE0666}"/>
              </a:ext>
            </a:extLst>
          </p:cNvPr>
          <p:cNvSpPr/>
          <p:nvPr/>
        </p:nvSpPr>
        <p:spPr>
          <a:xfrm>
            <a:off x="4284751" y="3793136"/>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Arrow: Right 59">
            <a:extLst>
              <a:ext uri="{FF2B5EF4-FFF2-40B4-BE49-F238E27FC236}">
                <a16:creationId xmlns:a16="http://schemas.microsoft.com/office/drawing/2014/main" id="{ABABBDA3-C8D1-4BB6-B2AC-7E3196469369}"/>
              </a:ext>
            </a:extLst>
          </p:cNvPr>
          <p:cNvSpPr/>
          <p:nvPr/>
        </p:nvSpPr>
        <p:spPr>
          <a:xfrm>
            <a:off x="6636599" y="3793136"/>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D3C1FBD4-BEBD-47A3-999C-C70EBB6E8FFB}"/>
              </a:ext>
            </a:extLst>
          </p:cNvPr>
          <p:cNvSpPr txBox="1"/>
          <p:nvPr/>
        </p:nvSpPr>
        <p:spPr>
          <a:xfrm>
            <a:off x="8455793" y="5151908"/>
            <a:ext cx="1953929" cy="369332"/>
          </a:xfrm>
          <a:prstGeom prst="rect">
            <a:avLst/>
          </a:prstGeom>
          <a:noFill/>
        </p:spPr>
        <p:txBody>
          <a:bodyPr wrap="square" rtlCol="0">
            <a:spAutoFit/>
          </a:bodyPr>
          <a:lstStyle/>
          <a:p>
            <a:r>
              <a:rPr lang="en-US" b="1" dirty="0"/>
              <a:t>Sorted by name</a:t>
            </a:r>
          </a:p>
        </p:txBody>
      </p:sp>
    </p:spTree>
    <p:extLst>
      <p:ext uri="{BB962C8B-B14F-4D97-AF65-F5344CB8AC3E}">
        <p14:creationId xmlns:p14="http://schemas.microsoft.com/office/powerpoint/2010/main" val="1492593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FC132E5-4111-429C-9E1D-52CD3B3296F9}"/>
              </a:ext>
            </a:extLst>
          </p:cNvPr>
          <p:cNvSpPr>
            <a:spLocks noGrp="1"/>
          </p:cNvSpPr>
          <p:nvPr>
            <p:ph type="title"/>
          </p:nvPr>
        </p:nvSpPr>
        <p:spPr/>
        <p:txBody>
          <a:bodyPr/>
          <a:lstStyle/>
          <a:p>
            <a:r>
              <a:rPr lang="en-US" dirty="0"/>
              <a:t>Visualizing this application</a:t>
            </a:r>
          </a:p>
        </p:txBody>
      </p:sp>
      <p:sp>
        <p:nvSpPr>
          <p:cNvPr id="4" name="Footer Placeholder 3">
            <a:extLst>
              <a:ext uri="{FF2B5EF4-FFF2-40B4-BE49-F238E27FC236}">
                <a16:creationId xmlns:a16="http://schemas.microsoft.com/office/drawing/2014/main" id="{801701D3-1753-403D-B9CA-744C6842B492}"/>
              </a:ext>
            </a:extLst>
          </p:cNvPr>
          <p:cNvSpPr>
            <a:spLocks noGrp="1"/>
          </p:cNvSpPr>
          <p:nvPr>
            <p:ph type="ftr" sz="quarter" idx="11"/>
          </p:nvPr>
        </p:nvSpPr>
        <p:spPr/>
        <p:txBody>
          <a:bodyPr/>
          <a:lstStyle/>
          <a:p>
            <a:r>
              <a:rPr lang="en-US"/>
              <a:t>Cornell CS4414 - Fall 2020.</a:t>
            </a:r>
          </a:p>
        </p:txBody>
      </p:sp>
      <p:sp>
        <p:nvSpPr>
          <p:cNvPr id="5" name="Slide Number Placeholder 4">
            <a:extLst>
              <a:ext uri="{FF2B5EF4-FFF2-40B4-BE49-F238E27FC236}">
                <a16:creationId xmlns:a16="http://schemas.microsoft.com/office/drawing/2014/main" id="{1C2914C1-32DC-4891-BEEC-E89CDD36DA8B}"/>
              </a:ext>
            </a:extLst>
          </p:cNvPr>
          <p:cNvSpPr>
            <a:spLocks noGrp="1"/>
          </p:cNvSpPr>
          <p:nvPr>
            <p:ph type="sldNum" sz="quarter" idx="12"/>
          </p:nvPr>
        </p:nvSpPr>
        <p:spPr/>
        <p:txBody>
          <a:bodyPr/>
          <a:lstStyle/>
          <a:p>
            <a:fld id="{6547F9EC-0141-428E-9624-21FD351CB832}" type="slidenum">
              <a:rPr lang="en-US" smtClean="0"/>
              <a:t>13</a:t>
            </a:fld>
            <a:endParaRPr lang="en-US"/>
          </a:p>
        </p:txBody>
      </p:sp>
      <p:pic>
        <p:nvPicPr>
          <p:cNvPr id="58" name="Picture 57">
            <a:extLst>
              <a:ext uri="{FF2B5EF4-FFF2-40B4-BE49-F238E27FC236}">
                <a16:creationId xmlns:a16="http://schemas.microsoft.com/office/drawing/2014/main" id="{7186947D-2B6D-4D07-9D40-43E9BAEF05CC}"/>
              </a:ext>
            </a:extLst>
          </p:cNvPr>
          <p:cNvPicPr>
            <a:picLocks noChangeAspect="1"/>
          </p:cNvPicPr>
          <p:nvPr/>
        </p:nvPicPr>
        <p:blipFill>
          <a:blip r:embed="rId2"/>
          <a:stretch>
            <a:fillRect/>
          </a:stretch>
        </p:blipFill>
        <p:spPr>
          <a:xfrm>
            <a:off x="968645" y="1845711"/>
            <a:ext cx="3747194" cy="2832061"/>
          </a:xfrm>
          <a:prstGeom prst="rect">
            <a:avLst/>
          </a:prstGeom>
        </p:spPr>
      </p:pic>
      <p:sp>
        <p:nvSpPr>
          <p:cNvPr id="2" name="Arrow: Right 1">
            <a:extLst>
              <a:ext uri="{FF2B5EF4-FFF2-40B4-BE49-F238E27FC236}">
                <a16:creationId xmlns:a16="http://schemas.microsoft.com/office/drawing/2014/main" id="{054713B2-10FA-4D3C-9B38-AC35179AF0EC}"/>
              </a:ext>
            </a:extLst>
          </p:cNvPr>
          <p:cNvSpPr/>
          <p:nvPr/>
        </p:nvSpPr>
        <p:spPr>
          <a:xfrm>
            <a:off x="5138468" y="3019425"/>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a:extLst>
              <a:ext uri="{FF2B5EF4-FFF2-40B4-BE49-F238E27FC236}">
                <a16:creationId xmlns:a16="http://schemas.microsoft.com/office/drawing/2014/main" id="{5E928788-0272-4E9F-A315-072291E797EA}"/>
              </a:ext>
            </a:extLst>
          </p:cNvPr>
          <p:cNvSpPr/>
          <p:nvPr/>
        </p:nvSpPr>
        <p:spPr>
          <a:xfrm>
            <a:off x="6577365" y="2935706"/>
            <a:ext cx="1713296" cy="568351"/>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(3, </a:t>
            </a:r>
            <a:r>
              <a:rPr lang="en-US" b="1" dirty="0" err="1">
                <a:solidFill>
                  <a:schemeClr val="tx1"/>
                </a:solidFill>
              </a:rPr>
              <a:t>fd</a:t>
            </a:r>
            <a:r>
              <a:rPr lang="en-US" b="1" dirty="0">
                <a:solidFill>
                  <a:schemeClr val="tx1"/>
                </a:solidFill>
              </a:rPr>
              <a:t>)</a:t>
            </a:r>
          </a:p>
        </p:txBody>
      </p:sp>
      <p:cxnSp>
        <p:nvCxnSpPr>
          <p:cNvPr id="10" name="Straight Arrow Connector 9">
            <a:extLst>
              <a:ext uri="{FF2B5EF4-FFF2-40B4-BE49-F238E27FC236}">
                <a16:creationId xmlns:a16="http://schemas.microsoft.com/office/drawing/2014/main" id="{55E85FBB-F1D8-479F-AA1F-8C1CD9EC89A6}"/>
              </a:ext>
            </a:extLst>
          </p:cNvPr>
          <p:cNvCxnSpPr>
            <a:stCxn id="3" idx="6"/>
          </p:cNvCxnSpPr>
          <p:nvPr/>
        </p:nvCxnSpPr>
        <p:spPr>
          <a:xfrm flipV="1">
            <a:off x="8290661" y="3210026"/>
            <a:ext cx="375386" cy="9856"/>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4" name="Oval 13">
            <a:extLst>
              <a:ext uri="{FF2B5EF4-FFF2-40B4-BE49-F238E27FC236}">
                <a16:creationId xmlns:a16="http://schemas.microsoft.com/office/drawing/2014/main" id="{E0915D3D-80D2-4C59-ACD4-C0C816CA9E55}"/>
              </a:ext>
            </a:extLst>
          </p:cNvPr>
          <p:cNvSpPr/>
          <p:nvPr/>
        </p:nvSpPr>
        <p:spPr>
          <a:xfrm>
            <a:off x="8655709" y="2925850"/>
            <a:ext cx="1713296" cy="568351"/>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(1, </a:t>
            </a:r>
            <a:r>
              <a:rPr lang="en-US" b="1" dirty="0" err="1">
                <a:solidFill>
                  <a:schemeClr val="tx1"/>
                </a:solidFill>
              </a:rPr>
              <a:t>buf</a:t>
            </a:r>
            <a:r>
              <a:rPr lang="en-US" b="1" dirty="0">
                <a:solidFill>
                  <a:schemeClr val="tx1"/>
                </a:solidFill>
              </a:rPr>
              <a:t>)</a:t>
            </a:r>
          </a:p>
        </p:txBody>
      </p:sp>
      <p:cxnSp>
        <p:nvCxnSpPr>
          <p:cNvPr id="15" name="Straight Arrow Connector 14">
            <a:extLst>
              <a:ext uri="{FF2B5EF4-FFF2-40B4-BE49-F238E27FC236}">
                <a16:creationId xmlns:a16="http://schemas.microsoft.com/office/drawing/2014/main" id="{DEE480A4-A4DB-47B8-A3E2-83D83646B42A}"/>
              </a:ext>
            </a:extLst>
          </p:cNvPr>
          <p:cNvCxnSpPr>
            <a:stCxn id="14" idx="6"/>
          </p:cNvCxnSpPr>
          <p:nvPr/>
        </p:nvCxnSpPr>
        <p:spPr>
          <a:xfrm flipV="1">
            <a:off x="10369005" y="3200170"/>
            <a:ext cx="375386" cy="9856"/>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graphicFrame>
        <p:nvGraphicFramePr>
          <p:cNvPr id="11" name="Table 11">
            <a:extLst>
              <a:ext uri="{FF2B5EF4-FFF2-40B4-BE49-F238E27FC236}">
                <a16:creationId xmlns:a16="http://schemas.microsoft.com/office/drawing/2014/main" id="{9B5E66B6-484B-46A2-A0CB-E81F8B3FE757}"/>
              </a:ext>
            </a:extLst>
          </p:cNvPr>
          <p:cNvGraphicFramePr>
            <a:graphicFrameLocks noGrp="1"/>
          </p:cNvGraphicFramePr>
          <p:nvPr>
            <p:extLst>
              <p:ext uri="{D42A27DB-BD31-4B8C-83A1-F6EECF244321}">
                <p14:modId xmlns:p14="http://schemas.microsoft.com/office/powerpoint/2010/main" val="840165535"/>
              </p:ext>
            </p:extLst>
          </p:nvPr>
        </p:nvGraphicFramePr>
        <p:xfrm>
          <a:off x="1384357" y="4794821"/>
          <a:ext cx="8128000" cy="1112520"/>
        </p:xfrm>
        <a:graphic>
          <a:graphicData uri="http://schemas.openxmlformats.org/drawingml/2006/table">
            <a:tbl>
              <a:tblPr firstRow="1" bandRow="1">
                <a:tableStyleId>{00A15C55-8517-42AA-B614-E9B94910E393}</a:tableStyleId>
              </a:tblPr>
              <a:tblGrid>
                <a:gridCol w="4064000">
                  <a:extLst>
                    <a:ext uri="{9D8B030D-6E8A-4147-A177-3AD203B41FA5}">
                      <a16:colId xmlns:a16="http://schemas.microsoft.com/office/drawing/2014/main" val="213793468"/>
                    </a:ext>
                  </a:extLst>
                </a:gridCol>
                <a:gridCol w="4064000">
                  <a:extLst>
                    <a:ext uri="{9D8B030D-6E8A-4147-A177-3AD203B41FA5}">
                      <a16:colId xmlns:a16="http://schemas.microsoft.com/office/drawing/2014/main" val="211848107"/>
                    </a:ext>
                  </a:extLst>
                </a:gridCol>
              </a:tblGrid>
              <a:tr h="370840">
                <a:tc>
                  <a:txBody>
                    <a:bodyPr/>
                    <a:lstStyle/>
                    <a:p>
                      <a:r>
                        <a:rPr lang="en-US" dirty="0"/>
                        <a:t>Word</a:t>
                      </a:r>
                    </a:p>
                  </a:txBody>
                  <a:tcPr/>
                </a:tc>
                <a:tc>
                  <a:txBody>
                    <a:bodyPr/>
                    <a:lstStyle/>
                    <a:p>
                      <a:r>
                        <a:rPr lang="en-US" dirty="0"/>
                        <a:t>Count</a:t>
                      </a:r>
                    </a:p>
                  </a:txBody>
                  <a:tcPr/>
                </a:tc>
                <a:extLst>
                  <a:ext uri="{0D108BD9-81ED-4DB2-BD59-A6C34878D82A}">
                    <a16:rowId xmlns:a16="http://schemas.microsoft.com/office/drawing/2014/main" val="459377519"/>
                  </a:ext>
                </a:extLst>
              </a:tr>
              <a:tr h="370840">
                <a:tc>
                  <a:txBody>
                    <a:bodyPr/>
                    <a:lstStyle/>
                    <a:p>
                      <a:r>
                        <a:rPr lang="en-US" dirty="0" err="1"/>
                        <a:t>fd</a:t>
                      </a:r>
                      <a:endParaRPr lang="en-US" dirty="0"/>
                    </a:p>
                  </a:txBody>
                  <a:tcPr/>
                </a:tc>
                <a:tc>
                  <a:txBody>
                    <a:bodyPr/>
                    <a:lstStyle/>
                    <a:p>
                      <a:r>
                        <a:rPr lang="en-US" dirty="0"/>
                        <a:t>3</a:t>
                      </a:r>
                    </a:p>
                  </a:txBody>
                  <a:tcPr/>
                </a:tc>
                <a:extLst>
                  <a:ext uri="{0D108BD9-81ED-4DB2-BD59-A6C34878D82A}">
                    <a16:rowId xmlns:a16="http://schemas.microsoft.com/office/drawing/2014/main" val="536078689"/>
                  </a:ext>
                </a:extLst>
              </a:tr>
              <a:tr h="370840">
                <a:tc>
                  <a:txBody>
                    <a:bodyPr/>
                    <a:lstStyle/>
                    <a:p>
                      <a:r>
                        <a:rPr lang="en-US" dirty="0" err="1"/>
                        <a:t>buf</a:t>
                      </a:r>
                      <a:endParaRPr lang="en-US" dirty="0"/>
                    </a:p>
                  </a:txBody>
                  <a:tcPr/>
                </a:tc>
                <a:tc>
                  <a:txBody>
                    <a:bodyPr/>
                    <a:lstStyle/>
                    <a:p>
                      <a:r>
                        <a:rPr lang="en-US" dirty="0"/>
                        <a:t>1</a:t>
                      </a:r>
                    </a:p>
                  </a:txBody>
                  <a:tcPr/>
                </a:tc>
                <a:extLst>
                  <a:ext uri="{0D108BD9-81ED-4DB2-BD59-A6C34878D82A}">
                    <a16:rowId xmlns:a16="http://schemas.microsoft.com/office/drawing/2014/main" val="1884305764"/>
                  </a:ext>
                </a:extLst>
              </a:tr>
            </a:tbl>
          </a:graphicData>
        </a:graphic>
      </p:graphicFrame>
      <p:sp>
        <p:nvSpPr>
          <p:cNvPr id="13" name="TextBox 12">
            <a:extLst>
              <a:ext uri="{FF2B5EF4-FFF2-40B4-BE49-F238E27FC236}">
                <a16:creationId xmlns:a16="http://schemas.microsoft.com/office/drawing/2014/main" id="{9167FB36-71E9-4FEC-A01E-8AE985AD7865}"/>
              </a:ext>
            </a:extLst>
          </p:cNvPr>
          <p:cNvSpPr txBox="1"/>
          <p:nvPr/>
        </p:nvSpPr>
        <p:spPr>
          <a:xfrm>
            <a:off x="298383" y="3773103"/>
            <a:ext cx="1953929" cy="369332"/>
          </a:xfrm>
          <a:prstGeom prst="rect">
            <a:avLst/>
          </a:prstGeom>
          <a:noFill/>
        </p:spPr>
        <p:txBody>
          <a:bodyPr wrap="square" rtlCol="0">
            <a:spAutoFit/>
          </a:bodyPr>
          <a:lstStyle/>
          <a:p>
            <a:r>
              <a:rPr lang="en-US" b="1" dirty="0"/>
              <a:t>Sorted by name</a:t>
            </a:r>
          </a:p>
        </p:txBody>
      </p:sp>
      <p:sp>
        <p:nvSpPr>
          <p:cNvPr id="19" name="TextBox 18">
            <a:extLst>
              <a:ext uri="{FF2B5EF4-FFF2-40B4-BE49-F238E27FC236}">
                <a16:creationId xmlns:a16="http://schemas.microsoft.com/office/drawing/2014/main" id="{A4B9CBD0-BEB8-47FB-9E7E-A4E9D472485A}"/>
              </a:ext>
            </a:extLst>
          </p:cNvPr>
          <p:cNvSpPr txBox="1"/>
          <p:nvPr/>
        </p:nvSpPr>
        <p:spPr>
          <a:xfrm>
            <a:off x="6575351" y="3804500"/>
            <a:ext cx="4261982" cy="369332"/>
          </a:xfrm>
          <a:prstGeom prst="rect">
            <a:avLst/>
          </a:prstGeom>
          <a:noFill/>
        </p:spPr>
        <p:txBody>
          <a:bodyPr wrap="square" rtlCol="0">
            <a:spAutoFit/>
          </a:bodyPr>
          <a:lstStyle/>
          <a:p>
            <a:pPr algn="ctr"/>
            <a:r>
              <a:rPr lang="en-US" dirty="0"/>
              <a:t>Re-sorted by (count, name)</a:t>
            </a:r>
          </a:p>
        </p:txBody>
      </p:sp>
      <p:sp>
        <p:nvSpPr>
          <p:cNvPr id="16" name="TextBox 15">
            <a:extLst>
              <a:ext uri="{FF2B5EF4-FFF2-40B4-BE49-F238E27FC236}">
                <a16:creationId xmlns:a16="http://schemas.microsoft.com/office/drawing/2014/main" id="{1416699F-81F5-482D-8EB0-9459ECD934E5}"/>
              </a:ext>
            </a:extLst>
          </p:cNvPr>
          <p:cNvSpPr txBox="1"/>
          <p:nvPr/>
        </p:nvSpPr>
        <p:spPr>
          <a:xfrm>
            <a:off x="298383" y="5218458"/>
            <a:ext cx="991403" cy="369332"/>
          </a:xfrm>
          <a:prstGeom prst="rect">
            <a:avLst/>
          </a:prstGeom>
          <a:noFill/>
        </p:spPr>
        <p:txBody>
          <a:bodyPr wrap="square" rtlCol="0">
            <a:spAutoFit/>
          </a:bodyPr>
          <a:lstStyle/>
          <a:p>
            <a:r>
              <a:rPr lang="en-US" b="1" dirty="0"/>
              <a:t>Output</a:t>
            </a:r>
          </a:p>
        </p:txBody>
      </p:sp>
      <p:sp>
        <p:nvSpPr>
          <p:cNvPr id="24" name="Content Placeholder 60">
            <a:extLst>
              <a:ext uri="{FF2B5EF4-FFF2-40B4-BE49-F238E27FC236}">
                <a16:creationId xmlns:a16="http://schemas.microsoft.com/office/drawing/2014/main" id="{B4DC2EB8-0E27-4A14-9A64-2E7B4D52A82A}"/>
              </a:ext>
            </a:extLst>
          </p:cNvPr>
          <p:cNvSpPr txBox="1">
            <a:spLocks/>
          </p:cNvSpPr>
          <p:nvPr/>
        </p:nvSpPr>
        <p:spPr>
          <a:xfrm>
            <a:off x="682476" y="6013740"/>
            <a:ext cx="10641690" cy="614045"/>
          </a:xfrm>
          <a:prstGeom prst="rect">
            <a:avLst/>
          </a:prstGeom>
        </p:spPr>
        <p:txBody>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r>
              <a:rPr lang="en-US" sz="3200" dirty="0"/>
              <a:t>Phase two: Sort by (</a:t>
            </a:r>
            <a:r>
              <a:rPr lang="en-US" sz="3200" dirty="0" err="1"/>
              <a:t>count,word</a:t>
            </a:r>
            <a:r>
              <a:rPr lang="en-US" sz="3200" dirty="0"/>
              <a:t>), then print output</a:t>
            </a:r>
          </a:p>
        </p:txBody>
      </p:sp>
    </p:spTree>
    <p:extLst>
      <p:ext uri="{BB962C8B-B14F-4D97-AF65-F5344CB8AC3E}">
        <p14:creationId xmlns:p14="http://schemas.microsoft.com/office/powerpoint/2010/main" val="35139368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F49CB9-2312-46DF-B81C-9D8552F20B92}"/>
              </a:ext>
            </a:extLst>
          </p:cNvPr>
          <p:cNvSpPr>
            <a:spLocks noGrp="1"/>
          </p:cNvSpPr>
          <p:nvPr>
            <p:ph type="title"/>
          </p:nvPr>
        </p:nvSpPr>
        <p:spPr/>
        <p:txBody>
          <a:bodyPr/>
          <a:lstStyle/>
          <a:p>
            <a:r>
              <a:rPr lang="en-US" dirty="0"/>
              <a:t>Python, Java and C++ all have prebuilt tools for each step</a:t>
            </a:r>
          </a:p>
        </p:txBody>
      </p:sp>
      <p:sp>
        <p:nvSpPr>
          <p:cNvPr id="5" name="Content Placeholder 4">
            <a:extLst>
              <a:ext uri="{FF2B5EF4-FFF2-40B4-BE49-F238E27FC236}">
                <a16:creationId xmlns:a16="http://schemas.microsoft.com/office/drawing/2014/main" id="{A7986AA5-4109-4965-8D35-EA269BDF122E}"/>
              </a:ext>
            </a:extLst>
          </p:cNvPr>
          <p:cNvSpPr>
            <a:spLocks noGrp="1"/>
          </p:cNvSpPr>
          <p:nvPr>
            <p:ph idx="1"/>
          </p:nvPr>
        </p:nvSpPr>
        <p:spPr>
          <a:xfrm>
            <a:off x="1024128" y="2799346"/>
            <a:ext cx="10641690" cy="3510013"/>
          </a:xfrm>
        </p:spPr>
        <p:txBody>
          <a:bodyPr>
            <a:normAutofit/>
          </a:bodyPr>
          <a:lstStyle/>
          <a:p>
            <a:r>
              <a:rPr lang="en-US" dirty="0"/>
              <a:t>Every one of these steps can just use a standard library.</a:t>
            </a:r>
          </a:p>
          <a:p>
            <a:endParaRPr lang="en-US" dirty="0"/>
          </a:p>
          <a:p>
            <a:r>
              <a:rPr lang="en-US" dirty="0"/>
              <a:t>We end up with very elegant, concise code.</a:t>
            </a:r>
          </a:p>
          <a:p>
            <a:endParaRPr lang="en-US" dirty="0"/>
          </a:p>
          <a:p>
            <a:r>
              <a:rPr lang="en-US" dirty="0"/>
              <a:t>It looks pretty similar for all three languages</a:t>
            </a:r>
          </a:p>
          <a:p>
            <a:endParaRPr lang="en-US" dirty="0"/>
          </a:p>
        </p:txBody>
      </p:sp>
      <p:sp>
        <p:nvSpPr>
          <p:cNvPr id="3" name="Footer Placeholder 2">
            <a:extLst>
              <a:ext uri="{FF2B5EF4-FFF2-40B4-BE49-F238E27FC236}">
                <a16:creationId xmlns:a16="http://schemas.microsoft.com/office/drawing/2014/main" id="{F8F57157-51ED-4B52-93EA-EC49C9B6C841}"/>
              </a:ext>
            </a:extLst>
          </p:cNvPr>
          <p:cNvSpPr>
            <a:spLocks noGrp="1"/>
          </p:cNvSpPr>
          <p:nvPr>
            <p:ph type="ftr" sz="quarter" idx="11"/>
          </p:nvPr>
        </p:nvSpPr>
        <p:spPr/>
        <p:txBody>
          <a:bodyPr/>
          <a:lstStyle/>
          <a:p>
            <a:r>
              <a:rPr lang="en-US"/>
              <a:t>Cornell CS4414 - Fall 2020.</a:t>
            </a:r>
          </a:p>
        </p:txBody>
      </p:sp>
      <p:sp>
        <p:nvSpPr>
          <p:cNvPr id="4" name="Slide Number Placeholder 3">
            <a:extLst>
              <a:ext uri="{FF2B5EF4-FFF2-40B4-BE49-F238E27FC236}">
                <a16:creationId xmlns:a16="http://schemas.microsoft.com/office/drawing/2014/main" id="{850565AF-085D-4BB5-9ACD-BDC971BDB69E}"/>
              </a:ext>
            </a:extLst>
          </p:cNvPr>
          <p:cNvSpPr>
            <a:spLocks noGrp="1"/>
          </p:cNvSpPr>
          <p:nvPr>
            <p:ph type="sldNum" sz="quarter" idx="12"/>
          </p:nvPr>
        </p:nvSpPr>
        <p:spPr/>
        <p:txBody>
          <a:bodyPr/>
          <a:lstStyle/>
          <a:p>
            <a:fld id="{6547F9EC-0141-428E-9624-21FD351CB832}" type="slidenum">
              <a:rPr lang="en-US" smtClean="0"/>
              <a:t>14</a:t>
            </a:fld>
            <a:endParaRPr lang="en-US"/>
          </a:p>
        </p:txBody>
      </p:sp>
    </p:spTree>
    <p:extLst>
      <p:ext uri="{BB962C8B-B14F-4D97-AF65-F5344CB8AC3E}">
        <p14:creationId xmlns:p14="http://schemas.microsoft.com/office/powerpoint/2010/main" val="26061725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E4CA93-9D8B-46B7-B80E-93A8532C845C}"/>
              </a:ext>
            </a:extLst>
          </p:cNvPr>
          <p:cNvSpPr>
            <a:spLocks noGrp="1"/>
          </p:cNvSpPr>
          <p:nvPr>
            <p:ph type="title"/>
          </p:nvPr>
        </p:nvSpPr>
        <p:spPr>
          <a:xfrm>
            <a:off x="1024128" y="548640"/>
            <a:ext cx="10641691" cy="1499616"/>
          </a:xfrm>
        </p:spPr>
        <p:txBody>
          <a:bodyPr/>
          <a:lstStyle/>
          <a:p>
            <a:r>
              <a:rPr lang="en-US" dirty="0"/>
              <a:t>Let’s start with Python</a:t>
            </a:r>
          </a:p>
        </p:txBody>
      </p:sp>
      <p:sp>
        <p:nvSpPr>
          <p:cNvPr id="3" name="Content Placeholder 2">
            <a:extLst>
              <a:ext uri="{FF2B5EF4-FFF2-40B4-BE49-F238E27FC236}">
                <a16:creationId xmlns:a16="http://schemas.microsoft.com/office/drawing/2014/main" id="{6C319D3D-7EB4-48A7-AC94-03B26B6E7697}"/>
              </a:ext>
            </a:extLst>
          </p:cNvPr>
          <p:cNvSpPr>
            <a:spLocks noGrp="1"/>
          </p:cNvSpPr>
          <p:nvPr>
            <p:ph idx="1"/>
          </p:nvPr>
        </p:nvSpPr>
        <p:spPr/>
        <p:txBody>
          <a:bodyPr>
            <a:normAutofit/>
          </a:bodyPr>
          <a:lstStyle/>
          <a:p>
            <a:r>
              <a:rPr lang="en-US" dirty="0"/>
              <a:t>Python has a built-in splitter, built in vectors, and a vector sort.  </a:t>
            </a:r>
            <a:br>
              <a:rPr lang="en-US" dirty="0"/>
            </a:br>
            <a:r>
              <a:rPr lang="en-US" dirty="0"/>
              <a:t>It doesn’t leverage hardware parallelism.</a:t>
            </a:r>
          </a:p>
          <a:p>
            <a:pPr marL="0" indent="0">
              <a:buNone/>
            </a:pPr>
            <a:endParaRPr lang="en-US" dirty="0"/>
          </a:p>
          <a:p>
            <a:r>
              <a:rPr lang="en-US" dirty="0"/>
              <a:t>One of our course staff</a:t>
            </a:r>
            <a:br>
              <a:rPr lang="en-US" dirty="0"/>
            </a:br>
            <a:r>
              <a:rPr lang="en-US" dirty="0"/>
              <a:t>members (Lucy) coded this up… </a:t>
            </a:r>
          </a:p>
          <a:p>
            <a:endParaRPr lang="en-US" dirty="0"/>
          </a:p>
        </p:txBody>
      </p:sp>
      <p:sp>
        <p:nvSpPr>
          <p:cNvPr id="4" name="Footer Placeholder 3">
            <a:extLst>
              <a:ext uri="{FF2B5EF4-FFF2-40B4-BE49-F238E27FC236}">
                <a16:creationId xmlns:a16="http://schemas.microsoft.com/office/drawing/2014/main" id="{4910ED89-8784-46D0-A144-D0A4B3696DA4}"/>
              </a:ext>
            </a:extLst>
          </p:cNvPr>
          <p:cNvSpPr>
            <a:spLocks noGrp="1"/>
          </p:cNvSpPr>
          <p:nvPr>
            <p:ph type="ftr" sz="quarter" idx="11"/>
          </p:nvPr>
        </p:nvSpPr>
        <p:spPr/>
        <p:txBody>
          <a:bodyPr/>
          <a:lstStyle/>
          <a:p>
            <a:r>
              <a:rPr lang="en-US"/>
              <a:t>Cornell CS4414 - Fall 2020.</a:t>
            </a:r>
          </a:p>
        </p:txBody>
      </p:sp>
      <p:sp>
        <p:nvSpPr>
          <p:cNvPr id="5" name="Slide Number Placeholder 4">
            <a:extLst>
              <a:ext uri="{FF2B5EF4-FFF2-40B4-BE49-F238E27FC236}">
                <a16:creationId xmlns:a16="http://schemas.microsoft.com/office/drawing/2014/main" id="{5D07841D-FF21-4D7A-8E13-38E44E23E964}"/>
              </a:ext>
            </a:extLst>
          </p:cNvPr>
          <p:cNvSpPr>
            <a:spLocks noGrp="1"/>
          </p:cNvSpPr>
          <p:nvPr>
            <p:ph type="sldNum" sz="quarter" idx="12"/>
          </p:nvPr>
        </p:nvSpPr>
        <p:spPr/>
        <p:txBody>
          <a:bodyPr/>
          <a:lstStyle/>
          <a:p>
            <a:fld id="{6547F9EC-0141-428E-9624-21FD351CB832}" type="slidenum">
              <a:rPr lang="en-US" smtClean="0"/>
              <a:t>15</a:t>
            </a:fld>
            <a:endParaRPr lang="en-US"/>
          </a:p>
        </p:txBody>
      </p:sp>
      <p:sp>
        <p:nvSpPr>
          <p:cNvPr id="6" name="Rectangle 5">
            <a:extLst>
              <a:ext uri="{FF2B5EF4-FFF2-40B4-BE49-F238E27FC236}">
                <a16:creationId xmlns:a16="http://schemas.microsoft.com/office/drawing/2014/main" id="{E95675D4-5E87-437F-BFE1-9B1B6E597961}"/>
              </a:ext>
            </a:extLst>
          </p:cNvPr>
          <p:cNvSpPr/>
          <p:nvPr/>
        </p:nvSpPr>
        <p:spPr>
          <a:xfrm>
            <a:off x="7066547" y="4083260"/>
            <a:ext cx="3176337" cy="1200329"/>
          </a:xfrm>
          <a:prstGeom prst="rect">
            <a:avLst/>
          </a:prstGeom>
          <a:solidFill>
            <a:schemeClr val="bg1">
              <a:lumMod val="85000"/>
            </a:schemeClr>
          </a:solidFill>
          <a:ln w="28575">
            <a:solidFill>
              <a:srgbClr val="C00000"/>
            </a:solidFill>
          </a:ln>
        </p:spPr>
        <p:txBody>
          <a:bodyPr wrap="square">
            <a:spAutoFit/>
          </a:bodyPr>
          <a:lstStyle/>
          <a:p>
            <a:r>
              <a:rPr lang="en-US" b="1" dirty="0"/>
              <a:t>#3 Lucy’s Python version</a:t>
            </a:r>
          </a:p>
          <a:p>
            <a:pPr lvl="1"/>
            <a:r>
              <a:rPr lang="en-US" b="1" dirty="0"/>
              <a:t>real    1m30.857s</a:t>
            </a:r>
          </a:p>
          <a:p>
            <a:pPr lvl="1"/>
            <a:r>
              <a:rPr lang="en-US" b="1" dirty="0"/>
              <a:t>user   1m30.276s</a:t>
            </a:r>
          </a:p>
          <a:p>
            <a:pPr lvl="1"/>
            <a:r>
              <a:rPr lang="en-US" b="1" dirty="0"/>
              <a:t>sys     0.572s</a:t>
            </a:r>
          </a:p>
        </p:txBody>
      </p:sp>
    </p:spTree>
    <p:extLst>
      <p:ext uri="{BB962C8B-B14F-4D97-AF65-F5344CB8AC3E}">
        <p14:creationId xmlns:p14="http://schemas.microsoft.com/office/powerpoint/2010/main" val="42449771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A952D8-0336-4D56-92EE-D6B296D7B14D}"/>
              </a:ext>
            </a:extLst>
          </p:cNvPr>
          <p:cNvSpPr>
            <a:spLocks noGrp="1"/>
          </p:cNvSpPr>
          <p:nvPr>
            <p:ph type="title"/>
          </p:nvPr>
        </p:nvSpPr>
        <p:spPr/>
        <p:txBody>
          <a:bodyPr/>
          <a:lstStyle/>
          <a:p>
            <a:r>
              <a:rPr lang="en-US" dirty="0"/>
              <a:t>What about Java versus C++?</a:t>
            </a:r>
          </a:p>
        </p:txBody>
      </p:sp>
      <p:sp>
        <p:nvSpPr>
          <p:cNvPr id="3" name="Content Placeholder 2">
            <a:extLst>
              <a:ext uri="{FF2B5EF4-FFF2-40B4-BE49-F238E27FC236}">
                <a16:creationId xmlns:a16="http://schemas.microsoft.com/office/drawing/2014/main" id="{306398B6-4CE2-41C4-99A2-22A8D9626FF9}"/>
              </a:ext>
            </a:extLst>
          </p:cNvPr>
          <p:cNvSpPr>
            <a:spLocks noGrp="1"/>
          </p:cNvSpPr>
          <p:nvPr>
            <p:ph idx="1"/>
          </p:nvPr>
        </p:nvSpPr>
        <p:spPr/>
        <p:txBody>
          <a:bodyPr>
            <a:normAutofit/>
          </a:bodyPr>
          <a:lstStyle/>
          <a:p>
            <a:pPr marL="0" indent="0">
              <a:buNone/>
            </a:pPr>
            <a:r>
              <a:rPr lang="en-US" dirty="0"/>
              <a:t>Lucy also created a Java version. It compiles in two stages:</a:t>
            </a:r>
          </a:p>
          <a:p>
            <a:pPr>
              <a:buFont typeface="Wingdings" panose="05000000000000000000" pitchFamily="2" charset="2"/>
              <a:buChar char="Ø"/>
            </a:pPr>
            <a:r>
              <a:rPr lang="en-US" dirty="0"/>
              <a:t>  First to Java byte code</a:t>
            </a:r>
          </a:p>
          <a:p>
            <a:pPr>
              <a:buFont typeface="Wingdings" panose="05000000000000000000" pitchFamily="2" charset="2"/>
              <a:buChar char="Ø"/>
            </a:pPr>
            <a:r>
              <a:rPr lang="en-US" dirty="0"/>
              <a:t>  Then to machine code (JIT)</a:t>
            </a:r>
          </a:p>
          <a:p>
            <a:pPr>
              <a:buFont typeface="Wingdings" panose="05000000000000000000" pitchFamily="2" charset="2"/>
              <a:buChar char="Ø"/>
            </a:pPr>
            <a:endParaRPr lang="en-US" dirty="0"/>
          </a:p>
          <a:p>
            <a:pPr marL="0" indent="0">
              <a:buNone/>
            </a:pPr>
            <a:r>
              <a:rPr lang="en-US" dirty="0"/>
              <a:t>Both compilation steps are highly efficient, but there are some situations in which Java can only know the type of an object at </a:t>
            </a:r>
            <a:r>
              <a:rPr lang="en-US" i="1" dirty="0"/>
              <a:t>runtime</a:t>
            </a:r>
            <a:r>
              <a:rPr lang="en-US" dirty="0"/>
              <a:t>.  This “runtime polymorphism” slows some libraries down.</a:t>
            </a:r>
          </a:p>
        </p:txBody>
      </p:sp>
      <p:sp>
        <p:nvSpPr>
          <p:cNvPr id="4" name="Footer Placeholder 3">
            <a:extLst>
              <a:ext uri="{FF2B5EF4-FFF2-40B4-BE49-F238E27FC236}">
                <a16:creationId xmlns:a16="http://schemas.microsoft.com/office/drawing/2014/main" id="{582A8D39-BFDE-45C2-A47A-518897CDFCCF}"/>
              </a:ext>
            </a:extLst>
          </p:cNvPr>
          <p:cNvSpPr>
            <a:spLocks noGrp="1"/>
          </p:cNvSpPr>
          <p:nvPr>
            <p:ph type="ftr" sz="quarter" idx="11"/>
          </p:nvPr>
        </p:nvSpPr>
        <p:spPr/>
        <p:txBody>
          <a:bodyPr/>
          <a:lstStyle/>
          <a:p>
            <a:r>
              <a:rPr lang="en-US"/>
              <a:t>Cornell CS4414 - Fall 2020.</a:t>
            </a:r>
          </a:p>
        </p:txBody>
      </p:sp>
      <p:sp>
        <p:nvSpPr>
          <p:cNvPr id="5" name="Slide Number Placeholder 4">
            <a:extLst>
              <a:ext uri="{FF2B5EF4-FFF2-40B4-BE49-F238E27FC236}">
                <a16:creationId xmlns:a16="http://schemas.microsoft.com/office/drawing/2014/main" id="{A15AA582-B73A-43D6-AF9C-C3F9EA869097}"/>
              </a:ext>
            </a:extLst>
          </p:cNvPr>
          <p:cNvSpPr>
            <a:spLocks noGrp="1"/>
          </p:cNvSpPr>
          <p:nvPr>
            <p:ph type="sldNum" sz="quarter" idx="12"/>
          </p:nvPr>
        </p:nvSpPr>
        <p:spPr/>
        <p:txBody>
          <a:bodyPr/>
          <a:lstStyle/>
          <a:p>
            <a:fld id="{6547F9EC-0141-428E-9624-21FD351CB832}" type="slidenum">
              <a:rPr lang="en-US" smtClean="0"/>
              <a:t>16</a:t>
            </a:fld>
            <a:endParaRPr lang="en-US"/>
          </a:p>
        </p:txBody>
      </p:sp>
      <p:sp>
        <p:nvSpPr>
          <p:cNvPr id="6" name="Rectangle 5">
            <a:extLst>
              <a:ext uri="{FF2B5EF4-FFF2-40B4-BE49-F238E27FC236}">
                <a16:creationId xmlns:a16="http://schemas.microsoft.com/office/drawing/2014/main" id="{D798D823-6F71-4722-9247-07792C5474D1}"/>
              </a:ext>
            </a:extLst>
          </p:cNvPr>
          <p:cNvSpPr/>
          <p:nvPr/>
        </p:nvSpPr>
        <p:spPr>
          <a:xfrm>
            <a:off x="7466795" y="3049904"/>
            <a:ext cx="3590225" cy="1477328"/>
          </a:xfrm>
          <a:prstGeom prst="rect">
            <a:avLst/>
          </a:prstGeom>
          <a:solidFill>
            <a:schemeClr val="bg1">
              <a:lumMod val="85000"/>
            </a:schemeClr>
          </a:solidFill>
          <a:ln w="28575">
            <a:solidFill>
              <a:srgbClr val="C00000"/>
            </a:solidFill>
          </a:ln>
        </p:spPr>
        <p:txBody>
          <a:bodyPr wrap="square">
            <a:spAutoFit/>
          </a:bodyPr>
          <a:lstStyle/>
          <a:p>
            <a:pPr lvl="0"/>
            <a:r>
              <a:rPr lang="en-US" b="1" dirty="0"/>
              <a:t>#2 Lucy’s Java version (no threads)</a:t>
            </a:r>
          </a:p>
          <a:p>
            <a:pPr lvl="1"/>
            <a:r>
              <a:rPr lang="en-US" b="1" dirty="0"/>
              <a:t>real    1m49.373s</a:t>
            </a:r>
          </a:p>
          <a:p>
            <a:pPr lvl="1"/>
            <a:r>
              <a:rPr lang="en-US" b="1" dirty="0"/>
              <a:t>user   3m16.950s</a:t>
            </a:r>
          </a:p>
          <a:p>
            <a:pPr lvl="1"/>
            <a:r>
              <a:rPr lang="en-US" b="1" dirty="0"/>
              <a:t>sys     8.742s</a:t>
            </a:r>
          </a:p>
          <a:p>
            <a:endParaRPr lang="en-US" b="1" dirty="0"/>
          </a:p>
        </p:txBody>
      </p:sp>
    </p:spTree>
    <p:extLst>
      <p:ext uri="{BB962C8B-B14F-4D97-AF65-F5344CB8AC3E}">
        <p14:creationId xmlns:p14="http://schemas.microsoft.com/office/powerpoint/2010/main" val="17727854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B3891D-CBE5-4123-BD84-D53E6101D657}"/>
              </a:ext>
            </a:extLst>
          </p:cNvPr>
          <p:cNvSpPr>
            <a:spLocks noGrp="1"/>
          </p:cNvSpPr>
          <p:nvPr>
            <p:ph type="title"/>
          </p:nvPr>
        </p:nvSpPr>
        <p:spPr/>
        <p:txBody>
          <a:bodyPr/>
          <a:lstStyle/>
          <a:p>
            <a:r>
              <a:rPr lang="en-US" dirty="0"/>
              <a:t>C++ Version?  </a:t>
            </a:r>
          </a:p>
        </p:txBody>
      </p:sp>
      <p:sp>
        <p:nvSpPr>
          <p:cNvPr id="3" name="Content Placeholder 2">
            <a:extLst>
              <a:ext uri="{FF2B5EF4-FFF2-40B4-BE49-F238E27FC236}">
                <a16:creationId xmlns:a16="http://schemas.microsoft.com/office/drawing/2014/main" id="{8472E7D8-771A-4FB4-B839-AF28D6368CA6}"/>
              </a:ext>
            </a:extLst>
          </p:cNvPr>
          <p:cNvSpPr>
            <a:spLocks noGrp="1"/>
          </p:cNvSpPr>
          <p:nvPr>
            <p:ph idx="1"/>
          </p:nvPr>
        </p:nvSpPr>
        <p:spPr>
          <a:xfrm>
            <a:off x="1024128" y="2286000"/>
            <a:ext cx="10996636" cy="4023360"/>
          </a:xfrm>
        </p:spPr>
        <p:txBody>
          <a:bodyPr>
            <a:normAutofit/>
          </a:bodyPr>
          <a:lstStyle/>
          <a:p>
            <a:r>
              <a:rPr lang="en-US" dirty="0"/>
              <a:t>We created two C++ versions.</a:t>
            </a:r>
          </a:p>
          <a:p>
            <a:endParaRPr lang="en-US" dirty="0"/>
          </a:p>
          <a:p>
            <a:r>
              <a:rPr lang="en-US" dirty="0"/>
              <a:t>Sagar’s was pure and quite fast; you saw it in recitation Monday.</a:t>
            </a:r>
          </a:p>
          <a:p>
            <a:endParaRPr lang="en-US" dirty="0"/>
          </a:p>
          <a:p>
            <a:r>
              <a:rPr lang="en-US" dirty="0"/>
              <a:t>Ken’s dropped into C for file I/O steps and went further than Sagar in leveraging parallelism.  This was fastest of all.</a:t>
            </a:r>
          </a:p>
        </p:txBody>
      </p:sp>
      <p:sp>
        <p:nvSpPr>
          <p:cNvPr id="4" name="Footer Placeholder 3">
            <a:extLst>
              <a:ext uri="{FF2B5EF4-FFF2-40B4-BE49-F238E27FC236}">
                <a16:creationId xmlns:a16="http://schemas.microsoft.com/office/drawing/2014/main" id="{BF492CB6-50F1-4458-A1B5-8FD723D54AC5}"/>
              </a:ext>
            </a:extLst>
          </p:cNvPr>
          <p:cNvSpPr>
            <a:spLocks noGrp="1"/>
          </p:cNvSpPr>
          <p:nvPr>
            <p:ph type="ftr" sz="quarter" idx="11"/>
          </p:nvPr>
        </p:nvSpPr>
        <p:spPr/>
        <p:txBody>
          <a:bodyPr/>
          <a:lstStyle/>
          <a:p>
            <a:r>
              <a:rPr lang="en-US"/>
              <a:t>Cornell CS4414 - Fall 2020.</a:t>
            </a:r>
          </a:p>
        </p:txBody>
      </p:sp>
      <p:sp>
        <p:nvSpPr>
          <p:cNvPr id="5" name="Slide Number Placeholder 4">
            <a:extLst>
              <a:ext uri="{FF2B5EF4-FFF2-40B4-BE49-F238E27FC236}">
                <a16:creationId xmlns:a16="http://schemas.microsoft.com/office/drawing/2014/main" id="{6E2D37EE-ECDF-4CD1-9441-DFD1FDC65B23}"/>
              </a:ext>
            </a:extLst>
          </p:cNvPr>
          <p:cNvSpPr>
            <a:spLocks noGrp="1"/>
          </p:cNvSpPr>
          <p:nvPr>
            <p:ph type="sldNum" sz="quarter" idx="12"/>
          </p:nvPr>
        </p:nvSpPr>
        <p:spPr/>
        <p:txBody>
          <a:bodyPr/>
          <a:lstStyle/>
          <a:p>
            <a:fld id="{6547F9EC-0141-428E-9624-21FD351CB832}" type="slidenum">
              <a:rPr lang="en-US" smtClean="0"/>
              <a:t>17</a:t>
            </a:fld>
            <a:endParaRPr lang="en-US"/>
          </a:p>
        </p:txBody>
      </p:sp>
      <p:sp>
        <p:nvSpPr>
          <p:cNvPr id="6" name="Rectangle 5">
            <a:extLst>
              <a:ext uri="{FF2B5EF4-FFF2-40B4-BE49-F238E27FC236}">
                <a16:creationId xmlns:a16="http://schemas.microsoft.com/office/drawing/2014/main" id="{777F528E-3619-4EB8-AD4B-3A5723F76819}"/>
              </a:ext>
            </a:extLst>
          </p:cNvPr>
          <p:cNvSpPr/>
          <p:nvPr/>
        </p:nvSpPr>
        <p:spPr>
          <a:xfrm>
            <a:off x="6705600" y="286162"/>
            <a:ext cx="5406189" cy="1200329"/>
          </a:xfrm>
          <a:prstGeom prst="rect">
            <a:avLst/>
          </a:prstGeom>
          <a:solidFill>
            <a:schemeClr val="bg1">
              <a:lumMod val="85000"/>
            </a:schemeClr>
          </a:solidFill>
          <a:ln w="28575">
            <a:solidFill>
              <a:srgbClr val="C00000"/>
            </a:solidFill>
          </a:ln>
        </p:spPr>
        <p:txBody>
          <a:bodyPr wrap="square">
            <a:spAutoFit/>
          </a:bodyPr>
          <a:lstStyle/>
          <a:p>
            <a:r>
              <a:rPr lang="en-US" b="1" dirty="0"/>
              <a:t>#1:  C++ using 24 parallel threads on 24 cores</a:t>
            </a:r>
          </a:p>
          <a:p>
            <a:pPr lvl="1"/>
            <a:r>
              <a:rPr lang="en-US" b="1" dirty="0"/>
              <a:t>real    4.645s                 </a:t>
            </a:r>
          </a:p>
          <a:p>
            <a:pPr lvl="1"/>
            <a:r>
              <a:rPr lang="en-US" b="1" dirty="0"/>
              <a:t>user   14.779s</a:t>
            </a:r>
          </a:p>
          <a:p>
            <a:pPr lvl="1"/>
            <a:r>
              <a:rPr lang="en-US" b="1" dirty="0"/>
              <a:t>sys     1.983s</a:t>
            </a:r>
          </a:p>
        </p:txBody>
      </p:sp>
    </p:spTree>
    <p:extLst>
      <p:ext uri="{BB962C8B-B14F-4D97-AF65-F5344CB8AC3E}">
        <p14:creationId xmlns:p14="http://schemas.microsoft.com/office/powerpoint/2010/main" val="27057152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622296-8B80-4753-ADEE-E170AACC47AC}"/>
              </a:ext>
            </a:extLst>
          </p:cNvPr>
          <p:cNvSpPr>
            <a:spLocks noGrp="1"/>
          </p:cNvSpPr>
          <p:nvPr>
            <p:ph type="title"/>
          </p:nvPr>
        </p:nvSpPr>
        <p:spPr/>
        <p:txBody>
          <a:bodyPr/>
          <a:lstStyle/>
          <a:p>
            <a:r>
              <a:rPr lang="en-US" dirty="0"/>
              <a:t>C++ </a:t>
            </a:r>
            <a:r>
              <a:rPr lang="en-US" u="sng" dirty="0"/>
              <a:t>Disadvantage</a:t>
            </a:r>
          </a:p>
        </p:txBody>
      </p:sp>
      <p:sp>
        <p:nvSpPr>
          <p:cNvPr id="3" name="Content Placeholder 2">
            <a:extLst>
              <a:ext uri="{FF2B5EF4-FFF2-40B4-BE49-F238E27FC236}">
                <a16:creationId xmlns:a16="http://schemas.microsoft.com/office/drawing/2014/main" id="{2B63A8AA-7109-4FA5-AD51-D222D1E2B790}"/>
              </a:ext>
            </a:extLst>
          </p:cNvPr>
          <p:cNvSpPr>
            <a:spLocks noGrp="1"/>
          </p:cNvSpPr>
          <p:nvPr>
            <p:ph idx="1"/>
          </p:nvPr>
        </p:nvSpPr>
        <p:spPr/>
        <p:txBody>
          <a:bodyPr>
            <a:normAutofit lnSpcReduction="10000"/>
          </a:bodyPr>
          <a:lstStyle/>
          <a:p>
            <a:r>
              <a:rPr lang="en-US" dirty="0"/>
              <a:t>C++ is syntactically different from Java or Python, which can take a little time to adjust to.</a:t>
            </a:r>
          </a:p>
          <a:p>
            <a:endParaRPr lang="en-US" dirty="0"/>
          </a:p>
          <a:p>
            <a:r>
              <a:rPr lang="en-US" dirty="0"/>
              <a:t>A purist, like Sagar, wouldn’t like Ken’s code:  Sagar thinks I could have gotten the identical speed in pure C++ if I had a deeper perspective on some of its costs.</a:t>
            </a:r>
          </a:p>
          <a:p>
            <a:endParaRPr lang="en-US" dirty="0"/>
          </a:p>
          <a:p>
            <a:r>
              <a:rPr lang="en-US" dirty="0"/>
              <a:t>This is why </a:t>
            </a:r>
            <a:r>
              <a:rPr lang="en-US" u="sng" dirty="0"/>
              <a:t>Sagar</a:t>
            </a:r>
            <a:r>
              <a:rPr lang="en-US" dirty="0"/>
              <a:t> is teaching you C++, rather than me!</a:t>
            </a:r>
          </a:p>
          <a:p>
            <a:endParaRPr lang="en-US" dirty="0"/>
          </a:p>
        </p:txBody>
      </p:sp>
      <p:sp>
        <p:nvSpPr>
          <p:cNvPr id="4" name="Footer Placeholder 3">
            <a:extLst>
              <a:ext uri="{FF2B5EF4-FFF2-40B4-BE49-F238E27FC236}">
                <a16:creationId xmlns:a16="http://schemas.microsoft.com/office/drawing/2014/main" id="{AF2CE913-D5F0-4D6D-9756-4382B512F980}"/>
              </a:ext>
            </a:extLst>
          </p:cNvPr>
          <p:cNvSpPr>
            <a:spLocks noGrp="1"/>
          </p:cNvSpPr>
          <p:nvPr>
            <p:ph type="ftr" sz="quarter" idx="11"/>
          </p:nvPr>
        </p:nvSpPr>
        <p:spPr/>
        <p:txBody>
          <a:bodyPr/>
          <a:lstStyle/>
          <a:p>
            <a:r>
              <a:rPr lang="en-US"/>
              <a:t>Cornell CS4414 - Fall 2020.</a:t>
            </a:r>
          </a:p>
        </p:txBody>
      </p:sp>
      <p:sp>
        <p:nvSpPr>
          <p:cNvPr id="5" name="Slide Number Placeholder 4">
            <a:extLst>
              <a:ext uri="{FF2B5EF4-FFF2-40B4-BE49-F238E27FC236}">
                <a16:creationId xmlns:a16="http://schemas.microsoft.com/office/drawing/2014/main" id="{19499533-C4CB-4804-97C7-8B235EB7851E}"/>
              </a:ext>
            </a:extLst>
          </p:cNvPr>
          <p:cNvSpPr>
            <a:spLocks noGrp="1"/>
          </p:cNvSpPr>
          <p:nvPr>
            <p:ph type="sldNum" sz="quarter" idx="12"/>
          </p:nvPr>
        </p:nvSpPr>
        <p:spPr/>
        <p:txBody>
          <a:bodyPr/>
          <a:lstStyle/>
          <a:p>
            <a:fld id="{6547F9EC-0141-428E-9624-21FD351CB832}" type="slidenum">
              <a:rPr lang="en-US" smtClean="0"/>
              <a:t>18</a:t>
            </a:fld>
            <a:endParaRPr lang="en-US"/>
          </a:p>
        </p:txBody>
      </p:sp>
    </p:spTree>
    <p:extLst>
      <p:ext uri="{BB962C8B-B14F-4D97-AF65-F5344CB8AC3E}">
        <p14:creationId xmlns:p14="http://schemas.microsoft.com/office/powerpoint/2010/main" val="37933595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8F2831-2E14-4848-B2C1-32A33BF485E3}"/>
              </a:ext>
            </a:extLst>
          </p:cNvPr>
          <p:cNvSpPr>
            <a:spLocks noGrp="1"/>
          </p:cNvSpPr>
          <p:nvPr>
            <p:ph type="title"/>
          </p:nvPr>
        </p:nvSpPr>
        <p:spPr/>
        <p:txBody>
          <a:bodyPr/>
          <a:lstStyle/>
          <a:p>
            <a:r>
              <a:rPr lang="en-US" dirty="0"/>
              <a:t>quality of machine code</a:t>
            </a:r>
          </a:p>
        </p:txBody>
      </p:sp>
      <p:sp>
        <p:nvSpPr>
          <p:cNvPr id="3" name="Content Placeholder 2">
            <a:extLst>
              <a:ext uri="{FF2B5EF4-FFF2-40B4-BE49-F238E27FC236}">
                <a16:creationId xmlns:a16="http://schemas.microsoft.com/office/drawing/2014/main" id="{E4561816-2934-43EB-AF1F-3F8654FF1CDF}"/>
              </a:ext>
            </a:extLst>
          </p:cNvPr>
          <p:cNvSpPr>
            <a:spLocks noGrp="1"/>
          </p:cNvSpPr>
          <p:nvPr>
            <p:ph idx="1"/>
          </p:nvPr>
        </p:nvSpPr>
        <p:spPr/>
        <p:txBody>
          <a:bodyPr>
            <a:normAutofit/>
          </a:bodyPr>
          <a:lstStyle/>
          <a:p>
            <a:r>
              <a:rPr lang="en-US" dirty="0"/>
              <a:t>Whether we use Python or Java or C++, at the end of the day the computer executes machine code.  We saw some last week.</a:t>
            </a:r>
          </a:p>
          <a:p>
            <a:endParaRPr lang="en-US" dirty="0"/>
          </a:p>
          <a:p>
            <a:r>
              <a:rPr lang="en-US" dirty="0"/>
              <a:t>Python itself is implemented in Java or C++ and compiled.</a:t>
            </a:r>
          </a:p>
          <a:p>
            <a:endParaRPr lang="en-US" dirty="0"/>
          </a:p>
          <a:p>
            <a:r>
              <a:rPr lang="en-US" dirty="0"/>
              <a:t>But then Python </a:t>
            </a:r>
            <a:r>
              <a:rPr lang="en-US" i="1" dirty="0"/>
              <a:t>interprets </a:t>
            </a:r>
            <a:r>
              <a:rPr lang="en-US" dirty="0"/>
              <a:t>your code.  This causes slowdown.</a:t>
            </a:r>
          </a:p>
        </p:txBody>
      </p:sp>
      <p:sp>
        <p:nvSpPr>
          <p:cNvPr id="4" name="Footer Placeholder 3">
            <a:extLst>
              <a:ext uri="{FF2B5EF4-FFF2-40B4-BE49-F238E27FC236}">
                <a16:creationId xmlns:a16="http://schemas.microsoft.com/office/drawing/2014/main" id="{58CA9BA6-2C48-4900-AC41-9311F04D1021}"/>
              </a:ext>
            </a:extLst>
          </p:cNvPr>
          <p:cNvSpPr>
            <a:spLocks noGrp="1"/>
          </p:cNvSpPr>
          <p:nvPr>
            <p:ph type="ftr" sz="quarter" idx="11"/>
          </p:nvPr>
        </p:nvSpPr>
        <p:spPr/>
        <p:txBody>
          <a:bodyPr/>
          <a:lstStyle/>
          <a:p>
            <a:r>
              <a:rPr lang="en-US"/>
              <a:t>Cornell CS4414 - Fall 2020.</a:t>
            </a:r>
          </a:p>
        </p:txBody>
      </p:sp>
      <p:sp>
        <p:nvSpPr>
          <p:cNvPr id="5" name="Slide Number Placeholder 4">
            <a:extLst>
              <a:ext uri="{FF2B5EF4-FFF2-40B4-BE49-F238E27FC236}">
                <a16:creationId xmlns:a16="http://schemas.microsoft.com/office/drawing/2014/main" id="{719E7132-32E9-4B9A-BBCC-CA8D3CA2E663}"/>
              </a:ext>
            </a:extLst>
          </p:cNvPr>
          <p:cNvSpPr>
            <a:spLocks noGrp="1"/>
          </p:cNvSpPr>
          <p:nvPr>
            <p:ph type="sldNum" sz="quarter" idx="12"/>
          </p:nvPr>
        </p:nvSpPr>
        <p:spPr/>
        <p:txBody>
          <a:bodyPr/>
          <a:lstStyle/>
          <a:p>
            <a:fld id="{6547F9EC-0141-428E-9624-21FD351CB832}" type="slidenum">
              <a:rPr lang="en-US" smtClean="0"/>
              <a:t>19</a:t>
            </a:fld>
            <a:endParaRPr lang="en-US"/>
          </a:p>
        </p:txBody>
      </p:sp>
    </p:spTree>
    <p:extLst>
      <p:ext uri="{BB962C8B-B14F-4D97-AF65-F5344CB8AC3E}">
        <p14:creationId xmlns:p14="http://schemas.microsoft.com/office/powerpoint/2010/main" val="13732143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904476-5836-4C26-AD87-E156E77FD4CD}"/>
              </a:ext>
            </a:extLst>
          </p:cNvPr>
          <p:cNvSpPr>
            <a:spLocks noGrp="1"/>
          </p:cNvSpPr>
          <p:nvPr>
            <p:ph type="title"/>
          </p:nvPr>
        </p:nvSpPr>
        <p:spPr/>
        <p:txBody>
          <a:bodyPr/>
          <a:lstStyle/>
          <a:p>
            <a:r>
              <a:rPr lang="en-US" dirty="0"/>
              <a:t>Idea map for today</a:t>
            </a:r>
          </a:p>
        </p:txBody>
      </p:sp>
      <p:sp>
        <p:nvSpPr>
          <p:cNvPr id="4" name="Footer Placeholder 3">
            <a:extLst>
              <a:ext uri="{FF2B5EF4-FFF2-40B4-BE49-F238E27FC236}">
                <a16:creationId xmlns:a16="http://schemas.microsoft.com/office/drawing/2014/main" id="{5887DF29-7B3E-4415-851E-941C77447E6A}"/>
              </a:ext>
            </a:extLst>
          </p:cNvPr>
          <p:cNvSpPr>
            <a:spLocks noGrp="1"/>
          </p:cNvSpPr>
          <p:nvPr>
            <p:ph type="ftr" sz="quarter" idx="11"/>
          </p:nvPr>
        </p:nvSpPr>
        <p:spPr/>
        <p:txBody>
          <a:bodyPr/>
          <a:lstStyle/>
          <a:p>
            <a:r>
              <a:rPr lang="en-US"/>
              <a:t>Cornell CS4414 - Fall 2020.</a:t>
            </a:r>
          </a:p>
        </p:txBody>
      </p:sp>
      <p:sp>
        <p:nvSpPr>
          <p:cNvPr id="5" name="Slide Number Placeholder 4">
            <a:extLst>
              <a:ext uri="{FF2B5EF4-FFF2-40B4-BE49-F238E27FC236}">
                <a16:creationId xmlns:a16="http://schemas.microsoft.com/office/drawing/2014/main" id="{0CD431ED-79E0-4FE4-9A00-9F504C037007}"/>
              </a:ext>
            </a:extLst>
          </p:cNvPr>
          <p:cNvSpPr>
            <a:spLocks noGrp="1"/>
          </p:cNvSpPr>
          <p:nvPr>
            <p:ph type="sldNum" sz="quarter" idx="12"/>
          </p:nvPr>
        </p:nvSpPr>
        <p:spPr/>
        <p:txBody>
          <a:bodyPr/>
          <a:lstStyle/>
          <a:p>
            <a:fld id="{6547F9EC-0141-428E-9624-21FD351CB832}" type="slidenum">
              <a:rPr lang="en-US" smtClean="0"/>
              <a:t>2</a:t>
            </a:fld>
            <a:endParaRPr lang="en-US"/>
          </a:p>
        </p:txBody>
      </p:sp>
      <p:sp>
        <p:nvSpPr>
          <p:cNvPr id="7" name="TextBox 6">
            <a:extLst>
              <a:ext uri="{FF2B5EF4-FFF2-40B4-BE49-F238E27FC236}">
                <a16:creationId xmlns:a16="http://schemas.microsoft.com/office/drawing/2014/main" id="{04187744-A590-48C1-8467-7BBF1112AEA3}"/>
              </a:ext>
            </a:extLst>
          </p:cNvPr>
          <p:cNvSpPr txBox="1"/>
          <p:nvPr/>
        </p:nvSpPr>
        <p:spPr>
          <a:xfrm>
            <a:off x="948904" y="2679074"/>
            <a:ext cx="2277979" cy="1754326"/>
          </a:xfrm>
          <a:prstGeom prst="rect">
            <a:avLst/>
          </a:prstGeom>
          <a:solidFill>
            <a:srgbClr val="FFC000"/>
          </a:solidFill>
        </p:spPr>
        <p:txBody>
          <a:bodyPr wrap="square" rtlCol="0">
            <a:spAutoFit/>
          </a:bodyPr>
          <a:lstStyle/>
          <a:p>
            <a:pPr algn="ctr"/>
            <a:r>
              <a:rPr lang="en-US" dirty="0"/>
              <a:t>Revisit the example from lecture 1.  C++ was faster because it allowed Ken to leverage parallelism using threads.</a:t>
            </a:r>
          </a:p>
        </p:txBody>
      </p:sp>
      <p:sp>
        <p:nvSpPr>
          <p:cNvPr id="8" name="TextBox 7">
            <a:extLst>
              <a:ext uri="{FF2B5EF4-FFF2-40B4-BE49-F238E27FC236}">
                <a16:creationId xmlns:a16="http://schemas.microsoft.com/office/drawing/2014/main" id="{26C3D6C6-8EDB-4B67-BD0B-4994A1CA8A16}"/>
              </a:ext>
            </a:extLst>
          </p:cNvPr>
          <p:cNvSpPr txBox="1"/>
          <p:nvPr/>
        </p:nvSpPr>
        <p:spPr>
          <a:xfrm>
            <a:off x="4178615" y="2690336"/>
            <a:ext cx="3340326" cy="1477328"/>
          </a:xfrm>
          <a:prstGeom prst="rect">
            <a:avLst/>
          </a:prstGeom>
          <a:solidFill>
            <a:srgbClr val="FFC000"/>
          </a:solidFill>
        </p:spPr>
        <p:txBody>
          <a:bodyPr wrap="square" rtlCol="0">
            <a:spAutoFit/>
          </a:bodyPr>
          <a:lstStyle/>
          <a:p>
            <a:pPr algn="ctr"/>
            <a:r>
              <a:rPr lang="en-US" dirty="0"/>
              <a:t>Parallelism is a powerful tool, but only gives a speedup if the program itself is parallelizable.  Sequential bottlenecks limit achievable speed</a:t>
            </a:r>
          </a:p>
        </p:txBody>
      </p:sp>
      <p:sp>
        <p:nvSpPr>
          <p:cNvPr id="9" name="TextBox 8">
            <a:extLst>
              <a:ext uri="{FF2B5EF4-FFF2-40B4-BE49-F238E27FC236}">
                <a16:creationId xmlns:a16="http://schemas.microsoft.com/office/drawing/2014/main" id="{8217A1B3-B503-408A-9F03-141CC9B63B8B}"/>
              </a:ext>
            </a:extLst>
          </p:cNvPr>
          <p:cNvSpPr txBox="1"/>
          <p:nvPr/>
        </p:nvSpPr>
        <p:spPr>
          <a:xfrm>
            <a:off x="8470674" y="2690336"/>
            <a:ext cx="3340326" cy="1477328"/>
          </a:xfrm>
          <a:prstGeom prst="rect">
            <a:avLst/>
          </a:prstGeom>
          <a:solidFill>
            <a:srgbClr val="FFC000"/>
          </a:solidFill>
        </p:spPr>
        <p:txBody>
          <a:bodyPr wrap="square" rtlCol="0">
            <a:spAutoFit/>
          </a:bodyPr>
          <a:lstStyle/>
          <a:p>
            <a:pPr algn="ctr"/>
            <a:r>
              <a:rPr lang="en-US" dirty="0"/>
              <a:t>There are many “hidden” opportunities for parallelism that can benefit even a sequential program.  A good example is prefetching in a cache</a:t>
            </a:r>
          </a:p>
        </p:txBody>
      </p:sp>
    </p:spTree>
    <p:extLst>
      <p:ext uri="{BB962C8B-B14F-4D97-AF65-F5344CB8AC3E}">
        <p14:creationId xmlns:p14="http://schemas.microsoft.com/office/powerpoint/2010/main" val="5593700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51F069-5B8C-411F-BC11-86B6EC08DEF4}"/>
              </a:ext>
            </a:extLst>
          </p:cNvPr>
          <p:cNvSpPr>
            <a:spLocks noGrp="1"/>
          </p:cNvSpPr>
          <p:nvPr>
            <p:ph type="title"/>
          </p:nvPr>
        </p:nvSpPr>
        <p:spPr/>
        <p:txBody>
          <a:bodyPr/>
          <a:lstStyle/>
          <a:p>
            <a:r>
              <a:rPr lang="en-US" dirty="0"/>
              <a:t>Runtime types versus static types</a:t>
            </a:r>
          </a:p>
        </p:txBody>
      </p:sp>
      <p:sp>
        <p:nvSpPr>
          <p:cNvPr id="3" name="Content Placeholder 2">
            <a:extLst>
              <a:ext uri="{FF2B5EF4-FFF2-40B4-BE49-F238E27FC236}">
                <a16:creationId xmlns:a16="http://schemas.microsoft.com/office/drawing/2014/main" id="{A5C18D99-1A08-477A-8E6B-6D812C61EE3C}"/>
              </a:ext>
            </a:extLst>
          </p:cNvPr>
          <p:cNvSpPr>
            <a:spLocks noGrp="1"/>
          </p:cNvSpPr>
          <p:nvPr>
            <p:ph idx="1"/>
          </p:nvPr>
        </p:nvSpPr>
        <p:spPr/>
        <p:txBody>
          <a:bodyPr>
            <a:normAutofit fontScale="92500" lnSpcReduction="10000"/>
          </a:bodyPr>
          <a:lstStyle/>
          <a:p>
            <a:r>
              <a:rPr lang="en-US" dirty="0"/>
              <a:t>With Java “interesting” things (like tree nodes, or strings) are </a:t>
            </a:r>
            <a:r>
              <a:rPr lang="en-US" i="1" dirty="0"/>
              <a:t>objects</a:t>
            </a:r>
            <a:r>
              <a:rPr lang="en-US" dirty="0"/>
              <a:t>.</a:t>
            </a:r>
          </a:p>
          <a:p>
            <a:endParaRPr lang="en-US" dirty="0"/>
          </a:p>
          <a:p>
            <a:r>
              <a:rPr lang="en-US" dirty="0"/>
              <a:t>Java object types are learned at runtime… this is called “reflection”.  Reflection has a cost, paid at runtime – programs run slower.  There are ways to speed reflection up, but overheads remain an issue.</a:t>
            </a:r>
          </a:p>
          <a:p>
            <a:endParaRPr lang="en-US" dirty="0"/>
          </a:p>
          <a:p>
            <a:r>
              <a:rPr lang="en-US" dirty="0"/>
              <a:t>C++ types are always fully known at compile time (statically).  This lets the compiler use type information to do code optimization.</a:t>
            </a:r>
          </a:p>
        </p:txBody>
      </p:sp>
      <p:sp>
        <p:nvSpPr>
          <p:cNvPr id="4" name="Footer Placeholder 3">
            <a:extLst>
              <a:ext uri="{FF2B5EF4-FFF2-40B4-BE49-F238E27FC236}">
                <a16:creationId xmlns:a16="http://schemas.microsoft.com/office/drawing/2014/main" id="{8B990C00-3B1B-4115-B786-86929C9C64B1}"/>
              </a:ext>
            </a:extLst>
          </p:cNvPr>
          <p:cNvSpPr>
            <a:spLocks noGrp="1"/>
          </p:cNvSpPr>
          <p:nvPr>
            <p:ph type="ftr" sz="quarter" idx="11"/>
          </p:nvPr>
        </p:nvSpPr>
        <p:spPr/>
        <p:txBody>
          <a:bodyPr/>
          <a:lstStyle/>
          <a:p>
            <a:r>
              <a:rPr lang="en-US"/>
              <a:t>Cornell CS4414 - Fall 2020.</a:t>
            </a:r>
          </a:p>
        </p:txBody>
      </p:sp>
      <p:sp>
        <p:nvSpPr>
          <p:cNvPr id="5" name="Slide Number Placeholder 4">
            <a:extLst>
              <a:ext uri="{FF2B5EF4-FFF2-40B4-BE49-F238E27FC236}">
                <a16:creationId xmlns:a16="http://schemas.microsoft.com/office/drawing/2014/main" id="{C27A0CAF-D41A-4E6A-AFCA-DC217B9E491C}"/>
              </a:ext>
            </a:extLst>
          </p:cNvPr>
          <p:cNvSpPr>
            <a:spLocks noGrp="1"/>
          </p:cNvSpPr>
          <p:nvPr>
            <p:ph type="sldNum" sz="quarter" idx="12"/>
          </p:nvPr>
        </p:nvSpPr>
        <p:spPr/>
        <p:txBody>
          <a:bodyPr/>
          <a:lstStyle/>
          <a:p>
            <a:fld id="{6547F9EC-0141-428E-9624-21FD351CB832}" type="slidenum">
              <a:rPr lang="en-US" smtClean="0"/>
              <a:t>20</a:t>
            </a:fld>
            <a:endParaRPr lang="en-US"/>
          </a:p>
        </p:txBody>
      </p:sp>
    </p:spTree>
    <p:extLst>
      <p:ext uri="{BB962C8B-B14F-4D97-AF65-F5344CB8AC3E}">
        <p14:creationId xmlns:p14="http://schemas.microsoft.com/office/powerpoint/2010/main" val="31860531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7733FE-E90A-4F78-A9C1-5C48AF48F120}"/>
              </a:ext>
            </a:extLst>
          </p:cNvPr>
          <p:cNvSpPr>
            <a:spLocks noGrp="1"/>
          </p:cNvSpPr>
          <p:nvPr>
            <p:ph type="title"/>
          </p:nvPr>
        </p:nvSpPr>
        <p:spPr/>
        <p:txBody>
          <a:bodyPr/>
          <a:lstStyle/>
          <a:p>
            <a:r>
              <a:rPr lang="en-US" dirty="0"/>
              <a:t>data structures and compilation quality are just the start.</a:t>
            </a:r>
          </a:p>
        </p:txBody>
      </p:sp>
      <p:sp>
        <p:nvSpPr>
          <p:cNvPr id="3" name="Content Placeholder 2">
            <a:extLst>
              <a:ext uri="{FF2B5EF4-FFF2-40B4-BE49-F238E27FC236}">
                <a16:creationId xmlns:a16="http://schemas.microsoft.com/office/drawing/2014/main" id="{85E7E3D6-267E-4667-83A6-6B9C2C1643BF}"/>
              </a:ext>
            </a:extLst>
          </p:cNvPr>
          <p:cNvSpPr>
            <a:spLocks noGrp="1"/>
          </p:cNvSpPr>
          <p:nvPr>
            <p:ph idx="1"/>
          </p:nvPr>
        </p:nvSpPr>
        <p:spPr>
          <a:xfrm>
            <a:off x="1024128" y="2502568"/>
            <a:ext cx="10641690" cy="3806792"/>
          </a:xfrm>
        </p:spPr>
        <p:txBody>
          <a:bodyPr>
            <a:normAutofit fontScale="92500" lnSpcReduction="20000"/>
          </a:bodyPr>
          <a:lstStyle/>
          <a:p>
            <a:r>
              <a:rPr lang="en-US" dirty="0"/>
              <a:t>Our server had 28 cores, and each core had a way to pretend to be two CPUs (hyperthreading), making 56 CPUs.  </a:t>
            </a:r>
          </a:p>
          <a:p>
            <a:endParaRPr lang="en-US" dirty="0"/>
          </a:p>
          <a:p>
            <a:r>
              <a:rPr lang="en-US" dirty="0"/>
              <a:t>At first it seemed as if we should use two threads per core.  But Linux needed some cores, and hyperthreading turned out to slow things down.  We got the best numbers with 24 application threads.</a:t>
            </a:r>
          </a:p>
          <a:p>
            <a:endParaRPr lang="en-US" dirty="0"/>
          </a:p>
          <a:p>
            <a:r>
              <a:rPr lang="en-US" dirty="0"/>
              <a:t>After they finish, we could then merge the trees into one big count tree, combining the sub-results.</a:t>
            </a:r>
          </a:p>
          <a:p>
            <a:endParaRPr lang="en-US" dirty="0"/>
          </a:p>
        </p:txBody>
      </p:sp>
      <p:sp>
        <p:nvSpPr>
          <p:cNvPr id="4" name="Footer Placeholder 3">
            <a:extLst>
              <a:ext uri="{FF2B5EF4-FFF2-40B4-BE49-F238E27FC236}">
                <a16:creationId xmlns:a16="http://schemas.microsoft.com/office/drawing/2014/main" id="{A9BFB8F6-81CA-425F-99B6-2639FC5F1AB2}"/>
              </a:ext>
            </a:extLst>
          </p:cNvPr>
          <p:cNvSpPr>
            <a:spLocks noGrp="1"/>
          </p:cNvSpPr>
          <p:nvPr>
            <p:ph type="ftr" sz="quarter" idx="11"/>
          </p:nvPr>
        </p:nvSpPr>
        <p:spPr/>
        <p:txBody>
          <a:bodyPr/>
          <a:lstStyle/>
          <a:p>
            <a:r>
              <a:rPr lang="en-US"/>
              <a:t>Cornell CS4414 - Fall 2020.</a:t>
            </a:r>
          </a:p>
        </p:txBody>
      </p:sp>
      <p:sp>
        <p:nvSpPr>
          <p:cNvPr id="5" name="Slide Number Placeholder 4">
            <a:extLst>
              <a:ext uri="{FF2B5EF4-FFF2-40B4-BE49-F238E27FC236}">
                <a16:creationId xmlns:a16="http://schemas.microsoft.com/office/drawing/2014/main" id="{AF32E1CA-8C52-463C-B4E5-D89E6A409B7D}"/>
              </a:ext>
            </a:extLst>
          </p:cNvPr>
          <p:cNvSpPr>
            <a:spLocks noGrp="1"/>
          </p:cNvSpPr>
          <p:nvPr>
            <p:ph type="sldNum" sz="quarter" idx="12"/>
          </p:nvPr>
        </p:nvSpPr>
        <p:spPr/>
        <p:txBody>
          <a:bodyPr/>
          <a:lstStyle/>
          <a:p>
            <a:fld id="{6547F9EC-0141-428E-9624-21FD351CB832}" type="slidenum">
              <a:rPr lang="en-US" smtClean="0"/>
              <a:t>21</a:t>
            </a:fld>
            <a:endParaRPr lang="en-US"/>
          </a:p>
        </p:txBody>
      </p:sp>
    </p:spTree>
    <p:extLst>
      <p:ext uri="{BB962C8B-B14F-4D97-AF65-F5344CB8AC3E}">
        <p14:creationId xmlns:p14="http://schemas.microsoft.com/office/powerpoint/2010/main" val="42101595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089D0D-A0B0-404A-957E-A07364FCDB59}"/>
              </a:ext>
            </a:extLst>
          </p:cNvPr>
          <p:cNvSpPr>
            <a:spLocks noGrp="1"/>
          </p:cNvSpPr>
          <p:nvPr>
            <p:ph type="title"/>
          </p:nvPr>
        </p:nvSpPr>
        <p:spPr/>
        <p:txBody>
          <a:bodyPr/>
          <a:lstStyle/>
          <a:p>
            <a:r>
              <a:rPr lang="en-US" dirty="0"/>
              <a:t>In fact, we should think of the application as a series of tasks</a:t>
            </a:r>
          </a:p>
        </p:txBody>
      </p:sp>
      <p:sp>
        <p:nvSpPr>
          <p:cNvPr id="3" name="Content Placeholder 2">
            <a:extLst>
              <a:ext uri="{FF2B5EF4-FFF2-40B4-BE49-F238E27FC236}">
                <a16:creationId xmlns:a16="http://schemas.microsoft.com/office/drawing/2014/main" id="{EB533434-B975-4666-97FF-371B369E4780}"/>
              </a:ext>
            </a:extLst>
          </p:cNvPr>
          <p:cNvSpPr>
            <a:spLocks noGrp="1"/>
          </p:cNvSpPr>
          <p:nvPr>
            <p:ph idx="1"/>
          </p:nvPr>
        </p:nvSpPr>
        <p:spPr/>
        <p:txBody>
          <a:bodyPr>
            <a:normAutofit/>
          </a:bodyPr>
          <a:lstStyle/>
          <a:p>
            <a:r>
              <a:rPr lang="en-US" dirty="0"/>
              <a:t>I’m just using this term to mean “some part of a bigger job”.  Stages would be another common term for this idea.</a:t>
            </a:r>
          </a:p>
          <a:p>
            <a:endParaRPr lang="en-US" dirty="0"/>
          </a:p>
          <a:p>
            <a:r>
              <a:rPr lang="en-US" dirty="0"/>
              <a:t>Overall, we want to scan all 74,000 files.  But it might make sense to subdivide this into a set of tasks.</a:t>
            </a:r>
          </a:p>
          <a:p>
            <a:endParaRPr lang="en-US" dirty="0"/>
          </a:p>
          <a:p>
            <a:r>
              <a:rPr lang="en-US" dirty="0"/>
              <a:t>A single task might do the work of scanning files 1 to 1600</a:t>
            </a:r>
          </a:p>
        </p:txBody>
      </p:sp>
      <p:sp>
        <p:nvSpPr>
          <p:cNvPr id="4" name="Footer Placeholder 3">
            <a:extLst>
              <a:ext uri="{FF2B5EF4-FFF2-40B4-BE49-F238E27FC236}">
                <a16:creationId xmlns:a16="http://schemas.microsoft.com/office/drawing/2014/main" id="{6D20654C-0578-4338-98BB-0B563272FFEE}"/>
              </a:ext>
            </a:extLst>
          </p:cNvPr>
          <p:cNvSpPr>
            <a:spLocks noGrp="1"/>
          </p:cNvSpPr>
          <p:nvPr>
            <p:ph type="ftr" sz="quarter" idx="11"/>
          </p:nvPr>
        </p:nvSpPr>
        <p:spPr/>
        <p:txBody>
          <a:bodyPr/>
          <a:lstStyle/>
          <a:p>
            <a:r>
              <a:rPr lang="en-US"/>
              <a:t>Cornell CS4414 - Fall 2020.</a:t>
            </a:r>
          </a:p>
        </p:txBody>
      </p:sp>
      <p:sp>
        <p:nvSpPr>
          <p:cNvPr id="5" name="Slide Number Placeholder 4">
            <a:extLst>
              <a:ext uri="{FF2B5EF4-FFF2-40B4-BE49-F238E27FC236}">
                <a16:creationId xmlns:a16="http://schemas.microsoft.com/office/drawing/2014/main" id="{8430FFFE-40EB-400B-BC90-0FAA957E9263}"/>
              </a:ext>
            </a:extLst>
          </p:cNvPr>
          <p:cNvSpPr>
            <a:spLocks noGrp="1"/>
          </p:cNvSpPr>
          <p:nvPr>
            <p:ph type="sldNum" sz="quarter" idx="12"/>
          </p:nvPr>
        </p:nvSpPr>
        <p:spPr/>
        <p:txBody>
          <a:bodyPr/>
          <a:lstStyle/>
          <a:p>
            <a:fld id="{6547F9EC-0141-428E-9624-21FD351CB832}" type="slidenum">
              <a:rPr lang="en-US" smtClean="0"/>
              <a:t>22</a:t>
            </a:fld>
            <a:endParaRPr lang="en-US"/>
          </a:p>
        </p:txBody>
      </p:sp>
    </p:spTree>
    <p:extLst>
      <p:ext uri="{BB962C8B-B14F-4D97-AF65-F5344CB8AC3E}">
        <p14:creationId xmlns:p14="http://schemas.microsoft.com/office/powerpoint/2010/main" val="22483937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DD3865-CC69-4957-841C-1816548D8900}"/>
              </a:ext>
            </a:extLst>
          </p:cNvPr>
          <p:cNvSpPr>
            <a:spLocks noGrp="1"/>
          </p:cNvSpPr>
          <p:nvPr>
            <p:ph type="title"/>
          </p:nvPr>
        </p:nvSpPr>
        <p:spPr/>
        <p:txBody>
          <a:bodyPr/>
          <a:lstStyle/>
          <a:p>
            <a:r>
              <a:rPr lang="en-US" dirty="0"/>
              <a:t>We want to keep all 26 cores busy</a:t>
            </a:r>
          </a:p>
        </p:txBody>
      </p:sp>
      <p:sp>
        <p:nvSpPr>
          <p:cNvPr id="3" name="Content Placeholder 2">
            <a:extLst>
              <a:ext uri="{FF2B5EF4-FFF2-40B4-BE49-F238E27FC236}">
                <a16:creationId xmlns:a16="http://schemas.microsoft.com/office/drawing/2014/main" id="{B34FE75D-422A-4631-B766-44F9A14B2C6B}"/>
              </a:ext>
            </a:extLst>
          </p:cNvPr>
          <p:cNvSpPr>
            <a:spLocks noGrp="1"/>
          </p:cNvSpPr>
          <p:nvPr>
            <p:ph idx="1"/>
          </p:nvPr>
        </p:nvSpPr>
        <p:spPr/>
        <p:txBody>
          <a:bodyPr>
            <a:normAutofit/>
          </a:bodyPr>
          <a:lstStyle/>
          <a:p>
            <a:r>
              <a:rPr lang="en-US" dirty="0"/>
              <a:t>This form of parallelism forces us to make a choice.  </a:t>
            </a:r>
          </a:p>
          <a:p>
            <a:endParaRPr lang="en-US" dirty="0"/>
          </a:p>
          <a:p>
            <a:r>
              <a:rPr lang="en-US" dirty="0"/>
              <a:t>We do this by creating “threads” that each perform a task</a:t>
            </a:r>
          </a:p>
          <a:p>
            <a:endParaRPr lang="en-US" dirty="0"/>
          </a:p>
          <a:p>
            <a:endParaRPr lang="en-US" dirty="0"/>
          </a:p>
        </p:txBody>
      </p:sp>
      <p:sp>
        <p:nvSpPr>
          <p:cNvPr id="4" name="Footer Placeholder 3">
            <a:extLst>
              <a:ext uri="{FF2B5EF4-FFF2-40B4-BE49-F238E27FC236}">
                <a16:creationId xmlns:a16="http://schemas.microsoft.com/office/drawing/2014/main" id="{7218BAA0-BD1E-4137-98FC-3915BF1180E3}"/>
              </a:ext>
            </a:extLst>
          </p:cNvPr>
          <p:cNvSpPr>
            <a:spLocks noGrp="1"/>
          </p:cNvSpPr>
          <p:nvPr>
            <p:ph type="ftr" sz="quarter" idx="11"/>
          </p:nvPr>
        </p:nvSpPr>
        <p:spPr/>
        <p:txBody>
          <a:bodyPr/>
          <a:lstStyle/>
          <a:p>
            <a:r>
              <a:rPr lang="en-US"/>
              <a:t>Cornell CS4414 - Fall 2020.</a:t>
            </a:r>
          </a:p>
        </p:txBody>
      </p:sp>
      <p:sp>
        <p:nvSpPr>
          <p:cNvPr id="5" name="Slide Number Placeholder 4">
            <a:extLst>
              <a:ext uri="{FF2B5EF4-FFF2-40B4-BE49-F238E27FC236}">
                <a16:creationId xmlns:a16="http://schemas.microsoft.com/office/drawing/2014/main" id="{C540BF59-7061-4247-80D9-411247DAAA66}"/>
              </a:ext>
            </a:extLst>
          </p:cNvPr>
          <p:cNvSpPr>
            <a:spLocks noGrp="1"/>
          </p:cNvSpPr>
          <p:nvPr>
            <p:ph type="sldNum" sz="quarter" idx="12"/>
          </p:nvPr>
        </p:nvSpPr>
        <p:spPr/>
        <p:txBody>
          <a:bodyPr/>
          <a:lstStyle/>
          <a:p>
            <a:fld id="{6547F9EC-0141-428E-9624-21FD351CB832}" type="slidenum">
              <a:rPr lang="en-US" smtClean="0"/>
              <a:t>23</a:t>
            </a:fld>
            <a:endParaRPr lang="en-US"/>
          </a:p>
        </p:txBody>
      </p:sp>
    </p:spTree>
    <p:extLst>
      <p:ext uri="{BB962C8B-B14F-4D97-AF65-F5344CB8AC3E}">
        <p14:creationId xmlns:p14="http://schemas.microsoft.com/office/powerpoint/2010/main" val="35941890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0CFCEF3-02BF-45B9-8CB4-4BA771F2395E}"/>
              </a:ext>
            </a:extLst>
          </p:cNvPr>
          <p:cNvSpPr>
            <a:spLocks noGrp="1"/>
          </p:cNvSpPr>
          <p:nvPr>
            <p:ph type="title"/>
          </p:nvPr>
        </p:nvSpPr>
        <p:spPr/>
        <p:txBody>
          <a:bodyPr>
            <a:normAutofit/>
          </a:bodyPr>
          <a:lstStyle/>
          <a:p>
            <a:r>
              <a:rPr lang="en-US" dirty="0"/>
              <a:t>Thread:  A big topic for CS4414</a:t>
            </a:r>
          </a:p>
        </p:txBody>
      </p:sp>
      <p:sp>
        <p:nvSpPr>
          <p:cNvPr id="6" name="Content Placeholder 5">
            <a:extLst>
              <a:ext uri="{FF2B5EF4-FFF2-40B4-BE49-F238E27FC236}">
                <a16:creationId xmlns:a16="http://schemas.microsoft.com/office/drawing/2014/main" id="{0BF03C85-98E3-405C-85F0-3F4BE379DEBD}"/>
              </a:ext>
            </a:extLst>
          </p:cNvPr>
          <p:cNvSpPr>
            <a:spLocks noGrp="1"/>
          </p:cNvSpPr>
          <p:nvPr>
            <p:ph idx="1"/>
          </p:nvPr>
        </p:nvSpPr>
        <p:spPr/>
        <p:txBody>
          <a:bodyPr>
            <a:normAutofit/>
          </a:bodyPr>
          <a:lstStyle/>
          <a:p>
            <a:r>
              <a:rPr lang="en-US" dirty="0"/>
              <a:t>Think about a method that has no return value:</a:t>
            </a:r>
          </a:p>
          <a:p>
            <a:r>
              <a:rPr lang="en-US" dirty="0"/>
              <a:t>        </a:t>
            </a:r>
            <a:r>
              <a:rPr lang="en-US" dirty="0" err="1"/>
              <a:t>do_something</a:t>
            </a:r>
            <a:r>
              <a:rPr lang="en-US" dirty="0"/>
              <a:t>(</a:t>
            </a:r>
            <a:r>
              <a:rPr lang="en-US" dirty="0" err="1"/>
              <a:t>args</a:t>
            </a:r>
            <a:r>
              <a:rPr lang="en-US" dirty="0"/>
              <a:t>….);</a:t>
            </a:r>
          </a:p>
          <a:p>
            <a:endParaRPr lang="en-US" dirty="0"/>
          </a:p>
          <a:p>
            <a:r>
              <a:rPr lang="en-US" dirty="0"/>
              <a:t>A </a:t>
            </a:r>
            <a:r>
              <a:rPr lang="en-US" b="1" dirty="0">
                <a:solidFill>
                  <a:srgbClr val="C00000"/>
                </a:solidFill>
              </a:rPr>
              <a:t>thread </a:t>
            </a:r>
            <a:r>
              <a:rPr lang="en-US" dirty="0"/>
              <a:t>runs some method in parallel with its parent.</a:t>
            </a:r>
          </a:p>
          <a:p>
            <a:pPr marL="128016" lvl="1" indent="0">
              <a:buNone/>
            </a:pPr>
            <a:r>
              <a:rPr lang="en-US" dirty="0"/>
              <a:t>	</a:t>
            </a:r>
            <a:r>
              <a:rPr lang="en-US" sz="3500" i="1" dirty="0"/>
              <a:t>“You clear the table… I’ll get some chips and salsa”</a:t>
            </a:r>
          </a:p>
          <a:p>
            <a:pPr marL="128016" lvl="1" indent="0">
              <a:buNone/>
            </a:pPr>
            <a:r>
              <a:rPr lang="en-US" sz="3500" i="1" dirty="0"/>
              <a:t>       “You scan files 1…1000” … “I‘ll scan 1001…2000”</a:t>
            </a:r>
            <a:endParaRPr lang="en-US" i="1" dirty="0"/>
          </a:p>
        </p:txBody>
      </p:sp>
      <p:sp>
        <p:nvSpPr>
          <p:cNvPr id="3" name="Footer Placeholder 2">
            <a:extLst>
              <a:ext uri="{FF2B5EF4-FFF2-40B4-BE49-F238E27FC236}">
                <a16:creationId xmlns:a16="http://schemas.microsoft.com/office/drawing/2014/main" id="{46518461-8FCD-44F0-9007-F704E9321CCE}"/>
              </a:ext>
            </a:extLst>
          </p:cNvPr>
          <p:cNvSpPr>
            <a:spLocks noGrp="1"/>
          </p:cNvSpPr>
          <p:nvPr>
            <p:ph type="ftr" sz="quarter" idx="11"/>
          </p:nvPr>
        </p:nvSpPr>
        <p:spPr/>
        <p:txBody>
          <a:bodyPr/>
          <a:lstStyle/>
          <a:p>
            <a:r>
              <a:rPr lang="en-US"/>
              <a:t>Cornell CS4414 - Fall 2020.</a:t>
            </a:r>
          </a:p>
        </p:txBody>
      </p:sp>
      <p:sp>
        <p:nvSpPr>
          <p:cNvPr id="4" name="Slide Number Placeholder 3">
            <a:extLst>
              <a:ext uri="{FF2B5EF4-FFF2-40B4-BE49-F238E27FC236}">
                <a16:creationId xmlns:a16="http://schemas.microsoft.com/office/drawing/2014/main" id="{0843D507-B4F2-4034-A4F8-7EA54A3F6169}"/>
              </a:ext>
            </a:extLst>
          </p:cNvPr>
          <p:cNvSpPr>
            <a:spLocks noGrp="1"/>
          </p:cNvSpPr>
          <p:nvPr>
            <p:ph type="sldNum" sz="quarter" idx="12"/>
          </p:nvPr>
        </p:nvSpPr>
        <p:spPr/>
        <p:txBody>
          <a:bodyPr/>
          <a:lstStyle/>
          <a:p>
            <a:fld id="{6547F9EC-0141-428E-9624-21FD351CB832}" type="slidenum">
              <a:rPr lang="en-US" smtClean="0"/>
              <a:t>24</a:t>
            </a:fld>
            <a:endParaRPr lang="en-US"/>
          </a:p>
        </p:txBody>
      </p:sp>
    </p:spTree>
    <p:extLst>
      <p:ext uri="{BB962C8B-B14F-4D97-AF65-F5344CB8AC3E}">
        <p14:creationId xmlns:p14="http://schemas.microsoft.com/office/powerpoint/2010/main" val="872803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6">
                                            <p:txEl>
                                              <p:pRg st="4" end="4"/>
                                            </p:txEl>
                                          </p:spTgt>
                                        </p:tgtEl>
                                        <p:attrNameLst>
                                          <p:attrName>style.visibility</p:attrName>
                                        </p:attrNameLst>
                                      </p:cBhvr>
                                      <p:to>
                                        <p:strVal val="visible"/>
                                      </p:to>
                                    </p:set>
                                    <p:animEffect transition="in" filter="randombar(horizontal)">
                                      <p:cBhvr>
                                        <p:cTn id="7" dur="500"/>
                                        <p:tgtEl>
                                          <p:spTgt spid="6">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6">
                                            <p:txEl>
                                              <p:pRg st="5" end="5"/>
                                            </p:txEl>
                                          </p:spTgt>
                                        </p:tgtEl>
                                        <p:attrNameLst>
                                          <p:attrName>style.visibility</p:attrName>
                                        </p:attrNameLst>
                                      </p:cBhvr>
                                      <p:to>
                                        <p:strVal val="visible"/>
                                      </p:to>
                                    </p:set>
                                    <p:animEffect transition="in" filter="randombar(horizontal)">
                                      <p:cBhvr>
                                        <p:cTn id="12" dur="5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494645-DABD-4F56-A490-CDEEE3C70994}"/>
              </a:ext>
            </a:extLst>
          </p:cNvPr>
          <p:cNvSpPr>
            <a:spLocks noGrp="1"/>
          </p:cNvSpPr>
          <p:nvPr>
            <p:ph type="title"/>
          </p:nvPr>
        </p:nvSpPr>
        <p:spPr/>
        <p:txBody>
          <a:bodyPr/>
          <a:lstStyle/>
          <a:p>
            <a:r>
              <a:rPr lang="en-US" dirty="0"/>
              <a:t>Visualizing task-level Parallelism</a:t>
            </a:r>
          </a:p>
        </p:txBody>
      </p:sp>
      <p:sp>
        <p:nvSpPr>
          <p:cNvPr id="4" name="Footer Placeholder 3">
            <a:extLst>
              <a:ext uri="{FF2B5EF4-FFF2-40B4-BE49-F238E27FC236}">
                <a16:creationId xmlns:a16="http://schemas.microsoft.com/office/drawing/2014/main" id="{5B69D41D-CD42-471F-AFF8-5ADC0F2FEE0D}"/>
              </a:ext>
            </a:extLst>
          </p:cNvPr>
          <p:cNvSpPr>
            <a:spLocks noGrp="1"/>
          </p:cNvSpPr>
          <p:nvPr>
            <p:ph type="ftr" sz="quarter" idx="11"/>
          </p:nvPr>
        </p:nvSpPr>
        <p:spPr/>
        <p:txBody>
          <a:bodyPr/>
          <a:lstStyle/>
          <a:p>
            <a:r>
              <a:rPr lang="en-US"/>
              <a:t>Cornell CS4414 - Fall 2020.</a:t>
            </a:r>
          </a:p>
        </p:txBody>
      </p:sp>
      <p:sp>
        <p:nvSpPr>
          <p:cNvPr id="5" name="Slide Number Placeholder 4">
            <a:extLst>
              <a:ext uri="{FF2B5EF4-FFF2-40B4-BE49-F238E27FC236}">
                <a16:creationId xmlns:a16="http://schemas.microsoft.com/office/drawing/2014/main" id="{5A2EC76E-46B2-498F-A20A-8651A6A47CC9}"/>
              </a:ext>
            </a:extLst>
          </p:cNvPr>
          <p:cNvSpPr>
            <a:spLocks noGrp="1"/>
          </p:cNvSpPr>
          <p:nvPr>
            <p:ph type="sldNum" sz="quarter" idx="12"/>
          </p:nvPr>
        </p:nvSpPr>
        <p:spPr/>
        <p:txBody>
          <a:bodyPr/>
          <a:lstStyle/>
          <a:p>
            <a:fld id="{6547F9EC-0141-428E-9624-21FD351CB832}" type="slidenum">
              <a:rPr lang="en-US" smtClean="0"/>
              <a:t>25</a:t>
            </a:fld>
            <a:endParaRPr lang="en-US"/>
          </a:p>
        </p:txBody>
      </p:sp>
      <p:sp>
        <p:nvSpPr>
          <p:cNvPr id="6" name="Flowchart: Magnetic Disk 5">
            <a:extLst>
              <a:ext uri="{FF2B5EF4-FFF2-40B4-BE49-F238E27FC236}">
                <a16:creationId xmlns:a16="http://schemas.microsoft.com/office/drawing/2014/main" id="{3BEFBC77-7192-4A59-9ABE-056F43829437}"/>
              </a:ext>
            </a:extLst>
          </p:cNvPr>
          <p:cNvSpPr/>
          <p:nvPr/>
        </p:nvSpPr>
        <p:spPr>
          <a:xfrm>
            <a:off x="2435532" y="5449863"/>
            <a:ext cx="7493000" cy="544352"/>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File System has 74,000 files in it</a:t>
            </a:r>
          </a:p>
        </p:txBody>
      </p:sp>
      <p:sp>
        <p:nvSpPr>
          <p:cNvPr id="7" name="Freeform: Shape 6">
            <a:extLst>
              <a:ext uri="{FF2B5EF4-FFF2-40B4-BE49-F238E27FC236}">
                <a16:creationId xmlns:a16="http://schemas.microsoft.com/office/drawing/2014/main" id="{5F11B006-CEEA-40F9-9745-0AB57EA3FAA0}"/>
              </a:ext>
            </a:extLst>
          </p:cNvPr>
          <p:cNvSpPr/>
          <p:nvPr/>
        </p:nvSpPr>
        <p:spPr>
          <a:xfrm>
            <a:off x="1329190" y="2387600"/>
            <a:ext cx="644408" cy="1549400"/>
          </a:xfrm>
          <a:custGeom>
            <a:avLst/>
            <a:gdLst>
              <a:gd name="connsiteX0" fmla="*/ 110142 w 644408"/>
              <a:gd name="connsiteY0" fmla="*/ 0 h 1549400"/>
              <a:gd name="connsiteX1" fmla="*/ 643542 w 644408"/>
              <a:gd name="connsiteY1" fmla="*/ 499533 h 1549400"/>
              <a:gd name="connsiteX2" fmla="*/ 76 w 644408"/>
              <a:gd name="connsiteY2" fmla="*/ 939800 h 1549400"/>
              <a:gd name="connsiteX3" fmla="*/ 609676 w 644408"/>
              <a:gd name="connsiteY3" fmla="*/ 1549400 h 1549400"/>
            </a:gdLst>
            <a:ahLst/>
            <a:cxnLst>
              <a:cxn ang="0">
                <a:pos x="connsiteX0" y="connsiteY0"/>
              </a:cxn>
              <a:cxn ang="0">
                <a:pos x="connsiteX1" y="connsiteY1"/>
              </a:cxn>
              <a:cxn ang="0">
                <a:pos x="connsiteX2" y="connsiteY2"/>
              </a:cxn>
              <a:cxn ang="0">
                <a:pos x="connsiteX3" y="connsiteY3"/>
              </a:cxn>
            </a:cxnLst>
            <a:rect l="l" t="t" r="r" b="b"/>
            <a:pathLst>
              <a:path w="644408" h="1549400">
                <a:moveTo>
                  <a:pt x="110142" y="0"/>
                </a:moveTo>
                <a:cubicBezTo>
                  <a:pt x="386014" y="171450"/>
                  <a:pt x="661886" y="342900"/>
                  <a:pt x="643542" y="499533"/>
                </a:cubicBezTo>
                <a:cubicBezTo>
                  <a:pt x="625198" y="656166"/>
                  <a:pt x="5720" y="764822"/>
                  <a:pt x="76" y="939800"/>
                </a:cubicBezTo>
                <a:cubicBezTo>
                  <a:pt x="-5568" y="1114778"/>
                  <a:pt x="302054" y="1332089"/>
                  <a:pt x="609676" y="1549400"/>
                </a:cubicBezTo>
              </a:path>
            </a:pathLst>
          </a:cu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E6D52729-B9E0-4CF8-A90C-9352D9BC9F32}"/>
              </a:ext>
            </a:extLst>
          </p:cNvPr>
          <p:cNvSpPr txBox="1"/>
          <p:nvPr/>
        </p:nvSpPr>
        <p:spPr>
          <a:xfrm>
            <a:off x="694266" y="3920071"/>
            <a:ext cx="2099734" cy="923330"/>
          </a:xfrm>
          <a:prstGeom prst="rect">
            <a:avLst/>
          </a:prstGeom>
          <a:noFill/>
        </p:spPr>
        <p:txBody>
          <a:bodyPr wrap="square" rtlCol="0">
            <a:spAutoFit/>
          </a:bodyPr>
          <a:lstStyle/>
          <a:p>
            <a:r>
              <a:rPr lang="en-US" dirty="0"/>
              <a:t>Computational thread 1 processes about 2000 files</a:t>
            </a:r>
          </a:p>
        </p:txBody>
      </p:sp>
      <p:sp>
        <p:nvSpPr>
          <p:cNvPr id="9" name="Freeform: Shape 8">
            <a:extLst>
              <a:ext uri="{FF2B5EF4-FFF2-40B4-BE49-F238E27FC236}">
                <a16:creationId xmlns:a16="http://schemas.microsoft.com/office/drawing/2014/main" id="{E3094171-106D-40E1-9719-D3ECA4CEF231}"/>
              </a:ext>
            </a:extLst>
          </p:cNvPr>
          <p:cNvSpPr/>
          <p:nvPr/>
        </p:nvSpPr>
        <p:spPr>
          <a:xfrm>
            <a:off x="4969865" y="2387600"/>
            <a:ext cx="644408" cy="1549400"/>
          </a:xfrm>
          <a:custGeom>
            <a:avLst/>
            <a:gdLst>
              <a:gd name="connsiteX0" fmla="*/ 110142 w 644408"/>
              <a:gd name="connsiteY0" fmla="*/ 0 h 1549400"/>
              <a:gd name="connsiteX1" fmla="*/ 643542 w 644408"/>
              <a:gd name="connsiteY1" fmla="*/ 499533 h 1549400"/>
              <a:gd name="connsiteX2" fmla="*/ 76 w 644408"/>
              <a:gd name="connsiteY2" fmla="*/ 939800 h 1549400"/>
              <a:gd name="connsiteX3" fmla="*/ 609676 w 644408"/>
              <a:gd name="connsiteY3" fmla="*/ 1549400 h 1549400"/>
            </a:gdLst>
            <a:ahLst/>
            <a:cxnLst>
              <a:cxn ang="0">
                <a:pos x="connsiteX0" y="connsiteY0"/>
              </a:cxn>
              <a:cxn ang="0">
                <a:pos x="connsiteX1" y="connsiteY1"/>
              </a:cxn>
              <a:cxn ang="0">
                <a:pos x="connsiteX2" y="connsiteY2"/>
              </a:cxn>
              <a:cxn ang="0">
                <a:pos x="connsiteX3" y="connsiteY3"/>
              </a:cxn>
            </a:cxnLst>
            <a:rect l="l" t="t" r="r" b="b"/>
            <a:pathLst>
              <a:path w="644408" h="1549400">
                <a:moveTo>
                  <a:pt x="110142" y="0"/>
                </a:moveTo>
                <a:cubicBezTo>
                  <a:pt x="386014" y="171450"/>
                  <a:pt x="661886" y="342900"/>
                  <a:pt x="643542" y="499533"/>
                </a:cubicBezTo>
                <a:cubicBezTo>
                  <a:pt x="625198" y="656166"/>
                  <a:pt x="5720" y="764822"/>
                  <a:pt x="76" y="939800"/>
                </a:cubicBezTo>
                <a:cubicBezTo>
                  <a:pt x="-5568" y="1114778"/>
                  <a:pt x="302054" y="1332089"/>
                  <a:pt x="609676" y="1549400"/>
                </a:cubicBezTo>
              </a:path>
            </a:pathLst>
          </a:cu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459505DC-305C-4938-B6A9-8E3949DCD020}"/>
              </a:ext>
            </a:extLst>
          </p:cNvPr>
          <p:cNvSpPr txBox="1"/>
          <p:nvPr/>
        </p:nvSpPr>
        <p:spPr>
          <a:xfrm>
            <a:off x="4706533" y="3920071"/>
            <a:ext cx="2099734" cy="923330"/>
          </a:xfrm>
          <a:prstGeom prst="rect">
            <a:avLst/>
          </a:prstGeom>
          <a:noFill/>
        </p:spPr>
        <p:txBody>
          <a:bodyPr wrap="square" rtlCol="0">
            <a:spAutoFit/>
          </a:bodyPr>
          <a:lstStyle/>
          <a:p>
            <a:r>
              <a:rPr lang="en-US" dirty="0"/>
              <a:t>Computational thread 3 processes about 2000 files</a:t>
            </a:r>
          </a:p>
        </p:txBody>
      </p:sp>
      <p:sp>
        <p:nvSpPr>
          <p:cNvPr id="11" name="Freeform: Shape 10">
            <a:extLst>
              <a:ext uri="{FF2B5EF4-FFF2-40B4-BE49-F238E27FC236}">
                <a16:creationId xmlns:a16="http://schemas.microsoft.com/office/drawing/2014/main" id="{5A31D6DF-811E-4C0A-A202-88DE71D50A2B}"/>
              </a:ext>
            </a:extLst>
          </p:cNvPr>
          <p:cNvSpPr/>
          <p:nvPr/>
        </p:nvSpPr>
        <p:spPr>
          <a:xfrm>
            <a:off x="3132594" y="2387600"/>
            <a:ext cx="644408" cy="1549400"/>
          </a:xfrm>
          <a:custGeom>
            <a:avLst/>
            <a:gdLst>
              <a:gd name="connsiteX0" fmla="*/ 110142 w 644408"/>
              <a:gd name="connsiteY0" fmla="*/ 0 h 1549400"/>
              <a:gd name="connsiteX1" fmla="*/ 643542 w 644408"/>
              <a:gd name="connsiteY1" fmla="*/ 499533 h 1549400"/>
              <a:gd name="connsiteX2" fmla="*/ 76 w 644408"/>
              <a:gd name="connsiteY2" fmla="*/ 939800 h 1549400"/>
              <a:gd name="connsiteX3" fmla="*/ 609676 w 644408"/>
              <a:gd name="connsiteY3" fmla="*/ 1549400 h 1549400"/>
            </a:gdLst>
            <a:ahLst/>
            <a:cxnLst>
              <a:cxn ang="0">
                <a:pos x="connsiteX0" y="connsiteY0"/>
              </a:cxn>
              <a:cxn ang="0">
                <a:pos x="connsiteX1" y="connsiteY1"/>
              </a:cxn>
              <a:cxn ang="0">
                <a:pos x="connsiteX2" y="connsiteY2"/>
              </a:cxn>
              <a:cxn ang="0">
                <a:pos x="connsiteX3" y="connsiteY3"/>
              </a:cxn>
            </a:cxnLst>
            <a:rect l="l" t="t" r="r" b="b"/>
            <a:pathLst>
              <a:path w="644408" h="1549400">
                <a:moveTo>
                  <a:pt x="110142" y="0"/>
                </a:moveTo>
                <a:cubicBezTo>
                  <a:pt x="386014" y="171450"/>
                  <a:pt x="661886" y="342900"/>
                  <a:pt x="643542" y="499533"/>
                </a:cubicBezTo>
                <a:cubicBezTo>
                  <a:pt x="625198" y="656166"/>
                  <a:pt x="5720" y="764822"/>
                  <a:pt x="76" y="939800"/>
                </a:cubicBezTo>
                <a:cubicBezTo>
                  <a:pt x="-5568" y="1114778"/>
                  <a:pt x="302054" y="1332089"/>
                  <a:pt x="609676" y="1549400"/>
                </a:cubicBezTo>
              </a:path>
            </a:pathLst>
          </a:cu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85475746-23C3-4A4E-B5CD-8543628DD862}"/>
              </a:ext>
            </a:extLst>
          </p:cNvPr>
          <p:cNvSpPr txBox="1"/>
          <p:nvPr/>
        </p:nvSpPr>
        <p:spPr>
          <a:xfrm>
            <a:off x="2870131" y="3920071"/>
            <a:ext cx="2099734" cy="923330"/>
          </a:xfrm>
          <a:prstGeom prst="rect">
            <a:avLst/>
          </a:prstGeom>
          <a:noFill/>
        </p:spPr>
        <p:txBody>
          <a:bodyPr wrap="square" rtlCol="0">
            <a:spAutoFit/>
          </a:bodyPr>
          <a:lstStyle/>
          <a:p>
            <a:r>
              <a:rPr lang="en-US" dirty="0"/>
              <a:t>Computational thread 2 processes about 2000 files</a:t>
            </a:r>
          </a:p>
        </p:txBody>
      </p:sp>
      <p:sp>
        <p:nvSpPr>
          <p:cNvPr id="13" name="Freeform: Shape 12">
            <a:extLst>
              <a:ext uri="{FF2B5EF4-FFF2-40B4-BE49-F238E27FC236}">
                <a16:creationId xmlns:a16="http://schemas.microsoft.com/office/drawing/2014/main" id="{A785DEAD-C8BA-4044-89F7-4BE44FDE105C}"/>
              </a:ext>
            </a:extLst>
          </p:cNvPr>
          <p:cNvSpPr/>
          <p:nvPr/>
        </p:nvSpPr>
        <p:spPr>
          <a:xfrm>
            <a:off x="9211676" y="2387600"/>
            <a:ext cx="644408" cy="1549400"/>
          </a:xfrm>
          <a:custGeom>
            <a:avLst/>
            <a:gdLst>
              <a:gd name="connsiteX0" fmla="*/ 110142 w 644408"/>
              <a:gd name="connsiteY0" fmla="*/ 0 h 1549400"/>
              <a:gd name="connsiteX1" fmla="*/ 643542 w 644408"/>
              <a:gd name="connsiteY1" fmla="*/ 499533 h 1549400"/>
              <a:gd name="connsiteX2" fmla="*/ 76 w 644408"/>
              <a:gd name="connsiteY2" fmla="*/ 939800 h 1549400"/>
              <a:gd name="connsiteX3" fmla="*/ 609676 w 644408"/>
              <a:gd name="connsiteY3" fmla="*/ 1549400 h 1549400"/>
            </a:gdLst>
            <a:ahLst/>
            <a:cxnLst>
              <a:cxn ang="0">
                <a:pos x="connsiteX0" y="connsiteY0"/>
              </a:cxn>
              <a:cxn ang="0">
                <a:pos x="connsiteX1" y="connsiteY1"/>
              </a:cxn>
              <a:cxn ang="0">
                <a:pos x="connsiteX2" y="connsiteY2"/>
              </a:cxn>
              <a:cxn ang="0">
                <a:pos x="connsiteX3" y="connsiteY3"/>
              </a:cxn>
            </a:cxnLst>
            <a:rect l="l" t="t" r="r" b="b"/>
            <a:pathLst>
              <a:path w="644408" h="1549400">
                <a:moveTo>
                  <a:pt x="110142" y="0"/>
                </a:moveTo>
                <a:cubicBezTo>
                  <a:pt x="386014" y="171450"/>
                  <a:pt x="661886" y="342900"/>
                  <a:pt x="643542" y="499533"/>
                </a:cubicBezTo>
                <a:cubicBezTo>
                  <a:pt x="625198" y="656166"/>
                  <a:pt x="5720" y="764822"/>
                  <a:pt x="76" y="939800"/>
                </a:cubicBezTo>
                <a:cubicBezTo>
                  <a:pt x="-5568" y="1114778"/>
                  <a:pt x="302054" y="1332089"/>
                  <a:pt x="609676" y="1549400"/>
                </a:cubicBezTo>
              </a:path>
            </a:pathLst>
          </a:cu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37957E13-8205-4B19-B9D1-09C30E62902E}"/>
              </a:ext>
            </a:extLst>
          </p:cNvPr>
          <p:cNvSpPr txBox="1"/>
          <p:nvPr/>
        </p:nvSpPr>
        <p:spPr>
          <a:xfrm>
            <a:off x="8576752" y="3920071"/>
            <a:ext cx="2099734" cy="923330"/>
          </a:xfrm>
          <a:prstGeom prst="rect">
            <a:avLst/>
          </a:prstGeom>
          <a:noFill/>
        </p:spPr>
        <p:txBody>
          <a:bodyPr wrap="square" rtlCol="0">
            <a:spAutoFit/>
          </a:bodyPr>
          <a:lstStyle/>
          <a:p>
            <a:r>
              <a:rPr lang="en-US" dirty="0"/>
              <a:t>Computational thread 24 processes about 2000 files</a:t>
            </a:r>
          </a:p>
        </p:txBody>
      </p:sp>
      <p:sp>
        <p:nvSpPr>
          <p:cNvPr id="15" name="TextBox 14">
            <a:extLst>
              <a:ext uri="{FF2B5EF4-FFF2-40B4-BE49-F238E27FC236}">
                <a16:creationId xmlns:a16="http://schemas.microsoft.com/office/drawing/2014/main" id="{6731E493-B4D9-4EF4-8C43-75943D919EC5}"/>
              </a:ext>
            </a:extLst>
          </p:cNvPr>
          <p:cNvSpPr txBox="1"/>
          <p:nvPr/>
        </p:nvSpPr>
        <p:spPr>
          <a:xfrm>
            <a:off x="6849533" y="2849265"/>
            <a:ext cx="1007534" cy="369332"/>
          </a:xfrm>
          <a:prstGeom prst="rect">
            <a:avLst/>
          </a:prstGeom>
          <a:noFill/>
        </p:spPr>
        <p:txBody>
          <a:bodyPr wrap="square" rtlCol="0">
            <a:spAutoFit/>
          </a:bodyPr>
          <a:lstStyle/>
          <a:p>
            <a:r>
              <a:rPr lang="en-US" dirty="0"/>
              <a:t>. . .</a:t>
            </a:r>
          </a:p>
        </p:txBody>
      </p:sp>
      <p:sp>
        <p:nvSpPr>
          <p:cNvPr id="16" name="Arrow: Right 15">
            <a:extLst>
              <a:ext uri="{FF2B5EF4-FFF2-40B4-BE49-F238E27FC236}">
                <a16:creationId xmlns:a16="http://schemas.microsoft.com/office/drawing/2014/main" id="{8E2DABC1-5B1F-4747-B45B-EC59B58BD3DF}"/>
              </a:ext>
            </a:extLst>
          </p:cNvPr>
          <p:cNvSpPr/>
          <p:nvPr/>
        </p:nvSpPr>
        <p:spPr>
          <a:xfrm rot="14364402">
            <a:off x="2051091" y="4937320"/>
            <a:ext cx="730823" cy="484632"/>
          </a:xfrm>
          <a:prstGeom prst="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a:extLst>
              <a:ext uri="{FF2B5EF4-FFF2-40B4-BE49-F238E27FC236}">
                <a16:creationId xmlns:a16="http://schemas.microsoft.com/office/drawing/2014/main" id="{80A6F70B-217F-4555-866B-848D3A43CCED}"/>
              </a:ext>
            </a:extLst>
          </p:cNvPr>
          <p:cNvPicPr>
            <a:picLocks noChangeAspect="1"/>
          </p:cNvPicPr>
          <p:nvPr/>
        </p:nvPicPr>
        <p:blipFill>
          <a:blip r:embed="rId2"/>
          <a:stretch>
            <a:fillRect/>
          </a:stretch>
        </p:blipFill>
        <p:spPr>
          <a:xfrm>
            <a:off x="9753817" y="2383158"/>
            <a:ext cx="906120" cy="685115"/>
          </a:xfrm>
          <a:prstGeom prst="rect">
            <a:avLst/>
          </a:prstGeom>
        </p:spPr>
      </p:pic>
      <p:pic>
        <p:nvPicPr>
          <p:cNvPr id="20" name="Picture 19">
            <a:extLst>
              <a:ext uri="{FF2B5EF4-FFF2-40B4-BE49-F238E27FC236}">
                <a16:creationId xmlns:a16="http://schemas.microsoft.com/office/drawing/2014/main" id="{B7CAB56A-2C79-4721-8C10-C754F9D558A4}"/>
              </a:ext>
            </a:extLst>
          </p:cNvPr>
          <p:cNvPicPr>
            <a:picLocks noChangeAspect="1"/>
          </p:cNvPicPr>
          <p:nvPr/>
        </p:nvPicPr>
        <p:blipFill>
          <a:blip r:embed="rId2"/>
          <a:stretch>
            <a:fillRect/>
          </a:stretch>
        </p:blipFill>
        <p:spPr>
          <a:xfrm>
            <a:off x="5219283" y="2164150"/>
            <a:ext cx="906120" cy="685115"/>
          </a:xfrm>
          <a:prstGeom prst="rect">
            <a:avLst/>
          </a:prstGeom>
        </p:spPr>
      </p:pic>
      <p:pic>
        <p:nvPicPr>
          <p:cNvPr id="21" name="Picture 20">
            <a:extLst>
              <a:ext uri="{FF2B5EF4-FFF2-40B4-BE49-F238E27FC236}">
                <a16:creationId xmlns:a16="http://schemas.microsoft.com/office/drawing/2014/main" id="{1E70F5FD-26E1-4808-9BA0-13C232887B60}"/>
              </a:ext>
            </a:extLst>
          </p:cNvPr>
          <p:cNvPicPr>
            <a:picLocks noChangeAspect="1"/>
          </p:cNvPicPr>
          <p:nvPr/>
        </p:nvPicPr>
        <p:blipFill>
          <a:blip r:embed="rId2"/>
          <a:stretch>
            <a:fillRect/>
          </a:stretch>
        </p:blipFill>
        <p:spPr>
          <a:xfrm>
            <a:off x="3418688" y="2101951"/>
            <a:ext cx="906120" cy="685115"/>
          </a:xfrm>
          <a:prstGeom prst="rect">
            <a:avLst/>
          </a:prstGeom>
        </p:spPr>
      </p:pic>
      <p:pic>
        <p:nvPicPr>
          <p:cNvPr id="22" name="Picture 21">
            <a:extLst>
              <a:ext uri="{FF2B5EF4-FFF2-40B4-BE49-F238E27FC236}">
                <a16:creationId xmlns:a16="http://schemas.microsoft.com/office/drawing/2014/main" id="{514C8EFC-641B-4F89-A552-7174962BBBA7}"/>
              </a:ext>
            </a:extLst>
          </p:cNvPr>
          <p:cNvPicPr>
            <a:picLocks noChangeAspect="1"/>
          </p:cNvPicPr>
          <p:nvPr/>
        </p:nvPicPr>
        <p:blipFill>
          <a:blip r:embed="rId2"/>
          <a:stretch>
            <a:fillRect/>
          </a:stretch>
        </p:blipFill>
        <p:spPr>
          <a:xfrm>
            <a:off x="1450886" y="2040600"/>
            <a:ext cx="906120" cy="685115"/>
          </a:xfrm>
          <a:prstGeom prst="rect">
            <a:avLst/>
          </a:prstGeom>
        </p:spPr>
      </p:pic>
      <p:sp>
        <p:nvSpPr>
          <p:cNvPr id="23" name="Arrow: Right 22">
            <a:extLst>
              <a:ext uri="{FF2B5EF4-FFF2-40B4-BE49-F238E27FC236}">
                <a16:creationId xmlns:a16="http://schemas.microsoft.com/office/drawing/2014/main" id="{5B644E1D-78A6-4E23-ACCC-26A4DE708E47}"/>
              </a:ext>
            </a:extLst>
          </p:cNvPr>
          <p:cNvSpPr/>
          <p:nvPr/>
        </p:nvSpPr>
        <p:spPr>
          <a:xfrm rot="15244794">
            <a:off x="3302154" y="4917311"/>
            <a:ext cx="730823" cy="484632"/>
          </a:xfrm>
          <a:prstGeom prst="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Arrow: Right 23">
            <a:extLst>
              <a:ext uri="{FF2B5EF4-FFF2-40B4-BE49-F238E27FC236}">
                <a16:creationId xmlns:a16="http://schemas.microsoft.com/office/drawing/2014/main" id="{8F49E09B-1CCA-4DD1-BF45-E22F6081055A}"/>
              </a:ext>
            </a:extLst>
          </p:cNvPr>
          <p:cNvSpPr/>
          <p:nvPr/>
        </p:nvSpPr>
        <p:spPr>
          <a:xfrm rot="16200000">
            <a:off x="4943261" y="4864860"/>
            <a:ext cx="730823" cy="484632"/>
          </a:xfrm>
          <a:prstGeom prst="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Arrow: Right 24">
            <a:extLst>
              <a:ext uri="{FF2B5EF4-FFF2-40B4-BE49-F238E27FC236}">
                <a16:creationId xmlns:a16="http://schemas.microsoft.com/office/drawing/2014/main" id="{C032C910-7C80-42CD-9197-E99794BA41A3}"/>
              </a:ext>
            </a:extLst>
          </p:cNvPr>
          <p:cNvSpPr/>
          <p:nvPr/>
        </p:nvSpPr>
        <p:spPr>
          <a:xfrm rot="17664242">
            <a:off x="8561898" y="4932330"/>
            <a:ext cx="730823" cy="484632"/>
          </a:xfrm>
          <a:prstGeom prst="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Arrow: Right 33">
            <a:extLst>
              <a:ext uri="{FF2B5EF4-FFF2-40B4-BE49-F238E27FC236}">
                <a16:creationId xmlns:a16="http://schemas.microsoft.com/office/drawing/2014/main" id="{1A2A3CE6-AC0C-464D-BA73-4A7E75283A54}"/>
              </a:ext>
            </a:extLst>
          </p:cNvPr>
          <p:cNvSpPr/>
          <p:nvPr/>
        </p:nvSpPr>
        <p:spPr>
          <a:xfrm rot="14364402">
            <a:off x="2045226" y="4931455"/>
            <a:ext cx="730823" cy="484632"/>
          </a:xfrm>
          <a:prstGeom prst="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Arrow: Right 34">
            <a:extLst>
              <a:ext uri="{FF2B5EF4-FFF2-40B4-BE49-F238E27FC236}">
                <a16:creationId xmlns:a16="http://schemas.microsoft.com/office/drawing/2014/main" id="{02FE7916-A7C5-45B1-9063-DD75BE872F74}"/>
              </a:ext>
            </a:extLst>
          </p:cNvPr>
          <p:cNvSpPr/>
          <p:nvPr/>
        </p:nvSpPr>
        <p:spPr>
          <a:xfrm rot="15244794">
            <a:off x="3296289" y="4911446"/>
            <a:ext cx="730823" cy="484632"/>
          </a:xfrm>
          <a:prstGeom prst="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Arrow: Right 35">
            <a:extLst>
              <a:ext uri="{FF2B5EF4-FFF2-40B4-BE49-F238E27FC236}">
                <a16:creationId xmlns:a16="http://schemas.microsoft.com/office/drawing/2014/main" id="{4A7E5D0B-A81F-410D-B3FD-6781AE5CB012}"/>
              </a:ext>
            </a:extLst>
          </p:cNvPr>
          <p:cNvSpPr/>
          <p:nvPr/>
        </p:nvSpPr>
        <p:spPr>
          <a:xfrm rot="16200000">
            <a:off x="4937396" y="4858995"/>
            <a:ext cx="730823" cy="484632"/>
          </a:xfrm>
          <a:prstGeom prst="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Arrow: Right 36">
            <a:extLst>
              <a:ext uri="{FF2B5EF4-FFF2-40B4-BE49-F238E27FC236}">
                <a16:creationId xmlns:a16="http://schemas.microsoft.com/office/drawing/2014/main" id="{A3B67BC3-FA9F-438A-A002-EDFA09864D95}"/>
              </a:ext>
            </a:extLst>
          </p:cNvPr>
          <p:cNvSpPr/>
          <p:nvPr/>
        </p:nvSpPr>
        <p:spPr>
          <a:xfrm rot="17664242">
            <a:off x="8556033" y="4926465"/>
            <a:ext cx="730823" cy="484632"/>
          </a:xfrm>
          <a:prstGeom prst="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54011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9" presetClass="emph" presetSubtype="0" fill="remove" grpId="0" nodeType="withEffect">
                                  <p:stCondLst>
                                    <p:cond delay="500"/>
                                  </p:stCondLst>
                                  <p:childTnLst>
                                    <p:animClr clrSpc="rgb" dir="cw">
                                      <p:cBhvr override="childStyle">
                                        <p:cTn id="6" dur="2000" fill="hold"/>
                                        <p:tgtEl>
                                          <p:spTgt spid="16"/>
                                        </p:tgtEl>
                                        <p:attrNameLst>
                                          <p:attrName>style.color</p:attrName>
                                        </p:attrNameLst>
                                      </p:cBhvr>
                                      <p:to>
                                        <a:srgbClr val="FFFF00"/>
                                      </p:to>
                                    </p:animClr>
                                    <p:animClr clrSpc="rgb" dir="cw">
                                      <p:cBhvr>
                                        <p:cTn id="7" dur="2000" fill="hold"/>
                                        <p:tgtEl>
                                          <p:spTgt spid="16"/>
                                        </p:tgtEl>
                                        <p:attrNameLst>
                                          <p:attrName>fillcolor</p:attrName>
                                        </p:attrNameLst>
                                      </p:cBhvr>
                                      <p:to>
                                        <a:srgbClr val="FFFF00"/>
                                      </p:to>
                                    </p:animClr>
                                    <p:set>
                                      <p:cBhvr>
                                        <p:cTn id="8" dur="2000" fill="hold"/>
                                        <p:tgtEl>
                                          <p:spTgt spid="16"/>
                                        </p:tgtEl>
                                        <p:attrNameLst>
                                          <p:attrName>fill.type</p:attrName>
                                        </p:attrNameLst>
                                      </p:cBhvr>
                                      <p:to>
                                        <p:strVal val="solid"/>
                                      </p:to>
                                    </p:set>
                                    <p:set>
                                      <p:cBhvr>
                                        <p:cTn id="9" dur="2000" fill="hold"/>
                                        <p:tgtEl>
                                          <p:spTgt spid="16"/>
                                        </p:tgtEl>
                                        <p:attrNameLst>
                                          <p:attrName>fill.on</p:attrName>
                                        </p:attrNameLst>
                                      </p:cBhvr>
                                      <p:to>
                                        <p:strVal val="true"/>
                                      </p:to>
                                    </p:set>
                                  </p:childTnLst>
                                </p:cTn>
                              </p:par>
                              <p:par>
                                <p:cTn id="10" presetID="19" presetClass="emph" presetSubtype="0" fill="remove" grpId="0" nodeType="withEffect">
                                  <p:stCondLst>
                                    <p:cond delay="500"/>
                                  </p:stCondLst>
                                  <p:childTnLst>
                                    <p:animClr clrSpc="rgb" dir="cw">
                                      <p:cBhvr override="childStyle">
                                        <p:cTn id="11" dur="2000" fill="hold"/>
                                        <p:tgtEl>
                                          <p:spTgt spid="23"/>
                                        </p:tgtEl>
                                        <p:attrNameLst>
                                          <p:attrName>style.color</p:attrName>
                                        </p:attrNameLst>
                                      </p:cBhvr>
                                      <p:to>
                                        <a:srgbClr val="FFFF00"/>
                                      </p:to>
                                    </p:animClr>
                                    <p:animClr clrSpc="rgb" dir="cw">
                                      <p:cBhvr>
                                        <p:cTn id="12" dur="2000" fill="hold"/>
                                        <p:tgtEl>
                                          <p:spTgt spid="23"/>
                                        </p:tgtEl>
                                        <p:attrNameLst>
                                          <p:attrName>fillcolor</p:attrName>
                                        </p:attrNameLst>
                                      </p:cBhvr>
                                      <p:to>
                                        <a:srgbClr val="FFFF00"/>
                                      </p:to>
                                    </p:animClr>
                                    <p:set>
                                      <p:cBhvr>
                                        <p:cTn id="13" dur="2000" fill="hold"/>
                                        <p:tgtEl>
                                          <p:spTgt spid="23"/>
                                        </p:tgtEl>
                                        <p:attrNameLst>
                                          <p:attrName>fill.type</p:attrName>
                                        </p:attrNameLst>
                                      </p:cBhvr>
                                      <p:to>
                                        <p:strVal val="solid"/>
                                      </p:to>
                                    </p:set>
                                    <p:set>
                                      <p:cBhvr>
                                        <p:cTn id="14" dur="2000" fill="hold"/>
                                        <p:tgtEl>
                                          <p:spTgt spid="23"/>
                                        </p:tgtEl>
                                        <p:attrNameLst>
                                          <p:attrName>fill.on</p:attrName>
                                        </p:attrNameLst>
                                      </p:cBhvr>
                                      <p:to>
                                        <p:strVal val="true"/>
                                      </p:to>
                                    </p:set>
                                  </p:childTnLst>
                                </p:cTn>
                              </p:par>
                              <p:par>
                                <p:cTn id="15" presetID="19" presetClass="emph" presetSubtype="0" fill="remove" grpId="0" nodeType="withEffect">
                                  <p:stCondLst>
                                    <p:cond delay="500"/>
                                  </p:stCondLst>
                                  <p:childTnLst>
                                    <p:animClr clrSpc="rgb" dir="cw">
                                      <p:cBhvr override="childStyle">
                                        <p:cTn id="16" dur="2000" fill="hold"/>
                                        <p:tgtEl>
                                          <p:spTgt spid="24"/>
                                        </p:tgtEl>
                                        <p:attrNameLst>
                                          <p:attrName>style.color</p:attrName>
                                        </p:attrNameLst>
                                      </p:cBhvr>
                                      <p:to>
                                        <a:srgbClr val="FFFF00"/>
                                      </p:to>
                                    </p:animClr>
                                    <p:animClr clrSpc="rgb" dir="cw">
                                      <p:cBhvr>
                                        <p:cTn id="17" dur="2000" fill="hold"/>
                                        <p:tgtEl>
                                          <p:spTgt spid="24"/>
                                        </p:tgtEl>
                                        <p:attrNameLst>
                                          <p:attrName>fillcolor</p:attrName>
                                        </p:attrNameLst>
                                      </p:cBhvr>
                                      <p:to>
                                        <a:srgbClr val="FFFF00"/>
                                      </p:to>
                                    </p:animClr>
                                    <p:set>
                                      <p:cBhvr>
                                        <p:cTn id="18" dur="2000" fill="hold"/>
                                        <p:tgtEl>
                                          <p:spTgt spid="24"/>
                                        </p:tgtEl>
                                        <p:attrNameLst>
                                          <p:attrName>fill.type</p:attrName>
                                        </p:attrNameLst>
                                      </p:cBhvr>
                                      <p:to>
                                        <p:strVal val="solid"/>
                                      </p:to>
                                    </p:set>
                                    <p:set>
                                      <p:cBhvr>
                                        <p:cTn id="19" dur="2000" fill="hold"/>
                                        <p:tgtEl>
                                          <p:spTgt spid="24"/>
                                        </p:tgtEl>
                                        <p:attrNameLst>
                                          <p:attrName>fill.on</p:attrName>
                                        </p:attrNameLst>
                                      </p:cBhvr>
                                      <p:to>
                                        <p:strVal val="true"/>
                                      </p:to>
                                    </p:set>
                                  </p:childTnLst>
                                </p:cTn>
                              </p:par>
                              <p:par>
                                <p:cTn id="20" presetID="19" presetClass="emph" presetSubtype="0" fill="remove" grpId="0" nodeType="withEffect">
                                  <p:stCondLst>
                                    <p:cond delay="500"/>
                                  </p:stCondLst>
                                  <p:childTnLst>
                                    <p:animClr clrSpc="rgb" dir="cw">
                                      <p:cBhvr override="childStyle">
                                        <p:cTn id="21" dur="2000" fill="hold"/>
                                        <p:tgtEl>
                                          <p:spTgt spid="25"/>
                                        </p:tgtEl>
                                        <p:attrNameLst>
                                          <p:attrName>style.color</p:attrName>
                                        </p:attrNameLst>
                                      </p:cBhvr>
                                      <p:to>
                                        <a:srgbClr val="FFFF00"/>
                                      </p:to>
                                    </p:animClr>
                                    <p:animClr clrSpc="rgb" dir="cw">
                                      <p:cBhvr>
                                        <p:cTn id="22" dur="2000" fill="hold"/>
                                        <p:tgtEl>
                                          <p:spTgt spid="25"/>
                                        </p:tgtEl>
                                        <p:attrNameLst>
                                          <p:attrName>fillcolor</p:attrName>
                                        </p:attrNameLst>
                                      </p:cBhvr>
                                      <p:to>
                                        <a:srgbClr val="FFFF00"/>
                                      </p:to>
                                    </p:animClr>
                                    <p:set>
                                      <p:cBhvr>
                                        <p:cTn id="23" dur="2000" fill="hold"/>
                                        <p:tgtEl>
                                          <p:spTgt spid="25"/>
                                        </p:tgtEl>
                                        <p:attrNameLst>
                                          <p:attrName>fill.type</p:attrName>
                                        </p:attrNameLst>
                                      </p:cBhvr>
                                      <p:to>
                                        <p:strVal val="solid"/>
                                      </p:to>
                                    </p:set>
                                    <p:set>
                                      <p:cBhvr>
                                        <p:cTn id="24" dur="2000" fill="hold"/>
                                        <p:tgtEl>
                                          <p:spTgt spid="25"/>
                                        </p:tgtEl>
                                        <p:attrNameLst>
                                          <p:attrName>fill.on</p:attrName>
                                        </p:attrNameLst>
                                      </p:cBhvr>
                                      <p:to>
                                        <p:strVal val="true"/>
                                      </p:to>
                                    </p:set>
                                  </p:childTnLst>
                                </p:cTn>
                              </p:par>
                              <p:par>
                                <p:cTn id="25" presetID="1" presetClass="exit" presetSubtype="0" fill="hold" grpId="1" nodeType="withEffect">
                                  <p:stCondLst>
                                    <p:cond delay="2000"/>
                                  </p:stCondLst>
                                  <p:childTnLst>
                                    <p:set>
                                      <p:cBhvr>
                                        <p:cTn id="26" dur="1" fill="hold">
                                          <p:stCondLst>
                                            <p:cond delay="0"/>
                                          </p:stCondLst>
                                        </p:cTn>
                                        <p:tgtEl>
                                          <p:spTgt spid="16"/>
                                        </p:tgtEl>
                                        <p:attrNameLst>
                                          <p:attrName>style.visibility</p:attrName>
                                        </p:attrNameLst>
                                      </p:cBhvr>
                                      <p:to>
                                        <p:strVal val="hidden"/>
                                      </p:to>
                                    </p:set>
                                  </p:childTnLst>
                                </p:cTn>
                              </p:par>
                              <p:par>
                                <p:cTn id="27" presetID="1" presetClass="exit" presetSubtype="0" fill="hold" grpId="1" nodeType="withEffect">
                                  <p:stCondLst>
                                    <p:cond delay="3400"/>
                                  </p:stCondLst>
                                  <p:childTnLst>
                                    <p:set>
                                      <p:cBhvr>
                                        <p:cTn id="28" dur="1" fill="hold">
                                          <p:stCondLst>
                                            <p:cond delay="0"/>
                                          </p:stCondLst>
                                        </p:cTn>
                                        <p:tgtEl>
                                          <p:spTgt spid="23"/>
                                        </p:tgtEl>
                                        <p:attrNameLst>
                                          <p:attrName>style.visibility</p:attrName>
                                        </p:attrNameLst>
                                      </p:cBhvr>
                                      <p:to>
                                        <p:strVal val="hidden"/>
                                      </p:to>
                                    </p:set>
                                  </p:childTnLst>
                                </p:cTn>
                              </p:par>
                              <p:par>
                                <p:cTn id="29" presetID="1" presetClass="exit" presetSubtype="0" fill="hold" grpId="1" nodeType="withEffect">
                                  <p:stCondLst>
                                    <p:cond delay="5300"/>
                                  </p:stCondLst>
                                  <p:childTnLst>
                                    <p:set>
                                      <p:cBhvr>
                                        <p:cTn id="30" dur="1" fill="hold">
                                          <p:stCondLst>
                                            <p:cond delay="0"/>
                                          </p:stCondLst>
                                        </p:cTn>
                                        <p:tgtEl>
                                          <p:spTgt spid="24"/>
                                        </p:tgtEl>
                                        <p:attrNameLst>
                                          <p:attrName>style.visibility</p:attrName>
                                        </p:attrNameLst>
                                      </p:cBhvr>
                                      <p:to>
                                        <p:strVal val="hidden"/>
                                      </p:to>
                                    </p:set>
                                  </p:childTnLst>
                                </p:cTn>
                              </p:par>
                              <p:par>
                                <p:cTn id="31" presetID="1" presetClass="exit" presetSubtype="0" fill="hold" grpId="1" nodeType="withEffect">
                                  <p:stCondLst>
                                    <p:cond delay="6800"/>
                                  </p:stCondLst>
                                  <p:childTnLst>
                                    <p:set>
                                      <p:cBhvr>
                                        <p:cTn id="32" dur="1" fill="hold">
                                          <p:stCondLst>
                                            <p:cond delay="0"/>
                                          </p:stCondLst>
                                        </p:cTn>
                                        <p:tgtEl>
                                          <p:spTgt spid="25"/>
                                        </p:tgtEl>
                                        <p:attrNameLst>
                                          <p:attrName>style.visibility</p:attrName>
                                        </p:attrNameLst>
                                      </p:cBhvr>
                                      <p:to>
                                        <p:strVal val="hidden"/>
                                      </p:to>
                                    </p:set>
                                  </p:childTnLst>
                                </p:cTn>
                              </p:par>
                              <p:par>
                                <p:cTn id="33" presetID="1" presetClass="entr" presetSubtype="0" fill="hold" grpId="2" nodeType="withEffect">
                                  <p:stCondLst>
                                    <p:cond delay="5300"/>
                                  </p:stCondLst>
                                  <p:childTnLst>
                                    <p:set>
                                      <p:cBhvr>
                                        <p:cTn id="34" dur="1" fill="hold">
                                          <p:stCondLst>
                                            <p:cond delay="0"/>
                                          </p:stCondLst>
                                        </p:cTn>
                                        <p:tgtEl>
                                          <p:spTgt spid="16"/>
                                        </p:tgtEl>
                                        <p:attrNameLst>
                                          <p:attrName>style.visibility</p:attrName>
                                        </p:attrNameLst>
                                      </p:cBhvr>
                                      <p:to>
                                        <p:strVal val="visible"/>
                                      </p:to>
                                    </p:set>
                                  </p:childTnLst>
                                </p:cTn>
                              </p:par>
                              <p:par>
                                <p:cTn id="35" presetID="1" presetClass="entr" presetSubtype="0" fill="hold" grpId="2" nodeType="withEffect">
                                  <p:stCondLst>
                                    <p:cond delay="7200"/>
                                  </p:stCondLst>
                                  <p:childTnLst>
                                    <p:set>
                                      <p:cBhvr>
                                        <p:cTn id="36" dur="1" fill="hold">
                                          <p:stCondLst>
                                            <p:cond delay="0"/>
                                          </p:stCondLst>
                                        </p:cTn>
                                        <p:tgtEl>
                                          <p:spTgt spid="23"/>
                                        </p:tgtEl>
                                        <p:attrNameLst>
                                          <p:attrName>style.visibility</p:attrName>
                                        </p:attrNameLst>
                                      </p:cBhvr>
                                      <p:to>
                                        <p:strVal val="visible"/>
                                      </p:to>
                                    </p:set>
                                  </p:childTnLst>
                                </p:cTn>
                              </p:par>
                              <p:par>
                                <p:cTn id="37" presetID="1" presetClass="entr" presetSubtype="0" fill="hold" grpId="2" nodeType="withEffect">
                                  <p:stCondLst>
                                    <p:cond delay="8800"/>
                                  </p:stCondLst>
                                  <p:childTnLst>
                                    <p:set>
                                      <p:cBhvr>
                                        <p:cTn id="38" dur="1" fill="hold">
                                          <p:stCondLst>
                                            <p:cond delay="0"/>
                                          </p:stCondLst>
                                        </p:cTn>
                                        <p:tgtEl>
                                          <p:spTgt spid="24"/>
                                        </p:tgtEl>
                                        <p:attrNameLst>
                                          <p:attrName>style.visibility</p:attrName>
                                        </p:attrNameLst>
                                      </p:cBhvr>
                                      <p:to>
                                        <p:strVal val="visible"/>
                                      </p:to>
                                    </p:set>
                                  </p:childTnLst>
                                </p:cTn>
                              </p:par>
                              <p:par>
                                <p:cTn id="39" presetID="1" presetClass="entr" presetSubtype="0" fill="hold" grpId="2" nodeType="withEffect">
                                  <p:stCondLst>
                                    <p:cond delay="10700"/>
                                  </p:stCondLst>
                                  <p:childTnLst>
                                    <p:set>
                                      <p:cBhvr>
                                        <p:cTn id="40" dur="1" fill="hold">
                                          <p:stCondLst>
                                            <p:cond delay="0"/>
                                          </p:stCondLst>
                                        </p:cTn>
                                        <p:tgtEl>
                                          <p:spTgt spid="25"/>
                                        </p:tgtEl>
                                        <p:attrNameLst>
                                          <p:attrName>style.visibility</p:attrName>
                                        </p:attrNameLst>
                                      </p:cBhvr>
                                      <p:to>
                                        <p:strVal val="visible"/>
                                      </p:to>
                                    </p:set>
                                  </p:childTnLst>
                                </p:cTn>
                              </p:par>
                            </p:childTnLst>
                          </p:cTn>
                        </p:par>
                        <p:par>
                          <p:cTn id="41" fill="hold">
                            <p:stCondLst>
                              <p:cond delay="10700"/>
                            </p:stCondLst>
                            <p:childTnLst>
                              <p:par>
                                <p:cTn id="42" presetID="1" presetClass="exit" presetSubtype="0" fill="hold" grpId="3" nodeType="afterEffect">
                                  <p:stCondLst>
                                    <p:cond delay="0"/>
                                  </p:stCondLst>
                                  <p:childTnLst>
                                    <p:set>
                                      <p:cBhvr>
                                        <p:cTn id="43" dur="1" fill="hold">
                                          <p:stCondLst>
                                            <p:cond delay="0"/>
                                          </p:stCondLst>
                                        </p:cTn>
                                        <p:tgtEl>
                                          <p:spTgt spid="16"/>
                                        </p:tgtEl>
                                        <p:attrNameLst>
                                          <p:attrName>style.visibility</p:attrName>
                                        </p:attrNameLst>
                                      </p:cBhvr>
                                      <p:to>
                                        <p:strVal val="hidden"/>
                                      </p:to>
                                    </p:set>
                                  </p:childTnLst>
                                </p:cTn>
                              </p:par>
                              <p:par>
                                <p:cTn id="44" presetID="1" presetClass="exit" presetSubtype="0" fill="hold" grpId="3" nodeType="withEffect">
                                  <p:stCondLst>
                                    <p:cond delay="0"/>
                                  </p:stCondLst>
                                  <p:childTnLst>
                                    <p:set>
                                      <p:cBhvr>
                                        <p:cTn id="45" dur="1" fill="hold">
                                          <p:stCondLst>
                                            <p:cond delay="0"/>
                                          </p:stCondLst>
                                        </p:cTn>
                                        <p:tgtEl>
                                          <p:spTgt spid="23"/>
                                        </p:tgtEl>
                                        <p:attrNameLst>
                                          <p:attrName>style.visibility</p:attrName>
                                        </p:attrNameLst>
                                      </p:cBhvr>
                                      <p:to>
                                        <p:strVal val="hidden"/>
                                      </p:to>
                                    </p:set>
                                  </p:childTnLst>
                                </p:cTn>
                              </p:par>
                              <p:par>
                                <p:cTn id="46" presetID="1" presetClass="exit" presetSubtype="0" fill="hold" grpId="3" nodeType="withEffect">
                                  <p:stCondLst>
                                    <p:cond delay="0"/>
                                  </p:stCondLst>
                                  <p:childTnLst>
                                    <p:set>
                                      <p:cBhvr>
                                        <p:cTn id="47" dur="1" fill="hold">
                                          <p:stCondLst>
                                            <p:cond delay="0"/>
                                          </p:stCondLst>
                                        </p:cTn>
                                        <p:tgtEl>
                                          <p:spTgt spid="24"/>
                                        </p:tgtEl>
                                        <p:attrNameLst>
                                          <p:attrName>style.visibility</p:attrName>
                                        </p:attrNameLst>
                                      </p:cBhvr>
                                      <p:to>
                                        <p:strVal val="hidden"/>
                                      </p:to>
                                    </p:set>
                                  </p:childTnLst>
                                </p:cTn>
                              </p:par>
                              <p:par>
                                <p:cTn id="48" presetID="1" presetClass="exit" presetSubtype="0" fill="hold" grpId="3" nodeType="withEffect">
                                  <p:stCondLst>
                                    <p:cond delay="0"/>
                                  </p:stCondLst>
                                  <p:childTnLst>
                                    <p:set>
                                      <p:cBhvr>
                                        <p:cTn id="49" dur="1" fill="hold">
                                          <p:stCondLst>
                                            <p:cond delay="0"/>
                                          </p:stCondLst>
                                        </p:cTn>
                                        <p:tgtEl>
                                          <p:spTgt spid="25"/>
                                        </p:tgtEl>
                                        <p:attrNameLst>
                                          <p:attrName>style.visibility</p:attrName>
                                        </p:attrNameLst>
                                      </p:cBhvr>
                                      <p:to>
                                        <p:strVal val="hidden"/>
                                      </p:to>
                                    </p:set>
                                  </p:childTnLst>
                                </p:cTn>
                              </p:par>
                            </p:childTnLst>
                          </p:cTn>
                        </p:par>
                        <p:par>
                          <p:cTn id="50" fill="hold">
                            <p:stCondLst>
                              <p:cond delay="10700"/>
                            </p:stCondLst>
                            <p:childTnLst>
                              <p:par>
                                <p:cTn id="51" presetID="1" presetClass="entr" presetSubtype="0" fill="hold" grpId="4" nodeType="afterEffect">
                                  <p:stCondLst>
                                    <p:cond delay="0"/>
                                  </p:stCondLst>
                                  <p:childTnLst>
                                    <p:set>
                                      <p:cBhvr>
                                        <p:cTn id="52" dur="1" fill="hold">
                                          <p:stCondLst>
                                            <p:cond delay="0"/>
                                          </p:stCondLst>
                                        </p:cTn>
                                        <p:tgtEl>
                                          <p:spTgt spid="34"/>
                                        </p:tgtEl>
                                        <p:attrNameLst>
                                          <p:attrName>style.visibility</p:attrName>
                                        </p:attrNameLst>
                                      </p:cBhvr>
                                      <p:to>
                                        <p:strVal val="visible"/>
                                      </p:to>
                                    </p:set>
                                  </p:childTnLst>
                                </p:cTn>
                              </p:par>
                              <p:par>
                                <p:cTn id="53" presetID="1" presetClass="entr" presetSubtype="0" fill="hold" grpId="4" nodeType="withEffect">
                                  <p:stCondLst>
                                    <p:cond delay="0"/>
                                  </p:stCondLst>
                                  <p:childTnLst>
                                    <p:set>
                                      <p:cBhvr>
                                        <p:cTn id="54" dur="1" fill="hold">
                                          <p:stCondLst>
                                            <p:cond delay="0"/>
                                          </p:stCondLst>
                                        </p:cTn>
                                        <p:tgtEl>
                                          <p:spTgt spid="35"/>
                                        </p:tgtEl>
                                        <p:attrNameLst>
                                          <p:attrName>style.visibility</p:attrName>
                                        </p:attrNameLst>
                                      </p:cBhvr>
                                      <p:to>
                                        <p:strVal val="visible"/>
                                      </p:to>
                                    </p:set>
                                  </p:childTnLst>
                                </p:cTn>
                              </p:par>
                              <p:par>
                                <p:cTn id="55" presetID="1" presetClass="entr" presetSubtype="0" fill="hold" grpId="4" nodeType="withEffect">
                                  <p:stCondLst>
                                    <p:cond delay="0"/>
                                  </p:stCondLst>
                                  <p:childTnLst>
                                    <p:set>
                                      <p:cBhvr>
                                        <p:cTn id="56" dur="1" fill="hold">
                                          <p:stCondLst>
                                            <p:cond delay="0"/>
                                          </p:stCondLst>
                                        </p:cTn>
                                        <p:tgtEl>
                                          <p:spTgt spid="36"/>
                                        </p:tgtEl>
                                        <p:attrNameLst>
                                          <p:attrName>style.visibility</p:attrName>
                                        </p:attrNameLst>
                                      </p:cBhvr>
                                      <p:to>
                                        <p:strVal val="visible"/>
                                      </p:to>
                                    </p:set>
                                  </p:childTnLst>
                                </p:cTn>
                              </p:par>
                              <p:par>
                                <p:cTn id="57" presetID="1" presetClass="entr" presetSubtype="0" fill="hold" grpId="4" nodeType="withEffect">
                                  <p:stCondLst>
                                    <p:cond delay="0"/>
                                  </p:stCondLst>
                                  <p:childTnLst>
                                    <p:set>
                                      <p:cBhvr>
                                        <p:cTn id="58" dur="1" fill="hold">
                                          <p:stCondLst>
                                            <p:cond delay="0"/>
                                          </p:stCondLst>
                                        </p:cTn>
                                        <p:tgtEl>
                                          <p:spTgt spid="37"/>
                                        </p:tgtEl>
                                        <p:attrNameLst>
                                          <p:attrName>style.visibility</p:attrName>
                                        </p:attrNameLst>
                                      </p:cBhvr>
                                      <p:to>
                                        <p:strVal val="visible"/>
                                      </p:to>
                                    </p:set>
                                  </p:childTnLst>
                                </p:cTn>
                              </p:par>
                              <p:par>
                                <p:cTn id="59" presetID="19" presetClass="emph" presetSubtype="0" fill="remove" grpId="0" nodeType="withEffect">
                                  <p:stCondLst>
                                    <p:cond delay="500"/>
                                  </p:stCondLst>
                                  <p:childTnLst>
                                    <p:animClr clrSpc="rgb" dir="cw">
                                      <p:cBhvr override="childStyle">
                                        <p:cTn id="60" dur="2000" fill="hold"/>
                                        <p:tgtEl>
                                          <p:spTgt spid="34"/>
                                        </p:tgtEl>
                                        <p:attrNameLst>
                                          <p:attrName>style.color</p:attrName>
                                        </p:attrNameLst>
                                      </p:cBhvr>
                                      <p:to>
                                        <a:srgbClr val="FFFF00"/>
                                      </p:to>
                                    </p:animClr>
                                    <p:animClr clrSpc="rgb" dir="cw">
                                      <p:cBhvr>
                                        <p:cTn id="61" dur="2000" fill="hold"/>
                                        <p:tgtEl>
                                          <p:spTgt spid="34"/>
                                        </p:tgtEl>
                                        <p:attrNameLst>
                                          <p:attrName>fillcolor</p:attrName>
                                        </p:attrNameLst>
                                      </p:cBhvr>
                                      <p:to>
                                        <a:srgbClr val="FFFF00"/>
                                      </p:to>
                                    </p:animClr>
                                    <p:set>
                                      <p:cBhvr>
                                        <p:cTn id="62" dur="2000" fill="hold"/>
                                        <p:tgtEl>
                                          <p:spTgt spid="34"/>
                                        </p:tgtEl>
                                        <p:attrNameLst>
                                          <p:attrName>fill.type</p:attrName>
                                        </p:attrNameLst>
                                      </p:cBhvr>
                                      <p:to>
                                        <p:strVal val="solid"/>
                                      </p:to>
                                    </p:set>
                                    <p:set>
                                      <p:cBhvr>
                                        <p:cTn id="63" dur="2000" fill="hold"/>
                                        <p:tgtEl>
                                          <p:spTgt spid="34"/>
                                        </p:tgtEl>
                                        <p:attrNameLst>
                                          <p:attrName>fill.on</p:attrName>
                                        </p:attrNameLst>
                                      </p:cBhvr>
                                      <p:to>
                                        <p:strVal val="true"/>
                                      </p:to>
                                    </p:set>
                                  </p:childTnLst>
                                </p:cTn>
                              </p:par>
                              <p:par>
                                <p:cTn id="64" presetID="19" presetClass="emph" presetSubtype="0" fill="remove" grpId="0" nodeType="withEffect">
                                  <p:stCondLst>
                                    <p:cond delay="500"/>
                                  </p:stCondLst>
                                  <p:childTnLst>
                                    <p:animClr clrSpc="rgb" dir="cw">
                                      <p:cBhvr override="childStyle">
                                        <p:cTn id="65" dur="2000" fill="hold"/>
                                        <p:tgtEl>
                                          <p:spTgt spid="35"/>
                                        </p:tgtEl>
                                        <p:attrNameLst>
                                          <p:attrName>style.color</p:attrName>
                                        </p:attrNameLst>
                                      </p:cBhvr>
                                      <p:to>
                                        <a:srgbClr val="FFFF00"/>
                                      </p:to>
                                    </p:animClr>
                                    <p:animClr clrSpc="rgb" dir="cw">
                                      <p:cBhvr>
                                        <p:cTn id="66" dur="2000" fill="hold"/>
                                        <p:tgtEl>
                                          <p:spTgt spid="35"/>
                                        </p:tgtEl>
                                        <p:attrNameLst>
                                          <p:attrName>fillcolor</p:attrName>
                                        </p:attrNameLst>
                                      </p:cBhvr>
                                      <p:to>
                                        <a:srgbClr val="FFFF00"/>
                                      </p:to>
                                    </p:animClr>
                                    <p:set>
                                      <p:cBhvr>
                                        <p:cTn id="67" dur="2000" fill="hold"/>
                                        <p:tgtEl>
                                          <p:spTgt spid="35"/>
                                        </p:tgtEl>
                                        <p:attrNameLst>
                                          <p:attrName>fill.type</p:attrName>
                                        </p:attrNameLst>
                                      </p:cBhvr>
                                      <p:to>
                                        <p:strVal val="solid"/>
                                      </p:to>
                                    </p:set>
                                    <p:set>
                                      <p:cBhvr>
                                        <p:cTn id="68" dur="2000" fill="hold"/>
                                        <p:tgtEl>
                                          <p:spTgt spid="35"/>
                                        </p:tgtEl>
                                        <p:attrNameLst>
                                          <p:attrName>fill.on</p:attrName>
                                        </p:attrNameLst>
                                      </p:cBhvr>
                                      <p:to>
                                        <p:strVal val="true"/>
                                      </p:to>
                                    </p:set>
                                  </p:childTnLst>
                                </p:cTn>
                              </p:par>
                              <p:par>
                                <p:cTn id="69" presetID="19" presetClass="emph" presetSubtype="0" fill="remove" grpId="0" nodeType="withEffect">
                                  <p:stCondLst>
                                    <p:cond delay="500"/>
                                  </p:stCondLst>
                                  <p:childTnLst>
                                    <p:animClr clrSpc="rgb" dir="cw">
                                      <p:cBhvr override="childStyle">
                                        <p:cTn id="70" dur="2000" fill="hold"/>
                                        <p:tgtEl>
                                          <p:spTgt spid="36"/>
                                        </p:tgtEl>
                                        <p:attrNameLst>
                                          <p:attrName>style.color</p:attrName>
                                        </p:attrNameLst>
                                      </p:cBhvr>
                                      <p:to>
                                        <a:srgbClr val="FFFF00"/>
                                      </p:to>
                                    </p:animClr>
                                    <p:animClr clrSpc="rgb" dir="cw">
                                      <p:cBhvr>
                                        <p:cTn id="71" dur="2000" fill="hold"/>
                                        <p:tgtEl>
                                          <p:spTgt spid="36"/>
                                        </p:tgtEl>
                                        <p:attrNameLst>
                                          <p:attrName>fillcolor</p:attrName>
                                        </p:attrNameLst>
                                      </p:cBhvr>
                                      <p:to>
                                        <a:srgbClr val="FFFF00"/>
                                      </p:to>
                                    </p:animClr>
                                    <p:set>
                                      <p:cBhvr>
                                        <p:cTn id="72" dur="2000" fill="hold"/>
                                        <p:tgtEl>
                                          <p:spTgt spid="36"/>
                                        </p:tgtEl>
                                        <p:attrNameLst>
                                          <p:attrName>fill.type</p:attrName>
                                        </p:attrNameLst>
                                      </p:cBhvr>
                                      <p:to>
                                        <p:strVal val="solid"/>
                                      </p:to>
                                    </p:set>
                                    <p:set>
                                      <p:cBhvr>
                                        <p:cTn id="73" dur="2000" fill="hold"/>
                                        <p:tgtEl>
                                          <p:spTgt spid="36"/>
                                        </p:tgtEl>
                                        <p:attrNameLst>
                                          <p:attrName>fill.on</p:attrName>
                                        </p:attrNameLst>
                                      </p:cBhvr>
                                      <p:to>
                                        <p:strVal val="true"/>
                                      </p:to>
                                    </p:set>
                                  </p:childTnLst>
                                </p:cTn>
                              </p:par>
                              <p:par>
                                <p:cTn id="74" presetID="19" presetClass="emph" presetSubtype="0" fill="remove" grpId="0" nodeType="withEffect">
                                  <p:stCondLst>
                                    <p:cond delay="500"/>
                                  </p:stCondLst>
                                  <p:childTnLst>
                                    <p:animClr clrSpc="rgb" dir="cw">
                                      <p:cBhvr override="childStyle">
                                        <p:cTn id="75" dur="2000" fill="hold"/>
                                        <p:tgtEl>
                                          <p:spTgt spid="37"/>
                                        </p:tgtEl>
                                        <p:attrNameLst>
                                          <p:attrName>style.color</p:attrName>
                                        </p:attrNameLst>
                                      </p:cBhvr>
                                      <p:to>
                                        <a:srgbClr val="FFFF00"/>
                                      </p:to>
                                    </p:animClr>
                                    <p:animClr clrSpc="rgb" dir="cw">
                                      <p:cBhvr>
                                        <p:cTn id="76" dur="2000" fill="hold"/>
                                        <p:tgtEl>
                                          <p:spTgt spid="37"/>
                                        </p:tgtEl>
                                        <p:attrNameLst>
                                          <p:attrName>fillcolor</p:attrName>
                                        </p:attrNameLst>
                                      </p:cBhvr>
                                      <p:to>
                                        <a:srgbClr val="FFFF00"/>
                                      </p:to>
                                    </p:animClr>
                                    <p:set>
                                      <p:cBhvr>
                                        <p:cTn id="77" dur="2000" fill="hold"/>
                                        <p:tgtEl>
                                          <p:spTgt spid="37"/>
                                        </p:tgtEl>
                                        <p:attrNameLst>
                                          <p:attrName>fill.type</p:attrName>
                                        </p:attrNameLst>
                                      </p:cBhvr>
                                      <p:to>
                                        <p:strVal val="solid"/>
                                      </p:to>
                                    </p:set>
                                    <p:set>
                                      <p:cBhvr>
                                        <p:cTn id="78" dur="2000" fill="hold"/>
                                        <p:tgtEl>
                                          <p:spTgt spid="37"/>
                                        </p:tgtEl>
                                        <p:attrNameLst>
                                          <p:attrName>fill.on</p:attrName>
                                        </p:attrNameLst>
                                      </p:cBhvr>
                                      <p:to>
                                        <p:strVal val="true"/>
                                      </p:to>
                                    </p:set>
                                  </p:childTnLst>
                                </p:cTn>
                              </p:par>
                              <p:par>
                                <p:cTn id="79" presetID="1" presetClass="exit" presetSubtype="0" fill="hold" grpId="1" nodeType="withEffect">
                                  <p:stCondLst>
                                    <p:cond delay="2000"/>
                                  </p:stCondLst>
                                  <p:childTnLst>
                                    <p:set>
                                      <p:cBhvr>
                                        <p:cTn id="80" dur="1" fill="hold">
                                          <p:stCondLst>
                                            <p:cond delay="0"/>
                                          </p:stCondLst>
                                        </p:cTn>
                                        <p:tgtEl>
                                          <p:spTgt spid="34"/>
                                        </p:tgtEl>
                                        <p:attrNameLst>
                                          <p:attrName>style.visibility</p:attrName>
                                        </p:attrNameLst>
                                      </p:cBhvr>
                                      <p:to>
                                        <p:strVal val="hidden"/>
                                      </p:to>
                                    </p:set>
                                  </p:childTnLst>
                                </p:cTn>
                              </p:par>
                              <p:par>
                                <p:cTn id="81" presetID="1" presetClass="exit" presetSubtype="0" fill="hold" grpId="1" nodeType="withEffect">
                                  <p:stCondLst>
                                    <p:cond delay="3400"/>
                                  </p:stCondLst>
                                  <p:childTnLst>
                                    <p:set>
                                      <p:cBhvr>
                                        <p:cTn id="82" dur="1" fill="hold">
                                          <p:stCondLst>
                                            <p:cond delay="0"/>
                                          </p:stCondLst>
                                        </p:cTn>
                                        <p:tgtEl>
                                          <p:spTgt spid="35"/>
                                        </p:tgtEl>
                                        <p:attrNameLst>
                                          <p:attrName>style.visibility</p:attrName>
                                        </p:attrNameLst>
                                      </p:cBhvr>
                                      <p:to>
                                        <p:strVal val="hidden"/>
                                      </p:to>
                                    </p:set>
                                  </p:childTnLst>
                                </p:cTn>
                              </p:par>
                              <p:par>
                                <p:cTn id="83" presetID="1" presetClass="exit" presetSubtype="0" fill="hold" grpId="1" nodeType="withEffect">
                                  <p:stCondLst>
                                    <p:cond delay="5300"/>
                                  </p:stCondLst>
                                  <p:childTnLst>
                                    <p:set>
                                      <p:cBhvr>
                                        <p:cTn id="84" dur="1" fill="hold">
                                          <p:stCondLst>
                                            <p:cond delay="0"/>
                                          </p:stCondLst>
                                        </p:cTn>
                                        <p:tgtEl>
                                          <p:spTgt spid="36"/>
                                        </p:tgtEl>
                                        <p:attrNameLst>
                                          <p:attrName>style.visibility</p:attrName>
                                        </p:attrNameLst>
                                      </p:cBhvr>
                                      <p:to>
                                        <p:strVal val="hidden"/>
                                      </p:to>
                                    </p:set>
                                  </p:childTnLst>
                                </p:cTn>
                              </p:par>
                              <p:par>
                                <p:cTn id="85" presetID="1" presetClass="exit" presetSubtype="0" fill="hold" grpId="1" nodeType="withEffect">
                                  <p:stCondLst>
                                    <p:cond delay="6800"/>
                                  </p:stCondLst>
                                  <p:childTnLst>
                                    <p:set>
                                      <p:cBhvr>
                                        <p:cTn id="86" dur="1" fill="hold">
                                          <p:stCondLst>
                                            <p:cond delay="0"/>
                                          </p:stCondLst>
                                        </p:cTn>
                                        <p:tgtEl>
                                          <p:spTgt spid="37"/>
                                        </p:tgtEl>
                                        <p:attrNameLst>
                                          <p:attrName>style.visibility</p:attrName>
                                        </p:attrNameLst>
                                      </p:cBhvr>
                                      <p:to>
                                        <p:strVal val="hidden"/>
                                      </p:to>
                                    </p:set>
                                  </p:childTnLst>
                                </p:cTn>
                              </p:par>
                              <p:par>
                                <p:cTn id="87" presetID="1" presetClass="entr" presetSubtype="0" fill="hold" grpId="2" nodeType="withEffect">
                                  <p:stCondLst>
                                    <p:cond delay="5300"/>
                                  </p:stCondLst>
                                  <p:childTnLst>
                                    <p:set>
                                      <p:cBhvr>
                                        <p:cTn id="88" dur="1" fill="hold">
                                          <p:stCondLst>
                                            <p:cond delay="0"/>
                                          </p:stCondLst>
                                        </p:cTn>
                                        <p:tgtEl>
                                          <p:spTgt spid="34"/>
                                        </p:tgtEl>
                                        <p:attrNameLst>
                                          <p:attrName>style.visibility</p:attrName>
                                        </p:attrNameLst>
                                      </p:cBhvr>
                                      <p:to>
                                        <p:strVal val="visible"/>
                                      </p:to>
                                    </p:set>
                                  </p:childTnLst>
                                </p:cTn>
                              </p:par>
                              <p:par>
                                <p:cTn id="89" presetID="1" presetClass="entr" presetSubtype="0" fill="hold" grpId="2" nodeType="withEffect">
                                  <p:stCondLst>
                                    <p:cond delay="7200"/>
                                  </p:stCondLst>
                                  <p:childTnLst>
                                    <p:set>
                                      <p:cBhvr>
                                        <p:cTn id="90" dur="1" fill="hold">
                                          <p:stCondLst>
                                            <p:cond delay="0"/>
                                          </p:stCondLst>
                                        </p:cTn>
                                        <p:tgtEl>
                                          <p:spTgt spid="35"/>
                                        </p:tgtEl>
                                        <p:attrNameLst>
                                          <p:attrName>style.visibility</p:attrName>
                                        </p:attrNameLst>
                                      </p:cBhvr>
                                      <p:to>
                                        <p:strVal val="visible"/>
                                      </p:to>
                                    </p:set>
                                  </p:childTnLst>
                                </p:cTn>
                              </p:par>
                              <p:par>
                                <p:cTn id="91" presetID="1" presetClass="entr" presetSubtype="0" fill="hold" grpId="2" nodeType="withEffect">
                                  <p:stCondLst>
                                    <p:cond delay="8800"/>
                                  </p:stCondLst>
                                  <p:childTnLst>
                                    <p:set>
                                      <p:cBhvr>
                                        <p:cTn id="92" dur="1" fill="hold">
                                          <p:stCondLst>
                                            <p:cond delay="0"/>
                                          </p:stCondLst>
                                        </p:cTn>
                                        <p:tgtEl>
                                          <p:spTgt spid="36"/>
                                        </p:tgtEl>
                                        <p:attrNameLst>
                                          <p:attrName>style.visibility</p:attrName>
                                        </p:attrNameLst>
                                      </p:cBhvr>
                                      <p:to>
                                        <p:strVal val="visible"/>
                                      </p:to>
                                    </p:set>
                                  </p:childTnLst>
                                </p:cTn>
                              </p:par>
                              <p:par>
                                <p:cTn id="93" presetID="1" presetClass="entr" presetSubtype="0" fill="hold" grpId="2" nodeType="withEffect">
                                  <p:stCondLst>
                                    <p:cond delay="10700"/>
                                  </p:stCondLst>
                                  <p:childTnLst>
                                    <p:set>
                                      <p:cBhvr>
                                        <p:cTn id="94"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6" grpId="1" animBg="1"/>
      <p:bldP spid="16" grpId="2" animBg="1"/>
      <p:bldP spid="16" grpId="3" animBg="1"/>
      <p:bldP spid="23" grpId="0" animBg="1"/>
      <p:bldP spid="23" grpId="1" animBg="1"/>
      <p:bldP spid="23" grpId="2" animBg="1"/>
      <p:bldP spid="23" grpId="3" animBg="1"/>
      <p:bldP spid="24" grpId="0" animBg="1"/>
      <p:bldP spid="24" grpId="1" animBg="1"/>
      <p:bldP spid="24" grpId="2" animBg="1"/>
      <p:bldP spid="24" grpId="3" animBg="1"/>
      <p:bldP spid="25" grpId="0" animBg="1"/>
      <p:bldP spid="25" grpId="1" animBg="1"/>
      <p:bldP spid="25" grpId="2" animBg="1"/>
      <p:bldP spid="25" grpId="3" animBg="1"/>
      <p:bldP spid="34" grpId="0" animBg="1"/>
      <p:bldP spid="34" grpId="1" animBg="1"/>
      <p:bldP spid="34" grpId="2" animBg="1"/>
      <p:bldP spid="34" grpId="4" animBg="1"/>
      <p:bldP spid="35" grpId="0" animBg="1"/>
      <p:bldP spid="35" grpId="1" animBg="1"/>
      <p:bldP spid="35" grpId="2" animBg="1"/>
      <p:bldP spid="35" grpId="4" animBg="1"/>
      <p:bldP spid="36" grpId="0" animBg="1"/>
      <p:bldP spid="36" grpId="1" animBg="1"/>
      <p:bldP spid="36" grpId="2" animBg="1"/>
      <p:bldP spid="36" grpId="4" animBg="1"/>
      <p:bldP spid="37" grpId="0" animBg="1"/>
      <p:bldP spid="37" grpId="1" animBg="1"/>
      <p:bldP spid="37" grpId="2" animBg="1"/>
      <p:bldP spid="37" grpId="4"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6E8FF58-06DC-4BCD-B3DB-8498EC9015FD}"/>
              </a:ext>
            </a:extLst>
          </p:cNvPr>
          <p:cNvSpPr>
            <a:spLocks noGrp="1"/>
          </p:cNvSpPr>
          <p:nvPr>
            <p:ph type="title"/>
          </p:nvPr>
        </p:nvSpPr>
        <p:spPr/>
        <p:txBody>
          <a:bodyPr/>
          <a:lstStyle/>
          <a:p>
            <a:r>
              <a:rPr lang="en-US" dirty="0"/>
              <a:t>Understanding the timer output</a:t>
            </a:r>
          </a:p>
        </p:txBody>
      </p:sp>
      <p:sp>
        <p:nvSpPr>
          <p:cNvPr id="6" name="Content Placeholder 5">
            <a:extLst>
              <a:ext uri="{FF2B5EF4-FFF2-40B4-BE49-F238E27FC236}">
                <a16:creationId xmlns:a16="http://schemas.microsoft.com/office/drawing/2014/main" id="{1B097039-E9F1-41E0-8E6C-A91E11456762}"/>
              </a:ext>
            </a:extLst>
          </p:cNvPr>
          <p:cNvSpPr>
            <a:spLocks noGrp="1"/>
          </p:cNvSpPr>
          <p:nvPr>
            <p:ph idx="1"/>
          </p:nvPr>
        </p:nvSpPr>
        <p:spPr/>
        <p:txBody>
          <a:bodyPr>
            <a:normAutofit/>
          </a:bodyPr>
          <a:lstStyle/>
          <a:p>
            <a:r>
              <a:rPr lang="en-US" dirty="0"/>
              <a:t>In this example, my program will run silently on 8 cores using 16 threads</a:t>
            </a:r>
          </a:p>
          <a:p>
            <a:endParaRPr lang="en-US" dirty="0"/>
          </a:p>
          <a:p>
            <a:r>
              <a:rPr lang="en-US" dirty="0"/>
              <a:t>The “real” (wall clock) time </a:t>
            </a:r>
            <a:br>
              <a:rPr lang="en-US" dirty="0"/>
            </a:br>
            <a:r>
              <a:rPr lang="en-US" dirty="0"/>
              <a:t>was 18.469 seconds.</a:t>
            </a:r>
          </a:p>
          <a:p>
            <a:endParaRPr lang="en-US" dirty="0"/>
          </a:p>
          <a:p>
            <a:r>
              <a:rPr lang="en-US" dirty="0"/>
              <a:t>This is how long we waited for it to finish</a:t>
            </a:r>
          </a:p>
        </p:txBody>
      </p:sp>
      <p:sp>
        <p:nvSpPr>
          <p:cNvPr id="3" name="Footer Placeholder 2">
            <a:extLst>
              <a:ext uri="{FF2B5EF4-FFF2-40B4-BE49-F238E27FC236}">
                <a16:creationId xmlns:a16="http://schemas.microsoft.com/office/drawing/2014/main" id="{8E341F4D-57B1-45C5-A771-A89600C79DC5}"/>
              </a:ext>
            </a:extLst>
          </p:cNvPr>
          <p:cNvSpPr>
            <a:spLocks noGrp="1"/>
          </p:cNvSpPr>
          <p:nvPr>
            <p:ph type="ftr" sz="quarter" idx="11"/>
          </p:nvPr>
        </p:nvSpPr>
        <p:spPr/>
        <p:txBody>
          <a:bodyPr/>
          <a:lstStyle/>
          <a:p>
            <a:r>
              <a:rPr lang="en-US"/>
              <a:t>Cornell CS4414 - Fall 2020.</a:t>
            </a:r>
          </a:p>
        </p:txBody>
      </p:sp>
      <p:sp>
        <p:nvSpPr>
          <p:cNvPr id="4" name="Slide Number Placeholder 3">
            <a:extLst>
              <a:ext uri="{FF2B5EF4-FFF2-40B4-BE49-F238E27FC236}">
                <a16:creationId xmlns:a16="http://schemas.microsoft.com/office/drawing/2014/main" id="{22F81CAC-3D87-4222-BACD-C579C74E1E2B}"/>
              </a:ext>
            </a:extLst>
          </p:cNvPr>
          <p:cNvSpPr>
            <a:spLocks noGrp="1"/>
          </p:cNvSpPr>
          <p:nvPr>
            <p:ph type="sldNum" sz="quarter" idx="12"/>
          </p:nvPr>
        </p:nvSpPr>
        <p:spPr/>
        <p:txBody>
          <a:bodyPr/>
          <a:lstStyle/>
          <a:p>
            <a:fld id="{6547F9EC-0141-428E-9624-21FD351CB832}" type="slidenum">
              <a:rPr lang="en-US" smtClean="0"/>
              <a:t>26</a:t>
            </a:fld>
            <a:endParaRPr lang="en-US"/>
          </a:p>
        </p:txBody>
      </p:sp>
      <p:sp>
        <p:nvSpPr>
          <p:cNvPr id="7" name="Rectangle 6">
            <a:extLst>
              <a:ext uri="{FF2B5EF4-FFF2-40B4-BE49-F238E27FC236}">
                <a16:creationId xmlns:a16="http://schemas.microsoft.com/office/drawing/2014/main" id="{B60FEFB4-DE3E-4B7D-BF74-018F81F3E0E1}"/>
              </a:ext>
            </a:extLst>
          </p:cNvPr>
          <p:cNvSpPr/>
          <p:nvPr/>
        </p:nvSpPr>
        <p:spPr>
          <a:xfrm>
            <a:off x="6899085" y="3539104"/>
            <a:ext cx="5191315" cy="1477328"/>
          </a:xfrm>
          <a:prstGeom prst="rect">
            <a:avLst/>
          </a:prstGeom>
          <a:solidFill>
            <a:schemeClr val="bg1">
              <a:lumMod val="95000"/>
            </a:schemeClr>
          </a:solidFill>
        </p:spPr>
        <p:txBody>
          <a:bodyPr wrap="square">
            <a:spAutoFit/>
          </a:bodyPr>
          <a:lstStyle/>
          <a:p>
            <a:r>
              <a:rPr lang="en-US" dirty="0"/>
              <a:t>% time taskset 0xFF ./fast-</a:t>
            </a:r>
            <a:r>
              <a:rPr lang="en-US" dirty="0" err="1"/>
              <a:t>wc</a:t>
            </a:r>
            <a:r>
              <a:rPr lang="en-US" dirty="0"/>
              <a:t> -n16  -s</a:t>
            </a:r>
          </a:p>
          <a:p>
            <a:endParaRPr lang="en-US" dirty="0"/>
          </a:p>
          <a:p>
            <a:r>
              <a:rPr lang="en-US" dirty="0"/>
              <a:t>real    0m18.469s</a:t>
            </a:r>
          </a:p>
          <a:p>
            <a:r>
              <a:rPr lang="en-US" dirty="0"/>
              <a:t>user    0m43.406s</a:t>
            </a:r>
          </a:p>
          <a:p>
            <a:r>
              <a:rPr lang="en-US" dirty="0"/>
              <a:t>sys     0m18.203s</a:t>
            </a:r>
          </a:p>
        </p:txBody>
      </p:sp>
    </p:spTree>
    <p:extLst>
      <p:ext uri="{BB962C8B-B14F-4D97-AF65-F5344CB8AC3E}">
        <p14:creationId xmlns:p14="http://schemas.microsoft.com/office/powerpoint/2010/main" val="193172345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6E8FF58-06DC-4BCD-B3DB-8498EC9015FD}"/>
              </a:ext>
            </a:extLst>
          </p:cNvPr>
          <p:cNvSpPr>
            <a:spLocks noGrp="1"/>
          </p:cNvSpPr>
          <p:nvPr>
            <p:ph type="title"/>
          </p:nvPr>
        </p:nvSpPr>
        <p:spPr/>
        <p:txBody>
          <a:bodyPr/>
          <a:lstStyle/>
          <a:p>
            <a:r>
              <a:rPr lang="en-US" dirty="0"/>
              <a:t>Understanding the timer output</a:t>
            </a:r>
          </a:p>
        </p:txBody>
      </p:sp>
      <p:sp>
        <p:nvSpPr>
          <p:cNvPr id="6" name="Content Placeholder 5">
            <a:extLst>
              <a:ext uri="{FF2B5EF4-FFF2-40B4-BE49-F238E27FC236}">
                <a16:creationId xmlns:a16="http://schemas.microsoft.com/office/drawing/2014/main" id="{1B097039-E9F1-41E0-8E6C-A91E11456762}"/>
              </a:ext>
            </a:extLst>
          </p:cNvPr>
          <p:cNvSpPr>
            <a:spLocks noGrp="1"/>
          </p:cNvSpPr>
          <p:nvPr>
            <p:ph idx="1"/>
          </p:nvPr>
        </p:nvSpPr>
        <p:spPr/>
        <p:txBody>
          <a:bodyPr>
            <a:normAutofit/>
          </a:bodyPr>
          <a:lstStyle/>
          <a:p>
            <a:endParaRPr lang="en-US" dirty="0"/>
          </a:p>
          <a:p>
            <a:pPr marL="0" indent="0">
              <a:buNone/>
            </a:pPr>
            <a:endParaRPr lang="en-US" dirty="0"/>
          </a:p>
          <a:p>
            <a:r>
              <a:rPr lang="en-US" dirty="0"/>
              <a:t>The “user” time measures compute</a:t>
            </a:r>
            <a:br>
              <a:rPr lang="en-US" dirty="0"/>
            </a:br>
            <a:r>
              <a:rPr lang="en-US" dirty="0"/>
              <a:t>in my 16 threads.  It can be as </a:t>
            </a:r>
            <a:br>
              <a:rPr lang="en-US" dirty="0"/>
            </a:br>
            <a:r>
              <a:rPr lang="en-US" dirty="0"/>
              <a:t>much as 16*real time!</a:t>
            </a:r>
          </a:p>
          <a:p>
            <a:endParaRPr lang="en-US" dirty="0"/>
          </a:p>
        </p:txBody>
      </p:sp>
      <p:sp>
        <p:nvSpPr>
          <p:cNvPr id="3" name="Footer Placeholder 2">
            <a:extLst>
              <a:ext uri="{FF2B5EF4-FFF2-40B4-BE49-F238E27FC236}">
                <a16:creationId xmlns:a16="http://schemas.microsoft.com/office/drawing/2014/main" id="{8E341F4D-57B1-45C5-A771-A89600C79DC5}"/>
              </a:ext>
            </a:extLst>
          </p:cNvPr>
          <p:cNvSpPr>
            <a:spLocks noGrp="1"/>
          </p:cNvSpPr>
          <p:nvPr>
            <p:ph type="ftr" sz="quarter" idx="11"/>
          </p:nvPr>
        </p:nvSpPr>
        <p:spPr/>
        <p:txBody>
          <a:bodyPr/>
          <a:lstStyle/>
          <a:p>
            <a:r>
              <a:rPr lang="en-US"/>
              <a:t>Cornell CS4414 - Fall 2020.</a:t>
            </a:r>
          </a:p>
        </p:txBody>
      </p:sp>
      <p:sp>
        <p:nvSpPr>
          <p:cNvPr id="4" name="Slide Number Placeholder 3">
            <a:extLst>
              <a:ext uri="{FF2B5EF4-FFF2-40B4-BE49-F238E27FC236}">
                <a16:creationId xmlns:a16="http://schemas.microsoft.com/office/drawing/2014/main" id="{22F81CAC-3D87-4222-BACD-C579C74E1E2B}"/>
              </a:ext>
            </a:extLst>
          </p:cNvPr>
          <p:cNvSpPr>
            <a:spLocks noGrp="1"/>
          </p:cNvSpPr>
          <p:nvPr>
            <p:ph type="sldNum" sz="quarter" idx="12"/>
          </p:nvPr>
        </p:nvSpPr>
        <p:spPr/>
        <p:txBody>
          <a:bodyPr/>
          <a:lstStyle/>
          <a:p>
            <a:fld id="{6547F9EC-0141-428E-9624-21FD351CB832}" type="slidenum">
              <a:rPr lang="en-US" smtClean="0"/>
              <a:t>27</a:t>
            </a:fld>
            <a:endParaRPr lang="en-US"/>
          </a:p>
        </p:txBody>
      </p:sp>
      <p:sp>
        <p:nvSpPr>
          <p:cNvPr id="7" name="Rectangle 6">
            <a:extLst>
              <a:ext uri="{FF2B5EF4-FFF2-40B4-BE49-F238E27FC236}">
                <a16:creationId xmlns:a16="http://schemas.microsoft.com/office/drawing/2014/main" id="{B60FEFB4-DE3E-4B7D-BF74-018F81F3E0E1}"/>
              </a:ext>
            </a:extLst>
          </p:cNvPr>
          <p:cNvSpPr/>
          <p:nvPr/>
        </p:nvSpPr>
        <p:spPr>
          <a:xfrm>
            <a:off x="6899085" y="3539104"/>
            <a:ext cx="5191315" cy="1477328"/>
          </a:xfrm>
          <a:prstGeom prst="rect">
            <a:avLst/>
          </a:prstGeom>
          <a:solidFill>
            <a:schemeClr val="bg1">
              <a:lumMod val="95000"/>
            </a:schemeClr>
          </a:solidFill>
        </p:spPr>
        <p:txBody>
          <a:bodyPr wrap="square">
            <a:spAutoFit/>
          </a:bodyPr>
          <a:lstStyle/>
          <a:p>
            <a:r>
              <a:rPr lang="en-US" dirty="0"/>
              <a:t>% time taskset 0xFF ./fast-</a:t>
            </a:r>
            <a:r>
              <a:rPr lang="en-US" dirty="0" err="1"/>
              <a:t>wc</a:t>
            </a:r>
            <a:r>
              <a:rPr lang="en-US" dirty="0"/>
              <a:t> -n16  -s</a:t>
            </a:r>
          </a:p>
          <a:p>
            <a:endParaRPr lang="en-US" dirty="0"/>
          </a:p>
          <a:p>
            <a:r>
              <a:rPr lang="en-US" dirty="0"/>
              <a:t>real    0m18.469s</a:t>
            </a:r>
          </a:p>
          <a:p>
            <a:r>
              <a:rPr lang="en-US" dirty="0"/>
              <a:t>user    0m43.406s</a:t>
            </a:r>
          </a:p>
          <a:p>
            <a:r>
              <a:rPr lang="en-US" dirty="0"/>
              <a:t>sys     0m18.203s</a:t>
            </a:r>
          </a:p>
        </p:txBody>
      </p:sp>
      <p:sp>
        <p:nvSpPr>
          <p:cNvPr id="2" name="Oval 1">
            <a:extLst>
              <a:ext uri="{FF2B5EF4-FFF2-40B4-BE49-F238E27FC236}">
                <a16:creationId xmlns:a16="http://schemas.microsoft.com/office/drawing/2014/main" id="{F607CEF0-0D2C-4FAD-A921-665CB3691570}"/>
              </a:ext>
            </a:extLst>
          </p:cNvPr>
          <p:cNvSpPr/>
          <p:nvPr/>
        </p:nvSpPr>
        <p:spPr>
          <a:xfrm>
            <a:off x="6764694" y="4376057"/>
            <a:ext cx="2220686" cy="354563"/>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1904191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8B04DF-7975-47A1-A3AA-8B3EFC4F6474}"/>
              </a:ext>
            </a:extLst>
          </p:cNvPr>
          <p:cNvSpPr>
            <a:spLocks noGrp="1"/>
          </p:cNvSpPr>
          <p:nvPr>
            <p:ph type="title"/>
          </p:nvPr>
        </p:nvSpPr>
        <p:spPr/>
        <p:txBody>
          <a:bodyPr/>
          <a:lstStyle/>
          <a:p>
            <a:r>
              <a:rPr lang="en-US" dirty="0"/>
              <a:t>Why did I show each thread with its own word-count tree?</a:t>
            </a:r>
          </a:p>
        </p:txBody>
      </p:sp>
      <p:sp>
        <p:nvSpPr>
          <p:cNvPr id="5" name="Content Placeholder 4">
            <a:extLst>
              <a:ext uri="{FF2B5EF4-FFF2-40B4-BE49-F238E27FC236}">
                <a16:creationId xmlns:a16="http://schemas.microsoft.com/office/drawing/2014/main" id="{D841EBAC-AB09-47A6-9A14-9F2DB9D8458B}"/>
              </a:ext>
            </a:extLst>
          </p:cNvPr>
          <p:cNvSpPr>
            <a:spLocks noGrp="1"/>
          </p:cNvSpPr>
          <p:nvPr>
            <p:ph idx="1"/>
          </p:nvPr>
        </p:nvSpPr>
        <p:spPr/>
        <p:txBody>
          <a:bodyPr>
            <a:normAutofit/>
          </a:bodyPr>
          <a:lstStyle/>
          <a:p>
            <a:r>
              <a:rPr lang="en-US" dirty="0"/>
              <a:t>A tree node needs to live somewhere in physical memory.</a:t>
            </a:r>
          </a:p>
          <a:p>
            <a:endParaRPr lang="en-US" dirty="0"/>
          </a:p>
          <a:p>
            <a:r>
              <a:rPr lang="en-US" dirty="0"/>
              <a:t>If each core builds its own word-count tree for files it scans, that tree will be entirely in its local memory, and not shared.</a:t>
            </a:r>
          </a:p>
          <a:p>
            <a:endParaRPr lang="en-US" dirty="0"/>
          </a:p>
          <a:p>
            <a:r>
              <a:rPr lang="en-US" dirty="0"/>
              <a:t>Later we will see that sharing objects involves adding locking and that this brings costs.</a:t>
            </a:r>
          </a:p>
          <a:p>
            <a:endParaRPr lang="en-US" dirty="0"/>
          </a:p>
        </p:txBody>
      </p:sp>
      <p:sp>
        <p:nvSpPr>
          <p:cNvPr id="3" name="Footer Placeholder 2">
            <a:extLst>
              <a:ext uri="{FF2B5EF4-FFF2-40B4-BE49-F238E27FC236}">
                <a16:creationId xmlns:a16="http://schemas.microsoft.com/office/drawing/2014/main" id="{8613A47F-88BD-4778-9E23-DE16F5B7430C}"/>
              </a:ext>
            </a:extLst>
          </p:cNvPr>
          <p:cNvSpPr>
            <a:spLocks noGrp="1"/>
          </p:cNvSpPr>
          <p:nvPr>
            <p:ph type="ftr" sz="quarter" idx="11"/>
          </p:nvPr>
        </p:nvSpPr>
        <p:spPr/>
        <p:txBody>
          <a:bodyPr/>
          <a:lstStyle/>
          <a:p>
            <a:r>
              <a:rPr lang="en-US"/>
              <a:t>Cornell CS4414 - Fall 2020.</a:t>
            </a:r>
          </a:p>
        </p:txBody>
      </p:sp>
      <p:sp>
        <p:nvSpPr>
          <p:cNvPr id="4" name="Slide Number Placeholder 3">
            <a:extLst>
              <a:ext uri="{FF2B5EF4-FFF2-40B4-BE49-F238E27FC236}">
                <a16:creationId xmlns:a16="http://schemas.microsoft.com/office/drawing/2014/main" id="{BBFFEAEF-D6A1-41FE-A9CD-4D3E89EE2AAD}"/>
              </a:ext>
            </a:extLst>
          </p:cNvPr>
          <p:cNvSpPr>
            <a:spLocks noGrp="1"/>
          </p:cNvSpPr>
          <p:nvPr>
            <p:ph type="sldNum" sz="quarter" idx="12"/>
          </p:nvPr>
        </p:nvSpPr>
        <p:spPr/>
        <p:txBody>
          <a:bodyPr/>
          <a:lstStyle/>
          <a:p>
            <a:fld id="{6547F9EC-0141-428E-9624-21FD351CB832}" type="slidenum">
              <a:rPr lang="en-US" smtClean="0"/>
              <a:t>28</a:t>
            </a:fld>
            <a:endParaRPr lang="en-US"/>
          </a:p>
        </p:txBody>
      </p:sp>
    </p:spTree>
    <p:extLst>
      <p:ext uri="{BB962C8B-B14F-4D97-AF65-F5344CB8AC3E}">
        <p14:creationId xmlns:p14="http://schemas.microsoft.com/office/powerpoint/2010/main" val="416915760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3C177F-ECC4-4235-AC9E-BFF1B2790109}"/>
              </a:ext>
            </a:extLst>
          </p:cNvPr>
          <p:cNvSpPr>
            <a:spLocks noGrp="1"/>
          </p:cNvSpPr>
          <p:nvPr>
            <p:ph type="title"/>
          </p:nvPr>
        </p:nvSpPr>
        <p:spPr/>
        <p:txBody>
          <a:bodyPr/>
          <a:lstStyle/>
          <a:p>
            <a:r>
              <a:rPr lang="en-US" dirty="0"/>
              <a:t>Down side of having 56 trees… </a:t>
            </a:r>
          </a:p>
        </p:txBody>
      </p:sp>
      <p:sp>
        <p:nvSpPr>
          <p:cNvPr id="5" name="Content Placeholder 4">
            <a:extLst>
              <a:ext uri="{FF2B5EF4-FFF2-40B4-BE49-F238E27FC236}">
                <a16:creationId xmlns:a16="http://schemas.microsoft.com/office/drawing/2014/main" id="{D2A76D95-A1EA-4A22-8284-42E559F31B08}"/>
              </a:ext>
            </a:extLst>
          </p:cNvPr>
          <p:cNvSpPr>
            <a:spLocks noGrp="1"/>
          </p:cNvSpPr>
          <p:nvPr>
            <p:ph idx="1"/>
          </p:nvPr>
        </p:nvSpPr>
        <p:spPr>
          <a:xfrm>
            <a:off x="1024127" y="2286000"/>
            <a:ext cx="11007451" cy="4023360"/>
          </a:xfrm>
        </p:spPr>
        <p:txBody>
          <a:bodyPr>
            <a:normAutofit fontScale="92500" lnSpcReduction="10000"/>
          </a:bodyPr>
          <a:lstStyle/>
          <a:p>
            <a:r>
              <a:rPr lang="en-US" dirty="0"/>
              <a:t>… we end up with 56x more memory in use!</a:t>
            </a:r>
          </a:p>
          <a:p>
            <a:endParaRPr lang="en-US" dirty="0"/>
          </a:p>
          <a:p>
            <a:r>
              <a:rPr lang="en-US" dirty="0"/>
              <a:t>Linux had 4M “unique” words, but with 56 threads, only 27,000 words are seen by half or more!  3.2M are seen by just 1 or 2 threads.</a:t>
            </a:r>
          </a:p>
          <a:p>
            <a:endParaRPr lang="en-US" dirty="0"/>
          </a:p>
          <a:p>
            <a:r>
              <a:rPr lang="en-US" dirty="0"/>
              <a:t>Suppose an average word-count node requires 64 bytes, and that we end up with 250,000 nodes per thread.  With 56 times will require 16MB x 56 = 896MB.  We have enough memory!</a:t>
            </a:r>
          </a:p>
        </p:txBody>
      </p:sp>
      <p:sp>
        <p:nvSpPr>
          <p:cNvPr id="3" name="Footer Placeholder 2">
            <a:extLst>
              <a:ext uri="{FF2B5EF4-FFF2-40B4-BE49-F238E27FC236}">
                <a16:creationId xmlns:a16="http://schemas.microsoft.com/office/drawing/2014/main" id="{07167921-C3B4-471C-96A2-1300DD09292A}"/>
              </a:ext>
            </a:extLst>
          </p:cNvPr>
          <p:cNvSpPr>
            <a:spLocks noGrp="1"/>
          </p:cNvSpPr>
          <p:nvPr>
            <p:ph type="ftr" sz="quarter" idx="11"/>
          </p:nvPr>
        </p:nvSpPr>
        <p:spPr/>
        <p:txBody>
          <a:bodyPr/>
          <a:lstStyle/>
          <a:p>
            <a:r>
              <a:rPr lang="en-US"/>
              <a:t>Cornell CS4414 - Fall 2020.</a:t>
            </a:r>
          </a:p>
        </p:txBody>
      </p:sp>
      <p:sp>
        <p:nvSpPr>
          <p:cNvPr id="4" name="Slide Number Placeholder 3">
            <a:extLst>
              <a:ext uri="{FF2B5EF4-FFF2-40B4-BE49-F238E27FC236}">
                <a16:creationId xmlns:a16="http://schemas.microsoft.com/office/drawing/2014/main" id="{23E30A1E-368F-4716-8308-0044F613D86C}"/>
              </a:ext>
            </a:extLst>
          </p:cNvPr>
          <p:cNvSpPr>
            <a:spLocks noGrp="1"/>
          </p:cNvSpPr>
          <p:nvPr>
            <p:ph type="sldNum" sz="quarter" idx="12"/>
          </p:nvPr>
        </p:nvSpPr>
        <p:spPr/>
        <p:txBody>
          <a:bodyPr/>
          <a:lstStyle/>
          <a:p>
            <a:fld id="{6547F9EC-0141-428E-9624-21FD351CB832}" type="slidenum">
              <a:rPr lang="en-US" smtClean="0"/>
              <a:t>29</a:t>
            </a:fld>
            <a:endParaRPr lang="en-US"/>
          </a:p>
        </p:txBody>
      </p:sp>
    </p:spTree>
    <p:extLst>
      <p:ext uri="{BB962C8B-B14F-4D97-AF65-F5344CB8AC3E}">
        <p14:creationId xmlns:p14="http://schemas.microsoft.com/office/powerpoint/2010/main" val="30862310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938E3E-2FCB-4DFE-BD29-B1D37D66E831}"/>
              </a:ext>
            </a:extLst>
          </p:cNvPr>
          <p:cNvSpPr>
            <a:spLocks noGrp="1"/>
          </p:cNvSpPr>
          <p:nvPr>
            <p:ph type="title"/>
          </p:nvPr>
        </p:nvSpPr>
        <p:spPr/>
        <p:txBody>
          <a:bodyPr/>
          <a:lstStyle/>
          <a:p>
            <a:r>
              <a:rPr lang="en-US" dirty="0"/>
              <a:t>Reminder from Lecture 1</a:t>
            </a:r>
          </a:p>
        </p:txBody>
      </p:sp>
      <p:sp>
        <p:nvSpPr>
          <p:cNvPr id="3" name="Content Placeholder 2">
            <a:extLst>
              <a:ext uri="{FF2B5EF4-FFF2-40B4-BE49-F238E27FC236}">
                <a16:creationId xmlns:a16="http://schemas.microsoft.com/office/drawing/2014/main" id="{25BE0A0B-1FB3-4832-96D6-D06A2F8B8C44}"/>
              </a:ext>
            </a:extLst>
          </p:cNvPr>
          <p:cNvSpPr>
            <a:spLocks noGrp="1"/>
          </p:cNvSpPr>
          <p:nvPr>
            <p:ph idx="1"/>
          </p:nvPr>
        </p:nvSpPr>
        <p:spPr/>
        <p:txBody>
          <a:bodyPr/>
          <a:lstStyle/>
          <a:p>
            <a:r>
              <a:rPr lang="en-US" dirty="0"/>
              <a:t>We had a “word-count shootout” and C++ was much faster!</a:t>
            </a:r>
          </a:p>
          <a:p>
            <a:endParaRPr lang="en-US" dirty="0"/>
          </a:p>
          <a:p>
            <a:r>
              <a:rPr lang="en-US" dirty="0"/>
              <a:t>But what was the C++ program doing that yielded such a speedup, and why didn’t the standard Linux approach using existing commands do as well?  </a:t>
            </a:r>
          </a:p>
          <a:p>
            <a:endParaRPr lang="en-US" dirty="0"/>
          </a:p>
          <a:p>
            <a:r>
              <a:rPr lang="en-US" dirty="0"/>
              <a:t>And why were Python and Java so much slower?</a:t>
            </a:r>
          </a:p>
        </p:txBody>
      </p:sp>
      <p:sp>
        <p:nvSpPr>
          <p:cNvPr id="4" name="Footer Placeholder 3">
            <a:extLst>
              <a:ext uri="{FF2B5EF4-FFF2-40B4-BE49-F238E27FC236}">
                <a16:creationId xmlns:a16="http://schemas.microsoft.com/office/drawing/2014/main" id="{671989A4-83A2-41BF-B264-CB3EA20F40FA}"/>
              </a:ext>
            </a:extLst>
          </p:cNvPr>
          <p:cNvSpPr>
            <a:spLocks noGrp="1"/>
          </p:cNvSpPr>
          <p:nvPr>
            <p:ph type="ftr" sz="quarter" idx="11"/>
          </p:nvPr>
        </p:nvSpPr>
        <p:spPr/>
        <p:txBody>
          <a:bodyPr/>
          <a:lstStyle/>
          <a:p>
            <a:r>
              <a:rPr lang="en-US"/>
              <a:t>Cornell CS4414 - Fall 2020.</a:t>
            </a:r>
          </a:p>
        </p:txBody>
      </p:sp>
      <p:sp>
        <p:nvSpPr>
          <p:cNvPr id="5" name="Slide Number Placeholder 4">
            <a:extLst>
              <a:ext uri="{FF2B5EF4-FFF2-40B4-BE49-F238E27FC236}">
                <a16:creationId xmlns:a16="http://schemas.microsoft.com/office/drawing/2014/main" id="{9CAE6E11-BCE0-4973-A5D2-46B3E502083F}"/>
              </a:ext>
            </a:extLst>
          </p:cNvPr>
          <p:cNvSpPr>
            <a:spLocks noGrp="1"/>
          </p:cNvSpPr>
          <p:nvPr>
            <p:ph type="sldNum" sz="quarter" idx="12"/>
          </p:nvPr>
        </p:nvSpPr>
        <p:spPr/>
        <p:txBody>
          <a:bodyPr/>
          <a:lstStyle/>
          <a:p>
            <a:fld id="{6547F9EC-0141-428E-9624-21FD351CB832}" type="slidenum">
              <a:rPr lang="en-US" smtClean="0"/>
              <a:t>3</a:t>
            </a:fld>
            <a:endParaRPr lang="en-US"/>
          </a:p>
        </p:txBody>
      </p:sp>
    </p:spTree>
    <p:extLst>
      <p:ext uri="{BB962C8B-B14F-4D97-AF65-F5344CB8AC3E}">
        <p14:creationId xmlns:p14="http://schemas.microsoft.com/office/powerpoint/2010/main" val="203858853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F99C35-D340-478C-9427-224FC06666FF}"/>
              </a:ext>
            </a:extLst>
          </p:cNvPr>
          <p:cNvSpPr>
            <a:spLocks noGrp="1"/>
          </p:cNvSpPr>
          <p:nvPr>
            <p:ph type="title"/>
          </p:nvPr>
        </p:nvSpPr>
        <p:spPr/>
        <p:txBody>
          <a:bodyPr/>
          <a:lstStyle/>
          <a:p>
            <a:r>
              <a:rPr lang="en-US" dirty="0"/>
              <a:t>Downside of Having 56 Trees…</a:t>
            </a:r>
          </a:p>
        </p:txBody>
      </p:sp>
      <p:sp>
        <p:nvSpPr>
          <p:cNvPr id="3" name="Content Placeholder 2">
            <a:extLst>
              <a:ext uri="{FF2B5EF4-FFF2-40B4-BE49-F238E27FC236}">
                <a16:creationId xmlns:a16="http://schemas.microsoft.com/office/drawing/2014/main" id="{FAC2B95F-E921-4701-BBB6-54CDE5C00CA6}"/>
              </a:ext>
            </a:extLst>
          </p:cNvPr>
          <p:cNvSpPr>
            <a:spLocks noGrp="1"/>
          </p:cNvSpPr>
          <p:nvPr>
            <p:ph idx="1"/>
          </p:nvPr>
        </p:nvSpPr>
        <p:spPr>
          <a:xfrm>
            <a:off x="1024128" y="2521818"/>
            <a:ext cx="10641690" cy="3787541"/>
          </a:xfrm>
        </p:spPr>
        <p:txBody>
          <a:bodyPr>
            <a:normAutofit/>
          </a:bodyPr>
          <a:lstStyle/>
          <a:p>
            <a:r>
              <a:rPr lang="en-US" dirty="0"/>
              <a:t>At the end, we have 56 trees containing sub-counts.</a:t>
            </a:r>
          </a:p>
          <a:p>
            <a:endParaRPr lang="en-US" dirty="0"/>
          </a:p>
          <a:p>
            <a:r>
              <a:rPr lang="en-US" dirty="0"/>
              <a:t>Before sorting, we’ll need to merge them.</a:t>
            </a:r>
          </a:p>
          <a:p>
            <a:endParaRPr lang="en-US" dirty="0"/>
          </a:p>
        </p:txBody>
      </p:sp>
      <p:sp>
        <p:nvSpPr>
          <p:cNvPr id="4" name="Footer Placeholder 3">
            <a:extLst>
              <a:ext uri="{FF2B5EF4-FFF2-40B4-BE49-F238E27FC236}">
                <a16:creationId xmlns:a16="http://schemas.microsoft.com/office/drawing/2014/main" id="{0A3F64B9-3B88-4244-B776-FBDF199690C4}"/>
              </a:ext>
            </a:extLst>
          </p:cNvPr>
          <p:cNvSpPr>
            <a:spLocks noGrp="1"/>
          </p:cNvSpPr>
          <p:nvPr>
            <p:ph type="ftr" sz="quarter" idx="11"/>
          </p:nvPr>
        </p:nvSpPr>
        <p:spPr/>
        <p:txBody>
          <a:bodyPr/>
          <a:lstStyle/>
          <a:p>
            <a:r>
              <a:rPr lang="en-US"/>
              <a:t>Cornell CS4414 - Fall 2020.</a:t>
            </a:r>
          </a:p>
        </p:txBody>
      </p:sp>
      <p:sp>
        <p:nvSpPr>
          <p:cNvPr id="5" name="Slide Number Placeholder 4">
            <a:extLst>
              <a:ext uri="{FF2B5EF4-FFF2-40B4-BE49-F238E27FC236}">
                <a16:creationId xmlns:a16="http://schemas.microsoft.com/office/drawing/2014/main" id="{5FC7F986-C786-4BC7-A644-2705B76B3F78}"/>
              </a:ext>
            </a:extLst>
          </p:cNvPr>
          <p:cNvSpPr>
            <a:spLocks noGrp="1"/>
          </p:cNvSpPr>
          <p:nvPr>
            <p:ph type="sldNum" sz="quarter" idx="12"/>
          </p:nvPr>
        </p:nvSpPr>
        <p:spPr/>
        <p:txBody>
          <a:bodyPr/>
          <a:lstStyle/>
          <a:p>
            <a:fld id="{6547F9EC-0141-428E-9624-21FD351CB832}" type="slidenum">
              <a:rPr lang="en-US" smtClean="0"/>
              <a:t>30</a:t>
            </a:fld>
            <a:endParaRPr lang="en-US"/>
          </a:p>
        </p:txBody>
      </p:sp>
    </p:spTree>
    <p:extLst>
      <p:ext uri="{BB962C8B-B14F-4D97-AF65-F5344CB8AC3E}">
        <p14:creationId xmlns:p14="http://schemas.microsoft.com/office/powerpoint/2010/main" val="422522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FD340A-2B05-446E-B850-D1A7C8A376F6}"/>
              </a:ext>
            </a:extLst>
          </p:cNvPr>
          <p:cNvSpPr>
            <a:spLocks noGrp="1"/>
          </p:cNvSpPr>
          <p:nvPr>
            <p:ph type="title"/>
          </p:nvPr>
        </p:nvSpPr>
        <p:spPr/>
        <p:txBody>
          <a:bodyPr/>
          <a:lstStyle/>
          <a:p>
            <a:r>
              <a:rPr lang="en-US" dirty="0"/>
              <a:t>Tree merge is “easy”</a:t>
            </a:r>
          </a:p>
        </p:txBody>
      </p:sp>
      <p:sp>
        <p:nvSpPr>
          <p:cNvPr id="3" name="Content Placeholder 2">
            <a:extLst>
              <a:ext uri="{FF2B5EF4-FFF2-40B4-BE49-F238E27FC236}">
                <a16:creationId xmlns:a16="http://schemas.microsoft.com/office/drawing/2014/main" id="{7700692B-CFD0-4847-BAE3-7A79464D8EFD}"/>
              </a:ext>
            </a:extLst>
          </p:cNvPr>
          <p:cNvSpPr>
            <a:spLocks noGrp="1"/>
          </p:cNvSpPr>
          <p:nvPr>
            <p:ph idx="1"/>
          </p:nvPr>
        </p:nvSpPr>
        <p:spPr/>
        <p:txBody>
          <a:bodyPr/>
          <a:lstStyle/>
          <a:p>
            <a:r>
              <a:rPr lang="en-US" dirty="0"/>
              <a:t>For each node in tree B, look up that word in tree A, sum the counts.  </a:t>
            </a:r>
          </a:p>
          <a:p>
            <a:endParaRPr lang="en-US" dirty="0"/>
          </a:p>
          <a:p>
            <a:r>
              <a:rPr lang="en-US" dirty="0"/>
              <a:t>C++ is like Java or Python: it has “iterators” for data structures</a:t>
            </a:r>
          </a:p>
          <a:p>
            <a:endParaRPr lang="en-US" dirty="0"/>
          </a:p>
          <a:p>
            <a:r>
              <a:rPr lang="en-US" dirty="0"/>
              <a:t>Just a tiny for loop.  But who should run it?</a:t>
            </a:r>
          </a:p>
        </p:txBody>
      </p:sp>
      <p:sp>
        <p:nvSpPr>
          <p:cNvPr id="4" name="Footer Placeholder 3">
            <a:extLst>
              <a:ext uri="{FF2B5EF4-FFF2-40B4-BE49-F238E27FC236}">
                <a16:creationId xmlns:a16="http://schemas.microsoft.com/office/drawing/2014/main" id="{57852E57-049E-497D-80EA-DFAA1EC5F502}"/>
              </a:ext>
            </a:extLst>
          </p:cNvPr>
          <p:cNvSpPr>
            <a:spLocks noGrp="1"/>
          </p:cNvSpPr>
          <p:nvPr>
            <p:ph type="ftr" sz="quarter" idx="11"/>
          </p:nvPr>
        </p:nvSpPr>
        <p:spPr/>
        <p:txBody>
          <a:bodyPr/>
          <a:lstStyle/>
          <a:p>
            <a:r>
              <a:rPr lang="en-US"/>
              <a:t>Cornell CS4414 - Fall 2020.</a:t>
            </a:r>
          </a:p>
        </p:txBody>
      </p:sp>
      <p:sp>
        <p:nvSpPr>
          <p:cNvPr id="5" name="Slide Number Placeholder 4">
            <a:extLst>
              <a:ext uri="{FF2B5EF4-FFF2-40B4-BE49-F238E27FC236}">
                <a16:creationId xmlns:a16="http://schemas.microsoft.com/office/drawing/2014/main" id="{18D75D5C-81CA-4CB5-9D0C-ED9E8860433C}"/>
              </a:ext>
            </a:extLst>
          </p:cNvPr>
          <p:cNvSpPr>
            <a:spLocks noGrp="1"/>
          </p:cNvSpPr>
          <p:nvPr>
            <p:ph type="sldNum" sz="quarter" idx="12"/>
          </p:nvPr>
        </p:nvSpPr>
        <p:spPr/>
        <p:txBody>
          <a:bodyPr/>
          <a:lstStyle/>
          <a:p>
            <a:fld id="{6547F9EC-0141-428E-9624-21FD351CB832}" type="slidenum">
              <a:rPr lang="en-US" smtClean="0"/>
              <a:t>31</a:t>
            </a:fld>
            <a:endParaRPr lang="en-US"/>
          </a:p>
        </p:txBody>
      </p:sp>
    </p:spTree>
    <p:extLst>
      <p:ext uri="{BB962C8B-B14F-4D97-AF65-F5344CB8AC3E}">
        <p14:creationId xmlns:p14="http://schemas.microsoft.com/office/powerpoint/2010/main" val="328343569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FB6B8CC-9DB6-4F98-8DE1-F84100EEAE59}"/>
              </a:ext>
            </a:extLst>
          </p:cNvPr>
          <p:cNvSpPr>
            <a:spLocks noGrp="1"/>
          </p:cNvSpPr>
          <p:nvPr>
            <p:ph type="title"/>
          </p:nvPr>
        </p:nvSpPr>
        <p:spPr/>
        <p:txBody>
          <a:bodyPr>
            <a:normAutofit/>
          </a:bodyPr>
          <a:lstStyle/>
          <a:p>
            <a:r>
              <a:rPr lang="en-US" dirty="0"/>
              <a:t>Each thread computes a partial word count on a portion of our data</a:t>
            </a:r>
          </a:p>
        </p:txBody>
      </p:sp>
      <p:sp>
        <p:nvSpPr>
          <p:cNvPr id="6" name="Content Placeholder 5">
            <a:extLst>
              <a:ext uri="{FF2B5EF4-FFF2-40B4-BE49-F238E27FC236}">
                <a16:creationId xmlns:a16="http://schemas.microsoft.com/office/drawing/2014/main" id="{7BB0109A-2D79-4450-AF88-2898100E01C6}"/>
              </a:ext>
            </a:extLst>
          </p:cNvPr>
          <p:cNvSpPr>
            <a:spLocks noGrp="1"/>
          </p:cNvSpPr>
          <p:nvPr>
            <p:ph idx="1"/>
          </p:nvPr>
        </p:nvSpPr>
        <p:spPr/>
        <p:txBody>
          <a:bodyPr>
            <a:normAutofit/>
          </a:bodyPr>
          <a:lstStyle/>
          <a:p>
            <a:r>
              <a:rPr lang="en-US" dirty="0"/>
              <a:t>Visualization: Thread 1 runs the merge step.</a:t>
            </a:r>
          </a:p>
          <a:p>
            <a:endParaRPr lang="en-US" dirty="0"/>
          </a:p>
          <a:p>
            <a:endParaRPr lang="en-US" dirty="0"/>
          </a:p>
          <a:p>
            <a:endParaRPr lang="en-US" dirty="0"/>
          </a:p>
          <a:p>
            <a:r>
              <a:rPr lang="en-US" dirty="0"/>
              <a:t>… this is linear: 55 merge operations.  Can we do better?</a:t>
            </a:r>
          </a:p>
          <a:p>
            <a:endParaRPr lang="en-US" dirty="0"/>
          </a:p>
          <a:p>
            <a:endParaRPr lang="en-US" dirty="0"/>
          </a:p>
          <a:p>
            <a:endParaRPr lang="en-US" dirty="0"/>
          </a:p>
        </p:txBody>
      </p:sp>
      <p:sp>
        <p:nvSpPr>
          <p:cNvPr id="3" name="Footer Placeholder 2">
            <a:extLst>
              <a:ext uri="{FF2B5EF4-FFF2-40B4-BE49-F238E27FC236}">
                <a16:creationId xmlns:a16="http://schemas.microsoft.com/office/drawing/2014/main" id="{E4067C06-1C7F-4113-A855-A24EF4619DAC}"/>
              </a:ext>
            </a:extLst>
          </p:cNvPr>
          <p:cNvSpPr>
            <a:spLocks noGrp="1"/>
          </p:cNvSpPr>
          <p:nvPr>
            <p:ph type="ftr" sz="quarter" idx="11"/>
          </p:nvPr>
        </p:nvSpPr>
        <p:spPr/>
        <p:txBody>
          <a:bodyPr/>
          <a:lstStyle/>
          <a:p>
            <a:r>
              <a:rPr lang="en-US"/>
              <a:t>Cornell CS4414 - Fall 2020.</a:t>
            </a:r>
          </a:p>
        </p:txBody>
      </p:sp>
      <p:sp>
        <p:nvSpPr>
          <p:cNvPr id="4" name="Slide Number Placeholder 3">
            <a:extLst>
              <a:ext uri="{FF2B5EF4-FFF2-40B4-BE49-F238E27FC236}">
                <a16:creationId xmlns:a16="http://schemas.microsoft.com/office/drawing/2014/main" id="{AF89D6E3-38F0-4267-A3FE-CF13EE120106}"/>
              </a:ext>
            </a:extLst>
          </p:cNvPr>
          <p:cNvSpPr>
            <a:spLocks noGrp="1"/>
          </p:cNvSpPr>
          <p:nvPr>
            <p:ph type="sldNum" sz="quarter" idx="12"/>
          </p:nvPr>
        </p:nvSpPr>
        <p:spPr/>
        <p:txBody>
          <a:bodyPr/>
          <a:lstStyle/>
          <a:p>
            <a:fld id="{6547F9EC-0141-428E-9624-21FD351CB832}" type="slidenum">
              <a:rPr lang="en-US" smtClean="0"/>
              <a:t>32</a:t>
            </a:fld>
            <a:endParaRPr lang="en-US"/>
          </a:p>
        </p:txBody>
      </p:sp>
      <p:pic>
        <p:nvPicPr>
          <p:cNvPr id="2" name="Picture 1">
            <a:extLst>
              <a:ext uri="{FF2B5EF4-FFF2-40B4-BE49-F238E27FC236}">
                <a16:creationId xmlns:a16="http://schemas.microsoft.com/office/drawing/2014/main" id="{0FDA1AA9-6CC6-4043-994B-188B3974E493}"/>
              </a:ext>
            </a:extLst>
          </p:cNvPr>
          <p:cNvPicPr>
            <a:picLocks noChangeAspect="1"/>
          </p:cNvPicPr>
          <p:nvPr/>
        </p:nvPicPr>
        <p:blipFill>
          <a:blip r:embed="rId2"/>
          <a:stretch>
            <a:fillRect/>
          </a:stretch>
        </p:blipFill>
        <p:spPr>
          <a:xfrm>
            <a:off x="3341705" y="3429000"/>
            <a:ext cx="4279763" cy="810838"/>
          </a:xfrm>
          <a:prstGeom prst="rect">
            <a:avLst/>
          </a:prstGeom>
        </p:spPr>
      </p:pic>
      <p:pic>
        <p:nvPicPr>
          <p:cNvPr id="7" name="Picture 6">
            <a:extLst>
              <a:ext uri="{FF2B5EF4-FFF2-40B4-BE49-F238E27FC236}">
                <a16:creationId xmlns:a16="http://schemas.microsoft.com/office/drawing/2014/main" id="{A3BBEFAD-E369-4787-80DE-2AF8E96D7A38}"/>
              </a:ext>
            </a:extLst>
          </p:cNvPr>
          <p:cNvPicPr>
            <a:picLocks noChangeAspect="1"/>
          </p:cNvPicPr>
          <p:nvPr/>
        </p:nvPicPr>
        <p:blipFill>
          <a:blip r:embed="rId3"/>
          <a:stretch>
            <a:fillRect/>
          </a:stretch>
        </p:blipFill>
        <p:spPr>
          <a:xfrm>
            <a:off x="3556018" y="3429000"/>
            <a:ext cx="371510" cy="280898"/>
          </a:xfrm>
          <a:prstGeom prst="rect">
            <a:avLst/>
          </a:prstGeom>
        </p:spPr>
      </p:pic>
      <p:pic>
        <p:nvPicPr>
          <p:cNvPr id="8" name="Picture 7">
            <a:extLst>
              <a:ext uri="{FF2B5EF4-FFF2-40B4-BE49-F238E27FC236}">
                <a16:creationId xmlns:a16="http://schemas.microsoft.com/office/drawing/2014/main" id="{C9439835-6F99-4C46-A9A0-5A6C0211E86E}"/>
              </a:ext>
            </a:extLst>
          </p:cNvPr>
          <p:cNvPicPr>
            <a:picLocks noChangeAspect="1"/>
          </p:cNvPicPr>
          <p:nvPr/>
        </p:nvPicPr>
        <p:blipFill>
          <a:blip r:embed="rId3"/>
          <a:stretch>
            <a:fillRect/>
          </a:stretch>
        </p:blipFill>
        <p:spPr>
          <a:xfrm>
            <a:off x="4296807" y="4026649"/>
            <a:ext cx="371510" cy="280898"/>
          </a:xfrm>
          <a:prstGeom prst="rect">
            <a:avLst/>
          </a:prstGeom>
        </p:spPr>
      </p:pic>
      <p:pic>
        <p:nvPicPr>
          <p:cNvPr id="9" name="Picture 8">
            <a:extLst>
              <a:ext uri="{FF2B5EF4-FFF2-40B4-BE49-F238E27FC236}">
                <a16:creationId xmlns:a16="http://schemas.microsoft.com/office/drawing/2014/main" id="{06005958-E5BF-41EC-B08A-3A44F1BCFD94}"/>
              </a:ext>
            </a:extLst>
          </p:cNvPr>
          <p:cNvPicPr>
            <a:picLocks noChangeAspect="1"/>
          </p:cNvPicPr>
          <p:nvPr/>
        </p:nvPicPr>
        <p:blipFill>
          <a:blip r:embed="rId3"/>
          <a:stretch>
            <a:fillRect/>
          </a:stretch>
        </p:blipFill>
        <p:spPr>
          <a:xfrm>
            <a:off x="5033415" y="3968897"/>
            <a:ext cx="371510" cy="280898"/>
          </a:xfrm>
          <a:prstGeom prst="rect">
            <a:avLst/>
          </a:prstGeom>
        </p:spPr>
      </p:pic>
      <p:pic>
        <p:nvPicPr>
          <p:cNvPr id="10" name="Picture 9">
            <a:extLst>
              <a:ext uri="{FF2B5EF4-FFF2-40B4-BE49-F238E27FC236}">
                <a16:creationId xmlns:a16="http://schemas.microsoft.com/office/drawing/2014/main" id="{D3A06054-16DE-4751-BEC4-7000BDD3226C}"/>
              </a:ext>
            </a:extLst>
          </p:cNvPr>
          <p:cNvPicPr>
            <a:picLocks noChangeAspect="1"/>
          </p:cNvPicPr>
          <p:nvPr/>
        </p:nvPicPr>
        <p:blipFill>
          <a:blip r:embed="rId3"/>
          <a:stretch>
            <a:fillRect/>
          </a:stretch>
        </p:blipFill>
        <p:spPr>
          <a:xfrm>
            <a:off x="5866260" y="3911802"/>
            <a:ext cx="371510" cy="280898"/>
          </a:xfrm>
          <a:prstGeom prst="rect">
            <a:avLst/>
          </a:prstGeom>
        </p:spPr>
      </p:pic>
      <p:pic>
        <p:nvPicPr>
          <p:cNvPr id="11" name="Picture 10">
            <a:extLst>
              <a:ext uri="{FF2B5EF4-FFF2-40B4-BE49-F238E27FC236}">
                <a16:creationId xmlns:a16="http://schemas.microsoft.com/office/drawing/2014/main" id="{7CB91E66-4557-460C-BFAC-A4083871C0D1}"/>
              </a:ext>
            </a:extLst>
          </p:cNvPr>
          <p:cNvPicPr>
            <a:picLocks noChangeAspect="1"/>
          </p:cNvPicPr>
          <p:nvPr/>
        </p:nvPicPr>
        <p:blipFill>
          <a:blip r:embed="rId3"/>
          <a:stretch>
            <a:fillRect/>
          </a:stretch>
        </p:blipFill>
        <p:spPr>
          <a:xfrm>
            <a:off x="6675815" y="3882926"/>
            <a:ext cx="371510" cy="280898"/>
          </a:xfrm>
          <a:prstGeom prst="rect">
            <a:avLst/>
          </a:prstGeom>
        </p:spPr>
      </p:pic>
      <p:pic>
        <p:nvPicPr>
          <p:cNvPr id="12" name="Picture 11">
            <a:extLst>
              <a:ext uri="{FF2B5EF4-FFF2-40B4-BE49-F238E27FC236}">
                <a16:creationId xmlns:a16="http://schemas.microsoft.com/office/drawing/2014/main" id="{AA14C819-E1BC-4D52-8882-0DF32192C33D}"/>
              </a:ext>
            </a:extLst>
          </p:cNvPr>
          <p:cNvPicPr>
            <a:picLocks noChangeAspect="1"/>
          </p:cNvPicPr>
          <p:nvPr/>
        </p:nvPicPr>
        <p:blipFill>
          <a:blip r:embed="rId3"/>
          <a:stretch>
            <a:fillRect/>
          </a:stretch>
        </p:blipFill>
        <p:spPr>
          <a:xfrm>
            <a:off x="7468980" y="3882926"/>
            <a:ext cx="371510" cy="280898"/>
          </a:xfrm>
          <a:prstGeom prst="rect">
            <a:avLst/>
          </a:prstGeom>
        </p:spPr>
      </p:pic>
    </p:spTree>
    <p:extLst>
      <p:ext uri="{BB962C8B-B14F-4D97-AF65-F5344CB8AC3E}">
        <p14:creationId xmlns:p14="http://schemas.microsoft.com/office/powerpoint/2010/main" val="271251596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E8B1D8-61D9-4639-97E2-84756F65D022}"/>
              </a:ext>
            </a:extLst>
          </p:cNvPr>
          <p:cNvSpPr>
            <a:spLocks noGrp="1"/>
          </p:cNvSpPr>
          <p:nvPr>
            <p:ph type="title"/>
          </p:nvPr>
        </p:nvSpPr>
        <p:spPr/>
        <p:txBody>
          <a:bodyPr/>
          <a:lstStyle/>
          <a:p>
            <a:r>
              <a:rPr lang="en-US" dirty="0"/>
              <a:t>Parallel Binary merge</a:t>
            </a:r>
          </a:p>
        </p:txBody>
      </p:sp>
      <p:sp>
        <p:nvSpPr>
          <p:cNvPr id="5" name="Content Placeholder 4">
            <a:extLst>
              <a:ext uri="{FF2B5EF4-FFF2-40B4-BE49-F238E27FC236}">
                <a16:creationId xmlns:a16="http://schemas.microsoft.com/office/drawing/2014/main" id="{D28C5EE8-174A-4F29-BD7A-3163AE57C86C}"/>
              </a:ext>
            </a:extLst>
          </p:cNvPr>
          <p:cNvSpPr>
            <a:spLocks noGrp="1"/>
          </p:cNvSpPr>
          <p:nvPr>
            <p:ph idx="1"/>
          </p:nvPr>
        </p:nvSpPr>
        <p:spPr>
          <a:xfrm>
            <a:off x="1024127" y="1946418"/>
            <a:ext cx="10641690" cy="4459024"/>
          </a:xfrm>
        </p:spPr>
        <p:txBody>
          <a:bodyPr>
            <a:normAutofit lnSpcReduction="10000"/>
          </a:bodyPr>
          <a:lstStyle/>
          <a:p>
            <a:r>
              <a:rPr lang="en-US" dirty="0"/>
              <a:t>In this picture, we merge from</a:t>
            </a:r>
            <a:br>
              <a:rPr lang="en-US" dirty="0"/>
            </a:br>
            <a:r>
              <a:rPr lang="en-US" dirty="0"/>
              <a:t>the bottom to the top</a:t>
            </a:r>
          </a:p>
          <a:p>
            <a:endParaRPr lang="en-US" dirty="0"/>
          </a:p>
          <a:p>
            <a:r>
              <a:rPr lang="en-US" dirty="0"/>
              <a:t>For 56 threads:</a:t>
            </a:r>
          </a:p>
          <a:p>
            <a:r>
              <a:rPr lang="en-US" dirty="0"/>
              <a:t>Merge                  [1,2] and [3,4] and … [55,56]</a:t>
            </a:r>
          </a:p>
          <a:p>
            <a:r>
              <a:rPr lang="en-US" dirty="0"/>
              <a:t>Then                     [1,3] …………….       [53, 55]</a:t>
            </a:r>
          </a:p>
          <a:p>
            <a:r>
              <a:rPr lang="en-US" dirty="0"/>
              <a:t>           …</a:t>
            </a:r>
          </a:p>
          <a:p>
            <a:r>
              <a:rPr lang="en-US" dirty="0"/>
              <a:t>Finally:                 [1, 29]</a:t>
            </a:r>
          </a:p>
        </p:txBody>
      </p:sp>
      <p:sp>
        <p:nvSpPr>
          <p:cNvPr id="3" name="Footer Placeholder 2">
            <a:extLst>
              <a:ext uri="{FF2B5EF4-FFF2-40B4-BE49-F238E27FC236}">
                <a16:creationId xmlns:a16="http://schemas.microsoft.com/office/drawing/2014/main" id="{55D542E2-DDCD-4A67-8A1C-87F67B412C88}"/>
              </a:ext>
            </a:extLst>
          </p:cNvPr>
          <p:cNvSpPr>
            <a:spLocks noGrp="1"/>
          </p:cNvSpPr>
          <p:nvPr>
            <p:ph type="ftr" sz="quarter" idx="11"/>
          </p:nvPr>
        </p:nvSpPr>
        <p:spPr/>
        <p:txBody>
          <a:bodyPr/>
          <a:lstStyle/>
          <a:p>
            <a:r>
              <a:rPr lang="en-US"/>
              <a:t>Cornell CS4414 - Fall 2020.</a:t>
            </a:r>
          </a:p>
        </p:txBody>
      </p:sp>
      <p:sp>
        <p:nvSpPr>
          <p:cNvPr id="4" name="Slide Number Placeholder 3">
            <a:extLst>
              <a:ext uri="{FF2B5EF4-FFF2-40B4-BE49-F238E27FC236}">
                <a16:creationId xmlns:a16="http://schemas.microsoft.com/office/drawing/2014/main" id="{4C4CAF64-9960-4A97-95DF-89CD330E976F}"/>
              </a:ext>
            </a:extLst>
          </p:cNvPr>
          <p:cNvSpPr>
            <a:spLocks noGrp="1"/>
          </p:cNvSpPr>
          <p:nvPr>
            <p:ph type="sldNum" sz="quarter" idx="12"/>
          </p:nvPr>
        </p:nvSpPr>
        <p:spPr/>
        <p:txBody>
          <a:bodyPr/>
          <a:lstStyle/>
          <a:p>
            <a:fld id="{6547F9EC-0141-428E-9624-21FD351CB832}" type="slidenum">
              <a:rPr lang="en-US" smtClean="0"/>
              <a:t>33</a:t>
            </a:fld>
            <a:endParaRPr lang="en-US"/>
          </a:p>
        </p:txBody>
      </p:sp>
      <p:sp>
        <p:nvSpPr>
          <p:cNvPr id="9" name="Oval 8">
            <a:extLst>
              <a:ext uri="{FF2B5EF4-FFF2-40B4-BE49-F238E27FC236}">
                <a16:creationId xmlns:a16="http://schemas.microsoft.com/office/drawing/2014/main" id="{E68B2342-17CC-4772-B719-E140B67E609D}"/>
              </a:ext>
            </a:extLst>
          </p:cNvPr>
          <p:cNvSpPr/>
          <p:nvPr/>
        </p:nvSpPr>
        <p:spPr>
          <a:xfrm>
            <a:off x="6641430" y="2880360"/>
            <a:ext cx="587141" cy="548640"/>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1</a:t>
            </a:r>
          </a:p>
        </p:txBody>
      </p:sp>
      <p:sp>
        <p:nvSpPr>
          <p:cNvPr id="10" name="Oval 9">
            <a:extLst>
              <a:ext uri="{FF2B5EF4-FFF2-40B4-BE49-F238E27FC236}">
                <a16:creationId xmlns:a16="http://schemas.microsoft.com/office/drawing/2014/main" id="{47FB7FF3-67A0-4A49-AF3E-1AFB2C2D0687}"/>
              </a:ext>
            </a:extLst>
          </p:cNvPr>
          <p:cNvSpPr/>
          <p:nvPr/>
        </p:nvSpPr>
        <p:spPr>
          <a:xfrm>
            <a:off x="7515726" y="2880360"/>
            <a:ext cx="587141" cy="548640"/>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2</a:t>
            </a:r>
          </a:p>
        </p:txBody>
      </p:sp>
      <p:sp>
        <p:nvSpPr>
          <p:cNvPr id="11" name="Oval 10">
            <a:extLst>
              <a:ext uri="{FF2B5EF4-FFF2-40B4-BE49-F238E27FC236}">
                <a16:creationId xmlns:a16="http://schemas.microsoft.com/office/drawing/2014/main" id="{9BD1C226-C103-49AB-AAC7-784C7323AD8F}"/>
              </a:ext>
            </a:extLst>
          </p:cNvPr>
          <p:cNvSpPr/>
          <p:nvPr/>
        </p:nvSpPr>
        <p:spPr>
          <a:xfrm>
            <a:off x="8476647" y="2880360"/>
            <a:ext cx="587141" cy="548640"/>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3</a:t>
            </a:r>
          </a:p>
        </p:txBody>
      </p:sp>
      <p:sp>
        <p:nvSpPr>
          <p:cNvPr id="12" name="Oval 11">
            <a:extLst>
              <a:ext uri="{FF2B5EF4-FFF2-40B4-BE49-F238E27FC236}">
                <a16:creationId xmlns:a16="http://schemas.microsoft.com/office/drawing/2014/main" id="{30B02BC0-94D5-4C47-BF6C-75093AE7D976}"/>
              </a:ext>
            </a:extLst>
          </p:cNvPr>
          <p:cNvSpPr/>
          <p:nvPr/>
        </p:nvSpPr>
        <p:spPr>
          <a:xfrm>
            <a:off x="9266881" y="2878255"/>
            <a:ext cx="587141" cy="548640"/>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4</a:t>
            </a:r>
          </a:p>
        </p:txBody>
      </p:sp>
      <p:grpSp>
        <p:nvGrpSpPr>
          <p:cNvPr id="15" name="Group 14">
            <a:extLst>
              <a:ext uri="{FF2B5EF4-FFF2-40B4-BE49-F238E27FC236}">
                <a16:creationId xmlns:a16="http://schemas.microsoft.com/office/drawing/2014/main" id="{88CE8E29-6382-4632-9BAE-8878888714F3}"/>
              </a:ext>
            </a:extLst>
          </p:cNvPr>
          <p:cNvGrpSpPr/>
          <p:nvPr/>
        </p:nvGrpSpPr>
        <p:grpSpPr>
          <a:xfrm>
            <a:off x="7142586" y="2163880"/>
            <a:ext cx="2210280" cy="796826"/>
            <a:chOff x="7142586" y="2163880"/>
            <a:chExt cx="2210280" cy="796826"/>
          </a:xfrm>
        </p:grpSpPr>
        <p:sp>
          <p:nvSpPr>
            <p:cNvPr id="7" name="Oval 6">
              <a:extLst>
                <a:ext uri="{FF2B5EF4-FFF2-40B4-BE49-F238E27FC236}">
                  <a16:creationId xmlns:a16="http://schemas.microsoft.com/office/drawing/2014/main" id="{FF5517A6-5BE9-4B26-AE5A-F56F4DA765A6}"/>
                </a:ext>
              </a:extLst>
            </p:cNvPr>
            <p:cNvSpPr/>
            <p:nvPr/>
          </p:nvSpPr>
          <p:spPr>
            <a:xfrm>
              <a:off x="7478829" y="2163880"/>
              <a:ext cx="587141" cy="548640"/>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1</a:t>
              </a:r>
            </a:p>
          </p:txBody>
        </p:sp>
        <p:sp>
          <p:nvSpPr>
            <p:cNvPr id="8" name="Oval 7">
              <a:extLst>
                <a:ext uri="{FF2B5EF4-FFF2-40B4-BE49-F238E27FC236}">
                  <a16:creationId xmlns:a16="http://schemas.microsoft.com/office/drawing/2014/main" id="{87939D37-0F7E-4F53-958B-6D8D69831913}"/>
                </a:ext>
              </a:extLst>
            </p:cNvPr>
            <p:cNvSpPr/>
            <p:nvPr/>
          </p:nvSpPr>
          <p:spPr>
            <a:xfrm>
              <a:off x="8439750" y="2163880"/>
              <a:ext cx="587141" cy="548640"/>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3</a:t>
              </a:r>
            </a:p>
          </p:txBody>
        </p:sp>
        <p:cxnSp>
          <p:nvCxnSpPr>
            <p:cNvPr id="14" name="Straight Arrow Connector 13">
              <a:extLst>
                <a:ext uri="{FF2B5EF4-FFF2-40B4-BE49-F238E27FC236}">
                  <a16:creationId xmlns:a16="http://schemas.microsoft.com/office/drawing/2014/main" id="{E8C69837-0CB4-4CBF-B29E-7BD1869D1B72}"/>
                </a:ext>
              </a:extLst>
            </p:cNvPr>
            <p:cNvCxnSpPr>
              <a:stCxn id="9" idx="7"/>
              <a:endCxn id="7" idx="3"/>
            </p:cNvCxnSpPr>
            <p:nvPr/>
          </p:nvCxnSpPr>
          <p:spPr>
            <a:xfrm flipV="1">
              <a:off x="7142586" y="2632174"/>
              <a:ext cx="422228" cy="32853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1AFC70AF-D80F-44D2-8F63-4A448B5D88D9}"/>
                </a:ext>
              </a:extLst>
            </p:cNvPr>
            <p:cNvCxnSpPr>
              <a:cxnSpLocks/>
              <a:stCxn id="10" idx="0"/>
              <a:endCxn id="7" idx="4"/>
            </p:cNvCxnSpPr>
            <p:nvPr/>
          </p:nvCxnSpPr>
          <p:spPr>
            <a:xfrm flipH="1" flipV="1">
              <a:off x="7772400" y="2712520"/>
              <a:ext cx="36897" cy="16784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97BE0754-4422-4EC3-A8B2-B3355F88FB0A}"/>
                </a:ext>
              </a:extLst>
            </p:cNvPr>
            <p:cNvCxnSpPr>
              <a:stCxn id="11" idx="0"/>
              <a:endCxn id="8" idx="4"/>
            </p:cNvCxnSpPr>
            <p:nvPr/>
          </p:nvCxnSpPr>
          <p:spPr>
            <a:xfrm flipH="1" flipV="1">
              <a:off x="8733321" y="2712520"/>
              <a:ext cx="36897" cy="16784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B5ED8D58-9EFB-4214-87CA-CAD3AC3EC8B0}"/>
                </a:ext>
              </a:extLst>
            </p:cNvPr>
            <p:cNvCxnSpPr>
              <a:stCxn id="12" idx="1"/>
              <a:endCxn id="8" idx="5"/>
            </p:cNvCxnSpPr>
            <p:nvPr/>
          </p:nvCxnSpPr>
          <p:spPr>
            <a:xfrm flipH="1" flipV="1">
              <a:off x="8940906" y="2632174"/>
              <a:ext cx="411960" cy="32642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sp>
        <p:nvSpPr>
          <p:cNvPr id="28" name="TextBox 27">
            <a:extLst>
              <a:ext uri="{FF2B5EF4-FFF2-40B4-BE49-F238E27FC236}">
                <a16:creationId xmlns:a16="http://schemas.microsoft.com/office/drawing/2014/main" id="{9FB1A795-C00A-4D9A-99F8-CDD9DA268F9B}"/>
              </a:ext>
            </a:extLst>
          </p:cNvPr>
          <p:cNvSpPr txBox="1"/>
          <p:nvPr/>
        </p:nvSpPr>
        <p:spPr>
          <a:xfrm>
            <a:off x="10057115" y="3057563"/>
            <a:ext cx="2048257" cy="369332"/>
          </a:xfrm>
          <a:prstGeom prst="rect">
            <a:avLst/>
          </a:prstGeom>
          <a:noFill/>
        </p:spPr>
        <p:txBody>
          <a:bodyPr wrap="square" rtlCol="0">
            <a:spAutoFit/>
          </a:bodyPr>
          <a:lstStyle/>
          <a:p>
            <a:r>
              <a:rPr lang="en-US" dirty="0"/>
              <a:t>Starts at the bottom</a:t>
            </a:r>
          </a:p>
        </p:txBody>
      </p:sp>
      <p:grpSp>
        <p:nvGrpSpPr>
          <p:cNvPr id="13" name="Group 12">
            <a:extLst>
              <a:ext uri="{FF2B5EF4-FFF2-40B4-BE49-F238E27FC236}">
                <a16:creationId xmlns:a16="http://schemas.microsoft.com/office/drawing/2014/main" id="{81C23B4C-FCCF-46B5-A219-11440517C39F}"/>
              </a:ext>
            </a:extLst>
          </p:cNvPr>
          <p:cNvGrpSpPr/>
          <p:nvPr/>
        </p:nvGrpSpPr>
        <p:grpSpPr>
          <a:xfrm>
            <a:off x="7772400" y="1453896"/>
            <a:ext cx="3221966" cy="709984"/>
            <a:chOff x="7772400" y="1453896"/>
            <a:chExt cx="3221966" cy="709984"/>
          </a:xfrm>
        </p:grpSpPr>
        <p:sp>
          <p:nvSpPr>
            <p:cNvPr id="6" name="Oval 5">
              <a:extLst>
                <a:ext uri="{FF2B5EF4-FFF2-40B4-BE49-F238E27FC236}">
                  <a16:creationId xmlns:a16="http://schemas.microsoft.com/office/drawing/2014/main" id="{DDE0FB38-2937-48AD-8D48-FA40D4550CE2}"/>
                </a:ext>
              </a:extLst>
            </p:cNvPr>
            <p:cNvSpPr/>
            <p:nvPr/>
          </p:nvSpPr>
          <p:spPr>
            <a:xfrm>
              <a:off x="7873465" y="1453896"/>
              <a:ext cx="587141" cy="548640"/>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1</a:t>
              </a:r>
            </a:p>
          </p:txBody>
        </p:sp>
        <p:cxnSp>
          <p:nvCxnSpPr>
            <p:cNvPr id="23" name="Straight Arrow Connector 22">
              <a:extLst>
                <a:ext uri="{FF2B5EF4-FFF2-40B4-BE49-F238E27FC236}">
                  <a16:creationId xmlns:a16="http://schemas.microsoft.com/office/drawing/2014/main" id="{BB7CE88B-EDFC-4471-A321-409FB94E3434}"/>
                </a:ext>
              </a:extLst>
            </p:cNvPr>
            <p:cNvCxnSpPr>
              <a:stCxn id="7" idx="0"/>
              <a:endCxn id="6" idx="3"/>
            </p:cNvCxnSpPr>
            <p:nvPr/>
          </p:nvCxnSpPr>
          <p:spPr>
            <a:xfrm flipV="1">
              <a:off x="7772400" y="1922190"/>
              <a:ext cx="187050" cy="24169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4AA4F4B0-48D9-47CF-905F-1F5CA6A106E6}"/>
                </a:ext>
              </a:extLst>
            </p:cNvPr>
            <p:cNvCxnSpPr>
              <a:cxnSpLocks/>
              <a:stCxn id="8" idx="0"/>
              <a:endCxn id="6" idx="5"/>
            </p:cNvCxnSpPr>
            <p:nvPr/>
          </p:nvCxnSpPr>
          <p:spPr>
            <a:xfrm flipH="1" flipV="1">
              <a:off x="8374621" y="1922190"/>
              <a:ext cx="358700" cy="24169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10574BDB-1F30-4A5A-B13D-597924B299AF}"/>
                </a:ext>
              </a:extLst>
            </p:cNvPr>
            <p:cNvSpPr txBox="1"/>
            <p:nvPr/>
          </p:nvSpPr>
          <p:spPr>
            <a:xfrm>
              <a:off x="8770217" y="1497298"/>
              <a:ext cx="2224149" cy="369332"/>
            </a:xfrm>
            <a:prstGeom prst="rect">
              <a:avLst/>
            </a:prstGeom>
            <a:noFill/>
          </p:spPr>
          <p:txBody>
            <a:bodyPr wrap="square" rtlCol="0">
              <a:spAutoFit/>
            </a:bodyPr>
            <a:lstStyle/>
            <a:p>
              <a:r>
                <a:rPr lang="en-US" dirty="0"/>
                <a:t>Ends at the very top</a:t>
              </a:r>
            </a:p>
          </p:txBody>
        </p:sp>
      </p:grpSp>
      <p:sp>
        <p:nvSpPr>
          <p:cNvPr id="40" name="TextBox 39">
            <a:extLst>
              <a:ext uri="{FF2B5EF4-FFF2-40B4-BE49-F238E27FC236}">
                <a16:creationId xmlns:a16="http://schemas.microsoft.com/office/drawing/2014/main" id="{B7506C0E-2925-4044-8683-2B3CCBC47797}"/>
              </a:ext>
            </a:extLst>
          </p:cNvPr>
          <p:cNvSpPr txBox="1"/>
          <p:nvPr/>
        </p:nvSpPr>
        <p:spPr>
          <a:xfrm>
            <a:off x="9576708" y="3416147"/>
            <a:ext cx="2515218" cy="646331"/>
          </a:xfrm>
          <a:prstGeom prst="rect">
            <a:avLst/>
          </a:prstGeom>
          <a:noFill/>
        </p:spPr>
        <p:txBody>
          <a:bodyPr wrap="square" rtlCol="0">
            <a:spAutoFit/>
          </a:bodyPr>
          <a:lstStyle/>
          <a:p>
            <a:pPr algn="ctr"/>
            <a:r>
              <a:rPr lang="en-US" i="1" dirty="0"/>
              <a:t>Threads 2 and 4 have no more work and terminate</a:t>
            </a:r>
          </a:p>
        </p:txBody>
      </p:sp>
      <p:sp>
        <p:nvSpPr>
          <p:cNvPr id="24" name="TextBox 23">
            <a:extLst>
              <a:ext uri="{FF2B5EF4-FFF2-40B4-BE49-F238E27FC236}">
                <a16:creationId xmlns:a16="http://schemas.microsoft.com/office/drawing/2014/main" id="{9F148BFF-265C-4473-9D70-87A5C386EBF1}"/>
              </a:ext>
            </a:extLst>
          </p:cNvPr>
          <p:cNvSpPr txBox="1"/>
          <p:nvPr/>
        </p:nvSpPr>
        <p:spPr>
          <a:xfrm>
            <a:off x="9092050" y="2135382"/>
            <a:ext cx="2362443" cy="369332"/>
          </a:xfrm>
          <a:prstGeom prst="rect">
            <a:avLst/>
          </a:prstGeom>
          <a:noFill/>
        </p:spPr>
        <p:txBody>
          <a:bodyPr wrap="square" rtlCol="0">
            <a:spAutoFit/>
          </a:bodyPr>
          <a:lstStyle/>
          <a:p>
            <a:pPr algn="ctr"/>
            <a:r>
              <a:rPr lang="en-US" i="1" dirty="0"/>
              <a:t>Thread 3 terminates</a:t>
            </a:r>
          </a:p>
        </p:txBody>
      </p:sp>
    </p:spTree>
    <p:extLst>
      <p:ext uri="{BB962C8B-B14F-4D97-AF65-F5344CB8AC3E}">
        <p14:creationId xmlns:p14="http://schemas.microsoft.com/office/powerpoint/2010/main" val="1663613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randombar(horizontal)">
                                      <p:cBhvr>
                                        <p:cTn id="19" dur="500"/>
                                        <p:tgtEl>
                                          <p:spTgt spid="15"/>
                                        </p:tgtEl>
                                      </p:cBhvr>
                                    </p:animEffect>
                                  </p:childTnLst>
                                </p:cTn>
                              </p:par>
                              <p:par>
                                <p:cTn id="20" presetID="1" presetClass="entr" presetSubtype="0" fill="hold" grpId="0" nodeType="withEffect">
                                  <p:stCondLst>
                                    <p:cond delay="0"/>
                                  </p:stCondLst>
                                  <p:childTnLst>
                                    <p:set>
                                      <p:cBhvr>
                                        <p:cTn id="21" dur="1" fill="hold">
                                          <p:stCondLst>
                                            <p:cond delay="0"/>
                                          </p:stCondLst>
                                        </p:cTn>
                                        <p:tgtEl>
                                          <p:spTgt spid="40"/>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4" presetClass="entr" presetSubtype="10" fill="hold" nodeType="clickEffect">
                                  <p:stCondLst>
                                    <p:cond delay="0"/>
                                  </p:stCondLst>
                                  <p:childTnLst>
                                    <p:set>
                                      <p:cBhvr>
                                        <p:cTn id="25" dur="1" fill="hold">
                                          <p:stCondLst>
                                            <p:cond delay="0"/>
                                          </p:stCondLst>
                                        </p:cTn>
                                        <p:tgtEl>
                                          <p:spTgt spid="5">
                                            <p:txEl>
                                              <p:pRg st="4" end="4"/>
                                            </p:txEl>
                                          </p:spTgt>
                                        </p:tgtEl>
                                        <p:attrNameLst>
                                          <p:attrName>style.visibility</p:attrName>
                                        </p:attrNameLst>
                                      </p:cBhvr>
                                      <p:to>
                                        <p:strVal val="visible"/>
                                      </p:to>
                                    </p:set>
                                    <p:animEffect transition="in" filter="randombar(horizontal)">
                                      <p:cBhvr>
                                        <p:cTn id="26" dur="500"/>
                                        <p:tgtEl>
                                          <p:spTgt spid="5">
                                            <p:txEl>
                                              <p:pRg st="4" end="4"/>
                                            </p:txEl>
                                          </p:spTgt>
                                        </p:tgtEl>
                                      </p:cBhvr>
                                    </p:animEffect>
                                  </p:childTnLst>
                                </p:cTn>
                              </p:par>
                              <p:par>
                                <p:cTn id="27" presetID="14" presetClass="entr" presetSubtype="10" fill="hold" nodeType="withEffect">
                                  <p:stCondLst>
                                    <p:cond delay="0"/>
                                  </p:stCondLst>
                                  <p:childTnLst>
                                    <p:set>
                                      <p:cBhvr>
                                        <p:cTn id="28" dur="1" fill="hold">
                                          <p:stCondLst>
                                            <p:cond delay="0"/>
                                          </p:stCondLst>
                                        </p:cTn>
                                        <p:tgtEl>
                                          <p:spTgt spid="5">
                                            <p:txEl>
                                              <p:pRg st="5" end="5"/>
                                            </p:txEl>
                                          </p:spTgt>
                                        </p:tgtEl>
                                        <p:attrNameLst>
                                          <p:attrName>style.visibility</p:attrName>
                                        </p:attrNameLst>
                                      </p:cBhvr>
                                      <p:to>
                                        <p:strVal val="visible"/>
                                      </p:to>
                                    </p:set>
                                    <p:animEffect transition="in" filter="randombar(horizontal)">
                                      <p:cBhvr>
                                        <p:cTn id="29" dur="500"/>
                                        <p:tgtEl>
                                          <p:spTgt spid="5">
                                            <p:txEl>
                                              <p:pRg st="5" end="5"/>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nodeType="clickEffect">
                                  <p:stCondLst>
                                    <p:cond delay="0"/>
                                  </p:stCondLst>
                                  <p:childTnLst>
                                    <p:set>
                                      <p:cBhvr>
                                        <p:cTn id="33" dur="1" fill="hold">
                                          <p:stCondLst>
                                            <p:cond delay="0"/>
                                          </p:stCondLst>
                                        </p:cTn>
                                        <p:tgtEl>
                                          <p:spTgt spid="5">
                                            <p:txEl>
                                              <p:pRg st="6" end="6"/>
                                            </p:txEl>
                                          </p:spTgt>
                                        </p:tgtEl>
                                        <p:attrNameLst>
                                          <p:attrName>style.visibility</p:attrName>
                                        </p:attrNameLst>
                                      </p:cBhvr>
                                      <p:to>
                                        <p:strVal val="visible"/>
                                      </p:to>
                                    </p:set>
                                    <p:animEffect transition="in" filter="randombar(horizontal)">
                                      <p:cBhvr>
                                        <p:cTn id="34" dur="500"/>
                                        <p:tgtEl>
                                          <p:spTgt spid="5">
                                            <p:txEl>
                                              <p:pRg st="6" end="6"/>
                                            </p:txEl>
                                          </p:spTgt>
                                        </p:tgtEl>
                                      </p:cBhvr>
                                    </p:animEffect>
                                  </p:childTnLst>
                                </p:cTn>
                              </p:par>
                              <p:par>
                                <p:cTn id="35" presetID="14" presetClass="entr" presetSubtype="10" fill="hold" nodeType="with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randombar(horizontal)">
                                      <p:cBhvr>
                                        <p:cTn id="37" dur="500"/>
                                        <p:tgtEl>
                                          <p:spTgt spid="13"/>
                                        </p:tgtEl>
                                      </p:cBhvr>
                                    </p:animEffect>
                                  </p:childTnLst>
                                </p:cTn>
                              </p:par>
                              <p:par>
                                <p:cTn id="38" presetID="1" presetClass="entr" presetSubtype="0" fill="hold" grpId="0" nodeType="withEffect">
                                  <p:stCondLst>
                                    <p:cond delay="0"/>
                                  </p:stCondLst>
                                  <p:childTnLst>
                                    <p:set>
                                      <p:cBhvr>
                                        <p:cTn id="39"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28" grpId="0"/>
      <p:bldP spid="40" grpId="0"/>
      <p:bldP spid="24"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E8B1D8-61D9-4639-97E2-84756F65D022}"/>
              </a:ext>
            </a:extLst>
          </p:cNvPr>
          <p:cNvSpPr>
            <a:spLocks noGrp="1"/>
          </p:cNvSpPr>
          <p:nvPr>
            <p:ph type="title"/>
          </p:nvPr>
        </p:nvSpPr>
        <p:spPr/>
        <p:txBody>
          <a:bodyPr/>
          <a:lstStyle/>
          <a:p>
            <a:r>
              <a:rPr lang="en-US" dirty="0"/>
              <a:t>Parallel Binary merge</a:t>
            </a:r>
          </a:p>
        </p:txBody>
      </p:sp>
      <p:sp>
        <p:nvSpPr>
          <p:cNvPr id="5" name="Content Placeholder 4">
            <a:extLst>
              <a:ext uri="{FF2B5EF4-FFF2-40B4-BE49-F238E27FC236}">
                <a16:creationId xmlns:a16="http://schemas.microsoft.com/office/drawing/2014/main" id="{D28C5EE8-174A-4F29-BD7A-3163AE57C86C}"/>
              </a:ext>
            </a:extLst>
          </p:cNvPr>
          <p:cNvSpPr>
            <a:spLocks noGrp="1"/>
          </p:cNvSpPr>
          <p:nvPr>
            <p:ph idx="1"/>
          </p:nvPr>
        </p:nvSpPr>
        <p:spPr>
          <a:xfrm>
            <a:off x="1024127" y="1946418"/>
            <a:ext cx="10641690" cy="4459024"/>
          </a:xfrm>
        </p:spPr>
        <p:txBody>
          <a:bodyPr>
            <a:normAutofit lnSpcReduction="10000"/>
          </a:bodyPr>
          <a:lstStyle/>
          <a:p>
            <a:r>
              <a:rPr lang="en-US" dirty="0"/>
              <a:t>In this picture, we merge from</a:t>
            </a:r>
            <a:br>
              <a:rPr lang="en-US" dirty="0"/>
            </a:br>
            <a:r>
              <a:rPr lang="en-US" dirty="0"/>
              <a:t>the bottom to the top</a:t>
            </a:r>
          </a:p>
          <a:p>
            <a:endParaRPr lang="en-US" dirty="0"/>
          </a:p>
          <a:p>
            <a:r>
              <a:rPr lang="en-US" dirty="0"/>
              <a:t>For 56 threads:</a:t>
            </a:r>
          </a:p>
          <a:p>
            <a:r>
              <a:rPr lang="en-US" dirty="0"/>
              <a:t>Merge                  [1,2] and [3,4] and … [55,56]</a:t>
            </a:r>
          </a:p>
          <a:p>
            <a:r>
              <a:rPr lang="en-US" dirty="0"/>
              <a:t>Then                     [1,3] …………….       [53, 55]</a:t>
            </a:r>
          </a:p>
          <a:p>
            <a:r>
              <a:rPr lang="en-US" dirty="0"/>
              <a:t>           …</a:t>
            </a:r>
          </a:p>
          <a:p>
            <a:r>
              <a:rPr lang="en-US" dirty="0"/>
              <a:t>Finally:                 [1, 29]</a:t>
            </a:r>
          </a:p>
        </p:txBody>
      </p:sp>
      <p:sp>
        <p:nvSpPr>
          <p:cNvPr id="3" name="Footer Placeholder 2">
            <a:extLst>
              <a:ext uri="{FF2B5EF4-FFF2-40B4-BE49-F238E27FC236}">
                <a16:creationId xmlns:a16="http://schemas.microsoft.com/office/drawing/2014/main" id="{55D542E2-DDCD-4A67-8A1C-87F67B412C88}"/>
              </a:ext>
            </a:extLst>
          </p:cNvPr>
          <p:cNvSpPr>
            <a:spLocks noGrp="1"/>
          </p:cNvSpPr>
          <p:nvPr>
            <p:ph type="ftr" sz="quarter" idx="11"/>
          </p:nvPr>
        </p:nvSpPr>
        <p:spPr/>
        <p:txBody>
          <a:bodyPr/>
          <a:lstStyle/>
          <a:p>
            <a:r>
              <a:rPr lang="en-US"/>
              <a:t>Cornell CS4414 - Fall 2020.</a:t>
            </a:r>
          </a:p>
        </p:txBody>
      </p:sp>
      <p:sp>
        <p:nvSpPr>
          <p:cNvPr id="4" name="Slide Number Placeholder 3">
            <a:extLst>
              <a:ext uri="{FF2B5EF4-FFF2-40B4-BE49-F238E27FC236}">
                <a16:creationId xmlns:a16="http://schemas.microsoft.com/office/drawing/2014/main" id="{4C4CAF64-9960-4A97-95DF-89CD330E976F}"/>
              </a:ext>
            </a:extLst>
          </p:cNvPr>
          <p:cNvSpPr>
            <a:spLocks noGrp="1"/>
          </p:cNvSpPr>
          <p:nvPr>
            <p:ph type="sldNum" sz="quarter" idx="12"/>
          </p:nvPr>
        </p:nvSpPr>
        <p:spPr/>
        <p:txBody>
          <a:bodyPr/>
          <a:lstStyle/>
          <a:p>
            <a:fld id="{6547F9EC-0141-428E-9624-21FD351CB832}" type="slidenum">
              <a:rPr lang="en-US" smtClean="0"/>
              <a:t>34</a:t>
            </a:fld>
            <a:endParaRPr lang="en-US"/>
          </a:p>
        </p:txBody>
      </p:sp>
      <p:sp>
        <p:nvSpPr>
          <p:cNvPr id="9" name="Oval 8">
            <a:extLst>
              <a:ext uri="{FF2B5EF4-FFF2-40B4-BE49-F238E27FC236}">
                <a16:creationId xmlns:a16="http://schemas.microsoft.com/office/drawing/2014/main" id="{E68B2342-17CC-4772-B719-E140B67E609D}"/>
              </a:ext>
            </a:extLst>
          </p:cNvPr>
          <p:cNvSpPr/>
          <p:nvPr/>
        </p:nvSpPr>
        <p:spPr>
          <a:xfrm>
            <a:off x="6641430" y="2880360"/>
            <a:ext cx="587141" cy="548640"/>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1</a:t>
            </a:r>
          </a:p>
        </p:txBody>
      </p:sp>
      <p:sp>
        <p:nvSpPr>
          <p:cNvPr id="10" name="Oval 9">
            <a:extLst>
              <a:ext uri="{FF2B5EF4-FFF2-40B4-BE49-F238E27FC236}">
                <a16:creationId xmlns:a16="http://schemas.microsoft.com/office/drawing/2014/main" id="{47FB7FF3-67A0-4A49-AF3E-1AFB2C2D0687}"/>
              </a:ext>
            </a:extLst>
          </p:cNvPr>
          <p:cNvSpPr/>
          <p:nvPr/>
        </p:nvSpPr>
        <p:spPr>
          <a:xfrm>
            <a:off x="7515726" y="2880360"/>
            <a:ext cx="587141" cy="548640"/>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2</a:t>
            </a:r>
          </a:p>
        </p:txBody>
      </p:sp>
      <p:sp>
        <p:nvSpPr>
          <p:cNvPr id="11" name="Oval 10">
            <a:extLst>
              <a:ext uri="{FF2B5EF4-FFF2-40B4-BE49-F238E27FC236}">
                <a16:creationId xmlns:a16="http://schemas.microsoft.com/office/drawing/2014/main" id="{9BD1C226-C103-49AB-AAC7-784C7323AD8F}"/>
              </a:ext>
            </a:extLst>
          </p:cNvPr>
          <p:cNvSpPr/>
          <p:nvPr/>
        </p:nvSpPr>
        <p:spPr>
          <a:xfrm>
            <a:off x="8476647" y="2880360"/>
            <a:ext cx="587141" cy="548640"/>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3</a:t>
            </a:r>
          </a:p>
        </p:txBody>
      </p:sp>
      <p:sp>
        <p:nvSpPr>
          <p:cNvPr id="12" name="Oval 11">
            <a:extLst>
              <a:ext uri="{FF2B5EF4-FFF2-40B4-BE49-F238E27FC236}">
                <a16:creationId xmlns:a16="http://schemas.microsoft.com/office/drawing/2014/main" id="{30B02BC0-94D5-4C47-BF6C-75093AE7D976}"/>
              </a:ext>
            </a:extLst>
          </p:cNvPr>
          <p:cNvSpPr/>
          <p:nvPr/>
        </p:nvSpPr>
        <p:spPr>
          <a:xfrm>
            <a:off x="9266881" y="2878255"/>
            <a:ext cx="587141" cy="548640"/>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4</a:t>
            </a:r>
          </a:p>
        </p:txBody>
      </p:sp>
      <p:grpSp>
        <p:nvGrpSpPr>
          <p:cNvPr id="15" name="Group 14">
            <a:extLst>
              <a:ext uri="{FF2B5EF4-FFF2-40B4-BE49-F238E27FC236}">
                <a16:creationId xmlns:a16="http://schemas.microsoft.com/office/drawing/2014/main" id="{88CE8E29-6382-4632-9BAE-8878888714F3}"/>
              </a:ext>
            </a:extLst>
          </p:cNvPr>
          <p:cNvGrpSpPr/>
          <p:nvPr/>
        </p:nvGrpSpPr>
        <p:grpSpPr>
          <a:xfrm>
            <a:off x="7142586" y="2163880"/>
            <a:ext cx="2210280" cy="796826"/>
            <a:chOff x="7142586" y="2163880"/>
            <a:chExt cx="2210280" cy="796826"/>
          </a:xfrm>
        </p:grpSpPr>
        <p:sp>
          <p:nvSpPr>
            <p:cNvPr id="7" name="Oval 6">
              <a:extLst>
                <a:ext uri="{FF2B5EF4-FFF2-40B4-BE49-F238E27FC236}">
                  <a16:creationId xmlns:a16="http://schemas.microsoft.com/office/drawing/2014/main" id="{FF5517A6-5BE9-4B26-AE5A-F56F4DA765A6}"/>
                </a:ext>
              </a:extLst>
            </p:cNvPr>
            <p:cNvSpPr/>
            <p:nvPr/>
          </p:nvSpPr>
          <p:spPr>
            <a:xfrm>
              <a:off x="7478829" y="2163880"/>
              <a:ext cx="587141" cy="548640"/>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1</a:t>
              </a:r>
            </a:p>
          </p:txBody>
        </p:sp>
        <p:sp>
          <p:nvSpPr>
            <p:cNvPr id="8" name="Oval 7">
              <a:extLst>
                <a:ext uri="{FF2B5EF4-FFF2-40B4-BE49-F238E27FC236}">
                  <a16:creationId xmlns:a16="http://schemas.microsoft.com/office/drawing/2014/main" id="{87939D37-0F7E-4F53-958B-6D8D69831913}"/>
                </a:ext>
              </a:extLst>
            </p:cNvPr>
            <p:cNvSpPr/>
            <p:nvPr/>
          </p:nvSpPr>
          <p:spPr>
            <a:xfrm>
              <a:off x="8439750" y="2163880"/>
              <a:ext cx="587141" cy="548640"/>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3</a:t>
              </a:r>
            </a:p>
          </p:txBody>
        </p:sp>
        <p:cxnSp>
          <p:nvCxnSpPr>
            <p:cNvPr id="14" name="Straight Arrow Connector 13">
              <a:extLst>
                <a:ext uri="{FF2B5EF4-FFF2-40B4-BE49-F238E27FC236}">
                  <a16:creationId xmlns:a16="http://schemas.microsoft.com/office/drawing/2014/main" id="{E8C69837-0CB4-4CBF-B29E-7BD1869D1B72}"/>
                </a:ext>
              </a:extLst>
            </p:cNvPr>
            <p:cNvCxnSpPr>
              <a:stCxn id="9" idx="7"/>
              <a:endCxn id="7" idx="3"/>
            </p:cNvCxnSpPr>
            <p:nvPr/>
          </p:nvCxnSpPr>
          <p:spPr>
            <a:xfrm flipV="1">
              <a:off x="7142586" y="2632174"/>
              <a:ext cx="422228" cy="32853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1AFC70AF-D80F-44D2-8F63-4A448B5D88D9}"/>
                </a:ext>
              </a:extLst>
            </p:cNvPr>
            <p:cNvCxnSpPr>
              <a:cxnSpLocks/>
              <a:stCxn id="10" idx="0"/>
              <a:endCxn id="7" idx="4"/>
            </p:cNvCxnSpPr>
            <p:nvPr/>
          </p:nvCxnSpPr>
          <p:spPr>
            <a:xfrm flipH="1" flipV="1">
              <a:off x="7772400" y="2712520"/>
              <a:ext cx="36897" cy="16784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97BE0754-4422-4EC3-A8B2-B3355F88FB0A}"/>
                </a:ext>
              </a:extLst>
            </p:cNvPr>
            <p:cNvCxnSpPr>
              <a:stCxn id="11" idx="0"/>
              <a:endCxn id="8" idx="4"/>
            </p:cNvCxnSpPr>
            <p:nvPr/>
          </p:nvCxnSpPr>
          <p:spPr>
            <a:xfrm flipH="1" flipV="1">
              <a:off x="8733321" y="2712520"/>
              <a:ext cx="36897" cy="16784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B5ED8D58-9EFB-4214-87CA-CAD3AC3EC8B0}"/>
                </a:ext>
              </a:extLst>
            </p:cNvPr>
            <p:cNvCxnSpPr>
              <a:stCxn id="12" idx="1"/>
              <a:endCxn id="8" idx="5"/>
            </p:cNvCxnSpPr>
            <p:nvPr/>
          </p:nvCxnSpPr>
          <p:spPr>
            <a:xfrm flipH="1" flipV="1">
              <a:off x="8940906" y="2632174"/>
              <a:ext cx="411960" cy="32642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sp>
        <p:nvSpPr>
          <p:cNvPr id="28" name="TextBox 27">
            <a:extLst>
              <a:ext uri="{FF2B5EF4-FFF2-40B4-BE49-F238E27FC236}">
                <a16:creationId xmlns:a16="http://schemas.microsoft.com/office/drawing/2014/main" id="{9FB1A795-C00A-4D9A-99F8-CDD9DA268F9B}"/>
              </a:ext>
            </a:extLst>
          </p:cNvPr>
          <p:cNvSpPr txBox="1"/>
          <p:nvPr/>
        </p:nvSpPr>
        <p:spPr>
          <a:xfrm>
            <a:off x="10057115" y="3057563"/>
            <a:ext cx="2048257" cy="369332"/>
          </a:xfrm>
          <a:prstGeom prst="rect">
            <a:avLst/>
          </a:prstGeom>
          <a:noFill/>
        </p:spPr>
        <p:txBody>
          <a:bodyPr wrap="square" rtlCol="0">
            <a:spAutoFit/>
          </a:bodyPr>
          <a:lstStyle/>
          <a:p>
            <a:r>
              <a:rPr lang="en-US" dirty="0"/>
              <a:t>Starts at the bottom</a:t>
            </a:r>
          </a:p>
        </p:txBody>
      </p:sp>
      <p:grpSp>
        <p:nvGrpSpPr>
          <p:cNvPr id="13" name="Group 12">
            <a:extLst>
              <a:ext uri="{FF2B5EF4-FFF2-40B4-BE49-F238E27FC236}">
                <a16:creationId xmlns:a16="http://schemas.microsoft.com/office/drawing/2014/main" id="{81C23B4C-FCCF-46B5-A219-11440517C39F}"/>
              </a:ext>
            </a:extLst>
          </p:cNvPr>
          <p:cNvGrpSpPr/>
          <p:nvPr/>
        </p:nvGrpSpPr>
        <p:grpSpPr>
          <a:xfrm>
            <a:off x="7772400" y="1453896"/>
            <a:ext cx="3221966" cy="709984"/>
            <a:chOff x="7772400" y="1453896"/>
            <a:chExt cx="3221966" cy="709984"/>
          </a:xfrm>
        </p:grpSpPr>
        <p:sp>
          <p:nvSpPr>
            <p:cNvPr id="6" name="Oval 5">
              <a:extLst>
                <a:ext uri="{FF2B5EF4-FFF2-40B4-BE49-F238E27FC236}">
                  <a16:creationId xmlns:a16="http://schemas.microsoft.com/office/drawing/2014/main" id="{DDE0FB38-2937-48AD-8D48-FA40D4550CE2}"/>
                </a:ext>
              </a:extLst>
            </p:cNvPr>
            <p:cNvSpPr/>
            <p:nvPr/>
          </p:nvSpPr>
          <p:spPr>
            <a:xfrm>
              <a:off x="7873465" y="1453896"/>
              <a:ext cx="587141" cy="548640"/>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1</a:t>
              </a:r>
            </a:p>
          </p:txBody>
        </p:sp>
        <p:cxnSp>
          <p:nvCxnSpPr>
            <p:cNvPr id="23" name="Straight Arrow Connector 22">
              <a:extLst>
                <a:ext uri="{FF2B5EF4-FFF2-40B4-BE49-F238E27FC236}">
                  <a16:creationId xmlns:a16="http://schemas.microsoft.com/office/drawing/2014/main" id="{BB7CE88B-EDFC-4471-A321-409FB94E3434}"/>
                </a:ext>
              </a:extLst>
            </p:cNvPr>
            <p:cNvCxnSpPr>
              <a:stCxn id="7" idx="0"/>
              <a:endCxn id="6" idx="3"/>
            </p:cNvCxnSpPr>
            <p:nvPr/>
          </p:nvCxnSpPr>
          <p:spPr>
            <a:xfrm flipV="1">
              <a:off x="7772400" y="1922190"/>
              <a:ext cx="187050" cy="24169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4AA4F4B0-48D9-47CF-905F-1F5CA6A106E6}"/>
                </a:ext>
              </a:extLst>
            </p:cNvPr>
            <p:cNvCxnSpPr>
              <a:cxnSpLocks/>
              <a:stCxn id="8" idx="0"/>
              <a:endCxn id="6" idx="5"/>
            </p:cNvCxnSpPr>
            <p:nvPr/>
          </p:nvCxnSpPr>
          <p:spPr>
            <a:xfrm flipH="1" flipV="1">
              <a:off x="8374621" y="1922190"/>
              <a:ext cx="358700" cy="24169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10574BDB-1F30-4A5A-B13D-597924B299AF}"/>
                </a:ext>
              </a:extLst>
            </p:cNvPr>
            <p:cNvSpPr txBox="1"/>
            <p:nvPr/>
          </p:nvSpPr>
          <p:spPr>
            <a:xfrm>
              <a:off x="8770217" y="1497298"/>
              <a:ext cx="2224149" cy="369332"/>
            </a:xfrm>
            <a:prstGeom prst="rect">
              <a:avLst/>
            </a:prstGeom>
            <a:noFill/>
          </p:spPr>
          <p:txBody>
            <a:bodyPr wrap="square" rtlCol="0">
              <a:spAutoFit/>
            </a:bodyPr>
            <a:lstStyle/>
            <a:p>
              <a:r>
                <a:rPr lang="en-US" dirty="0"/>
                <a:t>Ends at the very top</a:t>
              </a:r>
            </a:p>
          </p:txBody>
        </p:sp>
      </p:grpSp>
      <p:sp>
        <p:nvSpPr>
          <p:cNvPr id="40" name="TextBox 39">
            <a:extLst>
              <a:ext uri="{FF2B5EF4-FFF2-40B4-BE49-F238E27FC236}">
                <a16:creationId xmlns:a16="http://schemas.microsoft.com/office/drawing/2014/main" id="{B7506C0E-2925-4044-8683-2B3CCBC47797}"/>
              </a:ext>
            </a:extLst>
          </p:cNvPr>
          <p:cNvSpPr txBox="1"/>
          <p:nvPr/>
        </p:nvSpPr>
        <p:spPr>
          <a:xfrm>
            <a:off x="9576708" y="3416147"/>
            <a:ext cx="2515218" cy="646331"/>
          </a:xfrm>
          <a:prstGeom prst="rect">
            <a:avLst/>
          </a:prstGeom>
          <a:noFill/>
        </p:spPr>
        <p:txBody>
          <a:bodyPr wrap="square" rtlCol="0">
            <a:spAutoFit/>
          </a:bodyPr>
          <a:lstStyle/>
          <a:p>
            <a:pPr algn="ctr"/>
            <a:r>
              <a:rPr lang="en-US" i="1" dirty="0"/>
              <a:t>Threads 2 and 4 have no more work and terminate</a:t>
            </a:r>
          </a:p>
        </p:txBody>
      </p:sp>
      <p:sp>
        <p:nvSpPr>
          <p:cNvPr id="24" name="TextBox 23">
            <a:extLst>
              <a:ext uri="{FF2B5EF4-FFF2-40B4-BE49-F238E27FC236}">
                <a16:creationId xmlns:a16="http://schemas.microsoft.com/office/drawing/2014/main" id="{9F148BFF-265C-4473-9D70-87A5C386EBF1}"/>
              </a:ext>
            </a:extLst>
          </p:cNvPr>
          <p:cNvSpPr txBox="1"/>
          <p:nvPr/>
        </p:nvSpPr>
        <p:spPr>
          <a:xfrm>
            <a:off x="9092050" y="2135382"/>
            <a:ext cx="2362443" cy="369332"/>
          </a:xfrm>
          <a:prstGeom prst="rect">
            <a:avLst/>
          </a:prstGeom>
          <a:noFill/>
        </p:spPr>
        <p:txBody>
          <a:bodyPr wrap="square" rtlCol="0">
            <a:spAutoFit/>
          </a:bodyPr>
          <a:lstStyle/>
          <a:p>
            <a:pPr algn="ctr"/>
            <a:r>
              <a:rPr lang="en-US" i="1" dirty="0"/>
              <a:t>Thread 3 terminates</a:t>
            </a:r>
          </a:p>
        </p:txBody>
      </p:sp>
      <p:sp>
        <p:nvSpPr>
          <p:cNvPr id="17" name="TextBox 16">
            <a:extLst>
              <a:ext uri="{FF2B5EF4-FFF2-40B4-BE49-F238E27FC236}">
                <a16:creationId xmlns:a16="http://schemas.microsoft.com/office/drawing/2014/main" id="{2CCC2952-6958-4BF6-B542-9FB78F856845}"/>
              </a:ext>
            </a:extLst>
          </p:cNvPr>
          <p:cNvSpPr txBox="1"/>
          <p:nvPr/>
        </p:nvSpPr>
        <p:spPr>
          <a:xfrm>
            <a:off x="1864761" y="1858383"/>
            <a:ext cx="8972572" cy="4031873"/>
          </a:xfrm>
          <a:prstGeom prst="rect">
            <a:avLst/>
          </a:prstGeom>
          <a:solidFill>
            <a:srgbClr val="FFC000"/>
          </a:solidFill>
        </p:spPr>
        <p:txBody>
          <a:bodyPr wrap="square" rtlCol="0">
            <a:spAutoFit/>
          </a:bodyPr>
          <a:lstStyle/>
          <a:p>
            <a:r>
              <a:rPr lang="en-US" sz="3200" b="1" dirty="0"/>
              <a:t>Rule:  Each thread t has a variable k and initializes k = t (its own thread-id in [1…n]).  Initialize s to 1.</a:t>
            </a:r>
          </a:p>
          <a:p>
            <a:endParaRPr lang="en-US" sz="3200" b="1" dirty="0"/>
          </a:p>
          <a:p>
            <a:r>
              <a:rPr lang="en-US" sz="3200" b="1" dirty="0"/>
              <a:t>do {</a:t>
            </a:r>
            <a:br>
              <a:rPr lang="en-US" sz="3200" b="1" dirty="0"/>
            </a:br>
            <a:r>
              <a:rPr lang="en-US" sz="3200" b="1" dirty="0"/>
              <a:t>    If (k is even) { thread t terminates. }</a:t>
            </a:r>
            <a:br>
              <a:rPr lang="en-US" sz="3200" b="1" dirty="0"/>
            </a:br>
            <a:r>
              <a:rPr lang="en-US" sz="3200" b="1" dirty="0"/>
              <a:t>    else { merge tree t + s into tree t; }</a:t>
            </a:r>
            <a:br>
              <a:rPr lang="en-US" sz="3200" b="1" dirty="0"/>
            </a:br>
            <a:r>
              <a:rPr lang="en-US" sz="3200" b="1" dirty="0"/>
              <a:t>    k &gt;&gt;= 1; s &lt;&lt;= 1;</a:t>
            </a:r>
            <a:br>
              <a:rPr lang="en-US" sz="3200" b="1" dirty="0"/>
            </a:br>
            <a:r>
              <a:rPr lang="en-US" sz="3200" b="1" dirty="0"/>
              <a:t>} until (all trees merged into tree 1);</a:t>
            </a:r>
          </a:p>
        </p:txBody>
      </p:sp>
    </p:spTree>
    <p:extLst>
      <p:ext uri="{BB962C8B-B14F-4D97-AF65-F5344CB8AC3E}">
        <p14:creationId xmlns:p14="http://schemas.microsoft.com/office/powerpoint/2010/main" val="3857006189"/>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randombar(horizontal)">
                                      <p:cBhvr>
                                        <p:cTn id="19" dur="500"/>
                                        <p:tgtEl>
                                          <p:spTgt spid="15"/>
                                        </p:tgtEl>
                                      </p:cBhvr>
                                    </p:animEffect>
                                  </p:childTnLst>
                                </p:cTn>
                              </p:par>
                              <p:par>
                                <p:cTn id="20" presetID="1" presetClass="entr" presetSubtype="0" fill="hold" grpId="0" nodeType="withEffect">
                                  <p:stCondLst>
                                    <p:cond delay="0"/>
                                  </p:stCondLst>
                                  <p:childTnLst>
                                    <p:set>
                                      <p:cBhvr>
                                        <p:cTn id="21" dur="1" fill="hold">
                                          <p:stCondLst>
                                            <p:cond delay="0"/>
                                          </p:stCondLst>
                                        </p:cTn>
                                        <p:tgtEl>
                                          <p:spTgt spid="40"/>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4" presetClass="entr" presetSubtype="10" fill="hold" nodeType="clickEffect">
                                  <p:stCondLst>
                                    <p:cond delay="0"/>
                                  </p:stCondLst>
                                  <p:childTnLst>
                                    <p:set>
                                      <p:cBhvr>
                                        <p:cTn id="25" dur="1" fill="hold">
                                          <p:stCondLst>
                                            <p:cond delay="0"/>
                                          </p:stCondLst>
                                        </p:cTn>
                                        <p:tgtEl>
                                          <p:spTgt spid="5">
                                            <p:txEl>
                                              <p:pRg st="4" end="4"/>
                                            </p:txEl>
                                          </p:spTgt>
                                        </p:tgtEl>
                                        <p:attrNameLst>
                                          <p:attrName>style.visibility</p:attrName>
                                        </p:attrNameLst>
                                      </p:cBhvr>
                                      <p:to>
                                        <p:strVal val="visible"/>
                                      </p:to>
                                    </p:set>
                                    <p:animEffect transition="in" filter="randombar(horizontal)">
                                      <p:cBhvr>
                                        <p:cTn id="26" dur="500"/>
                                        <p:tgtEl>
                                          <p:spTgt spid="5">
                                            <p:txEl>
                                              <p:pRg st="4" end="4"/>
                                            </p:txEl>
                                          </p:spTgt>
                                        </p:tgtEl>
                                      </p:cBhvr>
                                    </p:animEffect>
                                  </p:childTnLst>
                                </p:cTn>
                              </p:par>
                              <p:par>
                                <p:cTn id="27" presetID="14" presetClass="entr" presetSubtype="10" fill="hold" nodeType="withEffect">
                                  <p:stCondLst>
                                    <p:cond delay="0"/>
                                  </p:stCondLst>
                                  <p:childTnLst>
                                    <p:set>
                                      <p:cBhvr>
                                        <p:cTn id="28" dur="1" fill="hold">
                                          <p:stCondLst>
                                            <p:cond delay="0"/>
                                          </p:stCondLst>
                                        </p:cTn>
                                        <p:tgtEl>
                                          <p:spTgt spid="5">
                                            <p:txEl>
                                              <p:pRg st="5" end="5"/>
                                            </p:txEl>
                                          </p:spTgt>
                                        </p:tgtEl>
                                        <p:attrNameLst>
                                          <p:attrName>style.visibility</p:attrName>
                                        </p:attrNameLst>
                                      </p:cBhvr>
                                      <p:to>
                                        <p:strVal val="visible"/>
                                      </p:to>
                                    </p:set>
                                    <p:animEffect transition="in" filter="randombar(horizontal)">
                                      <p:cBhvr>
                                        <p:cTn id="29" dur="500"/>
                                        <p:tgtEl>
                                          <p:spTgt spid="5">
                                            <p:txEl>
                                              <p:pRg st="5" end="5"/>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nodeType="clickEffect">
                                  <p:stCondLst>
                                    <p:cond delay="0"/>
                                  </p:stCondLst>
                                  <p:childTnLst>
                                    <p:set>
                                      <p:cBhvr>
                                        <p:cTn id="33" dur="1" fill="hold">
                                          <p:stCondLst>
                                            <p:cond delay="0"/>
                                          </p:stCondLst>
                                        </p:cTn>
                                        <p:tgtEl>
                                          <p:spTgt spid="5">
                                            <p:txEl>
                                              <p:pRg st="6" end="6"/>
                                            </p:txEl>
                                          </p:spTgt>
                                        </p:tgtEl>
                                        <p:attrNameLst>
                                          <p:attrName>style.visibility</p:attrName>
                                        </p:attrNameLst>
                                      </p:cBhvr>
                                      <p:to>
                                        <p:strVal val="visible"/>
                                      </p:to>
                                    </p:set>
                                    <p:animEffect transition="in" filter="randombar(horizontal)">
                                      <p:cBhvr>
                                        <p:cTn id="34" dur="500"/>
                                        <p:tgtEl>
                                          <p:spTgt spid="5">
                                            <p:txEl>
                                              <p:pRg st="6" end="6"/>
                                            </p:txEl>
                                          </p:spTgt>
                                        </p:tgtEl>
                                      </p:cBhvr>
                                    </p:animEffect>
                                  </p:childTnLst>
                                </p:cTn>
                              </p:par>
                              <p:par>
                                <p:cTn id="35" presetID="14" presetClass="entr" presetSubtype="10" fill="hold" nodeType="with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randombar(horizontal)">
                                      <p:cBhvr>
                                        <p:cTn id="37" dur="500"/>
                                        <p:tgtEl>
                                          <p:spTgt spid="13"/>
                                        </p:tgtEl>
                                      </p:cBhvr>
                                    </p:animEffect>
                                  </p:childTnLst>
                                </p:cTn>
                              </p:par>
                              <p:par>
                                <p:cTn id="38" presetID="1" presetClass="entr" presetSubtype="0" fill="hold" grpId="0" nodeType="withEffect">
                                  <p:stCondLst>
                                    <p:cond delay="0"/>
                                  </p:stCondLst>
                                  <p:childTnLst>
                                    <p:set>
                                      <p:cBhvr>
                                        <p:cTn id="39"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28" grpId="0"/>
      <p:bldP spid="40" grpId="0"/>
      <p:bldP spid="24"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C37B31-3E27-42B1-B96A-447ACD786D4D}"/>
              </a:ext>
            </a:extLst>
          </p:cNvPr>
          <p:cNvSpPr>
            <a:spLocks noGrp="1"/>
          </p:cNvSpPr>
          <p:nvPr>
            <p:ph type="title"/>
          </p:nvPr>
        </p:nvSpPr>
        <p:spPr/>
        <p:txBody>
          <a:bodyPr/>
          <a:lstStyle/>
          <a:p>
            <a:r>
              <a:rPr lang="en-US" dirty="0"/>
              <a:t>Worth implementing?</a:t>
            </a:r>
          </a:p>
        </p:txBody>
      </p:sp>
      <p:sp>
        <p:nvSpPr>
          <p:cNvPr id="3" name="Content Placeholder 2">
            <a:extLst>
              <a:ext uri="{FF2B5EF4-FFF2-40B4-BE49-F238E27FC236}">
                <a16:creationId xmlns:a16="http://schemas.microsoft.com/office/drawing/2014/main" id="{E9E91176-3864-4984-A6AF-A5FB7D242ADF}"/>
              </a:ext>
            </a:extLst>
          </p:cNvPr>
          <p:cNvSpPr>
            <a:spLocks noGrp="1"/>
          </p:cNvSpPr>
          <p:nvPr>
            <p:ph idx="1"/>
          </p:nvPr>
        </p:nvSpPr>
        <p:spPr/>
        <p:txBody>
          <a:bodyPr>
            <a:normAutofit/>
          </a:bodyPr>
          <a:lstStyle/>
          <a:p>
            <a:r>
              <a:rPr lang="en-US" dirty="0"/>
              <a:t>My program offers parallel merge (-p).  It helps… a tiny bit.</a:t>
            </a:r>
          </a:p>
          <a:p>
            <a:endParaRPr lang="en-US" dirty="0"/>
          </a:p>
          <a:p>
            <a:r>
              <a:rPr lang="en-US" dirty="0"/>
              <a:t>Issue: my C++ version was really bottlenecked by file I/O.  No matter how fast the threads run, the “sys 18.203s” remains!</a:t>
            </a:r>
          </a:p>
          <a:p>
            <a:endParaRPr lang="en-US" dirty="0"/>
          </a:p>
          <a:p>
            <a:r>
              <a:rPr lang="en-US" dirty="0"/>
              <a:t>C++ tricks can’t reduce runtime below 18.203s without some way of improving the efficiency of parallel file I/O!</a:t>
            </a:r>
          </a:p>
        </p:txBody>
      </p:sp>
      <p:sp>
        <p:nvSpPr>
          <p:cNvPr id="4" name="Footer Placeholder 3">
            <a:extLst>
              <a:ext uri="{FF2B5EF4-FFF2-40B4-BE49-F238E27FC236}">
                <a16:creationId xmlns:a16="http://schemas.microsoft.com/office/drawing/2014/main" id="{CC82F162-BA6C-47B8-8285-5015D56E6842}"/>
              </a:ext>
            </a:extLst>
          </p:cNvPr>
          <p:cNvSpPr>
            <a:spLocks noGrp="1"/>
          </p:cNvSpPr>
          <p:nvPr>
            <p:ph type="ftr" sz="quarter" idx="11"/>
          </p:nvPr>
        </p:nvSpPr>
        <p:spPr/>
        <p:txBody>
          <a:bodyPr/>
          <a:lstStyle/>
          <a:p>
            <a:r>
              <a:rPr lang="en-US"/>
              <a:t>Cornell CS4414 - Fall 2020.</a:t>
            </a:r>
          </a:p>
        </p:txBody>
      </p:sp>
      <p:sp>
        <p:nvSpPr>
          <p:cNvPr id="5" name="Slide Number Placeholder 4">
            <a:extLst>
              <a:ext uri="{FF2B5EF4-FFF2-40B4-BE49-F238E27FC236}">
                <a16:creationId xmlns:a16="http://schemas.microsoft.com/office/drawing/2014/main" id="{E357C0FA-AEAA-46FA-91CA-7A9B954FFF6F}"/>
              </a:ext>
            </a:extLst>
          </p:cNvPr>
          <p:cNvSpPr>
            <a:spLocks noGrp="1"/>
          </p:cNvSpPr>
          <p:nvPr>
            <p:ph type="sldNum" sz="quarter" idx="12"/>
          </p:nvPr>
        </p:nvSpPr>
        <p:spPr/>
        <p:txBody>
          <a:bodyPr/>
          <a:lstStyle/>
          <a:p>
            <a:fld id="{6547F9EC-0141-428E-9624-21FD351CB832}" type="slidenum">
              <a:rPr lang="en-US" smtClean="0"/>
              <a:t>35</a:t>
            </a:fld>
            <a:endParaRPr lang="en-US"/>
          </a:p>
        </p:txBody>
      </p:sp>
      <p:sp>
        <p:nvSpPr>
          <p:cNvPr id="6" name="Rectangle 5">
            <a:extLst>
              <a:ext uri="{FF2B5EF4-FFF2-40B4-BE49-F238E27FC236}">
                <a16:creationId xmlns:a16="http://schemas.microsoft.com/office/drawing/2014/main" id="{00317611-9866-4050-AFDE-4E580372C067}"/>
              </a:ext>
            </a:extLst>
          </p:cNvPr>
          <p:cNvSpPr/>
          <p:nvPr/>
        </p:nvSpPr>
        <p:spPr>
          <a:xfrm>
            <a:off x="7645042" y="322663"/>
            <a:ext cx="4234137" cy="1477328"/>
          </a:xfrm>
          <a:prstGeom prst="rect">
            <a:avLst/>
          </a:prstGeom>
          <a:solidFill>
            <a:schemeClr val="bg1">
              <a:lumMod val="95000"/>
            </a:schemeClr>
          </a:solidFill>
        </p:spPr>
        <p:txBody>
          <a:bodyPr wrap="square">
            <a:spAutoFit/>
          </a:bodyPr>
          <a:lstStyle/>
          <a:p>
            <a:r>
              <a:rPr lang="en-US" dirty="0"/>
              <a:t>% time taskset 0xFF ./fast-</a:t>
            </a:r>
            <a:r>
              <a:rPr lang="en-US" dirty="0" err="1"/>
              <a:t>wc</a:t>
            </a:r>
            <a:r>
              <a:rPr lang="en-US" dirty="0"/>
              <a:t> -n16  -s</a:t>
            </a:r>
          </a:p>
          <a:p>
            <a:endParaRPr lang="en-US" dirty="0"/>
          </a:p>
          <a:p>
            <a:r>
              <a:rPr lang="en-US" dirty="0"/>
              <a:t>real    0m18.469s</a:t>
            </a:r>
          </a:p>
          <a:p>
            <a:r>
              <a:rPr lang="en-US" dirty="0"/>
              <a:t>user    0m43.406s</a:t>
            </a:r>
          </a:p>
          <a:p>
            <a:r>
              <a:rPr lang="en-US" dirty="0"/>
              <a:t>sys     0m18.203s</a:t>
            </a:r>
          </a:p>
        </p:txBody>
      </p:sp>
      <p:sp>
        <p:nvSpPr>
          <p:cNvPr id="7" name="Oval 6">
            <a:extLst>
              <a:ext uri="{FF2B5EF4-FFF2-40B4-BE49-F238E27FC236}">
                <a16:creationId xmlns:a16="http://schemas.microsoft.com/office/drawing/2014/main" id="{1B3C8D9F-1076-4A6C-AE60-75CC98A000C9}"/>
              </a:ext>
            </a:extLst>
          </p:cNvPr>
          <p:cNvSpPr/>
          <p:nvPr/>
        </p:nvSpPr>
        <p:spPr>
          <a:xfrm>
            <a:off x="7541424" y="1445428"/>
            <a:ext cx="2220686" cy="354563"/>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60D1F7F1-57B8-4778-86F4-516A59694C8F}"/>
              </a:ext>
            </a:extLst>
          </p:cNvPr>
          <p:cNvSpPr txBox="1"/>
          <p:nvPr/>
        </p:nvSpPr>
        <p:spPr>
          <a:xfrm>
            <a:off x="9865728" y="799097"/>
            <a:ext cx="2165978" cy="646331"/>
          </a:xfrm>
          <a:prstGeom prst="rect">
            <a:avLst/>
          </a:prstGeom>
          <a:solidFill>
            <a:schemeClr val="bg1">
              <a:lumMod val="95000"/>
            </a:schemeClr>
          </a:solidFill>
          <a:ln w="38100">
            <a:solidFill>
              <a:srgbClr val="C00000"/>
            </a:solidFill>
          </a:ln>
        </p:spPr>
        <p:txBody>
          <a:bodyPr wrap="none" rtlCol="0">
            <a:spAutoFit/>
          </a:bodyPr>
          <a:lstStyle/>
          <a:p>
            <a:pPr algn="ctr"/>
            <a:r>
              <a:rPr lang="en-US" b="1" dirty="0">
                <a:solidFill>
                  <a:srgbClr val="C00000"/>
                </a:solidFill>
              </a:rPr>
              <a:t>Time spent in Linux: </a:t>
            </a:r>
            <a:br>
              <a:rPr lang="en-US" b="1" dirty="0">
                <a:solidFill>
                  <a:srgbClr val="C00000"/>
                </a:solidFill>
              </a:rPr>
            </a:br>
            <a:r>
              <a:rPr lang="en-US" b="1" dirty="0">
                <a:solidFill>
                  <a:srgbClr val="C00000"/>
                </a:solidFill>
              </a:rPr>
              <a:t>File I/O</a:t>
            </a:r>
          </a:p>
        </p:txBody>
      </p:sp>
      <p:cxnSp>
        <p:nvCxnSpPr>
          <p:cNvPr id="10" name="Straight Arrow Connector 9">
            <a:extLst>
              <a:ext uri="{FF2B5EF4-FFF2-40B4-BE49-F238E27FC236}">
                <a16:creationId xmlns:a16="http://schemas.microsoft.com/office/drawing/2014/main" id="{957012B9-35FF-4EBB-BC92-5A25C04F6049}"/>
              </a:ext>
            </a:extLst>
          </p:cNvPr>
          <p:cNvCxnSpPr>
            <a:cxnSpLocks/>
            <a:endCxn id="7" idx="7"/>
          </p:cNvCxnSpPr>
          <p:nvPr/>
        </p:nvCxnSpPr>
        <p:spPr>
          <a:xfrm flipH="1">
            <a:off x="9436898" y="1122947"/>
            <a:ext cx="428830" cy="374406"/>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1765319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101B25-9DAB-4919-B770-6D509AC1F7EE}"/>
              </a:ext>
            </a:extLst>
          </p:cNvPr>
          <p:cNvSpPr>
            <a:spLocks noGrp="1"/>
          </p:cNvSpPr>
          <p:nvPr>
            <p:ph type="title"/>
          </p:nvPr>
        </p:nvSpPr>
        <p:spPr/>
        <p:txBody>
          <a:bodyPr/>
          <a:lstStyle/>
          <a:p>
            <a:r>
              <a:rPr lang="en-US" dirty="0"/>
              <a:t>new challenge: keep everything</a:t>
            </a:r>
            <a:br>
              <a:rPr lang="en-US" dirty="0"/>
            </a:br>
            <a:r>
              <a:rPr lang="en-US" dirty="0"/>
              <a:t>running simultaneously!</a:t>
            </a:r>
          </a:p>
        </p:txBody>
      </p:sp>
      <p:sp>
        <p:nvSpPr>
          <p:cNvPr id="3" name="Content Placeholder 2">
            <a:extLst>
              <a:ext uri="{FF2B5EF4-FFF2-40B4-BE49-F238E27FC236}">
                <a16:creationId xmlns:a16="http://schemas.microsoft.com/office/drawing/2014/main" id="{D189A221-9EB7-4C2A-8599-C9FAFC3B1A97}"/>
              </a:ext>
            </a:extLst>
          </p:cNvPr>
          <p:cNvSpPr>
            <a:spLocks noGrp="1"/>
          </p:cNvSpPr>
          <p:nvPr>
            <p:ph idx="1"/>
          </p:nvPr>
        </p:nvSpPr>
        <p:spPr/>
        <p:txBody>
          <a:bodyPr>
            <a:normAutofit/>
          </a:bodyPr>
          <a:lstStyle/>
          <a:p>
            <a:r>
              <a:rPr lang="en-US" dirty="0"/>
              <a:t>Finding the bottleneck can be difficult</a:t>
            </a:r>
          </a:p>
          <a:p>
            <a:endParaRPr lang="en-US" dirty="0"/>
          </a:p>
          <a:p>
            <a:r>
              <a:rPr lang="en-US" dirty="0"/>
              <a:t>Even our little merge program has many moving parts</a:t>
            </a:r>
          </a:p>
          <a:p>
            <a:pPr lvl="1"/>
            <a:r>
              <a:rPr lang="en-US" dirty="0"/>
              <a:t>  All those threads, building trees</a:t>
            </a:r>
          </a:p>
          <a:p>
            <a:pPr lvl="1"/>
            <a:r>
              <a:rPr lang="en-US" dirty="0"/>
              <a:t>  But also the work Linux is doing when the threads open files and</a:t>
            </a:r>
            <a:br>
              <a:rPr lang="en-US" dirty="0"/>
            </a:br>
            <a:r>
              <a:rPr lang="en-US" dirty="0"/>
              <a:t>    read them.</a:t>
            </a:r>
          </a:p>
          <a:p>
            <a:pPr lvl="1"/>
            <a:endParaRPr lang="en-US" dirty="0"/>
          </a:p>
          <a:p>
            <a:pPr marL="128016" lvl="1" indent="0">
              <a:buNone/>
            </a:pPr>
            <a:r>
              <a:rPr lang="en-US" dirty="0"/>
              <a:t>Which is the limiting stage of our complete “system” (fast-</a:t>
            </a:r>
            <a:r>
              <a:rPr lang="en-US" dirty="0" err="1"/>
              <a:t>wc</a:t>
            </a:r>
            <a:r>
              <a:rPr lang="en-US" dirty="0"/>
              <a:t> + Linux)?</a:t>
            </a:r>
          </a:p>
        </p:txBody>
      </p:sp>
      <p:sp>
        <p:nvSpPr>
          <p:cNvPr id="4" name="Footer Placeholder 3">
            <a:extLst>
              <a:ext uri="{FF2B5EF4-FFF2-40B4-BE49-F238E27FC236}">
                <a16:creationId xmlns:a16="http://schemas.microsoft.com/office/drawing/2014/main" id="{23A5DC63-2B5E-44A5-9711-A4CCF05725A3}"/>
              </a:ext>
            </a:extLst>
          </p:cNvPr>
          <p:cNvSpPr>
            <a:spLocks noGrp="1"/>
          </p:cNvSpPr>
          <p:nvPr>
            <p:ph type="ftr" sz="quarter" idx="11"/>
          </p:nvPr>
        </p:nvSpPr>
        <p:spPr/>
        <p:txBody>
          <a:bodyPr/>
          <a:lstStyle/>
          <a:p>
            <a:r>
              <a:rPr lang="en-US"/>
              <a:t>Cornell CS4414 - Fall 2020.</a:t>
            </a:r>
          </a:p>
        </p:txBody>
      </p:sp>
      <p:sp>
        <p:nvSpPr>
          <p:cNvPr id="5" name="Slide Number Placeholder 4">
            <a:extLst>
              <a:ext uri="{FF2B5EF4-FFF2-40B4-BE49-F238E27FC236}">
                <a16:creationId xmlns:a16="http://schemas.microsoft.com/office/drawing/2014/main" id="{5A02B7DA-78BB-4461-BD89-26473205C121}"/>
              </a:ext>
            </a:extLst>
          </p:cNvPr>
          <p:cNvSpPr>
            <a:spLocks noGrp="1"/>
          </p:cNvSpPr>
          <p:nvPr>
            <p:ph type="sldNum" sz="quarter" idx="12"/>
          </p:nvPr>
        </p:nvSpPr>
        <p:spPr/>
        <p:txBody>
          <a:bodyPr/>
          <a:lstStyle/>
          <a:p>
            <a:fld id="{6547F9EC-0141-428E-9624-21FD351CB832}" type="slidenum">
              <a:rPr lang="en-US" smtClean="0"/>
              <a:t>36</a:t>
            </a:fld>
            <a:endParaRPr lang="en-US"/>
          </a:p>
        </p:txBody>
      </p:sp>
      <p:pic>
        <p:nvPicPr>
          <p:cNvPr id="6" name="Picture 5">
            <a:extLst>
              <a:ext uri="{FF2B5EF4-FFF2-40B4-BE49-F238E27FC236}">
                <a16:creationId xmlns:a16="http://schemas.microsoft.com/office/drawing/2014/main" id="{3510A78F-FB72-4151-AC31-09357FB3F985}"/>
              </a:ext>
            </a:extLst>
          </p:cNvPr>
          <p:cNvPicPr>
            <a:picLocks noChangeAspect="1"/>
          </p:cNvPicPr>
          <p:nvPr/>
        </p:nvPicPr>
        <p:blipFill rotWithShape="1">
          <a:blip r:embed="rId2"/>
          <a:srcRect t="11326" b="11816"/>
          <a:stretch/>
        </p:blipFill>
        <p:spPr>
          <a:xfrm>
            <a:off x="9517089" y="452386"/>
            <a:ext cx="2454603" cy="1414915"/>
          </a:xfrm>
          <a:prstGeom prst="rect">
            <a:avLst/>
          </a:prstGeom>
        </p:spPr>
      </p:pic>
    </p:spTree>
    <p:extLst>
      <p:ext uri="{BB962C8B-B14F-4D97-AF65-F5344CB8AC3E}">
        <p14:creationId xmlns:p14="http://schemas.microsoft.com/office/powerpoint/2010/main" val="68990009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D1005D-A131-4706-8B03-F928DD669A5C}"/>
              </a:ext>
            </a:extLst>
          </p:cNvPr>
          <p:cNvSpPr>
            <a:spLocks noGrp="1"/>
          </p:cNvSpPr>
          <p:nvPr>
            <p:ph type="title"/>
          </p:nvPr>
        </p:nvSpPr>
        <p:spPr/>
        <p:txBody>
          <a:bodyPr/>
          <a:lstStyle/>
          <a:p>
            <a:r>
              <a:rPr lang="en-US" dirty="0"/>
              <a:t>Terminology</a:t>
            </a:r>
          </a:p>
        </p:txBody>
      </p:sp>
      <p:sp>
        <p:nvSpPr>
          <p:cNvPr id="3" name="Content Placeholder 2">
            <a:extLst>
              <a:ext uri="{FF2B5EF4-FFF2-40B4-BE49-F238E27FC236}">
                <a16:creationId xmlns:a16="http://schemas.microsoft.com/office/drawing/2014/main" id="{CCC38FE0-A4C8-4EF4-B8D3-E63FF68D6C75}"/>
              </a:ext>
            </a:extLst>
          </p:cNvPr>
          <p:cNvSpPr>
            <a:spLocks noGrp="1"/>
          </p:cNvSpPr>
          <p:nvPr>
            <p:ph idx="1"/>
          </p:nvPr>
        </p:nvSpPr>
        <p:spPr/>
        <p:txBody>
          <a:bodyPr>
            <a:normAutofit fontScale="92500" lnSpcReduction="10000"/>
          </a:bodyPr>
          <a:lstStyle/>
          <a:p>
            <a:r>
              <a:rPr lang="en-US" dirty="0"/>
              <a:t>A </a:t>
            </a:r>
            <a:r>
              <a:rPr lang="en-US" i="1" dirty="0"/>
              <a:t>bottleneck</a:t>
            </a:r>
            <a:r>
              <a:rPr lang="en-US" dirty="0"/>
              <a:t>:  “the limiting factor” for some task… we don’t really use the term for a “balanced” task that has no limiting spot.</a:t>
            </a:r>
          </a:p>
          <a:p>
            <a:endParaRPr lang="en-US" b="1" dirty="0"/>
          </a:p>
          <a:p>
            <a:r>
              <a:rPr lang="en-US" b="1" dirty="0"/>
              <a:t>Compute-bound</a:t>
            </a:r>
            <a:r>
              <a:rPr lang="en-US" dirty="0"/>
              <a:t>: The task is bottlenecked (limited) by the speed of calculations on some kind of in-memory data.</a:t>
            </a:r>
          </a:p>
          <a:p>
            <a:endParaRPr lang="en-US" dirty="0"/>
          </a:p>
          <a:p>
            <a:r>
              <a:rPr lang="en-US" b="1" dirty="0"/>
              <a:t>I/O bound</a:t>
            </a:r>
            <a:r>
              <a:rPr lang="en-US" dirty="0"/>
              <a:t>:  The task is bottlenecked on fetching data from some kind of storage device, or over the network.</a:t>
            </a:r>
          </a:p>
          <a:p>
            <a:endParaRPr lang="en-US" dirty="0"/>
          </a:p>
        </p:txBody>
      </p:sp>
      <p:sp>
        <p:nvSpPr>
          <p:cNvPr id="4" name="Footer Placeholder 3">
            <a:extLst>
              <a:ext uri="{FF2B5EF4-FFF2-40B4-BE49-F238E27FC236}">
                <a16:creationId xmlns:a16="http://schemas.microsoft.com/office/drawing/2014/main" id="{C17D14D6-5AA9-4074-B4D6-4215CE1AA10D}"/>
              </a:ext>
            </a:extLst>
          </p:cNvPr>
          <p:cNvSpPr>
            <a:spLocks noGrp="1"/>
          </p:cNvSpPr>
          <p:nvPr>
            <p:ph type="ftr" sz="quarter" idx="11"/>
          </p:nvPr>
        </p:nvSpPr>
        <p:spPr/>
        <p:txBody>
          <a:bodyPr/>
          <a:lstStyle/>
          <a:p>
            <a:r>
              <a:rPr lang="en-US"/>
              <a:t>Cornell CS4414 - Fall 2020.</a:t>
            </a:r>
          </a:p>
        </p:txBody>
      </p:sp>
      <p:sp>
        <p:nvSpPr>
          <p:cNvPr id="5" name="Slide Number Placeholder 4">
            <a:extLst>
              <a:ext uri="{FF2B5EF4-FFF2-40B4-BE49-F238E27FC236}">
                <a16:creationId xmlns:a16="http://schemas.microsoft.com/office/drawing/2014/main" id="{B4E2B798-FE13-4B0B-B1D3-4F3ED768B92D}"/>
              </a:ext>
            </a:extLst>
          </p:cNvPr>
          <p:cNvSpPr>
            <a:spLocks noGrp="1"/>
          </p:cNvSpPr>
          <p:nvPr>
            <p:ph type="sldNum" sz="quarter" idx="12"/>
          </p:nvPr>
        </p:nvSpPr>
        <p:spPr/>
        <p:txBody>
          <a:bodyPr/>
          <a:lstStyle/>
          <a:p>
            <a:fld id="{6547F9EC-0141-428E-9624-21FD351CB832}" type="slidenum">
              <a:rPr lang="en-US" smtClean="0"/>
              <a:t>37</a:t>
            </a:fld>
            <a:endParaRPr lang="en-US"/>
          </a:p>
        </p:txBody>
      </p:sp>
      <p:grpSp>
        <p:nvGrpSpPr>
          <p:cNvPr id="13" name="Group 12">
            <a:extLst>
              <a:ext uri="{FF2B5EF4-FFF2-40B4-BE49-F238E27FC236}">
                <a16:creationId xmlns:a16="http://schemas.microsoft.com/office/drawing/2014/main" id="{6D9115F5-C624-4C74-9229-1E9434AA4741}"/>
              </a:ext>
            </a:extLst>
          </p:cNvPr>
          <p:cNvGrpSpPr/>
          <p:nvPr/>
        </p:nvGrpSpPr>
        <p:grpSpPr>
          <a:xfrm>
            <a:off x="8701239" y="257811"/>
            <a:ext cx="3252856" cy="1827021"/>
            <a:chOff x="8701239" y="257811"/>
            <a:chExt cx="3252856" cy="1827021"/>
          </a:xfrm>
        </p:grpSpPr>
        <p:pic>
          <p:nvPicPr>
            <p:cNvPr id="6" name="Picture 5">
              <a:extLst>
                <a:ext uri="{FF2B5EF4-FFF2-40B4-BE49-F238E27FC236}">
                  <a16:creationId xmlns:a16="http://schemas.microsoft.com/office/drawing/2014/main" id="{8805BDE8-D3F1-4048-9698-12B3C86B55E5}"/>
                </a:ext>
              </a:extLst>
            </p:cNvPr>
            <p:cNvPicPr>
              <a:picLocks noChangeAspect="1"/>
            </p:cNvPicPr>
            <p:nvPr/>
          </p:nvPicPr>
          <p:blipFill>
            <a:blip r:embed="rId2"/>
            <a:stretch>
              <a:fillRect/>
            </a:stretch>
          </p:blipFill>
          <p:spPr>
            <a:xfrm>
              <a:off x="8701239" y="257811"/>
              <a:ext cx="3252856" cy="1827021"/>
            </a:xfrm>
            <a:prstGeom prst="rect">
              <a:avLst/>
            </a:prstGeom>
          </p:spPr>
        </p:pic>
        <p:sp>
          <p:nvSpPr>
            <p:cNvPr id="7" name="TextBox 6">
              <a:extLst>
                <a:ext uri="{FF2B5EF4-FFF2-40B4-BE49-F238E27FC236}">
                  <a16:creationId xmlns:a16="http://schemas.microsoft.com/office/drawing/2014/main" id="{DA0E00BA-49A8-483C-82C8-EC5B343C1A8B}"/>
                </a:ext>
              </a:extLst>
            </p:cNvPr>
            <p:cNvSpPr txBox="1"/>
            <p:nvPr/>
          </p:nvSpPr>
          <p:spPr>
            <a:xfrm>
              <a:off x="9808143" y="423872"/>
              <a:ext cx="1183907" cy="369332"/>
            </a:xfrm>
            <a:prstGeom prst="rect">
              <a:avLst/>
            </a:prstGeom>
            <a:solidFill>
              <a:srgbClr val="FF0000"/>
            </a:solidFill>
          </p:spPr>
          <p:txBody>
            <a:bodyPr wrap="square" rtlCol="0">
              <a:spAutoFit/>
            </a:bodyPr>
            <a:lstStyle/>
            <a:p>
              <a:pPr algn="ctr"/>
              <a:r>
                <a:rPr lang="en-US" b="1" dirty="0"/>
                <a:t>bottleneck</a:t>
              </a:r>
            </a:p>
          </p:txBody>
        </p:sp>
        <p:cxnSp>
          <p:nvCxnSpPr>
            <p:cNvPr id="9" name="Straight Arrow Connector 8">
              <a:extLst>
                <a:ext uri="{FF2B5EF4-FFF2-40B4-BE49-F238E27FC236}">
                  <a16:creationId xmlns:a16="http://schemas.microsoft.com/office/drawing/2014/main" id="{AC981DC8-5C7B-4594-B321-43909CA6D909}"/>
                </a:ext>
              </a:extLst>
            </p:cNvPr>
            <p:cNvCxnSpPr>
              <a:cxnSpLocks/>
            </p:cNvCxnSpPr>
            <p:nvPr/>
          </p:nvCxnSpPr>
          <p:spPr>
            <a:xfrm>
              <a:off x="10250905" y="793204"/>
              <a:ext cx="76762" cy="378117"/>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6358311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4AE96F-985A-42A7-920D-80A88168B696}"/>
              </a:ext>
            </a:extLst>
          </p:cNvPr>
          <p:cNvSpPr>
            <a:spLocks noGrp="1"/>
          </p:cNvSpPr>
          <p:nvPr>
            <p:ph type="title"/>
          </p:nvPr>
        </p:nvSpPr>
        <p:spPr/>
        <p:txBody>
          <a:bodyPr>
            <a:normAutofit fontScale="90000"/>
          </a:bodyPr>
          <a:lstStyle/>
          <a:p>
            <a:r>
              <a:rPr lang="en-US" dirty="0"/>
              <a:t>Our challenge: Not just data structures and parallelism, but bottlenecks</a:t>
            </a:r>
          </a:p>
        </p:txBody>
      </p:sp>
      <p:sp>
        <p:nvSpPr>
          <p:cNvPr id="3" name="Content Placeholder 2">
            <a:extLst>
              <a:ext uri="{FF2B5EF4-FFF2-40B4-BE49-F238E27FC236}">
                <a16:creationId xmlns:a16="http://schemas.microsoft.com/office/drawing/2014/main" id="{6F29194A-C724-4F33-94EF-80D24668EEB2}"/>
              </a:ext>
            </a:extLst>
          </p:cNvPr>
          <p:cNvSpPr>
            <a:spLocks noGrp="1"/>
          </p:cNvSpPr>
          <p:nvPr>
            <p:ph idx="1"/>
          </p:nvPr>
        </p:nvSpPr>
        <p:spPr/>
        <p:txBody>
          <a:bodyPr/>
          <a:lstStyle/>
          <a:p>
            <a:r>
              <a:rPr lang="en-US" dirty="0"/>
              <a:t>How can we identify the bottlenecks that limit performance?</a:t>
            </a:r>
          </a:p>
          <a:p>
            <a:endParaRPr lang="en-US" dirty="0"/>
          </a:p>
          <a:p>
            <a:r>
              <a:rPr lang="en-US" dirty="0"/>
              <a:t>Can we even measure the degree of parallelism we are achieving?  </a:t>
            </a:r>
          </a:p>
          <a:p>
            <a:pPr>
              <a:buFont typeface="Wingdings" panose="05000000000000000000" pitchFamily="2" charset="2"/>
              <a:buChar char="Ø"/>
            </a:pPr>
            <a:r>
              <a:rPr lang="en-US" dirty="0"/>
              <a:t>  In fact Linux has tools we can use for that.</a:t>
            </a:r>
          </a:p>
          <a:p>
            <a:pPr>
              <a:buFont typeface="Wingdings" panose="05000000000000000000" pitchFamily="2" charset="2"/>
              <a:buChar char="Ø"/>
            </a:pPr>
            <a:r>
              <a:rPr lang="en-US" dirty="0"/>
              <a:t>  We’ll be learning about them!</a:t>
            </a:r>
          </a:p>
        </p:txBody>
      </p:sp>
      <p:sp>
        <p:nvSpPr>
          <p:cNvPr id="4" name="Footer Placeholder 3">
            <a:extLst>
              <a:ext uri="{FF2B5EF4-FFF2-40B4-BE49-F238E27FC236}">
                <a16:creationId xmlns:a16="http://schemas.microsoft.com/office/drawing/2014/main" id="{EE95CBC0-CA1F-48A1-9BE3-A05BF9ED02B1}"/>
              </a:ext>
            </a:extLst>
          </p:cNvPr>
          <p:cNvSpPr>
            <a:spLocks noGrp="1"/>
          </p:cNvSpPr>
          <p:nvPr>
            <p:ph type="ftr" sz="quarter" idx="11"/>
          </p:nvPr>
        </p:nvSpPr>
        <p:spPr/>
        <p:txBody>
          <a:bodyPr/>
          <a:lstStyle/>
          <a:p>
            <a:r>
              <a:rPr lang="en-US"/>
              <a:t>Cornell CS4414 - Fall 2020.</a:t>
            </a:r>
          </a:p>
        </p:txBody>
      </p:sp>
      <p:sp>
        <p:nvSpPr>
          <p:cNvPr id="5" name="Slide Number Placeholder 4">
            <a:extLst>
              <a:ext uri="{FF2B5EF4-FFF2-40B4-BE49-F238E27FC236}">
                <a16:creationId xmlns:a16="http://schemas.microsoft.com/office/drawing/2014/main" id="{BDEC21FC-DF32-4542-BB90-931837959AF4}"/>
              </a:ext>
            </a:extLst>
          </p:cNvPr>
          <p:cNvSpPr>
            <a:spLocks noGrp="1"/>
          </p:cNvSpPr>
          <p:nvPr>
            <p:ph type="sldNum" sz="quarter" idx="12"/>
          </p:nvPr>
        </p:nvSpPr>
        <p:spPr/>
        <p:txBody>
          <a:bodyPr/>
          <a:lstStyle/>
          <a:p>
            <a:fld id="{6547F9EC-0141-428E-9624-21FD351CB832}" type="slidenum">
              <a:rPr lang="en-US" smtClean="0"/>
              <a:t>38</a:t>
            </a:fld>
            <a:endParaRPr lang="en-US"/>
          </a:p>
        </p:txBody>
      </p:sp>
    </p:spTree>
    <p:extLst>
      <p:ext uri="{BB962C8B-B14F-4D97-AF65-F5344CB8AC3E}">
        <p14:creationId xmlns:p14="http://schemas.microsoft.com/office/powerpoint/2010/main" val="49888893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CAD345-05DA-4994-AD51-2F3330D7649A}"/>
              </a:ext>
            </a:extLst>
          </p:cNvPr>
          <p:cNvSpPr>
            <a:spLocks noGrp="1"/>
          </p:cNvSpPr>
          <p:nvPr>
            <p:ph type="title"/>
          </p:nvPr>
        </p:nvSpPr>
        <p:spPr/>
        <p:txBody>
          <a:bodyPr/>
          <a:lstStyle/>
          <a:p>
            <a:r>
              <a:rPr lang="en-US" dirty="0"/>
              <a:t>Amdahl’s Law</a:t>
            </a:r>
          </a:p>
        </p:txBody>
      </p:sp>
      <p:sp>
        <p:nvSpPr>
          <p:cNvPr id="3" name="Content Placeholder 2">
            <a:extLst>
              <a:ext uri="{FF2B5EF4-FFF2-40B4-BE49-F238E27FC236}">
                <a16:creationId xmlns:a16="http://schemas.microsoft.com/office/drawing/2014/main" id="{17C77156-7163-479D-B358-47AC3F34A954}"/>
              </a:ext>
            </a:extLst>
          </p:cNvPr>
          <p:cNvSpPr>
            <a:spLocks noGrp="1"/>
          </p:cNvSpPr>
          <p:nvPr>
            <p:ph idx="1"/>
          </p:nvPr>
        </p:nvSpPr>
        <p:spPr>
          <a:xfrm>
            <a:off x="1024128" y="3003082"/>
            <a:ext cx="10641690" cy="3306278"/>
          </a:xfrm>
        </p:spPr>
        <p:txBody>
          <a:bodyPr/>
          <a:lstStyle/>
          <a:p>
            <a:r>
              <a:rPr lang="en-US" dirty="0"/>
              <a:t>Gene Amdahl was </a:t>
            </a:r>
            <a:r>
              <a:rPr lang="en-US" dirty="0" smtClean="0"/>
              <a:t>a leading research </a:t>
            </a:r>
            <a:r>
              <a:rPr lang="en-US" dirty="0" smtClean="0"/>
              <a:t>on </a:t>
            </a:r>
            <a:r>
              <a:rPr lang="en-US" dirty="0"/>
              <a:t>parallelism and </a:t>
            </a:r>
            <a:r>
              <a:rPr lang="en-US" dirty="0" smtClean="0"/>
              <a:t>supercomputing in </a:t>
            </a:r>
            <a:r>
              <a:rPr lang="en-US" dirty="0"/>
              <a:t>IBM’s HPC </a:t>
            </a:r>
            <a:r>
              <a:rPr lang="en-US" dirty="0" smtClean="0"/>
              <a:t>division.</a:t>
            </a:r>
            <a:endParaRPr lang="en-US" dirty="0"/>
          </a:p>
          <a:p>
            <a:endParaRPr lang="en-US" dirty="0"/>
          </a:p>
          <a:p>
            <a:r>
              <a:rPr lang="en-US" dirty="0"/>
              <a:t>He became interested in a basic question.  </a:t>
            </a:r>
            <a:r>
              <a:rPr lang="en-US" b="1" i="1" dirty="0"/>
              <a:t>How fast can computations be performed, with infinite parallelism?</a:t>
            </a:r>
          </a:p>
        </p:txBody>
      </p:sp>
      <p:sp>
        <p:nvSpPr>
          <p:cNvPr id="4" name="Footer Placeholder 3">
            <a:extLst>
              <a:ext uri="{FF2B5EF4-FFF2-40B4-BE49-F238E27FC236}">
                <a16:creationId xmlns:a16="http://schemas.microsoft.com/office/drawing/2014/main" id="{97696EB2-FB51-4A65-851F-F82490E70BDD}"/>
              </a:ext>
            </a:extLst>
          </p:cNvPr>
          <p:cNvSpPr>
            <a:spLocks noGrp="1"/>
          </p:cNvSpPr>
          <p:nvPr>
            <p:ph type="ftr" sz="quarter" idx="11"/>
          </p:nvPr>
        </p:nvSpPr>
        <p:spPr/>
        <p:txBody>
          <a:bodyPr/>
          <a:lstStyle/>
          <a:p>
            <a:r>
              <a:rPr lang="en-US"/>
              <a:t>Cornell CS4414 - Fall 2020.</a:t>
            </a:r>
          </a:p>
        </p:txBody>
      </p:sp>
      <p:sp>
        <p:nvSpPr>
          <p:cNvPr id="5" name="Slide Number Placeholder 4">
            <a:extLst>
              <a:ext uri="{FF2B5EF4-FFF2-40B4-BE49-F238E27FC236}">
                <a16:creationId xmlns:a16="http://schemas.microsoft.com/office/drawing/2014/main" id="{B0F97F56-9912-4014-A5AF-7E49F6FE634B}"/>
              </a:ext>
            </a:extLst>
          </p:cNvPr>
          <p:cNvSpPr>
            <a:spLocks noGrp="1"/>
          </p:cNvSpPr>
          <p:nvPr>
            <p:ph type="sldNum" sz="quarter" idx="12"/>
          </p:nvPr>
        </p:nvSpPr>
        <p:spPr/>
        <p:txBody>
          <a:bodyPr/>
          <a:lstStyle/>
          <a:p>
            <a:fld id="{6547F9EC-0141-428E-9624-21FD351CB832}" type="slidenum">
              <a:rPr lang="en-US" smtClean="0"/>
              <a:t>39</a:t>
            </a:fld>
            <a:endParaRPr lang="en-US"/>
          </a:p>
        </p:txBody>
      </p:sp>
      <p:pic>
        <p:nvPicPr>
          <p:cNvPr id="6" name="Picture 5">
            <a:extLst>
              <a:ext uri="{FF2B5EF4-FFF2-40B4-BE49-F238E27FC236}">
                <a16:creationId xmlns:a16="http://schemas.microsoft.com/office/drawing/2014/main" id="{6658FC04-6FEE-4DD7-A8E2-8C5DF69CF3B6}"/>
              </a:ext>
            </a:extLst>
          </p:cNvPr>
          <p:cNvPicPr>
            <a:picLocks noChangeAspect="1"/>
          </p:cNvPicPr>
          <p:nvPr/>
        </p:nvPicPr>
        <p:blipFill>
          <a:blip r:embed="rId2"/>
          <a:stretch>
            <a:fillRect/>
          </a:stretch>
        </p:blipFill>
        <p:spPr>
          <a:xfrm>
            <a:off x="8838135" y="176863"/>
            <a:ext cx="2779776" cy="2084832"/>
          </a:xfrm>
          <a:prstGeom prst="rect">
            <a:avLst/>
          </a:prstGeom>
        </p:spPr>
      </p:pic>
      <p:sp>
        <p:nvSpPr>
          <p:cNvPr id="7" name="TextBox 6"/>
          <p:cNvSpPr txBox="1"/>
          <p:nvPr/>
        </p:nvSpPr>
        <p:spPr>
          <a:xfrm>
            <a:off x="8492647" y="2342367"/>
            <a:ext cx="3699353" cy="369332"/>
          </a:xfrm>
          <a:prstGeom prst="rect">
            <a:avLst/>
          </a:prstGeom>
          <a:noFill/>
        </p:spPr>
        <p:txBody>
          <a:bodyPr wrap="square" rtlCol="0">
            <a:spAutoFit/>
          </a:bodyPr>
          <a:lstStyle/>
          <a:p>
            <a:r>
              <a:rPr lang="en-US" b="1" dirty="0" smtClean="0"/>
              <a:t>Gene on the family farm in Norway</a:t>
            </a:r>
            <a:endParaRPr lang="en-US" b="1" dirty="0"/>
          </a:p>
        </p:txBody>
      </p:sp>
    </p:spTree>
    <p:extLst>
      <p:ext uri="{BB962C8B-B14F-4D97-AF65-F5344CB8AC3E}">
        <p14:creationId xmlns:p14="http://schemas.microsoft.com/office/powerpoint/2010/main" val="310147202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D9478D-092C-4F71-87B1-110FFE8AC324}"/>
              </a:ext>
            </a:extLst>
          </p:cNvPr>
          <p:cNvSpPr>
            <a:spLocks noGrp="1"/>
          </p:cNvSpPr>
          <p:nvPr>
            <p:ph type="title"/>
          </p:nvPr>
        </p:nvSpPr>
        <p:spPr/>
        <p:txBody>
          <a:bodyPr/>
          <a:lstStyle/>
          <a:p>
            <a:r>
              <a:rPr lang="en-US" dirty="0"/>
              <a:t>Core idea</a:t>
            </a:r>
          </a:p>
        </p:txBody>
      </p:sp>
      <p:sp>
        <p:nvSpPr>
          <p:cNvPr id="3" name="Content Placeholder 2">
            <a:extLst>
              <a:ext uri="{FF2B5EF4-FFF2-40B4-BE49-F238E27FC236}">
                <a16:creationId xmlns:a16="http://schemas.microsoft.com/office/drawing/2014/main" id="{D7515C64-D3EE-4909-A2CD-B1E927678261}"/>
              </a:ext>
            </a:extLst>
          </p:cNvPr>
          <p:cNvSpPr>
            <a:spLocks noGrp="1"/>
          </p:cNvSpPr>
          <p:nvPr>
            <p:ph idx="1"/>
          </p:nvPr>
        </p:nvSpPr>
        <p:spPr>
          <a:xfrm>
            <a:off x="1024128" y="2286000"/>
            <a:ext cx="10967346" cy="4023360"/>
          </a:xfrm>
        </p:spPr>
        <p:txBody>
          <a:bodyPr>
            <a:normAutofit fontScale="92500"/>
          </a:bodyPr>
          <a:lstStyle/>
          <a:p>
            <a:r>
              <a:rPr lang="en-US" dirty="0"/>
              <a:t>Our task was to compute word frequencies, then output them in a specific sorted order (descending by count, but alphabetic for ties).</a:t>
            </a:r>
          </a:p>
          <a:p>
            <a:endParaRPr lang="en-US" dirty="0"/>
          </a:p>
          <a:p>
            <a:r>
              <a:rPr lang="en-US" dirty="0"/>
              <a:t>The Linux kernel source code has about 26M lines of code in 74,000 files.  It contains 4M distinct words, as defined above.</a:t>
            </a:r>
          </a:p>
          <a:p>
            <a:r>
              <a:rPr lang="en-US" dirty="0"/>
              <a:t> </a:t>
            </a:r>
          </a:p>
          <a:p>
            <a:r>
              <a:rPr lang="en-US" dirty="0"/>
              <a:t>One option is to treat this as a big file and only use Linux commands.</a:t>
            </a:r>
          </a:p>
        </p:txBody>
      </p:sp>
      <p:sp>
        <p:nvSpPr>
          <p:cNvPr id="4" name="Footer Placeholder 3">
            <a:extLst>
              <a:ext uri="{FF2B5EF4-FFF2-40B4-BE49-F238E27FC236}">
                <a16:creationId xmlns:a16="http://schemas.microsoft.com/office/drawing/2014/main" id="{1A7955E5-0E4D-4A89-8B46-8B4A922659AE}"/>
              </a:ext>
            </a:extLst>
          </p:cNvPr>
          <p:cNvSpPr>
            <a:spLocks noGrp="1"/>
          </p:cNvSpPr>
          <p:nvPr>
            <p:ph type="ftr" sz="quarter" idx="11"/>
          </p:nvPr>
        </p:nvSpPr>
        <p:spPr/>
        <p:txBody>
          <a:bodyPr/>
          <a:lstStyle/>
          <a:p>
            <a:r>
              <a:rPr lang="en-US"/>
              <a:t>Cornell CS4414 - Fall 2020.</a:t>
            </a:r>
          </a:p>
        </p:txBody>
      </p:sp>
      <p:sp>
        <p:nvSpPr>
          <p:cNvPr id="5" name="Slide Number Placeholder 4">
            <a:extLst>
              <a:ext uri="{FF2B5EF4-FFF2-40B4-BE49-F238E27FC236}">
                <a16:creationId xmlns:a16="http://schemas.microsoft.com/office/drawing/2014/main" id="{2C7B0CF4-22AA-4187-AA47-AC893DCEF99D}"/>
              </a:ext>
            </a:extLst>
          </p:cNvPr>
          <p:cNvSpPr>
            <a:spLocks noGrp="1"/>
          </p:cNvSpPr>
          <p:nvPr>
            <p:ph type="sldNum" sz="quarter" idx="12"/>
          </p:nvPr>
        </p:nvSpPr>
        <p:spPr/>
        <p:txBody>
          <a:bodyPr/>
          <a:lstStyle/>
          <a:p>
            <a:fld id="{6547F9EC-0141-428E-9624-21FD351CB832}" type="slidenum">
              <a:rPr lang="en-US" smtClean="0"/>
              <a:t>4</a:t>
            </a:fld>
            <a:endParaRPr lang="en-US"/>
          </a:p>
        </p:txBody>
      </p:sp>
    </p:spTree>
    <p:extLst>
      <p:ext uri="{BB962C8B-B14F-4D97-AF65-F5344CB8AC3E}">
        <p14:creationId xmlns:p14="http://schemas.microsoft.com/office/powerpoint/2010/main" val="341729414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E07ED8-0D25-4984-88EC-87289A86F59D}"/>
              </a:ext>
            </a:extLst>
          </p:cNvPr>
          <p:cNvSpPr>
            <a:spLocks noGrp="1"/>
          </p:cNvSpPr>
          <p:nvPr>
            <p:ph type="title"/>
          </p:nvPr>
        </p:nvSpPr>
        <p:spPr/>
        <p:txBody>
          <a:bodyPr/>
          <a:lstStyle/>
          <a:p>
            <a:r>
              <a:rPr lang="en-US" dirty="0"/>
              <a:t>A Day Trip to Niagara Falls</a:t>
            </a:r>
          </a:p>
        </p:txBody>
      </p:sp>
      <p:sp>
        <p:nvSpPr>
          <p:cNvPr id="3" name="Content Placeholder 2">
            <a:extLst>
              <a:ext uri="{FF2B5EF4-FFF2-40B4-BE49-F238E27FC236}">
                <a16:creationId xmlns:a16="http://schemas.microsoft.com/office/drawing/2014/main" id="{B6F9D83C-1D12-4816-BE97-29329AC87CA7}"/>
              </a:ext>
            </a:extLst>
          </p:cNvPr>
          <p:cNvSpPr>
            <a:spLocks noGrp="1"/>
          </p:cNvSpPr>
          <p:nvPr>
            <p:ph idx="1"/>
          </p:nvPr>
        </p:nvSpPr>
        <p:spPr>
          <a:xfrm>
            <a:off x="1024127" y="2266088"/>
            <a:ext cx="10641690" cy="4023360"/>
          </a:xfrm>
        </p:spPr>
        <p:txBody>
          <a:bodyPr>
            <a:normAutofit/>
          </a:bodyPr>
          <a:lstStyle/>
          <a:p>
            <a:r>
              <a:rPr lang="en-US" dirty="0"/>
              <a:t>You and your friends want to do a safe, socially distanced trip to Niagara falls.</a:t>
            </a:r>
          </a:p>
          <a:p>
            <a:endParaRPr lang="en-US" dirty="0"/>
          </a:p>
          <a:p>
            <a:r>
              <a:rPr lang="en-US" dirty="0"/>
              <a:t>There are six of you.  One option </a:t>
            </a:r>
            <a:br>
              <a:rPr lang="en-US" dirty="0"/>
            </a:br>
            <a:r>
              <a:rPr lang="en-US" dirty="0"/>
              <a:t>is to rent a mini-bus and sit far</a:t>
            </a:r>
            <a:br>
              <a:rPr lang="en-US" dirty="0"/>
            </a:br>
            <a:r>
              <a:rPr lang="en-US" dirty="0"/>
              <a:t>apart, but the mini-bus is slow</a:t>
            </a:r>
          </a:p>
        </p:txBody>
      </p:sp>
      <p:sp>
        <p:nvSpPr>
          <p:cNvPr id="4" name="Footer Placeholder 3">
            <a:extLst>
              <a:ext uri="{FF2B5EF4-FFF2-40B4-BE49-F238E27FC236}">
                <a16:creationId xmlns:a16="http://schemas.microsoft.com/office/drawing/2014/main" id="{8400112F-5B33-4246-8CBC-988A27B246E3}"/>
              </a:ext>
            </a:extLst>
          </p:cNvPr>
          <p:cNvSpPr>
            <a:spLocks noGrp="1"/>
          </p:cNvSpPr>
          <p:nvPr>
            <p:ph type="ftr" sz="quarter" idx="11"/>
          </p:nvPr>
        </p:nvSpPr>
        <p:spPr/>
        <p:txBody>
          <a:bodyPr/>
          <a:lstStyle/>
          <a:p>
            <a:r>
              <a:rPr lang="en-US"/>
              <a:t>Cornell CS4414 - Fall 2020.</a:t>
            </a:r>
          </a:p>
        </p:txBody>
      </p:sp>
      <p:sp>
        <p:nvSpPr>
          <p:cNvPr id="5" name="Slide Number Placeholder 4">
            <a:extLst>
              <a:ext uri="{FF2B5EF4-FFF2-40B4-BE49-F238E27FC236}">
                <a16:creationId xmlns:a16="http://schemas.microsoft.com/office/drawing/2014/main" id="{BA52940E-CB7F-4C14-9494-3F09C6F51562}"/>
              </a:ext>
            </a:extLst>
          </p:cNvPr>
          <p:cNvSpPr>
            <a:spLocks noGrp="1"/>
          </p:cNvSpPr>
          <p:nvPr>
            <p:ph type="sldNum" sz="quarter" idx="12"/>
          </p:nvPr>
        </p:nvSpPr>
        <p:spPr/>
        <p:txBody>
          <a:bodyPr/>
          <a:lstStyle/>
          <a:p>
            <a:fld id="{6547F9EC-0141-428E-9624-21FD351CB832}" type="slidenum">
              <a:rPr lang="en-US" smtClean="0"/>
              <a:t>40</a:t>
            </a:fld>
            <a:endParaRPr lang="en-US"/>
          </a:p>
        </p:txBody>
      </p:sp>
      <p:pic>
        <p:nvPicPr>
          <p:cNvPr id="8" name="Picture 7">
            <a:extLst>
              <a:ext uri="{FF2B5EF4-FFF2-40B4-BE49-F238E27FC236}">
                <a16:creationId xmlns:a16="http://schemas.microsoft.com/office/drawing/2014/main" id="{2BC5C390-EBD1-42A8-A4D4-5EE3AE5EE8AC}"/>
              </a:ext>
            </a:extLst>
          </p:cNvPr>
          <p:cNvPicPr>
            <a:picLocks noChangeAspect="1"/>
          </p:cNvPicPr>
          <p:nvPr/>
        </p:nvPicPr>
        <p:blipFill>
          <a:blip r:embed="rId2"/>
          <a:stretch>
            <a:fillRect/>
          </a:stretch>
        </p:blipFill>
        <p:spPr>
          <a:xfrm>
            <a:off x="9065492" y="322707"/>
            <a:ext cx="2600325" cy="1762125"/>
          </a:xfrm>
          <a:prstGeom prst="rect">
            <a:avLst/>
          </a:prstGeom>
        </p:spPr>
      </p:pic>
      <p:pic>
        <p:nvPicPr>
          <p:cNvPr id="6" name="Picture 5">
            <a:extLst>
              <a:ext uri="{FF2B5EF4-FFF2-40B4-BE49-F238E27FC236}">
                <a16:creationId xmlns:a16="http://schemas.microsoft.com/office/drawing/2014/main" id="{73926698-9A99-47D5-AF8D-B39768D80C70}"/>
              </a:ext>
            </a:extLst>
          </p:cNvPr>
          <p:cNvPicPr>
            <a:picLocks noChangeAspect="1"/>
          </p:cNvPicPr>
          <p:nvPr/>
        </p:nvPicPr>
        <p:blipFill>
          <a:blip r:embed="rId3"/>
          <a:stretch>
            <a:fillRect/>
          </a:stretch>
        </p:blipFill>
        <p:spPr>
          <a:xfrm>
            <a:off x="7343966" y="3615267"/>
            <a:ext cx="3400425" cy="2266950"/>
          </a:xfrm>
          <a:prstGeom prst="rect">
            <a:avLst/>
          </a:prstGeom>
        </p:spPr>
      </p:pic>
    </p:spTree>
    <p:extLst>
      <p:ext uri="{BB962C8B-B14F-4D97-AF65-F5344CB8AC3E}">
        <p14:creationId xmlns:p14="http://schemas.microsoft.com/office/powerpoint/2010/main" val="46150996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E07ED8-0D25-4984-88EC-87289A86F59D}"/>
              </a:ext>
            </a:extLst>
          </p:cNvPr>
          <p:cNvSpPr>
            <a:spLocks noGrp="1"/>
          </p:cNvSpPr>
          <p:nvPr>
            <p:ph type="title"/>
          </p:nvPr>
        </p:nvSpPr>
        <p:spPr/>
        <p:txBody>
          <a:bodyPr/>
          <a:lstStyle/>
          <a:p>
            <a:r>
              <a:rPr lang="en-US" dirty="0"/>
              <a:t>A Day Trip to Niagara Falls</a:t>
            </a:r>
          </a:p>
        </p:txBody>
      </p:sp>
      <p:sp>
        <p:nvSpPr>
          <p:cNvPr id="3" name="Content Placeholder 2">
            <a:extLst>
              <a:ext uri="{FF2B5EF4-FFF2-40B4-BE49-F238E27FC236}">
                <a16:creationId xmlns:a16="http://schemas.microsoft.com/office/drawing/2014/main" id="{B6F9D83C-1D12-4816-BE97-29329AC87CA7}"/>
              </a:ext>
            </a:extLst>
          </p:cNvPr>
          <p:cNvSpPr>
            <a:spLocks noGrp="1"/>
          </p:cNvSpPr>
          <p:nvPr>
            <p:ph idx="1"/>
          </p:nvPr>
        </p:nvSpPr>
        <p:spPr>
          <a:xfrm>
            <a:off x="1024127" y="2002055"/>
            <a:ext cx="10641690" cy="4287393"/>
          </a:xfrm>
        </p:spPr>
        <p:txBody>
          <a:bodyPr>
            <a:normAutofit fontScale="92500" lnSpcReduction="20000"/>
          </a:bodyPr>
          <a:lstStyle/>
          <a:p>
            <a:r>
              <a:rPr lang="en-US" dirty="0"/>
              <a:t>Better plan: You rent three convertible sports cars.</a:t>
            </a:r>
          </a:p>
          <a:p>
            <a:r>
              <a:rPr lang="en-US" dirty="0"/>
              <a:t>With roofs open, each can safely hold two people</a:t>
            </a:r>
          </a:p>
          <a:p>
            <a:r>
              <a:rPr lang="en-US" dirty="0"/>
              <a:t>Best of all, the cars are “insanely fast”.</a:t>
            </a:r>
          </a:p>
          <a:p>
            <a:endParaRPr lang="en-US" dirty="0"/>
          </a:p>
          <a:p>
            <a:r>
              <a:rPr lang="en-US" dirty="0"/>
              <a:t>                             </a:t>
            </a:r>
          </a:p>
          <a:p>
            <a:r>
              <a:rPr lang="en-US" dirty="0"/>
              <a:t>                             But as you head north, the narrow road has a</a:t>
            </a:r>
            <a:br>
              <a:rPr lang="en-US" dirty="0"/>
            </a:br>
            <a:r>
              <a:rPr lang="en-US" dirty="0"/>
              <a:t/>
            </a:r>
            <a:br>
              <a:rPr lang="en-US" dirty="0"/>
            </a:br>
            <a:r>
              <a:rPr lang="en-US" dirty="0"/>
              <a:t>                             </a:t>
            </a:r>
            <a:r>
              <a:rPr lang="en-US" b="1" i="1" dirty="0">
                <a:solidFill>
                  <a:srgbClr val="C00000"/>
                </a:solidFill>
              </a:rPr>
              <a:t>bottleneck! </a:t>
            </a:r>
            <a:r>
              <a:rPr lang="en-US" dirty="0"/>
              <a:t>Until you </a:t>
            </a:r>
            <a:r>
              <a:rPr lang="en-US" u="sng" dirty="0"/>
              <a:t>all</a:t>
            </a:r>
            <a:r>
              <a:rPr lang="en-US" dirty="0"/>
              <a:t> pass this slow tractor, the</a:t>
            </a:r>
            <a:br>
              <a:rPr lang="en-US" dirty="0"/>
            </a:br>
            <a:r>
              <a:rPr lang="en-US" dirty="0"/>
              <a:t/>
            </a:r>
            <a:br>
              <a:rPr lang="en-US" dirty="0"/>
            </a:br>
            <a:r>
              <a:rPr lang="en-US" dirty="0"/>
              <a:t>                             group will have to wait.</a:t>
            </a:r>
          </a:p>
        </p:txBody>
      </p:sp>
      <p:sp>
        <p:nvSpPr>
          <p:cNvPr id="4" name="Footer Placeholder 3">
            <a:extLst>
              <a:ext uri="{FF2B5EF4-FFF2-40B4-BE49-F238E27FC236}">
                <a16:creationId xmlns:a16="http://schemas.microsoft.com/office/drawing/2014/main" id="{8400112F-5B33-4246-8CBC-988A27B246E3}"/>
              </a:ext>
            </a:extLst>
          </p:cNvPr>
          <p:cNvSpPr>
            <a:spLocks noGrp="1"/>
          </p:cNvSpPr>
          <p:nvPr>
            <p:ph type="ftr" sz="quarter" idx="11"/>
          </p:nvPr>
        </p:nvSpPr>
        <p:spPr/>
        <p:txBody>
          <a:bodyPr/>
          <a:lstStyle/>
          <a:p>
            <a:r>
              <a:rPr lang="en-US"/>
              <a:t>Cornell CS4414 - Fall 2020.</a:t>
            </a:r>
          </a:p>
        </p:txBody>
      </p:sp>
      <p:sp>
        <p:nvSpPr>
          <p:cNvPr id="5" name="Slide Number Placeholder 4">
            <a:extLst>
              <a:ext uri="{FF2B5EF4-FFF2-40B4-BE49-F238E27FC236}">
                <a16:creationId xmlns:a16="http://schemas.microsoft.com/office/drawing/2014/main" id="{BA52940E-CB7F-4C14-9494-3F09C6F51562}"/>
              </a:ext>
            </a:extLst>
          </p:cNvPr>
          <p:cNvSpPr>
            <a:spLocks noGrp="1"/>
          </p:cNvSpPr>
          <p:nvPr>
            <p:ph type="sldNum" sz="quarter" idx="12"/>
          </p:nvPr>
        </p:nvSpPr>
        <p:spPr/>
        <p:txBody>
          <a:bodyPr/>
          <a:lstStyle/>
          <a:p>
            <a:fld id="{6547F9EC-0141-428E-9624-21FD351CB832}" type="slidenum">
              <a:rPr lang="en-US" smtClean="0"/>
              <a:t>41</a:t>
            </a:fld>
            <a:endParaRPr lang="en-US"/>
          </a:p>
        </p:txBody>
      </p:sp>
      <p:pic>
        <p:nvPicPr>
          <p:cNvPr id="7" name="Picture 6">
            <a:extLst>
              <a:ext uri="{FF2B5EF4-FFF2-40B4-BE49-F238E27FC236}">
                <a16:creationId xmlns:a16="http://schemas.microsoft.com/office/drawing/2014/main" id="{69324369-9BC1-4A80-9AB7-460B7516F53B}"/>
              </a:ext>
            </a:extLst>
          </p:cNvPr>
          <p:cNvPicPr>
            <a:picLocks noChangeAspect="1"/>
          </p:cNvPicPr>
          <p:nvPr/>
        </p:nvPicPr>
        <p:blipFill>
          <a:blip r:embed="rId2"/>
          <a:stretch>
            <a:fillRect/>
          </a:stretch>
        </p:blipFill>
        <p:spPr>
          <a:xfrm>
            <a:off x="1212663" y="4468212"/>
            <a:ext cx="2402032" cy="1804572"/>
          </a:xfrm>
          <a:prstGeom prst="rect">
            <a:avLst/>
          </a:prstGeom>
        </p:spPr>
      </p:pic>
      <p:pic>
        <p:nvPicPr>
          <p:cNvPr id="8" name="Picture 7">
            <a:extLst>
              <a:ext uri="{FF2B5EF4-FFF2-40B4-BE49-F238E27FC236}">
                <a16:creationId xmlns:a16="http://schemas.microsoft.com/office/drawing/2014/main" id="{2BC5C390-EBD1-42A8-A4D4-5EE3AE5EE8AC}"/>
              </a:ext>
            </a:extLst>
          </p:cNvPr>
          <p:cNvPicPr>
            <a:picLocks noChangeAspect="1"/>
          </p:cNvPicPr>
          <p:nvPr/>
        </p:nvPicPr>
        <p:blipFill>
          <a:blip r:embed="rId3"/>
          <a:stretch>
            <a:fillRect/>
          </a:stretch>
        </p:blipFill>
        <p:spPr>
          <a:xfrm>
            <a:off x="9065492" y="322707"/>
            <a:ext cx="2600325" cy="1762125"/>
          </a:xfrm>
          <a:prstGeom prst="rect">
            <a:avLst/>
          </a:prstGeom>
        </p:spPr>
      </p:pic>
      <p:sp>
        <p:nvSpPr>
          <p:cNvPr id="6" name="TextBox 5">
            <a:extLst>
              <a:ext uri="{FF2B5EF4-FFF2-40B4-BE49-F238E27FC236}">
                <a16:creationId xmlns:a16="http://schemas.microsoft.com/office/drawing/2014/main" id="{20C75C21-ED33-48DB-B39D-37FA1737B081}"/>
              </a:ext>
            </a:extLst>
          </p:cNvPr>
          <p:cNvSpPr txBox="1"/>
          <p:nvPr/>
        </p:nvSpPr>
        <p:spPr>
          <a:xfrm>
            <a:off x="737279" y="6289448"/>
            <a:ext cx="3352800" cy="369332"/>
          </a:xfrm>
          <a:prstGeom prst="rect">
            <a:avLst/>
          </a:prstGeom>
          <a:noFill/>
        </p:spPr>
        <p:txBody>
          <a:bodyPr wrap="square" rtlCol="0">
            <a:spAutoFit/>
          </a:bodyPr>
          <a:lstStyle/>
          <a:p>
            <a:r>
              <a:rPr lang="en-US" dirty="0"/>
              <a:t>Gene Amdahl’s Tractor in Norway</a:t>
            </a:r>
          </a:p>
        </p:txBody>
      </p:sp>
      <p:pic>
        <p:nvPicPr>
          <p:cNvPr id="1028" name="Picture 4" descr="Details for the 2019 Buick Cascada are Here - Garber Buick">
            <a:extLst>
              <a:ext uri="{FF2B5EF4-FFF2-40B4-BE49-F238E27FC236}">
                <a16:creationId xmlns:a16="http://schemas.microsoft.com/office/drawing/2014/main" id="{7526974C-5A17-485F-BF0A-BB3EB5D0692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71517" y="2250636"/>
            <a:ext cx="2545747" cy="12510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492961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736DED-45D7-4EB4-99D8-A245CBAA8C24}"/>
              </a:ext>
            </a:extLst>
          </p:cNvPr>
          <p:cNvSpPr>
            <a:spLocks noGrp="1"/>
          </p:cNvSpPr>
          <p:nvPr>
            <p:ph type="title"/>
          </p:nvPr>
        </p:nvSpPr>
        <p:spPr/>
        <p:txBody>
          <a:bodyPr>
            <a:normAutofit/>
          </a:bodyPr>
          <a:lstStyle/>
          <a:p>
            <a:r>
              <a:rPr lang="en-US" sz="4800" dirty="0"/>
              <a:t>How Amdahl thought about parallelism</a:t>
            </a:r>
          </a:p>
        </p:txBody>
      </p:sp>
      <p:sp>
        <p:nvSpPr>
          <p:cNvPr id="3" name="Content Placeholder 2">
            <a:extLst>
              <a:ext uri="{FF2B5EF4-FFF2-40B4-BE49-F238E27FC236}">
                <a16:creationId xmlns:a16="http://schemas.microsoft.com/office/drawing/2014/main" id="{578D5BAE-6292-428C-98BF-CDE9DB0A69BE}"/>
              </a:ext>
            </a:extLst>
          </p:cNvPr>
          <p:cNvSpPr>
            <a:spLocks noGrp="1"/>
          </p:cNvSpPr>
          <p:nvPr>
            <p:ph idx="1"/>
          </p:nvPr>
        </p:nvSpPr>
        <p:spPr>
          <a:xfrm>
            <a:off x="1024128" y="2286000"/>
            <a:ext cx="10940074" cy="4023360"/>
          </a:xfrm>
        </p:spPr>
        <p:txBody>
          <a:bodyPr>
            <a:normAutofit fontScale="92500"/>
          </a:bodyPr>
          <a:lstStyle/>
          <a:p>
            <a:r>
              <a:rPr lang="en-US" dirty="0"/>
              <a:t>In any computation, we have some parts that are highly parallel, such as scanning our 74,000 different files.  Parallelism can speed those up.</a:t>
            </a:r>
          </a:p>
          <a:p>
            <a:endParaRPr lang="en-US" dirty="0"/>
          </a:p>
          <a:p>
            <a:r>
              <a:rPr lang="en-US" dirty="0"/>
              <a:t>But the computation will also have sequential tasks, which could include sequential logic buried in the operating system or the hardware.</a:t>
            </a:r>
          </a:p>
          <a:p>
            <a:endParaRPr lang="en-US" dirty="0"/>
          </a:p>
          <a:p>
            <a:r>
              <a:rPr lang="en-US" b="1" i="1" dirty="0">
                <a:solidFill>
                  <a:srgbClr val="C00000"/>
                </a:solidFill>
              </a:rPr>
              <a:t>The sequential work will limit the speedup due to parallelism!</a:t>
            </a:r>
          </a:p>
        </p:txBody>
      </p:sp>
      <p:sp>
        <p:nvSpPr>
          <p:cNvPr id="4" name="Footer Placeholder 3">
            <a:extLst>
              <a:ext uri="{FF2B5EF4-FFF2-40B4-BE49-F238E27FC236}">
                <a16:creationId xmlns:a16="http://schemas.microsoft.com/office/drawing/2014/main" id="{9EF47618-CC17-4A7F-B570-1EC845D38DBC}"/>
              </a:ext>
            </a:extLst>
          </p:cNvPr>
          <p:cNvSpPr>
            <a:spLocks noGrp="1"/>
          </p:cNvSpPr>
          <p:nvPr>
            <p:ph type="ftr" sz="quarter" idx="11"/>
          </p:nvPr>
        </p:nvSpPr>
        <p:spPr/>
        <p:txBody>
          <a:bodyPr/>
          <a:lstStyle/>
          <a:p>
            <a:r>
              <a:rPr lang="en-US"/>
              <a:t>Cornell CS4414 - Fall 2020.</a:t>
            </a:r>
          </a:p>
        </p:txBody>
      </p:sp>
      <p:sp>
        <p:nvSpPr>
          <p:cNvPr id="5" name="Slide Number Placeholder 4">
            <a:extLst>
              <a:ext uri="{FF2B5EF4-FFF2-40B4-BE49-F238E27FC236}">
                <a16:creationId xmlns:a16="http://schemas.microsoft.com/office/drawing/2014/main" id="{C3EA441F-09C0-4A9C-B60C-FE69F2BBEFF1}"/>
              </a:ext>
            </a:extLst>
          </p:cNvPr>
          <p:cNvSpPr>
            <a:spLocks noGrp="1"/>
          </p:cNvSpPr>
          <p:nvPr>
            <p:ph type="sldNum" sz="quarter" idx="12"/>
          </p:nvPr>
        </p:nvSpPr>
        <p:spPr/>
        <p:txBody>
          <a:bodyPr/>
          <a:lstStyle/>
          <a:p>
            <a:fld id="{6547F9EC-0141-428E-9624-21FD351CB832}" type="slidenum">
              <a:rPr lang="en-US" smtClean="0"/>
              <a:t>42</a:t>
            </a:fld>
            <a:endParaRPr lang="en-US"/>
          </a:p>
        </p:txBody>
      </p:sp>
    </p:spTree>
    <p:extLst>
      <p:ext uri="{BB962C8B-B14F-4D97-AF65-F5344CB8AC3E}">
        <p14:creationId xmlns:p14="http://schemas.microsoft.com/office/powerpoint/2010/main" val="377731221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00D482-C211-428D-8C46-C484C280F676}"/>
              </a:ext>
            </a:extLst>
          </p:cNvPr>
          <p:cNvSpPr>
            <a:spLocks noGrp="1"/>
          </p:cNvSpPr>
          <p:nvPr>
            <p:ph type="title"/>
          </p:nvPr>
        </p:nvSpPr>
        <p:spPr/>
        <p:txBody>
          <a:bodyPr/>
          <a:lstStyle/>
          <a:p>
            <a:r>
              <a:rPr lang="en-US" dirty="0"/>
              <a:t>How </a:t>
            </a:r>
            <a:r>
              <a:rPr lang="en-US" dirty="0" err="1"/>
              <a:t>AmDahl</a:t>
            </a:r>
            <a:r>
              <a:rPr lang="en-US" dirty="0"/>
              <a:t> Expressed his law</a:t>
            </a:r>
          </a:p>
        </p:txBody>
      </p:sp>
      <p:sp>
        <p:nvSpPr>
          <p:cNvPr id="3" name="Content Placeholder 2">
            <a:extLst>
              <a:ext uri="{FF2B5EF4-FFF2-40B4-BE49-F238E27FC236}">
                <a16:creationId xmlns:a16="http://schemas.microsoft.com/office/drawing/2014/main" id="{747B3885-0C69-4D6A-B328-DA9A0F58221F}"/>
              </a:ext>
            </a:extLst>
          </p:cNvPr>
          <p:cNvSpPr>
            <a:spLocks noGrp="1"/>
          </p:cNvSpPr>
          <p:nvPr>
            <p:ph idx="1"/>
          </p:nvPr>
        </p:nvSpPr>
        <p:spPr/>
        <p:txBody>
          <a:bodyPr/>
          <a:lstStyle/>
          <a:p>
            <a:r>
              <a:rPr lang="en-US" dirty="0"/>
              <a:t>Suppose that </a:t>
            </a:r>
            <a:r>
              <a:rPr lang="en-US" i="1" dirty="0"/>
              <a:t>p</a:t>
            </a:r>
            <a:r>
              <a:rPr lang="en-US" dirty="0"/>
              <a:t> represents the percentage of the task that can be parallelized.</a:t>
            </a:r>
          </a:p>
          <a:p>
            <a:endParaRPr lang="en-US" dirty="0"/>
          </a:p>
          <a:p>
            <a:r>
              <a:rPr lang="en-US" dirty="0"/>
              <a:t>Then </a:t>
            </a:r>
            <a:r>
              <a:rPr lang="en-US" i="1" dirty="0"/>
              <a:t>1/(1-p) </a:t>
            </a:r>
            <a:r>
              <a:rPr lang="en-US" dirty="0"/>
              <a:t>is the maximum </a:t>
            </a:r>
            <a:br>
              <a:rPr lang="en-US" dirty="0"/>
            </a:br>
            <a:r>
              <a:rPr lang="en-US" dirty="0"/>
              <a:t>possible speedup</a:t>
            </a:r>
            <a:endParaRPr lang="en-US" i="1" dirty="0"/>
          </a:p>
        </p:txBody>
      </p:sp>
      <p:sp>
        <p:nvSpPr>
          <p:cNvPr id="4" name="Footer Placeholder 3">
            <a:extLst>
              <a:ext uri="{FF2B5EF4-FFF2-40B4-BE49-F238E27FC236}">
                <a16:creationId xmlns:a16="http://schemas.microsoft.com/office/drawing/2014/main" id="{2D7DEB81-31C4-44AD-B255-8F899C8BE279}"/>
              </a:ext>
            </a:extLst>
          </p:cNvPr>
          <p:cNvSpPr>
            <a:spLocks noGrp="1"/>
          </p:cNvSpPr>
          <p:nvPr>
            <p:ph type="ftr" sz="quarter" idx="11"/>
          </p:nvPr>
        </p:nvSpPr>
        <p:spPr/>
        <p:txBody>
          <a:bodyPr/>
          <a:lstStyle/>
          <a:p>
            <a:r>
              <a:rPr lang="en-US"/>
              <a:t>Cornell CS4414 - Fall 2020.</a:t>
            </a:r>
          </a:p>
        </p:txBody>
      </p:sp>
      <p:sp>
        <p:nvSpPr>
          <p:cNvPr id="5" name="Slide Number Placeholder 4">
            <a:extLst>
              <a:ext uri="{FF2B5EF4-FFF2-40B4-BE49-F238E27FC236}">
                <a16:creationId xmlns:a16="http://schemas.microsoft.com/office/drawing/2014/main" id="{F1C22BF7-1276-4C1E-888D-6D0A13AF0F9D}"/>
              </a:ext>
            </a:extLst>
          </p:cNvPr>
          <p:cNvSpPr>
            <a:spLocks noGrp="1"/>
          </p:cNvSpPr>
          <p:nvPr>
            <p:ph type="sldNum" sz="quarter" idx="12"/>
          </p:nvPr>
        </p:nvSpPr>
        <p:spPr/>
        <p:txBody>
          <a:bodyPr/>
          <a:lstStyle/>
          <a:p>
            <a:fld id="{6547F9EC-0141-428E-9624-21FD351CB832}" type="slidenum">
              <a:rPr lang="en-US" smtClean="0"/>
              <a:t>43</a:t>
            </a:fld>
            <a:endParaRPr lang="en-US"/>
          </a:p>
        </p:txBody>
      </p:sp>
      <p:pic>
        <p:nvPicPr>
          <p:cNvPr id="6" name="Picture 5">
            <a:extLst>
              <a:ext uri="{FF2B5EF4-FFF2-40B4-BE49-F238E27FC236}">
                <a16:creationId xmlns:a16="http://schemas.microsoft.com/office/drawing/2014/main" id="{34E9B151-CDB5-4811-B211-E29EC4683252}"/>
              </a:ext>
            </a:extLst>
          </p:cNvPr>
          <p:cNvPicPr>
            <a:picLocks noChangeAspect="1"/>
          </p:cNvPicPr>
          <p:nvPr/>
        </p:nvPicPr>
        <p:blipFill>
          <a:blip r:embed="rId2"/>
          <a:stretch>
            <a:fillRect/>
          </a:stretch>
        </p:blipFill>
        <p:spPr>
          <a:xfrm>
            <a:off x="7793661" y="3106737"/>
            <a:ext cx="3810000" cy="2981325"/>
          </a:xfrm>
          <a:prstGeom prst="rect">
            <a:avLst/>
          </a:prstGeom>
        </p:spPr>
      </p:pic>
    </p:spTree>
    <p:extLst>
      <p:ext uri="{BB962C8B-B14F-4D97-AF65-F5344CB8AC3E}">
        <p14:creationId xmlns:p14="http://schemas.microsoft.com/office/powerpoint/2010/main" val="356254040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3BE65B-40B7-4AAC-90F8-E3C3C88BCE7A}"/>
              </a:ext>
            </a:extLst>
          </p:cNvPr>
          <p:cNvSpPr>
            <a:spLocks noGrp="1"/>
          </p:cNvSpPr>
          <p:nvPr>
            <p:ph type="title"/>
          </p:nvPr>
        </p:nvSpPr>
        <p:spPr/>
        <p:txBody>
          <a:bodyPr/>
          <a:lstStyle/>
          <a:p>
            <a:r>
              <a:rPr lang="en-US" dirty="0"/>
              <a:t>What would be </a:t>
            </a:r>
            <a:r>
              <a:rPr lang="en-US" u="sng" dirty="0"/>
              <a:t>sequential</a:t>
            </a:r>
            <a:r>
              <a:rPr lang="en-US" dirty="0"/>
              <a:t> in our </a:t>
            </a:r>
            <a:br>
              <a:rPr lang="en-US" dirty="0"/>
            </a:br>
            <a:r>
              <a:rPr lang="en-US" dirty="0"/>
              <a:t>word-frequency application?</a:t>
            </a:r>
          </a:p>
        </p:txBody>
      </p:sp>
      <p:sp>
        <p:nvSpPr>
          <p:cNvPr id="3" name="Content Placeholder 2">
            <a:extLst>
              <a:ext uri="{FF2B5EF4-FFF2-40B4-BE49-F238E27FC236}">
                <a16:creationId xmlns:a16="http://schemas.microsoft.com/office/drawing/2014/main" id="{B586D524-9958-4967-B47D-B6EDD87549CF}"/>
              </a:ext>
            </a:extLst>
          </p:cNvPr>
          <p:cNvSpPr>
            <a:spLocks noGrp="1"/>
          </p:cNvSpPr>
          <p:nvPr>
            <p:ph idx="1"/>
          </p:nvPr>
        </p:nvSpPr>
        <p:spPr/>
        <p:txBody>
          <a:bodyPr>
            <a:normAutofit/>
          </a:bodyPr>
          <a:lstStyle/>
          <a:p>
            <a:r>
              <a:rPr lang="en-US" dirty="0"/>
              <a:t>Each distinct word-count tree is managed by code that does “find or insert” and “increase the count” operations.</a:t>
            </a:r>
          </a:p>
          <a:p>
            <a:endParaRPr lang="en-US" dirty="0"/>
          </a:p>
          <a:p>
            <a:r>
              <a:rPr lang="en-US" dirty="0"/>
              <a:t>Those individual operations will be sequential.</a:t>
            </a:r>
          </a:p>
        </p:txBody>
      </p:sp>
      <p:sp>
        <p:nvSpPr>
          <p:cNvPr id="4" name="Footer Placeholder 3">
            <a:extLst>
              <a:ext uri="{FF2B5EF4-FFF2-40B4-BE49-F238E27FC236}">
                <a16:creationId xmlns:a16="http://schemas.microsoft.com/office/drawing/2014/main" id="{072056AA-EA56-40ED-A0C8-CC0A236CED74}"/>
              </a:ext>
            </a:extLst>
          </p:cNvPr>
          <p:cNvSpPr>
            <a:spLocks noGrp="1"/>
          </p:cNvSpPr>
          <p:nvPr>
            <p:ph type="ftr" sz="quarter" idx="11"/>
          </p:nvPr>
        </p:nvSpPr>
        <p:spPr/>
        <p:txBody>
          <a:bodyPr/>
          <a:lstStyle/>
          <a:p>
            <a:r>
              <a:rPr lang="en-US" dirty="0"/>
              <a:t>Cornell CS4414 - Fall 2020.</a:t>
            </a:r>
          </a:p>
        </p:txBody>
      </p:sp>
      <p:sp>
        <p:nvSpPr>
          <p:cNvPr id="5" name="Slide Number Placeholder 4">
            <a:extLst>
              <a:ext uri="{FF2B5EF4-FFF2-40B4-BE49-F238E27FC236}">
                <a16:creationId xmlns:a16="http://schemas.microsoft.com/office/drawing/2014/main" id="{ABFA26C4-7160-443D-BB54-913312071A85}"/>
              </a:ext>
            </a:extLst>
          </p:cNvPr>
          <p:cNvSpPr>
            <a:spLocks noGrp="1"/>
          </p:cNvSpPr>
          <p:nvPr>
            <p:ph type="sldNum" sz="quarter" idx="12"/>
          </p:nvPr>
        </p:nvSpPr>
        <p:spPr/>
        <p:txBody>
          <a:bodyPr/>
          <a:lstStyle/>
          <a:p>
            <a:fld id="{6547F9EC-0141-428E-9624-21FD351CB832}" type="slidenum">
              <a:rPr lang="en-US" smtClean="0"/>
              <a:t>44</a:t>
            </a:fld>
            <a:endParaRPr lang="en-US"/>
          </a:p>
        </p:txBody>
      </p:sp>
    </p:spTree>
    <p:extLst>
      <p:ext uri="{BB962C8B-B14F-4D97-AF65-F5344CB8AC3E}">
        <p14:creationId xmlns:p14="http://schemas.microsoft.com/office/powerpoint/2010/main" val="27829751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3BE65B-40B7-4AAC-90F8-E3C3C88BCE7A}"/>
              </a:ext>
            </a:extLst>
          </p:cNvPr>
          <p:cNvSpPr>
            <a:spLocks noGrp="1"/>
          </p:cNvSpPr>
          <p:nvPr>
            <p:ph type="title"/>
          </p:nvPr>
        </p:nvSpPr>
        <p:spPr/>
        <p:txBody>
          <a:bodyPr/>
          <a:lstStyle/>
          <a:p>
            <a:r>
              <a:rPr lang="en-US" dirty="0"/>
              <a:t>What else would be </a:t>
            </a:r>
            <a:r>
              <a:rPr lang="en-US" u="sng" dirty="0"/>
              <a:t>sequential</a:t>
            </a:r>
            <a:r>
              <a:rPr lang="en-US" dirty="0"/>
              <a:t> in our word count application?</a:t>
            </a:r>
          </a:p>
        </p:txBody>
      </p:sp>
      <p:sp>
        <p:nvSpPr>
          <p:cNvPr id="3" name="Content Placeholder 2">
            <a:extLst>
              <a:ext uri="{FF2B5EF4-FFF2-40B4-BE49-F238E27FC236}">
                <a16:creationId xmlns:a16="http://schemas.microsoft.com/office/drawing/2014/main" id="{B586D524-9958-4967-B47D-B6EDD87549CF}"/>
              </a:ext>
            </a:extLst>
          </p:cNvPr>
          <p:cNvSpPr>
            <a:spLocks noGrp="1"/>
          </p:cNvSpPr>
          <p:nvPr>
            <p:ph idx="1"/>
          </p:nvPr>
        </p:nvSpPr>
        <p:spPr/>
        <p:txBody>
          <a:bodyPr>
            <a:normAutofit/>
          </a:bodyPr>
          <a:lstStyle/>
          <a:p>
            <a:r>
              <a:rPr lang="en-US" dirty="0"/>
              <a:t>Once we have our single tree, we have to re-sort it, because we wanted our printed output to have common words at the top.</a:t>
            </a:r>
          </a:p>
          <a:p>
            <a:endParaRPr lang="en-US" dirty="0"/>
          </a:p>
          <a:p>
            <a:r>
              <a:rPr lang="en-US" dirty="0"/>
              <a:t>Ken and Sagar both needed a second sorted tree for this.</a:t>
            </a:r>
          </a:p>
          <a:p>
            <a:endParaRPr lang="en-US" dirty="0"/>
          </a:p>
          <a:p>
            <a:r>
              <a:rPr lang="en-US" dirty="0"/>
              <a:t>In fact, counting and the final sort both have identical cost!</a:t>
            </a:r>
          </a:p>
        </p:txBody>
      </p:sp>
      <p:sp>
        <p:nvSpPr>
          <p:cNvPr id="4" name="Footer Placeholder 3">
            <a:extLst>
              <a:ext uri="{FF2B5EF4-FFF2-40B4-BE49-F238E27FC236}">
                <a16:creationId xmlns:a16="http://schemas.microsoft.com/office/drawing/2014/main" id="{072056AA-EA56-40ED-A0C8-CC0A236CED74}"/>
              </a:ext>
            </a:extLst>
          </p:cNvPr>
          <p:cNvSpPr>
            <a:spLocks noGrp="1"/>
          </p:cNvSpPr>
          <p:nvPr>
            <p:ph type="ftr" sz="quarter" idx="11"/>
          </p:nvPr>
        </p:nvSpPr>
        <p:spPr/>
        <p:txBody>
          <a:bodyPr/>
          <a:lstStyle/>
          <a:p>
            <a:r>
              <a:rPr lang="en-US"/>
              <a:t>Cornell CS4414 - Fall 2020.</a:t>
            </a:r>
          </a:p>
        </p:txBody>
      </p:sp>
      <p:sp>
        <p:nvSpPr>
          <p:cNvPr id="5" name="Slide Number Placeholder 4">
            <a:extLst>
              <a:ext uri="{FF2B5EF4-FFF2-40B4-BE49-F238E27FC236}">
                <a16:creationId xmlns:a16="http://schemas.microsoft.com/office/drawing/2014/main" id="{ABFA26C4-7160-443D-BB54-913312071A85}"/>
              </a:ext>
            </a:extLst>
          </p:cNvPr>
          <p:cNvSpPr>
            <a:spLocks noGrp="1"/>
          </p:cNvSpPr>
          <p:nvPr>
            <p:ph type="sldNum" sz="quarter" idx="12"/>
          </p:nvPr>
        </p:nvSpPr>
        <p:spPr/>
        <p:txBody>
          <a:bodyPr/>
          <a:lstStyle/>
          <a:p>
            <a:fld id="{6547F9EC-0141-428E-9624-21FD351CB832}" type="slidenum">
              <a:rPr lang="en-US" smtClean="0"/>
              <a:t>45</a:t>
            </a:fld>
            <a:endParaRPr lang="en-US"/>
          </a:p>
        </p:txBody>
      </p:sp>
    </p:spTree>
    <p:extLst>
      <p:ext uri="{BB962C8B-B14F-4D97-AF65-F5344CB8AC3E}">
        <p14:creationId xmlns:p14="http://schemas.microsoft.com/office/powerpoint/2010/main" val="37848327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C56A778-D809-4901-81EB-C5047A709A1E}"/>
              </a:ext>
            </a:extLst>
          </p:cNvPr>
          <p:cNvSpPr>
            <a:spLocks noGrp="1"/>
          </p:cNvSpPr>
          <p:nvPr>
            <p:ph type="title"/>
          </p:nvPr>
        </p:nvSpPr>
        <p:spPr/>
        <p:txBody>
          <a:bodyPr/>
          <a:lstStyle/>
          <a:p>
            <a:r>
              <a:rPr lang="en-US" dirty="0"/>
              <a:t>The file system ends up very busy!</a:t>
            </a:r>
          </a:p>
        </p:txBody>
      </p:sp>
      <p:sp>
        <p:nvSpPr>
          <p:cNvPr id="6" name="Content Placeholder 5">
            <a:extLst>
              <a:ext uri="{FF2B5EF4-FFF2-40B4-BE49-F238E27FC236}">
                <a16:creationId xmlns:a16="http://schemas.microsoft.com/office/drawing/2014/main" id="{B05A92EB-56C3-47E5-8C9D-80B21EA143A6}"/>
              </a:ext>
            </a:extLst>
          </p:cNvPr>
          <p:cNvSpPr>
            <a:spLocks noGrp="1"/>
          </p:cNvSpPr>
          <p:nvPr>
            <p:ph idx="1"/>
          </p:nvPr>
        </p:nvSpPr>
        <p:spPr/>
        <p:txBody>
          <a:bodyPr/>
          <a:lstStyle/>
          <a:p>
            <a:r>
              <a:rPr lang="en-US" dirty="0"/>
              <a:t>These threads are opening and reading a </a:t>
            </a:r>
            <a:r>
              <a:rPr lang="en-US" i="1" dirty="0"/>
              <a:t>lot</a:t>
            </a:r>
            <a:r>
              <a:rPr lang="en-US" dirty="0"/>
              <a:t> of files</a:t>
            </a:r>
          </a:p>
          <a:p>
            <a:endParaRPr lang="en-US" dirty="0"/>
          </a:p>
          <a:p>
            <a:r>
              <a:rPr lang="en-US" dirty="0"/>
              <a:t>Can it keep up?</a:t>
            </a:r>
          </a:p>
          <a:p>
            <a:endParaRPr lang="en-US" dirty="0"/>
          </a:p>
          <a:p>
            <a:r>
              <a:rPr lang="en-US" dirty="0"/>
              <a:t>If not, our threads won’t be active…</a:t>
            </a:r>
          </a:p>
        </p:txBody>
      </p:sp>
      <p:sp>
        <p:nvSpPr>
          <p:cNvPr id="3" name="Footer Placeholder 2">
            <a:extLst>
              <a:ext uri="{FF2B5EF4-FFF2-40B4-BE49-F238E27FC236}">
                <a16:creationId xmlns:a16="http://schemas.microsoft.com/office/drawing/2014/main" id="{7F6C4D4E-41DA-4146-ABE3-C8F31EB91D95}"/>
              </a:ext>
            </a:extLst>
          </p:cNvPr>
          <p:cNvSpPr>
            <a:spLocks noGrp="1"/>
          </p:cNvSpPr>
          <p:nvPr>
            <p:ph type="ftr" sz="quarter" idx="11"/>
          </p:nvPr>
        </p:nvSpPr>
        <p:spPr/>
        <p:txBody>
          <a:bodyPr/>
          <a:lstStyle/>
          <a:p>
            <a:r>
              <a:rPr lang="en-US"/>
              <a:t>Cornell CS4414 - Fall 2020.</a:t>
            </a:r>
          </a:p>
        </p:txBody>
      </p:sp>
      <p:sp>
        <p:nvSpPr>
          <p:cNvPr id="4" name="Slide Number Placeholder 3">
            <a:extLst>
              <a:ext uri="{FF2B5EF4-FFF2-40B4-BE49-F238E27FC236}">
                <a16:creationId xmlns:a16="http://schemas.microsoft.com/office/drawing/2014/main" id="{C7F2F575-866D-4A44-A981-B1D1ED9570E9}"/>
              </a:ext>
            </a:extLst>
          </p:cNvPr>
          <p:cNvSpPr>
            <a:spLocks noGrp="1"/>
          </p:cNvSpPr>
          <p:nvPr>
            <p:ph type="sldNum" sz="quarter" idx="12"/>
          </p:nvPr>
        </p:nvSpPr>
        <p:spPr/>
        <p:txBody>
          <a:bodyPr/>
          <a:lstStyle/>
          <a:p>
            <a:fld id="{6547F9EC-0141-428E-9624-21FD351CB832}" type="slidenum">
              <a:rPr lang="en-US" smtClean="0"/>
              <a:t>46</a:t>
            </a:fld>
            <a:endParaRPr lang="en-US"/>
          </a:p>
        </p:txBody>
      </p:sp>
    </p:spTree>
    <p:extLst>
      <p:ext uri="{BB962C8B-B14F-4D97-AF65-F5344CB8AC3E}">
        <p14:creationId xmlns:p14="http://schemas.microsoft.com/office/powerpoint/2010/main" val="420070089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C8A6E7-E50C-42AC-9C2C-F027D49FD472}"/>
              </a:ext>
            </a:extLst>
          </p:cNvPr>
          <p:cNvSpPr>
            <a:spLocks noGrp="1"/>
          </p:cNvSpPr>
          <p:nvPr>
            <p:ph type="title"/>
          </p:nvPr>
        </p:nvSpPr>
        <p:spPr/>
        <p:txBody>
          <a:bodyPr/>
          <a:lstStyle/>
          <a:p>
            <a:r>
              <a:rPr lang="en-US" dirty="0"/>
              <a:t>The file system ends up very busy!</a:t>
            </a:r>
          </a:p>
        </p:txBody>
      </p:sp>
      <p:sp>
        <p:nvSpPr>
          <p:cNvPr id="3" name="Content Placeholder 2">
            <a:extLst>
              <a:ext uri="{FF2B5EF4-FFF2-40B4-BE49-F238E27FC236}">
                <a16:creationId xmlns:a16="http://schemas.microsoft.com/office/drawing/2014/main" id="{53AA4B79-58FE-4CC4-AA6E-7EA9993E1CE4}"/>
              </a:ext>
            </a:extLst>
          </p:cNvPr>
          <p:cNvSpPr>
            <a:spLocks noGrp="1"/>
          </p:cNvSpPr>
          <p:nvPr>
            <p:ph idx="1"/>
          </p:nvPr>
        </p:nvSpPr>
        <p:spPr>
          <a:xfrm>
            <a:off x="1024128" y="1944303"/>
            <a:ext cx="10997826" cy="4365057"/>
          </a:xfrm>
        </p:spPr>
        <p:txBody>
          <a:bodyPr>
            <a:normAutofit/>
          </a:bodyPr>
          <a:lstStyle/>
          <a:p>
            <a:r>
              <a:rPr lang="en-US" dirty="0"/>
              <a:t>This is a famous issue with Linux.  For example, Google and Facebook have Linux servers holding huge collections of web pages or photos.  </a:t>
            </a:r>
          </a:p>
          <a:p>
            <a:endParaRPr lang="en-US" dirty="0"/>
          </a:p>
          <a:p>
            <a:r>
              <a:rPr lang="en-US" dirty="0"/>
              <a:t>They ended up putting images into “strips” to reduce the load</a:t>
            </a:r>
            <a:br>
              <a:rPr lang="en-US" dirty="0"/>
            </a:br>
            <a:r>
              <a:rPr lang="en-US" dirty="0"/>
              <a:t>on the file system.</a:t>
            </a:r>
          </a:p>
        </p:txBody>
      </p:sp>
      <p:sp>
        <p:nvSpPr>
          <p:cNvPr id="4" name="Footer Placeholder 3">
            <a:extLst>
              <a:ext uri="{FF2B5EF4-FFF2-40B4-BE49-F238E27FC236}">
                <a16:creationId xmlns:a16="http://schemas.microsoft.com/office/drawing/2014/main" id="{99849C7A-6BF5-4D8D-9936-3651E155A65E}"/>
              </a:ext>
            </a:extLst>
          </p:cNvPr>
          <p:cNvSpPr>
            <a:spLocks noGrp="1"/>
          </p:cNvSpPr>
          <p:nvPr>
            <p:ph type="ftr" sz="quarter" idx="11"/>
          </p:nvPr>
        </p:nvSpPr>
        <p:spPr/>
        <p:txBody>
          <a:bodyPr/>
          <a:lstStyle/>
          <a:p>
            <a:r>
              <a:rPr lang="en-US"/>
              <a:t>Cornell CS4414 - Fall 2020.</a:t>
            </a:r>
          </a:p>
        </p:txBody>
      </p:sp>
      <p:sp>
        <p:nvSpPr>
          <p:cNvPr id="5" name="Slide Number Placeholder 4">
            <a:extLst>
              <a:ext uri="{FF2B5EF4-FFF2-40B4-BE49-F238E27FC236}">
                <a16:creationId xmlns:a16="http://schemas.microsoft.com/office/drawing/2014/main" id="{9F00851D-F9A2-43AC-AFF9-A87F102DDDA8}"/>
              </a:ext>
            </a:extLst>
          </p:cNvPr>
          <p:cNvSpPr>
            <a:spLocks noGrp="1"/>
          </p:cNvSpPr>
          <p:nvPr>
            <p:ph type="sldNum" sz="quarter" idx="12"/>
          </p:nvPr>
        </p:nvSpPr>
        <p:spPr/>
        <p:txBody>
          <a:bodyPr/>
          <a:lstStyle/>
          <a:p>
            <a:fld id="{6547F9EC-0141-428E-9624-21FD351CB832}" type="slidenum">
              <a:rPr lang="en-US" smtClean="0"/>
              <a:t>47</a:t>
            </a:fld>
            <a:endParaRPr lang="en-US"/>
          </a:p>
        </p:txBody>
      </p:sp>
      <p:pic>
        <p:nvPicPr>
          <p:cNvPr id="6" name="Picture 5">
            <a:extLst>
              <a:ext uri="{FF2B5EF4-FFF2-40B4-BE49-F238E27FC236}">
                <a16:creationId xmlns:a16="http://schemas.microsoft.com/office/drawing/2014/main" id="{5F66C118-4792-4B92-86D3-28735568B0A0}"/>
              </a:ext>
            </a:extLst>
          </p:cNvPr>
          <p:cNvPicPr>
            <a:picLocks noChangeAspect="1"/>
          </p:cNvPicPr>
          <p:nvPr/>
        </p:nvPicPr>
        <p:blipFill rotWithShape="1">
          <a:blip r:embed="rId2"/>
          <a:srcRect t="2868" b="55548"/>
          <a:stretch/>
        </p:blipFill>
        <p:spPr>
          <a:xfrm>
            <a:off x="5790527" y="4569832"/>
            <a:ext cx="6204475" cy="1450770"/>
          </a:xfrm>
          <a:prstGeom prst="rect">
            <a:avLst/>
          </a:prstGeom>
        </p:spPr>
      </p:pic>
    </p:spTree>
    <p:extLst>
      <p:ext uri="{BB962C8B-B14F-4D97-AF65-F5344CB8AC3E}">
        <p14:creationId xmlns:p14="http://schemas.microsoft.com/office/powerpoint/2010/main" val="174599974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452139-B297-4511-B1A5-5C0C83BE87A8}"/>
              </a:ext>
            </a:extLst>
          </p:cNvPr>
          <p:cNvSpPr>
            <a:spLocks noGrp="1"/>
          </p:cNvSpPr>
          <p:nvPr>
            <p:ph type="title"/>
          </p:nvPr>
        </p:nvSpPr>
        <p:spPr/>
        <p:txBody>
          <a:bodyPr/>
          <a:lstStyle/>
          <a:p>
            <a:r>
              <a:rPr lang="en-US" dirty="0"/>
              <a:t>File access costs: Two aspects</a:t>
            </a:r>
          </a:p>
        </p:txBody>
      </p:sp>
      <p:sp>
        <p:nvSpPr>
          <p:cNvPr id="3" name="Content Placeholder 2">
            <a:extLst>
              <a:ext uri="{FF2B5EF4-FFF2-40B4-BE49-F238E27FC236}">
                <a16:creationId xmlns:a16="http://schemas.microsoft.com/office/drawing/2014/main" id="{E75A8B1F-42EE-48F8-8AD6-55EC74F304F1}"/>
              </a:ext>
            </a:extLst>
          </p:cNvPr>
          <p:cNvSpPr>
            <a:spLocks noGrp="1"/>
          </p:cNvSpPr>
          <p:nvPr>
            <p:ph idx="1"/>
          </p:nvPr>
        </p:nvSpPr>
        <p:spPr/>
        <p:txBody>
          <a:bodyPr>
            <a:normAutofit/>
          </a:bodyPr>
          <a:lstStyle/>
          <a:p>
            <a:r>
              <a:rPr lang="en-US" dirty="0"/>
              <a:t>Each file has to be opened, which is a moment when Linux checks that the user has permission to access the file.</a:t>
            </a:r>
          </a:p>
          <a:p>
            <a:endParaRPr lang="en-US" dirty="0"/>
          </a:p>
          <a:p>
            <a:r>
              <a:rPr lang="en-US" dirty="0"/>
              <a:t>Once the file is open, it takes time to read and process data.</a:t>
            </a:r>
          </a:p>
          <a:p>
            <a:endParaRPr lang="en-US" dirty="0"/>
          </a:p>
          <a:p>
            <a:r>
              <a:rPr lang="en-US" dirty="0"/>
              <a:t>When reading, the fast-</a:t>
            </a:r>
            <a:r>
              <a:rPr lang="en-US" dirty="0" err="1"/>
              <a:t>wc</a:t>
            </a:r>
            <a:r>
              <a:rPr lang="en-US" dirty="0"/>
              <a:t> application does many “system calls”</a:t>
            </a:r>
            <a:br>
              <a:rPr lang="en-US" dirty="0"/>
            </a:br>
            <a:endParaRPr lang="en-US" dirty="0"/>
          </a:p>
          <a:p>
            <a:pPr marL="0" indent="0">
              <a:buNone/>
            </a:pPr>
            <a:endParaRPr lang="en-US" dirty="0"/>
          </a:p>
        </p:txBody>
      </p:sp>
      <p:sp>
        <p:nvSpPr>
          <p:cNvPr id="4" name="Footer Placeholder 3">
            <a:extLst>
              <a:ext uri="{FF2B5EF4-FFF2-40B4-BE49-F238E27FC236}">
                <a16:creationId xmlns:a16="http://schemas.microsoft.com/office/drawing/2014/main" id="{9C83B9E3-07FD-40F0-AAA2-15CF0CC21150}"/>
              </a:ext>
            </a:extLst>
          </p:cNvPr>
          <p:cNvSpPr>
            <a:spLocks noGrp="1"/>
          </p:cNvSpPr>
          <p:nvPr>
            <p:ph type="ftr" sz="quarter" idx="11"/>
          </p:nvPr>
        </p:nvSpPr>
        <p:spPr/>
        <p:txBody>
          <a:bodyPr/>
          <a:lstStyle/>
          <a:p>
            <a:r>
              <a:rPr lang="en-US"/>
              <a:t>Cornell CS4414 - Fall 2020.</a:t>
            </a:r>
          </a:p>
        </p:txBody>
      </p:sp>
      <p:sp>
        <p:nvSpPr>
          <p:cNvPr id="5" name="Slide Number Placeholder 4">
            <a:extLst>
              <a:ext uri="{FF2B5EF4-FFF2-40B4-BE49-F238E27FC236}">
                <a16:creationId xmlns:a16="http://schemas.microsoft.com/office/drawing/2014/main" id="{50C30896-7B7D-4A0F-97F5-D23F75729AE5}"/>
              </a:ext>
            </a:extLst>
          </p:cNvPr>
          <p:cNvSpPr>
            <a:spLocks noGrp="1"/>
          </p:cNvSpPr>
          <p:nvPr>
            <p:ph type="sldNum" sz="quarter" idx="12"/>
          </p:nvPr>
        </p:nvSpPr>
        <p:spPr/>
        <p:txBody>
          <a:bodyPr/>
          <a:lstStyle/>
          <a:p>
            <a:fld id="{6547F9EC-0141-428E-9624-21FD351CB832}" type="slidenum">
              <a:rPr lang="en-US" smtClean="0"/>
              <a:t>48</a:t>
            </a:fld>
            <a:endParaRPr lang="en-US"/>
          </a:p>
        </p:txBody>
      </p:sp>
    </p:spTree>
    <p:extLst>
      <p:ext uri="{BB962C8B-B14F-4D97-AF65-F5344CB8AC3E}">
        <p14:creationId xmlns:p14="http://schemas.microsoft.com/office/powerpoint/2010/main" val="106092394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452139-B297-4511-B1A5-5C0C83BE87A8}"/>
              </a:ext>
            </a:extLst>
          </p:cNvPr>
          <p:cNvSpPr>
            <a:spLocks noGrp="1"/>
          </p:cNvSpPr>
          <p:nvPr>
            <p:ph type="title"/>
          </p:nvPr>
        </p:nvSpPr>
        <p:spPr/>
        <p:txBody>
          <a:bodyPr/>
          <a:lstStyle/>
          <a:p>
            <a:r>
              <a:rPr lang="en-US" dirty="0"/>
              <a:t>File access costs: Two aspects</a:t>
            </a:r>
          </a:p>
        </p:txBody>
      </p:sp>
      <p:sp>
        <p:nvSpPr>
          <p:cNvPr id="3" name="Content Placeholder 2">
            <a:extLst>
              <a:ext uri="{FF2B5EF4-FFF2-40B4-BE49-F238E27FC236}">
                <a16:creationId xmlns:a16="http://schemas.microsoft.com/office/drawing/2014/main" id="{E75A8B1F-42EE-48F8-8AD6-55EC74F304F1}"/>
              </a:ext>
            </a:extLst>
          </p:cNvPr>
          <p:cNvSpPr>
            <a:spLocks noGrp="1"/>
          </p:cNvSpPr>
          <p:nvPr>
            <p:ph idx="1"/>
          </p:nvPr>
        </p:nvSpPr>
        <p:spPr/>
        <p:txBody>
          <a:bodyPr/>
          <a:lstStyle/>
          <a:p>
            <a:r>
              <a:rPr lang="en-US" dirty="0"/>
              <a:t>With 56 threads doing concurrent reads, the file system is doing a lot of data fetches from the disk (in “blocks” of 4096 bytes)</a:t>
            </a:r>
          </a:p>
          <a:p>
            <a:endParaRPr lang="en-US" dirty="0"/>
          </a:p>
          <a:p>
            <a:r>
              <a:rPr lang="en-US" dirty="0"/>
              <a:t>If those reads become a bottleneck, our threads will pause and we lose parallelism.</a:t>
            </a:r>
          </a:p>
        </p:txBody>
      </p:sp>
      <p:sp>
        <p:nvSpPr>
          <p:cNvPr id="4" name="Footer Placeholder 3">
            <a:extLst>
              <a:ext uri="{FF2B5EF4-FFF2-40B4-BE49-F238E27FC236}">
                <a16:creationId xmlns:a16="http://schemas.microsoft.com/office/drawing/2014/main" id="{9C83B9E3-07FD-40F0-AAA2-15CF0CC21150}"/>
              </a:ext>
            </a:extLst>
          </p:cNvPr>
          <p:cNvSpPr>
            <a:spLocks noGrp="1"/>
          </p:cNvSpPr>
          <p:nvPr>
            <p:ph type="ftr" sz="quarter" idx="11"/>
          </p:nvPr>
        </p:nvSpPr>
        <p:spPr/>
        <p:txBody>
          <a:bodyPr/>
          <a:lstStyle/>
          <a:p>
            <a:r>
              <a:rPr lang="en-US"/>
              <a:t>Cornell CS4414 - Fall 2020.</a:t>
            </a:r>
          </a:p>
        </p:txBody>
      </p:sp>
      <p:sp>
        <p:nvSpPr>
          <p:cNvPr id="5" name="Slide Number Placeholder 4">
            <a:extLst>
              <a:ext uri="{FF2B5EF4-FFF2-40B4-BE49-F238E27FC236}">
                <a16:creationId xmlns:a16="http://schemas.microsoft.com/office/drawing/2014/main" id="{50C30896-7B7D-4A0F-97F5-D23F75729AE5}"/>
              </a:ext>
            </a:extLst>
          </p:cNvPr>
          <p:cNvSpPr>
            <a:spLocks noGrp="1"/>
          </p:cNvSpPr>
          <p:nvPr>
            <p:ph type="sldNum" sz="quarter" idx="12"/>
          </p:nvPr>
        </p:nvSpPr>
        <p:spPr/>
        <p:txBody>
          <a:bodyPr/>
          <a:lstStyle/>
          <a:p>
            <a:fld id="{6547F9EC-0141-428E-9624-21FD351CB832}" type="slidenum">
              <a:rPr lang="en-US" smtClean="0"/>
              <a:t>49</a:t>
            </a:fld>
            <a:endParaRPr lang="en-US"/>
          </a:p>
        </p:txBody>
      </p:sp>
    </p:spTree>
    <p:extLst>
      <p:ext uri="{BB962C8B-B14F-4D97-AF65-F5344CB8AC3E}">
        <p14:creationId xmlns:p14="http://schemas.microsoft.com/office/powerpoint/2010/main" val="28991258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53B956-38B1-4ADE-A33B-30FCB6BB134C}"/>
              </a:ext>
            </a:extLst>
          </p:cNvPr>
          <p:cNvSpPr>
            <a:spLocks noGrp="1"/>
          </p:cNvSpPr>
          <p:nvPr>
            <p:ph type="title"/>
          </p:nvPr>
        </p:nvSpPr>
        <p:spPr/>
        <p:txBody>
          <a:bodyPr/>
          <a:lstStyle/>
          <a:p>
            <a:r>
              <a:rPr lang="en-US" dirty="0"/>
              <a:t>Finding the words</a:t>
            </a:r>
          </a:p>
        </p:txBody>
      </p:sp>
      <p:sp>
        <p:nvSpPr>
          <p:cNvPr id="3" name="Content Placeholder 2">
            <a:extLst>
              <a:ext uri="{FF2B5EF4-FFF2-40B4-BE49-F238E27FC236}">
                <a16:creationId xmlns:a16="http://schemas.microsoft.com/office/drawing/2014/main" id="{427E2767-F3B5-4087-9B7C-06BF9F985503}"/>
              </a:ext>
            </a:extLst>
          </p:cNvPr>
          <p:cNvSpPr>
            <a:spLocks noGrp="1"/>
          </p:cNvSpPr>
          <p:nvPr>
            <p:ph idx="1"/>
          </p:nvPr>
        </p:nvSpPr>
        <p:spPr/>
        <p:txBody>
          <a:bodyPr>
            <a:normAutofit lnSpcReduction="10000"/>
          </a:bodyPr>
          <a:lstStyle/>
          <a:p>
            <a:r>
              <a:rPr lang="en-US" dirty="0"/>
              <a:t>Scan the files, breaking out each word and discarding garbage.  This is called “splitting”.</a:t>
            </a:r>
          </a:p>
          <a:p>
            <a:endParaRPr lang="en-US" dirty="0"/>
          </a:p>
          <a:p>
            <a:r>
              <a:rPr lang="en-US" dirty="0"/>
              <a:t>Build a lookup tree… you’ll insert each “new” word into it with a count of 1.  If the word is found in the tree, just increment counter</a:t>
            </a:r>
          </a:p>
          <a:p>
            <a:endParaRPr lang="en-US" dirty="0"/>
          </a:p>
          <a:p>
            <a:r>
              <a:rPr lang="en-US" dirty="0"/>
              <a:t>At the end you’ll need to output the data sorted in descending order by frequency of each word: a second sorting task.</a:t>
            </a:r>
          </a:p>
        </p:txBody>
      </p:sp>
      <p:sp>
        <p:nvSpPr>
          <p:cNvPr id="4" name="Footer Placeholder 3">
            <a:extLst>
              <a:ext uri="{FF2B5EF4-FFF2-40B4-BE49-F238E27FC236}">
                <a16:creationId xmlns:a16="http://schemas.microsoft.com/office/drawing/2014/main" id="{79CE6BED-C228-4446-8BD4-9E379D717A92}"/>
              </a:ext>
            </a:extLst>
          </p:cNvPr>
          <p:cNvSpPr>
            <a:spLocks noGrp="1"/>
          </p:cNvSpPr>
          <p:nvPr>
            <p:ph type="ftr" sz="quarter" idx="11"/>
          </p:nvPr>
        </p:nvSpPr>
        <p:spPr/>
        <p:txBody>
          <a:bodyPr/>
          <a:lstStyle/>
          <a:p>
            <a:r>
              <a:rPr lang="en-US"/>
              <a:t>Cornell CS4414 - Fall 2020.</a:t>
            </a:r>
          </a:p>
        </p:txBody>
      </p:sp>
      <p:sp>
        <p:nvSpPr>
          <p:cNvPr id="5" name="Slide Number Placeholder 4">
            <a:extLst>
              <a:ext uri="{FF2B5EF4-FFF2-40B4-BE49-F238E27FC236}">
                <a16:creationId xmlns:a16="http://schemas.microsoft.com/office/drawing/2014/main" id="{6D195305-F371-4123-AB3D-537BC6C2FF0E}"/>
              </a:ext>
            </a:extLst>
          </p:cNvPr>
          <p:cNvSpPr>
            <a:spLocks noGrp="1"/>
          </p:cNvSpPr>
          <p:nvPr>
            <p:ph type="sldNum" sz="quarter" idx="12"/>
          </p:nvPr>
        </p:nvSpPr>
        <p:spPr/>
        <p:txBody>
          <a:bodyPr/>
          <a:lstStyle/>
          <a:p>
            <a:fld id="{6547F9EC-0141-428E-9624-21FD351CB832}" type="slidenum">
              <a:rPr lang="en-US" smtClean="0"/>
              <a:t>5</a:t>
            </a:fld>
            <a:endParaRPr lang="en-US"/>
          </a:p>
        </p:txBody>
      </p:sp>
    </p:spTree>
    <p:extLst>
      <p:ext uri="{BB962C8B-B14F-4D97-AF65-F5344CB8AC3E}">
        <p14:creationId xmlns:p14="http://schemas.microsoft.com/office/powerpoint/2010/main" val="96205123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C35203-C293-43E8-8FB7-4EFE608FA409}"/>
              </a:ext>
            </a:extLst>
          </p:cNvPr>
          <p:cNvSpPr>
            <a:spLocks noGrp="1"/>
          </p:cNvSpPr>
          <p:nvPr>
            <p:ph type="title"/>
          </p:nvPr>
        </p:nvSpPr>
        <p:spPr/>
        <p:txBody>
          <a:bodyPr/>
          <a:lstStyle/>
          <a:p>
            <a:r>
              <a:rPr lang="en-US" dirty="0"/>
              <a:t>How the Linux file System is structured</a:t>
            </a:r>
          </a:p>
        </p:txBody>
      </p:sp>
      <p:sp>
        <p:nvSpPr>
          <p:cNvPr id="3" name="Content Placeholder 2">
            <a:extLst>
              <a:ext uri="{FF2B5EF4-FFF2-40B4-BE49-F238E27FC236}">
                <a16:creationId xmlns:a16="http://schemas.microsoft.com/office/drawing/2014/main" id="{CF586E16-AFC8-482C-AAEB-BA3350BB1B0F}"/>
              </a:ext>
            </a:extLst>
          </p:cNvPr>
          <p:cNvSpPr>
            <a:spLocks noGrp="1"/>
          </p:cNvSpPr>
          <p:nvPr>
            <p:ph idx="1"/>
          </p:nvPr>
        </p:nvSpPr>
        <p:spPr/>
        <p:txBody>
          <a:bodyPr/>
          <a:lstStyle/>
          <a:p>
            <a:r>
              <a:rPr lang="en-US" dirty="0"/>
              <a:t>User level programs can’t access</a:t>
            </a:r>
            <a:br>
              <a:rPr lang="en-US" dirty="0"/>
            </a:br>
            <a:r>
              <a:rPr lang="en-US" dirty="0"/>
              <a:t>files “directly”.   They use Linux.</a:t>
            </a:r>
          </a:p>
          <a:p>
            <a:endParaRPr lang="en-US" dirty="0"/>
          </a:p>
          <a:p>
            <a:r>
              <a:rPr lang="en-US" dirty="0"/>
              <a:t>The implementation is modular </a:t>
            </a:r>
            <a:br>
              <a:rPr lang="en-US" dirty="0"/>
            </a:br>
            <a:r>
              <a:rPr lang="en-US" dirty="0"/>
              <a:t>with multiple layers, but notice</a:t>
            </a:r>
            <a:br>
              <a:rPr lang="en-US" dirty="0"/>
            </a:br>
            <a:r>
              <a:rPr lang="en-US" dirty="0"/>
              <a:t>the various caches: </a:t>
            </a:r>
            <a:r>
              <a:rPr lang="en-US" dirty="0" err="1"/>
              <a:t>inodes</a:t>
            </a:r>
            <a:r>
              <a:rPr lang="en-US" dirty="0"/>
              <a:t>,</a:t>
            </a:r>
            <a:br>
              <a:rPr lang="en-US" dirty="0"/>
            </a:br>
            <a:r>
              <a:rPr lang="en-US" dirty="0"/>
              <a:t>buffers and directories.</a:t>
            </a:r>
          </a:p>
          <a:p>
            <a:endParaRPr lang="en-US" dirty="0"/>
          </a:p>
        </p:txBody>
      </p:sp>
      <p:sp>
        <p:nvSpPr>
          <p:cNvPr id="4" name="Footer Placeholder 3">
            <a:extLst>
              <a:ext uri="{FF2B5EF4-FFF2-40B4-BE49-F238E27FC236}">
                <a16:creationId xmlns:a16="http://schemas.microsoft.com/office/drawing/2014/main" id="{BD471F4C-FD5C-4DD6-95DF-4013EAF7B5F6}"/>
              </a:ext>
            </a:extLst>
          </p:cNvPr>
          <p:cNvSpPr>
            <a:spLocks noGrp="1"/>
          </p:cNvSpPr>
          <p:nvPr>
            <p:ph type="ftr" sz="quarter" idx="11"/>
          </p:nvPr>
        </p:nvSpPr>
        <p:spPr/>
        <p:txBody>
          <a:bodyPr/>
          <a:lstStyle/>
          <a:p>
            <a:r>
              <a:rPr lang="en-US"/>
              <a:t>Cornell CS4414 - Fall 2020.</a:t>
            </a:r>
          </a:p>
        </p:txBody>
      </p:sp>
      <p:sp>
        <p:nvSpPr>
          <p:cNvPr id="5" name="Slide Number Placeholder 4">
            <a:extLst>
              <a:ext uri="{FF2B5EF4-FFF2-40B4-BE49-F238E27FC236}">
                <a16:creationId xmlns:a16="http://schemas.microsoft.com/office/drawing/2014/main" id="{62B45A30-E5FC-4AB6-94D7-80AD11D46FAC}"/>
              </a:ext>
            </a:extLst>
          </p:cNvPr>
          <p:cNvSpPr>
            <a:spLocks noGrp="1"/>
          </p:cNvSpPr>
          <p:nvPr>
            <p:ph type="sldNum" sz="quarter" idx="12"/>
          </p:nvPr>
        </p:nvSpPr>
        <p:spPr/>
        <p:txBody>
          <a:bodyPr/>
          <a:lstStyle/>
          <a:p>
            <a:fld id="{6547F9EC-0141-428E-9624-21FD351CB832}" type="slidenum">
              <a:rPr lang="en-US" smtClean="0"/>
              <a:t>50</a:t>
            </a:fld>
            <a:endParaRPr lang="en-US"/>
          </a:p>
        </p:txBody>
      </p:sp>
      <p:grpSp>
        <p:nvGrpSpPr>
          <p:cNvPr id="9" name="Group 8">
            <a:extLst>
              <a:ext uri="{FF2B5EF4-FFF2-40B4-BE49-F238E27FC236}">
                <a16:creationId xmlns:a16="http://schemas.microsoft.com/office/drawing/2014/main" id="{672DB911-441A-4A09-8F72-51953249DD26}"/>
              </a:ext>
            </a:extLst>
          </p:cNvPr>
          <p:cNvGrpSpPr/>
          <p:nvPr/>
        </p:nvGrpSpPr>
        <p:grpSpPr>
          <a:xfrm>
            <a:off x="7029450" y="1989189"/>
            <a:ext cx="4781550" cy="3486150"/>
            <a:chOff x="6884268" y="2430992"/>
            <a:chExt cx="4781550" cy="3486150"/>
          </a:xfrm>
        </p:grpSpPr>
        <p:pic>
          <p:nvPicPr>
            <p:cNvPr id="6" name="Picture 5">
              <a:extLst>
                <a:ext uri="{FF2B5EF4-FFF2-40B4-BE49-F238E27FC236}">
                  <a16:creationId xmlns:a16="http://schemas.microsoft.com/office/drawing/2014/main" id="{F494EC37-BE65-4267-82EB-B7EFC4D8DCE8}"/>
                </a:ext>
              </a:extLst>
            </p:cNvPr>
            <p:cNvPicPr>
              <a:picLocks noChangeAspect="1"/>
            </p:cNvPicPr>
            <p:nvPr/>
          </p:nvPicPr>
          <p:blipFill>
            <a:blip r:embed="rId2"/>
            <a:stretch>
              <a:fillRect/>
            </a:stretch>
          </p:blipFill>
          <p:spPr>
            <a:xfrm>
              <a:off x="6884268" y="2430992"/>
              <a:ext cx="4781550" cy="3486150"/>
            </a:xfrm>
            <a:prstGeom prst="rect">
              <a:avLst/>
            </a:prstGeom>
          </p:spPr>
        </p:pic>
        <p:sp>
          <p:nvSpPr>
            <p:cNvPr id="7" name="TextBox 6">
              <a:extLst>
                <a:ext uri="{FF2B5EF4-FFF2-40B4-BE49-F238E27FC236}">
                  <a16:creationId xmlns:a16="http://schemas.microsoft.com/office/drawing/2014/main" id="{48EDC606-9D0D-45F1-A8B2-B3A7CBFDEEBA}"/>
                </a:ext>
              </a:extLst>
            </p:cNvPr>
            <p:cNvSpPr txBox="1"/>
            <p:nvPr/>
          </p:nvSpPr>
          <p:spPr>
            <a:xfrm>
              <a:off x="8390467" y="3882814"/>
              <a:ext cx="1202267" cy="230832"/>
            </a:xfrm>
            <a:prstGeom prst="rect">
              <a:avLst/>
            </a:prstGeom>
            <a:solidFill>
              <a:srgbClr val="FFFFCC"/>
            </a:solidFill>
          </p:spPr>
          <p:txBody>
            <a:bodyPr wrap="square" rtlCol="0">
              <a:spAutoFit/>
            </a:bodyPr>
            <a:lstStyle/>
            <a:p>
              <a:r>
                <a:rPr lang="en-US" sz="900" dirty="0">
                  <a:latin typeface="Arial" panose="020B0604020202020204" pitchFamily="34" charset="0"/>
                  <a:cs typeface="Arial" panose="020B0604020202020204" pitchFamily="34" charset="0"/>
                </a:rPr>
                <a:t>Virtual File System</a:t>
              </a:r>
            </a:p>
          </p:txBody>
        </p:sp>
        <p:sp>
          <p:nvSpPr>
            <p:cNvPr id="8" name="TextBox 7">
              <a:extLst>
                <a:ext uri="{FF2B5EF4-FFF2-40B4-BE49-F238E27FC236}">
                  <a16:creationId xmlns:a16="http://schemas.microsoft.com/office/drawing/2014/main" id="{A8C13BA5-2BF3-4DB8-8249-873CD26FF8E4}"/>
                </a:ext>
              </a:extLst>
            </p:cNvPr>
            <p:cNvSpPr txBox="1"/>
            <p:nvPr/>
          </p:nvSpPr>
          <p:spPr>
            <a:xfrm>
              <a:off x="11167872" y="2669055"/>
              <a:ext cx="497946" cy="2185214"/>
            </a:xfrm>
            <a:prstGeom prst="rect">
              <a:avLst/>
            </a:prstGeom>
            <a:solidFill>
              <a:schemeClr val="tx1"/>
            </a:solidFill>
          </p:spPr>
          <p:txBody>
            <a:bodyPr wrap="square" rtlCol="0">
              <a:spAutoFit/>
            </a:bodyPr>
            <a:lstStyle/>
            <a:p>
              <a:pPr algn="ctr"/>
              <a:r>
                <a:rPr lang="en-US" sz="800" dirty="0">
                  <a:solidFill>
                    <a:schemeClr val="bg1"/>
                  </a:solidFill>
                </a:rPr>
                <a:t>User space</a:t>
              </a:r>
            </a:p>
            <a:p>
              <a:pPr algn="ctr"/>
              <a:endParaRPr lang="en-US" sz="800" dirty="0">
                <a:solidFill>
                  <a:schemeClr val="bg1"/>
                </a:solidFill>
              </a:endParaRPr>
            </a:p>
            <a:p>
              <a:pPr algn="ctr"/>
              <a:endParaRPr lang="en-US" sz="800" dirty="0">
                <a:solidFill>
                  <a:schemeClr val="bg1"/>
                </a:solidFill>
              </a:endParaRPr>
            </a:p>
            <a:p>
              <a:pPr algn="ctr"/>
              <a:endParaRPr lang="en-US" sz="800" dirty="0">
                <a:solidFill>
                  <a:schemeClr val="bg1"/>
                </a:solidFill>
              </a:endParaRPr>
            </a:p>
            <a:p>
              <a:pPr algn="ctr"/>
              <a:endParaRPr lang="en-US" sz="800" dirty="0">
                <a:solidFill>
                  <a:schemeClr val="bg1"/>
                </a:solidFill>
              </a:endParaRPr>
            </a:p>
            <a:p>
              <a:pPr algn="ctr"/>
              <a:endParaRPr lang="en-US" sz="800" dirty="0">
                <a:solidFill>
                  <a:schemeClr val="bg1"/>
                </a:solidFill>
              </a:endParaRPr>
            </a:p>
            <a:p>
              <a:pPr algn="ctr"/>
              <a:endParaRPr lang="en-US" sz="800" dirty="0">
                <a:solidFill>
                  <a:schemeClr val="bg1"/>
                </a:solidFill>
              </a:endParaRPr>
            </a:p>
            <a:p>
              <a:pPr algn="ctr"/>
              <a:endParaRPr lang="en-US" sz="800" dirty="0">
                <a:solidFill>
                  <a:schemeClr val="bg1"/>
                </a:solidFill>
              </a:endParaRPr>
            </a:p>
            <a:p>
              <a:pPr algn="ctr"/>
              <a:endParaRPr lang="en-US" sz="800" dirty="0">
                <a:solidFill>
                  <a:schemeClr val="bg1"/>
                </a:solidFill>
              </a:endParaRPr>
            </a:p>
            <a:p>
              <a:pPr algn="ctr"/>
              <a:endParaRPr lang="en-US" sz="800" dirty="0">
                <a:solidFill>
                  <a:schemeClr val="bg1"/>
                </a:solidFill>
              </a:endParaRPr>
            </a:p>
            <a:p>
              <a:pPr algn="ctr"/>
              <a:endParaRPr lang="en-US" sz="800" dirty="0">
                <a:solidFill>
                  <a:schemeClr val="bg1"/>
                </a:solidFill>
              </a:endParaRPr>
            </a:p>
            <a:p>
              <a:pPr algn="ctr"/>
              <a:endParaRPr lang="en-US" sz="800" dirty="0">
                <a:solidFill>
                  <a:schemeClr val="bg1"/>
                </a:solidFill>
              </a:endParaRPr>
            </a:p>
            <a:p>
              <a:pPr algn="ctr"/>
              <a:endParaRPr lang="en-US" sz="800" dirty="0">
                <a:solidFill>
                  <a:schemeClr val="bg1"/>
                </a:solidFill>
              </a:endParaRPr>
            </a:p>
            <a:p>
              <a:pPr algn="ctr"/>
              <a:endParaRPr lang="en-US" sz="800" dirty="0">
                <a:solidFill>
                  <a:schemeClr val="bg1"/>
                </a:solidFill>
              </a:endParaRPr>
            </a:p>
            <a:p>
              <a:pPr algn="ctr"/>
              <a:r>
                <a:rPr lang="en-US" sz="800" dirty="0">
                  <a:solidFill>
                    <a:schemeClr val="bg1"/>
                  </a:solidFill>
                </a:rPr>
                <a:t>Kernel</a:t>
              </a:r>
            </a:p>
            <a:p>
              <a:pPr algn="ctr"/>
              <a:r>
                <a:rPr lang="en-US" sz="800" dirty="0">
                  <a:solidFill>
                    <a:schemeClr val="bg1"/>
                  </a:solidFill>
                </a:rPr>
                <a:t>space</a:t>
              </a:r>
            </a:p>
          </p:txBody>
        </p:sp>
      </p:grpSp>
      <p:sp>
        <p:nvSpPr>
          <p:cNvPr id="10" name="Oval 9">
            <a:extLst>
              <a:ext uri="{FF2B5EF4-FFF2-40B4-BE49-F238E27FC236}">
                <a16:creationId xmlns:a16="http://schemas.microsoft.com/office/drawing/2014/main" id="{C73E28B0-F2A7-4377-AC49-8238A8FC5696}"/>
              </a:ext>
            </a:extLst>
          </p:cNvPr>
          <p:cNvSpPr/>
          <p:nvPr/>
        </p:nvSpPr>
        <p:spPr>
          <a:xfrm>
            <a:off x="7793661" y="4145266"/>
            <a:ext cx="2543872" cy="856649"/>
          </a:xfrm>
          <a:prstGeom prst="ellipse">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35553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D48D56-D11C-47A9-87D1-2360D71DE26A}"/>
              </a:ext>
            </a:extLst>
          </p:cNvPr>
          <p:cNvSpPr>
            <a:spLocks noGrp="1"/>
          </p:cNvSpPr>
          <p:nvPr>
            <p:ph type="title"/>
          </p:nvPr>
        </p:nvSpPr>
        <p:spPr>
          <a:xfrm>
            <a:off x="1024127" y="585216"/>
            <a:ext cx="10959326" cy="1499616"/>
          </a:xfrm>
        </p:spPr>
        <p:txBody>
          <a:bodyPr>
            <a:normAutofit/>
          </a:bodyPr>
          <a:lstStyle/>
          <a:p>
            <a:r>
              <a:rPr lang="en-US" sz="4400" dirty="0"/>
              <a:t>Cache: A concept used throughout computing</a:t>
            </a:r>
          </a:p>
        </p:txBody>
      </p:sp>
      <p:sp>
        <p:nvSpPr>
          <p:cNvPr id="3" name="Content Placeholder 2">
            <a:extLst>
              <a:ext uri="{FF2B5EF4-FFF2-40B4-BE49-F238E27FC236}">
                <a16:creationId xmlns:a16="http://schemas.microsoft.com/office/drawing/2014/main" id="{995BF628-3123-483C-9A3B-4000BF834F91}"/>
              </a:ext>
            </a:extLst>
          </p:cNvPr>
          <p:cNvSpPr>
            <a:spLocks noGrp="1"/>
          </p:cNvSpPr>
          <p:nvPr>
            <p:ph idx="1"/>
          </p:nvPr>
        </p:nvSpPr>
        <p:spPr/>
        <p:txBody>
          <a:bodyPr>
            <a:normAutofit fontScale="92500"/>
          </a:bodyPr>
          <a:lstStyle/>
          <a:p>
            <a:r>
              <a:rPr lang="en-US" dirty="0"/>
              <a:t>A pool of memory holding copies of data that “lives” elsewhere.  </a:t>
            </a:r>
          </a:p>
          <a:p>
            <a:endParaRPr lang="en-US" dirty="0"/>
          </a:p>
          <a:p>
            <a:pPr>
              <a:buFont typeface="Wingdings" panose="05000000000000000000" pitchFamily="2" charset="2"/>
              <a:buChar char="Ø"/>
            </a:pPr>
            <a:r>
              <a:rPr lang="en-US" dirty="0"/>
              <a:t>  The Linux buffer pool is a cache of data read from files.  Each</a:t>
            </a:r>
            <a:br>
              <a:rPr lang="en-US" dirty="0"/>
            </a:br>
            <a:r>
              <a:rPr lang="en-US" dirty="0"/>
              <a:t>    time data is read, Linux keeps a copy (for a while).  If it fills up, </a:t>
            </a:r>
            <a:br>
              <a:rPr lang="en-US" dirty="0"/>
            </a:br>
            <a:r>
              <a:rPr lang="en-US" dirty="0"/>
              <a:t>    Linux will “evict” something else to make room.</a:t>
            </a:r>
          </a:p>
          <a:p>
            <a:pPr>
              <a:buFont typeface="Wingdings" panose="05000000000000000000" pitchFamily="2" charset="2"/>
              <a:buChar char="Ø"/>
            </a:pPr>
            <a:r>
              <a:rPr lang="en-US" dirty="0"/>
              <a:t>  If the application re-reads that same data Linux can</a:t>
            </a:r>
            <a:br>
              <a:rPr lang="en-US" dirty="0"/>
            </a:br>
            <a:r>
              <a:rPr lang="en-US" dirty="0"/>
              <a:t>    avoid the need to fetch it from the storage device again.  </a:t>
            </a:r>
          </a:p>
          <a:p>
            <a:pPr marL="0" indent="0">
              <a:buNone/>
            </a:pPr>
            <a:endParaRPr lang="en-US" dirty="0"/>
          </a:p>
        </p:txBody>
      </p:sp>
      <p:sp>
        <p:nvSpPr>
          <p:cNvPr id="4" name="Footer Placeholder 3">
            <a:extLst>
              <a:ext uri="{FF2B5EF4-FFF2-40B4-BE49-F238E27FC236}">
                <a16:creationId xmlns:a16="http://schemas.microsoft.com/office/drawing/2014/main" id="{867AFC96-6F0F-4799-B91C-7531217E511A}"/>
              </a:ext>
            </a:extLst>
          </p:cNvPr>
          <p:cNvSpPr>
            <a:spLocks noGrp="1"/>
          </p:cNvSpPr>
          <p:nvPr>
            <p:ph type="ftr" sz="quarter" idx="11"/>
          </p:nvPr>
        </p:nvSpPr>
        <p:spPr/>
        <p:txBody>
          <a:bodyPr/>
          <a:lstStyle/>
          <a:p>
            <a:r>
              <a:rPr lang="en-US"/>
              <a:t>Cornell CS4414 - Fall 2020.</a:t>
            </a:r>
          </a:p>
        </p:txBody>
      </p:sp>
      <p:sp>
        <p:nvSpPr>
          <p:cNvPr id="5" name="Slide Number Placeholder 4">
            <a:extLst>
              <a:ext uri="{FF2B5EF4-FFF2-40B4-BE49-F238E27FC236}">
                <a16:creationId xmlns:a16="http://schemas.microsoft.com/office/drawing/2014/main" id="{7C107A76-379E-4C86-93F4-9AF945E52D1E}"/>
              </a:ext>
            </a:extLst>
          </p:cNvPr>
          <p:cNvSpPr>
            <a:spLocks noGrp="1"/>
          </p:cNvSpPr>
          <p:nvPr>
            <p:ph type="sldNum" sz="quarter" idx="12"/>
          </p:nvPr>
        </p:nvSpPr>
        <p:spPr/>
        <p:txBody>
          <a:bodyPr/>
          <a:lstStyle/>
          <a:p>
            <a:fld id="{6547F9EC-0141-428E-9624-21FD351CB832}" type="slidenum">
              <a:rPr lang="en-US" smtClean="0"/>
              <a:t>51</a:t>
            </a:fld>
            <a:endParaRPr lang="en-US"/>
          </a:p>
        </p:txBody>
      </p:sp>
    </p:spTree>
    <p:extLst>
      <p:ext uri="{BB962C8B-B14F-4D97-AF65-F5344CB8AC3E}">
        <p14:creationId xmlns:p14="http://schemas.microsoft.com/office/powerpoint/2010/main" val="222927957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A5062C-287A-4050-924C-5CC0D3669240}"/>
              </a:ext>
            </a:extLst>
          </p:cNvPr>
          <p:cNvSpPr>
            <a:spLocks noGrp="1"/>
          </p:cNvSpPr>
          <p:nvPr>
            <p:ph type="title"/>
          </p:nvPr>
        </p:nvSpPr>
        <p:spPr/>
        <p:txBody>
          <a:bodyPr/>
          <a:lstStyle/>
          <a:p>
            <a:r>
              <a:rPr lang="en-US" dirty="0"/>
              <a:t>Prefetching into a cache</a:t>
            </a:r>
          </a:p>
        </p:txBody>
      </p:sp>
      <p:sp>
        <p:nvSpPr>
          <p:cNvPr id="3" name="Content Placeholder 2">
            <a:extLst>
              <a:ext uri="{FF2B5EF4-FFF2-40B4-BE49-F238E27FC236}">
                <a16:creationId xmlns:a16="http://schemas.microsoft.com/office/drawing/2014/main" id="{B970C870-7494-4EB4-939A-49467B3A0C5A}"/>
              </a:ext>
            </a:extLst>
          </p:cNvPr>
          <p:cNvSpPr>
            <a:spLocks noGrp="1"/>
          </p:cNvSpPr>
          <p:nvPr>
            <p:ph idx="1"/>
          </p:nvPr>
        </p:nvSpPr>
        <p:spPr/>
        <p:txBody>
          <a:bodyPr>
            <a:normAutofit/>
          </a:bodyPr>
          <a:lstStyle/>
          <a:p>
            <a:r>
              <a:rPr lang="en-US" dirty="0"/>
              <a:t>Linux also watches for sequential read patterns: you read the first 4096 bytes from a file, then the next 4096, then the next…</a:t>
            </a:r>
          </a:p>
          <a:p>
            <a:endParaRPr lang="en-US" dirty="0"/>
          </a:p>
          <a:p>
            <a:r>
              <a:rPr lang="en-US" dirty="0"/>
              <a:t>Linux will bet that you plan to continue doing this and issues one or two reads ahead of time, saving the data in cache.</a:t>
            </a:r>
          </a:p>
          <a:p>
            <a:endParaRPr lang="en-US" dirty="0"/>
          </a:p>
          <a:p>
            <a:r>
              <a:rPr lang="en-US" dirty="0"/>
              <a:t>Question: In what way is this a form of “parallelism”?</a:t>
            </a:r>
          </a:p>
        </p:txBody>
      </p:sp>
      <p:sp>
        <p:nvSpPr>
          <p:cNvPr id="4" name="Footer Placeholder 3">
            <a:extLst>
              <a:ext uri="{FF2B5EF4-FFF2-40B4-BE49-F238E27FC236}">
                <a16:creationId xmlns:a16="http://schemas.microsoft.com/office/drawing/2014/main" id="{3B4543EA-74B0-4CD0-A6CB-6BB53D7E5A18}"/>
              </a:ext>
            </a:extLst>
          </p:cNvPr>
          <p:cNvSpPr>
            <a:spLocks noGrp="1"/>
          </p:cNvSpPr>
          <p:nvPr>
            <p:ph type="ftr" sz="quarter" idx="11"/>
          </p:nvPr>
        </p:nvSpPr>
        <p:spPr/>
        <p:txBody>
          <a:bodyPr/>
          <a:lstStyle/>
          <a:p>
            <a:r>
              <a:rPr lang="en-US"/>
              <a:t>Cornell CS4414 - Fall 2020.</a:t>
            </a:r>
          </a:p>
        </p:txBody>
      </p:sp>
      <p:sp>
        <p:nvSpPr>
          <p:cNvPr id="5" name="Slide Number Placeholder 4">
            <a:extLst>
              <a:ext uri="{FF2B5EF4-FFF2-40B4-BE49-F238E27FC236}">
                <a16:creationId xmlns:a16="http://schemas.microsoft.com/office/drawing/2014/main" id="{A7B19D34-9520-499D-9B30-E173BBE04216}"/>
              </a:ext>
            </a:extLst>
          </p:cNvPr>
          <p:cNvSpPr>
            <a:spLocks noGrp="1"/>
          </p:cNvSpPr>
          <p:nvPr>
            <p:ph type="sldNum" sz="quarter" idx="12"/>
          </p:nvPr>
        </p:nvSpPr>
        <p:spPr/>
        <p:txBody>
          <a:bodyPr/>
          <a:lstStyle/>
          <a:p>
            <a:fld id="{6547F9EC-0141-428E-9624-21FD351CB832}" type="slidenum">
              <a:rPr lang="en-US" smtClean="0"/>
              <a:t>52</a:t>
            </a:fld>
            <a:endParaRPr lang="en-US"/>
          </a:p>
        </p:txBody>
      </p:sp>
    </p:spTree>
    <p:extLst>
      <p:ext uri="{BB962C8B-B14F-4D97-AF65-F5344CB8AC3E}">
        <p14:creationId xmlns:p14="http://schemas.microsoft.com/office/powerpoint/2010/main" val="72295161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A5062C-287A-4050-924C-5CC0D3669240}"/>
              </a:ext>
            </a:extLst>
          </p:cNvPr>
          <p:cNvSpPr>
            <a:spLocks noGrp="1"/>
          </p:cNvSpPr>
          <p:nvPr>
            <p:ph type="title"/>
          </p:nvPr>
        </p:nvSpPr>
        <p:spPr/>
        <p:txBody>
          <a:bodyPr/>
          <a:lstStyle/>
          <a:p>
            <a:r>
              <a:rPr lang="en-US" dirty="0"/>
              <a:t>Prefetching into a cache</a:t>
            </a:r>
          </a:p>
        </p:txBody>
      </p:sp>
      <p:sp>
        <p:nvSpPr>
          <p:cNvPr id="3" name="Content Placeholder 2">
            <a:extLst>
              <a:ext uri="{FF2B5EF4-FFF2-40B4-BE49-F238E27FC236}">
                <a16:creationId xmlns:a16="http://schemas.microsoft.com/office/drawing/2014/main" id="{B970C870-7494-4EB4-939A-49467B3A0C5A}"/>
              </a:ext>
            </a:extLst>
          </p:cNvPr>
          <p:cNvSpPr>
            <a:spLocks noGrp="1"/>
          </p:cNvSpPr>
          <p:nvPr>
            <p:ph idx="1"/>
          </p:nvPr>
        </p:nvSpPr>
        <p:spPr/>
        <p:txBody>
          <a:bodyPr/>
          <a:lstStyle/>
          <a:p>
            <a:r>
              <a:rPr lang="en-US" dirty="0"/>
              <a:t>Linux also watches for sequential read patterns: you read the first 4096 bytes from a file, then the next 4096, then the next…</a:t>
            </a:r>
          </a:p>
          <a:p>
            <a:endParaRPr lang="en-US" dirty="0"/>
          </a:p>
          <a:p>
            <a:r>
              <a:rPr lang="en-US" dirty="0"/>
              <a:t>Linux will bet that you plan to continue doing this and issues one or two reads ahead of time, saving the data in cache.</a:t>
            </a:r>
          </a:p>
          <a:p>
            <a:endParaRPr lang="en-US" dirty="0"/>
          </a:p>
          <a:p>
            <a:r>
              <a:rPr lang="en-US" dirty="0"/>
              <a:t>Question: In what way is this a form of “parallelism”?</a:t>
            </a:r>
          </a:p>
        </p:txBody>
      </p:sp>
      <p:sp>
        <p:nvSpPr>
          <p:cNvPr id="4" name="Footer Placeholder 3">
            <a:extLst>
              <a:ext uri="{FF2B5EF4-FFF2-40B4-BE49-F238E27FC236}">
                <a16:creationId xmlns:a16="http://schemas.microsoft.com/office/drawing/2014/main" id="{3B4543EA-74B0-4CD0-A6CB-6BB53D7E5A18}"/>
              </a:ext>
            </a:extLst>
          </p:cNvPr>
          <p:cNvSpPr>
            <a:spLocks noGrp="1"/>
          </p:cNvSpPr>
          <p:nvPr>
            <p:ph type="ftr" sz="quarter" idx="11"/>
          </p:nvPr>
        </p:nvSpPr>
        <p:spPr/>
        <p:txBody>
          <a:bodyPr/>
          <a:lstStyle/>
          <a:p>
            <a:r>
              <a:rPr lang="en-US"/>
              <a:t>Cornell CS4414 - Fall 2020.</a:t>
            </a:r>
          </a:p>
        </p:txBody>
      </p:sp>
      <p:sp>
        <p:nvSpPr>
          <p:cNvPr id="5" name="Slide Number Placeholder 4">
            <a:extLst>
              <a:ext uri="{FF2B5EF4-FFF2-40B4-BE49-F238E27FC236}">
                <a16:creationId xmlns:a16="http://schemas.microsoft.com/office/drawing/2014/main" id="{A7B19D34-9520-499D-9B30-E173BBE04216}"/>
              </a:ext>
            </a:extLst>
          </p:cNvPr>
          <p:cNvSpPr>
            <a:spLocks noGrp="1"/>
          </p:cNvSpPr>
          <p:nvPr>
            <p:ph type="sldNum" sz="quarter" idx="12"/>
          </p:nvPr>
        </p:nvSpPr>
        <p:spPr/>
        <p:txBody>
          <a:bodyPr/>
          <a:lstStyle/>
          <a:p>
            <a:fld id="{6547F9EC-0141-428E-9624-21FD351CB832}" type="slidenum">
              <a:rPr lang="en-US" smtClean="0"/>
              <a:t>53</a:t>
            </a:fld>
            <a:endParaRPr lang="en-US"/>
          </a:p>
        </p:txBody>
      </p:sp>
      <p:sp>
        <p:nvSpPr>
          <p:cNvPr id="6" name="TextBox 5">
            <a:extLst>
              <a:ext uri="{FF2B5EF4-FFF2-40B4-BE49-F238E27FC236}">
                <a16:creationId xmlns:a16="http://schemas.microsoft.com/office/drawing/2014/main" id="{513245C2-1B87-46CF-B17E-2BF6CABF0E0D}"/>
              </a:ext>
            </a:extLst>
          </p:cNvPr>
          <p:cNvSpPr txBox="1"/>
          <p:nvPr/>
        </p:nvSpPr>
        <p:spPr>
          <a:xfrm>
            <a:off x="1908917" y="2690949"/>
            <a:ext cx="9597499" cy="2554545"/>
          </a:xfrm>
          <a:prstGeom prst="rect">
            <a:avLst/>
          </a:prstGeom>
          <a:solidFill>
            <a:schemeClr val="accent1">
              <a:lumMod val="20000"/>
              <a:lumOff val="80000"/>
            </a:schemeClr>
          </a:solidFill>
          <a:ln w="57150">
            <a:solidFill>
              <a:srgbClr val="7030A0"/>
            </a:solidFill>
          </a:ln>
        </p:spPr>
        <p:txBody>
          <a:bodyPr wrap="none" rtlCol="0">
            <a:spAutoFit/>
          </a:bodyPr>
          <a:lstStyle/>
          <a:p>
            <a:r>
              <a:rPr lang="en-US" sz="3200" b="1" dirty="0"/>
              <a:t>Why is prefetching a form of parallelism?</a:t>
            </a:r>
          </a:p>
          <a:p>
            <a:endParaRPr lang="en-US" sz="3200" dirty="0"/>
          </a:p>
          <a:p>
            <a:r>
              <a:rPr lang="en-US" sz="3200" dirty="0"/>
              <a:t>Answer: It lets us overlap the work of finding and reading</a:t>
            </a:r>
            <a:br>
              <a:rPr lang="en-US" sz="3200" dirty="0"/>
            </a:br>
            <a:r>
              <a:rPr lang="en-US" sz="3200" dirty="0"/>
              <a:t>the next block of the file (the next 4096 bytes) with the </a:t>
            </a:r>
            <a:br>
              <a:rPr lang="en-US" sz="3200" dirty="0"/>
            </a:br>
            <a:r>
              <a:rPr lang="en-US" sz="3200" dirty="0"/>
              <a:t>word-counting logic for the current block.</a:t>
            </a:r>
          </a:p>
        </p:txBody>
      </p:sp>
    </p:spTree>
    <p:extLst>
      <p:ext uri="{BB962C8B-B14F-4D97-AF65-F5344CB8AC3E}">
        <p14:creationId xmlns:p14="http://schemas.microsoft.com/office/powerpoint/2010/main" val="188949078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10192A-79A8-4DD9-AED8-949768F6C499}"/>
              </a:ext>
            </a:extLst>
          </p:cNvPr>
          <p:cNvSpPr>
            <a:spLocks noGrp="1"/>
          </p:cNvSpPr>
          <p:nvPr>
            <p:ph type="title"/>
          </p:nvPr>
        </p:nvSpPr>
        <p:spPr/>
        <p:txBody>
          <a:bodyPr/>
          <a:lstStyle/>
          <a:p>
            <a:r>
              <a:rPr lang="en-US" dirty="0"/>
              <a:t>Why Prefetching and caching help</a:t>
            </a:r>
          </a:p>
        </p:txBody>
      </p:sp>
      <p:sp>
        <p:nvSpPr>
          <p:cNvPr id="3" name="Content Placeholder 2">
            <a:extLst>
              <a:ext uri="{FF2B5EF4-FFF2-40B4-BE49-F238E27FC236}">
                <a16:creationId xmlns:a16="http://schemas.microsoft.com/office/drawing/2014/main" id="{C5BAF4D8-788A-44C4-BBDE-6E167410E873}"/>
              </a:ext>
            </a:extLst>
          </p:cNvPr>
          <p:cNvSpPr>
            <a:spLocks noGrp="1"/>
          </p:cNvSpPr>
          <p:nvPr>
            <p:ph idx="1"/>
          </p:nvPr>
        </p:nvSpPr>
        <p:spPr/>
        <p:txBody>
          <a:bodyPr>
            <a:normAutofit fontScale="92500" lnSpcReduction="10000"/>
          </a:bodyPr>
          <a:lstStyle/>
          <a:p>
            <a:r>
              <a:rPr lang="en-US" dirty="0"/>
              <a:t>Modern disks (SSD and rotating disks!) have large delays compared to memory access.  0.1ms or more delay.</a:t>
            </a:r>
          </a:p>
          <a:p>
            <a:endParaRPr lang="en-US" dirty="0"/>
          </a:p>
          <a:p>
            <a:r>
              <a:rPr lang="en-US" dirty="0"/>
              <a:t>Without a high rate of cache hits, we would spend 1 second (or longer) waiting for disk read requests to complete</a:t>
            </a:r>
          </a:p>
          <a:p>
            <a:endParaRPr lang="en-US" dirty="0"/>
          </a:p>
          <a:p>
            <a:r>
              <a:rPr lang="en-US" b="1" dirty="0">
                <a:solidFill>
                  <a:srgbClr val="C00000"/>
                </a:solidFill>
              </a:rPr>
              <a:t>With prefetching into the Linux buffer pool, we don’t experience those 0.1ms delays.  Our threads keep running</a:t>
            </a:r>
          </a:p>
          <a:p>
            <a:endParaRPr lang="en-US" dirty="0"/>
          </a:p>
        </p:txBody>
      </p:sp>
      <p:sp>
        <p:nvSpPr>
          <p:cNvPr id="4" name="Footer Placeholder 3">
            <a:extLst>
              <a:ext uri="{FF2B5EF4-FFF2-40B4-BE49-F238E27FC236}">
                <a16:creationId xmlns:a16="http://schemas.microsoft.com/office/drawing/2014/main" id="{0518EEC2-216A-40D0-8162-9B8E4D00C2A3}"/>
              </a:ext>
            </a:extLst>
          </p:cNvPr>
          <p:cNvSpPr>
            <a:spLocks noGrp="1"/>
          </p:cNvSpPr>
          <p:nvPr>
            <p:ph type="ftr" sz="quarter" idx="11"/>
          </p:nvPr>
        </p:nvSpPr>
        <p:spPr/>
        <p:txBody>
          <a:bodyPr/>
          <a:lstStyle/>
          <a:p>
            <a:r>
              <a:rPr lang="en-US"/>
              <a:t>Cornell CS4414 - Fall 2020.</a:t>
            </a:r>
          </a:p>
        </p:txBody>
      </p:sp>
      <p:sp>
        <p:nvSpPr>
          <p:cNvPr id="5" name="Slide Number Placeholder 4">
            <a:extLst>
              <a:ext uri="{FF2B5EF4-FFF2-40B4-BE49-F238E27FC236}">
                <a16:creationId xmlns:a16="http://schemas.microsoft.com/office/drawing/2014/main" id="{FAD2F8A1-E1CD-4E1B-8ED5-0BFA5C1497FB}"/>
              </a:ext>
            </a:extLst>
          </p:cNvPr>
          <p:cNvSpPr>
            <a:spLocks noGrp="1"/>
          </p:cNvSpPr>
          <p:nvPr>
            <p:ph type="sldNum" sz="quarter" idx="12"/>
          </p:nvPr>
        </p:nvSpPr>
        <p:spPr/>
        <p:txBody>
          <a:bodyPr/>
          <a:lstStyle/>
          <a:p>
            <a:fld id="{6547F9EC-0141-428E-9624-21FD351CB832}" type="slidenum">
              <a:rPr lang="en-US" smtClean="0"/>
              <a:t>54</a:t>
            </a:fld>
            <a:endParaRPr lang="en-US"/>
          </a:p>
        </p:txBody>
      </p:sp>
    </p:spTree>
    <p:extLst>
      <p:ext uri="{BB962C8B-B14F-4D97-AF65-F5344CB8AC3E}">
        <p14:creationId xmlns:p14="http://schemas.microsoft.com/office/powerpoint/2010/main" val="319447658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B226A3-1DEB-488F-93D3-F55514AB664D}"/>
              </a:ext>
            </a:extLst>
          </p:cNvPr>
          <p:cNvSpPr>
            <a:spLocks noGrp="1"/>
          </p:cNvSpPr>
          <p:nvPr>
            <p:ph type="title"/>
          </p:nvPr>
        </p:nvSpPr>
        <p:spPr/>
        <p:txBody>
          <a:bodyPr/>
          <a:lstStyle/>
          <a:p>
            <a:r>
              <a:rPr lang="en-US" dirty="0"/>
              <a:t>In fact the CPU itself uses caches and prefetching, too!</a:t>
            </a:r>
          </a:p>
        </p:txBody>
      </p:sp>
      <p:sp>
        <p:nvSpPr>
          <p:cNvPr id="3" name="Content Placeholder 2">
            <a:extLst>
              <a:ext uri="{FF2B5EF4-FFF2-40B4-BE49-F238E27FC236}">
                <a16:creationId xmlns:a16="http://schemas.microsoft.com/office/drawing/2014/main" id="{266E5C8F-E1A0-4450-A626-107D54E1C031}"/>
              </a:ext>
            </a:extLst>
          </p:cNvPr>
          <p:cNvSpPr>
            <a:spLocks noGrp="1"/>
          </p:cNvSpPr>
          <p:nvPr>
            <p:ph idx="1"/>
          </p:nvPr>
        </p:nvSpPr>
        <p:spPr/>
        <p:txBody>
          <a:bodyPr>
            <a:normAutofit/>
          </a:bodyPr>
          <a:lstStyle/>
          <a:p>
            <a:r>
              <a:rPr lang="en-US" dirty="0"/>
              <a:t>A modern CPU has multiple caches:</a:t>
            </a:r>
          </a:p>
          <a:p>
            <a:pPr>
              <a:buFont typeface="Wingdings" panose="05000000000000000000" pitchFamily="2" charset="2"/>
              <a:buChar char="Ø"/>
            </a:pPr>
            <a:r>
              <a:rPr lang="en-US" dirty="0"/>
              <a:t>  L1: the registers.  C++ might “cache” data in them</a:t>
            </a:r>
          </a:p>
          <a:p>
            <a:pPr>
              <a:buFont typeface="Wingdings" panose="05000000000000000000" pitchFamily="2" charset="2"/>
              <a:buChar char="Ø"/>
            </a:pPr>
            <a:r>
              <a:rPr lang="en-US" dirty="0"/>
              <a:t>  L2 instruction and data cache: much larger, slightly slower </a:t>
            </a:r>
            <a:br>
              <a:rPr lang="en-US" dirty="0"/>
            </a:br>
            <a:r>
              <a:rPr lang="en-US" dirty="0"/>
              <a:t>    pair of caches used by the </a:t>
            </a:r>
            <a:r>
              <a:rPr lang="en-US" dirty="0" err="1"/>
              <a:t>the</a:t>
            </a:r>
            <a:r>
              <a:rPr lang="en-US" dirty="0"/>
              <a:t> CPU.  </a:t>
            </a:r>
          </a:p>
          <a:p>
            <a:pPr>
              <a:buFont typeface="Wingdings" panose="05000000000000000000" pitchFamily="2" charset="2"/>
              <a:buChar char="Ø"/>
            </a:pPr>
            <a:r>
              <a:rPr lang="en-US" dirty="0"/>
              <a:t>  L3 data cache: shared by the entire NUMA computer (all the</a:t>
            </a:r>
            <a:br>
              <a:rPr lang="en-US" dirty="0"/>
            </a:br>
            <a:r>
              <a:rPr lang="en-US" dirty="0"/>
              <a:t>    CPU cores).  </a:t>
            </a:r>
          </a:p>
          <a:p>
            <a:pPr>
              <a:buFont typeface="Wingdings" panose="05000000000000000000" pitchFamily="2" charset="2"/>
              <a:buChar char="Ø"/>
            </a:pPr>
            <a:r>
              <a:rPr lang="en-US" dirty="0"/>
              <a:t>  Main memory: In modules; largest, but slowest to access</a:t>
            </a:r>
          </a:p>
        </p:txBody>
      </p:sp>
      <p:sp>
        <p:nvSpPr>
          <p:cNvPr id="4" name="Footer Placeholder 3">
            <a:extLst>
              <a:ext uri="{FF2B5EF4-FFF2-40B4-BE49-F238E27FC236}">
                <a16:creationId xmlns:a16="http://schemas.microsoft.com/office/drawing/2014/main" id="{3D35A062-EE4F-4E1F-B413-A11D0CEABDCD}"/>
              </a:ext>
            </a:extLst>
          </p:cNvPr>
          <p:cNvSpPr>
            <a:spLocks noGrp="1"/>
          </p:cNvSpPr>
          <p:nvPr>
            <p:ph type="ftr" sz="quarter" idx="11"/>
          </p:nvPr>
        </p:nvSpPr>
        <p:spPr/>
        <p:txBody>
          <a:bodyPr/>
          <a:lstStyle/>
          <a:p>
            <a:r>
              <a:rPr lang="en-US"/>
              <a:t>Cornell CS4414 - Fall 2020.</a:t>
            </a:r>
          </a:p>
        </p:txBody>
      </p:sp>
      <p:sp>
        <p:nvSpPr>
          <p:cNvPr id="5" name="Slide Number Placeholder 4">
            <a:extLst>
              <a:ext uri="{FF2B5EF4-FFF2-40B4-BE49-F238E27FC236}">
                <a16:creationId xmlns:a16="http://schemas.microsoft.com/office/drawing/2014/main" id="{B11DEE6B-93AE-4B25-8011-421E4BCD4DB1}"/>
              </a:ext>
            </a:extLst>
          </p:cNvPr>
          <p:cNvSpPr>
            <a:spLocks noGrp="1"/>
          </p:cNvSpPr>
          <p:nvPr>
            <p:ph type="sldNum" sz="quarter" idx="12"/>
          </p:nvPr>
        </p:nvSpPr>
        <p:spPr/>
        <p:txBody>
          <a:bodyPr/>
          <a:lstStyle/>
          <a:p>
            <a:fld id="{6547F9EC-0141-428E-9624-21FD351CB832}" type="slidenum">
              <a:rPr lang="en-US" smtClean="0"/>
              <a:t>55</a:t>
            </a:fld>
            <a:endParaRPr lang="en-US"/>
          </a:p>
        </p:txBody>
      </p:sp>
    </p:spTree>
    <p:extLst>
      <p:ext uri="{BB962C8B-B14F-4D97-AF65-F5344CB8AC3E}">
        <p14:creationId xmlns:p14="http://schemas.microsoft.com/office/powerpoint/2010/main" val="118526284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289376-65A6-419D-8955-2005EC80589B}"/>
              </a:ext>
            </a:extLst>
          </p:cNvPr>
          <p:cNvSpPr>
            <a:spLocks noGrp="1"/>
          </p:cNvSpPr>
          <p:nvPr>
            <p:ph type="title"/>
          </p:nvPr>
        </p:nvSpPr>
        <p:spPr/>
        <p:txBody>
          <a:bodyPr/>
          <a:lstStyle/>
          <a:p>
            <a:r>
              <a:rPr lang="en-US" dirty="0"/>
              <a:t>Performance differs enormously!</a:t>
            </a:r>
          </a:p>
        </p:txBody>
      </p:sp>
      <p:sp>
        <p:nvSpPr>
          <p:cNvPr id="3" name="Content Placeholder 2">
            <a:extLst>
              <a:ext uri="{FF2B5EF4-FFF2-40B4-BE49-F238E27FC236}">
                <a16:creationId xmlns:a16="http://schemas.microsoft.com/office/drawing/2014/main" id="{752F88BC-A153-4775-81FA-244A16B566DF}"/>
              </a:ext>
            </a:extLst>
          </p:cNvPr>
          <p:cNvSpPr>
            <a:spLocks noGrp="1"/>
          </p:cNvSpPr>
          <p:nvPr>
            <p:ph idx="1"/>
          </p:nvPr>
        </p:nvSpPr>
        <p:spPr/>
        <p:txBody>
          <a:bodyPr>
            <a:normAutofit lnSpcReduction="10000"/>
          </a:bodyPr>
          <a:lstStyle/>
          <a:p>
            <a:r>
              <a:rPr lang="en-US" dirty="0"/>
              <a:t>Accessing L1 cache on the Dell server I used as an example last time: 2 or 3 clock cycles.  The clock runs at 3GHz.</a:t>
            </a:r>
          </a:p>
          <a:p>
            <a:r>
              <a:rPr lang="en-US" dirty="0"/>
              <a:t>Accessing the L2 cache takes 12 or 13 clock cycles</a:t>
            </a:r>
          </a:p>
          <a:p>
            <a:r>
              <a:rPr lang="en-US" dirty="0"/>
              <a:t>L3 access jumps to perhaps 40-75 clock cycles.  The actual delay depends on how heavily loaded the memory bus is.</a:t>
            </a:r>
          </a:p>
          <a:p>
            <a:r>
              <a:rPr lang="en-US" dirty="0"/>
              <a:t>If we need to go to the memory module, there are two cases: the closest memory module will require125 clock cycles to access.  A remote memory module takes 250 clock cycles.</a:t>
            </a:r>
          </a:p>
        </p:txBody>
      </p:sp>
      <p:sp>
        <p:nvSpPr>
          <p:cNvPr id="4" name="Footer Placeholder 3">
            <a:extLst>
              <a:ext uri="{FF2B5EF4-FFF2-40B4-BE49-F238E27FC236}">
                <a16:creationId xmlns:a16="http://schemas.microsoft.com/office/drawing/2014/main" id="{DD808EFF-B8B4-410B-94D0-42E3F4273476}"/>
              </a:ext>
            </a:extLst>
          </p:cNvPr>
          <p:cNvSpPr>
            <a:spLocks noGrp="1"/>
          </p:cNvSpPr>
          <p:nvPr>
            <p:ph type="ftr" sz="quarter" idx="11"/>
          </p:nvPr>
        </p:nvSpPr>
        <p:spPr/>
        <p:txBody>
          <a:bodyPr/>
          <a:lstStyle/>
          <a:p>
            <a:r>
              <a:rPr lang="en-US"/>
              <a:t>Cornell CS4414 - Fall 2020.</a:t>
            </a:r>
          </a:p>
        </p:txBody>
      </p:sp>
      <p:sp>
        <p:nvSpPr>
          <p:cNvPr id="5" name="Slide Number Placeholder 4">
            <a:extLst>
              <a:ext uri="{FF2B5EF4-FFF2-40B4-BE49-F238E27FC236}">
                <a16:creationId xmlns:a16="http://schemas.microsoft.com/office/drawing/2014/main" id="{12255B54-9A21-43D3-AC46-FE5DD7724249}"/>
              </a:ext>
            </a:extLst>
          </p:cNvPr>
          <p:cNvSpPr>
            <a:spLocks noGrp="1"/>
          </p:cNvSpPr>
          <p:nvPr>
            <p:ph type="sldNum" sz="quarter" idx="12"/>
          </p:nvPr>
        </p:nvSpPr>
        <p:spPr/>
        <p:txBody>
          <a:bodyPr/>
          <a:lstStyle/>
          <a:p>
            <a:fld id="{6547F9EC-0141-428E-9624-21FD351CB832}" type="slidenum">
              <a:rPr lang="en-US" smtClean="0"/>
              <a:t>56</a:t>
            </a:fld>
            <a:endParaRPr lang="en-US"/>
          </a:p>
        </p:txBody>
      </p:sp>
    </p:spTree>
    <p:extLst>
      <p:ext uri="{BB962C8B-B14F-4D97-AF65-F5344CB8AC3E}">
        <p14:creationId xmlns:p14="http://schemas.microsoft.com/office/powerpoint/2010/main" val="271261604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8BEE1D-984A-45F7-A82C-4D7AB0B4CF27}"/>
              </a:ext>
            </a:extLst>
          </p:cNvPr>
          <p:cNvSpPr>
            <a:spLocks noGrp="1"/>
          </p:cNvSpPr>
          <p:nvPr>
            <p:ph type="title"/>
          </p:nvPr>
        </p:nvSpPr>
        <p:spPr/>
        <p:txBody>
          <a:bodyPr/>
          <a:lstStyle/>
          <a:p>
            <a:r>
              <a:rPr lang="en-US" dirty="0"/>
              <a:t>Ideal case</a:t>
            </a:r>
          </a:p>
        </p:txBody>
      </p:sp>
      <p:sp>
        <p:nvSpPr>
          <p:cNvPr id="3" name="Content Placeholder 2">
            <a:extLst>
              <a:ext uri="{FF2B5EF4-FFF2-40B4-BE49-F238E27FC236}">
                <a16:creationId xmlns:a16="http://schemas.microsoft.com/office/drawing/2014/main" id="{C4ABFBAD-BC69-49B3-A9D5-794190882288}"/>
              </a:ext>
            </a:extLst>
          </p:cNvPr>
          <p:cNvSpPr>
            <a:spLocks noGrp="1"/>
          </p:cNvSpPr>
          <p:nvPr>
            <p:ph idx="1"/>
          </p:nvPr>
        </p:nvSpPr>
        <p:spPr/>
        <p:txBody>
          <a:bodyPr>
            <a:normAutofit fontScale="92500" lnSpcReduction="10000"/>
          </a:bodyPr>
          <a:lstStyle/>
          <a:p>
            <a:r>
              <a:rPr lang="en-US" dirty="0"/>
              <a:t>All of our 28 cores are busy (two threads each).  But maybe some are busy in the kernel, not in my user code.</a:t>
            </a:r>
          </a:p>
          <a:p>
            <a:endParaRPr lang="en-US" dirty="0"/>
          </a:p>
          <a:p>
            <a:r>
              <a:rPr lang="en-US" dirty="0"/>
              <a:t>Each word-count thread is hard at work counting on the current block</a:t>
            </a:r>
          </a:p>
          <a:p>
            <a:endParaRPr lang="en-US" dirty="0"/>
          </a:p>
          <a:p>
            <a:r>
              <a:rPr lang="en-US" dirty="0"/>
              <a:t>At every level of the memory hierarchy, prefetching is anticipating the next instruction needed, next data needed, next block of file data needed, and already loading it.</a:t>
            </a:r>
          </a:p>
        </p:txBody>
      </p:sp>
      <p:sp>
        <p:nvSpPr>
          <p:cNvPr id="4" name="Footer Placeholder 3">
            <a:extLst>
              <a:ext uri="{FF2B5EF4-FFF2-40B4-BE49-F238E27FC236}">
                <a16:creationId xmlns:a16="http://schemas.microsoft.com/office/drawing/2014/main" id="{DDBBA48D-FB70-43B0-B813-E6B1691EFED6}"/>
              </a:ext>
            </a:extLst>
          </p:cNvPr>
          <p:cNvSpPr>
            <a:spLocks noGrp="1"/>
          </p:cNvSpPr>
          <p:nvPr>
            <p:ph type="ftr" sz="quarter" idx="11"/>
          </p:nvPr>
        </p:nvSpPr>
        <p:spPr/>
        <p:txBody>
          <a:bodyPr/>
          <a:lstStyle/>
          <a:p>
            <a:r>
              <a:rPr lang="en-US"/>
              <a:t>Cornell CS4414 - Fall 2020.</a:t>
            </a:r>
          </a:p>
        </p:txBody>
      </p:sp>
      <p:sp>
        <p:nvSpPr>
          <p:cNvPr id="5" name="Slide Number Placeholder 4">
            <a:extLst>
              <a:ext uri="{FF2B5EF4-FFF2-40B4-BE49-F238E27FC236}">
                <a16:creationId xmlns:a16="http://schemas.microsoft.com/office/drawing/2014/main" id="{BC9A1EFA-AC43-4686-B559-4212C0F5DA5E}"/>
              </a:ext>
            </a:extLst>
          </p:cNvPr>
          <p:cNvSpPr>
            <a:spLocks noGrp="1"/>
          </p:cNvSpPr>
          <p:nvPr>
            <p:ph type="sldNum" sz="quarter" idx="12"/>
          </p:nvPr>
        </p:nvSpPr>
        <p:spPr/>
        <p:txBody>
          <a:bodyPr/>
          <a:lstStyle/>
          <a:p>
            <a:fld id="{6547F9EC-0141-428E-9624-21FD351CB832}" type="slidenum">
              <a:rPr lang="en-US" smtClean="0"/>
              <a:t>57</a:t>
            </a:fld>
            <a:endParaRPr lang="en-US"/>
          </a:p>
        </p:txBody>
      </p:sp>
    </p:spTree>
    <p:extLst>
      <p:ext uri="{BB962C8B-B14F-4D97-AF65-F5344CB8AC3E}">
        <p14:creationId xmlns:p14="http://schemas.microsoft.com/office/powerpoint/2010/main" val="77728848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FB1FD0-5A01-448C-B0E9-87C56BCB7F05}"/>
              </a:ext>
            </a:extLst>
          </p:cNvPr>
          <p:cNvSpPr>
            <a:spLocks noGrp="1"/>
          </p:cNvSpPr>
          <p:nvPr>
            <p:ph type="title"/>
          </p:nvPr>
        </p:nvSpPr>
        <p:spPr/>
        <p:txBody>
          <a:bodyPr/>
          <a:lstStyle/>
          <a:p>
            <a:r>
              <a:rPr lang="en-US" dirty="0"/>
              <a:t>Add it all up?</a:t>
            </a:r>
          </a:p>
        </p:txBody>
      </p:sp>
      <p:sp>
        <p:nvSpPr>
          <p:cNvPr id="3" name="Content Placeholder 2">
            <a:extLst>
              <a:ext uri="{FF2B5EF4-FFF2-40B4-BE49-F238E27FC236}">
                <a16:creationId xmlns:a16="http://schemas.microsoft.com/office/drawing/2014/main" id="{3D8FC0FD-9679-42D5-ADBD-4F98EB445E6C}"/>
              </a:ext>
            </a:extLst>
          </p:cNvPr>
          <p:cNvSpPr>
            <a:spLocks noGrp="1"/>
          </p:cNvSpPr>
          <p:nvPr>
            <p:ph idx="1"/>
          </p:nvPr>
        </p:nvSpPr>
        <p:spPr/>
        <p:txBody>
          <a:bodyPr>
            <a:normAutofit/>
          </a:bodyPr>
          <a:lstStyle/>
          <a:p>
            <a:r>
              <a:rPr lang="en-US" dirty="0"/>
              <a:t>It can be quite hard to document each incremental step that speeds up a complex parallel program such as word-count.</a:t>
            </a:r>
          </a:p>
          <a:p>
            <a:endParaRPr lang="en-US" dirty="0"/>
          </a:p>
          <a:p>
            <a:r>
              <a:rPr lang="en-US" dirty="0"/>
              <a:t>… There are just too many moving parts</a:t>
            </a:r>
          </a:p>
          <a:p>
            <a:endParaRPr lang="en-US" dirty="0"/>
          </a:p>
          <a:p>
            <a:r>
              <a:rPr lang="en-US" dirty="0"/>
              <a:t>But it is easy to gain factors of 10, and when we consider tasks with a lot of data parallelism, this can grow to 10,000x</a:t>
            </a:r>
          </a:p>
        </p:txBody>
      </p:sp>
      <p:sp>
        <p:nvSpPr>
          <p:cNvPr id="4" name="Footer Placeholder 3">
            <a:extLst>
              <a:ext uri="{FF2B5EF4-FFF2-40B4-BE49-F238E27FC236}">
                <a16:creationId xmlns:a16="http://schemas.microsoft.com/office/drawing/2014/main" id="{F6316B4D-4B62-49FF-9E20-85DC7DF37EEA}"/>
              </a:ext>
            </a:extLst>
          </p:cNvPr>
          <p:cNvSpPr>
            <a:spLocks noGrp="1"/>
          </p:cNvSpPr>
          <p:nvPr>
            <p:ph type="ftr" sz="quarter" idx="11"/>
          </p:nvPr>
        </p:nvSpPr>
        <p:spPr/>
        <p:txBody>
          <a:bodyPr/>
          <a:lstStyle/>
          <a:p>
            <a:r>
              <a:rPr lang="en-US"/>
              <a:t>Cornell CS4414 - Fall 2020.</a:t>
            </a:r>
          </a:p>
        </p:txBody>
      </p:sp>
      <p:sp>
        <p:nvSpPr>
          <p:cNvPr id="5" name="Slide Number Placeholder 4">
            <a:extLst>
              <a:ext uri="{FF2B5EF4-FFF2-40B4-BE49-F238E27FC236}">
                <a16:creationId xmlns:a16="http://schemas.microsoft.com/office/drawing/2014/main" id="{472238F9-2437-47D7-A1A0-E8B146FECD59}"/>
              </a:ext>
            </a:extLst>
          </p:cNvPr>
          <p:cNvSpPr>
            <a:spLocks noGrp="1"/>
          </p:cNvSpPr>
          <p:nvPr>
            <p:ph type="sldNum" sz="quarter" idx="12"/>
          </p:nvPr>
        </p:nvSpPr>
        <p:spPr/>
        <p:txBody>
          <a:bodyPr/>
          <a:lstStyle/>
          <a:p>
            <a:fld id="{6547F9EC-0141-428E-9624-21FD351CB832}" type="slidenum">
              <a:rPr lang="en-US" smtClean="0"/>
              <a:t>58</a:t>
            </a:fld>
            <a:endParaRPr lang="en-US"/>
          </a:p>
        </p:txBody>
      </p:sp>
      <p:pic>
        <p:nvPicPr>
          <p:cNvPr id="6" name="Picture 5">
            <a:extLst>
              <a:ext uri="{FF2B5EF4-FFF2-40B4-BE49-F238E27FC236}">
                <a16:creationId xmlns:a16="http://schemas.microsoft.com/office/drawing/2014/main" id="{4699D6BF-775E-4137-B508-9B291CEAE9C5}"/>
              </a:ext>
            </a:extLst>
          </p:cNvPr>
          <p:cNvPicPr>
            <a:picLocks noChangeAspect="1"/>
          </p:cNvPicPr>
          <p:nvPr/>
        </p:nvPicPr>
        <p:blipFill rotWithShape="1">
          <a:blip r:embed="rId2"/>
          <a:srcRect t="11326" b="11816"/>
          <a:stretch/>
        </p:blipFill>
        <p:spPr>
          <a:xfrm>
            <a:off x="9610031" y="229804"/>
            <a:ext cx="2454603" cy="1414915"/>
          </a:xfrm>
          <a:prstGeom prst="rect">
            <a:avLst/>
          </a:prstGeom>
        </p:spPr>
      </p:pic>
      <p:sp>
        <p:nvSpPr>
          <p:cNvPr id="7" name="TextBox 6">
            <a:extLst>
              <a:ext uri="{FF2B5EF4-FFF2-40B4-BE49-F238E27FC236}">
                <a16:creationId xmlns:a16="http://schemas.microsoft.com/office/drawing/2014/main" id="{EEBA2107-BDF0-4721-8B0D-66B58164F324}"/>
              </a:ext>
            </a:extLst>
          </p:cNvPr>
          <p:cNvSpPr txBox="1"/>
          <p:nvPr/>
        </p:nvSpPr>
        <p:spPr>
          <a:xfrm>
            <a:off x="9610030" y="1639669"/>
            <a:ext cx="2454603" cy="646331"/>
          </a:xfrm>
          <a:prstGeom prst="rect">
            <a:avLst/>
          </a:prstGeom>
          <a:noFill/>
        </p:spPr>
        <p:txBody>
          <a:bodyPr wrap="square" rtlCol="0">
            <a:spAutoFit/>
          </a:bodyPr>
          <a:lstStyle/>
          <a:p>
            <a:pPr algn="ctr"/>
            <a:r>
              <a:rPr lang="en-US" b="1" dirty="0">
                <a:solidFill>
                  <a:srgbClr val="C00000"/>
                </a:solidFill>
              </a:rPr>
              <a:t>What limits the peak speed of this motor?</a:t>
            </a:r>
          </a:p>
        </p:txBody>
      </p:sp>
    </p:spTree>
    <p:extLst>
      <p:ext uri="{BB962C8B-B14F-4D97-AF65-F5344CB8AC3E}">
        <p14:creationId xmlns:p14="http://schemas.microsoft.com/office/powerpoint/2010/main" val="257244388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A3E8BA-C38A-448A-B72E-ACC897979B5A}"/>
              </a:ext>
            </a:extLst>
          </p:cNvPr>
          <p:cNvSpPr>
            <a:spLocks noGrp="1"/>
          </p:cNvSpPr>
          <p:nvPr>
            <p:ph type="title"/>
          </p:nvPr>
        </p:nvSpPr>
        <p:spPr/>
        <p:txBody>
          <a:bodyPr/>
          <a:lstStyle/>
          <a:p>
            <a:r>
              <a:rPr lang="en-US" dirty="0"/>
              <a:t>Would Google or Microsoft care?</a:t>
            </a:r>
          </a:p>
        </p:txBody>
      </p:sp>
      <p:sp>
        <p:nvSpPr>
          <p:cNvPr id="3" name="Content Placeholder 2">
            <a:extLst>
              <a:ext uri="{FF2B5EF4-FFF2-40B4-BE49-F238E27FC236}">
                <a16:creationId xmlns:a16="http://schemas.microsoft.com/office/drawing/2014/main" id="{DCBAD22A-DB58-476B-BC62-BEB6D411A47C}"/>
              </a:ext>
            </a:extLst>
          </p:cNvPr>
          <p:cNvSpPr>
            <a:spLocks noGrp="1"/>
          </p:cNvSpPr>
          <p:nvPr>
            <p:ph idx="1"/>
          </p:nvPr>
        </p:nvSpPr>
        <p:spPr/>
        <p:txBody>
          <a:bodyPr>
            <a:normAutofit fontScale="92500" lnSpcReduction="10000"/>
          </a:bodyPr>
          <a:lstStyle/>
          <a:p>
            <a:r>
              <a:rPr lang="en-US" dirty="0"/>
              <a:t>In fact they are kind of “meh” about 10% speedups.  But 10,000 would be a different story.</a:t>
            </a:r>
          </a:p>
          <a:p>
            <a:endParaRPr lang="en-US" dirty="0"/>
          </a:p>
          <a:p>
            <a:r>
              <a:rPr lang="en-US" dirty="0"/>
              <a:t>Broadly, these companies don’t get excited about algorithms unless they are sure your code will run in an asymptotic case</a:t>
            </a:r>
          </a:p>
          <a:p>
            <a:endParaRPr lang="en-US" dirty="0"/>
          </a:p>
          <a:p>
            <a:r>
              <a:rPr lang="en-US" dirty="0"/>
              <a:t>But big “real” speedups can add up to real money and they care </a:t>
            </a:r>
            <a:r>
              <a:rPr lang="en-US" i="1" dirty="0"/>
              <a:t>a lot about money.</a:t>
            </a:r>
            <a:r>
              <a:rPr lang="en-US" dirty="0"/>
              <a:t>   Our 30x example would probably matter.</a:t>
            </a:r>
          </a:p>
        </p:txBody>
      </p:sp>
      <p:sp>
        <p:nvSpPr>
          <p:cNvPr id="4" name="Footer Placeholder 3">
            <a:extLst>
              <a:ext uri="{FF2B5EF4-FFF2-40B4-BE49-F238E27FC236}">
                <a16:creationId xmlns:a16="http://schemas.microsoft.com/office/drawing/2014/main" id="{5E33FB57-03A1-442B-B5EF-02A785671180}"/>
              </a:ext>
            </a:extLst>
          </p:cNvPr>
          <p:cNvSpPr>
            <a:spLocks noGrp="1"/>
          </p:cNvSpPr>
          <p:nvPr>
            <p:ph type="ftr" sz="quarter" idx="11"/>
          </p:nvPr>
        </p:nvSpPr>
        <p:spPr/>
        <p:txBody>
          <a:bodyPr/>
          <a:lstStyle/>
          <a:p>
            <a:r>
              <a:rPr lang="en-US"/>
              <a:t>Cornell CS4414 - Fall 2020.</a:t>
            </a:r>
          </a:p>
        </p:txBody>
      </p:sp>
      <p:sp>
        <p:nvSpPr>
          <p:cNvPr id="5" name="Slide Number Placeholder 4">
            <a:extLst>
              <a:ext uri="{FF2B5EF4-FFF2-40B4-BE49-F238E27FC236}">
                <a16:creationId xmlns:a16="http://schemas.microsoft.com/office/drawing/2014/main" id="{64CC05D0-238E-4F10-BA36-7D2906E97BA6}"/>
              </a:ext>
            </a:extLst>
          </p:cNvPr>
          <p:cNvSpPr>
            <a:spLocks noGrp="1"/>
          </p:cNvSpPr>
          <p:nvPr>
            <p:ph type="sldNum" sz="quarter" idx="12"/>
          </p:nvPr>
        </p:nvSpPr>
        <p:spPr/>
        <p:txBody>
          <a:bodyPr/>
          <a:lstStyle/>
          <a:p>
            <a:fld id="{6547F9EC-0141-428E-9624-21FD351CB832}" type="slidenum">
              <a:rPr lang="en-US" smtClean="0"/>
              <a:t>59</a:t>
            </a:fld>
            <a:endParaRPr lang="en-US"/>
          </a:p>
        </p:txBody>
      </p:sp>
    </p:spTree>
    <p:extLst>
      <p:ext uri="{BB962C8B-B14F-4D97-AF65-F5344CB8AC3E}">
        <p14:creationId xmlns:p14="http://schemas.microsoft.com/office/powerpoint/2010/main" val="14293769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E4CA93-9D8B-46B7-B80E-93A8532C845C}"/>
              </a:ext>
            </a:extLst>
          </p:cNvPr>
          <p:cNvSpPr>
            <a:spLocks noGrp="1"/>
          </p:cNvSpPr>
          <p:nvPr>
            <p:ph type="title"/>
          </p:nvPr>
        </p:nvSpPr>
        <p:spPr/>
        <p:txBody>
          <a:bodyPr/>
          <a:lstStyle/>
          <a:p>
            <a:r>
              <a:rPr lang="en-US" dirty="0"/>
              <a:t>How did the programs work?</a:t>
            </a:r>
          </a:p>
        </p:txBody>
      </p:sp>
      <p:sp>
        <p:nvSpPr>
          <p:cNvPr id="3" name="Content Placeholder 2">
            <a:extLst>
              <a:ext uri="{FF2B5EF4-FFF2-40B4-BE49-F238E27FC236}">
                <a16:creationId xmlns:a16="http://schemas.microsoft.com/office/drawing/2014/main" id="{6C319D3D-7EB4-48A7-AC94-03B26B6E7697}"/>
              </a:ext>
            </a:extLst>
          </p:cNvPr>
          <p:cNvSpPr>
            <a:spLocks noGrp="1"/>
          </p:cNvSpPr>
          <p:nvPr>
            <p:ph idx="1"/>
          </p:nvPr>
        </p:nvSpPr>
        <p:spPr>
          <a:xfrm>
            <a:off x="1024128" y="2286000"/>
            <a:ext cx="10911198" cy="4023360"/>
          </a:xfrm>
        </p:spPr>
        <p:txBody>
          <a:bodyPr>
            <a:normAutofit/>
          </a:bodyPr>
          <a:lstStyle/>
          <a:p>
            <a:r>
              <a:rPr lang="en-US" dirty="0"/>
              <a:t>The pure Linux version was easy to write but looks horrible:</a:t>
            </a:r>
          </a:p>
          <a:p>
            <a:endParaRPr lang="en-US" dirty="0"/>
          </a:p>
          <a:p>
            <a:endParaRPr lang="en-US" dirty="0"/>
          </a:p>
          <a:p>
            <a:pPr marL="0" indent="0">
              <a:buNone/>
            </a:pPr>
            <a:endParaRPr lang="en-US" i="1" dirty="0"/>
          </a:p>
        </p:txBody>
      </p:sp>
      <p:sp>
        <p:nvSpPr>
          <p:cNvPr id="4" name="Footer Placeholder 3">
            <a:extLst>
              <a:ext uri="{FF2B5EF4-FFF2-40B4-BE49-F238E27FC236}">
                <a16:creationId xmlns:a16="http://schemas.microsoft.com/office/drawing/2014/main" id="{4910ED89-8784-46D0-A144-D0A4B3696DA4}"/>
              </a:ext>
            </a:extLst>
          </p:cNvPr>
          <p:cNvSpPr>
            <a:spLocks noGrp="1"/>
          </p:cNvSpPr>
          <p:nvPr>
            <p:ph type="ftr" sz="quarter" idx="11"/>
          </p:nvPr>
        </p:nvSpPr>
        <p:spPr/>
        <p:txBody>
          <a:bodyPr/>
          <a:lstStyle/>
          <a:p>
            <a:r>
              <a:rPr lang="en-US"/>
              <a:t>Cornell CS4414 - Fall 2020.</a:t>
            </a:r>
          </a:p>
        </p:txBody>
      </p:sp>
      <p:sp>
        <p:nvSpPr>
          <p:cNvPr id="5" name="Slide Number Placeholder 4">
            <a:extLst>
              <a:ext uri="{FF2B5EF4-FFF2-40B4-BE49-F238E27FC236}">
                <a16:creationId xmlns:a16="http://schemas.microsoft.com/office/drawing/2014/main" id="{5D07841D-FF21-4D7A-8E13-38E44E23E964}"/>
              </a:ext>
            </a:extLst>
          </p:cNvPr>
          <p:cNvSpPr>
            <a:spLocks noGrp="1"/>
          </p:cNvSpPr>
          <p:nvPr>
            <p:ph type="sldNum" sz="quarter" idx="12"/>
          </p:nvPr>
        </p:nvSpPr>
        <p:spPr/>
        <p:txBody>
          <a:bodyPr/>
          <a:lstStyle/>
          <a:p>
            <a:fld id="{6547F9EC-0141-428E-9624-21FD351CB832}" type="slidenum">
              <a:rPr lang="en-US" smtClean="0"/>
              <a:t>6</a:t>
            </a:fld>
            <a:endParaRPr lang="en-US"/>
          </a:p>
        </p:txBody>
      </p:sp>
      <p:sp>
        <p:nvSpPr>
          <p:cNvPr id="6" name="Rectangle 5">
            <a:extLst>
              <a:ext uri="{FF2B5EF4-FFF2-40B4-BE49-F238E27FC236}">
                <a16:creationId xmlns:a16="http://schemas.microsoft.com/office/drawing/2014/main" id="{60090904-4846-48A1-9D95-82511F5F4BED}"/>
              </a:ext>
            </a:extLst>
          </p:cNvPr>
          <p:cNvSpPr/>
          <p:nvPr/>
        </p:nvSpPr>
        <p:spPr>
          <a:xfrm>
            <a:off x="462012" y="3429000"/>
            <a:ext cx="11473314" cy="954107"/>
          </a:xfrm>
          <a:prstGeom prst="rect">
            <a:avLst/>
          </a:prstGeom>
          <a:solidFill>
            <a:schemeClr val="bg1">
              <a:lumMod val="95000"/>
            </a:schemeClr>
          </a:solidFill>
        </p:spPr>
        <p:txBody>
          <a:bodyPr wrap="square">
            <a:spAutoFit/>
          </a:bodyPr>
          <a:lstStyle/>
          <a:p>
            <a:r>
              <a:rPr lang="en-US" sz="2800" dirty="0">
                <a:solidFill>
                  <a:srgbClr val="002060"/>
                </a:solidFill>
              </a:rPr>
              <a:t>find . -type f \( -name '*.c' -o –name ‘*.h’\) -exec cat {} \; |</a:t>
            </a:r>
            <a:br>
              <a:rPr lang="en-US" sz="2800" dirty="0">
                <a:solidFill>
                  <a:srgbClr val="002060"/>
                </a:solidFill>
              </a:rPr>
            </a:br>
            <a:r>
              <a:rPr lang="en-US" sz="2800" dirty="0">
                <a:solidFill>
                  <a:srgbClr val="002060"/>
                </a:solidFill>
              </a:rPr>
              <a:t> </a:t>
            </a:r>
            <a:r>
              <a:rPr lang="pl-PL" sz="2800" dirty="0">
                <a:solidFill>
                  <a:srgbClr val="002060"/>
                </a:solidFill>
              </a:rPr>
              <a:t>tr -c '[A-Za-z0-9_ \012]'</a:t>
            </a:r>
            <a:r>
              <a:rPr lang="en-US" sz="2800" dirty="0">
                <a:solidFill>
                  <a:srgbClr val="002060"/>
                </a:solidFill>
              </a:rPr>
              <a:t>  </a:t>
            </a:r>
            <a:r>
              <a:rPr lang="pl-PL" sz="2800" dirty="0">
                <a:solidFill>
                  <a:srgbClr val="002060"/>
                </a:solidFill>
              </a:rPr>
              <a:t>'</a:t>
            </a:r>
            <a:r>
              <a:rPr lang="en-US" sz="2800" dirty="0">
                <a:solidFill>
                  <a:srgbClr val="002060"/>
                </a:solidFill>
              </a:rPr>
              <a:t> </a:t>
            </a:r>
            <a:r>
              <a:rPr lang="pl-PL" sz="2800" dirty="0">
                <a:solidFill>
                  <a:srgbClr val="002060"/>
                </a:solidFill>
              </a:rPr>
              <a:t>'</a:t>
            </a:r>
            <a:r>
              <a:rPr lang="en-US" sz="2800" dirty="0">
                <a:solidFill>
                  <a:srgbClr val="002060"/>
                </a:solidFill>
              </a:rPr>
              <a:t> </a:t>
            </a:r>
            <a:r>
              <a:rPr lang="pl-PL" sz="2800" dirty="0">
                <a:solidFill>
                  <a:srgbClr val="002060"/>
                </a:solidFill>
              </a:rPr>
              <a:t>| tr -s '[ ]' '\012' | sort | uniq –c</a:t>
            </a:r>
            <a:r>
              <a:rPr lang="en-US" sz="2800" dirty="0">
                <a:solidFill>
                  <a:srgbClr val="002060"/>
                </a:solidFill>
              </a:rPr>
              <a:t> | sort –r –n </a:t>
            </a:r>
          </a:p>
        </p:txBody>
      </p:sp>
    </p:spTree>
    <p:extLst>
      <p:ext uri="{BB962C8B-B14F-4D97-AF65-F5344CB8AC3E}">
        <p14:creationId xmlns:p14="http://schemas.microsoft.com/office/powerpoint/2010/main" val="385755279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B7D421-A41E-4E4C-BF23-F8927611502C}"/>
              </a:ext>
            </a:extLst>
          </p:cNvPr>
          <p:cNvSpPr>
            <a:spLocks noGrp="1"/>
          </p:cNvSpPr>
          <p:nvPr>
            <p:ph type="title"/>
          </p:nvPr>
        </p:nvSpPr>
        <p:spPr/>
        <p:txBody>
          <a:bodyPr/>
          <a:lstStyle/>
          <a:p>
            <a:r>
              <a:rPr lang="en-US" dirty="0"/>
              <a:t>Performance-critical tasks</a:t>
            </a:r>
          </a:p>
        </p:txBody>
      </p:sp>
      <p:sp>
        <p:nvSpPr>
          <p:cNvPr id="3" name="Content Placeholder 2">
            <a:extLst>
              <a:ext uri="{FF2B5EF4-FFF2-40B4-BE49-F238E27FC236}">
                <a16:creationId xmlns:a16="http://schemas.microsoft.com/office/drawing/2014/main" id="{64A11015-ABC7-450A-9427-320C9745B6AB}"/>
              </a:ext>
            </a:extLst>
          </p:cNvPr>
          <p:cNvSpPr>
            <a:spLocks noGrp="1"/>
          </p:cNvSpPr>
          <p:nvPr>
            <p:ph idx="1"/>
          </p:nvPr>
        </p:nvSpPr>
        <p:spPr/>
        <p:txBody>
          <a:bodyPr>
            <a:normAutofit/>
          </a:bodyPr>
          <a:lstStyle/>
          <a:p>
            <a:r>
              <a:rPr lang="en-US" dirty="0"/>
              <a:t>The speedups that count involve scenarios that impact profit.</a:t>
            </a:r>
          </a:p>
          <a:p>
            <a:endParaRPr lang="en-US" dirty="0"/>
          </a:p>
          <a:p>
            <a:r>
              <a:rPr lang="en-US" dirty="0"/>
              <a:t>Examples might include responsiveness of a web page or a Facebook feed, or how fast an ML algorithm trains.</a:t>
            </a:r>
          </a:p>
          <a:p>
            <a:endParaRPr lang="en-US" dirty="0"/>
          </a:p>
          <a:p>
            <a:r>
              <a:rPr lang="en-US" dirty="0"/>
              <a:t>Companies don’t care much about speed for “rare” things.</a:t>
            </a:r>
          </a:p>
        </p:txBody>
      </p:sp>
      <p:sp>
        <p:nvSpPr>
          <p:cNvPr id="4" name="Footer Placeholder 3">
            <a:extLst>
              <a:ext uri="{FF2B5EF4-FFF2-40B4-BE49-F238E27FC236}">
                <a16:creationId xmlns:a16="http://schemas.microsoft.com/office/drawing/2014/main" id="{6617BC77-A979-4576-92DA-98DF03C1B45C}"/>
              </a:ext>
            </a:extLst>
          </p:cNvPr>
          <p:cNvSpPr>
            <a:spLocks noGrp="1"/>
          </p:cNvSpPr>
          <p:nvPr>
            <p:ph type="ftr" sz="quarter" idx="11"/>
          </p:nvPr>
        </p:nvSpPr>
        <p:spPr/>
        <p:txBody>
          <a:bodyPr/>
          <a:lstStyle/>
          <a:p>
            <a:r>
              <a:rPr lang="en-US"/>
              <a:t>Cornell CS4414 - Fall 2020.</a:t>
            </a:r>
          </a:p>
        </p:txBody>
      </p:sp>
      <p:sp>
        <p:nvSpPr>
          <p:cNvPr id="5" name="Slide Number Placeholder 4">
            <a:extLst>
              <a:ext uri="{FF2B5EF4-FFF2-40B4-BE49-F238E27FC236}">
                <a16:creationId xmlns:a16="http://schemas.microsoft.com/office/drawing/2014/main" id="{8715324D-C23A-4778-B4F6-5AAD3E7FCC31}"/>
              </a:ext>
            </a:extLst>
          </p:cNvPr>
          <p:cNvSpPr>
            <a:spLocks noGrp="1"/>
          </p:cNvSpPr>
          <p:nvPr>
            <p:ph type="sldNum" sz="quarter" idx="12"/>
          </p:nvPr>
        </p:nvSpPr>
        <p:spPr/>
        <p:txBody>
          <a:bodyPr/>
          <a:lstStyle/>
          <a:p>
            <a:fld id="{6547F9EC-0141-428E-9624-21FD351CB832}" type="slidenum">
              <a:rPr lang="en-US" smtClean="0"/>
              <a:t>60</a:t>
            </a:fld>
            <a:endParaRPr lang="en-US"/>
          </a:p>
        </p:txBody>
      </p:sp>
    </p:spTree>
    <p:extLst>
      <p:ext uri="{BB962C8B-B14F-4D97-AF65-F5344CB8AC3E}">
        <p14:creationId xmlns:p14="http://schemas.microsoft.com/office/powerpoint/2010/main" val="136671343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9616EF-923E-427C-A9D8-B6E53C4BF19A}"/>
              </a:ext>
            </a:extLst>
          </p:cNvPr>
          <p:cNvSpPr>
            <a:spLocks noGrp="1"/>
          </p:cNvSpPr>
          <p:nvPr>
            <p:ph type="title"/>
          </p:nvPr>
        </p:nvSpPr>
        <p:spPr/>
        <p:txBody>
          <a:bodyPr/>
          <a:lstStyle/>
          <a:p>
            <a:r>
              <a:rPr lang="en-US" dirty="0"/>
              <a:t>Our agenda in the next 24 lectures</a:t>
            </a:r>
          </a:p>
        </p:txBody>
      </p:sp>
      <p:sp>
        <p:nvSpPr>
          <p:cNvPr id="3" name="Content Placeholder 2">
            <a:extLst>
              <a:ext uri="{FF2B5EF4-FFF2-40B4-BE49-F238E27FC236}">
                <a16:creationId xmlns:a16="http://schemas.microsoft.com/office/drawing/2014/main" id="{ADEE3894-2ABB-485B-ACA5-94A38BC0442D}"/>
              </a:ext>
            </a:extLst>
          </p:cNvPr>
          <p:cNvSpPr>
            <a:spLocks noGrp="1"/>
          </p:cNvSpPr>
          <p:nvPr>
            <p:ph idx="1"/>
          </p:nvPr>
        </p:nvSpPr>
        <p:spPr/>
        <p:txBody>
          <a:bodyPr>
            <a:normAutofit lnSpcReduction="10000"/>
          </a:bodyPr>
          <a:lstStyle/>
          <a:p>
            <a:r>
              <a:rPr lang="en-US" dirty="0"/>
              <a:t>In the recitation, learn C++-17 and Linux.</a:t>
            </a:r>
          </a:p>
          <a:p>
            <a:endParaRPr lang="en-US" dirty="0"/>
          </a:p>
          <a:p>
            <a:r>
              <a:rPr lang="en-US" dirty="0"/>
              <a:t>Meanwhile, in class, learn to think in terms of performance-aware program design that considers memory hierarchies, parallelism, prefetching and caching.</a:t>
            </a:r>
          </a:p>
          <a:p>
            <a:endParaRPr lang="en-US" dirty="0"/>
          </a:p>
          <a:p>
            <a:r>
              <a:rPr lang="en-US" dirty="0"/>
              <a:t>By the end of the semester, be able to write amazingly good code that is correct, secure (we’ll get to that), and performant!</a:t>
            </a:r>
          </a:p>
        </p:txBody>
      </p:sp>
      <p:sp>
        <p:nvSpPr>
          <p:cNvPr id="4" name="Footer Placeholder 3">
            <a:extLst>
              <a:ext uri="{FF2B5EF4-FFF2-40B4-BE49-F238E27FC236}">
                <a16:creationId xmlns:a16="http://schemas.microsoft.com/office/drawing/2014/main" id="{F6503E19-E610-4CA3-A1FE-6867DBB779E9}"/>
              </a:ext>
            </a:extLst>
          </p:cNvPr>
          <p:cNvSpPr>
            <a:spLocks noGrp="1"/>
          </p:cNvSpPr>
          <p:nvPr>
            <p:ph type="ftr" sz="quarter" idx="11"/>
          </p:nvPr>
        </p:nvSpPr>
        <p:spPr/>
        <p:txBody>
          <a:bodyPr/>
          <a:lstStyle/>
          <a:p>
            <a:r>
              <a:rPr lang="en-US"/>
              <a:t>Cornell CS4414 - Fall 2020.</a:t>
            </a:r>
          </a:p>
        </p:txBody>
      </p:sp>
      <p:sp>
        <p:nvSpPr>
          <p:cNvPr id="5" name="Slide Number Placeholder 4">
            <a:extLst>
              <a:ext uri="{FF2B5EF4-FFF2-40B4-BE49-F238E27FC236}">
                <a16:creationId xmlns:a16="http://schemas.microsoft.com/office/drawing/2014/main" id="{9D38124F-AEA3-4509-9F47-82B485BFB33D}"/>
              </a:ext>
            </a:extLst>
          </p:cNvPr>
          <p:cNvSpPr>
            <a:spLocks noGrp="1"/>
          </p:cNvSpPr>
          <p:nvPr>
            <p:ph type="sldNum" sz="quarter" idx="12"/>
          </p:nvPr>
        </p:nvSpPr>
        <p:spPr/>
        <p:txBody>
          <a:bodyPr/>
          <a:lstStyle/>
          <a:p>
            <a:fld id="{6547F9EC-0141-428E-9624-21FD351CB832}" type="slidenum">
              <a:rPr lang="en-US" smtClean="0"/>
              <a:t>61</a:t>
            </a:fld>
            <a:endParaRPr lang="en-US"/>
          </a:p>
        </p:txBody>
      </p:sp>
    </p:spTree>
    <p:extLst>
      <p:ext uri="{BB962C8B-B14F-4D97-AF65-F5344CB8AC3E}">
        <p14:creationId xmlns:p14="http://schemas.microsoft.com/office/powerpoint/2010/main" val="18602997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E4CA93-9D8B-46B7-B80E-93A8532C845C}"/>
              </a:ext>
            </a:extLst>
          </p:cNvPr>
          <p:cNvSpPr>
            <a:spLocks noGrp="1"/>
          </p:cNvSpPr>
          <p:nvPr>
            <p:ph type="title"/>
          </p:nvPr>
        </p:nvSpPr>
        <p:spPr/>
        <p:txBody>
          <a:bodyPr/>
          <a:lstStyle/>
          <a:p>
            <a:r>
              <a:rPr lang="en-US" dirty="0"/>
              <a:t>How did the programs work?</a:t>
            </a:r>
          </a:p>
        </p:txBody>
      </p:sp>
      <p:sp>
        <p:nvSpPr>
          <p:cNvPr id="3" name="Content Placeholder 2">
            <a:extLst>
              <a:ext uri="{FF2B5EF4-FFF2-40B4-BE49-F238E27FC236}">
                <a16:creationId xmlns:a16="http://schemas.microsoft.com/office/drawing/2014/main" id="{6C319D3D-7EB4-48A7-AC94-03B26B6E7697}"/>
              </a:ext>
            </a:extLst>
          </p:cNvPr>
          <p:cNvSpPr>
            <a:spLocks noGrp="1"/>
          </p:cNvSpPr>
          <p:nvPr>
            <p:ph idx="1"/>
          </p:nvPr>
        </p:nvSpPr>
        <p:spPr>
          <a:xfrm>
            <a:off x="1024128" y="2286000"/>
            <a:ext cx="10911198" cy="4023360"/>
          </a:xfrm>
        </p:spPr>
        <p:txBody>
          <a:bodyPr>
            <a:normAutofit/>
          </a:bodyPr>
          <a:lstStyle/>
          <a:p>
            <a:r>
              <a:rPr lang="en-US" dirty="0"/>
              <a:t>The pure Linux version was easy to write but looks horrible:</a:t>
            </a:r>
          </a:p>
          <a:p>
            <a:endParaRPr lang="en-US" dirty="0"/>
          </a:p>
          <a:p>
            <a:endParaRPr lang="en-US" dirty="0"/>
          </a:p>
          <a:p>
            <a:endParaRPr lang="en-US" dirty="0"/>
          </a:p>
          <a:p>
            <a:r>
              <a:rPr lang="en-US" dirty="0"/>
              <a:t>It uses what Linux calls a “pipe”.  A process prints output to </a:t>
            </a:r>
            <a:r>
              <a:rPr lang="en-US" dirty="0" err="1"/>
              <a:t>stdout</a:t>
            </a:r>
            <a:r>
              <a:rPr lang="en-US" dirty="0"/>
              <a:t> (normally, the console) but we “redirect” it to become stdin (input) to another process.  This uses 5 pipe operations: </a:t>
            </a:r>
            <a:r>
              <a:rPr lang="en-US" b="1" dirty="0">
                <a:solidFill>
                  <a:srgbClr val="C00000"/>
                </a:solidFill>
              </a:rPr>
              <a:t>|</a:t>
            </a:r>
          </a:p>
          <a:p>
            <a:pPr marL="0" indent="0">
              <a:buNone/>
            </a:pPr>
            <a:endParaRPr lang="en-US" i="1" dirty="0"/>
          </a:p>
        </p:txBody>
      </p:sp>
      <p:sp>
        <p:nvSpPr>
          <p:cNvPr id="4" name="Footer Placeholder 3">
            <a:extLst>
              <a:ext uri="{FF2B5EF4-FFF2-40B4-BE49-F238E27FC236}">
                <a16:creationId xmlns:a16="http://schemas.microsoft.com/office/drawing/2014/main" id="{4910ED89-8784-46D0-A144-D0A4B3696DA4}"/>
              </a:ext>
            </a:extLst>
          </p:cNvPr>
          <p:cNvSpPr>
            <a:spLocks noGrp="1"/>
          </p:cNvSpPr>
          <p:nvPr>
            <p:ph type="ftr" sz="quarter" idx="11"/>
          </p:nvPr>
        </p:nvSpPr>
        <p:spPr/>
        <p:txBody>
          <a:bodyPr/>
          <a:lstStyle/>
          <a:p>
            <a:r>
              <a:rPr lang="en-US"/>
              <a:t>Cornell CS4414 - Fall 2020.</a:t>
            </a:r>
          </a:p>
        </p:txBody>
      </p:sp>
      <p:sp>
        <p:nvSpPr>
          <p:cNvPr id="5" name="Slide Number Placeholder 4">
            <a:extLst>
              <a:ext uri="{FF2B5EF4-FFF2-40B4-BE49-F238E27FC236}">
                <a16:creationId xmlns:a16="http://schemas.microsoft.com/office/drawing/2014/main" id="{5D07841D-FF21-4D7A-8E13-38E44E23E964}"/>
              </a:ext>
            </a:extLst>
          </p:cNvPr>
          <p:cNvSpPr>
            <a:spLocks noGrp="1"/>
          </p:cNvSpPr>
          <p:nvPr>
            <p:ph type="sldNum" sz="quarter" idx="12"/>
          </p:nvPr>
        </p:nvSpPr>
        <p:spPr/>
        <p:txBody>
          <a:bodyPr/>
          <a:lstStyle/>
          <a:p>
            <a:fld id="{6547F9EC-0141-428E-9624-21FD351CB832}" type="slidenum">
              <a:rPr lang="en-US" smtClean="0"/>
              <a:t>7</a:t>
            </a:fld>
            <a:endParaRPr lang="en-US"/>
          </a:p>
        </p:txBody>
      </p:sp>
      <p:sp>
        <p:nvSpPr>
          <p:cNvPr id="6" name="Rectangle 5">
            <a:extLst>
              <a:ext uri="{FF2B5EF4-FFF2-40B4-BE49-F238E27FC236}">
                <a16:creationId xmlns:a16="http://schemas.microsoft.com/office/drawing/2014/main" id="{60090904-4846-48A1-9D95-82511F5F4BED}"/>
              </a:ext>
            </a:extLst>
          </p:cNvPr>
          <p:cNvSpPr/>
          <p:nvPr/>
        </p:nvSpPr>
        <p:spPr>
          <a:xfrm>
            <a:off x="462012" y="3429000"/>
            <a:ext cx="11473314" cy="954107"/>
          </a:xfrm>
          <a:prstGeom prst="rect">
            <a:avLst/>
          </a:prstGeom>
          <a:solidFill>
            <a:schemeClr val="bg1">
              <a:lumMod val="95000"/>
            </a:schemeClr>
          </a:solidFill>
        </p:spPr>
        <p:txBody>
          <a:bodyPr wrap="square">
            <a:spAutoFit/>
          </a:bodyPr>
          <a:lstStyle/>
          <a:p>
            <a:r>
              <a:rPr lang="en-US" sz="2800" dirty="0">
                <a:solidFill>
                  <a:srgbClr val="002060"/>
                </a:solidFill>
              </a:rPr>
              <a:t>find . -type f \( -name '*.c' -o –name ‘*.h’\) -exec cat {} \; </a:t>
            </a:r>
            <a:r>
              <a:rPr lang="en-US" sz="2800" b="1" dirty="0">
                <a:solidFill>
                  <a:srgbClr val="C00000"/>
                </a:solidFill>
              </a:rPr>
              <a:t>|</a:t>
            </a:r>
            <a:r>
              <a:rPr lang="en-US" sz="2800" dirty="0">
                <a:solidFill>
                  <a:srgbClr val="002060"/>
                </a:solidFill>
              </a:rPr>
              <a:t/>
            </a:r>
            <a:br>
              <a:rPr lang="en-US" sz="2800" dirty="0">
                <a:solidFill>
                  <a:srgbClr val="002060"/>
                </a:solidFill>
              </a:rPr>
            </a:br>
            <a:r>
              <a:rPr lang="en-US" sz="2800" dirty="0">
                <a:solidFill>
                  <a:srgbClr val="002060"/>
                </a:solidFill>
              </a:rPr>
              <a:t> </a:t>
            </a:r>
            <a:r>
              <a:rPr lang="pl-PL" sz="2800" dirty="0">
                <a:solidFill>
                  <a:srgbClr val="002060"/>
                </a:solidFill>
              </a:rPr>
              <a:t>tr -c '[A-Za-z0-9_ \012]'</a:t>
            </a:r>
            <a:r>
              <a:rPr lang="en-US" sz="2800" dirty="0">
                <a:solidFill>
                  <a:srgbClr val="002060"/>
                </a:solidFill>
              </a:rPr>
              <a:t>  </a:t>
            </a:r>
            <a:r>
              <a:rPr lang="pl-PL" sz="2800" dirty="0">
                <a:solidFill>
                  <a:srgbClr val="002060"/>
                </a:solidFill>
              </a:rPr>
              <a:t>'</a:t>
            </a:r>
            <a:r>
              <a:rPr lang="en-US" sz="2800" dirty="0">
                <a:solidFill>
                  <a:srgbClr val="002060"/>
                </a:solidFill>
              </a:rPr>
              <a:t> </a:t>
            </a:r>
            <a:r>
              <a:rPr lang="pl-PL" sz="2800" dirty="0">
                <a:solidFill>
                  <a:srgbClr val="002060"/>
                </a:solidFill>
              </a:rPr>
              <a:t>'</a:t>
            </a:r>
            <a:r>
              <a:rPr lang="en-US" sz="2800" dirty="0">
                <a:solidFill>
                  <a:srgbClr val="002060"/>
                </a:solidFill>
              </a:rPr>
              <a:t> </a:t>
            </a:r>
            <a:r>
              <a:rPr lang="pl-PL" sz="2800" b="1" dirty="0">
                <a:solidFill>
                  <a:srgbClr val="C00000"/>
                </a:solidFill>
              </a:rPr>
              <a:t>|</a:t>
            </a:r>
            <a:r>
              <a:rPr lang="pl-PL" sz="2800" dirty="0">
                <a:solidFill>
                  <a:srgbClr val="002060"/>
                </a:solidFill>
              </a:rPr>
              <a:t> tr -s '[ ]' '\012' </a:t>
            </a:r>
            <a:r>
              <a:rPr lang="pl-PL" sz="2800" b="1" dirty="0">
                <a:solidFill>
                  <a:srgbClr val="C00000"/>
                </a:solidFill>
              </a:rPr>
              <a:t>|</a:t>
            </a:r>
            <a:r>
              <a:rPr lang="pl-PL" sz="2800" dirty="0">
                <a:solidFill>
                  <a:srgbClr val="002060"/>
                </a:solidFill>
              </a:rPr>
              <a:t> sort </a:t>
            </a:r>
            <a:r>
              <a:rPr lang="pl-PL" sz="2800" b="1" dirty="0">
                <a:solidFill>
                  <a:srgbClr val="C00000"/>
                </a:solidFill>
              </a:rPr>
              <a:t>|</a:t>
            </a:r>
            <a:r>
              <a:rPr lang="pl-PL" sz="2800" dirty="0">
                <a:solidFill>
                  <a:srgbClr val="002060"/>
                </a:solidFill>
              </a:rPr>
              <a:t> uniq –c</a:t>
            </a:r>
            <a:r>
              <a:rPr lang="en-US" sz="2800" dirty="0">
                <a:solidFill>
                  <a:srgbClr val="002060"/>
                </a:solidFill>
              </a:rPr>
              <a:t> </a:t>
            </a:r>
            <a:r>
              <a:rPr lang="en-US" sz="2800" b="1" dirty="0">
                <a:solidFill>
                  <a:srgbClr val="C00000"/>
                </a:solidFill>
              </a:rPr>
              <a:t>|</a:t>
            </a:r>
            <a:r>
              <a:rPr lang="en-US" sz="2800" dirty="0">
                <a:solidFill>
                  <a:srgbClr val="002060"/>
                </a:solidFill>
              </a:rPr>
              <a:t> sort –r –n </a:t>
            </a:r>
          </a:p>
        </p:txBody>
      </p:sp>
    </p:spTree>
    <p:extLst>
      <p:ext uri="{BB962C8B-B14F-4D97-AF65-F5344CB8AC3E}">
        <p14:creationId xmlns:p14="http://schemas.microsoft.com/office/powerpoint/2010/main" val="23008588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FC132E5-4111-429C-9E1D-52CD3B3296F9}"/>
              </a:ext>
            </a:extLst>
          </p:cNvPr>
          <p:cNvSpPr>
            <a:spLocks noGrp="1"/>
          </p:cNvSpPr>
          <p:nvPr>
            <p:ph type="title"/>
          </p:nvPr>
        </p:nvSpPr>
        <p:spPr/>
        <p:txBody>
          <a:bodyPr/>
          <a:lstStyle/>
          <a:p>
            <a:r>
              <a:rPr lang="en-US" dirty="0"/>
              <a:t>Visualizing this application</a:t>
            </a:r>
          </a:p>
        </p:txBody>
      </p:sp>
      <p:sp>
        <p:nvSpPr>
          <p:cNvPr id="4" name="Footer Placeholder 3">
            <a:extLst>
              <a:ext uri="{FF2B5EF4-FFF2-40B4-BE49-F238E27FC236}">
                <a16:creationId xmlns:a16="http://schemas.microsoft.com/office/drawing/2014/main" id="{801701D3-1753-403D-B9CA-744C6842B492}"/>
              </a:ext>
            </a:extLst>
          </p:cNvPr>
          <p:cNvSpPr>
            <a:spLocks noGrp="1"/>
          </p:cNvSpPr>
          <p:nvPr>
            <p:ph type="ftr" sz="quarter" idx="11"/>
          </p:nvPr>
        </p:nvSpPr>
        <p:spPr/>
        <p:txBody>
          <a:bodyPr/>
          <a:lstStyle/>
          <a:p>
            <a:r>
              <a:rPr lang="en-US" dirty="0"/>
              <a:t>Cornell CS4414 - Fall 2020.</a:t>
            </a:r>
          </a:p>
        </p:txBody>
      </p:sp>
      <p:sp>
        <p:nvSpPr>
          <p:cNvPr id="5" name="Slide Number Placeholder 4">
            <a:extLst>
              <a:ext uri="{FF2B5EF4-FFF2-40B4-BE49-F238E27FC236}">
                <a16:creationId xmlns:a16="http://schemas.microsoft.com/office/drawing/2014/main" id="{1C2914C1-32DC-4891-BEEC-E89CDD36DA8B}"/>
              </a:ext>
            </a:extLst>
          </p:cNvPr>
          <p:cNvSpPr>
            <a:spLocks noGrp="1"/>
          </p:cNvSpPr>
          <p:nvPr>
            <p:ph type="sldNum" sz="quarter" idx="12"/>
          </p:nvPr>
        </p:nvSpPr>
        <p:spPr/>
        <p:txBody>
          <a:bodyPr/>
          <a:lstStyle/>
          <a:p>
            <a:fld id="{6547F9EC-0141-428E-9624-21FD351CB832}" type="slidenum">
              <a:rPr lang="en-US" smtClean="0"/>
              <a:t>8</a:t>
            </a:fld>
            <a:endParaRPr lang="en-US"/>
          </a:p>
        </p:txBody>
      </p:sp>
      <p:sp>
        <p:nvSpPr>
          <p:cNvPr id="8" name="Rectangle 7">
            <a:extLst>
              <a:ext uri="{FF2B5EF4-FFF2-40B4-BE49-F238E27FC236}">
                <a16:creationId xmlns:a16="http://schemas.microsoft.com/office/drawing/2014/main" id="{85A16417-45C2-45AC-A37B-049C1D8F1039}"/>
              </a:ext>
            </a:extLst>
          </p:cNvPr>
          <p:cNvSpPr/>
          <p:nvPr/>
        </p:nvSpPr>
        <p:spPr>
          <a:xfrm>
            <a:off x="949692" y="2328844"/>
            <a:ext cx="3776312" cy="3139321"/>
          </a:xfrm>
          <a:prstGeom prst="rect">
            <a:avLst/>
          </a:prstGeom>
          <a:ln>
            <a:solidFill>
              <a:srgbClr val="7030A0"/>
            </a:solidFill>
          </a:ln>
        </p:spPr>
        <p:txBody>
          <a:bodyPr wrap="square">
            <a:spAutoFit/>
          </a:bodyPr>
          <a:lstStyle/>
          <a:p>
            <a:r>
              <a:rPr lang="en-US" dirty="0"/>
              <a:t>…</a:t>
            </a:r>
          </a:p>
          <a:p>
            <a:r>
              <a:rPr lang="en-US" dirty="0" err="1"/>
              <a:t>mm_segment_t</a:t>
            </a:r>
            <a:r>
              <a:rPr lang="en-US" dirty="0"/>
              <a:t> fs = </a:t>
            </a:r>
            <a:r>
              <a:rPr lang="en-US" dirty="0" err="1"/>
              <a:t>get_fs</a:t>
            </a:r>
            <a:r>
              <a:rPr lang="en-US" dirty="0"/>
              <a:t>();</a:t>
            </a:r>
          </a:p>
          <a:p>
            <a:r>
              <a:rPr lang="en-US" dirty="0" err="1"/>
              <a:t>set_fs</a:t>
            </a:r>
            <a:r>
              <a:rPr lang="en-US" dirty="0"/>
              <a:t>(KERNEL_DS);</a:t>
            </a:r>
          </a:p>
          <a:p>
            <a:endParaRPr lang="en-US" dirty="0"/>
          </a:p>
          <a:p>
            <a:r>
              <a:rPr lang="en-US" dirty="0" err="1"/>
              <a:t>fd</a:t>
            </a:r>
            <a:r>
              <a:rPr lang="en-US" dirty="0"/>
              <a:t> = (*</a:t>
            </a:r>
            <a:r>
              <a:rPr lang="en-US" dirty="0" err="1"/>
              <a:t>syscall_open</a:t>
            </a:r>
            <a:r>
              <a:rPr lang="en-US" dirty="0"/>
              <a:t>)(file, flags, mode);</a:t>
            </a:r>
          </a:p>
          <a:p>
            <a:r>
              <a:rPr lang="en-US" dirty="0"/>
              <a:t>if(</a:t>
            </a:r>
            <a:r>
              <a:rPr lang="en-US" dirty="0" err="1"/>
              <a:t>fd</a:t>
            </a:r>
            <a:r>
              <a:rPr lang="en-US" dirty="0"/>
              <a:t> != -1) {</a:t>
            </a:r>
          </a:p>
          <a:p>
            <a:r>
              <a:rPr lang="en-US" dirty="0"/>
              <a:t>    (*</a:t>
            </a:r>
            <a:r>
              <a:rPr lang="en-US" dirty="0" err="1"/>
              <a:t>syscall_read</a:t>
            </a:r>
            <a:r>
              <a:rPr lang="en-US" dirty="0"/>
              <a:t>)(</a:t>
            </a:r>
            <a:r>
              <a:rPr lang="en-US" dirty="0" err="1"/>
              <a:t>fd</a:t>
            </a:r>
            <a:r>
              <a:rPr lang="en-US" dirty="0"/>
              <a:t>, </a:t>
            </a:r>
            <a:r>
              <a:rPr lang="en-US" dirty="0" err="1"/>
              <a:t>buf</a:t>
            </a:r>
            <a:r>
              <a:rPr lang="en-US" dirty="0"/>
              <a:t>, size);</a:t>
            </a:r>
          </a:p>
          <a:p>
            <a:r>
              <a:rPr lang="en-US" dirty="0"/>
              <a:t>    (*</a:t>
            </a:r>
            <a:r>
              <a:rPr lang="en-US" dirty="0" err="1"/>
              <a:t>syscall_close</a:t>
            </a:r>
            <a:r>
              <a:rPr lang="en-US" dirty="0"/>
              <a:t>)(</a:t>
            </a:r>
            <a:r>
              <a:rPr lang="en-US" dirty="0" err="1"/>
              <a:t>fd</a:t>
            </a:r>
            <a:r>
              <a:rPr lang="en-US" dirty="0"/>
              <a:t>);</a:t>
            </a:r>
          </a:p>
          <a:p>
            <a:r>
              <a:rPr lang="en-US" dirty="0"/>
              <a:t>}</a:t>
            </a:r>
          </a:p>
          <a:p>
            <a:r>
              <a:rPr lang="en-US" dirty="0" err="1"/>
              <a:t>set_fs</a:t>
            </a:r>
            <a:r>
              <a:rPr lang="en-US" dirty="0"/>
              <a:t>(fs);</a:t>
            </a:r>
          </a:p>
          <a:p>
            <a:r>
              <a:rPr lang="en-US" dirty="0"/>
              <a:t>…</a:t>
            </a:r>
          </a:p>
        </p:txBody>
      </p:sp>
      <p:sp>
        <p:nvSpPr>
          <p:cNvPr id="9" name="TextBox 8">
            <a:extLst>
              <a:ext uri="{FF2B5EF4-FFF2-40B4-BE49-F238E27FC236}">
                <a16:creationId xmlns:a16="http://schemas.microsoft.com/office/drawing/2014/main" id="{2BD91772-F3C6-442B-9B00-0196DB5830ED}"/>
              </a:ext>
            </a:extLst>
          </p:cNvPr>
          <p:cNvSpPr txBox="1"/>
          <p:nvPr/>
        </p:nvSpPr>
        <p:spPr>
          <a:xfrm>
            <a:off x="5479420" y="2388496"/>
            <a:ext cx="1345240" cy="3693319"/>
          </a:xfrm>
          <a:prstGeom prst="rect">
            <a:avLst/>
          </a:prstGeom>
          <a:noFill/>
          <a:ln>
            <a:solidFill>
              <a:srgbClr val="7030A0"/>
            </a:solidFill>
          </a:ln>
        </p:spPr>
        <p:txBody>
          <a:bodyPr wrap="none" rtlCol="0">
            <a:spAutoFit/>
          </a:bodyPr>
          <a:lstStyle/>
          <a:p>
            <a:r>
              <a:rPr lang="en-US" dirty="0"/>
              <a:t>…</a:t>
            </a:r>
          </a:p>
          <a:p>
            <a:r>
              <a:rPr lang="en-US" dirty="0" err="1"/>
              <a:t>fd</a:t>
            </a:r>
            <a:endParaRPr lang="en-US" dirty="0"/>
          </a:p>
          <a:p>
            <a:r>
              <a:rPr lang="en-US" dirty="0" err="1"/>
              <a:t>syscall_open</a:t>
            </a:r>
            <a:endParaRPr lang="en-US" dirty="0"/>
          </a:p>
          <a:p>
            <a:r>
              <a:rPr lang="en-US" dirty="0"/>
              <a:t>file</a:t>
            </a:r>
          </a:p>
          <a:p>
            <a:r>
              <a:rPr lang="en-US" dirty="0"/>
              <a:t>flags</a:t>
            </a:r>
          </a:p>
          <a:p>
            <a:r>
              <a:rPr lang="en-US" dirty="0"/>
              <a:t>mode</a:t>
            </a:r>
          </a:p>
          <a:p>
            <a:r>
              <a:rPr lang="en-US" dirty="0" err="1"/>
              <a:t>Fd</a:t>
            </a:r>
            <a:r>
              <a:rPr lang="en-US" dirty="0"/>
              <a:t/>
            </a:r>
            <a:br>
              <a:rPr lang="en-US" dirty="0"/>
            </a:br>
            <a:r>
              <a:rPr lang="en-US" dirty="0"/>
              <a:t>1</a:t>
            </a:r>
          </a:p>
          <a:p>
            <a:r>
              <a:rPr lang="en-US" dirty="0" err="1"/>
              <a:t>syscall_read</a:t>
            </a:r>
            <a:endParaRPr lang="en-US" dirty="0"/>
          </a:p>
          <a:p>
            <a:r>
              <a:rPr lang="en-US" dirty="0" err="1"/>
              <a:t>fd</a:t>
            </a:r>
            <a:endParaRPr lang="en-US" dirty="0"/>
          </a:p>
          <a:p>
            <a:r>
              <a:rPr lang="en-US" dirty="0" err="1"/>
              <a:t>buf</a:t>
            </a:r>
            <a:endParaRPr lang="en-US" dirty="0"/>
          </a:p>
          <a:p>
            <a:r>
              <a:rPr lang="en-US" dirty="0"/>
              <a:t>size</a:t>
            </a:r>
          </a:p>
          <a:p>
            <a:r>
              <a:rPr lang="en-US" dirty="0"/>
              <a:t>…</a:t>
            </a:r>
          </a:p>
        </p:txBody>
      </p:sp>
      <p:sp>
        <p:nvSpPr>
          <p:cNvPr id="59" name="Arrow: Right 58">
            <a:extLst>
              <a:ext uri="{FF2B5EF4-FFF2-40B4-BE49-F238E27FC236}">
                <a16:creationId xmlns:a16="http://schemas.microsoft.com/office/drawing/2014/main" id="{CE42024C-1B7E-4733-8682-5FE924CE0666}"/>
              </a:ext>
            </a:extLst>
          </p:cNvPr>
          <p:cNvSpPr/>
          <p:nvPr/>
        </p:nvSpPr>
        <p:spPr>
          <a:xfrm>
            <a:off x="4284751" y="3793136"/>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Arrow: Right 59">
            <a:extLst>
              <a:ext uri="{FF2B5EF4-FFF2-40B4-BE49-F238E27FC236}">
                <a16:creationId xmlns:a16="http://schemas.microsoft.com/office/drawing/2014/main" id="{ABABBDA3-C8D1-4BB6-B2AC-7E3196469369}"/>
              </a:ext>
            </a:extLst>
          </p:cNvPr>
          <p:cNvSpPr/>
          <p:nvPr/>
        </p:nvSpPr>
        <p:spPr>
          <a:xfrm>
            <a:off x="6636599" y="3793136"/>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10B0B00D-89C5-4E4A-956B-22F163974E05}"/>
              </a:ext>
            </a:extLst>
          </p:cNvPr>
          <p:cNvSpPr txBox="1"/>
          <p:nvPr/>
        </p:nvSpPr>
        <p:spPr>
          <a:xfrm>
            <a:off x="7735254" y="2388496"/>
            <a:ext cx="1345240" cy="3693319"/>
          </a:xfrm>
          <a:prstGeom prst="rect">
            <a:avLst/>
          </a:prstGeom>
          <a:noFill/>
          <a:ln>
            <a:solidFill>
              <a:srgbClr val="7030A0"/>
            </a:solidFill>
          </a:ln>
        </p:spPr>
        <p:txBody>
          <a:bodyPr wrap="none" rtlCol="0">
            <a:spAutoFit/>
          </a:bodyPr>
          <a:lstStyle/>
          <a:p>
            <a:r>
              <a:rPr lang="en-US" dirty="0"/>
              <a:t>…</a:t>
            </a:r>
          </a:p>
          <a:p>
            <a:r>
              <a:rPr lang="en-US" dirty="0"/>
              <a:t>1</a:t>
            </a:r>
          </a:p>
          <a:p>
            <a:r>
              <a:rPr lang="en-US" dirty="0" err="1"/>
              <a:t>buf</a:t>
            </a:r>
            <a:endParaRPr lang="en-US" dirty="0"/>
          </a:p>
          <a:p>
            <a:r>
              <a:rPr lang="en-US" dirty="0" err="1"/>
              <a:t>fd</a:t>
            </a:r>
            <a:endParaRPr lang="en-US" dirty="0"/>
          </a:p>
          <a:p>
            <a:r>
              <a:rPr lang="en-US" dirty="0" err="1"/>
              <a:t>fd</a:t>
            </a:r>
            <a:endParaRPr lang="en-US" dirty="0"/>
          </a:p>
          <a:p>
            <a:r>
              <a:rPr lang="en-US" dirty="0" err="1"/>
              <a:t>fd</a:t>
            </a:r>
            <a:r>
              <a:rPr lang="en-US" dirty="0"/>
              <a:t/>
            </a:r>
            <a:br>
              <a:rPr lang="en-US" dirty="0"/>
            </a:br>
            <a:r>
              <a:rPr lang="en-US" dirty="0"/>
              <a:t>file</a:t>
            </a:r>
          </a:p>
          <a:p>
            <a:r>
              <a:rPr lang="en-US" dirty="0"/>
              <a:t>flags</a:t>
            </a:r>
          </a:p>
          <a:p>
            <a:r>
              <a:rPr lang="en-US" dirty="0"/>
              <a:t>mode</a:t>
            </a:r>
            <a:br>
              <a:rPr lang="en-US" dirty="0"/>
            </a:br>
            <a:r>
              <a:rPr lang="en-US" dirty="0"/>
              <a:t>size</a:t>
            </a:r>
          </a:p>
          <a:p>
            <a:r>
              <a:rPr lang="en-US" dirty="0" err="1"/>
              <a:t>syscall_open</a:t>
            </a:r>
            <a:endParaRPr lang="en-US" dirty="0"/>
          </a:p>
          <a:p>
            <a:r>
              <a:rPr lang="en-US" dirty="0" err="1"/>
              <a:t>syscall_read</a:t>
            </a:r>
            <a:r>
              <a:rPr lang="en-US" dirty="0"/>
              <a:t/>
            </a:r>
            <a:br>
              <a:rPr lang="en-US" dirty="0"/>
            </a:br>
            <a:r>
              <a:rPr lang="en-US" dirty="0"/>
              <a:t>…</a:t>
            </a:r>
          </a:p>
        </p:txBody>
      </p:sp>
      <p:sp>
        <p:nvSpPr>
          <p:cNvPr id="14" name="Arrow: Right 13">
            <a:extLst>
              <a:ext uri="{FF2B5EF4-FFF2-40B4-BE49-F238E27FC236}">
                <a16:creationId xmlns:a16="http://schemas.microsoft.com/office/drawing/2014/main" id="{E39FA39E-A076-47AD-8B4C-C36850155481}"/>
              </a:ext>
            </a:extLst>
          </p:cNvPr>
          <p:cNvSpPr/>
          <p:nvPr/>
        </p:nvSpPr>
        <p:spPr>
          <a:xfrm>
            <a:off x="8892433" y="3793136"/>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021B3064-4D5C-45EE-800B-CD78E37BED6A}"/>
              </a:ext>
            </a:extLst>
          </p:cNvPr>
          <p:cNvSpPr txBox="1"/>
          <p:nvPr/>
        </p:nvSpPr>
        <p:spPr>
          <a:xfrm>
            <a:off x="10038537" y="2435037"/>
            <a:ext cx="1535998" cy="3139321"/>
          </a:xfrm>
          <a:prstGeom prst="rect">
            <a:avLst/>
          </a:prstGeom>
          <a:noFill/>
          <a:ln>
            <a:solidFill>
              <a:srgbClr val="7030A0"/>
            </a:solidFill>
          </a:ln>
        </p:spPr>
        <p:txBody>
          <a:bodyPr wrap="none" rtlCol="0">
            <a:spAutoFit/>
          </a:bodyPr>
          <a:lstStyle/>
          <a:p>
            <a:r>
              <a:rPr lang="en-US" dirty="0"/>
              <a:t>…</a:t>
            </a:r>
          </a:p>
          <a:p>
            <a:r>
              <a:rPr lang="en-US" dirty="0"/>
              <a:t>1 1</a:t>
            </a:r>
          </a:p>
          <a:p>
            <a:r>
              <a:rPr lang="en-US" dirty="0"/>
              <a:t>1 </a:t>
            </a:r>
            <a:r>
              <a:rPr lang="en-US" dirty="0" err="1"/>
              <a:t>buf</a:t>
            </a:r>
            <a:endParaRPr lang="en-US" dirty="0"/>
          </a:p>
          <a:p>
            <a:r>
              <a:rPr lang="en-US" dirty="0"/>
              <a:t>3 </a:t>
            </a:r>
            <a:r>
              <a:rPr lang="en-US" dirty="0" err="1"/>
              <a:t>fd</a:t>
            </a:r>
            <a:r>
              <a:rPr lang="en-US" dirty="0"/>
              <a:t/>
            </a:r>
            <a:br>
              <a:rPr lang="en-US" dirty="0"/>
            </a:br>
            <a:r>
              <a:rPr lang="en-US" dirty="0"/>
              <a:t>1 file</a:t>
            </a:r>
          </a:p>
          <a:p>
            <a:r>
              <a:rPr lang="en-US" dirty="0"/>
              <a:t>1 flags</a:t>
            </a:r>
          </a:p>
          <a:p>
            <a:r>
              <a:rPr lang="en-US" dirty="0"/>
              <a:t>1 mode</a:t>
            </a:r>
            <a:br>
              <a:rPr lang="en-US" dirty="0"/>
            </a:br>
            <a:r>
              <a:rPr lang="en-US" dirty="0"/>
              <a:t>1 size</a:t>
            </a:r>
          </a:p>
          <a:p>
            <a:r>
              <a:rPr lang="en-US" dirty="0"/>
              <a:t>1 </a:t>
            </a:r>
            <a:r>
              <a:rPr lang="en-US" dirty="0" err="1"/>
              <a:t>syscall_open</a:t>
            </a:r>
            <a:endParaRPr lang="en-US" dirty="0"/>
          </a:p>
          <a:p>
            <a:r>
              <a:rPr lang="en-US" dirty="0"/>
              <a:t>1 </a:t>
            </a:r>
            <a:r>
              <a:rPr lang="en-US" dirty="0" err="1"/>
              <a:t>syscall_read</a:t>
            </a:r>
            <a:r>
              <a:rPr lang="en-US" dirty="0"/>
              <a:t/>
            </a:r>
            <a:br>
              <a:rPr lang="en-US" dirty="0"/>
            </a:br>
            <a:r>
              <a:rPr lang="en-US" dirty="0"/>
              <a:t>…</a:t>
            </a:r>
          </a:p>
        </p:txBody>
      </p:sp>
      <p:sp>
        <p:nvSpPr>
          <p:cNvPr id="15" name="Rectangle 14">
            <a:extLst>
              <a:ext uri="{FF2B5EF4-FFF2-40B4-BE49-F238E27FC236}">
                <a16:creationId xmlns:a16="http://schemas.microsoft.com/office/drawing/2014/main" id="{88B71D25-973B-4286-9363-BB9C498A0800}"/>
              </a:ext>
            </a:extLst>
          </p:cNvPr>
          <p:cNvSpPr/>
          <p:nvPr/>
        </p:nvSpPr>
        <p:spPr>
          <a:xfrm>
            <a:off x="718686" y="1803761"/>
            <a:ext cx="11473314" cy="307777"/>
          </a:xfrm>
          <a:prstGeom prst="rect">
            <a:avLst/>
          </a:prstGeom>
          <a:solidFill>
            <a:schemeClr val="bg1">
              <a:lumMod val="95000"/>
            </a:schemeClr>
          </a:solidFill>
        </p:spPr>
        <p:txBody>
          <a:bodyPr wrap="square">
            <a:spAutoFit/>
          </a:bodyPr>
          <a:lstStyle/>
          <a:p>
            <a:r>
              <a:rPr lang="en-US" sz="1400" dirty="0">
                <a:solidFill>
                  <a:srgbClr val="002060"/>
                </a:solidFill>
              </a:rPr>
              <a:t>find . -type f \( -name '*.c' -o –name ‘*.h’\) -exec cat {} \;   |    </a:t>
            </a:r>
            <a:r>
              <a:rPr lang="pl-PL" sz="1400" dirty="0">
                <a:solidFill>
                  <a:srgbClr val="002060"/>
                </a:solidFill>
              </a:rPr>
              <a:t>tr -c '[A-Za-z0-9_ \012]'</a:t>
            </a:r>
            <a:r>
              <a:rPr lang="en-US" sz="1400" dirty="0">
                <a:solidFill>
                  <a:srgbClr val="002060"/>
                </a:solidFill>
              </a:rPr>
              <a:t>  </a:t>
            </a:r>
            <a:r>
              <a:rPr lang="pl-PL" sz="1400" dirty="0">
                <a:solidFill>
                  <a:srgbClr val="002060"/>
                </a:solidFill>
              </a:rPr>
              <a:t>'</a:t>
            </a:r>
            <a:r>
              <a:rPr lang="en-US" sz="1400" dirty="0">
                <a:solidFill>
                  <a:srgbClr val="002060"/>
                </a:solidFill>
              </a:rPr>
              <a:t> </a:t>
            </a:r>
            <a:r>
              <a:rPr lang="pl-PL" sz="1400" dirty="0">
                <a:solidFill>
                  <a:srgbClr val="002060"/>
                </a:solidFill>
              </a:rPr>
              <a:t>‘</a:t>
            </a:r>
            <a:r>
              <a:rPr lang="en-US" sz="1400" dirty="0">
                <a:solidFill>
                  <a:srgbClr val="002060"/>
                </a:solidFill>
              </a:rPr>
              <a:t>     </a:t>
            </a:r>
            <a:r>
              <a:rPr lang="pl-PL" sz="1400" dirty="0">
                <a:solidFill>
                  <a:srgbClr val="002060"/>
                </a:solidFill>
              </a:rPr>
              <a:t>|</a:t>
            </a:r>
            <a:r>
              <a:rPr lang="en-US" sz="1400" dirty="0">
                <a:solidFill>
                  <a:srgbClr val="002060"/>
                </a:solidFill>
              </a:rPr>
              <a:t>     </a:t>
            </a:r>
            <a:r>
              <a:rPr lang="pl-PL" sz="1400" dirty="0">
                <a:solidFill>
                  <a:srgbClr val="002060"/>
                </a:solidFill>
              </a:rPr>
              <a:t> tr -s '[ ]' '\012’ </a:t>
            </a:r>
            <a:r>
              <a:rPr lang="en-US" sz="1400" dirty="0">
                <a:solidFill>
                  <a:srgbClr val="002060"/>
                </a:solidFill>
              </a:rPr>
              <a:t>          </a:t>
            </a:r>
            <a:r>
              <a:rPr lang="pl-PL" sz="1400" dirty="0">
                <a:solidFill>
                  <a:srgbClr val="002060"/>
                </a:solidFill>
              </a:rPr>
              <a:t>|</a:t>
            </a:r>
            <a:r>
              <a:rPr lang="en-US" sz="1400" dirty="0">
                <a:solidFill>
                  <a:srgbClr val="002060"/>
                </a:solidFill>
              </a:rPr>
              <a:t>        </a:t>
            </a:r>
            <a:r>
              <a:rPr lang="pl-PL" sz="1400" dirty="0">
                <a:solidFill>
                  <a:srgbClr val="002060"/>
                </a:solidFill>
              </a:rPr>
              <a:t> </a:t>
            </a:r>
            <a:r>
              <a:rPr lang="en-US" sz="1400" dirty="0">
                <a:solidFill>
                  <a:srgbClr val="002060"/>
                </a:solidFill>
              </a:rPr>
              <a:t>  </a:t>
            </a:r>
            <a:r>
              <a:rPr lang="pl-PL" sz="1400" dirty="0">
                <a:solidFill>
                  <a:srgbClr val="002060"/>
                </a:solidFill>
              </a:rPr>
              <a:t>sort | uniq –c</a:t>
            </a:r>
            <a:endParaRPr lang="en-US" sz="1400" dirty="0">
              <a:solidFill>
                <a:srgbClr val="002060"/>
              </a:solidFill>
            </a:endParaRPr>
          </a:p>
        </p:txBody>
      </p:sp>
      <p:sp>
        <p:nvSpPr>
          <p:cNvPr id="2" name="Rectangle 1">
            <a:extLst>
              <a:ext uri="{FF2B5EF4-FFF2-40B4-BE49-F238E27FC236}">
                <a16:creationId xmlns:a16="http://schemas.microsoft.com/office/drawing/2014/main" id="{4657A3C6-3951-43D4-BF3F-759282EDA565}"/>
              </a:ext>
            </a:extLst>
          </p:cNvPr>
          <p:cNvSpPr/>
          <p:nvPr/>
        </p:nvSpPr>
        <p:spPr>
          <a:xfrm>
            <a:off x="718686" y="1812270"/>
            <a:ext cx="4294472" cy="307777"/>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6C42D9D2-614E-474C-840E-947903B71E8E}"/>
              </a:ext>
            </a:extLst>
          </p:cNvPr>
          <p:cNvSpPr/>
          <p:nvPr/>
        </p:nvSpPr>
        <p:spPr>
          <a:xfrm>
            <a:off x="5263159" y="1803761"/>
            <a:ext cx="2172357" cy="307777"/>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CC1CA80C-5292-4E8C-8EFF-3CE883C0C692}"/>
              </a:ext>
            </a:extLst>
          </p:cNvPr>
          <p:cNvSpPr/>
          <p:nvPr/>
        </p:nvSpPr>
        <p:spPr>
          <a:xfrm>
            <a:off x="7874684" y="1803761"/>
            <a:ext cx="1165716" cy="307777"/>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FAC48979-9F83-403C-88DA-78D7237569E4}"/>
              </a:ext>
            </a:extLst>
          </p:cNvPr>
          <p:cNvSpPr/>
          <p:nvPr/>
        </p:nvSpPr>
        <p:spPr>
          <a:xfrm>
            <a:off x="10033342" y="1824467"/>
            <a:ext cx="1165716" cy="307777"/>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1508262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DE088E-E2E0-4368-95B5-7FD552C75026}"/>
              </a:ext>
            </a:extLst>
          </p:cNvPr>
          <p:cNvSpPr>
            <a:spLocks noGrp="1"/>
          </p:cNvSpPr>
          <p:nvPr>
            <p:ph type="title"/>
          </p:nvPr>
        </p:nvSpPr>
        <p:spPr/>
        <p:txBody>
          <a:bodyPr/>
          <a:lstStyle/>
          <a:p>
            <a:r>
              <a:rPr lang="en-US" dirty="0"/>
              <a:t>Where did word counting occur?</a:t>
            </a:r>
          </a:p>
        </p:txBody>
      </p:sp>
      <p:sp>
        <p:nvSpPr>
          <p:cNvPr id="3" name="Content Placeholder 2">
            <a:extLst>
              <a:ext uri="{FF2B5EF4-FFF2-40B4-BE49-F238E27FC236}">
                <a16:creationId xmlns:a16="http://schemas.microsoft.com/office/drawing/2014/main" id="{B1AFAA71-E7E6-444B-8B9E-81D5F10A8BA4}"/>
              </a:ext>
            </a:extLst>
          </p:cNvPr>
          <p:cNvSpPr>
            <a:spLocks noGrp="1"/>
          </p:cNvSpPr>
          <p:nvPr>
            <p:ph idx="1"/>
          </p:nvPr>
        </p:nvSpPr>
        <p:spPr/>
        <p:txBody>
          <a:bodyPr>
            <a:normAutofit/>
          </a:bodyPr>
          <a:lstStyle/>
          <a:p>
            <a:r>
              <a:rPr lang="en-US" dirty="0"/>
              <a:t>We did it in two steps. First, we sorted the file.</a:t>
            </a:r>
          </a:p>
          <a:p>
            <a:endParaRPr lang="en-US" dirty="0"/>
          </a:p>
          <a:p>
            <a:r>
              <a:rPr lang="en-US" dirty="0" err="1"/>
              <a:t>Uniq</a:t>
            </a:r>
            <a:r>
              <a:rPr lang="en-US" dirty="0"/>
              <a:t> reads the sorted file and (–c flag) counts identical lines.  </a:t>
            </a:r>
          </a:p>
          <a:p>
            <a:endParaRPr lang="en-US" dirty="0"/>
          </a:p>
          <a:p>
            <a:r>
              <a:rPr lang="en-US" dirty="0"/>
              <a:t>The final sort was not shown on that slide: “sort –r –n”.  This outputs in descending order by number…  </a:t>
            </a:r>
            <a:r>
              <a:rPr lang="en-US" sz="2800" b="1" dirty="0">
                <a:solidFill>
                  <a:srgbClr val="C00000"/>
                </a:solidFill>
              </a:rPr>
              <a:t>which isn’t quite right!</a:t>
            </a:r>
            <a:endParaRPr lang="en-US" b="1" dirty="0">
              <a:solidFill>
                <a:srgbClr val="C00000"/>
              </a:solidFill>
            </a:endParaRPr>
          </a:p>
        </p:txBody>
      </p:sp>
      <p:sp>
        <p:nvSpPr>
          <p:cNvPr id="4" name="Footer Placeholder 3">
            <a:extLst>
              <a:ext uri="{FF2B5EF4-FFF2-40B4-BE49-F238E27FC236}">
                <a16:creationId xmlns:a16="http://schemas.microsoft.com/office/drawing/2014/main" id="{ABC8228E-25E1-4F7B-A561-5064348E084C}"/>
              </a:ext>
            </a:extLst>
          </p:cNvPr>
          <p:cNvSpPr>
            <a:spLocks noGrp="1"/>
          </p:cNvSpPr>
          <p:nvPr>
            <p:ph type="ftr" sz="quarter" idx="11"/>
          </p:nvPr>
        </p:nvSpPr>
        <p:spPr/>
        <p:txBody>
          <a:bodyPr/>
          <a:lstStyle/>
          <a:p>
            <a:r>
              <a:rPr lang="en-US"/>
              <a:t>Cornell CS4414 - Fall 2020.</a:t>
            </a:r>
          </a:p>
        </p:txBody>
      </p:sp>
      <p:sp>
        <p:nvSpPr>
          <p:cNvPr id="5" name="Slide Number Placeholder 4">
            <a:extLst>
              <a:ext uri="{FF2B5EF4-FFF2-40B4-BE49-F238E27FC236}">
                <a16:creationId xmlns:a16="http://schemas.microsoft.com/office/drawing/2014/main" id="{4734B50C-0C38-4AB9-83AE-F1DD993A021F}"/>
              </a:ext>
            </a:extLst>
          </p:cNvPr>
          <p:cNvSpPr>
            <a:spLocks noGrp="1"/>
          </p:cNvSpPr>
          <p:nvPr>
            <p:ph type="sldNum" sz="quarter" idx="12"/>
          </p:nvPr>
        </p:nvSpPr>
        <p:spPr/>
        <p:txBody>
          <a:bodyPr/>
          <a:lstStyle/>
          <a:p>
            <a:fld id="{6547F9EC-0141-428E-9624-21FD351CB832}" type="slidenum">
              <a:rPr lang="en-US" smtClean="0"/>
              <a:t>9</a:t>
            </a:fld>
            <a:endParaRPr lang="en-US"/>
          </a:p>
        </p:txBody>
      </p:sp>
      <p:sp>
        <p:nvSpPr>
          <p:cNvPr id="6" name="TextBox 5">
            <a:extLst>
              <a:ext uri="{FF2B5EF4-FFF2-40B4-BE49-F238E27FC236}">
                <a16:creationId xmlns:a16="http://schemas.microsoft.com/office/drawing/2014/main" id="{1717562B-B51E-43A1-9913-7EB85E671B61}"/>
              </a:ext>
            </a:extLst>
          </p:cNvPr>
          <p:cNvSpPr txBox="1"/>
          <p:nvPr/>
        </p:nvSpPr>
        <p:spPr>
          <a:xfrm>
            <a:off x="3465095" y="5949618"/>
            <a:ext cx="5454315" cy="369332"/>
          </a:xfrm>
          <a:prstGeom prst="rect">
            <a:avLst/>
          </a:prstGeom>
          <a:solidFill>
            <a:schemeClr val="bg1">
              <a:lumMod val="85000"/>
            </a:schemeClr>
          </a:solidFill>
          <a:ln w="28575">
            <a:solidFill>
              <a:srgbClr val="C00000"/>
            </a:solidFill>
          </a:ln>
        </p:spPr>
        <p:txBody>
          <a:bodyPr wrap="square" rtlCol="0">
            <a:spAutoFit/>
          </a:bodyPr>
          <a:lstStyle/>
          <a:p>
            <a:r>
              <a:rPr lang="en-US" dirty="0"/>
              <a:t>sort –r –n will be in </a:t>
            </a:r>
            <a:r>
              <a:rPr lang="en-US" u="sng" dirty="0"/>
              <a:t>reversed</a:t>
            </a:r>
            <a:r>
              <a:rPr lang="en-US" dirty="0"/>
              <a:t> alphabetical order for ties!</a:t>
            </a:r>
          </a:p>
        </p:txBody>
      </p:sp>
      <p:cxnSp>
        <p:nvCxnSpPr>
          <p:cNvPr id="8" name="Straight Arrow Connector 7">
            <a:extLst>
              <a:ext uri="{FF2B5EF4-FFF2-40B4-BE49-F238E27FC236}">
                <a16:creationId xmlns:a16="http://schemas.microsoft.com/office/drawing/2014/main" id="{B6EECAC3-A1C8-47C9-9739-EE92D3705C5C}"/>
              </a:ext>
            </a:extLst>
          </p:cNvPr>
          <p:cNvCxnSpPr/>
          <p:nvPr/>
        </p:nvCxnSpPr>
        <p:spPr>
          <a:xfrm flipV="1">
            <a:off x="8919410" y="5662863"/>
            <a:ext cx="649706" cy="286755"/>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21785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par>
                                <p:cTn id="8" presetID="14" presetClass="entr" presetSubtype="1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randombar(horizontal)">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Integral</Template>
  <TotalTime>4464</TotalTime>
  <Words>3951</Words>
  <Application>Microsoft Office PowerPoint</Application>
  <PresentationFormat>Widescreen</PresentationFormat>
  <Paragraphs>617</Paragraphs>
  <Slides>61</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61</vt:i4>
      </vt:variant>
    </vt:vector>
  </HeadingPairs>
  <TitlesOfParts>
    <vt:vector size="68" baseType="lpstr">
      <vt:lpstr>Arial</vt:lpstr>
      <vt:lpstr>Calibri</vt:lpstr>
      <vt:lpstr>Tw Cen MT</vt:lpstr>
      <vt:lpstr>Tw Cen MT Condensed</vt:lpstr>
      <vt:lpstr>Wingdings</vt:lpstr>
      <vt:lpstr>Wingdings 3</vt:lpstr>
      <vt:lpstr>Integral</vt:lpstr>
      <vt:lpstr>Why it is important (but hard) to leverage modern hardware</vt:lpstr>
      <vt:lpstr>Idea map for today</vt:lpstr>
      <vt:lpstr>Reminder from Lecture 1</vt:lpstr>
      <vt:lpstr>Core idea</vt:lpstr>
      <vt:lpstr>Finding the words</vt:lpstr>
      <vt:lpstr>How did the programs work?</vt:lpstr>
      <vt:lpstr>How did the programs work?</vt:lpstr>
      <vt:lpstr>Visualizing this application</vt:lpstr>
      <vt:lpstr>Where did word counting occur?</vt:lpstr>
      <vt:lpstr>Linux summary</vt:lpstr>
      <vt:lpstr>Writing a program to do this</vt:lpstr>
      <vt:lpstr>Visualizing this application</vt:lpstr>
      <vt:lpstr>Visualizing this application</vt:lpstr>
      <vt:lpstr>Python, Java and C++ all have prebuilt tools for each step</vt:lpstr>
      <vt:lpstr>Let’s start with Python</vt:lpstr>
      <vt:lpstr>What about Java versus C++?</vt:lpstr>
      <vt:lpstr>C++ Version?  </vt:lpstr>
      <vt:lpstr>C++ Disadvantage</vt:lpstr>
      <vt:lpstr>quality of machine code</vt:lpstr>
      <vt:lpstr>Runtime types versus static types</vt:lpstr>
      <vt:lpstr>data structures and compilation quality are just the start.</vt:lpstr>
      <vt:lpstr>In fact, we should think of the application as a series of tasks</vt:lpstr>
      <vt:lpstr>We want to keep all 26 cores busy</vt:lpstr>
      <vt:lpstr>Thread:  A big topic for CS4414</vt:lpstr>
      <vt:lpstr>Visualizing task-level Parallelism</vt:lpstr>
      <vt:lpstr>Understanding the timer output</vt:lpstr>
      <vt:lpstr>Understanding the timer output</vt:lpstr>
      <vt:lpstr>Why did I show each thread with its own word-count tree?</vt:lpstr>
      <vt:lpstr>Down side of having 56 trees… </vt:lpstr>
      <vt:lpstr>Downside of Having 56 Trees…</vt:lpstr>
      <vt:lpstr>Tree merge is “easy”</vt:lpstr>
      <vt:lpstr>Each thread computes a partial word count on a portion of our data</vt:lpstr>
      <vt:lpstr>Parallel Binary merge</vt:lpstr>
      <vt:lpstr>Parallel Binary merge</vt:lpstr>
      <vt:lpstr>Worth implementing?</vt:lpstr>
      <vt:lpstr>new challenge: keep everything running simultaneously!</vt:lpstr>
      <vt:lpstr>Terminology</vt:lpstr>
      <vt:lpstr>Our challenge: Not just data structures and parallelism, but bottlenecks</vt:lpstr>
      <vt:lpstr>Amdahl’s Law</vt:lpstr>
      <vt:lpstr>A Day Trip to Niagara Falls</vt:lpstr>
      <vt:lpstr>A Day Trip to Niagara Falls</vt:lpstr>
      <vt:lpstr>How Amdahl thought about parallelism</vt:lpstr>
      <vt:lpstr>How AmDahl Expressed his law</vt:lpstr>
      <vt:lpstr>What would be sequential in our  word-frequency application?</vt:lpstr>
      <vt:lpstr>What else would be sequential in our word count application?</vt:lpstr>
      <vt:lpstr>The file system ends up very busy!</vt:lpstr>
      <vt:lpstr>The file system ends up very busy!</vt:lpstr>
      <vt:lpstr>File access costs: Two aspects</vt:lpstr>
      <vt:lpstr>File access costs: Two aspects</vt:lpstr>
      <vt:lpstr>How the Linux file System is structured</vt:lpstr>
      <vt:lpstr>Cache: A concept used throughout computing</vt:lpstr>
      <vt:lpstr>Prefetching into a cache</vt:lpstr>
      <vt:lpstr>Prefetching into a cache</vt:lpstr>
      <vt:lpstr>Why Prefetching and caching help</vt:lpstr>
      <vt:lpstr>In fact the CPU itself uses caches and prefetching, too!</vt:lpstr>
      <vt:lpstr>Performance differs enormously!</vt:lpstr>
      <vt:lpstr>Ideal case</vt:lpstr>
      <vt:lpstr>Add it all up?</vt:lpstr>
      <vt:lpstr>Would Google or Microsoft care?</vt:lpstr>
      <vt:lpstr>Performance-critical tasks</vt:lpstr>
      <vt:lpstr>Our agenda in the next 24 lectures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CS4414  Systems Programming</dc:title>
  <dc:creator>Ken Birman</dc:creator>
  <cp:lastModifiedBy>Ken Birman</cp:lastModifiedBy>
  <cp:revision>139</cp:revision>
  <dcterms:created xsi:type="dcterms:W3CDTF">2020-07-27T14:20:38Z</dcterms:created>
  <dcterms:modified xsi:type="dcterms:W3CDTF">2021-03-25T12:53:47Z</dcterms:modified>
</cp:coreProperties>
</file>