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7"/>
  </p:notesMasterIdLst>
  <p:sldIdLst>
    <p:sldId id="256" r:id="rId3"/>
    <p:sldId id="706" r:id="rId4"/>
    <p:sldId id="702" r:id="rId5"/>
    <p:sldId id="707" r:id="rId6"/>
    <p:sldId id="704" r:id="rId7"/>
    <p:sldId id="257" r:id="rId8"/>
    <p:sldId id="259" r:id="rId9"/>
    <p:sldId id="698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692" r:id="rId21"/>
    <p:sldId id="697" r:id="rId22"/>
    <p:sldId id="699" r:id="rId23"/>
    <p:sldId id="269" r:id="rId24"/>
    <p:sldId id="661" r:id="rId25"/>
    <p:sldId id="708" r:id="rId26"/>
    <p:sldId id="709" r:id="rId27"/>
    <p:sldId id="693" r:id="rId28"/>
    <p:sldId id="703" r:id="rId29"/>
    <p:sldId id="651" r:id="rId30"/>
    <p:sldId id="639" r:id="rId31"/>
    <p:sldId id="694" r:id="rId32"/>
    <p:sldId id="649" r:id="rId33"/>
    <p:sldId id="597" r:id="rId34"/>
    <p:sldId id="598" r:id="rId35"/>
    <p:sldId id="682" r:id="rId36"/>
    <p:sldId id="599" r:id="rId37"/>
    <p:sldId id="601" r:id="rId38"/>
    <p:sldId id="602" r:id="rId39"/>
    <p:sldId id="663" r:id="rId40"/>
    <p:sldId id="664" r:id="rId41"/>
    <p:sldId id="665" r:id="rId42"/>
    <p:sldId id="666" r:id="rId43"/>
    <p:sldId id="667" r:id="rId44"/>
    <p:sldId id="668" r:id="rId45"/>
    <p:sldId id="695" r:id="rId46"/>
    <p:sldId id="669" r:id="rId47"/>
    <p:sldId id="678" r:id="rId48"/>
    <p:sldId id="670" r:id="rId49"/>
    <p:sldId id="672" r:id="rId50"/>
    <p:sldId id="673" r:id="rId51"/>
    <p:sldId id="674" r:id="rId52"/>
    <p:sldId id="679" r:id="rId53"/>
    <p:sldId id="700" r:id="rId54"/>
    <p:sldId id="647" r:id="rId55"/>
    <p:sldId id="588" r:id="rId56"/>
    <p:sldId id="589" r:id="rId57"/>
    <p:sldId id="685" r:id="rId58"/>
    <p:sldId id="686" r:id="rId59"/>
    <p:sldId id="696" r:id="rId60"/>
    <p:sldId id="637" r:id="rId61"/>
    <p:sldId id="591" r:id="rId62"/>
    <p:sldId id="592" r:id="rId63"/>
    <p:sldId id="593" r:id="rId64"/>
    <p:sldId id="687" r:id="rId65"/>
    <p:sldId id="701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7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8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5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0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1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0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65B0C-B35D-4608-94F8-324A6C7A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65B0C-B35D-4608-94F8-324A6C7A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58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09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64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1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3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8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6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649905-B548-41FA-AF57-331B80A246F4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4023-AC0E-490F-BDFA-A5EF854AFC0F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FDE7-A2CA-44C8-90E5-8D718A7395AB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4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5" y="435678"/>
            <a:ext cx="1012279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52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47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60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4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7" y="445070"/>
            <a:ext cx="101219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74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8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34DC-DC5C-463A-BE68-3CD572CEADAE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186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49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2" y="228601"/>
            <a:ext cx="2914649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167" y="228601"/>
            <a:ext cx="8544984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3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1362076"/>
            <a:ext cx="5162549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3924301"/>
            <a:ext cx="5162549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48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73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331-3866-4873-8904-BE310315B536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4612-BFCA-47F0-AA72-2EC86FAED941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F241-40B5-43E4-92EC-64A2FD0F5C73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6E2F-6D97-470C-8A23-A37255A5EBB7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BA0B-1AAC-4A87-89F5-05BB9F9862EB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82C-D0E5-4158-828E-48FADF9EBED2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B7C-1670-43FB-9AC2-458F8D2A196F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52D670-92A8-4A7A-B1D3-2E98B51595C0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012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30418" y="-26987"/>
            <a:ext cx="1746249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046858" y="672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74458" y="6601842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Evolution and Architecture of Modern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1EB4-DD95-437D-A90D-4DA3CBCB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Computer: Dell R-740: $2,600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EDC-976E-4B8B-8F91-15B50F9B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Intel Xenon chips with 28 “hyperthreaded” cores running at 1GIPS (clock rate is 3Ghz)</a:t>
            </a:r>
          </a:p>
          <a:p>
            <a:endParaRPr lang="en-US" dirty="0"/>
          </a:p>
          <a:p>
            <a:r>
              <a:rPr lang="en-US" dirty="0"/>
              <a:t>Up to 3 TB of memory, multiple levels of memory caches</a:t>
            </a:r>
          </a:p>
          <a:p>
            <a:endParaRPr lang="en-US" dirty="0"/>
          </a:p>
          <a:p>
            <a:r>
              <a:rPr lang="en-US" dirty="0"/>
              <a:t>All sorts of devices accessible directly or over the network</a:t>
            </a:r>
          </a:p>
          <a:p>
            <a:endParaRPr lang="en-US" dirty="0"/>
          </a:p>
          <a:p>
            <a:r>
              <a:rPr lang="en-US" dirty="0"/>
              <a:t>NVIDIA Tesla T4 GPU: adds $6,000, peaks at 269 TFLOPS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9770-8D6F-4594-8152-C7374D7F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6BD9D-07B1-4D32-88CE-D3708E0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6E176F-9795-4D1D-B773-831D3E1D3C2E}"/>
              </a:ext>
            </a:extLst>
          </p:cNvPr>
          <p:cNvSpPr/>
          <p:nvPr/>
        </p:nvSpPr>
        <p:spPr>
          <a:xfrm>
            <a:off x="956732" y="585216"/>
            <a:ext cx="3886200" cy="1499616"/>
          </a:xfrm>
          <a:prstGeom prst="wedgeRoundRectCallout">
            <a:avLst>
              <a:gd name="adj1" fmla="val 98967"/>
              <a:gd name="adj2" fmla="val 69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One CPU core actually runs two programs at the same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89529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4FC6-344D-4076-8BC4-C3B89E4E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Xenon                           NVIDIA TESLA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F0252-615D-4904-96DC-E7108777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2436-0C73-425D-8227-427A4F8A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0F201-53C6-44E4-A902-792FFCE9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2" y="2069318"/>
            <a:ext cx="5579535" cy="378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53120-019A-400E-818B-62F6BB0D3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784" y="2060190"/>
            <a:ext cx="4446958" cy="1967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585F68-BEEF-41E2-A89C-917C9B8ABECA}"/>
              </a:ext>
            </a:extLst>
          </p:cNvPr>
          <p:cNvSpPr txBox="1"/>
          <p:nvPr/>
        </p:nvSpPr>
        <p:spPr>
          <a:xfrm>
            <a:off x="905932" y="5851465"/>
            <a:ext cx="550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core is like a little computer, talking to the others over an on-chip network (the CMS)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7F793-61C4-4B86-9F3C-ED6AD2727764}"/>
              </a:ext>
            </a:extLst>
          </p:cNvPr>
          <p:cNvSpPr txBox="1"/>
          <p:nvPr/>
        </p:nvSpPr>
        <p:spPr>
          <a:xfrm>
            <a:off x="6758595" y="4386732"/>
            <a:ext cx="543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GPU has so many cores that a photo of the chip is pointless.  Instead they draw graphics like these to help you visualize ways of using hundreds of cores to process a tensor (the “block” in the middle) in parallel!</a:t>
            </a:r>
          </a:p>
        </p:txBody>
      </p:sp>
    </p:spTree>
    <p:extLst>
      <p:ext uri="{BB962C8B-B14F-4D97-AF65-F5344CB8AC3E}">
        <p14:creationId xmlns:p14="http://schemas.microsoft.com/office/powerpoint/2010/main" val="143478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F1AB5-0F67-44D0-B8A7-E216ECF0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1E754-6763-4CA3-B3E5-F112BF1D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32405" cy="4023360"/>
          </a:xfrm>
        </p:spPr>
        <p:txBody>
          <a:bodyPr/>
          <a:lstStyle/>
          <a:p>
            <a:r>
              <a:rPr lang="en-US" dirty="0"/>
              <a:t>In the early years of computing, we went from machines built from distinct electronic components (earliest generations) to ones built from integrated circuits with everything on one chip.</a:t>
            </a:r>
          </a:p>
          <a:p>
            <a:endParaRPr lang="en-US" dirty="0"/>
          </a:p>
          <a:p>
            <a:r>
              <a:rPr lang="en-US" dirty="0"/>
              <a:t>Quickly, people noticed that each new generation of computer had roughly double the capacity of the previous one and could run roughly twice as fast!  Gordon Moore proposed this as a “law”.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5D748-5CE6-4C9D-9C78-34C83638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CA8A-7BF3-4847-972E-86846BBA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27DB7-E942-46F0-AF6B-1AE32171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2F34-6B5B-464D-9731-FE25605C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by 2006 Moore’s Law </a:t>
            </a:r>
            <a:br>
              <a:rPr lang="en-US" dirty="0"/>
            </a:br>
            <a:r>
              <a:rPr lang="en-US" dirty="0"/>
              <a:t>seemed to be ending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3C4C-D1B2-4D7F-832E-862AB569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4E533-7557-4D8A-80CE-92A992C1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A2738-E215-4EED-92D9-38CCBA4D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A023B-ADA3-40D8-8657-958F2721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075881"/>
            <a:ext cx="6308196" cy="46691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FD0FD0-74C2-42EC-B071-EDCF988A9A24}"/>
              </a:ext>
            </a:extLst>
          </p:cNvPr>
          <p:cNvCxnSpPr/>
          <p:nvPr/>
        </p:nvCxnSpPr>
        <p:spPr>
          <a:xfrm flipV="1">
            <a:off x="2065867" y="3183467"/>
            <a:ext cx="3810000" cy="2980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8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85945C-11A7-475C-B680-643D5CA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ended Moore’s Law?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9BFD0-3359-44CA-8BF0-9B8F276E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run a chip at higher and higher speeds, we </a:t>
            </a:r>
            <a:br>
              <a:rPr lang="en-US" dirty="0"/>
            </a:br>
            <a:r>
              <a:rPr lang="en-US" dirty="0"/>
              <a:t>use a faster clock rate and keep more of the </a:t>
            </a:r>
            <a:br>
              <a:rPr lang="en-US" dirty="0"/>
            </a:br>
            <a:r>
              <a:rPr lang="en-US" dirty="0"/>
              <a:t>circuitry busy.</a:t>
            </a:r>
          </a:p>
          <a:p>
            <a:endParaRPr lang="en-US" dirty="0"/>
          </a:p>
          <a:p>
            <a:r>
              <a:rPr lang="en-US" dirty="0"/>
              <a:t>Computing is a form of “work” and work generates heat… as roughly the square of the clock rate.</a:t>
            </a:r>
          </a:p>
          <a:p>
            <a:endParaRPr lang="en-US" dirty="0"/>
          </a:p>
          <a:p>
            <a:r>
              <a:rPr lang="en-US" dirty="0"/>
              <a:t>Chips began to fail.  Some would (literally) melt or catch fire!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721C6-8A66-4368-8B39-64F28908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5DDE0-8F27-4E20-94BD-B99898BA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FAF7F-CFE8-46C9-A16A-6355EF92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3" y="192799"/>
            <a:ext cx="2513081" cy="22778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13EDF0-5743-41F7-B1CA-77BD59A8630A}"/>
              </a:ext>
            </a:extLst>
          </p:cNvPr>
          <p:cNvSpPr/>
          <p:nvPr/>
        </p:nvSpPr>
        <p:spPr>
          <a:xfrm>
            <a:off x="10293531" y="423872"/>
            <a:ext cx="1306286" cy="13149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4A6D4-03D4-4CC1-A8E6-711C546BD0D8}"/>
              </a:ext>
            </a:extLst>
          </p:cNvPr>
          <p:cNvSpPr txBox="1"/>
          <p:nvPr/>
        </p:nvSpPr>
        <p:spPr>
          <a:xfrm>
            <a:off x="9182107" y="2477249"/>
            <a:ext cx="287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 overclock your desktop this can happen…</a:t>
            </a:r>
          </a:p>
        </p:txBody>
      </p:sp>
    </p:spTree>
    <p:extLst>
      <p:ext uri="{BB962C8B-B14F-4D97-AF65-F5344CB8AC3E}">
        <p14:creationId xmlns:p14="http://schemas.microsoft.com/office/powerpoint/2010/main" val="12344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BCB2-1DCB-4548-8C94-1F6AA795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parallelism saved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B86D-336B-47AA-A052-FEA3EEAA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generation of computers emerged in which we ran the clocks at a somewhat lower speed (usually around 2 GHz, which corresponds to about 1 billion instructions per second), but had many CPUs in each computer.</a:t>
            </a:r>
          </a:p>
          <a:p>
            <a:endParaRPr lang="en-US" dirty="0"/>
          </a:p>
          <a:p>
            <a:r>
              <a:rPr lang="en-US" dirty="0"/>
              <a:t>A computer needs to have nearby memory, but applications needed access to “all” the memory.  This leads to what we call a “non-uniform memory access behavior”: NUMA.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B469B-DAA8-4E16-B710-003ED22C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C5A9-0811-416F-B457-7B23C1C1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185D0E-556E-41B2-A788-A33CF301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08" y="2075881"/>
            <a:ext cx="6308196" cy="4669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05202-61ED-48E3-B2E5-B1388B29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with NUMA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322C0-0C86-4CB2-B353-C54FBD8A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30E5B-71BA-41E3-BC22-D7BBFE52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DBEC1-6D1D-4AB0-9B8B-98E05104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C6DD52-D037-49F1-AE0D-E046994AF8C9}"/>
              </a:ext>
            </a:extLst>
          </p:cNvPr>
          <p:cNvCxnSpPr>
            <a:cxnSpLocks/>
          </p:cNvCxnSpPr>
          <p:nvPr/>
        </p:nvCxnSpPr>
        <p:spPr>
          <a:xfrm flipV="1">
            <a:off x="2438400" y="2540000"/>
            <a:ext cx="5122333" cy="353906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C6FA8E-17E9-4C3D-9D06-461B22E302F1}"/>
              </a:ext>
            </a:extLst>
          </p:cNvPr>
          <p:cNvSpPr txBox="1"/>
          <p:nvPr/>
        </p:nvSpPr>
        <p:spPr>
          <a:xfrm>
            <a:off x="2438400" y="2844800"/>
            <a:ext cx="265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Graph from prior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64DA3-58AA-4C35-99AA-4F2DAFC7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005" y="1703586"/>
            <a:ext cx="7132595" cy="51544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9300EB-6031-4E50-AC98-8103C7A9878E}"/>
              </a:ext>
            </a:extLst>
          </p:cNvPr>
          <p:cNvCxnSpPr>
            <a:cxnSpLocks/>
          </p:cNvCxnSpPr>
          <p:nvPr/>
        </p:nvCxnSpPr>
        <p:spPr>
          <a:xfrm flipV="1">
            <a:off x="2252133" y="2650067"/>
            <a:ext cx="5181600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A024-0755-468C-88A6-C4335142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… making modern machines complicated!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C177F-9B6C-4F4B-BD3D-1FF27E6D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 to 2006, a good program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Used the best algorithm: computational complexity, elegance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Implemented it in a language like C++ that offers efficiency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Ran on one machine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 past decade has been disruptive!  Suddenly even a single computer might have the ability to do hundreds of parallel tasks!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A9E33-8FAF-4453-8DD8-B9112A5D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D3FF-677E-4EF7-B88E-E39F209F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3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426B-EA17-449D-9084-C7B05D1C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Hardware shapes the</a:t>
            </a:r>
            <a:br>
              <a:rPr lang="en-US" dirty="0"/>
            </a:br>
            <a:r>
              <a:rPr lang="en-US" dirty="0"/>
              <a:t>Application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D54A-F064-4DE9-ACF5-0F255544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82578"/>
            <a:ext cx="10641690" cy="3626781"/>
          </a:xfrm>
        </p:spPr>
        <p:txBody>
          <a:bodyPr>
            <a:normAutofit/>
          </a:bodyPr>
          <a:lstStyle/>
          <a:p>
            <a:r>
              <a:rPr lang="en-US" dirty="0"/>
              <a:t>We need to ask how a NUMA architecture impacts our designs.</a:t>
            </a:r>
          </a:p>
          <a:p>
            <a:endParaRPr lang="en-US" dirty="0"/>
          </a:p>
          <a:p>
            <a:r>
              <a:rPr lang="en-US" dirty="0"/>
              <a:t>If not all variables are equally fast to access, how can we “code” to achieve the fastest solution?</a:t>
            </a:r>
          </a:p>
          <a:p>
            <a:endParaRPr lang="en-US" dirty="0"/>
          </a:p>
          <a:p>
            <a:r>
              <a:rPr lang="en-US" dirty="0"/>
              <a:t>And how do we keep all of this hardware “optimally busy”?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768D-44A5-4AFA-A596-E01ADD31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F3F2B-9967-4967-AFA9-0C44065D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Strategies for Shoeing with Concave Stock | American Farriers Journal">
            <a:extLst>
              <a:ext uri="{FF2B5EF4-FFF2-40B4-BE49-F238E27FC236}">
                <a16:creationId xmlns:a16="http://schemas.microsoft.com/office/drawing/2014/main" id="{F68EB876-9227-4429-A7BE-2B1461ED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67" y="188637"/>
            <a:ext cx="2980267" cy="20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2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terms we often 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7" y="2286000"/>
            <a:ext cx="10769939" cy="4023360"/>
          </a:xfrm>
        </p:spPr>
        <p:txBody>
          <a:bodyPr>
            <a:noAutofit/>
          </a:bodyPr>
          <a:lstStyle/>
          <a:p>
            <a:r>
              <a:rPr lang="en-US" b="1" dirty="0"/>
              <a:t>Architecture: </a:t>
            </a:r>
            <a:r>
              <a:rPr lang="en-US" dirty="0"/>
              <a:t>(also ISA: instruction set architecture) </a:t>
            </a:r>
            <a:br>
              <a:rPr lang="en-US" dirty="0"/>
            </a:br>
            <a:r>
              <a:rPr lang="en-US" dirty="0"/>
              <a:t>The parts of a processor design that one needs to understand for writing correct machine/assembly code</a:t>
            </a:r>
          </a:p>
          <a:p>
            <a:pPr lvl="1"/>
            <a:r>
              <a:rPr lang="en-US" dirty="0"/>
              <a:t> Examples:  instruction set specification, registers</a:t>
            </a:r>
          </a:p>
          <a:p>
            <a:pPr lvl="1"/>
            <a:r>
              <a:rPr lang="en-US" dirty="0"/>
              <a:t> Machine Code: Byte-level programs a processor executes </a:t>
            </a:r>
          </a:p>
          <a:p>
            <a:pPr lvl="1"/>
            <a:r>
              <a:rPr lang="en-US" dirty="0"/>
              <a:t> Assembly Code: Readable text representation of machine code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CA11A-1663-4296-ABC1-9FE6C833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7676-7633-44E6-8CB3-6781F61F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BB9E-4C96-47DE-8B87-7A7F0D83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981DC-8FDF-4157-AE5A-2B588D56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0C46F-981D-41DF-8231-5329C72F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4E69D-9269-4D93-BEE1-6C24EF211856}"/>
              </a:ext>
            </a:extLst>
          </p:cNvPr>
          <p:cNvSpPr txBox="1"/>
          <p:nvPr/>
        </p:nvSpPr>
        <p:spPr>
          <a:xfrm>
            <a:off x="776104" y="3037543"/>
            <a:ext cx="2951257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Computers are multicore</a:t>
            </a:r>
            <a:br>
              <a:rPr lang="en-US" dirty="0"/>
            </a:br>
            <a:r>
              <a:rPr lang="en-US" dirty="0"/>
              <a:t>NUMA machines capable</a:t>
            </a:r>
            <a:br>
              <a:rPr lang="en-US" dirty="0"/>
            </a:br>
            <a:r>
              <a:rPr lang="en-US" dirty="0"/>
              <a:t>of many forms of parallelism. </a:t>
            </a:r>
            <a:br>
              <a:rPr lang="en-US" dirty="0"/>
            </a:br>
            <a:r>
              <a:rPr lang="en-US" dirty="0"/>
              <a:t>They are extremely complex </a:t>
            </a:r>
            <a:br>
              <a:rPr lang="en-US" dirty="0"/>
            </a:br>
            <a:r>
              <a:rPr lang="en-US" dirty="0"/>
              <a:t>and sophisticated.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00660-69B5-423E-83DB-195F7A1CAF16}"/>
              </a:ext>
            </a:extLst>
          </p:cNvPr>
          <p:cNvSpPr txBox="1"/>
          <p:nvPr/>
        </p:nvSpPr>
        <p:spPr>
          <a:xfrm>
            <a:off x="3985778" y="3169771"/>
            <a:ext cx="371165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Individual CPUs don’t make this NUMA</a:t>
            </a:r>
            <a:br>
              <a:rPr lang="en-US" dirty="0"/>
            </a:br>
            <a:r>
              <a:rPr lang="en-US" dirty="0"/>
              <a:t>dimension obvious. The whole idea is </a:t>
            </a:r>
            <a:br>
              <a:rPr lang="en-US" dirty="0"/>
            </a:br>
            <a:r>
              <a:rPr lang="en-US" dirty="0"/>
              <a:t>that if you don’t want to know, you can</a:t>
            </a:r>
            <a:br>
              <a:rPr lang="en-US" dirty="0"/>
            </a:br>
            <a:r>
              <a:rPr lang="en-US" dirty="0"/>
              <a:t>ignore the presence of parallelism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4ABD1-2D69-4CB1-BC4D-00EB3A479704}"/>
              </a:ext>
            </a:extLst>
          </p:cNvPr>
          <p:cNvSpPr txBox="1"/>
          <p:nvPr/>
        </p:nvSpPr>
        <p:spPr>
          <a:xfrm>
            <a:off x="7793661" y="3169771"/>
            <a:ext cx="42292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Compiled languages are</a:t>
            </a:r>
            <a:br>
              <a:rPr lang="en-US" dirty="0"/>
            </a:br>
            <a:r>
              <a:rPr lang="en-US" dirty="0"/>
              <a:t>translated to machine language. Understanding this mapping will allow us to make far more effective use of the machine.</a:t>
            </a:r>
          </a:p>
        </p:txBody>
      </p:sp>
    </p:spTree>
    <p:extLst>
      <p:ext uri="{BB962C8B-B14F-4D97-AF65-F5344CB8AC3E}">
        <p14:creationId xmlns:p14="http://schemas.microsoft.com/office/powerpoint/2010/main" val="28336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terms we often 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7" y="2286000"/>
            <a:ext cx="10769939" cy="4023360"/>
          </a:xfrm>
        </p:spPr>
        <p:txBody>
          <a:bodyPr>
            <a:noAutofit/>
          </a:bodyPr>
          <a:lstStyle/>
          <a:p>
            <a:r>
              <a:rPr lang="en-US" b="1" dirty="0"/>
              <a:t>Microarchitecture: “drill down”.  </a:t>
            </a:r>
          </a:p>
          <a:p>
            <a:r>
              <a:rPr lang="en-US" dirty="0"/>
              <a:t>Details or implementation of the architecture</a:t>
            </a:r>
          </a:p>
          <a:p>
            <a:pPr lvl="1"/>
            <a:r>
              <a:rPr lang="en-US" dirty="0"/>
              <a:t> Examples: memory or cache sizes, clock speed (frequency)</a:t>
            </a:r>
          </a:p>
          <a:p>
            <a:pPr lvl="1"/>
            <a:endParaRPr lang="en-US" dirty="0"/>
          </a:p>
          <a:p>
            <a:r>
              <a:rPr lang="en-US" b="1" dirty="0"/>
              <a:t>Example ISAs: </a:t>
            </a:r>
          </a:p>
          <a:p>
            <a:pPr lvl="1"/>
            <a:r>
              <a:rPr lang="en-US" dirty="0"/>
              <a:t> Intel: x86, IA32, Itanium, x86-64</a:t>
            </a:r>
          </a:p>
          <a:p>
            <a:pPr lvl="1"/>
            <a:r>
              <a:rPr lang="en-US" dirty="0"/>
              <a:t> ARM: Used in almost all mobile phones</a:t>
            </a:r>
          </a:p>
          <a:p>
            <a:pPr lvl="1"/>
            <a:r>
              <a:rPr lang="en-US" dirty="0"/>
              <a:t> RISC V: New open-source ISA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54F50-E844-43B6-B178-E18D25F3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71B86-F85E-441F-A7DF-FE521A2A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E387-1D4A-4A43-9DB8-E755AC24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8E74-C9FF-48B6-B8CF-A9E8F5DA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61E6-AE01-4A2C-B01B-1B363651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single thread computes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2B69-88F1-4ABF-B959-7680A1FC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CS4414 we think of each computation in terms of a “thread”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thread is a pointer into the program instructions.  The CPU loads the instruction that the “PC” points to, fetches any operands from memory, does the action, saves the results back to memory.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PC is incremented to point to the next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B846B-4F7B-43FE-AE3F-A2F7EDC6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776B0-3839-403D-AD23-9742A6F0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D338E0-CA44-437F-87E9-C9CB90827BC7}"/>
              </a:ext>
            </a:extLst>
          </p:cNvPr>
          <p:cNvSpPr/>
          <p:nvPr/>
        </p:nvSpPr>
        <p:spPr>
          <a:xfrm>
            <a:off x="10717321" y="313267"/>
            <a:ext cx="527500" cy="1134533"/>
          </a:xfrm>
          <a:custGeom>
            <a:avLst/>
            <a:gdLst>
              <a:gd name="connsiteX0" fmla="*/ 111546 w 527500"/>
              <a:gd name="connsiteY0" fmla="*/ 0 h 1134533"/>
              <a:gd name="connsiteX1" fmla="*/ 526412 w 527500"/>
              <a:gd name="connsiteY1" fmla="*/ 381000 h 1134533"/>
              <a:gd name="connsiteX2" fmla="*/ 1479 w 527500"/>
              <a:gd name="connsiteY2" fmla="*/ 694266 h 1134533"/>
              <a:gd name="connsiteX3" fmla="*/ 399412 w 527500"/>
              <a:gd name="connsiteY3" fmla="*/ 1134533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00" h="1134533">
                <a:moveTo>
                  <a:pt x="111546" y="0"/>
                </a:moveTo>
                <a:cubicBezTo>
                  <a:pt x="328151" y="132644"/>
                  <a:pt x="544756" y="265289"/>
                  <a:pt x="526412" y="381000"/>
                </a:cubicBezTo>
                <a:cubicBezTo>
                  <a:pt x="508068" y="496711"/>
                  <a:pt x="22646" y="568677"/>
                  <a:pt x="1479" y="694266"/>
                </a:cubicBezTo>
                <a:cubicBezTo>
                  <a:pt x="-19688" y="819855"/>
                  <a:pt x="189862" y="977194"/>
                  <a:pt x="399412" y="113453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21D1C-CC07-40EA-BCAB-BAD67FB56D23}"/>
              </a:ext>
            </a:extLst>
          </p:cNvPr>
          <p:cNvSpPr txBox="1"/>
          <p:nvPr/>
        </p:nvSpPr>
        <p:spPr>
          <a:xfrm>
            <a:off x="9850771" y="1558997"/>
            <a:ext cx="226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way to depict a single thread</a:t>
            </a:r>
          </a:p>
        </p:txBody>
      </p:sp>
    </p:spTree>
    <p:extLst>
      <p:ext uri="{BB962C8B-B14F-4D97-AF65-F5344CB8AC3E}">
        <p14:creationId xmlns:p14="http://schemas.microsoft.com/office/powerpoint/2010/main" val="413928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</a:t>
            </a:r>
            <a:br>
              <a:rPr lang="en-US" dirty="0"/>
            </a:br>
            <a:r>
              <a:rPr lang="en-US" dirty="0"/>
              <a:t>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Programmer-Visible State</a:t>
            </a:r>
          </a:p>
          <a:p>
            <a:pPr lvl="1"/>
            <a:r>
              <a:rPr lang="en-US" sz="2800" dirty="0"/>
              <a:t> PC: Program counter</a:t>
            </a:r>
          </a:p>
          <a:p>
            <a:pPr lvl="2"/>
            <a:r>
              <a:rPr lang="en-US" sz="2000" dirty="0"/>
              <a:t> Address of next instruction</a:t>
            </a:r>
          </a:p>
          <a:p>
            <a:pPr lvl="2"/>
            <a:r>
              <a:rPr lang="en-US" sz="2000" dirty="0"/>
              <a:t> Called “RIP” (x86-64)</a:t>
            </a:r>
          </a:p>
          <a:p>
            <a:pPr lvl="1"/>
            <a:r>
              <a:rPr lang="en-US" sz="2800" dirty="0"/>
              <a:t> Register file</a:t>
            </a:r>
          </a:p>
          <a:p>
            <a:pPr lvl="2"/>
            <a:r>
              <a:rPr lang="en-US" sz="2000" dirty="0"/>
              <a:t> Heavily used program data</a:t>
            </a:r>
          </a:p>
          <a:p>
            <a:pPr lvl="1"/>
            <a:r>
              <a:rPr lang="en-US" sz="2800" dirty="0"/>
              <a:t> Condition codes</a:t>
            </a:r>
          </a:p>
          <a:p>
            <a:pPr lvl="2"/>
            <a:r>
              <a:rPr lang="en-US" sz="2000" dirty="0"/>
              <a:t> Store status information about most recent   </a:t>
            </a:r>
            <a:br>
              <a:rPr lang="en-US" sz="2000" dirty="0"/>
            </a:br>
            <a:r>
              <a:rPr lang="en-US" sz="2000" dirty="0"/>
              <a:t>  arithmetic or logical operation</a:t>
            </a:r>
          </a:p>
          <a:p>
            <a:pPr lvl="2"/>
            <a:r>
              <a:rPr lang="en-US" sz="2000" dirty="0"/>
              <a:t> 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</a:t>
            </a:r>
          </a:p>
          <a:p>
            <a:pPr lvl="2"/>
            <a:r>
              <a:rPr lang="en-US" sz="2000" dirty="0"/>
              <a:t>Byte addressable array</a:t>
            </a:r>
          </a:p>
          <a:p>
            <a:pPr lvl="2"/>
            <a:r>
              <a:rPr lang="en-US" sz="2000" dirty="0"/>
              <a:t>Code and user data</a:t>
            </a:r>
          </a:p>
          <a:p>
            <a:pPr lvl="2"/>
            <a:r>
              <a:rPr lang="en-US" sz="2000" dirty="0"/>
              <a:t>Stack to support procedures</a:t>
            </a:r>
          </a:p>
          <a:p>
            <a:pPr marL="310896" lvl="2" indent="0">
              <a:buNone/>
            </a:pPr>
            <a:endParaRPr lang="en-US" sz="2000" dirty="0"/>
          </a:p>
          <a:p>
            <a:r>
              <a:rPr lang="en-US" sz="3200" dirty="0"/>
              <a:t>Puzzle:</a:t>
            </a:r>
          </a:p>
          <a:p>
            <a:pPr lvl="2"/>
            <a:r>
              <a:rPr lang="en-US" sz="2200" dirty="0"/>
              <a:t> </a:t>
            </a:r>
            <a:r>
              <a:rPr lang="en-US" sz="2200" i="1" dirty="0"/>
              <a:t>On a NUMA machine, a CPU is near a fast</a:t>
            </a:r>
            <a:br>
              <a:rPr lang="en-US" sz="2200" i="1" dirty="0"/>
            </a:br>
            <a:r>
              <a:rPr lang="en-US" sz="2200" i="1" dirty="0"/>
              <a:t>  memory but can access </a:t>
            </a:r>
            <a:r>
              <a:rPr lang="en-US" sz="2200" dirty="0"/>
              <a:t>all</a:t>
            </a:r>
            <a:r>
              <a:rPr lang="en-US" sz="2200" i="1" dirty="0"/>
              <a:t> memory.</a:t>
            </a:r>
          </a:p>
          <a:p>
            <a:pPr lvl="2"/>
            <a:r>
              <a:rPr lang="en-US" sz="2200" i="1" dirty="0"/>
              <a:t> How does this impact software design?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2E12-F457-40AD-B6A6-B1797203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48" y="246111"/>
            <a:ext cx="5071873" cy="16982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27F16-8137-4384-8FC5-7AADEEE7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203B2-C6C7-417E-B45C-6DEF03F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</a:t>
            </a:r>
            <a:br>
              <a:rPr lang="en-US" dirty="0"/>
            </a:br>
            <a:r>
              <a:rPr lang="en-US" dirty="0"/>
              <a:t>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Programmer-Visible State</a:t>
            </a:r>
          </a:p>
          <a:p>
            <a:pPr lvl="1"/>
            <a:r>
              <a:rPr lang="en-US" sz="2800" dirty="0"/>
              <a:t> PC: Program counter</a:t>
            </a:r>
          </a:p>
          <a:p>
            <a:pPr lvl="2"/>
            <a:r>
              <a:rPr lang="en-US" sz="2000" dirty="0"/>
              <a:t> Address of next instruction</a:t>
            </a:r>
          </a:p>
          <a:p>
            <a:pPr lvl="2"/>
            <a:r>
              <a:rPr lang="en-US" sz="2000" dirty="0"/>
              <a:t> Called “RIP” (x86-64)</a:t>
            </a:r>
          </a:p>
          <a:p>
            <a:pPr lvl="1"/>
            <a:r>
              <a:rPr lang="en-US" sz="2800" dirty="0"/>
              <a:t> Register file</a:t>
            </a:r>
          </a:p>
          <a:p>
            <a:pPr lvl="2"/>
            <a:r>
              <a:rPr lang="en-US" sz="2000" dirty="0"/>
              <a:t> Heavily used program data</a:t>
            </a:r>
          </a:p>
          <a:p>
            <a:pPr lvl="1"/>
            <a:r>
              <a:rPr lang="en-US" sz="2800" dirty="0"/>
              <a:t> Condition codes</a:t>
            </a:r>
          </a:p>
          <a:p>
            <a:pPr lvl="2"/>
            <a:r>
              <a:rPr lang="en-US" sz="2000" dirty="0"/>
              <a:t> Store status information about most recent   </a:t>
            </a:r>
            <a:br>
              <a:rPr lang="en-US" sz="2000" dirty="0"/>
            </a:br>
            <a:r>
              <a:rPr lang="en-US" sz="2000" dirty="0"/>
              <a:t>  arithmetic or logical operation</a:t>
            </a:r>
          </a:p>
          <a:p>
            <a:pPr lvl="2"/>
            <a:r>
              <a:rPr lang="en-US" sz="2000" dirty="0"/>
              <a:t> 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</a:t>
            </a:r>
          </a:p>
          <a:p>
            <a:pPr lvl="2"/>
            <a:r>
              <a:rPr lang="en-US" sz="2000" dirty="0"/>
              <a:t>Byte addressable array</a:t>
            </a:r>
          </a:p>
          <a:p>
            <a:pPr lvl="2"/>
            <a:r>
              <a:rPr lang="en-US" sz="2000" dirty="0"/>
              <a:t>Code and user data</a:t>
            </a:r>
          </a:p>
          <a:p>
            <a:pPr lvl="2"/>
            <a:r>
              <a:rPr lang="en-US" sz="2000" dirty="0"/>
              <a:t>Stack to support procedures</a:t>
            </a:r>
          </a:p>
          <a:p>
            <a:pPr marL="310896" lvl="2" indent="0">
              <a:buNone/>
            </a:pPr>
            <a:endParaRPr lang="en-US" sz="2000" dirty="0"/>
          </a:p>
          <a:p>
            <a:r>
              <a:rPr lang="en-US" sz="3200" dirty="0"/>
              <a:t>Puzzle:</a:t>
            </a:r>
          </a:p>
          <a:p>
            <a:pPr lvl="2"/>
            <a:r>
              <a:rPr lang="en-US" sz="2200" dirty="0"/>
              <a:t> </a:t>
            </a:r>
            <a:r>
              <a:rPr lang="en-US" sz="2200" i="1" dirty="0"/>
              <a:t>On a NUMA machine, a CPU is near a fast</a:t>
            </a:r>
            <a:br>
              <a:rPr lang="en-US" sz="2200" i="1" dirty="0"/>
            </a:br>
            <a:r>
              <a:rPr lang="en-US" sz="2200" i="1" dirty="0"/>
              <a:t>  memory but can access </a:t>
            </a:r>
            <a:r>
              <a:rPr lang="en-US" sz="2200" dirty="0"/>
              <a:t>all</a:t>
            </a:r>
            <a:r>
              <a:rPr lang="en-US" sz="2200" i="1" dirty="0"/>
              <a:t> memory.</a:t>
            </a:r>
          </a:p>
          <a:p>
            <a:pPr lvl="2"/>
            <a:r>
              <a:rPr lang="en-US" sz="2200" i="1" dirty="0"/>
              <a:t> How does this impact software design?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2E12-F457-40AD-B6A6-B1797203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48" y="246111"/>
            <a:ext cx="5071873" cy="16982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27F16-8137-4384-8FC5-7AADEEE7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203B2-C6C7-417E-B45C-6DEF03F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171D2-5378-46F7-ADAD-B7597166C615}"/>
              </a:ext>
            </a:extLst>
          </p:cNvPr>
          <p:cNvSpPr/>
          <p:nvPr/>
        </p:nvSpPr>
        <p:spPr>
          <a:xfrm>
            <a:off x="1024126" y="914349"/>
            <a:ext cx="10786872" cy="51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EE610-DEA1-44DD-8EDA-A0E9FD8B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15" y="2413965"/>
            <a:ext cx="7711173" cy="2581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4728B6-AB82-466C-BEAE-2D81F815F416}"/>
              </a:ext>
            </a:extLst>
          </p:cNvPr>
          <p:cNvSpPr/>
          <p:nvPr/>
        </p:nvSpPr>
        <p:spPr>
          <a:xfrm>
            <a:off x="9414065" y="1585623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This memory is slower to access!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2C1B0-B416-4430-AB80-542F46F63A98}"/>
              </a:ext>
            </a:extLst>
          </p:cNvPr>
          <p:cNvSpPr/>
          <p:nvPr/>
        </p:nvSpPr>
        <p:spPr>
          <a:xfrm>
            <a:off x="9414065" y="2419372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Same with this one…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CE450-A40A-4577-A5EC-8D29BE9BDD1B}"/>
              </a:ext>
            </a:extLst>
          </p:cNvPr>
          <p:cNvSpPr/>
          <p:nvPr/>
        </p:nvSpPr>
        <p:spPr>
          <a:xfrm>
            <a:off x="9416310" y="3258528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5734A-2434-4124-9C6B-AC44C3284402}"/>
              </a:ext>
            </a:extLst>
          </p:cNvPr>
          <p:cNvSpPr/>
          <p:nvPr/>
        </p:nvSpPr>
        <p:spPr>
          <a:xfrm>
            <a:off x="9414065" y="4108499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EA1FB-70B9-44A9-87E4-384EDC32C748}"/>
              </a:ext>
            </a:extLst>
          </p:cNvPr>
          <p:cNvSpPr/>
          <p:nvPr/>
        </p:nvSpPr>
        <p:spPr>
          <a:xfrm>
            <a:off x="9414065" y="4967547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6A274-B62E-4E15-9E30-A948FC240E23}"/>
              </a:ext>
            </a:extLst>
          </p:cNvPr>
          <p:cNvSpPr txBox="1"/>
          <p:nvPr/>
        </p:nvSpPr>
        <p:spPr>
          <a:xfrm>
            <a:off x="1180296" y="1067471"/>
            <a:ext cx="79713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Example: With 6 on-board DRAM modules and 12 NUMA CPUs, each pair of CPUs has one nearby DRAM module.  Memory in that range of addresses will be very fast.  The other 5 DRAM modules are further away.  Data in those address ranges is visible and everything looks identical, but access is slower!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8A5B88-FFB2-4B02-9D50-2A7A2B369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72"/>
          <a:stretch/>
        </p:blipFill>
        <p:spPr>
          <a:xfrm>
            <a:off x="1340994" y="3134406"/>
            <a:ext cx="3726641" cy="2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524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4484E-61FD-40D2-8CCB-2C7761D7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tries to hide memory delays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48BEE-21A3-47AC-A88F-F7176A8F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it runs thread </a:t>
            </a:r>
            <a:r>
              <a:rPr lang="en-US" b="1" i="1" dirty="0"/>
              <a:t>t</a:t>
            </a:r>
            <a:r>
              <a:rPr lang="en-US" dirty="0"/>
              <a:t> on core </a:t>
            </a:r>
            <a:r>
              <a:rPr lang="en-US" b="1" i="1" dirty="0"/>
              <a:t>k</a:t>
            </a:r>
            <a:r>
              <a:rPr lang="en-US" dirty="0"/>
              <a:t>, Linux tries to allocate memory for </a:t>
            </a:r>
            <a:r>
              <a:rPr lang="en-US" b="1" i="1" dirty="0"/>
              <a:t>t</a:t>
            </a:r>
            <a:r>
              <a:rPr lang="en-US" dirty="0"/>
              <a:t> (stack, malloc…) in the DRAM close to that </a:t>
            </a:r>
            <a:r>
              <a:rPr lang="en-US" b="1" i="1" dirty="0"/>
              <a:t>k.</a:t>
            </a:r>
            <a:endParaRPr lang="en-US" dirty="0"/>
          </a:p>
          <a:p>
            <a:endParaRPr lang="en-US" dirty="0"/>
          </a:p>
          <a:p>
            <a:r>
              <a:rPr lang="en-US" dirty="0"/>
              <a:t>Yet all memory operations work identically even if the thread is actually accessing some other DRAM.  </a:t>
            </a:r>
            <a:r>
              <a:rPr lang="en-US" i="1" dirty="0"/>
              <a:t>They are just slower.</a:t>
            </a:r>
          </a:p>
          <a:p>
            <a:endParaRPr lang="en-US" i="1" dirty="0"/>
          </a:p>
          <a:p>
            <a:r>
              <a:rPr lang="en-US" i="1" dirty="0"/>
              <a:t>Linux doesn’t even tell you which parts of your address space are mapped to which DRAM units.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1BFB-1042-43E6-8BE5-EB522927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89A8-5F5A-4214-A387-D3483DEF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 understands “primitive” data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7A00A-8194-4DAF-8B04-B151AC35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(untyped pointers)</a:t>
            </a:r>
          </a:p>
          <a:p>
            <a:endParaRPr lang="en-US" dirty="0"/>
          </a:p>
          <a:p>
            <a:r>
              <a:rPr lang="en-US" dirty="0"/>
              <a:t>Floating point data of 4, 8, or 10 bytes (new: 4-bit, 8-bit, 16-bit)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49A6-3CE6-4197-A925-0578F137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 Just contiguously allocated bytes in memory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Example: </a:t>
            </a:r>
            <a:r>
              <a:rPr lang="en-US" dirty="0"/>
              <a:t>Raw images are arrays in a </a:t>
            </a:r>
            <a:br>
              <a:rPr lang="en-US" dirty="0"/>
            </a:br>
            <a:r>
              <a:rPr lang="en-US" dirty="0"/>
              <a:t>  format defined by the camera or video, </a:t>
            </a:r>
            <a:br>
              <a:rPr lang="en-US" dirty="0"/>
            </a:br>
            <a:r>
              <a:rPr lang="en-US" dirty="0"/>
              <a:t>  such as RGB, jpeg, mpeg.  The </a:t>
            </a:r>
            <a:r>
              <a:rPr lang="en-US" i="1" dirty="0"/>
              <a:t>camera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understands the format.  The host computer</a:t>
            </a:r>
            <a:br>
              <a:rPr lang="en-US" dirty="0"/>
            </a:br>
            <a:r>
              <a:rPr lang="en-US" dirty="0"/>
              <a:t>  the camera is attached to just sees bytes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ACF42-9546-456B-A946-E166608B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1684-DEA5-4C56-A1A0-57F04836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 understands “primitive” data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7A00A-8194-4DAF-8B04-B151AC35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(untyped pointers)</a:t>
            </a:r>
          </a:p>
          <a:p>
            <a:endParaRPr lang="en-US" dirty="0"/>
          </a:p>
          <a:p>
            <a:r>
              <a:rPr lang="en-US" dirty="0"/>
              <a:t>Floating point data of 4, 8, or 10 bytes (new: 4-bit, 8-bit, 16-bit)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49A6-3CE6-4197-A925-0578F137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 Just contiguously allocated bytes in memory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Example: </a:t>
            </a:r>
            <a:r>
              <a:rPr lang="en-US" dirty="0"/>
              <a:t>Raw images are arrays in a </a:t>
            </a:r>
            <a:br>
              <a:rPr lang="en-US" dirty="0"/>
            </a:br>
            <a:r>
              <a:rPr lang="en-US" dirty="0"/>
              <a:t>  format defined by the camera or video, </a:t>
            </a:r>
            <a:br>
              <a:rPr lang="en-US" dirty="0"/>
            </a:br>
            <a:r>
              <a:rPr lang="en-US" dirty="0"/>
              <a:t>  such as RGB, jpeg, mpeg.  The </a:t>
            </a:r>
            <a:r>
              <a:rPr lang="en-US" i="1" dirty="0"/>
              <a:t>camera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understands the format.  The host computer</a:t>
            </a:r>
            <a:br>
              <a:rPr lang="en-US" dirty="0"/>
            </a:br>
            <a:r>
              <a:rPr lang="en-US" dirty="0"/>
              <a:t>  the camera is attached to just sees bytes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CBC748A-E74F-42C0-9753-D9963F91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883" y="2286000"/>
            <a:ext cx="9915523" cy="326813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C49F38-264D-43F4-A146-61A32162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7030F-FBC4-495F-9188-DD8E8DEF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4128" y="5266266"/>
            <a:ext cx="10641690" cy="1043093"/>
          </a:xfrm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8ECBA-2994-43AB-BB1A-195CCCAF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1" y="1737730"/>
            <a:ext cx="5277097" cy="33825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F30631-7B46-4728-A0B9-BE1AA605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2CDA9-9560-40EF-B09F-F814B9B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31DFDC-3A85-41D6-AE5D-9D6EFD0B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08" y="1631434"/>
            <a:ext cx="6897326" cy="496030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DB23C-0172-4954-A9DE-8C0A9779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901E1-9792-4813-B5CB-B7C74277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EBAE-61C3-49B0-8B80-85CBA688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9" t="22427" r="1399" b="13796"/>
          <a:stretch/>
        </p:blipFill>
        <p:spPr>
          <a:xfrm>
            <a:off x="5341596" y="4729568"/>
            <a:ext cx="2283515" cy="110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D7CDE-B80B-4A05-9A67-FCF1991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59" y="4414030"/>
            <a:ext cx="3257550" cy="240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4C035-77CF-4928-AB9F-1E3E4F51060A}"/>
              </a:ext>
            </a:extLst>
          </p:cNvPr>
          <p:cNvSpPr/>
          <p:nvPr/>
        </p:nvSpPr>
        <p:spPr>
          <a:xfrm>
            <a:off x="1693333" y="2084832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B614-66CA-4216-B616-AED55B9BD0B7}"/>
              </a:ext>
            </a:extLst>
          </p:cNvPr>
          <p:cNvSpPr txBox="1"/>
          <p:nvPr/>
        </p:nvSpPr>
        <p:spPr>
          <a:xfrm>
            <a:off x="2396066" y="2633134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800F-EF69-4F85-9BC4-B371F8258578}"/>
              </a:ext>
            </a:extLst>
          </p:cNvPr>
          <p:cNvSpPr txBox="1"/>
          <p:nvPr/>
        </p:nvSpPr>
        <p:spPr>
          <a:xfrm>
            <a:off x="3577166" y="2520546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C0E7-A9A0-43C6-AA51-7F99DD9EF89C}"/>
              </a:ext>
            </a:extLst>
          </p:cNvPr>
          <p:cNvSpPr txBox="1"/>
          <p:nvPr/>
        </p:nvSpPr>
        <p:spPr>
          <a:xfrm>
            <a:off x="2823634" y="3119763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F600A-D8BE-402F-93A4-8AD049F3354B}"/>
              </a:ext>
            </a:extLst>
          </p:cNvPr>
          <p:cNvSpPr/>
          <p:nvPr/>
        </p:nvSpPr>
        <p:spPr>
          <a:xfrm>
            <a:off x="7128929" y="2109215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85E6-53C6-4D1E-8E85-B00407C84B37}"/>
              </a:ext>
            </a:extLst>
          </p:cNvPr>
          <p:cNvSpPr txBox="1"/>
          <p:nvPr/>
        </p:nvSpPr>
        <p:spPr>
          <a:xfrm>
            <a:off x="7831662" y="2657517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B68EB-DCDD-40D7-B0A4-F94FE9E89878}"/>
              </a:ext>
            </a:extLst>
          </p:cNvPr>
          <p:cNvSpPr txBox="1"/>
          <p:nvPr/>
        </p:nvSpPr>
        <p:spPr>
          <a:xfrm>
            <a:off x="9012762" y="2544929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1736-803E-4F02-9D27-4669CEDD1715}"/>
              </a:ext>
            </a:extLst>
          </p:cNvPr>
          <p:cNvSpPr txBox="1"/>
          <p:nvPr/>
        </p:nvSpPr>
        <p:spPr>
          <a:xfrm>
            <a:off x="8259230" y="3144146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9C5B9-0CBD-45CD-B468-B24063FA1E0D}"/>
              </a:ext>
            </a:extLst>
          </p:cNvPr>
          <p:cNvSpPr txBox="1"/>
          <p:nvPr/>
        </p:nvSpPr>
        <p:spPr>
          <a:xfrm>
            <a:off x="5664196" y="3586895"/>
            <a:ext cx="12615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L3 Cache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29A75A-41CB-4070-81F4-16AD77C32C17}"/>
              </a:ext>
            </a:extLst>
          </p:cNvPr>
          <p:cNvSpPr/>
          <p:nvPr/>
        </p:nvSpPr>
        <p:spPr>
          <a:xfrm>
            <a:off x="1998129" y="3976730"/>
            <a:ext cx="8593667" cy="385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Bus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7FC4C-57F3-4137-B766-247E76F42483}"/>
              </a:ext>
            </a:extLst>
          </p:cNvPr>
          <p:cNvSpPr txBox="1"/>
          <p:nvPr/>
        </p:nvSpPr>
        <p:spPr>
          <a:xfrm>
            <a:off x="2810934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4030D-5676-4C19-839F-E48B88C42438}"/>
              </a:ext>
            </a:extLst>
          </p:cNvPr>
          <p:cNvSpPr txBox="1"/>
          <p:nvPr/>
        </p:nvSpPr>
        <p:spPr>
          <a:xfrm>
            <a:off x="8246530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1645EF-7B63-488A-9ADB-0C7F09D9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4873439"/>
            <a:ext cx="2108820" cy="1871366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7648749-2C6F-45E9-BC57-8BA05CF3E852}"/>
              </a:ext>
            </a:extLst>
          </p:cNvPr>
          <p:cNvSpPr/>
          <p:nvPr/>
        </p:nvSpPr>
        <p:spPr>
          <a:xfrm>
            <a:off x="2120730" y="6025915"/>
            <a:ext cx="85936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PCIe Bus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F0F57-417C-4756-8418-8A6745EA78AA}"/>
              </a:ext>
            </a:extLst>
          </p:cNvPr>
          <p:cNvSpPr txBox="1"/>
          <p:nvPr/>
        </p:nvSpPr>
        <p:spPr>
          <a:xfrm>
            <a:off x="2738966" y="5162791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61F07-F207-4377-9A9F-318B55873CA2}"/>
              </a:ext>
            </a:extLst>
          </p:cNvPr>
          <p:cNvSpPr txBox="1"/>
          <p:nvPr/>
        </p:nvSpPr>
        <p:spPr>
          <a:xfrm>
            <a:off x="8191504" y="5190740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100G Ethernet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FA8E2-9289-41B8-A3E3-54A1C91DA2BA}"/>
              </a:ext>
            </a:extLst>
          </p:cNvPr>
          <p:cNvSpPr txBox="1"/>
          <p:nvPr/>
        </p:nvSpPr>
        <p:spPr>
          <a:xfrm>
            <a:off x="5341596" y="4374115"/>
            <a:ext cx="2283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Memory Unit (DRAM)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63B499-DC7F-4B0F-9730-4200215B73AB}"/>
              </a:ext>
            </a:extLst>
          </p:cNvPr>
          <p:cNvSpPr txBox="1"/>
          <p:nvPr/>
        </p:nvSpPr>
        <p:spPr>
          <a:xfrm>
            <a:off x="3945471" y="3351917"/>
            <a:ext cx="4605867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A BIG PILE OF HARDWARE REQUIRING A LOT OF HIGHLY SKILLED CARE AND FEEDING!</a:t>
            </a:r>
          </a:p>
        </p:txBody>
      </p:sp>
    </p:spTree>
    <p:extLst>
      <p:ext uri="{BB962C8B-B14F-4D97-AF65-F5344CB8AC3E}">
        <p14:creationId xmlns:p14="http://schemas.microsoft.com/office/powerpoint/2010/main" val="40150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8F13C-7837-4AFE-B76A-DAEA01C2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C5068-75B7-4920-8356-90CB93BE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1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rcx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rsp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rbp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rN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26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475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b="1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943600"/>
            <a:ext cx="8140700" cy="533400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752600" y="3771901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124200" y="2705101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Imm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124200" y="37719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124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343400" y="24765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343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343400" y="36195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343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4343400" y="49149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971801" y="1752601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4343401" y="1752601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Dest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2819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4038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4038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8382000" y="1752601"/>
            <a:ext cx="1914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C/C++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5257801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8197850" y="2506664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5257801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$-147,(%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8197850" y="2963864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5257801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8197850" y="3649664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5257801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8197850" y="4095751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5257801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8197850" y="4945064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6096001" y="1752601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Src,Dest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19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whatAmI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350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0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0043" y="1839076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676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swap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(long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t0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t1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t0;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19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55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828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swap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(long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t0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t1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t0;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8596683" y="833736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057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Register	Value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t0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572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040400" y="1219201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7239000" y="1647176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239001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62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5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998456" y="1447120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70C0"/>
                </a:solidFill>
                <a:latin typeface="Courier New" pitchFamily="49" charset="0"/>
              </a:rPr>
              <a:t>xp</a:t>
            </a:r>
            <a:endParaRPr lang="en-US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9902275" y="864512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0070C0"/>
                </a:solidFill>
                <a:latin typeface="Calibri" pitchFamily="34" charset="0"/>
              </a:rPr>
              <a:t>Addr</a:t>
            </a:r>
            <a:endParaRPr lang="en-US" sz="20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8456" y="2980675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70C0"/>
                </a:solidFill>
                <a:latin typeface="Courier New" pitchFamily="49" charset="0"/>
              </a:rPr>
              <a:t>yp</a:t>
            </a:r>
            <a:endParaRPr lang="en-US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4387424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4387424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EBAE-61C3-49B0-8B80-85CBA688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9" t="22427" r="1399" b="13796"/>
          <a:stretch/>
        </p:blipFill>
        <p:spPr>
          <a:xfrm>
            <a:off x="5341596" y="4729568"/>
            <a:ext cx="2283515" cy="110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D7CDE-B80B-4A05-9A67-FCF1991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59" y="4414030"/>
            <a:ext cx="3257550" cy="240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4C035-77CF-4928-AB9F-1E3E4F51060A}"/>
              </a:ext>
            </a:extLst>
          </p:cNvPr>
          <p:cNvSpPr/>
          <p:nvPr/>
        </p:nvSpPr>
        <p:spPr>
          <a:xfrm>
            <a:off x="1693333" y="2084832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B614-66CA-4216-B616-AED55B9BD0B7}"/>
              </a:ext>
            </a:extLst>
          </p:cNvPr>
          <p:cNvSpPr txBox="1"/>
          <p:nvPr/>
        </p:nvSpPr>
        <p:spPr>
          <a:xfrm>
            <a:off x="2396066" y="2633134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800F-EF69-4F85-9BC4-B371F8258578}"/>
              </a:ext>
            </a:extLst>
          </p:cNvPr>
          <p:cNvSpPr txBox="1"/>
          <p:nvPr/>
        </p:nvSpPr>
        <p:spPr>
          <a:xfrm>
            <a:off x="3577166" y="2520546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C0E7-A9A0-43C6-AA51-7F99DD9EF89C}"/>
              </a:ext>
            </a:extLst>
          </p:cNvPr>
          <p:cNvSpPr txBox="1"/>
          <p:nvPr/>
        </p:nvSpPr>
        <p:spPr>
          <a:xfrm>
            <a:off x="2823634" y="3119763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F600A-D8BE-402F-93A4-8AD049F3354B}"/>
              </a:ext>
            </a:extLst>
          </p:cNvPr>
          <p:cNvSpPr/>
          <p:nvPr/>
        </p:nvSpPr>
        <p:spPr>
          <a:xfrm>
            <a:off x="7128929" y="2109215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85E6-53C6-4D1E-8E85-B00407C84B37}"/>
              </a:ext>
            </a:extLst>
          </p:cNvPr>
          <p:cNvSpPr txBox="1"/>
          <p:nvPr/>
        </p:nvSpPr>
        <p:spPr>
          <a:xfrm>
            <a:off x="7831662" y="2657517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B68EB-DCDD-40D7-B0A4-F94FE9E89878}"/>
              </a:ext>
            </a:extLst>
          </p:cNvPr>
          <p:cNvSpPr txBox="1"/>
          <p:nvPr/>
        </p:nvSpPr>
        <p:spPr>
          <a:xfrm>
            <a:off x="9012762" y="2544929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1736-803E-4F02-9D27-4669CEDD1715}"/>
              </a:ext>
            </a:extLst>
          </p:cNvPr>
          <p:cNvSpPr txBox="1"/>
          <p:nvPr/>
        </p:nvSpPr>
        <p:spPr>
          <a:xfrm>
            <a:off x="8259230" y="3144146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9C5B9-0CBD-45CD-B468-B24063FA1E0D}"/>
              </a:ext>
            </a:extLst>
          </p:cNvPr>
          <p:cNvSpPr txBox="1"/>
          <p:nvPr/>
        </p:nvSpPr>
        <p:spPr>
          <a:xfrm>
            <a:off x="5664196" y="3586895"/>
            <a:ext cx="12615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L3 Cache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29A75A-41CB-4070-81F4-16AD77C32C17}"/>
              </a:ext>
            </a:extLst>
          </p:cNvPr>
          <p:cNvSpPr/>
          <p:nvPr/>
        </p:nvSpPr>
        <p:spPr>
          <a:xfrm>
            <a:off x="1998129" y="3976730"/>
            <a:ext cx="8593667" cy="385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Bus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7FC4C-57F3-4137-B766-247E76F42483}"/>
              </a:ext>
            </a:extLst>
          </p:cNvPr>
          <p:cNvSpPr txBox="1"/>
          <p:nvPr/>
        </p:nvSpPr>
        <p:spPr>
          <a:xfrm>
            <a:off x="2810934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4030D-5676-4C19-839F-E48B88C42438}"/>
              </a:ext>
            </a:extLst>
          </p:cNvPr>
          <p:cNvSpPr txBox="1"/>
          <p:nvPr/>
        </p:nvSpPr>
        <p:spPr>
          <a:xfrm>
            <a:off x="8246530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1645EF-7B63-488A-9ADB-0C7F09D9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4873439"/>
            <a:ext cx="2108820" cy="1871366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7648749-2C6F-45E9-BC57-8BA05CF3E852}"/>
              </a:ext>
            </a:extLst>
          </p:cNvPr>
          <p:cNvSpPr/>
          <p:nvPr/>
        </p:nvSpPr>
        <p:spPr>
          <a:xfrm>
            <a:off x="2120730" y="6025915"/>
            <a:ext cx="85936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PCIe Bus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F0F57-417C-4756-8418-8A6745EA78AA}"/>
              </a:ext>
            </a:extLst>
          </p:cNvPr>
          <p:cNvSpPr txBox="1"/>
          <p:nvPr/>
        </p:nvSpPr>
        <p:spPr>
          <a:xfrm>
            <a:off x="2738966" y="5162791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61F07-F207-4377-9A9F-318B55873CA2}"/>
              </a:ext>
            </a:extLst>
          </p:cNvPr>
          <p:cNvSpPr txBox="1"/>
          <p:nvPr/>
        </p:nvSpPr>
        <p:spPr>
          <a:xfrm>
            <a:off x="8191504" y="5190740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100G Ethernet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FA8E2-9289-41B8-A3E3-54A1C91DA2BA}"/>
              </a:ext>
            </a:extLst>
          </p:cNvPr>
          <p:cNvSpPr txBox="1"/>
          <p:nvPr/>
        </p:nvSpPr>
        <p:spPr>
          <a:xfrm>
            <a:off x="5341596" y="4374115"/>
            <a:ext cx="2283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Memory Unit (DRAM)</a:t>
            </a:r>
          </a:p>
        </p:txBody>
      </p:sp>
    </p:spTree>
    <p:extLst>
      <p:ext uri="{BB962C8B-B14F-4D97-AF65-F5344CB8AC3E}">
        <p14:creationId xmlns:p14="http://schemas.microsoft.com/office/powerpoint/2010/main" val="3525980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4387424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4387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574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2574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2590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293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93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93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3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46721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46721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046721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6721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5227443" y="1431308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574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2574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2590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1828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m12(long x)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4864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286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(%rdi,%rdi,2), %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# t = x+2*x</a:t>
            </a:r>
            <a:endParaRPr lang="en-US" sz="2400" b="1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286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          # 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4821239" y="5295900"/>
            <a:ext cx="3983911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 very old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10348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79A3251-E64C-4EFE-8E1B-113998C9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5409">
            <a:off x="1236915" y="3340029"/>
            <a:ext cx="998279" cy="8858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5571A1-A058-49C1-9159-B184EF36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605" flipH="1">
            <a:off x="1211550" y="4174851"/>
            <a:ext cx="1306833" cy="938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FC8D60-A157-49EF-95C8-856E83E8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641690" cy="425873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Job of the operating system (e.g. Linux) is to manage the hardware and offer easily used, efficient abstractions that hide details where feasible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67DD5-B007-47B7-80A5-0B8C59017C17}"/>
              </a:ext>
            </a:extLst>
          </p:cNvPr>
          <p:cNvSpPr/>
          <p:nvPr/>
        </p:nvSpPr>
        <p:spPr>
          <a:xfrm>
            <a:off x="2421465" y="2293399"/>
            <a:ext cx="4622800" cy="2777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7C123-41EA-45B1-89BC-9B2ABC02FCDD}"/>
              </a:ext>
            </a:extLst>
          </p:cNvPr>
          <p:cNvSpPr txBox="1"/>
          <p:nvPr/>
        </p:nvSpPr>
        <p:spPr>
          <a:xfrm>
            <a:off x="2573867" y="2919933"/>
            <a:ext cx="18796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Operating System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File System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1BA29C-FA36-41E6-8F40-74CEAE4EAA8A}"/>
              </a:ext>
            </a:extLst>
          </p:cNvPr>
          <p:cNvSpPr txBox="1"/>
          <p:nvPr/>
        </p:nvSpPr>
        <p:spPr>
          <a:xfrm>
            <a:off x="4605869" y="4308467"/>
            <a:ext cx="187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Bash shell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EDD44-DF40-451B-B61D-79977F592E14}"/>
              </a:ext>
            </a:extLst>
          </p:cNvPr>
          <p:cNvSpPr txBox="1"/>
          <p:nvPr/>
        </p:nvSpPr>
        <p:spPr>
          <a:xfrm>
            <a:off x="4639738" y="2931601"/>
            <a:ext cx="1879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 you launched by running some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A9F0CF-662A-4DF0-AC26-173AD2F4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735" y="2109133"/>
            <a:ext cx="3543062" cy="30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0200" y="3505200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76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5773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76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5334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72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4607-BBC6-4B37-B292-177B74A8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Intel Instruction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4748-4286-425E-A7B2-DE289AF4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6" y="1362075"/>
            <a:ext cx="11310409" cy="4972050"/>
          </a:xfrm>
        </p:spPr>
        <p:txBody>
          <a:bodyPr/>
          <a:lstStyle/>
          <a:p>
            <a:r>
              <a:rPr lang="en-US" dirty="0"/>
              <a:t>The Intel instruction set has changed over the decades since it was first introduced.</a:t>
            </a:r>
          </a:p>
          <a:p>
            <a:endParaRPr lang="en-US" dirty="0"/>
          </a:p>
          <a:p>
            <a:r>
              <a:rPr lang="en-US" dirty="0"/>
              <a:t>Intel is a believer in the “CISC” model: complex instructions that are highly optimized</a:t>
            </a:r>
          </a:p>
          <a:p>
            <a:endParaRPr lang="en-US" dirty="0"/>
          </a:p>
          <a:p>
            <a:r>
              <a:rPr lang="en-US" dirty="0"/>
              <a:t>Modern example: </a:t>
            </a:r>
            <a:r>
              <a:rPr lang="en-US" i="1" dirty="0"/>
              <a:t>vector parallel </a:t>
            </a:r>
            <a:r>
              <a:rPr lang="en-US" dirty="0"/>
              <a:t>instructions (also called SIMD: Single instruction, multiple data).  Introduced to make the x86 more competitive with GPU accelerators</a:t>
            </a:r>
          </a:p>
          <a:p>
            <a:pPr lvl="1"/>
            <a:r>
              <a:rPr lang="en-US" dirty="0"/>
              <a:t>Such as “Multiply these two vectors and put the result in this third vector”, or “sum up the elements in this vector, and put the result </a:t>
            </a:r>
            <a:r>
              <a:rPr lang="en-US" i="1" dirty="0"/>
              <a:t>here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The underlying hardware uses parallel processing to do the job faster.</a:t>
            </a:r>
          </a:p>
          <a:p>
            <a:pPr lvl="1"/>
            <a:r>
              <a:rPr lang="en-US" dirty="0"/>
              <a:t>The C++ compiler can recognize many of these patterns and will emit vector parallel instructions (if the target computer supports them).  You can also provide “hints” to the compiler, to do so.</a:t>
            </a:r>
          </a:p>
          <a:p>
            <a:endParaRPr lang="en-US" dirty="0"/>
          </a:p>
          <a:p>
            <a:r>
              <a:rPr lang="en-US" dirty="0"/>
              <a:t>There are many more examples; we will see a few later in the semester</a:t>
            </a:r>
          </a:p>
        </p:txBody>
      </p:sp>
    </p:spTree>
    <p:extLst>
      <p:ext uri="{BB962C8B-B14F-4D97-AF65-F5344CB8AC3E}">
        <p14:creationId xmlns:p14="http://schemas.microsoft.com/office/powerpoint/2010/main" val="2534715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625726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625726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352676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52676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5513388" y="2977234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5819775" y="3124201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Compiler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803900" y="4191001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Assembler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or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819776" y="5334001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Linker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or</a:t>
            </a:r>
            <a:r>
              <a:rPr lang="en-US" sz="2000" b="1" dirty="0">
                <a:solidFill>
                  <a:srgbClr val="000000"/>
                </a:solidFill>
                <a:latin typeface="Courier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ld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696496" y="2566406"/>
            <a:ext cx="3982759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C/C++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p1.cpp p2.c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783013" y="3657601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Asm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p1.s p2.s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668713" y="4800601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Object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p1.o p2.o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3655219" y="5943601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Executable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5513388" y="4055146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5513388" y="5198146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8382000" y="4800601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Static libraries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.a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7389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5000" y="341312"/>
            <a:ext cx="6997700" cy="573088"/>
          </a:xfrm>
        </p:spPr>
        <p:txBody>
          <a:bodyPr/>
          <a:lstStyle/>
          <a:p>
            <a:r>
              <a:rPr lang="en-US" dirty="0"/>
              <a:t>Turning C/C++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814514" y="990601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p1.cpp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c++</a:t>
            </a:r>
            <a:r>
              <a:rPr lang="en-US" b="1" dirty="0">
                <a:latin typeface="Courier New" pitchFamily="49" charset="0"/>
              </a:rPr>
              <a:t> pp1.cpp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There are often additional arguments such as –O3, -</a:t>
            </a:r>
            <a:r>
              <a:rPr lang="en-US" dirty="0" err="1"/>
              <a:t>pg</a:t>
            </a:r>
            <a:r>
              <a:rPr lang="en-US" dirty="0"/>
              <a:t>, -g… 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6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46150"/>
            <a:ext cx="2438400" cy="363538"/>
          </a:xfrm>
          <a:noFill/>
          <a:ln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/>
              <a:t>C/C++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600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long plus(long x, long y);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(long x, long y,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         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long t = plus(x, y);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943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019801" y="1395414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pushq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call    plus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popq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978025" y="4230766"/>
            <a:ext cx="7467600" cy="2121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Obtain with command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C++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sum.c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Produces file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sum.s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4FD46F-9328-47AC-8795-50F2CFD4EE85}"/>
              </a:ext>
            </a:extLst>
          </p:cNvPr>
          <p:cNvSpPr/>
          <p:nvPr/>
        </p:nvSpPr>
        <p:spPr bwMode="auto">
          <a:xfrm>
            <a:off x="1978025" y="2904067"/>
            <a:ext cx="1332442" cy="64037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CE8FF5-5D51-47DC-A3B4-C5C84ED6FDF8}"/>
              </a:ext>
            </a:extLst>
          </p:cNvPr>
          <p:cNvCxnSpPr>
            <a:cxnSpLocks/>
            <a:stCxn id="2" idx="5"/>
          </p:cNvCxnSpPr>
          <p:nvPr/>
        </p:nvCxnSpPr>
        <p:spPr bwMode="auto">
          <a:xfrm>
            <a:off x="3115335" y="3450657"/>
            <a:ext cx="2904466" cy="90037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6385B1-A7AE-4680-8BF0-5A962B9972BE}"/>
              </a:ext>
            </a:extLst>
          </p:cNvPr>
          <p:cNvSpPr txBox="1"/>
          <p:nvPr/>
        </p:nvSpPr>
        <p:spPr>
          <a:xfrm>
            <a:off x="6019801" y="4351028"/>
            <a:ext cx="5306453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This uses the “indirect” addressing mode: </a:t>
            </a:r>
            <a:r>
              <a:rPr lang="en-US" sz="1800" dirty="0" err="1">
                <a:latin typeface="Calibri" pitchFamily="34" charset="0"/>
              </a:rPr>
              <a:t>dest</a:t>
            </a:r>
            <a:r>
              <a:rPr lang="en-US" sz="1800" dirty="0">
                <a:latin typeface="Calibri" pitchFamily="34" charset="0"/>
              </a:rPr>
              <a:t> holds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 memory address and *</a:t>
            </a:r>
            <a:r>
              <a:rPr lang="en-US" sz="1800" dirty="0" err="1">
                <a:latin typeface="Calibri" pitchFamily="34" charset="0"/>
              </a:rPr>
              <a:t>dest</a:t>
            </a:r>
            <a:r>
              <a:rPr lang="en-US" sz="1800" dirty="0">
                <a:latin typeface="Calibri" pitchFamily="34" charset="0"/>
              </a:rPr>
              <a:t> is a long integer at that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address.  We are using that location as a variable here!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E0354A-B771-483D-AB70-F309D1F241A0}"/>
              </a:ext>
            </a:extLst>
          </p:cNvPr>
          <p:cNvSpPr/>
          <p:nvPr/>
        </p:nvSpPr>
        <p:spPr bwMode="auto">
          <a:xfrm>
            <a:off x="8243358" y="2391235"/>
            <a:ext cx="1332442" cy="64037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C2239F-E9F0-4CEF-8FE7-A1DE07362BC8}"/>
              </a:ext>
            </a:extLst>
          </p:cNvPr>
          <p:cNvCxnSpPr>
            <a:cxnSpLocks/>
            <a:stCxn id="13" idx="4"/>
          </p:cNvCxnSpPr>
          <p:nvPr/>
        </p:nvCxnSpPr>
        <p:spPr bwMode="auto">
          <a:xfrm flipH="1">
            <a:off x="8001000" y="3031605"/>
            <a:ext cx="908579" cy="138839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197679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197679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543" y="945223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83814" y="286474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pushq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call    plus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popq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2965-EEF6-4CC7-80D6-C128E6D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are changing rapidly!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E6E-1844-4292-8015-7968A59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undergraduate (in the late 1970’s) I programmed a DEC PDP 11/70 computer: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CPU (~1/2 MIPS), main memory (4MB)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storage device (8MB rotational magnetic disk), tape drive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I/O devices (mostly a keyboard with a printer).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that time this cost about $100,000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43-A4B9-47C9-9903-03A75A9C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5197-644A-4CEC-B92D-AEF57469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5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866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Code for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868489" y="1447801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0x0400595: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0x53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0x48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0x89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0xd3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0xe8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0x48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0x89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0x03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0x5b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819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057401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057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5494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054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425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8900" y="1628840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0000000000400595 &lt;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&gt;: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400595:  53               push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400596:  48 89 d3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400599:  e8 f2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callq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400590 &lt;plus&gt;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40059e:  48 89 03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4005a1:  5b               pop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4005a2:  c3      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retq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1114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defTabSz="89535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Dump of assembler code for function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sumstore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: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0x0000000000400595 &lt;+0&gt;: push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0x0000000000400596 &lt;+1&gt;: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mov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0x0000000000400599 &lt;+4&gt;: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callq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0x400590 &lt;plus&gt;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0x000000000040059e &lt;+9&gt;: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mov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,(%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0x00000000004005a1 &lt;+12&gt;:pop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0x00000000004005a2 &lt;+13&gt;: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retq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b="1" i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21114" y="4195764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6E49-98C0-4D46-8712-B7101FE4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D6BB-4EEE-40F1-B1FD-D6C91B52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7" y="2054927"/>
            <a:ext cx="11429952" cy="4279197"/>
          </a:xfrm>
        </p:spPr>
        <p:txBody>
          <a:bodyPr/>
          <a:lstStyle/>
          <a:p>
            <a:r>
              <a:rPr lang="en-US" dirty="0"/>
              <a:t>Disassembly is useful when debugging but prohibited in many situations.  </a:t>
            </a:r>
            <a:br>
              <a:rPr lang="en-US" dirty="0"/>
            </a:br>
            <a:r>
              <a:rPr lang="en-US" dirty="0"/>
              <a:t>A common and valid use is to understand what caused your own code</a:t>
            </a:r>
            <a:br>
              <a:rPr lang="en-US" dirty="0"/>
            </a:br>
            <a:r>
              <a:rPr lang="en-US" dirty="0"/>
              <a:t>to crash.  With a complex piece of code knowing the line number isn’t always enough.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Hackers disassemble programs to look for coding errors that they can leverage to steal passwords or even take control by sending malformed inputs.</a:t>
            </a:r>
            <a:br>
              <a:rPr lang="en-US" dirty="0"/>
            </a:br>
            <a:r>
              <a:rPr lang="en-US" dirty="0"/>
              <a:t>This is why it is illegal to disassemble things like Microsoft Word.</a:t>
            </a:r>
          </a:p>
          <a:p>
            <a:endParaRPr lang="en-US" dirty="0"/>
          </a:p>
          <a:p>
            <a:r>
              <a:rPr lang="en-US" dirty="0"/>
              <a:t>Cornell has harsh penalties for people who engage in hacking activities</a:t>
            </a:r>
            <a:br>
              <a:rPr lang="en-US" dirty="0"/>
            </a:br>
            <a:r>
              <a:rPr lang="en-US" dirty="0"/>
              <a:t>while enrolled in the university.  A hacker could be suspended or expelled!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17D41-F0FF-4D3D-9EDF-CA2996A9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83" y="435678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2965-EEF6-4CC7-80D6-C128E6D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are changing rapidly!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E6E-1844-4292-8015-7968A59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undergraduate (in the late 1970’s) I programmed a DEC PDP 11/70 computer: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CPU (~1/2 MIPS), main memory (4MB)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storage device (8MB rotational magnetic disk), tape drive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I/O devices (mostly a keyboard with a printer).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that time this cost about $100,000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43-A4B9-47C9-9903-03A75A9C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5197-644A-4CEC-B92D-AEF57469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E1379B8-BE57-4305-9E49-2C50B468FE03}"/>
              </a:ext>
            </a:extLst>
          </p:cNvPr>
          <p:cNvSpPr/>
          <p:nvPr/>
        </p:nvSpPr>
        <p:spPr>
          <a:xfrm>
            <a:off x="1667933" y="1602232"/>
            <a:ext cx="3886200" cy="1499616"/>
          </a:xfrm>
          <a:prstGeom prst="wedgeRoundRectCallout">
            <a:avLst>
              <a:gd name="adj1" fmla="val 98967"/>
              <a:gd name="adj2" fmla="val 69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Bill Gates: </a:t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b="1" dirty="0"/>
              <a:t>640K ought to be enough for anybody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4034469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31758-F386-441E-AB85-1745BDF1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F0102-943B-475E-8BDE-6B784559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1EB4-DD95-437D-A90D-4DA3CBCB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Computer: Dell R-740: $2,600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EDC-976E-4B8B-8F91-15B50F9B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Intel Xenon chips with 28 “hyperthreaded” cores running at 1GIPS (clock rate is 3Ghz)</a:t>
            </a:r>
          </a:p>
          <a:p>
            <a:endParaRPr lang="en-US" dirty="0"/>
          </a:p>
          <a:p>
            <a:r>
              <a:rPr lang="en-US" dirty="0"/>
              <a:t>Up to 3 TB of memory, multiple levels of memory caches</a:t>
            </a:r>
          </a:p>
          <a:p>
            <a:endParaRPr lang="en-US" dirty="0"/>
          </a:p>
          <a:p>
            <a:r>
              <a:rPr lang="en-US" dirty="0"/>
              <a:t>All sorts of devices accessible directly or over the network</a:t>
            </a:r>
          </a:p>
          <a:p>
            <a:endParaRPr lang="en-US" dirty="0"/>
          </a:p>
          <a:p>
            <a:r>
              <a:rPr lang="en-US" dirty="0"/>
              <a:t>NVIDIA Tesla T4 GPU: adds $6,000, peaks at 269 TFLOPS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9770-8D6F-4594-8152-C7374D7F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6BD9D-07B1-4D32-88CE-D3708E0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643</TotalTime>
  <Words>5470</Words>
  <Application>Microsoft Office PowerPoint</Application>
  <PresentationFormat>Widescreen</PresentationFormat>
  <Paragraphs>933</Paragraphs>
  <Slides>64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3" baseType="lpstr">
      <vt:lpstr>Abadi</vt:lpstr>
      <vt:lpstr>Arial</vt:lpstr>
      <vt:lpstr>Arial Black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template2007</vt:lpstr>
      <vt:lpstr>The Evolution and Architecture of Modern Computers</vt:lpstr>
      <vt:lpstr>Idea Map for today</vt:lpstr>
      <vt:lpstr>What’s Inside?  Architecture = components of a computer + operating System</vt:lpstr>
      <vt:lpstr>What’s Inside?  Architecture = components of a computer + operating System</vt:lpstr>
      <vt:lpstr>What’s Inside?  Architecture = components of a computer + operating System</vt:lpstr>
      <vt:lpstr>Architectures are changing rapidly!</vt:lpstr>
      <vt:lpstr>Architectures are changing rapidly!</vt:lpstr>
      <vt:lpstr>Today: Machine Programming I: Basics</vt:lpstr>
      <vt:lpstr>Modern Computer: Dell R-740: $2,600</vt:lpstr>
      <vt:lpstr>Modern Computer: Dell R-740: $2,600</vt:lpstr>
      <vt:lpstr>Intel Xenon                           NVIDIA TESLA</vt:lpstr>
      <vt:lpstr>How did we get here?</vt:lpstr>
      <vt:lpstr>But by 2006 Moore’s Law  seemed to be ending</vt:lpstr>
      <vt:lpstr>What ended Moore’s Law?</vt:lpstr>
      <vt:lpstr>But parallelism saved us!</vt:lpstr>
      <vt:lpstr>Moore’s Law with NUMA</vt:lpstr>
      <vt:lpstr>… making modern machines complicated!</vt:lpstr>
      <vt:lpstr>The Hardware shapes the Application Design process</vt:lpstr>
      <vt:lpstr>Definitions of terms we often use</vt:lpstr>
      <vt:lpstr>Definitions of terms we often use</vt:lpstr>
      <vt:lpstr>Today: Machine Programming I: Basics</vt:lpstr>
      <vt:lpstr>How a single thread computes</vt:lpstr>
      <vt:lpstr>Assembly/Machine  Code View</vt:lpstr>
      <vt:lpstr>Assembly/Machine  Code View</vt:lpstr>
      <vt:lpstr>Linux tries to hide memory delays</vt:lpstr>
      <vt:lpstr>The hardware understands “primitive” data types</vt:lpstr>
      <vt:lpstr>The hardware understands “primitive”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Evolution of Intel Instruction Set</vt:lpstr>
      <vt:lpstr>Today: Machine Programming I: Basics</vt:lpstr>
      <vt:lpstr>Turning C/C++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Warning!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69</cp:revision>
  <dcterms:created xsi:type="dcterms:W3CDTF">2020-07-27T14:20:38Z</dcterms:created>
  <dcterms:modified xsi:type="dcterms:W3CDTF">2020-09-08T13:14:50Z</dcterms:modified>
</cp:coreProperties>
</file>