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63" r:id="rId3"/>
    <p:sldId id="270" r:id="rId4"/>
    <p:sldId id="265" r:id="rId5"/>
    <p:sldId id="257" r:id="rId6"/>
    <p:sldId id="258" r:id="rId7"/>
    <p:sldId id="259" r:id="rId8"/>
    <p:sldId id="264" r:id="rId9"/>
    <p:sldId id="261" r:id="rId10"/>
    <p:sldId id="262" r:id="rId11"/>
    <p:sldId id="266" r:id="rId12"/>
    <p:sldId id="260" r:id="rId13"/>
    <p:sldId id="267" r:id="rId14"/>
    <p:sldId id="268" r:id="rId15"/>
    <p:sldId id="269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336600"/>
    <a:srgbClr val="9900CC"/>
    <a:srgbClr val="FF0000"/>
    <a:srgbClr val="969696"/>
    <a:srgbClr val="9933FF"/>
    <a:srgbClr val="CC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2" autoAdjust="0"/>
    <p:restoredTop sz="87324" autoAdjust="0"/>
  </p:normalViewPr>
  <p:slideViewPr>
    <p:cSldViewPr>
      <p:cViewPr varScale="1">
        <p:scale>
          <a:sx n="108" d="100"/>
          <a:sy n="108" d="100"/>
        </p:scale>
        <p:origin x="57" y="249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50EFD-B4C4-4849-9D46-55349313B596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58FFA-1A25-4FBE-A22A-9EEA7E866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57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28751"/>
            <a:ext cx="7772400" cy="1945481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0EE4-6096-4DD7-B81E-AD433831DBBE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BDE8-2F15-440B-94C9-65D2FF74F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0EE4-6096-4DD7-B81E-AD433831DBBE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BDE8-2F15-440B-94C9-65D2FF74F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1752600" cy="438864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0EE4-6096-4DD7-B81E-AD433831DBBE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BDE8-2F15-440B-94C9-65D2FF74F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0EE4-6096-4DD7-B81E-AD433831DBBE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BDE8-2F15-440B-94C9-65D2FF74F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486150"/>
            <a:ext cx="7659687" cy="8763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260997"/>
            <a:ext cx="6135687" cy="12251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0EE4-6096-4DD7-B81E-AD433831DBBE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BDE8-2F15-440B-94C9-65D2FF74F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23950"/>
            <a:ext cx="41148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23950"/>
            <a:ext cx="4038600" cy="34427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0EE4-6096-4DD7-B81E-AD433831DBBE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BDE8-2F15-440B-94C9-65D2FF74F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38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38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151335"/>
            <a:ext cx="4038600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631156"/>
            <a:ext cx="40386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0EE4-6096-4DD7-B81E-AD433831DBBE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BDE8-2F15-440B-94C9-65D2FF74F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0EE4-6096-4DD7-B81E-AD433831DBBE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BDE8-2F15-440B-94C9-65D2FF74F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0EE4-6096-4DD7-B81E-AD433831DBBE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BDE8-2F15-440B-94C9-65D2FF74F3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026408"/>
            <a:ext cx="8534399" cy="44577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4476750"/>
            <a:ext cx="8534400" cy="3810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0EE4-6096-4DD7-B81E-AD433831DBBE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DBDE8-2F15-440B-94C9-65D2FF74F3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285750"/>
            <a:ext cx="8534400" cy="37071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4121458"/>
            <a:ext cx="8537448" cy="445970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4572000"/>
            <a:ext cx="8537448" cy="2857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0EE4-6096-4DD7-B81E-AD433831DBBE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5DBDE8-2F15-440B-94C9-65D2FF74F31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0000"/>
              </a:schemeClr>
            </a:gs>
            <a:gs pos="85000">
              <a:schemeClr val="bg1">
                <a:shade val="100000"/>
                <a:satMod val="115000"/>
              </a:schemeClr>
            </a:gs>
            <a:gs pos="100000">
              <a:schemeClr val="bg1">
                <a:shade val="70000"/>
                <a:satMod val="13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00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4800600"/>
            <a:ext cx="533400" cy="283464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lang="en-US" sz="1200" kern="1200" baseline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D5DBDE8-2F15-440B-94C9-65D2FF74F3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0" y="4800600"/>
            <a:ext cx="5867400" cy="2834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00599"/>
            <a:ext cx="1828799" cy="2834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accent1"/>
                </a:solidFill>
              </a:defRPr>
            </a:lvl1pPr>
          </a:lstStyle>
          <a:p>
            <a:fld id="{43EB0EE4-6096-4DD7-B81E-AD433831DBBE}" type="datetimeFigureOut">
              <a:rPr lang="en-US" smtClean="0"/>
              <a:pPr/>
              <a:t>2/28/2020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c.pxhere.com/photos/80/b2/barley_bottom_section_photo_montage_poppies_earth_agriculture_topsoil_field-388049.jpg!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EGOS and </a:t>
            </a:r>
            <a:r>
              <a:rPr lang="en-US" dirty="0" err="1">
                <a:solidFill>
                  <a:schemeClr val="bg1"/>
                </a:solidFill>
              </a:rPr>
              <a:t>process.c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CS 4411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Spring 2020</a:t>
            </a:r>
          </a:p>
        </p:txBody>
      </p:sp>
    </p:spTree>
    <p:extLst>
      <p:ext uri="{BB962C8B-B14F-4D97-AF65-F5344CB8AC3E}">
        <p14:creationId xmlns:p14="http://schemas.microsoft.com/office/powerpoint/2010/main" val="2800283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17613-A160-42CC-A484-522B93FEE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System Calls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B945F-AFA2-496F-A42C-1AD5DBC68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 </a:t>
            </a:r>
            <a:r>
              <a:rPr lang="en-US" dirty="0" err="1">
                <a:latin typeface="Consolas" panose="020B0609020204030204" pitchFamily="49" charset="0"/>
              </a:rPr>
              <a:t>sys_rpc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gpid_t</a:t>
            </a:r>
            <a:r>
              <a:rPr lang="en-US" dirty="0">
                <a:latin typeface="Consolas" panose="020B0609020204030204" pitchFamily="49" charset="0"/>
              </a:rPr>
              <a:t> </a:t>
            </a:r>
            <a:r>
              <a:rPr lang="en-US" dirty="0" err="1">
                <a:latin typeface="Consolas" panose="020B0609020204030204" pitchFamily="49" charset="0"/>
              </a:rPr>
              <a:t>pid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void </a:t>
            </a:r>
            <a:r>
              <a:rPr lang="en-US" dirty="0">
                <a:latin typeface="Consolas" panose="020B0609020204030204" pitchFamily="49" charset="0"/>
              </a:rPr>
              <a:t>*request,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unsigned</a:t>
            </a:r>
            <a:r>
              <a:rPr lang="en-US" dirty="0"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 </a:t>
            </a:r>
            <a:r>
              <a:rPr lang="en-US" dirty="0" err="1">
                <a:latin typeface="Consolas" panose="020B0609020204030204" pitchFamily="49" charset="0"/>
              </a:rPr>
              <a:t>reqsize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void </a:t>
            </a:r>
            <a:r>
              <a:rPr lang="en-US" dirty="0">
                <a:latin typeface="Consolas" panose="020B0609020204030204" pitchFamily="49" charset="0"/>
              </a:rPr>
              <a:t>*reply,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unsigned int </a:t>
            </a:r>
            <a:r>
              <a:rPr lang="en-US" dirty="0" err="1">
                <a:latin typeface="Consolas" panose="020B0609020204030204" pitchFamily="49" charset="0"/>
              </a:rPr>
              <a:t>repsize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dirty="0"/>
              <a:t>Send a message to process </a:t>
            </a:r>
            <a:r>
              <a:rPr lang="en-US" dirty="0" err="1">
                <a:latin typeface="Consolas" panose="020B0609020204030204" pitchFamily="49" charset="0"/>
              </a:rPr>
              <a:t>pid</a:t>
            </a:r>
            <a:r>
              <a:rPr lang="en-US" dirty="0"/>
              <a:t> and immediately block until a reply is received. The reply will be placed in </a:t>
            </a:r>
            <a:r>
              <a:rPr lang="en-US" dirty="0">
                <a:latin typeface="Consolas" panose="020B0609020204030204" pitchFamily="49" charset="0"/>
              </a:rPr>
              <a:t>*reply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6828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EGOS Concepts</a:t>
            </a:r>
          </a:p>
          <a:p>
            <a:pPr lvl="1"/>
            <a:r>
              <a:rPr lang="en-US" dirty="0"/>
              <a:t>Kernel and user processes</a:t>
            </a:r>
          </a:p>
          <a:p>
            <a:pPr lvl="1"/>
            <a:r>
              <a:rPr lang="en-US" dirty="0"/>
              <a:t>Message passing</a:t>
            </a:r>
          </a:p>
          <a:p>
            <a:r>
              <a:rPr lang="en-US" b="1" dirty="0" err="1"/>
              <a:t>Process.c</a:t>
            </a:r>
            <a:r>
              <a:rPr lang="en-US" b="1" dirty="0"/>
              <a:t> overview</a:t>
            </a:r>
          </a:p>
        </p:txBody>
      </p:sp>
    </p:spTree>
    <p:extLst>
      <p:ext uri="{BB962C8B-B14F-4D97-AF65-F5344CB8AC3E}">
        <p14:creationId xmlns:p14="http://schemas.microsoft.com/office/powerpoint/2010/main" val="537438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71DB7-F72C-47AC-ADEF-39AA1F998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Interface of </a:t>
            </a:r>
            <a:r>
              <a:rPr lang="en-US" dirty="0" err="1"/>
              <a:t>process.c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F06BB-1804-4209-8AE4-B43996939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dirty="0" err="1">
                <a:solidFill>
                  <a:srgbClr val="00B050"/>
                </a:solidFill>
                <a:latin typeface="Consolas" panose="020B0609020204030204" pitchFamily="49" charset="0"/>
              </a:rPr>
              <a:t>gpid_t</a:t>
            </a:r>
            <a:r>
              <a:rPr lang="en-US" sz="2000" dirty="0">
                <a:latin typeface="Consolas" panose="020B0609020204030204" pitchFamily="49" charset="0"/>
              </a:rPr>
              <a:t> </a:t>
            </a:r>
            <a:r>
              <a:rPr lang="en-US" sz="2000" dirty="0" err="1">
                <a:latin typeface="Consolas" panose="020B0609020204030204" pitchFamily="49" charset="0"/>
              </a:rPr>
              <a:t>proc_create_uid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B050"/>
                </a:solidFill>
                <a:latin typeface="Consolas" panose="020B0609020204030204" pitchFamily="49" charset="0"/>
              </a:rPr>
              <a:t>gpid_t</a:t>
            </a:r>
            <a:r>
              <a:rPr lang="en-US" sz="2000" dirty="0">
                <a:latin typeface="Consolas" panose="020B0609020204030204" pitchFamily="49" charset="0"/>
              </a:rPr>
              <a:t> owner, 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char</a:t>
            </a:r>
            <a:r>
              <a:rPr lang="en-US" sz="2000" dirty="0">
                <a:latin typeface="Consolas" panose="020B0609020204030204" pitchFamily="49" charset="0"/>
              </a:rPr>
              <a:t> *</a:t>
            </a:r>
            <a:r>
              <a:rPr lang="en-US" sz="2000" dirty="0" err="1">
                <a:latin typeface="Consolas" panose="020B0609020204030204" pitchFamily="49" charset="0"/>
              </a:rPr>
              <a:t>descr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void</a:t>
            </a:r>
            <a:r>
              <a:rPr lang="en-US" sz="2000" dirty="0">
                <a:latin typeface="Consolas" panose="020B0609020204030204" pitchFamily="49" charset="0"/>
              </a:rPr>
              <a:t> (*fun)(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void</a:t>
            </a:r>
            <a:r>
              <a:rPr lang="en-US" sz="2000" dirty="0">
                <a:latin typeface="Consolas" panose="020B0609020204030204" pitchFamily="49" charset="0"/>
              </a:rPr>
              <a:t> *), 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void</a:t>
            </a:r>
            <a:r>
              <a:rPr lang="en-US" sz="2000" dirty="0">
                <a:latin typeface="Consolas" panose="020B0609020204030204" pitchFamily="49" charset="0"/>
              </a:rPr>
              <a:t> *</a:t>
            </a:r>
            <a:r>
              <a:rPr lang="en-US" sz="2000" dirty="0" err="1">
                <a:latin typeface="Consolas" panose="020B0609020204030204" pitchFamily="49" charset="0"/>
              </a:rPr>
              <a:t>arg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unsigned</a:t>
            </a:r>
            <a:r>
              <a:rPr lang="en-US" sz="2000" dirty="0">
                <a:latin typeface="Consolas" panose="020B0609020204030204" pitchFamily="49" charset="0"/>
              </a:rPr>
              <a:t> 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int </a:t>
            </a:r>
            <a:r>
              <a:rPr lang="en-US" sz="2000" dirty="0" err="1">
                <a:latin typeface="Consolas" panose="020B0609020204030204" pitchFamily="49" charset="0"/>
              </a:rPr>
              <a:t>uid</a:t>
            </a:r>
            <a:r>
              <a:rPr lang="en-US" sz="2000" dirty="0"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dirty="0"/>
              <a:t>Creates a new process with parent </a:t>
            </a:r>
            <a:r>
              <a:rPr lang="en-US" dirty="0">
                <a:latin typeface="Consolas" panose="020B0609020204030204" pitchFamily="49" charset="0"/>
              </a:rPr>
              <a:t>owner</a:t>
            </a:r>
            <a:r>
              <a:rPr lang="en-US" dirty="0"/>
              <a:t>, which will run function </a:t>
            </a:r>
            <a:r>
              <a:rPr lang="en-US" dirty="0">
                <a:latin typeface="Consolas" panose="020B0609020204030204" pitchFamily="49" charset="0"/>
              </a:rPr>
              <a:t>fun</a:t>
            </a:r>
            <a:r>
              <a:rPr lang="en-US" dirty="0"/>
              <a:t> with argument </a:t>
            </a:r>
            <a:r>
              <a:rPr lang="en-US" dirty="0">
                <a:latin typeface="Consolas" panose="020B0609020204030204" pitchFamily="49" charset="0"/>
              </a:rPr>
              <a:t>arg</a:t>
            </a:r>
            <a:r>
              <a:rPr lang="en-US" dirty="0"/>
              <a:t>. User ID 0 indicates root.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void</a:t>
            </a:r>
            <a:r>
              <a:rPr lang="en-US" sz="2000" dirty="0">
                <a:latin typeface="Consolas" panose="020B0609020204030204" pitchFamily="49" charset="0"/>
              </a:rPr>
              <a:t> </a:t>
            </a:r>
            <a:r>
              <a:rPr lang="en-US" sz="2000" dirty="0" err="1">
                <a:latin typeface="Consolas" panose="020B0609020204030204" pitchFamily="49" charset="0"/>
              </a:rPr>
              <a:t>proc_kill</a:t>
            </a:r>
            <a:r>
              <a:rPr lang="en-US" sz="2000" dirty="0"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B050"/>
                </a:solidFill>
                <a:latin typeface="Consolas" panose="020B0609020204030204" pitchFamily="49" charset="0"/>
              </a:rPr>
              <a:t>gpid_t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</a:rPr>
              <a:t>killer, </a:t>
            </a:r>
            <a:r>
              <a:rPr lang="en-US" sz="2000" dirty="0" err="1">
                <a:solidFill>
                  <a:srgbClr val="00B050"/>
                </a:solidFill>
                <a:latin typeface="Consolas" panose="020B0609020204030204" pitchFamily="49" charset="0"/>
              </a:rPr>
              <a:t>gpid_t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pid</a:t>
            </a:r>
            <a:r>
              <a:rPr lang="en-US" sz="2000" dirty="0"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sz="2000" dirty="0">
                <a:latin typeface="Consolas" panose="020B0609020204030204" pitchFamily="49" charset="0"/>
              </a:rPr>
              <a:t> status);</a:t>
            </a:r>
          </a:p>
          <a:p>
            <a:pPr marL="114300" indent="0">
              <a:buNone/>
            </a:pPr>
            <a:r>
              <a:rPr lang="en-US" dirty="0"/>
              <a:t>Kills process </a:t>
            </a:r>
            <a:r>
              <a:rPr lang="en-US" dirty="0" err="1">
                <a:latin typeface="Consolas" panose="020B0609020204030204" pitchFamily="49" charset="0"/>
              </a:rPr>
              <a:t>pid</a:t>
            </a:r>
            <a:r>
              <a:rPr lang="en-US" dirty="0"/>
              <a:t>, giving it exit status </a:t>
            </a:r>
            <a:r>
              <a:rPr lang="en-US" dirty="0" err="1">
                <a:latin typeface="Consolas" panose="020B0609020204030204" pitchFamily="49" charset="0"/>
              </a:rPr>
              <a:t>status</a:t>
            </a:r>
            <a:r>
              <a:rPr lang="en-US" dirty="0"/>
              <a:t>, provided </a:t>
            </a:r>
            <a:r>
              <a:rPr lang="en-US" dirty="0">
                <a:latin typeface="Consolas" panose="020B0609020204030204" pitchFamily="49" charset="0"/>
              </a:rPr>
              <a:t>killer</a:t>
            </a:r>
            <a:r>
              <a:rPr lang="en-US" dirty="0"/>
              <a:t> is allowed to kill that process.</a:t>
            </a:r>
          </a:p>
          <a:p>
            <a:pPr marL="114300" indent="0">
              <a:buNone/>
            </a:pPr>
            <a:r>
              <a:rPr lang="en-US" sz="2000" dirty="0">
                <a:solidFill>
                  <a:srgbClr val="0070C0"/>
                </a:solidFill>
                <a:latin typeface="Consolas" panose="020B0609020204030204" pitchFamily="49" charset="0"/>
              </a:rPr>
              <a:t>void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proc_dump</a:t>
            </a:r>
            <a:r>
              <a:rPr lang="en-US" sz="2000" dirty="0">
                <a:latin typeface="Consolas" panose="020B0609020204030204" pitchFamily="49" charset="0"/>
              </a:rPr>
              <a:t>();</a:t>
            </a:r>
          </a:p>
          <a:p>
            <a:pPr marL="114300" indent="0">
              <a:buNone/>
            </a:pPr>
            <a:r>
              <a:rPr lang="en-US" dirty="0"/>
              <a:t>Prints out status of all running processes – the ctrl-L command</a:t>
            </a:r>
          </a:p>
        </p:txBody>
      </p:sp>
    </p:spTree>
    <p:extLst>
      <p:ext uri="{BB962C8B-B14F-4D97-AF65-F5344CB8AC3E}">
        <p14:creationId xmlns:p14="http://schemas.microsoft.com/office/powerpoint/2010/main" val="1097482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053A5-6AEC-4BDF-A09A-813C17FEC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Passing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DB9DD-1F3E-4284-8791-406873D10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810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bool</a:t>
            </a:r>
            <a:r>
              <a:rPr lang="en-US" dirty="0">
                <a:latin typeface="Consolas" panose="020B0609020204030204" pitchFamily="49" charset="0"/>
              </a:rPr>
              <a:t> </a:t>
            </a:r>
            <a:r>
              <a:rPr lang="en-US" dirty="0" err="1">
                <a:latin typeface="Consolas" panose="020B0609020204030204" pitchFamily="49" charset="0"/>
              </a:rPr>
              <a:t>proc_recv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</a:rPr>
              <a:t>enum</a:t>
            </a:r>
            <a:r>
              <a:rPr lang="en-US" dirty="0">
                <a:latin typeface="Consolas" panose="020B0609020204030204" pitchFamily="49" charset="0"/>
              </a:rPr>
              <a:t> </a:t>
            </a:r>
            <a:r>
              <a:rPr lang="en-US" dirty="0" err="1">
                <a:latin typeface="Consolas" panose="020B0609020204030204" pitchFamily="49" charset="0"/>
              </a:rPr>
              <a:t>msg_type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mtype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unsigned int </a:t>
            </a:r>
            <a:b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max_time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latin typeface="Consolas" panose="020B0609020204030204" pitchFamily="49" charset="0"/>
              </a:rPr>
              <a:t> *contents,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unsigned int </a:t>
            </a:r>
            <a:r>
              <a:rPr lang="en-US" dirty="0">
                <a:latin typeface="Consolas" panose="020B0609020204030204" pitchFamily="49" charset="0"/>
              </a:rPr>
              <a:t>*</a:t>
            </a:r>
            <a:r>
              <a:rPr lang="en-US" dirty="0" err="1">
                <a:latin typeface="Consolas" panose="020B0609020204030204" pitchFamily="49" charset="0"/>
              </a:rPr>
              <a:t>psize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gpid_t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latin typeface="Consolas" panose="020B0609020204030204" pitchFamily="49" charset="0"/>
              </a:rPr>
              <a:t>*</a:t>
            </a:r>
            <a:r>
              <a:rPr lang="en-US" dirty="0" err="1">
                <a:latin typeface="Consolas" panose="020B0609020204030204" pitchFamily="49" charset="0"/>
              </a:rPr>
              <a:t>psrc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unsigned int </a:t>
            </a:r>
            <a:r>
              <a:rPr lang="en-US" dirty="0">
                <a:latin typeface="Consolas" panose="020B0609020204030204" pitchFamily="49" charset="0"/>
              </a:rPr>
              <a:t>*</a:t>
            </a:r>
            <a:r>
              <a:rPr lang="en-US" dirty="0" err="1">
                <a:latin typeface="Consolas" panose="020B0609020204030204" pitchFamily="49" charset="0"/>
              </a:rPr>
              <a:t>puid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dirty="0"/>
              <a:t>Implements </a:t>
            </a:r>
            <a:r>
              <a:rPr lang="en-US" dirty="0" err="1"/>
              <a:t>sys_recv</a:t>
            </a:r>
            <a:r>
              <a:rPr lang="en-US" dirty="0"/>
              <a:t>(). Waits for a message to be delivered to one of this process’s “mailboxes”</a:t>
            </a:r>
          </a:p>
          <a:p>
            <a:pPr marL="114300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bool</a:t>
            </a:r>
            <a:r>
              <a:rPr lang="en-US" dirty="0">
                <a:latin typeface="Consolas" panose="020B0609020204030204" pitchFamily="49" charset="0"/>
              </a:rPr>
              <a:t> </a:t>
            </a:r>
            <a:r>
              <a:rPr lang="en-US" dirty="0" err="1">
                <a:latin typeface="Consolas" panose="020B0609020204030204" pitchFamily="49" charset="0"/>
              </a:rPr>
              <a:t>proc_send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gpid_t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src_pid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unsigned int </a:t>
            </a:r>
            <a:b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src_uid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gpid_t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dst_pid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</a:rPr>
              <a:t>enum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msg_type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mtype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const void </a:t>
            </a:r>
            <a:r>
              <a:rPr lang="en-US" dirty="0">
                <a:latin typeface="Consolas" panose="020B0609020204030204" pitchFamily="49" charset="0"/>
              </a:rPr>
              <a:t>*contents,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unsigned int </a:t>
            </a:r>
            <a:r>
              <a:rPr lang="en-US" dirty="0">
                <a:latin typeface="Consolas" panose="020B0609020204030204" pitchFamily="49" charset="0"/>
              </a:rPr>
              <a:t>size);</a:t>
            </a:r>
          </a:p>
          <a:p>
            <a:pPr marL="114300" indent="0">
              <a:buNone/>
            </a:pPr>
            <a:r>
              <a:rPr lang="en-US" dirty="0"/>
              <a:t>Implements </a:t>
            </a:r>
            <a:r>
              <a:rPr lang="en-US" dirty="0" err="1"/>
              <a:t>sys_send</a:t>
            </a:r>
            <a:r>
              <a:rPr lang="en-US" dirty="0"/>
              <a:t>(). Can be called by the kernel in an interrupt handler, so not necessarily a send from the current process</a:t>
            </a:r>
          </a:p>
        </p:txBody>
      </p:sp>
    </p:spTree>
    <p:extLst>
      <p:ext uri="{BB962C8B-B14F-4D97-AF65-F5344CB8AC3E}">
        <p14:creationId xmlns:p14="http://schemas.microsoft.com/office/powerpoint/2010/main" val="2692931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348A7-89F8-48D5-BB43-CB4648F01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Process.c</a:t>
            </a:r>
            <a:r>
              <a:rPr lang="en-US" dirty="0"/>
              <a:t> Memory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3430B-EE5D-485E-BC11-E69E4A5B7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decision: Don’t spend time allocating/freeing PCBs during normal execution</a:t>
            </a:r>
          </a:p>
          <a:p>
            <a:r>
              <a:rPr lang="en-US" dirty="0"/>
              <a:t>All PCBs statically allocated at boot time:</a:t>
            </a:r>
            <a:br>
              <a:rPr lang="en-US" dirty="0"/>
            </a:b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static struct </a:t>
            </a:r>
            <a:r>
              <a:rPr lang="en-US" dirty="0">
                <a:latin typeface="Consolas" panose="020B0609020204030204" pitchFamily="49" charset="0"/>
              </a:rPr>
              <a:t>process </a:t>
            </a:r>
            <a:r>
              <a:rPr lang="en-US" dirty="0" err="1">
                <a:latin typeface="Consolas" panose="020B0609020204030204" pitchFamily="49" charset="0"/>
              </a:rPr>
              <a:t>proc_set</a:t>
            </a:r>
            <a:r>
              <a:rPr lang="en-US" dirty="0">
                <a:latin typeface="Consolas" panose="020B0609020204030204" pitchFamily="49" charset="0"/>
              </a:rPr>
              <a:t>[</a:t>
            </a:r>
            <a:r>
              <a:rPr lang="en-US" b="1" dirty="0">
                <a:solidFill>
                  <a:srgbClr val="FFCC66"/>
                </a:solidFill>
                <a:latin typeface="Consolas" panose="020B0609020204030204" pitchFamily="49" charset="0"/>
              </a:rPr>
              <a:t>MAX_PROCS</a:t>
            </a:r>
            <a:r>
              <a:rPr lang="en-US" dirty="0">
                <a:latin typeface="Consolas" panose="020B0609020204030204" pitchFamily="49" charset="0"/>
              </a:rPr>
              <a:t>];</a:t>
            </a:r>
          </a:p>
          <a:p>
            <a:r>
              <a:rPr lang="en-US" dirty="0"/>
              <a:t>PCBs marked as “free” with </a:t>
            </a:r>
            <a:r>
              <a:rPr lang="en-US" dirty="0">
                <a:latin typeface="Consolas" panose="020B0609020204030204" pitchFamily="49" charset="0"/>
              </a:rPr>
              <a:t>state = PROC_FREE;</a:t>
            </a:r>
          </a:p>
          <a:p>
            <a:r>
              <a:rPr lang="en-US" dirty="0"/>
              <a:t>On </a:t>
            </a:r>
            <a:r>
              <a:rPr lang="en-US" dirty="0" err="1">
                <a:latin typeface="Consolas" panose="020B0609020204030204" pitchFamily="49" charset="0"/>
              </a:rPr>
              <a:t>proc_alloc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r>
              <a:rPr lang="en-US" dirty="0"/>
              <a:t>, grab a free PCB from the free list, zero it out</a:t>
            </a:r>
          </a:p>
          <a:p>
            <a:r>
              <a:rPr lang="en-US" dirty="0"/>
              <a:t>On </a:t>
            </a:r>
            <a:r>
              <a:rPr lang="en-US" dirty="0" err="1">
                <a:latin typeface="Consolas" panose="020B0609020204030204" pitchFamily="49" charset="0"/>
              </a:rPr>
              <a:t>proc_release</a:t>
            </a:r>
            <a:r>
              <a:rPr lang="en-US" dirty="0">
                <a:latin typeface="Consolas" panose="020B0609020204030204" pitchFamily="49" charset="0"/>
              </a:rPr>
              <a:t>()</a:t>
            </a:r>
            <a:r>
              <a:rPr lang="en-US" dirty="0"/>
              <a:t>, mark PCB as free and return it to free list</a:t>
            </a:r>
          </a:p>
        </p:txBody>
      </p:sp>
    </p:spTree>
    <p:extLst>
      <p:ext uri="{BB962C8B-B14F-4D97-AF65-F5344CB8AC3E}">
        <p14:creationId xmlns:p14="http://schemas.microsoft.com/office/powerpoint/2010/main" val="3207137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8C8D4-568F-4638-891D-89147D3BD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Look at Some Code</a:t>
            </a:r>
          </a:p>
        </p:txBody>
      </p:sp>
    </p:spTree>
    <p:extLst>
      <p:ext uri="{BB962C8B-B14F-4D97-AF65-F5344CB8AC3E}">
        <p14:creationId xmlns:p14="http://schemas.microsoft.com/office/powerpoint/2010/main" val="1152903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A0415-F097-4584-9867-48376A8EA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96AD1-5EA9-488B-AECF-182D2A8AD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EGOS source code update</a:t>
            </a:r>
          </a:p>
          <a:p>
            <a:r>
              <a:rPr lang="en-US" dirty="0"/>
              <a:t>Cornell Undergraduate Research advertisements</a:t>
            </a:r>
          </a:p>
        </p:txBody>
      </p:sp>
    </p:spTree>
    <p:extLst>
      <p:ext uri="{BB962C8B-B14F-4D97-AF65-F5344CB8AC3E}">
        <p14:creationId xmlns:p14="http://schemas.microsoft.com/office/powerpoint/2010/main" val="3015390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ster advertising Grad School Demystified">
            <a:extLst>
              <a:ext uri="{FF2B5EF4-FFF2-40B4-BE49-F238E27FC236}">
                <a16:creationId xmlns:a16="http://schemas.microsoft.com/office/drawing/2014/main" id="{8ADBDC2A-4043-4B22-BEAA-F04D44E2D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-19293"/>
            <a:ext cx="6680633" cy="516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54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936A94-412B-4B3D-A166-D9F2F26708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4" t="8484" r="20909" b="4243"/>
          <a:stretch/>
        </p:blipFill>
        <p:spPr>
          <a:xfrm>
            <a:off x="1104900" y="22915"/>
            <a:ext cx="6934200" cy="517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22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EGOS Concepts</a:t>
            </a:r>
          </a:p>
          <a:p>
            <a:pPr lvl="1"/>
            <a:r>
              <a:rPr lang="en-US" dirty="0"/>
              <a:t>Kernel and user processes</a:t>
            </a:r>
          </a:p>
          <a:p>
            <a:pPr lvl="1"/>
            <a:r>
              <a:rPr lang="en-US" dirty="0"/>
              <a:t>Message passing</a:t>
            </a:r>
          </a:p>
          <a:p>
            <a:r>
              <a:rPr lang="en-US" dirty="0" err="1"/>
              <a:t>Process.c</a:t>
            </a:r>
            <a:r>
              <a:rPr lang="en-US" dirty="0"/>
              <a:t> overview</a:t>
            </a:r>
          </a:p>
        </p:txBody>
      </p:sp>
    </p:spTree>
    <p:extLst>
      <p:ext uri="{BB962C8B-B14F-4D97-AF65-F5344CB8AC3E}">
        <p14:creationId xmlns:p14="http://schemas.microsoft.com/office/powerpoint/2010/main" val="1919267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2E200-39D4-48C8-97EB-54A4DAAD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EGOS: A Microkernel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F13DC5D-B23C-4057-8490-07BC05786395}"/>
              </a:ext>
            </a:extLst>
          </p:cNvPr>
          <p:cNvCxnSpPr>
            <a:cxnSpLocks/>
          </p:cNvCxnSpPr>
          <p:nvPr/>
        </p:nvCxnSpPr>
        <p:spPr>
          <a:xfrm>
            <a:off x="457200" y="3028950"/>
            <a:ext cx="8229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BE832ED-5B00-4839-B4C7-DB5D242EE4CA}"/>
              </a:ext>
            </a:extLst>
          </p:cNvPr>
          <p:cNvSpPr/>
          <p:nvPr/>
        </p:nvSpPr>
        <p:spPr>
          <a:xfrm>
            <a:off x="1821070" y="3180600"/>
            <a:ext cx="703414" cy="114623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/>
              <a:t>Spawn server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4A3525-0B06-4D00-9A08-AF3E11D9E748}"/>
              </a:ext>
            </a:extLst>
          </p:cNvPr>
          <p:cNvSpPr/>
          <p:nvPr/>
        </p:nvSpPr>
        <p:spPr>
          <a:xfrm>
            <a:off x="2887870" y="3180600"/>
            <a:ext cx="685800" cy="114623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/>
              <a:t>Gate server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921EA8-2E21-4354-9825-34946B40683F}"/>
              </a:ext>
            </a:extLst>
          </p:cNvPr>
          <p:cNvSpPr txBox="1"/>
          <p:nvPr/>
        </p:nvSpPr>
        <p:spPr>
          <a:xfrm>
            <a:off x="457200" y="340995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Kernel mode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A07E9F-B8CF-4802-B2ED-2195856447FB}"/>
              </a:ext>
            </a:extLst>
          </p:cNvPr>
          <p:cNvSpPr txBox="1"/>
          <p:nvPr/>
        </p:nvSpPr>
        <p:spPr>
          <a:xfrm>
            <a:off x="484387" y="2000252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User mode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303677-1F44-4B95-8C21-693FF6388167}"/>
              </a:ext>
            </a:extLst>
          </p:cNvPr>
          <p:cNvSpPr/>
          <p:nvPr/>
        </p:nvSpPr>
        <p:spPr>
          <a:xfrm>
            <a:off x="3896084" y="3182227"/>
            <a:ext cx="685800" cy="114623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/>
              <a:t>TTY server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0261DD-A76C-4D8A-BD0F-E25DEE9AA992}"/>
              </a:ext>
            </a:extLst>
          </p:cNvPr>
          <p:cNvSpPr/>
          <p:nvPr/>
        </p:nvSpPr>
        <p:spPr>
          <a:xfrm>
            <a:off x="1838684" y="1771651"/>
            <a:ext cx="685800" cy="1143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/>
              <a:t>Block server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18BC3E-3BC5-4524-A8F8-6C0C88E4B73B}"/>
              </a:ext>
            </a:extLst>
          </p:cNvPr>
          <p:cNvSpPr/>
          <p:nvPr/>
        </p:nvSpPr>
        <p:spPr>
          <a:xfrm>
            <a:off x="2905484" y="1771651"/>
            <a:ext cx="685800" cy="1143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BFS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ED931E-3DC9-403F-8E89-5113D194D7CF}"/>
              </a:ext>
            </a:extLst>
          </p:cNvPr>
          <p:cNvSpPr/>
          <p:nvPr/>
        </p:nvSpPr>
        <p:spPr>
          <a:xfrm>
            <a:off x="3934375" y="1771651"/>
            <a:ext cx="685800" cy="1143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Dir server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DDC9B0-6796-46B9-95C7-170F6FD6DEEB}"/>
              </a:ext>
            </a:extLst>
          </p:cNvPr>
          <p:cNvSpPr/>
          <p:nvPr/>
        </p:nvSpPr>
        <p:spPr>
          <a:xfrm>
            <a:off x="4945270" y="3180600"/>
            <a:ext cx="685800" cy="114623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err="1"/>
              <a:t>Ramfile</a:t>
            </a:r>
            <a:r>
              <a:rPr lang="en-US" sz="1600" dirty="0"/>
              <a:t> server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2B8091-CD4C-444E-8E3E-E1B0D9A6074F}"/>
              </a:ext>
            </a:extLst>
          </p:cNvPr>
          <p:cNvSpPr/>
          <p:nvPr/>
        </p:nvSpPr>
        <p:spPr>
          <a:xfrm>
            <a:off x="4962884" y="1771651"/>
            <a:ext cx="685800" cy="1143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/>
              <a:t>init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055C7A8-3271-449C-9C79-D8B8E293D01B}"/>
              </a:ext>
            </a:extLst>
          </p:cNvPr>
          <p:cNvSpPr/>
          <p:nvPr/>
        </p:nvSpPr>
        <p:spPr>
          <a:xfrm>
            <a:off x="6358418" y="1762393"/>
            <a:ext cx="685800" cy="1143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shell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0B4F86-1B3E-48C3-A6A5-E298B65B7CE2}"/>
              </a:ext>
            </a:extLst>
          </p:cNvPr>
          <p:cNvSpPr/>
          <p:nvPr/>
        </p:nvSpPr>
        <p:spPr>
          <a:xfrm>
            <a:off x="7409014" y="1771651"/>
            <a:ext cx="685800" cy="1143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mt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78B23366-B407-43AB-9599-3D2F26B5276B}"/>
              </a:ext>
            </a:extLst>
          </p:cNvPr>
          <p:cNvSpPr/>
          <p:nvPr/>
        </p:nvSpPr>
        <p:spPr>
          <a:xfrm rot="5400000">
            <a:off x="3518754" y="2702866"/>
            <a:ext cx="330701" cy="3726070"/>
          </a:xfrm>
          <a:prstGeom prst="rightBrace">
            <a:avLst>
              <a:gd name="adj1" fmla="val 25698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DBAAD8-555C-422E-95F4-C2E26344A356}"/>
              </a:ext>
            </a:extLst>
          </p:cNvPr>
          <p:cNvSpPr txBox="1"/>
          <p:nvPr/>
        </p:nvSpPr>
        <p:spPr>
          <a:xfrm>
            <a:off x="2593216" y="1023121"/>
            <a:ext cx="2181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OS services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5E7A7998-E858-40D7-AFEC-0A9CB1E95BE5}"/>
              </a:ext>
            </a:extLst>
          </p:cNvPr>
          <p:cNvSpPr/>
          <p:nvPr/>
        </p:nvSpPr>
        <p:spPr>
          <a:xfrm rot="16200000" flipV="1">
            <a:off x="3518755" y="-333780"/>
            <a:ext cx="330701" cy="3726070"/>
          </a:xfrm>
          <a:prstGeom prst="rightBrace">
            <a:avLst>
              <a:gd name="adj1" fmla="val 25698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E69583-CCB8-4F67-98F0-2A0752C4A740}"/>
              </a:ext>
            </a:extLst>
          </p:cNvPr>
          <p:cNvSpPr txBox="1"/>
          <p:nvPr/>
        </p:nvSpPr>
        <p:spPr>
          <a:xfrm>
            <a:off x="2365789" y="4695706"/>
            <a:ext cx="2636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Kernel processes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759E67-4109-421B-9BF7-2133AA77BD61}"/>
              </a:ext>
            </a:extLst>
          </p:cNvPr>
          <p:cNvSpPr txBox="1"/>
          <p:nvPr/>
        </p:nvSpPr>
        <p:spPr>
          <a:xfrm>
            <a:off x="6132413" y="986047"/>
            <a:ext cx="2181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User processes</a:t>
            </a:r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953727CC-76AD-4152-BE8F-6355FAC19C50}"/>
              </a:ext>
            </a:extLst>
          </p:cNvPr>
          <p:cNvSpPr/>
          <p:nvPr/>
        </p:nvSpPr>
        <p:spPr>
          <a:xfrm rot="16200000" flipV="1">
            <a:off x="7057951" y="639329"/>
            <a:ext cx="330701" cy="1743022"/>
          </a:xfrm>
          <a:prstGeom prst="rightBrace">
            <a:avLst>
              <a:gd name="adj1" fmla="val 25698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50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D03A0-1093-488A-B9D6-53AD473E7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Passing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685F8-1256-4B41-8AE6-33B8476C1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Processes communicate by sending messages</a:t>
            </a:r>
          </a:p>
          <a:p>
            <a:r>
              <a:rPr lang="en-US" dirty="0"/>
              <a:t>Most system calls are actually message request/reply pairs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2E21E6-4517-4FFC-B03A-93D9EB57216C}"/>
              </a:ext>
            </a:extLst>
          </p:cNvPr>
          <p:cNvSpPr/>
          <p:nvPr/>
        </p:nvSpPr>
        <p:spPr>
          <a:xfrm>
            <a:off x="3733800" y="3781068"/>
            <a:ext cx="703414" cy="114623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/>
              <a:t>Spawn server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F35284-107C-4E92-AC82-2537D7D899C6}"/>
              </a:ext>
            </a:extLst>
          </p:cNvPr>
          <p:cNvSpPr/>
          <p:nvPr/>
        </p:nvSpPr>
        <p:spPr>
          <a:xfrm>
            <a:off x="2133600" y="2262533"/>
            <a:ext cx="685800" cy="1143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shell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539401-7649-4686-AC8F-C4B599AD8B01}"/>
              </a:ext>
            </a:extLst>
          </p:cNvPr>
          <p:cNvSpPr/>
          <p:nvPr/>
        </p:nvSpPr>
        <p:spPr>
          <a:xfrm>
            <a:off x="5486952" y="2281913"/>
            <a:ext cx="685800" cy="1143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5B3F6D7-54A1-4CE8-A782-0102B550A832}"/>
              </a:ext>
            </a:extLst>
          </p:cNvPr>
          <p:cNvCxnSpPr>
            <a:cxnSpLocks/>
          </p:cNvCxnSpPr>
          <p:nvPr/>
        </p:nvCxnSpPr>
        <p:spPr>
          <a:xfrm>
            <a:off x="1752600" y="3634133"/>
            <a:ext cx="4800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Arc 7">
            <a:extLst>
              <a:ext uri="{FF2B5EF4-FFF2-40B4-BE49-F238E27FC236}">
                <a16:creationId xmlns:a16="http://schemas.microsoft.com/office/drawing/2014/main" id="{A1A55D41-0841-4119-9EAC-4AC6BB325599}"/>
              </a:ext>
            </a:extLst>
          </p:cNvPr>
          <p:cNvSpPr/>
          <p:nvPr/>
        </p:nvSpPr>
        <p:spPr>
          <a:xfrm>
            <a:off x="1600200" y="2809461"/>
            <a:ext cx="2514600" cy="1891472"/>
          </a:xfrm>
          <a:prstGeom prst="arc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C9815795-430E-4A4B-AADC-D8E0C0AC2DCC}"/>
              </a:ext>
            </a:extLst>
          </p:cNvPr>
          <p:cNvSpPr/>
          <p:nvPr/>
        </p:nvSpPr>
        <p:spPr>
          <a:xfrm flipH="1" flipV="1">
            <a:off x="2457726" y="2368053"/>
            <a:ext cx="2514600" cy="2113720"/>
          </a:xfrm>
          <a:prstGeom prst="arc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737BE804-1D51-4E84-AEA0-85751C2918AB}"/>
              </a:ext>
            </a:extLst>
          </p:cNvPr>
          <p:cNvSpPr/>
          <p:nvPr/>
        </p:nvSpPr>
        <p:spPr>
          <a:xfrm flipV="1">
            <a:off x="3065669" y="2714211"/>
            <a:ext cx="2781852" cy="1529444"/>
          </a:xfrm>
          <a:prstGeom prst="arc">
            <a:avLst>
              <a:gd name="adj1" fmla="val 16200000"/>
              <a:gd name="adj2" fmla="val 3234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6F677E-970F-4183-8F8F-3D20C93EC30D}"/>
              </a:ext>
            </a:extLst>
          </p:cNvPr>
          <p:cNvSpPr txBox="1"/>
          <p:nvPr/>
        </p:nvSpPr>
        <p:spPr>
          <a:xfrm>
            <a:off x="3065669" y="2567334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send(</a:t>
            </a:r>
            <a:r>
              <a:rPr lang="en-US" sz="1400" dirty="0" err="1">
                <a:latin typeface="Consolas" panose="020B0609020204030204" pitchFamily="49" charset="0"/>
              </a:rPr>
              <a:t>spawn_request</a:t>
            </a:r>
            <a:r>
              <a:rPr lang="en-US" sz="1400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2C6992-99C2-49E5-AA46-63C7EF8A1906}"/>
              </a:ext>
            </a:extLst>
          </p:cNvPr>
          <p:cNvSpPr txBox="1"/>
          <p:nvPr/>
        </p:nvSpPr>
        <p:spPr>
          <a:xfrm>
            <a:off x="1264451" y="4325268"/>
            <a:ext cx="2007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onsolas" panose="020B0609020204030204" pitchFamily="49" charset="0"/>
              </a:rPr>
              <a:t>send(</a:t>
            </a:r>
            <a:r>
              <a:rPr lang="en-US" sz="1400" dirty="0" err="1">
                <a:latin typeface="Consolas" panose="020B0609020204030204" pitchFamily="49" charset="0"/>
              </a:rPr>
              <a:t>spawn_reply</a:t>
            </a:r>
            <a:r>
              <a:rPr lang="en-US" sz="1400" dirty="0"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A05A62-7DF2-40AB-A85E-D247653C9A4D}"/>
              </a:ext>
            </a:extLst>
          </p:cNvPr>
          <p:cNvSpPr txBox="1"/>
          <p:nvPr/>
        </p:nvSpPr>
        <p:spPr>
          <a:xfrm>
            <a:off x="4819926" y="4172958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Consolas" panose="020B0609020204030204" pitchFamily="49" charset="0"/>
              </a:rPr>
              <a:t>proc_create_uid</a:t>
            </a:r>
            <a:r>
              <a:rPr lang="en-US" sz="1400" dirty="0">
                <a:latin typeface="Consolas" panose="020B06090202040302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09568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3" grpId="0" animBg="1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0087BA06-1075-438D-BE7A-21EA7897651D}"/>
              </a:ext>
            </a:extLst>
          </p:cNvPr>
          <p:cNvSpPr txBox="1"/>
          <p:nvPr/>
        </p:nvSpPr>
        <p:spPr>
          <a:xfrm>
            <a:off x="4038048" y="3035140"/>
            <a:ext cx="1351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reply: block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3FF72-7CB9-46BB-9ED4-69F4671A4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with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64684-944A-4767-94FC-EE9294B79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685800"/>
          </a:xfrm>
        </p:spPr>
        <p:txBody>
          <a:bodyPr/>
          <a:lstStyle/>
          <a:p>
            <a:r>
              <a:rPr lang="en-US" dirty="0"/>
              <a:t>Reading a file: standard example of “waiting for I/O”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4BC596A-0510-4BDC-966D-E370D1E5E8EC}"/>
              </a:ext>
            </a:extLst>
          </p:cNvPr>
          <p:cNvSpPr txBox="1"/>
          <p:nvPr/>
        </p:nvSpPr>
        <p:spPr>
          <a:xfrm>
            <a:off x="1904310" y="3057078"/>
            <a:ext cx="1351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reply: file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02FD757-C4F1-420D-87EE-1AE0FC1764DC}"/>
              </a:ext>
            </a:extLst>
          </p:cNvPr>
          <p:cNvSpPr txBox="1"/>
          <p:nvPr/>
        </p:nvSpPr>
        <p:spPr>
          <a:xfrm>
            <a:off x="4019550" y="2243986"/>
            <a:ext cx="1351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req: read block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EB9596-016F-4B67-80F6-4D4C2E90C3D4}"/>
              </a:ext>
            </a:extLst>
          </p:cNvPr>
          <p:cNvSpPr/>
          <p:nvPr/>
        </p:nvSpPr>
        <p:spPr>
          <a:xfrm>
            <a:off x="1143000" y="2236719"/>
            <a:ext cx="685800" cy="11430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user proc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EEC6F1A-27EE-42DA-9EC1-DE84337AA6AF}"/>
              </a:ext>
            </a:extLst>
          </p:cNvPr>
          <p:cNvCxnSpPr>
            <a:cxnSpLocks/>
          </p:cNvCxnSpPr>
          <p:nvPr/>
        </p:nvCxnSpPr>
        <p:spPr>
          <a:xfrm>
            <a:off x="457200" y="3526891"/>
            <a:ext cx="82296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4E0F365-EDD9-438E-8735-A5E931F9AEC4}"/>
              </a:ext>
            </a:extLst>
          </p:cNvPr>
          <p:cNvSpPr/>
          <p:nvPr/>
        </p:nvSpPr>
        <p:spPr>
          <a:xfrm>
            <a:off x="3333750" y="2236719"/>
            <a:ext cx="685800" cy="1143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BFS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46A1DA-E913-4F10-89C6-702245D816EC}"/>
              </a:ext>
            </a:extLst>
          </p:cNvPr>
          <p:cNvSpPr/>
          <p:nvPr/>
        </p:nvSpPr>
        <p:spPr>
          <a:xfrm>
            <a:off x="5410200" y="2216012"/>
            <a:ext cx="685800" cy="1143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/>
              <a:t>Block server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F1646E-0960-46F9-AAF2-5CA2C8ECD418}"/>
              </a:ext>
            </a:extLst>
          </p:cNvPr>
          <p:cNvSpPr/>
          <p:nvPr/>
        </p:nvSpPr>
        <p:spPr>
          <a:xfrm>
            <a:off x="7086600" y="3781068"/>
            <a:ext cx="685800" cy="114623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/>
              <a:t>Disk server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3507ED4-B803-4991-ACD7-C9E8C2B989BC}"/>
              </a:ext>
            </a:extLst>
          </p:cNvPr>
          <p:cNvCxnSpPr>
            <a:cxnSpLocks/>
          </p:cNvCxnSpPr>
          <p:nvPr/>
        </p:nvCxnSpPr>
        <p:spPr>
          <a:xfrm>
            <a:off x="1828800" y="2536291"/>
            <a:ext cx="15049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2169FDD-9231-4161-9EA0-E01197580516}"/>
              </a:ext>
            </a:extLst>
          </p:cNvPr>
          <p:cNvCxnSpPr>
            <a:cxnSpLocks/>
          </p:cNvCxnSpPr>
          <p:nvPr/>
        </p:nvCxnSpPr>
        <p:spPr>
          <a:xfrm>
            <a:off x="4019550" y="2536291"/>
            <a:ext cx="13906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Arc 12">
            <a:extLst>
              <a:ext uri="{FF2B5EF4-FFF2-40B4-BE49-F238E27FC236}">
                <a16:creationId xmlns:a16="http://schemas.microsoft.com/office/drawing/2014/main" id="{47B12650-25B0-445D-900C-5F85F48EA728}"/>
              </a:ext>
            </a:extLst>
          </p:cNvPr>
          <p:cNvSpPr/>
          <p:nvPr/>
        </p:nvSpPr>
        <p:spPr>
          <a:xfrm>
            <a:off x="4848087" y="2712847"/>
            <a:ext cx="2514600" cy="2109429"/>
          </a:xfrm>
          <a:prstGeom prst="arc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C68C9392-9465-405F-876C-4F57221300CF}"/>
              </a:ext>
            </a:extLst>
          </p:cNvPr>
          <p:cNvSpPr/>
          <p:nvPr/>
        </p:nvSpPr>
        <p:spPr>
          <a:xfrm>
            <a:off x="7696200" y="4157198"/>
            <a:ext cx="609600" cy="533400"/>
          </a:xfrm>
          <a:prstGeom prst="arc">
            <a:avLst>
              <a:gd name="adj1" fmla="val 13995930"/>
              <a:gd name="adj2" fmla="val 7513718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38DAB0EE-CCEB-438E-AA4B-DD76A58245BE}"/>
              </a:ext>
            </a:extLst>
          </p:cNvPr>
          <p:cNvSpPr/>
          <p:nvPr/>
        </p:nvSpPr>
        <p:spPr>
          <a:xfrm flipH="1" flipV="1">
            <a:off x="5791200" y="2155313"/>
            <a:ext cx="2514600" cy="2443169"/>
          </a:xfrm>
          <a:prstGeom prst="arc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0711269-24A8-42B3-A412-0233A2182E03}"/>
              </a:ext>
            </a:extLst>
          </p:cNvPr>
          <p:cNvCxnSpPr>
            <a:cxnSpLocks/>
          </p:cNvCxnSpPr>
          <p:nvPr/>
        </p:nvCxnSpPr>
        <p:spPr>
          <a:xfrm flipH="1">
            <a:off x="4019550" y="3069691"/>
            <a:ext cx="13906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E51A653-A3B4-4387-B74D-9D1516931E5A}"/>
              </a:ext>
            </a:extLst>
          </p:cNvPr>
          <p:cNvCxnSpPr>
            <a:cxnSpLocks/>
          </p:cNvCxnSpPr>
          <p:nvPr/>
        </p:nvCxnSpPr>
        <p:spPr>
          <a:xfrm flipH="1">
            <a:off x="1828800" y="3069691"/>
            <a:ext cx="150495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9DF927D-F4E4-42A1-8F28-E1CFED28BCFC}"/>
              </a:ext>
            </a:extLst>
          </p:cNvPr>
          <p:cNvSpPr txBox="1"/>
          <p:nvPr/>
        </p:nvSpPr>
        <p:spPr>
          <a:xfrm>
            <a:off x="1939511" y="2236719"/>
            <a:ext cx="1351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req: read file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F9587D-21EE-4133-B4DE-248E932A9935}"/>
              </a:ext>
            </a:extLst>
          </p:cNvPr>
          <p:cNvSpPr txBox="1"/>
          <p:nvPr/>
        </p:nvSpPr>
        <p:spPr>
          <a:xfrm>
            <a:off x="6725754" y="2588808"/>
            <a:ext cx="1351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req: read block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FA8DD4-4C29-4FA6-8439-BEFE8AE2786E}"/>
              </a:ext>
            </a:extLst>
          </p:cNvPr>
          <p:cNvSpPr txBox="1"/>
          <p:nvPr/>
        </p:nvSpPr>
        <p:spPr>
          <a:xfrm>
            <a:off x="8287026" y="4238499"/>
            <a:ext cx="742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disk I/O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9347F72-264F-4AD2-B57E-DD484DA19C21}"/>
              </a:ext>
            </a:extLst>
          </p:cNvPr>
          <p:cNvSpPr txBox="1"/>
          <p:nvPr/>
        </p:nvSpPr>
        <p:spPr>
          <a:xfrm>
            <a:off x="4868517" y="4090445"/>
            <a:ext cx="1351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reply: block</a:t>
            </a:r>
          </a:p>
        </p:txBody>
      </p:sp>
    </p:spTree>
    <p:extLst>
      <p:ext uri="{BB962C8B-B14F-4D97-AF65-F5344CB8AC3E}">
        <p14:creationId xmlns:p14="http://schemas.microsoft.com/office/powerpoint/2010/main" val="164070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7" grpId="0"/>
      <p:bldP spid="13" grpId="0" animBg="1"/>
      <p:bldP spid="14" grpId="0" animBg="1"/>
      <p:bldP spid="15" grpId="0" animBg="1"/>
      <p:bldP spid="20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E5FAE-B768-4A8F-8FC8-9D41636CB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System Calls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1E16B-383E-4623-9543-5A1F32313B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49"/>
            <a:ext cx="8229600" cy="3737371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 </a:t>
            </a:r>
            <a:r>
              <a:rPr lang="en-US" dirty="0" err="1">
                <a:latin typeface="Consolas" panose="020B0609020204030204" pitchFamily="49" charset="0"/>
              </a:rPr>
              <a:t>sys_send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gpid_t</a:t>
            </a:r>
            <a:r>
              <a:rPr lang="en-US" dirty="0">
                <a:latin typeface="Consolas" panose="020B0609020204030204" pitchFamily="49" charset="0"/>
              </a:rPr>
              <a:t> </a:t>
            </a:r>
            <a:r>
              <a:rPr lang="en-US" dirty="0" err="1">
                <a:latin typeface="Consolas" panose="020B0609020204030204" pitchFamily="49" charset="0"/>
              </a:rPr>
              <a:t>pid</a:t>
            </a:r>
            <a:r>
              <a:rPr lang="en-US" dirty="0">
                <a:latin typeface="Consolas" panose="020B0609020204030204" pitchFamily="49" charset="0"/>
              </a:rPr>
              <a:t>, 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</a:rPr>
              <a:t>enum</a:t>
            </a:r>
            <a:r>
              <a:rPr lang="en-US" dirty="0">
                <a:latin typeface="Consolas" panose="020B0609020204030204" pitchFamily="49" charset="0"/>
              </a:rPr>
              <a:t> </a:t>
            </a:r>
            <a:r>
              <a:rPr lang="en-US" dirty="0" err="1">
                <a:latin typeface="Consolas" panose="020B0609020204030204" pitchFamily="49" charset="0"/>
              </a:rPr>
              <a:t>msg_type</a:t>
            </a:r>
            <a:r>
              <a:rPr lang="en-US" dirty="0">
                <a:latin typeface="Consolas" panose="020B0609020204030204" pitchFamily="49" charset="0"/>
              </a:rPr>
              <a:t> </a:t>
            </a:r>
            <a:r>
              <a:rPr lang="en-US" dirty="0" err="1">
                <a:latin typeface="Consolas" panose="020B0609020204030204" pitchFamily="49" charset="0"/>
              </a:rPr>
              <a:t>mtype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latin typeface="Consolas" panose="020B0609020204030204" pitchFamily="49" charset="0"/>
              </a:rPr>
              <a:t> *msg, 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unsigned</a:t>
            </a:r>
            <a:r>
              <a:rPr lang="en-US" dirty="0">
                <a:latin typeface="Consolas" panose="020B0609020204030204" pitchFamily="49" charset="0"/>
              </a:rPr>
              <a:t> 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 size);</a:t>
            </a:r>
          </a:p>
          <a:p>
            <a:pPr marL="114300" indent="0">
              <a:buNone/>
            </a:pPr>
            <a:r>
              <a:rPr lang="en-US" dirty="0"/>
              <a:t>Send a message to process ID </a:t>
            </a:r>
            <a:r>
              <a:rPr lang="en-US" dirty="0" err="1">
                <a:latin typeface="Consolas" panose="020B0609020204030204" pitchFamily="49" charset="0"/>
              </a:rPr>
              <a:t>pid</a:t>
            </a:r>
            <a:r>
              <a:rPr lang="en-US" dirty="0"/>
              <a:t>, with contents in buffer </a:t>
            </a:r>
            <a:r>
              <a:rPr lang="en-US" dirty="0">
                <a:latin typeface="Consolas" panose="020B0609020204030204" pitchFamily="49" charset="0"/>
              </a:rPr>
              <a:t>*msg</a:t>
            </a:r>
            <a:r>
              <a:rPr lang="en-US" dirty="0"/>
              <a:t> of size </a:t>
            </a:r>
            <a:r>
              <a:rPr lang="en-US" dirty="0" err="1">
                <a:latin typeface="Consolas" panose="020B0609020204030204" pitchFamily="49" charset="0"/>
              </a:rPr>
              <a:t>size</a:t>
            </a:r>
            <a:r>
              <a:rPr lang="en-US" dirty="0"/>
              <a:t>. Message type </a:t>
            </a:r>
            <a:r>
              <a:rPr lang="en-US" dirty="0" err="1">
                <a:latin typeface="Consolas" panose="020B0609020204030204" pitchFamily="49" charset="0"/>
              </a:rPr>
              <a:t>mtype</a:t>
            </a:r>
            <a:r>
              <a:rPr lang="en-US" dirty="0"/>
              <a:t> is either REQUEST or REPLY.</a:t>
            </a:r>
            <a:endParaRPr lang="en-US" dirty="0">
              <a:latin typeface="Consolas" panose="020B0609020204030204" pitchFamily="49" charset="0"/>
            </a:endParaRPr>
          </a:p>
          <a:p>
            <a:pPr marL="57150" indent="0">
              <a:buNone/>
            </a:pP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 </a:t>
            </a:r>
            <a:r>
              <a:rPr lang="en-US" dirty="0" err="1">
                <a:latin typeface="Consolas" panose="020B0609020204030204" pitchFamily="49" charset="0"/>
              </a:rPr>
              <a:t>sys_recv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</a:rPr>
              <a:t>enum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msg_type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mtype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unsigned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max_time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latin typeface="Consolas" panose="020B0609020204030204" pitchFamily="49" charset="0"/>
              </a:rPr>
              <a:t> *msg,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unsigned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size,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gpid_t</a:t>
            </a:r>
            <a:b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   </a:t>
            </a:r>
            <a:r>
              <a:rPr lang="en-US" dirty="0">
                <a:latin typeface="Consolas" panose="020B0609020204030204" pitchFamily="49" charset="0"/>
              </a:rPr>
              <a:t> *</a:t>
            </a:r>
            <a:r>
              <a:rPr lang="en-US" dirty="0" err="1">
                <a:latin typeface="Consolas" panose="020B0609020204030204" pitchFamily="49" charset="0"/>
              </a:rPr>
              <a:t>src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unsigned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</a:rPr>
              <a:t> *</a:t>
            </a:r>
            <a:r>
              <a:rPr lang="en-US" dirty="0" err="1">
                <a:latin typeface="Consolas" panose="020B0609020204030204" pitchFamily="49" charset="0"/>
              </a:rPr>
              <a:t>uid</a:t>
            </a:r>
            <a:r>
              <a:rPr lang="en-US" dirty="0">
                <a:latin typeface="Consolas" panose="020B0609020204030204" pitchFamily="49" charset="0"/>
              </a:rPr>
              <a:t>);</a:t>
            </a:r>
          </a:p>
          <a:p>
            <a:pPr marL="114300" indent="0">
              <a:buNone/>
            </a:pPr>
            <a:r>
              <a:rPr lang="en-US" dirty="0"/>
              <a:t>Block and wait for a message of type </a:t>
            </a:r>
            <a:r>
              <a:rPr lang="en-US" dirty="0" err="1">
                <a:latin typeface="Consolas" panose="020B0609020204030204" pitchFamily="49" charset="0"/>
              </a:rPr>
              <a:t>mtype</a:t>
            </a:r>
            <a:r>
              <a:rPr lang="en-US" dirty="0"/>
              <a:t> for at most </a:t>
            </a:r>
            <a:r>
              <a:rPr lang="en-US" dirty="0" err="1">
                <a:latin typeface="Consolas" panose="020B0609020204030204" pitchFamily="49" charset="0"/>
              </a:rPr>
              <a:t>max_time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/>
              <a:t>ms.</a:t>
            </a:r>
            <a:r>
              <a:rPr lang="en-US" dirty="0"/>
              <a:t> The message will be placed in </a:t>
            </a:r>
            <a:r>
              <a:rPr lang="en-US" dirty="0">
                <a:latin typeface="Consolas" panose="020B0609020204030204" pitchFamily="49" charset="0"/>
              </a:rPr>
              <a:t>*msg</a:t>
            </a:r>
            <a:r>
              <a:rPr lang="en-US" dirty="0"/>
              <a:t>, the sender’s process ID and user ID will be placed in </a:t>
            </a:r>
            <a:r>
              <a:rPr lang="en-US" dirty="0">
                <a:latin typeface="Consolas" panose="020B0609020204030204" pitchFamily="49" charset="0"/>
              </a:rPr>
              <a:t>*</a:t>
            </a:r>
            <a:r>
              <a:rPr lang="en-US" dirty="0" err="1">
                <a:latin typeface="Consolas" panose="020B0609020204030204" pitchFamily="49" charset="0"/>
              </a:rPr>
              <a:t>src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/>
              <a:t>and </a:t>
            </a:r>
            <a:r>
              <a:rPr lang="en-US" dirty="0">
                <a:latin typeface="Consolas" panose="020B0609020204030204" pitchFamily="49" charset="0"/>
              </a:rPr>
              <a:t>*</a:t>
            </a:r>
            <a:r>
              <a:rPr lang="en-US" dirty="0" err="1">
                <a:latin typeface="Consolas" panose="020B0609020204030204" pitchFamily="49" charset="0"/>
              </a:rPr>
              <a:t>uid</a:t>
            </a:r>
            <a:endParaRPr 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9682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Teaching">
      <a:majorFont>
        <a:latin typeface="Constantia"/>
        <a:ea typeface=""/>
        <a:cs typeface=""/>
      </a:majorFont>
      <a:minorFont>
        <a:latin typeface="Candara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5223</TotalTime>
  <Words>702</Words>
  <Application>Microsoft Office PowerPoint</Application>
  <PresentationFormat>On-screen Show (16:9)</PresentationFormat>
  <Paragraphs>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Candara</vt:lpstr>
      <vt:lpstr>Consolas</vt:lpstr>
      <vt:lpstr>Constantia</vt:lpstr>
      <vt:lpstr>Adjacency</vt:lpstr>
      <vt:lpstr>EGOS and process.c</vt:lpstr>
      <vt:lpstr>Announcements</vt:lpstr>
      <vt:lpstr>PowerPoint Presentation</vt:lpstr>
      <vt:lpstr>PowerPoint Presentation</vt:lpstr>
      <vt:lpstr>Outline for Today</vt:lpstr>
      <vt:lpstr>EGOS: A Microkernel</vt:lpstr>
      <vt:lpstr>Message Passing</vt:lpstr>
      <vt:lpstr>I/O with Messages</vt:lpstr>
      <vt:lpstr>Message System Calls</vt:lpstr>
      <vt:lpstr>Message System Calls</vt:lpstr>
      <vt:lpstr>Outline for Today</vt:lpstr>
      <vt:lpstr>Public Interface of process.c</vt:lpstr>
      <vt:lpstr>Message Passing Functions</vt:lpstr>
      <vt:lpstr>Process.c Memory Management</vt:lpstr>
      <vt:lpstr>Let’s Look at Some Code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Interrupts and Quanta</dc:title>
  <dc:creator>Edward Tremel</dc:creator>
  <cp:lastModifiedBy>Edward Tremel</cp:lastModifiedBy>
  <cp:revision>266</cp:revision>
  <dcterms:created xsi:type="dcterms:W3CDTF">2019-11-18T22:03:20Z</dcterms:created>
  <dcterms:modified xsi:type="dcterms:W3CDTF">2020-02-28T19:17:26Z</dcterms:modified>
</cp:coreProperties>
</file>