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7"/>
  </p:notesMasterIdLst>
  <p:sldIdLst>
    <p:sldId id="256" r:id="rId2"/>
    <p:sldId id="275" r:id="rId3"/>
    <p:sldId id="257" r:id="rId4"/>
    <p:sldId id="269" r:id="rId5"/>
    <p:sldId id="270" r:id="rId6"/>
    <p:sldId id="271" r:id="rId7"/>
    <p:sldId id="272" r:id="rId8"/>
    <p:sldId id="273" r:id="rId9"/>
    <p:sldId id="258" r:id="rId10"/>
    <p:sldId id="260" r:id="rId11"/>
    <p:sldId id="259" r:id="rId12"/>
    <p:sldId id="262" r:id="rId13"/>
    <p:sldId id="261" r:id="rId14"/>
    <p:sldId id="265" r:id="rId15"/>
    <p:sldId id="266" r:id="rId16"/>
    <p:sldId id="268" r:id="rId17"/>
    <p:sldId id="277" r:id="rId18"/>
    <p:sldId id="274" r:id="rId19"/>
    <p:sldId id="279" r:id="rId20"/>
    <p:sldId id="263" r:id="rId21"/>
    <p:sldId id="264" r:id="rId22"/>
    <p:sldId id="280" r:id="rId23"/>
    <p:sldId id="281" r:id="rId24"/>
    <p:sldId id="282" r:id="rId25"/>
    <p:sldId id="283" r:id="rId2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9900CC"/>
    <a:srgbClr val="FF0000"/>
    <a:srgbClr val="969696"/>
    <a:srgbClr val="9933FF"/>
    <a:srgbClr val="CC00FF"/>
    <a:srgbClr val="0000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1F6881-5CAE-4017-AB38-34AD723A5889}" v="1" dt="2020-02-20T02:13:10.1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324" autoAdjust="0"/>
  </p:normalViewPr>
  <p:slideViewPr>
    <p:cSldViewPr>
      <p:cViewPr varScale="1">
        <p:scale>
          <a:sx n="150" d="100"/>
          <a:sy n="150" d="100"/>
        </p:scale>
        <p:origin x="-420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ward Tremel" userId="99c4cb7793acbe54" providerId="LiveId" clId="{C81F6881-5CAE-4017-AB38-34AD723A5889}"/>
    <pc:docChg chg="modSld">
      <pc:chgData name="Edward Tremel" userId="99c4cb7793acbe54" providerId="LiveId" clId="{C81F6881-5CAE-4017-AB38-34AD723A5889}" dt="2020-02-20T02:15:52.167" v="16" actId="20577"/>
      <pc:docMkLst>
        <pc:docMk/>
      </pc:docMkLst>
      <pc:sldChg chg="modSp">
        <pc:chgData name="Edward Tremel" userId="99c4cb7793acbe54" providerId="LiveId" clId="{C81F6881-5CAE-4017-AB38-34AD723A5889}" dt="2020-02-20T02:15:52.167" v="16" actId="20577"/>
        <pc:sldMkLst>
          <pc:docMk/>
          <pc:sldMk cId="1919267737" sldId="257"/>
        </pc:sldMkLst>
        <pc:spChg chg="mod">
          <ac:chgData name="Edward Tremel" userId="99c4cb7793acbe54" providerId="LiveId" clId="{C81F6881-5CAE-4017-AB38-34AD723A5889}" dt="2020-02-20T02:15:52.167" v="16" actId="20577"/>
          <ac:spMkLst>
            <pc:docMk/>
            <pc:sldMk cId="1919267737" sldId="257"/>
            <ac:spMk id="3" creationId="{00000000-0000-0000-0000-000000000000}"/>
          </ac:spMkLst>
        </pc:spChg>
      </pc:sldChg>
    </pc:docChg>
  </pc:docChgLst>
  <pc:docChgLst>
    <pc:chgData name="Edward Tremel" userId="99c4cb7793acbe54" providerId="LiveId" clId="{FB0BD4EE-BCFC-4390-BF39-3F5513DFF615}"/>
    <pc:docChg chg="undo addSld delSld modSld">
      <pc:chgData name="Edward Tremel" userId="99c4cb7793acbe54" providerId="LiveId" clId="{FB0BD4EE-BCFC-4390-BF39-3F5513DFF615}" dt="2020-02-20T02:13:10.116" v="112"/>
      <pc:docMkLst>
        <pc:docMk/>
      </pc:docMkLst>
      <pc:sldChg chg="modSp">
        <pc:chgData name="Edward Tremel" userId="99c4cb7793acbe54" providerId="LiveId" clId="{FB0BD4EE-BCFC-4390-BF39-3F5513DFF615}" dt="2020-02-20T02:00:49.014" v="32" actId="20577"/>
        <pc:sldMkLst>
          <pc:docMk/>
          <pc:sldMk cId="2800283070" sldId="256"/>
        </pc:sldMkLst>
        <pc:spChg chg="mod">
          <ac:chgData name="Edward Tremel" userId="99c4cb7793acbe54" providerId="LiveId" clId="{FB0BD4EE-BCFC-4390-BF39-3F5513DFF615}" dt="2020-02-20T02:00:49.014" v="32" actId="20577"/>
          <ac:spMkLst>
            <pc:docMk/>
            <pc:sldMk cId="2800283070" sldId="256"/>
            <ac:spMk id="2" creationId="{00000000-0000-0000-0000-000000000000}"/>
          </ac:spMkLst>
        </pc:spChg>
      </pc:sldChg>
      <pc:sldChg chg="modSp">
        <pc:chgData name="Edward Tremel" userId="99c4cb7793acbe54" providerId="LiveId" clId="{FB0BD4EE-BCFC-4390-BF39-3F5513DFF615}" dt="2020-02-20T02:12:10.727" v="111" actId="20577"/>
        <pc:sldMkLst>
          <pc:docMk/>
          <pc:sldMk cId="1919267737" sldId="257"/>
        </pc:sldMkLst>
        <pc:spChg chg="mod">
          <ac:chgData name="Edward Tremel" userId="99c4cb7793acbe54" providerId="LiveId" clId="{FB0BD4EE-BCFC-4390-BF39-3F5513DFF615}" dt="2020-02-20T02:12:10.727" v="111" actId="20577"/>
          <ac:spMkLst>
            <pc:docMk/>
            <pc:sldMk cId="1919267737" sldId="257"/>
            <ac:spMk id="3" creationId="{00000000-0000-0000-0000-000000000000}"/>
          </ac:spMkLst>
        </pc:spChg>
      </pc:sldChg>
      <pc:sldChg chg="add">
        <pc:chgData name="Edward Tremel" userId="99c4cb7793acbe54" providerId="LiveId" clId="{FB0BD4EE-BCFC-4390-BF39-3F5513DFF615}" dt="2020-02-20T02:13:10.116" v="112"/>
        <pc:sldMkLst>
          <pc:docMk/>
          <pc:sldMk cId="1812045621" sldId="258"/>
        </pc:sldMkLst>
      </pc:sldChg>
      <pc:sldChg chg="del">
        <pc:chgData name="Edward Tremel" userId="99c4cb7793acbe54" providerId="LiveId" clId="{FB0BD4EE-BCFC-4390-BF39-3F5513DFF615}" dt="2020-02-20T02:02:00.136" v="57" actId="2696"/>
        <pc:sldMkLst>
          <pc:docMk/>
          <pc:sldMk cId="86778964" sldId="273"/>
        </pc:sldMkLst>
      </pc:sldChg>
      <pc:sldChg chg="del">
        <pc:chgData name="Edward Tremel" userId="99c4cb7793acbe54" providerId="LiveId" clId="{FB0BD4EE-BCFC-4390-BF39-3F5513DFF615}" dt="2020-02-20T02:02:00.109" v="55" actId="2696"/>
        <pc:sldMkLst>
          <pc:docMk/>
          <pc:sldMk cId="1034092515" sldId="274"/>
        </pc:sldMkLst>
      </pc:sldChg>
      <pc:sldChg chg="del">
        <pc:chgData name="Edward Tremel" userId="99c4cb7793acbe54" providerId="LiveId" clId="{FB0BD4EE-BCFC-4390-BF39-3F5513DFF615}" dt="2020-02-20T02:02:00.125" v="56" actId="2696"/>
        <pc:sldMkLst>
          <pc:docMk/>
          <pc:sldMk cId="4163457704" sldId="275"/>
        </pc:sldMkLst>
      </pc:sldChg>
      <pc:sldChg chg="del">
        <pc:chgData name="Edward Tremel" userId="99c4cb7793acbe54" providerId="LiveId" clId="{FB0BD4EE-BCFC-4390-BF39-3F5513DFF615}" dt="2020-02-20T02:02:00.162" v="59" actId="2696"/>
        <pc:sldMkLst>
          <pc:docMk/>
          <pc:sldMk cId="3428028600" sldId="276"/>
        </pc:sldMkLst>
      </pc:sldChg>
      <pc:sldChg chg="del">
        <pc:chgData name="Edward Tremel" userId="99c4cb7793acbe54" providerId="LiveId" clId="{FB0BD4EE-BCFC-4390-BF39-3F5513DFF615}" dt="2020-02-20T02:02:00.148" v="58" actId="2696"/>
        <pc:sldMkLst>
          <pc:docMk/>
          <pc:sldMk cId="801510692" sldId="277"/>
        </pc:sldMkLst>
      </pc:sldChg>
      <pc:sldChg chg="del">
        <pc:chgData name="Edward Tremel" userId="99c4cb7793acbe54" providerId="LiveId" clId="{FB0BD4EE-BCFC-4390-BF39-3F5513DFF615}" dt="2020-02-20T02:02:00.179" v="60" actId="2696"/>
        <pc:sldMkLst>
          <pc:docMk/>
          <pc:sldMk cId="2937266333" sldId="278"/>
        </pc:sldMkLst>
      </pc:sldChg>
      <pc:sldChg chg="del">
        <pc:chgData name="Edward Tremel" userId="99c4cb7793acbe54" providerId="LiveId" clId="{FB0BD4EE-BCFC-4390-BF39-3F5513DFF615}" dt="2020-02-20T02:02:00.195" v="61" actId="2696"/>
        <pc:sldMkLst>
          <pc:docMk/>
          <pc:sldMk cId="3800982142" sldId="279"/>
        </pc:sldMkLst>
      </pc:sldChg>
      <pc:sldChg chg="del">
        <pc:chgData name="Edward Tremel" userId="99c4cb7793acbe54" providerId="LiveId" clId="{FB0BD4EE-BCFC-4390-BF39-3F5513DFF615}" dt="2020-02-20T02:02:00.204" v="62" actId="2696"/>
        <pc:sldMkLst>
          <pc:docMk/>
          <pc:sldMk cId="2027445765" sldId="280"/>
        </pc:sldMkLst>
      </pc:sldChg>
      <pc:sldChg chg="del">
        <pc:chgData name="Edward Tremel" userId="99c4cb7793acbe54" providerId="LiveId" clId="{FB0BD4EE-BCFC-4390-BF39-3F5513DFF615}" dt="2020-02-20T02:02:00.233" v="64" actId="2696"/>
        <pc:sldMkLst>
          <pc:docMk/>
          <pc:sldMk cId="4293127432" sldId="281"/>
        </pc:sldMkLst>
      </pc:sldChg>
      <pc:sldChg chg="del">
        <pc:chgData name="Edward Tremel" userId="99c4cb7793acbe54" providerId="LiveId" clId="{FB0BD4EE-BCFC-4390-BF39-3F5513DFF615}" dt="2020-02-20T02:02:00.218" v="63" actId="2696"/>
        <pc:sldMkLst>
          <pc:docMk/>
          <pc:sldMk cId="3411012153" sldId="282"/>
        </pc:sldMkLst>
      </pc:sldChg>
      <pc:sldChg chg="del">
        <pc:chgData name="Edward Tremel" userId="99c4cb7793acbe54" providerId="LiveId" clId="{FB0BD4EE-BCFC-4390-BF39-3F5513DFF615}" dt="2020-02-20T02:02:00.246" v="65" actId="2696"/>
        <pc:sldMkLst>
          <pc:docMk/>
          <pc:sldMk cId="2967131305" sldId="283"/>
        </pc:sldMkLst>
      </pc:sldChg>
      <pc:sldChg chg="del">
        <pc:chgData name="Edward Tremel" userId="99c4cb7793acbe54" providerId="LiveId" clId="{FB0BD4EE-BCFC-4390-BF39-3F5513DFF615}" dt="2020-02-20T02:02:00.253" v="66" actId="2696"/>
        <pc:sldMkLst>
          <pc:docMk/>
          <pc:sldMk cId="1957555966" sldId="284"/>
        </pc:sldMkLst>
      </pc:sldChg>
      <pc:sldChg chg="del">
        <pc:chgData name="Edward Tremel" userId="99c4cb7793acbe54" providerId="LiveId" clId="{FB0BD4EE-BCFC-4390-BF39-3F5513DFF615}" dt="2020-02-20T02:02:00.282" v="68" actId="2696"/>
        <pc:sldMkLst>
          <pc:docMk/>
          <pc:sldMk cId="3597566340" sldId="285"/>
        </pc:sldMkLst>
      </pc:sldChg>
      <pc:sldChg chg="del">
        <pc:chgData name="Edward Tremel" userId="99c4cb7793acbe54" providerId="LiveId" clId="{FB0BD4EE-BCFC-4390-BF39-3F5513DFF615}" dt="2020-02-20T02:02:00.269" v="67" actId="2696"/>
        <pc:sldMkLst>
          <pc:docMk/>
          <pc:sldMk cId="1627519687" sldId="286"/>
        </pc:sldMkLst>
      </pc:sldChg>
      <pc:sldChg chg="del">
        <pc:chgData name="Edward Tremel" userId="99c4cb7793acbe54" providerId="LiveId" clId="{FB0BD4EE-BCFC-4390-BF39-3F5513DFF615}" dt="2020-02-20T02:02:00.290" v="69" actId="2696"/>
        <pc:sldMkLst>
          <pc:docMk/>
          <pc:sldMk cId="1972221801" sldId="287"/>
        </pc:sldMkLst>
      </pc:sldChg>
      <pc:sldChg chg="del">
        <pc:chgData name="Edward Tremel" userId="99c4cb7793acbe54" providerId="LiveId" clId="{FB0BD4EE-BCFC-4390-BF39-3F5513DFF615}" dt="2020-02-20T02:02:00.299" v="70" actId="2696"/>
        <pc:sldMkLst>
          <pc:docMk/>
          <pc:sldMk cId="3352511830" sldId="288"/>
        </pc:sldMkLst>
      </pc:sldChg>
      <pc:sldChg chg="del">
        <pc:chgData name="Edward Tremel" userId="99c4cb7793acbe54" providerId="LiveId" clId="{FB0BD4EE-BCFC-4390-BF39-3F5513DFF615}" dt="2020-02-20T02:02:00.312" v="71" actId="2696"/>
        <pc:sldMkLst>
          <pc:docMk/>
          <pc:sldMk cId="45639958" sldId="289"/>
        </pc:sldMkLst>
      </pc:sldChg>
      <pc:sldChg chg="del">
        <pc:chgData name="Edward Tremel" userId="99c4cb7793acbe54" providerId="LiveId" clId="{FB0BD4EE-BCFC-4390-BF39-3F5513DFF615}" dt="2020-02-20T02:02:00.337" v="74" actId="2696"/>
        <pc:sldMkLst>
          <pc:docMk/>
          <pc:sldMk cId="1215358426" sldId="290"/>
        </pc:sldMkLst>
      </pc:sldChg>
      <pc:sldChg chg="del">
        <pc:chgData name="Edward Tremel" userId="99c4cb7793acbe54" providerId="LiveId" clId="{FB0BD4EE-BCFC-4390-BF39-3F5513DFF615}" dt="2020-02-20T02:02:00.324" v="72" actId="2696"/>
        <pc:sldMkLst>
          <pc:docMk/>
          <pc:sldMk cId="1566035777" sldId="291"/>
        </pc:sldMkLst>
      </pc:sldChg>
      <pc:sldChg chg="del">
        <pc:chgData name="Edward Tremel" userId="99c4cb7793acbe54" providerId="LiveId" clId="{FB0BD4EE-BCFC-4390-BF39-3F5513DFF615}" dt="2020-02-20T02:02:00.333" v="73" actId="2696"/>
        <pc:sldMkLst>
          <pc:docMk/>
          <pc:sldMk cId="1453464901" sldId="292"/>
        </pc:sldMkLst>
      </pc:sldChg>
      <pc:sldChg chg="del">
        <pc:chgData name="Edward Tremel" userId="99c4cb7793acbe54" providerId="LiveId" clId="{FB0BD4EE-BCFC-4390-BF39-3F5513DFF615}" dt="2020-02-20T02:02:00.340" v="75" actId="2696"/>
        <pc:sldMkLst>
          <pc:docMk/>
          <pc:sldMk cId="2377129356" sldId="29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B50EFD-B4C4-4849-9D46-55349313B596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58FFA-1A25-4FBE-A22A-9EEA7E866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357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58FFA-1A25-4FBE-A22A-9EEA7E86657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311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58FFA-1A25-4FBE-A22A-9EEA7E86657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67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58FFA-1A25-4FBE-A22A-9EEA7E86657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00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58FFA-1A25-4FBE-A22A-9EEA7E86657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51"/>
            <a:ext cx="7772400" cy="1945481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7772400" cy="8001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B0EE4-6096-4DD7-B81E-AD433831DBBE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DBDE8-2F15-440B-94C9-65D2FF74F3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B0EE4-6096-4DD7-B81E-AD433831DBBE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DBDE8-2F15-440B-94C9-65D2FF74F3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1752600" cy="4388644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B0EE4-6096-4DD7-B81E-AD433831DBBE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DBDE8-2F15-440B-94C9-65D2FF74F3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B0EE4-6096-4DD7-B81E-AD433831DBBE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DBDE8-2F15-440B-94C9-65D2FF74F3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3486150"/>
            <a:ext cx="7659687" cy="8763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260997"/>
            <a:ext cx="6135687" cy="122515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B0EE4-6096-4DD7-B81E-AD433831DBBE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DBDE8-2F15-440B-94C9-65D2FF74F3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3950"/>
            <a:ext cx="4114800" cy="3442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23950"/>
            <a:ext cx="4038600" cy="3442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B0EE4-6096-4DD7-B81E-AD433831DBBE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DBDE8-2F15-440B-94C9-65D2FF74F3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386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38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151335"/>
            <a:ext cx="40386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1631156"/>
            <a:ext cx="4038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B0EE4-6096-4DD7-B81E-AD433831DBBE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DBDE8-2F15-440B-94C9-65D2FF74F3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B0EE4-6096-4DD7-B81E-AD433831DBBE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DBDE8-2F15-440B-94C9-65D2FF74F3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B0EE4-6096-4DD7-B81E-AD433831DBBE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DBDE8-2F15-440B-94C9-65D2FF74F3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026408"/>
            <a:ext cx="8534399" cy="44577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4476750"/>
            <a:ext cx="8534400" cy="3810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B0EE4-6096-4DD7-B81E-AD433831DBBE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DBDE8-2F15-440B-94C9-65D2FF74F31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285750"/>
            <a:ext cx="8534400" cy="37071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121458"/>
            <a:ext cx="8537448" cy="445970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4572000"/>
            <a:ext cx="8537448" cy="28575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B0EE4-6096-4DD7-B81E-AD433831DBBE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5DBDE8-2F15-440B-94C9-65D2FF74F31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0000"/>
              </a:schemeClr>
            </a:gs>
            <a:gs pos="85000">
              <a:schemeClr val="bg1">
                <a:shade val="100000"/>
                <a:satMod val="115000"/>
              </a:schemeClr>
            </a:gs>
            <a:gs pos="100000">
              <a:schemeClr val="bg1">
                <a:shade val="70000"/>
                <a:satMod val="13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60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4800600"/>
            <a:ext cx="533400" cy="283464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en-US" sz="1200" kern="1200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D5DBDE8-2F15-440B-94C9-65D2FF74F3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4800600"/>
            <a:ext cx="5867400" cy="2834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00599"/>
            <a:ext cx="1828799" cy="2834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accent1"/>
                </a:solidFill>
              </a:defRPr>
            </a:lvl1pPr>
          </a:lstStyle>
          <a:p>
            <a:fld id="{43EB0EE4-6096-4DD7-B81E-AD433831DBBE}" type="datetimeFigureOut">
              <a:rPr lang="en-US" smtClean="0"/>
              <a:pPr/>
              <a:t>2/21/2020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c.pxhere.com/photos/80/b2/barley_bottom_section_photo_montage_poppies_earth_agriculture_topsoil_field-388049.jpg!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1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Project 2, Interrupts, and </a:t>
            </a:r>
            <a:r>
              <a:rPr lang="en-US" dirty="0" smtClean="0">
                <a:solidFill>
                  <a:schemeClr val="bg1"/>
                </a:solidFill>
              </a:rPr>
              <a:t>Scheduling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CS 4411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Spring 2020</a:t>
            </a:r>
          </a:p>
        </p:txBody>
      </p:sp>
    </p:spTree>
    <p:extLst>
      <p:ext uri="{BB962C8B-B14F-4D97-AF65-F5344CB8AC3E}">
        <p14:creationId xmlns:p14="http://schemas.microsoft.com/office/powerpoint/2010/main" val="280028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2 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file to edit: </a:t>
            </a:r>
            <a:r>
              <a:rPr lang="en-US" dirty="0" err="1" smtClean="0"/>
              <a:t>src</a:t>
            </a:r>
            <a:r>
              <a:rPr lang="en-US" dirty="0" smtClean="0"/>
              <a:t>/grass/</a:t>
            </a:r>
            <a:r>
              <a:rPr lang="en-US" dirty="0" err="1" smtClean="0"/>
              <a:t>process.c</a:t>
            </a:r>
            <a:r>
              <a:rPr lang="en-US" dirty="0" smtClean="0"/>
              <a:t> </a:t>
            </a:r>
          </a:p>
          <a:p>
            <a:r>
              <a:rPr lang="en-US" dirty="0" smtClean="0"/>
              <a:t>When you make changes, keep the original code, and use a macro to select whether new or old code is compiled:</a:t>
            </a:r>
          </a:p>
          <a:p>
            <a:pPr marL="114300" indent="0">
              <a:buNone/>
            </a:pPr>
            <a:r>
              <a:rPr lang="en-US" sz="1800" dirty="0" smtClean="0">
                <a:solidFill>
                  <a:srgbClr val="0070C0"/>
                </a:solidFill>
                <a:latin typeface="Consolas" panose="020B0609020204030204" pitchFamily="49" charset="0"/>
              </a:rPr>
              <a:t>#</a:t>
            </a:r>
            <a:r>
              <a:rPr lang="en-US" sz="1800" dirty="0" err="1" smtClean="0">
                <a:solidFill>
                  <a:srgbClr val="0070C0"/>
                </a:solidFill>
                <a:latin typeface="Consolas" panose="020B0609020204030204" pitchFamily="49" charset="0"/>
              </a:rPr>
              <a:t>ifdef</a:t>
            </a:r>
            <a:r>
              <a:rPr lang="en-US" sz="1800" dirty="0" smtClean="0">
                <a:solidFill>
                  <a:srgbClr val="0070C0"/>
                </a:solidFill>
                <a:latin typeface="Consolas" panose="020B0609020204030204" pitchFamily="49" charset="0"/>
              </a:rPr>
              <a:t> </a:t>
            </a:r>
            <a:r>
              <a:rPr lang="en-US" sz="1800" b="1" dirty="0" smtClean="0">
                <a:solidFill>
                  <a:srgbClr val="FFC000"/>
                </a:solidFill>
                <a:latin typeface="Consolas" panose="020B0609020204030204" pitchFamily="49" charset="0"/>
              </a:rPr>
              <a:t>HW_MLFQ</a:t>
            </a:r>
          </a:p>
          <a:p>
            <a:pPr marL="11430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</a:rPr>
              <a:t>   </a:t>
            </a:r>
            <a:r>
              <a:rPr lang="en-US" sz="1800" dirty="0" err="1" smtClean="0">
                <a:latin typeface="Consolas" panose="020B0609020204030204" pitchFamily="49" charset="0"/>
              </a:rPr>
              <a:t>proc_next</a:t>
            </a:r>
            <a:r>
              <a:rPr lang="en-US" sz="1800" dirty="0" smtClean="0">
                <a:latin typeface="Consolas" panose="020B0609020204030204" pitchFamily="49" charset="0"/>
              </a:rPr>
              <a:t> = </a:t>
            </a:r>
            <a:r>
              <a:rPr lang="en-US" sz="1800" dirty="0" err="1" smtClean="0">
                <a:latin typeface="Consolas" panose="020B0609020204030204" pitchFamily="49" charset="0"/>
              </a:rPr>
              <a:t>mlfq_get_next</a:t>
            </a:r>
            <a:r>
              <a:rPr lang="en-US" sz="1800" dirty="0" smtClean="0">
                <a:latin typeface="Consolas" panose="020B0609020204030204" pitchFamily="49" charset="0"/>
              </a:rPr>
              <a:t>(&amp;</a:t>
            </a:r>
            <a:r>
              <a:rPr lang="en-US" sz="1800" dirty="0" err="1" smtClean="0">
                <a:latin typeface="Consolas" panose="020B0609020204030204" pitchFamily="49" charset="0"/>
              </a:rPr>
              <a:t>run_queue</a:t>
            </a:r>
            <a:r>
              <a:rPr lang="en-US" sz="1800" dirty="0" smtClean="0">
                <a:latin typeface="Consolas" panose="020B0609020204030204" pitchFamily="49" charset="0"/>
              </a:rPr>
              <a:t>, level);</a:t>
            </a:r>
          </a:p>
          <a:p>
            <a:pPr marL="114300" indent="0">
              <a:buNone/>
            </a:pPr>
            <a:r>
              <a:rPr lang="en-US" sz="1800" dirty="0" smtClean="0">
                <a:solidFill>
                  <a:srgbClr val="0070C0"/>
                </a:solidFill>
                <a:latin typeface="Consolas" panose="020B0609020204030204" pitchFamily="49" charset="0"/>
              </a:rPr>
              <a:t>#else</a:t>
            </a:r>
          </a:p>
          <a:p>
            <a:pPr marL="114300" indent="0">
              <a:buNone/>
            </a:pPr>
            <a:r>
              <a:rPr lang="en-US" sz="1800" dirty="0" smtClean="0">
                <a:latin typeface="Consolas" panose="020B0609020204030204" pitchFamily="49" charset="0"/>
              </a:rPr>
              <a:t>    </a:t>
            </a:r>
            <a:r>
              <a:rPr lang="en-US" sz="1800" dirty="0" err="1" smtClean="0">
                <a:latin typeface="Consolas" panose="020B0609020204030204" pitchFamily="49" charset="0"/>
              </a:rPr>
              <a:t>proc_next</a:t>
            </a:r>
            <a:r>
              <a:rPr lang="en-US" sz="1800" dirty="0" smtClean="0">
                <a:latin typeface="Consolas" panose="020B0609020204030204" pitchFamily="49" charset="0"/>
              </a:rPr>
              <a:t> = </a:t>
            </a:r>
            <a:r>
              <a:rPr lang="en-US" sz="1800" dirty="0" err="1" smtClean="0">
                <a:latin typeface="Consolas" panose="020B0609020204030204" pitchFamily="49" charset="0"/>
              </a:rPr>
              <a:t>queue_get</a:t>
            </a:r>
            <a:r>
              <a:rPr lang="en-US" sz="1800" dirty="0" smtClean="0">
                <a:latin typeface="Consolas" panose="020B0609020204030204" pitchFamily="49" charset="0"/>
              </a:rPr>
              <a:t>(&amp;</a:t>
            </a:r>
            <a:r>
              <a:rPr lang="en-US" sz="1800" dirty="0" err="1" smtClean="0">
                <a:latin typeface="Consolas" panose="020B0609020204030204" pitchFamily="49" charset="0"/>
              </a:rPr>
              <a:t>proc_runnable</a:t>
            </a:r>
            <a:r>
              <a:rPr lang="en-US" sz="1800" dirty="0" smtClean="0">
                <a:latin typeface="Consolas" panose="020B0609020204030204" pitchFamily="49" charset="0"/>
              </a:rPr>
              <a:t>);</a:t>
            </a:r>
          </a:p>
          <a:p>
            <a:pPr marL="114300" indent="0">
              <a:buNone/>
            </a:pPr>
            <a:r>
              <a:rPr lang="en-US" sz="1800" dirty="0" smtClean="0">
                <a:solidFill>
                  <a:srgbClr val="0070C0"/>
                </a:solidFill>
                <a:latin typeface="Consolas" panose="020B0609020204030204" pitchFamily="49" charset="0"/>
              </a:rPr>
              <a:t>#</a:t>
            </a:r>
            <a:r>
              <a:rPr lang="en-US" sz="1800" dirty="0" err="1" smtClean="0">
                <a:solidFill>
                  <a:srgbClr val="0070C0"/>
                </a:solidFill>
                <a:latin typeface="Consolas" panose="020B0609020204030204" pitchFamily="49" charset="0"/>
              </a:rPr>
              <a:t>endif</a:t>
            </a:r>
            <a:endParaRPr lang="en-US" sz="1800" dirty="0" smtClean="0">
              <a:solidFill>
                <a:srgbClr val="0070C0"/>
              </a:solidFill>
              <a:latin typeface="Consolas" panose="020B0609020204030204" pitchFamily="49" charset="0"/>
            </a:endParaRPr>
          </a:p>
          <a:p>
            <a:r>
              <a:rPr lang="en-US" dirty="0" smtClean="0"/>
              <a:t>If COMMONFLAGS in </a:t>
            </a:r>
            <a:r>
              <a:rPr lang="en-US" dirty="0" err="1" smtClean="0"/>
              <a:t>Makefile.common</a:t>
            </a:r>
            <a:r>
              <a:rPr lang="en-US" dirty="0" smtClean="0"/>
              <a:t> includes </a:t>
            </a:r>
            <a:r>
              <a:rPr lang="en-US" dirty="0" smtClean="0">
                <a:latin typeface="Consolas" panose="020B0609020204030204" pitchFamily="49" charset="0"/>
              </a:rPr>
              <a:t>-DHW_MLFQ</a:t>
            </a:r>
            <a:r>
              <a:rPr lang="en-US" dirty="0" smtClean="0"/>
              <a:t> your code will be used, otherwise original code will be used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315200" y="3257550"/>
            <a:ext cx="1447800" cy="533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Original (round-robin) code</a:t>
            </a:r>
            <a:endParaRPr lang="en-US" sz="1400" dirty="0"/>
          </a:p>
        </p:txBody>
      </p:sp>
      <p:cxnSp>
        <p:nvCxnSpPr>
          <p:cNvPr id="6" name="Straight Arrow Connector 5"/>
          <p:cNvCxnSpPr>
            <a:stCxn id="5" idx="1"/>
          </p:cNvCxnSpPr>
          <p:nvPr/>
        </p:nvCxnSpPr>
        <p:spPr>
          <a:xfrm flipH="1">
            <a:off x="6096000" y="3524250"/>
            <a:ext cx="121920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543800" y="2533650"/>
            <a:ext cx="1447800" cy="2667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Your new code</a:t>
            </a:r>
            <a:endParaRPr lang="en-US" sz="1400" dirty="0"/>
          </a:p>
        </p:txBody>
      </p:sp>
      <p:cxnSp>
        <p:nvCxnSpPr>
          <p:cNvPr id="9" name="Straight Arrow Connector 8"/>
          <p:cNvCxnSpPr>
            <a:stCxn id="8" idx="1"/>
          </p:cNvCxnSpPr>
          <p:nvPr/>
        </p:nvCxnSpPr>
        <p:spPr>
          <a:xfrm flipH="1">
            <a:off x="6858000" y="2667000"/>
            <a:ext cx="685800" cy="2032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14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Concepts in Project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Interrupt handling</a:t>
            </a:r>
          </a:p>
          <a:p>
            <a:r>
              <a:rPr lang="en-US" sz="2800" dirty="0" smtClean="0"/>
              <a:t>Context switches (again)</a:t>
            </a:r>
          </a:p>
          <a:p>
            <a:r>
              <a:rPr lang="en-US" sz="2800" dirty="0" smtClean="0"/>
              <a:t>Process blocking and I/O</a:t>
            </a:r>
          </a:p>
          <a:p>
            <a:r>
              <a:rPr lang="en-US" sz="2800" dirty="0" smtClean="0"/>
              <a:t>Scheduling decisions and bookkeeping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7512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Arrays and Stacks</a:t>
            </a:r>
          </a:p>
          <a:p>
            <a:r>
              <a:rPr lang="en-US" dirty="0" smtClean="0"/>
              <a:t>Project 2 Overview</a:t>
            </a:r>
          </a:p>
          <a:p>
            <a:r>
              <a:rPr lang="en-US" b="1" dirty="0" smtClean="0"/>
              <a:t>Interrupt Handling</a:t>
            </a:r>
          </a:p>
          <a:p>
            <a:pPr lvl="1"/>
            <a:r>
              <a:rPr lang="en-US" dirty="0" smtClean="0"/>
              <a:t>Privilege Modes</a:t>
            </a:r>
            <a:endParaRPr lang="en-US" dirty="0"/>
          </a:p>
          <a:p>
            <a:pPr lvl="1"/>
            <a:r>
              <a:rPr lang="en-US" dirty="0"/>
              <a:t>Timer </a:t>
            </a:r>
            <a:r>
              <a:rPr lang="en-US" dirty="0" smtClean="0"/>
              <a:t>Interrupts</a:t>
            </a:r>
          </a:p>
          <a:p>
            <a:r>
              <a:rPr lang="en-US" dirty="0" smtClean="0"/>
              <a:t>Scheduling with Quanta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33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Essentials of Interrupt Handling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Hardware-assisted</a:t>
            </a:r>
          </a:p>
          <a:p>
            <a:r>
              <a:rPr lang="en-US" dirty="0" smtClean="0"/>
              <a:t>Interrupt Vector selects where CPU jumps</a:t>
            </a:r>
          </a:p>
          <a:p>
            <a:pPr lvl="1"/>
            <a:r>
              <a:rPr lang="en-US" dirty="0" smtClean="0"/>
              <a:t>In a fixed, known location, has an entry for each type of interrupt</a:t>
            </a:r>
          </a:p>
          <a:p>
            <a:r>
              <a:rPr lang="en-US" dirty="0" smtClean="0"/>
              <a:t>Forced context switch</a:t>
            </a:r>
          </a:p>
        </p:txBody>
      </p:sp>
      <p:sp>
        <p:nvSpPr>
          <p:cNvPr id="4" name="Rectangle 3"/>
          <p:cNvSpPr/>
          <p:nvPr/>
        </p:nvSpPr>
        <p:spPr>
          <a:xfrm>
            <a:off x="4756150" y="1718617"/>
            <a:ext cx="1187450" cy="59501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Interrupt Controller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705600" y="1718617"/>
            <a:ext cx="654073" cy="58866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CPU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001000" y="1504950"/>
            <a:ext cx="914400" cy="266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BC4B9FC-6397-6F4D-B7A4-D7A8A59C6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00" y="3117832"/>
            <a:ext cx="1039655" cy="471310"/>
          </a:xfrm>
          <a:prstGeom prst="rect">
            <a:avLst/>
          </a:prstGeom>
        </p:spPr>
      </p:pic>
      <p:pic>
        <p:nvPicPr>
          <p:cNvPr id="8" name="Image" descr="Image">
            <a:extLst>
              <a:ext uri="{FF2B5EF4-FFF2-40B4-BE49-F238E27FC236}">
                <a16:creationId xmlns="" xmlns:a16="http://schemas.microsoft.com/office/drawing/2014/main" id="{7FD0412A-87C0-4C58-B498-7F86977D05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82642" y="3027557"/>
            <a:ext cx="561585" cy="561585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extBox 10"/>
          <p:cNvSpPr txBox="1"/>
          <p:nvPr/>
        </p:nvSpPr>
        <p:spPr>
          <a:xfrm>
            <a:off x="4756150" y="3687957"/>
            <a:ext cx="1281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Devices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001000" y="1701800"/>
            <a:ext cx="914400" cy="2667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IV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8" idx="0"/>
          </p:cNvCxnSpPr>
          <p:nvPr/>
        </p:nvCxnSpPr>
        <p:spPr>
          <a:xfrm flipV="1">
            <a:off x="4963435" y="2324100"/>
            <a:ext cx="141965" cy="7034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0"/>
          </p:cNvCxnSpPr>
          <p:nvPr/>
        </p:nvCxnSpPr>
        <p:spPr>
          <a:xfrm flipH="1" flipV="1">
            <a:off x="5562600" y="2324100"/>
            <a:ext cx="329328" cy="7937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4" idx="3"/>
            <a:endCxn id="5" idx="1"/>
          </p:cNvCxnSpPr>
          <p:nvPr/>
        </p:nvCxnSpPr>
        <p:spPr>
          <a:xfrm flipV="1">
            <a:off x="5943600" y="2012950"/>
            <a:ext cx="762000" cy="31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817584" y="4184289"/>
            <a:ext cx="1281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Memory</a:t>
            </a:r>
            <a:endParaRPr lang="en-US" dirty="0"/>
          </a:p>
        </p:txBody>
      </p:sp>
      <p:cxnSp>
        <p:nvCxnSpPr>
          <p:cNvPr id="21" name="Elbow Connector 20"/>
          <p:cNvCxnSpPr>
            <a:stCxn id="5" idx="3"/>
          </p:cNvCxnSpPr>
          <p:nvPr/>
        </p:nvCxnSpPr>
        <p:spPr>
          <a:xfrm flipV="1">
            <a:off x="7359673" y="1816100"/>
            <a:ext cx="603227" cy="196850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8001000" y="3146814"/>
            <a:ext cx="914400" cy="54114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Interrupt Handler</a:t>
            </a:r>
            <a:endParaRPr lang="en-US" sz="1400" dirty="0"/>
          </a:p>
        </p:txBody>
      </p:sp>
      <p:sp>
        <p:nvSpPr>
          <p:cNvPr id="30" name="Rectangle 29"/>
          <p:cNvSpPr/>
          <p:nvPr/>
        </p:nvSpPr>
        <p:spPr>
          <a:xfrm>
            <a:off x="8001000" y="2419350"/>
            <a:ext cx="914400" cy="4191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Program</a:t>
            </a:r>
            <a:endParaRPr lang="en-US" sz="1400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7620000" y="3353487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7620000" y="2114550"/>
            <a:ext cx="0" cy="123893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359673" y="2114550"/>
            <a:ext cx="260327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727264" y="2580130"/>
            <a:ext cx="813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Signals</a:t>
            </a:r>
            <a:endParaRPr lang="en-US" sz="1400" dirty="0"/>
          </a:p>
        </p:txBody>
      </p:sp>
      <p:sp>
        <p:nvSpPr>
          <p:cNvPr id="50" name="TextBox 49"/>
          <p:cNvSpPr txBox="1"/>
          <p:nvPr/>
        </p:nvSpPr>
        <p:spPr>
          <a:xfrm>
            <a:off x="5797332" y="1681261"/>
            <a:ext cx="1054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Interrupt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7359673" y="2057400"/>
            <a:ext cx="450827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7810500" y="2057400"/>
            <a:ext cx="0" cy="57150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endCxn id="30" idx="1"/>
          </p:cNvCxnSpPr>
          <p:nvPr/>
        </p:nvCxnSpPr>
        <p:spPr>
          <a:xfrm>
            <a:off x="7810500" y="2628900"/>
            <a:ext cx="190500" cy="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416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Privileges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Interrupt handling is a privileged operation</a:t>
            </a:r>
          </a:p>
          <a:p>
            <a:pPr lvl="1"/>
            <a:r>
              <a:rPr lang="en-US" dirty="0" smtClean="0"/>
              <a:t>HW sets kernel-mode bit</a:t>
            </a:r>
          </a:p>
          <a:p>
            <a:r>
              <a:rPr lang="en-US" dirty="0" smtClean="0"/>
              <a:t>Interrupt handlers are part of kernel</a:t>
            </a:r>
          </a:p>
          <a:p>
            <a:r>
              <a:rPr lang="en-US" dirty="0" smtClean="0"/>
              <a:t>After interrupt handler runs, return control to user process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286000" y="3830031"/>
            <a:ext cx="533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590800" y="3099273"/>
            <a:ext cx="1485900" cy="381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User process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4267200" y="4160755"/>
            <a:ext cx="488950" cy="381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8200" y="3277073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User mode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" y="4070299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Kernel mode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953000" y="3099273"/>
            <a:ext cx="1219200" cy="381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User process</a:t>
            </a:r>
            <a:endParaRPr lang="en-US" sz="14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164495" y="3289773"/>
            <a:ext cx="0" cy="106731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590800" y="4710211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Keyboard interrupt handler</a:t>
            </a:r>
            <a:endParaRPr lang="en-US" sz="1400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4145445" y="4546600"/>
            <a:ext cx="152400" cy="228600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838700" y="3283939"/>
            <a:ext cx="0" cy="1067316"/>
          </a:xfrm>
          <a:prstGeom prst="straightConnector1">
            <a:avLst/>
          </a:prstGeom>
          <a:ln w="1905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324600" y="4166632"/>
            <a:ext cx="685800" cy="381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6221895" y="3295650"/>
            <a:ext cx="0" cy="106731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7086600" y="3296373"/>
            <a:ext cx="0" cy="1067316"/>
          </a:xfrm>
          <a:prstGeom prst="straightConnector1">
            <a:avLst/>
          </a:prstGeom>
          <a:ln w="1905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7239000" y="3099273"/>
            <a:ext cx="457200" cy="381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6667500" y="4710211"/>
            <a:ext cx="2127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Disk interrupt handler</a:t>
            </a:r>
            <a:endParaRPr lang="en-US" sz="1400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6788151" y="4565650"/>
            <a:ext cx="222249" cy="209550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385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5918200" cy="3600450"/>
          </a:xfrm>
        </p:spPr>
        <p:txBody>
          <a:bodyPr>
            <a:normAutofit/>
          </a:bodyPr>
          <a:lstStyle/>
          <a:p>
            <a:r>
              <a:rPr lang="en-US" dirty="0" smtClean="0"/>
              <a:t>When interrupt happens, some other process is running</a:t>
            </a:r>
          </a:p>
          <a:p>
            <a:r>
              <a:rPr lang="en-US" dirty="0" smtClean="0"/>
              <a:t>To switch to interrupt handler, kernel memory must also be mapped in process’s address space</a:t>
            </a:r>
          </a:p>
          <a:p>
            <a:pPr lvl="1"/>
            <a:r>
              <a:rPr lang="en-US" dirty="0" smtClean="0"/>
              <a:t>Otherwise, how would you get to interrupt handler’s code?</a:t>
            </a:r>
          </a:p>
        </p:txBody>
      </p:sp>
      <p:sp>
        <p:nvSpPr>
          <p:cNvPr id="4" name="Rectangle 3"/>
          <p:cNvSpPr/>
          <p:nvPr/>
        </p:nvSpPr>
        <p:spPr>
          <a:xfrm>
            <a:off x="7239000" y="1073150"/>
            <a:ext cx="1524000" cy="381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60336" y="2037810"/>
            <a:ext cx="1481328" cy="40694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Stack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260336" y="3721100"/>
            <a:ext cx="1481328" cy="533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Heap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260336" y="4559300"/>
            <a:ext cx="1481328" cy="30426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Code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260336" y="4254500"/>
            <a:ext cx="1481328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>
            <a:off x="7886700" y="2470150"/>
            <a:ext cx="2286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flipV="1">
            <a:off x="7886700" y="3339560"/>
            <a:ext cx="2286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260336" y="1073150"/>
            <a:ext cx="1481328" cy="762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Kernel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217724" y="2216150"/>
            <a:ext cx="304800" cy="228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/>
              <a:t>SP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6217724" y="2546350"/>
            <a:ext cx="304800" cy="228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/>
              <a:t>PC</a:t>
            </a:r>
          </a:p>
        </p:txBody>
      </p:sp>
      <p:sp>
        <p:nvSpPr>
          <p:cNvPr id="16" name="Freeform 15"/>
          <p:cNvSpPr/>
          <p:nvPr/>
        </p:nvSpPr>
        <p:spPr>
          <a:xfrm>
            <a:off x="6337644" y="2774949"/>
            <a:ext cx="888655" cy="1983327"/>
          </a:xfrm>
          <a:custGeom>
            <a:avLst/>
            <a:gdLst>
              <a:gd name="connsiteX0" fmla="*/ 44450 w 844550"/>
              <a:gd name="connsiteY0" fmla="*/ 0 h 2073751"/>
              <a:gd name="connsiteX1" fmla="*/ 88900 w 844550"/>
              <a:gd name="connsiteY1" fmla="*/ 1746250 h 2073751"/>
              <a:gd name="connsiteX2" fmla="*/ 844550 w 844550"/>
              <a:gd name="connsiteY2" fmla="*/ 2070100 h 2073751"/>
              <a:gd name="connsiteX0" fmla="*/ 54710 w 854810"/>
              <a:gd name="connsiteY0" fmla="*/ 0 h 2070906"/>
              <a:gd name="connsiteX1" fmla="*/ 80110 w 854810"/>
              <a:gd name="connsiteY1" fmla="*/ 1644650 h 2070906"/>
              <a:gd name="connsiteX2" fmla="*/ 854810 w 854810"/>
              <a:gd name="connsiteY2" fmla="*/ 2070100 h 2070906"/>
              <a:gd name="connsiteX0" fmla="*/ 56010 w 875160"/>
              <a:gd name="connsiteY0" fmla="*/ 0 h 1983327"/>
              <a:gd name="connsiteX1" fmla="*/ 81410 w 875160"/>
              <a:gd name="connsiteY1" fmla="*/ 1644650 h 1983327"/>
              <a:gd name="connsiteX2" fmla="*/ 875160 w 875160"/>
              <a:gd name="connsiteY2" fmla="*/ 1981200 h 1983327"/>
              <a:gd name="connsiteX0" fmla="*/ 38915 w 896165"/>
              <a:gd name="connsiteY0" fmla="*/ 0 h 1983327"/>
              <a:gd name="connsiteX1" fmla="*/ 102415 w 896165"/>
              <a:gd name="connsiteY1" fmla="*/ 1644650 h 1983327"/>
              <a:gd name="connsiteX2" fmla="*/ 896165 w 896165"/>
              <a:gd name="connsiteY2" fmla="*/ 1981200 h 1983327"/>
              <a:gd name="connsiteX0" fmla="*/ 31405 w 888655"/>
              <a:gd name="connsiteY0" fmla="*/ 0 h 1983327"/>
              <a:gd name="connsiteX1" fmla="*/ 94905 w 888655"/>
              <a:gd name="connsiteY1" fmla="*/ 1644650 h 1983327"/>
              <a:gd name="connsiteX2" fmla="*/ 888655 w 888655"/>
              <a:gd name="connsiteY2" fmla="*/ 1981200 h 198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8655" h="1983327">
                <a:moveTo>
                  <a:pt x="31405" y="0"/>
                </a:moveTo>
                <a:cubicBezTo>
                  <a:pt x="6005" y="700616"/>
                  <a:pt x="-47970" y="1314450"/>
                  <a:pt x="94905" y="1644650"/>
                </a:cubicBezTo>
                <a:cubicBezTo>
                  <a:pt x="237780" y="1974850"/>
                  <a:pt x="577505" y="1991783"/>
                  <a:pt x="888655" y="1981200"/>
                </a:cubicBezTo>
              </a:path>
            </a:pathLst>
          </a:custGeom>
          <a:noFill/>
          <a:ln w="19050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Arrow Connector 17"/>
          <p:cNvCxnSpPr>
            <a:stCxn id="12" idx="3"/>
          </p:cNvCxnSpPr>
          <p:nvPr/>
        </p:nvCxnSpPr>
        <p:spPr>
          <a:xfrm>
            <a:off x="6522524" y="2330450"/>
            <a:ext cx="703775" cy="114300"/>
          </a:xfrm>
          <a:prstGeom prst="straightConnector1">
            <a:avLst/>
          </a:prstGeom>
          <a:noFill/>
          <a:ln w="19050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2" name="Freeform 21"/>
          <p:cNvSpPr/>
          <p:nvPr/>
        </p:nvSpPr>
        <p:spPr>
          <a:xfrm>
            <a:off x="6527800" y="1388688"/>
            <a:ext cx="685800" cy="1293348"/>
          </a:xfrm>
          <a:custGeom>
            <a:avLst/>
            <a:gdLst>
              <a:gd name="connsiteX0" fmla="*/ 0 w 685800"/>
              <a:gd name="connsiteY0" fmla="*/ 1292965 h 1402970"/>
              <a:gd name="connsiteX1" fmla="*/ 266700 w 685800"/>
              <a:gd name="connsiteY1" fmla="*/ 1299315 h 1402970"/>
              <a:gd name="connsiteX2" fmla="*/ 412750 w 685800"/>
              <a:gd name="connsiteY2" fmla="*/ 200765 h 1402970"/>
              <a:gd name="connsiteX3" fmla="*/ 685800 w 685800"/>
              <a:gd name="connsiteY3" fmla="*/ 3915 h 1402970"/>
              <a:gd name="connsiteX0" fmla="*/ 0 w 685800"/>
              <a:gd name="connsiteY0" fmla="*/ 1291011 h 1331327"/>
              <a:gd name="connsiteX1" fmla="*/ 304800 w 685800"/>
              <a:gd name="connsiteY1" fmla="*/ 1125911 h 1331327"/>
              <a:gd name="connsiteX2" fmla="*/ 412750 w 685800"/>
              <a:gd name="connsiteY2" fmla="*/ 198811 h 1331327"/>
              <a:gd name="connsiteX3" fmla="*/ 685800 w 685800"/>
              <a:gd name="connsiteY3" fmla="*/ 1961 h 1331327"/>
              <a:gd name="connsiteX0" fmla="*/ 0 w 685800"/>
              <a:gd name="connsiteY0" fmla="*/ 1291011 h 1293348"/>
              <a:gd name="connsiteX1" fmla="*/ 304800 w 685800"/>
              <a:gd name="connsiteY1" fmla="*/ 1125911 h 1293348"/>
              <a:gd name="connsiteX2" fmla="*/ 412750 w 685800"/>
              <a:gd name="connsiteY2" fmla="*/ 198811 h 1293348"/>
              <a:gd name="connsiteX3" fmla="*/ 685800 w 685800"/>
              <a:gd name="connsiteY3" fmla="*/ 1961 h 1293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" h="1293348">
                <a:moveTo>
                  <a:pt x="0" y="1291011"/>
                </a:moveTo>
                <a:cubicBezTo>
                  <a:pt x="187854" y="1296302"/>
                  <a:pt x="236008" y="1307944"/>
                  <a:pt x="304800" y="1125911"/>
                </a:cubicBezTo>
                <a:cubicBezTo>
                  <a:pt x="373592" y="943878"/>
                  <a:pt x="349250" y="386136"/>
                  <a:pt x="412750" y="198811"/>
                </a:cubicBezTo>
                <a:cubicBezTo>
                  <a:pt x="476250" y="11486"/>
                  <a:pt x="584200" y="-7564"/>
                  <a:pt x="685800" y="1961"/>
                </a:cubicBezTo>
              </a:path>
            </a:pathLst>
          </a:custGeom>
          <a:noFill/>
          <a:ln w="19050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6737350" y="1924050"/>
            <a:ext cx="2330450" cy="0"/>
          </a:xfrm>
          <a:prstGeom prst="line">
            <a:avLst/>
          </a:prstGeom>
          <a:ln w="285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245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5918200" cy="3600450"/>
          </a:xfrm>
        </p:spPr>
        <p:txBody>
          <a:bodyPr>
            <a:normAutofit/>
          </a:bodyPr>
          <a:lstStyle/>
          <a:p>
            <a:r>
              <a:rPr lang="en-US" dirty="0" smtClean="0"/>
              <a:t>Interrupt </a:t>
            </a:r>
            <a:r>
              <a:rPr lang="en-US" dirty="0"/>
              <a:t>handler is a program, needs a </a:t>
            </a:r>
            <a:r>
              <a:rPr lang="en-US" dirty="0" smtClean="0"/>
              <a:t>stack</a:t>
            </a:r>
          </a:p>
          <a:p>
            <a:r>
              <a:rPr lang="en-US" dirty="0" smtClean="0"/>
              <a:t>Where should its stack be?</a:t>
            </a:r>
            <a:endParaRPr lang="en-US" dirty="0"/>
          </a:p>
          <a:p>
            <a:pPr lvl="1"/>
            <a:r>
              <a:rPr lang="en-US" dirty="0" smtClean="0"/>
              <a:t>Kernel, in privileged mode, has access to process’s entire memory space</a:t>
            </a:r>
          </a:p>
          <a:p>
            <a:endParaRPr lang="en-US" dirty="0"/>
          </a:p>
          <a:p>
            <a:r>
              <a:rPr lang="en-US" dirty="0" smtClean="0"/>
              <a:t>Each process has a </a:t>
            </a:r>
            <a:r>
              <a:rPr lang="en-US" b="1" dirty="0" smtClean="0"/>
              <a:t>kernel stack</a:t>
            </a:r>
          </a:p>
          <a:p>
            <a:pPr lvl="1"/>
            <a:r>
              <a:rPr lang="en-US" dirty="0" smtClean="0"/>
              <a:t>SP moved here every time kernel takes control</a:t>
            </a:r>
          </a:p>
          <a:p>
            <a:pPr lvl="1"/>
            <a:r>
              <a:rPr lang="en-US" dirty="0" smtClean="0"/>
              <a:t>E.g. when interrupt handler is running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7239000" y="1073150"/>
            <a:ext cx="1524000" cy="381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60336" y="2037810"/>
            <a:ext cx="1481328" cy="40694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Stack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260336" y="3721100"/>
            <a:ext cx="1481328" cy="533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Heap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260336" y="4559300"/>
            <a:ext cx="1481328" cy="30426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Code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260336" y="4254500"/>
            <a:ext cx="1481328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>
            <a:off x="7886700" y="2470150"/>
            <a:ext cx="2286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flipV="1">
            <a:off x="7886700" y="3339560"/>
            <a:ext cx="2286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260336" y="1073150"/>
            <a:ext cx="1481328" cy="762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Kernel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217724" y="2216150"/>
            <a:ext cx="304800" cy="228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/>
              <a:t>SP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6217724" y="2546350"/>
            <a:ext cx="304800" cy="228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/>
              <a:t>PC</a:t>
            </a:r>
          </a:p>
        </p:txBody>
      </p:sp>
      <p:cxnSp>
        <p:nvCxnSpPr>
          <p:cNvPr id="18" name="Straight Arrow Connector 17"/>
          <p:cNvCxnSpPr>
            <a:stCxn id="12" idx="3"/>
          </p:cNvCxnSpPr>
          <p:nvPr/>
        </p:nvCxnSpPr>
        <p:spPr>
          <a:xfrm>
            <a:off x="6522524" y="2330450"/>
            <a:ext cx="703775" cy="114300"/>
          </a:xfrm>
          <a:prstGeom prst="straightConnector1">
            <a:avLst/>
          </a:prstGeom>
          <a:noFill/>
          <a:ln w="19050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2" name="Freeform 21"/>
          <p:cNvSpPr/>
          <p:nvPr/>
        </p:nvSpPr>
        <p:spPr>
          <a:xfrm>
            <a:off x="6527800" y="1388688"/>
            <a:ext cx="685800" cy="1293348"/>
          </a:xfrm>
          <a:custGeom>
            <a:avLst/>
            <a:gdLst>
              <a:gd name="connsiteX0" fmla="*/ 0 w 685800"/>
              <a:gd name="connsiteY0" fmla="*/ 1292965 h 1402970"/>
              <a:gd name="connsiteX1" fmla="*/ 266700 w 685800"/>
              <a:gd name="connsiteY1" fmla="*/ 1299315 h 1402970"/>
              <a:gd name="connsiteX2" fmla="*/ 412750 w 685800"/>
              <a:gd name="connsiteY2" fmla="*/ 200765 h 1402970"/>
              <a:gd name="connsiteX3" fmla="*/ 685800 w 685800"/>
              <a:gd name="connsiteY3" fmla="*/ 3915 h 1402970"/>
              <a:gd name="connsiteX0" fmla="*/ 0 w 685800"/>
              <a:gd name="connsiteY0" fmla="*/ 1291011 h 1331327"/>
              <a:gd name="connsiteX1" fmla="*/ 304800 w 685800"/>
              <a:gd name="connsiteY1" fmla="*/ 1125911 h 1331327"/>
              <a:gd name="connsiteX2" fmla="*/ 412750 w 685800"/>
              <a:gd name="connsiteY2" fmla="*/ 198811 h 1331327"/>
              <a:gd name="connsiteX3" fmla="*/ 685800 w 685800"/>
              <a:gd name="connsiteY3" fmla="*/ 1961 h 1331327"/>
              <a:gd name="connsiteX0" fmla="*/ 0 w 685800"/>
              <a:gd name="connsiteY0" fmla="*/ 1291011 h 1293348"/>
              <a:gd name="connsiteX1" fmla="*/ 304800 w 685800"/>
              <a:gd name="connsiteY1" fmla="*/ 1125911 h 1293348"/>
              <a:gd name="connsiteX2" fmla="*/ 412750 w 685800"/>
              <a:gd name="connsiteY2" fmla="*/ 198811 h 1293348"/>
              <a:gd name="connsiteX3" fmla="*/ 685800 w 685800"/>
              <a:gd name="connsiteY3" fmla="*/ 1961 h 1293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" h="1293348">
                <a:moveTo>
                  <a:pt x="0" y="1291011"/>
                </a:moveTo>
                <a:cubicBezTo>
                  <a:pt x="187854" y="1296302"/>
                  <a:pt x="236008" y="1307944"/>
                  <a:pt x="304800" y="1125911"/>
                </a:cubicBezTo>
                <a:cubicBezTo>
                  <a:pt x="373592" y="943878"/>
                  <a:pt x="349250" y="386136"/>
                  <a:pt x="412750" y="198811"/>
                </a:cubicBezTo>
                <a:cubicBezTo>
                  <a:pt x="476250" y="11486"/>
                  <a:pt x="584200" y="-7564"/>
                  <a:pt x="685800" y="1961"/>
                </a:cubicBezTo>
              </a:path>
            </a:pathLst>
          </a:custGeom>
          <a:noFill/>
          <a:ln w="19050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260336" y="1601756"/>
            <a:ext cx="1481328" cy="23339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Kernel stack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6737350" y="1924050"/>
            <a:ext cx="2330450" cy="0"/>
          </a:xfrm>
          <a:prstGeom prst="line">
            <a:avLst/>
          </a:prstGeom>
          <a:ln w="285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2" idx="3"/>
          </p:cNvCxnSpPr>
          <p:nvPr/>
        </p:nvCxnSpPr>
        <p:spPr>
          <a:xfrm flipV="1">
            <a:off x="6522524" y="1835150"/>
            <a:ext cx="716476" cy="495300"/>
          </a:xfrm>
          <a:prstGeom prst="straightConnector1">
            <a:avLst/>
          </a:prstGeom>
          <a:noFill/>
          <a:ln w="19050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411632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Interrupt Handling in EGOS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Interrupts generated by “</a:t>
            </a:r>
            <a:r>
              <a:rPr lang="en-US" dirty="0" err="1" smtClean="0"/>
              <a:t>intr</a:t>
            </a:r>
            <a:r>
              <a:rPr lang="en-US" dirty="0" smtClean="0"/>
              <a:t>” module in Earth (</a:t>
            </a:r>
            <a:r>
              <a:rPr lang="en-US" dirty="0" err="1" smtClean="0"/>
              <a:t>src</a:t>
            </a:r>
            <a:r>
              <a:rPr lang="en-US" dirty="0" smtClean="0"/>
              <a:t>/earth/</a:t>
            </a:r>
            <a:r>
              <a:rPr lang="en-US" dirty="0" err="1" smtClean="0"/>
              <a:t>intr.c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Simulates interrupt controller</a:t>
            </a:r>
          </a:p>
          <a:p>
            <a:r>
              <a:rPr lang="en-US" dirty="0" smtClean="0"/>
              <a:t>Kernel registers an interrupt handler that calls </a:t>
            </a:r>
            <a:r>
              <a:rPr lang="en-US" dirty="0" err="1" smtClean="0">
                <a:latin typeface="Consolas" panose="020B0609020204030204" pitchFamily="49" charset="0"/>
              </a:rPr>
              <a:t>proc_got_interrupt</a:t>
            </a:r>
            <a:r>
              <a:rPr lang="en-US" dirty="0" smtClean="0">
                <a:latin typeface="Consolas" panose="020B0609020204030204" pitchFamily="49" charset="0"/>
              </a:rPr>
              <a:t>() </a:t>
            </a:r>
            <a:r>
              <a:rPr lang="en-US" dirty="0" smtClean="0"/>
              <a:t>in </a:t>
            </a:r>
            <a:r>
              <a:rPr lang="en-US" dirty="0" err="1" smtClean="0"/>
              <a:t>process.c</a:t>
            </a:r>
            <a:r>
              <a:rPr lang="en-US" dirty="0" smtClean="0"/>
              <a:t> for all interrupts</a:t>
            </a:r>
          </a:p>
          <a:p>
            <a:r>
              <a:rPr lang="en-US" dirty="0" smtClean="0"/>
              <a:t>Interrupts </a:t>
            </a:r>
            <a:r>
              <a:rPr lang="en-US" b="1" dirty="0" smtClean="0"/>
              <a:t>disabled (masked)</a:t>
            </a:r>
            <a:r>
              <a:rPr lang="en-US" dirty="0" smtClean="0"/>
              <a:t> by default in kernel mode</a:t>
            </a:r>
          </a:p>
          <a:p>
            <a:r>
              <a:rPr lang="en-US" dirty="0" smtClean="0"/>
              <a:t>Interrupts only enabled:</a:t>
            </a:r>
          </a:p>
          <a:p>
            <a:pPr lvl="1"/>
            <a:r>
              <a:rPr lang="en-US" dirty="0" smtClean="0"/>
              <a:t>When executing user-mode process</a:t>
            </a:r>
          </a:p>
          <a:p>
            <a:pPr lvl="1"/>
            <a:r>
              <a:rPr lang="en-US" dirty="0" smtClean="0"/>
              <a:t>When waiting for I/O (even in kernel mode)</a:t>
            </a:r>
          </a:p>
          <a:p>
            <a:r>
              <a:rPr lang="en-US" dirty="0" smtClean="0"/>
              <a:t>Masked interrupts </a:t>
            </a:r>
            <a:r>
              <a:rPr lang="en-US" b="1" dirty="0" smtClean="0"/>
              <a:t>will fire</a:t>
            </a:r>
            <a:r>
              <a:rPr lang="en-US" dirty="0" smtClean="0"/>
              <a:t> once interrupts re-enabled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6F4746A-AF07-461B-B131-0EF3A713BC2B}"/>
              </a:ext>
            </a:extLst>
          </p:cNvPr>
          <p:cNvGrpSpPr/>
          <p:nvPr/>
        </p:nvGrpSpPr>
        <p:grpSpPr>
          <a:xfrm>
            <a:off x="7472087" y="270972"/>
            <a:ext cx="1164560" cy="976243"/>
            <a:chOff x="316865" y="3714750"/>
            <a:chExt cx="1704356" cy="1428750"/>
          </a:xfrm>
        </p:grpSpPr>
        <p:pic>
          <p:nvPicPr>
            <p:cNvPr id="5" name="Picture 6" descr="Sod, Earth, Grass, Square, Soil, Nature">
              <a:extLst>
                <a:ext uri="{FF2B5EF4-FFF2-40B4-BE49-F238E27FC236}">
                  <a16:creationId xmlns:a16="http://schemas.microsoft.com/office/drawing/2014/main" xmlns="" id="{2CAC03C3-9799-4748-961B-0ADEF87751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650" y="3714750"/>
              <a:ext cx="1127125" cy="1428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99AE498E-AE8A-4DDD-8729-93774F557699}"/>
                </a:ext>
              </a:extLst>
            </p:cNvPr>
            <p:cNvSpPr/>
            <p:nvPr/>
          </p:nvSpPr>
          <p:spPr>
            <a:xfrm>
              <a:off x="316865" y="4330700"/>
              <a:ext cx="1087771" cy="76574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isometricLeftDown"/>
                <a:lightRig rig="threePt" dir="t"/>
              </a:scene3d>
            </a:bodyPr>
            <a:lstStyle/>
            <a:p>
              <a:pPr algn="ctr"/>
              <a:r>
                <a:rPr lang="en-US" sz="2800" b="0" cap="none" spc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Lucida Console" panose="020B0609040504020204" pitchFamily="49" charset="0"/>
                </a:rPr>
                <a:t>EG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A94AC2FB-B3A9-4FA8-9CD4-47583714A16D}"/>
                </a:ext>
              </a:extLst>
            </p:cNvPr>
            <p:cNvSpPr/>
            <p:nvPr/>
          </p:nvSpPr>
          <p:spPr>
            <a:xfrm>
              <a:off x="933450" y="4337050"/>
              <a:ext cx="1087771" cy="76574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isometricRightUp"/>
                <a:lightRig rig="threePt" dir="t"/>
              </a:scene3d>
            </a:bodyPr>
            <a:lstStyle/>
            <a:p>
              <a:pPr algn="ctr"/>
              <a:r>
                <a:rPr lang="en-US" sz="2800" b="0" cap="none" spc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latin typeface="Lucida Console" panose="020B0609040504020204" pitchFamily="49" charset="0"/>
                </a:rPr>
                <a:t>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299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Special Kind of Interrupt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Other Types of Interrupts</a:t>
            </a: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38600" cy="3150394"/>
          </a:xfrm>
        </p:spPr>
        <p:txBody>
          <a:bodyPr>
            <a:normAutofit/>
          </a:bodyPr>
          <a:lstStyle/>
          <a:p>
            <a:r>
              <a:rPr lang="en-US" dirty="0" smtClean="0"/>
              <a:t>I/O Interrupts</a:t>
            </a:r>
          </a:p>
          <a:p>
            <a:pPr lvl="1"/>
            <a:r>
              <a:rPr lang="en-US" dirty="0" smtClean="0"/>
              <a:t>Device has some input for you!</a:t>
            </a:r>
          </a:p>
          <a:p>
            <a:r>
              <a:rPr lang="en-US" dirty="0" smtClean="0"/>
              <a:t>Page Fault Interrupts</a:t>
            </a:r>
          </a:p>
          <a:p>
            <a:pPr lvl="1"/>
            <a:r>
              <a:rPr lang="en-US" dirty="0" smtClean="0"/>
              <a:t>Process needs memory!</a:t>
            </a:r>
          </a:p>
          <a:p>
            <a:r>
              <a:rPr lang="en-US" dirty="0" smtClean="0"/>
              <a:t>System Calls</a:t>
            </a:r>
          </a:p>
          <a:p>
            <a:pPr lvl="1"/>
            <a:r>
              <a:rPr lang="en-US" dirty="0" smtClean="0"/>
              <a:t>Process wants you to do something!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400" dirty="0" smtClean="0"/>
              <a:t>Timer Interrupts</a:t>
            </a:r>
            <a:endParaRPr lang="en-US" sz="24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8200" y="1631156"/>
            <a:ext cx="4343400" cy="322659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Ding! Time has elapsed!</a:t>
            </a:r>
          </a:p>
          <a:p>
            <a:r>
              <a:rPr lang="en-US" dirty="0" smtClean="0"/>
              <a:t>No pending task to do</a:t>
            </a:r>
          </a:p>
          <a:p>
            <a:r>
              <a:rPr lang="en-US" dirty="0" smtClean="0"/>
              <a:t>What’s the point?</a:t>
            </a:r>
          </a:p>
          <a:p>
            <a:r>
              <a:rPr lang="en-US" dirty="0" smtClean="0"/>
              <a:t>Periodically returns control to the kernel, even for long-running processes</a:t>
            </a:r>
          </a:p>
          <a:p>
            <a:r>
              <a:rPr lang="en-US" dirty="0" smtClean="0"/>
              <a:t>Kernel can switch to a different process – pre-emption</a:t>
            </a:r>
            <a:endParaRPr lang="en-US" dirty="0"/>
          </a:p>
        </p:txBody>
      </p:sp>
      <p:pic>
        <p:nvPicPr>
          <p:cNvPr id="4" name="Image" descr="Image">
            <a:extLst>
              <a:ext uri="{FF2B5EF4-FFF2-40B4-BE49-F238E27FC236}">
                <a16:creationId xmlns="" xmlns:a16="http://schemas.microsoft.com/office/drawing/2014/main" id="{7FD0412A-87C0-4C58-B498-7F86977D05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7200" y="1188465"/>
            <a:ext cx="561585" cy="561585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BC4B9FC-6397-6F4D-B7A4-D7A8A59C6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1750051"/>
            <a:ext cx="723900" cy="328168"/>
          </a:xfrm>
          <a:prstGeom prst="rect">
            <a:avLst/>
          </a:prstGeom>
        </p:spPr>
      </p:pic>
      <p:sp>
        <p:nvSpPr>
          <p:cNvPr id="10" name="AutoShape 2" descr="https://cdn1.iconfinder.com/data/icons/small-color-v6/512/ram_memory_hardware_chip_stick-51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 descr="https://upload.wikimedia.org/wikipedia/commons/thumb/d/db/Swissbit_2GB_PC2-5300U-555.jpg/1920px-Swissbit_2GB_PC2-5300U-5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800350"/>
            <a:ext cx="933450" cy="48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73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Arrays and Stacks</a:t>
            </a:r>
          </a:p>
          <a:p>
            <a:r>
              <a:rPr lang="en-US" dirty="0" smtClean="0"/>
              <a:t>Project 2 Overview</a:t>
            </a:r>
          </a:p>
          <a:p>
            <a:r>
              <a:rPr lang="en-US" dirty="0" smtClean="0"/>
              <a:t>Interrupt Handling</a:t>
            </a:r>
          </a:p>
          <a:p>
            <a:pPr lvl="1"/>
            <a:r>
              <a:rPr lang="en-US" dirty="0" smtClean="0"/>
              <a:t>Privilege Modes</a:t>
            </a:r>
            <a:endParaRPr lang="en-US" dirty="0"/>
          </a:p>
          <a:p>
            <a:pPr lvl="1"/>
            <a:r>
              <a:rPr lang="en-US" dirty="0"/>
              <a:t>Timer </a:t>
            </a:r>
            <a:r>
              <a:rPr lang="en-US" dirty="0" smtClean="0"/>
              <a:t>Interrupts</a:t>
            </a:r>
          </a:p>
          <a:p>
            <a:r>
              <a:rPr lang="en-US" b="1" dirty="0" smtClean="0"/>
              <a:t>Scheduling with Quanta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3786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Office hours</a:t>
            </a:r>
          </a:p>
          <a:p>
            <a:r>
              <a:rPr lang="en-US" sz="2800" dirty="0" smtClean="0"/>
              <a:t>Regrades</a:t>
            </a:r>
          </a:p>
          <a:p>
            <a:r>
              <a:rPr lang="en-US" sz="2800" dirty="0" smtClean="0"/>
              <a:t>Piazza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69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 for 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might control return to the kernel?</a:t>
            </a:r>
          </a:p>
          <a:p>
            <a:endParaRPr lang="en-US" dirty="0"/>
          </a:p>
          <a:p>
            <a:r>
              <a:rPr lang="en-US" dirty="0" smtClean="0"/>
              <a:t>A timer interrupt occurred</a:t>
            </a:r>
          </a:p>
          <a:p>
            <a:r>
              <a:rPr lang="en-US" dirty="0" smtClean="0"/>
              <a:t>Another kind of interrupt occurred (I/O, system call,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r>
              <a:rPr lang="en-US" dirty="0" smtClean="0"/>
              <a:t>Process is blocked waiting for an event</a:t>
            </a:r>
          </a:p>
          <a:p>
            <a:r>
              <a:rPr lang="en-US" dirty="0" smtClean="0"/>
              <a:t>Process has terminated</a:t>
            </a:r>
          </a:p>
          <a:p>
            <a:endParaRPr lang="en-US" dirty="0"/>
          </a:p>
          <a:p>
            <a:r>
              <a:rPr lang="en-US" dirty="0" smtClean="0"/>
              <a:t>Which of these requires the kernel to schedule a new process?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44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Day in the Life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725216" y="2789004"/>
            <a:ext cx="6858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01216" y="2236046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User mode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1216" y="3029272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Kernel mode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106216" y="2103204"/>
            <a:ext cx="933846" cy="381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Process 1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3802062" y="1493604"/>
            <a:ext cx="1111250" cy="381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Process 2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7211616" y="2103204"/>
            <a:ext cx="1295400" cy="381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Process 1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5681662" y="1493604"/>
            <a:ext cx="762000" cy="381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 2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3192462" y="3398604"/>
            <a:ext cx="488950" cy="381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089757" y="2293704"/>
            <a:ext cx="0" cy="13335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775620" y="2875384"/>
            <a:ext cx="13211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</a:t>
            </a:r>
            <a:r>
              <a:rPr lang="en-US" sz="1600" dirty="0" smtClean="0"/>
              <a:t>ead() </a:t>
            </a:r>
            <a:r>
              <a:rPr lang="en-US" sz="1600" dirty="0" err="1" smtClean="0"/>
              <a:t>syscall</a:t>
            </a:r>
            <a:endParaRPr lang="en-US" sz="1600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3725862" y="1684104"/>
            <a:ext cx="0" cy="1931754"/>
          </a:xfrm>
          <a:prstGeom prst="straightConnector1">
            <a:avLst/>
          </a:prstGeom>
          <a:ln w="1905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945062" y="1722204"/>
            <a:ext cx="0" cy="192405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922712" y="2065206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Disk interrupt</a:t>
            </a:r>
            <a:endParaRPr lang="en-US" sz="1600" dirty="0"/>
          </a:p>
        </p:txBody>
      </p:sp>
      <p:sp>
        <p:nvSpPr>
          <p:cNvPr id="22" name="Rectangle 21"/>
          <p:cNvSpPr/>
          <p:nvPr/>
        </p:nvSpPr>
        <p:spPr>
          <a:xfrm>
            <a:off x="5040312" y="3398604"/>
            <a:ext cx="488950" cy="381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5586412" y="1684104"/>
            <a:ext cx="0" cy="1931754"/>
          </a:xfrm>
          <a:prstGeom prst="straightConnector1">
            <a:avLst/>
          </a:prstGeom>
          <a:ln w="1905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513512" y="1684104"/>
            <a:ext cx="0" cy="196215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586412" y="2813829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Timer interrupt</a:t>
            </a:r>
            <a:endParaRPr lang="en-US" sz="1600" dirty="0"/>
          </a:p>
        </p:txBody>
      </p:sp>
      <p:sp>
        <p:nvSpPr>
          <p:cNvPr id="30" name="Rectangle 29"/>
          <p:cNvSpPr/>
          <p:nvPr/>
        </p:nvSpPr>
        <p:spPr>
          <a:xfrm>
            <a:off x="6602016" y="3398604"/>
            <a:ext cx="488950" cy="381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7135416" y="2236046"/>
            <a:ext cx="0" cy="1391158"/>
          </a:xfrm>
          <a:prstGeom prst="straightConnector1">
            <a:avLst/>
          </a:prstGeom>
          <a:ln w="1905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477941" y="4355024"/>
            <a:ext cx="1895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Disk interrupt handler</a:t>
            </a:r>
            <a:endParaRPr lang="en-US" sz="1400" dirty="0"/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5274866" y="3792304"/>
            <a:ext cx="1" cy="604739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265065" y="4313003"/>
            <a:ext cx="16635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System call routine </a:t>
            </a:r>
            <a:endParaRPr lang="en-US" sz="1400" dirty="0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3192462" y="3779605"/>
            <a:ext cx="225426" cy="604738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135417" y="4247302"/>
            <a:ext cx="1447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Timer interrupt handler</a:t>
            </a:r>
            <a:endParaRPr lang="en-US" sz="1400" dirty="0"/>
          </a:p>
        </p:txBody>
      </p:sp>
      <p:cxnSp>
        <p:nvCxnSpPr>
          <p:cNvPr id="42" name="Straight Arrow Connector 41"/>
          <p:cNvCxnSpPr/>
          <p:nvPr/>
        </p:nvCxnSpPr>
        <p:spPr>
          <a:xfrm flipH="1" flipV="1">
            <a:off x="6906818" y="3813786"/>
            <a:ext cx="304798" cy="499217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209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Quanta and 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Quantum = arbitrary unit (of time)</a:t>
            </a:r>
          </a:p>
          <a:p>
            <a:r>
              <a:rPr lang="en-US" dirty="0" smtClean="0"/>
              <a:t>In a scheduler, quantum = </a:t>
            </a:r>
            <a:r>
              <a:rPr lang="en-US" b="1" dirty="0" smtClean="0"/>
              <a:t>maximum</a:t>
            </a:r>
            <a:r>
              <a:rPr lang="en-US" dirty="0" smtClean="0"/>
              <a:t> time a process can execute</a:t>
            </a:r>
          </a:p>
          <a:p>
            <a:r>
              <a:rPr lang="en-US" dirty="0" smtClean="0"/>
              <a:t>Round Robin with 10ms quantum: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92250" y="2724150"/>
            <a:ext cx="933846" cy="381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Process 1</a:t>
            </a:r>
            <a:endParaRPr lang="en-US" sz="1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371600" y="4400550"/>
            <a:ext cx="6858000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471023" y="440003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5154" y="3257550"/>
            <a:ext cx="933846" cy="381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Process 2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3518692" y="3790950"/>
            <a:ext cx="526258" cy="381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 3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4202682" y="2731990"/>
            <a:ext cx="933846" cy="381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 1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2761232" y="4634588"/>
            <a:ext cx="1441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Blocks and waits</a:t>
            </a:r>
            <a:endParaRPr lang="en-US" sz="14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044950" y="4217373"/>
            <a:ext cx="0" cy="4879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3" name="Right Brace 12"/>
          <p:cNvSpPr/>
          <p:nvPr/>
        </p:nvSpPr>
        <p:spPr>
          <a:xfrm rot="5400000">
            <a:off x="1844873" y="2790627"/>
            <a:ext cx="228600" cy="933846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578173" y="334645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10ms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5257800" y="3257550"/>
            <a:ext cx="666354" cy="381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 2</a:t>
            </a:r>
            <a:endParaRPr lang="en-US" sz="1400" dirty="0"/>
          </a:p>
        </p:txBody>
      </p:sp>
      <p:sp>
        <p:nvSpPr>
          <p:cNvPr id="16" name="Rectangle 15"/>
          <p:cNvSpPr/>
          <p:nvPr/>
        </p:nvSpPr>
        <p:spPr>
          <a:xfrm>
            <a:off x="7010400" y="3790950"/>
            <a:ext cx="932688" cy="381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 3</a:t>
            </a:r>
            <a:endParaRPr lang="en-US" sz="1400" dirty="0"/>
          </a:p>
        </p:txBody>
      </p:sp>
      <p:sp>
        <p:nvSpPr>
          <p:cNvPr id="17" name="Rectangle 16"/>
          <p:cNvSpPr/>
          <p:nvPr/>
        </p:nvSpPr>
        <p:spPr>
          <a:xfrm>
            <a:off x="6013450" y="2731990"/>
            <a:ext cx="933846" cy="381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 1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4669605" y="3967261"/>
            <a:ext cx="1441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Blocks and waits</a:t>
            </a:r>
            <a:endParaRPr lang="en-US" sz="1400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5943600" y="3653197"/>
            <a:ext cx="0" cy="3663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924154" y="4634588"/>
            <a:ext cx="1441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I/O finally ready</a:t>
            </a:r>
            <a:endParaRPr lang="en-US" sz="1400" dirty="0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7010400" y="4201300"/>
            <a:ext cx="0" cy="4879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285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Quanta and Clock Interrupts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Timer (clock) interrupts are how the OS measures time</a:t>
            </a:r>
          </a:p>
          <a:p>
            <a:r>
              <a:rPr lang="en-US" dirty="0" smtClean="0"/>
              <a:t>Scheduler’s quantum is a multiple of </a:t>
            </a:r>
            <a:r>
              <a:rPr lang="en-US" b="1" dirty="0" smtClean="0"/>
              <a:t>clock ticks</a:t>
            </a:r>
            <a:endParaRPr lang="en-US" b="1" i="1" dirty="0" smtClean="0"/>
          </a:p>
          <a:p>
            <a:r>
              <a:rPr lang="en-US" dirty="0" smtClean="0"/>
              <a:t>Each timer interrupt is a clock tick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744266" y="3397774"/>
            <a:ext cx="6858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20266" y="2844816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User mode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0266" y="3638042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Kernel mode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756966" y="2832108"/>
            <a:ext cx="506809" cy="381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P1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2403475" y="3638042"/>
            <a:ext cx="457200" cy="381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313470" y="3022608"/>
            <a:ext cx="0" cy="8001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911475" y="3022608"/>
            <a:ext cx="0" cy="800100"/>
          </a:xfrm>
          <a:prstGeom prst="straightConnector1">
            <a:avLst/>
          </a:prstGeom>
          <a:ln w="1905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019425" y="2826282"/>
            <a:ext cx="506809" cy="381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P1</a:t>
            </a:r>
            <a:endParaRPr lang="en-US" sz="1400" dirty="0"/>
          </a:p>
        </p:txBody>
      </p:sp>
      <p:sp>
        <p:nvSpPr>
          <p:cNvPr id="19" name="Rectangle 18"/>
          <p:cNvSpPr/>
          <p:nvPr/>
        </p:nvSpPr>
        <p:spPr>
          <a:xfrm>
            <a:off x="3665934" y="3632216"/>
            <a:ext cx="457200" cy="381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575929" y="3016782"/>
            <a:ext cx="0" cy="8001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173934" y="3016782"/>
            <a:ext cx="0" cy="800100"/>
          </a:xfrm>
          <a:prstGeom prst="straightConnector1">
            <a:avLst/>
          </a:prstGeom>
          <a:ln w="1905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264818" y="2832108"/>
            <a:ext cx="506809" cy="381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P1</a:t>
            </a:r>
            <a:endParaRPr lang="en-US" sz="1400" dirty="0"/>
          </a:p>
        </p:txBody>
      </p:sp>
      <p:sp>
        <p:nvSpPr>
          <p:cNvPr id="27" name="Rectangle 26"/>
          <p:cNvSpPr/>
          <p:nvPr/>
        </p:nvSpPr>
        <p:spPr>
          <a:xfrm>
            <a:off x="4911327" y="3638042"/>
            <a:ext cx="457200" cy="381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4821322" y="3022608"/>
            <a:ext cx="0" cy="8001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5419327" y="3022608"/>
            <a:ext cx="0" cy="800100"/>
          </a:xfrm>
          <a:prstGeom prst="straightConnector1">
            <a:avLst/>
          </a:prstGeom>
          <a:ln w="1905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527277" y="2826282"/>
            <a:ext cx="506809" cy="381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P1</a:t>
            </a:r>
            <a:endParaRPr lang="en-US" sz="1400" dirty="0"/>
          </a:p>
        </p:txBody>
      </p:sp>
      <p:sp>
        <p:nvSpPr>
          <p:cNvPr id="31" name="Rectangle 30"/>
          <p:cNvSpPr/>
          <p:nvPr/>
        </p:nvSpPr>
        <p:spPr>
          <a:xfrm>
            <a:off x="6173786" y="3632216"/>
            <a:ext cx="457200" cy="381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6083781" y="3016782"/>
            <a:ext cx="0" cy="8001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6681786" y="3016782"/>
            <a:ext cx="0" cy="800100"/>
          </a:xfrm>
          <a:prstGeom prst="straightConnector1">
            <a:avLst/>
          </a:prstGeom>
          <a:ln w="1905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6761361" y="2832108"/>
            <a:ext cx="506809" cy="381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P1</a:t>
            </a:r>
            <a:endParaRPr lang="en-US" sz="1400" dirty="0"/>
          </a:p>
        </p:txBody>
      </p:sp>
      <p:sp>
        <p:nvSpPr>
          <p:cNvPr id="35" name="Rectangle 34"/>
          <p:cNvSpPr/>
          <p:nvPr/>
        </p:nvSpPr>
        <p:spPr>
          <a:xfrm>
            <a:off x="7407870" y="3638042"/>
            <a:ext cx="457200" cy="381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7317865" y="3022608"/>
            <a:ext cx="0" cy="8001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7915870" y="2533650"/>
            <a:ext cx="0" cy="1289058"/>
          </a:xfrm>
          <a:prstGeom prst="straightConnector1">
            <a:avLst/>
          </a:prstGeom>
          <a:ln w="1905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8023820" y="2343150"/>
            <a:ext cx="506809" cy="381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P2</a:t>
            </a:r>
            <a:endParaRPr lang="en-US" sz="1400" dirty="0"/>
          </a:p>
        </p:txBody>
      </p:sp>
      <p:sp>
        <p:nvSpPr>
          <p:cNvPr id="43" name="TextBox 42"/>
          <p:cNvSpPr txBox="1"/>
          <p:nvPr/>
        </p:nvSpPr>
        <p:spPr>
          <a:xfrm>
            <a:off x="145171" y="4248666"/>
            <a:ext cx="20932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Kernel’s tick counter:</a:t>
            </a:r>
            <a:endParaRPr lang="en-US" sz="1600" dirty="0"/>
          </a:p>
        </p:txBody>
      </p:sp>
      <p:sp>
        <p:nvSpPr>
          <p:cNvPr id="44" name="TextBox 43"/>
          <p:cNvSpPr txBox="1"/>
          <p:nvPr/>
        </p:nvSpPr>
        <p:spPr>
          <a:xfrm>
            <a:off x="2476423" y="421308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olas" panose="020B0609020204030204" pitchFamily="49" charset="0"/>
              </a:rPr>
              <a:t>1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738882" y="421308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984275" y="421308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olas" panose="020B0609020204030204" pitchFamily="49" charset="0"/>
              </a:rPr>
              <a:t>3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246734" y="421308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olas" panose="020B0609020204030204" pitchFamily="49" charset="0"/>
              </a:rPr>
              <a:t>4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480818" y="421308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olas" panose="020B0609020204030204" pitchFamily="49" charset="0"/>
              </a:rPr>
              <a:t>5</a:t>
            </a:r>
            <a:endParaRPr 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96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Robin’s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1389161"/>
          </a:xfrm>
        </p:spPr>
        <p:txBody>
          <a:bodyPr/>
          <a:lstStyle/>
          <a:p>
            <a:r>
              <a:rPr lang="en-US" dirty="0" smtClean="0"/>
              <a:t>Round Robin with 10ms quantum</a:t>
            </a:r>
          </a:p>
          <a:p>
            <a:r>
              <a:rPr lang="en-US" dirty="0" smtClean="0"/>
              <a:t>Timer interrupt (clock tick) every 2ms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92250" y="2924371"/>
            <a:ext cx="933846" cy="381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Process 1</a:t>
            </a:r>
            <a:endParaRPr lang="en-US" sz="1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371600" y="4600771"/>
            <a:ext cx="6858000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495154" y="3457771"/>
            <a:ext cx="933846" cy="381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Process 2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3518692" y="3991171"/>
            <a:ext cx="526258" cy="381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 3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4202682" y="2932211"/>
            <a:ext cx="933846" cy="381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 1</a:t>
            </a:r>
            <a:endParaRPr lang="en-US" sz="1400" dirty="0"/>
          </a:p>
        </p:txBody>
      </p:sp>
      <p:sp>
        <p:nvSpPr>
          <p:cNvPr id="9" name="Right Brace 8"/>
          <p:cNvSpPr/>
          <p:nvPr/>
        </p:nvSpPr>
        <p:spPr>
          <a:xfrm rot="5400000">
            <a:off x="1844873" y="2990848"/>
            <a:ext cx="228600" cy="933846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78173" y="3546671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10ms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5257800" y="3457771"/>
            <a:ext cx="666354" cy="381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 2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7010400" y="3991171"/>
            <a:ext cx="932688" cy="381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 3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6013450" y="2932211"/>
            <a:ext cx="933846" cy="381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 1</a:t>
            </a:r>
            <a:endParaRPr lang="en-US" sz="14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676400" y="2833041"/>
            <a:ext cx="0" cy="53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863824" y="2833041"/>
            <a:ext cx="0" cy="53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051248" y="2833041"/>
            <a:ext cx="0" cy="53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238672" y="2833041"/>
            <a:ext cx="0" cy="53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426096" y="2833041"/>
            <a:ext cx="0" cy="53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679304" y="3381571"/>
            <a:ext cx="0" cy="53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866728" y="3381571"/>
            <a:ext cx="0" cy="53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054152" y="3381571"/>
            <a:ext cx="0" cy="53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241576" y="3381571"/>
            <a:ext cx="0" cy="53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429000" y="3381571"/>
            <a:ext cx="0" cy="53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113184" y="2336800"/>
            <a:ext cx="1501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Timer interrupts</a:t>
            </a:r>
            <a:endParaRPr lang="en-US" sz="1400" dirty="0"/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1676400" y="2571750"/>
            <a:ext cx="76200" cy="2612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1752600" y="2571750"/>
            <a:ext cx="111224" cy="2612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386832" y="2856011"/>
            <a:ext cx="0" cy="53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574256" y="2856011"/>
            <a:ext cx="0" cy="53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761680" y="2856011"/>
            <a:ext cx="0" cy="53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949104" y="2856011"/>
            <a:ext cx="0" cy="53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136528" y="2856011"/>
            <a:ext cx="0" cy="53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197600" y="2855462"/>
            <a:ext cx="0" cy="53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385024" y="2855462"/>
            <a:ext cx="0" cy="53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572448" y="2855462"/>
            <a:ext cx="0" cy="53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759872" y="2855462"/>
            <a:ext cx="0" cy="53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947296" y="2855462"/>
            <a:ext cx="0" cy="53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193392" y="3914971"/>
            <a:ext cx="0" cy="53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7380816" y="3914971"/>
            <a:ext cx="0" cy="53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568240" y="3914971"/>
            <a:ext cx="0" cy="53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7755664" y="3914971"/>
            <a:ext cx="0" cy="53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7943088" y="3914971"/>
            <a:ext cx="0" cy="53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3698776" y="3914971"/>
            <a:ext cx="0" cy="53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886200" y="3914971"/>
            <a:ext cx="0" cy="53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4044950" y="3914971"/>
            <a:ext cx="0" cy="5334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5416352" y="3372242"/>
            <a:ext cx="0" cy="53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5603776" y="3372242"/>
            <a:ext cx="0" cy="53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791200" y="3372242"/>
            <a:ext cx="0" cy="53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924946" y="3372242"/>
            <a:ext cx="0" cy="5334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3133725" y="4600771"/>
            <a:ext cx="11301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Syscall</a:t>
            </a:r>
            <a:endParaRPr lang="en-US" sz="1400" dirty="0"/>
          </a:p>
        </p:txBody>
      </p:sp>
      <p:cxnSp>
        <p:nvCxnSpPr>
          <p:cNvPr id="62" name="Straight Arrow Connector 61"/>
          <p:cNvCxnSpPr/>
          <p:nvPr/>
        </p:nvCxnSpPr>
        <p:spPr>
          <a:xfrm flipV="1">
            <a:off x="3962400" y="4448371"/>
            <a:ext cx="82550" cy="306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5025926" y="4064394"/>
            <a:ext cx="11301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Syscall</a:t>
            </a:r>
            <a:endParaRPr lang="en-US" sz="1400" dirty="0"/>
          </a:p>
        </p:txBody>
      </p:sp>
      <p:cxnSp>
        <p:nvCxnSpPr>
          <p:cNvPr id="64" name="Straight Arrow Connector 63"/>
          <p:cNvCxnSpPr/>
          <p:nvPr/>
        </p:nvCxnSpPr>
        <p:spPr>
          <a:xfrm flipV="1">
            <a:off x="5841604" y="3905642"/>
            <a:ext cx="82550" cy="306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69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a Timer Interrupt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Increment clock tick</a:t>
            </a:r>
          </a:p>
          <a:p>
            <a:r>
              <a:rPr lang="en-US" dirty="0" smtClean="0"/>
              <a:t>Determine if quantum is over</a:t>
            </a:r>
          </a:p>
          <a:p>
            <a:pPr lvl="1"/>
            <a:r>
              <a:rPr lang="en-US" dirty="0" smtClean="0"/>
              <a:t>If not, interrupted process should resume running</a:t>
            </a:r>
          </a:p>
          <a:p>
            <a:r>
              <a:rPr lang="en-US" dirty="0" smtClean="0"/>
              <a:t>Make scheduling decision</a:t>
            </a:r>
          </a:p>
          <a:p>
            <a:r>
              <a:rPr lang="en-US" dirty="0" smtClean="0"/>
              <a:t>In Multi-Level Feedback Queue, what happens when a process reaches the end of a quantum </a:t>
            </a:r>
            <a:r>
              <a:rPr lang="en-US" smtClean="0"/>
              <a:t>without blocking?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02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for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Arrays and Stacks</a:t>
            </a:r>
          </a:p>
          <a:p>
            <a:r>
              <a:rPr lang="en-US" dirty="0" smtClean="0"/>
              <a:t>Project 2 Overview</a:t>
            </a:r>
          </a:p>
          <a:p>
            <a:r>
              <a:rPr lang="en-US" dirty="0" smtClean="0"/>
              <a:t>Interrupt Handling</a:t>
            </a:r>
          </a:p>
          <a:p>
            <a:pPr lvl="1"/>
            <a:r>
              <a:rPr lang="en-US" dirty="0" smtClean="0"/>
              <a:t>Privilege Modes</a:t>
            </a:r>
            <a:endParaRPr lang="en-US" dirty="0"/>
          </a:p>
          <a:p>
            <a:pPr lvl="1"/>
            <a:r>
              <a:rPr lang="en-US" dirty="0"/>
              <a:t>Timer </a:t>
            </a:r>
            <a:r>
              <a:rPr lang="en-US" dirty="0" smtClean="0"/>
              <a:t>Interrupts</a:t>
            </a:r>
          </a:p>
          <a:p>
            <a:r>
              <a:rPr lang="en-US" dirty="0" smtClean="0"/>
              <a:t>Scheduling with Quanta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26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P1: A Note About Stacks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5791200" cy="3600450"/>
          </a:xfrm>
        </p:spPr>
        <p:txBody>
          <a:bodyPr/>
          <a:lstStyle/>
          <a:p>
            <a:r>
              <a:rPr lang="en-US" dirty="0" smtClean="0"/>
              <a:t>Standard process layout: Stack “grows downward”</a:t>
            </a:r>
          </a:p>
          <a:p>
            <a:r>
              <a:rPr lang="en-US" dirty="0" smtClean="0"/>
              <a:t>What does this mean?</a:t>
            </a:r>
            <a:endParaRPr lang="en-US" dirty="0"/>
          </a:p>
          <a:p>
            <a:r>
              <a:rPr lang="en-US" dirty="0">
                <a:latin typeface="Consolas" panose="020B0609020204030204" pitchFamily="49" charset="0"/>
              </a:rPr>
              <a:t>push</a:t>
            </a:r>
            <a:r>
              <a:rPr lang="en-US" dirty="0"/>
              <a:t> </a:t>
            </a:r>
            <a:r>
              <a:rPr lang="en-US" dirty="0" smtClean="0"/>
              <a:t>instruction:</a:t>
            </a:r>
          </a:p>
          <a:p>
            <a:pPr lvl="1"/>
            <a:r>
              <a:rPr lang="en-US" b="1" dirty="0"/>
              <a:t>D</a:t>
            </a:r>
            <a:r>
              <a:rPr lang="en-US" b="1" dirty="0" smtClean="0"/>
              <a:t>ecrements</a:t>
            </a:r>
            <a:r>
              <a:rPr lang="en-US" dirty="0" smtClean="0"/>
              <a:t> SP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tores register to memory at SP</a:t>
            </a:r>
            <a:endParaRPr lang="en-US" dirty="0"/>
          </a:p>
          <a:p>
            <a:r>
              <a:rPr lang="en-US" dirty="0">
                <a:latin typeface="Consolas" panose="020B0609020204030204" pitchFamily="49" charset="0"/>
              </a:rPr>
              <a:t>p</a:t>
            </a:r>
            <a:r>
              <a:rPr lang="en-US" dirty="0" smtClean="0">
                <a:latin typeface="Consolas" panose="020B0609020204030204" pitchFamily="49" charset="0"/>
              </a:rPr>
              <a:t>op</a:t>
            </a:r>
            <a:r>
              <a:rPr lang="en-US" dirty="0" smtClean="0"/>
              <a:t> instruction: </a:t>
            </a:r>
          </a:p>
          <a:p>
            <a:pPr lvl="1"/>
            <a:r>
              <a:rPr lang="en-US" dirty="0" smtClean="0"/>
              <a:t>Reads memory at SP into register</a:t>
            </a:r>
          </a:p>
          <a:p>
            <a:pPr lvl="1"/>
            <a:r>
              <a:rPr lang="en-US" b="1" dirty="0" smtClean="0"/>
              <a:t>Increments</a:t>
            </a:r>
            <a:r>
              <a:rPr lang="en-US" dirty="0" smtClean="0"/>
              <a:t> SP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7239000" y="1073150"/>
            <a:ext cx="1524000" cy="381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60336" y="2037810"/>
            <a:ext cx="1481328" cy="40694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Stack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260336" y="3721100"/>
            <a:ext cx="1481328" cy="533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Heap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260336" y="4559300"/>
            <a:ext cx="1481328" cy="30426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Code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260336" y="4254500"/>
            <a:ext cx="1481328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>
            <a:off x="7886700" y="2470150"/>
            <a:ext cx="2286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flipV="1">
            <a:off x="7886700" y="3339560"/>
            <a:ext cx="2286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260336" y="1073150"/>
            <a:ext cx="1481328" cy="762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Kernel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6737350" y="1924050"/>
            <a:ext cx="2330450" cy="0"/>
          </a:xfrm>
          <a:prstGeom prst="line">
            <a:avLst/>
          </a:prstGeom>
          <a:ln w="285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0x00000000"/>
          <p:cNvSpPr txBox="1"/>
          <p:nvPr/>
        </p:nvSpPr>
        <p:spPr>
          <a:xfrm>
            <a:off x="5780527" y="4654549"/>
            <a:ext cx="1426723" cy="349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ctr">
              <a:defRPr sz="3000"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rPr sz="1800" dirty="0">
                <a:solidFill>
                  <a:schemeClr val="tx2">
                    <a:lumMod val="50000"/>
                  </a:schemeClr>
                </a:solidFill>
              </a:rPr>
              <a:t>0x00000000</a:t>
            </a:r>
          </a:p>
        </p:txBody>
      </p:sp>
      <p:sp>
        <p:nvSpPr>
          <p:cNvPr id="15" name="0x00000000"/>
          <p:cNvSpPr txBox="1"/>
          <p:nvPr/>
        </p:nvSpPr>
        <p:spPr>
          <a:xfrm>
            <a:off x="5774042" y="898582"/>
            <a:ext cx="1426723" cy="349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ctr">
              <a:defRPr sz="3000"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rPr sz="1800" dirty="0" smtClean="0">
                <a:solidFill>
                  <a:schemeClr val="tx2">
                    <a:lumMod val="50000"/>
                  </a:schemeClr>
                </a:solidFill>
              </a:rPr>
              <a:t>0x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FFFFFFFF</a:t>
            </a:r>
            <a:endParaRPr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36674" y="4151801"/>
            <a:ext cx="1497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Virtual </a:t>
            </a:r>
            <a:r>
              <a:rPr lang="en-US" sz="1400" dirty="0" smtClean="0"/>
              <a:t>addresses</a:t>
            </a:r>
            <a:endParaRPr lang="en-US" sz="14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085327" y="4406900"/>
            <a:ext cx="0" cy="3045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932927" y="2216150"/>
            <a:ext cx="304800" cy="228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/>
              <a:t>SP</a:t>
            </a:r>
            <a:endParaRPr lang="en-US" sz="1400" dirty="0"/>
          </a:p>
        </p:txBody>
      </p:sp>
      <p:cxnSp>
        <p:nvCxnSpPr>
          <p:cNvPr id="19" name="Straight Arrow Connector 18"/>
          <p:cNvCxnSpPr>
            <a:stCxn id="18" idx="3"/>
          </p:cNvCxnSpPr>
          <p:nvPr/>
        </p:nvCxnSpPr>
        <p:spPr>
          <a:xfrm>
            <a:off x="6237727" y="2330450"/>
            <a:ext cx="969523" cy="114300"/>
          </a:xfrm>
          <a:prstGeom prst="straightConnector1">
            <a:avLst/>
          </a:prstGeom>
          <a:noFill/>
          <a:ln w="19050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1" name="TextBox 20"/>
          <p:cNvSpPr txBox="1"/>
          <p:nvPr/>
        </p:nvSpPr>
        <p:spPr>
          <a:xfrm>
            <a:off x="6300693" y="2571750"/>
            <a:ext cx="6335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nsolas" panose="020B0609020204030204" pitchFamily="49" charset="0"/>
              </a:rPr>
              <a:t>push</a:t>
            </a:r>
            <a:endParaRPr lang="en-US" sz="1600" dirty="0">
              <a:latin typeface="Consolas" panose="020B0609020204030204" pitchFamily="49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6934200" y="2416175"/>
            <a:ext cx="0" cy="434975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6934200" y="2037810"/>
            <a:ext cx="0" cy="378365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404320" y="1991896"/>
            <a:ext cx="5212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nsolas" panose="020B0609020204030204" pitchFamily="49" charset="0"/>
              </a:rPr>
              <a:t>pop</a:t>
            </a:r>
            <a:endParaRPr lang="en-US" sz="16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10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to 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49"/>
            <a:ext cx="8229600" cy="1396029"/>
          </a:xfrm>
        </p:spPr>
        <p:txBody>
          <a:bodyPr>
            <a:normAutofit/>
          </a:bodyPr>
          <a:lstStyle/>
          <a:p>
            <a:r>
              <a:rPr lang="en-US" dirty="0" smtClean="0"/>
              <a:t>Arrays in C are contiguous memory</a:t>
            </a:r>
          </a:p>
          <a:p>
            <a:r>
              <a:rPr lang="en-US" dirty="0" smtClean="0"/>
              <a:t>Array index is really pointer addition</a:t>
            </a:r>
          </a:p>
          <a:p>
            <a:r>
              <a:rPr lang="en-US" dirty="0" smtClean="0"/>
              <a:t>Array variable is a pointer to first element</a:t>
            </a:r>
          </a:p>
          <a:p>
            <a:pPr marL="114300" indent="0">
              <a:buNone/>
            </a:pPr>
            <a:endParaRPr lang="en-US" dirty="0" smtClean="0">
              <a:latin typeface="Consolas" panose="020B0609020204030204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6423" y="2771394"/>
            <a:ext cx="4203700" cy="8869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83223" y="3771900"/>
            <a:ext cx="461665" cy="114300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dirty="0" smtClean="0">
                <a:latin typeface="Consolas" panose="020B0609020204030204" pitchFamily="49" charset="0"/>
              </a:rPr>
              <a:t>0x6FAA00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14055" y="2794000"/>
            <a:ext cx="893118" cy="8382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latin typeface="Consolas" panose="020B0609020204030204" pitchFamily="49" charset="0"/>
              </a:rPr>
              <a:t>a</a:t>
            </a:r>
            <a:r>
              <a:rPr lang="en-US" dirty="0" err="1" smtClean="0">
                <a:latin typeface="Consolas" panose="020B0609020204030204" pitchFamily="49" charset="0"/>
              </a:rPr>
              <a:t>rr</a:t>
            </a:r>
            <a:r>
              <a:rPr lang="en-US" dirty="0" smtClean="0">
                <a:latin typeface="Consolas" panose="020B0609020204030204" pitchFamily="49" charset="0"/>
              </a:rPr>
              <a:t>[o]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07173" y="2794000"/>
            <a:ext cx="893118" cy="8382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latin typeface="Consolas" panose="020B0609020204030204" pitchFamily="49" charset="0"/>
              </a:rPr>
              <a:t>a</a:t>
            </a:r>
            <a:r>
              <a:rPr lang="en-US" dirty="0" err="1" smtClean="0">
                <a:latin typeface="Consolas" panose="020B0609020204030204" pitchFamily="49" charset="0"/>
              </a:rPr>
              <a:t>rr</a:t>
            </a:r>
            <a:r>
              <a:rPr lang="en-US" dirty="0" smtClean="0">
                <a:latin typeface="Consolas" panose="020B0609020204030204" pitchFamily="49" charset="0"/>
              </a:rPr>
              <a:t>[1]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3941" y="2794000"/>
            <a:ext cx="893118" cy="8382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 smtClean="0">
                <a:latin typeface="Consolas" panose="020B0609020204030204" pitchFamily="49" charset="0"/>
              </a:rPr>
              <a:t>arr</a:t>
            </a:r>
            <a:r>
              <a:rPr lang="en-US" dirty="0" smtClean="0">
                <a:latin typeface="Consolas" panose="020B0609020204030204" pitchFamily="49" charset="0"/>
              </a:rPr>
              <a:t>[2]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93409" y="2794000"/>
            <a:ext cx="893118" cy="8382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 smtClean="0">
                <a:latin typeface="Consolas" panose="020B0609020204030204" pitchFamily="49" charset="0"/>
              </a:rPr>
              <a:t>arr</a:t>
            </a:r>
            <a:r>
              <a:rPr lang="en-US" dirty="0" smtClean="0">
                <a:latin typeface="Consolas" panose="020B0609020204030204" pitchFamily="49" charset="0"/>
              </a:rPr>
              <a:t>[3]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76340" y="3771900"/>
            <a:ext cx="461665" cy="114300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dirty="0" smtClean="0">
                <a:latin typeface="Consolas" panose="020B0609020204030204" pitchFamily="49" charset="0"/>
              </a:rPr>
              <a:t>0x6FAA04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20258" y="3771900"/>
            <a:ext cx="461665" cy="114300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dirty="0" smtClean="0">
                <a:latin typeface="Consolas" panose="020B0609020204030204" pitchFamily="49" charset="0"/>
              </a:rPr>
              <a:t>0x6FAA08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62576" y="3771900"/>
            <a:ext cx="461665" cy="114300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dirty="0" smtClean="0">
                <a:latin typeface="Consolas" panose="020B0609020204030204" pitchFamily="49" charset="0"/>
              </a:rPr>
              <a:t>0x6FAA0C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55694" y="3771900"/>
            <a:ext cx="461665" cy="114300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dirty="0" smtClean="0">
                <a:latin typeface="Consolas" panose="020B0609020204030204" pitchFamily="49" charset="0"/>
              </a:rPr>
              <a:t>0x6FAA10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20258" y="1657350"/>
            <a:ext cx="2918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onsolas" panose="020B0609020204030204" pitchFamily="49" charset="0"/>
              </a:rPr>
              <a:t>arr</a:t>
            </a:r>
            <a:r>
              <a:rPr lang="en-US" dirty="0" smtClean="0">
                <a:latin typeface="Consolas" panose="020B0609020204030204" pitchFamily="49" charset="0"/>
              </a:rPr>
              <a:t> + 3 * </a:t>
            </a:r>
            <a:r>
              <a:rPr lang="en-US" dirty="0" err="1" smtClean="0">
                <a:latin typeface="Consolas" panose="020B0609020204030204" pitchFamily="49" charset="0"/>
              </a:rPr>
              <a:t>sizeof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) 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00200" y="3257550"/>
            <a:ext cx="1295400" cy="400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nsolas" panose="020B0609020204030204" pitchFamily="49" charset="0"/>
              </a:rPr>
              <a:t>0x6FAA00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19200" y="2524095"/>
            <a:ext cx="1736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onsolas" panose="020B0609020204030204" pitchFamily="49" charset="0"/>
              </a:rPr>
              <a:t>int</a:t>
            </a:r>
            <a:r>
              <a:rPr lang="en-US" sz="2000" dirty="0">
                <a:latin typeface="Consolas" panose="020B0609020204030204" pitchFamily="49" charset="0"/>
              </a:rPr>
              <a:t>[4] </a:t>
            </a:r>
            <a:r>
              <a:rPr lang="en-US" sz="2000" dirty="0" err="1">
                <a:latin typeface="Consolas" panose="020B0609020204030204" pitchFamily="49" charset="0"/>
              </a:rPr>
              <a:t>arr</a:t>
            </a:r>
            <a:r>
              <a:rPr lang="en-US" sz="2000" dirty="0" smtClean="0">
                <a:latin typeface="Consolas" panose="020B0609020204030204" pitchFamily="49" charset="0"/>
              </a:rPr>
              <a:t>;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22922" y="3262868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onsolas" panose="020B0609020204030204" pitchFamily="49" charset="0"/>
              </a:rPr>
              <a:t>arr</a:t>
            </a:r>
            <a:endParaRPr lang="en-US" dirty="0">
              <a:latin typeface="Consolas" panose="020B0609020204030204" pitchFamily="49" charset="0"/>
            </a:endParaRPr>
          </a:p>
        </p:txBody>
      </p:sp>
      <p:cxnSp>
        <p:nvCxnSpPr>
          <p:cNvPr id="23" name="Straight Arrow Connector 22"/>
          <p:cNvCxnSpPr>
            <a:stCxn id="17" idx="3"/>
          </p:cNvCxnSpPr>
          <p:nvPr/>
        </p:nvCxnSpPr>
        <p:spPr>
          <a:xfrm>
            <a:off x="2895600" y="3457956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086600" y="196215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031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Arrays vs. Stacks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14600" y="1912112"/>
            <a:ext cx="4203700" cy="6035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13286" y="2486077"/>
            <a:ext cx="461665" cy="114300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dirty="0" smtClean="0">
                <a:latin typeface="Consolas" panose="020B0609020204030204" pitchFamily="49" charset="0"/>
              </a:rPr>
              <a:t>0x6FAA00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42232" y="1934718"/>
            <a:ext cx="893118" cy="55135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latin typeface="Consolas" panose="020B0609020204030204" pitchFamily="49" charset="0"/>
              </a:rPr>
              <a:t>a</a:t>
            </a:r>
            <a:r>
              <a:rPr lang="en-US" dirty="0" err="1" smtClean="0">
                <a:latin typeface="Consolas" panose="020B0609020204030204" pitchFamily="49" charset="0"/>
              </a:rPr>
              <a:t>rr</a:t>
            </a:r>
            <a:r>
              <a:rPr lang="en-US" dirty="0" smtClean="0">
                <a:latin typeface="Consolas" panose="020B0609020204030204" pitchFamily="49" charset="0"/>
              </a:rPr>
              <a:t>[o]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35350" y="1934718"/>
            <a:ext cx="893118" cy="55135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latin typeface="Consolas" panose="020B0609020204030204" pitchFamily="49" charset="0"/>
              </a:rPr>
              <a:t>a</a:t>
            </a:r>
            <a:r>
              <a:rPr lang="en-US" dirty="0" err="1" smtClean="0">
                <a:latin typeface="Consolas" panose="020B0609020204030204" pitchFamily="49" charset="0"/>
              </a:rPr>
              <a:t>rr</a:t>
            </a:r>
            <a:r>
              <a:rPr lang="en-US" dirty="0" smtClean="0">
                <a:latin typeface="Consolas" panose="020B0609020204030204" pitchFamily="49" charset="0"/>
              </a:rPr>
              <a:t>[1]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22118" y="1934718"/>
            <a:ext cx="893118" cy="55135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 smtClean="0">
                <a:latin typeface="Consolas" panose="020B0609020204030204" pitchFamily="49" charset="0"/>
              </a:rPr>
              <a:t>arr</a:t>
            </a:r>
            <a:r>
              <a:rPr lang="en-US" dirty="0" smtClean="0">
                <a:latin typeface="Consolas" panose="020B0609020204030204" pitchFamily="49" charset="0"/>
              </a:rPr>
              <a:t>[2]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21586" y="1934718"/>
            <a:ext cx="893118" cy="55135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 smtClean="0">
                <a:latin typeface="Consolas" panose="020B0609020204030204" pitchFamily="49" charset="0"/>
              </a:rPr>
              <a:t>arr</a:t>
            </a:r>
            <a:r>
              <a:rPr lang="en-US" dirty="0" smtClean="0">
                <a:latin typeface="Consolas" panose="020B0609020204030204" pitchFamily="49" charset="0"/>
              </a:rPr>
              <a:t>[3]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6403" y="2486077"/>
            <a:ext cx="461665" cy="114300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dirty="0" smtClean="0">
                <a:latin typeface="Consolas" panose="020B0609020204030204" pitchFamily="49" charset="0"/>
              </a:rPr>
              <a:t>0x6FAA04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50321" y="2486077"/>
            <a:ext cx="461665" cy="114300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dirty="0" smtClean="0">
                <a:latin typeface="Consolas" panose="020B0609020204030204" pitchFamily="49" charset="0"/>
              </a:rPr>
              <a:t>0x6FAA08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92639" y="2486077"/>
            <a:ext cx="461665" cy="114300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dirty="0" smtClean="0">
                <a:latin typeface="Consolas" panose="020B0609020204030204" pitchFamily="49" charset="0"/>
              </a:rPr>
              <a:t>0x6FAA0C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85757" y="2486077"/>
            <a:ext cx="461665" cy="114300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dirty="0" smtClean="0">
                <a:latin typeface="Consolas" panose="020B0609020204030204" pitchFamily="49" charset="0"/>
              </a:rPr>
              <a:t>0x6FAA10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50132" y="1131062"/>
            <a:ext cx="584200" cy="400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Consolas" panose="020B0609020204030204" pitchFamily="49" charset="0"/>
              </a:rPr>
              <a:t>arr</a:t>
            </a:r>
            <a:endParaRPr lang="en-US" dirty="0">
              <a:latin typeface="Consolas" panose="020B0609020204030204" pitchFamily="49" charset="0"/>
            </a:endParaRPr>
          </a:p>
        </p:txBody>
      </p:sp>
      <p:cxnSp>
        <p:nvCxnSpPr>
          <p:cNvPr id="16" name="Straight Arrow Connector 15"/>
          <p:cNvCxnSpPr>
            <a:stCxn id="14" idx="2"/>
          </p:cNvCxnSpPr>
          <p:nvPr/>
        </p:nvCxnSpPr>
        <p:spPr>
          <a:xfrm>
            <a:off x="2542232" y="1531874"/>
            <a:ext cx="0" cy="3515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482850" y="3619604"/>
            <a:ext cx="4203700" cy="6035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290368" y="3642209"/>
            <a:ext cx="893118" cy="55135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/>
              <a:t>Register 2</a:t>
            </a:r>
            <a:endParaRPr lang="en-US" sz="1400" dirty="0"/>
          </a:p>
        </p:txBody>
      </p:sp>
      <p:sp>
        <p:nvSpPr>
          <p:cNvPr id="29" name="Rectangle 28"/>
          <p:cNvSpPr/>
          <p:nvPr/>
        </p:nvSpPr>
        <p:spPr>
          <a:xfrm>
            <a:off x="5189836" y="3642209"/>
            <a:ext cx="893118" cy="55135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/>
              <a:t>Register 1</a:t>
            </a:r>
            <a:endParaRPr lang="en-US" sz="1400" dirty="0"/>
          </a:p>
        </p:txBody>
      </p:sp>
      <p:grpSp>
        <p:nvGrpSpPr>
          <p:cNvPr id="40" name="Group 39"/>
          <p:cNvGrpSpPr/>
          <p:nvPr/>
        </p:nvGrpSpPr>
        <p:grpSpPr>
          <a:xfrm>
            <a:off x="5790854" y="4223108"/>
            <a:ext cx="584200" cy="806854"/>
            <a:chOff x="5790854" y="4223108"/>
            <a:chExt cx="584200" cy="806854"/>
          </a:xfrm>
        </p:grpSpPr>
        <p:sp>
          <p:nvSpPr>
            <p:cNvPr id="30" name="Rectangle 29"/>
            <p:cNvSpPr/>
            <p:nvPr/>
          </p:nvSpPr>
          <p:spPr>
            <a:xfrm>
              <a:off x="5790854" y="4629150"/>
              <a:ext cx="584200" cy="4008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latin typeface="Consolas" panose="020B0609020204030204" pitchFamily="49" charset="0"/>
                </a:rPr>
                <a:t>sp</a:t>
              </a:r>
              <a:endParaRPr lang="en-US" dirty="0">
                <a:latin typeface="Consolas" panose="020B0609020204030204" pitchFamily="49" charset="0"/>
              </a:endParaRPr>
            </a:p>
          </p:txBody>
        </p:sp>
        <p:cxnSp>
          <p:nvCxnSpPr>
            <p:cNvPr id="32" name="Straight Arrow Connector 31"/>
            <p:cNvCxnSpPr>
              <a:stCxn id="30" idx="0"/>
            </p:cNvCxnSpPr>
            <p:nvPr/>
          </p:nvCxnSpPr>
          <p:spPr>
            <a:xfrm flipV="1">
              <a:off x="6082954" y="4223108"/>
              <a:ext cx="0" cy="40604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ctangle 32"/>
          <p:cNvSpPr/>
          <p:nvPr/>
        </p:nvSpPr>
        <p:spPr>
          <a:xfrm>
            <a:off x="3397250" y="3642209"/>
            <a:ext cx="893118" cy="55135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/>
              <a:t>Register 3</a:t>
            </a:r>
            <a:endParaRPr lang="en-US" sz="1400" dirty="0"/>
          </a:p>
        </p:txBody>
      </p:sp>
      <p:sp>
        <p:nvSpPr>
          <p:cNvPr id="34" name="Rectangle 33"/>
          <p:cNvSpPr/>
          <p:nvPr/>
        </p:nvSpPr>
        <p:spPr>
          <a:xfrm>
            <a:off x="2504132" y="3642209"/>
            <a:ext cx="893118" cy="55135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/>
              <a:t>Register 4</a:t>
            </a:r>
            <a:endParaRPr lang="en-US" sz="1400" dirty="0"/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5334000" y="4508500"/>
            <a:ext cx="609600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334000" y="4163775"/>
            <a:ext cx="6335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nsolas" panose="020B0609020204030204" pitchFamily="49" charset="0"/>
              </a:rPr>
              <a:t>push</a:t>
            </a:r>
            <a:endParaRPr lang="en-US" sz="1600" dirty="0">
              <a:latin typeface="Consolas" panose="020B0609020204030204" pitchFamily="49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22341" y="2013809"/>
            <a:ext cx="1736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onsolas" panose="020B0609020204030204" pitchFamily="49" charset="0"/>
              </a:rPr>
              <a:t>int</a:t>
            </a:r>
            <a:r>
              <a:rPr lang="en-US" sz="2000" dirty="0">
                <a:latin typeface="Consolas" panose="020B0609020204030204" pitchFamily="49" charset="0"/>
              </a:rPr>
              <a:t>[4] </a:t>
            </a:r>
            <a:r>
              <a:rPr lang="en-US" sz="2000" dirty="0" err="1">
                <a:latin typeface="Consolas" panose="020B0609020204030204" pitchFamily="49" charset="0"/>
              </a:rPr>
              <a:t>arr</a:t>
            </a:r>
            <a:r>
              <a:rPr lang="en-US" sz="2000" dirty="0" smtClean="0">
                <a:latin typeface="Consolas" panose="020B0609020204030204" pitchFamily="49" charset="0"/>
              </a:rPr>
              <a:t>;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15264" y="3763665"/>
            <a:ext cx="7505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stack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6091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76652E-6 L -0.09861 1.76652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61 1.76652E-6 L -0.19861 1.76652E-6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861 1.76652E-6 L -0.29028 1.76652E-6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028 1.76652E-6 L -0.39028 1.76652E-6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3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malloc</a:t>
            </a:r>
            <a:r>
              <a:rPr lang="en-US" dirty="0" smtClean="0"/>
              <a:t>()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Consolas" panose="020B0609020204030204" pitchFamily="49" charset="0"/>
              </a:rPr>
              <a:t>malloc</a:t>
            </a:r>
            <a:r>
              <a:rPr lang="en-US" dirty="0" smtClean="0">
                <a:latin typeface="Consolas" panose="020B0609020204030204" pitchFamily="49" charset="0"/>
              </a:rPr>
              <a:t>() </a:t>
            </a:r>
            <a:r>
              <a:rPr lang="en-US" dirty="0" smtClean="0"/>
              <a:t>is a natural fit for arrays: it returns a pointer to the </a:t>
            </a:r>
            <a:r>
              <a:rPr lang="en-US" b="1" dirty="0" smtClean="0"/>
              <a:t>lowest</a:t>
            </a:r>
            <a:r>
              <a:rPr lang="en-US" dirty="0" smtClean="0"/>
              <a:t> memory address in the allocated region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Is this what you want for a thread/process’s stack?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(Can you use </a:t>
            </a:r>
            <a:r>
              <a:rPr lang="en-US" dirty="0" err="1" smtClean="0">
                <a:latin typeface="Consolas" panose="020B0609020204030204" pitchFamily="49" charset="0"/>
              </a:rPr>
              <a:t>arr</a:t>
            </a:r>
            <a:r>
              <a:rPr lang="en-US" dirty="0" smtClean="0"/>
              <a:t> as a stack pointer?)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267200" y="2827929"/>
            <a:ext cx="4203700" cy="6035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94832" y="2850535"/>
            <a:ext cx="893118" cy="55135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87950" y="2850535"/>
            <a:ext cx="893118" cy="55135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74718" y="2850535"/>
            <a:ext cx="893118" cy="55135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74186" y="2850535"/>
            <a:ext cx="893118" cy="55135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0750" y="2155466"/>
            <a:ext cx="5121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Consolas" panose="020B0609020204030204" pitchFamily="49" charset="0"/>
              </a:rPr>
              <a:t>int</a:t>
            </a:r>
            <a:r>
              <a:rPr lang="en-US" sz="2000" dirty="0" smtClean="0">
                <a:latin typeface="Consolas" panose="020B0609020204030204" pitchFamily="49" charset="0"/>
              </a:rPr>
              <a:t>* </a:t>
            </a:r>
            <a:r>
              <a:rPr lang="en-US" sz="2000" dirty="0" err="1" smtClean="0">
                <a:latin typeface="Consolas" panose="020B0609020204030204" pitchFamily="49" charset="0"/>
              </a:rPr>
              <a:t>arr</a:t>
            </a:r>
            <a:r>
              <a:rPr lang="en-US" sz="2000" dirty="0" smtClean="0">
                <a:latin typeface="Consolas" panose="020B0609020204030204" pitchFamily="49" charset="0"/>
              </a:rPr>
              <a:t> = </a:t>
            </a:r>
            <a:r>
              <a:rPr lang="en-US" sz="2000" dirty="0" err="1" smtClean="0">
                <a:latin typeface="Consolas" panose="020B0609020204030204" pitchFamily="49" charset="0"/>
              </a:rPr>
              <a:t>malloc</a:t>
            </a:r>
            <a:r>
              <a:rPr lang="en-US" sz="2000" dirty="0" smtClean="0">
                <a:latin typeface="Consolas" panose="020B0609020204030204" pitchFamily="49" charset="0"/>
              </a:rPr>
              <a:t>(4 * </a:t>
            </a:r>
            <a:r>
              <a:rPr lang="en-US" sz="2000" dirty="0" err="1" smtClean="0">
                <a:latin typeface="Consolas" panose="020B0609020204030204" pitchFamily="49" charset="0"/>
              </a:rPr>
              <a:t>sizeof</a:t>
            </a:r>
            <a:r>
              <a:rPr lang="en-US" sz="2000" dirty="0" smtClean="0">
                <a:latin typeface="Consolas" panose="020B0609020204030204" pitchFamily="49" charset="0"/>
              </a:rPr>
              <a:t>(</a:t>
            </a:r>
            <a:r>
              <a:rPr lang="en-US" sz="2000" dirty="0" err="1" smtClean="0">
                <a:latin typeface="Consolas" panose="020B0609020204030204" pitchFamily="49" charset="0"/>
              </a:rPr>
              <a:t>int</a:t>
            </a:r>
            <a:r>
              <a:rPr lang="en-US" sz="2000" dirty="0" smtClean="0">
                <a:latin typeface="Consolas" panose="020B0609020204030204" pitchFamily="49" charset="0"/>
              </a:rPr>
              <a:t>));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00200" y="2862056"/>
            <a:ext cx="1295400" cy="400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nsolas" panose="020B0609020204030204" pitchFamily="49" charset="0"/>
              </a:rPr>
              <a:t>0x6FAA00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22922" y="2867374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onsolas" panose="020B0609020204030204" pitchFamily="49" charset="0"/>
              </a:rPr>
              <a:t>arr</a:t>
            </a:r>
            <a:endParaRPr lang="en-US" dirty="0">
              <a:latin typeface="Consolas" panose="020B0609020204030204" pitchFamily="49" charset="0"/>
            </a:endParaRPr>
          </a:p>
        </p:txBody>
      </p:sp>
      <p:cxnSp>
        <p:nvCxnSpPr>
          <p:cNvPr id="12" name="Straight Arrow Connector 11"/>
          <p:cNvCxnSpPr>
            <a:stCxn id="10" idx="3"/>
          </p:cNvCxnSpPr>
          <p:nvPr/>
        </p:nvCxnSpPr>
        <p:spPr>
          <a:xfrm>
            <a:off x="2895600" y="3062462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200400" y="3408466"/>
            <a:ext cx="1295400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dirty="0" smtClean="0">
                <a:latin typeface="Consolas" panose="020B0609020204030204" pitchFamily="49" charset="0"/>
              </a:rPr>
              <a:t>0x6FAA00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72400" y="3408466"/>
            <a:ext cx="1295400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dirty="0" smtClean="0">
                <a:latin typeface="Consolas" panose="020B0609020204030204" pitchFamily="49" charset="0"/>
              </a:rPr>
              <a:t>0x6FAA10</a:t>
            </a:r>
            <a:endParaRPr 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04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Arrays and Stacks</a:t>
            </a:r>
          </a:p>
          <a:p>
            <a:r>
              <a:rPr lang="en-US" b="1" dirty="0" smtClean="0"/>
              <a:t>Project 2 Overview</a:t>
            </a:r>
          </a:p>
          <a:p>
            <a:r>
              <a:rPr lang="en-US" dirty="0" smtClean="0"/>
              <a:t>Interrupt Handling</a:t>
            </a:r>
          </a:p>
          <a:p>
            <a:pPr lvl="1"/>
            <a:r>
              <a:rPr lang="en-US" dirty="0" smtClean="0"/>
              <a:t>Privilege Modes</a:t>
            </a:r>
            <a:endParaRPr lang="en-US" dirty="0"/>
          </a:p>
          <a:p>
            <a:pPr lvl="1"/>
            <a:r>
              <a:rPr lang="en-US" dirty="0"/>
              <a:t>Timer </a:t>
            </a:r>
            <a:r>
              <a:rPr lang="en-US" dirty="0" smtClean="0"/>
              <a:t>Interrupts</a:t>
            </a:r>
          </a:p>
          <a:p>
            <a:r>
              <a:rPr lang="en-US" dirty="0" smtClean="0"/>
              <a:t>Scheduling with Quanta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24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F4B69B-885C-4056-96B6-AD0D3CC56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2 Basics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A8A3B2F-1452-40A5-84BB-982A1333C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EGOS has a scheduler, but it’s not very good</a:t>
            </a:r>
          </a:p>
          <a:p>
            <a:pPr lvl="1"/>
            <a:r>
              <a:rPr lang="en-US" sz="2400" dirty="0" smtClean="0"/>
              <a:t>Round-robin algorithm</a:t>
            </a:r>
          </a:p>
          <a:p>
            <a:pPr lvl="1"/>
            <a:r>
              <a:rPr lang="en-US" sz="2400" dirty="0" smtClean="0"/>
              <a:t>FIFO run queue, timer interrupts force yield</a:t>
            </a:r>
          </a:p>
          <a:p>
            <a:r>
              <a:rPr lang="en-US" sz="2400" dirty="0" smtClean="0"/>
              <a:t>Replace scheduling logic with Multi-Level Feedback Queue</a:t>
            </a:r>
          </a:p>
          <a:p>
            <a:r>
              <a:rPr lang="en-US" sz="2400" dirty="0" smtClean="0"/>
              <a:t>Measure quality of new scheduler</a:t>
            </a:r>
          </a:p>
          <a:p>
            <a:pPr lvl="1"/>
            <a:r>
              <a:rPr lang="en-US" sz="2400" dirty="0" smtClean="0"/>
              <a:t>Each process’s completion time and number of yields</a:t>
            </a:r>
          </a:p>
          <a:p>
            <a:pPr lvl="1"/>
            <a:r>
              <a:rPr lang="en-US" sz="2400" dirty="0" smtClean="0"/>
              <a:t>Overall average CPU load</a:t>
            </a:r>
            <a:endParaRPr lang="en-US" sz="24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26F4746A-AF07-461B-B131-0EF3A713BC2B}"/>
              </a:ext>
            </a:extLst>
          </p:cNvPr>
          <p:cNvGrpSpPr/>
          <p:nvPr/>
        </p:nvGrpSpPr>
        <p:grpSpPr>
          <a:xfrm>
            <a:off x="6771314" y="361950"/>
            <a:ext cx="1704356" cy="1428750"/>
            <a:chOff x="316865" y="3714750"/>
            <a:chExt cx="1704356" cy="1428750"/>
          </a:xfrm>
        </p:grpSpPr>
        <p:pic>
          <p:nvPicPr>
            <p:cNvPr id="6" name="Picture 6" descr="Sod, Earth, Grass, Square, Soil, Nature">
              <a:extLst>
                <a:ext uri="{FF2B5EF4-FFF2-40B4-BE49-F238E27FC236}">
                  <a16:creationId xmlns:a16="http://schemas.microsoft.com/office/drawing/2014/main" xmlns="" id="{2CAC03C3-9799-4748-961B-0ADEF87751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650" y="3714750"/>
              <a:ext cx="1127125" cy="1428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99AE498E-AE8A-4DDD-8729-93774F557699}"/>
                </a:ext>
              </a:extLst>
            </p:cNvPr>
            <p:cNvSpPr/>
            <p:nvPr/>
          </p:nvSpPr>
          <p:spPr>
            <a:xfrm>
              <a:off x="316865" y="4330700"/>
              <a:ext cx="1087771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isometricLeftDown"/>
                <a:lightRig rig="threePt" dir="t"/>
              </a:scene3d>
            </a:bodyPr>
            <a:lstStyle/>
            <a:p>
              <a:pPr algn="ctr"/>
              <a:r>
                <a:rPr lang="en-US" sz="4000" b="0" cap="none" spc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Lucida Console" panose="020B0609040504020204" pitchFamily="49" charset="0"/>
                </a:rPr>
                <a:t>EG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A94AC2FB-B3A9-4FA8-9CD4-47583714A16D}"/>
                </a:ext>
              </a:extLst>
            </p:cNvPr>
            <p:cNvSpPr/>
            <p:nvPr/>
          </p:nvSpPr>
          <p:spPr>
            <a:xfrm>
              <a:off x="933450" y="4337050"/>
              <a:ext cx="1087771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isometricRightUp"/>
                <a:lightRig rig="threePt" dir="t"/>
              </a:scene3d>
            </a:bodyPr>
            <a:lstStyle/>
            <a:p>
              <a:pPr algn="ctr"/>
              <a:r>
                <a:rPr lang="en-US" sz="4000" b="0" cap="none" spc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latin typeface="Lucida Console" panose="020B0609040504020204" pitchFamily="49" charset="0"/>
                </a:rPr>
                <a:t>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204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Teaching">
      <a:majorFont>
        <a:latin typeface="Constantia"/>
        <a:ea typeface=""/>
        <a:cs typeface=""/>
      </a:majorFont>
      <a:minorFont>
        <a:latin typeface="Candara"/>
        <a:ea typeface=""/>
        <a:cs typeface="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4940</TotalTime>
  <Words>1011</Words>
  <Application>Microsoft Office PowerPoint</Application>
  <PresentationFormat>On-screen Show (16:9)</PresentationFormat>
  <Paragraphs>287</Paragraphs>
  <Slides>25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Adjacency</vt:lpstr>
      <vt:lpstr>Project 2, Interrupts, and Scheduling</vt:lpstr>
      <vt:lpstr>Announcements</vt:lpstr>
      <vt:lpstr>Outline for Today</vt:lpstr>
      <vt:lpstr>On P1: A Note About Stacks</vt:lpstr>
      <vt:lpstr>Compare to Arrays</vt:lpstr>
      <vt:lpstr>Arrays vs. Stacks</vt:lpstr>
      <vt:lpstr>malloc() Behavior</vt:lpstr>
      <vt:lpstr>Outline</vt:lpstr>
      <vt:lpstr>Project 2 Basics</vt:lpstr>
      <vt:lpstr>Project 2 Logistics</vt:lpstr>
      <vt:lpstr>Concepts in Project 2</vt:lpstr>
      <vt:lpstr>Outline</vt:lpstr>
      <vt:lpstr>Essentials of Interrupt Handling</vt:lpstr>
      <vt:lpstr>Privileges</vt:lpstr>
      <vt:lpstr>Memory Layout</vt:lpstr>
      <vt:lpstr>Memory Layout</vt:lpstr>
      <vt:lpstr>Interrupt Handling in EGOS</vt:lpstr>
      <vt:lpstr>A Special Kind of Interrupt</vt:lpstr>
      <vt:lpstr>Outline</vt:lpstr>
      <vt:lpstr>Reasons for Scheduling</vt:lpstr>
      <vt:lpstr>A Day in the Life</vt:lpstr>
      <vt:lpstr>Quanta and Scheduling</vt:lpstr>
      <vt:lpstr>Quanta and Clock Interrupts</vt:lpstr>
      <vt:lpstr>Round Robin’s Details</vt:lpstr>
      <vt:lpstr>On a Timer Interrupt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Interrupts and Quanta</dc:title>
  <dc:creator>Edward Tremel</dc:creator>
  <cp:lastModifiedBy>Edward Tremel</cp:lastModifiedBy>
  <cp:revision>243</cp:revision>
  <dcterms:created xsi:type="dcterms:W3CDTF">2019-11-18T22:03:20Z</dcterms:created>
  <dcterms:modified xsi:type="dcterms:W3CDTF">2020-02-21T08:07:27Z</dcterms:modified>
</cp:coreProperties>
</file>