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81" r:id="rId3"/>
    <p:sldId id="305" r:id="rId4"/>
    <p:sldId id="307" r:id="rId5"/>
    <p:sldId id="301" r:id="rId6"/>
    <p:sldId id="303" r:id="rId7"/>
    <p:sldId id="285" r:id="rId8"/>
    <p:sldId id="295" r:id="rId9"/>
    <p:sldId id="298" r:id="rId10"/>
    <p:sldId id="308" r:id="rId11"/>
    <p:sldId id="312" r:id="rId12"/>
    <p:sldId id="313" r:id="rId13"/>
    <p:sldId id="311" r:id="rId14"/>
    <p:sldId id="310" r:id="rId15"/>
    <p:sldId id="294" r:id="rId16"/>
    <p:sldId id="296" r:id="rId17"/>
    <p:sldId id="299" r:id="rId18"/>
    <p:sldId id="279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7C8"/>
    <a:srgbClr val="1F4A7F"/>
    <a:srgbClr val="274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700" autoAdjust="0"/>
  </p:normalViewPr>
  <p:slideViewPr>
    <p:cSldViewPr>
      <p:cViewPr varScale="1">
        <p:scale>
          <a:sx n="84" d="100"/>
          <a:sy n="84" d="100"/>
        </p:scale>
        <p:origin x="143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E5E0C-9704-4A0F-86F2-52B439D0628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A8BE5-3160-46F1-9B4A-BA3101CBD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prac</a:t>
            </a:r>
            <a:r>
              <a:rPr lang="en-US" baseline="0" dirty="0" smtClean="0"/>
              <a:t> builds on each project, and P1 is literally the foundation of everything.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8BE5-3160-46F1-9B4A-BA3101CBD6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7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Selfish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8BE5-3160-46F1-9B4A-BA3101CBD6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sort of queue where elements have different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8BE5-3160-46F1-9B4A-BA3101CBD6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6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Ice</a:t>
            </a:r>
            <a:r>
              <a:rPr lang="en-US" baseline="0" dirty="0" smtClean="0"/>
              <a:t> cream analogy, or counting words vs moving your mouse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8BE5-3160-46F1-9B4A-BA3101CBD6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Idea:</a:t>
            </a:r>
            <a:r>
              <a:rPr lang="en-US" baseline="0" dirty="0" smtClean="0"/>
              <a:t> Jobs start at highest priority because we have no idea how long it will take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8BE5-3160-46F1-9B4A-BA3101CBD6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6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numbers, First how long does the CPU spend in that level, then how long does the CPU run each individual thread for in that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8BE5-3160-46F1-9B4A-BA3101CBD6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6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3715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E97C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9DE8-9D6B-433C-82BD-E7B62F6A748E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2725-3EC9-4005-AC0F-068121ABB7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28600"/>
            <a:ext cx="914400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57200"/>
            <a:ext cx="91440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-16505"/>
            <a:ext cx="10668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 2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20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2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2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914401"/>
            <a:ext cx="7772400" cy="1371599"/>
          </a:xfrm>
        </p:spPr>
        <p:txBody>
          <a:bodyPr/>
          <a:lstStyle/>
          <a:p>
            <a:r>
              <a:rPr lang="en-US" dirty="0" smtClean="0"/>
              <a:t>Project 2: Preemption</a:t>
            </a:r>
            <a:br>
              <a:rPr lang="en-US" dirty="0" smtClean="0"/>
            </a:br>
            <a:r>
              <a:rPr lang="en-US" dirty="0" smtClean="0"/>
              <a:t>CS 4411 Spring 2017</a:t>
            </a:r>
            <a:endParaRPr lang="en-US" sz="2400" dirty="0"/>
          </a:p>
        </p:txBody>
      </p:sp>
      <p:pic>
        <p:nvPicPr>
          <p:cNvPr id="4" name="Picture 2" descr="https://imgs.xkcd.com/comics/scheduling_confli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114800" cy="34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kcd.com/1542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checking alarms will take place inside your interrupt handler.</a:t>
            </a:r>
          </a:p>
          <a:p>
            <a:r>
              <a:rPr lang="en-US" dirty="0" smtClean="0"/>
              <a:t>How long does it take to find an element in your Project 1 queue?</a:t>
            </a:r>
            <a:endParaRPr lang="en-US" dirty="0"/>
          </a:p>
          <a:p>
            <a:r>
              <a:rPr lang="en-US" dirty="0" smtClean="0"/>
              <a:t>We need a different approach. You may add extra functionality to your Project 1 queue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Scheduling: FIFO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lets talk </a:t>
            </a:r>
            <a:r>
              <a:rPr lang="en-US" dirty="0" smtClean="0"/>
              <a:t>about </a:t>
            </a:r>
            <a:r>
              <a:rPr lang="en-US" dirty="0" smtClean="0"/>
              <a:t>scheduling</a:t>
            </a:r>
          </a:p>
          <a:p>
            <a:r>
              <a:rPr lang="en-US" dirty="0" smtClean="0"/>
              <a:t>Suppose our strategy is FIFO (like in P1)</a:t>
            </a:r>
          </a:p>
          <a:p>
            <a:r>
              <a:rPr lang="en-US" dirty="0" smtClean="0"/>
              <a:t>What problems can arise?</a:t>
            </a:r>
          </a:p>
          <a:p>
            <a:endParaRPr lang="en-US" dirty="0"/>
          </a:p>
          <a:p>
            <a:r>
              <a:rPr lang="en-US" dirty="0" smtClean="0"/>
              <a:t>CPU bound vs IO 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8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Job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our strategy is shortest job first</a:t>
            </a:r>
          </a:p>
          <a:p>
            <a:r>
              <a:rPr lang="en-US" dirty="0" smtClean="0"/>
              <a:t>What problems can arise?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r>
              <a:rPr lang="en-US" dirty="0" smtClean="0"/>
              <a:t>- Short jobs added later don’t starve due to long jobs added earlier</a:t>
            </a:r>
          </a:p>
          <a:p>
            <a:r>
              <a:rPr lang="en-US" dirty="0" smtClean="0"/>
              <a:t>- Long jobs don’t get perpetually starved if short jobs keep coming in</a:t>
            </a:r>
          </a:p>
          <a:p>
            <a:endParaRPr lang="en-US" dirty="0" smtClean="0"/>
          </a:p>
          <a:p>
            <a:r>
              <a:rPr lang="en-US" dirty="0" smtClean="0"/>
              <a:t>Also, how do we even know how long a job will take????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7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Multi Level Queue!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Shape 157"/>
          <p:cNvGrpSpPr/>
          <p:nvPr/>
        </p:nvGrpSpPr>
        <p:grpSpPr>
          <a:xfrm>
            <a:off x="2133599" y="2176315"/>
            <a:ext cx="4023448" cy="589140"/>
            <a:chOff x="0" y="0"/>
            <a:chExt cx="6624497" cy="1223754"/>
          </a:xfrm>
        </p:grpSpPr>
        <p:sp>
          <p:nvSpPr>
            <p:cNvPr id="5" name="Shape 158"/>
            <p:cNvSpPr/>
            <p:nvPr/>
          </p:nvSpPr>
          <p:spPr>
            <a:xfrm>
              <a:off x="0" y="0"/>
              <a:ext cx="6624497" cy="1223754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" name="Shape 159"/>
            <p:cNvSpPr/>
            <p:nvPr/>
          </p:nvSpPr>
          <p:spPr>
            <a:xfrm>
              <a:off x="1228363" y="293205"/>
              <a:ext cx="41677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Round Robin</a:t>
              </a:r>
            </a:p>
          </p:txBody>
        </p:sp>
      </p:grpSp>
      <p:grpSp>
        <p:nvGrpSpPr>
          <p:cNvPr id="7" name="Shape 160"/>
          <p:cNvGrpSpPr/>
          <p:nvPr/>
        </p:nvGrpSpPr>
        <p:grpSpPr>
          <a:xfrm>
            <a:off x="2133600" y="3027277"/>
            <a:ext cx="4023448" cy="589140"/>
            <a:chOff x="0" y="0"/>
            <a:chExt cx="6624497" cy="1223754"/>
          </a:xfrm>
        </p:grpSpPr>
        <p:sp>
          <p:nvSpPr>
            <p:cNvPr id="8" name="Shape 161"/>
            <p:cNvSpPr/>
            <p:nvPr/>
          </p:nvSpPr>
          <p:spPr>
            <a:xfrm>
              <a:off x="0" y="0"/>
              <a:ext cx="6624497" cy="1223754"/>
            </a:xfrm>
            <a:prstGeom prst="rect">
              <a:avLst/>
            </a:prstGeom>
            <a:solidFill>
              <a:srgbClr val="F5D227"/>
            </a:solid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Shape 162"/>
            <p:cNvSpPr/>
            <p:nvPr/>
          </p:nvSpPr>
          <p:spPr>
            <a:xfrm>
              <a:off x="1228363" y="293205"/>
              <a:ext cx="41677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Round Robin</a:t>
              </a:r>
            </a:p>
          </p:txBody>
        </p:sp>
      </p:grpSp>
      <p:grpSp>
        <p:nvGrpSpPr>
          <p:cNvPr id="10" name="Shape 163"/>
          <p:cNvGrpSpPr/>
          <p:nvPr/>
        </p:nvGrpSpPr>
        <p:grpSpPr>
          <a:xfrm>
            <a:off x="2152943" y="4038600"/>
            <a:ext cx="4023448" cy="589140"/>
            <a:chOff x="0" y="1"/>
            <a:chExt cx="6624497" cy="1223754"/>
          </a:xfrm>
        </p:grpSpPr>
        <p:sp>
          <p:nvSpPr>
            <p:cNvPr id="11" name="Shape 164"/>
            <p:cNvSpPr/>
            <p:nvPr/>
          </p:nvSpPr>
          <p:spPr>
            <a:xfrm>
              <a:off x="0" y="1"/>
              <a:ext cx="6624497" cy="1223754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Shape 165"/>
            <p:cNvSpPr/>
            <p:nvPr/>
          </p:nvSpPr>
          <p:spPr>
            <a:xfrm>
              <a:off x="1228363" y="236921"/>
              <a:ext cx="41677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Round Robin</a:t>
              </a:r>
            </a:p>
          </p:txBody>
        </p:sp>
      </p:grpSp>
      <p:grpSp>
        <p:nvGrpSpPr>
          <p:cNvPr id="13" name="Shape 166"/>
          <p:cNvGrpSpPr/>
          <p:nvPr/>
        </p:nvGrpSpPr>
        <p:grpSpPr>
          <a:xfrm>
            <a:off x="2133598" y="5020018"/>
            <a:ext cx="4023448" cy="589140"/>
            <a:chOff x="0" y="1"/>
            <a:chExt cx="6624497" cy="1223754"/>
          </a:xfrm>
        </p:grpSpPr>
        <p:sp>
          <p:nvSpPr>
            <p:cNvPr id="14" name="Shape 167"/>
            <p:cNvSpPr/>
            <p:nvPr/>
          </p:nvSpPr>
          <p:spPr>
            <a:xfrm>
              <a:off x="0" y="1"/>
              <a:ext cx="6624497" cy="1223754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Shape 168"/>
            <p:cNvSpPr/>
            <p:nvPr/>
          </p:nvSpPr>
          <p:spPr>
            <a:xfrm>
              <a:off x="1228363" y="288026"/>
              <a:ext cx="4167769" cy="647700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Round Robin</a:t>
              </a:r>
            </a:p>
          </p:txBody>
        </p:sp>
      </p:grpSp>
      <p:cxnSp>
        <p:nvCxnSpPr>
          <p:cNvPr id="16" name="Shape 169"/>
          <p:cNvCxnSpPr/>
          <p:nvPr/>
        </p:nvCxnSpPr>
        <p:spPr>
          <a:xfrm>
            <a:off x="4145322" y="2829521"/>
            <a:ext cx="0" cy="19775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" name="Shape 170"/>
          <p:cNvCxnSpPr/>
          <p:nvPr/>
        </p:nvCxnSpPr>
        <p:spPr>
          <a:xfrm>
            <a:off x="4145322" y="3735970"/>
            <a:ext cx="0" cy="197757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" name="Shape 171"/>
          <p:cNvCxnSpPr/>
          <p:nvPr/>
        </p:nvCxnSpPr>
        <p:spPr>
          <a:xfrm>
            <a:off x="4192056" y="4725001"/>
            <a:ext cx="0" cy="197756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19" name="Shape 172"/>
          <p:cNvGrpSpPr/>
          <p:nvPr/>
        </p:nvGrpSpPr>
        <p:grpSpPr>
          <a:xfrm>
            <a:off x="840498" y="2845257"/>
            <a:ext cx="1041318" cy="2282145"/>
            <a:chOff x="0" y="0"/>
            <a:chExt cx="1714500" cy="4740447"/>
          </a:xfrm>
        </p:grpSpPr>
        <p:sp>
          <p:nvSpPr>
            <p:cNvPr id="20" name="Shape 173"/>
            <p:cNvSpPr/>
            <p:nvPr/>
          </p:nvSpPr>
          <p:spPr>
            <a:xfrm>
              <a:off x="0" y="91036"/>
              <a:ext cx="1604045" cy="46494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-39592" y="78622"/>
                    <a:pt x="-40000" y="38622"/>
                    <a:pt x="118777" y="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1" name="Shape 174"/>
            <p:cNvCxnSpPr/>
            <p:nvPr/>
          </p:nvCxnSpPr>
          <p:spPr>
            <a:xfrm rot="10800000" flipH="1">
              <a:off x="1516859" y="0"/>
              <a:ext cx="197641" cy="143594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sp>
        <p:nvSpPr>
          <p:cNvPr id="22" name="Shape 175"/>
          <p:cNvSpPr/>
          <p:nvPr/>
        </p:nvSpPr>
        <p:spPr>
          <a:xfrm>
            <a:off x="6666245" y="2164993"/>
            <a:ext cx="1345998" cy="47138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Highest</a:t>
            </a:r>
          </a:p>
        </p:txBody>
      </p:sp>
      <p:sp>
        <p:nvSpPr>
          <p:cNvPr id="23" name="Shape 176"/>
          <p:cNvSpPr/>
          <p:nvPr/>
        </p:nvSpPr>
        <p:spPr>
          <a:xfrm>
            <a:off x="6729568" y="5153390"/>
            <a:ext cx="1423832" cy="31710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Lowest</a:t>
            </a:r>
          </a:p>
        </p:txBody>
      </p:sp>
      <p:cxnSp>
        <p:nvCxnSpPr>
          <p:cNvPr id="24" name="Shape 177"/>
          <p:cNvCxnSpPr/>
          <p:nvPr/>
        </p:nvCxnSpPr>
        <p:spPr>
          <a:xfrm>
            <a:off x="7339244" y="2865048"/>
            <a:ext cx="0" cy="1823977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4218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4572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981200"/>
            <a:ext cx="4572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1981200"/>
            <a:ext cx="4572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1981200"/>
            <a:ext cx="4572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1981200"/>
            <a:ext cx="4572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1981200"/>
            <a:ext cx="4572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1981200"/>
            <a:ext cx="4572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1981200"/>
            <a:ext cx="4572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2971800"/>
            <a:ext cx="9144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2971800"/>
            <a:ext cx="9144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62200" y="2971800"/>
            <a:ext cx="9144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2971800"/>
            <a:ext cx="9144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" y="4038600"/>
            <a:ext cx="18288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62200" y="4038600"/>
            <a:ext cx="18288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" y="5105400"/>
            <a:ext cx="3657600" cy="5334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2400" y="205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4114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24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419600" y="1981200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Total 80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quanta – 1 quanta per thread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Total 40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quanta – 2 quanta per thread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Total 24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quanta – 4 quanta per thread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Total 16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quanta – 8 quanta per thread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943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we achieve our goals?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are no threads in a given level, schedule threads from the next available level</a:t>
            </a:r>
          </a:p>
          <a:p>
            <a:r>
              <a:rPr lang="en-US" dirty="0" smtClean="0"/>
              <a:t>Threads are demoted after using up their time for that level</a:t>
            </a:r>
          </a:p>
          <a:p>
            <a:r>
              <a:rPr lang="en-US" dirty="0" smtClean="0"/>
              <a:t>Thread level starts at 0 and can only increase throughout its lifetime.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lot of parts to this project</a:t>
            </a:r>
          </a:p>
          <a:p>
            <a:pPr lvl="1"/>
            <a:r>
              <a:rPr lang="en-US" dirty="0" smtClean="0"/>
              <a:t>Multi-level queue</a:t>
            </a:r>
          </a:p>
          <a:p>
            <a:pPr lvl="1"/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Alarms</a:t>
            </a:r>
          </a:p>
          <a:p>
            <a:pPr lvl="1"/>
            <a:r>
              <a:rPr lang="en-US" dirty="0" smtClean="0"/>
              <a:t>Thread levels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Common pitfalls</a:t>
            </a:r>
          </a:p>
          <a:p>
            <a:pPr lvl="1"/>
            <a:r>
              <a:rPr lang="en-US" dirty="0" smtClean="0"/>
              <a:t>Unnecessarily disabling interrupts</a:t>
            </a:r>
          </a:p>
          <a:p>
            <a:pPr lvl="1"/>
            <a:r>
              <a:rPr lang="en-US" dirty="0" smtClean="0"/>
              <a:t>Not disabling interrupts when necessary</a:t>
            </a:r>
          </a:p>
          <a:p>
            <a:pPr lvl="1"/>
            <a:r>
              <a:rPr lang="en-US" dirty="0" smtClean="0"/>
              <a:t>Multi-level queue corner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2 FAQ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library calls are safe: interrupts are automatically disabled upon calling</a:t>
            </a:r>
          </a:p>
          <a:p>
            <a:pPr lvl="1"/>
            <a:r>
              <a:rPr lang="en-US" dirty="0" smtClean="0"/>
              <a:t>interrupts will be restored to its original state (enabled/disabled) after the call. </a:t>
            </a:r>
          </a:p>
          <a:p>
            <a:r>
              <a:rPr lang="en-US" dirty="0" smtClean="0"/>
              <a:t>Units of time</a:t>
            </a:r>
          </a:p>
          <a:p>
            <a:pPr lvl="1"/>
            <a:r>
              <a:rPr lang="en-US" dirty="0" smtClean="0"/>
              <a:t>PERIOD is defined as 50 ms, which is 50000 as a constant.</a:t>
            </a:r>
          </a:p>
          <a:p>
            <a:pPr lvl="2"/>
            <a:r>
              <a:rPr lang="en-US" dirty="0" smtClean="0"/>
              <a:t>Alarm and wakeup delays are specified in milliseconds.</a:t>
            </a:r>
          </a:p>
          <a:p>
            <a:pPr lvl="2"/>
            <a:r>
              <a:rPr lang="en-US" dirty="0" smtClean="0"/>
              <a:t>You have to convert units; don’t blindly subtract PERIOD.</a:t>
            </a:r>
          </a:p>
          <a:p>
            <a:r>
              <a:rPr lang="en-US" dirty="0" smtClean="0"/>
              <a:t>Irregular/random clock interrupts</a:t>
            </a:r>
          </a:p>
          <a:p>
            <a:pPr lvl="1"/>
            <a:r>
              <a:rPr lang="en-US" dirty="0" smtClean="0"/>
              <a:t>This is normal</a:t>
            </a:r>
          </a:p>
          <a:p>
            <a:pPr lvl="1"/>
            <a:r>
              <a:rPr lang="en-US" dirty="0" smtClean="0"/>
              <a:t>Be careful of introducing </a:t>
            </a:r>
            <a:r>
              <a:rPr lang="en-US" dirty="0" err="1" smtClean="0"/>
              <a:t>heisenbugs</a:t>
            </a:r>
            <a:r>
              <a:rPr lang="en-US" dirty="0" smtClean="0"/>
              <a:t> because of your debug statements.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Information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 is still being graded – results should be ready by beginning of next week.</a:t>
            </a:r>
          </a:p>
          <a:p>
            <a:endParaRPr lang="en-US" dirty="0" smtClean="0"/>
          </a:p>
          <a:p>
            <a:r>
              <a:rPr lang="en-US" dirty="0" smtClean="0"/>
              <a:t>Project 2 will be due Fri 3/3.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57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400" dirty="0" smtClean="0"/>
              <a:t>Fix Project 1 Bugs!!!!</a:t>
            </a:r>
          </a:p>
        </p:txBody>
      </p:sp>
    </p:spTree>
    <p:extLst>
      <p:ext uri="{BB962C8B-B14F-4D97-AF65-F5344CB8AC3E}">
        <p14:creationId xmlns:p14="http://schemas.microsoft.com/office/powerpoint/2010/main" val="2346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a major assumption in Project 1</a:t>
            </a:r>
          </a:p>
          <a:p>
            <a:pPr lvl="1"/>
            <a:r>
              <a:rPr lang="en-US" sz="2800" dirty="0"/>
              <a:t>Threads behave nicely and yield CPU</a:t>
            </a:r>
          </a:p>
          <a:p>
            <a:pPr lvl="1"/>
            <a:r>
              <a:rPr lang="en-US" sz="2800" dirty="0"/>
              <a:t>Issues?</a:t>
            </a:r>
          </a:p>
          <a:p>
            <a:pPr lvl="2"/>
            <a:r>
              <a:rPr lang="en-US" dirty="0"/>
              <a:t>Selfish Threads</a:t>
            </a:r>
          </a:p>
          <a:p>
            <a:pPr lvl="2"/>
            <a:r>
              <a:rPr lang="en-US" dirty="0" smtClean="0"/>
              <a:t>Starvation</a:t>
            </a:r>
          </a:p>
          <a:p>
            <a:pPr lvl="2"/>
            <a:endParaRPr lang="en-US" sz="3600" dirty="0"/>
          </a:p>
          <a:p>
            <a:r>
              <a:rPr lang="en-US" dirty="0"/>
              <a:t>Need the ability to interrupt running threads</a:t>
            </a:r>
            <a:r>
              <a:rPr lang="is-IS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905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Three main parts of P2: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Receive Clock Interrupts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Add Alarms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Allow threads to sleep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Multilevel Feedback Queue Scheduler</a:t>
            </a:r>
          </a:p>
        </p:txBody>
      </p:sp>
    </p:spTree>
    <p:extLst>
      <p:ext uri="{BB962C8B-B14F-4D97-AF65-F5344CB8AC3E}">
        <p14:creationId xmlns:p14="http://schemas.microsoft.com/office/powerpoint/2010/main" val="42827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clock tick the interrupt handler will be called.</a:t>
            </a:r>
          </a:p>
          <a:p>
            <a:r>
              <a:rPr lang="en-US" dirty="0" smtClean="0"/>
              <a:t>Allows us to schedule a new thread to be run without relying on nice behavior.</a:t>
            </a:r>
          </a:p>
        </p:txBody>
      </p:sp>
    </p:spTree>
    <p:extLst>
      <p:ext uri="{BB962C8B-B14F-4D97-AF65-F5344CB8AC3E}">
        <p14:creationId xmlns:p14="http://schemas.microsoft.com/office/powerpoint/2010/main" val="39176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Disabling Interrupts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operations that must be atomic</a:t>
            </a:r>
          </a:p>
          <a:p>
            <a:r>
              <a:rPr lang="en-US" dirty="0" smtClean="0"/>
              <a:t>Typically when working with shared data structures.</a:t>
            </a:r>
          </a:p>
          <a:p>
            <a:pPr lvl="1"/>
            <a:r>
              <a:rPr lang="en-US" dirty="0" smtClean="0"/>
              <a:t>E.g. Modifying the cleanup queue.</a:t>
            </a:r>
          </a:p>
          <a:p>
            <a:r>
              <a:rPr lang="en-US" dirty="0" smtClean="0"/>
              <a:t>Trivial way of achieving correctness: disable interrupts for everything.</a:t>
            </a:r>
          </a:p>
          <a:p>
            <a:pPr lvl="1"/>
            <a:r>
              <a:rPr lang="en-US" dirty="0" smtClean="0"/>
              <a:t>Why is this a bad idea?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Handler -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 function that runs when an interrupt occurs.</a:t>
            </a:r>
          </a:p>
          <a:p>
            <a:r>
              <a:rPr lang="en-US" dirty="0" smtClean="0"/>
              <a:t>Are there problems if the interrupt handler is interrupted?</a:t>
            </a:r>
          </a:p>
          <a:p>
            <a:pPr lvl="1"/>
            <a:r>
              <a:rPr lang="en-US" dirty="0" smtClean="0"/>
              <a:t>Yes – accessing shared data structures</a:t>
            </a:r>
          </a:p>
          <a:p>
            <a:pPr lvl="1"/>
            <a:r>
              <a:rPr lang="en-US" dirty="0" smtClean="0"/>
              <a:t>Solution – disable interrupt in the interrupt handler</a:t>
            </a:r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CANNOT BLOCK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Alarms = Schedule a function for future execution</a:t>
            </a:r>
          </a:p>
          <a:p>
            <a:pPr lvl="1"/>
            <a:r>
              <a:rPr lang="en-US" dirty="0" err="1" smtClean="0"/>
              <a:t>minithread_sleep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Timeouts</a:t>
            </a:r>
          </a:p>
          <a:p>
            <a:r>
              <a:rPr lang="en-US" dirty="0" smtClean="0"/>
              <a:t>Each alarms requires a call back function</a:t>
            </a:r>
          </a:p>
          <a:p>
            <a:pPr lvl="1"/>
            <a:r>
              <a:rPr lang="en-US" dirty="0" smtClean="0"/>
              <a:t>Call back functions might not be executed by the thread that registered the alarm!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671</Words>
  <Application>Microsoft Office PowerPoint</Application>
  <PresentationFormat>On-screen Show (4:3)</PresentationFormat>
  <Paragraphs>131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Wingdings</vt:lpstr>
      <vt:lpstr>Office Theme</vt:lpstr>
      <vt:lpstr>Project 2: Preemption CS 4411 Spring 2017</vt:lpstr>
      <vt:lpstr>Administrative Information</vt:lpstr>
      <vt:lpstr>First Step</vt:lpstr>
      <vt:lpstr>Purpose</vt:lpstr>
      <vt:lpstr>P2 Overview</vt:lpstr>
      <vt:lpstr>Introducing Interrupts</vt:lpstr>
      <vt:lpstr>Disabling Interrupts</vt:lpstr>
      <vt:lpstr>Interrupt Handler - Reminder</vt:lpstr>
      <vt:lpstr>Alarms</vt:lpstr>
      <vt:lpstr>Performance Matters!</vt:lpstr>
      <vt:lpstr>Scheduling: FIFO</vt:lpstr>
      <vt:lpstr>Shortest Job First</vt:lpstr>
      <vt:lpstr>What we want</vt:lpstr>
      <vt:lpstr>Introducing the Multi Level Queue!</vt:lpstr>
      <vt:lpstr>Scheduling</vt:lpstr>
      <vt:lpstr>Scheduling</vt:lpstr>
      <vt:lpstr>Testing</vt:lpstr>
      <vt:lpstr>Questions</vt:lpstr>
      <vt:lpstr>Project 2 FAQ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Sam McCoy</dc:creator>
  <cp:keywords/>
  <dc:description/>
  <cp:lastModifiedBy>Daniel Liu</cp:lastModifiedBy>
  <cp:revision>128</cp:revision>
  <dcterms:created xsi:type="dcterms:W3CDTF">2012-09-28T19:28:15Z</dcterms:created>
  <dcterms:modified xsi:type="dcterms:W3CDTF">2017-02-24T04:39:09Z</dcterms:modified>
  <cp:category/>
</cp:coreProperties>
</file>