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64"/>
  </p:notesMasterIdLst>
  <p:sldIdLst>
    <p:sldId id="256" r:id="rId2"/>
    <p:sldId id="258" r:id="rId3"/>
    <p:sldId id="259" r:id="rId4"/>
    <p:sldId id="318" r:id="rId5"/>
    <p:sldId id="317" r:id="rId6"/>
    <p:sldId id="316" r:id="rId7"/>
    <p:sldId id="319" r:id="rId8"/>
    <p:sldId id="260" r:id="rId9"/>
    <p:sldId id="261" r:id="rId10"/>
    <p:sldId id="262" r:id="rId11"/>
    <p:sldId id="263" r:id="rId12"/>
    <p:sldId id="315" r:id="rId13"/>
    <p:sldId id="320" r:id="rId14"/>
    <p:sldId id="314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</p:sldIdLst>
  <p:sldSz cx="9144000" cy="6858000" type="screen4x3"/>
  <p:notesSz cx="6948488" cy="9234488"/>
  <p:defaultTextStyle>
    <a:defPPr>
      <a:defRPr lang="en-GB"/>
    </a:defPPr>
    <a:lvl1pPr algn="l" defTabSz="457200" rtl="0" fontAlgn="base">
      <a:lnSpc>
        <a:spcPct val="134000"/>
      </a:lnSpc>
      <a:spcBef>
        <a:spcPct val="0"/>
      </a:spcBef>
      <a:spcAft>
        <a:spcPct val="0"/>
      </a:spcAft>
      <a:buClr>
        <a:srgbClr val="40458C"/>
      </a:buClr>
      <a:buSzPct val="100000"/>
      <a:buFont typeface="Times New Roman" pitchFamily="18" charset="0"/>
      <a:defRPr sz="2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lnSpc>
        <a:spcPct val="134000"/>
      </a:lnSpc>
      <a:spcBef>
        <a:spcPct val="0"/>
      </a:spcBef>
      <a:spcAft>
        <a:spcPct val="0"/>
      </a:spcAft>
      <a:buClr>
        <a:srgbClr val="40458C"/>
      </a:buClr>
      <a:buSzPct val="100000"/>
      <a:buFont typeface="Times New Roman" pitchFamily="18" charset="0"/>
      <a:defRPr sz="2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lnSpc>
        <a:spcPct val="134000"/>
      </a:lnSpc>
      <a:spcBef>
        <a:spcPct val="0"/>
      </a:spcBef>
      <a:spcAft>
        <a:spcPct val="0"/>
      </a:spcAft>
      <a:buClr>
        <a:srgbClr val="40458C"/>
      </a:buClr>
      <a:buSzPct val="100000"/>
      <a:buFont typeface="Times New Roman" pitchFamily="18" charset="0"/>
      <a:defRPr sz="2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lnSpc>
        <a:spcPct val="134000"/>
      </a:lnSpc>
      <a:spcBef>
        <a:spcPct val="0"/>
      </a:spcBef>
      <a:spcAft>
        <a:spcPct val="0"/>
      </a:spcAft>
      <a:buClr>
        <a:srgbClr val="40458C"/>
      </a:buClr>
      <a:buSzPct val="100000"/>
      <a:buFont typeface="Times New Roman" pitchFamily="18" charset="0"/>
      <a:defRPr sz="2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lnSpc>
        <a:spcPct val="134000"/>
      </a:lnSpc>
      <a:spcBef>
        <a:spcPct val="0"/>
      </a:spcBef>
      <a:spcAft>
        <a:spcPct val="0"/>
      </a:spcAft>
      <a:buClr>
        <a:srgbClr val="40458C"/>
      </a:buClr>
      <a:buSzPct val="100000"/>
      <a:buFont typeface="Times New Roman" pitchFamily="18" charset="0"/>
      <a:defRPr sz="2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FF4343"/>
    <a:srgbClr val="5A8C64"/>
    <a:srgbClr val="990000"/>
    <a:srgbClr val="3BAF01"/>
    <a:srgbClr val="FF8181"/>
    <a:srgbClr val="FF00FF"/>
    <a:srgbClr val="FF99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440" autoAdjust="0"/>
    <p:restoredTop sz="94773" autoAdjust="0"/>
  </p:normalViewPr>
  <p:slideViewPr>
    <p:cSldViewPr>
      <p:cViewPr varScale="1">
        <p:scale>
          <a:sx n="54" d="100"/>
          <a:sy n="54" d="100"/>
        </p:scale>
        <p:origin x="-960" y="-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80" y="9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948488" cy="923448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948488" cy="923448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0672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520" tIns="46080" rIns="92520" bIns="4608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6000"/>
              </a:lnSpc>
              <a:buClr>
                <a:srgbClr val="000000"/>
              </a:buClr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Nimbus Roman No9 L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937000" y="0"/>
            <a:ext cx="300672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520" tIns="46080" rIns="92520" bIns="4608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16000"/>
              </a:lnSpc>
              <a:buClr>
                <a:srgbClr val="000000"/>
              </a:buClr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Nimbus Roman No9 L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9878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5225" y="693738"/>
            <a:ext cx="4613275" cy="3462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927100" y="4386263"/>
            <a:ext cx="5089525" cy="414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8772525"/>
            <a:ext cx="3006725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520" tIns="46080" rIns="92520" bIns="4608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16000"/>
              </a:lnSpc>
              <a:buClr>
                <a:srgbClr val="000000"/>
              </a:buClr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Nimbus Roman No9 L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937000" y="8772525"/>
            <a:ext cx="3006725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520" tIns="46080" rIns="92520" bIns="4608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16000"/>
              </a:lnSpc>
              <a:buClr>
                <a:srgbClr val="000000"/>
              </a:buClr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Nimbus Roman No9 L" pitchFamily="16" charset="0"/>
              </a:defRPr>
            </a:lvl1pPr>
          </a:lstStyle>
          <a:p>
            <a:pPr>
              <a:defRPr/>
            </a:pPr>
            <a:fld id="{4822F8D9-890C-4090-A49A-D5A851A5D7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164428E-AE01-4939-A4A2-F3EEBCE0696C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80899" name="Text Box 1"/>
          <p:cNvSpPr txBox="1">
            <a:spLocks noChangeArrowheads="1"/>
          </p:cNvSpPr>
          <p:nvPr/>
        </p:nvSpPr>
        <p:spPr bwMode="auto">
          <a:xfrm>
            <a:off x="1165225" y="693738"/>
            <a:ext cx="4616450" cy="34623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body"/>
          </p:nvPr>
        </p:nvSpPr>
        <p:spPr>
          <a:xfrm>
            <a:off x="927100" y="4386263"/>
            <a:ext cx="5091113" cy="41529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E751C7-9D09-488E-85FA-83C3C0449C29}" type="slidenum">
              <a:rPr lang="en-US"/>
              <a:pPr/>
              <a:t>17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82B6C1-0AE5-44F1-B13F-88339018A871}" type="slidenum">
              <a:rPr lang="en-US"/>
              <a:pPr/>
              <a:t>18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F3B90D-CD74-40BB-8BFF-7B60056B1955}" type="slidenum">
              <a:rPr lang="en-US"/>
              <a:pPr/>
              <a:t>19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DBA1FF-0C70-4894-8DCD-9E0D48C0F9F6}" type="slidenum">
              <a:rPr lang="en-US"/>
              <a:pPr/>
              <a:t>20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8BADC6-0F0F-4754-B577-66D1A3EC3E2D}" type="slidenum">
              <a:rPr lang="en-US"/>
              <a:pPr/>
              <a:t>21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93738"/>
            <a:ext cx="4616450" cy="3462337"/>
          </a:xfrm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970A7D-4306-403F-A1F0-2C009609A8BD}" type="slidenum">
              <a:rPr lang="en-US"/>
              <a:pPr/>
              <a:t>22</a:t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93738"/>
            <a:ext cx="4616450" cy="3462337"/>
          </a:xfrm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5F8158-8C0F-440B-9C7B-3A269FFB39E6}" type="slidenum">
              <a:rPr lang="en-US"/>
              <a:pPr/>
              <a:t>23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D971CB-E681-46A6-92F5-3E8F058E3CC5}" type="slidenum">
              <a:rPr lang="en-US"/>
              <a:pPr/>
              <a:t>24</a:t>
            </a:fld>
            <a:endParaRPr lang="en-US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4CDD78-9AC1-4920-8E16-06DEC28037DE}" type="slidenum">
              <a:rPr lang="en-US"/>
              <a:pPr/>
              <a:t>25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CFDED6-6DDC-4120-A9D2-0FE888D8FD26}" type="slidenum">
              <a:rPr lang="en-US"/>
              <a:pPr/>
              <a:t>26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5A701D-33B4-4D4E-98C4-84F7E2A45B59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082" y="692587"/>
            <a:ext cx="4632325" cy="346293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4849" y="4386382"/>
            <a:ext cx="5558790" cy="4155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9D5940-DDC5-4D76-9543-BB2F063052B2}" type="slidenum">
              <a:rPr lang="en-US"/>
              <a:pPr/>
              <a:t>27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1BCAEC-F598-45A8-8146-90BA1D2CAFE1}" type="slidenum">
              <a:rPr lang="en-US"/>
              <a:pPr/>
              <a:t>28</a:t>
            </a:fld>
            <a:endParaRPr lang="en-US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39229E-E59B-41DF-87EE-D8AD1E69AE1D}" type="slidenum">
              <a:rPr lang="en-US"/>
              <a:pPr/>
              <a:t>29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93738"/>
            <a:ext cx="4616450" cy="3462337"/>
          </a:xfrm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8D03B5-7B02-4C11-AFBF-A998EE72245A}" type="slidenum">
              <a:rPr lang="en-US"/>
              <a:pPr/>
              <a:t>30</a:t>
            </a:fld>
            <a:endParaRPr lang="en-US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93738"/>
            <a:ext cx="4616450" cy="3462337"/>
          </a:xfrm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E80E98-C3E5-4A5C-991C-CC755469DB99}" type="slidenum">
              <a:rPr lang="en-US"/>
              <a:pPr/>
              <a:t>31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082" y="692587"/>
            <a:ext cx="4632325" cy="346293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4849" y="4386382"/>
            <a:ext cx="5558790" cy="4155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BBE1CC-FD63-4AF6-ACD8-17D3A8AFC8CC}" type="slidenum">
              <a:rPr lang="en-US"/>
              <a:pPr/>
              <a:t>32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5225" y="692150"/>
            <a:ext cx="4619625" cy="34639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4849" y="4386382"/>
            <a:ext cx="5558790" cy="4155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01A9DD-6DCF-4487-A5AA-551BAA6F01A6}" type="slidenum">
              <a:rPr lang="en-US"/>
              <a:pPr/>
              <a:t>33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082" y="692587"/>
            <a:ext cx="4632325" cy="346293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4849" y="4386382"/>
            <a:ext cx="5558790" cy="4155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C94736-BD46-43F3-8705-EB37C0D6351A}" type="slidenum">
              <a:rPr lang="en-US"/>
              <a:pPr/>
              <a:t>34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082" y="692587"/>
            <a:ext cx="4632325" cy="346293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4849" y="4386382"/>
            <a:ext cx="5558790" cy="4155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62D370-9C23-4C9D-914C-C1C5B6714B1C}" type="slidenum">
              <a:rPr lang="en-US"/>
              <a:pPr/>
              <a:t>35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082" y="692587"/>
            <a:ext cx="4632325" cy="346293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4849" y="4386382"/>
            <a:ext cx="5558790" cy="4155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Single lock disadvantages?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AFA5F9-B069-4FB5-8FE8-8D740388D289}" type="slidenum">
              <a:rPr lang="en-US"/>
              <a:pPr/>
              <a:t>36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082" y="692587"/>
            <a:ext cx="4632325" cy="346293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4849" y="4386382"/>
            <a:ext cx="5558790" cy="4155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FreeBSD witness() does this..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3204D9-6004-4FFB-8080-57A71DD19467}" type="slidenum">
              <a:rPr lang="en-US"/>
              <a:pPr/>
              <a:t>3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5225" y="692150"/>
            <a:ext cx="4619625" cy="34639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4849" y="4386382"/>
            <a:ext cx="5558790" cy="4155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Ken’s dining philosopher explanation was wrong..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E93B48-E913-4A12-AE87-DD7AAE4F83DE}" type="slidenum">
              <a:rPr lang="en-US"/>
              <a:pPr/>
              <a:t>37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082" y="692587"/>
            <a:ext cx="4632325" cy="346293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4849" y="4386382"/>
            <a:ext cx="5558790" cy="4155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key here is that underlying 4 conditions (Mutex, hold &amp; wait, no premption, circular wait) are still there, but you do something more clever to avoid getting into a tangle. Stupid naming though..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FA60A8-BB11-4554-BBFE-E78B4D252832}" type="slidenum">
              <a:rPr lang="en-US"/>
              <a:pPr/>
              <a:t>38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082" y="692587"/>
            <a:ext cx="4632325" cy="346293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4849" y="4386382"/>
            <a:ext cx="5558790" cy="4155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49EC85-E147-42C2-9A30-04A484A737E0}" type="slidenum">
              <a:rPr lang="en-US"/>
              <a:pPr/>
              <a:t>39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082" y="692587"/>
            <a:ext cx="4632325" cy="346293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4849" y="4386382"/>
            <a:ext cx="5558790" cy="4155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F59D02-2946-4EA8-8EC9-466455126BA6}" type="slidenum">
              <a:rPr lang="en-US"/>
              <a:pPr/>
              <a:t>40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082" y="692587"/>
            <a:ext cx="4632325" cy="346293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4849" y="4386382"/>
            <a:ext cx="5558790" cy="4155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Show.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0D476C-CCA9-4F67-84F6-80B48F663209}" type="slidenum">
              <a:rPr lang="en-US"/>
              <a:pPr/>
              <a:t>41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082" y="692587"/>
            <a:ext cx="4632325" cy="346293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4849" y="4386382"/>
            <a:ext cx="5558790" cy="4155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One way to always keep system in safe state..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CE9C11-6209-4D06-81CD-445AA29C28AB}" type="slidenum">
              <a:rPr lang="en-US"/>
              <a:pPr/>
              <a:t>42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082" y="692587"/>
            <a:ext cx="4632325" cy="346293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4849" y="4386382"/>
            <a:ext cx="5558790" cy="4155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96BA61-28E7-43B3-8E80-7C1901E0E605}" type="slidenum">
              <a:rPr lang="en-US"/>
              <a:pPr/>
              <a:t>43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082" y="692587"/>
            <a:ext cx="4632325" cy="346293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4849" y="4386382"/>
            <a:ext cx="5558790" cy="4155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621BE9-44FA-4BD1-A8CA-4C46327EC8F2}" type="slidenum">
              <a:rPr lang="en-US"/>
              <a:pPr/>
              <a:t>44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082" y="692587"/>
            <a:ext cx="4632325" cy="346293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4849" y="4386382"/>
            <a:ext cx="5558790" cy="4155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3CF9DA-1FA7-4638-B663-DEAB06E7ACCF}" type="slidenum">
              <a:rPr lang="en-US"/>
              <a:pPr/>
              <a:t>45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082" y="692587"/>
            <a:ext cx="4632325" cy="346293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4849" y="4386382"/>
            <a:ext cx="5558790" cy="4155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Recall what graph reduction is..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2B1352-2FA1-4B2C-9E97-46023948C502}" type="slidenum">
              <a:rPr lang="en-US"/>
              <a:pPr/>
              <a:t>46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082" y="692587"/>
            <a:ext cx="4632325" cy="346293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4849" y="4386382"/>
            <a:ext cx="5558790" cy="4155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Draw matrices on blackboard..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658C4E-934E-44D6-97B0-65399AB7D361}" type="slidenum">
              <a:rPr lang="en-US"/>
              <a:pPr/>
              <a:t>8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5225" y="692150"/>
            <a:ext cx="4619625" cy="34639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4849" y="4386382"/>
            <a:ext cx="5558790" cy="4155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5137BD-AADD-4E98-9A95-D124B4593D64}" type="slidenum">
              <a:rPr lang="en-US"/>
              <a:pPr/>
              <a:t>47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082" y="692587"/>
            <a:ext cx="4632325" cy="346293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4849" y="4386382"/>
            <a:ext cx="5558790" cy="4155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224927-FD87-41E7-BF76-6908713F8409}" type="slidenum">
              <a:rPr lang="en-US"/>
              <a:pPr/>
              <a:t>48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082" y="692587"/>
            <a:ext cx="4632325" cy="346293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4849" y="4386382"/>
            <a:ext cx="5558790" cy="4155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D0A913-7485-4733-AE48-CA4F3D926AF3}" type="slidenum">
              <a:rPr lang="en-US"/>
              <a:pPr/>
              <a:t>49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082" y="692587"/>
            <a:ext cx="4632325" cy="346293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4849" y="4386382"/>
            <a:ext cx="5558790" cy="4155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A7A37D-C9E8-49EC-B37C-52761ECDA199}" type="slidenum">
              <a:rPr lang="en-US"/>
              <a:pPr/>
              <a:t>50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082" y="692587"/>
            <a:ext cx="4632325" cy="346293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4849" y="4386382"/>
            <a:ext cx="5558790" cy="4155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0B813E-9E89-46C9-8E49-6C2F85F1E7C6}" type="slidenum">
              <a:rPr lang="en-US"/>
              <a:pPr/>
              <a:t>51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082" y="692587"/>
            <a:ext cx="4632325" cy="346293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4849" y="4386382"/>
            <a:ext cx="5558790" cy="4155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19CA4C-B2FF-4E29-9480-746850ADDE80}" type="slidenum">
              <a:rPr lang="en-US"/>
              <a:pPr/>
              <a:t>52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B31E8B-861F-42B1-9F4F-5B084D480E08}" type="slidenum">
              <a:rPr lang="en-US"/>
              <a:pPr/>
              <a:t>53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EDAAB2-E361-40BC-80BB-919F35F29FF7}" type="slidenum">
              <a:rPr lang="en-US"/>
              <a:pPr/>
              <a:t>54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79E59-93B9-44B4-8103-3F1901EACFA7}" type="slidenum">
              <a:rPr lang="en-US"/>
              <a:pPr/>
              <a:t>55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35ACDF-BCE8-4C95-98F9-FE226D204770}" type="slidenum">
              <a:rPr lang="en-US"/>
              <a:pPr/>
              <a:t>56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4E7B61-E000-4A18-9F1A-F1F995EDA6F6}" type="slidenum">
              <a:rPr lang="en-US"/>
              <a:pPr/>
              <a:t>9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5225" y="692150"/>
            <a:ext cx="4619625" cy="34639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4849" y="4386382"/>
            <a:ext cx="5558790" cy="4155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6A401D-8F26-4F30-9979-B49F6A8F62A1}" type="slidenum">
              <a:rPr lang="en-US"/>
              <a:pPr/>
              <a:t>57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19F728-21F7-4C20-B236-80EF3E104A4B}" type="slidenum">
              <a:rPr lang="en-US"/>
              <a:pPr/>
              <a:t>58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53663D-5134-4840-AA9A-A1D0B1000079}" type="slidenum">
              <a:rPr lang="en-US"/>
              <a:pPr/>
              <a:t>59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3913F5-0393-4B82-B1F5-9795627A779F}" type="slidenum">
              <a:rPr lang="en-US"/>
              <a:pPr/>
              <a:t>60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234757-2A8A-4358-8925-3E10947D0AFC}" type="slidenum">
              <a:rPr lang="en-US"/>
              <a:pPr/>
              <a:t>61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22E9F7-1B9A-4BED-A73C-60DDB4D06F84}" type="slidenum">
              <a:rPr lang="en-US"/>
              <a:pPr/>
              <a:t>62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6FF46F-ACDB-464F-A297-1E15672BD607}" type="slidenum">
              <a:rPr lang="en-US"/>
              <a:pPr/>
              <a:t>10</a:t>
            </a:fld>
            <a:endParaRPr lang="en-US"/>
          </a:p>
        </p:txBody>
      </p:sp>
      <p:sp>
        <p:nvSpPr>
          <p:cNvPr id="1177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93738"/>
            <a:ext cx="4616450" cy="3462337"/>
          </a:xfrm>
          <a:ln/>
        </p:spPr>
      </p:sp>
      <p:sp>
        <p:nvSpPr>
          <p:cNvPr id="1177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068A68-5CA6-4C93-8E74-5757314D963E}" type="slidenum">
              <a:rPr lang="en-US"/>
              <a:pPr/>
              <a:t>11</a:t>
            </a:fld>
            <a:endParaRPr lang="en-US"/>
          </a:p>
        </p:txBody>
      </p:sp>
      <p:sp>
        <p:nvSpPr>
          <p:cNvPr id="1187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1323B4-1BD2-4587-B254-D8C2D7841B95}" type="slidenum">
              <a:rPr lang="en-US"/>
              <a:pPr/>
              <a:t>15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93738"/>
            <a:ext cx="4616450" cy="3462337"/>
          </a:xfrm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7F38E1-3956-48E0-AFE5-4755F7E9E3B1}" type="slidenum">
              <a:rPr lang="en-US"/>
              <a:pPr/>
              <a:t>16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9B6C3-5BE3-402D-BD63-F65B45E298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72599-E35A-496F-9021-6507B12245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0"/>
            <a:ext cx="2055812" cy="6124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8213" cy="6124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A015D-9DB6-448C-9FCF-06C3930D41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6922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97CB8-1145-4AF5-A737-47405D18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B3725-FE1A-4B20-A6CB-DAE636F3C6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6C767-7922-4A3F-A280-2E80CC52C3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FB47C-3EAA-454F-A4FD-6E26C2F4FA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B9621-B1B9-4108-89F9-E154F98EFE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CBFD4-DD8B-4FB4-AA46-538F64B6D9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7D13C-D1D4-4B29-8690-8868AF1134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34228-5211-440E-A37F-C16E871606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537E4-6D04-4329-9EBF-F486F4962A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0825" cy="6854825"/>
            <a:chOff x="0" y="0"/>
            <a:chExt cx="5758" cy="4318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2111" y="0"/>
              <a:ext cx="3648" cy="96"/>
            </a:xfrm>
            <a:prstGeom prst="rect">
              <a:avLst/>
            </a:prstGeom>
            <a:solidFill>
              <a:srgbClr val="CFDBFD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0" name="Group 4"/>
            <p:cNvGrpSpPr>
              <a:grpSpLocks/>
            </p:cNvGrpSpPr>
            <p:nvPr/>
          </p:nvGrpSpPr>
          <p:grpSpPr bwMode="auto">
            <a:xfrm>
              <a:off x="0" y="0"/>
              <a:ext cx="5757" cy="4318"/>
              <a:chOff x="0" y="0"/>
              <a:chExt cx="5757" cy="4318"/>
            </a:xfrm>
          </p:grpSpPr>
          <p:sp>
            <p:nvSpPr>
              <p:cNvPr id="2053" name="Line 5"/>
              <p:cNvSpPr>
                <a:spLocks noChangeShapeType="1"/>
              </p:cNvSpPr>
              <p:nvPr/>
            </p:nvSpPr>
            <p:spPr bwMode="auto">
              <a:xfrm>
                <a:off x="0" y="192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4" name="Line 6"/>
              <p:cNvSpPr>
                <a:spLocks noChangeShapeType="1"/>
              </p:cNvSpPr>
              <p:nvPr/>
            </p:nvSpPr>
            <p:spPr bwMode="auto">
              <a:xfrm>
                <a:off x="0" y="384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5" name="Line 7"/>
              <p:cNvSpPr>
                <a:spLocks noChangeShapeType="1"/>
              </p:cNvSpPr>
              <p:nvPr/>
            </p:nvSpPr>
            <p:spPr bwMode="auto">
              <a:xfrm>
                <a:off x="0" y="576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6" name="Line 8"/>
              <p:cNvSpPr>
                <a:spLocks noChangeShapeType="1"/>
              </p:cNvSpPr>
              <p:nvPr/>
            </p:nvSpPr>
            <p:spPr bwMode="auto">
              <a:xfrm>
                <a:off x="0" y="768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7" name="Line 9"/>
              <p:cNvSpPr>
                <a:spLocks noChangeShapeType="1"/>
              </p:cNvSpPr>
              <p:nvPr/>
            </p:nvSpPr>
            <p:spPr bwMode="auto">
              <a:xfrm>
                <a:off x="0" y="960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8" name="Line 10"/>
              <p:cNvSpPr>
                <a:spLocks noChangeShapeType="1"/>
              </p:cNvSpPr>
              <p:nvPr/>
            </p:nvSpPr>
            <p:spPr bwMode="auto">
              <a:xfrm>
                <a:off x="0" y="1152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9" name="Line 11"/>
              <p:cNvSpPr>
                <a:spLocks noChangeShapeType="1"/>
              </p:cNvSpPr>
              <p:nvPr/>
            </p:nvSpPr>
            <p:spPr bwMode="auto">
              <a:xfrm>
                <a:off x="0" y="1344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0" name="Line 12"/>
              <p:cNvSpPr>
                <a:spLocks noChangeShapeType="1"/>
              </p:cNvSpPr>
              <p:nvPr/>
            </p:nvSpPr>
            <p:spPr bwMode="auto">
              <a:xfrm>
                <a:off x="0" y="1535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1" name="Line 13"/>
              <p:cNvSpPr>
                <a:spLocks noChangeShapeType="1"/>
              </p:cNvSpPr>
              <p:nvPr/>
            </p:nvSpPr>
            <p:spPr bwMode="auto">
              <a:xfrm>
                <a:off x="0" y="1728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2" name="Line 14"/>
              <p:cNvSpPr>
                <a:spLocks noChangeShapeType="1"/>
              </p:cNvSpPr>
              <p:nvPr/>
            </p:nvSpPr>
            <p:spPr bwMode="auto">
              <a:xfrm>
                <a:off x="0" y="1920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3" name="Line 15"/>
              <p:cNvSpPr>
                <a:spLocks noChangeShapeType="1"/>
              </p:cNvSpPr>
              <p:nvPr/>
            </p:nvSpPr>
            <p:spPr bwMode="auto">
              <a:xfrm>
                <a:off x="0" y="2111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4" name="Line 16"/>
              <p:cNvSpPr>
                <a:spLocks noChangeShapeType="1"/>
              </p:cNvSpPr>
              <p:nvPr/>
            </p:nvSpPr>
            <p:spPr bwMode="auto">
              <a:xfrm>
                <a:off x="0" y="2303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5" name="Line 17"/>
              <p:cNvSpPr>
                <a:spLocks noChangeShapeType="1"/>
              </p:cNvSpPr>
              <p:nvPr/>
            </p:nvSpPr>
            <p:spPr bwMode="auto">
              <a:xfrm>
                <a:off x="0" y="2495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6" name="Line 18"/>
              <p:cNvSpPr>
                <a:spLocks noChangeShapeType="1"/>
              </p:cNvSpPr>
              <p:nvPr/>
            </p:nvSpPr>
            <p:spPr bwMode="auto">
              <a:xfrm>
                <a:off x="0" y="2687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7" name="Line 19"/>
              <p:cNvSpPr>
                <a:spLocks noChangeShapeType="1"/>
              </p:cNvSpPr>
              <p:nvPr/>
            </p:nvSpPr>
            <p:spPr bwMode="auto">
              <a:xfrm>
                <a:off x="0" y="2879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8" name="Line 20"/>
              <p:cNvSpPr>
                <a:spLocks noChangeShapeType="1"/>
              </p:cNvSpPr>
              <p:nvPr/>
            </p:nvSpPr>
            <p:spPr bwMode="auto">
              <a:xfrm>
                <a:off x="0" y="3071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9" name="Line 21"/>
              <p:cNvSpPr>
                <a:spLocks noChangeShapeType="1"/>
              </p:cNvSpPr>
              <p:nvPr/>
            </p:nvSpPr>
            <p:spPr bwMode="auto">
              <a:xfrm>
                <a:off x="0" y="3263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0" name="Line 22"/>
              <p:cNvSpPr>
                <a:spLocks noChangeShapeType="1"/>
              </p:cNvSpPr>
              <p:nvPr/>
            </p:nvSpPr>
            <p:spPr bwMode="auto">
              <a:xfrm>
                <a:off x="0" y="3455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1" name="Line 23"/>
              <p:cNvSpPr>
                <a:spLocks noChangeShapeType="1"/>
              </p:cNvSpPr>
              <p:nvPr/>
            </p:nvSpPr>
            <p:spPr bwMode="auto">
              <a:xfrm>
                <a:off x="0" y="3647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2" name="Line 24"/>
              <p:cNvSpPr>
                <a:spLocks noChangeShapeType="1"/>
              </p:cNvSpPr>
              <p:nvPr/>
            </p:nvSpPr>
            <p:spPr bwMode="auto">
              <a:xfrm>
                <a:off x="0" y="3839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3" name="Line 25"/>
              <p:cNvSpPr>
                <a:spLocks noChangeShapeType="1"/>
              </p:cNvSpPr>
              <p:nvPr/>
            </p:nvSpPr>
            <p:spPr bwMode="auto">
              <a:xfrm>
                <a:off x="0" y="4031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4" name="Line 26"/>
              <p:cNvSpPr>
                <a:spLocks noChangeShapeType="1"/>
              </p:cNvSpPr>
              <p:nvPr/>
            </p:nvSpPr>
            <p:spPr bwMode="auto">
              <a:xfrm>
                <a:off x="0" y="4223"/>
                <a:ext cx="5758" cy="1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5" name="Line 27"/>
              <p:cNvSpPr>
                <a:spLocks noChangeShapeType="1"/>
              </p:cNvSpPr>
              <p:nvPr/>
            </p:nvSpPr>
            <p:spPr bwMode="auto">
              <a:xfrm>
                <a:off x="192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6" name="Line 28"/>
              <p:cNvSpPr>
                <a:spLocks noChangeShapeType="1"/>
              </p:cNvSpPr>
              <p:nvPr/>
            </p:nvSpPr>
            <p:spPr bwMode="auto">
              <a:xfrm>
                <a:off x="384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7" name="Line 29"/>
              <p:cNvSpPr>
                <a:spLocks noChangeShapeType="1"/>
              </p:cNvSpPr>
              <p:nvPr/>
            </p:nvSpPr>
            <p:spPr bwMode="auto">
              <a:xfrm>
                <a:off x="576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8" name="Line 30"/>
              <p:cNvSpPr>
                <a:spLocks noChangeShapeType="1"/>
              </p:cNvSpPr>
              <p:nvPr/>
            </p:nvSpPr>
            <p:spPr bwMode="auto">
              <a:xfrm>
                <a:off x="768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9" name="Line 31"/>
              <p:cNvSpPr>
                <a:spLocks noChangeShapeType="1"/>
              </p:cNvSpPr>
              <p:nvPr/>
            </p:nvSpPr>
            <p:spPr bwMode="auto">
              <a:xfrm>
                <a:off x="959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80" name="Line 32"/>
              <p:cNvSpPr>
                <a:spLocks noChangeShapeType="1"/>
              </p:cNvSpPr>
              <p:nvPr/>
            </p:nvSpPr>
            <p:spPr bwMode="auto">
              <a:xfrm>
                <a:off x="1152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81" name="Line 33"/>
              <p:cNvSpPr>
                <a:spLocks noChangeShapeType="1"/>
              </p:cNvSpPr>
              <p:nvPr/>
            </p:nvSpPr>
            <p:spPr bwMode="auto">
              <a:xfrm>
                <a:off x="1344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82" name="Line 34"/>
              <p:cNvSpPr>
                <a:spLocks noChangeShapeType="1"/>
              </p:cNvSpPr>
              <p:nvPr/>
            </p:nvSpPr>
            <p:spPr bwMode="auto">
              <a:xfrm>
                <a:off x="1535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83" name="Line 35"/>
              <p:cNvSpPr>
                <a:spLocks noChangeShapeType="1"/>
              </p:cNvSpPr>
              <p:nvPr/>
            </p:nvSpPr>
            <p:spPr bwMode="auto">
              <a:xfrm>
                <a:off x="1727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84" name="Line 36"/>
              <p:cNvSpPr>
                <a:spLocks noChangeShapeType="1"/>
              </p:cNvSpPr>
              <p:nvPr/>
            </p:nvSpPr>
            <p:spPr bwMode="auto">
              <a:xfrm>
                <a:off x="1919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85" name="Line 37"/>
              <p:cNvSpPr>
                <a:spLocks noChangeShapeType="1"/>
              </p:cNvSpPr>
              <p:nvPr/>
            </p:nvSpPr>
            <p:spPr bwMode="auto">
              <a:xfrm>
                <a:off x="2111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86" name="Line 38"/>
              <p:cNvSpPr>
                <a:spLocks noChangeShapeType="1"/>
              </p:cNvSpPr>
              <p:nvPr/>
            </p:nvSpPr>
            <p:spPr bwMode="auto">
              <a:xfrm>
                <a:off x="2303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87" name="Line 39"/>
              <p:cNvSpPr>
                <a:spLocks noChangeShapeType="1"/>
              </p:cNvSpPr>
              <p:nvPr/>
            </p:nvSpPr>
            <p:spPr bwMode="auto">
              <a:xfrm>
                <a:off x="2495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88" name="Line 40"/>
              <p:cNvSpPr>
                <a:spLocks noChangeShapeType="1"/>
              </p:cNvSpPr>
              <p:nvPr/>
            </p:nvSpPr>
            <p:spPr bwMode="auto">
              <a:xfrm>
                <a:off x="2687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89" name="Line 41"/>
              <p:cNvSpPr>
                <a:spLocks noChangeShapeType="1"/>
              </p:cNvSpPr>
              <p:nvPr/>
            </p:nvSpPr>
            <p:spPr bwMode="auto">
              <a:xfrm>
                <a:off x="2879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0" name="Line 42"/>
              <p:cNvSpPr>
                <a:spLocks noChangeShapeType="1"/>
              </p:cNvSpPr>
              <p:nvPr/>
            </p:nvSpPr>
            <p:spPr bwMode="auto">
              <a:xfrm>
                <a:off x="3071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1" name="Line 43"/>
              <p:cNvSpPr>
                <a:spLocks noChangeShapeType="1"/>
              </p:cNvSpPr>
              <p:nvPr/>
            </p:nvSpPr>
            <p:spPr bwMode="auto">
              <a:xfrm>
                <a:off x="3263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2" name="Line 44"/>
              <p:cNvSpPr>
                <a:spLocks noChangeShapeType="1"/>
              </p:cNvSpPr>
              <p:nvPr/>
            </p:nvSpPr>
            <p:spPr bwMode="auto">
              <a:xfrm>
                <a:off x="3455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3" name="Line 45"/>
              <p:cNvSpPr>
                <a:spLocks noChangeShapeType="1"/>
              </p:cNvSpPr>
              <p:nvPr/>
            </p:nvSpPr>
            <p:spPr bwMode="auto">
              <a:xfrm>
                <a:off x="3647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4" name="Line 46"/>
              <p:cNvSpPr>
                <a:spLocks noChangeShapeType="1"/>
              </p:cNvSpPr>
              <p:nvPr/>
            </p:nvSpPr>
            <p:spPr bwMode="auto">
              <a:xfrm>
                <a:off x="3839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5" name="Line 47"/>
              <p:cNvSpPr>
                <a:spLocks noChangeShapeType="1"/>
              </p:cNvSpPr>
              <p:nvPr/>
            </p:nvSpPr>
            <p:spPr bwMode="auto">
              <a:xfrm>
                <a:off x="4031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6" name="Line 48"/>
              <p:cNvSpPr>
                <a:spLocks noChangeShapeType="1"/>
              </p:cNvSpPr>
              <p:nvPr/>
            </p:nvSpPr>
            <p:spPr bwMode="auto">
              <a:xfrm>
                <a:off x="4223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7" name="Line 49"/>
              <p:cNvSpPr>
                <a:spLocks noChangeShapeType="1"/>
              </p:cNvSpPr>
              <p:nvPr/>
            </p:nvSpPr>
            <p:spPr bwMode="auto">
              <a:xfrm>
                <a:off x="4414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8" name="Line 50"/>
              <p:cNvSpPr>
                <a:spLocks noChangeShapeType="1"/>
              </p:cNvSpPr>
              <p:nvPr/>
            </p:nvSpPr>
            <p:spPr bwMode="auto">
              <a:xfrm>
                <a:off x="4606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9" name="Line 51"/>
              <p:cNvSpPr>
                <a:spLocks noChangeShapeType="1"/>
              </p:cNvSpPr>
              <p:nvPr/>
            </p:nvSpPr>
            <p:spPr bwMode="auto">
              <a:xfrm>
                <a:off x="4798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00" name="Line 52"/>
              <p:cNvSpPr>
                <a:spLocks noChangeShapeType="1"/>
              </p:cNvSpPr>
              <p:nvPr/>
            </p:nvSpPr>
            <p:spPr bwMode="auto">
              <a:xfrm>
                <a:off x="4990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01" name="Line 53"/>
              <p:cNvSpPr>
                <a:spLocks noChangeShapeType="1"/>
              </p:cNvSpPr>
              <p:nvPr/>
            </p:nvSpPr>
            <p:spPr bwMode="auto">
              <a:xfrm>
                <a:off x="5182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02" name="Line 54"/>
              <p:cNvSpPr>
                <a:spLocks noChangeShapeType="1"/>
              </p:cNvSpPr>
              <p:nvPr/>
            </p:nvSpPr>
            <p:spPr bwMode="auto">
              <a:xfrm>
                <a:off x="5374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03" name="Line 55"/>
              <p:cNvSpPr>
                <a:spLocks noChangeShapeType="1"/>
              </p:cNvSpPr>
              <p:nvPr/>
            </p:nvSpPr>
            <p:spPr bwMode="auto">
              <a:xfrm>
                <a:off x="5566" y="0"/>
                <a:ext cx="1" cy="4319"/>
              </a:xfrm>
              <a:prstGeom prst="line">
                <a:avLst/>
              </a:prstGeom>
              <a:noFill/>
              <a:ln w="9360">
                <a:solidFill>
                  <a:srgbClr val="CFDBFD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104" name="Line 56"/>
            <p:cNvSpPr>
              <a:spLocks noChangeShapeType="1"/>
            </p:cNvSpPr>
            <p:nvPr/>
          </p:nvSpPr>
          <p:spPr bwMode="auto">
            <a:xfrm>
              <a:off x="5567" y="0"/>
              <a:ext cx="1" cy="1488"/>
            </a:xfrm>
            <a:prstGeom prst="line">
              <a:avLst/>
            </a:prstGeom>
            <a:noFill/>
            <a:ln w="9360">
              <a:solidFill>
                <a:srgbClr val="6F89F7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106" name="Line 58"/>
          <p:cNvSpPr>
            <a:spLocks noChangeShapeType="1"/>
          </p:cNvSpPr>
          <p:nvPr/>
        </p:nvSpPr>
        <p:spPr bwMode="auto">
          <a:xfrm>
            <a:off x="307975" y="762000"/>
            <a:ext cx="1588" cy="2849563"/>
          </a:xfrm>
          <a:prstGeom prst="line">
            <a:avLst/>
          </a:prstGeom>
          <a:noFill/>
          <a:ln w="9360">
            <a:solidFill>
              <a:srgbClr val="6F89F7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08" name="Line 60"/>
          <p:cNvSpPr>
            <a:spLocks noChangeShapeType="1"/>
          </p:cNvSpPr>
          <p:nvPr/>
        </p:nvSpPr>
        <p:spPr bwMode="auto">
          <a:xfrm flipH="1" flipV="1">
            <a:off x="112713" y="1358900"/>
            <a:ext cx="6051550" cy="7938"/>
          </a:xfrm>
          <a:prstGeom prst="line">
            <a:avLst/>
          </a:prstGeom>
          <a:noFill/>
          <a:ln w="9360">
            <a:solidFill>
              <a:srgbClr val="6F89F7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09" name="AutoShape 61"/>
          <p:cNvSpPr>
            <a:spLocks noChangeArrowheads="1"/>
          </p:cNvSpPr>
          <p:nvPr/>
        </p:nvSpPr>
        <p:spPr bwMode="auto">
          <a:xfrm rot="16200000" flipH="1">
            <a:off x="184944" y="1240631"/>
            <a:ext cx="247650" cy="249238"/>
          </a:xfrm>
          <a:custGeom>
            <a:avLst/>
            <a:gdLst>
              <a:gd name="G0" fmla="sin 10800 -5981881"/>
              <a:gd name="G1" fmla="+- G0 10800 0"/>
              <a:gd name="G2" fmla="cos 10800 -5981881"/>
              <a:gd name="G3" fmla="+- G2 10800 0"/>
              <a:gd name="G4" fmla="sin 10800 11717251"/>
              <a:gd name="G5" fmla="+- G4 10800 0"/>
              <a:gd name="G6" fmla="cos 10800 11717251"/>
              <a:gd name="G7" fmla="+- G6 10800 0"/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6 w 21600"/>
              <a:gd name="T13" fmla="*/ 0 h 21600"/>
              <a:gd name="T14" fmla="*/ 21599 w 21600"/>
              <a:gd name="T15" fmla="*/ 2159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 stroke="0">
                <a:moveTo>
                  <a:pt x="10559" y="2"/>
                </a:moveTo>
                <a:cubicBezTo>
                  <a:pt x="10639" y="0"/>
                  <a:pt x="10719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4923" y="21600"/>
                  <a:pt x="125" y="16901"/>
                  <a:pt x="2" y="11026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10559" y="2"/>
                </a:moveTo>
                <a:cubicBezTo>
                  <a:pt x="10639" y="0"/>
                  <a:pt x="10719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4923" y="21600"/>
                  <a:pt x="125" y="16901"/>
                  <a:pt x="2" y="11026"/>
                </a:cubicBezTo>
              </a:path>
            </a:pathLst>
          </a:custGeom>
          <a:noFill/>
          <a:ln w="9360">
            <a:solidFill>
              <a:srgbClr val="6F89F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1030" name="Group 62"/>
          <p:cNvGrpSpPr>
            <a:grpSpLocks/>
          </p:cNvGrpSpPr>
          <p:nvPr/>
        </p:nvGrpSpPr>
        <p:grpSpPr bwMode="auto">
          <a:xfrm>
            <a:off x="2971800" y="4060825"/>
            <a:ext cx="6042025" cy="2873375"/>
            <a:chOff x="1480" y="1952"/>
            <a:chExt cx="3806" cy="1810"/>
          </a:xfrm>
        </p:grpSpPr>
        <p:sp>
          <p:nvSpPr>
            <p:cNvPr id="2111" name="Line 63"/>
            <p:cNvSpPr>
              <a:spLocks noChangeShapeType="1"/>
            </p:cNvSpPr>
            <p:nvPr/>
          </p:nvSpPr>
          <p:spPr bwMode="auto">
            <a:xfrm>
              <a:off x="1480" y="3441"/>
              <a:ext cx="3807" cy="1"/>
            </a:xfrm>
            <a:prstGeom prst="line">
              <a:avLst/>
            </a:prstGeom>
            <a:noFill/>
            <a:ln w="9360">
              <a:solidFill>
                <a:srgbClr val="6F89F7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12" name="Line 64"/>
            <p:cNvSpPr>
              <a:spLocks noChangeShapeType="1"/>
            </p:cNvSpPr>
            <p:nvPr/>
          </p:nvSpPr>
          <p:spPr bwMode="auto">
            <a:xfrm>
              <a:off x="5171" y="1952"/>
              <a:ext cx="1" cy="1811"/>
            </a:xfrm>
            <a:prstGeom prst="line">
              <a:avLst/>
            </a:prstGeom>
            <a:noFill/>
            <a:ln w="9360">
              <a:solidFill>
                <a:srgbClr val="6F89F7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13" name="AutoShape 65"/>
            <p:cNvSpPr>
              <a:spLocks noChangeArrowheads="1"/>
            </p:cNvSpPr>
            <p:nvPr/>
          </p:nvSpPr>
          <p:spPr bwMode="auto">
            <a:xfrm rot="5400000">
              <a:off x="5099" y="3345"/>
              <a:ext cx="156" cy="157"/>
            </a:xfrm>
            <a:custGeom>
              <a:avLst/>
              <a:gdLst>
                <a:gd name="G0" fmla="sin 10800 -5981881"/>
                <a:gd name="G1" fmla="+- G0 10800 0"/>
                <a:gd name="G2" fmla="cos 10800 -5981881"/>
                <a:gd name="G3" fmla="+- G2 10800 0"/>
                <a:gd name="G4" fmla="sin 10800 11717251"/>
                <a:gd name="G5" fmla="+- G4 10800 0"/>
                <a:gd name="G6" fmla="cos 10800 11717251"/>
                <a:gd name="G7" fmla="+- G6 10800 0"/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6 w 21600"/>
                <a:gd name="T13" fmla="*/ 0 h 21600"/>
                <a:gd name="T14" fmla="*/ 21599 w 21600"/>
                <a:gd name="T15" fmla="*/ 2159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 stroke="0">
                  <a:moveTo>
                    <a:pt x="10559" y="2"/>
                  </a:moveTo>
                  <a:cubicBezTo>
                    <a:pt x="10639" y="0"/>
                    <a:pt x="10719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6764"/>
                    <a:pt x="16764" y="21600"/>
                    <a:pt x="10800" y="21600"/>
                  </a:cubicBezTo>
                  <a:cubicBezTo>
                    <a:pt x="4923" y="21600"/>
                    <a:pt x="125" y="16901"/>
                    <a:pt x="2" y="11026"/>
                  </a:cubicBezTo>
                  <a:lnTo>
                    <a:pt x="10800" y="10800"/>
                  </a:lnTo>
                  <a:close/>
                </a:path>
                <a:path w="21600" h="21600" fill="none">
                  <a:moveTo>
                    <a:pt x="10559" y="2"/>
                  </a:moveTo>
                  <a:cubicBezTo>
                    <a:pt x="10639" y="0"/>
                    <a:pt x="10719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6764"/>
                    <a:pt x="16764" y="21600"/>
                    <a:pt x="10800" y="21600"/>
                  </a:cubicBezTo>
                  <a:cubicBezTo>
                    <a:pt x="4923" y="21600"/>
                    <a:pt x="125" y="16901"/>
                    <a:pt x="2" y="11026"/>
                  </a:cubicBezTo>
                </a:path>
              </a:pathLst>
            </a:custGeom>
            <a:noFill/>
            <a:ln w="9360">
              <a:solidFill>
                <a:srgbClr val="6F89F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31" name="Rectangle 6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7769225" cy="143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115" name="Rectangle 67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18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2000"/>
              </a:lnSpc>
              <a:buFont typeface="Tahoma" pitchFamily="34" charset="0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16" name="Rectangle 68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2000"/>
              </a:lnSpc>
              <a:buFont typeface="Tahoma" pitchFamily="34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17" name="Rectangle 69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18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2000"/>
              </a:lnSpc>
              <a:buFont typeface="Tahoma" pitchFamily="34" charset="0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1C68D3F8-D1E7-4FC0-9B3C-1C6181E713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5" name="Rectangle 7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defTabSz="457200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4400">
          <a:solidFill>
            <a:srgbClr val="66006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4400">
          <a:solidFill>
            <a:srgbClr val="660066"/>
          </a:solidFill>
          <a:latin typeface="Tahoma" pitchFamily="34" charset="0"/>
        </a:defRPr>
      </a:lvl2pPr>
      <a:lvl3pPr algn="l" defTabSz="457200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4400">
          <a:solidFill>
            <a:srgbClr val="660066"/>
          </a:solidFill>
          <a:latin typeface="Tahoma" pitchFamily="34" charset="0"/>
        </a:defRPr>
      </a:lvl3pPr>
      <a:lvl4pPr algn="l" defTabSz="457200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4400">
          <a:solidFill>
            <a:srgbClr val="660066"/>
          </a:solidFill>
          <a:latin typeface="Tahoma" pitchFamily="34" charset="0"/>
        </a:defRPr>
      </a:lvl4pPr>
      <a:lvl5pPr algn="l" defTabSz="457200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4400">
          <a:solidFill>
            <a:srgbClr val="660066"/>
          </a:solidFill>
          <a:latin typeface="Tahoma" pitchFamily="34" charset="0"/>
        </a:defRPr>
      </a:lvl5pPr>
      <a:lvl6pPr marL="457200" algn="l" defTabSz="457200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4400">
          <a:solidFill>
            <a:srgbClr val="660066"/>
          </a:solidFill>
          <a:latin typeface="Tahoma" pitchFamily="34" charset="0"/>
        </a:defRPr>
      </a:lvl6pPr>
      <a:lvl7pPr marL="914400" algn="l" defTabSz="457200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4400">
          <a:solidFill>
            <a:srgbClr val="660066"/>
          </a:solidFill>
          <a:latin typeface="Tahoma" pitchFamily="34" charset="0"/>
        </a:defRPr>
      </a:lvl7pPr>
      <a:lvl8pPr marL="1371600" algn="l" defTabSz="457200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4400">
          <a:solidFill>
            <a:srgbClr val="660066"/>
          </a:solidFill>
          <a:latin typeface="Tahoma" pitchFamily="34" charset="0"/>
        </a:defRPr>
      </a:lvl8pPr>
      <a:lvl9pPr marL="1828800" algn="l" defTabSz="457200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pitchFamily="34" charset="0"/>
        <a:defRPr sz="4400">
          <a:solidFill>
            <a:srgbClr val="660066"/>
          </a:solidFill>
          <a:latin typeface="Tahoma" pitchFamily="34" charset="0"/>
        </a:defRPr>
      </a:lvl9pPr>
    </p:titleStyle>
    <p:bodyStyle>
      <a:lvl1pPr marL="339725" indent="-339725" algn="l" defTabSz="457200" rtl="0" eaLnBrk="0" fontAlgn="base" hangingPunct="0">
        <a:lnSpc>
          <a:spcPct val="104000"/>
        </a:lnSpc>
        <a:spcBef>
          <a:spcPts val="800"/>
        </a:spcBef>
        <a:spcAft>
          <a:spcPct val="0"/>
        </a:spcAft>
        <a:buClr>
          <a:srgbClr val="000000"/>
        </a:buClr>
        <a:buSzPct val="110000"/>
        <a:buFont typeface="StarSymbol" charset="0"/>
        <a:buBlip>
          <a:blip r:embed="rId14"/>
        </a:buBlip>
        <a:defRPr sz="3200">
          <a:solidFill>
            <a:srgbClr val="40458C"/>
          </a:solidFill>
          <a:latin typeface="+mn-lt"/>
          <a:ea typeface="+mn-ea"/>
          <a:cs typeface="+mn-cs"/>
        </a:defRPr>
      </a:lvl1pPr>
      <a:lvl2pPr marL="739775" indent="-282575" algn="l" defTabSz="457200" rtl="0" eaLnBrk="0" fontAlgn="base" hangingPunct="0">
        <a:lnSpc>
          <a:spcPct val="104000"/>
        </a:lnSpc>
        <a:spcBef>
          <a:spcPts val="700"/>
        </a:spcBef>
        <a:spcAft>
          <a:spcPct val="0"/>
        </a:spcAft>
        <a:buClr>
          <a:srgbClr val="40458C"/>
        </a:buClr>
        <a:buSzPct val="60000"/>
        <a:buFont typeface="Wingdings" pitchFamily="2" charset="2"/>
        <a:buChar char=""/>
        <a:defRPr sz="2800">
          <a:solidFill>
            <a:srgbClr val="40458C"/>
          </a:solidFill>
          <a:latin typeface="+mn-lt"/>
        </a:defRPr>
      </a:lvl2pPr>
      <a:lvl3pPr marL="1143000" indent="-228600" algn="l" defTabSz="457200" rtl="0" eaLnBrk="0" fontAlgn="base" hangingPunct="0">
        <a:lnSpc>
          <a:spcPct val="104000"/>
        </a:lnSpc>
        <a:spcBef>
          <a:spcPts val="600"/>
        </a:spcBef>
        <a:spcAft>
          <a:spcPct val="0"/>
        </a:spcAft>
        <a:buClr>
          <a:srgbClr val="6F89F7"/>
        </a:buClr>
        <a:buSzPct val="95000"/>
        <a:buFont typeface="Wingdings" pitchFamily="2" charset="2"/>
        <a:buChar char=""/>
        <a:defRPr sz="2400">
          <a:solidFill>
            <a:srgbClr val="40458C"/>
          </a:solidFill>
          <a:latin typeface="+mn-lt"/>
        </a:defRPr>
      </a:lvl3pPr>
      <a:lvl4pPr marL="1600200" indent="-228600" algn="l" defTabSz="457200" rtl="0" eaLnBrk="0" fontAlgn="base" hangingPunct="0">
        <a:lnSpc>
          <a:spcPct val="104000"/>
        </a:lnSpc>
        <a:spcBef>
          <a:spcPts val="500"/>
        </a:spcBef>
        <a:spcAft>
          <a:spcPct val="0"/>
        </a:spcAft>
        <a:buClr>
          <a:srgbClr val="40458C"/>
        </a:buClr>
        <a:buSzPct val="65000"/>
        <a:buFont typeface="Wingdings" pitchFamily="2" charset="2"/>
        <a:buChar char=""/>
        <a:defRPr sz="2000">
          <a:solidFill>
            <a:srgbClr val="40458C"/>
          </a:solidFill>
          <a:latin typeface="+mn-lt"/>
        </a:defRPr>
      </a:lvl4pPr>
      <a:lvl5pPr marL="2057400" indent="-228600" algn="l" defTabSz="457200" rtl="0" eaLnBrk="0" fontAlgn="base" hangingPunct="0">
        <a:lnSpc>
          <a:spcPct val="104000"/>
        </a:lnSpc>
        <a:spcBef>
          <a:spcPts val="500"/>
        </a:spcBef>
        <a:spcAft>
          <a:spcPct val="0"/>
        </a:spcAft>
        <a:buClr>
          <a:srgbClr val="40458C"/>
        </a:buClr>
        <a:buSzPct val="60000"/>
        <a:buFont typeface="Wingdings" pitchFamily="2" charset="2"/>
        <a:buChar char=""/>
        <a:defRPr sz="2000">
          <a:solidFill>
            <a:srgbClr val="40458C"/>
          </a:solidFill>
          <a:latin typeface="+mn-lt"/>
        </a:defRPr>
      </a:lvl5pPr>
      <a:lvl6pPr marL="2514600" indent="-228600" algn="l" defTabSz="457200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40458C"/>
        </a:buClr>
        <a:buSzPct val="60000"/>
        <a:buFont typeface="Wingdings" pitchFamily="2" charset="2"/>
        <a:buChar char=""/>
        <a:defRPr sz="2000">
          <a:solidFill>
            <a:srgbClr val="40458C"/>
          </a:solidFill>
          <a:latin typeface="+mn-lt"/>
        </a:defRPr>
      </a:lvl6pPr>
      <a:lvl7pPr marL="2971800" indent="-228600" algn="l" defTabSz="457200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40458C"/>
        </a:buClr>
        <a:buSzPct val="60000"/>
        <a:buFont typeface="Wingdings" pitchFamily="2" charset="2"/>
        <a:buChar char=""/>
        <a:defRPr sz="2000">
          <a:solidFill>
            <a:srgbClr val="40458C"/>
          </a:solidFill>
          <a:latin typeface="+mn-lt"/>
        </a:defRPr>
      </a:lvl7pPr>
      <a:lvl8pPr marL="3429000" indent="-228600" algn="l" defTabSz="457200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40458C"/>
        </a:buClr>
        <a:buSzPct val="60000"/>
        <a:buFont typeface="Wingdings" pitchFamily="2" charset="2"/>
        <a:buChar char=""/>
        <a:defRPr sz="2000">
          <a:solidFill>
            <a:srgbClr val="40458C"/>
          </a:solidFill>
          <a:latin typeface="+mn-lt"/>
        </a:defRPr>
      </a:lvl8pPr>
      <a:lvl9pPr marL="3886200" indent="-228600" algn="l" defTabSz="457200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40458C"/>
        </a:buClr>
        <a:buSzPct val="60000"/>
        <a:buFont typeface="Wingdings" pitchFamily="2" charset="2"/>
        <a:buChar char=""/>
        <a:defRPr sz="2000">
          <a:solidFill>
            <a:srgbClr val="40458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1295400"/>
            <a:ext cx="7924800" cy="1601337"/>
          </a:xfrm>
        </p:spPr>
        <p:txBody>
          <a:bodyPr lIns="90000" tIns="46800" rIns="90000" bIns="46800" anchor="b">
            <a:spAutoFit/>
          </a:bodyPr>
          <a:lstStyle/>
          <a:p>
            <a:pPr algn="ctr" eaLnBrk="1" hangingPunct="1"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800" dirty="0" smtClean="0"/>
              <a:t>Deadlocks</a:t>
            </a:r>
            <a:br>
              <a:rPr lang="en-GB" sz="4800" dirty="0" smtClean="0"/>
            </a:br>
            <a:r>
              <a:rPr lang="en-GB" sz="4800" dirty="0" smtClean="0"/>
              <a:t>Detection and Avoidance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295400" y="3657600"/>
            <a:ext cx="6400800" cy="1293813"/>
          </a:xfrm>
        </p:spPr>
        <p:txBody>
          <a:bodyPr lIns="90000" tIns="46800" rIns="90000" bIns="46800">
            <a:spAutoFit/>
          </a:bodyPr>
          <a:lstStyle/>
          <a:p>
            <a:pPr marL="0" indent="0" algn="ctr" eaLnBrk="1" hangingPunct="1">
              <a:lnSpc>
                <a:spcPct val="102000"/>
              </a:lnSpc>
              <a:spcBef>
                <a:spcPts val="700"/>
              </a:spcBef>
              <a:buClr>
                <a:srgbClr val="6F89F7"/>
              </a:buClr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200" smtClean="0">
                <a:solidFill>
                  <a:srgbClr val="00AE00"/>
                </a:solidFill>
              </a:rPr>
              <a:t>Prof. Sirer</a:t>
            </a:r>
          </a:p>
          <a:p>
            <a:pPr marL="0" indent="0" algn="ctr" eaLnBrk="1" hangingPunct="1">
              <a:lnSpc>
                <a:spcPct val="102000"/>
              </a:lnSpc>
              <a:spcBef>
                <a:spcPts val="700"/>
              </a:spcBef>
              <a:buClr>
                <a:srgbClr val="6F89F7"/>
              </a:buClr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200" smtClean="0">
                <a:solidFill>
                  <a:srgbClr val="00AE00"/>
                </a:solidFill>
              </a:rPr>
              <a:t>CS 4410</a:t>
            </a:r>
          </a:p>
          <a:p>
            <a:pPr marL="0" indent="0" algn="ctr" eaLnBrk="1" hangingPunct="1">
              <a:lnSpc>
                <a:spcPct val="102000"/>
              </a:lnSpc>
              <a:spcBef>
                <a:spcPts val="700"/>
              </a:spcBef>
              <a:buClr>
                <a:srgbClr val="6F89F7"/>
              </a:buClr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200" smtClean="0">
                <a:solidFill>
                  <a:srgbClr val="00AE00"/>
                </a:solidFill>
              </a:rPr>
              <a:t>Cornell University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9" name="Rectangle 1029"/>
          <p:cNvSpPr>
            <a:spLocks noChangeArrowheads="1"/>
          </p:cNvSpPr>
          <p:nvPr/>
        </p:nvSpPr>
        <p:spPr bwMode="auto">
          <a:xfrm>
            <a:off x="457200" y="1600201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3200" dirty="0"/>
              <a:t>Truck A has to </a:t>
            </a:r>
            <a:r>
              <a:rPr lang="en-US" sz="3200" dirty="0" smtClean="0"/>
              <a:t>wait for </a:t>
            </a:r>
            <a:r>
              <a:rPr lang="en-US" sz="3200" dirty="0"/>
              <a:t>truck B </a:t>
            </a:r>
            <a:r>
              <a:rPr lang="en-US" sz="3200" dirty="0" smtClean="0"/>
              <a:t>to move</a:t>
            </a:r>
          </a:p>
          <a:p>
            <a:pPr marL="342900" indent="-342900" eaLnBrk="1" hangingPunct="1">
              <a:spcBef>
                <a:spcPct val="20000"/>
              </a:spcBef>
            </a:pPr>
            <a:endParaRPr lang="en-US" sz="3200" dirty="0"/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sz="3200" dirty="0"/>
          </a:p>
          <a:p>
            <a:pPr marL="2171700" lvl="4" indent="-342900">
              <a:spcBef>
                <a:spcPct val="20000"/>
              </a:spcBef>
            </a:pPr>
            <a:endParaRPr lang="en-US" sz="3200" dirty="0" smtClean="0"/>
          </a:p>
          <a:p>
            <a:pPr marL="2171700" lvl="4" indent="-342900">
              <a:spcBef>
                <a:spcPct val="20000"/>
              </a:spcBef>
            </a:pP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3200" dirty="0" smtClean="0"/>
              <a:t>Not deadlocked</a:t>
            </a:r>
            <a:endParaRPr lang="en-US" sz="3200" dirty="0"/>
          </a:p>
        </p:txBody>
      </p:sp>
      <p:sp>
        <p:nvSpPr>
          <p:cNvPr id="983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World Deadlocks?</a:t>
            </a:r>
          </a:p>
        </p:txBody>
      </p:sp>
      <p:pic>
        <p:nvPicPr>
          <p:cNvPr id="98307" name="Picture 1027" descr="MPj0395932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3429000"/>
            <a:ext cx="3124200" cy="2344738"/>
          </a:xfrm>
          <a:prstGeom prst="rect">
            <a:avLst/>
          </a:prstGeom>
          <a:noFill/>
        </p:spPr>
      </p:pic>
      <p:pic>
        <p:nvPicPr>
          <p:cNvPr id="98308" name="Picture 1028" descr="MPj0395932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2362200"/>
            <a:ext cx="2971800" cy="2230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Real World Deadlocks?</a:t>
            </a:r>
          </a:p>
        </p:txBody>
      </p:sp>
      <p:sp>
        <p:nvSpPr>
          <p:cNvPr id="99331" name="Rectangle 1027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3200"/>
              <a:t>Gridlock</a:t>
            </a:r>
          </a:p>
        </p:txBody>
      </p:sp>
      <p:sp>
        <p:nvSpPr>
          <p:cNvPr id="99332" name="Rectangle 1028"/>
          <p:cNvSpPr>
            <a:spLocks noChangeArrowheads="1"/>
          </p:cNvSpPr>
          <p:nvPr/>
        </p:nvSpPr>
        <p:spPr bwMode="auto">
          <a:xfrm>
            <a:off x="3733800" y="2286000"/>
            <a:ext cx="25146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3" name="Rectangle 1029"/>
          <p:cNvSpPr>
            <a:spLocks noChangeArrowheads="1"/>
          </p:cNvSpPr>
          <p:nvPr/>
        </p:nvSpPr>
        <p:spPr bwMode="auto">
          <a:xfrm>
            <a:off x="3276600" y="2362200"/>
            <a:ext cx="3048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4" name="Rectangle 1030"/>
          <p:cNvSpPr>
            <a:spLocks noChangeArrowheads="1"/>
          </p:cNvSpPr>
          <p:nvPr/>
        </p:nvSpPr>
        <p:spPr bwMode="auto">
          <a:xfrm>
            <a:off x="3200400" y="2362200"/>
            <a:ext cx="762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5" name="Oval 1031"/>
          <p:cNvSpPr>
            <a:spLocks noChangeArrowheads="1"/>
          </p:cNvSpPr>
          <p:nvPr/>
        </p:nvSpPr>
        <p:spPr bwMode="auto">
          <a:xfrm>
            <a:off x="3276600" y="3048000"/>
            <a:ext cx="2286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6" name="Oval 1032"/>
          <p:cNvSpPr>
            <a:spLocks noChangeArrowheads="1"/>
          </p:cNvSpPr>
          <p:nvPr/>
        </p:nvSpPr>
        <p:spPr bwMode="auto">
          <a:xfrm>
            <a:off x="3886200" y="3124200"/>
            <a:ext cx="2286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7" name="Oval 1033"/>
          <p:cNvSpPr>
            <a:spLocks noChangeArrowheads="1"/>
          </p:cNvSpPr>
          <p:nvPr/>
        </p:nvSpPr>
        <p:spPr bwMode="auto">
          <a:xfrm>
            <a:off x="4191000" y="3124200"/>
            <a:ext cx="2286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8" name="Oval 1034"/>
          <p:cNvSpPr>
            <a:spLocks noChangeArrowheads="1"/>
          </p:cNvSpPr>
          <p:nvPr/>
        </p:nvSpPr>
        <p:spPr bwMode="auto">
          <a:xfrm>
            <a:off x="5867400" y="3124200"/>
            <a:ext cx="2286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9" name="Oval 1035"/>
          <p:cNvSpPr>
            <a:spLocks noChangeArrowheads="1"/>
          </p:cNvSpPr>
          <p:nvPr/>
        </p:nvSpPr>
        <p:spPr bwMode="auto">
          <a:xfrm>
            <a:off x="5562600" y="3124200"/>
            <a:ext cx="2286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40" name="Rectangle 1036"/>
          <p:cNvSpPr>
            <a:spLocks noChangeArrowheads="1"/>
          </p:cNvSpPr>
          <p:nvPr/>
        </p:nvSpPr>
        <p:spPr bwMode="auto">
          <a:xfrm flipH="1">
            <a:off x="2209800" y="5486400"/>
            <a:ext cx="2514600" cy="8382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41" name="Rectangle 1037"/>
          <p:cNvSpPr>
            <a:spLocks noChangeArrowheads="1"/>
          </p:cNvSpPr>
          <p:nvPr/>
        </p:nvSpPr>
        <p:spPr bwMode="auto">
          <a:xfrm flipH="1">
            <a:off x="4876800" y="5562600"/>
            <a:ext cx="304800" cy="6858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42" name="Rectangle 1038"/>
          <p:cNvSpPr>
            <a:spLocks noChangeArrowheads="1"/>
          </p:cNvSpPr>
          <p:nvPr/>
        </p:nvSpPr>
        <p:spPr bwMode="auto">
          <a:xfrm flipH="1">
            <a:off x="5181600" y="5562600"/>
            <a:ext cx="76200" cy="6858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43" name="Oval 1039"/>
          <p:cNvSpPr>
            <a:spLocks noChangeArrowheads="1"/>
          </p:cNvSpPr>
          <p:nvPr/>
        </p:nvSpPr>
        <p:spPr bwMode="auto">
          <a:xfrm flipH="1">
            <a:off x="4953000" y="6248400"/>
            <a:ext cx="2286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44" name="Oval 1040"/>
          <p:cNvSpPr>
            <a:spLocks noChangeArrowheads="1"/>
          </p:cNvSpPr>
          <p:nvPr/>
        </p:nvSpPr>
        <p:spPr bwMode="auto">
          <a:xfrm flipH="1">
            <a:off x="4343400" y="6324600"/>
            <a:ext cx="2286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45" name="Oval 1041"/>
          <p:cNvSpPr>
            <a:spLocks noChangeArrowheads="1"/>
          </p:cNvSpPr>
          <p:nvPr/>
        </p:nvSpPr>
        <p:spPr bwMode="auto">
          <a:xfrm flipH="1">
            <a:off x="4038600" y="6324600"/>
            <a:ext cx="2286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46" name="Oval 1042"/>
          <p:cNvSpPr>
            <a:spLocks noChangeArrowheads="1"/>
          </p:cNvSpPr>
          <p:nvPr/>
        </p:nvSpPr>
        <p:spPr bwMode="auto">
          <a:xfrm flipH="1">
            <a:off x="2362200" y="6324600"/>
            <a:ext cx="2286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47" name="Oval 1043"/>
          <p:cNvSpPr>
            <a:spLocks noChangeArrowheads="1"/>
          </p:cNvSpPr>
          <p:nvPr/>
        </p:nvSpPr>
        <p:spPr bwMode="auto">
          <a:xfrm flipH="1">
            <a:off x="2667000" y="6324600"/>
            <a:ext cx="2286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48" name="Rectangle 1044"/>
          <p:cNvSpPr>
            <a:spLocks noChangeArrowheads="1"/>
          </p:cNvSpPr>
          <p:nvPr/>
        </p:nvSpPr>
        <p:spPr bwMode="auto">
          <a:xfrm rot="5400000" flipH="1">
            <a:off x="1295400" y="3124200"/>
            <a:ext cx="2514600" cy="838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49" name="Rectangle 1045"/>
          <p:cNvSpPr>
            <a:spLocks noChangeArrowheads="1"/>
          </p:cNvSpPr>
          <p:nvPr/>
        </p:nvSpPr>
        <p:spPr bwMode="auto">
          <a:xfrm rot="5400000" flipH="1">
            <a:off x="2400300" y="4762500"/>
            <a:ext cx="304800" cy="685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50" name="Rectangle 1046"/>
          <p:cNvSpPr>
            <a:spLocks noChangeArrowheads="1"/>
          </p:cNvSpPr>
          <p:nvPr/>
        </p:nvSpPr>
        <p:spPr bwMode="auto">
          <a:xfrm rot="5400000" flipH="1">
            <a:off x="2514600" y="4953000"/>
            <a:ext cx="76200" cy="685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51" name="Oval 1047"/>
          <p:cNvSpPr>
            <a:spLocks noChangeArrowheads="1"/>
          </p:cNvSpPr>
          <p:nvPr/>
        </p:nvSpPr>
        <p:spPr bwMode="auto">
          <a:xfrm rot="5400000" flipH="1">
            <a:off x="2057400" y="5105400"/>
            <a:ext cx="2286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52" name="Oval 1048"/>
          <p:cNvSpPr>
            <a:spLocks noChangeArrowheads="1"/>
          </p:cNvSpPr>
          <p:nvPr/>
        </p:nvSpPr>
        <p:spPr bwMode="auto">
          <a:xfrm rot="5400000" flipH="1">
            <a:off x="1981200" y="4495800"/>
            <a:ext cx="2286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53" name="Oval 1049"/>
          <p:cNvSpPr>
            <a:spLocks noChangeArrowheads="1"/>
          </p:cNvSpPr>
          <p:nvPr/>
        </p:nvSpPr>
        <p:spPr bwMode="auto">
          <a:xfrm rot="5400000" flipH="1">
            <a:off x="1981200" y="4191000"/>
            <a:ext cx="2286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54" name="Oval 1050"/>
          <p:cNvSpPr>
            <a:spLocks noChangeArrowheads="1"/>
          </p:cNvSpPr>
          <p:nvPr/>
        </p:nvSpPr>
        <p:spPr bwMode="auto">
          <a:xfrm rot="5400000" flipH="1">
            <a:off x="1981200" y="2514600"/>
            <a:ext cx="2286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55" name="Oval 1051"/>
          <p:cNvSpPr>
            <a:spLocks noChangeArrowheads="1"/>
          </p:cNvSpPr>
          <p:nvPr/>
        </p:nvSpPr>
        <p:spPr bwMode="auto">
          <a:xfrm rot="5400000" flipH="1">
            <a:off x="1981200" y="2819400"/>
            <a:ext cx="2286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56" name="Rectangle 1052"/>
          <p:cNvSpPr>
            <a:spLocks noChangeArrowheads="1"/>
          </p:cNvSpPr>
          <p:nvPr/>
        </p:nvSpPr>
        <p:spPr bwMode="auto">
          <a:xfrm rot="16200000" flipH="1">
            <a:off x="4648200" y="4722813"/>
            <a:ext cx="2514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57" name="Rectangle 1053"/>
          <p:cNvSpPr>
            <a:spLocks noChangeArrowheads="1"/>
          </p:cNvSpPr>
          <p:nvPr/>
        </p:nvSpPr>
        <p:spPr bwMode="auto">
          <a:xfrm rot="16200000" flipH="1">
            <a:off x="5753100" y="3236913"/>
            <a:ext cx="304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58" name="Rectangle 1054"/>
          <p:cNvSpPr>
            <a:spLocks noChangeArrowheads="1"/>
          </p:cNvSpPr>
          <p:nvPr/>
        </p:nvSpPr>
        <p:spPr bwMode="auto">
          <a:xfrm rot="16200000" flipH="1">
            <a:off x="5867400" y="3046413"/>
            <a:ext cx="76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59" name="Oval 1055"/>
          <p:cNvSpPr>
            <a:spLocks noChangeArrowheads="1"/>
          </p:cNvSpPr>
          <p:nvPr/>
        </p:nvSpPr>
        <p:spPr bwMode="auto">
          <a:xfrm rot="16200000" flipH="1">
            <a:off x="6172200" y="3503613"/>
            <a:ext cx="2286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60" name="Oval 1056"/>
          <p:cNvSpPr>
            <a:spLocks noChangeArrowheads="1"/>
          </p:cNvSpPr>
          <p:nvPr/>
        </p:nvSpPr>
        <p:spPr bwMode="auto">
          <a:xfrm rot="16200000" flipH="1">
            <a:off x="6248400" y="4113213"/>
            <a:ext cx="2286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61" name="Oval 1057"/>
          <p:cNvSpPr>
            <a:spLocks noChangeArrowheads="1"/>
          </p:cNvSpPr>
          <p:nvPr/>
        </p:nvSpPr>
        <p:spPr bwMode="auto">
          <a:xfrm rot="16200000" flipH="1">
            <a:off x="6248400" y="4418013"/>
            <a:ext cx="2286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62" name="Oval 1058"/>
          <p:cNvSpPr>
            <a:spLocks noChangeArrowheads="1"/>
          </p:cNvSpPr>
          <p:nvPr/>
        </p:nvSpPr>
        <p:spPr bwMode="auto">
          <a:xfrm rot="16200000" flipH="1">
            <a:off x="6248400" y="6094413"/>
            <a:ext cx="2286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63" name="Oval 1059"/>
          <p:cNvSpPr>
            <a:spLocks noChangeArrowheads="1"/>
          </p:cNvSpPr>
          <p:nvPr/>
        </p:nvSpPr>
        <p:spPr bwMode="auto">
          <a:xfrm rot="16200000" flipH="1">
            <a:off x="6248400" y="5789613"/>
            <a:ext cx="2286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 in Real Life?</a:t>
            </a:r>
            <a:endParaRPr lang="en-US" dirty="0"/>
          </a:p>
        </p:txBody>
      </p:sp>
      <p:pic>
        <p:nvPicPr>
          <p:cNvPr id="3" name="Picture 2" descr="gridlock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1371600"/>
            <a:ext cx="3448652" cy="51816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 in Real Life?</a:t>
            </a:r>
            <a:endParaRPr lang="en-US" dirty="0"/>
          </a:p>
        </p:txBody>
      </p:sp>
      <p:pic>
        <p:nvPicPr>
          <p:cNvPr id="3" name="Picture 2" descr="gridlock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1371600"/>
            <a:ext cx="3448652" cy="5181600"/>
          </a:xfrm>
          <a:prstGeom prst="rect">
            <a:avLst/>
          </a:prstGeom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1" y="1600200"/>
            <a:ext cx="4800600" cy="4524375"/>
          </a:xfrm>
          <a:prstGeom prst="rect">
            <a:avLst/>
          </a:prstGeom>
        </p:spPr>
        <p:txBody>
          <a:bodyPr/>
          <a:lstStyle/>
          <a:p>
            <a:pPr marL="339725" marR="0" lvl="0" indent="-339725" algn="l" defTabSz="457200" rtl="0" eaLnBrk="0" fontAlgn="base" latinLnBrk="0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10000"/>
              <a:buFont typeface="StarSymbol" charset="0"/>
              <a:buBlip>
                <a:blip r:embed="rId3"/>
              </a:buBlip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circular wait!</a:t>
            </a:r>
          </a:p>
          <a:p>
            <a:pPr marL="339725" marR="0" lvl="0" indent="-339725" algn="l" defTabSz="457200" rtl="0" eaLnBrk="0" fontAlgn="base" latinLnBrk="0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10000"/>
              <a:buFont typeface="StarSymbol" charset="0"/>
              <a:buBlip>
                <a:blip r:embed="rId3"/>
              </a:buBlip>
              <a:tabLst/>
              <a:defRPr/>
            </a:pPr>
            <a:endParaRPr lang="en-US" sz="3600" kern="0" dirty="0">
              <a:solidFill>
                <a:srgbClr val="40458C"/>
              </a:solidFill>
              <a:latin typeface="+mn-lt"/>
            </a:endParaRPr>
          </a:p>
          <a:p>
            <a:pPr marL="339725" marR="0" lvl="0" indent="-339725" algn="l" defTabSz="457200" rtl="0" eaLnBrk="0" fontAlgn="base" latinLnBrk="0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10000"/>
              <a:buFont typeface="StarSymbol" charset="0"/>
              <a:buBlip>
                <a:blip r:embed="rId3"/>
              </a:buBlip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 a deadlock!</a:t>
            </a:r>
          </a:p>
          <a:p>
            <a:pPr marL="796925" lvl="1" indent="-339725" eaLnBrk="0" hangingPunct="0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SzPct val="110000"/>
              <a:buFont typeface="StarSymbol" charset="0"/>
              <a:buBlip>
                <a:blip r:embed="rId3"/>
              </a:buBlip>
            </a:pPr>
            <a:r>
              <a:rPr lang="en-US" sz="2400" kern="0" dirty="0" smtClean="0">
                <a:solidFill>
                  <a:srgbClr val="40458C"/>
                </a:solidFill>
                <a:latin typeface="+mn-lt"/>
              </a:rPr>
              <a:t>At least, not as far as we can see from the picture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39725" marR="0" lvl="0" indent="-339725" algn="l" defTabSz="457200" rtl="0" eaLnBrk="0" fontAlgn="base" latinLnBrk="0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10000"/>
              <a:buFont typeface="StarSymbol" charset="0"/>
              <a:buBlip>
                <a:blip r:embed="rId3"/>
              </a:buBlip>
              <a:tabLst/>
              <a:defRPr/>
            </a:pPr>
            <a:endParaRPr lang="en-US" sz="3600" kern="0" dirty="0">
              <a:solidFill>
                <a:srgbClr val="40458C"/>
              </a:solidFill>
              <a:latin typeface="+mn-lt"/>
            </a:endParaRPr>
          </a:p>
          <a:p>
            <a:pPr marL="339725" marR="0" lvl="0" indent="-339725" algn="l" defTabSz="457200" rtl="0" eaLnBrk="0" fontAlgn="base" latinLnBrk="0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10000"/>
              <a:buFont typeface="StarSymbol" charset="0"/>
              <a:buBlip>
                <a:blip r:embed="rId3"/>
              </a:buBlip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Will ultimately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resolve itself given enough time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 in Real Life</a:t>
            </a:r>
            <a:endParaRPr lang="en-US" dirty="0"/>
          </a:p>
        </p:txBody>
      </p:sp>
      <p:pic>
        <p:nvPicPr>
          <p:cNvPr id="3" name="Picture 2" descr="gridlock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600200"/>
            <a:ext cx="6096000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Avoiding deadlock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 cars do it?</a:t>
            </a:r>
          </a:p>
          <a:p>
            <a:pPr lvl="1"/>
            <a:r>
              <a:rPr lang="en-US" dirty="0" smtClean="0"/>
              <a:t>Try not to block </a:t>
            </a:r>
            <a:r>
              <a:rPr lang="en-US" dirty="0"/>
              <a:t>an intersection</a:t>
            </a:r>
          </a:p>
          <a:p>
            <a:pPr lvl="1"/>
            <a:r>
              <a:rPr lang="en-US" dirty="0"/>
              <a:t>Must back up if you find yourself doing so</a:t>
            </a:r>
          </a:p>
          <a:p>
            <a:r>
              <a:rPr lang="en-US" dirty="0"/>
              <a:t>Why does this work?</a:t>
            </a:r>
          </a:p>
          <a:p>
            <a:pPr lvl="1"/>
            <a:r>
              <a:rPr lang="en-US" dirty="0"/>
              <a:t>“Breaks” a wait-for relationship</a:t>
            </a:r>
          </a:p>
          <a:p>
            <a:pPr lvl="1"/>
            <a:r>
              <a:rPr lang="en-US" dirty="0" smtClean="0"/>
              <a:t>Intransigent </a:t>
            </a:r>
            <a:r>
              <a:rPr lang="en-US" dirty="0"/>
              <a:t>waiting (refusing to release a resource) is one </a:t>
            </a:r>
            <a:r>
              <a:rPr lang="en-US" dirty="0" smtClean="0"/>
              <a:t>of the four key elements of a deadlock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Testing for deadlock</a:t>
            </a:r>
          </a:p>
        </p:txBody>
      </p:sp>
      <p:sp>
        <p:nvSpPr>
          <p:cNvPr id="1013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Steps</a:t>
            </a:r>
          </a:p>
          <a:p>
            <a:pPr lvl="1"/>
            <a:r>
              <a:rPr lang="en-US" sz="2400"/>
              <a:t>Collect “process state” and use it to build a graph</a:t>
            </a:r>
          </a:p>
          <a:p>
            <a:pPr lvl="2"/>
            <a:r>
              <a:rPr lang="en-US" sz="2000"/>
              <a:t>Ask each process “are you waiting for anything”?</a:t>
            </a:r>
          </a:p>
          <a:p>
            <a:pPr lvl="2"/>
            <a:r>
              <a:rPr lang="en-US" sz="2000"/>
              <a:t>Put an edge in the graph if so</a:t>
            </a:r>
          </a:p>
          <a:p>
            <a:pPr lvl="1"/>
            <a:r>
              <a:rPr lang="en-US" sz="2400"/>
              <a:t>We need to do this in a single instant of time, not while things might be changing</a:t>
            </a:r>
          </a:p>
          <a:p>
            <a:r>
              <a:rPr lang="en-US" sz="2800"/>
              <a:t>Now need a way to test for cycles in our graph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Testing for deadlock</a:t>
            </a:r>
          </a:p>
        </p:txBody>
      </p:sp>
      <p:sp>
        <p:nvSpPr>
          <p:cNvPr id="1034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One way to find cycles</a:t>
            </a:r>
          </a:p>
          <a:p>
            <a:pPr lvl="1"/>
            <a:r>
              <a:rPr lang="en-US" sz="2400"/>
              <a:t>Look for a node with no outgoing edges</a:t>
            </a:r>
          </a:p>
          <a:p>
            <a:pPr lvl="1"/>
            <a:r>
              <a:rPr lang="en-US" sz="2400"/>
              <a:t>Erase this node, and also erase any edges coming into it</a:t>
            </a:r>
          </a:p>
          <a:p>
            <a:pPr lvl="2"/>
            <a:r>
              <a:rPr lang="en-US" sz="2000"/>
              <a:t>Idea: This was a process people might have been waiting for, but it wasn’t waiting for anything else</a:t>
            </a:r>
          </a:p>
          <a:p>
            <a:pPr lvl="1"/>
            <a:r>
              <a:rPr lang="en-US" sz="2400"/>
              <a:t>If (and only if) the graph has no cycles, we’ll eventually be able to erase the whole graph!</a:t>
            </a:r>
          </a:p>
          <a:p>
            <a:r>
              <a:rPr lang="en-US" sz="2800"/>
              <a:t>This is called a graph reduction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Graph reduction example</a:t>
            </a:r>
          </a:p>
        </p:txBody>
      </p:sp>
      <p:sp>
        <p:nvSpPr>
          <p:cNvPr id="104451" name="Oval 1027"/>
          <p:cNvSpPr>
            <a:spLocks noChangeArrowheads="1"/>
          </p:cNvSpPr>
          <p:nvPr/>
        </p:nvSpPr>
        <p:spPr bwMode="auto">
          <a:xfrm>
            <a:off x="1600200" y="28956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rgbClr val="FFFF00"/>
                </a:solidFill>
              </a:rPr>
              <a:t>8</a:t>
            </a:r>
          </a:p>
        </p:txBody>
      </p:sp>
      <p:sp>
        <p:nvSpPr>
          <p:cNvPr id="104452" name="Oval 1028"/>
          <p:cNvSpPr>
            <a:spLocks noChangeArrowheads="1"/>
          </p:cNvSpPr>
          <p:nvPr/>
        </p:nvSpPr>
        <p:spPr bwMode="auto">
          <a:xfrm>
            <a:off x="5029200" y="49530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rgbClr val="FFFF00"/>
                </a:solidFill>
              </a:rPr>
              <a:t>10</a:t>
            </a:r>
          </a:p>
        </p:txBody>
      </p:sp>
      <p:sp>
        <p:nvSpPr>
          <p:cNvPr id="104453" name="Oval 1029"/>
          <p:cNvSpPr>
            <a:spLocks noChangeArrowheads="1"/>
          </p:cNvSpPr>
          <p:nvPr/>
        </p:nvSpPr>
        <p:spPr bwMode="auto">
          <a:xfrm>
            <a:off x="5029200" y="2743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104454" name="Oval 1030"/>
          <p:cNvSpPr>
            <a:spLocks noChangeArrowheads="1"/>
          </p:cNvSpPr>
          <p:nvPr/>
        </p:nvSpPr>
        <p:spPr bwMode="auto">
          <a:xfrm>
            <a:off x="6172200" y="39624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rgbClr val="FFFF00"/>
                </a:solidFill>
              </a:rPr>
              <a:t>11</a:t>
            </a:r>
          </a:p>
        </p:txBody>
      </p:sp>
      <p:sp>
        <p:nvSpPr>
          <p:cNvPr id="104455" name="Oval 1031"/>
          <p:cNvSpPr>
            <a:spLocks noChangeArrowheads="1"/>
          </p:cNvSpPr>
          <p:nvPr/>
        </p:nvSpPr>
        <p:spPr bwMode="auto">
          <a:xfrm>
            <a:off x="7239000" y="28194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104456" name="Oval 1032"/>
          <p:cNvSpPr>
            <a:spLocks noChangeArrowheads="1"/>
          </p:cNvSpPr>
          <p:nvPr/>
        </p:nvSpPr>
        <p:spPr bwMode="auto">
          <a:xfrm>
            <a:off x="7391400" y="5410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rgbClr val="FFFF00"/>
                </a:solidFill>
              </a:rPr>
              <a:t>12</a:t>
            </a:r>
          </a:p>
        </p:txBody>
      </p:sp>
      <p:sp>
        <p:nvSpPr>
          <p:cNvPr id="104457" name="Oval 1033"/>
          <p:cNvSpPr>
            <a:spLocks noChangeArrowheads="1"/>
          </p:cNvSpPr>
          <p:nvPr/>
        </p:nvSpPr>
        <p:spPr bwMode="auto">
          <a:xfrm>
            <a:off x="3429000" y="44958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104458" name="Oval 1034"/>
          <p:cNvSpPr>
            <a:spLocks noChangeArrowheads="1"/>
          </p:cNvSpPr>
          <p:nvPr/>
        </p:nvSpPr>
        <p:spPr bwMode="auto">
          <a:xfrm>
            <a:off x="1905000" y="57150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104459" name="Line 1035"/>
          <p:cNvSpPr>
            <a:spLocks noChangeShapeType="1"/>
          </p:cNvSpPr>
          <p:nvPr/>
        </p:nvSpPr>
        <p:spPr bwMode="auto">
          <a:xfrm flipV="1">
            <a:off x="5257800" y="41910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60" name="Line 1036"/>
          <p:cNvSpPr>
            <a:spLocks noChangeShapeType="1"/>
          </p:cNvSpPr>
          <p:nvPr/>
        </p:nvSpPr>
        <p:spPr bwMode="auto">
          <a:xfrm flipH="1">
            <a:off x="6400800" y="3048000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61" name="Line 1037"/>
          <p:cNvSpPr>
            <a:spLocks noChangeShapeType="1"/>
          </p:cNvSpPr>
          <p:nvPr/>
        </p:nvSpPr>
        <p:spPr bwMode="auto">
          <a:xfrm flipH="1" flipV="1">
            <a:off x="6400800" y="4191000"/>
            <a:ext cx="990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62" name="Line 1038"/>
          <p:cNvSpPr>
            <a:spLocks noChangeShapeType="1"/>
          </p:cNvSpPr>
          <p:nvPr/>
        </p:nvSpPr>
        <p:spPr bwMode="auto">
          <a:xfrm>
            <a:off x="5181600" y="29718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63" name="Line 1039"/>
          <p:cNvSpPr>
            <a:spLocks noChangeShapeType="1"/>
          </p:cNvSpPr>
          <p:nvPr/>
        </p:nvSpPr>
        <p:spPr bwMode="auto">
          <a:xfrm flipV="1">
            <a:off x="3657600" y="2971800"/>
            <a:ext cx="1371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64" name="Line 1040"/>
          <p:cNvSpPr>
            <a:spLocks noChangeShapeType="1"/>
          </p:cNvSpPr>
          <p:nvPr/>
        </p:nvSpPr>
        <p:spPr bwMode="auto">
          <a:xfrm>
            <a:off x="1752600" y="3124200"/>
            <a:ext cx="3048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65" name="Line 1041"/>
          <p:cNvSpPr>
            <a:spLocks noChangeShapeType="1"/>
          </p:cNvSpPr>
          <p:nvPr/>
        </p:nvSpPr>
        <p:spPr bwMode="auto">
          <a:xfrm flipV="1">
            <a:off x="2133600" y="4724400"/>
            <a:ext cx="1219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66" name="Oval 1042"/>
          <p:cNvSpPr>
            <a:spLocks noChangeArrowheads="1"/>
          </p:cNvSpPr>
          <p:nvPr/>
        </p:nvSpPr>
        <p:spPr bwMode="auto">
          <a:xfrm>
            <a:off x="2362200" y="41148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04467" name="Oval 1043"/>
          <p:cNvSpPr>
            <a:spLocks noChangeArrowheads="1"/>
          </p:cNvSpPr>
          <p:nvPr/>
        </p:nvSpPr>
        <p:spPr bwMode="auto">
          <a:xfrm>
            <a:off x="2362200" y="19050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rgbClr val="FFFF00"/>
                </a:solidFill>
              </a:rPr>
              <a:t>0</a:t>
            </a:r>
          </a:p>
        </p:txBody>
      </p:sp>
      <p:sp>
        <p:nvSpPr>
          <p:cNvPr id="104468" name="Oval 1044"/>
          <p:cNvSpPr>
            <a:spLocks noChangeArrowheads="1"/>
          </p:cNvSpPr>
          <p:nvPr/>
        </p:nvSpPr>
        <p:spPr bwMode="auto">
          <a:xfrm>
            <a:off x="3505200" y="3124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104469" name="Oval 1045"/>
          <p:cNvSpPr>
            <a:spLocks noChangeArrowheads="1"/>
          </p:cNvSpPr>
          <p:nvPr/>
        </p:nvSpPr>
        <p:spPr bwMode="auto">
          <a:xfrm>
            <a:off x="4572000" y="1981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104470" name="Oval 1046"/>
          <p:cNvSpPr>
            <a:spLocks noChangeArrowheads="1"/>
          </p:cNvSpPr>
          <p:nvPr/>
        </p:nvSpPr>
        <p:spPr bwMode="auto">
          <a:xfrm>
            <a:off x="4724400" y="45720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rgbClr val="FFFF00"/>
                </a:solidFill>
              </a:rPr>
              <a:t>9</a:t>
            </a:r>
          </a:p>
        </p:txBody>
      </p:sp>
      <p:sp>
        <p:nvSpPr>
          <p:cNvPr id="104471" name="Line 1047"/>
          <p:cNvSpPr>
            <a:spLocks noChangeShapeType="1"/>
          </p:cNvSpPr>
          <p:nvPr/>
        </p:nvSpPr>
        <p:spPr bwMode="auto">
          <a:xfrm flipV="1">
            <a:off x="2590800" y="33528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72" name="Line 1048"/>
          <p:cNvSpPr>
            <a:spLocks noChangeShapeType="1"/>
          </p:cNvSpPr>
          <p:nvPr/>
        </p:nvSpPr>
        <p:spPr bwMode="auto">
          <a:xfrm flipH="1">
            <a:off x="3733800" y="2209800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73" name="Line 1049"/>
          <p:cNvSpPr>
            <a:spLocks noChangeShapeType="1"/>
          </p:cNvSpPr>
          <p:nvPr/>
        </p:nvSpPr>
        <p:spPr bwMode="auto">
          <a:xfrm flipH="1" flipV="1">
            <a:off x="3733800" y="3352800"/>
            <a:ext cx="990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74" name="Line 1050"/>
          <p:cNvSpPr>
            <a:spLocks noChangeShapeType="1"/>
          </p:cNvSpPr>
          <p:nvPr/>
        </p:nvSpPr>
        <p:spPr bwMode="auto">
          <a:xfrm>
            <a:off x="2514600" y="2133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75" name="Line 1051"/>
          <p:cNvSpPr>
            <a:spLocks noChangeShapeType="1"/>
          </p:cNvSpPr>
          <p:nvPr/>
        </p:nvSpPr>
        <p:spPr bwMode="auto">
          <a:xfrm flipH="1" flipV="1">
            <a:off x="4876800" y="2209800"/>
            <a:ext cx="12954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76" name="Text Box 1052"/>
          <p:cNvSpPr txBox="1">
            <a:spLocks noChangeArrowheads="1"/>
          </p:cNvSpPr>
          <p:nvPr/>
        </p:nvSpPr>
        <p:spPr bwMode="auto">
          <a:xfrm>
            <a:off x="1981200" y="2819400"/>
            <a:ext cx="5257800" cy="1338263"/>
          </a:xfrm>
          <a:prstGeom prst="rect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b="1"/>
              <a:t>This graph can be “fully reduced”, hence there was no deadlock at the time the graph was drawn.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 b="1"/>
              <a:t>Obviously, things could change later!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1044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044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044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044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" dur="500" fill="hold"/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1044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1044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1044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044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500" fill="hold"/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04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1044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104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1044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104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5" dur="500" fill="hold"/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6" dur="500" fill="hold"/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500" fill="hold"/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0" dur="5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1" dur="5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104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104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104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104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1044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1044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000"/>
                                        <p:tgtEl>
                                          <p:spTgt spid="1044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2000"/>
                                        <p:tgtEl>
                                          <p:spTgt spid="104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2000"/>
                                        <p:tgtEl>
                                          <p:spTgt spid="104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2000"/>
                                        <p:tgtEl>
                                          <p:spTgt spid="1044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2000"/>
                                        <p:tgtEl>
                                          <p:spTgt spid="1044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104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2000"/>
                                        <p:tgtEl>
                                          <p:spTgt spid="104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104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animBg="1"/>
      <p:bldP spid="104452" grpId="0" animBg="1"/>
      <p:bldP spid="104453" grpId="0" animBg="1"/>
      <p:bldP spid="104454" grpId="0" animBg="1"/>
      <p:bldP spid="104454" grpId="1" animBg="1"/>
      <p:bldP spid="104455" grpId="0" animBg="1"/>
      <p:bldP spid="104456" grpId="0" animBg="1"/>
      <p:bldP spid="104457" grpId="0" animBg="1"/>
      <p:bldP spid="104458" grpId="0" animBg="1"/>
      <p:bldP spid="104459" grpId="0" animBg="1"/>
      <p:bldP spid="104460" grpId="0" animBg="1"/>
      <p:bldP spid="104461" grpId="0" animBg="1"/>
      <p:bldP spid="104462" grpId="0" animBg="1"/>
      <p:bldP spid="104463" grpId="0" animBg="1"/>
      <p:bldP spid="104464" grpId="0" animBg="1"/>
      <p:bldP spid="104465" grpId="0" animBg="1"/>
      <p:bldP spid="104466" grpId="0" animBg="1"/>
      <p:bldP spid="104466" grpId="1" animBg="1"/>
      <p:bldP spid="104467" grpId="0" animBg="1"/>
      <p:bldP spid="104467" grpId="1" animBg="1"/>
      <p:bldP spid="104468" grpId="0" animBg="1"/>
      <p:bldP spid="104468" grpId="1" animBg="1"/>
      <p:bldP spid="104469" grpId="0" animBg="1"/>
      <p:bldP spid="104469" grpId="1" animBg="1"/>
      <p:bldP spid="104470" grpId="0" animBg="1"/>
      <p:bldP spid="104470" grpId="1" animBg="1"/>
      <p:bldP spid="104471" grpId="0" animBg="1"/>
      <p:bldP spid="104472" grpId="0" animBg="1"/>
      <p:bldP spid="104473" grpId="0" animBg="1"/>
      <p:bldP spid="104474" grpId="0" animBg="1"/>
      <p:bldP spid="104475" grpId="0" animBg="1"/>
      <p:bldP spid="10447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Graph reduction example</a:t>
            </a:r>
          </a:p>
        </p:txBody>
      </p:sp>
      <p:sp>
        <p:nvSpPr>
          <p:cNvPr id="105475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4763" cy="4114800"/>
          </a:xfrm>
        </p:spPr>
        <p:txBody>
          <a:bodyPr/>
          <a:lstStyle/>
          <a:p>
            <a:r>
              <a:rPr lang="en-US"/>
              <a:t>This is an example of an “irreducible” graph</a:t>
            </a:r>
          </a:p>
          <a:p>
            <a:r>
              <a:rPr lang="en-US"/>
              <a:t>It contains a cycle and represents a deadlock, although only some processes are in the cycle</a:t>
            </a:r>
          </a:p>
        </p:txBody>
      </p:sp>
      <p:sp>
        <p:nvSpPr>
          <p:cNvPr id="105476" name="Oval 1028"/>
          <p:cNvSpPr>
            <a:spLocks noChangeArrowheads="1"/>
          </p:cNvSpPr>
          <p:nvPr/>
        </p:nvSpPr>
        <p:spPr bwMode="auto">
          <a:xfrm>
            <a:off x="5638800" y="49530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77" name="Oval 1029"/>
          <p:cNvSpPr>
            <a:spLocks noChangeArrowheads="1"/>
          </p:cNvSpPr>
          <p:nvPr/>
        </p:nvSpPr>
        <p:spPr bwMode="auto">
          <a:xfrm>
            <a:off x="6781800" y="39624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78" name="Oval 1030"/>
          <p:cNvSpPr>
            <a:spLocks noChangeArrowheads="1"/>
          </p:cNvSpPr>
          <p:nvPr/>
        </p:nvSpPr>
        <p:spPr bwMode="auto">
          <a:xfrm>
            <a:off x="7848600" y="28194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79" name="Oval 1031"/>
          <p:cNvSpPr>
            <a:spLocks noChangeArrowheads="1"/>
          </p:cNvSpPr>
          <p:nvPr/>
        </p:nvSpPr>
        <p:spPr bwMode="auto">
          <a:xfrm>
            <a:off x="8001000" y="5410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80" name="Line 1032"/>
          <p:cNvSpPr>
            <a:spLocks noChangeShapeType="1"/>
          </p:cNvSpPr>
          <p:nvPr/>
        </p:nvSpPr>
        <p:spPr bwMode="auto">
          <a:xfrm flipV="1">
            <a:off x="5867400" y="41910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81" name="Line 1033"/>
          <p:cNvSpPr>
            <a:spLocks noChangeShapeType="1"/>
          </p:cNvSpPr>
          <p:nvPr/>
        </p:nvSpPr>
        <p:spPr bwMode="auto">
          <a:xfrm flipH="1">
            <a:off x="7010400" y="3048000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82" name="Line 1034"/>
          <p:cNvSpPr>
            <a:spLocks noChangeShapeType="1"/>
          </p:cNvSpPr>
          <p:nvPr/>
        </p:nvSpPr>
        <p:spPr bwMode="auto">
          <a:xfrm flipH="1" flipV="1">
            <a:off x="7010400" y="4191000"/>
            <a:ext cx="990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83" name="Oval 1035"/>
          <p:cNvSpPr>
            <a:spLocks noChangeArrowheads="1"/>
          </p:cNvSpPr>
          <p:nvPr/>
        </p:nvSpPr>
        <p:spPr bwMode="auto">
          <a:xfrm>
            <a:off x="5181600" y="1981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84" name="Line 1036"/>
          <p:cNvSpPr>
            <a:spLocks noChangeShapeType="1"/>
          </p:cNvSpPr>
          <p:nvPr/>
        </p:nvSpPr>
        <p:spPr bwMode="auto">
          <a:xfrm>
            <a:off x="5334000" y="2286000"/>
            <a:ext cx="3810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85" name="Line 1037"/>
          <p:cNvSpPr>
            <a:spLocks noChangeShapeType="1"/>
          </p:cNvSpPr>
          <p:nvPr/>
        </p:nvSpPr>
        <p:spPr bwMode="auto">
          <a:xfrm flipH="1" flipV="1">
            <a:off x="5486400" y="2209800"/>
            <a:ext cx="12954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System Model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There are non-shared computer resources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Maybe more than one instance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Printers, Semaphores, Tape drives, CPU</a:t>
            </a:r>
          </a:p>
          <a:p>
            <a:pPr>
              <a:lnSpc>
                <a:spcPct val="90000"/>
              </a:lnSpc>
            </a:pPr>
            <a:r>
              <a:rPr lang="en-US" sz="2000"/>
              <a:t>Processes need access to these resources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Acquire resource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If resource is available, access is granted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If not available, the process is blocked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Use resource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Release resource</a:t>
            </a:r>
          </a:p>
          <a:p>
            <a:pPr>
              <a:lnSpc>
                <a:spcPct val="90000"/>
              </a:lnSpc>
            </a:pPr>
            <a:r>
              <a:rPr lang="en-US" sz="2000"/>
              <a:t>Undesirable scenario: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Process A acquires resource 1, and is waiting for resource 2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Process B acquires resource 2, and is waiting for resource 1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>
                <a:sym typeface="Symbol" pitchFamily="18" charset="2"/>
              </a:rPr>
              <a:t> Deadlock!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What about “resource” waits?</a:t>
            </a:r>
          </a:p>
        </p:txBody>
      </p:sp>
      <p:sp>
        <p:nvSpPr>
          <p:cNvPr id="1064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Processes usually don’t wait for each other.</a:t>
            </a:r>
          </a:p>
          <a:p>
            <a:pPr>
              <a:lnSpc>
                <a:spcPct val="90000"/>
              </a:lnSpc>
            </a:pPr>
            <a:r>
              <a:rPr lang="en-US"/>
              <a:t>Instead, they wait for resources used by other processes.</a:t>
            </a:r>
          </a:p>
          <a:p>
            <a:pPr lvl="1">
              <a:lnSpc>
                <a:spcPct val="90000"/>
              </a:lnSpc>
            </a:pPr>
            <a:r>
              <a:rPr lang="en-US"/>
              <a:t> Process A needs access to the critical section of memory process B is using</a:t>
            </a:r>
          </a:p>
          <a:p>
            <a:pPr>
              <a:lnSpc>
                <a:spcPct val="90000"/>
              </a:lnSpc>
            </a:pPr>
            <a:r>
              <a:rPr lang="en-US"/>
              <a:t>Can we extend our graphs to represent resource wait?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Resource-wait graphs</a:t>
            </a:r>
          </a:p>
        </p:txBody>
      </p:sp>
      <p:sp>
        <p:nvSpPr>
          <p:cNvPr id="1075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1" y="1600200"/>
            <a:ext cx="6019800" cy="45243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We’ll use two kinds of nodes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A process:  P</a:t>
            </a:r>
            <a:r>
              <a:rPr lang="en-US" sz="2000" baseline="-25000" dirty="0"/>
              <a:t>3</a:t>
            </a:r>
            <a:r>
              <a:rPr lang="en-US" sz="2000" dirty="0"/>
              <a:t> will be represented as: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A resource: R</a:t>
            </a:r>
            <a:r>
              <a:rPr lang="en-US" sz="2000" baseline="-25000" dirty="0"/>
              <a:t>7</a:t>
            </a:r>
            <a:r>
              <a:rPr lang="en-US" sz="2000" dirty="0"/>
              <a:t> will be represented as: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A resource often has multiple identical</a:t>
            </a:r>
            <a:br>
              <a:rPr lang="en-US" sz="1800" dirty="0"/>
            </a:br>
            <a:r>
              <a:rPr lang="en-US" sz="1800" dirty="0"/>
              <a:t>units, such as “blocks of memory”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Represent these as circles in the box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Arrow from a process to a resource: “I want </a:t>
            </a:r>
            <a:br>
              <a:rPr lang="en-US" sz="2000" dirty="0"/>
            </a:br>
            <a:r>
              <a:rPr lang="en-US" sz="2000" i="1" dirty="0"/>
              <a:t>k </a:t>
            </a:r>
            <a:r>
              <a:rPr lang="en-US" sz="2000" dirty="0"/>
              <a:t>units of this resource.” Arrow to a process:</a:t>
            </a:r>
            <a:br>
              <a:rPr lang="en-US" sz="2000" dirty="0"/>
            </a:br>
            <a:r>
              <a:rPr lang="en-US" sz="2000" dirty="0"/>
              <a:t>this process holds </a:t>
            </a:r>
            <a:r>
              <a:rPr lang="en-US" sz="2000" i="1" dirty="0"/>
              <a:t>k</a:t>
            </a:r>
            <a:r>
              <a:rPr lang="en-US" sz="2000" dirty="0"/>
              <a:t> units of the resource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P</a:t>
            </a:r>
            <a:r>
              <a:rPr lang="en-US" sz="1800" baseline="-25000" dirty="0"/>
              <a:t>3</a:t>
            </a:r>
            <a:r>
              <a:rPr lang="en-US" sz="1800" dirty="0"/>
              <a:t> wants 2 units of R</a:t>
            </a:r>
            <a:r>
              <a:rPr lang="en-US" sz="1800" baseline="-25000" dirty="0"/>
              <a:t>7</a:t>
            </a:r>
            <a:endParaRPr lang="en-US" sz="1800" dirty="0"/>
          </a:p>
        </p:txBody>
      </p:sp>
      <p:sp>
        <p:nvSpPr>
          <p:cNvPr id="107524" name="Oval 1028"/>
          <p:cNvSpPr>
            <a:spLocks noChangeArrowheads="1"/>
          </p:cNvSpPr>
          <p:nvPr/>
        </p:nvSpPr>
        <p:spPr bwMode="auto">
          <a:xfrm>
            <a:off x="6781800" y="2133600"/>
            <a:ext cx="609600" cy="609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3200" b="1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107525" name="Text Box 1029"/>
          <p:cNvSpPr txBox="1">
            <a:spLocks noChangeArrowheads="1"/>
          </p:cNvSpPr>
          <p:nvPr/>
        </p:nvSpPr>
        <p:spPr bwMode="auto">
          <a:xfrm>
            <a:off x="6629400" y="3733800"/>
            <a:ext cx="838200" cy="17399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1800" b="1">
                <a:solidFill>
                  <a:srgbClr val="FFFF00"/>
                </a:solidFill>
              </a:rPr>
              <a:t>7   </a:t>
            </a:r>
          </a:p>
          <a:p>
            <a:pPr eaLnBrk="1" hangingPunct="1"/>
            <a:r>
              <a:rPr lang="en-US" sz="1800" b="1">
                <a:solidFill>
                  <a:srgbClr val="FFFF00"/>
                </a:solidFill>
              </a:rPr>
              <a:t>   </a:t>
            </a:r>
          </a:p>
          <a:p>
            <a:pPr eaLnBrk="1" hangingPunct="1"/>
            <a:endParaRPr lang="en-US" sz="1800" b="1">
              <a:solidFill>
                <a:srgbClr val="FFFF00"/>
              </a:solidFill>
            </a:endParaRPr>
          </a:p>
          <a:p>
            <a:pPr eaLnBrk="1" hangingPunct="1"/>
            <a:endParaRPr lang="en-US" sz="1800" b="1">
              <a:solidFill>
                <a:srgbClr val="FFFF00"/>
              </a:solidFill>
            </a:endParaRPr>
          </a:p>
          <a:p>
            <a:pPr eaLnBrk="1" hangingPunct="1"/>
            <a:endParaRPr lang="en-US" sz="1800" b="1">
              <a:solidFill>
                <a:srgbClr val="FFFF00"/>
              </a:solidFill>
            </a:endParaRPr>
          </a:p>
          <a:p>
            <a:pPr eaLnBrk="1" hangingPunct="1"/>
            <a:endParaRPr lang="en-US" sz="1800" b="1">
              <a:solidFill>
                <a:srgbClr val="FFFF00"/>
              </a:solidFill>
            </a:endParaRPr>
          </a:p>
        </p:txBody>
      </p:sp>
      <p:sp>
        <p:nvSpPr>
          <p:cNvPr id="107526" name="Oval 1030"/>
          <p:cNvSpPr>
            <a:spLocks noChangeArrowheads="1"/>
          </p:cNvSpPr>
          <p:nvPr/>
        </p:nvSpPr>
        <p:spPr bwMode="auto">
          <a:xfrm>
            <a:off x="6781800" y="41910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27" name="Oval 1031"/>
          <p:cNvSpPr>
            <a:spLocks noChangeArrowheads="1"/>
          </p:cNvSpPr>
          <p:nvPr/>
        </p:nvSpPr>
        <p:spPr bwMode="auto">
          <a:xfrm>
            <a:off x="7086600" y="41910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28" name="Oval 1032"/>
          <p:cNvSpPr>
            <a:spLocks noChangeArrowheads="1"/>
          </p:cNvSpPr>
          <p:nvPr/>
        </p:nvSpPr>
        <p:spPr bwMode="auto">
          <a:xfrm>
            <a:off x="6781800" y="45720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29" name="Oval 1033"/>
          <p:cNvSpPr>
            <a:spLocks noChangeArrowheads="1"/>
          </p:cNvSpPr>
          <p:nvPr/>
        </p:nvSpPr>
        <p:spPr bwMode="auto">
          <a:xfrm>
            <a:off x="6781800" y="49530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30" name="Oval 1034"/>
          <p:cNvSpPr>
            <a:spLocks noChangeArrowheads="1"/>
          </p:cNvSpPr>
          <p:nvPr/>
        </p:nvSpPr>
        <p:spPr bwMode="auto">
          <a:xfrm>
            <a:off x="7086600" y="49530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31" name="Oval 1035"/>
          <p:cNvSpPr>
            <a:spLocks noChangeArrowheads="1"/>
          </p:cNvSpPr>
          <p:nvPr/>
        </p:nvSpPr>
        <p:spPr bwMode="auto">
          <a:xfrm>
            <a:off x="7086600" y="45720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32" name="Line 1036"/>
          <p:cNvSpPr>
            <a:spLocks noChangeShapeType="1"/>
          </p:cNvSpPr>
          <p:nvPr/>
        </p:nvSpPr>
        <p:spPr bwMode="auto">
          <a:xfrm>
            <a:off x="7086600" y="2743200"/>
            <a:ext cx="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33" name="Text Box 1037"/>
          <p:cNvSpPr txBox="1">
            <a:spLocks noChangeArrowheads="1"/>
          </p:cNvSpPr>
          <p:nvPr/>
        </p:nvSpPr>
        <p:spPr bwMode="auto">
          <a:xfrm>
            <a:off x="7162800" y="2971800"/>
            <a:ext cx="22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A tricky choice…</a:t>
            </a:r>
          </a:p>
        </p:txBody>
      </p:sp>
      <p:sp>
        <p:nvSpPr>
          <p:cNvPr id="1085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When should resources be treated as “different classes”?</a:t>
            </a:r>
          </a:p>
          <a:p>
            <a:pPr lvl="1"/>
            <a:r>
              <a:rPr lang="en-US" sz="2000" dirty="0"/>
              <a:t>To be in the same class, resources </a:t>
            </a:r>
            <a:r>
              <a:rPr lang="en-US" sz="2000" dirty="0" smtClean="0"/>
              <a:t>need </a:t>
            </a:r>
            <a:r>
              <a:rPr lang="en-US" sz="2000" dirty="0"/>
              <a:t>to be equivalent</a:t>
            </a:r>
          </a:p>
          <a:p>
            <a:pPr lvl="2"/>
            <a:r>
              <a:rPr lang="en-US" sz="1800" dirty="0"/>
              <a:t>“memory pages” are different from “printers”</a:t>
            </a:r>
          </a:p>
          <a:p>
            <a:pPr lvl="1"/>
            <a:r>
              <a:rPr lang="en-US" sz="2000" dirty="0"/>
              <a:t>But for some purposes, we might want to split memory pages into two groups</a:t>
            </a:r>
          </a:p>
          <a:p>
            <a:pPr lvl="2"/>
            <a:r>
              <a:rPr lang="en-US" sz="1800" dirty="0"/>
              <a:t>Fast memory.  Slow memory</a:t>
            </a:r>
          </a:p>
          <a:p>
            <a:pPr lvl="1"/>
            <a:r>
              <a:rPr lang="en-US" sz="2000" dirty="0"/>
              <a:t>Proves useful in doing “ordered resource allocation”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Resource-wait graphs</a:t>
            </a:r>
          </a:p>
        </p:txBody>
      </p:sp>
      <p:sp>
        <p:nvSpPr>
          <p:cNvPr id="109571" name="Oval 1027"/>
          <p:cNvSpPr>
            <a:spLocks noChangeArrowheads="1"/>
          </p:cNvSpPr>
          <p:nvPr/>
        </p:nvSpPr>
        <p:spPr bwMode="auto">
          <a:xfrm>
            <a:off x="1828800" y="2514600"/>
            <a:ext cx="609600" cy="609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3200" b="1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09572" name="Text Box 1028"/>
          <p:cNvSpPr txBox="1">
            <a:spLocks noChangeArrowheads="1"/>
          </p:cNvSpPr>
          <p:nvPr/>
        </p:nvSpPr>
        <p:spPr bwMode="auto">
          <a:xfrm>
            <a:off x="1676400" y="4114800"/>
            <a:ext cx="838200" cy="17399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1800" b="1">
                <a:solidFill>
                  <a:srgbClr val="FFFF00"/>
                </a:solidFill>
              </a:rPr>
              <a:t>1   </a:t>
            </a:r>
          </a:p>
          <a:p>
            <a:pPr eaLnBrk="1" hangingPunct="1"/>
            <a:r>
              <a:rPr lang="en-US" sz="1800" b="1">
                <a:solidFill>
                  <a:srgbClr val="FFFF00"/>
                </a:solidFill>
              </a:rPr>
              <a:t>   </a:t>
            </a:r>
          </a:p>
          <a:p>
            <a:pPr eaLnBrk="1" hangingPunct="1"/>
            <a:endParaRPr lang="en-US" sz="1800" b="1">
              <a:solidFill>
                <a:srgbClr val="FFFF00"/>
              </a:solidFill>
            </a:endParaRPr>
          </a:p>
          <a:p>
            <a:pPr eaLnBrk="1" hangingPunct="1"/>
            <a:endParaRPr lang="en-US" sz="1800" b="1">
              <a:solidFill>
                <a:srgbClr val="FFFF00"/>
              </a:solidFill>
            </a:endParaRPr>
          </a:p>
          <a:p>
            <a:pPr eaLnBrk="1" hangingPunct="1"/>
            <a:endParaRPr lang="en-US" sz="1800" b="1">
              <a:solidFill>
                <a:srgbClr val="FFFF00"/>
              </a:solidFill>
            </a:endParaRPr>
          </a:p>
          <a:p>
            <a:pPr eaLnBrk="1" hangingPunct="1"/>
            <a:endParaRPr lang="en-US" sz="1800" b="1">
              <a:solidFill>
                <a:srgbClr val="FFFF00"/>
              </a:solidFill>
            </a:endParaRPr>
          </a:p>
        </p:txBody>
      </p:sp>
      <p:sp>
        <p:nvSpPr>
          <p:cNvPr id="109573" name="Oval 1029"/>
          <p:cNvSpPr>
            <a:spLocks noChangeArrowheads="1"/>
          </p:cNvSpPr>
          <p:nvPr/>
        </p:nvSpPr>
        <p:spPr bwMode="auto">
          <a:xfrm>
            <a:off x="1828800" y="45720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4" name="Oval 1030"/>
          <p:cNvSpPr>
            <a:spLocks noChangeArrowheads="1"/>
          </p:cNvSpPr>
          <p:nvPr/>
        </p:nvSpPr>
        <p:spPr bwMode="auto">
          <a:xfrm>
            <a:off x="2133600" y="45720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5" name="Oval 1031"/>
          <p:cNvSpPr>
            <a:spLocks noChangeArrowheads="1"/>
          </p:cNvSpPr>
          <p:nvPr/>
        </p:nvSpPr>
        <p:spPr bwMode="auto">
          <a:xfrm>
            <a:off x="1828800" y="49530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6" name="Oval 1032"/>
          <p:cNvSpPr>
            <a:spLocks noChangeArrowheads="1"/>
          </p:cNvSpPr>
          <p:nvPr/>
        </p:nvSpPr>
        <p:spPr bwMode="auto">
          <a:xfrm>
            <a:off x="1828800" y="53340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7" name="Oval 1033"/>
          <p:cNvSpPr>
            <a:spLocks noChangeArrowheads="1"/>
          </p:cNvSpPr>
          <p:nvPr/>
        </p:nvSpPr>
        <p:spPr bwMode="auto">
          <a:xfrm>
            <a:off x="2133600" y="53340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8" name="Oval 1034"/>
          <p:cNvSpPr>
            <a:spLocks noChangeArrowheads="1"/>
          </p:cNvSpPr>
          <p:nvPr/>
        </p:nvSpPr>
        <p:spPr bwMode="auto">
          <a:xfrm>
            <a:off x="2133600" y="49530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9" name="Line 1035"/>
          <p:cNvSpPr>
            <a:spLocks noChangeShapeType="1"/>
          </p:cNvSpPr>
          <p:nvPr/>
        </p:nvSpPr>
        <p:spPr bwMode="auto">
          <a:xfrm>
            <a:off x="2133600" y="3124200"/>
            <a:ext cx="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80" name="Text Box 1036"/>
          <p:cNvSpPr txBox="1">
            <a:spLocks noChangeArrowheads="1"/>
          </p:cNvSpPr>
          <p:nvPr/>
        </p:nvSpPr>
        <p:spPr bwMode="auto">
          <a:xfrm>
            <a:off x="2209800" y="3352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109581" name="Oval 1037"/>
          <p:cNvSpPr>
            <a:spLocks noChangeArrowheads="1"/>
          </p:cNvSpPr>
          <p:nvPr/>
        </p:nvSpPr>
        <p:spPr bwMode="auto">
          <a:xfrm>
            <a:off x="3733800" y="2514600"/>
            <a:ext cx="609600" cy="609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3200" b="1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109582" name="Text Box 1038"/>
          <p:cNvSpPr txBox="1">
            <a:spLocks noChangeArrowheads="1"/>
          </p:cNvSpPr>
          <p:nvPr/>
        </p:nvSpPr>
        <p:spPr bwMode="auto">
          <a:xfrm>
            <a:off x="3581400" y="4114800"/>
            <a:ext cx="838200" cy="17399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1800" b="1">
                <a:solidFill>
                  <a:srgbClr val="FFFF00"/>
                </a:solidFill>
              </a:rPr>
              <a:t>2   </a:t>
            </a:r>
          </a:p>
          <a:p>
            <a:pPr eaLnBrk="1" hangingPunct="1"/>
            <a:r>
              <a:rPr lang="en-US" sz="1800" b="1">
                <a:solidFill>
                  <a:srgbClr val="FFFF00"/>
                </a:solidFill>
              </a:rPr>
              <a:t>   </a:t>
            </a:r>
          </a:p>
          <a:p>
            <a:pPr eaLnBrk="1" hangingPunct="1"/>
            <a:endParaRPr lang="en-US" sz="1800" b="1">
              <a:solidFill>
                <a:srgbClr val="FFFF00"/>
              </a:solidFill>
            </a:endParaRPr>
          </a:p>
          <a:p>
            <a:pPr eaLnBrk="1" hangingPunct="1"/>
            <a:endParaRPr lang="en-US" sz="1800" b="1">
              <a:solidFill>
                <a:srgbClr val="FFFF00"/>
              </a:solidFill>
            </a:endParaRPr>
          </a:p>
          <a:p>
            <a:pPr eaLnBrk="1" hangingPunct="1"/>
            <a:endParaRPr lang="en-US" sz="1800" b="1">
              <a:solidFill>
                <a:srgbClr val="FFFF00"/>
              </a:solidFill>
            </a:endParaRPr>
          </a:p>
          <a:p>
            <a:pPr eaLnBrk="1" hangingPunct="1"/>
            <a:endParaRPr lang="en-US" sz="1800" b="1">
              <a:solidFill>
                <a:srgbClr val="FFFF00"/>
              </a:solidFill>
            </a:endParaRPr>
          </a:p>
        </p:txBody>
      </p:sp>
      <p:sp>
        <p:nvSpPr>
          <p:cNvPr id="109583" name="Oval 1039"/>
          <p:cNvSpPr>
            <a:spLocks noChangeArrowheads="1"/>
          </p:cNvSpPr>
          <p:nvPr/>
        </p:nvSpPr>
        <p:spPr bwMode="auto">
          <a:xfrm>
            <a:off x="3733800" y="49530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84" name="Oval 1040"/>
          <p:cNvSpPr>
            <a:spLocks noChangeArrowheads="1"/>
          </p:cNvSpPr>
          <p:nvPr/>
        </p:nvSpPr>
        <p:spPr bwMode="auto">
          <a:xfrm>
            <a:off x="4038600" y="49530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85" name="Line 1041"/>
          <p:cNvSpPr>
            <a:spLocks noChangeShapeType="1"/>
          </p:cNvSpPr>
          <p:nvPr/>
        </p:nvSpPr>
        <p:spPr bwMode="auto">
          <a:xfrm>
            <a:off x="4038600" y="3124200"/>
            <a:ext cx="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86" name="Text Box 1042"/>
          <p:cNvSpPr txBox="1">
            <a:spLocks noChangeArrowheads="1"/>
          </p:cNvSpPr>
          <p:nvPr/>
        </p:nvSpPr>
        <p:spPr bwMode="auto">
          <a:xfrm>
            <a:off x="4114800" y="3352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109587" name="Oval 1043"/>
          <p:cNvSpPr>
            <a:spLocks noChangeArrowheads="1"/>
          </p:cNvSpPr>
          <p:nvPr/>
        </p:nvSpPr>
        <p:spPr bwMode="auto">
          <a:xfrm>
            <a:off x="5715000" y="2514600"/>
            <a:ext cx="609600" cy="609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3200" b="1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109588" name="Line 1044"/>
          <p:cNvSpPr>
            <a:spLocks noChangeShapeType="1"/>
          </p:cNvSpPr>
          <p:nvPr/>
        </p:nvSpPr>
        <p:spPr bwMode="auto">
          <a:xfrm flipH="1">
            <a:off x="4419600" y="3124200"/>
            <a:ext cx="1600200" cy="1676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89" name="Text Box 1045"/>
          <p:cNvSpPr txBox="1">
            <a:spLocks noChangeArrowheads="1"/>
          </p:cNvSpPr>
          <p:nvPr/>
        </p:nvSpPr>
        <p:spPr bwMode="auto">
          <a:xfrm>
            <a:off x="5791200" y="3352800"/>
            <a:ext cx="22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109590" name="Oval 1046"/>
          <p:cNvSpPr>
            <a:spLocks noChangeArrowheads="1"/>
          </p:cNvSpPr>
          <p:nvPr/>
        </p:nvSpPr>
        <p:spPr bwMode="auto">
          <a:xfrm>
            <a:off x="6858000" y="5638800"/>
            <a:ext cx="609600" cy="609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3200" b="1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109591" name="Line 1047"/>
          <p:cNvSpPr>
            <a:spLocks noChangeShapeType="1"/>
          </p:cNvSpPr>
          <p:nvPr/>
        </p:nvSpPr>
        <p:spPr bwMode="auto">
          <a:xfrm flipH="1" flipV="1">
            <a:off x="2286000" y="3124200"/>
            <a:ext cx="1295400" cy="160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92" name="Text Box 1048"/>
          <p:cNvSpPr txBox="1">
            <a:spLocks noChangeArrowheads="1"/>
          </p:cNvSpPr>
          <p:nvPr/>
        </p:nvSpPr>
        <p:spPr bwMode="auto">
          <a:xfrm>
            <a:off x="2667000" y="34290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109593" name="Text Box 1049"/>
          <p:cNvSpPr txBox="1">
            <a:spLocks noChangeArrowheads="1"/>
          </p:cNvSpPr>
          <p:nvPr/>
        </p:nvSpPr>
        <p:spPr bwMode="auto">
          <a:xfrm>
            <a:off x="5105400" y="504348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109594" name="Line 1050"/>
          <p:cNvSpPr>
            <a:spLocks noChangeShapeType="1"/>
          </p:cNvSpPr>
          <p:nvPr/>
        </p:nvSpPr>
        <p:spPr bwMode="auto">
          <a:xfrm>
            <a:off x="4419600" y="5105400"/>
            <a:ext cx="243840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95" name="Line 1051"/>
          <p:cNvSpPr>
            <a:spLocks noChangeShapeType="1"/>
          </p:cNvSpPr>
          <p:nvPr/>
        </p:nvSpPr>
        <p:spPr bwMode="auto">
          <a:xfrm flipV="1">
            <a:off x="2514600" y="3048000"/>
            <a:ext cx="1295400" cy="213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96" name="Text Box 1052"/>
          <p:cNvSpPr txBox="1">
            <a:spLocks noChangeArrowheads="1"/>
          </p:cNvSpPr>
          <p:nvPr/>
        </p:nvSpPr>
        <p:spPr bwMode="auto">
          <a:xfrm>
            <a:off x="2819400" y="451008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b="1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Reduction rules?</a:t>
            </a:r>
          </a:p>
        </p:txBody>
      </p:sp>
      <p:sp>
        <p:nvSpPr>
          <p:cNvPr id="1105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Find a process that can have all its current requests satisfied (e.g. the “available amount” of any resource it wants is at least enough to satisfy the request)</a:t>
            </a:r>
          </a:p>
          <a:p>
            <a:pPr>
              <a:lnSpc>
                <a:spcPct val="90000"/>
              </a:lnSpc>
            </a:pPr>
            <a:r>
              <a:rPr lang="en-US" sz="2800"/>
              <a:t>Erase that process (in effect: grant the request, let it run, and eventually it will release the resource)</a:t>
            </a:r>
          </a:p>
          <a:p>
            <a:pPr>
              <a:lnSpc>
                <a:spcPct val="90000"/>
              </a:lnSpc>
            </a:pPr>
            <a:r>
              <a:rPr lang="en-US" sz="2800"/>
              <a:t>Continue until we either erase the graph or have an irreducible component.  In the latter case we’ve identified a deadlock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0000FF"/>
                </a:solidFill>
              </a:rPr>
              <a:t>This graph is reducible: The system is not deadlocked</a:t>
            </a:r>
          </a:p>
        </p:txBody>
      </p:sp>
      <p:sp>
        <p:nvSpPr>
          <p:cNvPr id="111619" name="Oval 1027"/>
          <p:cNvSpPr>
            <a:spLocks noChangeArrowheads="1"/>
          </p:cNvSpPr>
          <p:nvPr/>
        </p:nvSpPr>
        <p:spPr bwMode="auto">
          <a:xfrm>
            <a:off x="1828800" y="2514600"/>
            <a:ext cx="609600" cy="609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3200" b="1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11620" name="Text Box 1028"/>
          <p:cNvSpPr txBox="1">
            <a:spLocks noChangeArrowheads="1"/>
          </p:cNvSpPr>
          <p:nvPr/>
        </p:nvSpPr>
        <p:spPr bwMode="auto">
          <a:xfrm>
            <a:off x="1676400" y="4114800"/>
            <a:ext cx="838200" cy="17399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1800" b="1">
                <a:solidFill>
                  <a:srgbClr val="FFFF00"/>
                </a:solidFill>
              </a:rPr>
              <a:t>1   </a:t>
            </a:r>
          </a:p>
          <a:p>
            <a:pPr eaLnBrk="1" hangingPunct="1"/>
            <a:r>
              <a:rPr lang="en-US" sz="1800" b="1">
                <a:solidFill>
                  <a:srgbClr val="FFFF00"/>
                </a:solidFill>
              </a:rPr>
              <a:t>   </a:t>
            </a:r>
          </a:p>
          <a:p>
            <a:pPr eaLnBrk="1" hangingPunct="1"/>
            <a:endParaRPr lang="en-US" sz="1800" b="1">
              <a:solidFill>
                <a:srgbClr val="FFFF00"/>
              </a:solidFill>
            </a:endParaRPr>
          </a:p>
          <a:p>
            <a:pPr eaLnBrk="1" hangingPunct="1"/>
            <a:endParaRPr lang="en-US" sz="1800" b="1">
              <a:solidFill>
                <a:srgbClr val="FFFF00"/>
              </a:solidFill>
            </a:endParaRPr>
          </a:p>
          <a:p>
            <a:pPr eaLnBrk="1" hangingPunct="1"/>
            <a:endParaRPr lang="en-US" sz="1800" b="1">
              <a:solidFill>
                <a:srgbClr val="FFFF00"/>
              </a:solidFill>
            </a:endParaRPr>
          </a:p>
          <a:p>
            <a:pPr eaLnBrk="1" hangingPunct="1"/>
            <a:endParaRPr lang="en-US" sz="1800" b="1">
              <a:solidFill>
                <a:srgbClr val="FFFF00"/>
              </a:solidFill>
            </a:endParaRPr>
          </a:p>
        </p:txBody>
      </p:sp>
      <p:sp>
        <p:nvSpPr>
          <p:cNvPr id="111621" name="Oval 1029"/>
          <p:cNvSpPr>
            <a:spLocks noChangeArrowheads="1"/>
          </p:cNvSpPr>
          <p:nvPr/>
        </p:nvSpPr>
        <p:spPr bwMode="auto">
          <a:xfrm>
            <a:off x="1828800" y="45720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22" name="Oval 1030"/>
          <p:cNvSpPr>
            <a:spLocks noChangeArrowheads="1"/>
          </p:cNvSpPr>
          <p:nvPr/>
        </p:nvSpPr>
        <p:spPr bwMode="auto">
          <a:xfrm>
            <a:off x="2133600" y="45720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23" name="Oval 1031"/>
          <p:cNvSpPr>
            <a:spLocks noChangeArrowheads="1"/>
          </p:cNvSpPr>
          <p:nvPr/>
        </p:nvSpPr>
        <p:spPr bwMode="auto">
          <a:xfrm>
            <a:off x="1828800" y="49530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24" name="Oval 1032"/>
          <p:cNvSpPr>
            <a:spLocks noChangeArrowheads="1"/>
          </p:cNvSpPr>
          <p:nvPr/>
        </p:nvSpPr>
        <p:spPr bwMode="auto">
          <a:xfrm>
            <a:off x="1828800" y="53340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25" name="Oval 1033"/>
          <p:cNvSpPr>
            <a:spLocks noChangeArrowheads="1"/>
          </p:cNvSpPr>
          <p:nvPr/>
        </p:nvSpPr>
        <p:spPr bwMode="auto">
          <a:xfrm>
            <a:off x="2133600" y="53340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26" name="Oval 1034"/>
          <p:cNvSpPr>
            <a:spLocks noChangeArrowheads="1"/>
          </p:cNvSpPr>
          <p:nvPr/>
        </p:nvSpPr>
        <p:spPr bwMode="auto">
          <a:xfrm>
            <a:off x="2133600" y="49530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27" name="Line 1035"/>
          <p:cNvSpPr>
            <a:spLocks noChangeShapeType="1"/>
          </p:cNvSpPr>
          <p:nvPr/>
        </p:nvSpPr>
        <p:spPr bwMode="auto">
          <a:xfrm>
            <a:off x="2133600" y="3124200"/>
            <a:ext cx="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28" name="Text Box 1036"/>
          <p:cNvSpPr txBox="1">
            <a:spLocks noChangeArrowheads="1"/>
          </p:cNvSpPr>
          <p:nvPr/>
        </p:nvSpPr>
        <p:spPr bwMode="auto">
          <a:xfrm>
            <a:off x="2209800" y="3352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111629" name="Oval 1037"/>
          <p:cNvSpPr>
            <a:spLocks noChangeArrowheads="1"/>
          </p:cNvSpPr>
          <p:nvPr/>
        </p:nvSpPr>
        <p:spPr bwMode="auto">
          <a:xfrm>
            <a:off x="3733800" y="2514600"/>
            <a:ext cx="609600" cy="609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3200" b="1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111630" name="Text Box 1038"/>
          <p:cNvSpPr txBox="1">
            <a:spLocks noChangeArrowheads="1"/>
          </p:cNvSpPr>
          <p:nvPr/>
        </p:nvSpPr>
        <p:spPr bwMode="auto">
          <a:xfrm>
            <a:off x="3581400" y="4114800"/>
            <a:ext cx="838200" cy="17399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1800" b="1">
                <a:solidFill>
                  <a:srgbClr val="FFFF00"/>
                </a:solidFill>
              </a:rPr>
              <a:t>2   </a:t>
            </a:r>
          </a:p>
          <a:p>
            <a:pPr eaLnBrk="1" hangingPunct="1"/>
            <a:r>
              <a:rPr lang="en-US" sz="1800" b="1">
                <a:solidFill>
                  <a:srgbClr val="FFFF00"/>
                </a:solidFill>
              </a:rPr>
              <a:t>   </a:t>
            </a:r>
          </a:p>
          <a:p>
            <a:pPr eaLnBrk="1" hangingPunct="1"/>
            <a:endParaRPr lang="en-US" sz="1800" b="1">
              <a:solidFill>
                <a:srgbClr val="FFFF00"/>
              </a:solidFill>
            </a:endParaRPr>
          </a:p>
          <a:p>
            <a:pPr eaLnBrk="1" hangingPunct="1"/>
            <a:endParaRPr lang="en-US" sz="1800" b="1">
              <a:solidFill>
                <a:srgbClr val="FFFF00"/>
              </a:solidFill>
            </a:endParaRPr>
          </a:p>
          <a:p>
            <a:pPr eaLnBrk="1" hangingPunct="1"/>
            <a:endParaRPr lang="en-US" sz="1800" b="1">
              <a:solidFill>
                <a:srgbClr val="FFFF00"/>
              </a:solidFill>
            </a:endParaRPr>
          </a:p>
          <a:p>
            <a:pPr eaLnBrk="1" hangingPunct="1"/>
            <a:endParaRPr lang="en-US" sz="1800" b="1">
              <a:solidFill>
                <a:srgbClr val="FFFF00"/>
              </a:solidFill>
            </a:endParaRPr>
          </a:p>
        </p:txBody>
      </p:sp>
      <p:sp>
        <p:nvSpPr>
          <p:cNvPr id="111631" name="Oval 1039"/>
          <p:cNvSpPr>
            <a:spLocks noChangeArrowheads="1"/>
          </p:cNvSpPr>
          <p:nvPr/>
        </p:nvSpPr>
        <p:spPr bwMode="auto">
          <a:xfrm>
            <a:off x="3733800" y="49530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32" name="Oval 1040"/>
          <p:cNvSpPr>
            <a:spLocks noChangeArrowheads="1"/>
          </p:cNvSpPr>
          <p:nvPr/>
        </p:nvSpPr>
        <p:spPr bwMode="auto">
          <a:xfrm>
            <a:off x="4038600" y="49530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33" name="Line 1041"/>
          <p:cNvSpPr>
            <a:spLocks noChangeShapeType="1"/>
          </p:cNvSpPr>
          <p:nvPr/>
        </p:nvSpPr>
        <p:spPr bwMode="auto">
          <a:xfrm>
            <a:off x="4038600" y="3124200"/>
            <a:ext cx="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34" name="Text Box 1042"/>
          <p:cNvSpPr txBox="1">
            <a:spLocks noChangeArrowheads="1"/>
          </p:cNvSpPr>
          <p:nvPr/>
        </p:nvSpPr>
        <p:spPr bwMode="auto">
          <a:xfrm>
            <a:off x="4114800" y="3352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111635" name="Oval 1043"/>
          <p:cNvSpPr>
            <a:spLocks noChangeArrowheads="1"/>
          </p:cNvSpPr>
          <p:nvPr/>
        </p:nvSpPr>
        <p:spPr bwMode="auto">
          <a:xfrm>
            <a:off x="5715000" y="2514600"/>
            <a:ext cx="609600" cy="609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3200" b="1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111636" name="Line 1044"/>
          <p:cNvSpPr>
            <a:spLocks noChangeShapeType="1"/>
          </p:cNvSpPr>
          <p:nvPr/>
        </p:nvSpPr>
        <p:spPr bwMode="auto">
          <a:xfrm flipH="1">
            <a:off x="4419600" y="3124200"/>
            <a:ext cx="1600200" cy="1676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37" name="Text Box 1045"/>
          <p:cNvSpPr txBox="1">
            <a:spLocks noChangeArrowheads="1"/>
          </p:cNvSpPr>
          <p:nvPr/>
        </p:nvSpPr>
        <p:spPr bwMode="auto">
          <a:xfrm>
            <a:off x="5791200" y="3352800"/>
            <a:ext cx="22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111638" name="Oval 1046"/>
          <p:cNvSpPr>
            <a:spLocks noChangeArrowheads="1"/>
          </p:cNvSpPr>
          <p:nvPr/>
        </p:nvSpPr>
        <p:spPr bwMode="auto">
          <a:xfrm>
            <a:off x="6858000" y="5638800"/>
            <a:ext cx="609600" cy="609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3200" b="1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111639" name="Line 1047"/>
          <p:cNvSpPr>
            <a:spLocks noChangeShapeType="1"/>
          </p:cNvSpPr>
          <p:nvPr/>
        </p:nvSpPr>
        <p:spPr bwMode="auto">
          <a:xfrm flipH="1" flipV="1">
            <a:off x="2286000" y="3124200"/>
            <a:ext cx="1295400" cy="160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40" name="Text Box 1048"/>
          <p:cNvSpPr txBox="1">
            <a:spLocks noChangeArrowheads="1"/>
          </p:cNvSpPr>
          <p:nvPr/>
        </p:nvSpPr>
        <p:spPr bwMode="auto">
          <a:xfrm>
            <a:off x="2667000" y="34290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111641" name="Text Box 1049"/>
          <p:cNvSpPr txBox="1">
            <a:spLocks noChangeArrowheads="1"/>
          </p:cNvSpPr>
          <p:nvPr/>
        </p:nvSpPr>
        <p:spPr bwMode="auto">
          <a:xfrm>
            <a:off x="5105400" y="504348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111642" name="Line 1050"/>
          <p:cNvSpPr>
            <a:spLocks noChangeShapeType="1"/>
          </p:cNvSpPr>
          <p:nvPr/>
        </p:nvSpPr>
        <p:spPr bwMode="auto">
          <a:xfrm>
            <a:off x="4419600" y="5105400"/>
            <a:ext cx="243840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43" name="Line 1051"/>
          <p:cNvSpPr>
            <a:spLocks noChangeShapeType="1"/>
          </p:cNvSpPr>
          <p:nvPr/>
        </p:nvSpPr>
        <p:spPr bwMode="auto">
          <a:xfrm flipV="1">
            <a:off x="2514600" y="3048000"/>
            <a:ext cx="1295400" cy="213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44" name="Text Box 1052"/>
          <p:cNvSpPr txBox="1">
            <a:spLocks noChangeArrowheads="1"/>
          </p:cNvSpPr>
          <p:nvPr/>
        </p:nvSpPr>
        <p:spPr bwMode="auto">
          <a:xfrm>
            <a:off x="2819400" y="451008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116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116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116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116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1116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116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1116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116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1116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500" fill="hold"/>
                                        <p:tgtEl>
                                          <p:spTgt spid="1116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1116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1116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116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500" fill="hold"/>
                                        <p:tgtEl>
                                          <p:spTgt spid="1116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1116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1116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116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116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116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1116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116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1116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1116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3" dur="500" fill="hold"/>
                                        <p:tgtEl>
                                          <p:spTgt spid="1116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4" dur="500" fill="hold"/>
                                        <p:tgtEl>
                                          <p:spTgt spid="1116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5" dur="500" fill="hold"/>
                                        <p:tgtEl>
                                          <p:spTgt spid="1116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1116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1116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1116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1116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1116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1116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animBg="1"/>
      <p:bldP spid="111619" grpId="1" animBg="1"/>
      <p:bldP spid="111627" grpId="0" animBg="1"/>
      <p:bldP spid="111628" grpId="0"/>
      <p:bldP spid="111628" grpId="1"/>
      <p:bldP spid="111629" grpId="0" animBg="1"/>
      <p:bldP spid="111629" grpId="1" animBg="1"/>
      <p:bldP spid="111633" grpId="0" animBg="1"/>
      <p:bldP spid="111634" grpId="0"/>
      <p:bldP spid="111635" grpId="0" animBg="1"/>
      <p:bldP spid="111636" grpId="0" animBg="1"/>
      <p:bldP spid="111637" grpId="0"/>
      <p:bldP spid="111638" grpId="0" animBg="1"/>
      <p:bldP spid="111638" grpId="1" animBg="1"/>
      <p:bldP spid="111639" grpId="0" animBg="1"/>
      <p:bldP spid="111640" grpId="0"/>
      <p:bldP spid="111641" grpId="0"/>
      <p:bldP spid="111642" grpId="0" animBg="1"/>
      <p:bldP spid="111642" grpId="1" animBg="1"/>
      <p:bldP spid="111643" grpId="0" animBg="1"/>
      <p:bldP spid="11164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0000FF"/>
                </a:solidFill>
              </a:rPr>
              <a:t>This graph is not reducible: The system is deadlocked</a:t>
            </a:r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 flipH="1">
            <a:off x="990600" y="2362200"/>
            <a:ext cx="5791200" cy="3733800"/>
            <a:chOff x="1536" y="1488"/>
            <a:chExt cx="3648" cy="2352"/>
          </a:xfrm>
        </p:grpSpPr>
        <p:sp>
          <p:nvSpPr>
            <p:cNvPr id="112644" name="Oval 1028"/>
            <p:cNvSpPr>
              <a:spLocks noChangeArrowheads="1"/>
            </p:cNvSpPr>
            <p:nvPr/>
          </p:nvSpPr>
          <p:spPr bwMode="auto">
            <a:xfrm>
              <a:off x="1632" y="1488"/>
              <a:ext cx="384" cy="3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3200" b="1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112645" name="Text Box 1029"/>
            <p:cNvSpPr txBox="1">
              <a:spLocks noChangeArrowheads="1"/>
            </p:cNvSpPr>
            <p:nvPr/>
          </p:nvSpPr>
          <p:spPr bwMode="auto">
            <a:xfrm>
              <a:off x="1536" y="2496"/>
              <a:ext cx="528" cy="1096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 b="1">
                  <a:solidFill>
                    <a:srgbClr val="FFFF00"/>
                  </a:solidFill>
                </a:rPr>
                <a:t>1   </a:t>
              </a:r>
            </a:p>
            <a:p>
              <a:pPr eaLnBrk="1" hangingPunct="1"/>
              <a:r>
                <a:rPr lang="en-US" sz="1800" b="1">
                  <a:solidFill>
                    <a:srgbClr val="FFFF00"/>
                  </a:solidFill>
                </a:rPr>
                <a:t>   </a:t>
              </a:r>
            </a:p>
            <a:p>
              <a:pPr eaLnBrk="1" hangingPunct="1"/>
              <a:endParaRPr lang="en-US" sz="1800" b="1">
                <a:solidFill>
                  <a:srgbClr val="FFFF00"/>
                </a:solidFill>
              </a:endParaRPr>
            </a:p>
            <a:p>
              <a:pPr eaLnBrk="1" hangingPunct="1"/>
              <a:endParaRPr lang="en-US" sz="1800" b="1">
                <a:solidFill>
                  <a:srgbClr val="FFFF00"/>
                </a:solidFill>
              </a:endParaRPr>
            </a:p>
            <a:p>
              <a:pPr eaLnBrk="1" hangingPunct="1"/>
              <a:endParaRPr lang="en-US" sz="1800" b="1">
                <a:solidFill>
                  <a:srgbClr val="FFFF00"/>
                </a:solidFill>
              </a:endParaRPr>
            </a:p>
            <a:p>
              <a:pPr eaLnBrk="1" hangingPunct="1"/>
              <a:endParaRPr lang="en-US" sz="1800" b="1">
                <a:solidFill>
                  <a:srgbClr val="FFFF00"/>
                </a:solidFill>
              </a:endParaRPr>
            </a:p>
          </p:txBody>
        </p:sp>
        <p:sp>
          <p:nvSpPr>
            <p:cNvPr id="112646" name="Oval 1030"/>
            <p:cNvSpPr>
              <a:spLocks noChangeArrowheads="1"/>
            </p:cNvSpPr>
            <p:nvPr/>
          </p:nvSpPr>
          <p:spPr bwMode="auto">
            <a:xfrm>
              <a:off x="1632" y="2784"/>
              <a:ext cx="144" cy="14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47" name="Oval 1031"/>
            <p:cNvSpPr>
              <a:spLocks noChangeArrowheads="1"/>
            </p:cNvSpPr>
            <p:nvPr/>
          </p:nvSpPr>
          <p:spPr bwMode="auto">
            <a:xfrm>
              <a:off x="1824" y="2784"/>
              <a:ext cx="144" cy="14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48" name="Oval 1032"/>
            <p:cNvSpPr>
              <a:spLocks noChangeArrowheads="1"/>
            </p:cNvSpPr>
            <p:nvPr/>
          </p:nvSpPr>
          <p:spPr bwMode="auto">
            <a:xfrm>
              <a:off x="1632" y="3024"/>
              <a:ext cx="144" cy="14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49" name="Oval 1033"/>
            <p:cNvSpPr>
              <a:spLocks noChangeArrowheads="1"/>
            </p:cNvSpPr>
            <p:nvPr/>
          </p:nvSpPr>
          <p:spPr bwMode="auto">
            <a:xfrm>
              <a:off x="1632" y="3264"/>
              <a:ext cx="144" cy="14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0" name="Oval 1034"/>
            <p:cNvSpPr>
              <a:spLocks noChangeArrowheads="1"/>
            </p:cNvSpPr>
            <p:nvPr/>
          </p:nvSpPr>
          <p:spPr bwMode="auto">
            <a:xfrm>
              <a:off x="1824" y="3264"/>
              <a:ext cx="144" cy="14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1" name="Oval 1035"/>
            <p:cNvSpPr>
              <a:spLocks noChangeArrowheads="1"/>
            </p:cNvSpPr>
            <p:nvPr/>
          </p:nvSpPr>
          <p:spPr bwMode="auto">
            <a:xfrm>
              <a:off x="1824" y="3024"/>
              <a:ext cx="144" cy="14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2" name="Line 1036"/>
            <p:cNvSpPr>
              <a:spLocks noChangeShapeType="1"/>
            </p:cNvSpPr>
            <p:nvPr/>
          </p:nvSpPr>
          <p:spPr bwMode="auto">
            <a:xfrm>
              <a:off x="1824" y="1872"/>
              <a:ext cx="0" cy="6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53" name="Text Box 1037"/>
            <p:cNvSpPr txBox="1">
              <a:spLocks noChangeArrowheads="1"/>
            </p:cNvSpPr>
            <p:nvPr/>
          </p:nvSpPr>
          <p:spPr bwMode="auto">
            <a:xfrm>
              <a:off x="1872" y="2016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800" b="1"/>
                <a:t>4</a:t>
              </a:r>
            </a:p>
          </p:txBody>
        </p:sp>
        <p:sp>
          <p:nvSpPr>
            <p:cNvPr id="112654" name="Oval 1038"/>
            <p:cNvSpPr>
              <a:spLocks noChangeArrowheads="1"/>
            </p:cNvSpPr>
            <p:nvPr/>
          </p:nvSpPr>
          <p:spPr bwMode="auto">
            <a:xfrm>
              <a:off x="2832" y="1488"/>
              <a:ext cx="384" cy="3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3200" b="1">
                  <a:solidFill>
                    <a:srgbClr val="FFFF00"/>
                  </a:solidFill>
                </a:rPr>
                <a:t>2</a:t>
              </a:r>
            </a:p>
          </p:txBody>
        </p:sp>
        <p:sp>
          <p:nvSpPr>
            <p:cNvPr id="112655" name="Text Box 1039"/>
            <p:cNvSpPr txBox="1">
              <a:spLocks noChangeArrowheads="1"/>
            </p:cNvSpPr>
            <p:nvPr/>
          </p:nvSpPr>
          <p:spPr bwMode="auto">
            <a:xfrm>
              <a:off x="2736" y="2496"/>
              <a:ext cx="528" cy="1096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800" b="1">
                  <a:solidFill>
                    <a:srgbClr val="FFFF00"/>
                  </a:solidFill>
                </a:rPr>
                <a:t>2   </a:t>
              </a:r>
            </a:p>
            <a:p>
              <a:pPr eaLnBrk="1" hangingPunct="1"/>
              <a:r>
                <a:rPr lang="en-US" sz="1800" b="1">
                  <a:solidFill>
                    <a:srgbClr val="FFFF00"/>
                  </a:solidFill>
                </a:rPr>
                <a:t>   </a:t>
              </a:r>
            </a:p>
            <a:p>
              <a:pPr eaLnBrk="1" hangingPunct="1"/>
              <a:endParaRPr lang="en-US" sz="1800" b="1">
                <a:solidFill>
                  <a:srgbClr val="FFFF00"/>
                </a:solidFill>
              </a:endParaRPr>
            </a:p>
            <a:p>
              <a:pPr eaLnBrk="1" hangingPunct="1"/>
              <a:endParaRPr lang="en-US" sz="1800" b="1">
                <a:solidFill>
                  <a:srgbClr val="FFFF00"/>
                </a:solidFill>
              </a:endParaRPr>
            </a:p>
            <a:p>
              <a:pPr eaLnBrk="1" hangingPunct="1"/>
              <a:endParaRPr lang="en-US" sz="1800" b="1">
                <a:solidFill>
                  <a:srgbClr val="FFFF00"/>
                </a:solidFill>
              </a:endParaRPr>
            </a:p>
            <a:p>
              <a:pPr eaLnBrk="1" hangingPunct="1"/>
              <a:endParaRPr lang="en-US" sz="1800" b="1">
                <a:solidFill>
                  <a:srgbClr val="FFFF00"/>
                </a:solidFill>
              </a:endParaRPr>
            </a:p>
          </p:txBody>
        </p:sp>
        <p:sp>
          <p:nvSpPr>
            <p:cNvPr id="112656" name="Oval 1040"/>
            <p:cNvSpPr>
              <a:spLocks noChangeArrowheads="1"/>
            </p:cNvSpPr>
            <p:nvPr/>
          </p:nvSpPr>
          <p:spPr bwMode="auto">
            <a:xfrm>
              <a:off x="2832" y="3024"/>
              <a:ext cx="144" cy="14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7" name="Oval 1041"/>
            <p:cNvSpPr>
              <a:spLocks noChangeArrowheads="1"/>
            </p:cNvSpPr>
            <p:nvPr/>
          </p:nvSpPr>
          <p:spPr bwMode="auto">
            <a:xfrm>
              <a:off x="3024" y="3024"/>
              <a:ext cx="144" cy="14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8" name="Line 1042"/>
            <p:cNvSpPr>
              <a:spLocks noChangeShapeType="1"/>
            </p:cNvSpPr>
            <p:nvPr/>
          </p:nvSpPr>
          <p:spPr bwMode="auto">
            <a:xfrm>
              <a:off x="3024" y="1872"/>
              <a:ext cx="0" cy="6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59" name="Text Box 1043"/>
            <p:cNvSpPr txBox="1">
              <a:spLocks noChangeArrowheads="1"/>
            </p:cNvSpPr>
            <p:nvPr/>
          </p:nvSpPr>
          <p:spPr bwMode="auto">
            <a:xfrm>
              <a:off x="3072" y="2016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800" b="1"/>
                <a:t>2</a:t>
              </a:r>
            </a:p>
          </p:txBody>
        </p:sp>
        <p:sp>
          <p:nvSpPr>
            <p:cNvPr id="112660" name="Oval 1044"/>
            <p:cNvSpPr>
              <a:spLocks noChangeArrowheads="1"/>
            </p:cNvSpPr>
            <p:nvPr/>
          </p:nvSpPr>
          <p:spPr bwMode="auto">
            <a:xfrm>
              <a:off x="4080" y="1488"/>
              <a:ext cx="384" cy="3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3200" b="1">
                  <a:solidFill>
                    <a:srgbClr val="FFFF00"/>
                  </a:solidFill>
                </a:rPr>
                <a:t>3</a:t>
              </a:r>
            </a:p>
          </p:txBody>
        </p:sp>
        <p:sp>
          <p:nvSpPr>
            <p:cNvPr id="112661" name="Line 1045"/>
            <p:cNvSpPr>
              <a:spLocks noChangeShapeType="1"/>
            </p:cNvSpPr>
            <p:nvPr/>
          </p:nvSpPr>
          <p:spPr bwMode="auto">
            <a:xfrm flipH="1">
              <a:off x="3264" y="1872"/>
              <a:ext cx="1008" cy="105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62" name="Text Box 1046"/>
            <p:cNvSpPr txBox="1">
              <a:spLocks noChangeArrowheads="1"/>
            </p:cNvSpPr>
            <p:nvPr/>
          </p:nvSpPr>
          <p:spPr bwMode="auto">
            <a:xfrm>
              <a:off x="4128" y="2016"/>
              <a:ext cx="1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112663" name="Oval 1047"/>
            <p:cNvSpPr>
              <a:spLocks noChangeArrowheads="1"/>
            </p:cNvSpPr>
            <p:nvPr/>
          </p:nvSpPr>
          <p:spPr bwMode="auto">
            <a:xfrm>
              <a:off x="4800" y="3456"/>
              <a:ext cx="384" cy="3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3200" b="1">
                  <a:solidFill>
                    <a:srgbClr val="FFFF00"/>
                  </a:solidFill>
                </a:rPr>
                <a:t>4</a:t>
              </a:r>
            </a:p>
          </p:txBody>
        </p:sp>
        <p:sp>
          <p:nvSpPr>
            <p:cNvPr id="112664" name="Line 1048"/>
            <p:cNvSpPr>
              <a:spLocks noChangeShapeType="1"/>
            </p:cNvSpPr>
            <p:nvPr/>
          </p:nvSpPr>
          <p:spPr bwMode="auto">
            <a:xfrm flipH="1" flipV="1">
              <a:off x="1920" y="1872"/>
              <a:ext cx="816" cy="10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65" name="Text Box 1049"/>
            <p:cNvSpPr txBox="1">
              <a:spLocks noChangeArrowheads="1"/>
            </p:cNvSpPr>
            <p:nvPr/>
          </p:nvSpPr>
          <p:spPr bwMode="auto">
            <a:xfrm>
              <a:off x="2160" y="2064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112666" name="Text Box 1050"/>
            <p:cNvSpPr txBox="1">
              <a:spLocks noChangeArrowheads="1"/>
            </p:cNvSpPr>
            <p:nvPr/>
          </p:nvSpPr>
          <p:spPr bwMode="auto">
            <a:xfrm>
              <a:off x="3696" y="3081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112667" name="Line 1051"/>
            <p:cNvSpPr>
              <a:spLocks noChangeShapeType="1"/>
            </p:cNvSpPr>
            <p:nvPr/>
          </p:nvSpPr>
          <p:spPr bwMode="auto">
            <a:xfrm>
              <a:off x="3264" y="3120"/>
              <a:ext cx="1536" cy="48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68" name="Line 1052"/>
            <p:cNvSpPr>
              <a:spLocks noChangeShapeType="1"/>
            </p:cNvSpPr>
            <p:nvPr/>
          </p:nvSpPr>
          <p:spPr bwMode="auto">
            <a:xfrm flipV="1">
              <a:off x="2064" y="1824"/>
              <a:ext cx="816" cy="13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69" name="Text Box 1053"/>
            <p:cNvSpPr txBox="1">
              <a:spLocks noChangeArrowheads="1"/>
            </p:cNvSpPr>
            <p:nvPr/>
          </p:nvSpPr>
          <p:spPr bwMode="auto">
            <a:xfrm>
              <a:off x="2256" y="2745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800" b="1"/>
                <a:t>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Comments</a:t>
            </a:r>
          </a:p>
        </p:txBody>
      </p:sp>
      <p:sp>
        <p:nvSpPr>
          <p:cNvPr id="1136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It isn’t common for systems to actually implement this kind of test </a:t>
            </a:r>
          </a:p>
          <a:p>
            <a:pPr>
              <a:lnSpc>
                <a:spcPct val="90000"/>
              </a:lnSpc>
            </a:pPr>
            <a:r>
              <a:rPr lang="en-US" sz="2800"/>
              <a:t>However, we’ll use a version of the resource reduction graph as part of an algorithm called the “Banker’s Algorithm”.</a:t>
            </a:r>
          </a:p>
          <a:p>
            <a:pPr>
              <a:lnSpc>
                <a:spcPct val="90000"/>
              </a:lnSpc>
            </a:pPr>
            <a:r>
              <a:rPr lang="en-US" sz="2800"/>
              <a:t>Idea is to schedule the granting of resources so as to avoid potentially deadlock states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Some questions you might ask</a:t>
            </a:r>
          </a:p>
        </p:txBody>
      </p:sp>
      <p:sp>
        <p:nvSpPr>
          <p:cNvPr id="1146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Does the order in which we do the reduction matter?</a:t>
            </a:r>
          </a:p>
          <a:p>
            <a:pPr lvl="1">
              <a:lnSpc>
                <a:spcPct val="90000"/>
              </a:lnSpc>
            </a:pPr>
            <a:r>
              <a:rPr lang="en-US"/>
              <a:t>Answer: No.  The reason is that if a node is a candidate for reduction at step i, and we don’t pick it, it remains a candidate for reduction at step i+1</a:t>
            </a:r>
          </a:p>
          <a:p>
            <a:pPr lvl="1">
              <a:lnSpc>
                <a:spcPct val="90000"/>
              </a:lnSpc>
            </a:pPr>
            <a:r>
              <a:rPr lang="en-US"/>
              <a:t>Thus eventually, no matter what order we do it in, we’ll reduce by every node where reduction is feasible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Some questions you might ask</a:t>
            </a:r>
          </a:p>
        </p:txBody>
      </p:sp>
      <p:sp>
        <p:nvSpPr>
          <p:cNvPr id="11571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If a system is deadlocked, could </a:t>
            </a:r>
            <a:r>
              <a:rPr lang="en-US" sz="2800" dirty="0" smtClean="0"/>
              <a:t>the deadlock </a:t>
            </a:r>
            <a:r>
              <a:rPr lang="en-US" sz="2800" dirty="0"/>
              <a:t>go </a:t>
            </a:r>
            <a:r>
              <a:rPr lang="en-US" sz="2800" dirty="0" smtClean="0"/>
              <a:t>away on its own?</a:t>
            </a:r>
            <a:endParaRPr lang="en-US" sz="2800" dirty="0"/>
          </a:p>
          <a:p>
            <a:pPr lvl="1"/>
            <a:r>
              <a:rPr lang="en-US" sz="2400" dirty="0"/>
              <a:t>No, unless someone kills one of the threads or something causes a process to release a resource</a:t>
            </a:r>
          </a:p>
          <a:p>
            <a:pPr lvl="1"/>
            <a:r>
              <a:rPr lang="en-US" sz="2400" dirty="0"/>
              <a:t>Many real systems put time limits on “waiting” precisely for this reason.  When a process gets a timeout exception, it gives up waiting and this also can eliminate the deadlock</a:t>
            </a:r>
          </a:p>
          <a:p>
            <a:pPr lvl="1"/>
            <a:r>
              <a:rPr lang="en-US" sz="2400" dirty="0"/>
              <a:t>But that process may be forced to terminate itself because often, if a process can’t get what it needs, there are no other options available!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1: </a:t>
            </a:r>
            <a:r>
              <a:rPr lang="en-US" dirty="0">
                <a:solidFill>
                  <a:srgbClr val="0000FF"/>
                </a:solidFill>
              </a:rPr>
              <a:t>Semaphores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70000"/>
            <a:ext cx="8178800" cy="1600200"/>
          </a:xfrm>
        </p:spPr>
        <p:txBody>
          <a:bodyPr/>
          <a:lstStyle/>
          <a:p>
            <a:pPr marL="914400" lvl="1" indent="-457200">
              <a:spcBef>
                <a:spcPct val="0"/>
              </a:spcBef>
              <a:buFont typeface="Symbol" pitchFamily="18" charset="2"/>
              <a:buChar char="·"/>
            </a:pPr>
            <a:endParaRPr lang="en-US" sz="1800">
              <a:solidFill>
                <a:srgbClr val="009900"/>
              </a:solidFill>
              <a:latin typeface="Comic Sans MS" pitchFamily="1" charset="0"/>
            </a:endParaRP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800" b="1">
                <a:solidFill>
                  <a:srgbClr val="009900"/>
                </a:solidFill>
                <a:latin typeface="Comic Sans MS" pitchFamily="1" charset="0"/>
              </a:rPr>
              <a:t>semaphore: 	mutex1 = 1    /* protects resource 1 */</a:t>
            </a:r>
            <a:br>
              <a:rPr lang="en-US" sz="1800" b="1">
                <a:solidFill>
                  <a:srgbClr val="009900"/>
                </a:solidFill>
                <a:latin typeface="Comic Sans MS" pitchFamily="1" charset="0"/>
              </a:rPr>
            </a:br>
            <a:r>
              <a:rPr lang="en-US" sz="1800" b="1">
                <a:solidFill>
                  <a:srgbClr val="009900"/>
                </a:solidFill>
                <a:latin typeface="Comic Sans MS" pitchFamily="1" charset="0"/>
              </a:rPr>
              <a:t>              mutex2 = 1    /* protects resource 2 */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62000" y="2933700"/>
            <a:ext cx="3251200" cy="359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9900"/>
                </a:solidFill>
                <a:latin typeface="Comic Sans MS" pitchFamily="1" charset="0"/>
              </a:rPr>
              <a:t>Process A code: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9900"/>
                </a:solidFill>
                <a:latin typeface="Comic Sans MS" pitchFamily="1" charset="0"/>
              </a:rPr>
              <a:t> {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9900"/>
                </a:solidFill>
                <a:latin typeface="Comic Sans MS" pitchFamily="1" charset="0"/>
              </a:rPr>
              <a:t>    /* initial compute */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9900"/>
                </a:solidFill>
                <a:latin typeface="Comic Sans MS" pitchFamily="1" charset="0"/>
              </a:rPr>
              <a:t>   </a:t>
            </a:r>
            <a:r>
              <a:rPr lang="en-US" sz="1800" b="1" dirty="0" smtClean="0">
                <a:solidFill>
                  <a:srgbClr val="009900"/>
                </a:solidFill>
                <a:latin typeface="Comic Sans MS" pitchFamily="1" charset="0"/>
              </a:rPr>
              <a:t>P(file)</a:t>
            </a:r>
            <a:endParaRPr lang="en-US" sz="1800" b="1" dirty="0">
              <a:solidFill>
                <a:srgbClr val="009900"/>
              </a:solidFill>
              <a:latin typeface="Comic Sans MS" pitchFamily="1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9900"/>
                </a:solidFill>
                <a:latin typeface="Comic Sans MS" pitchFamily="1" charset="0"/>
              </a:rPr>
              <a:t>   </a:t>
            </a:r>
            <a:r>
              <a:rPr lang="en-US" sz="1800" b="1" dirty="0" smtClean="0">
                <a:solidFill>
                  <a:srgbClr val="009900"/>
                </a:solidFill>
                <a:latin typeface="Comic Sans MS" pitchFamily="1" charset="0"/>
              </a:rPr>
              <a:t>P(printer)</a:t>
            </a:r>
            <a:endParaRPr lang="en-US" sz="1800" b="1" dirty="0">
              <a:solidFill>
                <a:srgbClr val="009900"/>
              </a:solidFill>
              <a:latin typeface="Comic Sans MS" pitchFamily="1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endParaRPr lang="en-US" sz="1800" b="1" dirty="0">
              <a:solidFill>
                <a:srgbClr val="009900"/>
              </a:solidFill>
              <a:latin typeface="Comic Sans MS" pitchFamily="1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9900"/>
                </a:solidFill>
                <a:latin typeface="Comic Sans MS" pitchFamily="1" charset="0"/>
              </a:rPr>
              <a:t>  /* use both resources */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endParaRPr lang="en-US" sz="1800" b="1" dirty="0">
              <a:solidFill>
                <a:srgbClr val="009900"/>
              </a:solidFill>
              <a:latin typeface="Comic Sans MS" pitchFamily="1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9900"/>
                </a:solidFill>
                <a:latin typeface="Comic Sans MS" pitchFamily="1" charset="0"/>
              </a:rPr>
              <a:t>   </a:t>
            </a:r>
            <a:r>
              <a:rPr lang="en-US" sz="1800" b="1" dirty="0" smtClean="0">
                <a:solidFill>
                  <a:srgbClr val="009900"/>
                </a:solidFill>
                <a:latin typeface="Comic Sans MS" pitchFamily="1" charset="0"/>
              </a:rPr>
              <a:t>V(printer)</a:t>
            </a:r>
            <a:endParaRPr lang="en-US" sz="1800" b="1" dirty="0">
              <a:solidFill>
                <a:srgbClr val="009900"/>
              </a:solidFill>
              <a:latin typeface="Comic Sans MS" pitchFamily="1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9900"/>
                </a:solidFill>
                <a:latin typeface="Comic Sans MS" pitchFamily="1" charset="0"/>
              </a:rPr>
              <a:t>   </a:t>
            </a:r>
            <a:r>
              <a:rPr lang="en-US" sz="1800" b="1" dirty="0" smtClean="0">
                <a:solidFill>
                  <a:srgbClr val="009900"/>
                </a:solidFill>
                <a:latin typeface="Comic Sans MS" pitchFamily="1" charset="0"/>
              </a:rPr>
              <a:t>V(file)</a:t>
            </a:r>
            <a:endParaRPr lang="en-US" sz="1800" b="1" dirty="0">
              <a:solidFill>
                <a:srgbClr val="009900"/>
              </a:solidFill>
              <a:latin typeface="Comic Sans MS" pitchFamily="1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9900"/>
                </a:solidFill>
                <a:latin typeface="Comic Sans MS" pitchFamily="1" charset="0"/>
              </a:rPr>
              <a:t>}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9900"/>
                </a:solidFill>
                <a:latin typeface="Comic Sans MS" pitchFamily="1" charset="0"/>
              </a:rPr>
              <a:t>   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334000" y="2881313"/>
            <a:ext cx="3251200" cy="359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9900"/>
                </a:solidFill>
                <a:latin typeface="Comic Sans MS" pitchFamily="1" charset="0"/>
              </a:rPr>
              <a:t>Process B code: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9900"/>
                </a:solidFill>
                <a:latin typeface="Comic Sans MS" pitchFamily="1" charset="0"/>
              </a:rPr>
              <a:t> {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9900"/>
                </a:solidFill>
                <a:latin typeface="Comic Sans MS" pitchFamily="1" charset="0"/>
              </a:rPr>
              <a:t>    /* initial compute */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9900"/>
                </a:solidFill>
                <a:latin typeface="Comic Sans MS" pitchFamily="1" charset="0"/>
              </a:rPr>
              <a:t>   </a:t>
            </a:r>
            <a:r>
              <a:rPr lang="en-US" sz="1800" b="1" dirty="0" smtClean="0">
                <a:solidFill>
                  <a:srgbClr val="009900"/>
                </a:solidFill>
                <a:latin typeface="Comic Sans MS" pitchFamily="1" charset="0"/>
              </a:rPr>
              <a:t>P(printer)</a:t>
            </a:r>
            <a:endParaRPr lang="en-US" sz="1800" b="1" dirty="0">
              <a:solidFill>
                <a:srgbClr val="009900"/>
              </a:solidFill>
              <a:latin typeface="Comic Sans MS" pitchFamily="1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9900"/>
                </a:solidFill>
                <a:latin typeface="Comic Sans MS" pitchFamily="1" charset="0"/>
              </a:rPr>
              <a:t>   </a:t>
            </a:r>
            <a:r>
              <a:rPr lang="en-US" sz="1800" b="1" dirty="0" smtClean="0">
                <a:solidFill>
                  <a:srgbClr val="009900"/>
                </a:solidFill>
                <a:latin typeface="Comic Sans MS" pitchFamily="1" charset="0"/>
              </a:rPr>
              <a:t>P(file)</a:t>
            </a:r>
            <a:endParaRPr lang="en-US" sz="1800" b="1" dirty="0">
              <a:solidFill>
                <a:srgbClr val="009900"/>
              </a:solidFill>
              <a:latin typeface="Comic Sans MS" pitchFamily="1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endParaRPr lang="en-US" sz="1800" b="1" dirty="0">
              <a:solidFill>
                <a:srgbClr val="009900"/>
              </a:solidFill>
              <a:latin typeface="Comic Sans MS" pitchFamily="1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9900"/>
                </a:solidFill>
                <a:latin typeface="Comic Sans MS" pitchFamily="1" charset="0"/>
              </a:rPr>
              <a:t>  /* use both resources */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endParaRPr lang="en-US" sz="1800" b="1" dirty="0">
              <a:solidFill>
                <a:srgbClr val="009900"/>
              </a:solidFill>
              <a:latin typeface="Comic Sans MS" pitchFamily="1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9900"/>
                </a:solidFill>
                <a:latin typeface="Comic Sans MS" pitchFamily="1" charset="0"/>
              </a:rPr>
              <a:t>   </a:t>
            </a:r>
            <a:r>
              <a:rPr lang="en-US" sz="1800" b="1" dirty="0" smtClean="0">
                <a:solidFill>
                  <a:srgbClr val="009900"/>
                </a:solidFill>
                <a:latin typeface="Comic Sans MS" pitchFamily="1" charset="0"/>
              </a:rPr>
              <a:t>V(file)</a:t>
            </a:r>
            <a:endParaRPr lang="en-US" sz="1800" b="1" dirty="0">
              <a:solidFill>
                <a:srgbClr val="009900"/>
              </a:solidFill>
              <a:latin typeface="Comic Sans MS" pitchFamily="1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9900"/>
                </a:solidFill>
                <a:latin typeface="Comic Sans MS" pitchFamily="1" charset="0"/>
              </a:rPr>
              <a:t>   </a:t>
            </a:r>
            <a:r>
              <a:rPr lang="en-US" sz="1800" b="1" dirty="0" smtClean="0">
                <a:solidFill>
                  <a:srgbClr val="009900"/>
                </a:solidFill>
                <a:latin typeface="Comic Sans MS" pitchFamily="1" charset="0"/>
              </a:rPr>
              <a:t>V(printer)</a:t>
            </a:r>
            <a:endParaRPr lang="en-US" sz="1800" b="1" dirty="0">
              <a:solidFill>
                <a:srgbClr val="009900"/>
              </a:solidFill>
              <a:latin typeface="Comic Sans MS" pitchFamily="1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9900"/>
                </a:solidFill>
                <a:latin typeface="Comic Sans MS" pitchFamily="1" charset="0"/>
              </a:rPr>
              <a:t>}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9900"/>
                </a:solidFill>
                <a:latin typeface="Comic Sans MS" pitchFamily="1" charset="0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Some questions you might ask</a:t>
            </a:r>
          </a:p>
        </p:txBody>
      </p:sp>
      <p:sp>
        <p:nvSpPr>
          <p:cNvPr id="11673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43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Suppose a system isn’t deadlocked at time </a:t>
            </a:r>
            <a:r>
              <a:rPr lang="en-US" dirty="0" smtClean="0"/>
              <a:t>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Can </a:t>
            </a:r>
            <a:r>
              <a:rPr lang="en-US" dirty="0"/>
              <a:t>we assume it will still be free of deadlock at time T+1?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No, because the very next thing it might do is to run some process that will request a resource…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dirty="0"/>
              <a:t>… establishing a cyclic wait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dirty="0"/>
              <a:t>… and causing deadlock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Dealing with Deadlocks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Arial" charset="0"/>
              <a:buAutoNum type="arabicPeriod"/>
            </a:pPr>
            <a:r>
              <a:rPr lang="en-US" sz="2400"/>
              <a:t>Reactive Approaches:</a:t>
            </a:r>
          </a:p>
          <a:p>
            <a:pPr marL="914400" lvl="1" indent="-457200"/>
            <a:r>
              <a:rPr lang="en-US" sz="2000"/>
              <a:t>Periodically check for evidence of deadlock</a:t>
            </a:r>
          </a:p>
          <a:p>
            <a:pPr marL="1295400" lvl="2" indent="-381000"/>
            <a:r>
              <a:rPr lang="en-US" sz="1800"/>
              <a:t>For example, using a graph reduction algorithm</a:t>
            </a:r>
          </a:p>
          <a:p>
            <a:pPr marL="914400" lvl="1" indent="-457200"/>
            <a:r>
              <a:rPr lang="en-US" sz="2000"/>
              <a:t>Then need a way to recover</a:t>
            </a:r>
          </a:p>
          <a:p>
            <a:pPr marL="1295400" lvl="2" indent="-381000"/>
            <a:r>
              <a:rPr lang="en-US" sz="1800"/>
              <a:t>Could blue screen and reboot the computer</a:t>
            </a:r>
          </a:p>
          <a:p>
            <a:pPr marL="1295400" lvl="2" indent="-381000"/>
            <a:r>
              <a:rPr lang="en-US" sz="1800"/>
              <a:t>Could pick a “victim” and terminate that thread</a:t>
            </a:r>
          </a:p>
          <a:p>
            <a:pPr marL="1714500" lvl="3" indent="-342900"/>
            <a:r>
              <a:rPr lang="en-US" sz="1600"/>
              <a:t>But this is only possible in certain kinds of applications</a:t>
            </a:r>
          </a:p>
          <a:p>
            <a:pPr marL="1714500" lvl="3" indent="-342900"/>
            <a:r>
              <a:rPr lang="en-US" sz="1600"/>
              <a:t>Basically, thread needs a way to clean up if it gets terminated and has to exit in a hurry!</a:t>
            </a:r>
          </a:p>
          <a:p>
            <a:pPr marL="1295400" lvl="2" indent="-381000"/>
            <a:r>
              <a:rPr lang="en-US" sz="1800"/>
              <a:t>Often thread would then “retry” from scratch</a:t>
            </a:r>
          </a:p>
          <a:p>
            <a:pPr marL="533400" indent="-533400">
              <a:buFontTx/>
              <a:buNone/>
            </a:pPr>
            <a:r>
              <a:rPr lang="en-US" sz="2400"/>
              <a:t>	(despite drawbacks, database systems do this)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Dealing with Deadlocks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Arial" charset="0"/>
              <a:buAutoNum type="arabicPeriod" startAt="2"/>
            </a:pPr>
            <a:r>
              <a:rPr lang="en-US" sz="2400" dirty="0"/>
              <a:t>Proactive Approaches:</a:t>
            </a:r>
          </a:p>
          <a:p>
            <a:pPr marL="914400" lvl="1" indent="-457200"/>
            <a:r>
              <a:rPr lang="en-US" sz="2000" dirty="0"/>
              <a:t>Deadlock </a:t>
            </a:r>
            <a:r>
              <a:rPr lang="en-US" sz="2000" dirty="0" smtClean="0"/>
              <a:t>Prevention and Avoidance</a:t>
            </a:r>
            <a:endParaRPr lang="en-US" sz="2000" dirty="0"/>
          </a:p>
          <a:p>
            <a:pPr marL="1295400" lvl="2" indent="-381000"/>
            <a:r>
              <a:rPr lang="en-US" sz="1800" dirty="0"/>
              <a:t>Prevent one of the 4 necessary conditions from arising</a:t>
            </a:r>
          </a:p>
          <a:p>
            <a:pPr marL="1295400" lvl="2" indent="-381000"/>
            <a:r>
              <a:rPr lang="en-US" sz="1800" dirty="0"/>
              <a:t>…. This will prevent deadlock from </a:t>
            </a:r>
            <a:r>
              <a:rPr lang="en-US" sz="1800" dirty="0" smtClean="0"/>
              <a:t>occurring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Deadlock Prevention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Deadlock Prevention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Can the OS prevent deadlocks?</a:t>
            </a:r>
          </a:p>
          <a:p>
            <a:pPr>
              <a:lnSpc>
                <a:spcPct val="90000"/>
              </a:lnSpc>
            </a:pPr>
            <a:r>
              <a:rPr lang="en-US" sz="2400"/>
              <a:t>Prevention: Negate one of necessary conditions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Mutual exclusion: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Make resources sharable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Not always possible (printers?)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Hold and wait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Do not hold resources when waiting for another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>
                <a:sym typeface="Symbol" pitchFamily="18" charset="2"/>
              </a:rPr>
              <a:t> </a:t>
            </a:r>
            <a:r>
              <a:rPr lang="en-US" sz="1800"/>
              <a:t>Request all resources before beginning execution</a:t>
            </a:r>
          </a:p>
          <a:p>
            <a:pPr lvl="2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sz="1800"/>
              <a:t>Processes do not know what all they will need</a:t>
            </a:r>
          </a:p>
          <a:p>
            <a:pPr lvl="2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sz="1800"/>
              <a:t>Starvation (if waiting on many popular resources)</a:t>
            </a:r>
          </a:p>
          <a:p>
            <a:pPr lvl="2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sz="1800"/>
              <a:t>Low utilization (Need resource only for a bit)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Alternative: Release all resources before requesting anything new</a:t>
            </a:r>
          </a:p>
          <a:p>
            <a:pPr lvl="3">
              <a:lnSpc>
                <a:spcPct val="90000"/>
              </a:lnSpc>
            </a:pPr>
            <a:r>
              <a:rPr lang="en-US" sz="1600"/>
              <a:t>Still has the last two problems</a:t>
            </a:r>
          </a:p>
          <a:p>
            <a:pPr lvl="3">
              <a:lnSpc>
                <a:spcPct val="90000"/>
              </a:lnSpc>
              <a:buFontTx/>
              <a:buNone/>
            </a:pP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Deadlock Prevention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Prevention: Negate one of necessary conditions</a:t>
            </a:r>
          </a:p>
          <a:p>
            <a:pPr lvl="1"/>
            <a:r>
              <a:rPr lang="en-US" sz="2000"/>
              <a:t>No preemption: </a:t>
            </a:r>
          </a:p>
          <a:p>
            <a:pPr lvl="2"/>
            <a:r>
              <a:rPr lang="en-US" sz="1800"/>
              <a:t>Make resources preemptable (2 approaches)</a:t>
            </a:r>
          </a:p>
          <a:p>
            <a:pPr lvl="3"/>
            <a:r>
              <a:rPr lang="en-US" sz="1600"/>
              <a:t>Preempt requesting processes’ resources if all not available</a:t>
            </a:r>
          </a:p>
          <a:p>
            <a:pPr lvl="3"/>
            <a:r>
              <a:rPr lang="en-US" sz="1600"/>
              <a:t>Preempt resources of waiting processes to satisfy request</a:t>
            </a:r>
          </a:p>
          <a:p>
            <a:pPr lvl="2"/>
            <a:r>
              <a:rPr lang="en-US" sz="1800"/>
              <a:t>Good when easy to save and restore state of resource</a:t>
            </a:r>
          </a:p>
          <a:p>
            <a:pPr lvl="3"/>
            <a:r>
              <a:rPr lang="en-US" sz="1600"/>
              <a:t>CPU registers, memory virtualization</a:t>
            </a:r>
          </a:p>
          <a:p>
            <a:pPr lvl="1"/>
            <a:r>
              <a:rPr lang="en-US" sz="2000"/>
              <a:t>Circular wait: (2 approaches)</a:t>
            </a:r>
          </a:p>
          <a:p>
            <a:pPr lvl="2"/>
            <a:r>
              <a:rPr lang="en-US" sz="1800"/>
              <a:t>Single lock for entire system? (Problems)</a:t>
            </a:r>
          </a:p>
          <a:p>
            <a:pPr lvl="2"/>
            <a:r>
              <a:rPr lang="en-US" sz="1800"/>
              <a:t>Impose partial ordering on resources, request them in order</a:t>
            </a:r>
          </a:p>
          <a:p>
            <a:pPr lvl="2"/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Deadlock Prevention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r>
              <a:rPr lang="en-US" sz="2000"/>
              <a:t>Prevention: Breaking circular wait</a:t>
            </a:r>
          </a:p>
          <a:p>
            <a:pPr lvl="1"/>
            <a:r>
              <a:rPr lang="en-US" sz="1800"/>
              <a:t>Order resources (lock1, lock2, …)</a:t>
            </a:r>
          </a:p>
          <a:p>
            <a:pPr lvl="1"/>
            <a:r>
              <a:rPr lang="en-US" sz="1800"/>
              <a:t>Acquire resources in strictly increasing/decreasing order</a:t>
            </a:r>
          </a:p>
          <a:p>
            <a:pPr lvl="1"/>
            <a:r>
              <a:rPr lang="en-US" sz="1800"/>
              <a:t>When requests to multiple resources of same order:</a:t>
            </a:r>
          </a:p>
          <a:p>
            <a:pPr lvl="2"/>
            <a:r>
              <a:rPr lang="en-US" sz="1600"/>
              <a:t>Make the request a single operation</a:t>
            </a:r>
          </a:p>
          <a:p>
            <a:pPr lvl="1"/>
            <a:r>
              <a:rPr lang="en-US" sz="1800"/>
              <a:t>Intuition: Cycle requires an edge from low to high, and from high to low numbered node, or to same node</a:t>
            </a:r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pPr lvl="1">
              <a:buFontTx/>
              <a:buBlip>
                <a:blip r:embed="rId3"/>
              </a:buBlip>
            </a:pPr>
            <a:endParaRPr lang="en-US" sz="1800"/>
          </a:p>
          <a:p>
            <a:pPr lvl="1">
              <a:buFontTx/>
              <a:buBlip>
                <a:blip r:embed="rId3"/>
              </a:buBlip>
            </a:pPr>
            <a:endParaRPr lang="en-US" sz="1800"/>
          </a:p>
          <a:p>
            <a:pPr lvl="1">
              <a:buFontTx/>
              <a:buBlip>
                <a:blip r:embed="rId3"/>
              </a:buBlip>
            </a:pPr>
            <a:r>
              <a:rPr lang="en-US" sz="1800"/>
              <a:t>Ordering not always possible, low resource utilization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3400" y="3810000"/>
            <a:ext cx="2895600" cy="2351088"/>
            <a:chOff x="1872" y="1918"/>
            <a:chExt cx="1824" cy="148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20" y="1968"/>
              <a:ext cx="1776" cy="1392"/>
              <a:chOff x="1296" y="1920"/>
              <a:chExt cx="1776" cy="1392"/>
            </a:xfrm>
          </p:grpSpPr>
          <p:sp>
            <p:nvSpPr>
              <p:cNvPr id="28678" name="Oval 6"/>
              <p:cNvSpPr>
                <a:spLocks noChangeArrowheads="1"/>
              </p:cNvSpPr>
              <p:nvPr/>
            </p:nvSpPr>
            <p:spPr bwMode="auto">
              <a:xfrm>
                <a:off x="1296" y="2400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79" name="Oval 7"/>
              <p:cNvSpPr>
                <a:spLocks noChangeArrowheads="1"/>
              </p:cNvSpPr>
              <p:nvPr/>
            </p:nvSpPr>
            <p:spPr bwMode="auto">
              <a:xfrm>
                <a:off x="2064" y="3024"/>
                <a:ext cx="288" cy="288"/>
              </a:xfrm>
              <a:prstGeom prst="ellipse">
                <a:avLst/>
              </a:prstGeom>
              <a:solidFill>
                <a:srgbClr val="CC00CC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0" name="Oval 8"/>
              <p:cNvSpPr>
                <a:spLocks noChangeArrowheads="1"/>
              </p:cNvSpPr>
              <p:nvPr/>
            </p:nvSpPr>
            <p:spPr bwMode="auto">
              <a:xfrm>
                <a:off x="2784" y="2400"/>
                <a:ext cx="288" cy="288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1" name="Oval 9"/>
              <p:cNvSpPr>
                <a:spLocks noChangeArrowheads="1"/>
              </p:cNvSpPr>
              <p:nvPr/>
            </p:nvSpPr>
            <p:spPr bwMode="auto">
              <a:xfrm>
                <a:off x="2016" y="1920"/>
                <a:ext cx="288" cy="288"/>
              </a:xfrm>
              <a:prstGeom prst="ellipse">
                <a:avLst/>
              </a:prstGeom>
              <a:solidFill>
                <a:srgbClr val="66FF66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2" name="Line 10"/>
              <p:cNvSpPr>
                <a:spLocks noChangeShapeType="1"/>
              </p:cNvSpPr>
              <p:nvPr/>
            </p:nvSpPr>
            <p:spPr bwMode="auto">
              <a:xfrm flipH="1" flipV="1">
                <a:off x="2304" y="2112"/>
                <a:ext cx="480" cy="336"/>
              </a:xfrm>
              <a:prstGeom prst="line">
                <a:avLst/>
              </a:prstGeom>
              <a:noFill/>
              <a:ln w="57150">
                <a:solidFill>
                  <a:srgbClr val="0F0C19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3" name="Line 11"/>
              <p:cNvSpPr>
                <a:spLocks noChangeShapeType="1"/>
              </p:cNvSpPr>
              <p:nvPr/>
            </p:nvSpPr>
            <p:spPr bwMode="auto">
              <a:xfrm flipH="1">
                <a:off x="1488" y="2112"/>
                <a:ext cx="576" cy="384"/>
              </a:xfrm>
              <a:prstGeom prst="line">
                <a:avLst/>
              </a:prstGeom>
              <a:noFill/>
              <a:ln w="57150">
                <a:solidFill>
                  <a:srgbClr val="0F0C19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4" name="Line 12"/>
              <p:cNvSpPr>
                <a:spLocks noChangeShapeType="1"/>
              </p:cNvSpPr>
              <p:nvPr/>
            </p:nvSpPr>
            <p:spPr bwMode="auto">
              <a:xfrm>
                <a:off x="1488" y="2688"/>
                <a:ext cx="672" cy="480"/>
              </a:xfrm>
              <a:prstGeom prst="line">
                <a:avLst/>
              </a:prstGeom>
              <a:noFill/>
              <a:ln w="57150">
                <a:solidFill>
                  <a:srgbClr val="0F0C19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5" name="Line 13"/>
              <p:cNvSpPr>
                <a:spLocks noChangeShapeType="1"/>
              </p:cNvSpPr>
              <p:nvPr/>
            </p:nvSpPr>
            <p:spPr bwMode="auto">
              <a:xfrm flipV="1">
                <a:off x="2352" y="2640"/>
                <a:ext cx="432" cy="480"/>
              </a:xfrm>
              <a:prstGeom prst="line">
                <a:avLst/>
              </a:prstGeom>
              <a:noFill/>
              <a:ln w="57150">
                <a:solidFill>
                  <a:srgbClr val="0F0C19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686" name="Text Box 14"/>
            <p:cNvSpPr txBox="1">
              <a:spLocks noChangeArrowheads="1"/>
            </p:cNvSpPr>
            <p:nvPr/>
          </p:nvSpPr>
          <p:spPr bwMode="auto">
            <a:xfrm>
              <a:off x="2678" y="1918"/>
              <a:ext cx="217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800">
                  <a:solidFill>
                    <a:schemeClr val="bg2"/>
                  </a:solidFill>
                  <a:latin typeface="Comic Sans MS" pitchFamily="1" charset="0"/>
                </a:rPr>
                <a:t>1</a:t>
              </a:r>
            </a:p>
          </p:txBody>
        </p:sp>
        <p:sp>
          <p:nvSpPr>
            <p:cNvPr id="28687" name="Text Box 15"/>
            <p:cNvSpPr txBox="1">
              <a:spLocks noChangeArrowheads="1"/>
            </p:cNvSpPr>
            <p:nvPr/>
          </p:nvSpPr>
          <p:spPr bwMode="auto">
            <a:xfrm>
              <a:off x="1872" y="2448"/>
              <a:ext cx="25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800">
                  <a:solidFill>
                    <a:schemeClr val="bg2"/>
                  </a:solidFill>
                  <a:latin typeface="Comic Sans MS" pitchFamily="1" charset="0"/>
                </a:rPr>
                <a:t>2</a:t>
              </a:r>
            </a:p>
          </p:txBody>
        </p:sp>
        <p:sp>
          <p:nvSpPr>
            <p:cNvPr id="28688" name="Text Box 16"/>
            <p:cNvSpPr txBox="1">
              <a:spLocks noChangeArrowheads="1"/>
            </p:cNvSpPr>
            <p:nvPr/>
          </p:nvSpPr>
          <p:spPr bwMode="auto">
            <a:xfrm>
              <a:off x="2688" y="3072"/>
              <a:ext cx="25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800">
                  <a:solidFill>
                    <a:schemeClr val="bg2"/>
                  </a:solidFill>
                  <a:latin typeface="Comic Sans MS" pitchFamily="1" charset="0"/>
                </a:rPr>
                <a:t>3</a:t>
              </a:r>
            </a:p>
          </p:txBody>
        </p:sp>
        <p:sp>
          <p:nvSpPr>
            <p:cNvPr id="28689" name="Text Box 17"/>
            <p:cNvSpPr txBox="1">
              <a:spLocks noChangeArrowheads="1"/>
            </p:cNvSpPr>
            <p:nvPr/>
          </p:nvSpPr>
          <p:spPr bwMode="auto">
            <a:xfrm>
              <a:off x="3360" y="2448"/>
              <a:ext cx="25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800">
                  <a:solidFill>
                    <a:srgbClr val="0F0C19"/>
                  </a:solidFill>
                  <a:latin typeface="Comic Sans MS" pitchFamily="1" charset="0"/>
                </a:rPr>
                <a:t>4</a:t>
              </a: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7391400" y="4191000"/>
            <a:ext cx="927100" cy="1231900"/>
            <a:chOff x="1040" y="2968"/>
            <a:chExt cx="584" cy="776"/>
          </a:xfrm>
        </p:grpSpPr>
        <p:sp>
          <p:nvSpPr>
            <p:cNvPr id="28691" name="Oval 19"/>
            <p:cNvSpPr>
              <a:spLocks noChangeArrowheads="1"/>
            </p:cNvSpPr>
            <p:nvPr/>
          </p:nvSpPr>
          <p:spPr bwMode="auto">
            <a:xfrm>
              <a:off x="1056" y="3408"/>
              <a:ext cx="384" cy="336"/>
            </a:xfrm>
            <a:prstGeom prst="ellipse">
              <a:avLst/>
            </a:prstGeom>
            <a:solidFill>
              <a:srgbClr val="FFFF00"/>
            </a:solidFill>
            <a:ln w="57150">
              <a:solidFill>
                <a:srgbClr val="0F0C1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800">
                  <a:solidFill>
                    <a:schemeClr val="bg2"/>
                  </a:solidFill>
                  <a:latin typeface="Comic Sans MS" pitchFamily="1" charset="0"/>
                </a:rPr>
                <a:t>1</a:t>
              </a:r>
            </a:p>
          </p:txBody>
        </p:sp>
        <p:sp>
          <p:nvSpPr>
            <p:cNvPr id="28692" name="Freeform 20"/>
            <p:cNvSpPr>
              <a:spLocks/>
            </p:cNvSpPr>
            <p:nvPr/>
          </p:nvSpPr>
          <p:spPr bwMode="auto">
            <a:xfrm>
              <a:off x="1040" y="2968"/>
              <a:ext cx="584" cy="488"/>
            </a:xfrm>
            <a:custGeom>
              <a:avLst/>
              <a:gdLst/>
              <a:ahLst/>
              <a:cxnLst>
                <a:cxn ang="0">
                  <a:pos x="304" y="488"/>
                </a:cxn>
                <a:cxn ang="0">
                  <a:pos x="544" y="104"/>
                </a:cxn>
                <a:cxn ang="0">
                  <a:pos x="64" y="56"/>
                </a:cxn>
                <a:cxn ang="0">
                  <a:pos x="160" y="440"/>
                </a:cxn>
              </a:cxnLst>
              <a:rect l="0" t="0" r="r" b="b"/>
              <a:pathLst>
                <a:path w="584" h="488">
                  <a:moveTo>
                    <a:pt x="304" y="488"/>
                  </a:moveTo>
                  <a:cubicBezTo>
                    <a:pt x="444" y="332"/>
                    <a:pt x="584" y="176"/>
                    <a:pt x="544" y="104"/>
                  </a:cubicBezTo>
                  <a:cubicBezTo>
                    <a:pt x="504" y="32"/>
                    <a:pt x="128" y="0"/>
                    <a:pt x="64" y="56"/>
                  </a:cubicBezTo>
                  <a:cubicBezTo>
                    <a:pt x="0" y="112"/>
                    <a:pt x="152" y="376"/>
                    <a:pt x="160" y="440"/>
                  </a:cubicBezTo>
                </a:path>
              </a:pathLst>
            </a:custGeom>
            <a:noFill/>
            <a:ln w="57150" cap="flat" cmpd="sng">
              <a:solidFill>
                <a:srgbClr val="0F0C19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93" name="Oval 21"/>
          <p:cNvSpPr>
            <a:spLocks noChangeArrowheads="1"/>
          </p:cNvSpPr>
          <p:nvPr/>
        </p:nvSpPr>
        <p:spPr bwMode="auto">
          <a:xfrm>
            <a:off x="4343400" y="4495800"/>
            <a:ext cx="457200" cy="457200"/>
          </a:xfrm>
          <a:prstGeom prst="ellipse">
            <a:avLst/>
          </a:prstGeom>
          <a:solidFill>
            <a:srgbClr val="66FF66"/>
          </a:solidFill>
          <a:ln w="57150">
            <a:solidFill>
              <a:srgbClr val="0F0C1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>
                <a:solidFill>
                  <a:schemeClr val="bg2"/>
                </a:solidFill>
                <a:latin typeface="Comic Sans MS" pitchFamily="1" charset="0"/>
              </a:rPr>
              <a:t>1</a:t>
            </a:r>
          </a:p>
        </p:txBody>
      </p:sp>
      <p:sp>
        <p:nvSpPr>
          <p:cNvPr id="28694" name="Oval 22"/>
          <p:cNvSpPr>
            <a:spLocks noChangeArrowheads="1"/>
          </p:cNvSpPr>
          <p:nvPr/>
        </p:nvSpPr>
        <p:spPr bwMode="auto">
          <a:xfrm>
            <a:off x="5715000" y="4495800"/>
            <a:ext cx="457200" cy="457200"/>
          </a:xfrm>
          <a:prstGeom prst="ellipse">
            <a:avLst/>
          </a:prstGeom>
          <a:solidFill>
            <a:srgbClr val="FFFF00"/>
          </a:solidFill>
          <a:ln w="57150">
            <a:solidFill>
              <a:srgbClr val="0F0C1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>
                <a:solidFill>
                  <a:schemeClr val="bg2"/>
                </a:solidFill>
                <a:latin typeface="Comic Sans MS" pitchFamily="1" charset="0"/>
              </a:rPr>
              <a:t>2</a:t>
            </a:r>
          </a:p>
        </p:txBody>
      </p:sp>
      <p:sp>
        <p:nvSpPr>
          <p:cNvPr id="28695" name="Freeform 23"/>
          <p:cNvSpPr>
            <a:spLocks/>
          </p:cNvSpPr>
          <p:nvPr/>
        </p:nvSpPr>
        <p:spPr bwMode="auto">
          <a:xfrm>
            <a:off x="4648200" y="4038600"/>
            <a:ext cx="1219200" cy="622300"/>
          </a:xfrm>
          <a:custGeom>
            <a:avLst/>
            <a:gdLst/>
            <a:ahLst/>
            <a:cxnLst>
              <a:cxn ang="0">
                <a:pos x="0" y="296"/>
              </a:cxn>
              <a:cxn ang="0">
                <a:pos x="384" y="8"/>
              </a:cxn>
              <a:cxn ang="0">
                <a:pos x="816" y="248"/>
              </a:cxn>
            </a:cxnLst>
            <a:rect l="0" t="0" r="r" b="b"/>
            <a:pathLst>
              <a:path w="816" h="296">
                <a:moveTo>
                  <a:pt x="0" y="296"/>
                </a:moveTo>
                <a:cubicBezTo>
                  <a:pt x="124" y="156"/>
                  <a:pt x="248" y="16"/>
                  <a:pt x="384" y="8"/>
                </a:cubicBezTo>
                <a:cubicBezTo>
                  <a:pt x="520" y="0"/>
                  <a:pt x="668" y="124"/>
                  <a:pt x="816" y="248"/>
                </a:cubicBezTo>
              </a:path>
            </a:pathLst>
          </a:custGeom>
          <a:noFill/>
          <a:ln w="57150" cap="flat" cmpd="sng">
            <a:solidFill>
              <a:srgbClr val="0F0C19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6" name="Freeform 24"/>
          <p:cNvSpPr>
            <a:spLocks/>
          </p:cNvSpPr>
          <p:nvPr/>
        </p:nvSpPr>
        <p:spPr bwMode="auto">
          <a:xfrm flipH="1" flipV="1">
            <a:off x="4648200" y="4876800"/>
            <a:ext cx="1219200" cy="622300"/>
          </a:xfrm>
          <a:custGeom>
            <a:avLst/>
            <a:gdLst/>
            <a:ahLst/>
            <a:cxnLst>
              <a:cxn ang="0">
                <a:pos x="0" y="296"/>
              </a:cxn>
              <a:cxn ang="0">
                <a:pos x="384" y="8"/>
              </a:cxn>
              <a:cxn ang="0">
                <a:pos x="816" y="248"/>
              </a:cxn>
            </a:cxnLst>
            <a:rect l="0" t="0" r="r" b="b"/>
            <a:pathLst>
              <a:path w="816" h="296">
                <a:moveTo>
                  <a:pt x="0" y="296"/>
                </a:moveTo>
                <a:cubicBezTo>
                  <a:pt x="124" y="156"/>
                  <a:pt x="248" y="16"/>
                  <a:pt x="384" y="8"/>
                </a:cubicBezTo>
                <a:cubicBezTo>
                  <a:pt x="520" y="0"/>
                  <a:pt x="668" y="124"/>
                  <a:pt x="816" y="248"/>
                </a:cubicBezTo>
              </a:path>
            </a:pathLst>
          </a:custGeom>
          <a:noFill/>
          <a:ln w="57150" cap="flat" cmpd="sng">
            <a:solidFill>
              <a:srgbClr val="0F0C19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3" grpId="0" animBg="1"/>
      <p:bldP spid="28694" grpId="0" animBg="1"/>
      <p:bldP spid="28695" grpId="0" animBg="1"/>
      <p:bldP spid="2869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819400"/>
            <a:ext cx="8229600" cy="1143000"/>
          </a:xfrm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Deadlock Avoidance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Deadlock Avoidance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If we have future information</a:t>
            </a:r>
          </a:p>
          <a:p>
            <a:pPr lvl="1"/>
            <a:r>
              <a:rPr lang="en-US" sz="2000"/>
              <a:t>Max resource requirement of each process before they execute</a:t>
            </a:r>
          </a:p>
          <a:p>
            <a:pPr lvl="1"/>
            <a:endParaRPr lang="en-US" sz="2000"/>
          </a:p>
          <a:p>
            <a:r>
              <a:rPr lang="en-US" sz="2400"/>
              <a:t>Can we guarantee that deadlocks will never occur?</a:t>
            </a:r>
          </a:p>
          <a:p>
            <a:endParaRPr lang="en-US" sz="2400"/>
          </a:p>
          <a:p>
            <a:r>
              <a:rPr lang="en-US" sz="2400"/>
              <a:t>Avoidance Approach:</a:t>
            </a:r>
          </a:p>
          <a:p>
            <a:pPr lvl="1"/>
            <a:r>
              <a:rPr lang="en-US" sz="2000"/>
              <a:t>Before granting resource, check if state is </a:t>
            </a:r>
            <a:r>
              <a:rPr lang="en-US" sz="2000" b="1"/>
              <a:t>safe</a:t>
            </a:r>
            <a:r>
              <a:rPr lang="en-US" sz="2000"/>
              <a:t> </a:t>
            </a:r>
          </a:p>
          <a:p>
            <a:pPr lvl="1"/>
            <a:r>
              <a:rPr lang="en-US" sz="2000"/>
              <a:t>If the state is safe </a:t>
            </a:r>
            <a:r>
              <a:rPr lang="en-US" sz="2000">
                <a:sym typeface="Symbol" pitchFamily="18" charset="2"/>
              </a:rPr>
              <a:t> no deadlock!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Safe State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A state is said to be </a:t>
            </a:r>
            <a:r>
              <a:rPr lang="en-US" sz="2000" b="1"/>
              <a:t>safe</a:t>
            </a:r>
            <a:r>
              <a:rPr lang="en-US" sz="2000"/>
              <a:t>, if it has a process sequence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000">
                <a:solidFill>
                  <a:srgbClr val="000000"/>
                </a:solidFill>
              </a:rPr>
              <a:t>{P</a:t>
            </a:r>
            <a:r>
              <a:rPr lang="en-US" sz="2000" baseline="-25000">
                <a:solidFill>
                  <a:srgbClr val="000000"/>
                </a:solidFill>
              </a:rPr>
              <a:t>1</a:t>
            </a:r>
            <a:r>
              <a:rPr lang="en-US" sz="2000">
                <a:solidFill>
                  <a:srgbClr val="000000"/>
                </a:solidFill>
              </a:rPr>
              <a:t>, P</a:t>
            </a:r>
            <a:r>
              <a:rPr lang="en-US" sz="2000" baseline="-25000">
                <a:solidFill>
                  <a:srgbClr val="000000"/>
                </a:solidFill>
              </a:rPr>
              <a:t>2</a:t>
            </a:r>
            <a:r>
              <a:rPr lang="en-US" sz="2000">
                <a:solidFill>
                  <a:srgbClr val="000000"/>
                </a:solidFill>
              </a:rPr>
              <a:t>,…, P</a:t>
            </a:r>
            <a:r>
              <a:rPr lang="en-US" sz="2000" baseline="-25000">
                <a:solidFill>
                  <a:srgbClr val="000000"/>
                </a:solidFill>
              </a:rPr>
              <a:t>n</a:t>
            </a:r>
            <a:r>
              <a:rPr lang="en-US" sz="2000">
                <a:solidFill>
                  <a:srgbClr val="000000"/>
                </a:solidFill>
              </a:rPr>
              <a:t>}, such that for each P</a:t>
            </a:r>
            <a:r>
              <a:rPr lang="en-US" sz="2000" baseline="-25000">
                <a:solidFill>
                  <a:srgbClr val="000000"/>
                </a:solidFill>
              </a:rPr>
              <a:t>i</a:t>
            </a:r>
            <a:r>
              <a:rPr lang="en-US" sz="2000">
                <a:solidFill>
                  <a:srgbClr val="000000"/>
                </a:solidFill>
              </a:rPr>
              <a:t>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>
                <a:solidFill>
                  <a:srgbClr val="000000"/>
                </a:solidFill>
              </a:rPr>
              <a:t>	the resources that P</a:t>
            </a:r>
            <a:r>
              <a:rPr lang="en-US" sz="2000" baseline="-25000">
                <a:solidFill>
                  <a:srgbClr val="000000"/>
                </a:solidFill>
              </a:rPr>
              <a:t>i</a:t>
            </a:r>
            <a:r>
              <a:rPr lang="en-US" sz="2000">
                <a:solidFill>
                  <a:srgbClr val="000000"/>
                </a:solidFill>
              </a:rPr>
              <a:t> can still request can be satisfied by the currently available resources plus the resources held by all P</a:t>
            </a:r>
            <a:r>
              <a:rPr lang="en-US" sz="2000" baseline="-25000">
                <a:solidFill>
                  <a:srgbClr val="000000"/>
                </a:solidFill>
              </a:rPr>
              <a:t>j</a:t>
            </a:r>
            <a:r>
              <a:rPr lang="en-US" sz="2000">
                <a:solidFill>
                  <a:srgbClr val="000000"/>
                </a:solidFill>
              </a:rPr>
              <a:t>, where j &lt; i</a:t>
            </a:r>
          </a:p>
          <a:p>
            <a:pPr>
              <a:lnSpc>
                <a:spcPct val="90000"/>
              </a:lnSpc>
            </a:pPr>
            <a:endParaRPr lang="en-US" sz="200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</a:rPr>
              <a:t>State is safe because OS can definitely avoid deadlock 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rgbClr val="000000"/>
                </a:solidFill>
              </a:rPr>
              <a:t>by blocking any new requests until safe order is executed</a:t>
            </a:r>
          </a:p>
          <a:p>
            <a:pPr>
              <a:lnSpc>
                <a:spcPct val="90000"/>
              </a:lnSpc>
            </a:pPr>
            <a:endParaRPr lang="en-US" sz="200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</a:rPr>
              <a:t>This avoids circular wait condition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rgbClr val="000000"/>
                </a:solidFill>
              </a:rPr>
              <a:t>Process waits until safe state is guaranteed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Simplest deadlock</a:t>
            </a:r>
            <a:endParaRPr lang="en-US" dirty="0"/>
          </a:p>
        </p:txBody>
      </p:sp>
      <p:pic>
        <p:nvPicPr>
          <p:cNvPr id="4" name="Picture 3" descr="reservoir-dogs-mexican-standoff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515110"/>
            <a:ext cx="4953000" cy="4837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Safe State Example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1800"/>
              <a:t>Suppose there are 12 tape drives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>
                <a:latin typeface="Comic Sans MS" pitchFamily="1" charset="0"/>
              </a:rPr>
              <a:t>		    </a:t>
            </a:r>
            <a:r>
              <a:rPr lang="en-US" sz="1800" u="sng">
                <a:latin typeface="Comic Sans MS" pitchFamily="1" charset="0"/>
              </a:rPr>
              <a:t>max need 	current usage	   could ask for</a:t>
            </a:r>
            <a:endParaRPr lang="en-US" sz="1800">
              <a:latin typeface="Comic Sans MS" pitchFamily="1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>
                <a:latin typeface="Comic Sans MS" pitchFamily="1" charset="0"/>
              </a:rPr>
              <a:t>p0		10		5		5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>
                <a:latin typeface="Comic Sans MS" pitchFamily="1" charset="0"/>
              </a:rPr>
              <a:t>p1			4		2		2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>
                <a:latin typeface="Comic Sans MS" pitchFamily="1" charset="0"/>
              </a:rPr>
              <a:t>p2		9		2		7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>
                <a:latin typeface="Comic Sans MS" pitchFamily="1" charset="0"/>
              </a:rPr>
              <a:t>				3 drives remain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 sz="1800">
              <a:latin typeface="Comic Sans MS" pitchFamily="1" charset="0"/>
            </a:endParaRPr>
          </a:p>
          <a:p>
            <a:pPr>
              <a:lnSpc>
                <a:spcPct val="90000"/>
              </a:lnSpc>
            </a:pPr>
            <a:r>
              <a:rPr lang="en-US" sz="1800"/>
              <a:t>current state is safe because a safe sequence exists: &lt;p1,p0,p2&gt;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600"/>
              <a:t>p1 can complete with current resources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600"/>
              <a:t>p0 can complete with current+p1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600"/>
              <a:t>p2 can complete with current +p1+p0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 sz="1600"/>
          </a:p>
          <a:p>
            <a:pPr>
              <a:lnSpc>
                <a:spcPct val="90000"/>
              </a:lnSpc>
            </a:pPr>
            <a:r>
              <a:rPr lang="en-US" sz="1800"/>
              <a:t>if p2 requests 1 drive, then it must wait to avoid unsafe state.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Res. Alloc. Graph Algorithm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Works if only </a:t>
            </a:r>
            <a:r>
              <a:rPr lang="en-US" sz="2400" b="1"/>
              <a:t>one</a:t>
            </a:r>
            <a:r>
              <a:rPr lang="en-US" sz="2400"/>
              <a:t> instance of each resource type</a:t>
            </a:r>
          </a:p>
          <a:p>
            <a:r>
              <a:rPr lang="en-US" sz="2400"/>
              <a:t>Algorithm:</a:t>
            </a:r>
          </a:p>
          <a:p>
            <a:pPr lvl="1"/>
            <a:r>
              <a:rPr lang="en-US" sz="2000"/>
              <a:t>Add a </a:t>
            </a:r>
            <a:r>
              <a:rPr lang="en-US" sz="2000" b="1"/>
              <a:t>claim edge</a:t>
            </a:r>
            <a:r>
              <a:rPr lang="en-US" sz="2000"/>
              <a:t>, P</a:t>
            </a:r>
            <a:r>
              <a:rPr lang="en-US" sz="2000" baseline="-25000"/>
              <a:t>i</a:t>
            </a:r>
            <a:r>
              <a:rPr lang="en-US" sz="2000">
                <a:sym typeface="Symbol" pitchFamily="18" charset="2"/>
              </a:rPr>
              <a:t>R</a:t>
            </a:r>
            <a:r>
              <a:rPr lang="en-US" sz="2000" baseline="-25000">
                <a:sym typeface="Symbol" pitchFamily="18" charset="2"/>
              </a:rPr>
              <a:t>j</a:t>
            </a:r>
            <a:r>
              <a:rPr lang="en-US" sz="2000">
                <a:sym typeface="Symbol" pitchFamily="18" charset="2"/>
              </a:rPr>
              <a:t> if P</a:t>
            </a:r>
            <a:r>
              <a:rPr lang="en-US" sz="2000" baseline="-25000">
                <a:sym typeface="Symbol" pitchFamily="18" charset="2"/>
              </a:rPr>
              <a:t>i</a:t>
            </a:r>
            <a:r>
              <a:rPr lang="en-US" sz="2000">
                <a:sym typeface="Symbol" pitchFamily="18" charset="2"/>
              </a:rPr>
              <a:t> can request R</a:t>
            </a:r>
            <a:r>
              <a:rPr lang="en-US" sz="2000" baseline="-25000">
                <a:sym typeface="Symbol" pitchFamily="18" charset="2"/>
              </a:rPr>
              <a:t>j</a:t>
            </a:r>
            <a:r>
              <a:rPr lang="en-US" sz="2000">
                <a:sym typeface="Symbol" pitchFamily="18" charset="2"/>
              </a:rPr>
              <a:t> in the future</a:t>
            </a:r>
          </a:p>
          <a:p>
            <a:pPr lvl="2"/>
            <a:r>
              <a:rPr lang="en-US" sz="1800">
                <a:sym typeface="Symbol" pitchFamily="18" charset="2"/>
              </a:rPr>
              <a:t>Represented by a dashed line in graph</a:t>
            </a:r>
          </a:p>
          <a:p>
            <a:pPr lvl="1"/>
            <a:r>
              <a:rPr lang="en-US" sz="2000">
                <a:sym typeface="Symbol" pitchFamily="18" charset="2"/>
              </a:rPr>
              <a:t>A request </a:t>
            </a:r>
            <a:r>
              <a:rPr lang="en-US" sz="2000"/>
              <a:t>P</a:t>
            </a:r>
            <a:r>
              <a:rPr lang="en-US" sz="2000" baseline="-25000"/>
              <a:t>i</a:t>
            </a:r>
            <a:r>
              <a:rPr lang="en-US" sz="2000">
                <a:sym typeface="Symbol" pitchFamily="18" charset="2"/>
              </a:rPr>
              <a:t>R</a:t>
            </a:r>
            <a:r>
              <a:rPr lang="en-US" sz="2000" baseline="-25000">
                <a:sym typeface="Symbol" pitchFamily="18" charset="2"/>
              </a:rPr>
              <a:t>j</a:t>
            </a:r>
            <a:r>
              <a:rPr lang="en-US" sz="2000">
                <a:sym typeface="Symbol" pitchFamily="18" charset="2"/>
              </a:rPr>
              <a:t> can be granted only if:</a:t>
            </a:r>
          </a:p>
          <a:p>
            <a:pPr lvl="2"/>
            <a:r>
              <a:rPr lang="en-US" sz="1800">
                <a:sym typeface="Symbol" pitchFamily="18" charset="2"/>
              </a:rPr>
              <a:t>Adding an assignment edge R</a:t>
            </a:r>
            <a:r>
              <a:rPr lang="en-US" sz="1800" baseline="-25000">
                <a:sym typeface="Symbol" pitchFamily="18" charset="2"/>
              </a:rPr>
              <a:t>j </a:t>
            </a:r>
            <a:r>
              <a:rPr lang="en-US" sz="1800">
                <a:sym typeface="Symbol" pitchFamily="18" charset="2"/>
              </a:rPr>
              <a:t> </a:t>
            </a:r>
            <a:r>
              <a:rPr lang="en-US" sz="1800"/>
              <a:t>P</a:t>
            </a:r>
            <a:r>
              <a:rPr lang="en-US" sz="1800" baseline="-25000"/>
              <a:t>i</a:t>
            </a:r>
            <a:r>
              <a:rPr lang="en-US" sz="1800"/>
              <a:t> does not introduce cycles</a:t>
            </a:r>
          </a:p>
          <a:p>
            <a:pPr lvl="3">
              <a:buFontTx/>
              <a:buNone/>
            </a:pPr>
            <a:r>
              <a:rPr lang="en-US" sz="1600"/>
              <a:t>(since cycles imply unsafe state)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1828800" y="4648200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/>
              <a:t>R1</a:t>
            </a:r>
          </a:p>
        </p:txBody>
      </p:sp>
      <p:sp>
        <p:nvSpPr>
          <p:cNvPr id="38917" name="Oval 5"/>
          <p:cNvSpPr>
            <a:spLocks noChangeArrowheads="1"/>
          </p:cNvSpPr>
          <p:nvPr/>
        </p:nvSpPr>
        <p:spPr bwMode="auto">
          <a:xfrm>
            <a:off x="990600" y="53340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/>
              <a:t>P1</a:t>
            </a:r>
          </a:p>
        </p:txBody>
      </p:sp>
      <p:sp>
        <p:nvSpPr>
          <p:cNvPr id="38918" name="Oval 6"/>
          <p:cNvSpPr>
            <a:spLocks noChangeArrowheads="1"/>
          </p:cNvSpPr>
          <p:nvPr/>
        </p:nvSpPr>
        <p:spPr bwMode="auto">
          <a:xfrm>
            <a:off x="3200400" y="53340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/>
              <a:t>P2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1828800" y="6019800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/>
              <a:t>R2</a:t>
            </a:r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 flipH="1">
            <a:off x="1371600" y="4800600"/>
            <a:ext cx="4572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 flipH="1" flipV="1">
            <a:off x="2667000" y="48768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>
            <a:off x="1371600" y="5638800"/>
            <a:ext cx="457200" cy="5334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 flipV="1">
            <a:off x="2667000" y="5715000"/>
            <a:ext cx="609600" cy="5334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5334000" y="4648200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/>
              <a:t>R1</a:t>
            </a:r>
          </a:p>
        </p:txBody>
      </p:sp>
      <p:sp>
        <p:nvSpPr>
          <p:cNvPr id="38925" name="Oval 13"/>
          <p:cNvSpPr>
            <a:spLocks noChangeArrowheads="1"/>
          </p:cNvSpPr>
          <p:nvPr/>
        </p:nvSpPr>
        <p:spPr bwMode="auto">
          <a:xfrm>
            <a:off x="4495800" y="53340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/>
              <a:t>P1</a:t>
            </a:r>
          </a:p>
        </p:txBody>
      </p:sp>
      <p:sp>
        <p:nvSpPr>
          <p:cNvPr id="38926" name="Oval 14"/>
          <p:cNvSpPr>
            <a:spLocks noChangeArrowheads="1"/>
          </p:cNvSpPr>
          <p:nvPr/>
        </p:nvSpPr>
        <p:spPr bwMode="auto">
          <a:xfrm>
            <a:off x="6705600" y="53340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/>
              <a:t>P2</a:t>
            </a:r>
          </a:p>
        </p:txBody>
      </p:sp>
      <p:sp>
        <p:nvSpPr>
          <p:cNvPr id="38927" name="Rectangle 15"/>
          <p:cNvSpPr>
            <a:spLocks noChangeArrowheads="1"/>
          </p:cNvSpPr>
          <p:nvPr/>
        </p:nvSpPr>
        <p:spPr bwMode="auto">
          <a:xfrm>
            <a:off x="5334000" y="6019800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/>
              <a:t>R2</a:t>
            </a:r>
          </a:p>
        </p:txBody>
      </p:sp>
      <p:sp>
        <p:nvSpPr>
          <p:cNvPr id="38928" name="Line 16"/>
          <p:cNvSpPr>
            <a:spLocks noChangeShapeType="1"/>
          </p:cNvSpPr>
          <p:nvPr/>
        </p:nvSpPr>
        <p:spPr bwMode="auto">
          <a:xfrm flipH="1">
            <a:off x="4876800" y="4800600"/>
            <a:ext cx="4572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9" name="Line 17"/>
          <p:cNvSpPr>
            <a:spLocks noChangeShapeType="1"/>
          </p:cNvSpPr>
          <p:nvPr/>
        </p:nvSpPr>
        <p:spPr bwMode="auto">
          <a:xfrm flipH="1" flipV="1">
            <a:off x="6172200" y="48768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30" name="Line 18"/>
          <p:cNvSpPr>
            <a:spLocks noChangeShapeType="1"/>
          </p:cNvSpPr>
          <p:nvPr/>
        </p:nvSpPr>
        <p:spPr bwMode="auto">
          <a:xfrm>
            <a:off x="4876800" y="5638800"/>
            <a:ext cx="457200" cy="5334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31" name="Line 19"/>
          <p:cNvSpPr>
            <a:spLocks noChangeShapeType="1"/>
          </p:cNvSpPr>
          <p:nvPr/>
        </p:nvSpPr>
        <p:spPr bwMode="auto">
          <a:xfrm flipV="1">
            <a:off x="6172200" y="5715000"/>
            <a:ext cx="609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4" grpId="0" animBg="1"/>
      <p:bldP spid="38925" grpId="0" animBg="1"/>
      <p:bldP spid="38926" grpId="0" animBg="1"/>
      <p:bldP spid="38927" grpId="0" animBg="1"/>
      <p:bldP spid="38928" grpId="0" animBg="1"/>
      <p:bldP spid="38929" grpId="0" animBg="1"/>
      <p:bldP spid="38930" grpId="0" animBg="1"/>
      <p:bldP spid="38931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Res. Alloc. Graph issues: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little complex to implement</a:t>
            </a:r>
          </a:p>
          <a:p>
            <a:pPr lvl="1"/>
            <a:r>
              <a:rPr lang="en-US"/>
              <a:t>Would need to make it part of the system</a:t>
            </a:r>
          </a:p>
          <a:p>
            <a:pPr lvl="1"/>
            <a:r>
              <a:rPr lang="en-US"/>
              <a:t>E.g. build a “resource management” library</a:t>
            </a:r>
          </a:p>
          <a:p>
            <a:r>
              <a:rPr lang="en-US"/>
              <a:t>Very conservative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Banker’s Algorithm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Suppose we know the “worst case” resource needs of processes in advance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 bit like knowing the credit limit on your credit cards.  (This is why they call it the Banker’s Algorithm)</a:t>
            </a:r>
          </a:p>
          <a:p>
            <a:pPr>
              <a:lnSpc>
                <a:spcPct val="90000"/>
              </a:lnSpc>
            </a:pPr>
            <a:r>
              <a:rPr lang="en-US" sz="2400"/>
              <a:t>Observation: Suppose we just give some process ALL the resources it could need…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Then it will execute to completion. 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After which it will give back the resources.</a:t>
            </a:r>
          </a:p>
          <a:p>
            <a:pPr>
              <a:lnSpc>
                <a:spcPct val="90000"/>
              </a:lnSpc>
            </a:pPr>
            <a:r>
              <a:rPr lang="en-US" sz="2400"/>
              <a:t>Like a bank: If Visa just hands you all the money your credit lines permit, at the end of the month, you’ll pay your entire bill, right?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Banker’s Algorithm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So…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 process pre-declares its worst-case needs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Then it asks for what it “really” needs, a little at a time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The algorithm decides when to grant requests</a:t>
            </a:r>
          </a:p>
          <a:p>
            <a:pPr>
              <a:lnSpc>
                <a:spcPct val="90000"/>
              </a:lnSpc>
            </a:pPr>
            <a:r>
              <a:rPr lang="en-US" sz="2400"/>
              <a:t>It delays a request unless: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It can find a sequence of processes…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…. such that it could grant their outstanding need…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… so they would terminate…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… letting it collect their resources…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… and in this way it can execute everything to completion!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Banker’s Algorithm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How will it really do this?</a:t>
            </a:r>
          </a:p>
          <a:p>
            <a:pPr lvl="1"/>
            <a:r>
              <a:rPr lang="en-US" sz="2000"/>
              <a:t>The algorithm will just implement the graph reduction method for resource graphs</a:t>
            </a:r>
          </a:p>
          <a:p>
            <a:pPr lvl="1"/>
            <a:r>
              <a:rPr lang="en-US" sz="2000"/>
              <a:t>Graph reduction is “like” finding a sequence of processes that can be executed to completion</a:t>
            </a:r>
          </a:p>
          <a:p>
            <a:r>
              <a:rPr lang="en-US" sz="2400"/>
              <a:t>So: given a request</a:t>
            </a:r>
          </a:p>
          <a:p>
            <a:pPr lvl="1"/>
            <a:r>
              <a:rPr lang="en-US" sz="2000"/>
              <a:t>Build a resource graph</a:t>
            </a:r>
          </a:p>
          <a:p>
            <a:pPr lvl="1"/>
            <a:r>
              <a:rPr lang="en-US" sz="2000"/>
              <a:t>See if it is reducible, only grant request if so</a:t>
            </a:r>
          </a:p>
          <a:p>
            <a:pPr lvl="1"/>
            <a:r>
              <a:rPr lang="en-US" sz="2000"/>
              <a:t>Else must delay the request until someone releases some resources, at which point can test again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Banker’s Algorithm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>
                <a:solidFill>
                  <a:srgbClr val="000000"/>
                </a:solidFill>
              </a:rPr>
              <a:t>Decides whether to grant a resource request.  </a:t>
            </a:r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rgbClr val="000000"/>
                </a:solidFill>
              </a:rPr>
              <a:t>Data structures: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solidFill>
                  <a:srgbClr val="000000"/>
                </a:solidFill>
              </a:rPr>
              <a:t>	</a:t>
            </a:r>
            <a:r>
              <a:rPr lang="en-US" sz="1800">
                <a:solidFill>
                  <a:srgbClr val="009900"/>
                </a:solidFill>
                <a:latin typeface="Comic Sans MS" pitchFamily="1" charset="0"/>
              </a:rPr>
              <a:t>n: integer	            # of processes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solidFill>
                  <a:srgbClr val="009900"/>
                </a:solidFill>
                <a:latin typeface="Comic Sans MS" pitchFamily="1" charset="0"/>
              </a:rPr>
              <a:t>	m: integer	            # of resources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solidFill>
                  <a:srgbClr val="009900"/>
                </a:solidFill>
                <a:latin typeface="Comic Sans MS" pitchFamily="1" charset="0"/>
              </a:rPr>
              <a:t>	available[1..m]	 - available[i] is # of avail resources of type 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>
                <a:solidFill>
                  <a:srgbClr val="009900"/>
                </a:solidFill>
                <a:latin typeface="Comic Sans MS" pitchFamily="1" charset="0"/>
              </a:rPr>
              <a:t>	</a:t>
            </a:r>
            <a:r>
              <a:rPr lang="en-US" sz="1800">
                <a:solidFill>
                  <a:srgbClr val="009900"/>
                </a:solidFill>
                <a:latin typeface="Comic Sans MS" pitchFamily="1" charset="0"/>
              </a:rPr>
              <a:t>max[1..n,1..m]	- max demand of each Pi for each Ri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solidFill>
                  <a:srgbClr val="009900"/>
                </a:solidFill>
                <a:latin typeface="Comic Sans MS" pitchFamily="1" charset="0"/>
              </a:rPr>
              <a:t>	allocation[1..n,1..m] - current allocation of resource Rj to Pi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solidFill>
                  <a:srgbClr val="009900"/>
                </a:solidFill>
                <a:latin typeface="Comic Sans MS" pitchFamily="1" charset="0"/>
              </a:rPr>
              <a:t>	need[1..n,1..m]	max # resource Rj that Pi may still request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>
              <a:solidFill>
                <a:srgbClr val="009900"/>
              </a:solidFill>
              <a:latin typeface="Comic Sans MS" pitchFamily="1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solidFill>
                  <a:srgbClr val="009900"/>
                </a:solidFill>
                <a:latin typeface="Comic Sans MS" pitchFamily="1" charset="0"/>
              </a:rPr>
              <a:t>	let request[i] be vector of # of resource Rj Process Pi wants</a:t>
            </a:r>
            <a:endParaRPr lang="en-US" sz="2400" b="1">
              <a:solidFill>
                <a:srgbClr val="009900"/>
              </a:solidFill>
              <a:latin typeface="Comic Sans MS" pitchFamily="1" charset="0"/>
            </a:endParaRPr>
          </a:p>
          <a:p>
            <a:pPr>
              <a:lnSpc>
                <a:spcPct val="80000"/>
              </a:lnSpc>
            </a:pPr>
            <a:endParaRPr lang="en-US" sz="1800">
              <a:solidFill>
                <a:srgbClr val="009900"/>
              </a:solidFill>
              <a:latin typeface="Comic Sans MS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Basic Algorithm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marL="457200" indent="-457200">
              <a:spcAft>
                <a:spcPct val="10000"/>
              </a:spcAft>
              <a:buFontTx/>
              <a:buAutoNum type="arabicPeriod"/>
            </a:pPr>
            <a:r>
              <a:rPr lang="en-US" sz="1800">
                <a:solidFill>
                  <a:srgbClr val="009900"/>
                </a:solidFill>
                <a:latin typeface="Comic Sans MS" pitchFamily="1" charset="0"/>
              </a:rPr>
              <a:t>If request[i] &gt; need[i] then </a:t>
            </a:r>
          </a:p>
          <a:p>
            <a:pPr marL="838200" lvl="1" indent="-381000">
              <a:spcAft>
                <a:spcPct val="10000"/>
              </a:spcAft>
              <a:buFontTx/>
              <a:buNone/>
            </a:pPr>
            <a:r>
              <a:rPr lang="en-US" sz="1600">
                <a:solidFill>
                  <a:srgbClr val="009900"/>
                </a:solidFill>
                <a:latin typeface="Comic Sans MS" pitchFamily="1" charset="0"/>
              </a:rPr>
              <a:t>	error (asked for too much)</a:t>
            </a:r>
          </a:p>
          <a:p>
            <a:pPr marL="457200" indent="-457200">
              <a:spcAft>
                <a:spcPct val="10000"/>
              </a:spcAft>
              <a:buFontTx/>
              <a:buAutoNum type="arabicPeriod"/>
            </a:pPr>
            <a:r>
              <a:rPr lang="en-US" sz="1800">
                <a:solidFill>
                  <a:srgbClr val="009900"/>
                </a:solidFill>
                <a:latin typeface="Comic Sans MS" pitchFamily="1" charset="0"/>
              </a:rPr>
              <a:t>If request[i] &gt; available[i] then </a:t>
            </a:r>
          </a:p>
          <a:p>
            <a:pPr marL="838200" lvl="1" indent="-381000">
              <a:spcAft>
                <a:spcPct val="10000"/>
              </a:spcAft>
              <a:buFontTx/>
              <a:buNone/>
            </a:pPr>
            <a:r>
              <a:rPr lang="en-US" sz="1600">
                <a:solidFill>
                  <a:srgbClr val="009900"/>
                </a:solidFill>
                <a:latin typeface="Comic Sans MS" pitchFamily="1" charset="0"/>
              </a:rPr>
              <a:t>	wait (can</a:t>
            </a:r>
            <a:r>
              <a:rPr lang="en-US" sz="1600">
                <a:solidFill>
                  <a:srgbClr val="009900"/>
                </a:solidFill>
                <a:latin typeface="Arial"/>
              </a:rPr>
              <a:t>’</a:t>
            </a:r>
            <a:r>
              <a:rPr lang="en-US" sz="1600">
                <a:solidFill>
                  <a:srgbClr val="009900"/>
                </a:solidFill>
                <a:latin typeface="Comic Sans MS" pitchFamily="1" charset="0"/>
              </a:rPr>
              <a:t>t supply it now)</a:t>
            </a:r>
          </a:p>
          <a:p>
            <a:pPr marL="457200" indent="-457200">
              <a:spcAft>
                <a:spcPct val="10000"/>
              </a:spcAft>
              <a:buFontTx/>
              <a:buAutoNum type="arabicPeriod"/>
            </a:pPr>
            <a:r>
              <a:rPr lang="en-US" sz="1800">
                <a:solidFill>
                  <a:srgbClr val="009900"/>
                </a:solidFill>
                <a:latin typeface="Comic Sans MS" pitchFamily="1" charset="0"/>
              </a:rPr>
              <a:t>Resources are available to satisfy the request</a:t>
            </a:r>
          </a:p>
          <a:p>
            <a:pPr marL="457200" indent="-457200">
              <a:spcAft>
                <a:spcPct val="10000"/>
              </a:spcAft>
              <a:buFontTx/>
              <a:buNone/>
            </a:pPr>
            <a:r>
              <a:rPr lang="en-US" sz="1800">
                <a:solidFill>
                  <a:srgbClr val="009900"/>
                </a:solidFill>
                <a:latin typeface="Comic Sans MS" pitchFamily="1" charset="0"/>
              </a:rPr>
              <a:t>	Let</a:t>
            </a:r>
            <a:r>
              <a:rPr lang="en-US" sz="1800">
                <a:solidFill>
                  <a:srgbClr val="009900"/>
                </a:solidFill>
                <a:latin typeface="Arial"/>
              </a:rPr>
              <a:t>’</a:t>
            </a:r>
            <a:r>
              <a:rPr lang="en-US" sz="1800">
                <a:solidFill>
                  <a:srgbClr val="009900"/>
                </a:solidFill>
                <a:latin typeface="Comic Sans MS" pitchFamily="1" charset="0"/>
              </a:rPr>
              <a:t>s assume that we satisfy the request. Then we would have:</a:t>
            </a:r>
          </a:p>
          <a:p>
            <a:pPr marL="457200" indent="-457200">
              <a:spcAft>
                <a:spcPct val="10000"/>
              </a:spcAft>
              <a:buFontTx/>
              <a:buNone/>
            </a:pPr>
            <a:r>
              <a:rPr lang="en-US" sz="1800">
                <a:solidFill>
                  <a:srgbClr val="009900"/>
                </a:solidFill>
                <a:latin typeface="Comic Sans MS" pitchFamily="1" charset="0"/>
              </a:rPr>
              <a:t>		available = available - request[i]</a:t>
            </a:r>
          </a:p>
          <a:p>
            <a:pPr marL="457200" indent="-457200">
              <a:spcAft>
                <a:spcPct val="10000"/>
              </a:spcAft>
              <a:buFontTx/>
              <a:buNone/>
            </a:pPr>
            <a:r>
              <a:rPr lang="en-US" sz="1800">
                <a:solidFill>
                  <a:srgbClr val="009900"/>
                </a:solidFill>
                <a:latin typeface="Comic Sans MS" pitchFamily="1" charset="0"/>
              </a:rPr>
              <a:t>		allocation[i] = allocation [i] + request[i]</a:t>
            </a:r>
          </a:p>
          <a:p>
            <a:pPr marL="457200" indent="-457200">
              <a:spcAft>
                <a:spcPct val="10000"/>
              </a:spcAft>
              <a:buFontTx/>
              <a:buNone/>
            </a:pPr>
            <a:r>
              <a:rPr lang="en-US" sz="1800">
                <a:solidFill>
                  <a:srgbClr val="009900"/>
                </a:solidFill>
                <a:latin typeface="Comic Sans MS" pitchFamily="1" charset="0"/>
              </a:rPr>
              <a:t>		need[i] = need [i] - request [i]</a:t>
            </a:r>
          </a:p>
          <a:p>
            <a:pPr marL="457200" indent="-457200">
              <a:spcAft>
                <a:spcPct val="10000"/>
              </a:spcAft>
              <a:buFontTx/>
              <a:buNone/>
            </a:pPr>
            <a:r>
              <a:rPr lang="en-US" sz="1800">
                <a:solidFill>
                  <a:srgbClr val="009900"/>
                </a:solidFill>
                <a:latin typeface="Comic Sans MS" pitchFamily="1" charset="0"/>
              </a:rPr>
              <a:t>	Now, check if this would leave us in a safe state:</a:t>
            </a:r>
          </a:p>
          <a:p>
            <a:pPr marL="457200" indent="-457200">
              <a:spcAft>
                <a:spcPct val="10000"/>
              </a:spcAft>
              <a:buFontTx/>
              <a:buNone/>
            </a:pPr>
            <a:r>
              <a:rPr lang="en-US" sz="1800">
                <a:solidFill>
                  <a:srgbClr val="009900"/>
                </a:solidFill>
                <a:latin typeface="Comic Sans MS" pitchFamily="1" charset="0"/>
              </a:rPr>
              <a:t>		if yes, grant the request, </a:t>
            </a:r>
          </a:p>
          <a:p>
            <a:pPr marL="457200" indent="-457200">
              <a:spcAft>
                <a:spcPct val="10000"/>
              </a:spcAft>
              <a:buFontTx/>
              <a:buNone/>
            </a:pPr>
            <a:r>
              <a:rPr lang="en-US" sz="1800">
                <a:solidFill>
                  <a:srgbClr val="009900"/>
                </a:solidFill>
                <a:latin typeface="Comic Sans MS" pitchFamily="1" charset="0"/>
              </a:rPr>
              <a:t>		if no, then leave the state as is and cause process to wait.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Safety Check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000">
                <a:solidFill>
                  <a:srgbClr val="009900"/>
                </a:solidFill>
                <a:latin typeface="Comic Sans MS" pitchFamily="1" charset="0"/>
              </a:rPr>
              <a:t>free[1..m] = available            /* how many resources are available */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000">
                <a:solidFill>
                  <a:srgbClr val="009900"/>
                </a:solidFill>
                <a:latin typeface="Comic Sans MS" pitchFamily="1" charset="0"/>
              </a:rPr>
              <a:t>finish[1..n] = false (for all i)  /* none finished yet */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en-US" sz="2000">
              <a:solidFill>
                <a:srgbClr val="009900"/>
              </a:solidFill>
              <a:latin typeface="Comic Sans MS" pitchFamily="1" charset="0"/>
            </a:endParaRP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000" b="1" u="sng">
                <a:solidFill>
                  <a:srgbClr val="009900"/>
                </a:solidFill>
                <a:latin typeface="Comic Sans MS" pitchFamily="1" charset="0"/>
              </a:rPr>
              <a:t>Step 1:</a:t>
            </a:r>
            <a:r>
              <a:rPr lang="en-US" sz="2000">
                <a:solidFill>
                  <a:srgbClr val="009900"/>
                </a:solidFill>
                <a:latin typeface="Comic Sans MS" pitchFamily="1" charset="0"/>
              </a:rPr>
              <a:t> Find an i such that finish[i]=false and need[i] &lt;= work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000">
                <a:solidFill>
                  <a:srgbClr val="009900"/>
                </a:solidFill>
                <a:latin typeface="Comic Sans MS" pitchFamily="1" charset="0"/>
              </a:rPr>
              <a:t>		  </a:t>
            </a:r>
            <a:r>
              <a:rPr lang="en-US" sz="2000">
                <a:solidFill>
                  <a:srgbClr val="0000FF"/>
                </a:solidFill>
                <a:latin typeface="Comic Sans MS" pitchFamily="1" charset="0"/>
              </a:rPr>
              <a:t>/* find a proc that can complete its request now */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000">
                <a:solidFill>
                  <a:srgbClr val="009900"/>
                </a:solidFill>
                <a:latin typeface="Comic Sans MS" pitchFamily="1" charset="0"/>
              </a:rPr>
              <a:t>		 if no such i exists, go to step 3   </a:t>
            </a:r>
            <a:r>
              <a:rPr lang="en-US" sz="2000">
                <a:solidFill>
                  <a:srgbClr val="0000FF"/>
                </a:solidFill>
                <a:latin typeface="Comic Sans MS" pitchFamily="1" charset="0"/>
              </a:rPr>
              <a:t>/* we</a:t>
            </a:r>
            <a:r>
              <a:rPr lang="en-US" sz="2000">
                <a:solidFill>
                  <a:srgbClr val="0000FF"/>
                </a:solidFill>
                <a:latin typeface="Arial"/>
              </a:rPr>
              <a:t>’</a:t>
            </a:r>
            <a:r>
              <a:rPr lang="en-US" sz="2000">
                <a:solidFill>
                  <a:srgbClr val="0000FF"/>
                </a:solidFill>
                <a:latin typeface="Comic Sans MS" pitchFamily="1" charset="0"/>
              </a:rPr>
              <a:t>re done */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000">
                <a:solidFill>
                  <a:srgbClr val="009900"/>
                </a:solidFill>
                <a:latin typeface="Comic Sans MS" pitchFamily="1" charset="0"/>
              </a:rPr>
              <a:t>	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000" b="1" u="sng">
                <a:solidFill>
                  <a:srgbClr val="009900"/>
                </a:solidFill>
                <a:latin typeface="Comic Sans MS" pitchFamily="1" charset="0"/>
              </a:rPr>
              <a:t>Step 2:</a:t>
            </a:r>
            <a:r>
              <a:rPr lang="en-US" sz="2000">
                <a:solidFill>
                  <a:srgbClr val="009900"/>
                </a:solidFill>
                <a:latin typeface="Comic Sans MS" pitchFamily="1" charset="0"/>
              </a:rPr>
              <a:t> Found an i: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000">
                <a:solidFill>
                  <a:srgbClr val="009900"/>
                </a:solidFill>
                <a:latin typeface="Comic Sans MS" pitchFamily="1" charset="0"/>
              </a:rPr>
              <a:t>		finish [i] = true  </a:t>
            </a:r>
            <a:r>
              <a:rPr lang="en-US" sz="2000">
                <a:solidFill>
                  <a:srgbClr val="0000FF"/>
                </a:solidFill>
                <a:latin typeface="Comic Sans MS" pitchFamily="1" charset="0"/>
              </a:rPr>
              <a:t>/* done with this process */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000">
                <a:solidFill>
                  <a:srgbClr val="009900"/>
                </a:solidFill>
                <a:latin typeface="Comic Sans MS" pitchFamily="1" charset="0"/>
              </a:rPr>
              <a:t> 		free = free + allocation [i] </a:t>
            </a:r>
          </a:p>
          <a:p>
            <a:pPr marL="838200" lvl="1" indent="-381000">
              <a:lnSpc>
                <a:spcPct val="80000"/>
              </a:lnSpc>
              <a:buFontTx/>
              <a:buNone/>
            </a:pPr>
            <a:r>
              <a:rPr lang="en-US" sz="1800">
                <a:solidFill>
                  <a:srgbClr val="009900"/>
                </a:solidFill>
                <a:latin typeface="Comic Sans MS" pitchFamily="1" charset="0"/>
              </a:rPr>
              <a:t>	</a:t>
            </a:r>
            <a:r>
              <a:rPr lang="en-US" sz="2000">
                <a:solidFill>
                  <a:srgbClr val="0000FF"/>
                </a:solidFill>
                <a:latin typeface="Comic Sans MS" pitchFamily="1" charset="0"/>
              </a:rPr>
              <a:t>/* assume this process were to finish, and its allocation  back to the available list */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000">
                <a:solidFill>
                  <a:srgbClr val="009900"/>
                </a:solidFill>
                <a:latin typeface="Comic Sans MS" pitchFamily="1" charset="0"/>
              </a:rPr>
              <a:t>		go to step 1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en-US" sz="2000">
              <a:solidFill>
                <a:srgbClr val="009900"/>
              </a:solidFill>
              <a:latin typeface="Comic Sans MS" pitchFamily="1" charset="0"/>
            </a:endParaRP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000" b="1" u="sng">
                <a:solidFill>
                  <a:srgbClr val="009900"/>
                </a:solidFill>
                <a:latin typeface="Comic Sans MS" pitchFamily="1" charset="0"/>
              </a:rPr>
              <a:t>Step 3:</a:t>
            </a:r>
            <a:r>
              <a:rPr lang="en-US" sz="2000">
                <a:solidFill>
                  <a:srgbClr val="009900"/>
                </a:solidFill>
                <a:latin typeface="Comic Sans MS" pitchFamily="1" charset="0"/>
              </a:rPr>
              <a:t> If finish[i] = true for all i, the system is safe. Else Not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Banker’s Algorithm: Example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397000"/>
            <a:ext cx="8318500" cy="5295900"/>
          </a:xfrm>
        </p:spPr>
        <p:txBody>
          <a:bodyPr/>
          <a:lstStyle/>
          <a:p>
            <a:pPr marL="381000" indent="-381000">
              <a:lnSpc>
                <a:spcPct val="90000"/>
              </a:lnSpc>
              <a:buFontTx/>
              <a:buNone/>
            </a:pPr>
            <a:r>
              <a:rPr lang="en-US" sz="2400" b="1">
                <a:latin typeface="Comic Sans MS" pitchFamily="1" charset="0"/>
              </a:rPr>
              <a:t>          </a:t>
            </a:r>
            <a:r>
              <a:rPr lang="en-US" sz="2400" b="1" u="sng">
                <a:latin typeface="Comic Sans MS" pitchFamily="1" charset="0"/>
              </a:rPr>
              <a:t>Allocation</a:t>
            </a:r>
            <a:r>
              <a:rPr lang="en-US" sz="2400" b="1">
                <a:latin typeface="Comic Sans MS" pitchFamily="1" charset="0"/>
              </a:rPr>
              <a:t>        </a:t>
            </a:r>
            <a:r>
              <a:rPr lang="en-US" sz="2400" b="1" u="sng">
                <a:latin typeface="Comic Sans MS" pitchFamily="1" charset="0"/>
              </a:rPr>
              <a:t>Max</a:t>
            </a:r>
            <a:r>
              <a:rPr lang="en-US" sz="2400" b="1">
                <a:latin typeface="Comic Sans MS" pitchFamily="1" charset="0"/>
              </a:rPr>
              <a:t>        </a:t>
            </a:r>
            <a:r>
              <a:rPr lang="en-US" sz="2400" b="1" u="sng">
                <a:latin typeface="Comic Sans MS" pitchFamily="1" charset="0"/>
              </a:rPr>
              <a:t>Available</a:t>
            </a:r>
            <a:r>
              <a:rPr lang="en-US" sz="2400" b="1">
                <a:latin typeface="Comic Sans MS" pitchFamily="1" charset="0"/>
              </a:rPr>
              <a:t/>
            </a:r>
            <a:br>
              <a:rPr lang="en-US" sz="2400" b="1">
                <a:latin typeface="Comic Sans MS" pitchFamily="1" charset="0"/>
              </a:rPr>
            </a:br>
            <a:r>
              <a:rPr lang="en-US" sz="2400" b="1">
                <a:latin typeface="Comic Sans MS" pitchFamily="1" charset="0"/>
              </a:rPr>
              <a:t>      A  B  C         A  B  C      A  B  C</a:t>
            </a:r>
            <a:br>
              <a:rPr lang="en-US" sz="2400" b="1">
                <a:latin typeface="Comic Sans MS" pitchFamily="1" charset="0"/>
              </a:rPr>
            </a:br>
            <a:r>
              <a:rPr lang="en-US" sz="2400" b="1">
                <a:latin typeface="Comic Sans MS" pitchFamily="1" charset="0"/>
              </a:rPr>
              <a:t>P0    0  1  0         7  5  3      3  3  2</a:t>
            </a:r>
            <a:br>
              <a:rPr lang="en-US" sz="2400" b="1">
                <a:latin typeface="Comic Sans MS" pitchFamily="1" charset="0"/>
              </a:rPr>
            </a:br>
            <a:r>
              <a:rPr lang="en-US" sz="2400" b="1">
                <a:latin typeface="Comic Sans MS" pitchFamily="1" charset="0"/>
              </a:rPr>
              <a:t>P1    2  0  0         3  2  2     </a:t>
            </a:r>
            <a:br>
              <a:rPr lang="en-US" sz="2400" b="1">
                <a:latin typeface="Comic Sans MS" pitchFamily="1" charset="0"/>
              </a:rPr>
            </a:br>
            <a:r>
              <a:rPr lang="en-US" sz="2400" b="1">
                <a:latin typeface="Comic Sans MS" pitchFamily="1" charset="0"/>
              </a:rPr>
              <a:t>P2    3  0  2         9  0  2   </a:t>
            </a:r>
            <a:br>
              <a:rPr lang="en-US" sz="2400" b="1">
                <a:latin typeface="Comic Sans MS" pitchFamily="1" charset="0"/>
              </a:rPr>
            </a:br>
            <a:r>
              <a:rPr lang="en-US" sz="2400" b="1">
                <a:latin typeface="Comic Sans MS" pitchFamily="1" charset="0"/>
              </a:rPr>
              <a:t>P3    2  1  1         2  2  2   </a:t>
            </a:r>
            <a:br>
              <a:rPr lang="en-US" sz="2400" b="1">
                <a:latin typeface="Comic Sans MS" pitchFamily="1" charset="0"/>
              </a:rPr>
            </a:br>
            <a:r>
              <a:rPr lang="en-US" sz="2400" b="1">
                <a:latin typeface="Comic Sans MS" pitchFamily="1" charset="0"/>
              </a:rPr>
              <a:t>P4    0  0  2         4  3  3   </a:t>
            </a:r>
            <a:br>
              <a:rPr lang="en-US" sz="2400" b="1">
                <a:latin typeface="Comic Sans MS" pitchFamily="1" charset="0"/>
              </a:rPr>
            </a:br>
            <a:endParaRPr lang="en-US" b="1">
              <a:latin typeface="Courier New" pitchFamily="1" charset="0"/>
            </a:endParaRPr>
          </a:p>
          <a:p>
            <a:pPr marL="381000" indent="-381000">
              <a:lnSpc>
                <a:spcPct val="90000"/>
              </a:lnSpc>
              <a:buFontTx/>
              <a:buNone/>
            </a:pPr>
            <a:r>
              <a:rPr lang="en-US" sz="2800"/>
              <a:t>this is a safe state: safe sequence  &lt;P1, P3, P4, P2, P0&gt;</a:t>
            </a:r>
          </a:p>
          <a:p>
            <a:pPr marL="381000" indent="-381000">
              <a:lnSpc>
                <a:spcPct val="90000"/>
              </a:lnSpc>
              <a:buFontTx/>
              <a:buNone/>
            </a:pPr>
            <a:endParaRPr lang="en-US" sz="2800"/>
          </a:p>
          <a:p>
            <a:pPr marL="381000" indent="-381000">
              <a:lnSpc>
                <a:spcPct val="90000"/>
              </a:lnSpc>
              <a:buFontTx/>
              <a:buNone/>
            </a:pPr>
            <a:r>
              <a:rPr lang="en-US" sz="2800"/>
              <a:t>Suppose that P1 requests (1,0,2) </a:t>
            </a:r>
          </a:p>
          <a:p>
            <a:pPr marL="381000" indent="-381000">
              <a:lnSpc>
                <a:spcPct val="90000"/>
              </a:lnSpc>
              <a:buFontTx/>
              <a:buNone/>
            </a:pPr>
            <a:r>
              <a:rPr lang="en-US" sz="2800"/>
              <a:t>	- add it to P1’s allocation and subtract it from Available</a:t>
            </a: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 flipH="1">
            <a:off x="3581400" y="1524000"/>
            <a:ext cx="12700" cy="2603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>
            <a:off x="5562600" y="1447800"/>
            <a:ext cx="12700" cy="2679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Dining Philosophers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0200"/>
            <a:ext cx="8226425" cy="714375"/>
          </a:xfrm>
        </p:spPr>
        <p:txBody>
          <a:bodyPr/>
          <a:lstStyle/>
          <a:p>
            <a:r>
              <a:rPr lang="en-US" sz="2800" dirty="0" smtClean="0"/>
              <a:t>Philosophers go out for Chinese food</a:t>
            </a:r>
          </a:p>
          <a:p>
            <a:r>
              <a:rPr lang="en-US" sz="2800" dirty="0" smtClean="0"/>
              <a:t>They need exclusive access to two chopsticks to eat their food</a:t>
            </a:r>
            <a:endParaRPr lang="en-US" sz="28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609600" y="1524000"/>
            <a:ext cx="3962400" cy="3733800"/>
            <a:chOff x="609600" y="1524000"/>
            <a:chExt cx="3962400" cy="3733800"/>
          </a:xfrm>
        </p:grpSpPr>
        <p:sp>
          <p:nvSpPr>
            <p:cNvPr id="4" name="Oval 3"/>
            <p:cNvSpPr/>
            <p:nvPr/>
          </p:nvSpPr>
          <p:spPr bwMode="auto">
            <a:xfrm>
              <a:off x="609600" y="1524000"/>
              <a:ext cx="3962400" cy="37338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457200" rtl="0" eaLnBrk="1" fontAlgn="base" latinLnBrk="0" hangingPunct="1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" name="Oval 4"/>
            <p:cNvSpPr/>
            <p:nvPr/>
          </p:nvSpPr>
          <p:spPr bwMode="auto">
            <a:xfrm>
              <a:off x="2514600" y="1752600"/>
              <a:ext cx="609600" cy="609600"/>
            </a:xfrm>
            <a:prstGeom prst="ellipse">
              <a:avLst/>
            </a:prstGeom>
            <a:solidFill>
              <a:srgbClr val="FFC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457200" rtl="0" eaLnBrk="1" fontAlgn="base" latinLnBrk="0" hangingPunct="1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3657600" y="2895600"/>
              <a:ext cx="609600" cy="609600"/>
            </a:xfrm>
            <a:prstGeom prst="ellipse">
              <a:avLst/>
            </a:prstGeom>
            <a:solidFill>
              <a:srgbClr val="FFC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457200" rtl="0" eaLnBrk="1" fontAlgn="base" latinLnBrk="0" hangingPunct="1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2971800" y="4343400"/>
              <a:ext cx="609600" cy="609600"/>
            </a:xfrm>
            <a:prstGeom prst="ellipse">
              <a:avLst/>
            </a:prstGeom>
            <a:solidFill>
              <a:srgbClr val="FFC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457200" rtl="0" eaLnBrk="1" fontAlgn="base" latinLnBrk="0" hangingPunct="1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1295400" y="4114800"/>
              <a:ext cx="609600" cy="609600"/>
            </a:xfrm>
            <a:prstGeom prst="ellipse">
              <a:avLst/>
            </a:prstGeom>
            <a:solidFill>
              <a:srgbClr val="FFC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457200" rtl="0" eaLnBrk="1" fontAlgn="base" latinLnBrk="0" hangingPunct="1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143000" y="2590800"/>
              <a:ext cx="609600" cy="609600"/>
            </a:xfrm>
            <a:prstGeom prst="ellipse">
              <a:avLst/>
            </a:prstGeom>
            <a:solidFill>
              <a:srgbClr val="FFC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457200" rtl="0" eaLnBrk="1" fontAlgn="base" latinLnBrk="0" hangingPunct="1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 rot="5400000" flipH="1" flipV="1">
              <a:off x="2019300" y="4610100"/>
              <a:ext cx="685800" cy="152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10800000">
              <a:off x="3429000" y="3810000"/>
              <a:ext cx="609600" cy="3810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rot="10800000" flipV="1">
              <a:off x="3200400" y="2286000"/>
              <a:ext cx="685800" cy="533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rot="16200000" flipV="1">
              <a:off x="1638300" y="2095500"/>
              <a:ext cx="609600" cy="533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rot="10800000" flipV="1">
              <a:off x="990600" y="3659188"/>
              <a:ext cx="838200" cy="15081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4724400" y="1524000"/>
            <a:ext cx="4114800" cy="4219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 smtClean="0">
                <a:solidFill>
                  <a:srgbClr val="009900"/>
                </a:solidFill>
                <a:latin typeface="Comic Sans MS" pitchFamily="1" charset="0"/>
              </a:rPr>
              <a:t>class Philosopher: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9900"/>
                </a:solidFill>
                <a:latin typeface="Comic Sans MS" pitchFamily="1" charset="0"/>
              </a:rPr>
              <a:t>c</a:t>
            </a:r>
            <a:r>
              <a:rPr lang="en-US" sz="1800" b="1" dirty="0" smtClean="0">
                <a:solidFill>
                  <a:srgbClr val="009900"/>
                </a:solidFill>
                <a:latin typeface="Comic Sans MS" pitchFamily="1" charset="0"/>
              </a:rPr>
              <a:t>hopsticks[N] = [Semaphore(1),…]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 smtClean="0">
                <a:solidFill>
                  <a:srgbClr val="009900"/>
                </a:solidFill>
                <a:latin typeface="Comic Sans MS" pitchFamily="1" charset="0"/>
              </a:rPr>
              <a:t>Def __init__(</a:t>
            </a:r>
            <a:r>
              <a:rPr lang="en-US" sz="1800" b="1" dirty="0" err="1" smtClean="0">
                <a:solidFill>
                  <a:srgbClr val="009900"/>
                </a:solidFill>
                <a:latin typeface="Comic Sans MS" pitchFamily="1" charset="0"/>
              </a:rPr>
              <a:t>mynum</a:t>
            </a:r>
            <a:r>
              <a:rPr lang="en-US" sz="1800" b="1" dirty="0" smtClean="0">
                <a:solidFill>
                  <a:srgbClr val="009900"/>
                </a:solidFill>
                <a:latin typeface="Comic Sans MS" pitchFamily="1" charset="0"/>
              </a:rPr>
              <a:t>)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9900"/>
                </a:solidFill>
                <a:latin typeface="Comic Sans MS" pitchFamily="1" charset="0"/>
              </a:rPr>
              <a:t> </a:t>
            </a:r>
            <a:r>
              <a:rPr lang="en-US" sz="1800" b="1" dirty="0" smtClean="0">
                <a:solidFill>
                  <a:srgbClr val="009900"/>
                </a:solidFill>
                <a:latin typeface="Comic Sans MS" pitchFamily="1" charset="0"/>
              </a:rPr>
              <a:t> self.id = </a:t>
            </a:r>
            <a:r>
              <a:rPr lang="en-US" sz="1800" b="1" dirty="0" err="1" smtClean="0">
                <a:solidFill>
                  <a:srgbClr val="009900"/>
                </a:solidFill>
                <a:latin typeface="Comic Sans MS" pitchFamily="1" charset="0"/>
              </a:rPr>
              <a:t>mynum</a:t>
            </a:r>
            <a:endParaRPr lang="en-US" sz="1800" b="1" dirty="0">
              <a:solidFill>
                <a:srgbClr val="009900"/>
              </a:solidFill>
              <a:latin typeface="Comic Sans MS" pitchFamily="1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 smtClean="0">
                <a:solidFill>
                  <a:srgbClr val="009900"/>
                </a:solidFill>
                <a:latin typeface="Comic Sans MS" pitchFamily="1" charset="0"/>
              </a:rPr>
              <a:t>Def eat():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9900"/>
                </a:solidFill>
                <a:latin typeface="Comic Sans MS" pitchFamily="1" charset="0"/>
              </a:rPr>
              <a:t> </a:t>
            </a:r>
            <a:r>
              <a:rPr lang="en-US" sz="1800" b="1" dirty="0" smtClean="0">
                <a:solidFill>
                  <a:srgbClr val="009900"/>
                </a:solidFill>
                <a:latin typeface="Comic Sans MS" pitchFamily="1" charset="0"/>
              </a:rPr>
              <a:t>  right = (self.id+1) % N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9900"/>
                </a:solidFill>
                <a:latin typeface="Comic Sans MS" pitchFamily="1" charset="0"/>
              </a:rPr>
              <a:t> </a:t>
            </a:r>
            <a:r>
              <a:rPr lang="en-US" sz="1800" b="1" dirty="0" smtClean="0">
                <a:solidFill>
                  <a:srgbClr val="009900"/>
                </a:solidFill>
                <a:latin typeface="Comic Sans MS" pitchFamily="1" charset="0"/>
              </a:rPr>
              <a:t>  left = (self.id-1+N) % N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9900"/>
                </a:solidFill>
                <a:latin typeface="Comic Sans MS" pitchFamily="1" charset="0"/>
              </a:rPr>
              <a:t> </a:t>
            </a:r>
            <a:r>
              <a:rPr lang="en-US" sz="1800" b="1" dirty="0" smtClean="0">
                <a:solidFill>
                  <a:srgbClr val="009900"/>
                </a:solidFill>
                <a:latin typeface="Comic Sans MS" pitchFamily="1" charset="0"/>
              </a:rPr>
              <a:t>  while True: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9900"/>
                </a:solidFill>
                <a:latin typeface="Comic Sans MS" pitchFamily="1" charset="0"/>
              </a:rPr>
              <a:t> </a:t>
            </a:r>
            <a:r>
              <a:rPr lang="en-US" sz="1800" b="1" dirty="0" smtClean="0">
                <a:solidFill>
                  <a:srgbClr val="009900"/>
                </a:solidFill>
                <a:latin typeface="Comic Sans MS" pitchFamily="1" charset="0"/>
              </a:rPr>
              <a:t>     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9900"/>
                </a:solidFill>
                <a:latin typeface="Comic Sans MS" pitchFamily="1" charset="0"/>
              </a:rPr>
              <a:t>	</a:t>
            </a:r>
            <a:endParaRPr lang="en-US" sz="1800" b="1" dirty="0" smtClean="0">
              <a:solidFill>
                <a:srgbClr val="009900"/>
              </a:solidFill>
              <a:latin typeface="Comic Sans MS" pitchFamily="1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9900"/>
                </a:solidFill>
                <a:latin typeface="Comic Sans MS" pitchFamily="1" charset="0"/>
              </a:rPr>
              <a:t> </a:t>
            </a:r>
            <a:r>
              <a:rPr lang="en-US" sz="1800" b="1" dirty="0" smtClean="0">
                <a:solidFill>
                  <a:srgbClr val="009900"/>
                </a:solidFill>
                <a:latin typeface="Comic Sans MS" pitchFamily="1" charset="0"/>
              </a:rPr>
              <a:t>     # </a:t>
            </a:r>
            <a:r>
              <a:rPr lang="en-US" sz="1800" b="1" dirty="0" err="1" smtClean="0">
                <a:solidFill>
                  <a:srgbClr val="009900"/>
                </a:solidFill>
                <a:latin typeface="Comic Sans MS" pitchFamily="1" charset="0"/>
              </a:rPr>
              <a:t>om</a:t>
            </a:r>
            <a:r>
              <a:rPr lang="en-US" sz="1800" b="1" dirty="0" smtClean="0">
                <a:solidFill>
                  <a:srgbClr val="009900"/>
                </a:solidFill>
                <a:latin typeface="Comic Sans MS" pitchFamily="1" charset="0"/>
              </a:rPr>
              <a:t> nom </a:t>
            </a:r>
            <a:r>
              <a:rPr lang="en-US" sz="1800" b="1" dirty="0" err="1" smtClean="0">
                <a:solidFill>
                  <a:srgbClr val="009900"/>
                </a:solidFill>
                <a:latin typeface="Comic Sans MS" pitchFamily="1" charset="0"/>
              </a:rPr>
              <a:t>nom</a:t>
            </a:r>
            <a:r>
              <a:rPr lang="en-US" sz="1800" b="1" dirty="0" smtClean="0">
                <a:solidFill>
                  <a:srgbClr val="009900"/>
                </a:solidFill>
                <a:latin typeface="Comic Sans MS" pitchFamily="1" charset="0"/>
              </a:rPr>
              <a:t> 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9900"/>
                </a:solidFill>
                <a:latin typeface="Comic Sans MS" pitchFamily="1" charset="0"/>
              </a:rPr>
              <a:t> </a:t>
            </a:r>
            <a:r>
              <a:rPr lang="en-US" sz="1800" b="1" dirty="0" smtClean="0">
                <a:solidFill>
                  <a:srgbClr val="009900"/>
                </a:solidFill>
                <a:latin typeface="Comic Sans MS" pitchFamily="1" charset="0"/>
              </a:rPr>
              <a:t>     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9900"/>
                </a:solidFill>
                <a:latin typeface="Comic Sans MS" pitchFamily="1" charset="0"/>
              </a:rPr>
              <a:t>	</a:t>
            </a:r>
            <a:endParaRPr lang="en-US" sz="1800" b="1" dirty="0" smtClean="0">
              <a:solidFill>
                <a:srgbClr val="009900"/>
              </a:solidFill>
              <a:latin typeface="Comic Sans MS" pitchFamily="1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9900"/>
                </a:solidFill>
                <a:latin typeface="Comic Sans MS" pitchFamily="1" charset="0"/>
              </a:rPr>
              <a:t>	</a:t>
            </a:r>
            <a:r>
              <a:rPr lang="en-US" sz="1800" b="1" dirty="0" smtClean="0">
                <a:solidFill>
                  <a:srgbClr val="009900"/>
                </a:solidFill>
                <a:latin typeface="Comic Sans MS" pitchFamily="1" charset="0"/>
              </a:rPr>
              <a:t>  </a:t>
            </a:r>
            <a:endParaRPr lang="en-US" sz="1800" b="1" dirty="0">
              <a:solidFill>
                <a:srgbClr val="009900"/>
              </a:solidFill>
              <a:latin typeface="Comic Sans MS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Banker’s Algorithm: Example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397000"/>
            <a:ext cx="8318500" cy="5295900"/>
          </a:xfrm>
        </p:spPr>
        <p:txBody>
          <a:bodyPr/>
          <a:lstStyle/>
          <a:p>
            <a:pPr marL="381000" indent="-381000"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1" charset="0"/>
              </a:rPr>
              <a:t>       </a:t>
            </a:r>
            <a:r>
              <a:rPr lang="en-US" sz="2400" b="1" u="sng">
                <a:latin typeface="Comic Sans MS" pitchFamily="1" charset="0"/>
              </a:rPr>
              <a:t>Allocation</a:t>
            </a:r>
            <a:r>
              <a:rPr lang="en-US" sz="2400" b="1">
                <a:latin typeface="Comic Sans MS" pitchFamily="1" charset="0"/>
              </a:rPr>
              <a:t>        </a:t>
            </a:r>
            <a:r>
              <a:rPr lang="en-US" sz="2400" b="1" u="sng">
                <a:latin typeface="Comic Sans MS" pitchFamily="1" charset="0"/>
              </a:rPr>
              <a:t>Max</a:t>
            </a:r>
            <a:r>
              <a:rPr lang="en-US" sz="2400" b="1">
                <a:latin typeface="Comic Sans MS" pitchFamily="1" charset="0"/>
              </a:rPr>
              <a:t>          </a:t>
            </a:r>
            <a:r>
              <a:rPr lang="en-US" sz="2400" b="1" u="sng">
                <a:latin typeface="Comic Sans MS" pitchFamily="1" charset="0"/>
              </a:rPr>
              <a:t>Available</a:t>
            </a:r>
            <a:r>
              <a:rPr lang="en-US" sz="2400" b="1">
                <a:latin typeface="Comic Sans MS" pitchFamily="1" charset="0"/>
              </a:rPr>
              <a:t/>
            </a:r>
            <a:br>
              <a:rPr lang="en-US" sz="2400" b="1">
                <a:latin typeface="Comic Sans MS" pitchFamily="1" charset="0"/>
              </a:rPr>
            </a:br>
            <a:r>
              <a:rPr lang="en-US" sz="2400" b="1">
                <a:latin typeface="Comic Sans MS" pitchFamily="1" charset="0"/>
              </a:rPr>
              <a:t>      A  B  C        A  B  C         A  B  C</a:t>
            </a:r>
            <a:br>
              <a:rPr lang="en-US" sz="2400" b="1">
                <a:latin typeface="Comic Sans MS" pitchFamily="1" charset="0"/>
              </a:rPr>
            </a:br>
            <a:r>
              <a:rPr lang="en-US" sz="2400" b="1">
                <a:latin typeface="Comic Sans MS" pitchFamily="1" charset="0"/>
              </a:rPr>
              <a:t>P0    0  1  0        7  5  3         2  3  0</a:t>
            </a:r>
            <a:br>
              <a:rPr lang="en-US" sz="2400" b="1">
                <a:latin typeface="Comic Sans MS" pitchFamily="1" charset="0"/>
              </a:rPr>
            </a:br>
            <a:r>
              <a:rPr lang="en-US" sz="2400" b="1">
                <a:latin typeface="Comic Sans MS" pitchFamily="1" charset="0"/>
              </a:rPr>
              <a:t>P1    3  0  2        3  2  2     </a:t>
            </a:r>
            <a:br>
              <a:rPr lang="en-US" sz="2400" b="1">
                <a:latin typeface="Comic Sans MS" pitchFamily="1" charset="0"/>
              </a:rPr>
            </a:br>
            <a:r>
              <a:rPr lang="en-US" sz="2400" b="1">
                <a:latin typeface="Comic Sans MS" pitchFamily="1" charset="0"/>
              </a:rPr>
              <a:t>P2    3  0  2        9  0  2   </a:t>
            </a:r>
            <a:br>
              <a:rPr lang="en-US" sz="2400" b="1">
                <a:latin typeface="Comic Sans MS" pitchFamily="1" charset="0"/>
              </a:rPr>
            </a:br>
            <a:r>
              <a:rPr lang="en-US" sz="2400" b="1">
                <a:latin typeface="Comic Sans MS" pitchFamily="1" charset="0"/>
              </a:rPr>
              <a:t>P3    2  1  1        2  2  2   </a:t>
            </a:r>
            <a:br>
              <a:rPr lang="en-US" sz="2400" b="1">
                <a:latin typeface="Comic Sans MS" pitchFamily="1" charset="0"/>
              </a:rPr>
            </a:br>
            <a:r>
              <a:rPr lang="en-US" sz="2400" b="1">
                <a:latin typeface="Comic Sans MS" pitchFamily="1" charset="0"/>
              </a:rPr>
              <a:t>P4    0  0  2        4  3  3   </a:t>
            </a:r>
            <a:br>
              <a:rPr lang="en-US" sz="2400" b="1">
                <a:latin typeface="Comic Sans MS" pitchFamily="1" charset="0"/>
              </a:rPr>
            </a:br>
            <a:endParaRPr lang="en-US" sz="2400" b="1">
              <a:latin typeface="Comic Sans MS" pitchFamily="1" charset="0"/>
            </a:endParaRPr>
          </a:p>
          <a:p>
            <a:pPr marL="381000" indent="-381000">
              <a:lnSpc>
                <a:spcPct val="90000"/>
              </a:lnSpc>
              <a:buFontTx/>
              <a:buNone/>
            </a:pPr>
            <a:r>
              <a:rPr lang="en-US" sz="2800"/>
              <a:t>This is still safe: safe seq &lt;P1, P3, P4, P0, P2&gt;</a:t>
            </a:r>
            <a:br>
              <a:rPr lang="en-US" sz="2800"/>
            </a:br>
            <a:r>
              <a:rPr lang="en-US" sz="2800"/>
              <a:t>In this new state,P4 requests (3,3,0)    </a:t>
            </a:r>
          </a:p>
          <a:p>
            <a:pPr marL="381000" indent="-381000">
              <a:lnSpc>
                <a:spcPct val="90000"/>
              </a:lnSpc>
              <a:buFontTx/>
              <a:buNone/>
            </a:pPr>
            <a:r>
              <a:rPr lang="en-US" sz="2800"/>
              <a:t>		not enough available resources     </a:t>
            </a:r>
          </a:p>
          <a:p>
            <a:pPr marL="381000" indent="-381000">
              <a:lnSpc>
                <a:spcPct val="90000"/>
              </a:lnSpc>
              <a:buFontTx/>
              <a:buNone/>
            </a:pPr>
            <a:r>
              <a:rPr lang="en-US" sz="2800"/>
              <a:t>        </a:t>
            </a:r>
            <a:br>
              <a:rPr lang="en-US" sz="2800"/>
            </a:br>
            <a:r>
              <a:rPr lang="en-US" sz="2800"/>
              <a:t>P0 requests (0,2,0)    </a:t>
            </a:r>
          </a:p>
          <a:p>
            <a:pPr marL="381000" indent="-381000">
              <a:lnSpc>
                <a:spcPct val="90000"/>
              </a:lnSpc>
              <a:buFontTx/>
              <a:buNone/>
            </a:pPr>
            <a:r>
              <a:rPr lang="en-US" sz="2800"/>
              <a:t>		let’s check resulting state</a:t>
            </a:r>
          </a:p>
        </p:txBody>
      </p:sp>
      <p:sp>
        <p:nvSpPr>
          <p:cNvPr id="65540" name="Line 4"/>
          <p:cNvSpPr>
            <a:spLocks noChangeShapeType="1"/>
          </p:cNvSpPr>
          <p:nvPr/>
        </p:nvSpPr>
        <p:spPr bwMode="auto">
          <a:xfrm flipH="1">
            <a:off x="3429000" y="1524000"/>
            <a:ext cx="12700" cy="210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5638800" y="1524000"/>
            <a:ext cx="0" cy="2247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Banker’s Algorithm: Example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397000"/>
            <a:ext cx="8318500" cy="5295900"/>
          </a:xfrm>
        </p:spPr>
        <p:txBody>
          <a:bodyPr/>
          <a:lstStyle/>
          <a:p>
            <a:pPr marL="381000" indent="-381000">
              <a:lnSpc>
                <a:spcPct val="90000"/>
              </a:lnSpc>
              <a:buFontTx/>
              <a:buNone/>
            </a:pPr>
            <a:r>
              <a:rPr lang="en-US" sz="2800" b="1">
                <a:latin typeface="Courier New" pitchFamily="1" charset="0"/>
              </a:rPr>
              <a:t>       </a:t>
            </a:r>
            <a:r>
              <a:rPr lang="en-US" sz="2400" b="1" u="sng">
                <a:latin typeface="Comic Sans MS" pitchFamily="1" charset="0"/>
              </a:rPr>
              <a:t>Allocation</a:t>
            </a:r>
            <a:r>
              <a:rPr lang="en-US" sz="2400" b="1">
                <a:latin typeface="Comic Sans MS" pitchFamily="1" charset="0"/>
              </a:rPr>
              <a:t>     </a:t>
            </a:r>
            <a:r>
              <a:rPr lang="en-US" sz="2400" b="1" u="sng">
                <a:latin typeface="Comic Sans MS" pitchFamily="1" charset="0"/>
              </a:rPr>
              <a:t>Max</a:t>
            </a:r>
            <a:r>
              <a:rPr lang="en-US" sz="2400" b="1">
                <a:latin typeface="Comic Sans MS" pitchFamily="1" charset="0"/>
              </a:rPr>
              <a:t>         </a:t>
            </a:r>
            <a:r>
              <a:rPr lang="en-US" sz="2400" b="1" u="sng">
                <a:latin typeface="Comic Sans MS" pitchFamily="1" charset="0"/>
              </a:rPr>
              <a:t>Available</a:t>
            </a:r>
            <a:r>
              <a:rPr lang="en-US" sz="2400" b="1">
                <a:latin typeface="Comic Sans MS" pitchFamily="1" charset="0"/>
              </a:rPr>
              <a:t/>
            </a:r>
            <a:br>
              <a:rPr lang="en-US" sz="2400" b="1">
                <a:latin typeface="Comic Sans MS" pitchFamily="1" charset="0"/>
              </a:rPr>
            </a:br>
            <a:r>
              <a:rPr lang="en-US" sz="2400" b="1">
                <a:latin typeface="Comic Sans MS" pitchFamily="1" charset="0"/>
              </a:rPr>
              <a:t>       A  B  C      A  B  C       A  B  C</a:t>
            </a:r>
            <a:br>
              <a:rPr lang="en-US" sz="2400" b="1">
                <a:latin typeface="Comic Sans MS" pitchFamily="1" charset="0"/>
              </a:rPr>
            </a:br>
            <a:r>
              <a:rPr lang="en-US" sz="2400" b="1">
                <a:latin typeface="Comic Sans MS" pitchFamily="1" charset="0"/>
              </a:rPr>
              <a:t>P0     0  3  0      7  5  3       2  1  0</a:t>
            </a:r>
            <a:br>
              <a:rPr lang="en-US" sz="2400" b="1">
                <a:latin typeface="Comic Sans MS" pitchFamily="1" charset="0"/>
              </a:rPr>
            </a:br>
            <a:r>
              <a:rPr lang="en-US" sz="2400" b="1">
                <a:latin typeface="Comic Sans MS" pitchFamily="1" charset="0"/>
              </a:rPr>
              <a:t>P1     3  0  2      3  2  2     </a:t>
            </a:r>
            <a:br>
              <a:rPr lang="en-US" sz="2400" b="1">
                <a:latin typeface="Comic Sans MS" pitchFamily="1" charset="0"/>
              </a:rPr>
            </a:br>
            <a:r>
              <a:rPr lang="en-US" sz="2400" b="1">
                <a:latin typeface="Comic Sans MS" pitchFamily="1" charset="0"/>
              </a:rPr>
              <a:t>P2     3  0  2      9  0  2   </a:t>
            </a:r>
            <a:br>
              <a:rPr lang="en-US" sz="2400" b="1">
                <a:latin typeface="Comic Sans MS" pitchFamily="1" charset="0"/>
              </a:rPr>
            </a:br>
            <a:r>
              <a:rPr lang="en-US" sz="2400" b="1">
                <a:latin typeface="Comic Sans MS" pitchFamily="1" charset="0"/>
              </a:rPr>
              <a:t>P3     2  1  1      2  2  2   </a:t>
            </a:r>
            <a:br>
              <a:rPr lang="en-US" sz="2400" b="1">
                <a:latin typeface="Comic Sans MS" pitchFamily="1" charset="0"/>
              </a:rPr>
            </a:br>
            <a:r>
              <a:rPr lang="en-US" sz="2400" b="1">
                <a:latin typeface="Comic Sans MS" pitchFamily="1" charset="0"/>
              </a:rPr>
              <a:t>P4     0  0  2      4  3  3   </a:t>
            </a:r>
            <a:br>
              <a:rPr lang="en-US" sz="2400" b="1">
                <a:latin typeface="Comic Sans MS" pitchFamily="1" charset="0"/>
              </a:rPr>
            </a:br>
            <a:endParaRPr lang="en-US" sz="2400" b="1">
              <a:latin typeface="Comic Sans MS" pitchFamily="1" charset="0"/>
            </a:endParaRPr>
          </a:p>
          <a:p>
            <a:pPr marL="381000" indent="-381000">
              <a:lnSpc>
                <a:spcPct val="90000"/>
              </a:lnSpc>
              <a:buFontTx/>
              <a:buNone/>
            </a:pPr>
            <a:endParaRPr lang="en-US" sz="2800" b="1"/>
          </a:p>
          <a:p>
            <a:pPr marL="381000" indent="-381000">
              <a:lnSpc>
                <a:spcPct val="90000"/>
              </a:lnSpc>
              <a:buFontTx/>
              <a:buNone/>
            </a:pPr>
            <a:r>
              <a:rPr lang="en-US" sz="2800"/>
              <a:t>This is unsafe state (why?)</a:t>
            </a:r>
          </a:p>
          <a:p>
            <a:pPr marL="381000" indent="-381000">
              <a:lnSpc>
                <a:spcPct val="90000"/>
              </a:lnSpc>
              <a:buFontTx/>
              <a:buNone/>
            </a:pPr>
            <a:r>
              <a:rPr lang="en-US" sz="2800"/>
              <a:t>So P0’s request will be denied</a:t>
            </a:r>
          </a:p>
          <a:p>
            <a:pPr marL="381000" indent="-381000">
              <a:lnSpc>
                <a:spcPct val="90000"/>
              </a:lnSpc>
              <a:buFontTx/>
              <a:buNone/>
            </a:pPr>
            <a:endParaRPr lang="en-US" sz="2800"/>
          </a:p>
          <a:p>
            <a:pPr marL="381000" indent="-381000">
              <a:lnSpc>
                <a:spcPct val="90000"/>
              </a:lnSpc>
              <a:buFontTx/>
              <a:buNone/>
            </a:pPr>
            <a:r>
              <a:rPr lang="en-US" sz="2800"/>
              <a:t>Problems with Banker’s Algorithm?</a:t>
            </a:r>
          </a:p>
        </p:txBody>
      </p:sp>
      <p:sp>
        <p:nvSpPr>
          <p:cNvPr id="67588" name="Line 4"/>
          <p:cNvSpPr>
            <a:spLocks noChangeShapeType="1"/>
          </p:cNvSpPr>
          <p:nvPr/>
        </p:nvSpPr>
        <p:spPr bwMode="auto">
          <a:xfrm flipH="1">
            <a:off x="3581400" y="1447800"/>
            <a:ext cx="38100" cy="255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89" name="Line 5"/>
          <p:cNvSpPr>
            <a:spLocks noChangeShapeType="1"/>
          </p:cNvSpPr>
          <p:nvPr/>
        </p:nvSpPr>
        <p:spPr bwMode="auto">
          <a:xfrm flipH="1">
            <a:off x="5105400" y="1447800"/>
            <a:ext cx="12700" cy="2603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We saw that you can prevent deadlocks. 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By negating one of the four necessary conditions. (which are..?)</a:t>
            </a:r>
          </a:p>
          <a:p>
            <a:pPr>
              <a:lnSpc>
                <a:spcPct val="90000"/>
              </a:lnSpc>
            </a:pPr>
            <a:r>
              <a:rPr lang="en-US" sz="2800"/>
              <a:t>We saw that the OS can schedule processes in a careful way so as to avoid deadlocks.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Using a resource allocation graph.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Banker’s algorithm.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What are the downsides to these?</a:t>
            </a: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4572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rgbClr val="0000FF"/>
                </a:solidFill>
              </a:rPr>
              <a:t>The story so far..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Deadlock Detection &amp; Recovery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If neither avoidance or prevention is implemented, deadlocks can (and will) occur. </a:t>
            </a:r>
          </a:p>
          <a:p>
            <a:r>
              <a:rPr lang="en-US" sz="2400"/>
              <a:t>Coping with this requires:</a:t>
            </a:r>
          </a:p>
          <a:p>
            <a:pPr lvl="1"/>
            <a:r>
              <a:rPr lang="en-US" sz="2000"/>
              <a:t>Detection: finding out if deadlock has occurred </a:t>
            </a:r>
          </a:p>
          <a:p>
            <a:pPr lvl="2"/>
            <a:r>
              <a:rPr lang="en-US" sz="1800"/>
              <a:t>Keep track of resource allocation (who has what)</a:t>
            </a:r>
          </a:p>
          <a:p>
            <a:pPr lvl="2"/>
            <a:r>
              <a:rPr lang="en-US" sz="1800"/>
              <a:t>Keep track of pending requests (who is waiting for what)</a:t>
            </a:r>
          </a:p>
          <a:p>
            <a:pPr lvl="1"/>
            <a:r>
              <a:rPr lang="en-US" sz="2000"/>
              <a:t>Recovery: untangle the mess.</a:t>
            </a:r>
          </a:p>
          <a:p>
            <a:r>
              <a:rPr lang="en-US" sz="2400"/>
              <a:t>Expensive to detect, as well as recover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Using the RAG Algorithm to detect deadlocks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z="2000"/>
              <a:t>Suppose there is only one instance of each resource</a:t>
            </a:r>
          </a:p>
          <a:p>
            <a:r>
              <a:rPr lang="en-US" sz="2000"/>
              <a:t>Example 1: Is this a deadlock?</a:t>
            </a:r>
          </a:p>
          <a:p>
            <a:pPr lvl="1"/>
            <a:r>
              <a:rPr lang="en-US" sz="1800"/>
              <a:t>P1 has R2 and R3, and  is requesting R1</a:t>
            </a:r>
          </a:p>
          <a:p>
            <a:pPr lvl="1"/>
            <a:r>
              <a:rPr lang="en-US" sz="1800"/>
              <a:t>P2 has R4 and is requesting R3</a:t>
            </a:r>
          </a:p>
          <a:p>
            <a:pPr lvl="1"/>
            <a:r>
              <a:rPr lang="en-US" sz="1800"/>
              <a:t>P3 has R1 and is requesting R4</a:t>
            </a:r>
          </a:p>
          <a:p>
            <a:r>
              <a:rPr lang="en-US" sz="2000"/>
              <a:t>Example 2: Is this a deadlock?</a:t>
            </a:r>
          </a:p>
          <a:p>
            <a:pPr lvl="1"/>
            <a:r>
              <a:rPr lang="en-US" sz="1800"/>
              <a:t>P1 has R2, and  is requesting R1 and R3</a:t>
            </a:r>
          </a:p>
          <a:p>
            <a:pPr lvl="1"/>
            <a:r>
              <a:rPr lang="en-US" sz="1800"/>
              <a:t>P2 has R4 and is requesting R3</a:t>
            </a:r>
          </a:p>
          <a:p>
            <a:pPr lvl="1"/>
            <a:r>
              <a:rPr lang="en-US" sz="1800"/>
              <a:t>P3 has R1 and is requesting R4</a:t>
            </a:r>
          </a:p>
          <a:p>
            <a:r>
              <a:rPr lang="en-US" sz="2000"/>
              <a:t>Use a </a:t>
            </a:r>
            <a:r>
              <a:rPr lang="en-US" sz="2000" b="1"/>
              <a:t>wait-for graph:</a:t>
            </a:r>
          </a:p>
          <a:p>
            <a:pPr lvl="1"/>
            <a:r>
              <a:rPr lang="en-US" sz="1800"/>
              <a:t>Collapse resources</a:t>
            </a:r>
          </a:p>
          <a:p>
            <a:pPr lvl="1"/>
            <a:r>
              <a:rPr lang="en-US" sz="1800"/>
              <a:t>An edge P</a:t>
            </a:r>
            <a:r>
              <a:rPr lang="en-US" sz="1800" baseline="-25000"/>
              <a:t>i</a:t>
            </a:r>
            <a:r>
              <a:rPr lang="en-US" sz="1800">
                <a:sym typeface="Symbol" pitchFamily="18" charset="2"/>
              </a:rPr>
              <a:t>P</a:t>
            </a:r>
            <a:r>
              <a:rPr lang="en-US" sz="1800" baseline="-25000">
                <a:sym typeface="Symbol" pitchFamily="18" charset="2"/>
              </a:rPr>
              <a:t>k</a:t>
            </a:r>
            <a:r>
              <a:rPr lang="en-US" sz="1800">
                <a:sym typeface="Symbol" pitchFamily="18" charset="2"/>
              </a:rPr>
              <a:t> exists only if RAG has </a:t>
            </a:r>
            <a:r>
              <a:rPr lang="en-US" sz="1800"/>
              <a:t>P</a:t>
            </a:r>
            <a:r>
              <a:rPr lang="en-US" sz="1800" baseline="-25000"/>
              <a:t>i</a:t>
            </a:r>
            <a:r>
              <a:rPr lang="en-US" sz="1800">
                <a:sym typeface="Symbol" pitchFamily="18" charset="2"/>
              </a:rPr>
              <a:t>R</a:t>
            </a:r>
            <a:r>
              <a:rPr lang="en-US" sz="1800" baseline="-25000">
                <a:sym typeface="Symbol" pitchFamily="18" charset="2"/>
              </a:rPr>
              <a:t>j</a:t>
            </a:r>
            <a:r>
              <a:rPr lang="en-US" sz="1800">
                <a:sym typeface="Symbol" pitchFamily="18" charset="2"/>
              </a:rPr>
              <a:t> &amp; R</a:t>
            </a:r>
            <a:r>
              <a:rPr lang="en-US" sz="1800" baseline="-25000">
                <a:sym typeface="Symbol" pitchFamily="18" charset="2"/>
              </a:rPr>
              <a:t>j </a:t>
            </a:r>
            <a:r>
              <a:rPr lang="en-US" sz="1800">
                <a:sym typeface="Symbol" pitchFamily="18" charset="2"/>
              </a:rPr>
              <a:t> </a:t>
            </a:r>
            <a:r>
              <a:rPr lang="en-US" sz="1800"/>
              <a:t>P</a:t>
            </a:r>
            <a:r>
              <a:rPr lang="en-US" sz="1800" baseline="-25000"/>
              <a:t>k</a:t>
            </a:r>
            <a:r>
              <a:rPr lang="en-US" sz="1800"/>
              <a:t> </a:t>
            </a:r>
          </a:p>
          <a:p>
            <a:pPr lvl="1"/>
            <a:r>
              <a:rPr lang="en-US" sz="1800"/>
              <a:t>Cycle in wait-for graph </a:t>
            </a:r>
            <a:r>
              <a:rPr lang="en-US" sz="1800">
                <a:sym typeface="Symbol" pitchFamily="18" charset="2"/>
              </a:rPr>
              <a:t> deadlock!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2</a:t>
            </a:r>
            <a:r>
              <a:rPr lang="en-US" baseline="30000">
                <a:solidFill>
                  <a:srgbClr val="0000FF"/>
                </a:solidFill>
              </a:rPr>
              <a:t>nd</a:t>
            </a:r>
            <a:r>
              <a:rPr lang="en-US">
                <a:solidFill>
                  <a:srgbClr val="0000FF"/>
                </a:solidFill>
              </a:rPr>
              <a:t> Detection Algorithm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What if there are multiple resource instances?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rgbClr val="000000"/>
                </a:solidFill>
              </a:rPr>
              <a:t>Data structures: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solidFill>
                  <a:srgbClr val="000000"/>
                </a:solidFill>
              </a:rPr>
              <a:t>	</a:t>
            </a:r>
            <a:r>
              <a:rPr lang="en-US" sz="2000">
                <a:solidFill>
                  <a:srgbClr val="009900"/>
                </a:solidFill>
                <a:latin typeface="Comic Sans MS" pitchFamily="1" charset="0"/>
              </a:rPr>
              <a:t>n: integer	# of processes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solidFill>
                  <a:srgbClr val="009900"/>
                </a:solidFill>
                <a:latin typeface="Comic Sans MS" pitchFamily="1" charset="0"/>
              </a:rPr>
              <a:t>	m: integer	# of resources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solidFill>
                  <a:srgbClr val="009900"/>
                </a:solidFill>
                <a:latin typeface="Comic Sans MS" pitchFamily="1" charset="0"/>
              </a:rPr>
              <a:t>	available[1..m]	available[i] is # of avail resources of type 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solidFill>
                  <a:srgbClr val="009900"/>
                </a:solidFill>
                <a:latin typeface="Comic Sans MS" pitchFamily="1" charset="0"/>
              </a:rPr>
              <a:t>	</a:t>
            </a:r>
            <a:r>
              <a:rPr lang="en-US" sz="2000">
                <a:solidFill>
                  <a:srgbClr val="009900"/>
                </a:solidFill>
                <a:latin typeface="Comic Sans MS" pitchFamily="1" charset="0"/>
              </a:rPr>
              <a:t>request[1..n,1..m]	current  demand of each Pi for each Ri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solidFill>
                  <a:srgbClr val="009900"/>
                </a:solidFill>
                <a:latin typeface="Comic Sans MS" pitchFamily="1" charset="0"/>
              </a:rPr>
              <a:t>	allocation[1..n,1..m]	current allocation of resource Rj to Pi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solidFill>
                  <a:srgbClr val="009900"/>
                </a:solidFill>
                <a:latin typeface="Comic Sans MS" pitchFamily="1" charset="0"/>
              </a:rPr>
              <a:t>	finish[1..n]                true if Pi</a:t>
            </a:r>
            <a:r>
              <a:rPr lang="en-US" sz="2000">
                <a:solidFill>
                  <a:srgbClr val="009900"/>
                </a:solidFill>
                <a:latin typeface="Arial"/>
              </a:rPr>
              <a:t>’</a:t>
            </a:r>
            <a:r>
              <a:rPr lang="en-US" sz="2000">
                <a:solidFill>
                  <a:srgbClr val="009900"/>
                </a:solidFill>
                <a:latin typeface="Comic Sans MS" pitchFamily="1" charset="0"/>
              </a:rPr>
              <a:t>s request can be satisfied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>
              <a:solidFill>
                <a:srgbClr val="009900"/>
              </a:solidFill>
              <a:latin typeface="Comic Sans MS" pitchFamily="1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solidFill>
                  <a:srgbClr val="009900"/>
                </a:solidFill>
                <a:latin typeface="Comic Sans MS" pitchFamily="1" charset="0"/>
              </a:rPr>
              <a:t>	let request[i] be vector of # instances of each resource Pi wants</a:t>
            </a:r>
            <a:endParaRPr lang="en-US" sz="2800" b="1">
              <a:solidFill>
                <a:srgbClr val="009900"/>
              </a:solidFill>
              <a:latin typeface="Comic Sans MS" pitchFamily="1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000">
              <a:solidFill>
                <a:srgbClr val="009900"/>
              </a:solidFill>
              <a:latin typeface="Comic Sans MS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2</a:t>
            </a:r>
            <a:r>
              <a:rPr lang="en-US" baseline="30000">
                <a:solidFill>
                  <a:srgbClr val="0000FF"/>
                </a:solidFill>
              </a:rPr>
              <a:t>nd</a:t>
            </a:r>
            <a:r>
              <a:rPr lang="en-US">
                <a:solidFill>
                  <a:srgbClr val="0000FF"/>
                </a:solidFill>
              </a:rPr>
              <a:t> Detection Algorithm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spcAft>
                <a:spcPct val="10000"/>
              </a:spcAft>
              <a:buFontTx/>
              <a:buNone/>
            </a:pPr>
            <a:r>
              <a:rPr lang="en-US" sz="1800">
                <a:solidFill>
                  <a:srgbClr val="009900"/>
                </a:solidFill>
                <a:latin typeface="Comic Sans MS" pitchFamily="1" charset="0"/>
              </a:rPr>
              <a:t>1.	work[]=available[]</a:t>
            </a:r>
          </a:p>
          <a:p>
            <a:pPr marL="457200" indent="-457200">
              <a:spcAft>
                <a:spcPct val="10000"/>
              </a:spcAft>
              <a:buFontTx/>
              <a:buNone/>
            </a:pPr>
            <a:r>
              <a:rPr lang="en-US" sz="1800">
                <a:solidFill>
                  <a:srgbClr val="009900"/>
                </a:solidFill>
                <a:latin typeface="Comic Sans MS" pitchFamily="1" charset="0"/>
              </a:rPr>
              <a:t>	for all i &lt; n, if allocation[i] </a:t>
            </a:r>
            <a:r>
              <a:rPr lang="en-US" sz="1800">
                <a:solidFill>
                  <a:srgbClr val="009900"/>
                </a:solidFill>
                <a:latin typeface="Comic Sans MS" pitchFamily="1" charset="0"/>
                <a:sym typeface="Symbol" pitchFamily="18" charset="2"/>
              </a:rPr>
              <a:t></a:t>
            </a:r>
            <a:r>
              <a:rPr lang="en-US" sz="1800">
                <a:solidFill>
                  <a:srgbClr val="009900"/>
                </a:solidFill>
                <a:latin typeface="Comic Sans MS" pitchFamily="1" charset="0"/>
              </a:rPr>
              <a:t> 0</a:t>
            </a:r>
          </a:p>
          <a:p>
            <a:pPr marL="457200" indent="-457200">
              <a:spcAft>
                <a:spcPct val="10000"/>
              </a:spcAft>
              <a:buFontTx/>
              <a:buNone/>
            </a:pPr>
            <a:r>
              <a:rPr lang="en-US" sz="1800">
                <a:solidFill>
                  <a:srgbClr val="009900"/>
                </a:solidFill>
                <a:latin typeface="Comic Sans MS" pitchFamily="1" charset="0"/>
              </a:rPr>
              <a:t>		then finish[i]=false else finish[i]=true</a:t>
            </a:r>
          </a:p>
          <a:p>
            <a:pPr marL="457200" indent="-457200">
              <a:spcAft>
                <a:spcPct val="10000"/>
              </a:spcAft>
              <a:buFontTx/>
              <a:buNone/>
            </a:pPr>
            <a:r>
              <a:rPr lang="en-US" sz="1800">
                <a:solidFill>
                  <a:srgbClr val="009900"/>
                </a:solidFill>
                <a:latin typeface="Comic Sans MS" pitchFamily="1" charset="0"/>
              </a:rPr>
              <a:t>2.	find an index i such that:</a:t>
            </a:r>
          </a:p>
          <a:p>
            <a:pPr marL="457200" indent="-457200">
              <a:spcAft>
                <a:spcPct val="10000"/>
              </a:spcAft>
              <a:buFontTx/>
              <a:buNone/>
            </a:pPr>
            <a:r>
              <a:rPr lang="en-US" sz="1800">
                <a:solidFill>
                  <a:srgbClr val="009900"/>
                </a:solidFill>
                <a:latin typeface="Comic Sans MS" pitchFamily="1" charset="0"/>
              </a:rPr>
              <a:t>		finish[i]=false;</a:t>
            </a:r>
          </a:p>
          <a:p>
            <a:pPr marL="457200" indent="-457200">
              <a:spcAft>
                <a:spcPct val="10000"/>
              </a:spcAft>
              <a:buFontTx/>
              <a:buNone/>
            </a:pPr>
            <a:r>
              <a:rPr lang="en-US" sz="1800">
                <a:solidFill>
                  <a:srgbClr val="009900"/>
                </a:solidFill>
                <a:latin typeface="Comic Sans MS" pitchFamily="1" charset="0"/>
              </a:rPr>
              <a:t>		request[i]&lt;=work</a:t>
            </a:r>
          </a:p>
          <a:p>
            <a:pPr marL="457200" indent="-457200">
              <a:spcAft>
                <a:spcPct val="10000"/>
              </a:spcAft>
              <a:buFontTx/>
              <a:buNone/>
            </a:pPr>
            <a:r>
              <a:rPr lang="en-US" sz="1800">
                <a:solidFill>
                  <a:srgbClr val="009900"/>
                </a:solidFill>
                <a:latin typeface="Comic Sans MS" pitchFamily="1" charset="0"/>
              </a:rPr>
              <a:t>	if no such i exists, go to 4.</a:t>
            </a:r>
          </a:p>
          <a:p>
            <a:pPr marL="457200" indent="-457200">
              <a:spcAft>
                <a:spcPct val="10000"/>
              </a:spcAft>
              <a:buFontTx/>
              <a:buNone/>
            </a:pPr>
            <a:r>
              <a:rPr lang="en-US" sz="1800">
                <a:solidFill>
                  <a:srgbClr val="009900"/>
                </a:solidFill>
                <a:latin typeface="Comic Sans MS" pitchFamily="1" charset="0"/>
              </a:rPr>
              <a:t>3.	work=work+allocation[i]</a:t>
            </a:r>
          </a:p>
          <a:p>
            <a:pPr marL="457200" indent="-457200">
              <a:spcAft>
                <a:spcPct val="10000"/>
              </a:spcAft>
              <a:buFontTx/>
              <a:buNone/>
            </a:pPr>
            <a:r>
              <a:rPr lang="en-US" sz="1800">
                <a:solidFill>
                  <a:srgbClr val="009900"/>
                </a:solidFill>
                <a:latin typeface="Comic Sans MS" pitchFamily="1" charset="0"/>
              </a:rPr>
              <a:t>	finish[i] = true, go to 2</a:t>
            </a:r>
          </a:p>
          <a:p>
            <a:pPr marL="457200" indent="-457200">
              <a:spcAft>
                <a:spcPct val="10000"/>
              </a:spcAft>
              <a:buFontTx/>
              <a:buAutoNum type="arabicPeriod" startAt="4"/>
            </a:pPr>
            <a:r>
              <a:rPr lang="en-US" sz="1800">
                <a:solidFill>
                  <a:srgbClr val="009900"/>
                </a:solidFill>
                <a:latin typeface="Comic Sans MS" pitchFamily="1" charset="0"/>
              </a:rPr>
              <a:t>if finish[i] = false for </a:t>
            </a:r>
            <a:r>
              <a:rPr lang="en-US" sz="1800" u="sng">
                <a:solidFill>
                  <a:srgbClr val="009900"/>
                </a:solidFill>
                <a:latin typeface="Comic Sans MS" pitchFamily="1" charset="0"/>
              </a:rPr>
              <a:t>some</a:t>
            </a:r>
            <a:r>
              <a:rPr lang="en-US" sz="1800">
                <a:solidFill>
                  <a:srgbClr val="009900"/>
                </a:solidFill>
                <a:latin typeface="Comic Sans MS" pitchFamily="1" charset="0"/>
              </a:rPr>
              <a:t> i, </a:t>
            </a:r>
          </a:p>
          <a:p>
            <a:pPr marL="838200" lvl="1" indent="-381000">
              <a:spcAft>
                <a:spcPct val="10000"/>
              </a:spcAft>
              <a:buFontTx/>
              <a:buNone/>
            </a:pPr>
            <a:r>
              <a:rPr lang="en-US" sz="1800">
                <a:solidFill>
                  <a:srgbClr val="009900"/>
                </a:solidFill>
                <a:latin typeface="Comic Sans MS" pitchFamily="1" charset="0"/>
              </a:rPr>
              <a:t>then system is deadlocked with Pi in deadlock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Oval 2"/>
          <p:cNvSpPr>
            <a:spLocks noChangeArrowheads="1"/>
          </p:cNvSpPr>
          <p:nvPr/>
        </p:nvSpPr>
        <p:spPr bwMode="auto">
          <a:xfrm>
            <a:off x="5029200" y="4495800"/>
            <a:ext cx="3962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Example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>
                <a:solidFill>
                  <a:srgbClr val="009900"/>
                </a:solidFill>
                <a:latin typeface="Comic Sans MS" pitchFamily="1" charset="0"/>
              </a:rPr>
              <a:t>Finished = {F, F, F, F}; </a:t>
            </a:r>
          </a:p>
          <a:p>
            <a:pPr>
              <a:buFontTx/>
              <a:buNone/>
            </a:pPr>
            <a:r>
              <a:rPr lang="en-US" sz="2000">
                <a:solidFill>
                  <a:srgbClr val="009900"/>
                </a:solidFill>
                <a:latin typeface="Comic Sans MS" pitchFamily="1" charset="0"/>
              </a:rPr>
              <a:t>Work = Available = (0, 0, 1);</a:t>
            </a:r>
          </a:p>
          <a:p>
            <a:pPr>
              <a:buFontTx/>
              <a:buNone/>
            </a:pPr>
            <a:endParaRPr lang="en-US" sz="2000">
              <a:solidFill>
                <a:srgbClr val="009900"/>
              </a:solidFill>
              <a:latin typeface="Comic Sans MS" pitchFamily="1" charset="0"/>
            </a:endParaRPr>
          </a:p>
        </p:txBody>
      </p:sp>
      <p:graphicFrame>
        <p:nvGraphicFramePr>
          <p:cNvPr id="75781" name="Group 5"/>
          <p:cNvGraphicFramePr>
            <a:graphicFrameLocks noGrp="1"/>
          </p:cNvGraphicFramePr>
          <p:nvPr/>
        </p:nvGraphicFramePr>
        <p:xfrm>
          <a:off x="609600" y="2921000"/>
          <a:ext cx="3429000" cy="2565402"/>
        </p:xfrm>
        <a:graphic>
          <a:graphicData uri="http://schemas.openxmlformats.org/drawingml/2006/table">
            <a:tbl>
              <a:tblPr/>
              <a:tblGrid>
                <a:gridCol w="857250"/>
                <a:gridCol w="857250"/>
                <a:gridCol w="857250"/>
                <a:gridCol w="85725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1" charset="0"/>
                        <a:ea typeface="ＭＳ Ｐゴシック" pitchFamily="1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R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R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R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P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P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P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P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5827" name="Group 51"/>
          <p:cNvGraphicFramePr>
            <a:graphicFrameLocks noGrp="1"/>
          </p:cNvGraphicFramePr>
          <p:nvPr/>
        </p:nvGraphicFramePr>
        <p:xfrm>
          <a:off x="5105400" y="2971800"/>
          <a:ext cx="3733800" cy="2565402"/>
        </p:xfrm>
        <a:graphic>
          <a:graphicData uri="http://schemas.openxmlformats.org/drawingml/2006/table">
            <a:tbl>
              <a:tblPr/>
              <a:tblGrid>
                <a:gridCol w="933450"/>
                <a:gridCol w="933450"/>
                <a:gridCol w="933450"/>
                <a:gridCol w="93345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R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R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R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P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P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P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P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873" name="Text Box 97"/>
          <p:cNvSpPr txBox="1">
            <a:spLocks noChangeArrowheads="1"/>
          </p:cNvSpPr>
          <p:nvPr/>
        </p:nvSpPr>
        <p:spPr bwMode="auto">
          <a:xfrm>
            <a:off x="1676400" y="5638800"/>
            <a:ext cx="1252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solidFill>
                  <a:srgbClr val="009900"/>
                </a:solidFill>
                <a:latin typeface="Comic Sans MS" pitchFamily="1" charset="0"/>
              </a:rPr>
              <a:t>Allocation</a:t>
            </a:r>
          </a:p>
        </p:txBody>
      </p:sp>
      <p:sp>
        <p:nvSpPr>
          <p:cNvPr id="75874" name="Text Box 98"/>
          <p:cNvSpPr txBox="1">
            <a:spLocks noChangeArrowheads="1"/>
          </p:cNvSpPr>
          <p:nvPr/>
        </p:nvSpPr>
        <p:spPr bwMode="auto">
          <a:xfrm>
            <a:off x="6477000" y="5576888"/>
            <a:ext cx="1042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solidFill>
                  <a:srgbClr val="009900"/>
                </a:solidFill>
                <a:latin typeface="Comic Sans MS" pitchFamily="1" charset="0"/>
              </a:rPr>
              <a:t>Request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Oval 2"/>
          <p:cNvSpPr>
            <a:spLocks noChangeArrowheads="1"/>
          </p:cNvSpPr>
          <p:nvPr/>
        </p:nvSpPr>
        <p:spPr bwMode="auto">
          <a:xfrm>
            <a:off x="5029200" y="5029200"/>
            <a:ext cx="3962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Example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>
                <a:solidFill>
                  <a:srgbClr val="009900"/>
                </a:solidFill>
                <a:latin typeface="Comic Sans MS" pitchFamily="1" charset="0"/>
              </a:rPr>
              <a:t>Finished = {F, F, T, F}; </a:t>
            </a:r>
          </a:p>
          <a:p>
            <a:pPr>
              <a:buFontTx/>
              <a:buNone/>
            </a:pPr>
            <a:r>
              <a:rPr lang="en-US" sz="2000">
                <a:solidFill>
                  <a:srgbClr val="009900"/>
                </a:solidFill>
                <a:latin typeface="Comic Sans MS" pitchFamily="1" charset="0"/>
              </a:rPr>
              <a:t>Work = (1, 1, 1);</a:t>
            </a:r>
          </a:p>
          <a:p>
            <a:pPr>
              <a:buFontTx/>
              <a:buNone/>
            </a:pPr>
            <a:endParaRPr lang="en-US" sz="2000">
              <a:solidFill>
                <a:srgbClr val="009900"/>
              </a:solidFill>
              <a:latin typeface="Comic Sans MS" pitchFamily="1" charset="0"/>
            </a:endParaRPr>
          </a:p>
        </p:txBody>
      </p:sp>
      <p:graphicFrame>
        <p:nvGraphicFramePr>
          <p:cNvPr id="76805" name="Group 5"/>
          <p:cNvGraphicFramePr>
            <a:graphicFrameLocks noGrp="1"/>
          </p:cNvGraphicFramePr>
          <p:nvPr/>
        </p:nvGraphicFramePr>
        <p:xfrm>
          <a:off x="609600" y="2921000"/>
          <a:ext cx="3429000" cy="2565402"/>
        </p:xfrm>
        <a:graphic>
          <a:graphicData uri="http://schemas.openxmlformats.org/drawingml/2006/table">
            <a:tbl>
              <a:tblPr/>
              <a:tblGrid>
                <a:gridCol w="857250"/>
                <a:gridCol w="857250"/>
                <a:gridCol w="857250"/>
                <a:gridCol w="85725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1" charset="0"/>
                        <a:ea typeface="ＭＳ Ｐゴシック" pitchFamily="1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R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R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R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P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P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P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P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6851" name="Group 51"/>
          <p:cNvGraphicFramePr>
            <a:graphicFrameLocks noGrp="1"/>
          </p:cNvGraphicFramePr>
          <p:nvPr/>
        </p:nvGraphicFramePr>
        <p:xfrm>
          <a:off x="5105400" y="2971800"/>
          <a:ext cx="3733800" cy="2565402"/>
        </p:xfrm>
        <a:graphic>
          <a:graphicData uri="http://schemas.openxmlformats.org/drawingml/2006/table">
            <a:tbl>
              <a:tblPr/>
              <a:tblGrid>
                <a:gridCol w="933450"/>
                <a:gridCol w="933450"/>
                <a:gridCol w="933450"/>
                <a:gridCol w="93345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R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R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R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P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P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P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P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6897" name="Text Box 97"/>
          <p:cNvSpPr txBox="1">
            <a:spLocks noChangeArrowheads="1"/>
          </p:cNvSpPr>
          <p:nvPr/>
        </p:nvSpPr>
        <p:spPr bwMode="auto">
          <a:xfrm>
            <a:off x="1676400" y="5638800"/>
            <a:ext cx="1252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solidFill>
                  <a:srgbClr val="009900"/>
                </a:solidFill>
                <a:latin typeface="Comic Sans MS" pitchFamily="1" charset="0"/>
              </a:rPr>
              <a:t>Allocation</a:t>
            </a:r>
          </a:p>
        </p:txBody>
      </p:sp>
      <p:sp>
        <p:nvSpPr>
          <p:cNvPr id="76898" name="Text Box 98"/>
          <p:cNvSpPr txBox="1">
            <a:spLocks noChangeArrowheads="1"/>
          </p:cNvSpPr>
          <p:nvPr/>
        </p:nvSpPr>
        <p:spPr bwMode="auto">
          <a:xfrm>
            <a:off x="6477000" y="5576888"/>
            <a:ext cx="1042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solidFill>
                  <a:srgbClr val="009900"/>
                </a:solidFill>
                <a:latin typeface="Comic Sans MS" pitchFamily="1" charset="0"/>
              </a:rPr>
              <a:t>Request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Oval 2"/>
          <p:cNvSpPr>
            <a:spLocks noChangeArrowheads="1"/>
          </p:cNvSpPr>
          <p:nvPr/>
        </p:nvSpPr>
        <p:spPr bwMode="auto">
          <a:xfrm>
            <a:off x="4953000" y="3962400"/>
            <a:ext cx="3962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Example</a:t>
            </a: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>
                <a:solidFill>
                  <a:srgbClr val="009900"/>
                </a:solidFill>
                <a:latin typeface="Comic Sans MS" pitchFamily="1" charset="0"/>
              </a:rPr>
              <a:t>Finished = {F, F, T, T}; </a:t>
            </a:r>
          </a:p>
          <a:p>
            <a:pPr>
              <a:buFontTx/>
              <a:buNone/>
            </a:pPr>
            <a:r>
              <a:rPr lang="en-US" sz="2000">
                <a:solidFill>
                  <a:srgbClr val="009900"/>
                </a:solidFill>
                <a:latin typeface="Comic Sans MS" pitchFamily="1" charset="0"/>
              </a:rPr>
              <a:t>Work = (2, 2, 2);</a:t>
            </a:r>
          </a:p>
          <a:p>
            <a:pPr>
              <a:buFontTx/>
              <a:buNone/>
            </a:pPr>
            <a:endParaRPr lang="en-US" sz="2000">
              <a:solidFill>
                <a:srgbClr val="009900"/>
              </a:solidFill>
              <a:latin typeface="Comic Sans MS" pitchFamily="1" charset="0"/>
            </a:endParaRPr>
          </a:p>
        </p:txBody>
      </p:sp>
      <p:graphicFrame>
        <p:nvGraphicFramePr>
          <p:cNvPr id="77829" name="Group 5"/>
          <p:cNvGraphicFramePr>
            <a:graphicFrameLocks noGrp="1"/>
          </p:cNvGraphicFramePr>
          <p:nvPr/>
        </p:nvGraphicFramePr>
        <p:xfrm>
          <a:off x="609600" y="2921000"/>
          <a:ext cx="3429000" cy="2565402"/>
        </p:xfrm>
        <a:graphic>
          <a:graphicData uri="http://schemas.openxmlformats.org/drawingml/2006/table">
            <a:tbl>
              <a:tblPr/>
              <a:tblGrid>
                <a:gridCol w="857250"/>
                <a:gridCol w="857250"/>
                <a:gridCol w="857250"/>
                <a:gridCol w="85725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1" charset="0"/>
                        <a:ea typeface="ＭＳ Ｐゴシック" pitchFamily="1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R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R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R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P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P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P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P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7875" name="Group 51"/>
          <p:cNvGraphicFramePr>
            <a:graphicFrameLocks noGrp="1"/>
          </p:cNvGraphicFramePr>
          <p:nvPr/>
        </p:nvGraphicFramePr>
        <p:xfrm>
          <a:off x="5105400" y="2971800"/>
          <a:ext cx="3733800" cy="2565402"/>
        </p:xfrm>
        <a:graphic>
          <a:graphicData uri="http://schemas.openxmlformats.org/drawingml/2006/table">
            <a:tbl>
              <a:tblPr/>
              <a:tblGrid>
                <a:gridCol w="933450"/>
                <a:gridCol w="933450"/>
                <a:gridCol w="933450"/>
                <a:gridCol w="93345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R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R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R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P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P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P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P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7921" name="Text Box 97"/>
          <p:cNvSpPr txBox="1">
            <a:spLocks noChangeArrowheads="1"/>
          </p:cNvSpPr>
          <p:nvPr/>
        </p:nvSpPr>
        <p:spPr bwMode="auto">
          <a:xfrm>
            <a:off x="1676400" y="5638800"/>
            <a:ext cx="1252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solidFill>
                  <a:srgbClr val="009900"/>
                </a:solidFill>
                <a:latin typeface="Comic Sans MS" pitchFamily="1" charset="0"/>
              </a:rPr>
              <a:t>Allocation</a:t>
            </a:r>
          </a:p>
        </p:txBody>
      </p:sp>
      <p:sp>
        <p:nvSpPr>
          <p:cNvPr id="77922" name="Text Box 98"/>
          <p:cNvSpPr txBox="1">
            <a:spLocks noChangeArrowheads="1"/>
          </p:cNvSpPr>
          <p:nvPr/>
        </p:nvSpPr>
        <p:spPr bwMode="auto">
          <a:xfrm>
            <a:off x="6477000" y="5576888"/>
            <a:ext cx="1042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solidFill>
                  <a:srgbClr val="009900"/>
                </a:solidFill>
                <a:latin typeface="Comic Sans MS" pitchFamily="1" charset="0"/>
              </a:rPr>
              <a:t>Request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Dining Philosophers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0200"/>
            <a:ext cx="8226425" cy="714375"/>
          </a:xfrm>
        </p:spPr>
        <p:txBody>
          <a:bodyPr/>
          <a:lstStyle/>
          <a:p>
            <a:r>
              <a:rPr lang="en-US" sz="2800" dirty="0" smtClean="0"/>
              <a:t>Philosophers go out for Chinese food</a:t>
            </a:r>
          </a:p>
          <a:p>
            <a:r>
              <a:rPr lang="en-US" sz="2800" dirty="0" smtClean="0"/>
              <a:t>They need exclusive access to two chopsticks to eat their food</a:t>
            </a:r>
            <a:endParaRPr lang="en-US" sz="2800" dirty="0"/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4724400" y="1524000"/>
            <a:ext cx="4114800" cy="4219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 smtClean="0">
                <a:solidFill>
                  <a:srgbClr val="009900"/>
                </a:solidFill>
                <a:latin typeface="Comic Sans MS" pitchFamily="1" charset="0"/>
              </a:rPr>
              <a:t>class Philosopher: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9900"/>
                </a:solidFill>
                <a:latin typeface="Comic Sans MS" pitchFamily="1" charset="0"/>
              </a:rPr>
              <a:t>c</a:t>
            </a:r>
            <a:r>
              <a:rPr lang="en-US" sz="1800" b="1" dirty="0" smtClean="0">
                <a:solidFill>
                  <a:srgbClr val="009900"/>
                </a:solidFill>
                <a:latin typeface="Comic Sans MS" pitchFamily="1" charset="0"/>
              </a:rPr>
              <a:t>hopsticks[N] = [Semaphore(1),…]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 smtClean="0">
                <a:solidFill>
                  <a:srgbClr val="009900"/>
                </a:solidFill>
                <a:latin typeface="Comic Sans MS" pitchFamily="1" charset="0"/>
              </a:rPr>
              <a:t>Def __init__(</a:t>
            </a:r>
            <a:r>
              <a:rPr lang="en-US" sz="1800" b="1" dirty="0" err="1" smtClean="0">
                <a:solidFill>
                  <a:srgbClr val="009900"/>
                </a:solidFill>
                <a:latin typeface="Comic Sans MS" pitchFamily="1" charset="0"/>
              </a:rPr>
              <a:t>mynum</a:t>
            </a:r>
            <a:r>
              <a:rPr lang="en-US" sz="1800" b="1" dirty="0" smtClean="0">
                <a:solidFill>
                  <a:srgbClr val="009900"/>
                </a:solidFill>
                <a:latin typeface="Comic Sans MS" pitchFamily="1" charset="0"/>
              </a:rPr>
              <a:t>)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9900"/>
                </a:solidFill>
                <a:latin typeface="Comic Sans MS" pitchFamily="1" charset="0"/>
              </a:rPr>
              <a:t> </a:t>
            </a:r>
            <a:r>
              <a:rPr lang="en-US" sz="1800" b="1" dirty="0" smtClean="0">
                <a:solidFill>
                  <a:srgbClr val="009900"/>
                </a:solidFill>
                <a:latin typeface="Comic Sans MS" pitchFamily="1" charset="0"/>
              </a:rPr>
              <a:t> self.id = </a:t>
            </a:r>
            <a:r>
              <a:rPr lang="en-US" sz="1800" b="1" dirty="0" err="1" smtClean="0">
                <a:solidFill>
                  <a:srgbClr val="009900"/>
                </a:solidFill>
                <a:latin typeface="Comic Sans MS" pitchFamily="1" charset="0"/>
              </a:rPr>
              <a:t>mynum</a:t>
            </a:r>
            <a:endParaRPr lang="en-US" sz="1800" b="1" dirty="0">
              <a:solidFill>
                <a:srgbClr val="009900"/>
              </a:solidFill>
              <a:latin typeface="Comic Sans MS" pitchFamily="1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 smtClean="0">
                <a:solidFill>
                  <a:srgbClr val="009900"/>
                </a:solidFill>
                <a:latin typeface="Comic Sans MS" pitchFamily="1" charset="0"/>
              </a:rPr>
              <a:t>Def eat():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9900"/>
                </a:solidFill>
                <a:latin typeface="Comic Sans MS" pitchFamily="1" charset="0"/>
              </a:rPr>
              <a:t> </a:t>
            </a:r>
            <a:r>
              <a:rPr lang="en-US" sz="1800" b="1" dirty="0" smtClean="0">
                <a:solidFill>
                  <a:srgbClr val="009900"/>
                </a:solidFill>
                <a:latin typeface="Comic Sans MS" pitchFamily="1" charset="0"/>
              </a:rPr>
              <a:t>  right = (self.id+1) % N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9900"/>
                </a:solidFill>
                <a:latin typeface="Comic Sans MS" pitchFamily="1" charset="0"/>
              </a:rPr>
              <a:t> </a:t>
            </a:r>
            <a:r>
              <a:rPr lang="en-US" sz="1800" b="1" dirty="0" smtClean="0">
                <a:solidFill>
                  <a:srgbClr val="009900"/>
                </a:solidFill>
                <a:latin typeface="Comic Sans MS" pitchFamily="1" charset="0"/>
              </a:rPr>
              <a:t>  left = (self.id-1+N) % N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9900"/>
                </a:solidFill>
                <a:latin typeface="Comic Sans MS" pitchFamily="1" charset="0"/>
              </a:rPr>
              <a:t> </a:t>
            </a:r>
            <a:r>
              <a:rPr lang="en-US" sz="1800" b="1" dirty="0" smtClean="0">
                <a:solidFill>
                  <a:srgbClr val="009900"/>
                </a:solidFill>
                <a:latin typeface="Comic Sans MS" pitchFamily="1" charset="0"/>
              </a:rPr>
              <a:t>  while True: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9900"/>
                </a:solidFill>
                <a:latin typeface="Comic Sans MS" pitchFamily="1" charset="0"/>
              </a:rPr>
              <a:t> </a:t>
            </a:r>
            <a:r>
              <a:rPr lang="en-US" sz="1800" b="1" dirty="0" smtClean="0">
                <a:solidFill>
                  <a:srgbClr val="009900"/>
                </a:solidFill>
                <a:latin typeface="Comic Sans MS" pitchFamily="1" charset="0"/>
              </a:rPr>
              <a:t>     P(left)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9900"/>
                </a:solidFill>
                <a:latin typeface="Comic Sans MS" pitchFamily="1" charset="0"/>
              </a:rPr>
              <a:t>	</a:t>
            </a:r>
            <a:r>
              <a:rPr lang="en-US" sz="1800" b="1" dirty="0" smtClean="0">
                <a:solidFill>
                  <a:srgbClr val="009900"/>
                </a:solidFill>
                <a:latin typeface="Comic Sans MS" pitchFamily="1" charset="0"/>
              </a:rPr>
              <a:t> P(right)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9900"/>
                </a:solidFill>
                <a:latin typeface="Comic Sans MS" pitchFamily="1" charset="0"/>
              </a:rPr>
              <a:t> </a:t>
            </a:r>
            <a:r>
              <a:rPr lang="en-US" sz="1800" b="1" dirty="0" smtClean="0">
                <a:solidFill>
                  <a:srgbClr val="009900"/>
                </a:solidFill>
                <a:latin typeface="Comic Sans MS" pitchFamily="1" charset="0"/>
              </a:rPr>
              <a:t>     # </a:t>
            </a:r>
            <a:r>
              <a:rPr lang="en-US" sz="1800" b="1" dirty="0" err="1" smtClean="0">
                <a:solidFill>
                  <a:srgbClr val="009900"/>
                </a:solidFill>
                <a:latin typeface="Comic Sans MS" pitchFamily="1" charset="0"/>
              </a:rPr>
              <a:t>om</a:t>
            </a:r>
            <a:r>
              <a:rPr lang="en-US" sz="1800" b="1" dirty="0" smtClean="0">
                <a:solidFill>
                  <a:srgbClr val="009900"/>
                </a:solidFill>
                <a:latin typeface="Comic Sans MS" pitchFamily="1" charset="0"/>
              </a:rPr>
              <a:t> nom </a:t>
            </a:r>
            <a:r>
              <a:rPr lang="en-US" sz="1800" b="1" dirty="0" err="1" smtClean="0">
                <a:solidFill>
                  <a:srgbClr val="009900"/>
                </a:solidFill>
                <a:latin typeface="Comic Sans MS" pitchFamily="1" charset="0"/>
              </a:rPr>
              <a:t>nom</a:t>
            </a:r>
            <a:r>
              <a:rPr lang="en-US" sz="1800" b="1" dirty="0" smtClean="0">
                <a:solidFill>
                  <a:srgbClr val="009900"/>
                </a:solidFill>
                <a:latin typeface="Comic Sans MS" pitchFamily="1" charset="0"/>
              </a:rPr>
              <a:t> 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9900"/>
                </a:solidFill>
                <a:latin typeface="Comic Sans MS" pitchFamily="1" charset="0"/>
              </a:rPr>
              <a:t> </a:t>
            </a:r>
            <a:r>
              <a:rPr lang="en-US" sz="1800" b="1" dirty="0" smtClean="0">
                <a:solidFill>
                  <a:srgbClr val="009900"/>
                </a:solidFill>
                <a:latin typeface="Comic Sans MS" pitchFamily="1" charset="0"/>
              </a:rPr>
              <a:t>     V(right)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9900"/>
                </a:solidFill>
                <a:latin typeface="Comic Sans MS" pitchFamily="1" charset="0"/>
              </a:rPr>
              <a:t>	</a:t>
            </a:r>
            <a:r>
              <a:rPr lang="en-US" sz="1800" b="1" dirty="0" smtClean="0">
                <a:solidFill>
                  <a:srgbClr val="009900"/>
                </a:solidFill>
                <a:latin typeface="Comic Sans MS" pitchFamily="1" charset="0"/>
              </a:rPr>
              <a:t> V(left)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9900"/>
                </a:solidFill>
                <a:latin typeface="Comic Sans MS" pitchFamily="1" charset="0"/>
              </a:rPr>
              <a:t>	</a:t>
            </a:r>
            <a:r>
              <a:rPr lang="en-US" sz="1800" b="1" dirty="0" smtClean="0">
                <a:solidFill>
                  <a:srgbClr val="009900"/>
                </a:solidFill>
                <a:latin typeface="Comic Sans MS" pitchFamily="1" charset="0"/>
              </a:rPr>
              <a:t>  </a:t>
            </a:r>
            <a:endParaRPr lang="en-US" sz="1800" b="1" dirty="0">
              <a:solidFill>
                <a:srgbClr val="009900"/>
              </a:solidFill>
              <a:latin typeface="Comic Sans MS" pitchFamily="1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09600" y="1524000"/>
            <a:ext cx="3962400" cy="3733800"/>
            <a:chOff x="609600" y="1524000"/>
            <a:chExt cx="3962400" cy="3733800"/>
          </a:xfrm>
        </p:grpSpPr>
        <p:sp>
          <p:nvSpPr>
            <p:cNvPr id="24" name="Oval 23"/>
            <p:cNvSpPr/>
            <p:nvPr/>
          </p:nvSpPr>
          <p:spPr bwMode="auto">
            <a:xfrm>
              <a:off x="609600" y="1524000"/>
              <a:ext cx="3962400" cy="37338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457200" rtl="0" eaLnBrk="1" fontAlgn="base" latinLnBrk="0" hangingPunct="1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Oval 24"/>
            <p:cNvSpPr/>
            <p:nvPr/>
          </p:nvSpPr>
          <p:spPr bwMode="auto">
            <a:xfrm>
              <a:off x="2514600" y="1752600"/>
              <a:ext cx="609600" cy="609600"/>
            </a:xfrm>
            <a:prstGeom prst="ellipse">
              <a:avLst/>
            </a:prstGeom>
            <a:solidFill>
              <a:srgbClr val="FFC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457200" rtl="0" eaLnBrk="1" fontAlgn="base" latinLnBrk="0" hangingPunct="1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3657600" y="2895600"/>
              <a:ext cx="609600" cy="609600"/>
            </a:xfrm>
            <a:prstGeom prst="ellipse">
              <a:avLst/>
            </a:prstGeom>
            <a:solidFill>
              <a:srgbClr val="FFC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457200" rtl="0" eaLnBrk="1" fontAlgn="base" latinLnBrk="0" hangingPunct="1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2971800" y="4343400"/>
              <a:ext cx="609600" cy="609600"/>
            </a:xfrm>
            <a:prstGeom prst="ellipse">
              <a:avLst/>
            </a:prstGeom>
            <a:solidFill>
              <a:srgbClr val="FFC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457200" rtl="0" eaLnBrk="1" fontAlgn="base" latinLnBrk="0" hangingPunct="1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1295400" y="4114800"/>
              <a:ext cx="609600" cy="609600"/>
            </a:xfrm>
            <a:prstGeom prst="ellipse">
              <a:avLst/>
            </a:prstGeom>
            <a:solidFill>
              <a:srgbClr val="FFC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457200" rtl="0" eaLnBrk="1" fontAlgn="base" latinLnBrk="0" hangingPunct="1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1143000" y="2590800"/>
              <a:ext cx="609600" cy="609600"/>
            </a:xfrm>
            <a:prstGeom prst="ellipse">
              <a:avLst/>
            </a:prstGeom>
            <a:solidFill>
              <a:srgbClr val="FFC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457200" rtl="0" eaLnBrk="1" fontAlgn="base" latinLnBrk="0" hangingPunct="1">
                <a:lnSpc>
                  <a:spcPct val="13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 rot="5400000" flipH="1" flipV="1">
              <a:off x="2019300" y="4610100"/>
              <a:ext cx="685800" cy="152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 rot="10800000">
              <a:off x="3429000" y="3810000"/>
              <a:ext cx="609600" cy="3810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rot="10800000" flipV="1">
              <a:off x="3200400" y="2286000"/>
              <a:ext cx="685800" cy="533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rot="16200000" flipV="1">
              <a:off x="1638300" y="2095500"/>
              <a:ext cx="609600" cy="533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 rot="10800000" flipV="1">
              <a:off x="990600" y="3659188"/>
              <a:ext cx="838200" cy="15081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Oval 2"/>
          <p:cNvSpPr>
            <a:spLocks noChangeArrowheads="1"/>
          </p:cNvSpPr>
          <p:nvPr/>
        </p:nvSpPr>
        <p:spPr bwMode="auto">
          <a:xfrm>
            <a:off x="4953000" y="3505200"/>
            <a:ext cx="3962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Example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>
                <a:solidFill>
                  <a:srgbClr val="009900"/>
                </a:solidFill>
                <a:latin typeface="Comic Sans MS" pitchFamily="1" charset="0"/>
              </a:rPr>
              <a:t>Finished = {F, T, T, T}; </a:t>
            </a:r>
          </a:p>
          <a:p>
            <a:pPr>
              <a:buFontTx/>
              <a:buNone/>
            </a:pPr>
            <a:r>
              <a:rPr lang="en-US" sz="2000">
                <a:solidFill>
                  <a:srgbClr val="009900"/>
                </a:solidFill>
                <a:latin typeface="Comic Sans MS" pitchFamily="1" charset="0"/>
              </a:rPr>
              <a:t>Work = (4, 3, 2);</a:t>
            </a:r>
          </a:p>
          <a:p>
            <a:pPr>
              <a:buFontTx/>
              <a:buNone/>
            </a:pPr>
            <a:endParaRPr lang="en-US" sz="2000">
              <a:solidFill>
                <a:srgbClr val="009900"/>
              </a:solidFill>
              <a:latin typeface="Comic Sans MS" pitchFamily="1" charset="0"/>
            </a:endParaRPr>
          </a:p>
        </p:txBody>
      </p:sp>
      <p:graphicFrame>
        <p:nvGraphicFramePr>
          <p:cNvPr id="78853" name="Group 5"/>
          <p:cNvGraphicFramePr>
            <a:graphicFrameLocks noGrp="1"/>
          </p:cNvGraphicFramePr>
          <p:nvPr/>
        </p:nvGraphicFramePr>
        <p:xfrm>
          <a:off x="609600" y="2921000"/>
          <a:ext cx="3429000" cy="2565402"/>
        </p:xfrm>
        <a:graphic>
          <a:graphicData uri="http://schemas.openxmlformats.org/drawingml/2006/table">
            <a:tbl>
              <a:tblPr/>
              <a:tblGrid>
                <a:gridCol w="857250"/>
                <a:gridCol w="857250"/>
                <a:gridCol w="857250"/>
                <a:gridCol w="85725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1" charset="0"/>
                        <a:ea typeface="ＭＳ Ｐゴシック" pitchFamily="1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R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R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R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P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P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P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P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8899" name="Group 51"/>
          <p:cNvGraphicFramePr>
            <a:graphicFrameLocks noGrp="1"/>
          </p:cNvGraphicFramePr>
          <p:nvPr/>
        </p:nvGraphicFramePr>
        <p:xfrm>
          <a:off x="5105400" y="2971800"/>
          <a:ext cx="3733800" cy="2565402"/>
        </p:xfrm>
        <a:graphic>
          <a:graphicData uri="http://schemas.openxmlformats.org/drawingml/2006/table">
            <a:tbl>
              <a:tblPr/>
              <a:tblGrid>
                <a:gridCol w="933450"/>
                <a:gridCol w="933450"/>
                <a:gridCol w="933450"/>
                <a:gridCol w="93345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R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R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R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P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P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P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P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8945" name="Text Box 97"/>
          <p:cNvSpPr txBox="1">
            <a:spLocks noChangeArrowheads="1"/>
          </p:cNvSpPr>
          <p:nvPr/>
        </p:nvSpPr>
        <p:spPr bwMode="auto">
          <a:xfrm>
            <a:off x="1676400" y="5638800"/>
            <a:ext cx="1252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solidFill>
                  <a:srgbClr val="009900"/>
                </a:solidFill>
                <a:latin typeface="Comic Sans MS" pitchFamily="1" charset="0"/>
              </a:rPr>
              <a:t>Allocation</a:t>
            </a:r>
          </a:p>
        </p:txBody>
      </p:sp>
      <p:sp>
        <p:nvSpPr>
          <p:cNvPr id="78946" name="Text Box 98"/>
          <p:cNvSpPr txBox="1">
            <a:spLocks noChangeArrowheads="1"/>
          </p:cNvSpPr>
          <p:nvPr/>
        </p:nvSpPr>
        <p:spPr bwMode="auto">
          <a:xfrm>
            <a:off x="6477000" y="5576888"/>
            <a:ext cx="1042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solidFill>
                  <a:srgbClr val="009900"/>
                </a:solidFill>
                <a:latin typeface="Comic Sans MS" pitchFamily="1" charset="0"/>
              </a:rPr>
              <a:t>Request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0000FF"/>
                </a:solidFill>
              </a:rPr>
              <a:t>When to run Detection Algorithm?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For every resource request?</a:t>
            </a:r>
          </a:p>
          <a:p>
            <a:r>
              <a:rPr lang="en-US" sz="2400"/>
              <a:t>For every request that cannot be immediately satisfied?</a:t>
            </a:r>
          </a:p>
          <a:p>
            <a:r>
              <a:rPr lang="en-US" sz="2400"/>
              <a:t>Once every hour?</a:t>
            </a:r>
          </a:p>
          <a:p>
            <a:r>
              <a:rPr lang="en-US" sz="2400"/>
              <a:t>When CPU utilization drops below  40%?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Deadlock Recovery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Killing one/all deadlocked processes</a:t>
            </a:r>
          </a:p>
          <a:p>
            <a:pPr lvl="1"/>
            <a:r>
              <a:rPr lang="en-US" sz="1800" dirty="0"/>
              <a:t>Crude, but effective</a:t>
            </a:r>
          </a:p>
          <a:p>
            <a:pPr lvl="1"/>
            <a:r>
              <a:rPr lang="en-US" sz="1800" dirty="0"/>
              <a:t>Keep killing processes, until deadlock broken</a:t>
            </a:r>
          </a:p>
          <a:p>
            <a:pPr lvl="1"/>
            <a:r>
              <a:rPr lang="en-US" sz="1800" dirty="0"/>
              <a:t>Repeat the entire computation</a:t>
            </a:r>
          </a:p>
          <a:p>
            <a:r>
              <a:rPr lang="en-US" sz="2000" dirty="0"/>
              <a:t>Preempt resource/processes until deadlock broken</a:t>
            </a:r>
          </a:p>
          <a:p>
            <a:pPr lvl="1"/>
            <a:r>
              <a:rPr lang="en-US" sz="1800" dirty="0"/>
              <a:t>Selecting a victim (# resources held, how long executed)</a:t>
            </a:r>
          </a:p>
          <a:p>
            <a:pPr lvl="1"/>
            <a:r>
              <a:rPr lang="en-US" sz="1800" dirty="0"/>
              <a:t>Rollback (partial or total)</a:t>
            </a:r>
          </a:p>
          <a:p>
            <a:pPr lvl="1"/>
            <a:r>
              <a:rPr lang="en-US" sz="1800" dirty="0"/>
              <a:t>Starvation (prevent a process from being executed)</a:t>
            </a:r>
          </a:p>
          <a:p>
            <a:pPr lvl="1"/>
            <a:endParaRPr lang="en-US" sz="1800"/>
          </a:p>
          <a:p>
            <a:pPr lvl="1"/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Complicated Deadlock</a:t>
            </a:r>
            <a:endParaRPr lang="en-US" dirty="0"/>
          </a:p>
        </p:txBody>
      </p:sp>
      <p:pic>
        <p:nvPicPr>
          <p:cNvPr id="4" name="Content Placeholder 3" descr="GoodBadUgly_Mexicanstandoff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828801"/>
            <a:ext cx="7239000" cy="287655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Deadlocks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772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/>
              <a:t>	</a:t>
            </a:r>
            <a:r>
              <a:rPr lang="en-US" sz="2400" dirty="0" smtClean="0"/>
              <a:t>Deadlock </a:t>
            </a:r>
            <a:r>
              <a:rPr lang="en-US" sz="2400" dirty="0"/>
              <a:t>exists among a set of processes if 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Every process is waiting for an event 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This event can be caused only by another process in the </a:t>
            </a:r>
            <a:r>
              <a:rPr lang="en-US" sz="1800" dirty="0" smtClean="0"/>
              <a:t>set that in turn is waiting for an event</a:t>
            </a:r>
            <a:endParaRPr lang="en-US" sz="16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Typically, the event </a:t>
            </a:r>
            <a:r>
              <a:rPr lang="en-US" sz="2000" dirty="0"/>
              <a:t>is the acquire </a:t>
            </a:r>
            <a:r>
              <a:rPr lang="en-US" sz="2000" dirty="0" smtClean="0"/>
              <a:t>or </a:t>
            </a:r>
            <a:r>
              <a:rPr lang="en-US" sz="2000" dirty="0"/>
              <a:t>release of another resource</a:t>
            </a:r>
          </a:p>
          <a:p>
            <a:pPr>
              <a:lnSpc>
                <a:spcPct val="90000"/>
              </a:lnSpc>
            </a:pPr>
            <a:endParaRPr lang="en-US" sz="1800" dirty="0" smtClean="0"/>
          </a:p>
          <a:p>
            <a:pPr>
              <a:lnSpc>
                <a:spcPct val="90000"/>
              </a:lnSpc>
            </a:pPr>
            <a:endParaRPr lang="en-US" sz="1800" dirty="0" smtClean="0"/>
          </a:p>
          <a:p>
            <a:pPr>
              <a:lnSpc>
                <a:spcPct val="90000"/>
              </a:lnSpc>
            </a:pPr>
            <a:endParaRPr lang="en-US" sz="1800" dirty="0" smtClean="0"/>
          </a:p>
          <a:p>
            <a:pPr>
              <a:lnSpc>
                <a:spcPct val="90000"/>
              </a:lnSpc>
            </a:pPr>
            <a:endParaRPr lang="en-US" sz="1800" dirty="0" smtClean="0"/>
          </a:p>
          <a:p>
            <a:pPr>
              <a:lnSpc>
                <a:spcPct val="90000"/>
              </a:lnSpc>
            </a:pPr>
            <a:endParaRPr lang="en-US" sz="1800" dirty="0" smtClean="0"/>
          </a:p>
          <a:p>
            <a:pPr>
              <a:lnSpc>
                <a:spcPct val="90000"/>
              </a:lnSpc>
            </a:pPr>
            <a:endParaRPr lang="en-US" sz="1800" dirty="0" smtClean="0"/>
          </a:p>
          <a:p>
            <a:pPr>
              <a:lnSpc>
                <a:spcPct val="90000"/>
              </a:lnSpc>
              <a:buNone/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1800" dirty="0" smtClean="0"/>
              <a:t>Kansas </a:t>
            </a:r>
            <a:r>
              <a:rPr lang="en-US" sz="1800" dirty="0"/>
              <a:t>20th century law: “When two trains approach each other at a crossing, both shall come to a full stop and neither shall start up again until the other has gone”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3429000"/>
            <a:ext cx="2819400" cy="211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Four Conditions for Deadlock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/>
              <a:t>Necessary conditions </a:t>
            </a:r>
            <a:r>
              <a:rPr lang="en-US" sz="2000" dirty="0"/>
              <a:t>for deadlock to exist:</a:t>
            </a:r>
          </a:p>
          <a:p>
            <a:pPr lvl="1">
              <a:lnSpc>
                <a:spcPct val="90000"/>
              </a:lnSpc>
            </a:pPr>
            <a:r>
              <a:rPr lang="en-US" sz="1800" b="1" dirty="0"/>
              <a:t>Mutual Exclusion</a:t>
            </a:r>
            <a:endParaRPr lang="en-US" sz="1800" dirty="0"/>
          </a:p>
          <a:p>
            <a:pPr lvl="2">
              <a:lnSpc>
                <a:spcPct val="90000"/>
              </a:lnSpc>
            </a:pPr>
            <a:r>
              <a:rPr lang="en-US" sz="1600" dirty="0"/>
              <a:t>At least one resource must be held </a:t>
            </a:r>
            <a:r>
              <a:rPr lang="en-US" sz="1600" dirty="0" smtClean="0"/>
              <a:t>in </a:t>
            </a:r>
            <a:r>
              <a:rPr lang="en-US" sz="1600" dirty="0"/>
              <a:t>non-sharable mode</a:t>
            </a:r>
          </a:p>
          <a:p>
            <a:pPr lvl="1">
              <a:lnSpc>
                <a:spcPct val="90000"/>
              </a:lnSpc>
            </a:pPr>
            <a:r>
              <a:rPr lang="en-US" sz="1800" b="1" dirty="0"/>
              <a:t>Hold and wait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There exists a process holding a resource, and waiting for another</a:t>
            </a:r>
          </a:p>
          <a:p>
            <a:pPr lvl="1">
              <a:lnSpc>
                <a:spcPct val="90000"/>
              </a:lnSpc>
            </a:pPr>
            <a:r>
              <a:rPr lang="en-US" sz="1800" b="1" dirty="0"/>
              <a:t>No preemption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Resources cannot be preempted</a:t>
            </a:r>
          </a:p>
          <a:p>
            <a:pPr lvl="1">
              <a:lnSpc>
                <a:spcPct val="90000"/>
              </a:lnSpc>
            </a:pPr>
            <a:r>
              <a:rPr lang="en-US" sz="1800" b="1" dirty="0"/>
              <a:t>Circular wait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There exists a set of processes {P</a:t>
            </a:r>
            <a:r>
              <a:rPr lang="en-US" sz="1600" baseline="-25000" dirty="0"/>
              <a:t>1</a:t>
            </a:r>
            <a:r>
              <a:rPr lang="en-US" sz="1600" dirty="0"/>
              <a:t>, P</a:t>
            </a:r>
            <a:r>
              <a:rPr lang="en-US" sz="1600" baseline="-25000" dirty="0"/>
              <a:t>2</a:t>
            </a:r>
            <a:r>
              <a:rPr lang="en-US" sz="1600" dirty="0"/>
              <a:t>, … P</a:t>
            </a:r>
            <a:r>
              <a:rPr lang="en-US" sz="1600" baseline="-25000" dirty="0"/>
              <a:t>N</a:t>
            </a:r>
            <a:r>
              <a:rPr lang="en-US" sz="1600" dirty="0"/>
              <a:t>}, such that</a:t>
            </a:r>
          </a:p>
          <a:p>
            <a:pPr lvl="3">
              <a:lnSpc>
                <a:spcPct val="90000"/>
              </a:lnSpc>
            </a:pPr>
            <a:r>
              <a:rPr lang="en-US" sz="1400" dirty="0"/>
              <a:t>P</a:t>
            </a:r>
            <a:r>
              <a:rPr lang="en-US" sz="1400" baseline="-25000" dirty="0"/>
              <a:t>1</a:t>
            </a:r>
            <a:r>
              <a:rPr lang="en-US" sz="1400" dirty="0"/>
              <a:t> is waiting for P</a:t>
            </a:r>
            <a:r>
              <a:rPr lang="en-US" sz="1400" baseline="-25000" dirty="0"/>
              <a:t>2</a:t>
            </a:r>
            <a:r>
              <a:rPr lang="en-US" sz="1400" dirty="0"/>
              <a:t>, P</a:t>
            </a:r>
            <a:r>
              <a:rPr lang="en-US" sz="1400" baseline="-25000" dirty="0"/>
              <a:t>2</a:t>
            </a:r>
            <a:r>
              <a:rPr lang="en-US" sz="1400" dirty="0"/>
              <a:t> for P</a:t>
            </a:r>
            <a:r>
              <a:rPr lang="en-US" sz="1400" baseline="-25000" dirty="0"/>
              <a:t>3</a:t>
            </a:r>
            <a:r>
              <a:rPr lang="en-US" sz="1400" dirty="0"/>
              <a:t>, …. and P</a:t>
            </a:r>
            <a:r>
              <a:rPr lang="en-US" sz="1400" baseline="-25000" dirty="0"/>
              <a:t>N</a:t>
            </a:r>
            <a:r>
              <a:rPr lang="en-US" sz="1400" dirty="0"/>
              <a:t> for P</a:t>
            </a:r>
            <a:r>
              <a:rPr lang="en-US" sz="1400" baseline="-25000" dirty="0"/>
              <a:t>1</a:t>
            </a:r>
          </a:p>
          <a:p>
            <a:pPr>
              <a:lnSpc>
                <a:spcPct val="90000"/>
              </a:lnSpc>
            </a:pPr>
            <a:endParaRPr lang="en-US" sz="2000" baseline="-25000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000" b="1" i="1" dirty="0"/>
              <a:t>All </a:t>
            </a:r>
            <a:r>
              <a:rPr lang="en-US" sz="2000" dirty="0"/>
              <a:t>four conditions must hold for deadlock to occur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457200" rtl="0" eaLnBrk="1" fontAlgn="base" latinLnBrk="0" hangingPunct="1">
          <a:lnSpc>
            <a:spcPct val="134000"/>
          </a:lnSpc>
          <a:spcBef>
            <a:spcPct val="0"/>
          </a:spcBef>
          <a:spcAft>
            <a:spcPct val="0"/>
          </a:spcAft>
          <a:buClr>
            <a:srgbClr val="40458C"/>
          </a:buClr>
          <a:buSzPct val="100000"/>
          <a:buFont typeface="Times New Roman" pitchFamily="18" charset="0"/>
          <a:buNone/>
          <a:tabLst/>
          <a:defRPr kumimoji="0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457200" rtl="0" eaLnBrk="1" fontAlgn="base" latinLnBrk="0" hangingPunct="1">
          <a:lnSpc>
            <a:spcPct val="134000"/>
          </a:lnSpc>
          <a:spcBef>
            <a:spcPct val="0"/>
          </a:spcBef>
          <a:spcAft>
            <a:spcPct val="0"/>
          </a:spcAft>
          <a:buClr>
            <a:srgbClr val="40458C"/>
          </a:buClr>
          <a:buSzPct val="100000"/>
          <a:buFont typeface="Times New Roman" pitchFamily="18" charset="0"/>
          <a:buNone/>
          <a:tabLst/>
          <a:defRPr kumimoji="0" lang="en-GB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13045</TotalTime>
  <Words>2886</Words>
  <PresentationFormat>On-screen Show (4:3)</PresentationFormat>
  <Paragraphs>762</Paragraphs>
  <Slides>62</Slides>
  <Notes>55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Default Design</vt:lpstr>
      <vt:lpstr>Deadlocks Detection and Avoidance</vt:lpstr>
      <vt:lpstr>System Model</vt:lpstr>
      <vt:lpstr>Example 1: Semaphores</vt:lpstr>
      <vt:lpstr>Simplest deadlock</vt:lpstr>
      <vt:lpstr>Example 2: Dining Philosophers</vt:lpstr>
      <vt:lpstr>Example 2: Dining Philosophers</vt:lpstr>
      <vt:lpstr>More Complicated Deadlock</vt:lpstr>
      <vt:lpstr>Deadlocks</vt:lpstr>
      <vt:lpstr>Four Conditions for Deadlock</vt:lpstr>
      <vt:lpstr>Real World Deadlocks?</vt:lpstr>
      <vt:lpstr>Real World Deadlocks?</vt:lpstr>
      <vt:lpstr>Deadlock in Real Life?</vt:lpstr>
      <vt:lpstr>Deadlock in Real Life?</vt:lpstr>
      <vt:lpstr>Deadlock in Real Life</vt:lpstr>
      <vt:lpstr>Avoiding deadlock</vt:lpstr>
      <vt:lpstr>Testing for deadlock</vt:lpstr>
      <vt:lpstr>Testing for deadlock</vt:lpstr>
      <vt:lpstr>Graph reduction example</vt:lpstr>
      <vt:lpstr>Graph reduction example</vt:lpstr>
      <vt:lpstr>What about “resource” waits?</vt:lpstr>
      <vt:lpstr>Resource-wait graphs</vt:lpstr>
      <vt:lpstr>A tricky choice…</vt:lpstr>
      <vt:lpstr>Resource-wait graphs</vt:lpstr>
      <vt:lpstr>Reduction rules?</vt:lpstr>
      <vt:lpstr>This graph is reducible: The system is not deadlocked</vt:lpstr>
      <vt:lpstr>This graph is not reducible: The system is deadlocked</vt:lpstr>
      <vt:lpstr>Comments</vt:lpstr>
      <vt:lpstr>Some questions you might ask</vt:lpstr>
      <vt:lpstr>Some questions you might ask</vt:lpstr>
      <vt:lpstr>Some questions you might ask</vt:lpstr>
      <vt:lpstr>Dealing with Deadlocks</vt:lpstr>
      <vt:lpstr>Dealing with Deadlocks</vt:lpstr>
      <vt:lpstr>Deadlock Prevention</vt:lpstr>
      <vt:lpstr>Deadlock Prevention</vt:lpstr>
      <vt:lpstr>Deadlock Prevention</vt:lpstr>
      <vt:lpstr>Deadlock Prevention</vt:lpstr>
      <vt:lpstr>Deadlock Avoidance</vt:lpstr>
      <vt:lpstr>Deadlock Avoidance</vt:lpstr>
      <vt:lpstr>Safe State</vt:lpstr>
      <vt:lpstr>Safe State Example</vt:lpstr>
      <vt:lpstr>Res. Alloc. Graph Algorithm</vt:lpstr>
      <vt:lpstr>Res. Alloc. Graph issues:</vt:lpstr>
      <vt:lpstr>Banker’s Algorithm</vt:lpstr>
      <vt:lpstr>Banker’s Algorithm</vt:lpstr>
      <vt:lpstr>Banker’s Algorithm</vt:lpstr>
      <vt:lpstr>Banker’s Algorithm</vt:lpstr>
      <vt:lpstr>Basic Algorithm</vt:lpstr>
      <vt:lpstr>Safety Check</vt:lpstr>
      <vt:lpstr>Banker’s Algorithm: Example</vt:lpstr>
      <vt:lpstr>Banker’s Algorithm: Example</vt:lpstr>
      <vt:lpstr>Banker’s Algorithm: Example</vt:lpstr>
      <vt:lpstr>Slide 52</vt:lpstr>
      <vt:lpstr>Deadlock Detection &amp; Recovery</vt:lpstr>
      <vt:lpstr>Using the RAG Algorithm to detect deadlocks</vt:lpstr>
      <vt:lpstr>2nd Detection Algorithm</vt:lpstr>
      <vt:lpstr>2nd Detection Algorithm</vt:lpstr>
      <vt:lpstr>Example</vt:lpstr>
      <vt:lpstr>Example</vt:lpstr>
      <vt:lpstr>Example</vt:lpstr>
      <vt:lpstr>Example</vt:lpstr>
      <vt:lpstr>When to run Detection Algorithm?</vt:lpstr>
      <vt:lpstr>Deadlock Recovery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MIPS Assembler Programming</dc:title>
  <cp:lastModifiedBy>Emin Gun Sirer</cp:lastModifiedBy>
  <cp:revision>103</cp:revision>
  <dcterms:modified xsi:type="dcterms:W3CDTF">2010-10-04T21:22:05Z</dcterms:modified>
</cp:coreProperties>
</file>