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9" r:id="rId1"/>
  </p:sldMasterIdLst>
  <p:notesMasterIdLst>
    <p:notesMasterId r:id="rId31"/>
  </p:notes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83" r:id="rId13"/>
    <p:sldId id="284" r:id="rId14"/>
    <p:sldId id="282" r:id="rId15"/>
    <p:sldId id="257" r:id="rId16"/>
    <p:sldId id="258" r:id="rId17"/>
    <p:sldId id="262" r:id="rId18"/>
    <p:sldId id="260" r:id="rId19"/>
    <p:sldId id="263" r:id="rId20"/>
    <p:sldId id="261" r:id="rId21"/>
    <p:sldId id="281" r:id="rId22"/>
    <p:sldId id="259" r:id="rId23"/>
    <p:sldId id="264" r:id="rId24"/>
    <p:sldId id="265" r:id="rId25"/>
    <p:sldId id="267" r:id="rId26"/>
    <p:sldId id="266" r:id="rId27"/>
    <p:sldId id="285" r:id="rId28"/>
    <p:sldId id="287" r:id="rId29"/>
    <p:sldId id="286" r:id="rId30"/>
  </p:sldIdLst>
  <p:sldSz cx="9144000" cy="6858000" type="screen4x3"/>
  <p:notesSz cx="6948488" cy="9234488"/>
  <p:defaultTextStyle>
    <a:defPPr>
      <a:defRPr lang="en-GB"/>
    </a:defPPr>
    <a:lvl1pPr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FF66FF"/>
    <a:srgbClr val="DA16B0"/>
    <a:srgbClr val="C3F1F7"/>
    <a:srgbClr val="CCFF99"/>
    <a:srgbClr val="FF9999"/>
    <a:srgbClr val="33CCFF"/>
    <a:srgbClr val="C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2" autoAdjust="0"/>
    <p:restoredTop sz="94660"/>
  </p:normalViewPr>
  <p:slideViewPr>
    <p:cSldViewPr>
      <p:cViewPr varScale="1">
        <p:scale>
          <a:sx n="59" d="100"/>
          <a:sy n="59" d="100"/>
        </p:scale>
        <p:origin x="-200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67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37000" y="0"/>
            <a:ext cx="30067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0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65225" y="693738"/>
            <a:ext cx="4613275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27100" y="4386263"/>
            <a:ext cx="5089525" cy="414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772525"/>
            <a:ext cx="30067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37000" y="8772525"/>
            <a:ext cx="30067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Clr>
                <a:srgbClr val="000000"/>
              </a:buClr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charset="0"/>
              </a:defRPr>
            </a:lvl1pPr>
          </a:lstStyle>
          <a:p>
            <a:fld id="{830C6FC7-32D4-B045-9674-9A36C3FB31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18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81B70D-FFEF-2044-9EF9-A5EC0BF0F445}" type="slidenum">
              <a:rPr lang="en-GB" sz="1200">
                <a:solidFill>
                  <a:srgbClr val="000000"/>
                </a:solidFill>
                <a:latin typeface="Nimbus Roman No9 L" charset="0"/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  <a:latin typeface="Nimbus Roman No9 L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65225" y="693738"/>
            <a:ext cx="4616450" cy="34623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772" name="Rectangle 2"/>
          <p:cNvSpPr>
            <a:spLocks noChangeArrowheads="1"/>
          </p:cNvSpPr>
          <p:nvPr>
            <p:ph type="body"/>
          </p:nvPr>
        </p:nvSpPr>
        <p:spPr>
          <a:xfrm>
            <a:off x="927100" y="4386263"/>
            <a:ext cx="5091113" cy="4152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582B3-39F1-9542-A90D-BD8227F370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3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ECF28-C2BC-5044-AAFF-E347F5F97B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0"/>
            <a:ext cx="2055812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8213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E52A1-AB91-B144-83A5-EEAEA7145A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2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692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9307B-BEA7-7C4E-BA11-4D55A8F995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0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79DD-31D5-5845-89CE-17364B3AA3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4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11EE6-BCA6-404C-9EB2-B34649DBC9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98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D7997-2D8F-9644-895F-0751DEBD18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8EBBF-EE14-1C41-890A-64BD6E79D1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0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548ED-BA8A-3441-8DD4-0AE5209471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A3D34-72FE-464A-98E9-DCAE1E68D8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3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1318B-6E04-7E41-8066-38F90CCF7B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23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F1DF8-F76B-8542-8BDA-F1308943F3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5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4825"/>
            <a:chOff x="0" y="0"/>
            <a:chExt cx="5758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111" y="0"/>
              <a:ext cx="3648" cy="96"/>
            </a:xfrm>
            <a:prstGeom prst="rect">
              <a:avLst/>
            </a:prstGeom>
            <a:solidFill>
              <a:srgbClr val="CFDBF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040" name="Group 4"/>
            <p:cNvGrpSpPr>
              <a:grpSpLocks/>
            </p:cNvGrpSpPr>
            <p:nvPr/>
          </p:nvGrpSpPr>
          <p:grpSpPr bwMode="auto">
            <a:xfrm>
              <a:off x="0" y="0"/>
              <a:ext cx="5757" cy="4318"/>
              <a:chOff x="0" y="0"/>
              <a:chExt cx="5757" cy="4318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576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152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344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53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728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1920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11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30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49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687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2879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07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26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45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647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839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03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0" y="422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38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57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768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95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15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34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53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72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191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11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30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49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68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287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07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26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45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64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83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03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22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41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60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798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4990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18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37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56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5567" y="0"/>
              <a:ext cx="1" cy="1488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307975" y="762000"/>
            <a:ext cx="1588" cy="2849563"/>
          </a:xfrm>
          <a:prstGeom prst="line">
            <a:avLst/>
          </a:pr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H="1" flipV="1">
            <a:off x="112713" y="1358900"/>
            <a:ext cx="6051550" cy="7938"/>
          </a:xfrm>
          <a:prstGeom prst="line">
            <a:avLst/>
          </a:pr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 rot="16200000" flipH="1">
            <a:off x="184944" y="1240631"/>
            <a:ext cx="247650" cy="249238"/>
          </a:xfrm>
          <a:custGeom>
            <a:avLst/>
            <a:gdLst>
              <a:gd name="G0" fmla="sin 10800 -5981881"/>
              <a:gd name="G1" fmla="+- G0 10800 0"/>
              <a:gd name="G2" fmla="cos 10800 -5981881"/>
              <a:gd name="G3" fmla="+- G2 10800 0"/>
              <a:gd name="G4" fmla="sin 10800 11717251"/>
              <a:gd name="G5" fmla="+- G4 10800 0"/>
              <a:gd name="G6" fmla="cos 10800 11717251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6 w 21600"/>
              <a:gd name="T13" fmla="*/ 0 h 21600"/>
              <a:gd name="T14" fmla="*/ 21599 w 21600"/>
              <a:gd name="T15" fmla="*/ 215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559" y="2"/>
                </a:moveTo>
                <a:cubicBezTo>
                  <a:pt x="10639" y="0"/>
                  <a:pt x="107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923" y="21600"/>
                  <a:pt x="125" y="16901"/>
                  <a:pt x="2" y="110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559" y="2"/>
                </a:moveTo>
                <a:cubicBezTo>
                  <a:pt x="10639" y="0"/>
                  <a:pt x="107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923" y="21600"/>
                  <a:pt x="125" y="16901"/>
                  <a:pt x="2" y="11026"/>
                </a:cubicBezTo>
              </a:path>
            </a:pathLst>
          </a:cu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+mn-ea"/>
            </a:endParaRPr>
          </a:p>
        </p:txBody>
      </p:sp>
      <p:grpSp>
        <p:nvGrpSpPr>
          <p:cNvPr id="1030" name="Group 62"/>
          <p:cNvGrpSpPr>
            <a:grpSpLocks/>
          </p:cNvGrpSpPr>
          <p:nvPr/>
        </p:nvGrpSpPr>
        <p:grpSpPr bwMode="auto">
          <a:xfrm>
            <a:off x="2971800" y="4060825"/>
            <a:ext cx="6042025" cy="2873375"/>
            <a:chOff x="1480" y="1952"/>
            <a:chExt cx="3806" cy="1810"/>
          </a:xfrm>
        </p:grpSpPr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1480" y="3441"/>
              <a:ext cx="3807" cy="1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5171" y="1952"/>
              <a:ext cx="1" cy="1811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13" name="AutoShape 65"/>
            <p:cNvSpPr>
              <a:spLocks noChangeArrowheads="1"/>
            </p:cNvSpPr>
            <p:nvPr/>
          </p:nvSpPr>
          <p:spPr bwMode="auto">
            <a:xfrm rot="5400000">
              <a:off x="5099" y="3345"/>
              <a:ext cx="156" cy="157"/>
            </a:xfrm>
            <a:custGeom>
              <a:avLst/>
              <a:gdLst>
                <a:gd name="G0" fmla="sin 10800 -5981881"/>
                <a:gd name="G1" fmla="+- G0 10800 0"/>
                <a:gd name="G2" fmla="cos 10800 -5981881"/>
                <a:gd name="G3" fmla="+- G2 10800 0"/>
                <a:gd name="G4" fmla="sin 10800 11717251"/>
                <a:gd name="G5" fmla="+- G4 10800 0"/>
                <a:gd name="G6" fmla="cos 10800 11717251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6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559" y="2"/>
                  </a:moveTo>
                  <a:cubicBezTo>
                    <a:pt x="10639" y="0"/>
                    <a:pt x="1071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923" y="21600"/>
                    <a:pt x="125" y="16901"/>
                    <a:pt x="2" y="11026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559" y="2"/>
                  </a:moveTo>
                  <a:cubicBezTo>
                    <a:pt x="10639" y="0"/>
                    <a:pt x="1071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923" y="21600"/>
                    <a:pt x="125" y="16901"/>
                    <a:pt x="2" y="11026"/>
                  </a:cubicBezTo>
                </a:path>
              </a:pathLst>
            </a:cu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031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692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ahoma" charset="0"/>
              <a:buNone/>
              <a:defRPr sz="1400">
                <a:solidFill>
                  <a:srgbClr val="000000"/>
                </a:solidFill>
                <a:latin typeface="Tahoma" charset="0"/>
              </a:defRPr>
            </a:lvl1pPr>
          </a:lstStyle>
          <a:p>
            <a:fld id="{5B51254C-52E2-8D4F-AA5C-127BC3096C9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5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+mj-lt"/>
          <a:ea typeface="ＭＳ Ｐゴシック" charset="0"/>
          <a:cs typeface="+mj-cs"/>
        </a:defRPr>
      </a:lvl1pPr>
      <a:lvl2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2pPr>
      <a:lvl3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3pPr>
      <a:lvl4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4pPr>
      <a:lvl5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5pPr>
      <a:lvl6pPr marL="4572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6pPr>
      <a:lvl7pPr marL="9144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7pPr>
      <a:lvl8pPr marL="13716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8pPr>
      <a:lvl9pPr marL="18288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9pPr>
    </p:titleStyle>
    <p:bodyStyle>
      <a:lvl1pPr marL="339725" indent="-339725" algn="l" defTabSz="457200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000000"/>
        </a:buClr>
        <a:buSzPct val="110000"/>
        <a:buFont typeface="StarSymbol" charset="0"/>
        <a:buBlip>
          <a:blip r:embed="rId14"/>
        </a:buBlip>
        <a:defRPr sz="3200">
          <a:solidFill>
            <a:srgbClr val="40458C"/>
          </a:solidFill>
          <a:latin typeface="+mn-lt"/>
          <a:ea typeface="ＭＳ Ｐゴシック" charset="0"/>
          <a:cs typeface="+mn-cs"/>
        </a:defRPr>
      </a:lvl1pPr>
      <a:lvl2pPr marL="739775" indent="-282575" algn="l" defTabSz="457200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40458C"/>
        </a:buClr>
        <a:buSzPct val="60000"/>
        <a:buFont typeface="Wingdings" charset="0"/>
        <a:buChar char=""/>
        <a:defRPr sz="2800">
          <a:solidFill>
            <a:srgbClr val="40458C"/>
          </a:solidFill>
          <a:latin typeface="+mn-lt"/>
          <a:ea typeface="ＭＳ Ｐゴシック" charset="0"/>
        </a:defRPr>
      </a:lvl2pPr>
      <a:lvl3pPr marL="1143000" indent="-228600" algn="l" defTabSz="457200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6F89F7"/>
        </a:buClr>
        <a:buSzPct val="95000"/>
        <a:buFont typeface="Wingdings" charset="0"/>
        <a:buChar char=""/>
        <a:defRPr sz="2400">
          <a:solidFill>
            <a:srgbClr val="40458C"/>
          </a:solidFill>
          <a:latin typeface="+mn-lt"/>
          <a:ea typeface="ＭＳ Ｐゴシック" charset="0"/>
        </a:defRPr>
      </a:lvl3pPr>
      <a:lvl4pPr marL="16002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5000"/>
        <a:buFont typeface="Wingdings" charset="0"/>
        <a:buChar char=""/>
        <a:defRPr sz="2000">
          <a:solidFill>
            <a:srgbClr val="40458C"/>
          </a:solidFill>
          <a:latin typeface="+mn-lt"/>
          <a:ea typeface="ＭＳ Ｐゴシック" charset="0"/>
        </a:defRPr>
      </a:lvl4pPr>
      <a:lvl5pPr marL="20574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charset="0"/>
        <a:buChar char=""/>
        <a:defRPr sz="2000">
          <a:solidFill>
            <a:srgbClr val="40458C"/>
          </a:solidFill>
          <a:latin typeface="+mn-lt"/>
          <a:ea typeface="ＭＳ Ｐゴシック" charset="0"/>
        </a:defRPr>
      </a:lvl5pPr>
      <a:lvl6pPr marL="25146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6pPr>
      <a:lvl7pPr marL="29718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7pPr>
      <a:lvl8pPr marL="34290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8pPr>
      <a:lvl9pPr marL="38862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641350"/>
            <a:ext cx="7924800" cy="2354263"/>
          </a:xfrm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>
                <a:latin typeface="Tahoma" charset="0"/>
              </a:rPr>
              <a:t>Architectural Support</a:t>
            </a:r>
            <a:br>
              <a:rPr lang="en-GB" sz="4800">
                <a:latin typeface="Tahoma" charset="0"/>
              </a:rPr>
            </a:br>
            <a:r>
              <a:rPr lang="en-GB" sz="4800">
                <a:latin typeface="Tahoma" charset="0"/>
              </a:rPr>
              <a:t>for </a:t>
            </a:r>
            <a:br>
              <a:rPr lang="en-GB" sz="4800">
                <a:latin typeface="Tahoma" charset="0"/>
              </a:rPr>
            </a:br>
            <a:r>
              <a:rPr lang="en-GB" sz="4800">
                <a:latin typeface="Tahoma" charset="0"/>
              </a:rPr>
              <a:t>Operating Systems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657600"/>
            <a:ext cx="6400800" cy="1293813"/>
          </a:xfrm>
        </p:spPr>
        <p:txBody>
          <a:bodyPr lIns="90000" tIns="46800" rIns="90000" bIns="46800">
            <a:spAutoFit/>
          </a:bodyPr>
          <a:lstStyle/>
          <a:p>
            <a:pPr marL="0" indent="0" algn="ctr" eaLnBrk="1" hangingPunct="1">
              <a:lnSpc>
                <a:spcPct val="102000"/>
              </a:lnSpc>
              <a:spcBef>
                <a:spcPts val="700"/>
              </a:spcBef>
              <a:buClr>
                <a:srgbClr val="6F89F7"/>
              </a:buClr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solidFill>
                  <a:srgbClr val="00AE00"/>
                </a:solidFill>
                <a:latin typeface="Tahoma" charset="0"/>
              </a:rPr>
              <a:t>Prof. Sirer</a:t>
            </a:r>
          </a:p>
          <a:p>
            <a:pPr marL="0" indent="0" algn="ctr" eaLnBrk="1" hangingPunct="1">
              <a:lnSpc>
                <a:spcPct val="102000"/>
              </a:lnSpc>
              <a:spcBef>
                <a:spcPts val="700"/>
              </a:spcBef>
              <a:buClr>
                <a:srgbClr val="6F89F7"/>
              </a:buClr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solidFill>
                  <a:srgbClr val="00AE00"/>
                </a:solidFill>
                <a:latin typeface="Tahoma" charset="0"/>
              </a:rPr>
              <a:t>CS 4410</a:t>
            </a:r>
          </a:p>
          <a:p>
            <a:pPr marL="0" indent="0" algn="ctr" eaLnBrk="1" hangingPunct="1">
              <a:lnSpc>
                <a:spcPct val="102000"/>
              </a:lnSpc>
              <a:spcBef>
                <a:spcPts val="700"/>
              </a:spcBef>
              <a:buClr>
                <a:srgbClr val="6F89F7"/>
              </a:buClr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>
                <a:solidFill>
                  <a:srgbClr val="00AE00"/>
                </a:solidFill>
                <a:latin typeface="Tahoma" charset="0"/>
              </a:rPr>
              <a:t>Cornell University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Interrupt Driven I/O</a:t>
            </a:r>
          </a:p>
        </p:txBody>
      </p:sp>
      <p:pic>
        <p:nvPicPr>
          <p:cNvPr id="11267" name="Content Placeholder 7" descr="computer_mou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209800"/>
            <a:ext cx="762000" cy="762000"/>
          </a:xfrm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143000" y="2971800"/>
            <a:ext cx="1219200" cy="75406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CPU</a:t>
            </a:r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57200" y="1600200"/>
            <a:ext cx="2590800" cy="606425"/>
          </a:xfrm>
          <a:prstGeom prst="rect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Memory</a:t>
            </a:r>
            <a:endParaRPr lang="en-US" sz="1400"/>
          </a:p>
        </p:txBody>
      </p:sp>
      <p:sp>
        <p:nvSpPr>
          <p:cNvPr id="11270" name="Left-Right Arrow 5"/>
          <p:cNvSpPr>
            <a:spLocks noChangeArrowheads="1"/>
          </p:cNvSpPr>
          <p:nvPr/>
        </p:nvSpPr>
        <p:spPr bwMode="auto">
          <a:xfrm rot="-5400000">
            <a:off x="1394619" y="2034381"/>
            <a:ext cx="733425" cy="1084263"/>
          </a:xfrm>
          <a:prstGeom prst="leftRightArrow">
            <a:avLst>
              <a:gd name="adj1" fmla="val 43676"/>
              <a:gd name="adj2" fmla="val 24708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71" name="Picture 6" descr="keyboard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0"/>
            <a:ext cx="17621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00016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9144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40" descr="The image “http://www.free-electronic-circuits.com/images/symbols/or.gif” cannot be displayed, because it contains error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46425"/>
            <a:ext cx="735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74" name="Straight Connector 11"/>
          <p:cNvCxnSpPr>
            <a:cxnSpLocks noChangeShapeType="1"/>
            <a:endCxn id="11268" idx="3"/>
          </p:cNvCxnSpPr>
          <p:nvPr/>
        </p:nvCxnSpPr>
        <p:spPr bwMode="auto">
          <a:xfrm rot="10800000" flipV="1">
            <a:off x="2362200" y="3346450"/>
            <a:ext cx="10668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14"/>
          <p:cNvCxnSpPr>
            <a:cxnSpLocks noChangeShapeType="1"/>
          </p:cNvCxnSpPr>
          <p:nvPr/>
        </p:nvCxnSpPr>
        <p:spPr bwMode="auto">
          <a:xfrm>
            <a:off x="4164013" y="3346450"/>
            <a:ext cx="1550987" cy="119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16"/>
          <p:cNvCxnSpPr>
            <a:cxnSpLocks noChangeShapeType="1"/>
          </p:cNvCxnSpPr>
          <p:nvPr/>
        </p:nvCxnSpPr>
        <p:spPr bwMode="auto">
          <a:xfrm flipV="1">
            <a:off x="4164013" y="2590800"/>
            <a:ext cx="1550987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22"/>
          <p:cNvCxnSpPr>
            <a:cxnSpLocks noChangeShapeType="1"/>
          </p:cNvCxnSpPr>
          <p:nvPr/>
        </p:nvCxnSpPr>
        <p:spPr bwMode="auto">
          <a:xfrm flipV="1">
            <a:off x="4164013" y="1806575"/>
            <a:ext cx="1703387" cy="1539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8226425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marL="339725" indent="-33972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96925" indent="-33972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800">
                <a:solidFill>
                  <a:srgbClr val="40458C"/>
                </a:solidFill>
                <a:latin typeface="Tahoma" charset="0"/>
              </a:rPr>
              <a:t>An interrupt controller mediates between competing devices</a:t>
            </a:r>
          </a:p>
          <a:p>
            <a:pPr lvl="1"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400">
                <a:solidFill>
                  <a:srgbClr val="40458C"/>
                </a:solidFill>
                <a:latin typeface="Tahoma" charset="0"/>
              </a:rPr>
              <a:t>Raises an interrupt flag to get the CPU’s attention</a:t>
            </a:r>
          </a:p>
          <a:p>
            <a:pPr lvl="1"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400">
                <a:solidFill>
                  <a:srgbClr val="40458C"/>
                </a:solidFill>
                <a:latin typeface="Tahoma" charset="0"/>
              </a:rPr>
              <a:t>Identifies the interrupting device</a:t>
            </a:r>
          </a:p>
          <a:p>
            <a:pPr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800">
                <a:solidFill>
                  <a:srgbClr val="40458C"/>
                </a:solidFill>
                <a:latin typeface="Tahoma" charset="0"/>
              </a:rPr>
              <a:t>Can disable (aka mask) interrupts if the CPU so desires</a:t>
            </a:r>
          </a:p>
          <a:p>
            <a:pPr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endParaRPr lang="en-US" sz="2400">
              <a:solidFill>
                <a:srgbClr val="40458C"/>
              </a:solidFill>
              <a:latin typeface="Tahoma" charset="0"/>
            </a:endParaRPr>
          </a:p>
          <a:p>
            <a:pPr lvl="1" eaLnBrk="1" hangingPunct="1">
              <a:lnSpc>
                <a:spcPct val="84000"/>
              </a:lnSpc>
              <a:spcBef>
                <a:spcPts val="700"/>
              </a:spcBef>
              <a:buSzPct val="60000"/>
              <a:buFont typeface="Wingdings" charset="0"/>
              <a:buChar char=""/>
            </a:pPr>
            <a:endParaRPr lang="en-US" sz="2400">
              <a:solidFill>
                <a:srgbClr val="40458C"/>
              </a:solidFill>
              <a:latin typeface="Tahoma" charset="0"/>
            </a:endParaRPr>
          </a:p>
        </p:txBody>
      </p:sp>
      <p:sp>
        <p:nvSpPr>
          <p:cNvPr id="11279" name="TextBox 35"/>
          <p:cNvSpPr txBox="1">
            <a:spLocks noChangeArrowheads="1"/>
          </p:cNvSpPr>
          <p:nvPr/>
        </p:nvSpPr>
        <p:spPr bwMode="auto">
          <a:xfrm>
            <a:off x="2514600" y="2895600"/>
            <a:ext cx="5778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intr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Interrupt Management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Interrupt controllers manage interrupts</a:t>
            </a:r>
          </a:p>
          <a:p>
            <a:pPr lvl="1" eaLnBrk="1" hangingPunct="1"/>
            <a:r>
              <a:rPr lang="en-US" sz="2400">
                <a:latin typeface="Tahoma" charset="0"/>
              </a:rPr>
              <a:t>Maskable interrupts: can be turned off by the CPU for critical processing</a:t>
            </a:r>
          </a:p>
          <a:p>
            <a:pPr lvl="1" eaLnBrk="1" hangingPunct="1"/>
            <a:r>
              <a:rPr lang="en-US" sz="2400">
                <a:latin typeface="Tahoma" charset="0"/>
              </a:rPr>
              <a:t>Nonmaskable interrupts: signifies serious errors (e.g. unrecoverable memory error, power out warning, etc)</a:t>
            </a:r>
          </a:p>
          <a:p>
            <a:pPr eaLnBrk="1" hangingPunct="1"/>
            <a:r>
              <a:rPr lang="en-US" sz="2800">
                <a:latin typeface="Tahoma" charset="0"/>
              </a:rPr>
              <a:t>Interrupts contain a descriptor of the interrupting device</a:t>
            </a:r>
          </a:p>
          <a:p>
            <a:pPr lvl="1" eaLnBrk="1" hangingPunct="1"/>
            <a:r>
              <a:rPr lang="en-US" sz="2400">
                <a:latin typeface="Tahoma" charset="0"/>
              </a:rPr>
              <a:t>A priority selector circuit examines all interrupting devices, reports highest level to the CPU</a:t>
            </a:r>
          </a:p>
          <a:p>
            <a:pPr eaLnBrk="1" hangingPunct="1"/>
            <a:r>
              <a:rPr lang="en-US" sz="2800">
                <a:latin typeface="Tahoma" charset="0"/>
              </a:rPr>
              <a:t>Interrupt controller implements interrupt priorities</a:t>
            </a:r>
          </a:p>
          <a:p>
            <a:pPr lvl="1" eaLnBrk="1" hangingPunct="1"/>
            <a:r>
              <a:rPr lang="en-US" sz="2400">
                <a:latin typeface="Tahoma" charset="0"/>
              </a:rPr>
              <a:t>Can optionally remap priority levels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Interrupt-driven I/O 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Normal interrupt-driven operation with memory-mapped I/O proceeds as follows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CPU initiates a device operation (e.g. read from disk) by writing an operation descriptor to a device register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CPU continues its regular computation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device asynchronously performs the operation</a:t>
            </a:r>
          </a:p>
          <a:p>
            <a:pPr lvl="1" eaLnBrk="1" hangingPunct="1"/>
            <a:r>
              <a:rPr lang="en-US" sz="2000">
                <a:latin typeface="Tahoma" charset="0"/>
              </a:rPr>
              <a:t>When the operation is complete, interrupts the CPU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This would incur high-overhead for moving bulk-data</a:t>
            </a:r>
          </a:p>
          <a:p>
            <a:pPr lvl="1" eaLnBrk="1" hangingPunct="1"/>
            <a:r>
              <a:rPr lang="en-US" sz="2000">
                <a:latin typeface="Tahoma" charset="0"/>
              </a:rPr>
              <a:t>One interrupt per byte!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Direct Memory Access (DMA)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Transfer data directly between device and memory</a:t>
            </a:r>
          </a:p>
          <a:p>
            <a:pPr lvl="1" eaLnBrk="1" hangingPunct="1"/>
            <a:r>
              <a:rPr lang="en-US" sz="2000">
                <a:latin typeface="Tahoma" charset="0"/>
              </a:rPr>
              <a:t>No CPU intervention required for moving bits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Device raises interrupts solely when the block transfer is complete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Critical for high-performance devices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Recap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We now have a basic computer system to which devices can be connected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How do we execute applications on this system?	</a:t>
            </a:r>
          </a:p>
          <a:p>
            <a:pPr lvl="1" eaLnBrk="1" hangingPunct="1"/>
            <a:r>
              <a:rPr lang="en-US">
                <a:latin typeface="Tahoma" charset="0"/>
              </a:rPr>
              <a:t>Applications are not necessarily trusted!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Privilege Levels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</a:pPr>
            <a:r>
              <a:rPr lang="en-US" sz="2800">
                <a:latin typeface="Tahoma" charset="0"/>
              </a:rPr>
              <a:t>Some processor functionality cannot be made accessible to untrusted user applications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e.g. HALT, change MMU settings, set clock, reset devices, manipulate device settings, …</a:t>
            </a:r>
          </a:p>
          <a:p>
            <a:pPr lvl="1" eaLnBrk="1" hangingPunct="1">
              <a:lnSpc>
                <a:spcPct val="84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2800">
                <a:latin typeface="Tahoma" charset="0"/>
              </a:rPr>
              <a:t>Need to have a designated mediator between untrusted/untrusting applications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The operating system (OS)</a:t>
            </a:r>
          </a:p>
          <a:p>
            <a:pPr lvl="1" eaLnBrk="1" hangingPunct="1">
              <a:lnSpc>
                <a:spcPct val="84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2800">
                <a:latin typeface="Tahoma" charset="0"/>
              </a:rPr>
              <a:t>Need to delineate between untrusted applications and OS code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Use a “privilege mode” bit in the processor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0 = Untrusted = user, 1 = Trusted = OS</a:t>
            </a:r>
          </a:p>
          <a:p>
            <a:pPr lvl="1" eaLnBrk="1" hangingPunct="1">
              <a:lnSpc>
                <a:spcPct val="84000"/>
              </a:lnSpc>
            </a:pPr>
            <a:endParaRPr lang="en-US" sz="24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Privilege Mode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4000"/>
              </a:lnSpc>
            </a:pPr>
            <a:r>
              <a:rPr lang="en-US" sz="2800">
                <a:latin typeface="Tahoma" charset="0"/>
              </a:rPr>
              <a:t>Privilege mode bit indicates if the current program can perform privileged operations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On system startup, privilege mode is set to 1, and the processor jumps to a well-known address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The operating system (OS) boot code resides at this address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The OS sets up the devices, initializes the MMU, loads applications, and resets the privilege bit before invoking the application</a:t>
            </a:r>
          </a:p>
          <a:p>
            <a:pPr lvl="1" eaLnBrk="1" hangingPunct="1">
              <a:lnSpc>
                <a:spcPct val="94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4000"/>
              </a:lnSpc>
            </a:pPr>
            <a:r>
              <a:rPr lang="en-US" sz="2800">
                <a:latin typeface="Tahoma" charset="0"/>
              </a:rPr>
              <a:t>Applications must transfer control back to OS for privileged operations</a:t>
            </a:r>
          </a:p>
          <a:p>
            <a:pPr eaLnBrk="1" hangingPunct="1">
              <a:lnSpc>
                <a:spcPct val="94000"/>
              </a:lnSpc>
            </a:pPr>
            <a:endParaRPr lang="en-US" sz="2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Sample System Calls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Print character to screen</a:t>
            </a:r>
          </a:p>
          <a:p>
            <a:pPr lvl="1" eaLnBrk="1" hangingPunct="1"/>
            <a:r>
              <a:rPr lang="en-US">
                <a:latin typeface="Tahoma" charset="0"/>
              </a:rPr>
              <a:t>Needs to multiplex the shared screen resource between multiple applications</a:t>
            </a:r>
          </a:p>
          <a:p>
            <a:pPr lvl="3"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Send a packet on the network</a:t>
            </a:r>
          </a:p>
          <a:p>
            <a:pPr lvl="1" eaLnBrk="1" hangingPunct="1"/>
            <a:r>
              <a:rPr lang="en-US">
                <a:latin typeface="Tahoma" charset="0"/>
              </a:rPr>
              <a:t>Needs to manipulate the internals of a device whose hardware interface is unsafe</a:t>
            </a:r>
          </a:p>
          <a:p>
            <a:pPr lvl="4"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Allocate a page</a:t>
            </a:r>
          </a:p>
          <a:p>
            <a:pPr lvl="1" eaLnBrk="1" hangingPunct="1"/>
            <a:r>
              <a:rPr lang="en-US">
                <a:latin typeface="Tahoma" charset="0"/>
              </a:rPr>
              <a:t>Needs to update page tables &amp; MMU</a:t>
            </a:r>
          </a:p>
          <a:p>
            <a:pPr eaLnBrk="1" hangingPunct="1">
              <a:buFont typeface="StarSymbol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System Calls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A system call is a controlled transfer of execution from unprivileged code to the OS</a:t>
            </a:r>
          </a:p>
          <a:p>
            <a:pPr lvl="1" eaLnBrk="1" hangingPunct="1"/>
            <a:r>
              <a:rPr lang="en-US" sz="2400">
                <a:latin typeface="Tahoma" charset="0"/>
              </a:rPr>
              <a:t>A potential alternative is to make OS code read-only, and allow applications to just jump to the desired system call routine. Why is this a bad idea?</a:t>
            </a:r>
          </a:p>
          <a:p>
            <a:pPr lvl="1"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800">
                <a:latin typeface="Tahoma" charset="0"/>
              </a:rPr>
              <a:t>A SYSCALL instruction transfers control to a system call handler at a fixed address</a:t>
            </a:r>
          </a:p>
          <a:p>
            <a:pPr eaLnBrk="1" hangingPunct="1">
              <a:buFont typeface="StarSymbol" charset="0"/>
              <a:buNone/>
            </a:pPr>
            <a:endParaRPr lang="en-US" sz="2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SYSCALL instruction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SYSCALL instruction does an atomic jump to a controlled location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Switches the sp to the kernel stack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Saves the old (user) SP value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Saves the old (user) PC value (= return address)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Saves the old privilege mode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Sets the new privilege mode to 1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Sets the new PC to the kernel syscall handler</a:t>
            </a:r>
          </a:p>
          <a:p>
            <a:pPr lvl="1" eaLnBrk="1" hangingPunct="1">
              <a:lnSpc>
                <a:spcPct val="84000"/>
              </a:lnSpc>
            </a:pPr>
            <a:endParaRPr lang="en-US" sz="14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Kernel system call handler carries out the desired system call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Saves callee-save registers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Examines the syscall number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Checks arguments for sanity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Performs operation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Stores result in v0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Restores callee-save registers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400">
                <a:latin typeface="Tahoma" charset="0"/>
              </a:rPr>
              <a:t>Performs a “return from syscall” instruction, which restores the privilege mode, SP and PC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Basic Computer Organization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09600" y="2362200"/>
            <a:ext cx="2133600" cy="190658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ctr"/>
            <a:r>
              <a:rPr lang="en-US" sz="4400"/>
              <a:t>CPU</a:t>
            </a:r>
            <a:endParaRPr lang="en-US"/>
          </a:p>
          <a:p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800600" y="1447800"/>
            <a:ext cx="2590800" cy="3268663"/>
          </a:xfrm>
          <a:prstGeom prst="rect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ctr"/>
            <a:endParaRPr lang="en-US" sz="4400"/>
          </a:p>
          <a:p>
            <a:pPr algn="ctr"/>
            <a:r>
              <a:rPr lang="en-US" sz="4400"/>
              <a:t>Memory</a:t>
            </a:r>
          </a:p>
          <a:p>
            <a:pPr algn="ctr"/>
            <a:endParaRPr lang="en-US"/>
          </a:p>
          <a:p>
            <a:endParaRPr lang="en-US"/>
          </a:p>
        </p:txBody>
      </p:sp>
      <p:sp>
        <p:nvSpPr>
          <p:cNvPr id="3077" name="Left-Right Arrow 4"/>
          <p:cNvSpPr>
            <a:spLocks noChangeArrowheads="1"/>
          </p:cNvSpPr>
          <p:nvPr/>
        </p:nvSpPr>
        <p:spPr bwMode="auto">
          <a:xfrm>
            <a:off x="2743200" y="2819400"/>
            <a:ext cx="2057400" cy="1084263"/>
          </a:xfrm>
          <a:prstGeom prst="leftRightArrow">
            <a:avLst>
              <a:gd name="adj1" fmla="val 50000"/>
              <a:gd name="adj2" fmla="val 50012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78" name="Picture 5" descr="keyboard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08575"/>
            <a:ext cx="39052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9" name="Straight Connector 9"/>
          <p:cNvCxnSpPr>
            <a:cxnSpLocks noChangeShapeType="1"/>
          </p:cNvCxnSpPr>
          <p:nvPr/>
        </p:nvCxnSpPr>
        <p:spPr bwMode="auto">
          <a:xfrm rot="10800000">
            <a:off x="2971800" y="5718175"/>
            <a:ext cx="1752600" cy="1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2665413" y="5410200"/>
            <a:ext cx="6111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2787650" y="4500563"/>
            <a:ext cx="41275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Libraries and Wrappers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953000"/>
          </a:xfrm>
        </p:spPr>
        <p:txBody>
          <a:bodyPr/>
          <a:lstStyle/>
          <a:p>
            <a:pPr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Compilers do not emit SYSCALL instructions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They do not know the interface exposed by the OS</a:t>
            </a:r>
          </a:p>
          <a:p>
            <a:pPr lvl="1" eaLnBrk="1" hangingPunct="1">
              <a:lnSpc>
                <a:spcPct val="94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Instead, applications are compiled with standard libraries, which provide “syscall wrappers”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printf() -&gt; write(); malloc() -&gt; sbrk(); recv(); open(); close(); …</a:t>
            </a:r>
          </a:p>
          <a:p>
            <a:pPr lvl="1" eaLnBrk="1" hangingPunct="1">
              <a:lnSpc>
                <a:spcPct val="94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Wrappers are: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written in assembler, 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internally issue a SYSCALL instruction, 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pass arguments to kernel, 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pass result back to calling 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Typical Process Layout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437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Libraries provide the glue between user processes and the OS</a:t>
            </a:r>
          </a:p>
          <a:p>
            <a:pPr lvl="1" eaLnBrk="1" hangingPunct="1"/>
            <a:r>
              <a:rPr lang="en-US">
                <a:latin typeface="Tahoma" charset="0"/>
              </a:rPr>
              <a:t>libc linked in with all C programs</a:t>
            </a:r>
          </a:p>
          <a:p>
            <a:pPr lvl="1" eaLnBrk="1" hangingPunct="1"/>
            <a:r>
              <a:rPr lang="en-US">
                <a:latin typeface="Tahoma" charset="0"/>
              </a:rPr>
              <a:t>Provides printf, malloc, and a whole slew of other routines necessary for programs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0" y="3124200"/>
            <a:ext cx="18288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r>
              <a:rPr lang="en-US" sz="900" dirty="0">
                <a:ea typeface="+mn-ea"/>
              </a:rPr>
              <a:t>OBJECT1</a:t>
            </a:r>
          </a:p>
          <a:p>
            <a:pPr>
              <a:buFont typeface="Times New Roman" pitchFamily="18" charset="0"/>
              <a:buNone/>
              <a:defRPr/>
            </a:pPr>
            <a:r>
              <a:rPr lang="en-US" sz="900" dirty="0">
                <a:ea typeface="+mn-ea"/>
              </a:rPr>
              <a:t>OBJECT2</a:t>
            </a:r>
            <a:endParaRPr lang="en-US" sz="900" b="1" dirty="0">
              <a:ea typeface="+mn-ea"/>
            </a:endParaRPr>
          </a:p>
          <a:p>
            <a:pPr>
              <a:buFont typeface="Times New Roman" pitchFamily="18" charset="0"/>
              <a:buNone/>
              <a:defRPr/>
            </a:pPr>
            <a:endParaRPr lang="en-US" sz="900" dirty="0">
              <a:ea typeface="+mn-ea"/>
            </a:endParaRP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7467600" y="1676400"/>
            <a:ext cx="8905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Stack</a:t>
            </a:r>
          </a:p>
        </p:txBody>
      </p:sp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7391400" y="3048000"/>
            <a:ext cx="858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Heap</a:t>
            </a:r>
          </a:p>
        </p:txBody>
      </p:sp>
      <p:sp>
        <p:nvSpPr>
          <p:cNvPr id="22535" name="TextBox 13"/>
          <p:cNvSpPr txBox="1">
            <a:spLocks noChangeArrowheads="1"/>
          </p:cNvSpPr>
          <p:nvPr/>
        </p:nvSpPr>
        <p:spPr bwMode="auto">
          <a:xfrm>
            <a:off x="7391400" y="3581400"/>
            <a:ext cx="781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Data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8305800" y="4876800"/>
            <a:ext cx="7032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Text</a:t>
            </a:r>
          </a:p>
        </p:txBody>
      </p:sp>
      <p:sp>
        <p:nvSpPr>
          <p:cNvPr id="22537" name="Rectangle 16"/>
          <p:cNvSpPr>
            <a:spLocks noChangeArrowheads="1"/>
          </p:cNvSpPr>
          <p:nvPr/>
        </p:nvSpPr>
        <p:spPr bwMode="auto">
          <a:xfrm>
            <a:off x="5334000" y="3581400"/>
            <a:ext cx="1828800" cy="5334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/>
              <a:t>HELLO WORLD</a:t>
            </a:r>
          </a:p>
          <a:p>
            <a:r>
              <a:rPr lang="en-US" sz="1000"/>
              <a:t>GO BIG RED CS!</a:t>
            </a:r>
          </a:p>
          <a:p>
            <a:endParaRPr lang="en-US" sz="1000"/>
          </a:p>
        </p:txBody>
      </p:sp>
      <p:sp>
        <p:nvSpPr>
          <p:cNvPr id="22538" name="Rectangle 17"/>
          <p:cNvSpPr>
            <a:spLocks noChangeArrowheads="1"/>
          </p:cNvSpPr>
          <p:nvPr/>
        </p:nvSpPr>
        <p:spPr bwMode="auto">
          <a:xfrm>
            <a:off x="5334000" y="4114800"/>
            <a:ext cx="1828800" cy="1143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900"/>
              <a:t>printf(char * fmt, …) {</a:t>
            </a:r>
          </a:p>
          <a:p>
            <a:r>
              <a:rPr lang="en-US" sz="900"/>
              <a:t>    create the string to be printed</a:t>
            </a:r>
          </a:p>
          <a:p>
            <a:r>
              <a:rPr lang="en-US" sz="900"/>
              <a:t>    SYSCALL 80</a:t>
            </a:r>
          </a:p>
          <a:p>
            <a:r>
              <a:rPr lang="en-US" sz="900"/>
              <a:t>}</a:t>
            </a:r>
          </a:p>
          <a:p>
            <a:r>
              <a:rPr lang="en-US" sz="900"/>
              <a:t>malloc() { … }</a:t>
            </a:r>
          </a:p>
          <a:p>
            <a:r>
              <a:rPr lang="en-US" sz="900"/>
              <a:t>strcmp() { … }</a:t>
            </a:r>
          </a:p>
          <a:p>
            <a:endParaRPr lang="en-US" sz="900"/>
          </a:p>
          <a:p>
            <a:endParaRPr lang="en-US" sz="900"/>
          </a:p>
        </p:txBody>
      </p:sp>
      <p:sp>
        <p:nvSpPr>
          <p:cNvPr id="22539" name="Rectangle 18"/>
          <p:cNvSpPr>
            <a:spLocks noChangeArrowheads="1"/>
          </p:cNvSpPr>
          <p:nvPr/>
        </p:nvSpPr>
        <p:spPr bwMode="auto">
          <a:xfrm>
            <a:off x="5334000" y="5257800"/>
            <a:ext cx="1828800" cy="990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900"/>
              <a:t>main() {</a:t>
            </a:r>
          </a:p>
          <a:p>
            <a:r>
              <a:rPr lang="en-US" sz="900"/>
              <a:t>   printf (“HELLO WORLD”);</a:t>
            </a:r>
          </a:p>
          <a:p>
            <a:r>
              <a:rPr lang="en-US" sz="900"/>
              <a:t>    printf(“GO BIG RED CS”);</a:t>
            </a:r>
          </a:p>
          <a:p>
            <a:r>
              <a:rPr lang="en-US" sz="900"/>
              <a:t>!</a:t>
            </a:r>
          </a:p>
          <a:p>
            <a:endParaRPr lang="en-US" sz="900"/>
          </a:p>
        </p:txBody>
      </p:sp>
      <p:sp>
        <p:nvSpPr>
          <p:cNvPr id="22540" name="Right Brace 19"/>
          <p:cNvSpPr>
            <a:spLocks/>
          </p:cNvSpPr>
          <p:nvPr/>
        </p:nvSpPr>
        <p:spPr bwMode="auto">
          <a:xfrm>
            <a:off x="8077200" y="4114800"/>
            <a:ext cx="304800" cy="2133600"/>
          </a:xfrm>
          <a:prstGeom prst="rightBrace">
            <a:avLst>
              <a:gd name="adj1" fmla="val 8329"/>
              <a:gd name="adj2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TextBox 20"/>
          <p:cNvSpPr txBox="1">
            <a:spLocks noChangeArrowheads="1"/>
          </p:cNvSpPr>
          <p:nvPr/>
        </p:nvSpPr>
        <p:spPr bwMode="auto">
          <a:xfrm>
            <a:off x="7239000" y="5562600"/>
            <a:ext cx="9715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Program</a:t>
            </a:r>
            <a:endParaRPr lang="en-US" sz="1800"/>
          </a:p>
        </p:txBody>
      </p:sp>
      <p:sp>
        <p:nvSpPr>
          <p:cNvPr id="22542" name="TextBox 21"/>
          <p:cNvSpPr txBox="1">
            <a:spLocks noChangeArrowheads="1"/>
          </p:cNvSpPr>
          <p:nvPr/>
        </p:nvSpPr>
        <p:spPr bwMode="auto">
          <a:xfrm>
            <a:off x="7239000" y="4572000"/>
            <a:ext cx="81121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Library</a:t>
            </a: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5334000" y="1676400"/>
            <a:ext cx="18288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r>
              <a:rPr lang="en-US" sz="1100" dirty="0">
                <a:ea typeface="+mn-ea"/>
              </a:rPr>
              <a:t>Activation Records</a:t>
            </a:r>
          </a:p>
          <a:p>
            <a:pPr>
              <a:buFont typeface="Times New Roman" pitchFamily="18" charset="0"/>
              <a:buNone/>
              <a:defRPr/>
            </a:pPr>
            <a:endParaRPr lang="en-US" sz="700" dirty="0">
              <a:ea typeface="+mn-ea"/>
            </a:endParaRPr>
          </a:p>
          <a:p>
            <a:pPr>
              <a:buFont typeface="Times New Roman" pitchFamily="18" charset="0"/>
              <a:buNone/>
              <a:defRPr/>
            </a:pPr>
            <a:endParaRPr lang="en-US" sz="700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Full System Layout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4375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The OS is omnipresent and steps in where necessary to aid application execution</a:t>
            </a:r>
          </a:p>
          <a:p>
            <a:pPr lvl="1" eaLnBrk="1" hangingPunct="1"/>
            <a:r>
              <a:rPr lang="en-US" sz="2400">
                <a:latin typeface="Tahoma" charset="0"/>
              </a:rPr>
              <a:t>Typically resides in high memory</a:t>
            </a:r>
          </a:p>
          <a:p>
            <a:pPr lvl="1"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800">
                <a:latin typeface="Tahoma" charset="0"/>
              </a:rPr>
              <a:t>When an application needs to perform a privileged operation, it needs to invoke the OS</a:t>
            </a:r>
          </a:p>
          <a:p>
            <a:pPr lvl="1" eaLnBrk="1" hangingPunct="1"/>
            <a:endParaRPr lang="en-US" sz="2400">
              <a:latin typeface="Tahoma" charset="0"/>
            </a:endParaRPr>
          </a:p>
          <a:p>
            <a:pPr lvl="1" eaLnBrk="1" hangingPunct="1"/>
            <a:endParaRPr lang="en-US" sz="2400">
              <a:latin typeface="Tahoma" charset="0"/>
            </a:endParaRPr>
          </a:p>
        </p:txBody>
      </p:sp>
      <p:grpSp>
        <p:nvGrpSpPr>
          <p:cNvPr id="23556" name="Group 25"/>
          <p:cNvGrpSpPr>
            <a:grpSpLocks/>
          </p:cNvGrpSpPr>
          <p:nvPr/>
        </p:nvGrpSpPr>
        <p:grpSpPr bwMode="auto">
          <a:xfrm>
            <a:off x="5715000" y="4191000"/>
            <a:ext cx="3048000" cy="2057400"/>
            <a:chOff x="5334000" y="1676400"/>
            <a:chExt cx="3048000" cy="45720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334000" y="3122789"/>
              <a:ext cx="1828800" cy="53622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r>
                <a:rPr lang="en-US" sz="900" dirty="0">
                  <a:ea typeface="+mn-ea"/>
                </a:rPr>
                <a:t>OBJECT1</a:t>
              </a:r>
            </a:p>
            <a:p>
              <a:pPr>
                <a:buFont typeface="Times New Roman" pitchFamily="18" charset="0"/>
                <a:buNone/>
                <a:defRPr/>
              </a:pPr>
              <a:r>
                <a:rPr lang="en-US" sz="900" dirty="0">
                  <a:ea typeface="+mn-ea"/>
                </a:rPr>
                <a:t>OBJECT2</a:t>
              </a:r>
              <a:endParaRPr lang="en-US" sz="900" b="1" dirty="0">
                <a:ea typeface="+mn-ea"/>
              </a:endParaRPr>
            </a:p>
            <a:p>
              <a:pPr>
                <a:buFont typeface="Times New Roman" pitchFamily="18" charset="0"/>
                <a:buNone/>
                <a:defRPr/>
              </a:pPr>
              <a:endParaRPr lang="en-US" sz="900" dirty="0">
                <a:ea typeface="+mn-ea"/>
              </a:endParaRPr>
            </a:p>
          </p:txBody>
        </p:sp>
        <p:sp>
          <p:nvSpPr>
            <p:cNvPr id="23567" name="TextBox 15"/>
            <p:cNvSpPr txBox="1">
              <a:spLocks noChangeArrowheads="1"/>
            </p:cNvSpPr>
            <p:nvPr/>
          </p:nvSpPr>
          <p:spPr bwMode="auto">
            <a:xfrm>
              <a:off x="7467600" y="1676400"/>
              <a:ext cx="889987" cy="496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Stack</a:t>
              </a:r>
            </a:p>
          </p:txBody>
        </p:sp>
        <p:sp>
          <p:nvSpPr>
            <p:cNvPr id="23568" name="TextBox 16"/>
            <p:cNvSpPr txBox="1">
              <a:spLocks noChangeArrowheads="1"/>
            </p:cNvSpPr>
            <p:nvPr/>
          </p:nvSpPr>
          <p:spPr bwMode="auto">
            <a:xfrm>
              <a:off x="7391400" y="3048000"/>
              <a:ext cx="859531" cy="496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Heap</a:t>
              </a:r>
            </a:p>
          </p:txBody>
        </p:sp>
        <p:sp>
          <p:nvSpPr>
            <p:cNvPr id="23569" name="TextBox 17"/>
            <p:cNvSpPr txBox="1">
              <a:spLocks noChangeArrowheads="1"/>
            </p:cNvSpPr>
            <p:nvPr/>
          </p:nvSpPr>
          <p:spPr bwMode="auto">
            <a:xfrm>
              <a:off x="7391400" y="3581400"/>
              <a:ext cx="780983" cy="496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Data</a:t>
              </a: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5334000" y="3581400"/>
              <a:ext cx="1828800" cy="53340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000"/>
                <a:t>HELLO WORLD</a:t>
              </a:r>
            </a:p>
            <a:p>
              <a:r>
                <a:rPr lang="en-US" sz="1000"/>
                <a:t>GO BIG RED CS!</a:t>
              </a:r>
            </a:p>
            <a:p>
              <a:endParaRPr lang="en-US" sz="1000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5334000" y="4114800"/>
              <a:ext cx="1828800" cy="11430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900"/>
                <a:t>printf(char * fmt, …) {</a:t>
              </a:r>
            </a:p>
            <a:p>
              <a:endParaRPr lang="en-US" sz="900"/>
            </a:p>
            <a:p>
              <a:endParaRPr lang="en-US" sz="900"/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5334000" y="5257800"/>
              <a:ext cx="1828800" cy="99060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900"/>
                <a:t>main() { … }</a:t>
              </a:r>
            </a:p>
          </p:txBody>
        </p:sp>
        <p:sp>
          <p:nvSpPr>
            <p:cNvPr id="23573" name="Right Brace 21"/>
            <p:cNvSpPr>
              <a:spLocks/>
            </p:cNvSpPr>
            <p:nvPr/>
          </p:nvSpPr>
          <p:spPr bwMode="auto">
            <a:xfrm>
              <a:off x="8077200" y="4114800"/>
              <a:ext cx="304800" cy="2133600"/>
            </a:xfrm>
            <a:prstGeom prst="rightBrace">
              <a:avLst>
                <a:gd name="adj1" fmla="val 8329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TextBox 22"/>
            <p:cNvSpPr txBox="1">
              <a:spLocks noChangeArrowheads="1"/>
            </p:cNvSpPr>
            <p:nvPr/>
          </p:nvSpPr>
          <p:spPr bwMode="auto">
            <a:xfrm>
              <a:off x="7239000" y="5562600"/>
              <a:ext cx="971741" cy="386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Program</a:t>
              </a:r>
              <a:endParaRPr lang="en-US" sz="1800"/>
            </a:p>
          </p:txBody>
        </p:sp>
        <p:sp>
          <p:nvSpPr>
            <p:cNvPr id="23575" name="TextBox 23"/>
            <p:cNvSpPr txBox="1">
              <a:spLocks noChangeArrowheads="1"/>
            </p:cNvSpPr>
            <p:nvPr/>
          </p:nvSpPr>
          <p:spPr bwMode="auto">
            <a:xfrm>
              <a:off x="7239000" y="4572000"/>
              <a:ext cx="811441" cy="386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Library</a:t>
              </a:r>
              <a:endParaRPr lang="en-US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334000" y="1676400"/>
              <a:ext cx="1828800" cy="106538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r>
                <a:rPr lang="en-US" sz="1100" dirty="0">
                  <a:ea typeface="+mn-ea"/>
                </a:rPr>
                <a:t>Activation Records</a:t>
              </a:r>
            </a:p>
            <a:p>
              <a:pPr>
                <a:buFont typeface="Times New Roman" pitchFamily="18" charset="0"/>
                <a:buNone/>
                <a:defRPr/>
              </a:pPr>
              <a:endParaRPr lang="en-US" sz="700" dirty="0">
                <a:ea typeface="+mn-ea"/>
              </a:endParaRPr>
            </a:p>
            <a:p>
              <a:pPr>
                <a:buFont typeface="Times New Roman" pitchFamily="18" charset="0"/>
                <a:buNone/>
                <a:defRPr/>
              </a:pPr>
              <a:endParaRPr lang="en-US" sz="700" dirty="0">
                <a:ea typeface="+mn-ea"/>
              </a:endParaRPr>
            </a:p>
          </p:txBody>
        </p:sp>
      </p:grpSp>
      <p:grpSp>
        <p:nvGrpSpPr>
          <p:cNvPr id="23557" name="Group 28"/>
          <p:cNvGrpSpPr>
            <a:grpSpLocks/>
          </p:cNvGrpSpPr>
          <p:nvPr/>
        </p:nvGrpSpPr>
        <p:grpSpPr bwMode="auto">
          <a:xfrm>
            <a:off x="5715000" y="1752600"/>
            <a:ext cx="3509963" cy="2057400"/>
            <a:chOff x="5334000" y="1676400"/>
            <a:chExt cx="3509298" cy="4572000"/>
          </a:xfrm>
        </p:grpSpPr>
        <p:sp>
          <p:nvSpPr>
            <p:cNvPr id="23558" name="Rectangle 29"/>
            <p:cNvSpPr>
              <a:spLocks noChangeArrowheads="1"/>
            </p:cNvSpPr>
            <p:nvPr/>
          </p:nvSpPr>
          <p:spPr bwMode="auto">
            <a:xfrm>
              <a:off x="5334000" y="3124200"/>
              <a:ext cx="1828800" cy="533400"/>
            </a:xfrm>
            <a:prstGeom prst="rect">
              <a:avLst/>
            </a:prstGeom>
            <a:solidFill>
              <a:srgbClr val="C3F1F7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900"/>
                <a:t>USER OBJECT1</a:t>
              </a:r>
            </a:p>
            <a:p>
              <a:r>
                <a:rPr lang="en-US" sz="900"/>
                <a:t>OBJECT2</a:t>
              </a:r>
              <a:endParaRPr lang="en-US" sz="900" b="1"/>
            </a:p>
            <a:p>
              <a:endParaRPr lang="en-US" sz="900"/>
            </a:p>
          </p:txBody>
        </p:sp>
        <p:sp>
          <p:nvSpPr>
            <p:cNvPr id="23559" name="TextBox 30"/>
            <p:cNvSpPr txBox="1">
              <a:spLocks noChangeArrowheads="1"/>
            </p:cNvSpPr>
            <p:nvPr/>
          </p:nvSpPr>
          <p:spPr bwMode="auto">
            <a:xfrm>
              <a:off x="7467600" y="1676400"/>
              <a:ext cx="1375698" cy="1104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OS Stack</a:t>
              </a:r>
            </a:p>
          </p:txBody>
        </p:sp>
        <p:sp>
          <p:nvSpPr>
            <p:cNvPr id="23560" name="TextBox 31"/>
            <p:cNvSpPr txBox="1">
              <a:spLocks noChangeArrowheads="1"/>
            </p:cNvSpPr>
            <p:nvPr/>
          </p:nvSpPr>
          <p:spPr bwMode="auto">
            <a:xfrm>
              <a:off x="7391400" y="3048000"/>
              <a:ext cx="1345240" cy="1104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OS Heap</a:t>
              </a:r>
            </a:p>
          </p:txBody>
        </p:sp>
        <p:sp>
          <p:nvSpPr>
            <p:cNvPr id="23561" name="TextBox 32"/>
            <p:cNvSpPr txBox="1">
              <a:spLocks noChangeArrowheads="1"/>
            </p:cNvSpPr>
            <p:nvPr/>
          </p:nvSpPr>
          <p:spPr bwMode="auto">
            <a:xfrm>
              <a:off x="7391400" y="3581400"/>
              <a:ext cx="1266693" cy="1104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OS Data</a:t>
              </a:r>
            </a:p>
          </p:txBody>
        </p:sp>
        <p:sp>
          <p:nvSpPr>
            <p:cNvPr id="23562" name="Rectangle 33"/>
            <p:cNvSpPr>
              <a:spLocks noChangeArrowheads="1"/>
            </p:cNvSpPr>
            <p:nvPr/>
          </p:nvSpPr>
          <p:spPr bwMode="auto">
            <a:xfrm>
              <a:off x="5334000" y="3581400"/>
              <a:ext cx="1828800" cy="533400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000"/>
                <a:t>LINUX</a:t>
              </a:r>
            </a:p>
            <a:p>
              <a:endParaRPr lang="en-US" sz="1000"/>
            </a:p>
          </p:txBody>
        </p:sp>
        <p:sp>
          <p:nvSpPr>
            <p:cNvPr id="23563" name="Rectangle 35"/>
            <p:cNvSpPr>
              <a:spLocks noChangeArrowheads="1"/>
            </p:cNvSpPr>
            <p:nvPr/>
          </p:nvSpPr>
          <p:spPr bwMode="auto">
            <a:xfrm>
              <a:off x="5334000" y="4047067"/>
              <a:ext cx="1828800" cy="2201333"/>
            </a:xfrm>
            <a:prstGeom prst="rect">
              <a:avLst/>
            </a:prstGeom>
            <a:solidFill>
              <a:srgbClr val="FF66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900"/>
                <a:t>syscall_entry_point() { … }</a:t>
              </a:r>
            </a:p>
          </p:txBody>
        </p:sp>
        <p:sp>
          <p:nvSpPr>
            <p:cNvPr id="23564" name="TextBox 37"/>
            <p:cNvSpPr txBox="1">
              <a:spLocks noChangeArrowheads="1"/>
            </p:cNvSpPr>
            <p:nvPr/>
          </p:nvSpPr>
          <p:spPr bwMode="auto">
            <a:xfrm>
              <a:off x="7391400" y="4893733"/>
              <a:ext cx="1091004" cy="102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OS Text</a:t>
              </a:r>
              <a:endParaRPr lang="en-US" sz="2400"/>
            </a:p>
          </p:txBody>
        </p:sp>
        <p:sp>
          <p:nvSpPr>
            <p:cNvPr id="23565" name="Rectangle 39"/>
            <p:cNvSpPr>
              <a:spLocks noChangeArrowheads="1"/>
            </p:cNvSpPr>
            <p:nvPr/>
          </p:nvSpPr>
          <p:spPr bwMode="auto">
            <a:xfrm>
              <a:off x="5334000" y="1676400"/>
              <a:ext cx="1828800" cy="1066800"/>
            </a:xfrm>
            <a:prstGeom prst="rect">
              <a:avLst/>
            </a:prstGeom>
            <a:solidFill>
              <a:srgbClr val="C3F1F7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100"/>
                <a:t>Kernel Activation Records</a:t>
              </a:r>
            </a:p>
            <a:p>
              <a:endParaRPr lang="en-US" sz="700"/>
            </a:p>
            <a:p>
              <a:endParaRPr lang="en-US" sz="7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Exceptional Situations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</a:pPr>
            <a:r>
              <a:rPr lang="en-US" sz="1800">
                <a:latin typeface="Tahoma" charset="0"/>
              </a:rPr>
              <a:t>System calls are control transfers to the OS, performed under the control of the user application</a:t>
            </a:r>
          </a:p>
          <a:p>
            <a:pPr lvl="1" eaLnBrk="1" hangingPunct="1">
              <a:lnSpc>
                <a:spcPct val="84000"/>
              </a:lnSpc>
            </a:pPr>
            <a:endParaRPr lang="en-US" sz="16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1800">
                <a:latin typeface="Tahoma" charset="0"/>
              </a:rPr>
              <a:t>Sometimes, need to transfer control to the OS at a time when the user program least expects it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Division by zero,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Alert from the power supply that electricity is about to go out, 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Alert from the network device that a packet just arrived,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Clock notifying the processor that the clock just ticked,</a:t>
            </a:r>
          </a:p>
          <a:p>
            <a:pPr lvl="1" eaLnBrk="1" hangingPunct="1">
              <a:lnSpc>
                <a:spcPct val="84000"/>
              </a:lnSpc>
            </a:pPr>
            <a:endParaRPr lang="en-US" sz="16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1800">
                <a:latin typeface="Tahoma" charset="0"/>
              </a:rPr>
              <a:t>Some of these causes for interruption of execution have nothing to do with the user application</a:t>
            </a:r>
          </a:p>
          <a:p>
            <a:pPr lvl="1" eaLnBrk="1" hangingPunct="1">
              <a:lnSpc>
                <a:spcPct val="84000"/>
              </a:lnSpc>
              <a:buFont typeface="Wingdings" charset="0"/>
              <a:buNone/>
            </a:pPr>
            <a:endParaRPr lang="en-US" sz="16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1800">
                <a:latin typeface="Tahoma" charset="0"/>
              </a:rPr>
              <a:t>Need a (slightly) different mechanism, that allows resuming the user application</a:t>
            </a:r>
          </a:p>
          <a:p>
            <a:pPr eaLnBrk="1" hangingPunct="1">
              <a:lnSpc>
                <a:spcPct val="84000"/>
              </a:lnSpc>
            </a:pPr>
            <a:endParaRPr lang="en-US" sz="1800">
              <a:latin typeface="Tahoma" charset="0"/>
            </a:endParaRPr>
          </a:p>
          <a:p>
            <a:pPr lvl="1" eaLnBrk="1" hangingPunct="1">
              <a:lnSpc>
                <a:spcPct val="84000"/>
              </a:lnSpc>
              <a:buFont typeface="Wingdings" charset="0"/>
              <a:buNone/>
            </a:pPr>
            <a:endParaRPr lang="en-US" sz="16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Interrupts &amp; Exceptions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</a:pPr>
            <a:r>
              <a:rPr lang="en-US" sz="1800">
                <a:latin typeface="Tahoma" charset="0"/>
              </a:rPr>
              <a:t>On an interrupt or exception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Switches the sp to the kernel stack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Saves the old (user) SP value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Saves the old (user) PC value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Saves the old privilege mode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solidFill>
                  <a:srgbClr val="CA1002"/>
                </a:solidFill>
                <a:latin typeface="Tahoma" charset="0"/>
              </a:rPr>
              <a:t>Saves cause of the interrupt/exception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Sets the new privilege mode to 1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Sets the new PC to the kernel </a:t>
            </a:r>
            <a:r>
              <a:rPr lang="en-US" sz="1600">
                <a:solidFill>
                  <a:srgbClr val="CA1002"/>
                </a:solidFill>
                <a:latin typeface="Tahoma" charset="0"/>
              </a:rPr>
              <a:t>interrupt/exception handler</a:t>
            </a:r>
          </a:p>
          <a:p>
            <a:pPr eaLnBrk="1" hangingPunct="1">
              <a:lnSpc>
                <a:spcPct val="84000"/>
              </a:lnSpc>
            </a:pPr>
            <a:r>
              <a:rPr lang="en-US" sz="1800">
                <a:solidFill>
                  <a:srgbClr val="CA1002"/>
                </a:solidFill>
                <a:latin typeface="Tahoma" charset="0"/>
              </a:rPr>
              <a:t>Kernel interrupt/exception handler handles the event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Saves </a:t>
            </a:r>
            <a:r>
              <a:rPr lang="en-US" sz="1600">
                <a:solidFill>
                  <a:srgbClr val="CA1002"/>
                </a:solidFill>
                <a:latin typeface="Tahoma" charset="0"/>
              </a:rPr>
              <a:t>all</a:t>
            </a:r>
            <a:r>
              <a:rPr lang="en-US" sz="1600">
                <a:latin typeface="Tahoma" charset="0"/>
              </a:rPr>
              <a:t> registers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Examines the </a:t>
            </a:r>
            <a:r>
              <a:rPr lang="en-US" sz="1600">
                <a:solidFill>
                  <a:srgbClr val="CA1002"/>
                </a:solidFill>
                <a:latin typeface="Tahoma" charset="0"/>
              </a:rPr>
              <a:t>cause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Performs operation required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solidFill>
                  <a:srgbClr val="CA1002"/>
                </a:solidFill>
                <a:latin typeface="Tahoma" charset="0"/>
              </a:rPr>
              <a:t>Restores all registers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1600">
                <a:latin typeface="Tahoma" charset="0"/>
              </a:rPr>
              <a:t>Performs a “</a:t>
            </a:r>
            <a:r>
              <a:rPr lang="en-US" sz="1600">
                <a:solidFill>
                  <a:srgbClr val="CA1002"/>
                </a:solidFill>
                <a:latin typeface="Tahoma" charset="0"/>
              </a:rPr>
              <a:t>return from interrupt</a:t>
            </a:r>
            <a:r>
              <a:rPr lang="en-US" sz="1600">
                <a:latin typeface="Tahoma" charset="0"/>
              </a:rPr>
              <a:t>” instruction, which restores the privilege mode, SP and PC</a:t>
            </a:r>
          </a:p>
          <a:p>
            <a:pPr lvl="1" eaLnBrk="1" hangingPunct="1">
              <a:lnSpc>
                <a:spcPct val="84000"/>
              </a:lnSpc>
            </a:pPr>
            <a:endParaRPr lang="en-US" sz="16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Syscall vs. Interrupt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4000"/>
              </a:lnSpc>
            </a:pPr>
            <a:r>
              <a:rPr lang="en-US" sz="2800">
                <a:latin typeface="Tahoma" charset="0"/>
              </a:rPr>
              <a:t>The differences lie in how they are initiated, and how much state needs to be saved and restored</a:t>
            </a:r>
          </a:p>
          <a:p>
            <a:pPr eaLnBrk="1" hangingPunct="1">
              <a:lnSpc>
                <a:spcPct val="84000"/>
              </a:lnSpc>
            </a:pPr>
            <a:endParaRPr lang="en-US" sz="28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2800">
                <a:latin typeface="Tahoma" charset="0"/>
              </a:rPr>
              <a:t>Syscall requires much less state saving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Caller-save registers are already saved by the application</a:t>
            </a:r>
          </a:p>
          <a:p>
            <a:pPr lvl="1" eaLnBrk="1" hangingPunct="1">
              <a:lnSpc>
                <a:spcPct val="84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84000"/>
              </a:lnSpc>
            </a:pPr>
            <a:r>
              <a:rPr lang="en-US" sz="2800">
                <a:latin typeface="Tahoma" charset="0"/>
              </a:rPr>
              <a:t>Interrupts typically require saving and restoring the full state of the processor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Because the application got struck by a lightning bolt without anticipating the control transfer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105400"/>
          </a:xfrm>
        </p:spPr>
        <p:txBody>
          <a:bodyPr/>
          <a:lstStyle/>
          <a:p>
            <a:pPr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Trap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Any kind of a control transfer to the OS</a:t>
            </a:r>
          </a:p>
          <a:p>
            <a:pPr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Syscall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Synchronous, program-initiated control transfer from user to the OS to obtain service from the OS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e.g. SYSCALL</a:t>
            </a:r>
          </a:p>
          <a:p>
            <a:pPr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Exception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Asynchronous, program-initiated control transfer from user to the OS in response to an exceptional event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e.g. Divide by zero, segmentation fault</a:t>
            </a:r>
          </a:p>
          <a:p>
            <a:pPr eaLnBrk="1" hangingPunct="1">
              <a:lnSpc>
                <a:spcPct val="84000"/>
              </a:lnSpc>
            </a:pPr>
            <a:r>
              <a:rPr lang="en-US" sz="2400">
                <a:latin typeface="Tahoma" charset="0"/>
              </a:rPr>
              <a:t>Interrupt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Asynchronous, device-initiated control transfer from user to the OS</a:t>
            </a:r>
          </a:p>
          <a:p>
            <a:pPr lvl="1" eaLnBrk="1" hangingPunct="1">
              <a:lnSpc>
                <a:spcPct val="84000"/>
              </a:lnSpc>
            </a:pPr>
            <a:r>
              <a:rPr lang="en-US" sz="2000">
                <a:latin typeface="Tahoma" charset="0"/>
              </a:rPr>
              <a:t>e.g. Clock tick, network packet</a:t>
            </a:r>
          </a:p>
          <a:p>
            <a:pPr eaLnBrk="1" hangingPunct="1">
              <a:lnSpc>
                <a:spcPct val="84000"/>
              </a:lnSpc>
            </a:pPr>
            <a:endParaRPr lang="en-US" sz="24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Memory Protection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Some memory addresses need protection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OS text, data, heap and stack need to be protected from untrusted applications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Some devices should be out of reach of applications</a:t>
            </a:r>
          </a:p>
          <a:p>
            <a:pPr eaLnBrk="1" hangingPunct="1"/>
            <a:r>
              <a:rPr lang="en-US" sz="2400">
                <a:latin typeface="Tahoma" charset="0"/>
              </a:rPr>
              <a:t>Memory Management Unit (MMU) aids with memory management</a:t>
            </a:r>
          </a:p>
          <a:p>
            <a:pPr lvl="1" eaLnBrk="1" hangingPunct="1"/>
            <a:r>
              <a:rPr lang="en-US" sz="2000">
                <a:latin typeface="Tahoma" charset="0"/>
              </a:rPr>
              <a:t>Provides a virtual to physical address translation</a:t>
            </a:r>
          </a:p>
          <a:p>
            <a:pPr lvl="1" eaLnBrk="1" hangingPunct="1"/>
            <a:r>
              <a:rPr lang="en-US" sz="2000">
                <a:latin typeface="Tahoma" charset="0"/>
              </a:rPr>
              <a:t>Examines every load/store/jump and ensures that applications remain within bounds using protection (RWX) bits associated with every page of memory</a:t>
            </a:r>
          </a:p>
          <a:p>
            <a:pPr eaLnBrk="1" hangingPunct="1"/>
            <a:r>
              <a:rPr lang="en-US" sz="2400">
                <a:latin typeface="Tahoma" charset="0"/>
              </a:rPr>
              <a:t>Modern architectures use a Translation Lookaside Buffer (TLB)  for keeping track of virtual to physical mappings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Software is invoked on a miss</a:t>
            </a:r>
          </a:p>
          <a:p>
            <a:pPr lvl="1" eaLnBrk="1" hangingPunct="1">
              <a:buFont typeface="Wingdings" charset="0"/>
              <a:buNone/>
            </a:pPr>
            <a:endParaRPr lang="en-US" sz="20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TLB Operation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6425" cy="1704975"/>
          </a:xfrm>
        </p:spPr>
        <p:txBody>
          <a:bodyPr/>
          <a:lstStyle/>
          <a:p>
            <a:r>
              <a:rPr lang="en-US">
                <a:latin typeface="Tahoma" charset="0"/>
              </a:rPr>
              <a:t>TLB examines every virtual address uttered by the CPU, and if there is a match, and the permissions are appropriate, replaces the virtual page number with the physical page number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609600" y="2057400"/>
            <a:ext cx="1219200" cy="1219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/>
              <a:t>CPU</a:t>
            </a:r>
            <a:endParaRPr lang="en-US" sz="1600"/>
          </a:p>
          <a:p>
            <a:endParaRPr 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 rot="-5400000">
            <a:off x="6775450" y="2368550"/>
            <a:ext cx="2590800" cy="901700"/>
          </a:xfrm>
          <a:prstGeom prst="rect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Memory</a:t>
            </a:r>
            <a:endParaRPr lang="en-US"/>
          </a:p>
        </p:txBody>
      </p:sp>
      <p:sp>
        <p:nvSpPr>
          <p:cNvPr id="29702" name="Left-Right Arrow 4"/>
          <p:cNvSpPr>
            <a:spLocks noChangeArrowheads="1"/>
          </p:cNvSpPr>
          <p:nvPr/>
        </p:nvSpPr>
        <p:spPr bwMode="auto">
          <a:xfrm>
            <a:off x="1828800" y="1981200"/>
            <a:ext cx="1371600" cy="987425"/>
          </a:xfrm>
          <a:prstGeom prst="leftRightArrow">
            <a:avLst>
              <a:gd name="adj1" fmla="val 50000"/>
              <a:gd name="adj2" fmla="val 4998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3" name="Left-Right Arrow 4"/>
          <p:cNvSpPr>
            <a:spLocks noChangeArrowheads="1"/>
          </p:cNvSpPr>
          <p:nvPr/>
        </p:nvSpPr>
        <p:spPr bwMode="auto">
          <a:xfrm>
            <a:off x="6324600" y="1963738"/>
            <a:ext cx="1371600" cy="1084262"/>
          </a:xfrm>
          <a:prstGeom prst="leftRightArrow">
            <a:avLst>
              <a:gd name="adj1" fmla="val 50000"/>
              <a:gd name="adj2" fmla="val 50015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3200400" y="1524000"/>
            <a:ext cx="3124200" cy="2743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  <a:p>
            <a:pPr algn="ctr"/>
            <a:r>
              <a:rPr lang="en-US" sz="4400"/>
              <a:t>TLB</a:t>
            </a:r>
            <a:endParaRPr lang="en-US"/>
          </a:p>
          <a:p>
            <a:endParaRPr lang="en-US"/>
          </a:p>
        </p:txBody>
      </p:sp>
      <p:sp>
        <p:nvSpPr>
          <p:cNvPr id="29705" name="TextBox 8"/>
          <p:cNvSpPr txBox="1">
            <a:spLocks noChangeArrowheads="1"/>
          </p:cNvSpPr>
          <p:nvPr/>
        </p:nvSpPr>
        <p:spPr bwMode="auto">
          <a:xfrm>
            <a:off x="3352800" y="2971800"/>
            <a:ext cx="914400" cy="5461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Vaddr</a:t>
            </a:r>
          </a:p>
        </p:txBody>
      </p:sp>
      <p:sp>
        <p:nvSpPr>
          <p:cNvPr id="29706" name="TextBox 9"/>
          <p:cNvSpPr txBox="1">
            <a:spLocks noChangeArrowheads="1"/>
          </p:cNvSpPr>
          <p:nvPr/>
        </p:nvSpPr>
        <p:spPr bwMode="auto">
          <a:xfrm>
            <a:off x="4191000" y="2971800"/>
            <a:ext cx="1066800" cy="546100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Paddr </a:t>
            </a:r>
          </a:p>
        </p:txBody>
      </p:sp>
      <p:sp>
        <p:nvSpPr>
          <p:cNvPr id="29707" name="TextBox 10"/>
          <p:cNvSpPr txBox="1">
            <a:spLocks noChangeArrowheads="1"/>
          </p:cNvSpPr>
          <p:nvPr/>
        </p:nvSpPr>
        <p:spPr bwMode="auto">
          <a:xfrm>
            <a:off x="5257800" y="2971800"/>
            <a:ext cx="838200" cy="5461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RWX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Atomic Instructions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Hardware needs to provide special instructions to enable concurrent programs to operate correctly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Keyboard</a:t>
            </a:r>
            <a:endParaRPr lang="en-US" dirty="0">
              <a:latin typeface="Tahoma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13413" cy="495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Let’s build a </a:t>
            </a:r>
            <a:r>
              <a:rPr lang="en-US" dirty="0" smtClean="0">
                <a:latin typeface="Tahoma" charset="0"/>
              </a:rPr>
              <a:t>keyboard</a:t>
            </a:r>
          </a:p>
          <a:p>
            <a:pPr eaLnBrk="1" hangingPunct="1"/>
            <a:r>
              <a:rPr lang="en-US" dirty="0" smtClean="0">
                <a:latin typeface="Tahoma" charset="0"/>
              </a:rPr>
              <a:t>Reading input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M</a:t>
            </a:r>
            <a:r>
              <a:rPr lang="en-US" dirty="0" smtClean="0">
                <a:latin typeface="Tahoma" charset="0"/>
              </a:rPr>
              <a:t>echanical </a:t>
            </a:r>
            <a:r>
              <a:rPr lang="en-US" dirty="0">
                <a:latin typeface="Tahoma" charset="0"/>
              </a:rPr>
              <a:t>switches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Single pole, single throw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Double pole, single throw</a:t>
            </a:r>
          </a:p>
          <a:p>
            <a:pPr eaLnBrk="1" hangingPunct="1"/>
            <a:r>
              <a:rPr lang="en-US" dirty="0" smtClean="0">
                <a:latin typeface="Tahoma" charset="0"/>
              </a:rPr>
              <a:t>Digital processing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Encoders, decoders, </a:t>
            </a:r>
            <a:r>
              <a:rPr lang="en-US" dirty="0" err="1" smtClean="0">
                <a:latin typeface="Tahoma" charset="0"/>
              </a:rPr>
              <a:t>muxes</a:t>
            </a:r>
            <a:r>
              <a:rPr lang="en-US" dirty="0" smtClean="0">
                <a:latin typeface="Tahoma" charset="0"/>
              </a:rPr>
              <a:t>, latches, </a:t>
            </a:r>
            <a:r>
              <a:rPr lang="en-US" dirty="0" err="1" smtClean="0">
                <a:latin typeface="Tahoma" charset="0"/>
              </a:rPr>
              <a:t>tristate</a:t>
            </a:r>
            <a:r>
              <a:rPr lang="en-US" dirty="0" smtClean="0">
                <a:latin typeface="Tahoma" charset="0"/>
              </a:rPr>
              <a:t> buffers, logic gates, …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14400" y="22098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1295400" y="21336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981200" y="22098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1828800" y="21336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1447800" y="1981200"/>
            <a:ext cx="45720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066800" y="1981200"/>
            <a:ext cx="1219200" cy="6096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914400" y="4114800"/>
            <a:ext cx="1447800" cy="1143000"/>
            <a:chOff x="914400" y="4495800"/>
            <a:chExt cx="1447800" cy="1143000"/>
          </a:xfrm>
        </p:grpSpPr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914400" y="4800600"/>
              <a:ext cx="381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1295400" y="47244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914400" y="5410200"/>
              <a:ext cx="381000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1295400" y="5334000"/>
              <a:ext cx="152400" cy="152400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1981200" y="5410200"/>
              <a:ext cx="381000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1828800" y="5334000"/>
              <a:ext cx="152400" cy="152400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1981200" y="4800600"/>
              <a:ext cx="381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1828800" y="47244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1447800" y="5181600"/>
              <a:ext cx="457200" cy="2286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V="1">
              <a:off x="1447800" y="4572000"/>
              <a:ext cx="457200" cy="2286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1066800" y="4495800"/>
              <a:ext cx="1143000" cy="11430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19200" y="2743200"/>
            <a:ext cx="916437" cy="526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219200" y="5334000"/>
            <a:ext cx="932003" cy="526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PST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00200" y="3886200"/>
            <a:ext cx="0" cy="152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Keyboard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0" y="1905000"/>
            <a:ext cx="2817813" cy="4113213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When a key is pressed, a 7-bit key identifier is computed</a:t>
            </a:r>
          </a:p>
          <a:p>
            <a:pPr eaLnBrk="1" hangingPunct="1">
              <a:buFont typeface="StarSymbol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57200" y="2438400"/>
            <a:ext cx="381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57200" y="2819400"/>
            <a:ext cx="381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7200" y="3200400"/>
            <a:ext cx="381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57200" y="3657600"/>
            <a:ext cx="381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457200" y="2133600"/>
            <a:ext cx="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3619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267200" y="2057400"/>
            <a:ext cx="685800" cy="2667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953000" y="2590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953000" y="2819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953000" y="3048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038600" y="4648200"/>
            <a:ext cx="1287463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3-bit</a:t>
            </a:r>
            <a:br>
              <a:rPr lang="en-US"/>
            </a:br>
            <a:r>
              <a:rPr lang="en-US"/>
              <a:t>encoder</a:t>
            </a:r>
          </a:p>
          <a:p>
            <a:pPr eaLnBrk="1" hangingPunct="1"/>
            <a:r>
              <a:rPr lang="en-US"/>
              <a:t>(4 to 3)</a:t>
            </a:r>
          </a:p>
        </p:txBody>
      </p:sp>
      <p:sp>
        <p:nvSpPr>
          <p:cNvPr id="5135" name="Rectangle 16"/>
          <p:cNvSpPr>
            <a:spLocks noChangeArrowheads="1"/>
          </p:cNvSpPr>
          <p:nvPr/>
        </p:nvSpPr>
        <p:spPr bwMode="auto">
          <a:xfrm>
            <a:off x="838200" y="2286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6" name="Rectangle 17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7" name="Rectangle 18"/>
          <p:cNvSpPr>
            <a:spLocks noChangeArrowheads="1"/>
          </p:cNvSpPr>
          <p:nvPr/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1371600" y="2286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9" name="Rectangle 20"/>
          <p:cNvSpPr>
            <a:spLocks noChangeArrowheads="1"/>
          </p:cNvSpPr>
          <p:nvPr/>
        </p:nvSpPr>
        <p:spPr bwMode="auto">
          <a:xfrm>
            <a:off x="2743200" y="2286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0" name="Rectangle 21"/>
          <p:cNvSpPr>
            <a:spLocks noChangeArrowheads="1"/>
          </p:cNvSpPr>
          <p:nvPr/>
        </p:nvSpPr>
        <p:spPr bwMode="auto">
          <a:xfrm>
            <a:off x="3200400" y="2286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1" name="Rectangle 22"/>
          <p:cNvSpPr>
            <a:spLocks noChangeArrowheads="1"/>
          </p:cNvSpPr>
          <p:nvPr/>
        </p:nvSpPr>
        <p:spPr bwMode="auto">
          <a:xfrm>
            <a:off x="838200" y="2667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2" name="Rectangle 23"/>
          <p:cNvSpPr>
            <a:spLocks noChangeArrowheads="1"/>
          </p:cNvSpPr>
          <p:nvPr/>
        </p:nvSpPr>
        <p:spPr bwMode="auto">
          <a:xfrm>
            <a:off x="1828800" y="2667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3" name="Rectangle 24"/>
          <p:cNvSpPr>
            <a:spLocks noChangeArrowheads="1"/>
          </p:cNvSpPr>
          <p:nvPr/>
        </p:nvSpPr>
        <p:spPr bwMode="auto">
          <a:xfrm>
            <a:off x="2286000" y="2667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4" name="Rectangle 25"/>
          <p:cNvSpPr>
            <a:spLocks noChangeArrowheads="1"/>
          </p:cNvSpPr>
          <p:nvPr/>
        </p:nvSpPr>
        <p:spPr bwMode="auto">
          <a:xfrm>
            <a:off x="1371600" y="2667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2743200" y="2667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6" name="Rectangle 27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7" name="Rectangle 28"/>
          <p:cNvSpPr>
            <a:spLocks noChangeArrowheads="1"/>
          </p:cNvSpPr>
          <p:nvPr/>
        </p:nvSpPr>
        <p:spPr bwMode="auto">
          <a:xfrm>
            <a:off x="838200" y="35052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Rectangle 29"/>
          <p:cNvSpPr>
            <a:spLocks noChangeArrowheads="1"/>
          </p:cNvSpPr>
          <p:nvPr/>
        </p:nvSpPr>
        <p:spPr bwMode="auto">
          <a:xfrm>
            <a:off x="1828800" y="35052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9" name="Rectangle 30"/>
          <p:cNvSpPr>
            <a:spLocks noChangeArrowheads="1"/>
          </p:cNvSpPr>
          <p:nvPr/>
        </p:nvSpPr>
        <p:spPr bwMode="auto">
          <a:xfrm>
            <a:off x="2286000" y="35052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0" name="Rectangle 31"/>
          <p:cNvSpPr>
            <a:spLocks noChangeArrowheads="1"/>
          </p:cNvSpPr>
          <p:nvPr/>
        </p:nvSpPr>
        <p:spPr bwMode="auto">
          <a:xfrm>
            <a:off x="1371600" y="35052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1" name="Rectangle 32"/>
          <p:cNvSpPr>
            <a:spLocks noChangeArrowheads="1"/>
          </p:cNvSpPr>
          <p:nvPr/>
        </p:nvSpPr>
        <p:spPr bwMode="auto">
          <a:xfrm>
            <a:off x="2743200" y="35052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2" name="Rectangle 33"/>
          <p:cNvSpPr>
            <a:spLocks noChangeArrowheads="1"/>
          </p:cNvSpPr>
          <p:nvPr/>
        </p:nvSpPr>
        <p:spPr bwMode="auto">
          <a:xfrm>
            <a:off x="3200400" y="35052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3" name="Rectangle 34"/>
          <p:cNvSpPr>
            <a:spLocks noChangeArrowheads="1"/>
          </p:cNvSpPr>
          <p:nvPr/>
        </p:nvSpPr>
        <p:spPr bwMode="auto">
          <a:xfrm>
            <a:off x="838200" y="3048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4" name="Rectangle 35"/>
          <p:cNvSpPr>
            <a:spLocks noChangeArrowheads="1"/>
          </p:cNvSpPr>
          <p:nvPr/>
        </p:nvSpPr>
        <p:spPr bwMode="auto">
          <a:xfrm>
            <a:off x="1828800" y="3048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5" name="Rectangle 36"/>
          <p:cNvSpPr>
            <a:spLocks noChangeArrowheads="1"/>
          </p:cNvSpPr>
          <p:nvPr/>
        </p:nvSpPr>
        <p:spPr bwMode="auto">
          <a:xfrm>
            <a:off x="2286000" y="3048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6" name="Rectangle 37"/>
          <p:cNvSpPr>
            <a:spLocks noChangeArrowheads="1"/>
          </p:cNvSpPr>
          <p:nvPr/>
        </p:nvSpPr>
        <p:spPr bwMode="auto">
          <a:xfrm>
            <a:off x="1371600" y="3048000"/>
            <a:ext cx="3048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7" name="Rectangle 38"/>
          <p:cNvSpPr>
            <a:spLocks noChangeArrowheads="1"/>
          </p:cNvSpPr>
          <p:nvPr/>
        </p:nvSpPr>
        <p:spPr bwMode="auto">
          <a:xfrm>
            <a:off x="2971800" y="3048000"/>
            <a:ext cx="533400" cy="3048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58" name="Line 40"/>
          <p:cNvSpPr>
            <a:spLocks noChangeShapeType="1"/>
          </p:cNvSpPr>
          <p:nvPr/>
        </p:nvSpPr>
        <p:spPr bwMode="auto">
          <a:xfrm>
            <a:off x="533400" y="1905000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9" name="Rectangle 41"/>
          <p:cNvSpPr>
            <a:spLocks noChangeArrowheads="1"/>
          </p:cNvSpPr>
          <p:nvPr/>
        </p:nvSpPr>
        <p:spPr bwMode="auto">
          <a:xfrm>
            <a:off x="838200" y="4572000"/>
            <a:ext cx="2743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0" name="Line 42"/>
          <p:cNvSpPr>
            <a:spLocks noChangeShapeType="1"/>
          </p:cNvSpPr>
          <p:nvPr/>
        </p:nvSpPr>
        <p:spPr bwMode="auto">
          <a:xfrm flipV="1">
            <a:off x="990600" y="1905000"/>
            <a:ext cx="0" cy="2667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1" name="Line 43"/>
          <p:cNvSpPr>
            <a:spLocks noChangeShapeType="1"/>
          </p:cNvSpPr>
          <p:nvPr/>
        </p:nvSpPr>
        <p:spPr bwMode="auto">
          <a:xfrm flipV="1">
            <a:off x="1981200" y="1905000"/>
            <a:ext cx="0" cy="2667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2" name="Line 44"/>
          <p:cNvSpPr>
            <a:spLocks noChangeShapeType="1"/>
          </p:cNvSpPr>
          <p:nvPr/>
        </p:nvSpPr>
        <p:spPr bwMode="auto">
          <a:xfrm flipV="1">
            <a:off x="2438400" y="1905000"/>
            <a:ext cx="0" cy="2667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3" name="Line 45"/>
          <p:cNvSpPr>
            <a:spLocks noChangeShapeType="1"/>
          </p:cNvSpPr>
          <p:nvPr/>
        </p:nvSpPr>
        <p:spPr bwMode="auto">
          <a:xfrm flipV="1">
            <a:off x="2895600" y="1905000"/>
            <a:ext cx="0" cy="2667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4" name="Line 46"/>
          <p:cNvSpPr>
            <a:spLocks noChangeShapeType="1"/>
          </p:cNvSpPr>
          <p:nvPr/>
        </p:nvSpPr>
        <p:spPr bwMode="auto">
          <a:xfrm flipV="1">
            <a:off x="3352800" y="1905000"/>
            <a:ext cx="0" cy="2667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5" name="Line 47"/>
          <p:cNvSpPr>
            <a:spLocks noChangeShapeType="1"/>
          </p:cNvSpPr>
          <p:nvPr/>
        </p:nvSpPr>
        <p:spPr bwMode="auto">
          <a:xfrm flipV="1">
            <a:off x="1524000" y="1905000"/>
            <a:ext cx="0" cy="2667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6" name="Text Box 48"/>
          <p:cNvSpPr txBox="1">
            <a:spLocks noChangeArrowheads="1"/>
          </p:cNvSpPr>
          <p:nvPr/>
        </p:nvSpPr>
        <p:spPr bwMode="auto">
          <a:xfrm>
            <a:off x="228600" y="5029200"/>
            <a:ext cx="30638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4-bit</a:t>
            </a:r>
            <a:br>
              <a:rPr lang="en-US"/>
            </a:br>
            <a:r>
              <a:rPr lang="en-US"/>
              <a:t>encoder</a:t>
            </a:r>
          </a:p>
          <a:p>
            <a:pPr eaLnBrk="1" hangingPunct="1"/>
            <a:r>
              <a:rPr lang="en-US"/>
              <a:t>(16 to 4)</a:t>
            </a:r>
          </a:p>
          <a:p>
            <a:pPr eaLnBrk="1" hangingPunct="1"/>
            <a:r>
              <a:rPr lang="en-US" sz="1200"/>
              <a:t>not all 16 wires are shown</a:t>
            </a:r>
          </a:p>
        </p:txBody>
      </p:sp>
      <p:sp>
        <p:nvSpPr>
          <p:cNvPr id="5167" name="Line 49"/>
          <p:cNvSpPr>
            <a:spLocks noChangeShapeType="1"/>
          </p:cNvSpPr>
          <p:nvPr/>
        </p:nvSpPr>
        <p:spPr bwMode="auto">
          <a:xfrm>
            <a:off x="3276600" y="51054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8" name="Line 50"/>
          <p:cNvSpPr>
            <a:spLocks noChangeShapeType="1"/>
          </p:cNvSpPr>
          <p:nvPr/>
        </p:nvSpPr>
        <p:spPr bwMode="auto">
          <a:xfrm>
            <a:off x="3048000" y="5105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69" name="Line 51"/>
          <p:cNvSpPr>
            <a:spLocks noChangeShapeType="1"/>
          </p:cNvSpPr>
          <p:nvPr/>
        </p:nvSpPr>
        <p:spPr bwMode="auto">
          <a:xfrm>
            <a:off x="3200400" y="5105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70" name="Line 52"/>
          <p:cNvSpPr>
            <a:spLocks noChangeShapeType="1"/>
          </p:cNvSpPr>
          <p:nvPr/>
        </p:nvSpPr>
        <p:spPr bwMode="auto">
          <a:xfrm>
            <a:off x="3124200" y="51054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71" name="Line 53"/>
          <p:cNvSpPr>
            <a:spLocks noChangeShapeType="1"/>
          </p:cNvSpPr>
          <p:nvPr/>
        </p:nvSpPr>
        <p:spPr bwMode="auto">
          <a:xfrm>
            <a:off x="3276600" y="6172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72" name="Line 54"/>
          <p:cNvSpPr>
            <a:spLocks noChangeShapeType="1"/>
          </p:cNvSpPr>
          <p:nvPr/>
        </p:nvSpPr>
        <p:spPr bwMode="auto">
          <a:xfrm>
            <a:off x="3200400" y="63246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73" name="Line 55"/>
          <p:cNvSpPr>
            <a:spLocks noChangeShapeType="1"/>
          </p:cNvSpPr>
          <p:nvPr/>
        </p:nvSpPr>
        <p:spPr bwMode="auto">
          <a:xfrm>
            <a:off x="3124200" y="6477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74" name="Line 56"/>
          <p:cNvSpPr>
            <a:spLocks noChangeShapeType="1"/>
          </p:cNvSpPr>
          <p:nvPr/>
        </p:nvSpPr>
        <p:spPr bwMode="auto">
          <a:xfrm>
            <a:off x="3048000" y="66294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Keyboard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7924800" cy="12192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latch can store the keystroke indefinitely </a:t>
            </a:r>
          </a:p>
          <a:p>
            <a:pPr eaLnBrk="1" hangingPunct="1">
              <a:buFont typeface="StarSymbol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3619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grpSp>
        <p:nvGrpSpPr>
          <p:cNvPr id="6149" name="Group 54"/>
          <p:cNvGrpSpPr>
            <a:grpSpLocks/>
          </p:cNvGrpSpPr>
          <p:nvPr/>
        </p:nvGrpSpPr>
        <p:grpSpPr bwMode="auto">
          <a:xfrm>
            <a:off x="228600" y="1905000"/>
            <a:ext cx="4495800" cy="2727325"/>
            <a:chOff x="228600" y="1905000"/>
            <a:chExt cx="5181600" cy="5453300"/>
          </a:xfrm>
        </p:grpSpPr>
        <p:sp>
          <p:nvSpPr>
            <p:cNvPr id="6161" name="Line 4"/>
            <p:cNvSpPr>
              <a:spLocks noChangeShapeType="1"/>
            </p:cNvSpPr>
            <p:nvPr/>
          </p:nvSpPr>
          <p:spPr bwMode="auto">
            <a:xfrm>
              <a:off x="457200" y="24384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2" name="Line 5"/>
            <p:cNvSpPr>
              <a:spLocks noChangeShapeType="1"/>
            </p:cNvSpPr>
            <p:nvPr/>
          </p:nvSpPr>
          <p:spPr bwMode="auto">
            <a:xfrm>
              <a:off x="457200" y="28194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3" name="Line 6"/>
            <p:cNvSpPr>
              <a:spLocks noChangeShapeType="1"/>
            </p:cNvSpPr>
            <p:nvPr/>
          </p:nvSpPr>
          <p:spPr bwMode="auto">
            <a:xfrm>
              <a:off x="457200" y="32004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4" name="Line 7"/>
            <p:cNvSpPr>
              <a:spLocks noChangeShapeType="1"/>
            </p:cNvSpPr>
            <p:nvPr/>
          </p:nvSpPr>
          <p:spPr bwMode="auto">
            <a:xfrm>
              <a:off x="457200" y="36576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5" name="Line 8"/>
            <p:cNvSpPr>
              <a:spLocks noChangeShapeType="1"/>
            </p:cNvSpPr>
            <p:nvPr/>
          </p:nvSpPr>
          <p:spPr bwMode="auto">
            <a:xfrm flipV="1">
              <a:off x="457200" y="2133600"/>
              <a:ext cx="0" cy="15240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6" name="Rectangle 10"/>
            <p:cNvSpPr>
              <a:spLocks noChangeArrowheads="1"/>
            </p:cNvSpPr>
            <p:nvPr/>
          </p:nvSpPr>
          <p:spPr bwMode="auto">
            <a:xfrm>
              <a:off x="4267200" y="2057400"/>
              <a:ext cx="685800" cy="2667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7" name="Line 11"/>
            <p:cNvSpPr>
              <a:spLocks noChangeShapeType="1"/>
            </p:cNvSpPr>
            <p:nvPr/>
          </p:nvSpPr>
          <p:spPr bwMode="auto">
            <a:xfrm>
              <a:off x="4953000" y="2590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68" name="Line 12"/>
            <p:cNvSpPr>
              <a:spLocks noChangeShapeType="1"/>
            </p:cNvSpPr>
            <p:nvPr/>
          </p:nvSpPr>
          <p:spPr bwMode="auto">
            <a:xfrm>
              <a:off x="4953000" y="28194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69" name="Line 13"/>
            <p:cNvSpPr>
              <a:spLocks noChangeShapeType="1"/>
            </p:cNvSpPr>
            <p:nvPr/>
          </p:nvSpPr>
          <p:spPr bwMode="auto">
            <a:xfrm>
              <a:off x="4953000" y="30480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174" name="Text Box 14"/>
            <p:cNvSpPr txBox="1">
              <a:spLocks noChangeArrowheads="1"/>
            </p:cNvSpPr>
            <p:nvPr/>
          </p:nvSpPr>
          <p:spPr bwMode="auto">
            <a:xfrm>
              <a:off x="4037954" y="4647521"/>
              <a:ext cx="777607" cy="143792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r>
                <a:rPr lang="en-US" sz="1050" dirty="0">
                  <a:ea typeface="+mn-ea"/>
                </a:rPr>
                <a:t>3-bit</a:t>
              </a:r>
              <a:br>
                <a:rPr lang="en-US" sz="1050" dirty="0">
                  <a:ea typeface="+mn-ea"/>
                </a:rPr>
              </a:br>
              <a:r>
                <a:rPr lang="en-US" sz="1050" dirty="0">
                  <a:ea typeface="+mn-ea"/>
                </a:rPr>
                <a:t>encoder</a:t>
              </a:r>
            </a:p>
            <a:p>
              <a:pPr>
                <a:buFont typeface="Times New Roman" pitchFamily="18" charset="0"/>
                <a:buNone/>
                <a:defRPr/>
              </a:pPr>
              <a:r>
                <a:rPr lang="en-US" sz="1050" dirty="0">
                  <a:ea typeface="+mn-ea"/>
                </a:rPr>
                <a:t>(4 to 3)</a:t>
              </a:r>
              <a:endParaRPr lang="en-US" dirty="0">
                <a:ea typeface="+mn-ea"/>
              </a:endParaRPr>
            </a:p>
          </p:txBody>
        </p:sp>
        <p:sp>
          <p:nvSpPr>
            <p:cNvPr id="6171" name="Rectangle 16"/>
            <p:cNvSpPr>
              <a:spLocks noChangeArrowheads="1"/>
            </p:cNvSpPr>
            <p:nvPr/>
          </p:nvSpPr>
          <p:spPr bwMode="auto">
            <a:xfrm>
              <a:off x="8382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2" name="Rectangle 17"/>
            <p:cNvSpPr>
              <a:spLocks noChangeArrowheads="1"/>
            </p:cNvSpPr>
            <p:nvPr/>
          </p:nvSpPr>
          <p:spPr bwMode="auto">
            <a:xfrm>
              <a:off x="18288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3" name="Rectangle 18"/>
            <p:cNvSpPr>
              <a:spLocks noChangeArrowheads="1"/>
            </p:cNvSpPr>
            <p:nvPr/>
          </p:nvSpPr>
          <p:spPr bwMode="auto">
            <a:xfrm>
              <a:off x="22860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4" name="Rectangle 19"/>
            <p:cNvSpPr>
              <a:spLocks noChangeArrowheads="1"/>
            </p:cNvSpPr>
            <p:nvPr/>
          </p:nvSpPr>
          <p:spPr bwMode="auto">
            <a:xfrm>
              <a:off x="13716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5" name="Rectangle 20"/>
            <p:cNvSpPr>
              <a:spLocks noChangeArrowheads="1"/>
            </p:cNvSpPr>
            <p:nvPr/>
          </p:nvSpPr>
          <p:spPr bwMode="auto">
            <a:xfrm>
              <a:off x="27432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6" name="Rectangle 21"/>
            <p:cNvSpPr>
              <a:spLocks noChangeArrowheads="1"/>
            </p:cNvSpPr>
            <p:nvPr/>
          </p:nvSpPr>
          <p:spPr bwMode="auto">
            <a:xfrm>
              <a:off x="32004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7" name="Rectangle 22"/>
            <p:cNvSpPr>
              <a:spLocks noChangeArrowheads="1"/>
            </p:cNvSpPr>
            <p:nvPr/>
          </p:nvSpPr>
          <p:spPr bwMode="auto">
            <a:xfrm>
              <a:off x="8382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8" name="Rectangle 23"/>
            <p:cNvSpPr>
              <a:spLocks noChangeArrowheads="1"/>
            </p:cNvSpPr>
            <p:nvPr/>
          </p:nvSpPr>
          <p:spPr bwMode="auto">
            <a:xfrm>
              <a:off x="18288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9" name="Rectangle 24"/>
            <p:cNvSpPr>
              <a:spLocks noChangeArrowheads="1"/>
            </p:cNvSpPr>
            <p:nvPr/>
          </p:nvSpPr>
          <p:spPr bwMode="auto">
            <a:xfrm>
              <a:off x="22860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0" name="Rectangle 25"/>
            <p:cNvSpPr>
              <a:spLocks noChangeArrowheads="1"/>
            </p:cNvSpPr>
            <p:nvPr/>
          </p:nvSpPr>
          <p:spPr bwMode="auto">
            <a:xfrm>
              <a:off x="13716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1" name="Rectangle 26"/>
            <p:cNvSpPr>
              <a:spLocks noChangeArrowheads="1"/>
            </p:cNvSpPr>
            <p:nvPr/>
          </p:nvSpPr>
          <p:spPr bwMode="auto">
            <a:xfrm>
              <a:off x="27432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2" name="Rectangle 27"/>
            <p:cNvSpPr>
              <a:spLocks noChangeArrowheads="1"/>
            </p:cNvSpPr>
            <p:nvPr/>
          </p:nvSpPr>
          <p:spPr bwMode="auto">
            <a:xfrm>
              <a:off x="32004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3" name="Rectangle 28"/>
            <p:cNvSpPr>
              <a:spLocks noChangeArrowheads="1"/>
            </p:cNvSpPr>
            <p:nvPr/>
          </p:nvSpPr>
          <p:spPr bwMode="auto">
            <a:xfrm>
              <a:off x="8382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4" name="Rectangle 29"/>
            <p:cNvSpPr>
              <a:spLocks noChangeArrowheads="1"/>
            </p:cNvSpPr>
            <p:nvPr/>
          </p:nvSpPr>
          <p:spPr bwMode="auto">
            <a:xfrm>
              <a:off x="18288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5" name="Rectangle 30"/>
            <p:cNvSpPr>
              <a:spLocks noChangeArrowheads="1"/>
            </p:cNvSpPr>
            <p:nvPr/>
          </p:nvSpPr>
          <p:spPr bwMode="auto">
            <a:xfrm>
              <a:off x="22860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6" name="Rectangle 31"/>
            <p:cNvSpPr>
              <a:spLocks noChangeArrowheads="1"/>
            </p:cNvSpPr>
            <p:nvPr/>
          </p:nvSpPr>
          <p:spPr bwMode="auto">
            <a:xfrm>
              <a:off x="13716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7" name="Rectangle 32"/>
            <p:cNvSpPr>
              <a:spLocks noChangeArrowheads="1"/>
            </p:cNvSpPr>
            <p:nvPr/>
          </p:nvSpPr>
          <p:spPr bwMode="auto">
            <a:xfrm>
              <a:off x="27432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8" name="Rectangle 33"/>
            <p:cNvSpPr>
              <a:spLocks noChangeArrowheads="1"/>
            </p:cNvSpPr>
            <p:nvPr/>
          </p:nvSpPr>
          <p:spPr bwMode="auto">
            <a:xfrm>
              <a:off x="32004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9" name="Rectangle 34"/>
            <p:cNvSpPr>
              <a:spLocks noChangeArrowheads="1"/>
            </p:cNvSpPr>
            <p:nvPr/>
          </p:nvSpPr>
          <p:spPr bwMode="auto">
            <a:xfrm>
              <a:off x="8382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0" name="Rectangle 35"/>
            <p:cNvSpPr>
              <a:spLocks noChangeArrowheads="1"/>
            </p:cNvSpPr>
            <p:nvPr/>
          </p:nvSpPr>
          <p:spPr bwMode="auto">
            <a:xfrm>
              <a:off x="18288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1" name="Rectangle 36"/>
            <p:cNvSpPr>
              <a:spLocks noChangeArrowheads="1"/>
            </p:cNvSpPr>
            <p:nvPr/>
          </p:nvSpPr>
          <p:spPr bwMode="auto">
            <a:xfrm>
              <a:off x="22860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2" name="Rectangle 37"/>
            <p:cNvSpPr>
              <a:spLocks noChangeArrowheads="1"/>
            </p:cNvSpPr>
            <p:nvPr/>
          </p:nvSpPr>
          <p:spPr bwMode="auto">
            <a:xfrm>
              <a:off x="13716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3" name="Rectangle 38"/>
            <p:cNvSpPr>
              <a:spLocks noChangeArrowheads="1"/>
            </p:cNvSpPr>
            <p:nvPr/>
          </p:nvSpPr>
          <p:spPr bwMode="auto">
            <a:xfrm>
              <a:off x="2971800" y="3048000"/>
              <a:ext cx="5334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94" name="Line 40"/>
            <p:cNvSpPr>
              <a:spLocks noChangeShapeType="1"/>
            </p:cNvSpPr>
            <p:nvPr/>
          </p:nvSpPr>
          <p:spPr bwMode="auto">
            <a:xfrm>
              <a:off x="533400" y="1905000"/>
              <a:ext cx="289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5" name="Rectangle 41"/>
            <p:cNvSpPr>
              <a:spLocks noChangeArrowheads="1"/>
            </p:cNvSpPr>
            <p:nvPr/>
          </p:nvSpPr>
          <p:spPr bwMode="auto">
            <a:xfrm>
              <a:off x="838200" y="4572000"/>
              <a:ext cx="2743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96" name="Line 42"/>
            <p:cNvSpPr>
              <a:spLocks noChangeShapeType="1"/>
            </p:cNvSpPr>
            <p:nvPr/>
          </p:nvSpPr>
          <p:spPr bwMode="auto">
            <a:xfrm flipV="1">
              <a:off x="9906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97" name="Line 43"/>
            <p:cNvSpPr>
              <a:spLocks noChangeShapeType="1"/>
            </p:cNvSpPr>
            <p:nvPr/>
          </p:nvSpPr>
          <p:spPr bwMode="auto">
            <a:xfrm flipV="1">
              <a:off x="19812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98" name="Line 44"/>
            <p:cNvSpPr>
              <a:spLocks noChangeShapeType="1"/>
            </p:cNvSpPr>
            <p:nvPr/>
          </p:nvSpPr>
          <p:spPr bwMode="auto">
            <a:xfrm flipV="1">
              <a:off x="24384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99" name="Line 45"/>
            <p:cNvSpPr>
              <a:spLocks noChangeShapeType="1"/>
            </p:cNvSpPr>
            <p:nvPr/>
          </p:nvSpPr>
          <p:spPr bwMode="auto">
            <a:xfrm flipV="1">
              <a:off x="28956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0" name="Line 46"/>
            <p:cNvSpPr>
              <a:spLocks noChangeShapeType="1"/>
            </p:cNvSpPr>
            <p:nvPr/>
          </p:nvSpPr>
          <p:spPr bwMode="auto">
            <a:xfrm flipV="1">
              <a:off x="33528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1" name="Line 47"/>
            <p:cNvSpPr>
              <a:spLocks noChangeShapeType="1"/>
            </p:cNvSpPr>
            <p:nvPr/>
          </p:nvSpPr>
          <p:spPr bwMode="auto">
            <a:xfrm flipV="1">
              <a:off x="15240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2" name="Text Box 48"/>
            <p:cNvSpPr txBox="1">
              <a:spLocks noChangeArrowheads="1"/>
            </p:cNvSpPr>
            <p:nvPr/>
          </p:nvSpPr>
          <p:spPr bwMode="auto">
            <a:xfrm>
              <a:off x="228600" y="5029200"/>
              <a:ext cx="3063875" cy="232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/>
                <a:t>4-bit</a:t>
              </a:r>
              <a:br>
                <a:rPr lang="en-US" sz="1400"/>
              </a:br>
              <a:r>
                <a:rPr lang="en-US" sz="1400"/>
                <a:t>encoder</a:t>
              </a:r>
            </a:p>
            <a:p>
              <a:pPr eaLnBrk="1" hangingPunct="1"/>
              <a:r>
                <a:rPr lang="en-US" sz="1400"/>
                <a:t>(16 to 4)</a:t>
              </a:r>
            </a:p>
            <a:p>
              <a:pPr eaLnBrk="1" hangingPunct="1"/>
              <a:r>
                <a:rPr lang="en-US" sz="900"/>
                <a:t>not all 16 wires are shown</a:t>
              </a:r>
            </a:p>
          </p:txBody>
        </p:sp>
        <p:sp>
          <p:nvSpPr>
            <p:cNvPr id="6203" name="Line 49"/>
            <p:cNvSpPr>
              <a:spLocks noChangeShapeType="1"/>
            </p:cNvSpPr>
            <p:nvPr/>
          </p:nvSpPr>
          <p:spPr bwMode="auto">
            <a:xfrm>
              <a:off x="3276600" y="51054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4" name="Line 50"/>
            <p:cNvSpPr>
              <a:spLocks noChangeShapeType="1"/>
            </p:cNvSpPr>
            <p:nvPr/>
          </p:nvSpPr>
          <p:spPr bwMode="auto">
            <a:xfrm>
              <a:off x="3048000" y="51054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5" name="Line 51"/>
            <p:cNvSpPr>
              <a:spLocks noChangeShapeType="1"/>
            </p:cNvSpPr>
            <p:nvPr/>
          </p:nvSpPr>
          <p:spPr bwMode="auto">
            <a:xfrm>
              <a:off x="3200400" y="5105400"/>
              <a:ext cx="0" cy="1219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6" name="Line 52"/>
            <p:cNvSpPr>
              <a:spLocks noChangeShapeType="1"/>
            </p:cNvSpPr>
            <p:nvPr/>
          </p:nvSpPr>
          <p:spPr bwMode="auto">
            <a:xfrm>
              <a:off x="3124200" y="51054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7" name="Line 53"/>
            <p:cNvSpPr>
              <a:spLocks noChangeShapeType="1"/>
            </p:cNvSpPr>
            <p:nvPr/>
          </p:nvSpPr>
          <p:spPr bwMode="auto">
            <a:xfrm>
              <a:off x="3276600" y="6172200"/>
              <a:ext cx="213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08" name="Line 54"/>
            <p:cNvSpPr>
              <a:spLocks noChangeShapeType="1"/>
            </p:cNvSpPr>
            <p:nvPr/>
          </p:nvSpPr>
          <p:spPr bwMode="auto">
            <a:xfrm>
              <a:off x="3200400" y="6324600"/>
              <a:ext cx="2209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09" name="Line 55"/>
            <p:cNvSpPr>
              <a:spLocks noChangeShapeType="1"/>
            </p:cNvSpPr>
            <p:nvPr/>
          </p:nvSpPr>
          <p:spPr bwMode="auto">
            <a:xfrm>
              <a:off x="3124200" y="6477000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10" name="Line 56"/>
            <p:cNvSpPr>
              <a:spLocks noChangeShapeType="1"/>
            </p:cNvSpPr>
            <p:nvPr/>
          </p:nvSpPr>
          <p:spPr bwMode="auto">
            <a:xfrm>
              <a:off x="3048000" y="66294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50" name="Rectangle 55"/>
          <p:cNvSpPr>
            <a:spLocks noChangeArrowheads="1"/>
          </p:cNvSpPr>
          <p:nvPr/>
        </p:nvSpPr>
        <p:spPr bwMode="auto">
          <a:xfrm rot="-5400000">
            <a:off x="3240087" y="2779713"/>
            <a:ext cx="3160713" cy="4968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Latch</a:t>
            </a:r>
          </a:p>
        </p:txBody>
      </p:sp>
      <p:pic>
        <p:nvPicPr>
          <p:cNvPr id="6151" name="Picture 40" descr="The image “http://www.free-electronic-circuits.com/images/symbols/or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0"/>
            <a:ext cx="735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52" name="Straight Connector 58"/>
          <p:cNvCxnSpPr>
            <a:cxnSpLocks noChangeShapeType="1"/>
          </p:cNvCxnSpPr>
          <p:nvPr/>
        </p:nvCxnSpPr>
        <p:spPr bwMode="auto">
          <a:xfrm rot="5400000" flipH="1" flipV="1">
            <a:off x="3659188" y="4343400"/>
            <a:ext cx="608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Straight Connector 60"/>
          <p:cNvCxnSpPr>
            <a:cxnSpLocks noChangeShapeType="1"/>
          </p:cNvCxnSpPr>
          <p:nvPr/>
        </p:nvCxnSpPr>
        <p:spPr bwMode="auto">
          <a:xfrm rot="5400000">
            <a:off x="3544094" y="44569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Straight Connector 61"/>
          <p:cNvCxnSpPr>
            <a:cxnSpLocks noChangeShapeType="1"/>
          </p:cNvCxnSpPr>
          <p:nvPr/>
        </p:nvCxnSpPr>
        <p:spPr bwMode="auto">
          <a:xfrm rot="5400000">
            <a:off x="3391694" y="46093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Straight Connector 62"/>
          <p:cNvCxnSpPr>
            <a:cxnSpLocks noChangeShapeType="1"/>
          </p:cNvCxnSpPr>
          <p:nvPr/>
        </p:nvCxnSpPr>
        <p:spPr bwMode="auto">
          <a:xfrm flipV="1">
            <a:off x="37338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6" name="Straight Connector 65"/>
          <p:cNvCxnSpPr>
            <a:cxnSpLocks noChangeShapeType="1"/>
          </p:cNvCxnSpPr>
          <p:nvPr/>
        </p:nvCxnSpPr>
        <p:spPr bwMode="auto">
          <a:xfrm flipV="1">
            <a:off x="3886200" y="47244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Straight Connector 68"/>
          <p:cNvCxnSpPr>
            <a:cxnSpLocks noChangeShapeType="1"/>
          </p:cNvCxnSpPr>
          <p:nvPr/>
        </p:nvCxnSpPr>
        <p:spPr bwMode="auto">
          <a:xfrm rot="5400000">
            <a:off x="3467894" y="45331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Straight Connector 69"/>
          <p:cNvCxnSpPr>
            <a:cxnSpLocks noChangeShapeType="1"/>
          </p:cNvCxnSpPr>
          <p:nvPr/>
        </p:nvCxnSpPr>
        <p:spPr bwMode="auto">
          <a:xfrm flipV="1">
            <a:off x="3810000" y="48006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Straight Connector 70"/>
          <p:cNvCxnSpPr>
            <a:cxnSpLocks noChangeShapeType="1"/>
          </p:cNvCxnSpPr>
          <p:nvPr/>
        </p:nvCxnSpPr>
        <p:spPr bwMode="auto">
          <a:xfrm>
            <a:off x="3962400" y="4648200"/>
            <a:ext cx="304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Connector 74"/>
          <p:cNvCxnSpPr>
            <a:cxnSpLocks noChangeShapeType="1"/>
          </p:cNvCxnSpPr>
          <p:nvPr/>
        </p:nvCxnSpPr>
        <p:spPr bwMode="auto">
          <a:xfrm rot="5400000" flipH="1" flipV="1">
            <a:off x="4637881" y="4658519"/>
            <a:ext cx="192088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Keyboard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7924800" cy="12192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keyboard can then appear to the CPU as if it is a special memory address</a:t>
            </a:r>
          </a:p>
          <a:p>
            <a:pPr eaLnBrk="1" hangingPunct="1">
              <a:buFont typeface="StarSymbol" charset="0"/>
              <a:buNone/>
            </a:pPr>
            <a:endParaRPr lang="en-US">
              <a:latin typeface="Tahoma" charset="0"/>
            </a:endParaRP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3619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grpSp>
        <p:nvGrpSpPr>
          <p:cNvPr id="7173" name="Group 54"/>
          <p:cNvGrpSpPr>
            <a:grpSpLocks/>
          </p:cNvGrpSpPr>
          <p:nvPr/>
        </p:nvGrpSpPr>
        <p:grpSpPr bwMode="auto">
          <a:xfrm>
            <a:off x="228600" y="1905000"/>
            <a:ext cx="4495800" cy="2727325"/>
            <a:chOff x="228600" y="1905000"/>
            <a:chExt cx="5181600" cy="5453300"/>
          </a:xfrm>
        </p:grpSpPr>
        <p:sp>
          <p:nvSpPr>
            <p:cNvPr id="7187" name="Line 4"/>
            <p:cNvSpPr>
              <a:spLocks noChangeShapeType="1"/>
            </p:cNvSpPr>
            <p:nvPr/>
          </p:nvSpPr>
          <p:spPr bwMode="auto">
            <a:xfrm>
              <a:off x="457200" y="24384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8" name="Line 5"/>
            <p:cNvSpPr>
              <a:spLocks noChangeShapeType="1"/>
            </p:cNvSpPr>
            <p:nvPr/>
          </p:nvSpPr>
          <p:spPr bwMode="auto">
            <a:xfrm>
              <a:off x="457200" y="28194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9" name="Line 6"/>
            <p:cNvSpPr>
              <a:spLocks noChangeShapeType="1"/>
            </p:cNvSpPr>
            <p:nvPr/>
          </p:nvSpPr>
          <p:spPr bwMode="auto">
            <a:xfrm>
              <a:off x="457200" y="32004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90" name="Line 7"/>
            <p:cNvSpPr>
              <a:spLocks noChangeShapeType="1"/>
            </p:cNvSpPr>
            <p:nvPr/>
          </p:nvSpPr>
          <p:spPr bwMode="auto">
            <a:xfrm>
              <a:off x="457200" y="3657600"/>
              <a:ext cx="381000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91" name="Line 8"/>
            <p:cNvSpPr>
              <a:spLocks noChangeShapeType="1"/>
            </p:cNvSpPr>
            <p:nvPr/>
          </p:nvSpPr>
          <p:spPr bwMode="auto">
            <a:xfrm flipV="1">
              <a:off x="457200" y="2133600"/>
              <a:ext cx="0" cy="15240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92" name="Rectangle 10"/>
            <p:cNvSpPr>
              <a:spLocks noChangeArrowheads="1"/>
            </p:cNvSpPr>
            <p:nvPr/>
          </p:nvSpPr>
          <p:spPr bwMode="auto">
            <a:xfrm>
              <a:off x="4267200" y="2057400"/>
              <a:ext cx="685800" cy="2667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93" name="Line 11"/>
            <p:cNvSpPr>
              <a:spLocks noChangeShapeType="1"/>
            </p:cNvSpPr>
            <p:nvPr/>
          </p:nvSpPr>
          <p:spPr bwMode="auto">
            <a:xfrm>
              <a:off x="4953000" y="2590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94" name="Line 12"/>
            <p:cNvSpPr>
              <a:spLocks noChangeShapeType="1"/>
            </p:cNvSpPr>
            <p:nvPr/>
          </p:nvSpPr>
          <p:spPr bwMode="auto">
            <a:xfrm>
              <a:off x="4953000" y="28194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95" name="Line 13"/>
            <p:cNvSpPr>
              <a:spLocks noChangeShapeType="1"/>
            </p:cNvSpPr>
            <p:nvPr/>
          </p:nvSpPr>
          <p:spPr bwMode="auto">
            <a:xfrm>
              <a:off x="4953000" y="30480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0174" name="Text Box 14"/>
            <p:cNvSpPr txBox="1">
              <a:spLocks noChangeArrowheads="1"/>
            </p:cNvSpPr>
            <p:nvPr/>
          </p:nvSpPr>
          <p:spPr bwMode="auto">
            <a:xfrm>
              <a:off x="4037954" y="4647521"/>
              <a:ext cx="777607" cy="143792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r>
                <a:rPr lang="en-US" sz="1050" dirty="0">
                  <a:ea typeface="+mn-ea"/>
                </a:rPr>
                <a:t>3-bit</a:t>
              </a:r>
              <a:br>
                <a:rPr lang="en-US" sz="1050" dirty="0">
                  <a:ea typeface="+mn-ea"/>
                </a:rPr>
              </a:br>
              <a:r>
                <a:rPr lang="en-US" sz="1050" dirty="0">
                  <a:ea typeface="+mn-ea"/>
                </a:rPr>
                <a:t>encoder</a:t>
              </a:r>
            </a:p>
            <a:p>
              <a:pPr>
                <a:buFont typeface="Times New Roman" pitchFamily="18" charset="0"/>
                <a:buNone/>
                <a:defRPr/>
              </a:pPr>
              <a:r>
                <a:rPr lang="en-US" sz="1050" dirty="0">
                  <a:ea typeface="+mn-ea"/>
                </a:rPr>
                <a:t>(4 to 3)</a:t>
              </a:r>
              <a:endParaRPr lang="en-US" dirty="0">
                <a:ea typeface="+mn-ea"/>
              </a:endParaRPr>
            </a:p>
          </p:txBody>
        </p:sp>
        <p:sp>
          <p:nvSpPr>
            <p:cNvPr id="7197" name="Rectangle 16"/>
            <p:cNvSpPr>
              <a:spLocks noChangeArrowheads="1"/>
            </p:cNvSpPr>
            <p:nvPr/>
          </p:nvSpPr>
          <p:spPr bwMode="auto">
            <a:xfrm>
              <a:off x="8382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98" name="Rectangle 17"/>
            <p:cNvSpPr>
              <a:spLocks noChangeArrowheads="1"/>
            </p:cNvSpPr>
            <p:nvPr/>
          </p:nvSpPr>
          <p:spPr bwMode="auto">
            <a:xfrm>
              <a:off x="18288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99" name="Rectangle 18"/>
            <p:cNvSpPr>
              <a:spLocks noChangeArrowheads="1"/>
            </p:cNvSpPr>
            <p:nvPr/>
          </p:nvSpPr>
          <p:spPr bwMode="auto">
            <a:xfrm>
              <a:off x="22860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0" name="Rectangle 19"/>
            <p:cNvSpPr>
              <a:spLocks noChangeArrowheads="1"/>
            </p:cNvSpPr>
            <p:nvPr/>
          </p:nvSpPr>
          <p:spPr bwMode="auto">
            <a:xfrm>
              <a:off x="13716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1" name="Rectangle 20"/>
            <p:cNvSpPr>
              <a:spLocks noChangeArrowheads="1"/>
            </p:cNvSpPr>
            <p:nvPr/>
          </p:nvSpPr>
          <p:spPr bwMode="auto">
            <a:xfrm>
              <a:off x="27432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2" name="Rectangle 21"/>
            <p:cNvSpPr>
              <a:spLocks noChangeArrowheads="1"/>
            </p:cNvSpPr>
            <p:nvPr/>
          </p:nvSpPr>
          <p:spPr bwMode="auto">
            <a:xfrm>
              <a:off x="3200400" y="2286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3" name="Rectangle 22"/>
            <p:cNvSpPr>
              <a:spLocks noChangeArrowheads="1"/>
            </p:cNvSpPr>
            <p:nvPr/>
          </p:nvSpPr>
          <p:spPr bwMode="auto">
            <a:xfrm>
              <a:off x="8382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4" name="Rectangle 23"/>
            <p:cNvSpPr>
              <a:spLocks noChangeArrowheads="1"/>
            </p:cNvSpPr>
            <p:nvPr/>
          </p:nvSpPr>
          <p:spPr bwMode="auto">
            <a:xfrm>
              <a:off x="18288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5" name="Rectangle 24"/>
            <p:cNvSpPr>
              <a:spLocks noChangeArrowheads="1"/>
            </p:cNvSpPr>
            <p:nvPr/>
          </p:nvSpPr>
          <p:spPr bwMode="auto">
            <a:xfrm>
              <a:off x="22860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6" name="Rectangle 25"/>
            <p:cNvSpPr>
              <a:spLocks noChangeArrowheads="1"/>
            </p:cNvSpPr>
            <p:nvPr/>
          </p:nvSpPr>
          <p:spPr bwMode="auto">
            <a:xfrm>
              <a:off x="13716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7" name="Rectangle 26"/>
            <p:cNvSpPr>
              <a:spLocks noChangeArrowheads="1"/>
            </p:cNvSpPr>
            <p:nvPr/>
          </p:nvSpPr>
          <p:spPr bwMode="auto">
            <a:xfrm>
              <a:off x="27432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8" name="Rectangle 27"/>
            <p:cNvSpPr>
              <a:spLocks noChangeArrowheads="1"/>
            </p:cNvSpPr>
            <p:nvPr/>
          </p:nvSpPr>
          <p:spPr bwMode="auto">
            <a:xfrm>
              <a:off x="3200400" y="2667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9" name="Rectangle 28"/>
            <p:cNvSpPr>
              <a:spLocks noChangeArrowheads="1"/>
            </p:cNvSpPr>
            <p:nvPr/>
          </p:nvSpPr>
          <p:spPr bwMode="auto">
            <a:xfrm>
              <a:off x="8382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0" name="Rectangle 29"/>
            <p:cNvSpPr>
              <a:spLocks noChangeArrowheads="1"/>
            </p:cNvSpPr>
            <p:nvPr/>
          </p:nvSpPr>
          <p:spPr bwMode="auto">
            <a:xfrm>
              <a:off x="18288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1" name="Rectangle 30"/>
            <p:cNvSpPr>
              <a:spLocks noChangeArrowheads="1"/>
            </p:cNvSpPr>
            <p:nvPr/>
          </p:nvSpPr>
          <p:spPr bwMode="auto">
            <a:xfrm>
              <a:off x="22860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2" name="Rectangle 31"/>
            <p:cNvSpPr>
              <a:spLocks noChangeArrowheads="1"/>
            </p:cNvSpPr>
            <p:nvPr/>
          </p:nvSpPr>
          <p:spPr bwMode="auto">
            <a:xfrm>
              <a:off x="13716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3" name="Rectangle 32"/>
            <p:cNvSpPr>
              <a:spLocks noChangeArrowheads="1"/>
            </p:cNvSpPr>
            <p:nvPr/>
          </p:nvSpPr>
          <p:spPr bwMode="auto">
            <a:xfrm>
              <a:off x="27432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4" name="Rectangle 33"/>
            <p:cNvSpPr>
              <a:spLocks noChangeArrowheads="1"/>
            </p:cNvSpPr>
            <p:nvPr/>
          </p:nvSpPr>
          <p:spPr bwMode="auto">
            <a:xfrm>
              <a:off x="3200400" y="35052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5" name="Rectangle 34"/>
            <p:cNvSpPr>
              <a:spLocks noChangeArrowheads="1"/>
            </p:cNvSpPr>
            <p:nvPr/>
          </p:nvSpPr>
          <p:spPr bwMode="auto">
            <a:xfrm>
              <a:off x="8382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6" name="Rectangle 35"/>
            <p:cNvSpPr>
              <a:spLocks noChangeArrowheads="1"/>
            </p:cNvSpPr>
            <p:nvPr/>
          </p:nvSpPr>
          <p:spPr bwMode="auto">
            <a:xfrm>
              <a:off x="18288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7" name="Rectangle 36"/>
            <p:cNvSpPr>
              <a:spLocks noChangeArrowheads="1"/>
            </p:cNvSpPr>
            <p:nvPr/>
          </p:nvSpPr>
          <p:spPr bwMode="auto">
            <a:xfrm>
              <a:off x="22860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8" name="Rectangle 37"/>
            <p:cNvSpPr>
              <a:spLocks noChangeArrowheads="1"/>
            </p:cNvSpPr>
            <p:nvPr/>
          </p:nvSpPr>
          <p:spPr bwMode="auto">
            <a:xfrm>
              <a:off x="1371600" y="3048000"/>
              <a:ext cx="3048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9" name="Rectangle 38"/>
            <p:cNvSpPr>
              <a:spLocks noChangeArrowheads="1"/>
            </p:cNvSpPr>
            <p:nvPr/>
          </p:nvSpPr>
          <p:spPr bwMode="auto">
            <a:xfrm>
              <a:off x="2971800" y="3048000"/>
              <a:ext cx="533400" cy="30480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0" name="Line 40"/>
            <p:cNvSpPr>
              <a:spLocks noChangeShapeType="1"/>
            </p:cNvSpPr>
            <p:nvPr/>
          </p:nvSpPr>
          <p:spPr bwMode="auto">
            <a:xfrm>
              <a:off x="533400" y="1905000"/>
              <a:ext cx="289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21" name="Rectangle 41"/>
            <p:cNvSpPr>
              <a:spLocks noChangeArrowheads="1"/>
            </p:cNvSpPr>
            <p:nvPr/>
          </p:nvSpPr>
          <p:spPr bwMode="auto">
            <a:xfrm>
              <a:off x="838200" y="4572000"/>
              <a:ext cx="2743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2" name="Line 42"/>
            <p:cNvSpPr>
              <a:spLocks noChangeShapeType="1"/>
            </p:cNvSpPr>
            <p:nvPr/>
          </p:nvSpPr>
          <p:spPr bwMode="auto">
            <a:xfrm flipV="1">
              <a:off x="9906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3" name="Line 43"/>
            <p:cNvSpPr>
              <a:spLocks noChangeShapeType="1"/>
            </p:cNvSpPr>
            <p:nvPr/>
          </p:nvSpPr>
          <p:spPr bwMode="auto">
            <a:xfrm flipV="1">
              <a:off x="19812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4" name="Line 44"/>
            <p:cNvSpPr>
              <a:spLocks noChangeShapeType="1"/>
            </p:cNvSpPr>
            <p:nvPr/>
          </p:nvSpPr>
          <p:spPr bwMode="auto">
            <a:xfrm flipV="1">
              <a:off x="24384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5" name="Line 45"/>
            <p:cNvSpPr>
              <a:spLocks noChangeShapeType="1"/>
            </p:cNvSpPr>
            <p:nvPr/>
          </p:nvSpPr>
          <p:spPr bwMode="auto">
            <a:xfrm flipV="1">
              <a:off x="28956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6" name="Line 46"/>
            <p:cNvSpPr>
              <a:spLocks noChangeShapeType="1"/>
            </p:cNvSpPr>
            <p:nvPr/>
          </p:nvSpPr>
          <p:spPr bwMode="auto">
            <a:xfrm flipV="1">
              <a:off x="33528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7" name="Line 47"/>
            <p:cNvSpPr>
              <a:spLocks noChangeShapeType="1"/>
            </p:cNvSpPr>
            <p:nvPr/>
          </p:nvSpPr>
          <p:spPr bwMode="auto">
            <a:xfrm flipV="1">
              <a:off x="1524000" y="1905000"/>
              <a:ext cx="0" cy="26670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28" name="Text Box 48"/>
            <p:cNvSpPr txBox="1">
              <a:spLocks noChangeArrowheads="1"/>
            </p:cNvSpPr>
            <p:nvPr/>
          </p:nvSpPr>
          <p:spPr bwMode="auto">
            <a:xfrm>
              <a:off x="228600" y="5029200"/>
              <a:ext cx="3063875" cy="232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/>
                <a:t>4-bit</a:t>
              </a:r>
              <a:br>
                <a:rPr lang="en-US" sz="1400"/>
              </a:br>
              <a:r>
                <a:rPr lang="en-US" sz="1400"/>
                <a:t>encoder</a:t>
              </a:r>
            </a:p>
            <a:p>
              <a:pPr eaLnBrk="1" hangingPunct="1"/>
              <a:r>
                <a:rPr lang="en-US" sz="1400"/>
                <a:t>(16 to 4)</a:t>
              </a:r>
            </a:p>
            <a:p>
              <a:pPr eaLnBrk="1" hangingPunct="1"/>
              <a:r>
                <a:rPr lang="en-US" sz="900"/>
                <a:t>not all 16 wires are shown</a:t>
              </a:r>
            </a:p>
          </p:txBody>
        </p:sp>
        <p:sp>
          <p:nvSpPr>
            <p:cNvPr id="7229" name="Line 49"/>
            <p:cNvSpPr>
              <a:spLocks noChangeShapeType="1"/>
            </p:cNvSpPr>
            <p:nvPr/>
          </p:nvSpPr>
          <p:spPr bwMode="auto">
            <a:xfrm>
              <a:off x="3276600" y="51054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30" name="Line 50"/>
            <p:cNvSpPr>
              <a:spLocks noChangeShapeType="1"/>
            </p:cNvSpPr>
            <p:nvPr/>
          </p:nvSpPr>
          <p:spPr bwMode="auto">
            <a:xfrm>
              <a:off x="3048000" y="51054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31" name="Line 51"/>
            <p:cNvSpPr>
              <a:spLocks noChangeShapeType="1"/>
            </p:cNvSpPr>
            <p:nvPr/>
          </p:nvSpPr>
          <p:spPr bwMode="auto">
            <a:xfrm>
              <a:off x="3200400" y="5105400"/>
              <a:ext cx="0" cy="1219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32" name="Line 52"/>
            <p:cNvSpPr>
              <a:spLocks noChangeShapeType="1"/>
            </p:cNvSpPr>
            <p:nvPr/>
          </p:nvSpPr>
          <p:spPr bwMode="auto">
            <a:xfrm>
              <a:off x="3124200" y="51054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33" name="Line 53"/>
            <p:cNvSpPr>
              <a:spLocks noChangeShapeType="1"/>
            </p:cNvSpPr>
            <p:nvPr/>
          </p:nvSpPr>
          <p:spPr bwMode="auto">
            <a:xfrm>
              <a:off x="3276600" y="6172200"/>
              <a:ext cx="213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34" name="Line 54"/>
            <p:cNvSpPr>
              <a:spLocks noChangeShapeType="1"/>
            </p:cNvSpPr>
            <p:nvPr/>
          </p:nvSpPr>
          <p:spPr bwMode="auto">
            <a:xfrm>
              <a:off x="3200400" y="6324600"/>
              <a:ext cx="2209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35" name="Line 55"/>
            <p:cNvSpPr>
              <a:spLocks noChangeShapeType="1"/>
            </p:cNvSpPr>
            <p:nvPr/>
          </p:nvSpPr>
          <p:spPr bwMode="auto">
            <a:xfrm>
              <a:off x="3124200" y="6477000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36" name="Line 56"/>
            <p:cNvSpPr>
              <a:spLocks noChangeShapeType="1"/>
            </p:cNvSpPr>
            <p:nvPr/>
          </p:nvSpPr>
          <p:spPr bwMode="auto">
            <a:xfrm>
              <a:off x="3048000" y="66294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174" name="Rectangle 55"/>
          <p:cNvSpPr>
            <a:spLocks noChangeArrowheads="1"/>
          </p:cNvSpPr>
          <p:nvPr/>
        </p:nvSpPr>
        <p:spPr bwMode="auto">
          <a:xfrm rot="-5400000">
            <a:off x="3240087" y="2779713"/>
            <a:ext cx="3160713" cy="4968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Latch</a:t>
            </a:r>
          </a:p>
        </p:txBody>
      </p:sp>
      <p:pic>
        <p:nvPicPr>
          <p:cNvPr id="7175" name="Picture 40" descr="The image “http://www.free-electronic-circuits.com/images/symbols/or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0"/>
            <a:ext cx="735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6" name="Straight Connector 58"/>
          <p:cNvCxnSpPr>
            <a:cxnSpLocks noChangeShapeType="1"/>
          </p:cNvCxnSpPr>
          <p:nvPr/>
        </p:nvCxnSpPr>
        <p:spPr bwMode="auto">
          <a:xfrm rot="5400000" flipH="1" flipV="1">
            <a:off x="3659188" y="4343400"/>
            <a:ext cx="608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Connector 60"/>
          <p:cNvCxnSpPr>
            <a:cxnSpLocks noChangeShapeType="1"/>
          </p:cNvCxnSpPr>
          <p:nvPr/>
        </p:nvCxnSpPr>
        <p:spPr bwMode="auto">
          <a:xfrm rot="5400000">
            <a:off x="3544094" y="44569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Connector 61"/>
          <p:cNvCxnSpPr>
            <a:cxnSpLocks noChangeShapeType="1"/>
          </p:cNvCxnSpPr>
          <p:nvPr/>
        </p:nvCxnSpPr>
        <p:spPr bwMode="auto">
          <a:xfrm rot="5400000">
            <a:off x="3391694" y="46093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traight Connector 62"/>
          <p:cNvCxnSpPr>
            <a:cxnSpLocks noChangeShapeType="1"/>
          </p:cNvCxnSpPr>
          <p:nvPr/>
        </p:nvCxnSpPr>
        <p:spPr bwMode="auto">
          <a:xfrm flipV="1">
            <a:off x="37338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Connector 65"/>
          <p:cNvCxnSpPr>
            <a:cxnSpLocks noChangeShapeType="1"/>
          </p:cNvCxnSpPr>
          <p:nvPr/>
        </p:nvCxnSpPr>
        <p:spPr bwMode="auto">
          <a:xfrm flipV="1">
            <a:off x="3886200" y="47244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Connector 68"/>
          <p:cNvCxnSpPr>
            <a:cxnSpLocks noChangeShapeType="1"/>
          </p:cNvCxnSpPr>
          <p:nvPr/>
        </p:nvCxnSpPr>
        <p:spPr bwMode="auto">
          <a:xfrm rot="5400000">
            <a:off x="3467894" y="45331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Connector 69"/>
          <p:cNvCxnSpPr>
            <a:cxnSpLocks noChangeShapeType="1"/>
          </p:cNvCxnSpPr>
          <p:nvPr/>
        </p:nvCxnSpPr>
        <p:spPr bwMode="auto">
          <a:xfrm flipV="1">
            <a:off x="3810000" y="48006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Straight Connector 70"/>
          <p:cNvCxnSpPr>
            <a:cxnSpLocks noChangeShapeType="1"/>
          </p:cNvCxnSpPr>
          <p:nvPr/>
        </p:nvCxnSpPr>
        <p:spPr bwMode="auto">
          <a:xfrm>
            <a:off x="3962400" y="4648200"/>
            <a:ext cx="304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Connector 74"/>
          <p:cNvCxnSpPr>
            <a:cxnSpLocks noChangeShapeType="1"/>
          </p:cNvCxnSpPr>
          <p:nvPr/>
        </p:nvCxnSpPr>
        <p:spPr bwMode="auto">
          <a:xfrm rot="5400000" flipH="1" flipV="1">
            <a:off x="4637881" y="4658519"/>
            <a:ext cx="192088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Rectangle 66"/>
          <p:cNvSpPr>
            <a:spLocks noChangeArrowheads="1"/>
          </p:cNvSpPr>
          <p:nvPr/>
        </p:nvSpPr>
        <p:spPr bwMode="auto">
          <a:xfrm>
            <a:off x="6858000" y="1447800"/>
            <a:ext cx="2133600" cy="190658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ctr"/>
            <a:r>
              <a:rPr lang="en-US" sz="4400"/>
              <a:t>CPU</a:t>
            </a:r>
            <a:endParaRPr lang="en-US"/>
          </a:p>
          <a:p>
            <a:endParaRPr lang="en-US"/>
          </a:p>
        </p:txBody>
      </p:sp>
      <p:sp>
        <p:nvSpPr>
          <p:cNvPr id="7186" name="Left-Right Arrow 67"/>
          <p:cNvSpPr>
            <a:spLocks noChangeArrowheads="1"/>
          </p:cNvSpPr>
          <p:nvPr/>
        </p:nvSpPr>
        <p:spPr bwMode="auto">
          <a:xfrm>
            <a:off x="5105400" y="2286000"/>
            <a:ext cx="1752600" cy="1084263"/>
          </a:xfrm>
          <a:prstGeom prst="leftRightArrow">
            <a:avLst>
              <a:gd name="adj1" fmla="val 50000"/>
              <a:gd name="adj2" fmla="val 50011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Device Interfacing Techniques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Memory-mapped I/O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Device communication goes over the memory bus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Reads/Writes to special addresses are converted into I/O operations by dedicated device hardware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Each device appears as if it is part of the memory address space</a:t>
            </a:r>
          </a:p>
          <a:p>
            <a:pPr eaLnBrk="1" hangingPunct="1">
              <a:lnSpc>
                <a:spcPct val="94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Programmed I/O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CPU has dedicated, special instructions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CPU has additional input/output wires (I/O bus)</a:t>
            </a:r>
          </a:p>
          <a:p>
            <a:pPr lvl="1" eaLnBrk="1" hangingPunct="1">
              <a:lnSpc>
                <a:spcPct val="94000"/>
              </a:lnSpc>
            </a:pPr>
            <a:r>
              <a:rPr lang="en-US" sz="2000">
                <a:latin typeface="Tahoma" charset="0"/>
              </a:rPr>
              <a:t>Instruction specifies device and operation</a:t>
            </a:r>
          </a:p>
          <a:p>
            <a:pPr lvl="1" eaLnBrk="1" hangingPunct="1">
              <a:lnSpc>
                <a:spcPct val="94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4000"/>
              </a:lnSpc>
            </a:pPr>
            <a:r>
              <a:rPr lang="en-US" sz="2400">
                <a:latin typeface="Tahoma" charset="0"/>
              </a:rPr>
              <a:t>Memory-mapped I/O is the predominant device interfacing technique in use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Polling vs. Interrupts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In our design, the CPU constantly needs to read the keyboard latch memory location to see if a key is pressed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Called </a:t>
            </a:r>
            <a:r>
              <a:rPr lang="en-US" sz="2000">
                <a:solidFill>
                  <a:srgbClr val="FF0000"/>
                </a:solidFill>
                <a:latin typeface="Tahoma" charset="0"/>
              </a:rPr>
              <a:t>polling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Inefficient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An alternative is to add extra circuitry so the keyboard can alert the CPU when there is a keypress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Called </a:t>
            </a:r>
            <a:r>
              <a:rPr lang="en-US" sz="2000">
                <a:solidFill>
                  <a:srgbClr val="FF0000"/>
                </a:solidFill>
                <a:latin typeface="Tahoma" charset="0"/>
              </a:rPr>
              <a:t>interrupt driven I/O</a:t>
            </a:r>
            <a:r>
              <a:rPr lang="en-US" sz="2000">
                <a:latin typeface="Tahoma" charset="0"/>
              </a:rPr>
              <a:t> 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Interrupt driven I/O enables the CPU and devices to perform tasks concurrently, increasing throughput</a:t>
            </a:r>
          </a:p>
          <a:p>
            <a:pPr lvl="1" eaLnBrk="1" hangingPunct="1"/>
            <a:r>
              <a:rPr lang="en-US" sz="2000">
                <a:latin typeface="Tahoma" charset="0"/>
              </a:rPr>
              <a:t>Only needs a tiny bit of circuitry and a few extra wires to implement the “alert” operation</a:t>
            </a:r>
            <a:endParaRPr lang="en-US" sz="2000">
              <a:solidFill>
                <a:srgbClr val="FF0000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Interrupt Driven I/O</a:t>
            </a:r>
          </a:p>
        </p:txBody>
      </p:sp>
      <p:pic>
        <p:nvPicPr>
          <p:cNvPr id="10243" name="Content Placeholder 7" descr="computer_mou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209800"/>
            <a:ext cx="762000" cy="762000"/>
          </a:xfrm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143000" y="2971800"/>
            <a:ext cx="1219200" cy="75406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CPU</a:t>
            </a:r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57200" y="1600200"/>
            <a:ext cx="2590800" cy="606425"/>
          </a:xfrm>
          <a:prstGeom prst="rect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Memory</a:t>
            </a:r>
            <a:endParaRPr lang="en-US" sz="1400"/>
          </a:p>
        </p:txBody>
      </p:sp>
      <p:sp>
        <p:nvSpPr>
          <p:cNvPr id="10246" name="Left-Right Arrow 5"/>
          <p:cNvSpPr>
            <a:spLocks noChangeArrowheads="1"/>
          </p:cNvSpPr>
          <p:nvPr/>
        </p:nvSpPr>
        <p:spPr bwMode="auto">
          <a:xfrm rot="-5400000">
            <a:off x="1394619" y="2034381"/>
            <a:ext cx="733425" cy="1084263"/>
          </a:xfrm>
          <a:prstGeom prst="leftRightArrow">
            <a:avLst>
              <a:gd name="adj1" fmla="val 43676"/>
              <a:gd name="adj2" fmla="val 24708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47" name="Picture 6" descr="keyboard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0"/>
            <a:ext cx="17621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00016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9144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40" descr="The image “http://www.free-electronic-circuits.com/images/symbols/or.gif” cannot be displayed, because it contains error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46425"/>
            <a:ext cx="735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50" name="Straight Connector 11"/>
          <p:cNvCxnSpPr>
            <a:cxnSpLocks noChangeShapeType="1"/>
            <a:endCxn id="10244" idx="3"/>
          </p:cNvCxnSpPr>
          <p:nvPr/>
        </p:nvCxnSpPr>
        <p:spPr bwMode="auto">
          <a:xfrm rot="10800000" flipV="1">
            <a:off x="2362200" y="3346450"/>
            <a:ext cx="10668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14"/>
          <p:cNvCxnSpPr>
            <a:cxnSpLocks noChangeShapeType="1"/>
          </p:cNvCxnSpPr>
          <p:nvPr/>
        </p:nvCxnSpPr>
        <p:spPr bwMode="auto">
          <a:xfrm>
            <a:off x="4164013" y="3346450"/>
            <a:ext cx="1550987" cy="119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16"/>
          <p:cNvCxnSpPr>
            <a:cxnSpLocks noChangeShapeType="1"/>
          </p:cNvCxnSpPr>
          <p:nvPr/>
        </p:nvCxnSpPr>
        <p:spPr bwMode="auto">
          <a:xfrm flipV="1">
            <a:off x="4164013" y="2590800"/>
            <a:ext cx="1550987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22"/>
          <p:cNvCxnSpPr>
            <a:cxnSpLocks noChangeShapeType="1"/>
          </p:cNvCxnSpPr>
          <p:nvPr/>
        </p:nvCxnSpPr>
        <p:spPr bwMode="auto">
          <a:xfrm flipV="1">
            <a:off x="4164013" y="1806575"/>
            <a:ext cx="1703387" cy="1539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8226425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marL="339725" indent="-33972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96925" indent="-33972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800">
                <a:solidFill>
                  <a:srgbClr val="40458C"/>
                </a:solidFill>
                <a:latin typeface="Tahoma" charset="0"/>
              </a:rPr>
              <a:t>An interrupt controller mediates between competing devices</a:t>
            </a:r>
          </a:p>
          <a:p>
            <a:pPr lvl="1"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400">
                <a:solidFill>
                  <a:srgbClr val="40458C"/>
                </a:solidFill>
                <a:latin typeface="Tahoma" charset="0"/>
              </a:rPr>
              <a:t>Raises an interrupt flag to get the CPU’s attention</a:t>
            </a:r>
          </a:p>
          <a:p>
            <a:pPr lvl="1"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400">
                <a:solidFill>
                  <a:srgbClr val="40458C"/>
                </a:solidFill>
                <a:latin typeface="Tahoma" charset="0"/>
              </a:rPr>
              <a:t>Identifies the interrupting device</a:t>
            </a:r>
          </a:p>
          <a:p>
            <a:pPr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r>
              <a:rPr lang="en-US" sz="2800">
                <a:solidFill>
                  <a:srgbClr val="40458C"/>
                </a:solidFill>
                <a:latin typeface="Tahoma" charset="0"/>
              </a:rPr>
              <a:t>Can disable (aka mask) interrupts if the CPU so desires</a:t>
            </a:r>
          </a:p>
          <a:p>
            <a:pPr eaLnBrk="1" hangingPunct="1">
              <a:lnSpc>
                <a:spcPct val="84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6"/>
              </a:buBlip>
            </a:pPr>
            <a:endParaRPr lang="en-US" sz="2400">
              <a:solidFill>
                <a:srgbClr val="40458C"/>
              </a:solidFill>
              <a:latin typeface="Tahoma" charset="0"/>
            </a:endParaRPr>
          </a:p>
          <a:p>
            <a:pPr lvl="1" eaLnBrk="1" hangingPunct="1">
              <a:lnSpc>
                <a:spcPct val="84000"/>
              </a:lnSpc>
              <a:spcBef>
                <a:spcPts val="700"/>
              </a:spcBef>
              <a:buSzPct val="60000"/>
              <a:buFont typeface="Wingdings" charset="0"/>
              <a:buChar char=""/>
            </a:pPr>
            <a:endParaRPr lang="en-US" sz="2400">
              <a:solidFill>
                <a:srgbClr val="40458C"/>
              </a:solidFill>
              <a:latin typeface="Tahoma" charset="0"/>
            </a:endParaRPr>
          </a:p>
        </p:txBody>
      </p:sp>
      <p:sp>
        <p:nvSpPr>
          <p:cNvPr id="10255" name="TextBox 35"/>
          <p:cNvSpPr txBox="1">
            <a:spLocks noChangeArrowheads="1"/>
          </p:cNvSpPr>
          <p:nvPr/>
        </p:nvSpPr>
        <p:spPr bwMode="auto">
          <a:xfrm>
            <a:off x="2514600" y="2895600"/>
            <a:ext cx="5778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intr</a:t>
            </a:r>
          </a:p>
        </p:txBody>
      </p:sp>
      <p:cxnSp>
        <p:nvCxnSpPr>
          <p:cNvPr id="10256" name="Straight Connector 36"/>
          <p:cNvCxnSpPr>
            <a:cxnSpLocks noChangeShapeType="1"/>
          </p:cNvCxnSpPr>
          <p:nvPr/>
        </p:nvCxnSpPr>
        <p:spPr bwMode="auto">
          <a:xfrm rot="10800000" flipV="1">
            <a:off x="2362200" y="3657600"/>
            <a:ext cx="1066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TextBox 37"/>
          <p:cNvSpPr txBox="1">
            <a:spLocks noChangeArrowheads="1"/>
          </p:cNvSpPr>
          <p:nvPr/>
        </p:nvSpPr>
        <p:spPr bwMode="auto">
          <a:xfrm>
            <a:off x="2384425" y="3246438"/>
            <a:ext cx="93821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dev id</a:t>
            </a:r>
          </a:p>
        </p:txBody>
      </p:sp>
      <p:sp>
        <p:nvSpPr>
          <p:cNvPr id="10258" name="Rectangle 33"/>
          <p:cNvSpPr>
            <a:spLocks noChangeArrowheads="1"/>
          </p:cNvSpPr>
          <p:nvPr/>
        </p:nvSpPr>
        <p:spPr bwMode="auto">
          <a:xfrm>
            <a:off x="3276600" y="2362200"/>
            <a:ext cx="1524000" cy="14033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Interrupt</a:t>
            </a:r>
            <a:br>
              <a:rPr lang="en-US"/>
            </a:br>
            <a:r>
              <a:rPr lang="en-US"/>
              <a:t>Controller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34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34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5222</TotalTime>
  <Words>1761</Words>
  <Application>Microsoft Macintosh PowerPoint</Application>
  <PresentationFormat>On-screen Show (4:3)</PresentationFormat>
  <Paragraphs>297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Times New Roman</vt:lpstr>
      <vt:lpstr>Tahoma</vt:lpstr>
      <vt:lpstr>StarSymbol</vt:lpstr>
      <vt:lpstr>Wingdings</vt:lpstr>
      <vt:lpstr>Nimbus Roman No9 L</vt:lpstr>
      <vt:lpstr>Default Design</vt:lpstr>
      <vt:lpstr>Architectural Support for  Operating Systems</vt:lpstr>
      <vt:lpstr>Basic Computer Organization</vt:lpstr>
      <vt:lpstr>Keyboard</vt:lpstr>
      <vt:lpstr>Keyboard</vt:lpstr>
      <vt:lpstr>Keyboard</vt:lpstr>
      <vt:lpstr>Keyboard</vt:lpstr>
      <vt:lpstr>Device Interfacing Techniques</vt:lpstr>
      <vt:lpstr>Polling vs. Interrupts</vt:lpstr>
      <vt:lpstr>Interrupt Driven I/O</vt:lpstr>
      <vt:lpstr>Interrupt Driven I/O</vt:lpstr>
      <vt:lpstr>Interrupt Management</vt:lpstr>
      <vt:lpstr>Interrupt-driven I/O summary</vt:lpstr>
      <vt:lpstr>Direct Memory Access (DMA)</vt:lpstr>
      <vt:lpstr>Recap</vt:lpstr>
      <vt:lpstr>Privilege Levels</vt:lpstr>
      <vt:lpstr>Privilege Mode</vt:lpstr>
      <vt:lpstr>Sample System Calls</vt:lpstr>
      <vt:lpstr>System Calls</vt:lpstr>
      <vt:lpstr>SYSCALL instruction</vt:lpstr>
      <vt:lpstr>Libraries and Wrappers</vt:lpstr>
      <vt:lpstr>Typical Process Layout</vt:lpstr>
      <vt:lpstr>Full System Layout</vt:lpstr>
      <vt:lpstr>Exceptional Situations</vt:lpstr>
      <vt:lpstr>Interrupts &amp; Exceptions</vt:lpstr>
      <vt:lpstr>Syscall vs. Interrupt</vt:lpstr>
      <vt:lpstr>Terminology</vt:lpstr>
      <vt:lpstr>Memory Protection</vt:lpstr>
      <vt:lpstr>TLB Operation</vt:lpstr>
      <vt:lpstr>Atomic Instructions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Assembler Programming</dc:title>
  <cp:lastModifiedBy>loaner</cp:lastModifiedBy>
  <cp:revision>45</cp:revision>
  <dcterms:modified xsi:type="dcterms:W3CDTF">2014-08-28T17:42:53Z</dcterms:modified>
</cp:coreProperties>
</file>