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36"/>
  </p:notesMasterIdLst>
  <p:handoutMasterIdLst>
    <p:handoutMasterId r:id="rId37"/>
  </p:handoutMasterIdLst>
  <p:sldIdLst>
    <p:sldId id="356" r:id="rId2"/>
    <p:sldId id="357" r:id="rId3"/>
    <p:sldId id="377" r:id="rId4"/>
    <p:sldId id="378" r:id="rId5"/>
    <p:sldId id="379" r:id="rId6"/>
    <p:sldId id="380" r:id="rId7"/>
    <p:sldId id="358" r:id="rId8"/>
    <p:sldId id="359" r:id="rId9"/>
    <p:sldId id="360" r:id="rId10"/>
    <p:sldId id="361" r:id="rId11"/>
    <p:sldId id="362" r:id="rId12"/>
    <p:sldId id="363" r:id="rId13"/>
    <p:sldId id="364" r:id="rId14"/>
    <p:sldId id="365" r:id="rId15"/>
    <p:sldId id="366" r:id="rId16"/>
    <p:sldId id="381" r:id="rId17"/>
    <p:sldId id="367" r:id="rId18"/>
    <p:sldId id="382" r:id="rId19"/>
    <p:sldId id="368" r:id="rId20"/>
    <p:sldId id="369" r:id="rId21"/>
    <p:sldId id="370" r:id="rId22"/>
    <p:sldId id="371" r:id="rId23"/>
    <p:sldId id="372" r:id="rId24"/>
    <p:sldId id="373" r:id="rId25"/>
    <p:sldId id="374" r:id="rId26"/>
    <p:sldId id="375" r:id="rId27"/>
    <p:sldId id="376" r:id="rId28"/>
    <p:sldId id="383" r:id="rId29"/>
    <p:sldId id="384" r:id="rId30"/>
    <p:sldId id="385" r:id="rId31"/>
    <p:sldId id="386" r:id="rId32"/>
    <p:sldId id="387" r:id="rId33"/>
    <p:sldId id="389" r:id="rId34"/>
    <p:sldId id="388" r:id="rId3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00"/>
    <a:srgbClr val="CC6600"/>
    <a:srgbClr val="669900"/>
    <a:srgbClr val="00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257" autoAdjust="0"/>
    <p:restoredTop sz="87370" autoAdjust="0"/>
  </p:normalViewPr>
  <p:slideViewPr>
    <p:cSldViewPr>
      <p:cViewPr varScale="1">
        <p:scale>
          <a:sx n="81" d="100"/>
          <a:sy n="81" d="100"/>
        </p:scale>
        <p:origin x="-84" y="-7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6EE5F8DD-B86E-43EF-9650-9C2E10FCB72F}" type="datetimeFigureOut">
              <a:rPr lang="en-US" smtClean="0"/>
              <a:pPr/>
              <a:t>3/9/2009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F725AB4E-8E9F-4839-B8D6-9D30D1C256D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en-US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1CF6C067-D713-42CE-AD2C-A9C98BD061D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CB1F4-4D24-464A-9B28-18AC883D38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3E7F6-0B27-484D-A9AD-3FAC5C60A0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23172-3701-4461-A96D-7837CFACA3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A0551-CD9F-4DE1-A063-80297BB083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F7E8F-4EC6-489E-8142-6745EEB5D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80703-DD57-4A6E-910D-51132D84B7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CE2E1-0736-4155-BA04-2AD4565B8E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60E2C-F391-4265-A031-0B794B3505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218C6-7338-4442-8948-6F51895CD7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88E6C-DB3F-43E5-B852-2D9D4ABEBA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7AA20CE-2975-4957-B42E-A6B1AE16276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0F01BE5-20F1-4870-A05F-A3D5C8F5DC5E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gi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images.google.com/imgres?imgurl=http://www.techfresh.net/wp-content/uploads/2007/11/fujitsu_mhz2bh.jpg&amp;imgrefurl=http://www.techfresh.net/fujitsu-releases-25-inch-320gb-hard-disk-drive/&amp;usg=__o6sgXpM6tuaHOkvtAsq8P5TL1Vc=&amp;h=300&amp;w=318&amp;sz=45&amp;hl=en&amp;start=3&amp;um=1&amp;tbnid=iMmiit1p1XEjWM:&amp;tbnh=111&amp;tbnw=118&amp;prev=/images?q=disk+drive&amp;hl=en&amp;rls=com.microsoft:*:IE-SearchBox&amp;rlz=1I7GGIH_en&amp;um=1" TargetMode="Externa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File System Implementation Issues</a:t>
            </a:r>
            <a:endParaRPr lang="fr-F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Ken Birman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Implementing Files</a:t>
            </a:r>
          </a:p>
        </p:txBody>
      </p:sp>
      <p:sp>
        <p:nvSpPr>
          <p:cNvPr id="5017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59992"/>
            <a:ext cx="8229600" cy="4389120"/>
          </a:xfrm>
        </p:spPr>
        <p:txBody>
          <a:bodyPr/>
          <a:lstStyle/>
          <a:p>
            <a:r>
              <a:rPr lang="en-US" sz="2400" dirty="0"/>
              <a:t>Contiguous Allocation: allocate files contiguously on disk</a:t>
            </a:r>
          </a:p>
          <a:p>
            <a:endParaRPr lang="en-US" sz="2400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F92E3-E6A7-42EB-AED8-E49B9F0CFD92}" type="slidenum">
              <a:rPr lang="en-US"/>
              <a:pPr/>
              <a:t>10</a:t>
            </a:fld>
            <a:endParaRPr lang="en-US"/>
          </a:p>
        </p:txBody>
      </p:sp>
      <p:pic>
        <p:nvPicPr>
          <p:cNvPr id="501764" name="Picture 4" descr="6-1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2349500"/>
            <a:ext cx="7104063" cy="3670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FF"/>
                </a:solidFill>
              </a:rPr>
              <a:t>Contiguous Allocation</a:t>
            </a:r>
          </a:p>
        </p:txBody>
      </p:sp>
      <p:sp>
        <p:nvSpPr>
          <p:cNvPr id="5027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400"/>
              <a:t>Pros:</a:t>
            </a:r>
          </a:p>
          <a:p>
            <a:pPr lvl="1"/>
            <a:r>
              <a:rPr lang="en-US" sz="2000"/>
              <a:t>Simple: state required per file is start block and size</a:t>
            </a:r>
          </a:p>
          <a:p>
            <a:pPr lvl="1"/>
            <a:r>
              <a:rPr lang="en-US" sz="2000"/>
              <a:t>Performance: entire file can be read with one seek</a:t>
            </a:r>
          </a:p>
          <a:p>
            <a:r>
              <a:rPr lang="en-US" sz="2400"/>
              <a:t>Cons:</a:t>
            </a:r>
          </a:p>
          <a:p>
            <a:pPr lvl="1"/>
            <a:r>
              <a:rPr lang="en-US" sz="2000"/>
              <a:t>Fragmentation: external is bigger problem</a:t>
            </a:r>
          </a:p>
          <a:p>
            <a:pPr lvl="1"/>
            <a:r>
              <a:rPr lang="en-US" sz="2000"/>
              <a:t>Usability: user needs to know size of file</a:t>
            </a:r>
          </a:p>
          <a:p>
            <a:r>
              <a:rPr lang="en-US" sz="2400"/>
              <a:t>Used in CDROMs, DVDs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726AE-1247-4659-B879-0646CF737231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FF"/>
                </a:solidFill>
              </a:rPr>
              <a:t>Linked List Allocation</a:t>
            </a:r>
          </a:p>
        </p:txBody>
      </p:sp>
      <p:sp>
        <p:nvSpPr>
          <p:cNvPr id="5038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400"/>
              <a:t>Each file is stored as linked list of blocks</a:t>
            </a:r>
          </a:p>
          <a:p>
            <a:pPr lvl="1"/>
            <a:r>
              <a:rPr lang="en-US" sz="2000"/>
              <a:t>First word of each block points to next block</a:t>
            </a:r>
          </a:p>
          <a:p>
            <a:pPr lvl="1"/>
            <a:r>
              <a:rPr lang="en-US" sz="2000"/>
              <a:t>Rest of disk block is file data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A2DE3-6D1A-4E6B-9EA3-C19FBBA9FFDB}" type="slidenum">
              <a:rPr lang="en-US"/>
              <a:pPr/>
              <a:t>12</a:t>
            </a:fld>
            <a:endParaRPr lang="en-US"/>
          </a:p>
        </p:txBody>
      </p:sp>
      <p:pic>
        <p:nvPicPr>
          <p:cNvPr id="503812" name="Picture 4" descr="6-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2811463"/>
            <a:ext cx="5308600" cy="38179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FF"/>
                </a:solidFill>
              </a:rPr>
              <a:t>Linked List Allocation</a:t>
            </a:r>
          </a:p>
        </p:txBody>
      </p:sp>
      <p:sp>
        <p:nvSpPr>
          <p:cNvPr id="5048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400"/>
              <a:t>Pros:</a:t>
            </a:r>
          </a:p>
          <a:p>
            <a:pPr lvl="1"/>
            <a:r>
              <a:rPr lang="en-US" sz="2000"/>
              <a:t>No space lost to external fragmentation</a:t>
            </a:r>
          </a:p>
          <a:p>
            <a:pPr lvl="1"/>
            <a:r>
              <a:rPr lang="en-US" sz="2000"/>
              <a:t>Disk only needs to maintain first block of each file</a:t>
            </a:r>
          </a:p>
          <a:p>
            <a:r>
              <a:rPr lang="en-US" sz="2400"/>
              <a:t>Cons:</a:t>
            </a:r>
          </a:p>
          <a:p>
            <a:pPr lvl="1"/>
            <a:r>
              <a:rPr lang="en-US" sz="2000"/>
              <a:t>Random access is costly</a:t>
            </a:r>
          </a:p>
          <a:p>
            <a:pPr lvl="1"/>
            <a:r>
              <a:rPr lang="en-US" sz="2000"/>
              <a:t>Data stored in blocks is no longer a power of 2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B2E4C-C049-4854-9DFE-4150505A56A9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8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>
                <a:solidFill>
                  <a:srgbClr val="0000FF"/>
                </a:solidFill>
              </a:rPr>
              <a:t>Using an in-memory table</a:t>
            </a:r>
          </a:p>
        </p:txBody>
      </p:sp>
      <p:sp>
        <p:nvSpPr>
          <p:cNvPr id="5058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59992"/>
            <a:ext cx="8229600" cy="4389120"/>
          </a:xfrm>
        </p:spPr>
        <p:txBody>
          <a:bodyPr/>
          <a:lstStyle/>
          <a:p>
            <a:r>
              <a:rPr lang="en-US" sz="2400"/>
              <a:t>Implement a linked list allocation using a table</a:t>
            </a:r>
          </a:p>
          <a:p>
            <a:pPr lvl="1"/>
            <a:r>
              <a:rPr lang="en-US" sz="2000"/>
              <a:t>Called File Allocation Table (FAT)</a:t>
            </a:r>
          </a:p>
          <a:p>
            <a:pPr lvl="1"/>
            <a:r>
              <a:rPr lang="en-US" sz="2000"/>
              <a:t>Take pointer away from blocks, store in this table 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20B53-1EED-412D-889F-D361D7A5CCCE}" type="slidenum">
              <a:rPr lang="en-US"/>
              <a:pPr/>
              <a:t>14</a:t>
            </a:fld>
            <a:endParaRPr lang="en-US"/>
          </a:p>
        </p:txBody>
      </p:sp>
      <p:pic>
        <p:nvPicPr>
          <p:cNvPr id="505860" name="Picture 4" descr="6-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00638" y="2667000"/>
            <a:ext cx="3240087" cy="3962400"/>
          </a:xfrm>
          <a:prstGeom prst="rect">
            <a:avLst/>
          </a:prstGeom>
          <a:noFill/>
        </p:spPr>
      </p:pic>
      <p:pic>
        <p:nvPicPr>
          <p:cNvPr id="505861" name="Picture 5" descr="6-1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3276600"/>
            <a:ext cx="4572000" cy="3287713"/>
          </a:xfrm>
          <a:prstGeom prst="rect">
            <a:avLst/>
          </a:prstGeom>
          <a:noFill/>
        </p:spPr>
      </p:pic>
      <p:sp>
        <p:nvSpPr>
          <p:cNvPr id="505862" name="AutoShape 6"/>
          <p:cNvSpPr>
            <a:spLocks noChangeArrowheads="1"/>
          </p:cNvSpPr>
          <p:nvPr/>
        </p:nvSpPr>
        <p:spPr bwMode="auto">
          <a:xfrm>
            <a:off x="4800600" y="4800600"/>
            <a:ext cx="457200" cy="304800"/>
          </a:xfrm>
          <a:prstGeom prst="rightArrow">
            <a:avLst>
              <a:gd name="adj1" fmla="val 50000"/>
              <a:gd name="adj2" fmla="val 37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FF"/>
                </a:solidFill>
              </a:rPr>
              <a:t>FAT Discussion</a:t>
            </a:r>
          </a:p>
        </p:txBody>
      </p:sp>
      <p:sp>
        <p:nvSpPr>
          <p:cNvPr id="5068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400"/>
              <a:t>Pros:</a:t>
            </a:r>
          </a:p>
          <a:p>
            <a:pPr lvl="1"/>
            <a:r>
              <a:rPr lang="en-US" sz="2000"/>
              <a:t>Entire block is available for data</a:t>
            </a:r>
          </a:p>
          <a:p>
            <a:pPr lvl="1"/>
            <a:r>
              <a:rPr lang="en-US" sz="2000"/>
              <a:t>Random access is faster since entire FAT is in memory</a:t>
            </a:r>
          </a:p>
          <a:p>
            <a:endParaRPr lang="en-US" sz="2400"/>
          </a:p>
          <a:p>
            <a:r>
              <a:rPr lang="en-US" sz="2400"/>
              <a:t>Cons:</a:t>
            </a:r>
          </a:p>
          <a:p>
            <a:pPr lvl="1"/>
            <a:r>
              <a:rPr lang="en-US" sz="2000"/>
              <a:t>Entire FAT should be in memory</a:t>
            </a:r>
          </a:p>
          <a:p>
            <a:pPr lvl="2"/>
            <a:r>
              <a:rPr lang="en-US" sz="1800"/>
              <a:t>For 20 GB disk, 1 KB block size, FAT has 20 million entries</a:t>
            </a:r>
          </a:p>
          <a:p>
            <a:pPr lvl="2"/>
            <a:r>
              <a:rPr lang="en-US" sz="1800"/>
              <a:t>If 4 bytes used per entry </a:t>
            </a:r>
            <a:r>
              <a:rPr lang="en-US" sz="1800">
                <a:sym typeface="Symbol" pitchFamily="18" charset="2"/>
              </a:rPr>
              <a:t> 80 MB of main memory required for FS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19454-021F-425B-A486-3DA2FD19A7AE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Linux: Three behaviors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Small files: All the blocks are listed in the </a:t>
            </a:r>
            <a:r>
              <a:rPr lang="en-US" dirty="0" err="1" smtClean="0"/>
              <a:t>inode</a:t>
            </a:r>
            <a:r>
              <a:rPr lang="en-US" dirty="0" smtClean="0"/>
              <a:t>, so once the O/S has the </a:t>
            </a:r>
            <a:r>
              <a:rPr lang="en-US" dirty="0" err="1" smtClean="0"/>
              <a:t>inode</a:t>
            </a:r>
            <a:r>
              <a:rPr lang="en-US" dirty="0" smtClean="0"/>
              <a:t> cached, it also can find the blocks</a:t>
            </a:r>
          </a:p>
          <a:p>
            <a:r>
              <a:rPr lang="en-US" dirty="0" smtClean="0"/>
              <a:t>Medium sized files: the O/S can find the first few blocks.  This gives it some breathing room to load the “indirection” block, which lists more file system blocks</a:t>
            </a:r>
          </a:p>
          <a:p>
            <a:r>
              <a:rPr lang="en-US" dirty="0" smtClean="0"/>
              <a:t>Large files: Here, all the file system blocks are indirection blocks.  So to find any block, the O/S needs to first read the </a:t>
            </a:r>
            <a:r>
              <a:rPr lang="en-US" dirty="0" err="1" smtClean="0"/>
              <a:t>inode</a:t>
            </a:r>
            <a:r>
              <a:rPr lang="en-US" dirty="0" smtClean="0"/>
              <a:t>, then an indirection block, then the real block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A0551-CD9F-4DE1-A063-80297BB083CF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9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I-nodes (Linux)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5079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59992"/>
            <a:ext cx="8229600" cy="4389120"/>
          </a:xfrm>
        </p:spPr>
        <p:txBody>
          <a:bodyPr/>
          <a:lstStyle/>
          <a:p>
            <a:r>
              <a:rPr lang="en-US" sz="2400"/>
              <a:t>Index-node (I-node) is a per-file data structure</a:t>
            </a:r>
          </a:p>
          <a:p>
            <a:pPr lvl="1"/>
            <a:r>
              <a:rPr lang="en-US" sz="2000"/>
              <a:t>Lists attributes and disk addresses of file’s blocks</a:t>
            </a:r>
          </a:p>
          <a:p>
            <a:pPr lvl="1"/>
            <a:r>
              <a:rPr lang="en-US" sz="2000"/>
              <a:t>Pros: Space (max open files * size per I-node)</a:t>
            </a:r>
          </a:p>
          <a:p>
            <a:pPr lvl="1"/>
            <a:r>
              <a:rPr lang="en-US" sz="2000"/>
              <a:t>Cons: what if file expands beyond I-node address space?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34A30-0A0C-45A6-8794-450E1A357813}" type="slidenum">
              <a:rPr lang="en-US"/>
              <a:pPr/>
              <a:t>17</a:t>
            </a:fld>
            <a:endParaRPr lang="en-US"/>
          </a:p>
        </p:txBody>
      </p:sp>
      <p:pic>
        <p:nvPicPr>
          <p:cNvPr id="507908" name="Picture 4" descr="6-1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1200" y="2971800"/>
            <a:ext cx="4243388" cy="3886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9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I-nodes (Linux)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5079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59992"/>
            <a:ext cx="8229600" cy="4389120"/>
          </a:xfrm>
        </p:spPr>
        <p:txBody>
          <a:bodyPr/>
          <a:lstStyle/>
          <a:p>
            <a:r>
              <a:rPr lang="en-US" sz="2400" dirty="0" smtClean="0"/>
              <a:t>Small file with two blocks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Large files: like a small</a:t>
            </a:r>
            <a:br>
              <a:rPr lang="en-US" sz="2400" dirty="0" smtClean="0"/>
            </a:br>
            <a:r>
              <a:rPr lang="en-US" sz="2400" dirty="0" smtClean="0"/>
              <a:t>file in which </a:t>
            </a:r>
            <a:r>
              <a:rPr lang="en-US" sz="2400" i="1" dirty="0" smtClean="0"/>
              <a:t>all</a:t>
            </a:r>
            <a:r>
              <a:rPr lang="en-US" sz="2400" dirty="0" smtClean="0"/>
              <a:t> the blocks</a:t>
            </a:r>
            <a:br>
              <a:rPr lang="en-US" sz="2400" dirty="0" smtClean="0"/>
            </a:br>
            <a:r>
              <a:rPr lang="en-US" sz="2400" dirty="0" smtClean="0"/>
              <a:t>are indirection blocks</a:t>
            </a:r>
            <a:endParaRPr lang="en-US" sz="2000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34A30-0A0C-45A6-8794-450E1A357813}" type="slidenum">
              <a:rPr lang="en-US"/>
              <a:pPr/>
              <a:t>18</a:t>
            </a:fld>
            <a:endParaRPr lang="en-US"/>
          </a:p>
        </p:txBody>
      </p:sp>
      <p:pic>
        <p:nvPicPr>
          <p:cNvPr id="1026" name="Picture 2" descr="http://www.cse.scu.edu/~tschwarz/coen152_05/Images/Unix3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19600" y="457200"/>
            <a:ext cx="4553410" cy="62403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8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>
                <a:solidFill>
                  <a:srgbClr val="0000FF"/>
                </a:solidFill>
              </a:rPr>
              <a:t>Implementing Directories</a:t>
            </a:r>
          </a:p>
        </p:txBody>
      </p:sp>
      <p:sp>
        <p:nvSpPr>
          <p:cNvPr id="4618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36192"/>
            <a:ext cx="8229600" cy="4389120"/>
          </a:xfrm>
        </p:spPr>
        <p:txBody>
          <a:bodyPr/>
          <a:lstStyle/>
          <a:p>
            <a:r>
              <a:rPr lang="en-US" sz="2400" dirty="0"/>
              <a:t>When a file is opened, OS uses path name to find dir</a:t>
            </a:r>
          </a:p>
          <a:p>
            <a:pPr lvl="1"/>
            <a:r>
              <a:rPr lang="en-US" sz="2000" dirty="0"/>
              <a:t>Directory has information about the file’s disk blocks</a:t>
            </a:r>
          </a:p>
          <a:p>
            <a:pPr lvl="2"/>
            <a:r>
              <a:rPr lang="en-US" sz="1800" dirty="0"/>
              <a:t>Whole file (contiguous), first block (linked-list) or I-node</a:t>
            </a:r>
          </a:p>
          <a:p>
            <a:pPr lvl="1"/>
            <a:r>
              <a:rPr lang="en-US" sz="2000" dirty="0"/>
              <a:t>Directory also has attributes of each file</a:t>
            </a:r>
          </a:p>
          <a:p>
            <a:r>
              <a:rPr lang="en-US" sz="2400" dirty="0"/>
              <a:t>Directory: map ASCII file name to file attributes &amp; location</a:t>
            </a:r>
          </a:p>
          <a:p>
            <a:r>
              <a:rPr lang="en-US" sz="2400" dirty="0"/>
              <a:t>2 options: entries have all attributes, or point to file I-node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D267D-33CA-4173-AE6C-06FC77CE6759}" type="slidenum">
              <a:rPr lang="en-US"/>
              <a:pPr/>
              <a:t>19</a:t>
            </a:fld>
            <a:endParaRPr lang="en-US"/>
          </a:p>
        </p:txBody>
      </p:sp>
      <p:pic>
        <p:nvPicPr>
          <p:cNvPr id="461828" name="Picture 4" descr="6-1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4054475"/>
            <a:ext cx="7462838" cy="27273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FF"/>
                </a:solidFill>
              </a:rPr>
              <a:t>File System Implementation</a:t>
            </a:r>
          </a:p>
        </p:txBody>
      </p:sp>
      <p:sp>
        <p:nvSpPr>
          <p:cNvPr id="4976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Change of topic…</a:t>
            </a:r>
          </a:p>
          <a:p>
            <a:pPr lvl="1"/>
            <a:r>
              <a:rPr lang="en-US"/>
              <a:t>How exactly are file systems implemented?</a:t>
            </a:r>
          </a:p>
          <a:p>
            <a:pPr lvl="1"/>
            <a:r>
              <a:rPr lang="en-US"/>
              <a:t>Comes down to: how do we represent</a:t>
            </a:r>
          </a:p>
          <a:p>
            <a:pPr lvl="2"/>
            <a:r>
              <a:rPr lang="en-US"/>
              <a:t>Volumes</a:t>
            </a:r>
          </a:p>
          <a:p>
            <a:pPr lvl="2"/>
            <a:r>
              <a:rPr lang="en-US"/>
              <a:t>Directories (link file names to file “structure”)</a:t>
            </a:r>
          </a:p>
          <a:p>
            <a:pPr lvl="2"/>
            <a:r>
              <a:rPr lang="en-US"/>
              <a:t>The list of blocks containing the data</a:t>
            </a:r>
          </a:p>
          <a:p>
            <a:pPr lvl="2"/>
            <a:r>
              <a:rPr lang="en-US"/>
              <a:t>Other information such as access control list or permissions, owner, time of access, etc?</a:t>
            </a:r>
          </a:p>
          <a:p>
            <a:pPr lvl="1"/>
            <a:r>
              <a:rPr lang="en-US"/>
              <a:t>And, can we be smart about layout?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5D8AD-C7BF-45FE-B07E-CE02A63F249C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FF"/>
                </a:solidFill>
              </a:rPr>
              <a:t>Implementing Directories</a:t>
            </a:r>
          </a:p>
        </p:txBody>
      </p:sp>
      <p:sp>
        <p:nvSpPr>
          <p:cNvPr id="4628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400"/>
              <a:t>What if files have large, variable-length names?</a:t>
            </a:r>
          </a:p>
          <a:p>
            <a:r>
              <a:rPr lang="en-US" sz="2400"/>
              <a:t>Solution:	</a:t>
            </a:r>
          </a:p>
          <a:p>
            <a:pPr lvl="1"/>
            <a:r>
              <a:rPr lang="en-US" sz="2000"/>
              <a:t>Limit file name length, say 255 chars, and use previous scheme</a:t>
            </a:r>
          </a:p>
          <a:p>
            <a:pPr lvl="2"/>
            <a:r>
              <a:rPr lang="en-US" sz="1800"/>
              <a:t>Pros: Simple        Cons: wastes space</a:t>
            </a:r>
          </a:p>
          <a:p>
            <a:pPr lvl="1"/>
            <a:r>
              <a:rPr lang="en-US" sz="2000"/>
              <a:t>Directory entry comprises fixed and variable portion</a:t>
            </a:r>
          </a:p>
          <a:p>
            <a:pPr lvl="2"/>
            <a:r>
              <a:rPr lang="en-US" sz="1800"/>
              <a:t>Fixed part starts with entry size, followed by attributes</a:t>
            </a:r>
          </a:p>
          <a:p>
            <a:pPr lvl="2"/>
            <a:r>
              <a:rPr lang="en-US" sz="1800"/>
              <a:t>Variable part has the file name</a:t>
            </a:r>
          </a:p>
          <a:p>
            <a:pPr lvl="2"/>
            <a:r>
              <a:rPr lang="en-US" sz="1800"/>
              <a:t>Pros: saves space     </a:t>
            </a:r>
          </a:p>
          <a:p>
            <a:pPr lvl="2"/>
            <a:r>
              <a:rPr lang="en-US" sz="1800"/>
              <a:t>Cons: holes on removal, page fault on file read, word boundaries</a:t>
            </a:r>
          </a:p>
          <a:p>
            <a:pPr lvl="1"/>
            <a:r>
              <a:rPr lang="en-US" sz="2000"/>
              <a:t>Directory entries are fixed in length, pointer to file name in heap</a:t>
            </a:r>
          </a:p>
          <a:p>
            <a:pPr lvl="2"/>
            <a:r>
              <a:rPr lang="en-US" sz="1800"/>
              <a:t>Pros: easy removal, no space wasted for word boundaries</a:t>
            </a:r>
          </a:p>
          <a:p>
            <a:pPr lvl="2"/>
            <a:r>
              <a:rPr lang="en-US" sz="1800"/>
              <a:t>Cons: manage heap, page faults on file names 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02D09-5D67-4784-969E-6D263F8CF4D0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8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305800" cy="1143000"/>
          </a:xfrm>
        </p:spPr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Managing file names: Example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D94A3-4E71-4158-BD1A-FB2EEB1D6C2A}" type="slidenum">
              <a:rPr lang="en-US"/>
              <a:pPr/>
              <a:t>21</a:t>
            </a:fld>
            <a:endParaRPr lang="en-US"/>
          </a:p>
        </p:txBody>
      </p:sp>
      <p:pic>
        <p:nvPicPr>
          <p:cNvPr id="463876" name="Picture 4" descr="6-1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1676400"/>
            <a:ext cx="6705600" cy="46688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FF"/>
                </a:solidFill>
              </a:rPr>
              <a:t>Directory Search</a:t>
            </a:r>
          </a:p>
        </p:txBody>
      </p:sp>
      <p:sp>
        <p:nvSpPr>
          <p:cNvPr id="4648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400"/>
              <a:t>Simple Linear search can be slow</a:t>
            </a:r>
          </a:p>
          <a:p>
            <a:r>
              <a:rPr lang="en-US" sz="2400"/>
              <a:t>Alternatives:</a:t>
            </a:r>
          </a:p>
          <a:p>
            <a:pPr lvl="1"/>
            <a:r>
              <a:rPr lang="en-US" sz="2000"/>
              <a:t>Use a per-directory hash table</a:t>
            </a:r>
          </a:p>
          <a:p>
            <a:pPr lvl="2"/>
            <a:r>
              <a:rPr lang="en-US" sz="1800"/>
              <a:t>Could use hash of file name to store entry for file</a:t>
            </a:r>
          </a:p>
          <a:p>
            <a:pPr lvl="2"/>
            <a:r>
              <a:rPr lang="en-US" sz="1800"/>
              <a:t>Pros: faster lookup</a:t>
            </a:r>
          </a:p>
          <a:p>
            <a:pPr lvl="2"/>
            <a:r>
              <a:rPr lang="en-US" sz="1800"/>
              <a:t>Cons: More complex management</a:t>
            </a:r>
          </a:p>
          <a:p>
            <a:pPr lvl="1"/>
            <a:r>
              <a:rPr lang="en-US" sz="2000"/>
              <a:t>Caching: cache the most recent searches</a:t>
            </a:r>
          </a:p>
          <a:p>
            <a:pPr lvl="2"/>
            <a:r>
              <a:rPr lang="en-US" sz="1800"/>
              <a:t>Look in cache before searching FS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6E355-C3C0-4A22-9AF7-3CBF76E50875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8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FF"/>
                </a:solidFill>
              </a:rPr>
              <a:t>Shared Files</a:t>
            </a:r>
          </a:p>
        </p:txBody>
      </p:sp>
      <p:sp>
        <p:nvSpPr>
          <p:cNvPr id="4659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400"/>
              <a:t>If B wants to share a file owned by C</a:t>
            </a:r>
          </a:p>
          <a:p>
            <a:pPr lvl="1"/>
            <a:r>
              <a:rPr lang="en-US" sz="2000"/>
              <a:t>One Solution: copy disk addresses in B’s directory entry</a:t>
            </a:r>
          </a:p>
          <a:p>
            <a:pPr lvl="1"/>
            <a:r>
              <a:rPr lang="en-US" sz="2000"/>
              <a:t>Problem: modification by one not reflected in other user’s view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3D02E-06A1-4B15-8EB0-4DFE5453E54B}" type="slidenum">
              <a:rPr lang="en-US"/>
              <a:pPr/>
              <a:t>23</a:t>
            </a:fld>
            <a:endParaRPr lang="en-US"/>
          </a:p>
        </p:txBody>
      </p:sp>
      <p:pic>
        <p:nvPicPr>
          <p:cNvPr id="465924" name="Picture 4" descr="6-1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19400" y="2811463"/>
            <a:ext cx="4113213" cy="38941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FF"/>
                </a:solidFill>
              </a:rPr>
              <a:t>Sharing Files: Solutions</a:t>
            </a:r>
          </a:p>
        </p:txBody>
      </p:sp>
      <p:sp>
        <p:nvSpPr>
          <p:cNvPr id="4669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/>
              <a:t>2 approaches:</a:t>
            </a:r>
          </a:p>
          <a:p>
            <a:pPr lvl="1"/>
            <a:r>
              <a:rPr lang="en-US" sz="2000"/>
              <a:t>Use i-nodes to store file information in directories</a:t>
            </a:r>
          </a:p>
          <a:p>
            <a:pPr lvl="2"/>
            <a:r>
              <a:rPr lang="en-US" sz="1800"/>
              <a:t>Cons: What happens if owner deletes file?</a:t>
            </a:r>
          </a:p>
          <a:p>
            <a:pPr lvl="2"/>
            <a:endParaRPr lang="en-US" sz="1800"/>
          </a:p>
          <a:p>
            <a:pPr lvl="2"/>
            <a:endParaRPr lang="en-US" sz="1800"/>
          </a:p>
          <a:p>
            <a:pPr lvl="2"/>
            <a:endParaRPr lang="en-US" sz="1800"/>
          </a:p>
          <a:p>
            <a:pPr lvl="2"/>
            <a:endParaRPr lang="en-US" sz="1800"/>
          </a:p>
          <a:p>
            <a:pPr lvl="2"/>
            <a:endParaRPr lang="en-US" sz="1800"/>
          </a:p>
          <a:p>
            <a:pPr lvl="2"/>
            <a:endParaRPr lang="en-US" sz="1800"/>
          </a:p>
          <a:p>
            <a:pPr lvl="2"/>
            <a:endParaRPr lang="en-US" sz="1800"/>
          </a:p>
          <a:p>
            <a:pPr lvl="1"/>
            <a:r>
              <a:rPr lang="en-US" sz="2000"/>
              <a:t>Symbolic links: B links to C’s file by creating a file in its directory</a:t>
            </a:r>
          </a:p>
          <a:p>
            <a:pPr lvl="2"/>
            <a:r>
              <a:rPr lang="en-US" sz="1800"/>
              <a:t>The new Link file contains path name of file being linked</a:t>
            </a:r>
          </a:p>
          <a:p>
            <a:pPr lvl="2"/>
            <a:r>
              <a:rPr lang="en-US" sz="1800"/>
              <a:t>Cons: read overhead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88EF-62C6-4373-9FCE-5B4B5E74FCAC}" type="slidenum">
              <a:rPr lang="en-US"/>
              <a:pPr/>
              <a:t>24</a:t>
            </a:fld>
            <a:endParaRPr lang="en-US"/>
          </a:p>
        </p:txBody>
      </p:sp>
      <p:pic>
        <p:nvPicPr>
          <p:cNvPr id="466948" name="Picture 4" descr="6-1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2200" y="2743200"/>
            <a:ext cx="4467225" cy="22971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9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9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9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FF"/>
                </a:solidFill>
              </a:rPr>
              <a:t>Disk Space Management</a:t>
            </a:r>
          </a:p>
        </p:txBody>
      </p:sp>
      <p:sp>
        <p:nvSpPr>
          <p:cNvPr id="4679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400"/>
              <a:t>Files stored as fixed-size blocks</a:t>
            </a:r>
          </a:p>
          <a:p>
            <a:r>
              <a:rPr lang="en-US" sz="2400"/>
              <a:t>What is a good block size? (sector, track, cylinder?)</a:t>
            </a:r>
          </a:p>
          <a:p>
            <a:pPr lvl="1"/>
            <a:r>
              <a:rPr lang="en-US" sz="2000"/>
              <a:t>If 131,072 bytes/track, rotation time 8.33 ms, seek time 10 ms</a:t>
            </a:r>
          </a:p>
          <a:p>
            <a:pPr lvl="1"/>
            <a:r>
              <a:rPr lang="en-US" sz="2000"/>
              <a:t>To read k bytes block: 10+ 4.165 + (k/131072)*8.33 ms</a:t>
            </a:r>
          </a:p>
          <a:p>
            <a:pPr lvl="1"/>
            <a:r>
              <a:rPr lang="en-US" sz="2000"/>
              <a:t>Median file size: 2 KB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A9E32-7E2F-4A28-90E0-985C49800E1A}" type="slidenum">
              <a:rPr lang="en-US"/>
              <a:pPr/>
              <a:t>25</a:t>
            </a:fld>
            <a:endParaRPr lang="en-US"/>
          </a:p>
        </p:txBody>
      </p:sp>
      <p:pic>
        <p:nvPicPr>
          <p:cNvPr id="467972" name="Picture 4" descr="6-2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850" y="3562350"/>
            <a:ext cx="8464550" cy="3143250"/>
          </a:xfrm>
          <a:prstGeom prst="rect">
            <a:avLst/>
          </a:prstGeom>
          <a:noFill/>
        </p:spPr>
      </p:pic>
      <p:sp>
        <p:nvSpPr>
          <p:cNvPr id="467973" name="Text Box 5"/>
          <p:cNvSpPr txBox="1">
            <a:spLocks noChangeArrowheads="1"/>
          </p:cNvSpPr>
          <p:nvPr/>
        </p:nvSpPr>
        <p:spPr bwMode="auto">
          <a:xfrm>
            <a:off x="3703638" y="6521450"/>
            <a:ext cx="10969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latin typeface="Helvetica" pitchFamily="34" charset="0"/>
              </a:rPr>
              <a:t>Block size</a:t>
            </a:r>
            <a:endParaRPr lang="en-US" sz="32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0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>
                <a:solidFill>
                  <a:srgbClr val="0000FF"/>
                </a:solidFill>
              </a:rPr>
              <a:t>Managing Free Disk Space</a:t>
            </a:r>
          </a:p>
        </p:txBody>
      </p:sp>
      <p:sp>
        <p:nvSpPr>
          <p:cNvPr id="4700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12392"/>
            <a:ext cx="8229600" cy="4389120"/>
          </a:xfrm>
        </p:spPr>
        <p:txBody>
          <a:bodyPr/>
          <a:lstStyle/>
          <a:p>
            <a:r>
              <a:rPr lang="en-US" sz="2400"/>
              <a:t>2 approaches to keep track of free disk blocks</a:t>
            </a:r>
          </a:p>
          <a:p>
            <a:pPr lvl="1"/>
            <a:r>
              <a:rPr lang="en-US" sz="2000"/>
              <a:t>Linked list and bitmap approach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BCC4A-8F9E-4BB3-A4B5-3F554E561DB1}" type="slidenum">
              <a:rPr lang="en-US"/>
              <a:pPr/>
              <a:t>26</a:t>
            </a:fld>
            <a:endParaRPr lang="en-US"/>
          </a:p>
        </p:txBody>
      </p:sp>
      <p:pic>
        <p:nvPicPr>
          <p:cNvPr id="470020" name="Picture 4"/>
          <p:cNvPicPr>
            <a:picLocks noChangeAspect="1" noChangeArrowheads="1"/>
          </p:cNvPicPr>
          <p:nvPr/>
        </p:nvPicPr>
        <p:blipFill>
          <a:blip r:embed="rId2"/>
          <a:srcRect l="20258" t="42467" r="17830" b="26407"/>
          <a:stretch>
            <a:fillRect/>
          </a:stretch>
        </p:blipFill>
        <p:spPr bwMode="auto">
          <a:xfrm>
            <a:off x="685800" y="2486025"/>
            <a:ext cx="7429500" cy="436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>
                <a:solidFill>
                  <a:srgbClr val="0000FF"/>
                </a:solidFill>
              </a:rPr>
              <a:t>Tracking free space</a:t>
            </a:r>
          </a:p>
        </p:txBody>
      </p:sp>
      <p:sp>
        <p:nvSpPr>
          <p:cNvPr id="4710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36192"/>
            <a:ext cx="8229600" cy="4389120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Storing free blocks in a Linked List</a:t>
            </a:r>
          </a:p>
          <a:p>
            <a:pPr lvl="1"/>
            <a:r>
              <a:rPr lang="en-US" sz="2000" dirty="0"/>
              <a:t>Only one block need to be kept in memory</a:t>
            </a:r>
          </a:p>
          <a:p>
            <a:pPr lvl="1"/>
            <a:r>
              <a:rPr lang="en-US" sz="2000" dirty="0"/>
              <a:t>Bad scenario:  Solution (c)</a:t>
            </a:r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r>
              <a:rPr lang="en-US" sz="2400" dirty="0"/>
              <a:t>Storing bitmaps</a:t>
            </a:r>
          </a:p>
          <a:p>
            <a:pPr lvl="1"/>
            <a:r>
              <a:rPr lang="en-US" sz="2000" dirty="0"/>
              <a:t>Lesser storage in most cases</a:t>
            </a:r>
          </a:p>
          <a:p>
            <a:pPr lvl="1"/>
            <a:r>
              <a:rPr lang="en-US" sz="2000" dirty="0"/>
              <a:t>Allocated disk blocks are closer to each other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BD93C-3507-45A0-A745-E1703ED183C7}" type="slidenum">
              <a:rPr lang="en-US"/>
              <a:pPr/>
              <a:t>27</a:t>
            </a:fld>
            <a:endParaRPr lang="en-US"/>
          </a:p>
        </p:txBody>
      </p:sp>
      <p:pic>
        <p:nvPicPr>
          <p:cNvPr id="471044" name="Picture 4" descr="6-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2514600"/>
            <a:ext cx="5943600" cy="22066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Measured file lifetimes, sizes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935480"/>
            <a:ext cx="8686800" cy="4389120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Source: “A Comparison of File System Workloads”, Drew </a:t>
            </a:r>
            <a:r>
              <a:rPr lang="en-US" sz="2400" dirty="0" err="1" smtClean="0"/>
              <a:t>Roselli</a:t>
            </a:r>
            <a:r>
              <a:rPr lang="en-US" sz="2400" dirty="0" smtClean="0"/>
              <a:t>, Jacob R. Lorch, and Thomas E. </a:t>
            </a:r>
            <a:r>
              <a:rPr lang="en-US" sz="2400" dirty="0" smtClean="0"/>
              <a:t>Anderson, 2000 USENIX Technical Conference 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File Size                       Lifetime (byte)             Lifetime (block)</a:t>
            </a:r>
          </a:p>
          <a:p>
            <a:r>
              <a:rPr lang="en-US" sz="2400" dirty="0" smtClean="0"/>
              <a:t>(C): Block deleted-block created; (D): File deleted-File created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A0551-CD9F-4DE1-A063-80297BB083CF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43010" name="AutoShape 2" descr="https://www.usenix.org/events/usenix2000/general/full_papers/roselli.2/roselli_html/filesize.uniq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012" name="AutoShape 4" descr="https://www.usenix.org/events/usenix2000/general/full_papers/roselli.2/roselli_html/filesize.uniq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014" name="AutoShape 6" descr="https://www.usenix.org/events/usenix2000/general/full_papers/roselli.2/roselli_html/filesize.gif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3015" name="Picture 7" descr="C:\Users\ken\Desktop\filesize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124200"/>
            <a:ext cx="3048000" cy="2286000"/>
          </a:xfrm>
          <a:prstGeom prst="rect">
            <a:avLst/>
          </a:prstGeom>
          <a:noFill/>
        </p:spPr>
      </p:pic>
      <p:pic>
        <p:nvPicPr>
          <p:cNvPr id="43016" name="Picture 8" descr="C:\Users\ken\Desktop\differences_7-8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24200" y="3124200"/>
            <a:ext cx="3048000" cy="2286000"/>
          </a:xfrm>
          <a:prstGeom prst="rect">
            <a:avLst/>
          </a:prstGeom>
          <a:noFill/>
        </p:spPr>
      </p:pic>
      <p:pic>
        <p:nvPicPr>
          <p:cNvPr id="43017" name="Picture 9" descr="C:\Users\ken\Desktop\blockLifetime_512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00" y="3124200"/>
            <a:ext cx="3048000" cy="2286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Observations?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files are quite small</a:t>
            </a:r>
          </a:p>
          <a:p>
            <a:pPr lvl="1"/>
            <a:r>
              <a:rPr lang="en-US" dirty="0" smtClean="0"/>
              <a:t>So Linux idea was a good one…</a:t>
            </a:r>
          </a:p>
          <a:p>
            <a:r>
              <a:rPr lang="en-US" dirty="0" smtClean="0"/>
              <a:t>Many files have fairly short lifetimes</a:t>
            </a:r>
          </a:p>
          <a:p>
            <a:pPr lvl="1"/>
            <a:r>
              <a:rPr lang="en-US" dirty="0" smtClean="0"/>
              <a:t>So write-through cache policy can be a big win</a:t>
            </a:r>
          </a:p>
          <a:p>
            <a:pPr lvl="1"/>
            <a:r>
              <a:rPr lang="en-US" dirty="0" smtClean="0"/>
              <a:t>With luck, file may be deleted before we ever write it to the disk at all!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A0551-CD9F-4DE1-A063-80297BB083CF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Overall structure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A0551-CD9F-4DE1-A063-80297BB083CF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219200" y="2057400"/>
            <a:ext cx="129540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User </a:t>
            </a:r>
            <a:br>
              <a:rPr lang="en-US" dirty="0" smtClean="0"/>
            </a:br>
            <a:r>
              <a:rPr lang="en-US" dirty="0" smtClean="0"/>
              <a:t>Process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2819400"/>
            <a:ext cx="8153400" cy="1588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143000" y="3048000"/>
            <a:ext cx="3581400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File System Cache (“buffer”)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800600" y="3048000"/>
            <a:ext cx="1600200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Inode</a:t>
            </a:r>
            <a:r>
              <a:rPr lang="en-US" dirty="0" smtClean="0"/>
              <a:t> cache</a:t>
            </a:r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304800" y="3732212"/>
            <a:ext cx="8153400" cy="1588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562600" y="4038600"/>
            <a:ext cx="129540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Disk Driver</a:t>
            </a:r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6400800" y="4724400"/>
            <a:ext cx="1143000" cy="838200"/>
          </a:xfrm>
          <a:prstGeom prst="straightConnector1">
            <a:avLst/>
          </a:prstGeom>
          <a:ln w="28575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http://tbn2.google.com/images?q=tbn:iMmiit1p1XEjWM:http://www.techfresh.net/wp-content/uploads/2007/11/fujitsu_mhz2bh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0" y="5029200"/>
            <a:ext cx="1123950" cy="1057276"/>
          </a:xfrm>
          <a:prstGeom prst="rect">
            <a:avLst/>
          </a:prstGeom>
          <a:noFill/>
        </p:spPr>
      </p:pic>
      <p:sp>
        <p:nvSpPr>
          <p:cNvPr id="18" name="Flowchart: Multidocument 17"/>
          <p:cNvSpPr/>
          <p:nvPr/>
        </p:nvSpPr>
        <p:spPr>
          <a:xfrm>
            <a:off x="3429000" y="4191000"/>
            <a:ext cx="1143000" cy="685800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I/O requests</a:t>
            </a:r>
            <a:endParaRPr lang="en-US" sz="1200" b="1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4572000" y="4495800"/>
            <a:ext cx="990600" cy="1588"/>
          </a:xfrm>
          <a:prstGeom prst="straightConnector1">
            <a:avLst/>
          </a:prstGeom>
          <a:ln w="28575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2209800" y="3505200"/>
            <a:ext cx="1143000" cy="838200"/>
          </a:xfrm>
          <a:prstGeom prst="straightConnector1">
            <a:avLst/>
          </a:prstGeom>
          <a:ln w="28575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10800000" flipV="1">
            <a:off x="4648200" y="3505200"/>
            <a:ext cx="1066800" cy="838200"/>
          </a:xfrm>
          <a:prstGeom prst="straightConnector1">
            <a:avLst/>
          </a:prstGeom>
          <a:ln w="28575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6553200" y="2935069"/>
            <a:ext cx="160020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Copy of superblock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2590800" y="2057400"/>
            <a:ext cx="129540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User </a:t>
            </a:r>
            <a:br>
              <a:rPr lang="en-US" dirty="0" smtClean="0"/>
            </a:br>
            <a:r>
              <a:rPr lang="en-US" dirty="0" smtClean="0"/>
              <a:t>Process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76200" y="2895600"/>
            <a:ext cx="1143000" cy="7386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 smtClean="0"/>
              <a:t>File System Module (kernel)</a:t>
            </a:r>
            <a:endParaRPr lang="en-US" sz="1400" i="1" dirty="0"/>
          </a:p>
        </p:txBody>
      </p:sp>
      <p:sp>
        <p:nvSpPr>
          <p:cNvPr id="28" name="TextBox 27"/>
          <p:cNvSpPr txBox="1"/>
          <p:nvPr/>
        </p:nvSpPr>
        <p:spPr>
          <a:xfrm>
            <a:off x="1981200" y="4267200"/>
            <a:ext cx="1143000" cy="7386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 smtClean="0"/>
              <a:t>Physical Storage Layer</a:t>
            </a:r>
            <a:endParaRPr lang="en-US" sz="1400" i="1" dirty="0"/>
          </a:p>
        </p:txBody>
      </p:sp>
      <p:sp>
        <p:nvSpPr>
          <p:cNvPr id="29" name="TextBox 28"/>
          <p:cNvSpPr txBox="1"/>
          <p:nvPr/>
        </p:nvSpPr>
        <p:spPr>
          <a:xfrm>
            <a:off x="76200" y="2283023"/>
            <a:ext cx="1143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 smtClean="0"/>
              <a:t>User mode</a:t>
            </a:r>
            <a:endParaRPr lang="en-US" sz="1400" i="1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Fancier issues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Optimizing disk head movement</a:t>
            </a:r>
          </a:p>
          <a:p>
            <a:pPr lvl="1"/>
            <a:r>
              <a:rPr lang="en-US" dirty="0" smtClean="0"/>
              <a:t>It turns out that the cost of moving the disk arm (seek) is very high</a:t>
            </a:r>
          </a:p>
          <a:p>
            <a:pPr lvl="1"/>
            <a:r>
              <a:rPr lang="en-US" dirty="0" smtClean="0"/>
              <a:t>Optimal way to read a list of blocks?</a:t>
            </a:r>
          </a:p>
          <a:p>
            <a:pPr lvl="2"/>
            <a:r>
              <a:rPr lang="en-US" dirty="0" smtClean="0"/>
              <a:t>Put them in order</a:t>
            </a:r>
          </a:p>
          <a:p>
            <a:pPr lvl="2"/>
            <a:r>
              <a:rPr lang="en-US" dirty="0" smtClean="0"/>
              <a:t>Seek to the outside rim of the disk</a:t>
            </a:r>
          </a:p>
          <a:p>
            <a:pPr lvl="2"/>
            <a:r>
              <a:rPr lang="en-US" dirty="0" smtClean="0"/>
              <a:t>Then pick up blocks in “inward” order….</a:t>
            </a:r>
          </a:p>
          <a:p>
            <a:pPr lvl="1"/>
            <a:r>
              <a:rPr lang="en-US" dirty="0" smtClean="0"/>
              <a:t>Many disk drivers reorder requests for this reason.  Algorithm is called “C-Scan” because disk arm moves in a circular motion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A0551-CD9F-4DE1-A063-80297BB083CF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Perils of C-Scan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Sorting the blocks before doing the I/O can cause some nasty surprises!</a:t>
            </a:r>
          </a:p>
          <a:p>
            <a:pPr lvl="1"/>
            <a:r>
              <a:rPr lang="en-US" dirty="0" smtClean="0"/>
              <a:t>For example, suppose that John User</a:t>
            </a:r>
          </a:p>
          <a:p>
            <a:pPr lvl="2"/>
            <a:r>
              <a:rPr lang="en-US" dirty="0" smtClean="0"/>
              <a:t>Creates a file “picture of Mom” (allocates </a:t>
            </a:r>
            <a:r>
              <a:rPr lang="en-US" dirty="0" err="1" smtClean="0"/>
              <a:t>inode</a:t>
            </a:r>
            <a:r>
              <a:rPr lang="en-US" dirty="0" smtClean="0"/>
              <a:t>, blocks..)</a:t>
            </a:r>
          </a:p>
          <a:p>
            <a:pPr lvl="2"/>
            <a:r>
              <a:rPr lang="en-US" dirty="0" smtClean="0"/>
              <a:t>Crops the file: “Mom-cropped” (  “                “          “         )</a:t>
            </a:r>
          </a:p>
          <a:p>
            <a:pPr lvl="2"/>
            <a:r>
              <a:rPr lang="en-US" dirty="0" smtClean="0"/>
              <a:t>Deletes “picture of Mom” (now some go back to free list)</a:t>
            </a:r>
          </a:p>
          <a:p>
            <a:pPr lvl="2"/>
            <a:r>
              <a:rPr lang="en-US" dirty="0" smtClean="0"/>
              <a:t>Renames “Mom-cropped” as “picture of Mom” (updates dir.)</a:t>
            </a:r>
          </a:p>
          <a:p>
            <a:pPr lvl="1"/>
            <a:r>
              <a:rPr lang="en-US" dirty="0" smtClean="0"/>
              <a:t>Sequence did MANY disk reads and writes!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A0551-CD9F-4DE1-A063-80297BB083CF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Perils of C-Scan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Suppose the computer were to crash</a:t>
            </a:r>
          </a:p>
          <a:p>
            <a:r>
              <a:rPr lang="en-US" dirty="0" smtClean="0"/>
              <a:t>If we did the I/O operations in order, then we simply chop off history in the past</a:t>
            </a:r>
          </a:p>
          <a:p>
            <a:r>
              <a:rPr lang="en-US" dirty="0" smtClean="0"/>
              <a:t>But if we were in the midst of a re0rdered list of operations we may see a mixture</a:t>
            </a:r>
          </a:p>
          <a:p>
            <a:pPr lvl="1"/>
            <a:r>
              <a:rPr lang="en-US" dirty="0" smtClean="0"/>
              <a:t>Some things from the future </a:t>
            </a:r>
          </a:p>
          <a:p>
            <a:pPr lvl="1"/>
            <a:r>
              <a:rPr lang="en-US" dirty="0" smtClean="0"/>
              <a:t>Some from the past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A0551-CD9F-4DE1-A063-80297BB083CF}" type="slidenum">
              <a:rPr lang="en-US" smtClean="0"/>
              <a:pPr/>
              <a:t>32</a:t>
            </a:fld>
            <a:endParaRPr lang="en-US"/>
          </a:p>
        </p:txBody>
      </p:sp>
      <p:pic>
        <p:nvPicPr>
          <p:cNvPr id="45059" name="Picture 3" descr="C:\Users\ken\AppData\Local\Microsoft\Windows\Temporary Internet Files\Content.IE5\GYE4PE1Z\MCTN00095_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72200" y="457200"/>
            <a:ext cx="2514600" cy="19852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Bad things if a crash occurs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Perhaps an </a:t>
            </a:r>
            <a:r>
              <a:rPr lang="en-US" dirty="0" err="1" smtClean="0"/>
              <a:t>inode</a:t>
            </a:r>
            <a:r>
              <a:rPr lang="en-US" dirty="0" smtClean="0"/>
              <a:t> we are using is still shown on the </a:t>
            </a:r>
            <a:r>
              <a:rPr lang="en-US" dirty="0" err="1" smtClean="0"/>
              <a:t>inode</a:t>
            </a:r>
            <a:r>
              <a:rPr lang="en-US" dirty="0" smtClean="0"/>
              <a:t> free list, or blocks allocated to one of the files are on the block free list</a:t>
            </a:r>
          </a:p>
          <a:p>
            <a:r>
              <a:rPr lang="en-US" dirty="0" smtClean="0"/>
              <a:t>For example free list could be updated and yet “Picture of Mom” wasn’t actually deleted yet because that requires a write to the directory, too</a:t>
            </a:r>
          </a:p>
          <a:p>
            <a:r>
              <a:rPr lang="en-US" dirty="0" smtClean="0"/>
              <a:t>Could even end up with two files named Picture of Mom, or files that share blocks!</a:t>
            </a:r>
          </a:p>
          <a:p>
            <a:endParaRPr lang="en-US" dirty="0" smtClean="0"/>
          </a:p>
          <a:p>
            <a:r>
              <a:rPr lang="en-US" dirty="0" smtClean="0"/>
              <a:t>Sounds like reordering disk I/O is very risky!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A0551-CD9F-4DE1-A063-80297BB083CF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Perils of C-Scan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avoid this risk, modern O/S actually gives the disk driver a partially ordered list of I/O requests</a:t>
            </a:r>
          </a:p>
          <a:p>
            <a:pPr lvl="1"/>
            <a:r>
              <a:rPr lang="en-US" dirty="0" smtClean="0"/>
              <a:t>Rule is: if the O/S says “A happens before B”, the driver must respect that</a:t>
            </a:r>
          </a:p>
          <a:p>
            <a:pPr lvl="1"/>
            <a:r>
              <a:rPr lang="en-US" dirty="0" smtClean="0"/>
              <a:t>But if O/S says “A and B can be done in any order” the driver is allowed to reorder them for C-Scan</a:t>
            </a:r>
          </a:p>
          <a:p>
            <a:r>
              <a:rPr lang="en-US" dirty="0" smtClean="0"/>
              <a:t>This ensures that if a crash occurs, we won’t have reordered sensitive actions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A0551-CD9F-4DE1-A063-80297BB083CF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Basic sequence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User application does a file operation</a:t>
            </a:r>
          </a:p>
          <a:p>
            <a:pPr lvl="1"/>
            <a:r>
              <a:rPr lang="en-US" dirty="0" smtClean="0"/>
              <a:t>Perhaps, open, then seek, then read</a:t>
            </a:r>
          </a:p>
          <a:p>
            <a:r>
              <a:rPr lang="en-US" dirty="0" smtClean="0"/>
              <a:t>O/S tries to satisfy requests using cached records</a:t>
            </a:r>
          </a:p>
          <a:p>
            <a:pPr lvl="1"/>
            <a:r>
              <a:rPr lang="en-US" dirty="0" smtClean="0"/>
              <a:t>If needed data isn’t in the cache, posts an I/O request and makes the user process (actually: the kernel thread) wait</a:t>
            </a:r>
          </a:p>
          <a:p>
            <a:pPr lvl="1"/>
            <a:r>
              <a:rPr lang="en-US" dirty="0" smtClean="0"/>
              <a:t>Upon completion, perform the request, copying data into or from the user’s space as needed</a:t>
            </a:r>
          </a:p>
          <a:p>
            <a:pPr lvl="1"/>
            <a:r>
              <a:rPr lang="en-US" dirty="0" smtClean="0"/>
              <a:t>Then make user process </a:t>
            </a:r>
            <a:r>
              <a:rPr lang="en-US" dirty="0" err="1" smtClean="0"/>
              <a:t>runable</a:t>
            </a:r>
            <a:r>
              <a:rPr lang="en-US" dirty="0" smtClean="0"/>
              <a:t> again</a:t>
            </a:r>
          </a:p>
          <a:p>
            <a:r>
              <a:rPr lang="en-US" dirty="0" smtClean="0"/>
              <a:t>With a cache hit, a file system operation might take 100us… if it misses, perhaps 10-50ms to a hard disk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60E2C-F391-4265-A031-0B794B3505A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0000FF"/>
                </a:solidFill>
              </a:rPr>
              <a:t>Prefetch</a:t>
            </a:r>
            <a:r>
              <a:rPr lang="en-US" dirty="0" smtClean="0">
                <a:solidFill>
                  <a:srgbClr val="0000FF"/>
                </a:solidFill>
              </a:rPr>
              <a:t> policy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kernels </a:t>
            </a:r>
            <a:r>
              <a:rPr lang="en-US" i="1" dirty="0" err="1" smtClean="0"/>
              <a:t>prefetch</a:t>
            </a:r>
            <a:r>
              <a:rPr lang="en-US" dirty="0" smtClean="0"/>
              <a:t> file blocks</a:t>
            </a:r>
          </a:p>
          <a:p>
            <a:pPr lvl="1"/>
            <a:r>
              <a:rPr lang="en-US" dirty="0" smtClean="0"/>
              <a:t>Fetch first two blocks of data when file is opened</a:t>
            </a:r>
          </a:p>
          <a:p>
            <a:pPr lvl="1"/>
            <a:r>
              <a:rPr lang="en-US" dirty="0" smtClean="0"/>
              <a:t>If user reads blocks </a:t>
            </a:r>
            <a:r>
              <a:rPr lang="en-US" dirty="0" err="1" smtClean="0"/>
              <a:t>i</a:t>
            </a:r>
            <a:r>
              <a:rPr lang="en-US" dirty="0" smtClean="0"/>
              <a:t>, i+1 then </a:t>
            </a:r>
            <a:r>
              <a:rPr lang="en-US" dirty="0" err="1" smtClean="0"/>
              <a:t>prefetch</a:t>
            </a:r>
            <a:r>
              <a:rPr lang="en-US" dirty="0" smtClean="0"/>
              <a:t> i+2</a:t>
            </a:r>
          </a:p>
          <a:p>
            <a:r>
              <a:rPr lang="en-US" dirty="0" smtClean="0"/>
              <a:t>Goal?</a:t>
            </a:r>
          </a:p>
          <a:p>
            <a:pPr lvl="1"/>
            <a:r>
              <a:rPr lang="en-US" dirty="0" smtClean="0"/>
              <a:t>Keep the disk a little ahead of the application</a:t>
            </a:r>
          </a:p>
          <a:p>
            <a:pPr lvl="1"/>
            <a:r>
              <a:rPr lang="en-US" dirty="0" smtClean="0"/>
              <a:t>But don’t waste time doing unnecessary I/O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A0551-CD9F-4DE1-A063-80297BB083C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Write-behind policy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When user does a write, update the </a:t>
            </a:r>
            <a:r>
              <a:rPr lang="en-US" i="1" dirty="0" smtClean="0"/>
              <a:t>cache</a:t>
            </a:r>
          </a:p>
          <a:p>
            <a:pPr lvl="1"/>
            <a:r>
              <a:rPr lang="en-US" dirty="0" smtClean="0"/>
              <a:t>Thus, cached version of file, </a:t>
            </a:r>
            <a:r>
              <a:rPr lang="en-US" dirty="0" err="1" smtClean="0"/>
              <a:t>inode</a:t>
            </a:r>
            <a:r>
              <a:rPr lang="en-US" dirty="0" smtClean="0"/>
              <a:t> and super block can be “more current” than the version actually on the disk</a:t>
            </a:r>
          </a:p>
          <a:p>
            <a:pPr lvl="1"/>
            <a:r>
              <a:rPr lang="en-US" dirty="0" smtClean="0"/>
              <a:t>Periodically, like once every 60 seconds, “sync” the cache with the disk by writing out dirty entries</a:t>
            </a:r>
          </a:p>
          <a:p>
            <a:pPr lvl="1"/>
            <a:r>
              <a:rPr lang="en-US" dirty="0" smtClean="0"/>
              <a:t>Also if file is closed or user explicitly calls </a:t>
            </a:r>
            <a:r>
              <a:rPr lang="en-US" i="1" dirty="0" err="1" smtClean="0"/>
              <a:t>fsync</a:t>
            </a:r>
            <a:r>
              <a:rPr lang="en-US" i="1" dirty="0" smtClean="0"/>
              <a:t>()</a:t>
            </a:r>
          </a:p>
          <a:p>
            <a:r>
              <a:rPr lang="en-US" i="1" dirty="0" smtClean="0"/>
              <a:t>Crash?</a:t>
            </a:r>
          </a:p>
          <a:p>
            <a:pPr lvl="1"/>
            <a:r>
              <a:rPr lang="en-US" dirty="0" smtClean="0"/>
              <a:t>O/S wants file system to make sense… but doesn’t care if some “</a:t>
            </a:r>
            <a:r>
              <a:rPr lang="en-US" dirty="0" err="1" smtClean="0"/>
              <a:t>unsynced</a:t>
            </a:r>
            <a:r>
              <a:rPr lang="en-US" dirty="0" smtClean="0"/>
              <a:t>” data was lost!  </a:t>
            </a:r>
          </a:p>
          <a:p>
            <a:pPr lvl="1"/>
            <a:r>
              <a:rPr lang="en-US" dirty="0" smtClean="0"/>
              <a:t>If an application does something sensitive, it calls </a:t>
            </a:r>
            <a:r>
              <a:rPr lang="en-US" dirty="0" err="1" smtClean="0"/>
              <a:t>fsync</a:t>
            </a:r>
            <a:r>
              <a:rPr lang="en-US" dirty="0" smtClean="0"/>
              <a:t>() before telling the human user the request is done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A0551-CD9F-4DE1-A063-80297BB083CF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6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>
                <a:solidFill>
                  <a:srgbClr val="0000FF"/>
                </a:solidFill>
              </a:rPr>
              <a:t>File Control Block</a:t>
            </a:r>
          </a:p>
        </p:txBody>
      </p:sp>
      <p:sp>
        <p:nvSpPr>
          <p:cNvPr id="4986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36192"/>
            <a:ext cx="8229600" cy="4389120"/>
          </a:xfrm>
        </p:spPr>
        <p:txBody>
          <a:bodyPr/>
          <a:lstStyle/>
          <a:p>
            <a:r>
              <a:rPr lang="en-US" sz="2400" dirty="0"/>
              <a:t>FCB has all the information about the file</a:t>
            </a:r>
          </a:p>
          <a:p>
            <a:pPr lvl="1"/>
            <a:r>
              <a:rPr lang="en-US" sz="2000" dirty="0" smtClean="0"/>
              <a:t>Linux </a:t>
            </a:r>
            <a:r>
              <a:rPr lang="en-US" sz="2000" dirty="0"/>
              <a:t>systems call these </a:t>
            </a:r>
            <a:r>
              <a:rPr lang="en-US" sz="2000" dirty="0" err="1"/>
              <a:t>i</a:t>
            </a:r>
            <a:r>
              <a:rPr lang="en-US" sz="2000" dirty="0"/>
              <a:t>-node structures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602E6-97FF-471F-909D-720271692159}" type="slidenum">
              <a:rPr lang="en-US"/>
              <a:pPr/>
              <a:t>7</a:t>
            </a:fld>
            <a:endParaRPr lang="en-US"/>
          </a:p>
        </p:txBody>
      </p:sp>
      <p:pic>
        <p:nvPicPr>
          <p:cNvPr id="498692" name="Picture 4"/>
          <p:cNvPicPr>
            <a:picLocks noChangeAspect="1" noChangeArrowheads="1"/>
          </p:cNvPicPr>
          <p:nvPr/>
        </p:nvPicPr>
        <p:blipFill>
          <a:blip r:embed="rId2"/>
          <a:srcRect l="706" t="7463" r="706" b="7787"/>
          <a:stretch>
            <a:fillRect/>
          </a:stretch>
        </p:blipFill>
        <p:spPr bwMode="auto">
          <a:xfrm>
            <a:off x="2286000" y="2667000"/>
            <a:ext cx="4983163" cy="3213100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7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305800" cy="1143000"/>
          </a:xfrm>
        </p:spPr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Files Open and Read</a:t>
            </a:r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9365E-5E8D-4B14-AF90-2701BDAF89DE}" type="slidenum">
              <a:rPr lang="en-US"/>
              <a:pPr/>
              <a:t>8</a:t>
            </a:fld>
            <a:endParaRPr lang="en-US"/>
          </a:p>
        </p:txBody>
      </p:sp>
      <p:pic>
        <p:nvPicPr>
          <p:cNvPr id="499715" name="Picture 3"/>
          <p:cNvPicPr>
            <a:picLocks noChangeAspect="1" noChangeArrowheads="1"/>
          </p:cNvPicPr>
          <p:nvPr/>
        </p:nvPicPr>
        <p:blipFill>
          <a:blip r:embed="rId2"/>
          <a:srcRect l="4422" t="1373" r="3906" b="687"/>
          <a:stretch>
            <a:fillRect/>
          </a:stretch>
        </p:blipFill>
        <p:spPr bwMode="auto">
          <a:xfrm>
            <a:off x="1295400" y="1524000"/>
            <a:ext cx="6386513" cy="5114925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FF"/>
                </a:solidFill>
              </a:rPr>
              <a:t>File System Layout</a:t>
            </a:r>
          </a:p>
        </p:txBody>
      </p:sp>
      <p:sp>
        <p:nvSpPr>
          <p:cNvPr id="5007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400"/>
              <a:t>File System is stored on disks</a:t>
            </a:r>
          </a:p>
          <a:p>
            <a:pPr lvl="1"/>
            <a:r>
              <a:rPr lang="en-US" sz="2000"/>
              <a:t>Disk is divided into 1 or more partitions</a:t>
            </a:r>
          </a:p>
          <a:p>
            <a:pPr lvl="1"/>
            <a:r>
              <a:rPr lang="en-US" sz="2000"/>
              <a:t>Sector 0 of disk called Master Boot Record</a:t>
            </a:r>
          </a:p>
          <a:p>
            <a:pPr lvl="1"/>
            <a:r>
              <a:rPr lang="en-US" sz="2000"/>
              <a:t>End of MBR has partition table (start &amp; end address of partitions)</a:t>
            </a:r>
          </a:p>
          <a:p>
            <a:r>
              <a:rPr lang="en-US" sz="2400"/>
              <a:t>First block of each partition has boot block</a:t>
            </a:r>
          </a:p>
          <a:p>
            <a:pPr lvl="1"/>
            <a:r>
              <a:rPr lang="en-US" sz="2000"/>
              <a:t>Loaded by MBR and executed on boot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8AA5E-90F9-4079-9D13-B029F0494CA1}" type="slidenum">
              <a:rPr lang="en-US"/>
              <a:pPr/>
              <a:t>9</a:t>
            </a:fld>
            <a:endParaRPr lang="en-US"/>
          </a:p>
        </p:txBody>
      </p:sp>
      <p:pic>
        <p:nvPicPr>
          <p:cNvPr id="500740" name="Picture 4" descr="6-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3919538"/>
            <a:ext cx="6718300" cy="27860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5713</TotalTime>
  <Words>1657</Words>
  <Application>Microsoft Office PowerPoint</Application>
  <PresentationFormat>On-screen Show (4:3)</PresentationFormat>
  <Paragraphs>257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Flow</vt:lpstr>
      <vt:lpstr>File System Implementation Issues</vt:lpstr>
      <vt:lpstr>File System Implementation</vt:lpstr>
      <vt:lpstr>Overall structure</vt:lpstr>
      <vt:lpstr>Basic sequence</vt:lpstr>
      <vt:lpstr>Prefetch policy</vt:lpstr>
      <vt:lpstr>Write-behind policy</vt:lpstr>
      <vt:lpstr>File Control Block</vt:lpstr>
      <vt:lpstr>Files Open and Read</vt:lpstr>
      <vt:lpstr>File System Layout</vt:lpstr>
      <vt:lpstr>Implementing Files</vt:lpstr>
      <vt:lpstr>Contiguous Allocation</vt:lpstr>
      <vt:lpstr>Linked List Allocation</vt:lpstr>
      <vt:lpstr>Linked List Allocation</vt:lpstr>
      <vt:lpstr>Using an in-memory table</vt:lpstr>
      <vt:lpstr>FAT Discussion</vt:lpstr>
      <vt:lpstr>Linux: Three behaviors</vt:lpstr>
      <vt:lpstr>I-nodes (Linux)</vt:lpstr>
      <vt:lpstr>I-nodes (Linux)</vt:lpstr>
      <vt:lpstr>Implementing Directories</vt:lpstr>
      <vt:lpstr>Implementing Directories</vt:lpstr>
      <vt:lpstr>Managing file names: Example</vt:lpstr>
      <vt:lpstr>Directory Search</vt:lpstr>
      <vt:lpstr>Shared Files</vt:lpstr>
      <vt:lpstr>Sharing Files: Solutions</vt:lpstr>
      <vt:lpstr>Disk Space Management</vt:lpstr>
      <vt:lpstr>Managing Free Disk Space</vt:lpstr>
      <vt:lpstr>Tracking free space</vt:lpstr>
      <vt:lpstr>Measured file lifetimes, sizes</vt:lpstr>
      <vt:lpstr>Observations?</vt:lpstr>
      <vt:lpstr>Fancier issues</vt:lpstr>
      <vt:lpstr>Perils of C-Scan</vt:lpstr>
      <vt:lpstr>Perils of C-Scan</vt:lpstr>
      <vt:lpstr>Bad things if a crash occurs</vt:lpstr>
      <vt:lpstr>Perils of C-Scan</vt:lpstr>
    </vt:vector>
  </TitlesOfParts>
  <Company>Cornell University CS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Language Support for Concurrency</dc:title>
  <dc:creator>Ranveer Chandra</dc:creator>
  <cp:lastModifiedBy>Ken Birman</cp:lastModifiedBy>
  <cp:revision>165</cp:revision>
  <dcterms:created xsi:type="dcterms:W3CDTF">2005-02-09T03:28:32Z</dcterms:created>
  <dcterms:modified xsi:type="dcterms:W3CDTF">2009-03-09T17:35:05Z</dcterms:modified>
</cp:coreProperties>
</file>