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6"/>
  </p:handoutMasterIdLst>
  <p:sldIdLst>
    <p:sldId id="256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313" r:id="rId41"/>
    <p:sldId id="286" r:id="rId42"/>
    <p:sldId id="287" r:id="rId43"/>
    <p:sldId id="288" r:id="rId44"/>
    <p:sldId id="314" r:id="rId4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84" y="-10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84AA094-8679-4F8C-968A-D1B676D16449}" type="datetimeFigureOut">
              <a:rPr lang="fr-FR" smtClean="0"/>
              <a:pPr/>
              <a:t>03/03/2009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F3A406A-637E-4355-AE8D-403116F77D56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I: Putting it all together: DLLs</a:t>
            </a:r>
            <a:br>
              <a:rPr lang="en-US" dirty="0" smtClean="0"/>
            </a:br>
            <a:r>
              <a:rPr lang="en-US" dirty="0" smtClean="0"/>
              <a:t>II: </a:t>
            </a:r>
            <a:r>
              <a:rPr lang="en-US" dirty="0" err="1" smtClean="0"/>
              <a:t>Malloc</a:t>
            </a:r>
            <a:r>
              <a:rPr lang="en-US" dirty="0" smtClean="0"/>
              <a:t>/Free (Heap Storage Management)</a:t>
            </a:r>
            <a:endParaRPr lang="fr-BE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</a:t>
            </a:r>
            <a:r>
              <a:rPr lang="en-US" dirty="0" err="1" smtClean="0"/>
              <a:t>Birman</a:t>
            </a:r>
            <a:endParaRPr lang="fr-B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Memory layout for different programs will differ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Point is that segment sizes differ…</a:t>
            </a:r>
          </a:p>
          <a:p>
            <a:pPr lvl="1"/>
            <a:r>
              <a:rPr lang="en-US"/>
              <a:t>E.g. you and I both use the window library</a:t>
            </a:r>
          </a:p>
          <a:p>
            <a:pPr lvl="1"/>
            <a:r>
              <a:rPr lang="en-US"/>
              <a:t>But your program is huge and mine is small</a:t>
            </a:r>
          </a:p>
          <a:p>
            <a:r>
              <a:rPr lang="en-US"/>
              <a:t>Even when we share a library, the code segment won’t be at the same place in memory for each of us!</a:t>
            </a:r>
          </a:p>
          <a:p>
            <a:r>
              <a:rPr lang="en-US"/>
              <a:t>How can we compile code for this case?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5B6-2F8F-42C1-BB19-D9DAA5453104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basic issue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Comes down to how machine instructions are represented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2800"/>
              <a:t>load _Xmin,r2</a:t>
            </a:r>
          </a:p>
          <a:p>
            <a:pPr>
              <a:lnSpc>
                <a:spcPct val="90000"/>
              </a:lnSpc>
            </a:pPr>
            <a:r>
              <a:rPr lang="en-US" sz="2800"/>
              <a:t>Loop:	load	-(r0),r1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2800"/>
              <a:t>add	r1,r2,r1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2800"/>
              <a:t>store r1,(r2)+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2800"/>
              <a:t>add	 $-5,r3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2800"/>
              <a:t>jnz	 Loop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06A-D118-468E-B48E-6225657194A3}" type="slidenum">
              <a:rPr lang="en-US"/>
              <a:pPr/>
              <a:t>11</a:t>
            </a:fld>
            <a:endParaRPr lang="en-US"/>
          </a:p>
        </p:txBody>
      </p:sp>
      <p:sp>
        <p:nvSpPr>
          <p:cNvPr id="453636" name="AutoShape 4"/>
          <p:cNvSpPr>
            <a:spLocks noChangeArrowheads="1"/>
          </p:cNvSpPr>
          <p:nvPr/>
        </p:nvSpPr>
        <p:spPr bwMode="auto">
          <a:xfrm>
            <a:off x="4572000" y="4038600"/>
            <a:ext cx="3581400" cy="609600"/>
          </a:xfrm>
          <a:prstGeom prst="wedgeRectCallout">
            <a:avLst>
              <a:gd name="adj1" fmla="val -54167"/>
              <a:gd name="adj2" fmla="val 1122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Where was the constant -5 stored in memory?</a:t>
            </a:r>
          </a:p>
        </p:txBody>
      </p:sp>
      <p:sp>
        <p:nvSpPr>
          <p:cNvPr id="453637" name="AutoShape 5"/>
          <p:cNvSpPr>
            <a:spLocks noChangeArrowheads="1"/>
          </p:cNvSpPr>
          <p:nvPr/>
        </p:nvSpPr>
        <p:spPr bwMode="auto">
          <a:xfrm>
            <a:off x="4953000" y="2590800"/>
            <a:ext cx="3657600" cy="1295400"/>
          </a:xfrm>
          <a:prstGeom prst="wedgeRectCallout">
            <a:avLst>
              <a:gd name="adj1" fmla="val -71745"/>
              <a:gd name="adj2" fmla="val 15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_Xmin is in the data segment.  Each copy of the library has its own data segment at a different place in memory!</a:t>
            </a:r>
          </a:p>
        </p:txBody>
      </p:sp>
      <p:sp>
        <p:nvSpPr>
          <p:cNvPr id="453638" name="AutoShape 6"/>
          <p:cNvSpPr>
            <a:spLocks noChangeArrowheads="1"/>
          </p:cNvSpPr>
          <p:nvPr/>
        </p:nvSpPr>
        <p:spPr bwMode="auto">
          <a:xfrm>
            <a:off x="4648200" y="5029200"/>
            <a:ext cx="3581400" cy="609600"/>
          </a:xfrm>
          <a:prstGeom prst="wedgeRectCallout">
            <a:avLst>
              <a:gd name="adj1" fmla="val -61880"/>
              <a:gd name="adj2" fmla="val 5104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Does the linker “fix” the address to which we jump at link time?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Position independent code (PIC)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Idea is to compile our code so that if we have a register containing the base of the data segment for each library, it won’t have any references to actual addresses in it</a:t>
            </a:r>
          </a:p>
          <a:p>
            <a:pPr lvl="1"/>
            <a:r>
              <a:rPr lang="en-US"/>
              <a:t>Instead of _Xmin, compiler generates something more like _XminOffset(R6)</a:t>
            </a:r>
          </a:p>
          <a:p>
            <a:pPr lvl="1"/>
            <a:r>
              <a:rPr lang="en-US"/>
              <a:t>Assumes that R6 is loaded with appropriate base address!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DB0C5-7AAC-448C-840D-8FCC112126BD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about the jump?</a:t>
            </a:r>
          </a:p>
        </p:txBody>
      </p:sp>
      <p:sp>
        <p:nvSpPr>
          <p:cNvPr id="455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Here, compiler can generate PC-relative addressing</a:t>
            </a:r>
          </a:p>
          <a:p>
            <a:pPr lvl="1"/>
            <a:r>
              <a:rPr lang="en-US"/>
              <a:t>Instead of	jnz Loop…</a:t>
            </a:r>
          </a:p>
          <a:p>
            <a:pPr lvl="1"/>
            <a:r>
              <a:rPr lang="en-US"/>
              <a:t>…. 		jnz	-64(PC)</a:t>
            </a:r>
          </a:p>
          <a:p>
            <a:pPr lvl="1"/>
            <a:endParaRPr lang="en-US"/>
          </a:p>
          <a:p>
            <a:r>
              <a:rPr lang="en-US"/>
              <a:t>This kind of code is a little slower hence you usually have to TELL the compiler or it won’t do this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6D18-2357-4D64-ACD4-5567450A032F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Managing PIC code</a:t>
            </a:r>
          </a:p>
        </p:txBody>
      </p:sp>
      <p:sp>
        <p:nvSpPr>
          <p:cNvPr id="456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Once we generate PIC code and data segments, each process needs a table</a:t>
            </a:r>
          </a:p>
          <a:p>
            <a:pPr lvl="1">
              <a:lnSpc>
                <a:spcPct val="90000"/>
              </a:lnSpc>
            </a:pPr>
            <a:r>
              <a:rPr lang="en-US"/>
              <a:t>One entry per code segment</a:t>
            </a:r>
          </a:p>
          <a:p>
            <a:pPr lvl="1">
              <a:lnSpc>
                <a:spcPct val="90000"/>
              </a:lnSpc>
            </a:pPr>
            <a:r>
              <a:rPr lang="en-US"/>
              <a:t>It tells where the data segment for that code segment is located</a:t>
            </a:r>
          </a:p>
          <a:p>
            <a:pPr lvl="1">
              <a:lnSpc>
                <a:spcPct val="90000"/>
              </a:lnSpc>
            </a:pPr>
            <a:r>
              <a:rPr lang="en-US"/>
              <a:t>To call the code segment</a:t>
            </a:r>
          </a:p>
          <a:p>
            <a:pPr lvl="2">
              <a:lnSpc>
                <a:spcPct val="90000"/>
              </a:lnSpc>
            </a:pPr>
            <a:r>
              <a:rPr lang="en-US"/>
              <a:t>Push old value of Rb (base register) to the stack</a:t>
            </a:r>
          </a:p>
          <a:p>
            <a:pPr lvl="2">
              <a:lnSpc>
                <a:spcPct val="90000"/>
              </a:lnSpc>
            </a:pPr>
            <a:r>
              <a:rPr lang="en-US"/>
              <a:t>Load appropriate value from table</a:t>
            </a:r>
          </a:p>
          <a:p>
            <a:pPr lvl="2">
              <a:lnSpc>
                <a:spcPct val="90000"/>
              </a:lnSpc>
            </a:pPr>
            <a:r>
              <a:rPr lang="en-US"/>
              <a:t>Call the procedure in question</a:t>
            </a:r>
          </a:p>
          <a:p>
            <a:pPr lvl="2">
              <a:lnSpc>
                <a:spcPct val="90000"/>
              </a:lnSpc>
            </a:pPr>
            <a:r>
              <a:rPr lang="en-US"/>
              <a:t>Pop previous value of Rb back from stack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E96F-E3DB-4C47-AB64-D139B1AD95A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“Call the procedure”</a:t>
            </a:r>
          </a:p>
        </p:txBody>
      </p:sp>
      <p:sp>
        <p:nvSpPr>
          <p:cNvPr id="457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Notice that even the call needs to be done as an indirection!</a:t>
            </a:r>
          </a:p>
          <a:p>
            <a:r>
              <a:rPr lang="en-US" sz="2800"/>
              <a:t>In C:</a:t>
            </a:r>
          </a:p>
          <a:p>
            <a:pPr lvl="1"/>
            <a:r>
              <a:rPr lang="en-US" sz="2400"/>
              <a:t>Suppose that code_seg_base is the base of the code segment for a function that returns an integer, and we want to call a procedure at offset 0x200 in the code segment</a:t>
            </a:r>
          </a:p>
          <a:p>
            <a:pPr lvl="1"/>
            <a:r>
              <a:rPr lang="en-US" sz="2400"/>
              <a:t>We call:   res = (*(code_seg_base+0x200))(args)</a:t>
            </a:r>
          </a:p>
          <a:p>
            <a:pPr lvl="1"/>
            <a:r>
              <a:rPr lang="en-US" sz="2400"/>
              <a:t>Assumes code_seg_base is declared like this:</a:t>
            </a:r>
            <a:br>
              <a:rPr lang="en-US" sz="2400"/>
            </a:br>
            <a:r>
              <a:rPr lang="en-US" sz="2400"/>
              <a:t>		 int (*code_seg_base)();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96F14-E2F7-479D-8CCA-6EC491916AD0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So…</a:t>
            </a:r>
          </a:p>
        </p:txBody>
      </p:sp>
      <p:sp>
        <p:nvSpPr>
          <p:cNvPr id="458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Compile each library using PIC</a:t>
            </a:r>
          </a:p>
          <a:p>
            <a:pPr>
              <a:lnSpc>
                <a:spcPct val="90000"/>
              </a:lnSpc>
            </a:pPr>
            <a:r>
              <a:rPr lang="en-US"/>
              <a:t>When loading the program</a:t>
            </a:r>
          </a:p>
          <a:p>
            <a:pPr lvl="1">
              <a:lnSpc>
                <a:spcPct val="90000"/>
              </a:lnSpc>
            </a:pPr>
            <a:r>
              <a:rPr lang="en-US"/>
              <a:t>Put the code segment anywhere, but remember where you put it (code_seg_base)</a:t>
            </a:r>
          </a:p>
          <a:p>
            <a:pPr lvl="1">
              <a:lnSpc>
                <a:spcPct val="90000"/>
              </a:lnSpc>
            </a:pPr>
            <a:r>
              <a:rPr lang="en-US"/>
              <a:t>Make a fresh, private copy of the data segment – same size as the “original” copy, but private for this process.  Remember base address for use during procedure calls</a:t>
            </a:r>
          </a:p>
          <a:p>
            <a:pPr lvl="1">
              <a:lnSpc>
                <a:spcPct val="90000"/>
              </a:lnSpc>
            </a:pPr>
            <a:r>
              <a:rPr lang="en-US"/>
              <a:t>Initialize it from the original version</a:t>
            </a:r>
          </a:p>
          <a:p>
            <a:pPr lvl="1">
              <a:lnSpc>
                <a:spcPct val="90000"/>
              </a:lnSpc>
            </a:pPr>
            <a:r>
              <a:rPr lang="en-US"/>
              <a:t>Allocate and zero a suitable BSS region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6852-42E7-4ED8-8D3A-0779CE00561A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Linux…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This results in a table, potentially visible to debugger, in Linux called  _ _ DYNAMIC</a:t>
            </a:r>
          </a:p>
          <a:p>
            <a:pPr lvl="1"/>
            <a:r>
              <a:rPr lang="en-US" sz="2400"/>
              <a:t>Entries consist of</a:t>
            </a:r>
          </a:p>
          <a:p>
            <a:pPr lvl="2"/>
            <a:r>
              <a:rPr lang="en-US" sz="2000"/>
              <a:t>Name of the file containing the library code</a:t>
            </a:r>
          </a:p>
          <a:p>
            <a:pPr lvl="2"/>
            <a:r>
              <a:rPr lang="en-US" sz="2000"/>
              <a:t>Status bits: 0 if not yet loaded, 1 if loaded</a:t>
            </a:r>
          </a:p>
          <a:p>
            <a:pPr lvl="2"/>
            <a:r>
              <a:rPr lang="en-US" sz="2000"/>
              <a:t>Code base address</a:t>
            </a:r>
          </a:p>
          <a:p>
            <a:pPr lvl="2"/>
            <a:r>
              <a:rPr lang="en-US" sz="2000"/>
              <a:t>Data segment base address</a:t>
            </a:r>
          </a:p>
          <a:p>
            <a:pPr lvl="1"/>
            <a:r>
              <a:rPr lang="en-US" sz="2400"/>
              <a:t>On first access</a:t>
            </a:r>
          </a:p>
          <a:p>
            <a:pPr lvl="2"/>
            <a:r>
              <a:rPr lang="en-US" sz="2000"/>
              <a:t>“Map” the file into memory, remembering base addr</a:t>
            </a:r>
          </a:p>
          <a:p>
            <a:pPr lvl="2"/>
            <a:r>
              <a:rPr lang="en-US" sz="2000"/>
              <a:t>Malloc and initialize copy of data segment</a:t>
            </a:r>
          </a:p>
          <a:p>
            <a:pPr lvl="2"/>
            <a:r>
              <a:rPr lang="en-US" sz="2000"/>
              <a:t>Update the entry for this segment accordingly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E1AA-6062-43AF-9CEC-6EA93C140681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Mapping a file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/>
              <a:t>Everyone is used to the normal file system interface</a:t>
            </a:r>
          </a:p>
          <a:p>
            <a:pPr lvl="1"/>
            <a:r>
              <a:rPr lang="en-US" sz="2400"/>
              <a:t>File open, seek, read, write</a:t>
            </a:r>
          </a:p>
          <a:p>
            <a:r>
              <a:rPr lang="en-US" sz="2800"/>
              <a:t>But Linix and Windows also support memory mapping of files</a:t>
            </a:r>
          </a:p>
          <a:p>
            <a:pPr lvl="1"/>
            <a:r>
              <a:rPr lang="en-US" sz="2400">
                <a:latin typeface="Courier New" pitchFamily="49" charset="0"/>
              </a:rPr>
              <a:t>Base_addr = mmap(“file-name”, …)</a:t>
            </a:r>
          </a:p>
          <a:p>
            <a:pPr lvl="1"/>
            <a:r>
              <a:rPr lang="en-US" sz="2400"/>
              <a:t>This creates a window in memory and you can directly access the file contents at that address range!  </a:t>
            </a:r>
          </a:p>
          <a:p>
            <a:pPr lvl="1"/>
            <a:r>
              <a:rPr lang="en-US" sz="2400"/>
              <a:t>Moreover, different processes can share a file</a:t>
            </a:r>
          </a:p>
          <a:p>
            <a:pPr lvl="1"/>
            <a:r>
              <a:rPr lang="en-US" sz="2400"/>
              <a:t>Arguments tell mmap how to set up permissions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22D19-CCBB-4419-9C67-D92A18E06E91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461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So…</a:t>
            </a:r>
          </a:p>
          <a:p>
            <a:pPr lvl="1">
              <a:lnSpc>
                <a:spcPct val="90000"/>
              </a:lnSpc>
            </a:pPr>
            <a:r>
              <a:rPr lang="en-US"/>
              <a:t>Compile with PIC directive to compiler</a:t>
            </a:r>
          </a:p>
          <a:p>
            <a:pPr lvl="1">
              <a:lnSpc>
                <a:spcPct val="90000"/>
              </a:lnSpc>
            </a:pPr>
            <a:r>
              <a:rPr lang="en-US"/>
              <a:t>But also need to decide where the library will be placed in the file system</a:t>
            </a:r>
          </a:p>
          <a:p>
            <a:pPr>
              <a:lnSpc>
                <a:spcPct val="90000"/>
              </a:lnSpc>
            </a:pPr>
            <a:r>
              <a:rPr lang="en-US"/>
              <a:t>Now, compile application program and tell it that the windowing library is a DLL</a:t>
            </a:r>
          </a:p>
          <a:p>
            <a:pPr lvl="1">
              <a:lnSpc>
                <a:spcPct val="90000"/>
              </a:lnSpc>
            </a:pPr>
            <a:r>
              <a:rPr lang="en-US"/>
              <a:t>It needs to know the file name, e.g. /lib/xxx.so</a:t>
            </a:r>
          </a:p>
          <a:p>
            <a:pPr>
              <a:lnSpc>
                <a:spcPct val="90000"/>
              </a:lnSpc>
            </a:pPr>
            <a:r>
              <a:rPr lang="en-US"/>
              <a:t>Resulting executable is tiny… and will link to the DLL at runtime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67A-BA72-4CAA-B01B-316B10F8A4E6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Dynamically Linked Libraries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DLLs are popular!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Even Microsoft DOS had them</a:t>
            </a:r>
          </a:p>
          <a:p>
            <a:pPr lvl="1"/>
            <a:r>
              <a:rPr lang="en-US"/>
              <a:t>In DOS, they sometimes put multiple DLLs at the same base address</a:t>
            </a:r>
          </a:p>
          <a:p>
            <a:pPr lvl="1"/>
            <a:r>
              <a:rPr lang="en-US"/>
              <a:t>Requires them to swap A out if B gets used, and vice versa, but makes memory footprint of programs smaller</a:t>
            </a:r>
          </a:p>
          <a:p>
            <a:r>
              <a:rPr lang="en-US"/>
              <a:t>Very widely used now… almost universal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D217-0689-47B7-932B-74FAEA4C8E75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Consequence for page table?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single process may be linked to a LOT of segments</a:t>
            </a:r>
          </a:p>
          <a:p>
            <a:pPr lvl="1"/>
            <a:r>
              <a:rPr lang="en-US"/>
              <a:t>Suppose: 10 libraries and 30 threads</a:t>
            </a:r>
          </a:p>
          <a:p>
            <a:pPr lvl="2"/>
            <a:r>
              <a:rPr lang="en-US"/>
              <a:t>You’ll have 2 segments per library</a:t>
            </a:r>
          </a:p>
          <a:p>
            <a:pPr lvl="2"/>
            <a:r>
              <a:rPr lang="en-US"/>
              <a:t>Plus approximately five for the main process</a:t>
            </a:r>
          </a:p>
          <a:p>
            <a:pPr lvl="2"/>
            <a:r>
              <a:rPr lang="en-US"/>
              <a:t>Plus 30 for lightweight thread stacks</a:t>
            </a:r>
          </a:p>
          <a:p>
            <a:pPr lvl="2"/>
            <a:r>
              <a:rPr lang="en-US"/>
              <a:t>… a total of 55 segments!</a:t>
            </a:r>
          </a:p>
          <a:p>
            <a:pPr lvl="1"/>
            <a:r>
              <a:rPr lang="en-US"/>
              <a:t>And these are spread “all over the place” with big gaps between them (why?)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60CB-D44D-4AA5-B235-33E00E65147D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Page table might be huge</a:t>
            </a:r>
          </a:p>
          <a:p>
            <a:pPr lvl="1"/>
            <a:r>
              <a:rPr lang="en-US"/>
              <a:t>Covers an enormous range of addresses</a:t>
            </a:r>
          </a:p>
          <a:p>
            <a:pPr lvl="1"/>
            <a:r>
              <a:rPr lang="en-US"/>
              <a:t>And has big holes in it</a:t>
            </a:r>
          </a:p>
          <a:p>
            <a:r>
              <a:rPr lang="en-US"/>
              <a:t>One approach: page the page table</a:t>
            </a:r>
          </a:p>
          <a:p>
            <a:pPr lvl="1"/>
            <a:r>
              <a:rPr lang="en-US"/>
              <a:t>Costs get high</a:t>
            </a:r>
          </a:p>
          <a:p>
            <a:r>
              <a:rPr lang="en-US"/>
              <a:t>Better approach: an </a:t>
            </a:r>
            <a:r>
              <a:rPr lang="en-US" i="1"/>
              <a:t>inverted page table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50746-5223-4904-B265-5C5A6E6BCAA2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Inverted page table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Must be implemented by hardware</a:t>
            </a:r>
          </a:p>
          <a:p>
            <a:r>
              <a:rPr lang="en-US"/>
              <a:t>Idea is this:</a:t>
            </a:r>
          </a:p>
          <a:p>
            <a:pPr lvl="1"/>
            <a:r>
              <a:rPr lang="en-US"/>
              <a:t>Instead of having one page table entry per virtual memory page, have one PTE per physical memory page</a:t>
            </a:r>
          </a:p>
          <a:p>
            <a:pPr lvl="1"/>
            <a:r>
              <a:rPr lang="en-US"/>
              <a:t>It tells which process and which virtual page is currently resident in this physical page</a:t>
            </a:r>
          </a:p>
          <a:p>
            <a:pPr lvl="1"/>
            <a:r>
              <a:rPr lang="en-US"/>
              <a:t>The O/S keeps “remaining” PTE’s for non-resident virtual pages in some other table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597C0-BCC9-4504-A05F-3908B5E110DF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Benefits?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With an inverted page table, we have an overhead of precisely one PTE per physical page of memory</a:t>
            </a:r>
          </a:p>
          <a:p>
            <a:r>
              <a:rPr lang="en-US"/>
              <a:t>CPU needs to be able to search this quickly</a:t>
            </a:r>
          </a:p>
          <a:p>
            <a:pPr lvl="1"/>
            <a:r>
              <a:rPr lang="en-US"/>
              <a:t>Turns out to be identical to what TLB already was doing (an associative lookup)</a:t>
            </a:r>
          </a:p>
          <a:p>
            <a:pPr lvl="1"/>
            <a:r>
              <a:rPr lang="en-US"/>
              <a:t>So can leverage existing hardware to solve this problem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DAF9-B307-4C4A-BFD3-19597438812E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All modern systems use DLLs heavily</a:t>
            </a:r>
          </a:p>
          <a:p>
            <a:pPr lvl="1">
              <a:lnSpc>
                <a:spcPct val="90000"/>
              </a:lnSpc>
            </a:pPr>
            <a:r>
              <a:rPr lang="en-US"/>
              <a:t>You can build your own</a:t>
            </a:r>
          </a:p>
          <a:p>
            <a:pPr lvl="1">
              <a:lnSpc>
                <a:spcPct val="90000"/>
              </a:lnSpc>
            </a:pPr>
            <a:r>
              <a:rPr lang="en-US"/>
              <a:t>Just need to understand how to tell the compiler what you are doing (for PIC, and to agree on the name for the DLL files)</a:t>
            </a:r>
          </a:p>
          <a:p>
            <a:pPr>
              <a:lnSpc>
                <a:spcPct val="90000"/>
              </a:lnSpc>
            </a:pPr>
            <a:r>
              <a:rPr lang="en-US"/>
              <a:t>Only some computers support inverted page tables</a:t>
            </a:r>
          </a:p>
          <a:p>
            <a:pPr>
              <a:lnSpc>
                <a:spcPct val="90000"/>
              </a:lnSpc>
            </a:pPr>
            <a:r>
              <a:rPr lang="en-US"/>
              <a:t>Others typically have a two-level paging scheme that pages the page table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32A5-927F-4974-9697-43AA81F84500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54ED1-250D-47EE-9F2F-1FCB6174B93C}" type="slidenum">
              <a:rPr lang="en-US"/>
              <a:pPr/>
              <a:t>26</a:t>
            </a:fld>
            <a:endParaRPr lang="en-US"/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Dynamic Memory Management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Aft>
                <a:spcPct val="10000"/>
              </a:spcAft>
            </a:pPr>
            <a:r>
              <a:rPr lang="en-US" sz="2800"/>
              <a:t>Notice that the O/S kernel can manage memory in a fairly trivial way:</a:t>
            </a:r>
          </a:p>
          <a:p>
            <a:pPr lvl="1">
              <a:lnSpc>
                <a:spcPct val="80000"/>
              </a:lnSpc>
              <a:spcAft>
                <a:spcPct val="10000"/>
              </a:spcAft>
            </a:pPr>
            <a:r>
              <a:rPr lang="en-US" sz="2400"/>
              <a:t>All memory allocations are in units of “pages”</a:t>
            </a:r>
          </a:p>
          <a:p>
            <a:pPr lvl="1">
              <a:lnSpc>
                <a:spcPct val="80000"/>
              </a:lnSpc>
              <a:spcAft>
                <a:spcPct val="10000"/>
              </a:spcAft>
            </a:pPr>
            <a:r>
              <a:rPr lang="en-US" sz="2400"/>
              <a:t>And pages can be anywhere in memory… so a simple free list is the only data structure needed</a:t>
            </a:r>
          </a:p>
          <a:p>
            <a:pPr>
              <a:lnSpc>
                <a:spcPct val="80000"/>
              </a:lnSpc>
              <a:spcAft>
                <a:spcPct val="10000"/>
              </a:spcAft>
            </a:pPr>
            <a:endParaRPr lang="en-US" sz="2800"/>
          </a:p>
          <a:p>
            <a:pPr>
              <a:lnSpc>
                <a:spcPct val="80000"/>
              </a:lnSpc>
              <a:spcAft>
                <a:spcPct val="10000"/>
              </a:spcAft>
            </a:pPr>
            <a:r>
              <a:rPr lang="en-US" sz="2800"/>
              <a:t>But for variable-sized objects, we need a heap:</a:t>
            </a:r>
          </a:p>
          <a:p>
            <a:pPr lvl="1">
              <a:lnSpc>
                <a:spcPct val="80000"/>
              </a:lnSpc>
              <a:spcAft>
                <a:spcPct val="10000"/>
              </a:spcAft>
            </a:pPr>
            <a:r>
              <a:rPr lang="en-US" sz="2400"/>
              <a:t>Used for all dynamic memory allocations</a:t>
            </a:r>
          </a:p>
          <a:p>
            <a:pPr lvl="2">
              <a:lnSpc>
                <a:spcPct val="80000"/>
              </a:lnSpc>
              <a:spcAft>
                <a:spcPct val="10000"/>
              </a:spcAft>
            </a:pPr>
            <a:r>
              <a:rPr lang="en-US" sz="2000"/>
              <a:t>malloc/free in C, new/delete in C++, new/garbage collection in Java</a:t>
            </a:r>
          </a:p>
          <a:p>
            <a:pPr lvl="1">
              <a:lnSpc>
                <a:spcPct val="80000"/>
              </a:lnSpc>
              <a:spcAft>
                <a:spcPct val="10000"/>
              </a:spcAft>
            </a:pPr>
            <a:r>
              <a:rPr lang="en-US" sz="2400"/>
              <a:t> Is a very large array allocated by OS, managed by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11AC-6A8F-4466-A3BB-24641266EE55}" type="slidenum">
              <a:rPr lang="en-US"/>
              <a:pPr/>
              <a:t>27</a:t>
            </a:fld>
            <a:endParaRPr lang="en-US"/>
          </a:p>
        </p:txBody>
      </p:sp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Allocation and </a:t>
            </a:r>
            <a:r>
              <a:rPr lang="en-US" dirty="0" err="1">
                <a:solidFill>
                  <a:srgbClr val="0000FF"/>
                </a:solidFill>
              </a:rPr>
              <a:t>deallocation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sz="2400" dirty="0"/>
              <a:t>What happens when you call:</a:t>
            </a:r>
          </a:p>
          <a:p>
            <a:pPr lvl="1"/>
            <a:r>
              <a:rPr lang="en-US" sz="2000" dirty="0" err="1">
                <a:latin typeface="Comic Sans MS" pitchFamily="66" charset="0"/>
              </a:rPr>
              <a:t>int</a:t>
            </a:r>
            <a:r>
              <a:rPr lang="en-US" sz="2000" dirty="0">
                <a:latin typeface="Comic Sans MS" pitchFamily="66" charset="0"/>
              </a:rPr>
              <a:t> *p = (</a:t>
            </a:r>
            <a:r>
              <a:rPr lang="en-US" sz="2000" dirty="0" err="1">
                <a:latin typeface="Comic Sans MS" pitchFamily="66" charset="0"/>
              </a:rPr>
              <a:t>int</a:t>
            </a:r>
            <a:r>
              <a:rPr lang="en-US" sz="2000" dirty="0">
                <a:latin typeface="Comic Sans MS" pitchFamily="66" charset="0"/>
              </a:rPr>
              <a:t> *)</a:t>
            </a:r>
            <a:r>
              <a:rPr lang="en-US" sz="2000" dirty="0" err="1">
                <a:latin typeface="Comic Sans MS" pitchFamily="66" charset="0"/>
              </a:rPr>
              <a:t>malloc</a:t>
            </a:r>
            <a:r>
              <a:rPr lang="en-US" sz="2000" dirty="0">
                <a:latin typeface="Comic Sans MS" pitchFamily="66" charset="0"/>
              </a:rPr>
              <a:t>(2500*</a:t>
            </a:r>
            <a:r>
              <a:rPr lang="en-US" sz="2000" dirty="0" err="1">
                <a:latin typeface="Comic Sans MS" pitchFamily="66" charset="0"/>
              </a:rPr>
              <a:t>sizeof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int</a:t>
            </a:r>
            <a:r>
              <a:rPr lang="en-US" sz="2000" dirty="0">
                <a:latin typeface="Comic Sans MS" pitchFamily="66" charset="0"/>
              </a:rPr>
              <a:t>));</a:t>
            </a:r>
          </a:p>
          <a:p>
            <a:pPr lvl="2"/>
            <a:r>
              <a:rPr lang="en-US" sz="1800" dirty="0"/>
              <a:t>Allocator slices a chunk of the heap and gives it to the program</a:t>
            </a:r>
          </a:p>
          <a:p>
            <a:pPr lvl="1"/>
            <a:r>
              <a:rPr lang="en-US" sz="2000" dirty="0">
                <a:latin typeface="Comic Sans MS" pitchFamily="66" charset="0"/>
              </a:rPr>
              <a:t>free(p);</a:t>
            </a:r>
          </a:p>
          <a:p>
            <a:pPr lvl="2"/>
            <a:r>
              <a:rPr lang="en-US" sz="1800" dirty="0" err="1"/>
              <a:t>Deallocator</a:t>
            </a:r>
            <a:r>
              <a:rPr lang="en-US" sz="1800" dirty="0"/>
              <a:t> will put back the allocated space to a free list</a:t>
            </a:r>
          </a:p>
          <a:p>
            <a:r>
              <a:rPr lang="en-US" sz="2400" dirty="0"/>
              <a:t>Simplest implementation:</a:t>
            </a:r>
          </a:p>
          <a:p>
            <a:pPr lvl="1"/>
            <a:r>
              <a:rPr lang="en-US" sz="2000" dirty="0"/>
              <a:t>Allocation: increment pointer on every allocation</a:t>
            </a:r>
          </a:p>
          <a:p>
            <a:pPr lvl="1"/>
            <a:r>
              <a:rPr lang="en-US" sz="2000" dirty="0" err="1"/>
              <a:t>Deallocation</a:t>
            </a:r>
            <a:r>
              <a:rPr lang="en-US" sz="2000" dirty="0"/>
              <a:t>: no-op</a:t>
            </a:r>
          </a:p>
          <a:p>
            <a:pPr lvl="1"/>
            <a:r>
              <a:rPr lang="en-US" sz="2000" dirty="0"/>
              <a:t>Problems: lots of fragmentation</a:t>
            </a:r>
          </a:p>
        </p:txBody>
      </p:sp>
      <p:sp>
        <p:nvSpPr>
          <p:cNvPr id="401422" name="Rectangle 14"/>
          <p:cNvSpPr>
            <a:spLocks noChangeArrowheads="1"/>
          </p:cNvSpPr>
          <p:nvPr/>
        </p:nvSpPr>
        <p:spPr bwMode="auto">
          <a:xfrm>
            <a:off x="1066800" y="5029200"/>
            <a:ext cx="7162800" cy="6858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1423" name="Text Box 15"/>
          <p:cNvSpPr txBox="1">
            <a:spLocks noChangeArrowheads="1"/>
          </p:cNvSpPr>
          <p:nvPr/>
        </p:nvSpPr>
        <p:spPr bwMode="auto">
          <a:xfrm>
            <a:off x="4556125" y="5151438"/>
            <a:ext cx="298926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Comic Sans MS" pitchFamily="66" charset="0"/>
              </a:rPr>
              <a:t>heap (free memory)</a:t>
            </a:r>
          </a:p>
        </p:txBody>
      </p:sp>
      <p:sp>
        <p:nvSpPr>
          <p:cNvPr id="401424" name="Line 16"/>
          <p:cNvSpPr>
            <a:spLocks noChangeShapeType="1"/>
          </p:cNvSpPr>
          <p:nvPr/>
        </p:nvSpPr>
        <p:spPr bwMode="auto">
          <a:xfrm>
            <a:off x="2895600" y="5791200"/>
            <a:ext cx="0" cy="838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01425" name="Text Box 17"/>
          <p:cNvSpPr txBox="1">
            <a:spLocks noChangeArrowheads="1"/>
          </p:cNvSpPr>
          <p:nvPr/>
        </p:nvSpPr>
        <p:spPr bwMode="auto">
          <a:xfrm>
            <a:off x="2971800" y="6248400"/>
            <a:ext cx="3184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Comic Sans MS" pitchFamily="66" charset="0"/>
              </a:rPr>
              <a:t>current free position</a:t>
            </a:r>
          </a:p>
        </p:txBody>
      </p:sp>
      <p:sp>
        <p:nvSpPr>
          <p:cNvPr id="401426" name="Line 18"/>
          <p:cNvSpPr>
            <a:spLocks noChangeShapeType="1"/>
          </p:cNvSpPr>
          <p:nvPr/>
        </p:nvSpPr>
        <p:spPr bwMode="auto">
          <a:xfrm>
            <a:off x="2895600" y="5029200"/>
            <a:ext cx="0" cy="685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1427" name="Rectangle 19"/>
          <p:cNvSpPr>
            <a:spLocks noChangeArrowheads="1"/>
          </p:cNvSpPr>
          <p:nvPr/>
        </p:nvSpPr>
        <p:spPr bwMode="auto">
          <a:xfrm>
            <a:off x="1066800" y="5029200"/>
            <a:ext cx="1828800" cy="685800"/>
          </a:xfrm>
          <a:prstGeom prst="rect">
            <a:avLst/>
          </a:prstGeom>
          <a:solidFill>
            <a:srgbClr val="80808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1428" name="Line 20"/>
          <p:cNvSpPr>
            <a:spLocks noChangeShapeType="1"/>
          </p:cNvSpPr>
          <p:nvPr/>
        </p:nvSpPr>
        <p:spPr bwMode="auto">
          <a:xfrm>
            <a:off x="2209800" y="5029200"/>
            <a:ext cx="0" cy="685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1429" name="Line 21"/>
          <p:cNvSpPr>
            <a:spLocks noChangeShapeType="1"/>
          </p:cNvSpPr>
          <p:nvPr/>
        </p:nvSpPr>
        <p:spPr bwMode="auto">
          <a:xfrm>
            <a:off x="1676400" y="5029200"/>
            <a:ext cx="0" cy="685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1430" name="Line 22"/>
          <p:cNvSpPr>
            <a:spLocks noChangeShapeType="1"/>
          </p:cNvSpPr>
          <p:nvPr/>
        </p:nvSpPr>
        <p:spPr bwMode="auto">
          <a:xfrm>
            <a:off x="990600" y="6172200"/>
            <a:ext cx="1600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1431" name="Text Box 23"/>
          <p:cNvSpPr txBox="1">
            <a:spLocks noChangeArrowheads="1"/>
          </p:cNvSpPr>
          <p:nvPr/>
        </p:nvSpPr>
        <p:spPr bwMode="auto">
          <a:xfrm>
            <a:off x="593725" y="6142038"/>
            <a:ext cx="15303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Comic Sans MS" pitchFamily="66" charset="0"/>
              </a:rPr>
              <a:t>allocation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22" grpId="0" animBg="1"/>
      <p:bldP spid="401423" grpId="0"/>
      <p:bldP spid="401424" grpId="0" animBg="1"/>
      <p:bldP spid="401425" grpId="0"/>
      <p:bldP spid="401426" grpId="0" animBg="1"/>
      <p:bldP spid="401427" grpId="0" animBg="1"/>
      <p:bldP spid="401428" grpId="0" animBg="1"/>
      <p:bldP spid="401429" grpId="0" animBg="1"/>
      <p:bldP spid="401430" grpId="0" animBg="1"/>
      <p:bldP spid="40143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64B42-FC33-431F-9ED2-E80E0FAFFD74}" type="slidenum">
              <a:rPr lang="en-US"/>
              <a:pPr/>
              <a:t>28</a:t>
            </a:fld>
            <a:endParaRPr lang="en-US"/>
          </a:p>
        </p:txBody>
      </p:sp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Memory allocation goals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Minimize space</a:t>
            </a:r>
          </a:p>
          <a:p>
            <a:pPr lvl="1"/>
            <a:r>
              <a:rPr lang="en-US" sz="2000"/>
              <a:t>Should not waste space, minimize fragmentation</a:t>
            </a:r>
          </a:p>
          <a:p>
            <a:r>
              <a:rPr lang="en-US" sz="2400"/>
              <a:t>Minimize time</a:t>
            </a:r>
          </a:p>
          <a:p>
            <a:pPr lvl="1"/>
            <a:r>
              <a:rPr lang="en-US" sz="2000"/>
              <a:t>As fast as possible, minimize system calls</a:t>
            </a:r>
          </a:p>
          <a:p>
            <a:r>
              <a:rPr lang="en-US" sz="2400"/>
              <a:t>Maximizing locality</a:t>
            </a:r>
          </a:p>
          <a:p>
            <a:pPr lvl="1"/>
            <a:r>
              <a:rPr lang="en-US" sz="2000"/>
              <a:t>Minimize page faults cache misses</a:t>
            </a:r>
          </a:p>
          <a:p>
            <a:r>
              <a:rPr lang="en-US" sz="2400"/>
              <a:t>And many more</a:t>
            </a:r>
          </a:p>
          <a:p>
            <a:endParaRPr lang="en-US" sz="2400"/>
          </a:p>
          <a:p>
            <a:r>
              <a:rPr lang="en-US" sz="2400"/>
              <a:t>Proven: impossible to construct “always good” memory allocator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844A-AADC-4FFF-A2E8-EA51B6317851}" type="slidenum">
              <a:rPr lang="en-US"/>
              <a:pPr/>
              <a:t>29</a:t>
            </a:fld>
            <a:endParaRPr lang="en-US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Memory Allocator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sz="2400"/>
              <a:t>What allocator has to do:</a:t>
            </a:r>
          </a:p>
          <a:p>
            <a:pPr lvl="1"/>
            <a:r>
              <a:rPr lang="en-US" sz="2000"/>
              <a:t>Maintain free list, and grant memory to requests</a:t>
            </a:r>
          </a:p>
          <a:p>
            <a:pPr lvl="1"/>
            <a:r>
              <a:rPr lang="en-US" sz="2000"/>
              <a:t>Ideal: no fragmentation and no wasted time</a:t>
            </a:r>
          </a:p>
          <a:p>
            <a:r>
              <a:rPr lang="en-US" sz="2400"/>
              <a:t>What allocator cannot do:</a:t>
            </a:r>
          </a:p>
          <a:p>
            <a:pPr lvl="1"/>
            <a:r>
              <a:rPr lang="en-US" sz="2000"/>
              <a:t>Control order of memory requests and frees</a:t>
            </a:r>
          </a:p>
          <a:p>
            <a:pPr lvl="1"/>
            <a:r>
              <a:rPr lang="en-US" sz="2000"/>
              <a:t>A bad placement cannot be revoked</a:t>
            </a:r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r>
              <a:rPr lang="en-US" sz="2400"/>
              <a:t>Main challenge: avoid fragmentation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743200" y="4221163"/>
            <a:ext cx="6096000" cy="533400"/>
            <a:chOff x="1728" y="2688"/>
            <a:chExt cx="3840" cy="336"/>
          </a:xfrm>
        </p:grpSpPr>
        <p:sp>
          <p:nvSpPr>
            <p:cNvPr id="403473" name="Rectangle 17"/>
            <p:cNvSpPr>
              <a:spLocks noChangeArrowheads="1"/>
            </p:cNvSpPr>
            <p:nvPr/>
          </p:nvSpPr>
          <p:spPr bwMode="auto">
            <a:xfrm>
              <a:off x="1728" y="2688"/>
              <a:ext cx="3840" cy="336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403474" name="Rectangle 18"/>
            <p:cNvSpPr>
              <a:spLocks noChangeArrowheads="1"/>
            </p:cNvSpPr>
            <p:nvPr/>
          </p:nvSpPr>
          <p:spPr bwMode="auto">
            <a:xfrm>
              <a:off x="1728" y="2688"/>
              <a:ext cx="960" cy="312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20</a:t>
              </a:r>
            </a:p>
          </p:txBody>
        </p:sp>
        <p:sp>
          <p:nvSpPr>
            <p:cNvPr id="403475" name="Rectangle 19"/>
            <p:cNvSpPr>
              <a:spLocks noChangeArrowheads="1"/>
            </p:cNvSpPr>
            <p:nvPr/>
          </p:nvSpPr>
          <p:spPr bwMode="auto">
            <a:xfrm>
              <a:off x="3120" y="2688"/>
              <a:ext cx="960" cy="312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20</a:t>
              </a:r>
            </a:p>
          </p:txBody>
        </p:sp>
        <p:sp>
          <p:nvSpPr>
            <p:cNvPr id="403476" name="Rectangle 20"/>
            <p:cNvSpPr>
              <a:spLocks noChangeArrowheads="1"/>
            </p:cNvSpPr>
            <p:nvPr/>
          </p:nvSpPr>
          <p:spPr bwMode="auto">
            <a:xfrm>
              <a:off x="4512" y="2688"/>
              <a:ext cx="960" cy="312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20</a:t>
              </a:r>
            </a:p>
          </p:txBody>
        </p:sp>
        <p:sp>
          <p:nvSpPr>
            <p:cNvPr id="403477" name="Text Box 21"/>
            <p:cNvSpPr txBox="1">
              <a:spLocks noChangeArrowheads="1"/>
            </p:cNvSpPr>
            <p:nvPr/>
          </p:nvSpPr>
          <p:spPr bwMode="auto">
            <a:xfrm>
              <a:off x="2726" y="2717"/>
              <a:ext cx="319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10</a:t>
              </a:r>
            </a:p>
          </p:txBody>
        </p:sp>
        <p:sp>
          <p:nvSpPr>
            <p:cNvPr id="403478" name="Text Box 22"/>
            <p:cNvSpPr txBox="1">
              <a:spLocks noChangeArrowheads="1"/>
            </p:cNvSpPr>
            <p:nvPr/>
          </p:nvSpPr>
          <p:spPr bwMode="auto">
            <a:xfrm>
              <a:off x="4176" y="2688"/>
              <a:ext cx="319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10</a:t>
              </a:r>
            </a:p>
          </p:txBody>
        </p:sp>
      </p:grpSp>
      <p:sp>
        <p:nvSpPr>
          <p:cNvPr id="403479" name="Text Box 23"/>
          <p:cNvSpPr txBox="1">
            <a:spLocks noChangeArrowheads="1"/>
          </p:cNvSpPr>
          <p:nvPr/>
        </p:nvSpPr>
        <p:spPr bwMode="auto">
          <a:xfrm>
            <a:off x="365125" y="3733800"/>
            <a:ext cx="339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403480" name="Freeform 24"/>
          <p:cNvSpPr>
            <a:spLocks/>
          </p:cNvSpPr>
          <p:nvPr/>
        </p:nvSpPr>
        <p:spPr bwMode="auto">
          <a:xfrm>
            <a:off x="546100" y="3979863"/>
            <a:ext cx="2654300" cy="241300"/>
          </a:xfrm>
          <a:custGeom>
            <a:avLst/>
            <a:gdLst/>
            <a:ahLst/>
            <a:cxnLst>
              <a:cxn ang="0">
                <a:pos x="40" y="8"/>
              </a:cxn>
              <a:cxn ang="0">
                <a:pos x="232" y="8"/>
              </a:cxn>
              <a:cxn ang="0">
                <a:pos x="1432" y="56"/>
              </a:cxn>
              <a:cxn ang="0">
                <a:pos x="1672" y="152"/>
              </a:cxn>
            </a:cxnLst>
            <a:rect l="0" t="0" r="r" b="b"/>
            <a:pathLst>
              <a:path w="1672" h="152">
                <a:moveTo>
                  <a:pt x="40" y="8"/>
                </a:moveTo>
                <a:cubicBezTo>
                  <a:pt x="20" y="4"/>
                  <a:pt x="0" y="0"/>
                  <a:pt x="232" y="8"/>
                </a:cubicBezTo>
                <a:cubicBezTo>
                  <a:pt x="464" y="16"/>
                  <a:pt x="1192" y="32"/>
                  <a:pt x="1432" y="56"/>
                </a:cubicBezTo>
                <a:cubicBezTo>
                  <a:pt x="1672" y="80"/>
                  <a:pt x="1672" y="116"/>
                  <a:pt x="1672" y="152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3481" name="Text Box 25"/>
          <p:cNvSpPr txBox="1">
            <a:spLocks noChangeArrowheads="1"/>
          </p:cNvSpPr>
          <p:nvPr/>
        </p:nvSpPr>
        <p:spPr bwMode="auto">
          <a:xfrm>
            <a:off x="152400" y="4906963"/>
            <a:ext cx="18161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Comic Sans MS" pitchFamily="66" charset="0"/>
              </a:rPr>
              <a:t>malloc(20)?</a:t>
            </a:r>
          </a:p>
        </p:txBody>
      </p:sp>
      <p:sp>
        <p:nvSpPr>
          <p:cNvPr id="403482" name="Text Box 26"/>
          <p:cNvSpPr txBox="1">
            <a:spLocks noChangeArrowheads="1"/>
          </p:cNvSpPr>
          <p:nvPr/>
        </p:nvSpPr>
        <p:spPr bwMode="auto">
          <a:xfrm>
            <a:off x="457200" y="4449763"/>
            <a:ext cx="3651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403483" name="Freeform 27"/>
          <p:cNvSpPr>
            <a:spLocks/>
          </p:cNvSpPr>
          <p:nvPr/>
        </p:nvSpPr>
        <p:spPr bwMode="auto">
          <a:xfrm flipH="1">
            <a:off x="685800" y="4602163"/>
            <a:ext cx="4686300" cy="76200"/>
          </a:xfrm>
          <a:custGeom>
            <a:avLst/>
            <a:gdLst/>
            <a:ahLst/>
            <a:cxnLst>
              <a:cxn ang="0">
                <a:pos x="1848" y="240"/>
              </a:cxn>
              <a:cxn ang="0">
                <a:pos x="1656" y="240"/>
              </a:cxn>
              <a:cxn ang="0">
                <a:pos x="264" y="144"/>
              </a:cxn>
              <a:cxn ang="0">
                <a:pos x="72" y="0"/>
              </a:cxn>
            </a:cxnLst>
            <a:rect l="0" t="0" r="r" b="b"/>
            <a:pathLst>
              <a:path w="1920" h="256">
                <a:moveTo>
                  <a:pt x="1848" y="240"/>
                </a:moveTo>
                <a:cubicBezTo>
                  <a:pt x="1884" y="248"/>
                  <a:pt x="1920" y="256"/>
                  <a:pt x="1656" y="240"/>
                </a:cubicBezTo>
                <a:cubicBezTo>
                  <a:pt x="1392" y="224"/>
                  <a:pt x="528" y="184"/>
                  <a:pt x="264" y="144"/>
                </a:cubicBezTo>
                <a:cubicBezTo>
                  <a:pt x="0" y="104"/>
                  <a:pt x="36" y="52"/>
                  <a:pt x="72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the goal?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Each program you build consists of</a:t>
            </a:r>
          </a:p>
          <a:p>
            <a:pPr lvl="1"/>
            <a:r>
              <a:rPr lang="en-US"/>
              <a:t>Code you wrote</a:t>
            </a:r>
          </a:p>
          <a:p>
            <a:pPr lvl="1"/>
            <a:r>
              <a:rPr lang="en-US"/>
              <a:t>Pre-existing libraries your code accesses</a:t>
            </a:r>
          </a:p>
          <a:p>
            <a:r>
              <a:rPr lang="en-US"/>
              <a:t>In early days, the balance was “mostly your code” and libraries were small</a:t>
            </a:r>
          </a:p>
          <a:p>
            <a:r>
              <a:rPr lang="en-US"/>
              <a:t>But by now, libraries can be immense!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1ED5-8BA2-4688-8B0E-003CF3718947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C542D-1B6C-41E9-A22D-09AA4F2D5A94}" type="slidenum">
              <a:rPr lang="en-US"/>
              <a:pPr/>
              <a:t>30</a:t>
            </a:fld>
            <a:endParaRPr lang="en-US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Impossibility Results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Optimal memory allocation is NP-complete for general computation</a:t>
            </a:r>
          </a:p>
          <a:p>
            <a:r>
              <a:rPr lang="en-US" sz="2400"/>
              <a:t>Given any allocation algorithm, </a:t>
            </a:r>
            <a:r>
              <a:rPr lang="en-US" sz="2400">
                <a:sym typeface="Symbol" pitchFamily="18" charset="2"/>
              </a:rPr>
              <a:t> </a:t>
            </a:r>
            <a:r>
              <a:rPr lang="en-US" sz="2400"/>
              <a:t>streams of allocation and deallocation requests that defeat the allocator and cause extreme fragmentation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909-A680-4E2C-A7D8-89F9858FA0BC}" type="slidenum">
              <a:rPr lang="en-US"/>
              <a:pPr/>
              <a:t>31</a:t>
            </a:fld>
            <a:endParaRPr lang="en-US"/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Best Fit Allocation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Minimum size free block that can satisfy request</a:t>
            </a:r>
          </a:p>
          <a:p>
            <a:r>
              <a:rPr lang="en-US" sz="2400"/>
              <a:t>Data structure:</a:t>
            </a:r>
          </a:p>
          <a:p>
            <a:pPr lvl="1"/>
            <a:r>
              <a:rPr lang="en-US" sz="2000"/>
              <a:t>List of free blocks</a:t>
            </a:r>
          </a:p>
          <a:p>
            <a:pPr lvl="1"/>
            <a:r>
              <a:rPr lang="en-US" sz="2000"/>
              <a:t>Each block has size, and pointer to next free block</a:t>
            </a:r>
          </a:p>
          <a:p>
            <a:pPr lvl="1"/>
            <a:endParaRPr lang="en-US" sz="2000"/>
          </a:p>
          <a:p>
            <a:pPr lvl="1"/>
            <a:endParaRPr lang="en-US" sz="2000"/>
          </a:p>
          <a:p>
            <a:r>
              <a:rPr lang="en-US" sz="2400"/>
              <a:t>Algorithm:</a:t>
            </a:r>
          </a:p>
          <a:p>
            <a:pPr lvl="1"/>
            <a:r>
              <a:rPr lang="en-US" sz="2000"/>
              <a:t>Scan list for the best fit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609600" y="3611563"/>
            <a:ext cx="3581400" cy="503237"/>
            <a:chOff x="480" y="2016"/>
            <a:chExt cx="2256" cy="317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480" y="2016"/>
              <a:ext cx="1018" cy="317"/>
              <a:chOff x="710" y="1920"/>
              <a:chExt cx="1018" cy="317"/>
            </a:xfrm>
          </p:grpSpPr>
          <p:sp>
            <p:nvSpPr>
              <p:cNvPr id="405531" name="Rectangle 27"/>
              <p:cNvSpPr>
                <a:spLocks noChangeArrowheads="1"/>
              </p:cNvSpPr>
              <p:nvPr/>
            </p:nvSpPr>
            <p:spPr bwMode="auto">
              <a:xfrm>
                <a:off x="720" y="1920"/>
                <a:ext cx="672" cy="288"/>
              </a:xfrm>
              <a:prstGeom prst="rect">
                <a:avLst/>
              </a:prstGeom>
              <a:noFill/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fr-BE"/>
              </a:p>
            </p:txBody>
          </p:sp>
          <p:sp>
            <p:nvSpPr>
              <p:cNvPr id="405532" name="Text Box 28"/>
              <p:cNvSpPr txBox="1">
                <a:spLocks noChangeArrowheads="1"/>
              </p:cNvSpPr>
              <p:nvPr/>
            </p:nvSpPr>
            <p:spPr bwMode="auto">
              <a:xfrm>
                <a:off x="710" y="1949"/>
                <a:ext cx="350" cy="288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000099"/>
                    </a:solidFill>
                    <a:latin typeface="Comic Sans MS" pitchFamily="66" charset="0"/>
                  </a:rPr>
                  <a:t>20</a:t>
                </a:r>
              </a:p>
            </p:txBody>
          </p:sp>
          <p:sp>
            <p:nvSpPr>
              <p:cNvPr id="405533" name="Line 29"/>
              <p:cNvSpPr>
                <a:spLocks noChangeShapeType="1"/>
              </p:cNvSpPr>
              <p:nvPr/>
            </p:nvSpPr>
            <p:spPr bwMode="auto">
              <a:xfrm>
                <a:off x="1008" y="1920"/>
                <a:ext cx="0" cy="28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fr-BE"/>
              </a:p>
            </p:txBody>
          </p:sp>
          <p:sp>
            <p:nvSpPr>
              <p:cNvPr id="405534" name="Line 30"/>
              <p:cNvSpPr>
                <a:spLocks noChangeShapeType="1"/>
              </p:cNvSpPr>
              <p:nvPr/>
            </p:nvSpPr>
            <p:spPr bwMode="auto">
              <a:xfrm>
                <a:off x="1200" y="2064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1440" y="2016"/>
              <a:ext cx="1296" cy="317"/>
              <a:chOff x="710" y="1920"/>
              <a:chExt cx="1018" cy="317"/>
            </a:xfrm>
          </p:grpSpPr>
          <p:sp>
            <p:nvSpPr>
              <p:cNvPr id="405536" name="Rectangle 32"/>
              <p:cNvSpPr>
                <a:spLocks noChangeArrowheads="1"/>
              </p:cNvSpPr>
              <p:nvPr/>
            </p:nvSpPr>
            <p:spPr bwMode="auto">
              <a:xfrm>
                <a:off x="720" y="1920"/>
                <a:ext cx="672" cy="288"/>
              </a:xfrm>
              <a:prstGeom prst="rect">
                <a:avLst/>
              </a:prstGeom>
              <a:noFill/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fr-BE"/>
              </a:p>
            </p:txBody>
          </p:sp>
          <p:sp>
            <p:nvSpPr>
              <p:cNvPr id="405537" name="Text Box 33"/>
              <p:cNvSpPr txBox="1">
                <a:spLocks noChangeArrowheads="1"/>
              </p:cNvSpPr>
              <p:nvPr/>
            </p:nvSpPr>
            <p:spPr bwMode="auto">
              <a:xfrm>
                <a:off x="710" y="1949"/>
                <a:ext cx="275" cy="288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000099"/>
                    </a:solidFill>
                    <a:latin typeface="Comic Sans MS" pitchFamily="66" charset="0"/>
                  </a:rPr>
                  <a:t>30</a:t>
                </a:r>
              </a:p>
            </p:txBody>
          </p:sp>
          <p:sp>
            <p:nvSpPr>
              <p:cNvPr id="405538" name="Line 34"/>
              <p:cNvSpPr>
                <a:spLocks noChangeShapeType="1"/>
              </p:cNvSpPr>
              <p:nvPr/>
            </p:nvSpPr>
            <p:spPr bwMode="auto">
              <a:xfrm>
                <a:off x="1008" y="1920"/>
                <a:ext cx="0" cy="28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fr-BE"/>
              </a:p>
            </p:txBody>
          </p:sp>
          <p:sp>
            <p:nvSpPr>
              <p:cNvPr id="405539" name="Line 35"/>
              <p:cNvSpPr>
                <a:spLocks noChangeShapeType="1"/>
              </p:cNvSpPr>
              <p:nvPr/>
            </p:nvSpPr>
            <p:spPr bwMode="auto">
              <a:xfrm>
                <a:off x="1200" y="2064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fr-BE"/>
              </a:p>
            </p:txBody>
          </p:sp>
        </p:grp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4191000" y="3611563"/>
            <a:ext cx="2057400" cy="503237"/>
            <a:chOff x="710" y="1920"/>
            <a:chExt cx="1018" cy="317"/>
          </a:xfrm>
        </p:grpSpPr>
        <p:sp>
          <p:nvSpPr>
            <p:cNvPr id="405541" name="Rectangle 37"/>
            <p:cNvSpPr>
              <a:spLocks noChangeArrowheads="1"/>
            </p:cNvSpPr>
            <p:nvPr/>
          </p:nvSpPr>
          <p:spPr bwMode="auto">
            <a:xfrm>
              <a:off x="720" y="1920"/>
              <a:ext cx="672" cy="28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405542" name="Text Box 38"/>
            <p:cNvSpPr txBox="1">
              <a:spLocks noChangeArrowheads="1"/>
            </p:cNvSpPr>
            <p:nvPr/>
          </p:nvSpPr>
          <p:spPr bwMode="auto">
            <a:xfrm>
              <a:off x="710" y="1949"/>
              <a:ext cx="275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30</a:t>
              </a:r>
            </a:p>
          </p:txBody>
        </p:sp>
        <p:sp>
          <p:nvSpPr>
            <p:cNvPr id="405543" name="Line 39"/>
            <p:cNvSpPr>
              <a:spLocks noChangeShapeType="1"/>
            </p:cNvSpPr>
            <p:nvPr/>
          </p:nvSpPr>
          <p:spPr bwMode="auto">
            <a:xfrm>
              <a:off x="1008" y="1920"/>
              <a:ext cx="0" cy="28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405544" name="Line 40"/>
            <p:cNvSpPr>
              <a:spLocks noChangeShapeType="1"/>
            </p:cNvSpPr>
            <p:nvPr/>
          </p:nvSpPr>
          <p:spPr bwMode="auto">
            <a:xfrm>
              <a:off x="1200" y="2064"/>
              <a:ext cx="52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6248400" y="3611563"/>
            <a:ext cx="2362200" cy="503237"/>
            <a:chOff x="710" y="1920"/>
            <a:chExt cx="1018" cy="317"/>
          </a:xfrm>
        </p:grpSpPr>
        <p:sp>
          <p:nvSpPr>
            <p:cNvPr id="405546" name="Rectangle 42"/>
            <p:cNvSpPr>
              <a:spLocks noChangeArrowheads="1"/>
            </p:cNvSpPr>
            <p:nvPr/>
          </p:nvSpPr>
          <p:spPr bwMode="auto">
            <a:xfrm>
              <a:off x="720" y="1920"/>
              <a:ext cx="672" cy="28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405547" name="Text Box 43"/>
            <p:cNvSpPr txBox="1">
              <a:spLocks noChangeArrowheads="1"/>
            </p:cNvSpPr>
            <p:nvPr/>
          </p:nvSpPr>
          <p:spPr bwMode="auto">
            <a:xfrm>
              <a:off x="710" y="1949"/>
              <a:ext cx="239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37</a:t>
              </a:r>
            </a:p>
          </p:txBody>
        </p:sp>
        <p:sp>
          <p:nvSpPr>
            <p:cNvPr id="405548" name="Line 44"/>
            <p:cNvSpPr>
              <a:spLocks noChangeShapeType="1"/>
            </p:cNvSpPr>
            <p:nvPr/>
          </p:nvSpPr>
          <p:spPr bwMode="auto">
            <a:xfrm>
              <a:off x="1008" y="1920"/>
              <a:ext cx="0" cy="28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405549" name="Line 45"/>
            <p:cNvSpPr>
              <a:spLocks noChangeShapeType="1"/>
            </p:cNvSpPr>
            <p:nvPr/>
          </p:nvSpPr>
          <p:spPr bwMode="auto">
            <a:xfrm>
              <a:off x="1200" y="2064"/>
              <a:ext cx="52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56BB0-63B0-4437-A01B-0C5C8B139D8B}" type="slidenum">
              <a:rPr lang="en-US"/>
              <a:pPr/>
              <a:t>32</a:t>
            </a:fld>
            <a:endParaRPr lang="en-US"/>
          </a:p>
        </p:txBody>
      </p:sp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Best Fit gone wrong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Simple bad case: allocate n, m (m&lt;n) in alternating orders, free all the m’s, then try to allocate an m+1.</a:t>
            </a:r>
          </a:p>
          <a:p>
            <a:r>
              <a:rPr lang="en-US" sz="2400" dirty="0"/>
              <a:t>Example:</a:t>
            </a:r>
          </a:p>
          <a:p>
            <a:pPr lvl="1"/>
            <a:r>
              <a:rPr lang="en-US" sz="2000" dirty="0"/>
              <a:t>If we have 100 bytes of free memory</a:t>
            </a:r>
          </a:p>
          <a:p>
            <a:pPr lvl="1"/>
            <a:r>
              <a:rPr lang="en-US" sz="2000" dirty="0"/>
              <a:t>Request sequence: 19, 21, 19, 21, 19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Free sequence: 19, 19, 19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Wasted space: 57!</a:t>
            </a:r>
          </a:p>
        </p:txBody>
      </p:sp>
      <p:sp>
        <p:nvSpPr>
          <p:cNvPr id="407569" name="Rectangle 17"/>
          <p:cNvSpPr>
            <a:spLocks noChangeArrowheads="1"/>
          </p:cNvSpPr>
          <p:nvPr/>
        </p:nvSpPr>
        <p:spPr bwMode="auto">
          <a:xfrm>
            <a:off x="1143000" y="3962400"/>
            <a:ext cx="6172200" cy="457200"/>
          </a:xfrm>
          <a:prstGeom prst="rect">
            <a:avLst/>
          </a:prstGeom>
          <a:solidFill>
            <a:srgbClr val="80808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07570" name="Rectangle 18"/>
          <p:cNvSpPr>
            <a:spLocks noChangeArrowheads="1"/>
          </p:cNvSpPr>
          <p:nvPr/>
        </p:nvSpPr>
        <p:spPr bwMode="auto">
          <a:xfrm>
            <a:off x="1143000" y="3962400"/>
            <a:ext cx="1371600" cy="457200"/>
          </a:xfrm>
          <a:prstGeom prst="rect">
            <a:avLst/>
          </a:prstGeom>
          <a:solidFill>
            <a:srgbClr val="80808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7571" name="Rectangle 19"/>
          <p:cNvSpPr>
            <a:spLocks noChangeArrowheads="1"/>
          </p:cNvSpPr>
          <p:nvPr/>
        </p:nvSpPr>
        <p:spPr bwMode="auto">
          <a:xfrm>
            <a:off x="2514600" y="3962400"/>
            <a:ext cx="1524000" cy="457200"/>
          </a:xfrm>
          <a:prstGeom prst="rect">
            <a:avLst/>
          </a:prstGeom>
          <a:solidFill>
            <a:srgbClr val="80808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07572" name="Rectangle 20"/>
          <p:cNvSpPr>
            <a:spLocks noChangeArrowheads="1"/>
          </p:cNvSpPr>
          <p:nvPr/>
        </p:nvSpPr>
        <p:spPr bwMode="auto">
          <a:xfrm>
            <a:off x="7315200" y="3962400"/>
            <a:ext cx="1371600" cy="457200"/>
          </a:xfrm>
          <a:prstGeom prst="rect">
            <a:avLst/>
          </a:prstGeom>
          <a:solidFill>
            <a:srgbClr val="80808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7573" name="Rectangle 21"/>
          <p:cNvSpPr>
            <a:spLocks noChangeArrowheads="1"/>
          </p:cNvSpPr>
          <p:nvPr/>
        </p:nvSpPr>
        <p:spPr bwMode="auto">
          <a:xfrm>
            <a:off x="4038600" y="3962400"/>
            <a:ext cx="1371600" cy="457200"/>
          </a:xfrm>
          <a:prstGeom prst="rect">
            <a:avLst/>
          </a:prstGeom>
          <a:solidFill>
            <a:srgbClr val="80808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7574" name="Text Box 22"/>
          <p:cNvSpPr txBox="1">
            <a:spLocks noChangeArrowheads="1"/>
          </p:cNvSpPr>
          <p:nvPr/>
        </p:nvSpPr>
        <p:spPr bwMode="auto">
          <a:xfrm>
            <a:off x="1584325" y="3932238"/>
            <a:ext cx="65913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Comic Sans MS" pitchFamily="66" charset="0"/>
              </a:rPr>
              <a:t>19           21           19                 21              19</a:t>
            </a:r>
          </a:p>
        </p:txBody>
      </p:sp>
      <p:sp>
        <p:nvSpPr>
          <p:cNvPr id="407575" name="Rectangle 23"/>
          <p:cNvSpPr>
            <a:spLocks noChangeArrowheads="1"/>
          </p:cNvSpPr>
          <p:nvPr/>
        </p:nvSpPr>
        <p:spPr bwMode="auto">
          <a:xfrm>
            <a:off x="1143000" y="5181600"/>
            <a:ext cx="6172200" cy="457200"/>
          </a:xfrm>
          <a:prstGeom prst="rect">
            <a:avLst/>
          </a:prstGeom>
          <a:solidFill>
            <a:srgbClr val="80808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07576" name="Rectangle 24"/>
          <p:cNvSpPr>
            <a:spLocks noChangeArrowheads="1"/>
          </p:cNvSpPr>
          <p:nvPr/>
        </p:nvSpPr>
        <p:spPr bwMode="auto">
          <a:xfrm>
            <a:off x="1143000" y="5181600"/>
            <a:ext cx="1371600" cy="457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7577" name="Rectangle 25"/>
          <p:cNvSpPr>
            <a:spLocks noChangeArrowheads="1"/>
          </p:cNvSpPr>
          <p:nvPr/>
        </p:nvSpPr>
        <p:spPr bwMode="auto">
          <a:xfrm>
            <a:off x="2514600" y="5181600"/>
            <a:ext cx="1524000" cy="457200"/>
          </a:xfrm>
          <a:prstGeom prst="rect">
            <a:avLst/>
          </a:prstGeom>
          <a:solidFill>
            <a:srgbClr val="80808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07578" name="Rectangle 26"/>
          <p:cNvSpPr>
            <a:spLocks noChangeArrowheads="1"/>
          </p:cNvSpPr>
          <p:nvPr/>
        </p:nvSpPr>
        <p:spPr bwMode="auto">
          <a:xfrm>
            <a:off x="7315200" y="5181600"/>
            <a:ext cx="1371600" cy="457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7579" name="Rectangle 27"/>
          <p:cNvSpPr>
            <a:spLocks noChangeArrowheads="1"/>
          </p:cNvSpPr>
          <p:nvPr/>
        </p:nvSpPr>
        <p:spPr bwMode="auto">
          <a:xfrm>
            <a:off x="4038600" y="5181600"/>
            <a:ext cx="1371600" cy="457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07580" name="Text Box 28"/>
          <p:cNvSpPr txBox="1">
            <a:spLocks noChangeArrowheads="1"/>
          </p:cNvSpPr>
          <p:nvPr/>
        </p:nvSpPr>
        <p:spPr bwMode="auto">
          <a:xfrm>
            <a:off x="1600200" y="5151438"/>
            <a:ext cx="62293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Comic Sans MS" pitchFamily="66" charset="0"/>
              </a:rPr>
              <a:t>19           21               19           21            19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425D1-6F71-47CF-94A8-B64CBEEC51DC}" type="slidenum">
              <a:rPr lang="en-US"/>
              <a:pPr/>
              <a:t>33</a:t>
            </a:fld>
            <a:endParaRPr lang="en-US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A simple scheme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Each memory chunk has a signature before and after</a:t>
            </a:r>
          </a:p>
          <a:p>
            <a:pPr lvl="1"/>
            <a:r>
              <a:rPr lang="en-US" sz="2000"/>
              <a:t>Signature is an int</a:t>
            </a:r>
          </a:p>
          <a:p>
            <a:pPr lvl="1"/>
            <a:r>
              <a:rPr lang="en-US" sz="2000"/>
              <a:t>+ve implies the a free chunk</a:t>
            </a:r>
          </a:p>
          <a:p>
            <a:pPr lvl="1"/>
            <a:r>
              <a:rPr lang="en-US" sz="2000"/>
              <a:t>-ve implies that the chunk is currently in use</a:t>
            </a:r>
          </a:p>
          <a:p>
            <a:pPr lvl="1"/>
            <a:r>
              <a:rPr lang="en-US" sz="2000"/>
              <a:t>Magnitude of chunk is its size</a:t>
            </a:r>
          </a:p>
          <a:p>
            <a:r>
              <a:rPr lang="en-US" sz="2400"/>
              <a:t>So, the smallest chunk is 3 elements:</a:t>
            </a:r>
          </a:p>
          <a:p>
            <a:pPr lvl="1"/>
            <a:r>
              <a:rPr lang="en-US" sz="2000"/>
              <a:t>One each for signature, and one for holding the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BBED-6781-4266-9F58-793F93841A2C}" type="slidenum">
              <a:rPr lang="en-US"/>
              <a:pPr/>
              <a:t>34</a:t>
            </a:fld>
            <a:endParaRPr lang="en-US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Which chunk to allocate?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Maintain a list of free chunks</a:t>
            </a:r>
          </a:p>
          <a:p>
            <a:pPr lvl="1"/>
            <a:r>
              <a:rPr lang="en-US" sz="2000"/>
              <a:t>Binning, doubly linked lists, etc</a:t>
            </a:r>
          </a:p>
          <a:p>
            <a:r>
              <a:rPr lang="en-US" sz="2400"/>
              <a:t>Use best fit or any other strategy to determine page</a:t>
            </a:r>
          </a:p>
          <a:p>
            <a:pPr lvl="1"/>
            <a:r>
              <a:rPr lang="en-US" sz="2000"/>
              <a:t>For example: binning with best-fit</a:t>
            </a:r>
          </a:p>
          <a:p>
            <a:r>
              <a:rPr lang="en-US" sz="2400"/>
              <a:t>What if allocated chunk is much bigger than request?</a:t>
            </a:r>
          </a:p>
          <a:p>
            <a:pPr lvl="1"/>
            <a:r>
              <a:rPr lang="en-US" sz="2000"/>
              <a:t>Internal fragmentation</a:t>
            </a:r>
          </a:p>
          <a:p>
            <a:pPr lvl="1"/>
            <a:r>
              <a:rPr lang="en-US" sz="2000"/>
              <a:t>Solution: split chunks</a:t>
            </a:r>
          </a:p>
          <a:p>
            <a:pPr lvl="2"/>
            <a:r>
              <a:rPr lang="en-US" sz="1800"/>
              <a:t>Will not split unless both chunks above a minimum size</a:t>
            </a:r>
          </a:p>
          <a:p>
            <a:r>
              <a:rPr lang="en-US" sz="2400"/>
              <a:t>What if there is no big-enough free chunk?</a:t>
            </a:r>
          </a:p>
          <a:p>
            <a:pPr lvl="1"/>
            <a:r>
              <a:rPr lang="en-US" sz="2000"/>
              <a:t>sbrk or mmap</a:t>
            </a:r>
          </a:p>
          <a:p>
            <a:pPr lvl="1"/>
            <a:r>
              <a:rPr lang="en-US" sz="2000"/>
              <a:t>Possible page fault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5B51-707C-4BEA-8E81-A61D31D00B19}" type="slidenum">
              <a:rPr lang="en-US"/>
              <a:pPr/>
              <a:t>35</a:t>
            </a:fld>
            <a:endParaRPr lang="en-US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What happens on free?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Identify size of chunk returned by user</a:t>
            </a:r>
          </a:p>
          <a:p>
            <a:r>
              <a:rPr lang="en-US" sz="2400"/>
              <a:t>Change sign on both signatures (make +ve)</a:t>
            </a:r>
          </a:p>
          <a:p>
            <a:r>
              <a:rPr lang="en-US" sz="2400"/>
              <a:t>Combine free adjacent chunks into bigger chunk</a:t>
            </a:r>
          </a:p>
          <a:p>
            <a:pPr lvl="1"/>
            <a:r>
              <a:rPr lang="en-US" sz="2000"/>
              <a:t>Worst case when there is one free chunk before and after</a:t>
            </a:r>
          </a:p>
          <a:p>
            <a:pPr lvl="1"/>
            <a:r>
              <a:rPr lang="en-US" sz="2000"/>
              <a:t>Recalculate size of new free chunk</a:t>
            </a:r>
          </a:p>
          <a:p>
            <a:pPr lvl="1"/>
            <a:r>
              <a:rPr lang="en-US" sz="2000"/>
              <a:t>Update the signatures</a:t>
            </a:r>
          </a:p>
          <a:p>
            <a:r>
              <a:rPr lang="en-US" sz="2400"/>
              <a:t>Don’t really need to erase old signatures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388D-1C02-4FAA-B1A7-F9C358AE8F6E}" type="slidenum">
              <a:rPr lang="en-US"/>
              <a:pPr/>
              <a:t>36</a:t>
            </a:fld>
            <a:endParaRPr lang="en-US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Example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72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/>
              <a:t>Initially one chunk, split and make signs negative on malloc</a:t>
            </a:r>
          </a:p>
        </p:txBody>
      </p:sp>
      <p:sp>
        <p:nvSpPr>
          <p:cNvPr id="413700" name="Line 4"/>
          <p:cNvSpPr>
            <a:spLocks noChangeShapeType="1"/>
          </p:cNvSpPr>
          <p:nvPr/>
        </p:nvSpPr>
        <p:spPr bwMode="auto">
          <a:xfrm>
            <a:off x="1371600" y="2667000"/>
            <a:ext cx="1371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3701" name="Line 5"/>
          <p:cNvSpPr>
            <a:spLocks noChangeShapeType="1"/>
          </p:cNvSpPr>
          <p:nvPr/>
        </p:nvSpPr>
        <p:spPr bwMode="auto">
          <a:xfrm>
            <a:off x="1371600" y="6502400"/>
            <a:ext cx="1371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3702" name="Line 6"/>
          <p:cNvSpPr>
            <a:spLocks noChangeShapeType="1"/>
          </p:cNvSpPr>
          <p:nvPr/>
        </p:nvSpPr>
        <p:spPr bwMode="auto">
          <a:xfrm>
            <a:off x="1371600" y="2667000"/>
            <a:ext cx="0" cy="3835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3703" name="Line 7"/>
          <p:cNvSpPr>
            <a:spLocks noChangeShapeType="1"/>
          </p:cNvSpPr>
          <p:nvPr/>
        </p:nvSpPr>
        <p:spPr bwMode="auto">
          <a:xfrm>
            <a:off x="2743200" y="2667000"/>
            <a:ext cx="0" cy="3835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371600" y="6096000"/>
            <a:ext cx="1371600" cy="396875"/>
            <a:chOff x="2208" y="3840"/>
            <a:chExt cx="864" cy="250"/>
          </a:xfrm>
        </p:grpSpPr>
        <p:sp>
          <p:nvSpPr>
            <p:cNvPr id="413705" name="Text Box 9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+8</a:t>
              </a:r>
            </a:p>
          </p:txBody>
        </p:sp>
        <p:sp>
          <p:nvSpPr>
            <p:cNvPr id="413706" name="Rectangle 10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1600" y="5715000"/>
            <a:ext cx="1371600" cy="396875"/>
            <a:chOff x="2208" y="3840"/>
            <a:chExt cx="864" cy="250"/>
          </a:xfrm>
        </p:grpSpPr>
        <p:sp>
          <p:nvSpPr>
            <p:cNvPr id="413708" name="Text Box 12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09" name="Rectangle 13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1371600" y="5334000"/>
            <a:ext cx="1371600" cy="396875"/>
            <a:chOff x="2208" y="3840"/>
            <a:chExt cx="864" cy="250"/>
          </a:xfrm>
        </p:grpSpPr>
        <p:sp>
          <p:nvSpPr>
            <p:cNvPr id="413711" name="Text Box 15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12" name="Rectangle 16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371600" y="4953000"/>
            <a:ext cx="1371600" cy="396875"/>
            <a:chOff x="2208" y="3840"/>
            <a:chExt cx="864" cy="250"/>
          </a:xfrm>
        </p:grpSpPr>
        <p:sp>
          <p:nvSpPr>
            <p:cNvPr id="413714" name="Text Box 18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15" name="Rectangle 19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1371600" y="4572000"/>
            <a:ext cx="1371600" cy="396875"/>
            <a:chOff x="2208" y="3840"/>
            <a:chExt cx="864" cy="250"/>
          </a:xfrm>
        </p:grpSpPr>
        <p:sp>
          <p:nvSpPr>
            <p:cNvPr id="413717" name="Text Box 21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18" name="Rectangle 22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1371600" y="4191000"/>
            <a:ext cx="1371600" cy="396875"/>
            <a:chOff x="2208" y="3840"/>
            <a:chExt cx="864" cy="250"/>
          </a:xfrm>
        </p:grpSpPr>
        <p:sp>
          <p:nvSpPr>
            <p:cNvPr id="413720" name="Text Box 24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21" name="Rectangle 25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8" name="Group 26"/>
          <p:cNvGrpSpPr>
            <a:grpSpLocks/>
          </p:cNvGrpSpPr>
          <p:nvPr/>
        </p:nvGrpSpPr>
        <p:grpSpPr bwMode="auto">
          <a:xfrm>
            <a:off x="1371600" y="3810000"/>
            <a:ext cx="1371600" cy="396875"/>
            <a:chOff x="2208" y="3840"/>
            <a:chExt cx="864" cy="250"/>
          </a:xfrm>
        </p:grpSpPr>
        <p:sp>
          <p:nvSpPr>
            <p:cNvPr id="413723" name="Text Box 27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24" name="Rectangle 28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1371600" y="3429000"/>
            <a:ext cx="1371600" cy="396875"/>
            <a:chOff x="2208" y="3840"/>
            <a:chExt cx="864" cy="250"/>
          </a:xfrm>
        </p:grpSpPr>
        <p:sp>
          <p:nvSpPr>
            <p:cNvPr id="413726" name="Text Box 30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27" name="Rectangle 31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0" name="Group 32"/>
          <p:cNvGrpSpPr>
            <a:grpSpLocks/>
          </p:cNvGrpSpPr>
          <p:nvPr/>
        </p:nvGrpSpPr>
        <p:grpSpPr bwMode="auto">
          <a:xfrm>
            <a:off x="1371600" y="3048000"/>
            <a:ext cx="1371600" cy="396875"/>
            <a:chOff x="2208" y="3840"/>
            <a:chExt cx="864" cy="250"/>
          </a:xfrm>
        </p:grpSpPr>
        <p:sp>
          <p:nvSpPr>
            <p:cNvPr id="413729" name="Text Box 33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30" name="Rectangle 34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1" name="Group 35"/>
          <p:cNvGrpSpPr>
            <a:grpSpLocks/>
          </p:cNvGrpSpPr>
          <p:nvPr/>
        </p:nvGrpSpPr>
        <p:grpSpPr bwMode="auto">
          <a:xfrm>
            <a:off x="1371600" y="2667000"/>
            <a:ext cx="1371600" cy="396875"/>
            <a:chOff x="2208" y="3840"/>
            <a:chExt cx="864" cy="250"/>
          </a:xfrm>
        </p:grpSpPr>
        <p:sp>
          <p:nvSpPr>
            <p:cNvPr id="413732" name="Text Box 36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+8</a:t>
              </a:r>
            </a:p>
          </p:txBody>
        </p:sp>
        <p:sp>
          <p:nvSpPr>
            <p:cNvPr id="413733" name="Rectangle 37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sp>
        <p:nvSpPr>
          <p:cNvPr id="413734" name="Line 38"/>
          <p:cNvSpPr>
            <a:spLocks noChangeShapeType="1"/>
          </p:cNvSpPr>
          <p:nvPr/>
        </p:nvSpPr>
        <p:spPr bwMode="auto">
          <a:xfrm>
            <a:off x="6629400" y="2667000"/>
            <a:ext cx="1371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3735" name="Line 39"/>
          <p:cNvSpPr>
            <a:spLocks noChangeShapeType="1"/>
          </p:cNvSpPr>
          <p:nvPr/>
        </p:nvSpPr>
        <p:spPr bwMode="auto">
          <a:xfrm>
            <a:off x="6629400" y="6502400"/>
            <a:ext cx="1371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3736" name="Line 40"/>
          <p:cNvSpPr>
            <a:spLocks noChangeShapeType="1"/>
          </p:cNvSpPr>
          <p:nvPr/>
        </p:nvSpPr>
        <p:spPr bwMode="auto">
          <a:xfrm>
            <a:off x="6629400" y="2667000"/>
            <a:ext cx="0" cy="3835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3737" name="Line 41"/>
          <p:cNvSpPr>
            <a:spLocks noChangeShapeType="1"/>
          </p:cNvSpPr>
          <p:nvPr/>
        </p:nvSpPr>
        <p:spPr bwMode="auto">
          <a:xfrm>
            <a:off x="8001000" y="2667000"/>
            <a:ext cx="0" cy="3835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grpSp>
        <p:nvGrpSpPr>
          <p:cNvPr id="12" name="Group 42"/>
          <p:cNvGrpSpPr>
            <a:grpSpLocks/>
          </p:cNvGrpSpPr>
          <p:nvPr/>
        </p:nvGrpSpPr>
        <p:grpSpPr bwMode="auto">
          <a:xfrm>
            <a:off x="6629400" y="6096000"/>
            <a:ext cx="1371600" cy="396875"/>
            <a:chOff x="2208" y="3840"/>
            <a:chExt cx="864" cy="250"/>
          </a:xfrm>
        </p:grpSpPr>
        <p:sp>
          <p:nvSpPr>
            <p:cNvPr id="413739" name="Text Box 43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-2</a:t>
              </a:r>
            </a:p>
          </p:txBody>
        </p:sp>
        <p:sp>
          <p:nvSpPr>
            <p:cNvPr id="413740" name="Rectangle 44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6629400" y="5715000"/>
            <a:ext cx="1371600" cy="396875"/>
            <a:chOff x="2208" y="3840"/>
            <a:chExt cx="864" cy="250"/>
          </a:xfrm>
        </p:grpSpPr>
        <p:sp>
          <p:nvSpPr>
            <p:cNvPr id="413742" name="Text Box 46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43" name="Rectangle 47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6629400" y="5334000"/>
            <a:ext cx="1371600" cy="396875"/>
            <a:chOff x="2208" y="3840"/>
            <a:chExt cx="864" cy="250"/>
          </a:xfrm>
        </p:grpSpPr>
        <p:sp>
          <p:nvSpPr>
            <p:cNvPr id="413745" name="Text Box 49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46" name="Rectangle 50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5" name="Group 51"/>
          <p:cNvGrpSpPr>
            <a:grpSpLocks/>
          </p:cNvGrpSpPr>
          <p:nvPr/>
        </p:nvGrpSpPr>
        <p:grpSpPr bwMode="auto">
          <a:xfrm>
            <a:off x="6629400" y="4953000"/>
            <a:ext cx="1371600" cy="396875"/>
            <a:chOff x="2208" y="3840"/>
            <a:chExt cx="864" cy="250"/>
          </a:xfrm>
        </p:grpSpPr>
        <p:sp>
          <p:nvSpPr>
            <p:cNvPr id="413748" name="Text Box 52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-2</a:t>
              </a:r>
            </a:p>
          </p:txBody>
        </p:sp>
        <p:sp>
          <p:nvSpPr>
            <p:cNvPr id="413749" name="Rectangle 53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6" name="Group 54"/>
          <p:cNvGrpSpPr>
            <a:grpSpLocks/>
          </p:cNvGrpSpPr>
          <p:nvPr/>
        </p:nvGrpSpPr>
        <p:grpSpPr bwMode="auto">
          <a:xfrm>
            <a:off x="6629400" y="4572000"/>
            <a:ext cx="1371600" cy="396875"/>
            <a:chOff x="2208" y="3840"/>
            <a:chExt cx="864" cy="250"/>
          </a:xfrm>
        </p:grpSpPr>
        <p:sp>
          <p:nvSpPr>
            <p:cNvPr id="413751" name="Text Box 55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+4</a:t>
              </a:r>
            </a:p>
          </p:txBody>
        </p:sp>
        <p:sp>
          <p:nvSpPr>
            <p:cNvPr id="413752" name="Rectangle 56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7" name="Group 57"/>
          <p:cNvGrpSpPr>
            <a:grpSpLocks/>
          </p:cNvGrpSpPr>
          <p:nvPr/>
        </p:nvGrpSpPr>
        <p:grpSpPr bwMode="auto">
          <a:xfrm>
            <a:off x="6629400" y="4191000"/>
            <a:ext cx="1371600" cy="396875"/>
            <a:chOff x="2208" y="3840"/>
            <a:chExt cx="864" cy="250"/>
          </a:xfrm>
        </p:grpSpPr>
        <p:sp>
          <p:nvSpPr>
            <p:cNvPr id="413754" name="Text Box 58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55" name="Rectangle 59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8" name="Group 60"/>
          <p:cNvGrpSpPr>
            <a:grpSpLocks/>
          </p:cNvGrpSpPr>
          <p:nvPr/>
        </p:nvGrpSpPr>
        <p:grpSpPr bwMode="auto">
          <a:xfrm>
            <a:off x="6629400" y="3810000"/>
            <a:ext cx="1371600" cy="396875"/>
            <a:chOff x="2208" y="3840"/>
            <a:chExt cx="864" cy="250"/>
          </a:xfrm>
        </p:grpSpPr>
        <p:sp>
          <p:nvSpPr>
            <p:cNvPr id="413757" name="Text Box 61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58" name="Rectangle 62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9" name="Group 63"/>
          <p:cNvGrpSpPr>
            <a:grpSpLocks/>
          </p:cNvGrpSpPr>
          <p:nvPr/>
        </p:nvGrpSpPr>
        <p:grpSpPr bwMode="auto">
          <a:xfrm>
            <a:off x="6629400" y="3429000"/>
            <a:ext cx="1371600" cy="396875"/>
            <a:chOff x="2208" y="3840"/>
            <a:chExt cx="864" cy="250"/>
          </a:xfrm>
        </p:grpSpPr>
        <p:sp>
          <p:nvSpPr>
            <p:cNvPr id="413760" name="Text Box 64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61" name="Rectangle 65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20" name="Group 66"/>
          <p:cNvGrpSpPr>
            <a:grpSpLocks/>
          </p:cNvGrpSpPr>
          <p:nvPr/>
        </p:nvGrpSpPr>
        <p:grpSpPr bwMode="auto">
          <a:xfrm>
            <a:off x="6629400" y="3048000"/>
            <a:ext cx="1371600" cy="396875"/>
            <a:chOff x="2208" y="3840"/>
            <a:chExt cx="864" cy="250"/>
          </a:xfrm>
        </p:grpSpPr>
        <p:sp>
          <p:nvSpPr>
            <p:cNvPr id="413763" name="Text Box 67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3764" name="Rectangle 68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21" name="Group 69"/>
          <p:cNvGrpSpPr>
            <a:grpSpLocks/>
          </p:cNvGrpSpPr>
          <p:nvPr/>
        </p:nvGrpSpPr>
        <p:grpSpPr bwMode="auto">
          <a:xfrm>
            <a:off x="6629400" y="2667000"/>
            <a:ext cx="1371600" cy="396875"/>
            <a:chOff x="2208" y="3840"/>
            <a:chExt cx="864" cy="250"/>
          </a:xfrm>
        </p:grpSpPr>
        <p:sp>
          <p:nvSpPr>
            <p:cNvPr id="413766" name="Text Box 70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+4</a:t>
              </a:r>
            </a:p>
          </p:txBody>
        </p:sp>
        <p:sp>
          <p:nvSpPr>
            <p:cNvPr id="413767" name="Rectangle 71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sp>
        <p:nvSpPr>
          <p:cNvPr id="413768" name="Text Box 72"/>
          <p:cNvSpPr txBox="1">
            <a:spLocks noChangeArrowheads="1"/>
          </p:cNvSpPr>
          <p:nvPr/>
        </p:nvSpPr>
        <p:spPr bwMode="auto">
          <a:xfrm>
            <a:off x="3200400" y="5486400"/>
            <a:ext cx="411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p = malloc(2 * sizeof (int));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AF91-7CF9-4DBB-A987-9C787035A4F8}" type="slidenum">
              <a:rPr lang="en-US"/>
              <a:pPr/>
              <a:t>37</a:t>
            </a:fld>
            <a:endParaRPr lang="en-US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Example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7162800" cy="6096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/>
              <a:t>q gets 4 words, although it requested for 3</a:t>
            </a:r>
          </a:p>
        </p:txBody>
      </p:sp>
      <p:sp>
        <p:nvSpPr>
          <p:cNvPr id="414724" name="Line 4"/>
          <p:cNvSpPr>
            <a:spLocks noChangeShapeType="1"/>
          </p:cNvSpPr>
          <p:nvPr/>
        </p:nvSpPr>
        <p:spPr bwMode="auto">
          <a:xfrm>
            <a:off x="1371600" y="2667000"/>
            <a:ext cx="1371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4725" name="Line 5"/>
          <p:cNvSpPr>
            <a:spLocks noChangeShapeType="1"/>
          </p:cNvSpPr>
          <p:nvPr/>
        </p:nvSpPr>
        <p:spPr bwMode="auto">
          <a:xfrm>
            <a:off x="1371600" y="6502400"/>
            <a:ext cx="1371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4726" name="Line 6"/>
          <p:cNvSpPr>
            <a:spLocks noChangeShapeType="1"/>
          </p:cNvSpPr>
          <p:nvPr/>
        </p:nvSpPr>
        <p:spPr bwMode="auto">
          <a:xfrm>
            <a:off x="1371600" y="2667000"/>
            <a:ext cx="0" cy="3835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4727" name="Line 7"/>
          <p:cNvSpPr>
            <a:spLocks noChangeShapeType="1"/>
          </p:cNvSpPr>
          <p:nvPr/>
        </p:nvSpPr>
        <p:spPr bwMode="auto">
          <a:xfrm>
            <a:off x="2743200" y="2667000"/>
            <a:ext cx="0" cy="3835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371600" y="6096000"/>
            <a:ext cx="1371600" cy="396875"/>
            <a:chOff x="2208" y="3840"/>
            <a:chExt cx="864" cy="250"/>
          </a:xfrm>
        </p:grpSpPr>
        <p:sp>
          <p:nvSpPr>
            <p:cNvPr id="414729" name="Text Box 9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+8</a:t>
              </a:r>
            </a:p>
          </p:txBody>
        </p:sp>
        <p:sp>
          <p:nvSpPr>
            <p:cNvPr id="414730" name="Rectangle 10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1600" y="5715000"/>
            <a:ext cx="1371600" cy="396875"/>
            <a:chOff x="2208" y="3840"/>
            <a:chExt cx="864" cy="250"/>
          </a:xfrm>
        </p:grpSpPr>
        <p:sp>
          <p:nvSpPr>
            <p:cNvPr id="414732" name="Text Box 12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33" name="Rectangle 13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1371600" y="5334000"/>
            <a:ext cx="1371600" cy="396875"/>
            <a:chOff x="2208" y="3840"/>
            <a:chExt cx="864" cy="250"/>
          </a:xfrm>
        </p:grpSpPr>
        <p:sp>
          <p:nvSpPr>
            <p:cNvPr id="414735" name="Text Box 15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36" name="Rectangle 16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371600" y="4953000"/>
            <a:ext cx="1371600" cy="396875"/>
            <a:chOff x="2208" y="3840"/>
            <a:chExt cx="864" cy="250"/>
          </a:xfrm>
        </p:grpSpPr>
        <p:sp>
          <p:nvSpPr>
            <p:cNvPr id="414738" name="Text Box 18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39" name="Rectangle 19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1371600" y="4572000"/>
            <a:ext cx="1371600" cy="396875"/>
            <a:chOff x="2208" y="3840"/>
            <a:chExt cx="864" cy="250"/>
          </a:xfrm>
        </p:grpSpPr>
        <p:sp>
          <p:nvSpPr>
            <p:cNvPr id="414741" name="Text Box 21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42" name="Rectangle 22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1371600" y="4191000"/>
            <a:ext cx="1371600" cy="396875"/>
            <a:chOff x="2208" y="3840"/>
            <a:chExt cx="864" cy="250"/>
          </a:xfrm>
        </p:grpSpPr>
        <p:sp>
          <p:nvSpPr>
            <p:cNvPr id="414744" name="Text Box 24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45" name="Rectangle 25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8" name="Group 26"/>
          <p:cNvGrpSpPr>
            <a:grpSpLocks/>
          </p:cNvGrpSpPr>
          <p:nvPr/>
        </p:nvGrpSpPr>
        <p:grpSpPr bwMode="auto">
          <a:xfrm>
            <a:off x="1371600" y="3810000"/>
            <a:ext cx="1371600" cy="396875"/>
            <a:chOff x="2208" y="3840"/>
            <a:chExt cx="864" cy="250"/>
          </a:xfrm>
        </p:grpSpPr>
        <p:sp>
          <p:nvSpPr>
            <p:cNvPr id="414747" name="Text Box 27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48" name="Rectangle 28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1371600" y="3429000"/>
            <a:ext cx="1371600" cy="396875"/>
            <a:chOff x="2208" y="3840"/>
            <a:chExt cx="864" cy="250"/>
          </a:xfrm>
        </p:grpSpPr>
        <p:sp>
          <p:nvSpPr>
            <p:cNvPr id="414750" name="Text Box 30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51" name="Rectangle 31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0" name="Group 32"/>
          <p:cNvGrpSpPr>
            <a:grpSpLocks/>
          </p:cNvGrpSpPr>
          <p:nvPr/>
        </p:nvGrpSpPr>
        <p:grpSpPr bwMode="auto">
          <a:xfrm>
            <a:off x="1371600" y="3048000"/>
            <a:ext cx="1371600" cy="396875"/>
            <a:chOff x="2208" y="3840"/>
            <a:chExt cx="864" cy="250"/>
          </a:xfrm>
        </p:grpSpPr>
        <p:sp>
          <p:nvSpPr>
            <p:cNvPr id="414753" name="Text Box 33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54" name="Rectangle 34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1" name="Group 35"/>
          <p:cNvGrpSpPr>
            <a:grpSpLocks/>
          </p:cNvGrpSpPr>
          <p:nvPr/>
        </p:nvGrpSpPr>
        <p:grpSpPr bwMode="auto">
          <a:xfrm>
            <a:off x="1371600" y="2667000"/>
            <a:ext cx="1371600" cy="396875"/>
            <a:chOff x="2208" y="3840"/>
            <a:chExt cx="864" cy="250"/>
          </a:xfrm>
        </p:grpSpPr>
        <p:sp>
          <p:nvSpPr>
            <p:cNvPr id="414756" name="Text Box 36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+8</a:t>
              </a:r>
            </a:p>
          </p:txBody>
        </p:sp>
        <p:sp>
          <p:nvSpPr>
            <p:cNvPr id="414757" name="Rectangle 37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sp>
        <p:nvSpPr>
          <p:cNvPr id="414758" name="Line 38"/>
          <p:cNvSpPr>
            <a:spLocks noChangeShapeType="1"/>
          </p:cNvSpPr>
          <p:nvPr/>
        </p:nvSpPr>
        <p:spPr bwMode="auto">
          <a:xfrm>
            <a:off x="6629400" y="2667000"/>
            <a:ext cx="1371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4759" name="Line 39"/>
          <p:cNvSpPr>
            <a:spLocks noChangeShapeType="1"/>
          </p:cNvSpPr>
          <p:nvPr/>
        </p:nvSpPr>
        <p:spPr bwMode="auto">
          <a:xfrm>
            <a:off x="6629400" y="6502400"/>
            <a:ext cx="1371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4760" name="Line 40"/>
          <p:cNvSpPr>
            <a:spLocks noChangeShapeType="1"/>
          </p:cNvSpPr>
          <p:nvPr/>
        </p:nvSpPr>
        <p:spPr bwMode="auto">
          <a:xfrm>
            <a:off x="6629400" y="2667000"/>
            <a:ext cx="0" cy="3835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4761" name="Line 41"/>
          <p:cNvSpPr>
            <a:spLocks noChangeShapeType="1"/>
          </p:cNvSpPr>
          <p:nvPr/>
        </p:nvSpPr>
        <p:spPr bwMode="auto">
          <a:xfrm>
            <a:off x="8001000" y="2667000"/>
            <a:ext cx="0" cy="3835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grpSp>
        <p:nvGrpSpPr>
          <p:cNvPr id="12" name="Group 42"/>
          <p:cNvGrpSpPr>
            <a:grpSpLocks/>
          </p:cNvGrpSpPr>
          <p:nvPr/>
        </p:nvGrpSpPr>
        <p:grpSpPr bwMode="auto">
          <a:xfrm>
            <a:off x="6629400" y="6096000"/>
            <a:ext cx="1371600" cy="396875"/>
            <a:chOff x="2208" y="3840"/>
            <a:chExt cx="864" cy="250"/>
          </a:xfrm>
        </p:grpSpPr>
        <p:sp>
          <p:nvSpPr>
            <p:cNvPr id="414763" name="Text Box 43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-2</a:t>
              </a:r>
            </a:p>
          </p:txBody>
        </p:sp>
        <p:sp>
          <p:nvSpPr>
            <p:cNvPr id="414764" name="Rectangle 44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6629400" y="5715000"/>
            <a:ext cx="1371600" cy="396875"/>
            <a:chOff x="2208" y="3840"/>
            <a:chExt cx="864" cy="250"/>
          </a:xfrm>
        </p:grpSpPr>
        <p:sp>
          <p:nvSpPr>
            <p:cNvPr id="414766" name="Text Box 46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67" name="Rectangle 47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6629400" y="5334000"/>
            <a:ext cx="1371600" cy="396875"/>
            <a:chOff x="2208" y="3840"/>
            <a:chExt cx="864" cy="250"/>
          </a:xfrm>
        </p:grpSpPr>
        <p:sp>
          <p:nvSpPr>
            <p:cNvPr id="414769" name="Text Box 49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70" name="Rectangle 50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5" name="Group 51"/>
          <p:cNvGrpSpPr>
            <a:grpSpLocks/>
          </p:cNvGrpSpPr>
          <p:nvPr/>
        </p:nvGrpSpPr>
        <p:grpSpPr bwMode="auto">
          <a:xfrm>
            <a:off x="6629400" y="4953000"/>
            <a:ext cx="1371600" cy="396875"/>
            <a:chOff x="2208" y="3840"/>
            <a:chExt cx="864" cy="250"/>
          </a:xfrm>
        </p:grpSpPr>
        <p:sp>
          <p:nvSpPr>
            <p:cNvPr id="414772" name="Text Box 52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-2</a:t>
              </a:r>
            </a:p>
          </p:txBody>
        </p:sp>
        <p:sp>
          <p:nvSpPr>
            <p:cNvPr id="414773" name="Rectangle 53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6" name="Group 54"/>
          <p:cNvGrpSpPr>
            <a:grpSpLocks/>
          </p:cNvGrpSpPr>
          <p:nvPr/>
        </p:nvGrpSpPr>
        <p:grpSpPr bwMode="auto">
          <a:xfrm>
            <a:off x="6629400" y="4572000"/>
            <a:ext cx="1371600" cy="396875"/>
            <a:chOff x="2208" y="3840"/>
            <a:chExt cx="864" cy="250"/>
          </a:xfrm>
        </p:grpSpPr>
        <p:sp>
          <p:nvSpPr>
            <p:cNvPr id="414775" name="Text Box 55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-4</a:t>
              </a:r>
            </a:p>
          </p:txBody>
        </p:sp>
        <p:sp>
          <p:nvSpPr>
            <p:cNvPr id="414776" name="Rectangle 56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7" name="Group 57"/>
          <p:cNvGrpSpPr>
            <a:grpSpLocks/>
          </p:cNvGrpSpPr>
          <p:nvPr/>
        </p:nvGrpSpPr>
        <p:grpSpPr bwMode="auto">
          <a:xfrm>
            <a:off x="6629400" y="4191000"/>
            <a:ext cx="1371600" cy="396875"/>
            <a:chOff x="2208" y="3840"/>
            <a:chExt cx="864" cy="250"/>
          </a:xfrm>
        </p:grpSpPr>
        <p:sp>
          <p:nvSpPr>
            <p:cNvPr id="414778" name="Text Box 58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79" name="Rectangle 59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8" name="Group 60"/>
          <p:cNvGrpSpPr>
            <a:grpSpLocks/>
          </p:cNvGrpSpPr>
          <p:nvPr/>
        </p:nvGrpSpPr>
        <p:grpSpPr bwMode="auto">
          <a:xfrm>
            <a:off x="6629400" y="3810000"/>
            <a:ext cx="1371600" cy="396875"/>
            <a:chOff x="2208" y="3840"/>
            <a:chExt cx="864" cy="250"/>
          </a:xfrm>
        </p:grpSpPr>
        <p:sp>
          <p:nvSpPr>
            <p:cNvPr id="414781" name="Text Box 61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82" name="Rectangle 62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19" name="Group 63"/>
          <p:cNvGrpSpPr>
            <a:grpSpLocks/>
          </p:cNvGrpSpPr>
          <p:nvPr/>
        </p:nvGrpSpPr>
        <p:grpSpPr bwMode="auto">
          <a:xfrm>
            <a:off x="6629400" y="3429000"/>
            <a:ext cx="1371600" cy="396875"/>
            <a:chOff x="2208" y="3840"/>
            <a:chExt cx="864" cy="250"/>
          </a:xfrm>
        </p:grpSpPr>
        <p:sp>
          <p:nvSpPr>
            <p:cNvPr id="414784" name="Text Box 64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85" name="Rectangle 65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20" name="Group 66"/>
          <p:cNvGrpSpPr>
            <a:grpSpLocks/>
          </p:cNvGrpSpPr>
          <p:nvPr/>
        </p:nvGrpSpPr>
        <p:grpSpPr bwMode="auto">
          <a:xfrm>
            <a:off x="6629400" y="3048000"/>
            <a:ext cx="1371600" cy="396875"/>
            <a:chOff x="2208" y="3840"/>
            <a:chExt cx="864" cy="250"/>
          </a:xfrm>
        </p:grpSpPr>
        <p:sp>
          <p:nvSpPr>
            <p:cNvPr id="414787" name="Text Box 67" descr="Light downward diagonal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 sz="2000">
                <a:latin typeface="Times New Roman" pitchFamily="18" charset="0"/>
              </a:endParaRPr>
            </a:p>
          </p:txBody>
        </p:sp>
        <p:sp>
          <p:nvSpPr>
            <p:cNvPr id="414788" name="Rectangle 68" descr="Light downward diagonal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pattFill prst="ltDnDi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grpSp>
        <p:nvGrpSpPr>
          <p:cNvPr id="21" name="Group 69"/>
          <p:cNvGrpSpPr>
            <a:grpSpLocks/>
          </p:cNvGrpSpPr>
          <p:nvPr/>
        </p:nvGrpSpPr>
        <p:grpSpPr bwMode="auto">
          <a:xfrm>
            <a:off x="6629400" y="2667000"/>
            <a:ext cx="1371600" cy="396875"/>
            <a:chOff x="2208" y="3840"/>
            <a:chExt cx="864" cy="250"/>
          </a:xfrm>
        </p:grpSpPr>
        <p:sp>
          <p:nvSpPr>
            <p:cNvPr id="414790" name="Text Box 70"/>
            <p:cNvSpPr txBox="1">
              <a:spLocks noChangeArrowheads="1"/>
            </p:cNvSpPr>
            <p:nvPr/>
          </p:nvSpPr>
          <p:spPr bwMode="auto">
            <a:xfrm>
              <a:off x="2208" y="384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-4</a:t>
              </a:r>
            </a:p>
          </p:txBody>
        </p:sp>
        <p:sp>
          <p:nvSpPr>
            <p:cNvPr id="414791" name="Rectangle 71"/>
            <p:cNvSpPr>
              <a:spLocks noChangeArrowheads="1"/>
            </p:cNvSpPr>
            <p:nvPr/>
          </p:nvSpPr>
          <p:spPr bwMode="auto">
            <a:xfrm>
              <a:off x="2208" y="3840"/>
              <a:ext cx="864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sp>
        <p:nvSpPr>
          <p:cNvPr id="414792" name="Text Box 72"/>
          <p:cNvSpPr txBox="1">
            <a:spLocks noChangeArrowheads="1"/>
          </p:cNvSpPr>
          <p:nvPr/>
        </p:nvSpPr>
        <p:spPr bwMode="auto">
          <a:xfrm>
            <a:off x="3200400" y="5486400"/>
            <a:ext cx="411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p = malloc(2 * sizeof (int));</a:t>
            </a:r>
          </a:p>
        </p:txBody>
      </p:sp>
      <p:sp>
        <p:nvSpPr>
          <p:cNvPr id="414793" name="Text Box 73"/>
          <p:cNvSpPr txBox="1">
            <a:spLocks noChangeArrowheads="1"/>
          </p:cNvSpPr>
          <p:nvPr/>
        </p:nvSpPr>
        <p:spPr bwMode="auto">
          <a:xfrm>
            <a:off x="3200400" y="3489325"/>
            <a:ext cx="411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q = malloc(3 * sizeof (int));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66A7-B276-436E-8EAB-6281FA9B2CEF}" type="slidenum">
              <a:rPr lang="en-US"/>
              <a:pPr/>
              <a:t>38</a:t>
            </a:fld>
            <a:endParaRPr lang="en-US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Design features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ct val="10000"/>
              </a:spcAft>
            </a:pPr>
            <a:r>
              <a:rPr lang="en-US" sz="2400"/>
              <a:t>Which free chunks should service request</a:t>
            </a:r>
          </a:p>
          <a:p>
            <a:pPr lvl="1">
              <a:spcAft>
                <a:spcPct val="10000"/>
              </a:spcAft>
            </a:pPr>
            <a:r>
              <a:rPr lang="en-US" sz="2000"/>
              <a:t>Ideally avoid fragmentation… requires future knowledge</a:t>
            </a:r>
          </a:p>
          <a:p>
            <a:pPr>
              <a:spcAft>
                <a:spcPct val="10000"/>
              </a:spcAft>
            </a:pPr>
            <a:r>
              <a:rPr lang="en-US" sz="2400"/>
              <a:t>Split free chunks to satisfy smaller requests</a:t>
            </a:r>
          </a:p>
          <a:p>
            <a:pPr lvl="1">
              <a:spcAft>
                <a:spcPct val="10000"/>
              </a:spcAft>
            </a:pPr>
            <a:r>
              <a:rPr lang="en-US" sz="2000"/>
              <a:t>Avoids internal fragmentation</a:t>
            </a:r>
          </a:p>
          <a:p>
            <a:pPr>
              <a:spcAft>
                <a:spcPct val="10000"/>
              </a:spcAft>
            </a:pPr>
            <a:r>
              <a:rPr lang="en-US" sz="2400"/>
              <a:t>Coalesce free blocks to form larger chunks</a:t>
            </a:r>
          </a:p>
          <a:p>
            <a:pPr lvl="1">
              <a:spcAft>
                <a:spcPct val="10000"/>
              </a:spcAft>
            </a:pPr>
            <a:r>
              <a:rPr lang="en-US" sz="2000"/>
              <a:t>Avoids external fragmentation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600200" y="4667250"/>
            <a:ext cx="5791200" cy="514350"/>
            <a:chOff x="1536" y="3564"/>
            <a:chExt cx="3648" cy="324"/>
          </a:xfrm>
        </p:grpSpPr>
        <p:sp>
          <p:nvSpPr>
            <p:cNvPr id="411653" name="Rectangle 5"/>
            <p:cNvSpPr>
              <a:spLocks noChangeArrowheads="1"/>
            </p:cNvSpPr>
            <p:nvPr/>
          </p:nvSpPr>
          <p:spPr bwMode="auto">
            <a:xfrm>
              <a:off x="1536" y="3574"/>
              <a:ext cx="1459" cy="28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411654" name="Rectangle 6"/>
            <p:cNvSpPr>
              <a:spLocks noChangeArrowheads="1"/>
            </p:cNvSpPr>
            <p:nvPr/>
          </p:nvSpPr>
          <p:spPr bwMode="auto">
            <a:xfrm>
              <a:off x="2352" y="3576"/>
              <a:ext cx="643" cy="312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30</a:t>
              </a:r>
            </a:p>
          </p:txBody>
        </p:sp>
        <p:sp>
          <p:nvSpPr>
            <p:cNvPr id="411655" name="Text Box 7"/>
            <p:cNvSpPr txBox="1">
              <a:spLocks noChangeArrowheads="1"/>
            </p:cNvSpPr>
            <p:nvPr/>
          </p:nvSpPr>
          <p:spPr bwMode="auto">
            <a:xfrm>
              <a:off x="1536" y="3574"/>
              <a:ext cx="350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20</a:t>
              </a:r>
            </a:p>
          </p:txBody>
        </p:sp>
        <p:sp>
          <p:nvSpPr>
            <p:cNvPr id="411656" name="Text Box 8"/>
            <p:cNvSpPr txBox="1">
              <a:spLocks noChangeArrowheads="1"/>
            </p:cNvSpPr>
            <p:nvPr/>
          </p:nvSpPr>
          <p:spPr bwMode="auto">
            <a:xfrm>
              <a:off x="1920" y="3574"/>
              <a:ext cx="319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10</a:t>
              </a:r>
            </a:p>
          </p:txBody>
        </p:sp>
        <p:sp>
          <p:nvSpPr>
            <p:cNvPr id="411657" name="Line 9"/>
            <p:cNvSpPr>
              <a:spLocks noChangeShapeType="1"/>
            </p:cNvSpPr>
            <p:nvPr/>
          </p:nvSpPr>
          <p:spPr bwMode="auto">
            <a:xfrm>
              <a:off x="1920" y="3574"/>
              <a:ext cx="0" cy="28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411658" name="Line 10"/>
            <p:cNvSpPr>
              <a:spLocks noChangeShapeType="1"/>
            </p:cNvSpPr>
            <p:nvPr/>
          </p:nvSpPr>
          <p:spPr bwMode="auto">
            <a:xfrm>
              <a:off x="3024" y="3744"/>
              <a:ext cx="61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411659" name="Rectangle 11"/>
            <p:cNvSpPr>
              <a:spLocks noChangeArrowheads="1"/>
            </p:cNvSpPr>
            <p:nvPr/>
          </p:nvSpPr>
          <p:spPr bwMode="auto">
            <a:xfrm>
              <a:off x="3725" y="3574"/>
              <a:ext cx="1459" cy="28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411660" name="Rectangle 12"/>
            <p:cNvSpPr>
              <a:spLocks noChangeArrowheads="1"/>
            </p:cNvSpPr>
            <p:nvPr/>
          </p:nvSpPr>
          <p:spPr bwMode="auto">
            <a:xfrm>
              <a:off x="4339" y="3564"/>
              <a:ext cx="845" cy="312"/>
            </a:xfrm>
            <a:prstGeom prst="rect">
              <a:avLst/>
            </a:prstGeom>
            <a:solidFill>
              <a:srgbClr val="80808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30</a:t>
              </a:r>
            </a:p>
          </p:txBody>
        </p:sp>
        <p:sp>
          <p:nvSpPr>
            <p:cNvPr id="411661" name="Text Box 13"/>
            <p:cNvSpPr txBox="1">
              <a:spLocks noChangeArrowheads="1"/>
            </p:cNvSpPr>
            <p:nvPr/>
          </p:nvSpPr>
          <p:spPr bwMode="auto">
            <a:xfrm>
              <a:off x="3726" y="3574"/>
              <a:ext cx="578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99"/>
                  </a:solidFill>
                  <a:latin typeface="Comic Sans MS" pitchFamily="66" charset="0"/>
                </a:rPr>
                <a:t>    30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C9EE-67F7-46B6-9673-0DF0530CCC2B}" type="slidenum">
              <a:rPr lang="en-US"/>
              <a:pPr/>
              <a:t>39</a:t>
            </a:fld>
            <a:endParaRPr lang="en-US"/>
          </a:p>
        </p:txBody>
      </p:sp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Buddy-Block Scheme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Invented by Donald Knuth, very simple</a:t>
            </a:r>
          </a:p>
          <a:p>
            <a:r>
              <a:rPr lang="en-US"/>
              <a:t>Idea: Work with memory regions that are all powers of 2 times some “smallest” size</a:t>
            </a:r>
          </a:p>
          <a:p>
            <a:pPr lvl="1"/>
            <a:r>
              <a:rPr lang="en-US"/>
              <a:t>2</a:t>
            </a:r>
            <a:r>
              <a:rPr lang="en-US" baseline="30000"/>
              <a:t>k</a:t>
            </a:r>
            <a:r>
              <a:rPr lang="en-US"/>
              <a:t> times </a:t>
            </a:r>
            <a:r>
              <a:rPr lang="en-US" i="1"/>
              <a:t>b</a:t>
            </a:r>
          </a:p>
          <a:p>
            <a:endParaRPr lang="en-US"/>
          </a:p>
          <a:p>
            <a:r>
              <a:rPr lang="en-US"/>
              <a:t>Round each request </a:t>
            </a:r>
            <a:r>
              <a:rPr lang="en-US" i="1"/>
              <a:t>up</a:t>
            </a:r>
            <a:r>
              <a:rPr lang="en-US"/>
              <a:t> to have form b*2</a:t>
            </a:r>
            <a:r>
              <a:rPr lang="en-US" baseline="30000"/>
              <a:t>k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libraries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formatted I/O library</a:t>
            </a:r>
          </a:p>
          <a:p>
            <a:r>
              <a:rPr lang="en-US"/>
              <a:t>The windowing subsystem library</a:t>
            </a:r>
          </a:p>
          <a:p>
            <a:r>
              <a:rPr lang="en-US"/>
              <a:t>Scientific computing libraries</a:t>
            </a:r>
          </a:p>
          <a:p>
            <a:r>
              <a:rPr lang="en-US"/>
              <a:t>Specialized end-to-end communication libraries doing things like</a:t>
            </a:r>
          </a:p>
          <a:p>
            <a:pPr lvl="1"/>
            <a:r>
              <a:rPr lang="en-US"/>
              <a:t>Encoding data into XML</a:t>
            </a:r>
          </a:p>
          <a:p>
            <a:pPr lvl="1"/>
            <a:r>
              <a:rPr lang="en-US"/>
              <a:t>Implementing web security</a:t>
            </a:r>
          </a:p>
          <a:p>
            <a:pPr lvl="1"/>
            <a:r>
              <a:rPr lang="en-US"/>
              <a:t>Implementing RPC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1F874-B4E4-45A5-A0F2-66EE74F432A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Buddy-Block Scheme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Buddy Block in Action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P = </a:t>
            </a:r>
            <a:r>
              <a:rPr lang="en-US" dirty="0" err="1" smtClean="0"/>
              <a:t>malloc</a:t>
            </a:r>
            <a:r>
              <a:rPr lang="en-US" dirty="0" smtClean="0"/>
              <a:t>(290)</a:t>
            </a:r>
          </a:p>
          <a:p>
            <a:pPr lvl="1"/>
            <a:r>
              <a:rPr lang="en-US" dirty="0" smtClean="0"/>
              <a:t>… round up to 2</a:t>
            </a:r>
            <a:r>
              <a:rPr lang="en-US" baseline="30000" dirty="0" smtClean="0"/>
              <a:t>8</a:t>
            </a:r>
            <a:r>
              <a:rPr lang="en-US" dirty="0" smtClean="0"/>
              <a:t> = 512</a:t>
            </a:r>
          </a:p>
          <a:p>
            <a:r>
              <a:rPr lang="en-US" dirty="0" smtClean="0"/>
              <a:t>Q = </a:t>
            </a:r>
            <a:r>
              <a:rPr lang="en-US" dirty="0" err="1" smtClean="0"/>
              <a:t>malloc</a:t>
            </a:r>
            <a:r>
              <a:rPr lang="en-US" dirty="0" smtClean="0"/>
              <a:t> (111)</a:t>
            </a:r>
          </a:p>
          <a:p>
            <a:pPr lvl="1"/>
            <a:r>
              <a:rPr lang="en-US" dirty="0" smtClean="0"/>
              <a:t>…. Round up to 2</a:t>
            </a:r>
            <a:r>
              <a:rPr lang="en-US" baseline="30000" dirty="0" smtClean="0"/>
              <a:t>7</a:t>
            </a:r>
            <a:r>
              <a:rPr lang="en-US" dirty="0" smtClean="0"/>
              <a:t> </a:t>
            </a:r>
            <a:r>
              <a:rPr lang="en-US" dirty="0" smtClean="0"/>
              <a:t>= 128</a:t>
            </a:r>
          </a:p>
          <a:p>
            <a:r>
              <a:rPr lang="en-US" dirty="0" smtClean="0"/>
              <a:t>Z = </a:t>
            </a:r>
            <a:r>
              <a:rPr lang="en-US" dirty="0" err="1" smtClean="0"/>
              <a:t>malloc</a:t>
            </a:r>
            <a:r>
              <a:rPr lang="en-US" dirty="0" smtClean="0"/>
              <a:t>(750)</a:t>
            </a:r>
          </a:p>
          <a:p>
            <a:pPr lvl="1"/>
            <a:r>
              <a:rPr lang="en-US" dirty="0" smtClean="0"/>
              <a:t>…. Round up to 2</a:t>
            </a:r>
            <a:r>
              <a:rPr lang="en-US" baseline="30000" dirty="0" smtClean="0"/>
              <a:t>9</a:t>
            </a:r>
            <a:r>
              <a:rPr lang="en-US" dirty="0" smtClean="0"/>
              <a:t> = 1024</a:t>
            </a:r>
          </a:p>
          <a:p>
            <a:r>
              <a:rPr lang="en-US" dirty="0" smtClean="0"/>
              <a:t>Free(Q)</a:t>
            </a:r>
          </a:p>
          <a:p>
            <a:pPr lvl="1"/>
            <a:r>
              <a:rPr lang="en-US" dirty="0" smtClean="0"/>
              <a:t>… consolidate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10200" y="2286000"/>
            <a:ext cx="2743200" cy="350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r>
              <a:rPr lang="en-US" sz="5400" b="1" baseline="30000" dirty="0" smtClean="0"/>
              <a:t>10</a:t>
            </a:r>
            <a:endParaRPr lang="en-US" sz="5400" b="1" dirty="0"/>
          </a:p>
        </p:txBody>
      </p:sp>
      <p:sp>
        <p:nvSpPr>
          <p:cNvPr id="9" name="Rectangle 8"/>
          <p:cNvSpPr/>
          <p:nvPr/>
        </p:nvSpPr>
        <p:spPr>
          <a:xfrm>
            <a:off x="5410200" y="2286000"/>
            <a:ext cx="2743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r>
              <a:rPr lang="en-US" sz="5400" b="1" baseline="30000" dirty="0" smtClean="0"/>
              <a:t>8</a:t>
            </a:r>
            <a:endParaRPr lang="en-US" sz="5400" b="1" dirty="0"/>
          </a:p>
        </p:txBody>
      </p:sp>
      <p:sp>
        <p:nvSpPr>
          <p:cNvPr id="10" name="Rectangle 9"/>
          <p:cNvSpPr/>
          <p:nvPr/>
        </p:nvSpPr>
        <p:spPr>
          <a:xfrm>
            <a:off x="5410200" y="4038600"/>
            <a:ext cx="27432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r>
              <a:rPr lang="en-US" sz="5400" b="1" baseline="30000" dirty="0" smtClean="0"/>
              <a:t>9</a:t>
            </a:r>
            <a:endParaRPr lang="en-US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5410200" y="3200400"/>
            <a:ext cx="2743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r>
              <a:rPr lang="en-US" sz="5400" b="1" baseline="30000" dirty="0" smtClean="0"/>
              <a:t>8</a:t>
            </a:r>
            <a:endParaRPr lang="en-US" sz="5400" b="1" dirty="0"/>
          </a:p>
        </p:txBody>
      </p:sp>
      <p:sp>
        <p:nvSpPr>
          <p:cNvPr id="15" name="Rectangle 14"/>
          <p:cNvSpPr/>
          <p:nvPr/>
        </p:nvSpPr>
        <p:spPr>
          <a:xfrm>
            <a:off x="5410200" y="2286000"/>
            <a:ext cx="27432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290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10200" y="3200400"/>
            <a:ext cx="2743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2</a:t>
            </a:r>
            <a:r>
              <a:rPr lang="en-US" sz="3600" b="1" baseline="30000" dirty="0" smtClean="0"/>
              <a:t>7</a:t>
            </a:r>
            <a:endParaRPr lang="en-US" sz="5400" b="1" dirty="0"/>
          </a:p>
        </p:txBody>
      </p:sp>
      <p:sp>
        <p:nvSpPr>
          <p:cNvPr id="17" name="Rectangle 16"/>
          <p:cNvSpPr/>
          <p:nvPr/>
        </p:nvSpPr>
        <p:spPr>
          <a:xfrm>
            <a:off x="5410200" y="3657600"/>
            <a:ext cx="2743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2</a:t>
            </a:r>
            <a:r>
              <a:rPr lang="en-US" sz="3600" b="1" baseline="30000" dirty="0" smtClean="0"/>
              <a:t>7</a:t>
            </a:r>
            <a:endParaRPr lang="en-US" sz="5400" b="1" dirty="0"/>
          </a:p>
        </p:txBody>
      </p:sp>
      <p:sp>
        <p:nvSpPr>
          <p:cNvPr id="18" name="Rectangle 17"/>
          <p:cNvSpPr/>
          <p:nvPr/>
        </p:nvSpPr>
        <p:spPr>
          <a:xfrm>
            <a:off x="5410200" y="3200400"/>
            <a:ext cx="2743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128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10200" y="4038600"/>
            <a:ext cx="2743200" cy="1752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750</a:t>
            </a:r>
            <a:endParaRPr lang="en-US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5" grpId="0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2165-5D73-4519-9379-28A5540B0C42}" type="slidenum">
              <a:rPr lang="en-US"/>
              <a:pPr/>
              <a:t>41</a:t>
            </a:fld>
            <a:endParaRPr lang="en-US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Buddy Block Scheme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Keep a free list for each block size (each </a:t>
            </a:r>
            <a:r>
              <a:rPr lang="en-US" sz="2800" i="1"/>
              <a:t>k</a:t>
            </a:r>
            <a:r>
              <a:rPr lang="en-US" sz="2800"/>
              <a:t>)</a:t>
            </a:r>
          </a:p>
          <a:p>
            <a:pPr lvl="1"/>
            <a:r>
              <a:rPr lang="en-US" sz="2400"/>
              <a:t>When freeing an object, combine with adjacent free regions if this will result in a double-sized free object</a:t>
            </a:r>
          </a:p>
          <a:p>
            <a:r>
              <a:rPr lang="en-US" sz="2800"/>
              <a:t>Basic actions on allocation request:</a:t>
            </a:r>
          </a:p>
          <a:p>
            <a:pPr lvl="1"/>
            <a:r>
              <a:rPr lang="en-US" sz="2400"/>
              <a:t>If request is a close fit to a region on the free list, allocate that region.  </a:t>
            </a:r>
          </a:p>
          <a:p>
            <a:pPr lvl="1"/>
            <a:r>
              <a:rPr lang="en-US" sz="2400"/>
              <a:t>If request is less than half the size of a region on the free list, split the next larger size of region in half</a:t>
            </a:r>
          </a:p>
          <a:p>
            <a:pPr lvl="1"/>
            <a:r>
              <a:rPr lang="en-US" sz="2400"/>
              <a:t>If request is larger than </a:t>
            </a:r>
            <a:r>
              <a:rPr lang="en-US" sz="2400" i="1"/>
              <a:t>any</a:t>
            </a:r>
            <a:r>
              <a:rPr lang="en-US" sz="2400"/>
              <a:t> region, double the size of the heap (this puts a new larger object on the free list)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B2C2D-938B-4DC7-A9A1-09CE7CC5D99C}" type="slidenum">
              <a:rPr lang="en-US"/>
              <a:pPr/>
              <a:t>42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How to get more space?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 Unix, system call sbrk()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Used by malloc if heap needs to be expanded</a:t>
            </a:r>
          </a:p>
          <a:p>
            <a:pPr>
              <a:lnSpc>
                <a:spcPct val="90000"/>
              </a:lnSpc>
            </a:pPr>
            <a:r>
              <a:rPr lang="en-US"/>
              <a:t>Notice that heap only grows on “one side”</a:t>
            </a:r>
          </a:p>
        </p:txBody>
      </p:sp>
      <p:sp>
        <p:nvSpPr>
          <p:cNvPr id="415749" name="Text Box 5"/>
          <p:cNvSpPr txBox="1">
            <a:spLocks noChangeArrowheads="1"/>
          </p:cNvSpPr>
          <p:nvPr/>
        </p:nvSpPr>
        <p:spPr bwMode="auto">
          <a:xfrm>
            <a:off x="1371600" y="2057400"/>
            <a:ext cx="6169025" cy="2225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9900"/>
                </a:solidFill>
                <a:latin typeface="Comic Sans MS" pitchFamily="66" charset="0"/>
              </a:rPr>
              <a:t> /* add nbytes of valid virtual address space */</a:t>
            </a:r>
          </a:p>
          <a:p>
            <a:r>
              <a:rPr lang="en-US" sz="2000" b="1">
                <a:solidFill>
                  <a:srgbClr val="009900"/>
                </a:solidFill>
                <a:latin typeface="Comic Sans MS" pitchFamily="66" charset="0"/>
              </a:rPr>
              <a:t> void *get_free_space(unsigned nbytes) {</a:t>
            </a:r>
          </a:p>
          <a:p>
            <a:r>
              <a:rPr lang="en-US" sz="2000" b="1">
                <a:solidFill>
                  <a:srgbClr val="009900"/>
                </a:solidFill>
                <a:latin typeface="Comic Sans MS" pitchFamily="66" charset="0"/>
              </a:rPr>
              <a:t>   void *p;</a:t>
            </a:r>
          </a:p>
          <a:p>
            <a:r>
              <a:rPr lang="en-US" sz="2000" b="1">
                <a:solidFill>
                  <a:srgbClr val="009900"/>
                </a:solidFill>
                <a:latin typeface="Comic Sans MS" pitchFamily="66" charset="0"/>
              </a:rPr>
              <a:t>   if(!(p = sbrk(nbytes)))</a:t>
            </a:r>
          </a:p>
          <a:p>
            <a:r>
              <a:rPr lang="en-US" sz="2000" b="1">
                <a:solidFill>
                  <a:srgbClr val="009900"/>
                </a:solidFill>
                <a:latin typeface="Comic Sans MS" pitchFamily="66" charset="0"/>
              </a:rPr>
              <a:t>         error(“virtual memory exhausted”);</a:t>
            </a:r>
          </a:p>
          <a:p>
            <a:r>
              <a:rPr lang="en-US" sz="2000" b="1">
                <a:solidFill>
                  <a:srgbClr val="009900"/>
                </a:solidFill>
                <a:latin typeface="Comic Sans MS" pitchFamily="66" charset="0"/>
              </a:rPr>
              <a:t>   return p;</a:t>
            </a:r>
          </a:p>
          <a:p>
            <a:r>
              <a:rPr lang="en-US" sz="2000" b="1">
                <a:solidFill>
                  <a:srgbClr val="009900"/>
                </a:solidFill>
                <a:latin typeface="Comic Sans MS" pitchFamily="66" charset="0"/>
              </a:rPr>
              <a:t>}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93" name="Rectangle 25"/>
          <p:cNvSpPr>
            <a:spLocks noChangeArrowheads="1"/>
          </p:cNvSpPr>
          <p:nvPr/>
        </p:nvSpPr>
        <p:spPr bwMode="auto">
          <a:xfrm>
            <a:off x="6172200" y="3333750"/>
            <a:ext cx="1905000" cy="28194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1496-7636-445F-84AD-BD16C5E64DC6}" type="slidenum">
              <a:rPr lang="en-US"/>
              <a:pPr/>
              <a:t>43</a:t>
            </a:fld>
            <a:endParaRPr lang="en-US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rgbClr val="0000FF"/>
                </a:solidFill>
              </a:rPr>
              <a:t>Malloc &amp; OS memory management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Relocation</a:t>
            </a:r>
          </a:p>
          <a:p>
            <a:pPr lvl="1"/>
            <a:r>
              <a:rPr lang="en-US" sz="2000"/>
              <a:t>OS allows easy relocation (change page table)</a:t>
            </a:r>
          </a:p>
          <a:p>
            <a:pPr lvl="1"/>
            <a:r>
              <a:rPr lang="en-US" sz="2000"/>
              <a:t>Placement decisions permanent at user level</a:t>
            </a:r>
          </a:p>
          <a:p>
            <a:r>
              <a:rPr lang="en-US" sz="2400"/>
              <a:t>Size and distribution</a:t>
            </a:r>
          </a:p>
          <a:p>
            <a:pPr lvl="1"/>
            <a:r>
              <a:rPr lang="en-US" sz="2000"/>
              <a:t>OS: small number of large objects</a:t>
            </a:r>
          </a:p>
          <a:p>
            <a:pPr lvl="1"/>
            <a:r>
              <a:rPr lang="en-US" sz="2000"/>
              <a:t>Malloc: huge number of small objects</a:t>
            </a:r>
          </a:p>
        </p:txBody>
      </p:sp>
      <p:sp>
        <p:nvSpPr>
          <p:cNvPr id="416794" name="Rectangle 26"/>
          <p:cNvSpPr>
            <a:spLocks noChangeArrowheads="1"/>
          </p:cNvSpPr>
          <p:nvPr/>
        </p:nvSpPr>
        <p:spPr bwMode="auto">
          <a:xfrm>
            <a:off x="7013575" y="4552950"/>
            <a:ext cx="222250" cy="495300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fr-FR" sz="2400">
              <a:solidFill>
                <a:schemeClr val="bg2"/>
              </a:solidFill>
              <a:latin typeface="Comic Sans MS" pitchFamily="66" charset="0"/>
            </a:endParaRPr>
          </a:p>
        </p:txBody>
      </p:sp>
      <p:sp>
        <p:nvSpPr>
          <p:cNvPr id="416795" name="Text Box 27"/>
          <p:cNvSpPr txBox="1">
            <a:spLocks noChangeArrowheads="1"/>
          </p:cNvSpPr>
          <p:nvPr/>
        </p:nvSpPr>
        <p:spPr bwMode="auto">
          <a:xfrm>
            <a:off x="6589713" y="4648200"/>
            <a:ext cx="846137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>
                <a:solidFill>
                  <a:srgbClr val="000099"/>
                </a:solidFill>
                <a:latin typeface="Comic Sans MS" pitchFamily="66" charset="0"/>
              </a:rPr>
              <a:t>heap</a:t>
            </a:r>
          </a:p>
        </p:txBody>
      </p:sp>
      <p:sp>
        <p:nvSpPr>
          <p:cNvPr id="416796" name="Rectangle 28"/>
          <p:cNvSpPr>
            <a:spLocks noChangeArrowheads="1"/>
          </p:cNvSpPr>
          <p:nvPr/>
        </p:nvSpPr>
        <p:spPr bwMode="auto">
          <a:xfrm>
            <a:off x="6172200" y="4343400"/>
            <a:ext cx="152400" cy="152400"/>
          </a:xfrm>
          <a:prstGeom prst="rect">
            <a:avLst/>
          </a:prstGeom>
          <a:solidFill>
            <a:srgbClr val="CC00CC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16797" name="Rectangle 29"/>
          <p:cNvSpPr>
            <a:spLocks noChangeArrowheads="1"/>
          </p:cNvSpPr>
          <p:nvPr/>
        </p:nvSpPr>
        <p:spPr bwMode="auto">
          <a:xfrm>
            <a:off x="6477000" y="4343400"/>
            <a:ext cx="152400" cy="152400"/>
          </a:xfrm>
          <a:prstGeom prst="rect">
            <a:avLst/>
          </a:prstGeom>
          <a:solidFill>
            <a:srgbClr val="CC00CC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16798" name="Rectangle 30"/>
          <p:cNvSpPr>
            <a:spLocks noChangeArrowheads="1"/>
          </p:cNvSpPr>
          <p:nvPr/>
        </p:nvSpPr>
        <p:spPr bwMode="auto">
          <a:xfrm>
            <a:off x="7086600" y="4343400"/>
            <a:ext cx="152400" cy="152400"/>
          </a:xfrm>
          <a:prstGeom prst="rect">
            <a:avLst/>
          </a:prstGeom>
          <a:solidFill>
            <a:srgbClr val="CC00CC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16799" name="Rectangle 31"/>
          <p:cNvSpPr>
            <a:spLocks noChangeArrowheads="1"/>
          </p:cNvSpPr>
          <p:nvPr/>
        </p:nvSpPr>
        <p:spPr bwMode="auto">
          <a:xfrm>
            <a:off x="7391400" y="4343400"/>
            <a:ext cx="152400" cy="152400"/>
          </a:xfrm>
          <a:prstGeom prst="rect">
            <a:avLst/>
          </a:prstGeom>
          <a:solidFill>
            <a:srgbClr val="CC00CC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16800" name="Rectangle 32"/>
          <p:cNvSpPr>
            <a:spLocks noChangeArrowheads="1"/>
          </p:cNvSpPr>
          <p:nvPr/>
        </p:nvSpPr>
        <p:spPr bwMode="auto">
          <a:xfrm>
            <a:off x="7696200" y="4343400"/>
            <a:ext cx="152400" cy="152400"/>
          </a:xfrm>
          <a:prstGeom prst="rect">
            <a:avLst/>
          </a:prstGeom>
          <a:solidFill>
            <a:srgbClr val="CC00CC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16801" name="Rectangle 33"/>
          <p:cNvSpPr>
            <a:spLocks noChangeArrowheads="1"/>
          </p:cNvSpPr>
          <p:nvPr/>
        </p:nvSpPr>
        <p:spPr bwMode="auto">
          <a:xfrm>
            <a:off x="7772400" y="4572000"/>
            <a:ext cx="228600" cy="304800"/>
          </a:xfrm>
          <a:prstGeom prst="rect">
            <a:avLst/>
          </a:prstGeom>
          <a:solidFill>
            <a:srgbClr val="66FF66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16802" name="Rectangle 34"/>
          <p:cNvSpPr>
            <a:spLocks noChangeArrowheads="1"/>
          </p:cNvSpPr>
          <p:nvPr/>
        </p:nvSpPr>
        <p:spPr bwMode="auto">
          <a:xfrm>
            <a:off x="7543800" y="4876800"/>
            <a:ext cx="228600" cy="304800"/>
          </a:xfrm>
          <a:prstGeom prst="rect">
            <a:avLst/>
          </a:prstGeom>
          <a:solidFill>
            <a:srgbClr val="66FF66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16803" name="Rectangle 35"/>
          <p:cNvSpPr>
            <a:spLocks noChangeArrowheads="1"/>
          </p:cNvSpPr>
          <p:nvPr/>
        </p:nvSpPr>
        <p:spPr bwMode="auto">
          <a:xfrm>
            <a:off x="6324600" y="4876800"/>
            <a:ext cx="228600" cy="304800"/>
          </a:xfrm>
          <a:prstGeom prst="rect">
            <a:avLst/>
          </a:prstGeom>
          <a:solidFill>
            <a:srgbClr val="66FF66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16804" name="Rectangle 36"/>
          <p:cNvSpPr>
            <a:spLocks noChangeArrowheads="1"/>
          </p:cNvSpPr>
          <p:nvPr/>
        </p:nvSpPr>
        <p:spPr bwMode="auto">
          <a:xfrm>
            <a:off x="7315200" y="4572000"/>
            <a:ext cx="228600" cy="152400"/>
          </a:xfrm>
          <a:prstGeom prst="rect">
            <a:avLst/>
          </a:prstGeom>
          <a:solidFill>
            <a:srgbClr val="000099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16805" name="Rectangle 37"/>
          <p:cNvSpPr>
            <a:spLocks noChangeArrowheads="1"/>
          </p:cNvSpPr>
          <p:nvPr/>
        </p:nvSpPr>
        <p:spPr bwMode="auto">
          <a:xfrm>
            <a:off x="6324600" y="4648200"/>
            <a:ext cx="228600" cy="152400"/>
          </a:xfrm>
          <a:prstGeom prst="rect">
            <a:avLst/>
          </a:prstGeom>
          <a:solidFill>
            <a:srgbClr val="000099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16806" name="Rectangle 38"/>
          <p:cNvSpPr>
            <a:spLocks noChangeArrowheads="1"/>
          </p:cNvSpPr>
          <p:nvPr/>
        </p:nvSpPr>
        <p:spPr bwMode="auto">
          <a:xfrm>
            <a:off x="6781800" y="5105400"/>
            <a:ext cx="228600" cy="152400"/>
          </a:xfrm>
          <a:prstGeom prst="rect">
            <a:avLst/>
          </a:prstGeom>
          <a:solidFill>
            <a:srgbClr val="000099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16807" name="Rectangle 39"/>
          <p:cNvSpPr>
            <a:spLocks noChangeArrowheads="1"/>
          </p:cNvSpPr>
          <p:nvPr/>
        </p:nvSpPr>
        <p:spPr bwMode="auto">
          <a:xfrm>
            <a:off x="6705600" y="4419600"/>
            <a:ext cx="228600" cy="152400"/>
          </a:xfrm>
          <a:prstGeom prst="rect">
            <a:avLst/>
          </a:prstGeom>
          <a:solidFill>
            <a:srgbClr val="000099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416808" name="Rectangle 40"/>
          <p:cNvSpPr>
            <a:spLocks noChangeArrowheads="1"/>
          </p:cNvSpPr>
          <p:nvPr/>
        </p:nvSpPr>
        <p:spPr bwMode="auto">
          <a:xfrm>
            <a:off x="7013575" y="5676900"/>
            <a:ext cx="222250" cy="495300"/>
          </a:xfrm>
          <a:prstGeom prst="rect">
            <a:avLst/>
          </a:prstGeom>
          <a:solidFill>
            <a:srgbClr val="66FF66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fr-FR" sz="2400">
              <a:solidFill>
                <a:schemeClr val="bg2"/>
              </a:solidFill>
              <a:latin typeface="Comic Sans MS" pitchFamily="66" charset="0"/>
            </a:endParaRPr>
          </a:p>
        </p:txBody>
      </p:sp>
      <p:sp>
        <p:nvSpPr>
          <p:cNvPr id="416809" name="Text Box 41"/>
          <p:cNvSpPr txBox="1">
            <a:spLocks noChangeArrowheads="1"/>
          </p:cNvSpPr>
          <p:nvPr/>
        </p:nvSpPr>
        <p:spPr bwMode="auto">
          <a:xfrm>
            <a:off x="6629400" y="5695950"/>
            <a:ext cx="847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>
                <a:solidFill>
                  <a:srgbClr val="000099"/>
                </a:solidFill>
                <a:latin typeface="Comic Sans MS" pitchFamily="66" charset="0"/>
              </a:rPr>
              <a:t>code</a:t>
            </a:r>
          </a:p>
        </p:txBody>
      </p:sp>
      <p:sp>
        <p:nvSpPr>
          <p:cNvPr id="416810" name="Line 42"/>
          <p:cNvSpPr>
            <a:spLocks noChangeShapeType="1"/>
          </p:cNvSpPr>
          <p:nvPr/>
        </p:nvSpPr>
        <p:spPr bwMode="auto">
          <a:xfrm>
            <a:off x="6781800" y="3733800"/>
            <a:ext cx="0" cy="381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416811" name="Rectangle 43"/>
          <p:cNvSpPr>
            <a:spLocks noChangeArrowheads="1"/>
          </p:cNvSpPr>
          <p:nvPr/>
        </p:nvSpPr>
        <p:spPr bwMode="auto">
          <a:xfrm>
            <a:off x="6172200" y="5257800"/>
            <a:ext cx="1905000" cy="495300"/>
          </a:xfrm>
          <a:prstGeom prst="rect">
            <a:avLst/>
          </a:prstGeom>
          <a:solidFill>
            <a:srgbClr val="CC00CC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400">
                <a:solidFill>
                  <a:srgbClr val="000099"/>
                </a:solidFill>
                <a:latin typeface="Comic Sans MS" pitchFamily="66" charset="0"/>
              </a:rPr>
              <a:t>data</a:t>
            </a:r>
          </a:p>
        </p:txBody>
      </p:sp>
      <p:sp>
        <p:nvSpPr>
          <p:cNvPr id="416812" name="Rectangle 44"/>
          <p:cNvSpPr>
            <a:spLocks noChangeArrowheads="1"/>
          </p:cNvSpPr>
          <p:nvPr/>
        </p:nvSpPr>
        <p:spPr bwMode="auto">
          <a:xfrm>
            <a:off x="6172200" y="3314700"/>
            <a:ext cx="1905000" cy="4953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400" dirty="0">
                <a:solidFill>
                  <a:srgbClr val="000099"/>
                </a:solidFill>
                <a:latin typeface="Comic Sans MS" pitchFamily="66" charset="0"/>
              </a:rPr>
              <a:t>stack</a:t>
            </a:r>
          </a:p>
        </p:txBody>
      </p:sp>
      <p:sp>
        <p:nvSpPr>
          <p:cNvPr id="416813" name="Line 45"/>
          <p:cNvSpPr>
            <a:spLocks noChangeShapeType="1"/>
          </p:cNvSpPr>
          <p:nvPr/>
        </p:nvSpPr>
        <p:spPr bwMode="auto">
          <a:xfrm flipV="1">
            <a:off x="7315200" y="3962400"/>
            <a:ext cx="0" cy="381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Summary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OS includes a variety of memory allocators</a:t>
            </a:r>
          </a:p>
          <a:p>
            <a:pPr lvl="1"/>
            <a:r>
              <a:rPr lang="en-US" dirty="0" smtClean="0"/>
              <a:t>Best of all is the one used for paging but this is because pages are “</a:t>
            </a:r>
            <a:r>
              <a:rPr lang="en-US" dirty="0" err="1" smtClean="0"/>
              <a:t>interchangable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For other purposes, we use fancier structures, like Knuth’s buddy-block scheme</a:t>
            </a:r>
          </a:p>
          <a:p>
            <a:pPr lvl="1"/>
            <a:r>
              <a:rPr lang="en-US" dirty="0" smtClean="0"/>
              <a:t>Some applications also include their own free-list managers, to avoid cost of </a:t>
            </a:r>
            <a:r>
              <a:rPr lang="en-US" dirty="0" err="1" smtClean="0"/>
              <a:t>malloc</a:t>
            </a:r>
            <a:r>
              <a:rPr lang="en-US" dirty="0" smtClean="0"/>
              <a:t>/free for </a:t>
            </a:r>
            <a:r>
              <a:rPr lang="en-US" smtClean="0"/>
              <a:t>typical objects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Picture?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By early 1980’s, if we accounted for memory in use on a typical computer, we found that</a:t>
            </a:r>
          </a:p>
          <a:p>
            <a:pPr lvl="1"/>
            <a:r>
              <a:rPr lang="en-US"/>
              <a:t>Everything needed virtual memory</a:t>
            </a:r>
          </a:p>
          <a:p>
            <a:pPr lvl="1"/>
            <a:r>
              <a:rPr lang="en-US"/>
              <a:t>Main “use” of memory was for libraries</a:t>
            </a:r>
          </a:p>
          <a:p>
            <a:r>
              <a:rPr lang="en-US"/>
              <a:t>Dynamically linked libraries emerged as a response to this observation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EF10-1E97-4CBE-ABFF-61F3B2AA08D5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idea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First, let multiple processes share a single copy of each library</a:t>
            </a:r>
          </a:p>
          <a:p>
            <a:pPr lvl="1"/>
            <a:r>
              <a:rPr lang="en-US"/>
              <a:t>Thinking: Why have multiple copies of identical code loaded at the same time?</a:t>
            </a:r>
          </a:p>
          <a:p>
            <a:r>
              <a:rPr lang="en-US"/>
              <a:t>Next, don’t even load a library until it gets used</a:t>
            </a:r>
          </a:p>
          <a:p>
            <a:pPr lvl="1"/>
            <a:r>
              <a:rPr lang="en-US"/>
              <a:t>Thinking: Perhaps the application is linked to some libraries for “obscure” reasons and usually doesn’t even access those routines!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A41B-C40B-47DC-980C-8A1CFA4C5915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Issues?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need to look at:</a:t>
            </a:r>
          </a:p>
          <a:p>
            <a:pPr lvl="1"/>
            <a:r>
              <a:rPr lang="en-US"/>
              <a:t>How this can be implemented</a:t>
            </a:r>
          </a:p>
          <a:p>
            <a:pPr lvl="1"/>
            <a:r>
              <a:rPr lang="en-US"/>
              <a:t>Overheads it will incur at runtime</a:t>
            </a:r>
          </a:p>
          <a:p>
            <a:pPr lvl="1"/>
            <a:r>
              <a:rPr lang="en-US"/>
              <a:t>Impact this has on the size and form of page tables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7D604-8E2C-4FE6-8BD6-43C0AB6F1FBF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Recall that compiler transforms each part of a program or library into several kinds of segments: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ED8E0-7090-4EBC-AF75-7C3EC6627C39}" type="slidenum">
              <a:rPr lang="en-US"/>
              <a:pPr/>
              <a:t>8</a:t>
            </a:fld>
            <a:endParaRPr lang="en-US"/>
          </a:p>
        </p:txBody>
      </p:sp>
      <p:sp>
        <p:nvSpPr>
          <p:cNvPr id="450564" name="Text Box 4"/>
          <p:cNvSpPr txBox="1">
            <a:spLocks noChangeArrowheads="1"/>
          </p:cNvSpPr>
          <p:nvPr/>
        </p:nvSpPr>
        <p:spPr bwMode="auto">
          <a:xfrm>
            <a:off x="1143000" y="4043363"/>
            <a:ext cx="1295400" cy="376237"/>
          </a:xfrm>
          <a:prstGeom prst="rect">
            <a:avLst/>
          </a:prstGeom>
          <a:solidFill>
            <a:srgbClr val="CC66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Your code</a:t>
            </a:r>
          </a:p>
        </p:txBody>
      </p:sp>
      <p:sp>
        <p:nvSpPr>
          <p:cNvPr id="450565" name="Line 5"/>
          <p:cNvSpPr>
            <a:spLocks noChangeShapeType="1"/>
          </p:cNvSpPr>
          <p:nvPr/>
        </p:nvSpPr>
        <p:spPr bwMode="auto">
          <a:xfrm flipV="1">
            <a:off x="25146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50566" name="Line 6"/>
          <p:cNvSpPr>
            <a:spLocks noChangeShapeType="1"/>
          </p:cNvSpPr>
          <p:nvPr/>
        </p:nvSpPr>
        <p:spPr bwMode="auto">
          <a:xfrm>
            <a:off x="2514600" y="42672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50567" name="Line 7"/>
          <p:cNvSpPr>
            <a:spLocks noChangeShapeType="1"/>
          </p:cNvSpPr>
          <p:nvPr/>
        </p:nvSpPr>
        <p:spPr bwMode="auto">
          <a:xfrm>
            <a:off x="2514600" y="4343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50568" name="Text Box 8"/>
          <p:cNvSpPr txBox="1">
            <a:spLocks noChangeArrowheads="1"/>
          </p:cNvSpPr>
          <p:nvPr/>
        </p:nvSpPr>
        <p:spPr bwMode="auto">
          <a:xfrm>
            <a:off x="4267200" y="3200400"/>
            <a:ext cx="2438400" cy="650875"/>
          </a:xfrm>
          <a:prstGeom prst="rect">
            <a:avLst/>
          </a:prstGeom>
          <a:solidFill>
            <a:srgbClr val="CC66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Compiled instructions (Linux directive: .text)</a:t>
            </a:r>
          </a:p>
        </p:txBody>
      </p:sp>
      <p:sp>
        <p:nvSpPr>
          <p:cNvPr id="450569" name="Text Box 9"/>
          <p:cNvSpPr txBox="1">
            <a:spLocks noChangeArrowheads="1"/>
          </p:cNvSpPr>
          <p:nvPr/>
        </p:nvSpPr>
        <p:spPr bwMode="auto">
          <a:xfrm>
            <a:off x="4267200" y="4043363"/>
            <a:ext cx="2514600" cy="376237"/>
          </a:xfrm>
          <a:prstGeom prst="rect">
            <a:avLst/>
          </a:prstGeom>
          <a:solidFill>
            <a:srgbClr val="6699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Initialized data (.data)</a:t>
            </a:r>
          </a:p>
        </p:txBody>
      </p:sp>
      <p:sp>
        <p:nvSpPr>
          <p:cNvPr id="450570" name="Text Box 10"/>
          <p:cNvSpPr txBox="1">
            <a:spLocks noChangeArrowheads="1"/>
          </p:cNvSpPr>
          <p:nvPr/>
        </p:nvSpPr>
        <p:spPr bwMode="auto">
          <a:xfrm>
            <a:off x="4267200" y="4881563"/>
            <a:ext cx="2514600" cy="376237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Zeroed data (.bss)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 runtime…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process will end up consisting of your main routine(s) and the segments to which it was linked</a:t>
            </a:r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30A36-FD8C-4F8D-88F3-9F6CACF0B5C1}" type="slidenum">
              <a:rPr lang="en-US"/>
              <a:pPr/>
              <a:t>9</a:t>
            </a:fld>
            <a:endParaRPr lang="en-US"/>
          </a:p>
        </p:txBody>
      </p:sp>
      <p:sp>
        <p:nvSpPr>
          <p:cNvPr id="451599" name="Rectangle 15"/>
          <p:cNvSpPr>
            <a:spLocks noChangeArrowheads="1"/>
          </p:cNvSpPr>
          <p:nvPr/>
        </p:nvSpPr>
        <p:spPr bwMode="auto">
          <a:xfrm>
            <a:off x="990600" y="4343400"/>
            <a:ext cx="13716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51588" name="Text Box 4"/>
          <p:cNvSpPr txBox="1">
            <a:spLocks noChangeArrowheads="1"/>
          </p:cNvSpPr>
          <p:nvPr/>
        </p:nvSpPr>
        <p:spPr bwMode="auto">
          <a:xfrm>
            <a:off x="1066800" y="4419600"/>
            <a:ext cx="1219200" cy="366713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Code</a:t>
            </a:r>
          </a:p>
        </p:txBody>
      </p:sp>
      <p:sp>
        <p:nvSpPr>
          <p:cNvPr id="451589" name="Text Box 5"/>
          <p:cNvSpPr txBox="1">
            <a:spLocks noChangeArrowheads="1"/>
          </p:cNvSpPr>
          <p:nvPr/>
        </p:nvSpPr>
        <p:spPr bwMode="auto">
          <a:xfrm>
            <a:off x="1066800" y="5348288"/>
            <a:ext cx="1219200" cy="366712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bss</a:t>
            </a:r>
          </a:p>
        </p:txBody>
      </p:sp>
      <p:sp>
        <p:nvSpPr>
          <p:cNvPr id="451590" name="Text Box 6"/>
          <p:cNvSpPr txBox="1">
            <a:spLocks noChangeArrowheads="1"/>
          </p:cNvSpPr>
          <p:nvPr/>
        </p:nvSpPr>
        <p:spPr bwMode="auto">
          <a:xfrm>
            <a:off x="1066800" y="4891088"/>
            <a:ext cx="1219200" cy="36671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451600" name="Text Box 16"/>
          <p:cNvSpPr txBox="1">
            <a:spLocks noChangeArrowheads="1"/>
          </p:cNvSpPr>
          <p:nvPr/>
        </p:nvSpPr>
        <p:spPr bwMode="auto">
          <a:xfrm>
            <a:off x="990600" y="5943600"/>
            <a:ext cx="152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Main program</a:t>
            </a:r>
          </a:p>
        </p:txBody>
      </p:sp>
      <p:sp>
        <p:nvSpPr>
          <p:cNvPr id="451602" name="Text Box 18"/>
          <p:cNvSpPr txBox="1">
            <a:spLocks noChangeArrowheads="1"/>
          </p:cNvSpPr>
          <p:nvPr/>
        </p:nvSpPr>
        <p:spPr bwMode="auto">
          <a:xfrm>
            <a:off x="4876800" y="62484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Libraries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3886200" y="3124200"/>
            <a:ext cx="3200400" cy="2971800"/>
            <a:chOff x="1824" y="1968"/>
            <a:chExt cx="2016" cy="1872"/>
          </a:xfrm>
        </p:grpSpPr>
        <p:sp>
          <p:nvSpPr>
            <p:cNvPr id="451598" name="Rectangle 14"/>
            <p:cNvSpPr>
              <a:spLocks noChangeArrowheads="1"/>
            </p:cNvSpPr>
            <p:nvPr/>
          </p:nvSpPr>
          <p:spPr bwMode="auto">
            <a:xfrm>
              <a:off x="2496" y="2928"/>
              <a:ext cx="864" cy="91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51597" name="Rectangle 13"/>
            <p:cNvSpPr>
              <a:spLocks noChangeArrowheads="1"/>
            </p:cNvSpPr>
            <p:nvPr/>
          </p:nvSpPr>
          <p:spPr bwMode="auto">
            <a:xfrm>
              <a:off x="2496" y="1968"/>
              <a:ext cx="864" cy="91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51591" name="Text Box 7"/>
            <p:cNvSpPr txBox="1">
              <a:spLocks noChangeArrowheads="1"/>
            </p:cNvSpPr>
            <p:nvPr/>
          </p:nvSpPr>
          <p:spPr bwMode="auto">
            <a:xfrm>
              <a:off x="2544" y="2016"/>
              <a:ext cx="768" cy="231"/>
            </a:xfrm>
            <a:prstGeom prst="rect">
              <a:avLst/>
            </a:prstGeom>
            <a:solidFill>
              <a:srgbClr val="CC66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Code</a:t>
              </a:r>
            </a:p>
          </p:txBody>
        </p:sp>
        <p:sp>
          <p:nvSpPr>
            <p:cNvPr id="451592" name="Text Box 8"/>
            <p:cNvSpPr txBox="1">
              <a:spLocks noChangeArrowheads="1"/>
            </p:cNvSpPr>
            <p:nvPr/>
          </p:nvSpPr>
          <p:spPr bwMode="auto">
            <a:xfrm>
              <a:off x="2544" y="2601"/>
              <a:ext cx="768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bss</a:t>
              </a:r>
            </a:p>
          </p:txBody>
        </p:sp>
        <p:sp>
          <p:nvSpPr>
            <p:cNvPr id="451593" name="Text Box 9"/>
            <p:cNvSpPr txBox="1">
              <a:spLocks noChangeArrowheads="1"/>
            </p:cNvSpPr>
            <p:nvPr/>
          </p:nvSpPr>
          <p:spPr bwMode="auto">
            <a:xfrm>
              <a:off x="2544" y="2313"/>
              <a:ext cx="768" cy="231"/>
            </a:xfrm>
            <a:prstGeom prst="rect">
              <a:avLst/>
            </a:prstGeom>
            <a:solidFill>
              <a:srgbClr val="66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Data</a:t>
              </a:r>
            </a:p>
          </p:txBody>
        </p:sp>
        <p:sp>
          <p:nvSpPr>
            <p:cNvPr id="451594" name="Text Box 10"/>
            <p:cNvSpPr txBox="1">
              <a:spLocks noChangeArrowheads="1"/>
            </p:cNvSpPr>
            <p:nvPr/>
          </p:nvSpPr>
          <p:spPr bwMode="auto">
            <a:xfrm>
              <a:off x="2544" y="2976"/>
              <a:ext cx="768" cy="231"/>
            </a:xfrm>
            <a:prstGeom prst="rect">
              <a:avLst/>
            </a:prstGeom>
            <a:solidFill>
              <a:srgbClr val="CC66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Code</a:t>
              </a:r>
            </a:p>
          </p:txBody>
        </p:sp>
        <p:sp>
          <p:nvSpPr>
            <p:cNvPr id="451595" name="Text Box 11"/>
            <p:cNvSpPr txBox="1">
              <a:spLocks noChangeArrowheads="1"/>
            </p:cNvSpPr>
            <p:nvPr/>
          </p:nvSpPr>
          <p:spPr bwMode="auto">
            <a:xfrm>
              <a:off x="2544" y="3561"/>
              <a:ext cx="768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bss</a:t>
              </a:r>
            </a:p>
          </p:txBody>
        </p:sp>
        <p:sp>
          <p:nvSpPr>
            <p:cNvPr id="451596" name="Text Box 12"/>
            <p:cNvSpPr txBox="1">
              <a:spLocks noChangeArrowheads="1"/>
            </p:cNvSpPr>
            <p:nvPr/>
          </p:nvSpPr>
          <p:spPr bwMode="auto">
            <a:xfrm>
              <a:off x="2544" y="3273"/>
              <a:ext cx="768" cy="231"/>
            </a:xfrm>
            <a:prstGeom prst="rect">
              <a:avLst/>
            </a:prstGeom>
            <a:solidFill>
              <a:srgbClr val="66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Data</a:t>
              </a:r>
            </a:p>
          </p:txBody>
        </p:sp>
        <p:sp>
          <p:nvSpPr>
            <p:cNvPr id="451605" name="Text Box 21"/>
            <p:cNvSpPr txBox="1">
              <a:spLocks noChangeArrowheads="1"/>
            </p:cNvSpPr>
            <p:nvPr/>
          </p:nvSpPr>
          <p:spPr bwMode="auto">
            <a:xfrm>
              <a:off x="1824" y="292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+</a:t>
              </a:r>
            </a:p>
          </p:txBody>
        </p:sp>
        <p:sp>
          <p:nvSpPr>
            <p:cNvPr id="451606" name="Text Box 22"/>
            <p:cNvSpPr txBox="1">
              <a:spLocks noChangeArrowheads="1"/>
            </p:cNvSpPr>
            <p:nvPr/>
          </p:nvSpPr>
          <p:spPr bwMode="auto">
            <a:xfrm>
              <a:off x="3552" y="292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+</a:t>
              </a:r>
            </a:p>
          </p:txBody>
        </p:sp>
      </p:grpSp>
      <p:sp>
        <p:nvSpPr>
          <p:cNvPr id="451609" name="Text Box 25"/>
          <p:cNvSpPr txBox="1">
            <a:spLocks noChangeArrowheads="1"/>
          </p:cNvSpPr>
          <p:nvPr/>
        </p:nvSpPr>
        <p:spPr bwMode="auto">
          <a:xfrm>
            <a:off x="2590800" y="3505200"/>
            <a:ext cx="1219200" cy="650875"/>
          </a:xfrm>
          <a:prstGeom prst="rect">
            <a:avLst/>
          </a:prstGeom>
          <a:solidFill>
            <a:srgbClr val="CC66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Primary stack</a:t>
            </a:r>
          </a:p>
        </p:txBody>
      </p:sp>
      <p:sp>
        <p:nvSpPr>
          <p:cNvPr id="451610" name="Text Box 26"/>
          <p:cNvSpPr txBox="1">
            <a:spLocks noChangeArrowheads="1"/>
          </p:cNvSpPr>
          <p:nvPr/>
        </p:nvSpPr>
        <p:spPr bwMode="auto">
          <a:xfrm>
            <a:off x="2590800" y="5795963"/>
            <a:ext cx="1219200" cy="376237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Heap</a:t>
            </a:r>
          </a:p>
        </p:txBody>
      </p:sp>
      <p:sp>
        <p:nvSpPr>
          <p:cNvPr id="451611" name="Text Box 27"/>
          <p:cNvSpPr txBox="1">
            <a:spLocks noChangeArrowheads="1"/>
          </p:cNvSpPr>
          <p:nvPr/>
        </p:nvSpPr>
        <p:spPr bwMode="auto">
          <a:xfrm>
            <a:off x="7162800" y="4302125"/>
            <a:ext cx="1219200" cy="650875"/>
          </a:xfrm>
          <a:prstGeom prst="rect">
            <a:avLst/>
          </a:prstGeom>
          <a:solidFill>
            <a:srgbClr val="6699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Thread stack</a:t>
            </a:r>
          </a:p>
        </p:txBody>
      </p:sp>
      <p:sp>
        <p:nvSpPr>
          <p:cNvPr id="451612" name="Text Box 28"/>
          <p:cNvSpPr txBox="1">
            <a:spLocks noChangeArrowheads="1"/>
          </p:cNvSpPr>
          <p:nvPr/>
        </p:nvSpPr>
        <p:spPr bwMode="auto">
          <a:xfrm>
            <a:off x="7315200" y="4454525"/>
            <a:ext cx="1219200" cy="650875"/>
          </a:xfrm>
          <a:prstGeom prst="rect">
            <a:avLst/>
          </a:prstGeom>
          <a:solidFill>
            <a:srgbClr val="6699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Thread stack</a:t>
            </a:r>
          </a:p>
        </p:txBody>
      </p:sp>
      <p:sp>
        <p:nvSpPr>
          <p:cNvPr id="451613" name="Text Box 29"/>
          <p:cNvSpPr txBox="1">
            <a:spLocks noChangeArrowheads="1"/>
          </p:cNvSpPr>
          <p:nvPr/>
        </p:nvSpPr>
        <p:spPr bwMode="auto">
          <a:xfrm>
            <a:off x="7467600" y="4606925"/>
            <a:ext cx="1219200" cy="650875"/>
          </a:xfrm>
          <a:prstGeom prst="rect">
            <a:avLst/>
          </a:prstGeom>
          <a:solidFill>
            <a:srgbClr val="6699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Thread stack</a:t>
            </a:r>
          </a:p>
        </p:txBody>
      </p:sp>
      <p:sp>
        <p:nvSpPr>
          <p:cNvPr id="451614" name="Line 30"/>
          <p:cNvSpPr>
            <a:spLocks noChangeShapeType="1"/>
          </p:cNvSpPr>
          <p:nvPr/>
        </p:nvSpPr>
        <p:spPr bwMode="auto">
          <a:xfrm>
            <a:off x="3200400" y="4114800"/>
            <a:ext cx="0" cy="4572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51615" name="Line 31"/>
          <p:cNvSpPr>
            <a:spLocks noChangeShapeType="1"/>
          </p:cNvSpPr>
          <p:nvPr/>
        </p:nvSpPr>
        <p:spPr bwMode="auto">
          <a:xfrm>
            <a:off x="3200400" y="5334000"/>
            <a:ext cx="0" cy="4572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</TotalTime>
  <Words>2389</Words>
  <Application>Microsoft Office PowerPoint</Application>
  <PresentationFormat>On-screen Show (4:3)</PresentationFormat>
  <Paragraphs>415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Flow</vt:lpstr>
      <vt:lpstr>I: Putting it all together: DLLs II: Malloc/Free (Heap Storage Management)</vt:lpstr>
      <vt:lpstr>Dynamically Linked Libraries </vt:lpstr>
      <vt:lpstr>What’s the goal?</vt:lpstr>
      <vt:lpstr>Some libraries</vt:lpstr>
      <vt:lpstr>Picture?</vt:lpstr>
      <vt:lpstr>Basic idea</vt:lpstr>
      <vt:lpstr>Issues?</vt:lpstr>
      <vt:lpstr>Implementation</vt:lpstr>
      <vt:lpstr>At runtime…</vt:lpstr>
      <vt:lpstr>Memory layout for different programs will differ</vt:lpstr>
      <vt:lpstr>The basic issue</vt:lpstr>
      <vt:lpstr>Position independent code (PIC)</vt:lpstr>
      <vt:lpstr>What about the jump?</vt:lpstr>
      <vt:lpstr>Managing PIC code</vt:lpstr>
      <vt:lpstr>“Call the procedure”</vt:lpstr>
      <vt:lpstr>So…</vt:lpstr>
      <vt:lpstr>In Linux…</vt:lpstr>
      <vt:lpstr>Mapping a file</vt:lpstr>
      <vt:lpstr>Summary</vt:lpstr>
      <vt:lpstr>DLLs are popular!</vt:lpstr>
      <vt:lpstr>Consequence for page table?</vt:lpstr>
      <vt:lpstr>Issue</vt:lpstr>
      <vt:lpstr>Inverted page table</vt:lpstr>
      <vt:lpstr>Benefits?</vt:lpstr>
      <vt:lpstr>Summary</vt:lpstr>
      <vt:lpstr>Dynamic Memory Management</vt:lpstr>
      <vt:lpstr>Allocation and deallocation</vt:lpstr>
      <vt:lpstr>Memory allocation goals</vt:lpstr>
      <vt:lpstr>Memory Allocator</vt:lpstr>
      <vt:lpstr>Impossibility Results</vt:lpstr>
      <vt:lpstr>Best Fit Allocation</vt:lpstr>
      <vt:lpstr>Best Fit gone wrong</vt:lpstr>
      <vt:lpstr>A simple scheme</vt:lpstr>
      <vt:lpstr>Which chunk to allocate?</vt:lpstr>
      <vt:lpstr>What happens on free?</vt:lpstr>
      <vt:lpstr>Example</vt:lpstr>
      <vt:lpstr>Example</vt:lpstr>
      <vt:lpstr>Design features</vt:lpstr>
      <vt:lpstr>Buddy-Block Scheme</vt:lpstr>
      <vt:lpstr>Buddy-Block Scheme</vt:lpstr>
      <vt:lpstr>Buddy Block Scheme</vt:lpstr>
      <vt:lpstr>How to get more space?</vt:lpstr>
      <vt:lpstr>Malloc &amp; OS memory management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Set Algorithms Thrashing</dc:title>
  <dc:creator>ken</dc:creator>
  <cp:lastModifiedBy>Ken Birman</cp:lastModifiedBy>
  <cp:revision>8</cp:revision>
  <dcterms:created xsi:type="dcterms:W3CDTF">2006-08-16T00:00:00Z</dcterms:created>
  <dcterms:modified xsi:type="dcterms:W3CDTF">2009-03-03T18:57:09Z</dcterms:modified>
</cp:coreProperties>
</file>