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Default Extension="jpeg" ContentType="image/jpeg"/>
  <Override PartName="/ppt/slideLayouts/slideLayout3.xml" ContentType="application/vnd.openxmlformats-officedocument.presentationml.slideLayout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handoutMasterIdLst>
    <p:handoutMasterId r:id="rId37"/>
  </p:handoutMasterIdLst>
  <p:sldIdLst>
    <p:sldId id="256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89" r:id="rId10"/>
    <p:sldId id="265" r:id="rId11"/>
    <p:sldId id="290" r:id="rId12"/>
    <p:sldId id="266" r:id="rId13"/>
    <p:sldId id="267" r:id="rId14"/>
    <p:sldId id="268" r:id="rId15"/>
    <p:sldId id="269" r:id="rId16"/>
    <p:sldId id="270" r:id="rId17"/>
    <p:sldId id="271" r:id="rId18"/>
    <p:sldId id="291" r:id="rId19"/>
    <p:sldId id="272" r:id="rId20"/>
    <p:sldId id="273" r:id="rId21"/>
    <p:sldId id="274" r:id="rId22"/>
    <p:sldId id="275" r:id="rId23"/>
    <p:sldId id="276" r:id="rId24"/>
    <p:sldId id="277" r:id="rId25"/>
    <p:sldId id="278" r:id="rId26"/>
    <p:sldId id="279" r:id="rId27"/>
    <p:sldId id="280" r:id="rId28"/>
    <p:sldId id="281" r:id="rId29"/>
    <p:sldId id="282" r:id="rId30"/>
    <p:sldId id="283" r:id="rId31"/>
    <p:sldId id="284" r:id="rId32"/>
    <p:sldId id="285" r:id="rId33"/>
    <p:sldId id="286" r:id="rId34"/>
    <p:sldId id="287" r:id="rId35"/>
    <p:sldId id="288" r:id="rId36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99" d="100"/>
          <a:sy n="99" d="100"/>
        </p:scale>
        <p:origin x="-102" y="-6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handoutMaster" Target="handoutMasters/handoutMaster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484AA094-8679-4F8C-968A-D1B676D16449}" type="datetimeFigureOut">
              <a:rPr lang="fr-FR" smtClean="0"/>
              <a:pPr/>
              <a:t>26/02/2009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4F3A406A-637E-4355-AE8D-403116F77D56}" type="slidenum">
              <a:rPr lang="fr-BE" smtClean="0"/>
              <a:pPr/>
              <a:t>‹#›</a:t>
            </a:fld>
            <a:endParaRPr lang="fr-BE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bl">
  <p:cSld name="Title and 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fr-BE"/>
          </a:p>
        </p:txBody>
      </p:sp>
      <p:sp>
        <p:nvSpPr>
          <p:cNvPr id="3" name="Table Placeholder 2"/>
          <p:cNvSpPr>
            <a:spLocks noGrp="1"/>
          </p:cNvSpPr>
          <p:nvPr>
            <p:ph type="tbl" idx="1"/>
          </p:nvPr>
        </p:nvSpPr>
        <p:spPr>
          <a:xfrm>
            <a:off x="457200" y="1600200"/>
            <a:ext cx="8229600" cy="4525963"/>
          </a:xfrm>
        </p:spPr>
        <p:txBody>
          <a:bodyPr/>
          <a:lstStyle/>
          <a:p>
            <a:endParaRPr lang="fr-B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8F855EE5-B602-4D9B-9F4D-E10511D7DD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2/26/2009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Working Set Algorithms</a:t>
            </a:r>
            <a:br>
              <a:rPr lang="en-US" dirty="0" smtClean="0"/>
            </a:br>
            <a:r>
              <a:rPr lang="en-US" dirty="0" smtClean="0"/>
              <a:t>Thrashing</a:t>
            </a:r>
            <a:endParaRPr lang="fr-BE" dirty="0"/>
          </a:p>
        </p:txBody>
      </p:sp>
      <p:sp>
        <p:nvSpPr>
          <p:cNvPr id="7" name="Subtitle 6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Ken </a:t>
            </a:r>
            <a:r>
              <a:rPr lang="en-US" dirty="0" err="1" smtClean="0"/>
              <a:t>Birman</a:t>
            </a:r>
            <a:endParaRPr lang="fr-BE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76BE91-AB5C-42B7-9E2E-FC6470E0812E}" type="slidenum">
              <a:rPr lang="en-US"/>
              <a:pPr/>
              <a:t>2</a:t>
            </a:fld>
            <a:endParaRPr lang="en-US"/>
          </a:p>
        </p:txBody>
      </p:sp>
      <p:sp>
        <p:nvSpPr>
          <p:cNvPr id="420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Reminders</a:t>
            </a:r>
          </a:p>
        </p:txBody>
      </p:sp>
      <p:sp>
        <p:nvSpPr>
          <p:cNvPr id="42086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r>
              <a:rPr lang="en-US" sz="2800"/>
              <a:t>We’ve focused on </a:t>
            </a:r>
            <a:r>
              <a:rPr lang="en-US" sz="2800" i="1"/>
              <a:t>demand paging</a:t>
            </a:r>
            <a:endParaRPr lang="en-US" sz="2800"/>
          </a:p>
          <a:p>
            <a:pPr lvl="1"/>
            <a:r>
              <a:rPr lang="en-US" sz="2400"/>
              <a:t>Each process is allocated </a:t>
            </a:r>
            <a:r>
              <a:rPr lang="en-US" sz="2400">
                <a:sym typeface="Symbol" pitchFamily="18" charset="2"/>
              </a:rPr>
              <a:t> pages of memory</a:t>
            </a:r>
          </a:p>
          <a:p>
            <a:pPr lvl="1"/>
            <a:r>
              <a:rPr lang="en-US" sz="2400">
                <a:sym typeface="Symbol" pitchFamily="18" charset="2"/>
              </a:rPr>
              <a:t>As a process executes it references pages</a:t>
            </a:r>
          </a:p>
          <a:p>
            <a:pPr lvl="1"/>
            <a:r>
              <a:rPr lang="en-US" sz="2400">
                <a:sym typeface="Symbol" pitchFamily="18" charset="2"/>
              </a:rPr>
              <a:t>On a </a:t>
            </a:r>
            <a:r>
              <a:rPr lang="en-US" sz="2400" i="1">
                <a:sym typeface="Symbol" pitchFamily="18" charset="2"/>
              </a:rPr>
              <a:t>miss </a:t>
            </a:r>
            <a:r>
              <a:rPr lang="en-US" sz="2400">
                <a:sym typeface="Symbol" pitchFamily="18" charset="2"/>
              </a:rPr>
              <a:t>a </a:t>
            </a:r>
            <a:r>
              <a:rPr lang="en-US" sz="2400" i="1">
                <a:sym typeface="Symbol" pitchFamily="18" charset="2"/>
              </a:rPr>
              <a:t>page fault </a:t>
            </a:r>
            <a:r>
              <a:rPr lang="en-US" sz="2400">
                <a:sym typeface="Symbol" pitchFamily="18" charset="2"/>
              </a:rPr>
              <a:t>to the O/S occurs</a:t>
            </a:r>
          </a:p>
          <a:p>
            <a:pPr lvl="1"/>
            <a:r>
              <a:rPr lang="en-US" sz="2400">
                <a:sym typeface="Symbol" pitchFamily="18" charset="2"/>
              </a:rPr>
              <a:t>The O/S pages in the missing page and pages out some target page if room is needed</a:t>
            </a:r>
          </a:p>
          <a:p>
            <a:r>
              <a:rPr lang="en-US" sz="2800">
                <a:sym typeface="Symbol" pitchFamily="18" charset="2"/>
              </a:rPr>
              <a:t>The CPU maintains a cache of PTEs: the TLB.</a:t>
            </a:r>
          </a:p>
          <a:p>
            <a:r>
              <a:rPr lang="en-US" sz="2800">
                <a:sym typeface="Symbol" pitchFamily="18" charset="2"/>
              </a:rPr>
              <a:t>The O/S must </a:t>
            </a:r>
            <a:r>
              <a:rPr lang="en-US" sz="2800" i="1">
                <a:sym typeface="Symbol" pitchFamily="18" charset="2"/>
              </a:rPr>
              <a:t>flush </a:t>
            </a:r>
            <a:r>
              <a:rPr lang="en-US" sz="2800">
                <a:sym typeface="Symbol" pitchFamily="18" charset="2"/>
              </a:rPr>
              <a:t>the TLB before looking at page reference bits, or before context switching (because this changes the page table)</a:t>
            </a: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8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D2C0F-C232-4216-9DCE-DAB4436DFE5C}" type="slidenum">
              <a:rPr lang="en-US"/>
              <a:pPr/>
              <a:t>3</a:t>
            </a:fld>
            <a:endParaRPr lang="en-US"/>
          </a:p>
        </p:txBody>
      </p:sp>
      <p:sp>
        <p:nvSpPr>
          <p:cNvPr id="4218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Example: LRU, </a:t>
            </a:r>
            <a:r>
              <a:rPr lang="en-US">
                <a:solidFill>
                  <a:srgbClr val="0000FF"/>
                </a:solidFill>
                <a:sym typeface="Symbol" pitchFamily="18" charset="2"/>
              </a:rPr>
              <a:t>=3</a:t>
            </a:r>
          </a:p>
        </p:txBody>
      </p:sp>
      <p:graphicFrame>
        <p:nvGraphicFramePr>
          <p:cNvPr id="422098" name="Group 210"/>
          <p:cNvGraphicFramePr>
            <a:graphicFrameLocks noGrp="1"/>
          </p:cNvGraphicFramePr>
          <p:nvPr>
            <p:ph type="tbl" idx="1"/>
          </p:nvPr>
        </p:nvGraphicFramePr>
        <p:xfrm>
          <a:off x="0" y="1447800"/>
          <a:ext cx="9144000" cy="4525965"/>
        </p:xfrm>
        <a:graphic>
          <a:graphicData uri="http://schemas.openxmlformats.org/drawingml/2006/table">
            <a:tbl>
              <a:tblPr/>
              <a:tblGrid>
                <a:gridCol w="533400"/>
                <a:gridCol w="304800"/>
                <a:gridCol w="354013"/>
                <a:gridCol w="398462"/>
                <a:gridCol w="396875"/>
                <a:gridCol w="398463"/>
                <a:gridCol w="398462"/>
                <a:gridCol w="395288"/>
                <a:gridCol w="398462"/>
                <a:gridCol w="398463"/>
                <a:gridCol w="396875"/>
                <a:gridCol w="396875"/>
                <a:gridCol w="396875"/>
                <a:gridCol w="398462"/>
                <a:gridCol w="398463"/>
                <a:gridCol w="395287"/>
                <a:gridCol w="398463"/>
                <a:gridCol w="398462"/>
                <a:gridCol w="396875"/>
                <a:gridCol w="398463"/>
                <a:gridCol w="395287"/>
                <a:gridCol w="400050"/>
                <a:gridCol w="396875"/>
              </a:tblGrid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R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4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FF00"/>
                    </a:solidFill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fr-FR" sz="14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755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fr-FR" sz="14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</a:endParaRP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In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</a:tr>
              <a:tr h="75406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4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</a:rPr>
                        <a:t>Out</a:t>
                      </a:r>
                    </a:p>
                  </a:txBody>
                  <a:tcPr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pattFill prst="dkUpDiag">
                      <a:fgClr>
                        <a:schemeClr val="bg1"/>
                      </a:fgClr>
                      <a:bgClr>
                        <a:schemeClr val="accent2"/>
                      </a:bgClr>
                    </a:patt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3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5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7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9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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sym typeface="Symbol" pitchFamily="18" charset="2"/>
                        </a:rPr>
                        <a:t>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CC"/>
                    </a:solidFill>
                  </a:tcPr>
                </a:tc>
              </a:tr>
            </a:tbl>
          </a:graphicData>
        </a:graphic>
      </p:graphicFrame>
      <p:sp>
        <p:nvSpPr>
          <p:cNvPr id="422088" name="Text Box 200"/>
          <p:cNvSpPr txBox="1">
            <a:spLocks noChangeArrowheads="1"/>
          </p:cNvSpPr>
          <p:nvPr/>
        </p:nvSpPr>
        <p:spPr bwMode="auto">
          <a:xfrm>
            <a:off x="152400" y="6172200"/>
            <a:ext cx="8305800" cy="641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/>
              <a:t>R(t): Page referenced at time t.  S(t): Memory state </a:t>
            </a:r>
            <a:r>
              <a:rPr lang="en-US" u="sng"/>
              <a:t>when finished</a:t>
            </a:r>
            <a:r>
              <a:rPr lang="en-US"/>
              <a:t> doing the paging at time t.  In(t): Page brought in, if any.  Out(t): Page sent out.  </a:t>
            </a:r>
            <a:r>
              <a:rPr lang="en-US">
                <a:sym typeface="Symbol" pitchFamily="18" charset="2"/>
              </a:rPr>
              <a:t>: None.</a:t>
            </a:r>
          </a:p>
        </p:txBody>
      </p:sp>
      <p:sp>
        <p:nvSpPr>
          <p:cNvPr id="422099" name="AutoShape 211"/>
          <p:cNvSpPr>
            <a:spLocks noChangeArrowheads="1"/>
          </p:cNvSpPr>
          <p:nvPr/>
        </p:nvSpPr>
        <p:spPr bwMode="auto">
          <a:xfrm>
            <a:off x="1447800" y="152400"/>
            <a:ext cx="5562600" cy="1066800"/>
          </a:xfrm>
          <a:prstGeom prst="wedgeRectCallout">
            <a:avLst>
              <a:gd name="adj1" fmla="val -48718"/>
              <a:gd name="adj2" fmla="val 135417"/>
            </a:avLst>
          </a:prstGeom>
          <a:solidFill>
            <a:schemeClr val="accent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/>
          <a:lstStyle/>
          <a:p>
            <a:pPr algn="ctr"/>
            <a:r>
              <a:rPr lang="en-US"/>
              <a:t>While “filling” memory we are likely to get a page fault on almost every reference.  Usually we don’t include these events when computing the hit ratio</a:t>
            </a:r>
          </a:p>
        </p:txBody>
      </p:sp>
      <p:sp>
        <p:nvSpPr>
          <p:cNvPr id="422100" name="AutoShape 212"/>
          <p:cNvSpPr>
            <a:spLocks noChangeArrowheads="1"/>
          </p:cNvSpPr>
          <p:nvPr/>
        </p:nvSpPr>
        <p:spPr bwMode="auto">
          <a:xfrm>
            <a:off x="3810000" y="2286000"/>
            <a:ext cx="5029200" cy="609600"/>
          </a:xfrm>
          <a:prstGeom prst="wedgeRectCallout">
            <a:avLst>
              <a:gd name="adj1" fmla="val -116162"/>
              <a:gd name="adj2" fmla="val 356250"/>
            </a:avLst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/>
          <a:lstStyle/>
          <a:p>
            <a:pPr algn="ctr"/>
            <a:r>
              <a:rPr lang="en-US"/>
              <a:t>Hit ratio: 9/19 = 47%</a:t>
            </a:r>
          </a:p>
          <a:p>
            <a:pPr algn="ctr"/>
            <a:r>
              <a:rPr lang="en-US"/>
              <a:t>Miss ratio: 10/19 = 53%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2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2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2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22099" grpId="0" animBg="1"/>
      <p:bldP spid="422099" grpId="1" animBg="1"/>
      <p:bldP spid="422100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667FE9-0696-474F-8CE8-F66D5A689F27}" type="slidenum">
              <a:rPr lang="en-US"/>
              <a:pPr/>
              <a:t>4</a:t>
            </a:fld>
            <a:endParaRPr lang="en-US"/>
          </a:p>
        </p:txBody>
      </p:sp>
      <p:sp>
        <p:nvSpPr>
          <p:cNvPr id="391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Thrashing</a:t>
            </a:r>
          </a:p>
        </p:txBody>
      </p:sp>
      <p:sp>
        <p:nvSpPr>
          <p:cNvPr id="3911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Def: Excessive rate of paging that occurs because processes in system require more memory </a:t>
            </a:r>
          </a:p>
          <a:p>
            <a:pPr lvl="1"/>
            <a:r>
              <a:rPr lang="en-US" sz="2000"/>
              <a:t>Keep throwing out page that will be referenced soon</a:t>
            </a:r>
          </a:p>
          <a:p>
            <a:pPr lvl="1"/>
            <a:r>
              <a:rPr lang="en-US" sz="2000"/>
              <a:t>So, they keep accessing memory that is not there</a:t>
            </a:r>
          </a:p>
          <a:p>
            <a:pPr lvl="1"/>
            <a:endParaRPr lang="en-US" sz="2000"/>
          </a:p>
          <a:p>
            <a:pPr lvl="1"/>
            <a:endParaRPr lang="en-US" sz="2000"/>
          </a:p>
          <a:p>
            <a:r>
              <a:rPr lang="en-US" sz="2400"/>
              <a:t>Why does it occur?</a:t>
            </a:r>
          </a:p>
          <a:p>
            <a:pPr lvl="1"/>
            <a:r>
              <a:rPr lang="en-US" sz="2000"/>
              <a:t>Poor locality,  past != future</a:t>
            </a:r>
          </a:p>
          <a:p>
            <a:pPr lvl="1"/>
            <a:r>
              <a:rPr lang="en-US" sz="2000"/>
              <a:t>There is reuse, but process does not fit</a:t>
            </a:r>
          </a:p>
          <a:p>
            <a:pPr lvl="1"/>
            <a:r>
              <a:rPr lang="en-US" sz="2000"/>
              <a:t>Too many processes in the system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D27C736-4385-4E10-8077-E40C75046143}" type="slidenum">
              <a:rPr lang="en-US"/>
              <a:pPr/>
              <a:t>5</a:t>
            </a:fld>
            <a:endParaRPr lang="en-US"/>
          </a:p>
        </p:txBody>
      </p:sp>
      <p:sp>
        <p:nvSpPr>
          <p:cNvPr id="3921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Approach 1: Working Set</a:t>
            </a:r>
          </a:p>
        </p:txBody>
      </p:sp>
      <p:sp>
        <p:nvSpPr>
          <p:cNvPr id="3921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Peter Denning, 1968</a:t>
            </a:r>
          </a:p>
          <a:p>
            <a:pPr lvl="1"/>
            <a:r>
              <a:rPr lang="en-US" sz="2000"/>
              <a:t>He uses this term to denote memory locality of a program</a:t>
            </a:r>
          </a:p>
          <a:p>
            <a:pPr lvl="1"/>
            <a:endParaRPr lang="en-US" sz="2000"/>
          </a:p>
          <a:p>
            <a:pPr lvl="1">
              <a:buFontTx/>
              <a:buNone/>
            </a:pPr>
            <a:r>
              <a:rPr lang="en-US" sz="2000"/>
              <a:t>pages referenced by process in last </a:t>
            </a:r>
            <a:r>
              <a:rPr lang="en-US" sz="2000">
                <a:sym typeface="Symbol" pitchFamily="18" charset="2"/>
              </a:rPr>
              <a:t></a:t>
            </a:r>
            <a:r>
              <a:rPr lang="en-US" sz="2000"/>
              <a:t>  time-units comprise its working set</a:t>
            </a:r>
          </a:p>
          <a:p>
            <a:pPr lvl="1">
              <a:buFontTx/>
              <a:buNone/>
            </a:pPr>
            <a:endParaRPr lang="en-US" sz="2000"/>
          </a:p>
          <a:p>
            <a:pPr lvl="1">
              <a:buFontTx/>
              <a:buNone/>
            </a:pPr>
            <a:r>
              <a:rPr lang="en-US" sz="2000"/>
              <a:t>For our examples, we usually discuss WS in terms of </a:t>
            </a:r>
            <a:r>
              <a:rPr lang="en-US" sz="2000">
                <a:sym typeface="Symbol" pitchFamily="18" charset="2"/>
              </a:rPr>
              <a:t>, a “window” </a:t>
            </a:r>
            <a:r>
              <a:rPr lang="en-US" sz="2000" i="1">
                <a:sym typeface="Symbol" pitchFamily="18" charset="2"/>
              </a:rPr>
              <a:t>in the page reference string</a:t>
            </a:r>
            <a:r>
              <a:rPr lang="en-US" sz="2000">
                <a:sym typeface="Symbol" pitchFamily="18" charset="2"/>
              </a:rPr>
              <a:t>.  But while this is easier on paper it makes less sense in practice!  </a:t>
            </a:r>
          </a:p>
          <a:p>
            <a:pPr lvl="1">
              <a:buFontTx/>
              <a:buNone/>
            </a:pPr>
            <a:endParaRPr lang="en-US" sz="2000">
              <a:sym typeface="Symbol" pitchFamily="18" charset="2"/>
            </a:endParaRPr>
          </a:p>
          <a:p>
            <a:pPr lvl="1">
              <a:buFontTx/>
              <a:buNone/>
            </a:pPr>
            <a:r>
              <a:rPr lang="en-US" sz="2000">
                <a:sym typeface="Symbol" pitchFamily="18" charset="2"/>
              </a:rPr>
              <a:t>In real systems, the window should probably be a period of time, perhaps a second or two.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6D23DE-FBAC-4084-8C0A-90FAF9547FD4}" type="slidenum">
              <a:rPr lang="en-US"/>
              <a:pPr/>
              <a:t>6</a:t>
            </a:fld>
            <a:endParaRPr lang="en-US"/>
          </a:p>
        </p:txBody>
      </p:sp>
      <p:sp>
        <p:nvSpPr>
          <p:cNvPr id="417794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62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Working Sets</a:t>
            </a:r>
          </a:p>
        </p:txBody>
      </p:sp>
      <p:sp>
        <p:nvSpPr>
          <p:cNvPr id="41779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2332038"/>
            <a:ext cx="8229600" cy="4525962"/>
          </a:xfrm>
        </p:spPr>
        <p:txBody>
          <a:bodyPr/>
          <a:lstStyle/>
          <a:p>
            <a:pPr>
              <a:spcAft>
                <a:spcPct val="10000"/>
              </a:spcAft>
            </a:pPr>
            <a:endParaRPr lang="en-US" sz="1800"/>
          </a:p>
          <a:p>
            <a:pPr>
              <a:spcAft>
                <a:spcPct val="10000"/>
              </a:spcAft>
            </a:pPr>
            <a:endParaRPr lang="en-US" sz="1800"/>
          </a:p>
          <a:p>
            <a:pPr>
              <a:spcAft>
                <a:spcPct val="10000"/>
              </a:spcAft>
            </a:pPr>
            <a:endParaRPr lang="en-US" sz="1800"/>
          </a:p>
          <a:p>
            <a:pPr>
              <a:spcAft>
                <a:spcPct val="10000"/>
              </a:spcAft>
            </a:pPr>
            <a:r>
              <a:rPr lang="en-US" sz="2400">
                <a:solidFill>
                  <a:srgbClr val="000000"/>
                </a:solidFill>
              </a:rPr>
              <a:t>The </a:t>
            </a:r>
            <a:r>
              <a:rPr lang="en-US" sz="2400" u="sng">
                <a:solidFill>
                  <a:srgbClr val="000000"/>
                </a:solidFill>
              </a:rPr>
              <a:t>working set size</a:t>
            </a:r>
            <a:r>
              <a:rPr lang="en-US" sz="2400">
                <a:solidFill>
                  <a:srgbClr val="000000"/>
                </a:solidFill>
              </a:rPr>
              <a:t> is </a:t>
            </a:r>
            <a:r>
              <a:rPr lang="en-US" sz="2400" i="1">
                <a:solidFill>
                  <a:srgbClr val="000000"/>
                </a:solidFill>
              </a:rPr>
              <a:t>num </a:t>
            </a:r>
            <a:r>
              <a:rPr lang="en-US" sz="2400">
                <a:solidFill>
                  <a:srgbClr val="000000"/>
                </a:solidFill>
              </a:rPr>
              <a:t>pages in the working set </a:t>
            </a:r>
          </a:p>
          <a:p>
            <a:pPr lvl="1">
              <a:spcAft>
                <a:spcPct val="10000"/>
              </a:spcAft>
            </a:pPr>
            <a:r>
              <a:rPr lang="en-US" sz="2000">
                <a:solidFill>
                  <a:srgbClr val="000000"/>
                </a:solidFill>
              </a:rPr>
              <a:t>the number of pages touched in the interval [t-</a:t>
            </a:r>
            <a:r>
              <a:rPr lang="el-GR" sz="2000">
                <a:solidFill>
                  <a:srgbClr val="000000"/>
                </a:solidFill>
                <a:cs typeface="Arial" charset="0"/>
              </a:rPr>
              <a:t>Δ</a:t>
            </a:r>
            <a:r>
              <a:rPr lang="en-US" sz="2000">
                <a:solidFill>
                  <a:srgbClr val="000000"/>
                </a:solidFill>
                <a:cs typeface="Arial" charset="0"/>
              </a:rPr>
              <a:t>+1..t]</a:t>
            </a:r>
            <a:r>
              <a:rPr lang="en-US" sz="2000">
                <a:solidFill>
                  <a:srgbClr val="000000"/>
                </a:solidFill>
              </a:rPr>
              <a:t>.</a:t>
            </a:r>
          </a:p>
          <a:p>
            <a:pPr>
              <a:spcAft>
                <a:spcPct val="10000"/>
              </a:spcAft>
            </a:pPr>
            <a:r>
              <a:rPr lang="en-US" sz="2400">
                <a:solidFill>
                  <a:srgbClr val="000000"/>
                </a:solidFill>
              </a:rPr>
              <a:t>The working set size changes with program locality.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during periods of poor locality, you reference more pages.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Within that period of time, you will have a larger working set size.</a:t>
            </a:r>
            <a:endParaRPr lang="en-US" sz="2000">
              <a:solidFill>
                <a:srgbClr val="000000"/>
              </a:solidFill>
            </a:endParaRPr>
          </a:p>
          <a:p>
            <a:pPr>
              <a:spcAft>
                <a:spcPct val="10000"/>
              </a:spcAft>
            </a:pPr>
            <a:r>
              <a:rPr lang="en-US" sz="2400">
                <a:solidFill>
                  <a:srgbClr val="000000"/>
                </a:solidFill>
              </a:rPr>
              <a:t>Goal: keep WS for each process in memory.</a:t>
            </a:r>
            <a:endParaRPr lang="en-US" sz="2400"/>
          </a:p>
        </p:txBody>
      </p:sp>
      <p:pic>
        <p:nvPicPr>
          <p:cNvPr id="417817" name="Picture 25"/>
          <p:cNvPicPr>
            <a:picLocks noChangeAspect="1" noChangeArrowheads="1"/>
          </p:cNvPicPr>
          <p:nvPr/>
        </p:nvPicPr>
        <p:blipFill>
          <a:blip r:embed="rId2"/>
          <a:srcRect l="468" t="35004" r="656" b="35504"/>
          <a:stretch>
            <a:fillRect/>
          </a:stretch>
        </p:blipFill>
        <p:spPr bwMode="auto">
          <a:xfrm>
            <a:off x="763588" y="1222375"/>
            <a:ext cx="7427912" cy="1662113"/>
          </a:xfrm>
          <a:prstGeom prst="rect">
            <a:avLst/>
          </a:prstGeom>
          <a:noFill/>
          <a:ln w="38100" cmpd="dbl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779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EE928C-2662-42E5-9933-A327EB318B04}" type="slidenum">
              <a:rPr lang="en-US"/>
              <a:pPr/>
              <a:t>7</a:t>
            </a:fld>
            <a:endParaRPr lang="en-US"/>
          </a:p>
        </p:txBody>
      </p:sp>
      <p:sp>
        <p:nvSpPr>
          <p:cNvPr id="4239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4572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Theoretical aside</a:t>
            </a:r>
          </a:p>
        </p:txBody>
      </p:sp>
      <p:sp>
        <p:nvSpPr>
          <p:cNvPr id="4239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Denning defined a policy called WSOpt</a:t>
            </a:r>
          </a:p>
          <a:p>
            <a:pPr lvl="1"/>
            <a:r>
              <a:rPr lang="en-US"/>
              <a:t>In this, the working set is computed over the </a:t>
            </a:r>
            <a:r>
              <a:rPr lang="en-US" u="sng"/>
              <a:t>next</a:t>
            </a:r>
            <a:r>
              <a:rPr lang="en-US"/>
              <a:t> </a:t>
            </a:r>
            <a:r>
              <a:rPr lang="en-US">
                <a:sym typeface="Symbol" pitchFamily="18" charset="2"/>
              </a:rPr>
              <a:t> references, not the last: R(t)..R(t+-1)</a:t>
            </a:r>
          </a:p>
          <a:p>
            <a:r>
              <a:rPr lang="en-US">
                <a:sym typeface="Symbol" pitchFamily="18" charset="2"/>
              </a:rPr>
              <a:t>He compared WS with WSOpt.</a:t>
            </a:r>
          </a:p>
          <a:p>
            <a:pPr lvl="1"/>
            <a:r>
              <a:rPr lang="en-US">
                <a:sym typeface="Symbol" pitchFamily="18" charset="2"/>
              </a:rPr>
              <a:t>WSOpt has knowledge of the future…</a:t>
            </a:r>
          </a:p>
          <a:p>
            <a:pPr lvl="1"/>
            <a:r>
              <a:rPr lang="en-US">
                <a:sym typeface="Symbol" pitchFamily="18" charset="2"/>
              </a:rPr>
              <a:t>…yet even though WS is a practical algorithm with no ability to see the future, we can prove that the Hit and Miss ratio is identical for the two algorithms!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453837-DD49-44B8-8438-9AA5C9144B01}" type="slidenum">
              <a:rPr lang="en-US"/>
              <a:pPr/>
              <a:t>8</a:t>
            </a:fld>
            <a:endParaRPr lang="en-US"/>
          </a:p>
        </p:txBody>
      </p:sp>
      <p:sp>
        <p:nvSpPr>
          <p:cNvPr id="424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Key insight in proof</a:t>
            </a:r>
          </a:p>
        </p:txBody>
      </p:sp>
      <p:sp>
        <p:nvSpPr>
          <p:cNvPr id="4249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Basic idea is to look at the paging decision made in WS at time t+</a:t>
            </a:r>
            <a:r>
              <a:rPr lang="en-US">
                <a:sym typeface="Symbol" pitchFamily="18" charset="2"/>
              </a:rPr>
              <a:t>-1 and compare with the decision made by WSOpt at time t</a:t>
            </a:r>
          </a:p>
          <a:p>
            <a:r>
              <a:rPr lang="en-US">
                <a:sym typeface="Symbol" pitchFamily="18" charset="2"/>
              </a:rPr>
              <a:t>Both look at the same references… hence make same decision</a:t>
            </a:r>
          </a:p>
          <a:p>
            <a:pPr lvl="1"/>
            <a:r>
              <a:rPr lang="en-US">
                <a:sym typeface="Symbol" pitchFamily="18" charset="2"/>
              </a:rPr>
              <a:t>Namely, WSOpt tosses out page R(t-1) if it isn’t referenced “again” in time t..t+-1</a:t>
            </a:r>
          </a:p>
          <a:p>
            <a:pPr lvl="1"/>
            <a:r>
              <a:rPr lang="en-US">
                <a:sym typeface="Symbol" pitchFamily="18" charset="2"/>
              </a:rPr>
              <a:t>WS running at time t+-1 tosses out page R(t-1) if it wasn’t referenced in times t...t+-1 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Key step in proof</a:t>
            </a:r>
            <a:endParaRPr lang="fr-BE" dirty="0">
              <a:solidFill>
                <a:schemeClr val="accent1"/>
              </a:solidFill>
            </a:endParaRPr>
          </a:p>
        </p:txBody>
      </p:sp>
      <p:sp>
        <p:nvSpPr>
          <p:cNvPr id="23" name="Content Placeholder 22"/>
          <p:cNvSpPr>
            <a:spLocks noGrp="1"/>
          </p:cNvSpPr>
          <p:nvPr>
            <p:ph idx="1"/>
          </p:nvPr>
        </p:nvSpPr>
        <p:spPr>
          <a:xfrm>
            <a:off x="457200" y="4572000"/>
            <a:ext cx="8229600" cy="1752600"/>
          </a:xfrm>
        </p:spPr>
        <p:txBody>
          <a:bodyPr/>
          <a:lstStyle/>
          <a:p>
            <a:r>
              <a:rPr lang="en-US" dirty="0" smtClean="0"/>
              <a:t>At time t</a:t>
            </a:r>
            <a:r>
              <a:rPr lang="en-US" baseline="-25000" dirty="0" smtClean="0"/>
              <a:t>1</a:t>
            </a:r>
            <a:r>
              <a:rPr lang="en-US" dirty="0" smtClean="0"/>
              <a:t> resident page set contains { 1,2,5,7 }</a:t>
            </a:r>
          </a:p>
          <a:p>
            <a:pPr lvl="1"/>
            <a:r>
              <a:rPr lang="en-US" dirty="0" smtClean="0"/>
              <a:t>WSOPT notices “5 will not be referenced in next 6 </a:t>
            </a:r>
            <a:r>
              <a:rPr lang="en-US" dirty="0" err="1" smtClean="0"/>
              <a:t>ime</a:t>
            </a:r>
            <a:r>
              <a:rPr lang="en-US" dirty="0" smtClean="0"/>
              <a:t> units, and pages 5 out.</a:t>
            </a:r>
          </a:p>
          <a:p>
            <a:pPr lvl="1"/>
            <a:r>
              <a:rPr lang="en-US" dirty="0" smtClean="0"/>
              <a:t>WS will page 5 out too, but not until time t</a:t>
            </a:r>
            <a:r>
              <a:rPr lang="en-US" baseline="-25000" dirty="0" smtClean="0"/>
              <a:t>2m</a:t>
            </a:r>
            <a:endParaRPr lang="fr-BE" dirty="0"/>
          </a:p>
        </p:txBody>
      </p:sp>
      <p:sp>
        <p:nvSpPr>
          <p:cNvPr id="9" name="TextBox 8"/>
          <p:cNvSpPr txBox="1"/>
          <p:nvPr/>
        </p:nvSpPr>
        <p:spPr>
          <a:xfrm>
            <a:off x="914400" y="2438400"/>
            <a:ext cx="76962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Page reference string</a:t>
            </a:r>
          </a:p>
          <a:p>
            <a:endParaRPr lang="en-US" dirty="0" smtClean="0"/>
          </a:p>
          <a:p>
            <a:r>
              <a:rPr lang="en-US" dirty="0" smtClean="0"/>
              <a:t>. . . 2 7 1 5 7 7 7 5 6 1 2 7 1 6 6 5 8 1 2 5 8 1 2 1 5 8 8 5 1 2 6 1 7 2 8 6 1 7 7 7 2 . . .</a:t>
            </a:r>
            <a:endParaRPr lang="fr-BE" dirty="0"/>
          </a:p>
        </p:txBody>
      </p:sp>
      <p:cxnSp>
        <p:nvCxnSpPr>
          <p:cNvPr id="11" name="Straight Arrow Connector 10"/>
          <p:cNvCxnSpPr/>
          <p:nvPr/>
        </p:nvCxnSpPr>
        <p:spPr>
          <a:xfrm rot="5400000" flipH="1" flipV="1">
            <a:off x="2248297" y="3695303"/>
            <a:ext cx="685800" cy="794"/>
          </a:xfrm>
          <a:prstGeom prst="straightConnector1">
            <a:avLst/>
          </a:prstGeom>
          <a:ln w="28575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rot="5400000" flipH="1" flipV="1">
            <a:off x="3163094" y="3694906"/>
            <a:ext cx="685800" cy="1588"/>
          </a:xfrm>
          <a:prstGeom prst="straightConnector1">
            <a:avLst/>
          </a:prstGeom>
          <a:ln w="28575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2438400" y="4114800"/>
            <a:ext cx="457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</a:t>
            </a:r>
            <a:r>
              <a:rPr lang="en-US" baseline="-25000" dirty="0" smtClean="0"/>
              <a:t>1</a:t>
            </a:r>
            <a:endParaRPr lang="fr-BE" dirty="0"/>
          </a:p>
        </p:txBody>
      </p:sp>
      <p:sp>
        <p:nvSpPr>
          <p:cNvPr id="18" name="TextBox 17"/>
          <p:cNvSpPr txBox="1"/>
          <p:nvPr/>
        </p:nvSpPr>
        <p:spPr>
          <a:xfrm>
            <a:off x="3352800" y="4114800"/>
            <a:ext cx="457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t</a:t>
            </a:r>
            <a:r>
              <a:rPr lang="en-US" baseline="-25000" dirty="0" smtClean="0"/>
              <a:t>2</a:t>
            </a:r>
            <a:endParaRPr lang="fr-BE" dirty="0"/>
          </a:p>
        </p:txBody>
      </p:sp>
      <p:cxnSp>
        <p:nvCxnSpPr>
          <p:cNvPr id="20" name="Straight Arrow Connector 19"/>
          <p:cNvCxnSpPr/>
          <p:nvPr/>
        </p:nvCxnSpPr>
        <p:spPr>
          <a:xfrm>
            <a:off x="2590800" y="3733800"/>
            <a:ext cx="914400" cy="1588"/>
          </a:xfrm>
          <a:prstGeom prst="straightConnector1">
            <a:avLst/>
          </a:prstGeom>
          <a:ln w="19050">
            <a:solidFill>
              <a:srgbClr val="C00000"/>
            </a:solidFill>
            <a:headEnd type="triangle" w="med" len="med"/>
            <a:tailEnd type="triangle" w="med" len="med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2743200" y="3657600"/>
            <a:ext cx="609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C00000"/>
                </a:solidFill>
                <a:sym typeface="Symbol"/>
              </a:rPr>
              <a:t>=6</a:t>
            </a:r>
            <a:endParaRPr lang="fr-BE" dirty="0">
              <a:solidFill>
                <a:srgbClr val="C00000"/>
              </a:solidFill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156A5F5-1A19-48ED-8864-C1FD48FA208E}" type="slidenum">
              <a:rPr lang="en-US"/>
              <a:pPr/>
              <a:t>10</a:t>
            </a:fld>
            <a:endParaRPr lang="en-US"/>
          </a:p>
        </p:txBody>
      </p:sp>
      <p:sp>
        <p:nvSpPr>
          <p:cNvPr id="4259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How do WSOpt and WS differ?</a:t>
            </a:r>
          </a:p>
        </p:txBody>
      </p:sp>
      <p:sp>
        <p:nvSpPr>
          <p:cNvPr id="4259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WS maintains more pages in memory, because it needs </a:t>
            </a:r>
            <a:r>
              <a:rPr lang="en-US">
                <a:sym typeface="Symbol" pitchFamily="18" charset="2"/>
              </a:rPr>
              <a:t> time “delay” to make a paging decision</a:t>
            </a:r>
          </a:p>
          <a:p>
            <a:pPr lvl="1"/>
            <a:r>
              <a:rPr lang="en-US">
                <a:sym typeface="Symbol" pitchFamily="18" charset="2"/>
              </a:rPr>
              <a:t>In effect, it makes the same decisions, but it makes them after a time lag</a:t>
            </a:r>
          </a:p>
          <a:p>
            <a:pPr lvl="1"/>
            <a:r>
              <a:rPr lang="en-US">
                <a:sym typeface="Symbol" pitchFamily="18" charset="2"/>
              </a:rPr>
              <a:t>Hence these pages hang around a bit longer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WSOPT and WS: same hit ratio!</a:t>
            </a:r>
            <a:endParaRPr lang="fr-BE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WS is a little slower to remove pages from memory, but has the </a:t>
            </a:r>
            <a:r>
              <a:rPr lang="en-US" i="1" dirty="0" smtClean="0"/>
              <a:t>identical pattern of paging in and paging out, just time-lagged by </a:t>
            </a:r>
            <a:r>
              <a:rPr lang="en-US" i="1" dirty="0" smtClean="0">
                <a:sym typeface="Symbol"/>
              </a:rPr>
              <a:t> time units</a:t>
            </a:r>
          </a:p>
          <a:p>
            <a:endParaRPr lang="en-US" dirty="0" smtClean="0">
              <a:sym typeface="Symbol"/>
            </a:endParaRPr>
          </a:p>
          <a:p>
            <a:r>
              <a:rPr lang="en-US" dirty="0" smtClean="0">
                <a:sym typeface="Symbol"/>
              </a:rPr>
              <a:t>Thus WS and WSOPT have the identical hit and miss ratio…  a rare case of a “real” algorithm that achieves seemingly optimal behavior</a:t>
            </a:r>
            <a:endParaRPr lang="fr-BE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3F323E-2366-4288-977C-4D91C317E4FC}" type="slidenum">
              <a:rPr lang="en-US"/>
              <a:pPr/>
              <a:t>12</a:t>
            </a:fld>
            <a:endParaRPr lang="en-US"/>
          </a:p>
        </p:txBody>
      </p:sp>
      <p:sp>
        <p:nvSpPr>
          <p:cNvPr id="42701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How do WS and LRU compare?</a:t>
            </a:r>
          </a:p>
        </p:txBody>
      </p:sp>
      <p:sp>
        <p:nvSpPr>
          <p:cNvPr id="4270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Suppose we use the same value of </a:t>
            </a:r>
            <a:r>
              <a:rPr lang="en-US">
                <a:sym typeface="Symbol" pitchFamily="18" charset="2"/>
              </a:rPr>
              <a:t></a:t>
            </a:r>
          </a:p>
          <a:p>
            <a:pPr lvl="1"/>
            <a:r>
              <a:rPr lang="en-US">
                <a:sym typeface="Symbol" pitchFamily="18" charset="2"/>
              </a:rPr>
              <a:t>WS removes pages if they aren’t referenced and hence keeps less pages in memory</a:t>
            </a:r>
          </a:p>
          <a:p>
            <a:pPr lvl="1"/>
            <a:r>
              <a:rPr lang="en-US">
                <a:sym typeface="Symbol" pitchFamily="18" charset="2"/>
              </a:rPr>
              <a:t>When it does page things out, it is using an LRU policy!</a:t>
            </a:r>
          </a:p>
          <a:p>
            <a:pPr lvl="1"/>
            <a:r>
              <a:rPr lang="en-US">
                <a:sym typeface="Symbol" pitchFamily="18" charset="2"/>
              </a:rPr>
              <a:t>LRU will keep all  pages in memory, referenced or not</a:t>
            </a:r>
          </a:p>
          <a:p>
            <a:r>
              <a:rPr lang="en-US">
                <a:sym typeface="Symbol" pitchFamily="18" charset="2"/>
              </a:rPr>
              <a:t>Thus LRU often has a lower miss rate, but needs more memory than WS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3451C2-697A-485C-8AE8-882CA1CC7A98}" type="slidenum">
              <a:rPr lang="en-US"/>
              <a:pPr/>
              <a:t>13</a:t>
            </a:fld>
            <a:endParaRPr lang="en-US"/>
          </a:p>
        </p:txBody>
      </p:sp>
      <p:sp>
        <p:nvSpPr>
          <p:cNvPr id="398338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704088"/>
            <a:ext cx="8305800" cy="74371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0000FF"/>
                </a:solidFill>
              </a:rPr>
              <a:t>Working Sets in the Real World</a:t>
            </a:r>
          </a:p>
        </p:txBody>
      </p:sp>
      <p:sp>
        <p:nvSpPr>
          <p:cNvPr id="398339" name="Line 3"/>
          <p:cNvSpPr>
            <a:spLocks noChangeShapeType="1"/>
          </p:cNvSpPr>
          <p:nvPr/>
        </p:nvSpPr>
        <p:spPr bwMode="auto">
          <a:xfrm flipV="1">
            <a:off x="1295400" y="2133600"/>
            <a:ext cx="0" cy="32004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40" name="Line 4"/>
          <p:cNvSpPr>
            <a:spLocks noChangeShapeType="1"/>
          </p:cNvSpPr>
          <p:nvPr/>
        </p:nvSpPr>
        <p:spPr bwMode="auto">
          <a:xfrm>
            <a:off x="1295400" y="5334000"/>
            <a:ext cx="6629400" cy="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98341" name="Text Box 5"/>
          <p:cNvSpPr txBox="1">
            <a:spLocks noChangeArrowheads="1"/>
          </p:cNvSpPr>
          <p:nvPr/>
        </p:nvSpPr>
        <p:spPr bwMode="auto">
          <a:xfrm rot="5400000">
            <a:off x="-378618" y="3579019"/>
            <a:ext cx="2582862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 dirty="0">
                <a:latin typeface="Comic Sans MS" pitchFamily="66" charset="0"/>
              </a:rPr>
              <a:t>Working set size</a:t>
            </a:r>
          </a:p>
        </p:txBody>
      </p:sp>
      <p:sp>
        <p:nvSpPr>
          <p:cNvPr id="398342" name="Text Box 6"/>
          <p:cNvSpPr txBox="1">
            <a:spLocks noChangeArrowheads="1"/>
          </p:cNvSpPr>
          <p:nvPr/>
        </p:nvSpPr>
        <p:spPr bwMode="auto">
          <a:xfrm>
            <a:off x="2727325" y="5410200"/>
            <a:ext cx="1841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398343" name="Freeform 7"/>
          <p:cNvSpPr>
            <a:spLocks/>
          </p:cNvSpPr>
          <p:nvPr/>
        </p:nvSpPr>
        <p:spPr bwMode="auto">
          <a:xfrm>
            <a:off x="1143000" y="1854200"/>
            <a:ext cx="7543800" cy="3403600"/>
          </a:xfrm>
          <a:custGeom>
            <a:avLst/>
            <a:gdLst/>
            <a:ahLst/>
            <a:cxnLst>
              <a:cxn ang="0">
                <a:pos x="96" y="2144"/>
              </a:cxn>
              <a:cxn ang="0">
                <a:pos x="48" y="2000"/>
              </a:cxn>
              <a:cxn ang="0">
                <a:pos x="384" y="1280"/>
              </a:cxn>
              <a:cxn ang="0">
                <a:pos x="672" y="1376"/>
              </a:cxn>
              <a:cxn ang="0">
                <a:pos x="816" y="1328"/>
              </a:cxn>
              <a:cxn ang="0">
                <a:pos x="1104" y="224"/>
              </a:cxn>
              <a:cxn ang="0">
                <a:pos x="1488" y="1328"/>
              </a:cxn>
              <a:cxn ang="0">
                <a:pos x="1728" y="1232"/>
              </a:cxn>
              <a:cxn ang="0">
                <a:pos x="1920" y="1328"/>
              </a:cxn>
              <a:cxn ang="0">
                <a:pos x="2112" y="1328"/>
              </a:cxn>
              <a:cxn ang="0">
                <a:pos x="2208" y="1376"/>
              </a:cxn>
              <a:cxn ang="0">
                <a:pos x="2304" y="1088"/>
              </a:cxn>
              <a:cxn ang="0">
                <a:pos x="2592" y="80"/>
              </a:cxn>
              <a:cxn ang="0">
                <a:pos x="2784" y="608"/>
              </a:cxn>
              <a:cxn ang="0">
                <a:pos x="2832" y="992"/>
              </a:cxn>
              <a:cxn ang="0">
                <a:pos x="2976" y="944"/>
              </a:cxn>
              <a:cxn ang="0">
                <a:pos x="3168" y="1040"/>
              </a:cxn>
              <a:cxn ang="0">
                <a:pos x="3456" y="992"/>
              </a:cxn>
              <a:cxn ang="0">
                <a:pos x="3600" y="1088"/>
              </a:cxn>
              <a:cxn ang="0">
                <a:pos x="3696" y="1040"/>
              </a:cxn>
              <a:cxn ang="0">
                <a:pos x="3744" y="944"/>
              </a:cxn>
              <a:cxn ang="0">
                <a:pos x="4080" y="368"/>
              </a:cxn>
              <a:cxn ang="0">
                <a:pos x="4320" y="1664"/>
              </a:cxn>
              <a:cxn ang="0">
                <a:pos x="4464" y="1568"/>
              </a:cxn>
              <a:cxn ang="0">
                <a:pos x="4656" y="1712"/>
              </a:cxn>
              <a:cxn ang="0">
                <a:pos x="4752" y="1712"/>
              </a:cxn>
            </a:cxnLst>
            <a:rect l="0" t="0" r="r" b="b"/>
            <a:pathLst>
              <a:path w="4752" h="2144">
                <a:moveTo>
                  <a:pt x="96" y="2144"/>
                </a:moveTo>
                <a:cubicBezTo>
                  <a:pt x="48" y="2144"/>
                  <a:pt x="0" y="2144"/>
                  <a:pt x="48" y="2000"/>
                </a:cubicBezTo>
                <a:cubicBezTo>
                  <a:pt x="96" y="1856"/>
                  <a:pt x="280" y="1384"/>
                  <a:pt x="384" y="1280"/>
                </a:cubicBezTo>
                <a:cubicBezTo>
                  <a:pt x="488" y="1176"/>
                  <a:pt x="600" y="1368"/>
                  <a:pt x="672" y="1376"/>
                </a:cubicBezTo>
                <a:cubicBezTo>
                  <a:pt x="744" y="1384"/>
                  <a:pt x="744" y="1520"/>
                  <a:pt x="816" y="1328"/>
                </a:cubicBezTo>
                <a:cubicBezTo>
                  <a:pt x="888" y="1136"/>
                  <a:pt x="992" y="224"/>
                  <a:pt x="1104" y="224"/>
                </a:cubicBezTo>
                <a:cubicBezTo>
                  <a:pt x="1216" y="224"/>
                  <a:pt x="1384" y="1160"/>
                  <a:pt x="1488" y="1328"/>
                </a:cubicBezTo>
                <a:cubicBezTo>
                  <a:pt x="1592" y="1496"/>
                  <a:pt x="1656" y="1232"/>
                  <a:pt x="1728" y="1232"/>
                </a:cubicBezTo>
                <a:cubicBezTo>
                  <a:pt x="1800" y="1232"/>
                  <a:pt x="1856" y="1312"/>
                  <a:pt x="1920" y="1328"/>
                </a:cubicBezTo>
                <a:cubicBezTo>
                  <a:pt x="1984" y="1344"/>
                  <a:pt x="2064" y="1320"/>
                  <a:pt x="2112" y="1328"/>
                </a:cubicBezTo>
                <a:cubicBezTo>
                  <a:pt x="2160" y="1336"/>
                  <a:pt x="2176" y="1416"/>
                  <a:pt x="2208" y="1376"/>
                </a:cubicBezTo>
                <a:cubicBezTo>
                  <a:pt x="2240" y="1336"/>
                  <a:pt x="2240" y="1304"/>
                  <a:pt x="2304" y="1088"/>
                </a:cubicBezTo>
                <a:cubicBezTo>
                  <a:pt x="2368" y="872"/>
                  <a:pt x="2512" y="160"/>
                  <a:pt x="2592" y="80"/>
                </a:cubicBezTo>
                <a:cubicBezTo>
                  <a:pt x="2672" y="0"/>
                  <a:pt x="2744" y="456"/>
                  <a:pt x="2784" y="608"/>
                </a:cubicBezTo>
                <a:cubicBezTo>
                  <a:pt x="2824" y="760"/>
                  <a:pt x="2800" y="936"/>
                  <a:pt x="2832" y="992"/>
                </a:cubicBezTo>
                <a:cubicBezTo>
                  <a:pt x="2864" y="1048"/>
                  <a:pt x="2920" y="936"/>
                  <a:pt x="2976" y="944"/>
                </a:cubicBezTo>
                <a:cubicBezTo>
                  <a:pt x="3032" y="952"/>
                  <a:pt x="3088" y="1032"/>
                  <a:pt x="3168" y="1040"/>
                </a:cubicBezTo>
                <a:cubicBezTo>
                  <a:pt x="3248" y="1048"/>
                  <a:pt x="3384" y="984"/>
                  <a:pt x="3456" y="992"/>
                </a:cubicBezTo>
                <a:cubicBezTo>
                  <a:pt x="3528" y="1000"/>
                  <a:pt x="3560" y="1080"/>
                  <a:pt x="3600" y="1088"/>
                </a:cubicBezTo>
                <a:cubicBezTo>
                  <a:pt x="3640" y="1096"/>
                  <a:pt x="3672" y="1064"/>
                  <a:pt x="3696" y="1040"/>
                </a:cubicBezTo>
                <a:cubicBezTo>
                  <a:pt x="3720" y="1016"/>
                  <a:pt x="3680" y="1056"/>
                  <a:pt x="3744" y="944"/>
                </a:cubicBezTo>
                <a:cubicBezTo>
                  <a:pt x="3808" y="832"/>
                  <a:pt x="3984" y="248"/>
                  <a:pt x="4080" y="368"/>
                </a:cubicBezTo>
                <a:cubicBezTo>
                  <a:pt x="4176" y="488"/>
                  <a:pt x="4256" y="1464"/>
                  <a:pt x="4320" y="1664"/>
                </a:cubicBezTo>
                <a:cubicBezTo>
                  <a:pt x="4384" y="1864"/>
                  <a:pt x="4408" y="1560"/>
                  <a:pt x="4464" y="1568"/>
                </a:cubicBezTo>
                <a:cubicBezTo>
                  <a:pt x="4520" y="1576"/>
                  <a:pt x="4608" y="1688"/>
                  <a:pt x="4656" y="1712"/>
                </a:cubicBezTo>
                <a:cubicBezTo>
                  <a:pt x="4704" y="1736"/>
                  <a:pt x="4728" y="1724"/>
                  <a:pt x="4752" y="1712"/>
                </a:cubicBezTo>
              </a:path>
            </a:pathLst>
          </a:custGeom>
          <a:noFill/>
          <a:ln w="38100" cap="flat" cmpd="sng">
            <a:solidFill>
              <a:srgbClr val="0F0C19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98344" name="Line 8"/>
          <p:cNvSpPr>
            <a:spLocks noChangeShapeType="1"/>
          </p:cNvSpPr>
          <p:nvPr/>
        </p:nvSpPr>
        <p:spPr bwMode="auto">
          <a:xfrm>
            <a:off x="2362200" y="4114800"/>
            <a:ext cx="0" cy="1219200"/>
          </a:xfrm>
          <a:prstGeom prst="line">
            <a:avLst/>
          </a:prstGeom>
          <a:noFill/>
          <a:ln w="38100">
            <a:solidFill>
              <a:srgbClr val="0F0C19"/>
            </a:solidFill>
            <a:prstDash val="dash"/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45" name="Line 9"/>
          <p:cNvSpPr>
            <a:spLocks noChangeShapeType="1"/>
          </p:cNvSpPr>
          <p:nvPr/>
        </p:nvSpPr>
        <p:spPr bwMode="auto">
          <a:xfrm>
            <a:off x="3581400" y="4114800"/>
            <a:ext cx="0" cy="1219200"/>
          </a:xfrm>
          <a:prstGeom prst="line">
            <a:avLst/>
          </a:prstGeom>
          <a:noFill/>
          <a:ln w="38100">
            <a:solidFill>
              <a:srgbClr val="0F0C19"/>
            </a:solidFill>
            <a:prstDash val="dash"/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46" name="Text Box 10"/>
          <p:cNvSpPr txBox="1">
            <a:spLocks noChangeArrowheads="1"/>
          </p:cNvSpPr>
          <p:nvPr/>
        </p:nvSpPr>
        <p:spPr bwMode="auto">
          <a:xfrm>
            <a:off x="5410200" y="5791200"/>
            <a:ext cx="2624138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 dirty="0">
                <a:latin typeface="Comic Sans MS" pitchFamily="66" charset="0"/>
              </a:rPr>
              <a:t>transition, </a:t>
            </a:r>
            <a:r>
              <a:rPr lang="en-US" sz="2400" dirty="0">
                <a:solidFill>
                  <a:srgbClr val="C00000"/>
                </a:solidFill>
                <a:latin typeface="Comic Sans MS" pitchFamily="66" charset="0"/>
              </a:rPr>
              <a:t>stable</a:t>
            </a:r>
          </a:p>
        </p:txBody>
      </p:sp>
      <p:sp>
        <p:nvSpPr>
          <p:cNvPr id="398347" name="Line 11"/>
          <p:cNvSpPr>
            <a:spLocks noChangeShapeType="1"/>
          </p:cNvSpPr>
          <p:nvPr/>
        </p:nvSpPr>
        <p:spPr bwMode="auto">
          <a:xfrm>
            <a:off x="4648200" y="4114800"/>
            <a:ext cx="0" cy="1219200"/>
          </a:xfrm>
          <a:prstGeom prst="line">
            <a:avLst/>
          </a:prstGeom>
          <a:noFill/>
          <a:ln w="38100">
            <a:solidFill>
              <a:srgbClr val="0F0C19"/>
            </a:solidFill>
            <a:prstDash val="dash"/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48" name="Line 12"/>
          <p:cNvSpPr>
            <a:spLocks noChangeShapeType="1"/>
          </p:cNvSpPr>
          <p:nvPr/>
        </p:nvSpPr>
        <p:spPr bwMode="auto">
          <a:xfrm>
            <a:off x="5638800" y="3429000"/>
            <a:ext cx="0" cy="1828800"/>
          </a:xfrm>
          <a:prstGeom prst="line">
            <a:avLst/>
          </a:prstGeom>
          <a:noFill/>
          <a:ln w="38100">
            <a:solidFill>
              <a:srgbClr val="0F0C19"/>
            </a:solidFill>
            <a:prstDash val="dash"/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49" name="Line 13"/>
          <p:cNvSpPr>
            <a:spLocks noChangeShapeType="1"/>
          </p:cNvSpPr>
          <p:nvPr/>
        </p:nvSpPr>
        <p:spPr bwMode="auto">
          <a:xfrm>
            <a:off x="6934200" y="3581400"/>
            <a:ext cx="0" cy="1752600"/>
          </a:xfrm>
          <a:prstGeom prst="line">
            <a:avLst/>
          </a:prstGeom>
          <a:noFill/>
          <a:ln w="38100">
            <a:solidFill>
              <a:srgbClr val="0F0C19"/>
            </a:solidFill>
            <a:prstDash val="dash"/>
            <a:round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50" name="Line 14"/>
          <p:cNvSpPr>
            <a:spLocks noChangeShapeType="1"/>
          </p:cNvSpPr>
          <p:nvPr/>
        </p:nvSpPr>
        <p:spPr bwMode="auto">
          <a:xfrm flipH="1" flipV="1">
            <a:off x="2971800" y="5105400"/>
            <a:ext cx="2514600" cy="8382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398351" name="Line 15"/>
          <p:cNvSpPr>
            <a:spLocks noChangeShapeType="1"/>
          </p:cNvSpPr>
          <p:nvPr/>
        </p:nvSpPr>
        <p:spPr bwMode="auto">
          <a:xfrm flipH="1" flipV="1">
            <a:off x="5257800" y="5029200"/>
            <a:ext cx="228600" cy="9144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98352" name="Line 16"/>
          <p:cNvSpPr>
            <a:spLocks noChangeShapeType="1"/>
          </p:cNvSpPr>
          <p:nvPr/>
        </p:nvSpPr>
        <p:spPr bwMode="auto">
          <a:xfrm flipV="1">
            <a:off x="5486400" y="5029200"/>
            <a:ext cx="2133600" cy="914400"/>
          </a:xfrm>
          <a:prstGeom prst="line">
            <a:avLst/>
          </a:prstGeom>
          <a:noFill/>
          <a:ln w="38100">
            <a:solidFill>
              <a:srgbClr val="0F0C19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98353" name="Line 17"/>
          <p:cNvSpPr>
            <a:spLocks noChangeShapeType="1"/>
          </p:cNvSpPr>
          <p:nvPr/>
        </p:nvSpPr>
        <p:spPr bwMode="auto">
          <a:xfrm flipH="1" flipV="1">
            <a:off x="4038600" y="5105400"/>
            <a:ext cx="3048000" cy="838200"/>
          </a:xfrm>
          <a:prstGeom prst="line">
            <a:avLst/>
          </a:prstGeom>
          <a:noFill/>
          <a:ln w="38100">
            <a:solidFill>
              <a:srgbClr val="C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398354" name="Line 18"/>
          <p:cNvSpPr>
            <a:spLocks noChangeShapeType="1"/>
          </p:cNvSpPr>
          <p:nvPr/>
        </p:nvSpPr>
        <p:spPr bwMode="auto">
          <a:xfrm flipH="1" flipV="1">
            <a:off x="6400800" y="4876800"/>
            <a:ext cx="685800" cy="1066800"/>
          </a:xfrm>
          <a:prstGeom prst="line">
            <a:avLst/>
          </a:prstGeom>
          <a:noFill/>
          <a:ln w="38100">
            <a:solidFill>
              <a:srgbClr val="C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523FFBD-CBC6-46A1-AECF-8C31A8A0A21C}" type="slidenum">
              <a:rPr lang="en-US"/>
              <a:pPr/>
              <a:t>14</a:t>
            </a:fld>
            <a:endParaRPr lang="en-US"/>
          </a:p>
        </p:txBody>
      </p:sp>
      <p:sp>
        <p:nvSpPr>
          <p:cNvPr id="3932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Working Set Approximation</a:t>
            </a:r>
          </a:p>
        </p:txBody>
      </p:sp>
      <p:sp>
        <p:nvSpPr>
          <p:cNvPr id="3932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Approximate with interval timer + a reference bit</a:t>
            </a:r>
          </a:p>
          <a:p>
            <a:r>
              <a:rPr lang="en-US" sz="2400"/>
              <a:t>Example: </a:t>
            </a:r>
            <a:r>
              <a:rPr lang="en-US" sz="2400">
                <a:sym typeface="Symbol" pitchFamily="18" charset="2"/>
              </a:rPr>
              <a:t> = 10,000</a:t>
            </a:r>
          </a:p>
          <a:p>
            <a:pPr lvl="1"/>
            <a:r>
              <a:rPr lang="en-US" sz="2000">
                <a:sym typeface="Symbol" pitchFamily="18" charset="2"/>
              </a:rPr>
              <a:t>Timer interrupts after every 5000 time units</a:t>
            </a:r>
          </a:p>
          <a:p>
            <a:pPr lvl="1"/>
            <a:r>
              <a:rPr lang="en-US" sz="2000">
                <a:sym typeface="Symbol" pitchFamily="18" charset="2"/>
              </a:rPr>
              <a:t>Keep in memory 2 bits for each page</a:t>
            </a:r>
          </a:p>
          <a:p>
            <a:pPr lvl="1"/>
            <a:r>
              <a:rPr lang="en-US" sz="2000">
                <a:sym typeface="Symbol" pitchFamily="18" charset="2"/>
              </a:rPr>
              <a:t>Whenever a timer interrupts copy and sets the values of all reference bits to 0</a:t>
            </a:r>
          </a:p>
          <a:p>
            <a:pPr lvl="1"/>
            <a:r>
              <a:rPr lang="en-US" sz="2000">
                <a:sym typeface="Symbol" pitchFamily="18" charset="2"/>
              </a:rPr>
              <a:t>If one of the bits in memory = 1  page in working set</a:t>
            </a:r>
          </a:p>
          <a:p>
            <a:r>
              <a:rPr lang="en-US" sz="2400">
                <a:sym typeface="Symbol" pitchFamily="18" charset="2"/>
              </a:rPr>
              <a:t>Why is this not completely accurate?</a:t>
            </a:r>
          </a:p>
          <a:p>
            <a:r>
              <a:rPr lang="en-US" sz="2400">
                <a:sym typeface="Symbol" pitchFamily="18" charset="2"/>
              </a:rPr>
              <a:t>Improvement = 10 bits and interrupt every 1000 time units</a:t>
            </a:r>
          </a:p>
          <a:p>
            <a:pPr>
              <a:buFontTx/>
              <a:buNone/>
            </a:pPr>
            <a:endParaRPr lang="en-US" sz="240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32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27E083-BCC4-4D2B-B081-3028D2A9D5B8}" type="slidenum">
              <a:rPr lang="en-US"/>
              <a:pPr/>
              <a:t>15</a:t>
            </a:fld>
            <a:endParaRPr lang="en-US"/>
          </a:p>
        </p:txBody>
      </p:sp>
      <p:sp>
        <p:nvSpPr>
          <p:cNvPr id="41881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Using the Working Set</a:t>
            </a:r>
          </a:p>
        </p:txBody>
      </p:sp>
      <p:sp>
        <p:nvSpPr>
          <p:cNvPr id="41881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Used mainly for prepaging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Pages in working set are a good approximation </a:t>
            </a:r>
          </a:p>
          <a:p>
            <a:pPr>
              <a:spcAft>
                <a:spcPct val="10000"/>
              </a:spcAft>
            </a:pPr>
            <a:r>
              <a:rPr lang="en-US" sz="2400"/>
              <a:t>In Windows processes have a </a:t>
            </a:r>
            <a:r>
              <a:rPr lang="en-US" sz="2400" i="1"/>
              <a:t>max</a:t>
            </a:r>
            <a:r>
              <a:rPr lang="en-US" sz="2400"/>
              <a:t> and </a:t>
            </a:r>
            <a:r>
              <a:rPr lang="en-US" sz="2400" i="1"/>
              <a:t>min</a:t>
            </a:r>
            <a:r>
              <a:rPr lang="en-US" sz="2400"/>
              <a:t> WS size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At least </a:t>
            </a:r>
            <a:r>
              <a:rPr lang="en-US" sz="2000" i="1"/>
              <a:t>min</a:t>
            </a:r>
            <a:r>
              <a:rPr lang="en-US" sz="2000"/>
              <a:t> pages of the process are in memory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If &gt; </a:t>
            </a:r>
            <a:r>
              <a:rPr lang="en-US" sz="2000" i="1"/>
              <a:t>max</a:t>
            </a:r>
            <a:r>
              <a:rPr lang="en-US" sz="2000"/>
              <a:t> pages in memory, on page fault a page is replaced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Else if memory is available, then WS is increased on page fault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The </a:t>
            </a:r>
            <a:r>
              <a:rPr lang="en-US" sz="2000" i="1"/>
              <a:t>max</a:t>
            </a:r>
            <a:r>
              <a:rPr lang="en-US" sz="2000"/>
              <a:t> WS can be specified by the application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The </a:t>
            </a:r>
            <a:r>
              <a:rPr lang="en-US" sz="2000" i="1"/>
              <a:t>max </a:t>
            </a:r>
            <a:r>
              <a:rPr lang="en-US" sz="2000"/>
              <a:t>is also modified then window is minimized!</a:t>
            </a:r>
          </a:p>
          <a:p>
            <a:pPr lvl="2">
              <a:spcAft>
                <a:spcPct val="10000"/>
              </a:spcAft>
            </a:pPr>
            <a:r>
              <a:rPr lang="en-US" sz="1800"/>
              <a:t>Let’s see the task manager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88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A05B6EA-2A85-433E-840E-FDB79504A365}" type="slidenum">
              <a:rPr lang="en-US"/>
              <a:pPr/>
              <a:t>16</a:t>
            </a:fld>
            <a:endParaRPr lang="en-US"/>
          </a:p>
        </p:txBody>
      </p:sp>
      <p:sp>
        <p:nvSpPr>
          <p:cNvPr id="394242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r>
              <a:rPr lang="en-US" sz="4000" dirty="0">
                <a:solidFill>
                  <a:srgbClr val="0000FF"/>
                </a:solidFill>
              </a:rPr>
              <a:t>Approach 2: Page Fault Frequency</a:t>
            </a:r>
          </a:p>
        </p:txBody>
      </p:sp>
      <p:sp>
        <p:nvSpPr>
          <p:cNvPr id="39424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447800"/>
            <a:ext cx="8458200" cy="4525963"/>
          </a:xfrm>
        </p:spPr>
        <p:txBody>
          <a:bodyPr/>
          <a:lstStyle/>
          <a:p>
            <a:r>
              <a:rPr lang="en-US" sz="2400" dirty="0"/>
              <a:t>thrashing viewed as poor ratio of fetch to work</a:t>
            </a:r>
          </a:p>
          <a:p>
            <a:r>
              <a:rPr lang="en-US" sz="2400" dirty="0"/>
              <a:t>PFF = page faults / instructions executed </a:t>
            </a:r>
          </a:p>
          <a:p>
            <a:r>
              <a:rPr lang="en-US" sz="2400" dirty="0"/>
              <a:t>if PFF rises above threshold, process needs more memory</a:t>
            </a:r>
          </a:p>
          <a:p>
            <a:pPr lvl="1"/>
            <a:r>
              <a:rPr lang="en-US" sz="2000" dirty="0"/>
              <a:t>not enough memory on the system? Swap out.</a:t>
            </a:r>
          </a:p>
          <a:p>
            <a:r>
              <a:rPr lang="en-US" sz="2400" dirty="0"/>
              <a:t>if PFF sinks below threshold, memory can be taken away </a:t>
            </a:r>
          </a:p>
        </p:txBody>
      </p:sp>
      <p:pic>
        <p:nvPicPr>
          <p:cNvPr id="394244" name="Picture 4"/>
          <p:cNvPicPr>
            <a:picLocks noChangeAspect="1" noChangeArrowheads="1"/>
          </p:cNvPicPr>
          <p:nvPr/>
        </p:nvPicPr>
        <p:blipFill>
          <a:blip r:embed="rId2"/>
          <a:srcRect l="937" t="16377" r="1125" b="16628"/>
          <a:stretch>
            <a:fillRect/>
          </a:stretch>
        </p:blipFill>
        <p:spPr bwMode="auto">
          <a:xfrm>
            <a:off x="1525588" y="3659188"/>
            <a:ext cx="5884862" cy="3017837"/>
          </a:xfrm>
          <a:prstGeom prst="rect">
            <a:avLst/>
          </a:prstGeom>
          <a:noFill/>
          <a:ln w="38100" cmpd="dbl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66CE8E3-D858-4F15-9CF6-5DD076EE6520}" type="slidenum">
              <a:rPr lang="en-US"/>
              <a:pPr/>
              <a:t>17</a:t>
            </a:fld>
            <a:endParaRPr lang="en-US"/>
          </a:p>
        </p:txBody>
      </p:sp>
      <p:sp>
        <p:nvSpPr>
          <p:cNvPr id="399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OS and Paging</a:t>
            </a:r>
          </a:p>
        </p:txBody>
      </p:sp>
      <p:sp>
        <p:nvSpPr>
          <p:cNvPr id="39936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Process Creation:</a:t>
            </a:r>
          </a:p>
          <a:p>
            <a:pPr lvl="1"/>
            <a:r>
              <a:rPr lang="en-US" sz="2000"/>
              <a:t>Allocate space and initialize page table for program and data</a:t>
            </a:r>
          </a:p>
          <a:p>
            <a:pPr lvl="1"/>
            <a:r>
              <a:rPr lang="en-US" sz="2000"/>
              <a:t>Allocate and initialize swap area</a:t>
            </a:r>
          </a:p>
          <a:p>
            <a:pPr lvl="1"/>
            <a:r>
              <a:rPr lang="en-US" sz="2000"/>
              <a:t>Info about PT and swap space is recorded in process table</a:t>
            </a:r>
          </a:p>
          <a:p>
            <a:r>
              <a:rPr lang="en-US" sz="2400"/>
              <a:t>Process Execution</a:t>
            </a:r>
          </a:p>
          <a:p>
            <a:pPr lvl="1"/>
            <a:r>
              <a:rPr lang="en-US" sz="2000"/>
              <a:t>Reset MMU for new process</a:t>
            </a:r>
          </a:p>
          <a:p>
            <a:pPr lvl="1"/>
            <a:r>
              <a:rPr lang="en-US" sz="2000"/>
              <a:t>Flush the TLB</a:t>
            </a:r>
          </a:p>
          <a:p>
            <a:pPr lvl="1"/>
            <a:r>
              <a:rPr lang="en-US" sz="2000"/>
              <a:t>Bring processes’ pages in memory</a:t>
            </a:r>
          </a:p>
          <a:p>
            <a:r>
              <a:rPr lang="en-US" sz="2400"/>
              <a:t>Page Faults</a:t>
            </a:r>
          </a:p>
          <a:p>
            <a:r>
              <a:rPr lang="en-US" sz="2400"/>
              <a:t>Process Termination</a:t>
            </a:r>
          </a:p>
          <a:p>
            <a:pPr lvl="1"/>
            <a:r>
              <a:rPr lang="en-US" sz="2000"/>
              <a:t>Release pages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Thrashing: Modern perspective</a:t>
            </a:r>
            <a:endParaRPr lang="fr-BE" dirty="0">
              <a:solidFill>
                <a:schemeClr val="accent1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 smtClean="0"/>
              <a:t>With increasingly large physical memory sizes, some OS designers are questioning the value of demand paging</a:t>
            </a:r>
          </a:p>
          <a:p>
            <a:pPr lvl="1"/>
            <a:r>
              <a:rPr lang="en-US" dirty="0" smtClean="0"/>
              <a:t>They agree that virtual memory is useful, because it lets us support program segmentation, memory-mapped files and sharing of dynamically linked libraries</a:t>
            </a:r>
          </a:p>
          <a:p>
            <a:pPr lvl="1"/>
            <a:r>
              <a:rPr lang="en-US" dirty="0" smtClean="0"/>
              <a:t>But they worry that if a program starts to exceed its physical memory size, performance can collapse</a:t>
            </a:r>
          </a:p>
          <a:p>
            <a:pPr lvl="1"/>
            <a:r>
              <a:rPr lang="en-US" dirty="0" smtClean="0"/>
              <a:t>Recall that the term for this is </a:t>
            </a:r>
            <a:r>
              <a:rPr lang="en-US" i="1" dirty="0" smtClean="0"/>
              <a:t>thrashing</a:t>
            </a:r>
          </a:p>
          <a:p>
            <a:pPr lvl="1">
              <a:buNone/>
            </a:pPr>
            <a:endParaRPr lang="en-US" i="1" dirty="0" smtClean="0"/>
          </a:p>
          <a:p>
            <a:r>
              <a:rPr lang="en-US" i="1" dirty="0" smtClean="0">
                <a:solidFill>
                  <a:srgbClr val="C00000"/>
                </a:solidFill>
              </a:rPr>
              <a:t>Moral?  Always check the page fault rate if your application gets very slow.  VM size growing?  Suspect a memory leak!</a:t>
            </a:r>
            <a:endParaRPr lang="fr-BE" dirty="0">
              <a:solidFill>
                <a:srgbClr val="C00000"/>
              </a:solidFill>
            </a:endParaRP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254ED1-250D-47EE-9F2F-1FCB6174B93C}" type="slidenum">
              <a:rPr lang="en-US"/>
              <a:pPr/>
              <a:t>19</a:t>
            </a:fld>
            <a:endParaRPr lang="en-US"/>
          </a:p>
        </p:txBody>
      </p:sp>
      <p:sp>
        <p:nvSpPr>
          <p:cNvPr id="400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Dynamic Memory Management</a:t>
            </a:r>
          </a:p>
        </p:txBody>
      </p:sp>
      <p:sp>
        <p:nvSpPr>
          <p:cNvPr id="4003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>
              <a:lnSpc>
                <a:spcPct val="80000"/>
              </a:lnSpc>
              <a:spcAft>
                <a:spcPct val="10000"/>
              </a:spcAft>
            </a:pPr>
            <a:r>
              <a:rPr lang="en-US" sz="2800"/>
              <a:t>Notice that the O/S kernel can manage memory in a fairly trivial way:</a:t>
            </a:r>
          </a:p>
          <a:p>
            <a:pPr lvl="1">
              <a:lnSpc>
                <a:spcPct val="80000"/>
              </a:lnSpc>
              <a:spcAft>
                <a:spcPct val="10000"/>
              </a:spcAft>
            </a:pPr>
            <a:r>
              <a:rPr lang="en-US" sz="2400"/>
              <a:t>All memory allocations are in units of “pages”</a:t>
            </a:r>
          </a:p>
          <a:p>
            <a:pPr lvl="1">
              <a:lnSpc>
                <a:spcPct val="80000"/>
              </a:lnSpc>
              <a:spcAft>
                <a:spcPct val="10000"/>
              </a:spcAft>
            </a:pPr>
            <a:r>
              <a:rPr lang="en-US" sz="2400"/>
              <a:t>And pages can be anywhere in memory… so a simple free list is the only data structure needed</a:t>
            </a:r>
          </a:p>
          <a:p>
            <a:pPr>
              <a:lnSpc>
                <a:spcPct val="80000"/>
              </a:lnSpc>
              <a:spcAft>
                <a:spcPct val="10000"/>
              </a:spcAft>
            </a:pPr>
            <a:endParaRPr lang="en-US" sz="2800"/>
          </a:p>
          <a:p>
            <a:pPr>
              <a:lnSpc>
                <a:spcPct val="80000"/>
              </a:lnSpc>
              <a:spcAft>
                <a:spcPct val="10000"/>
              </a:spcAft>
            </a:pPr>
            <a:r>
              <a:rPr lang="en-US" sz="2800"/>
              <a:t>But for variable-sized objects, we need a heap:</a:t>
            </a:r>
          </a:p>
          <a:p>
            <a:pPr lvl="1">
              <a:lnSpc>
                <a:spcPct val="80000"/>
              </a:lnSpc>
              <a:spcAft>
                <a:spcPct val="10000"/>
              </a:spcAft>
            </a:pPr>
            <a:r>
              <a:rPr lang="en-US" sz="2400"/>
              <a:t>Used for all dynamic memory allocations</a:t>
            </a:r>
          </a:p>
          <a:p>
            <a:pPr lvl="2">
              <a:lnSpc>
                <a:spcPct val="80000"/>
              </a:lnSpc>
              <a:spcAft>
                <a:spcPct val="10000"/>
              </a:spcAft>
            </a:pPr>
            <a:r>
              <a:rPr lang="en-US" sz="2000"/>
              <a:t>malloc/free in C, new/delete in C++, new/garbage collection in Java</a:t>
            </a:r>
          </a:p>
          <a:p>
            <a:pPr lvl="1">
              <a:lnSpc>
                <a:spcPct val="80000"/>
              </a:lnSpc>
              <a:spcAft>
                <a:spcPct val="10000"/>
              </a:spcAft>
            </a:pPr>
            <a:r>
              <a:rPr lang="en-US" sz="2400"/>
              <a:t> Is a very large array allocated by OS, managed by program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B311AC-6A8F-4466-A3BB-24641266EE55}" type="slidenum">
              <a:rPr lang="en-US"/>
              <a:pPr/>
              <a:t>20</a:t>
            </a:fld>
            <a:endParaRPr lang="en-US"/>
          </a:p>
        </p:txBody>
      </p:sp>
      <p:sp>
        <p:nvSpPr>
          <p:cNvPr id="401410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048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Allocation and </a:t>
            </a:r>
            <a:r>
              <a:rPr lang="en-US" dirty="0" err="1">
                <a:solidFill>
                  <a:srgbClr val="0000FF"/>
                </a:solidFill>
              </a:rPr>
              <a:t>deallocation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401411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447800"/>
            <a:ext cx="8229600" cy="4525963"/>
          </a:xfrm>
        </p:spPr>
        <p:txBody>
          <a:bodyPr/>
          <a:lstStyle/>
          <a:p>
            <a:r>
              <a:rPr lang="en-US" sz="2400" dirty="0"/>
              <a:t>What happens when you call:</a:t>
            </a:r>
          </a:p>
          <a:p>
            <a:pPr lvl="1"/>
            <a:r>
              <a:rPr lang="en-US" sz="2000" dirty="0" err="1">
                <a:latin typeface="Comic Sans MS" pitchFamily="66" charset="0"/>
              </a:rPr>
              <a:t>int</a:t>
            </a:r>
            <a:r>
              <a:rPr lang="en-US" sz="2000" dirty="0">
                <a:latin typeface="Comic Sans MS" pitchFamily="66" charset="0"/>
              </a:rPr>
              <a:t> *p = (</a:t>
            </a:r>
            <a:r>
              <a:rPr lang="en-US" sz="2000" dirty="0" err="1">
                <a:latin typeface="Comic Sans MS" pitchFamily="66" charset="0"/>
              </a:rPr>
              <a:t>int</a:t>
            </a:r>
            <a:r>
              <a:rPr lang="en-US" sz="2000" dirty="0">
                <a:latin typeface="Comic Sans MS" pitchFamily="66" charset="0"/>
              </a:rPr>
              <a:t> *)</a:t>
            </a:r>
            <a:r>
              <a:rPr lang="en-US" sz="2000" dirty="0" err="1">
                <a:latin typeface="Comic Sans MS" pitchFamily="66" charset="0"/>
              </a:rPr>
              <a:t>malloc</a:t>
            </a:r>
            <a:r>
              <a:rPr lang="en-US" sz="2000" dirty="0">
                <a:latin typeface="Comic Sans MS" pitchFamily="66" charset="0"/>
              </a:rPr>
              <a:t>(2500*</a:t>
            </a:r>
            <a:r>
              <a:rPr lang="en-US" sz="2000" dirty="0" err="1">
                <a:latin typeface="Comic Sans MS" pitchFamily="66" charset="0"/>
              </a:rPr>
              <a:t>sizeof</a:t>
            </a:r>
            <a:r>
              <a:rPr lang="en-US" sz="2000" dirty="0">
                <a:latin typeface="Comic Sans MS" pitchFamily="66" charset="0"/>
              </a:rPr>
              <a:t>(</a:t>
            </a:r>
            <a:r>
              <a:rPr lang="en-US" sz="2000" dirty="0" err="1">
                <a:latin typeface="Comic Sans MS" pitchFamily="66" charset="0"/>
              </a:rPr>
              <a:t>int</a:t>
            </a:r>
            <a:r>
              <a:rPr lang="en-US" sz="2000" dirty="0">
                <a:latin typeface="Comic Sans MS" pitchFamily="66" charset="0"/>
              </a:rPr>
              <a:t>));</a:t>
            </a:r>
          </a:p>
          <a:p>
            <a:pPr lvl="2"/>
            <a:r>
              <a:rPr lang="en-US" sz="1800" dirty="0"/>
              <a:t>Allocator slices a chunk of the heap and gives it to the program</a:t>
            </a:r>
          </a:p>
          <a:p>
            <a:pPr lvl="1"/>
            <a:r>
              <a:rPr lang="en-US" sz="2000" dirty="0">
                <a:latin typeface="Comic Sans MS" pitchFamily="66" charset="0"/>
              </a:rPr>
              <a:t>free(p);</a:t>
            </a:r>
          </a:p>
          <a:p>
            <a:pPr lvl="2"/>
            <a:r>
              <a:rPr lang="en-US" sz="1800" dirty="0" err="1"/>
              <a:t>Deallocator</a:t>
            </a:r>
            <a:r>
              <a:rPr lang="en-US" sz="1800" dirty="0"/>
              <a:t> will put back the allocated space to a free list</a:t>
            </a:r>
          </a:p>
          <a:p>
            <a:r>
              <a:rPr lang="en-US" sz="2400" dirty="0"/>
              <a:t>Simplest implementation:</a:t>
            </a:r>
          </a:p>
          <a:p>
            <a:pPr lvl="1"/>
            <a:r>
              <a:rPr lang="en-US" sz="2000" dirty="0"/>
              <a:t>Allocation: increment pointer on every allocation</a:t>
            </a:r>
          </a:p>
          <a:p>
            <a:pPr lvl="1"/>
            <a:r>
              <a:rPr lang="en-US" sz="2000" dirty="0" err="1"/>
              <a:t>Deallocation</a:t>
            </a:r>
            <a:r>
              <a:rPr lang="en-US" sz="2000" dirty="0"/>
              <a:t>: no-op</a:t>
            </a:r>
          </a:p>
          <a:p>
            <a:pPr lvl="1"/>
            <a:r>
              <a:rPr lang="en-US" sz="2000" dirty="0"/>
              <a:t>Problems: lots of fragmentation</a:t>
            </a:r>
          </a:p>
        </p:txBody>
      </p:sp>
      <p:sp>
        <p:nvSpPr>
          <p:cNvPr id="401422" name="Rectangle 14"/>
          <p:cNvSpPr>
            <a:spLocks noChangeArrowheads="1"/>
          </p:cNvSpPr>
          <p:nvPr/>
        </p:nvSpPr>
        <p:spPr bwMode="auto">
          <a:xfrm>
            <a:off x="1066800" y="5029200"/>
            <a:ext cx="7162800" cy="685800"/>
          </a:xfrm>
          <a:prstGeom prst="rect">
            <a:avLst/>
          </a:prstGeom>
          <a:noFill/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23" name="Text Box 15"/>
          <p:cNvSpPr txBox="1">
            <a:spLocks noChangeArrowheads="1"/>
          </p:cNvSpPr>
          <p:nvPr/>
        </p:nvSpPr>
        <p:spPr bwMode="auto">
          <a:xfrm>
            <a:off x="4556125" y="5151438"/>
            <a:ext cx="2989263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heap (free memory)</a:t>
            </a:r>
          </a:p>
        </p:txBody>
      </p:sp>
      <p:sp>
        <p:nvSpPr>
          <p:cNvPr id="401424" name="Line 16"/>
          <p:cNvSpPr>
            <a:spLocks noChangeShapeType="1"/>
          </p:cNvSpPr>
          <p:nvPr/>
        </p:nvSpPr>
        <p:spPr bwMode="auto">
          <a:xfrm>
            <a:off x="2895600" y="5791200"/>
            <a:ext cx="0" cy="8382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 type="triangle" w="med" len="med"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01425" name="Text Box 17"/>
          <p:cNvSpPr txBox="1">
            <a:spLocks noChangeArrowheads="1"/>
          </p:cNvSpPr>
          <p:nvPr/>
        </p:nvSpPr>
        <p:spPr bwMode="auto">
          <a:xfrm>
            <a:off x="2971800" y="6248400"/>
            <a:ext cx="31845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current free position</a:t>
            </a:r>
          </a:p>
        </p:txBody>
      </p:sp>
      <p:sp>
        <p:nvSpPr>
          <p:cNvPr id="401426" name="Line 18"/>
          <p:cNvSpPr>
            <a:spLocks noChangeShapeType="1"/>
          </p:cNvSpPr>
          <p:nvPr/>
        </p:nvSpPr>
        <p:spPr bwMode="auto">
          <a:xfrm>
            <a:off x="2895600" y="5029200"/>
            <a:ext cx="0" cy="685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27" name="Rectangle 19"/>
          <p:cNvSpPr>
            <a:spLocks noChangeArrowheads="1"/>
          </p:cNvSpPr>
          <p:nvPr/>
        </p:nvSpPr>
        <p:spPr bwMode="auto">
          <a:xfrm>
            <a:off x="1066800" y="5029200"/>
            <a:ext cx="1828800" cy="6858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28" name="Line 20"/>
          <p:cNvSpPr>
            <a:spLocks noChangeShapeType="1"/>
          </p:cNvSpPr>
          <p:nvPr/>
        </p:nvSpPr>
        <p:spPr bwMode="auto">
          <a:xfrm>
            <a:off x="2209800" y="5029200"/>
            <a:ext cx="0" cy="685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29" name="Line 21"/>
          <p:cNvSpPr>
            <a:spLocks noChangeShapeType="1"/>
          </p:cNvSpPr>
          <p:nvPr/>
        </p:nvSpPr>
        <p:spPr bwMode="auto">
          <a:xfrm>
            <a:off x="1676400" y="5029200"/>
            <a:ext cx="0" cy="6858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30" name="Line 22"/>
          <p:cNvSpPr>
            <a:spLocks noChangeShapeType="1"/>
          </p:cNvSpPr>
          <p:nvPr/>
        </p:nvSpPr>
        <p:spPr bwMode="auto">
          <a:xfrm>
            <a:off x="990600" y="6172200"/>
            <a:ext cx="1600200" cy="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1431" name="Text Box 23"/>
          <p:cNvSpPr txBox="1">
            <a:spLocks noChangeArrowheads="1"/>
          </p:cNvSpPr>
          <p:nvPr/>
        </p:nvSpPr>
        <p:spPr bwMode="auto">
          <a:xfrm>
            <a:off x="593725" y="6142038"/>
            <a:ext cx="15303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allocation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141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01422" grpId="0" animBg="1"/>
      <p:bldP spid="401423" grpId="0"/>
      <p:bldP spid="401424" grpId="0" animBg="1"/>
      <p:bldP spid="401425" grpId="0"/>
      <p:bldP spid="401426" grpId="0" animBg="1"/>
      <p:bldP spid="401427" grpId="0" animBg="1"/>
      <p:bldP spid="401428" grpId="0" animBg="1"/>
      <p:bldP spid="401429" grpId="0" animBg="1"/>
      <p:bldP spid="401430" grpId="0" animBg="1"/>
      <p:bldP spid="401431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64B42-FC33-431F-9ED2-E80E0FAFFD74}" type="slidenum">
              <a:rPr lang="en-US"/>
              <a:pPr/>
              <a:t>21</a:t>
            </a:fld>
            <a:endParaRPr lang="en-US"/>
          </a:p>
        </p:txBody>
      </p:sp>
      <p:sp>
        <p:nvSpPr>
          <p:cNvPr id="4024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Memory allocation goals</a:t>
            </a:r>
          </a:p>
        </p:txBody>
      </p:sp>
      <p:sp>
        <p:nvSpPr>
          <p:cNvPr id="4024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Minimize space</a:t>
            </a:r>
          </a:p>
          <a:p>
            <a:pPr lvl="1"/>
            <a:r>
              <a:rPr lang="en-US" sz="2000"/>
              <a:t>Should not waste space, minimize fragmentation</a:t>
            </a:r>
          </a:p>
          <a:p>
            <a:r>
              <a:rPr lang="en-US" sz="2400"/>
              <a:t>Minimize time</a:t>
            </a:r>
          </a:p>
          <a:p>
            <a:pPr lvl="1"/>
            <a:r>
              <a:rPr lang="en-US" sz="2000"/>
              <a:t>As fast as possible, minimize system calls</a:t>
            </a:r>
          </a:p>
          <a:p>
            <a:r>
              <a:rPr lang="en-US" sz="2400"/>
              <a:t>Maximizing locality</a:t>
            </a:r>
          </a:p>
          <a:p>
            <a:pPr lvl="1"/>
            <a:r>
              <a:rPr lang="en-US" sz="2000"/>
              <a:t>Minimize page faults cache misses</a:t>
            </a:r>
          </a:p>
          <a:p>
            <a:r>
              <a:rPr lang="en-US" sz="2400"/>
              <a:t>And many more</a:t>
            </a:r>
          </a:p>
          <a:p>
            <a:endParaRPr lang="en-US" sz="2400"/>
          </a:p>
          <a:p>
            <a:r>
              <a:rPr lang="en-US" sz="2400"/>
              <a:t>Proven: impossible to construct “always good” memory allocator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243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D9B844A-AADC-4FFF-A2E8-EA51B6317851}" type="slidenum">
              <a:rPr lang="en-US"/>
              <a:pPr/>
              <a:t>22</a:t>
            </a:fld>
            <a:endParaRPr lang="en-US"/>
          </a:p>
        </p:txBody>
      </p:sp>
      <p:sp>
        <p:nvSpPr>
          <p:cNvPr id="4034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Memory Allocator</a:t>
            </a:r>
          </a:p>
        </p:txBody>
      </p:sp>
      <p:sp>
        <p:nvSpPr>
          <p:cNvPr id="40345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800600"/>
          </a:xfrm>
        </p:spPr>
        <p:txBody>
          <a:bodyPr/>
          <a:lstStyle/>
          <a:p>
            <a:r>
              <a:rPr lang="en-US" sz="2400"/>
              <a:t>What allocator has to do:</a:t>
            </a:r>
          </a:p>
          <a:p>
            <a:pPr lvl="1"/>
            <a:r>
              <a:rPr lang="en-US" sz="2000"/>
              <a:t>Maintain free list, and grant memory to requests</a:t>
            </a:r>
          </a:p>
          <a:p>
            <a:pPr lvl="1"/>
            <a:r>
              <a:rPr lang="en-US" sz="2000"/>
              <a:t>Ideal: no fragmentation and no wasted time</a:t>
            </a:r>
          </a:p>
          <a:p>
            <a:r>
              <a:rPr lang="en-US" sz="2400"/>
              <a:t>What allocator cannot do:</a:t>
            </a:r>
          </a:p>
          <a:p>
            <a:pPr lvl="1"/>
            <a:r>
              <a:rPr lang="en-US" sz="2000"/>
              <a:t>Control order of memory requests and frees</a:t>
            </a:r>
          </a:p>
          <a:p>
            <a:pPr lvl="1"/>
            <a:r>
              <a:rPr lang="en-US" sz="2000"/>
              <a:t>A bad placement cannot be revoked</a:t>
            </a:r>
          </a:p>
          <a:p>
            <a:pPr lvl="1"/>
            <a:endParaRPr lang="en-US" sz="2000"/>
          </a:p>
          <a:p>
            <a:pPr lvl="1"/>
            <a:endParaRPr lang="en-US" sz="2000"/>
          </a:p>
          <a:p>
            <a:pPr lvl="1"/>
            <a:endParaRPr lang="en-US" sz="2000"/>
          </a:p>
          <a:p>
            <a:pPr lvl="1"/>
            <a:endParaRPr lang="en-US" sz="2000"/>
          </a:p>
          <a:p>
            <a:r>
              <a:rPr lang="en-US" sz="2400"/>
              <a:t>Main challenge: avoid fragmentation</a:t>
            </a:r>
          </a:p>
        </p:txBody>
      </p:sp>
      <p:grpSp>
        <p:nvGrpSpPr>
          <p:cNvPr id="2" name="Group 16"/>
          <p:cNvGrpSpPr>
            <a:grpSpLocks/>
          </p:cNvGrpSpPr>
          <p:nvPr/>
        </p:nvGrpSpPr>
        <p:grpSpPr bwMode="auto">
          <a:xfrm>
            <a:off x="2743200" y="4221163"/>
            <a:ext cx="6096000" cy="533400"/>
            <a:chOff x="1728" y="2688"/>
            <a:chExt cx="3840" cy="336"/>
          </a:xfrm>
        </p:grpSpPr>
        <p:sp>
          <p:nvSpPr>
            <p:cNvPr id="403473" name="Rectangle 17"/>
            <p:cNvSpPr>
              <a:spLocks noChangeArrowheads="1"/>
            </p:cNvSpPr>
            <p:nvPr/>
          </p:nvSpPr>
          <p:spPr bwMode="auto">
            <a:xfrm>
              <a:off x="1728" y="2688"/>
              <a:ext cx="3840" cy="336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03474" name="Rectangle 18"/>
            <p:cNvSpPr>
              <a:spLocks noChangeArrowheads="1"/>
            </p:cNvSpPr>
            <p:nvPr/>
          </p:nvSpPr>
          <p:spPr bwMode="auto">
            <a:xfrm>
              <a:off x="1728" y="2688"/>
              <a:ext cx="960" cy="31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20</a:t>
              </a:r>
            </a:p>
          </p:txBody>
        </p:sp>
        <p:sp>
          <p:nvSpPr>
            <p:cNvPr id="403475" name="Rectangle 19"/>
            <p:cNvSpPr>
              <a:spLocks noChangeArrowheads="1"/>
            </p:cNvSpPr>
            <p:nvPr/>
          </p:nvSpPr>
          <p:spPr bwMode="auto">
            <a:xfrm>
              <a:off x="3120" y="2688"/>
              <a:ext cx="960" cy="31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20</a:t>
              </a:r>
            </a:p>
          </p:txBody>
        </p:sp>
        <p:sp>
          <p:nvSpPr>
            <p:cNvPr id="403476" name="Rectangle 20"/>
            <p:cNvSpPr>
              <a:spLocks noChangeArrowheads="1"/>
            </p:cNvSpPr>
            <p:nvPr/>
          </p:nvSpPr>
          <p:spPr bwMode="auto">
            <a:xfrm>
              <a:off x="4512" y="2688"/>
              <a:ext cx="960" cy="31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20</a:t>
              </a:r>
            </a:p>
          </p:txBody>
        </p:sp>
        <p:sp>
          <p:nvSpPr>
            <p:cNvPr id="403477" name="Text Box 21"/>
            <p:cNvSpPr txBox="1">
              <a:spLocks noChangeArrowheads="1"/>
            </p:cNvSpPr>
            <p:nvPr/>
          </p:nvSpPr>
          <p:spPr bwMode="auto">
            <a:xfrm>
              <a:off x="2726" y="2717"/>
              <a:ext cx="319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10</a:t>
              </a:r>
            </a:p>
          </p:txBody>
        </p:sp>
        <p:sp>
          <p:nvSpPr>
            <p:cNvPr id="403478" name="Text Box 22"/>
            <p:cNvSpPr txBox="1">
              <a:spLocks noChangeArrowheads="1"/>
            </p:cNvSpPr>
            <p:nvPr/>
          </p:nvSpPr>
          <p:spPr bwMode="auto">
            <a:xfrm>
              <a:off x="4176" y="2688"/>
              <a:ext cx="319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10</a:t>
              </a:r>
            </a:p>
          </p:txBody>
        </p:sp>
      </p:grpSp>
      <p:sp>
        <p:nvSpPr>
          <p:cNvPr id="403479" name="Text Box 23"/>
          <p:cNvSpPr txBox="1">
            <a:spLocks noChangeArrowheads="1"/>
          </p:cNvSpPr>
          <p:nvPr/>
        </p:nvSpPr>
        <p:spPr bwMode="auto">
          <a:xfrm>
            <a:off x="365125" y="3733800"/>
            <a:ext cx="3397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a</a:t>
            </a:r>
          </a:p>
        </p:txBody>
      </p:sp>
      <p:sp>
        <p:nvSpPr>
          <p:cNvPr id="403480" name="Freeform 24"/>
          <p:cNvSpPr>
            <a:spLocks/>
          </p:cNvSpPr>
          <p:nvPr/>
        </p:nvSpPr>
        <p:spPr bwMode="auto">
          <a:xfrm>
            <a:off x="546100" y="3979863"/>
            <a:ext cx="2654300" cy="241300"/>
          </a:xfrm>
          <a:custGeom>
            <a:avLst/>
            <a:gdLst/>
            <a:ahLst/>
            <a:cxnLst>
              <a:cxn ang="0">
                <a:pos x="40" y="8"/>
              </a:cxn>
              <a:cxn ang="0">
                <a:pos x="232" y="8"/>
              </a:cxn>
              <a:cxn ang="0">
                <a:pos x="1432" y="56"/>
              </a:cxn>
              <a:cxn ang="0">
                <a:pos x="1672" y="152"/>
              </a:cxn>
            </a:cxnLst>
            <a:rect l="0" t="0" r="r" b="b"/>
            <a:pathLst>
              <a:path w="1672" h="152">
                <a:moveTo>
                  <a:pt x="40" y="8"/>
                </a:moveTo>
                <a:cubicBezTo>
                  <a:pt x="20" y="4"/>
                  <a:pt x="0" y="0"/>
                  <a:pt x="232" y="8"/>
                </a:cubicBezTo>
                <a:cubicBezTo>
                  <a:pt x="464" y="16"/>
                  <a:pt x="1192" y="32"/>
                  <a:pt x="1432" y="56"/>
                </a:cubicBezTo>
                <a:cubicBezTo>
                  <a:pt x="1672" y="80"/>
                  <a:pt x="1672" y="116"/>
                  <a:pt x="1672" y="152"/>
                </a:cubicBezTo>
              </a:path>
            </a:pathLst>
          </a:custGeom>
          <a:noFill/>
          <a:ln w="38100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3481" name="Text Box 25"/>
          <p:cNvSpPr txBox="1">
            <a:spLocks noChangeArrowheads="1"/>
          </p:cNvSpPr>
          <p:nvPr/>
        </p:nvSpPr>
        <p:spPr bwMode="auto">
          <a:xfrm>
            <a:off x="152400" y="4906963"/>
            <a:ext cx="18161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malloc(20)?</a:t>
            </a:r>
          </a:p>
        </p:txBody>
      </p:sp>
      <p:sp>
        <p:nvSpPr>
          <p:cNvPr id="403482" name="Text Box 26"/>
          <p:cNvSpPr txBox="1">
            <a:spLocks noChangeArrowheads="1"/>
          </p:cNvSpPr>
          <p:nvPr/>
        </p:nvSpPr>
        <p:spPr bwMode="auto">
          <a:xfrm>
            <a:off x="457200" y="4449763"/>
            <a:ext cx="3651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b</a:t>
            </a:r>
          </a:p>
        </p:txBody>
      </p:sp>
      <p:sp>
        <p:nvSpPr>
          <p:cNvPr id="403483" name="Freeform 27"/>
          <p:cNvSpPr>
            <a:spLocks/>
          </p:cNvSpPr>
          <p:nvPr/>
        </p:nvSpPr>
        <p:spPr bwMode="auto">
          <a:xfrm flipH="1">
            <a:off x="685800" y="4602163"/>
            <a:ext cx="4686300" cy="76200"/>
          </a:xfrm>
          <a:custGeom>
            <a:avLst/>
            <a:gdLst/>
            <a:ahLst/>
            <a:cxnLst>
              <a:cxn ang="0">
                <a:pos x="1848" y="240"/>
              </a:cxn>
              <a:cxn ang="0">
                <a:pos x="1656" y="240"/>
              </a:cxn>
              <a:cxn ang="0">
                <a:pos x="264" y="144"/>
              </a:cxn>
              <a:cxn ang="0">
                <a:pos x="72" y="0"/>
              </a:cxn>
            </a:cxnLst>
            <a:rect l="0" t="0" r="r" b="b"/>
            <a:pathLst>
              <a:path w="1920" h="256">
                <a:moveTo>
                  <a:pt x="1848" y="240"/>
                </a:moveTo>
                <a:cubicBezTo>
                  <a:pt x="1884" y="248"/>
                  <a:pt x="1920" y="256"/>
                  <a:pt x="1656" y="240"/>
                </a:cubicBezTo>
                <a:cubicBezTo>
                  <a:pt x="1392" y="224"/>
                  <a:pt x="528" y="184"/>
                  <a:pt x="264" y="144"/>
                </a:cubicBezTo>
                <a:cubicBezTo>
                  <a:pt x="0" y="104"/>
                  <a:pt x="36" y="52"/>
                  <a:pt x="72" y="0"/>
                </a:cubicBezTo>
              </a:path>
            </a:pathLst>
          </a:custGeom>
          <a:noFill/>
          <a:ln w="38100" cap="flat" cmpd="sng">
            <a:solidFill>
              <a:srgbClr val="FF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45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45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45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345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AC542D-1B6C-41E9-A22D-09AA4F2D5A94}" type="slidenum">
              <a:rPr lang="en-US"/>
              <a:pPr/>
              <a:t>23</a:t>
            </a:fld>
            <a:endParaRPr lang="en-US"/>
          </a:p>
        </p:txBody>
      </p:sp>
      <p:sp>
        <p:nvSpPr>
          <p:cNvPr id="4065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Impossibility Results</a:t>
            </a:r>
          </a:p>
        </p:txBody>
      </p:sp>
      <p:sp>
        <p:nvSpPr>
          <p:cNvPr id="40653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Optimal memory allocation is NP-complete for general computation</a:t>
            </a:r>
          </a:p>
          <a:p>
            <a:r>
              <a:rPr lang="en-US" sz="2400"/>
              <a:t>Given any allocation algorithm, </a:t>
            </a:r>
            <a:r>
              <a:rPr lang="en-US" sz="2400">
                <a:sym typeface="Symbol" pitchFamily="18" charset="2"/>
              </a:rPr>
              <a:t> </a:t>
            </a:r>
            <a:r>
              <a:rPr lang="en-US" sz="2400"/>
              <a:t>streams of allocation and deallocation requests that defeat the allocator and cause extreme fragmentation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10D0909-A680-4E2C-A7D8-89F9858FA0BC}" type="slidenum">
              <a:rPr lang="en-US"/>
              <a:pPr/>
              <a:t>24</a:t>
            </a:fld>
            <a:endParaRPr lang="en-US"/>
          </a:p>
        </p:txBody>
      </p:sp>
      <p:sp>
        <p:nvSpPr>
          <p:cNvPr id="40550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Best Fit Allocation</a:t>
            </a:r>
          </a:p>
        </p:txBody>
      </p:sp>
      <p:sp>
        <p:nvSpPr>
          <p:cNvPr id="40550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Minimum size free block that can satisfy request</a:t>
            </a:r>
          </a:p>
          <a:p>
            <a:r>
              <a:rPr lang="en-US" sz="2400"/>
              <a:t>Data structure:</a:t>
            </a:r>
          </a:p>
          <a:p>
            <a:pPr lvl="1"/>
            <a:r>
              <a:rPr lang="en-US" sz="2000"/>
              <a:t>List of free blocks</a:t>
            </a:r>
          </a:p>
          <a:p>
            <a:pPr lvl="1"/>
            <a:r>
              <a:rPr lang="en-US" sz="2000"/>
              <a:t>Each block has size, and pointer to next free block</a:t>
            </a:r>
          </a:p>
          <a:p>
            <a:pPr lvl="1"/>
            <a:endParaRPr lang="en-US" sz="2000"/>
          </a:p>
          <a:p>
            <a:pPr lvl="1"/>
            <a:endParaRPr lang="en-US" sz="2000"/>
          </a:p>
          <a:p>
            <a:r>
              <a:rPr lang="en-US" sz="2400"/>
              <a:t>Algorithm:</a:t>
            </a:r>
          </a:p>
          <a:p>
            <a:pPr lvl="1"/>
            <a:r>
              <a:rPr lang="en-US" sz="2000"/>
              <a:t>Scan list for the best fit</a:t>
            </a:r>
          </a:p>
        </p:txBody>
      </p:sp>
      <p:grpSp>
        <p:nvGrpSpPr>
          <p:cNvPr id="2" name="Group 25"/>
          <p:cNvGrpSpPr>
            <a:grpSpLocks/>
          </p:cNvGrpSpPr>
          <p:nvPr/>
        </p:nvGrpSpPr>
        <p:grpSpPr bwMode="auto">
          <a:xfrm>
            <a:off x="609600" y="3611563"/>
            <a:ext cx="3581400" cy="503237"/>
            <a:chOff x="480" y="2016"/>
            <a:chExt cx="2256" cy="317"/>
          </a:xfrm>
        </p:grpSpPr>
        <p:grpSp>
          <p:nvGrpSpPr>
            <p:cNvPr id="3" name="Group 26"/>
            <p:cNvGrpSpPr>
              <a:grpSpLocks/>
            </p:cNvGrpSpPr>
            <p:nvPr/>
          </p:nvGrpSpPr>
          <p:grpSpPr bwMode="auto">
            <a:xfrm>
              <a:off x="480" y="2016"/>
              <a:ext cx="1018" cy="317"/>
              <a:chOff x="710" y="1920"/>
              <a:chExt cx="1018" cy="317"/>
            </a:xfrm>
          </p:grpSpPr>
          <p:sp>
            <p:nvSpPr>
              <p:cNvPr id="405531" name="Rectangle 27"/>
              <p:cNvSpPr>
                <a:spLocks noChangeArrowheads="1"/>
              </p:cNvSpPr>
              <p:nvPr/>
            </p:nvSpPr>
            <p:spPr bwMode="auto">
              <a:xfrm>
                <a:off x="720" y="1920"/>
                <a:ext cx="672" cy="288"/>
              </a:xfrm>
              <a:prstGeom prst="rect">
                <a:avLst/>
              </a:prstGeom>
              <a:noFill/>
              <a:ln w="38100">
                <a:solidFill>
                  <a:srgbClr val="000000"/>
                </a:solidFill>
                <a:miter lim="800000"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405532" name="Text Box 28"/>
              <p:cNvSpPr txBox="1">
                <a:spLocks noChangeArrowheads="1"/>
              </p:cNvSpPr>
              <p:nvPr/>
            </p:nvSpPr>
            <p:spPr bwMode="auto">
              <a:xfrm>
                <a:off x="710" y="1949"/>
                <a:ext cx="350" cy="288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000099"/>
                    </a:solidFill>
                    <a:latin typeface="Comic Sans MS" pitchFamily="66" charset="0"/>
                  </a:rPr>
                  <a:t>20</a:t>
                </a:r>
              </a:p>
            </p:txBody>
          </p:sp>
          <p:sp>
            <p:nvSpPr>
              <p:cNvPr id="405533" name="Line 29"/>
              <p:cNvSpPr>
                <a:spLocks noChangeShapeType="1"/>
              </p:cNvSpPr>
              <p:nvPr/>
            </p:nvSpPr>
            <p:spPr bwMode="auto">
              <a:xfrm>
                <a:off x="1008" y="1920"/>
                <a:ext cx="0" cy="288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405534" name="Line 30"/>
              <p:cNvSpPr>
                <a:spLocks noChangeShapeType="1"/>
              </p:cNvSpPr>
              <p:nvPr/>
            </p:nvSpPr>
            <p:spPr bwMode="auto">
              <a:xfrm>
                <a:off x="1200" y="2064"/>
                <a:ext cx="528" cy="0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 type="triangle" w="med" len="med"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</p:grpSp>
        <p:grpSp>
          <p:nvGrpSpPr>
            <p:cNvPr id="4" name="Group 31"/>
            <p:cNvGrpSpPr>
              <a:grpSpLocks/>
            </p:cNvGrpSpPr>
            <p:nvPr/>
          </p:nvGrpSpPr>
          <p:grpSpPr bwMode="auto">
            <a:xfrm>
              <a:off x="1440" y="2016"/>
              <a:ext cx="1296" cy="317"/>
              <a:chOff x="710" y="1920"/>
              <a:chExt cx="1018" cy="317"/>
            </a:xfrm>
          </p:grpSpPr>
          <p:sp>
            <p:nvSpPr>
              <p:cNvPr id="405536" name="Rectangle 32"/>
              <p:cNvSpPr>
                <a:spLocks noChangeArrowheads="1"/>
              </p:cNvSpPr>
              <p:nvPr/>
            </p:nvSpPr>
            <p:spPr bwMode="auto">
              <a:xfrm>
                <a:off x="720" y="1920"/>
                <a:ext cx="672" cy="288"/>
              </a:xfrm>
              <a:prstGeom prst="rect">
                <a:avLst/>
              </a:prstGeom>
              <a:noFill/>
              <a:ln w="38100">
                <a:solidFill>
                  <a:srgbClr val="000000"/>
                </a:solidFill>
                <a:miter lim="800000"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405537" name="Text Box 33"/>
              <p:cNvSpPr txBox="1">
                <a:spLocks noChangeArrowheads="1"/>
              </p:cNvSpPr>
              <p:nvPr/>
            </p:nvSpPr>
            <p:spPr bwMode="auto">
              <a:xfrm>
                <a:off x="710" y="1949"/>
                <a:ext cx="275" cy="288"/>
              </a:xfrm>
              <a:prstGeom prst="rect">
                <a:avLst/>
              </a:prstGeom>
              <a:noFill/>
              <a:ln w="38100">
                <a:noFill/>
                <a:miter lim="800000"/>
                <a:headEnd/>
                <a:tailEnd/>
              </a:ln>
              <a:effectLst/>
            </p:spPr>
            <p:txBody>
              <a:bodyPr wrap="none">
                <a:spAutoFit/>
              </a:bodyPr>
              <a:lstStyle/>
              <a:p>
                <a:r>
                  <a:rPr lang="en-US" sz="2400">
                    <a:solidFill>
                      <a:srgbClr val="000099"/>
                    </a:solidFill>
                    <a:latin typeface="Comic Sans MS" pitchFamily="66" charset="0"/>
                  </a:rPr>
                  <a:t>30</a:t>
                </a:r>
              </a:p>
            </p:txBody>
          </p:sp>
          <p:sp>
            <p:nvSpPr>
              <p:cNvPr id="405538" name="Line 34"/>
              <p:cNvSpPr>
                <a:spLocks noChangeShapeType="1"/>
              </p:cNvSpPr>
              <p:nvPr/>
            </p:nvSpPr>
            <p:spPr bwMode="auto">
              <a:xfrm>
                <a:off x="1008" y="1920"/>
                <a:ext cx="0" cy="288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/>
              </a:ln>
              <a:effectLst/>
            </p:spPr>
            <p:txBody>
              <a:bodyPr anchor="ctr">
                <a:spAutoFit/>
              </a:bodyPr>
              <a:lstStyle/>
              <a:p>
                <a:endParaRPr lang="fr-BE"/>
              </a:p>
            </p:txBody>
          </p:sp>
          <p:sp>
            <p:nvSpPr>
              <p:cNvPr id="405539" name="Line 35"/>
              <p:cNvSpPr>
                <a:spLocks noChangeShapeType="1"/>
              </p:cNvSpPr>
              <p:nvPr/>
            </p:nvSpPr>
            <p:spPr bwMode="auto">
              <a:xfrm>
                <a:off x="1200" y="2064"/>
                <a:ext cx="528" cy="0"/>
              </a:xfrm>
              <a:prstGeom prst="line">
                <a:avLst/>
              </a:prstGeom>
              <a:noFill/>
              <a:ln w="38100">
                <a:solidFill>
                  <a:srgbClr val="000000"/>
                </a:solidFill>
                <a:round/>
                <a:headEnd/>
                <a:tailEnd type="triangle" w="med" len="med"/>
              </a:ln>
              <a:effectLst/>
            </p:spPr>
            <p:txBody>
              <a:bodyPr wrap="none" anchor="ctr">
                <a:spAutoFit/>
              </a:bodyPr>
              <a:lstStyle/>
              <a:p>
                <a:endParaRPr lang="fr-BE"/>
              </a:p>
            </p:txBody>
          </p:sp>
        </p:grpSp>
      </p:grpSp>
      <p:grpSp>
        <p:nvGrpSpPr>
          <p:cNvPr id="5" name="Group 36"/>
          <p:cNvGrpSpPr>
            <a:grpSpLocks/>
          </p:cNvGrpSpPr>
          <p:nvPr/>
        </p:nvGrpSpPr>
        <p:grpSpPr bwMode="auto">
          <a:xfrm>
            <a:off x="4191000" y="3611563"/>
            <a:ext cx="2057400" cy="503237"/>
            <a:chOff x="710" y="1920"/>
            <a:chExt cx="1018" cy="317"/>
          </a:xfrm>
        </p:grpSpPr>
        <p:sp>
          <p:nvSpPr>
            <p:cNvPr id="405541" name="Rectangle 37"/>
            <p:cNvSpPr>
              <a:spLocks noChangeArrowheads="1"/>
            </p:cNvSpPr>
            <p:nvPr/>
          </p:nvSpPr>
          <p:spPr bwMode="auto">
            <a:xfrm>
              <a:off x="720" y="1920"/>
              <a:ext cx="672" cy="288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05542" name="Text Box 38"/>
            <p:cNvSpPr txBox="1">
              <a:spLocks noChangeArrowheads="1"/>
            </p:cNvSpPr>
            <p:nvPr/>
          </p:nvSpPr>
          <p:spPr bwMode="auto">
            <a:xfrm>
              <a:off x="710" y="1949"/>
              <a:ext cx="275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30</a:t>
              </a:r>
            </a:p>
          </p:txBody>
        </p:sp>
        <p:sp>
          <p:nvSpPr>
            <p:cNvPr id="405543" name="Line 39"/>
            <p:cNvSpPr>
              <a:spLocks noChangeShapeType="1"/>
            </p:cNvSpPr>
            <p:nvPr/>
          </p:nvSpPr>
          <p:spPr bwMode="auto">
            <a:xfrm>
              <a:off x="1008" y="1920"/>
              <a:ext cx="0" cy="288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05544" name="Line 40"/>
            <p:cNvSpPr>
              <a:spLocks noChangeShapeType="1"/>
            </p:cNvSpPr>
            <p:nvPr/>
          </p:nvSpPr>
          <p:spPr bwMode="auto">
            <a:xfrm>
              <a:off x="1200" y="2064"/>
              <a:ext cx="528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  <p:grpSp>
        <p:nvGrpSpPr>
          <p:cNvPr id="6" name="Group 41"/>
          <p:cNvGrpSpPr>
            <a:grpSpLocks/>
          </p:cNvGrpSpPr>
          <p:nvPr/>
        </p:nvGrpSpPr>
        <p:grpSpPr bwMode="auto">
          <a:xfrm>
            <a:off x="6248400" y="3611563"/>
            <a:ext cx="2362200" cy="503237"/>
            <a:chOff x="710" y="1920"/>
            <a:chExt cx="1018" cy="317"/>
          </a:xfrm>
        </p:grpSpPr>
        <p:sp>
          <p:nvSpPr>
            <p:cNvPr id="405546" name="Rectangle 42"/>
            <p:cNvSpPr>
              <a:spLocks noChangeArrowheads="1"/>
            </p:cNvSpPr>
            <p:nvPr/>
          </p:nvSpPr>
          <p:spPr bwMode="auto">
            <a:xfrm>
              <a:off x="720" y="1920"/>
              <a:ext cx="672" cy="288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05547" name="Text Box 43"/>
            <p:cNvSpPr txBox="1">
              <a:spLocks noChangeArrowheads="1"/>
            </p:cNvSpPr>
            <p:nvPr/>
          </p:nvSpPr>
          <p:spPr bwMode="auto">
            <a:xfrm>
              <a:off x="710" y="1949"/>
              <a:ext cx="239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37</a:t>
              </a:r>
            </a:p>
          </p:txBody>
        </p:sp>
        <p:sp>
          <p:nvSpPr>
            <p:cNvPr id="405548" name="Line 44"/>
            <p:cNvSpPr>
              <a:spLocks noChangeShapeType="1"/>
            </p:cNvSpPr>
            <p:nvPr/>
          </p:nvSpPr>
          <p:spPr bwMode="auto">
            <a:xfrm>
              <a:off x="1008" y="1920"/>
              <a:ext cx="0" cy="288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05549" name="Line 45"/>
            <p:cNvSpPr>
              <a:spLocks noChangeShapeType="1"/>
            </p:cNvSpPr>
            <p:nvPr/>
          </p:nvSpPr>
          <p:spPr bwMode="auto">
            <a:xfrm>
              <a:off x="1200" y="2064"/>
              <a:ext cx="528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4656BB0-63B0-4437-A01B-0C5C8B139D8B}" type="slidenum">
              <a:rPr lang="en-US"/>
              <a:pPr/>
              <a:t>25</a:t>
            </a:fld>
            <a:endParaRPr lang="en-US"/>
          </a:p>
        </p:txBody>
      </p:sp>
      <p:sp>
        <p:nvSpPr>
          <p:cNvPr id="4075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Best Fit gone wrong</a:t>
            </a:r>
          </a:p>
        </p:txBody>
      </p:sp>
      <p:sp>
        <p:nvSpPr>
          <p:cNvPr id="40755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Simple bad case: allocate n, m (m&lt;n) in alternating orders, free all the m’s, then try to allocate an m+1.</a:t>
            </a:r>
          </a:p>
          <a:p>
            <a:r>
              <a:rPr lang="en-US" sz="2400" dirty="0"/>
              <a:t>Example:</a:t>
            </a:r>
          </a:p>
          <a:p>
            <a:pPr lvl="1"/>
            <a:r>
              <a:rPr lang="en-US" sz="2000" dirty="0"/>
              <a:t>If we have 100 bytes of free memory</a:t>
            </a:r>
          </a:p>
          <a:p>
            <a:pPr lvl="1"/>
            <a:r>
              <a:rPr lang="en-US" sz="2000" dirty="0"/>
              <a:t>Request sequence: 19, 21, 19, 21, 19</a:t>
            </a:r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r>
              <a:rPr lang="en-US" sz="2000" dirty="0"/>
              <a:t>Free sequence: 19, 19, 19</a:t>
            </a:r>
          </a:p>
          <a:p>
            <a:pPr lvl="1"/>
            <a:endParaRPr lang="en-US" sz="2000" dirty="0"/>
          </a:p>
          <a:p>
            <a:pPr lvl="1"/>
            <a:endParaRPr lang="en-US" sz="2000" dirty="0"/>
          </a:p>
          <a:p>
            <a:pPr lvl="1"/>
            <a:r>
              <a:rPr lang="en-US" sz="2000" dirty="0"/>
              <a:t>Wasted space: 57!</a:t>
            </a:r>
          </a:p>
        </p:txBody>
      </p:sp>
      <p:sp>
        <p:nvSpPr>
          <p:cNvPr id="407569" name="Rectangle 17"/>
          <p:cNvSpPr>
            <a:spLocks noChangeArrowheads="1"/>
          </p:cNvSpPr>
          <p:nvPr/>
        </p:nvSpPr>
        <p:spPr bwMode="auto">
          <a:xfrm>
            <a:off x="1143000" y="3962400"/>
            <a:ext cx="61722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07570" name="Rectangle 18"/>
          <p:cNvSpPr>
            <a:spLocks noChangeArrowheads="1"/>
          </p:cNvSpPr>
          <p:nvPr/>
        </p:nvSpPr>
        <p:spPr bwMode="auto">
          <a:xfrm>
            <a:off x="1143000" y="3962400"/>
            <a:ext cx="13716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71" name="Rectangle 19"/>
          <p:cNvSpPr>
            <a:spLocks noChangeArrowheads="1"/>
          </p:cNvSpPr>
          <p:nvPr/>
        </p:nvSpPr>
        <p:spPr bwMode="auto">
          <a:xfrm>
            <a:off x="2514600" y="3962400"/>
            <a:ext cx="15240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07572" name="Rectangle 20"/>
          <p:cNvSpPr>
            <a:spLocks noChangeArrowheads="1"/>
          </p:cNvSpPr>
          <p:nvPr/>
        </p:nvSpPr>
        <p:spPr bwMode="auto">
          <a:xfrm>
            <a:off x="7315200" y="3962400"/>
            <a:ext cx="13716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73" name="Rectangle 21"/>
          <p:cNvSpPr>
            <a:spLocks noChangeArrowheads="1"/>
          </p:cNvSpPr>
          <p:nvPr/>
        </p:nvSpPr>
        <p:spPr bwMode="auto">
          <a:xfrm>
            <a:off x="4038600" y="3962400"/>
            <a:ext cx="13716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74" name="Text Box 22"/>
          <p:cNvSpPr txBox="1">
            <a:spLocks noChangeArrowheads="1"/>
          </p:cNvSpPr>
          <p:nvPr/>
        </p:nvSpPr>
        <p:spPr bwMode="auto">
          <a:xfrm>
            <a:off x="1584325" y="3932238"/>
            <a:ext cx="659130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19           21           19                 21              19</a:t>
            </a:r>
          </a:p>
        </p:txBody>
      </p:sp>
      <p:sp>
        <p:nvSpPr>
          <p:cNvPr id="407575" name="Rectangle 23"/>
          <p:cNvSpPr>
            <a:spLocks noChangeArrowheads="1"/>
          </p:cNvSpPr>
          <p:nvPr/>
        </p:nvSpPr>
        <p:spPr bwMode="auto">
          <a:xfrm>
            <a:off x="1143000" y="5181600"/>
            <a:ext cx="61722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07576" name="Rectangle 24"/>
          <p:cNvSpPr>
            <a:spLocks noChangeArrowheads="1"/>
          </p:cNvSpPr>
          <p:nvPr/>
        </p:nvSpPr>
        <p:spPr bwMode="auto">
          <a:xfrm>
            <a:off x="1143000" y="5181600"/>
            <a:ext cx="1371600" cy="457200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77" name="Rectangle 25"/>
          <p:cNvSpPr>
            <a:spLocks noChangeArrowheads="1"/>
          </p:cNvSpPr>
          <p:nvPr/>
        </p:nvSpPr>
        <p:spPr bwMode="auto">
          <a:xfrm>
            <a:off x="2514600" y="5181600"/>
            <a:ext cx="1524000" cy="457200"/>
          </a:xfrm>
          <a:prstGeom prst="rect">
            <a:avLst/>
          </a:prstGeom>
          <a:solidFill>
            <a:srgbClr val="80808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07578" name="Rectangle 26"/>
          <p:cNvSpPr>
            <a:spLocks noChangeArrowheads="1"/>
          </p:cNvSpPr>
          <p:nvPr/>
        </p:nvSpPr>
        <p:spPr bwMode="auto">
          <a:xfrm>
            <a:off x="7315200" y="5181600"/>
            <a:ext cx="1371600" cy="457200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79" name="Rectangle 27"/>
          <p:cNvSpPr>
            <a:spLocks noChangeArrowheads="1"/>
          </p:cNvSpPr>
          <p:nvPr/>
        </p:nvSpPr>
        <p:spPr bwMode="auto">
          <a:xfrm>
            <a:off x="4038600" y="5181600"/>
            <a:ext cx="1371600" cy="457200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07580" name="Text Box 28"/>
          <p:cNvSpPr txBox="1">
            <a:spLocks noChangeArrowheads="1"/>
          </p:cNvSpPr>
          <p:nvPr/>
        </p:nvSpPr>
        <p:spPr bwMode="auto">
          <a:xfrm>
            <a:off x="1600200" y="5151438"/>
            <a:ext cx="6229350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19           21               19           21            19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D7425D1-6F71-47CF-94A8-B64CBEEC51DC}" type="slidenum">
              <a:rPr lang="en-US"/>
              <a:pPr/>
              <a:t>26</a:t>
            </a:fld>
            <a:endParaRPr lang="en-US"/>
          </a:p>
        </p:txBody>
      </p:sp>
      <p:sp>
        <p:nvSpPr>
          <p:cNvPr id="408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A simple scheme</a:t>
            </a:r>
          </a:p>
        </p:txBody>
      </p:sp>
      <p:sp>
        <p:nvSpPr>
          <p:cNvPr id="40857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Each memory chunk has a signature before and after</a:t>
            </a:r>
          </a:p>
          <a:p>
            <a:pPr lvl="1"/>
            <a:r>
              <a:rPr lang="en-US" sz="2000"/>
              <a:t>Signature is an int</a:t>
            </a:r>
          </a:p>
          <a:p>
            <a:pPr lvl="1"/>
            <a:r>
              <a:rPr lang="en-US" sz="2000"/>
              <a:t>+ve implies the a free chunk</a:t>
            </a:r>
          </a:p>
          <a:p>
            <a:pPr lvl="1"/>
            <a:r>
              <a:rPr lang="en-US" sz="2000"/>
              <a:t>-ve implies that the chunk is currently in use</a:t>
            </a:r>
          </a:p>
          <a:p>
            <a:pPr lvl="1"/>
            <a:r>
              <a:rPr lang="en-US" sz="2000"/>
              <a:t>Magnitude of chunk is its size</a:t>
            </a:r>
          </a:p>
          <a:p>
            <a:r>
              <a:rPr lang="en-US" sz="2400"/>
              <a:t>So, the smallest chunk is 3 elements:</a:t>
            </a:r>
          </a:p>
          <a:p>
            <a:pPr lvl="1"/>
            <a:r>
              <a:rPr lang="en-US" sz="2000"/>
              <a:t>One each for signature, and one for holding the data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5E8BBED-6781-4266-9F58-793F93841A2C}" type="slidenum">
              <a:rPr lang="en-US"/>
              <a:pPr/>
              <a:t>27</a:t>
            </a:fld>
            <a:endParaRPr lang="en-US"/>
          </a:p>
        </p:txBody>
      </p:sp>
      <p:sp>
        <p:nvSpPr>
          <p:cNvPr id="41062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Which chunk to allocate?</a:t>
            </a:r>
          </a:p>
        </p:txBody>
      </p:sp>
      <p:sp>
        <p:nvSpPr>
          <p:cNvPr id="410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Maintain a list of free chunks</a:t>
            </a:r>
          </a:p>
          <a:p>
            <a:pPr lvl="1"/>
            <a:r>
              <a:rPr lang="en-US" sz="2000"/>
              <a:t>Binning, doubly linked lists, etc</a:t>
            </a:r>
          </a:p>
          <a:p>
            <a:r>
              <a:rPr lang="en-US" sz="2400"/>
              <a:t>Use best fit or any other strategy to determine page</a:t>
            </a:r>
          </a:p>
          <a:p>
            <a:pPr lvl="1"/>
            <a:r>
              <a:rPr lang="en-US" sz="2000"/>
              <a:t>For example: binning with best-fit</a:t>
            </a:r>
          </a:p>
          <a:p>
            <a:r>
              <a:rPr lang="en-US" sz="2400"/>
              <a:t>What if allocated chunk is much bigger than request?</a:t>
            </a:r>
          </a:p>
          <a:p>
            <a:pPr lvl="1"/>
            <a:r>
              <a:rPr lang="en-US" sz="2000"/>
              <a:t>Internal fragmentation</a:t>
            </a:r>
          </a:p>
          <a:p>
            <a:pPr lvl="1"/>
            <a:r>
              <a:rPr lang="en-US" sz="2000"/>
              <a:t>Solution: split chunks</a:t>
            </a:r>
          </a:p>
          <a:p>
            <a:pPr lvl="2"/>
            <a:r>
              <a:rPr lang="en-US" sz="1800"/>
              <a:t>Will not split unless both chunks above a minimum size</a:t>
            </a:r>
          </a:p>
          <a:p>
            <a:r>
              <a:rPr lang="en-US" sz="2400"/>
              <a:t>What if there is no big-enough free chunk?</a:t>
            </a:r>
          </a:p>
          <a:p>
            <a:pPr lvl="1"/>
            <a:r>
              <a:rPr lang="en-US" sz="2000"/>
              <a:t>sbrk or mmap</a:t>
            </a:r>
          </a:p>
          <a:p>
            <a:pPr lvl="1"/>
            <a:r>
              <a:rPr lang="en-US" sz="2000"/>
              <a:t>Possible page fault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62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C405B51-707C-4BEA-8E81-A61D31D00B19}" type="slidenum">
              <a:rPr lang="en-US"/>
              <a:pPr/>
              <a:t>28</a:t>
            </a:fld>
            <a:endParaRPr lang="en-US"/>
          </a:p>
        </p:txBody>
      </p:sp>
      <p:sp>
        <p:nvSpPr>
          <p:cNvPr id="412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What happens on free?</a:t>
            </a:r>
          </a:p>
        </p:txBody>
      </p:sp>
      <p:sp>
        <p:nvSpPr>
          <p:cNvPr id="41267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Identify size of chunk returned by user</a:t>
            </a:r>
          </a:p>
          <a:p>
            <a:r>
              <a:rPr lang="en-US" sz="2400"/>
              <a:t>Change sign on both signatures (make +ve)</a:t>
            </a:r>
          </a:p>
          <a:p>
            <a:r>
              <a:rPr lang="en-US" sz="2400"/>
              <a:t>Combine free adjacent chunks into bigger chunk</a:t>
            </a:r>
          </a:p>
          <a:p>
            <a:pPr lvl="1"/>
            <a:r>
              <a:rPr lang="en-US" sz="2000"/>
              <a:t>Worst case when there is one free chunk before and after</a:t>
            </a:r>
          </a:p>
          <a:p>
            <a:pPr lvl="1"/>
            <a:r>
              <a:rPr lang="en-US" sz="2000"/>
              <a:t>Recalculate size of new free chunk</a:t>
            </a:r>
          </a:p>
          <a:p>
            <a:pPr lvl="1"/>
            <a:r>
              <a:rPr lang="en-US" sz="2000"/>
              <a:t>Update the signatures</a:t>
            </a:r>
          </a:p>
          <a:p>
            <a:r>
              <a:rPr lang="en-US" sz="2400"/>
              <a:t>Don’t really need to erase old signatures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C24388D-1C02-4FAA-B1A7-F9C358AE8F6E}" type="slidenum">
              <a:rPr lang="en-US"/>
              <a:pPr/>
              <a:t>29</a:t>
            </a:fld>
            <a:endParaRPr lang="en-US"/>
          </a:p>
        </p:txBody>
      </p:sp>
      <p:sp>
        <p:nvSpPr>
          <p:cNvPr id="413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Example</a:t>
            </a:r>
          </a:p>
        </p:txBody>
      </p:sp>
      <p:sp>
        <p:nvSpPr>
          <p:cNvPr id="41369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534400" cy="457200"/>
          </a:xfrm>
        </p:spPr>
        <p:txBody>
          <a:bodyPr/>
          <a:lstStyle/>
          <a:p>
            <a:pPr>
              <a:buFontTx/>
              <a:buNone/>
            </a:pPr>
            <a:r>
              <a:rPr lang="en-US" sz="2400"/>
              <a:t>Initially one chunk, split and make signs negative on malloc</a:t>
            </a:r>
          </a:p>
        </p:txBody>
      </p:sp>
      <p:sp>
        <p:nvSpPr>
          <p:cNvPr id="413700" name="Line 4"/>
          <p:cNvSpPr>
            <a:spLocks noChangeShapeType="1"/>
          </p:cNvSpPr>
          <p:nvPr/>
        </p:nvSpPr>
        <p:spPr bwMode="auto">
          <a:xfrm>
            <a:off x="1371600" y="26670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01" name="Line 5"/>
          <p:cNvSpPr>
            <a:spLocks noChangeShapeType="1"/>
          </p:cNvSpPr>
          <p:nvPr/>
        </p:nvSpPr>
        <p:spPr bwMode="auto">
          <a:xfrm>
            <a:off x="1371600" y="65024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02" name="Line 6"/>
          <p:cNvSpPr>
            <a:spLocks noChangeShapeType="1"/>
          </p:cNvSpPr>
          <p:nvPr/>
        </p:nvSpPr>
        <p:spPr bwMode="auto">
          <a:xfrm>
            <a:off x="13716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03" name="Line 7"/>
          <p:cNvSpPr>
            <a:spLocks noChangeShapeType="1"/>
          </p:cNvSpPr>
          <p:nvPr/>
        </p:nvSpPr>
        <p:spPr bwMode="auto">
          <a:xfrm>
            <a:off x="27432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grpSp>
        <p:nvGrpSpPr>
          <p:cNvPr id="2" name="Group 8"/>
          <p:cNvGrpSpPr>
            <a:grpSpLocks/>
          </p:cNvGrpSpPr>
          <p:nvPr/>
        </p:nvGrpSpPr>
        <p:grpSpPr bwMode="auto">
          <a:xfrm>
            <a:off x="1371600" y="6096000"/>
            <a:ext cx="1371600" cy="396875"/>
            <a:chOff x="2208" y="3840"/>
            <a:chExt cx="864" cy="250"/>
          </a:xfrm>
        </p:grpSpPr>
        <p:sp>
          <p:nvSpPr>
            <p:cNvPr id="413705" name="Text Box 9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+8</a:t>
              </a:r>
            </a:p>
          </p:txBody>
        </p:sp>
        <p:sp>
          <p:nvSpPr>
            <p:cNvPr id="413706" name="Rectangle 10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3" name="Group 11"/>
          <p:cNvGrpSpPr>
            <a:grpSpLocks/>
          </p:cNvGrpSpPr>
          <p:nvPr/>
        </p:nvGrpSpPr>
        <p:grpSpPr bwMode="auto">
          <a:xfrm>
            <a:off x="1371600" y="5715000"/>
            <a:ext cx="1371600" cy="396875"/>
            <a:chOff x="2208" y="3840"/>
            <a:chExt cx="864" cy="250"/>
          </a:xfrm>
        </p:grpSpPr>
        <p:sp>
          <p:nvSpPr>
            <p:cNvPr id="413708" name="Text Box 12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09" name="Rectangle 13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4" name="Group 14"/>
          <p:cNvGrpSpPr>
            <a:grpSpLocks/>
          </p:cNvGrpSpPr>
          <p:nvPr/>
        </p:nvGrpSpPr>
        <p:grpSpPr bwMode="auto">
          <a:xfrm>
            <a:off x="1371600" y="5334000"/>
            <a:ext cx="1371600" cy="396875"/>
            <a:chOff x="2208" y="3840"/>
            <a:chExt cx="864" cy="250"/>
          </a:xfrm>
        </p:grpSpPr>
        <p:sp>
          <p:nvSpPr>
            <p:cNvPr id="413711" name="Text Box 15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12" name="Rectangle 16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5" name="Group 17"/>
          <p:cNvGrpSpPr>
            <a:grpSpLocks/>
          </p:cNvGrpSpPr>
          <p:nvPr/>
        </p:nvGrpSpPr>
        <p:grpSpPr bwMode="auto">
          <a:xfrm>
            <a:off x="1371600" y="4953000"/>
            <a:ext cx="1371600" cy="396875"/>
            <a:chOff x="2208" y="3840"/>
            <a:chExt cx="864" cy="250"/>
          </a:xfrm>
        </p:grpSpPr>
        <p:sp>
          <p:nvSpPr>
            <p:cNvPr id="413714" name="Text Box 18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15" name="Rectangle 19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6" name="Group 20"/>
          <p:cNvGrpSpPr>
            <a:grpSpLocks/>
          </p:cNvGrpSpPr>
          <p:nvPr/>
        </p:nvGrpSpPr>
        <p:grpSpPr bwMode="auto">
          <a:xfrm>
            <a:off x="1371600" y="4572000"/>
            <a:ext cx="1371600" cy="396875"/>
            <a:chOff x="2208" y="3840"/>
            <a:chExt cx="864" cy="250"/>
          </a:xfrm>
        </p:grpSpPr>
        <p:sp>
          <p:nvSpPr>
            <p:cNvPr id="413717" name="Text Box 21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18" name="Rectangle 22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7" name="Group 23"/>
          <p:cNvGrpSpPr>
            <a:grpSpLocks/>
          </p:cNvGrpSpPr>
          <p:nvPr/>
        </p:nvGrpSpPr>
        <p:grpSpPr bwMode="auto">
          <a:xfrm>
            <a:off x="1371600" y="4191000"/>
            <a:ext cx="1371600" cy="396875"/>
            <a:chOff x="2208" y="3840"/>
            <a:chExt cx="864" cy="250"/>
          </a:xfrm>
        </p:grpSpPr>
        <p:sp>
          <p:nvSpPr>
            <p:cNvPr id="413720" name="Text Box 24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21" name="Rectangle 25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8" name="Group 26"/>
          <p:cNvGrpSpPr>
            <a:grpSpLocks/>
          </p:cNvGrpSpPr>
          <p:nvPr/>
        </p:nvGrpSpPr>
        <p:grpSpPr bwMode="auto">
          <a:xfrm>
            <a:off x="1371600" y="3810000"/>
            <a:ext cx="1371600" cy="396875"/>
            <a:chOff x="2208" y="3840"/>
            <a:chExt cx="864" cy="250"/>
          </a:xfrm>
        </p:grpSpPr>
        <p:sp>
          <p:nvSpPr>
            <p:cNvPr id="413723" name="Text Box 27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24" name="Rectangle 28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9" name="Group 29"/>
          <p:cNvGrpSpPr>
            <a:grpSpLocks/>
          </p:cNvGrpSpPr>
          <p:nvPr/>
        </p:nvGrpSpPr>
        <p:grpSpPr bwMode="auto">
          <a:xfrm>
            <a:off x="1371600" y="3429000"/>
            <a:ext cx="1371600" cy="396875"/>
            <a:chOff x="2208" y="3840"/>
            <a:chExt cx="864" cy="250"/>
          </a:xfrm>
        </p:grpSpPr>
        <p:sp>
          <p:nvSpPr>
            <p:cNvPr id="413726" name="Text Box 30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27" name="Rectangle 31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0" name="Group 32"/>
          <p:cNvGrpSpPr>
            <a:grpSpLocks/>
          </p:cNvGrpSpPr>
          <p:nvPr/>
        </p:nvGrpSpPr>
        <p:grpSpPr bwMode="auto">
          <a:xfrm>
            <a:off x="1371600" y="3048000"/>
            <a:ext cx="1371600" cy="396875"/>
            <a:chOff x="2208" y="3840"/>
            <a:chExt cx="864" cy="250"/>
          </a:xfrm>
        </p:grpSpPr>
        <p:sp>
          <p:nvSpPr>
            <p:cNvPr id="413729" name="Text Box 33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30" name="Rectangle 34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1" name="Group 35"/>
          <p:cNvGrpSpPr>
            <a:grpSpLocks/>
          </p:cNvGrpSpPr>
          <p:nvPr/>
        </p:nvGrpSpPr>
        <p:grpSpPr bwMode="auto">
          <a:xfrm>
            <a:off x="1371600" y="2667000"/>
            <a:ext cx="1371600" cy="396875"/>
            <a:chOff x="2208" y="3840"/>
            <a:chExt cx="864" cy="250"/>
          </a:xfrm>
        </p:grpSpPr>
        <p:sp>
          <p:nvSpPr>
            <p:cNvPr id="413732" name="Text Box 36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+8</a:t>
              </a:r>
            </a:p>
          </p:txBody>
        </p:sp>
        <p:sp>
          <p:nvSpPr>
            <p:cNvPr id="413733" name="Rectangle 37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413734" name="Line 38"/>
          <p:cNvSpPr>
            <a:spLocks noChangeShapeType="1"/>
          </p:cNvSpPr>
          <p:nvPr/>
        </p:nvSpPr>
        <p:spPr bwMode="auto">
          <a:xfrm>
            <a:off x="6629400" y="26670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35" name="Line 39"/>
          <p:cNvSpPr>
            <a:spLocks noChangeShapeType="1"/>
          </p:cNvSpPr>
          <p:nvPr/>
        </p:nvSpPr>
        <p:spPr bwMode="auto">
          <a:xfrm>
            <a:off x="6629400" y="65024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36" name="Line 40"/>
          <p:cNvSpPr>
            <a:spLocks noChangeShapeType="1"/>
          </p:cNvSpPr>
          <p:nvPr/>
        </p:nvSpPr>
        <p:spPr bwMode="auto">
          <a:xfrm>
            <a:off x="66294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3737" name="Line 41"/>
          <p:cNvSpPr>
            <a:spLocks noChangeShapeType="1"/>
          </p:cNvSpPr>
          <p:nvPr/>
        </p:nvSpPr>
        <p:spPr bwMode="auto">
          <a:xfrm>
            <a:off x="80010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grpSp>
        <p:nvGrpSpPr>
          <p:cNvPr id="12" name="Group 42"/>
          <p:cNvGrpSpPr>
            <a:grpSpLocks/>
          </p:cNvGrpSpPr>
          <p:nvPr/>
        </p:nvGrpSpPr>
        <p:grpSpPr bwMode="auto">
          <a:xfrm>
            <a:off x="6629400" y="6096000"/>
            <a:ext cx="1371600" cy="396875"/>
            <a:chOff x="2208" y="3840"/>
            <a:chExt cx="864" cy="250"/>
          </a:xfrm>
        </p:grpSpPr>
        <p:sp>
          <p:nvSpPr>
            <p:cNvPr id="413739" name="Text Box 43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-2</a:t>
              </a:r>
            </a:p>
          </p:txBody>
        </p:sp>
        <p:sp>
          <p:nvSpPr>
            <p:cNvPr id="413740" name="Rectangle 44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3" name="Group 45"/>
          <p:cNvGrpSpPr>
            <a:grpSpLocks/>
          </p:cNvGrpSpPr>
          <p:nvPr/>
        </p:nvGrpSpPr>
        <p:grpSpPr bwMode="auto">
          <a:xfrm>
            <a:off x="6629400" y="5715000"/>
            <a:ext cx="1371600" cy="396875"/>
            <a:chOff x="2208" y="3840"/>
            <a:chExt cx="864" cy="250"/>
          </a:xfrm>
        </p:grpSpPr>
        <p:sp>
          <p:nvSpPr>
            <p:cNvPr id="413742" name="Text Box 46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43" name="Rectangle 47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4" name="Group 48"/>
          <p:cNvGrpSpPr>
            <a:grpSpLocks/>
          </p:cNvGrpSpPr>
          <p:nvPr/>
        </p:nvGrpSpPr>
        <p:grpSpPr bwMode="auto">
          <a:xfrm>
            <a:off x="6629400" y="5334000"/>
            <a:ext cx="1371600" cy="396875"/>
            <a:chOff x="2208" y="3840"/>
            <a:chExt cx="864" cy="250"/>
          </a:xfrm>
        </p:grpSpPr>
        <p:sp>
          <p:nvSpPr>
            <p:cNvPr id="413745" name="Text Box 49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46" name="Rectangle 50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5" name="Group 51"/>
          <p:cNvGrpSpPr>
            <a:grpSpLocks/>
          </p:cNvGrpSpPr>
          <p:nvPr/>
        </p:nvGrpSpPr>
        <p:grpSpPr bwMode="auto">
          <a:xfrm>
            <a:off x="6629400" y="4953000"/>
            <a:ext cx="1371600" cy="396875"/>
            <a:chOff x="2208" y="3840"/>
            <a:chExt cx="864" cy="250"/>
          </a:xfrm>
        </p:grpSpPr>
        <p:sp>
          <p:nvSpPr>
            <p:cNvPr id="413748" name="Text Box 52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-2</a:t>
              </a:r>
            </a:p>
          </p:txBody>
        </p:sp>
        <p:sp>
          <p:nvSpPr>
            <p:cNvPr id="413749" name="Rectangle 53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6" name="Group 54"/>
          <p:cNvGrpSpPr>
            <a:grpSpLocks/>
          </p:cNvGrpSpPr>
          <p:nvPr/>
        </p:nvGrpSpPr>
        <p:grpSpPr bwMode="auto">
          <a:xfrm>
            <a:off x="6629400" y="4572000"/>
            <a:ext cx="1371600" cy="396875"/>
            <a:chOff x="2208" y="3840"/>
            <a:chExt cx="864" cy="250"/>
          </a:xfrm>
        </p:grpSpPr>
        <p:sp>
          <p:nvSpPr>
            <p:cNvPr id="413751" name="Text Box 55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+4</a:t>
              </a:r>
            </a:p>
          </p:txBody>
        </p:sp>
        <p:sp>
          <p:nvSpPr>
            <p:cNvPr id="413752" name="Rectangle 56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7" name="Group 57"/>
          <p:cNvGrpSpPr>
            <a:grpSpLocks/>
          </p:cNvGrpSpPr>
          <p:nvPr/>
        </p:nvGrpSpPr>
        <p:grpSpPr bwMode="auto">
          <a:xfrm>
            <a:off x="6629400" y="4191000"/>
            <a:ext cx="1371600" cy="396875"/>
            <a:chOff x="2208" y="3840"/>
            <a:chExt cx="864" cy="250"/>
          </a:xfrm>
        </p:grpSpPr>
        <p:sp>
          <p:nvSpPr>
            <p:cNvPr id="413754" name="Text Box 58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55" name="Rectangle 59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8" name="Group 60"/>
          <p:cNvGrpSpPr>
            <a:grpSpLocks/>
          </p:cNvGrpSpPr>
          <p:nvPr/>
        </p:nvGrpSpPr>
        <p:grpSpPr bwMode="auto">
          <a:xfrm>
            <a:off x="6629400" y="3810000"/>
            <a:ext cx="1371600" cy="396875"/>
            <a:chOff x="2208" y="3840"/>
            <a:chExt cx="864" cy="250"/>
          </a:xfrm>
        </p:grpSpPr>
        <p:sp>
          <p:nvSpPr>
            <p:cNvPr id="413757" name="Text Box 61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58" name="Rectangle 62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9" name="Group 63"/>
          <p:cNvGrpSpPr>
            <a:grpSpLocks/>
          </p:cNvGrpSpPr>
          <p:nvPr/>
        </p:nvGrpSpPr>
        <p:grpSpPr bwMode="auto">
          <a:xfrm>
            <a:off x="6629400" y="3429000"/>
            <a:ext cx="1371600" cy="396875"/>
            <a:chOff x="2208" y="3840"/>
            <a:chExt cx="864" cy="250"/>
          </a:xfrm>
        </p:grpSpPr>
        <p:sp>
          <p:nvSpPr>
            <p:cNvPr id="413760" name="Text Box 64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61" name="Rectangle 65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20" name="Group 66"/>
          <p:cNvGrpSpPr>
            <a:grpSpLocks/>
          </p:cNvGrpSpPr>
          <p:nvPr/>
        </p:nvGrpSpPr>
        <p:grpSpPr bwMode="auto">
          <a:xfrm>
            <a:off x="6629400" y="3048000"/>
            <a:ext cx="1371600" cy="396875"/>
            <a:chOff x="2208" y="3840"/>
            <a:chExt cx="864" cy="250"/>
          </a:xfrm>
        </p:grpSpPr>
        <p:sp>
          <p:nvSpPr>
            <p:cNvPr id="413763" name="Text Box 67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3764" name="Rectangle 68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21" name="Group 69"/>
          <p:cNvGrpSpPr>
            <a:grpSpLocks/>
          </p:cNvGrpSpPr>
          <p:nvPr/>
        </p:nvGrpSpPr>
        <p:grpSpPr bwMode="auto">
          <a:xfrm>
            <a:off x="6629400" y="2667000"/>
            <a:ext cx="1371600" cy="396875"/>
            <a:chOff x="2208" y="3840"/>
            <a:chExt cx="864" cy="250"/>
          </a:xfrm>
        </p:grpSpPr>
        <p:sp>
          <p:nvSpPr>
            <p:cNvPr id="413766" name="Text Box 70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+4</a:t>
              </a:r>
            </a:p>
          </p:txBody>
        </p:sp>
        <p:sp>
          <p:nvSpPr>
            <p:cNvPr id="413767" name="Rectangle 71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413768" name="Text Box 72"/>
          <p:cNvSpPr txBox="1">
            <a:spLocks noChangeArrowheads="1"/>
          </p:cNvSpPr>
          <p:nvPr/>
        </p:nvSpPr>
        <p:spPr bwMode="auto">
          <a:xfrm>
            <a:off x="3200400" y="5486400"/>
            <a:ext cx="41148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>
                <a:latin typeface="Comic Sans MS" pitchFamily="66" charset="0"/>
              </a:rPr>
              <a:t>p = malloc(2 * sizeof (int));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2DAF91-7CF9-4DBB-A987-9C787035A4F8}" type="slidenum">
              <a:rPr lang="en-US"/>
              <a:pPr/>
              <a:t>30</a:t>
            </a:fld>
            <a:endParaRPr lang="en-US"/>
          </a:p>
        </p:txBody>
      </p:sp>
      <p:sp>
        <p:nvSpPr>
          <p:cNvPr id="41472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Example</a:t>
            </a:r>
          </a:p>
        </p:txBody>
      </p:sp>
      <p:sp>
        <p:nvSpPr>
          <p:cNvPr id="41472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524000" y="1600200"/>
            <a:ext cx="7162800" cy="609600"/>
          </a:xfrm>
        </p:spPr>
        <p:txBody>
          <a:bodyPr/>
          <a:lstStyle/>
          <a:p>
            <a:pPr>
              <a:buFontTx/>
              <a:buNone/>
            </a:pPr>
            <a:r>
              <a:rPr lang="en-US" sz="2400"/>
              <a:t>q gets 4 words, although it requested for 3</a:t>
            </a:r>
          </a:p>
        </p:txBody>
      </p:sp>
      <p:sp>
        <p:nvSpPr>
          <p:cNvPr id="414724" name="Line 4"/>
          <p:cNvSpPr>
            <a:spLocks noChangeShapeType="1"/>
          </p:cNvSpPr>
          <p:nvPr/>
        </p:nvSpPr>
        <p:spPr bwMode="auto">
          <a:xfrm>
            <a:off x="1371600" y="26670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25" name="Line 5"/>
          <p:cNvSpPr>
            <a:spLocks noChangeShapeType="1"/>
          </p:cNvSpPr>
          <p:nvPr/>
        </p:nvSpPr>
        <p:spPr bwMode="auto">
          <a:xfrm>
            <a:off x="1371600" y="65024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26" name="Line 6"/>
          <p:cNvSpPr>
            <a:spLocks noChangeShapeType="1"/>
          </p:cNvSpPr>
          <p:nvPr/>
        </p:nvSpPr>
        <p:spPr bwMode="auto">
          <a:xfrm>
            <a:off x="13716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27" name="Line 7"/>
          <p:cNvSpPr>
            <a:spLocks noChangeShapeType="1"/>
          </p:cNvSpPr>
          <p:nvPr/>
        </p:nvSpPr>
        <p:spPr bwMode="auto">
          <a:xfrm>
            <a:off x="27432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grpSp>
        <p:nvGrpSpPr>
          <p:cNvPr id="2" name="Group 8"/>
          <p:cNvGrpSpPr>
            <a:grpSpLocks/>
          </p:cNvGrpSpPr>
          <p:nvPr/>
        </p:nvGrpSpPr>
        <p:grpSpPr bwMode="auto">
          <a:xfrm>
            <a:off x="1371600" y="6096000"/>
            <a:ext cx="1371600" cy="396875"/>
            <a:chOff x="2208" y="3840"/>
            <a:chExt cx="864" cy="250"/>
          </a:xfrm>
        </p:grpSpPr>
        <p:sp>
          <p:nvSpPr>
            <p:cNvPr id="414729" name="Text Box 9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+8</a:t>
              </a:r>
            </a:p>
          </p:txBody>
        </p:sp>
        <p:sp>
          <p:nvSpPr>
            <p:cNvPr id="414730" name="Rectangle 10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3" name="Group 11"/>
          <p:cNvGrpSpPr>
            <a:grpSpLocks/>
          </p:cNvGrpSpPr>
          <p:nvPr/>
        </p:nvGrpSpPr>
        <p:grpSpPr bwMode="auto">
          <a:xfrm>
            <a:off x="1371600" y="5715000"/>
            <a:ext cx="1371600" cy="396875"/>
            <a:chOff x="2208" y="3840"/>
            <a:chExt cx="864" cy="250"/>
          </a:xfrm>
        </p:grpSpPr>
        <p:sp>
          <p:nvSpPr>
            <p:cNvPr id="414732" name="Text Box 12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33" name="Rectangle 13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4" name="Group 14"/>
          <p:cNvGrpSpPr>
            <a:grpSpLocks/>
          </p:cNvGrpSpPr>
          <p:nvPr/>
        </p:nvGrpSpPr>
        <p:grpSpPr bwMode="auto">
          <a:xfrm>
            <a:off x="1371600" y="5334000"/>
            <a:ext cx="1371600" cy="396875"/>
            <a:chOff x="2208" y="3840"/>
            <a:chExt cx="864" cy="250"/>
          </a:xfrm>
        </p:grpSpPr>
        <p:sp>
          <p:nvSpPr>
            <p:cNvPr id="414735" name="Text Box 15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36" name="Rectangle 16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5" name="Group 17"/>
          <p:cNvGrpSpPr>
            <a:grpSpLocks/>
          </p:cNvGrpSpPr>
          <p:nvPr/>
        </p:nvGrpSpPr>
        <p:grpSpPr bwMode="auto">
          <a:xfrm>
            <a:off x="1371600" y="4953000"/>
            <a:ext cx="1371600" cy="396875"/>
            <a:chOff x="2208" y="3840"/>
            <a:chExt cx="864" cy="250"/>
          </a:xfrm>
        </p:grpSpPr>
        <p:sp>
          <p:nvSpPr>
            <p:cNvPr id="414738" name="Text Box 18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39" name="Rectangle 19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6" name="Group 20"/>
          <p:cNvGrpSpPr>
            <a:grpSpLocks/>
          </p:cNvGrpSpPr>
          <p:nvPr/>
        </p:nvGrpSpPr>
        <p:grpSpPr bwMode="auto">
          <a:xfrm>
            <a:off x="1371600" y="4572000"/>
            <a:ext cx="1371600" cy="396875"/>
            <a:chOff x="2208" y="3840"/>
            <a:chExt cx="864" cy="250"/>
          </a:xfrm>
        </p:grpSpPr>
        <p:sp>
          <p:nvSpPr>
            <p:cNvPr id="414741" name="Text Box 21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42" name="Rectangle 22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7" name="Group 23"/>
          <p:cNvGrpSpPr>
            <a:grpSpLocks/>
          </p:cNvGrpSpPr>
          <p:nvPr/>
        </p:nvGrpSpPr>
        <p:grpSpPr bwMode="auto">
          <a:xfrm>
            <a:off x="1371600" y="4191000"/>
            <a:ext cx="1371600" cy="396875"/>
            <a:chOff x="2208" y="3840"/>
            <a:chExt cx="864" cy="250"/>
          </a:xfrm>
        </p:grpSpPr>
        <p:sp>
          <p:nvSpPr>
            <p:cNvPr id="414744" name="Text Box 24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45" name="Rectangle 25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8" name="Group 26"/>
          <p:cNvGrpSpPr>
            <a:grpSpLocks/>
          </p:cNvGrpSpPr>
          <p:nvPr/>
        </p:nvGrpSpPr>
        <p:grpSpPr bwMode="auto">
          <a:xfrm>
            <a:off x="1371600" y="3810000"/>
            <a:ext cx="1371600" cy="396875"/>
            <a:chOff x="2208" y="3840"/>
            <a:chExt cx="864" cy="250"/>
          </a:xfrm>
        </p:grpSpPr>
        <p:sp>
          <p:nvSpPr>
            <p:cNvPr id="414747" name="Text Box 27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48" name="Rectangle 28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9" name="Group 29"/>
          <p:cNvGrpSpPr>
            <a:grpSpLocks/>
          </p:cNvGrpSpPr>
          <p:nvPr/>
        </p:nvGrpSpPr>
        <p:grpSpPr bwMode="auto">
          <a:xfrm>
            <a:off x="1371600" y="3429000"/>
            <a:ext cx="1371600" cy="396875"/>
            <a:chOff x="2208" y="3840"/>
            <a:chExt cx="864" cy="250"/>
          </a:xfrm>
        </p:grpSpPr>
        <p:sp>
          <p:nvSpPr>
            <p:cNvPr id="414750" name="Text Box 30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51" name="Rectangle 31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0" name="Group 32"/>
          <p:cNvGrpSpPr>
            <a:grpSpLocks/>
          </p:cNvGrpSpPr>
          <p:nvPr/>
        </p:nvGrpSpPr>
        <p:grpSpPr bwMode="auto">
          <a:xfrm>
            <a:off x="1371600" y="3048000"/>
            <a:ext cx="1371600" cy="396875"/>
            <a:chOff x="2208" y="3840"/>
            <a:chExt cx="864" cy="250"/>
          </a:xfrm>
        </p:grpSpPr>
        <p:sp>
          <p:nvSpPr>
            <p:cNvPr id="414753" name="Text Box 33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54" name="Rectangle 34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1" name="Group 35"/>
          <p:cNvGrpSpPr>
            <a:grpSpLocks/>
          </p:cNvGrpSpPr>
          <p:nvPr/>
        </p:nvGrpSpPr>
        <p:grpSpPr bwMode="auto">
          <a:xfrm>
            <a:off x="1371600" y="2667000"/>
            <a:ext cx="1371600" cy="396875"/>
            <a:chOff x="2208" y="3840"/>
            <a:chExt cx="864" cy="250"/>
          </a:xfrm>
        </p:grpSpPr>
        <p:sp>
          <p:nvSpPr>
            <p:cNvPr id="414756" name="Text Box 36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+8</a:t>
              </a:r>
            </a:p>
          </p:txBody>
        </p:sp>
        <p:sp>
          <p:nvSpPr>
            <p:cNvPr id="414757" name="Rectangle 37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414758" name="Line 38"/>
          <p:cNvSpPr>
            <a:spLocks noChangeShapeType="1"/>
          </p:cNvSpPr>
          <p:nvPr/>
        </p:nvSpPr>
        <p:spPr bwMode="auto">
          <a:xfrm>
            <a:off x="6629400" y="26670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59" name="Line 39"/>
          <p:cNvSpPr>
            <a:spLocks noChangeShapeType="1"/>
          </p:cNvSpPr>
          <p:nvPr/>
        </p:nvSpPr>
        <p:spPr bwMode="auto">
          <a:xfrm>
            <a:off x="6629400" y="6502400"/>
            <a:ext cx="1371600" cy="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60" name="Line 40"/>
          <p:cNvSpPr>
            <a:spLocks noChangeShapeType="1"/>
          </p:cNvSpPr>
          <p:nvPr/>
        </p:nvSpPr>
        <p:spPr bwMode="auto">
          <a:xfrm>
            <a:off x="66294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sp>
        <p:nvSpPr>
          <p:cNvPr id="414761" name="Line 41"/>
          <p:cNvSpPr>
            <a:spLocks noChangeShapeType="1"/>
          </p:cNvSpPr>
          <p:nvPr/>
        </p:nvSpPr>
        <p:spPr bwMode="auto">
          <a:xfrm>
            <a:off x="8001000" y="2667000"/>
            <a:ext cx="0" cy="3835400"/>
          </a:xfrm>
          <a:prstGeom prst="line">
            <a:avLst/>
          </a:prstGeom>
          <a:noFill/>
          <a:ln w="28575" cap="sq">
            <a:solidFill>
              <a:schemeClr val="tx1"/>
            </a:solidFill>
            <a:round/>
            <a:headEnd/>
            <a:tailEnd/>
          </a:ln>
          <a:effectLst/>
        </p:spPr>
        <p:txBody>
          <a:bodyPr/>
          <a:lstStyle/>
          <a:p>
            <a:endParaRPr lang="fr-BE"/>
          </a:p>
        </p:txBody>
      </p:sp>
      <p:grpSp>
        <p:nvGrpSpPr>
          <p:cNvPr id="12" name="Group 42"/>
          <p:cNvGrpSpPr>
            <a:grpSpLocks/>
          </p:cNvGrpSpPr>
          <p:nvPr/>
        </p:nvGrpSpPr>
        <p:grpSpPr bwMode="auto">
          <a:xfrm>
            <a:off x="6629400" y="6096000"/>
            <a:ext cx="1371600" cy="396875"/>
            <a:chOff x="2208" y="3840"/>
            <a:chExt cx="864" cy="250"/>
          </a:xfrm>
        </p:grpSpPr>
        <p:sp>
          <p:nvSpPr>
            <p:cNvPr id="414763" name="Text Box 43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-2</a:t>
              </a:r>
            </a:p>
          </p:txBody>
        </p:sp>
        <p:sp>
          <p:nvSpPr>
            <p:cNvPr id="414764" name="Rectangle 44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3" name="Group 45"/>
          <p:cNvGrpSpPr>
            <a:grpSpLocks/>
          </p:cNvGrpSpPr>
          <p:nvPr/>
        </p:nvGrpSpPr>
        <p:grpSpPr bwMode="auto">
          <a:xfrm>
            <a:off x="6629400" y="5715000"/>
            <a:ext cx="1371600" cy="396875"/>
            <a:chOff x="2208" y="3840"/>
            <a:chExt cx="864" cy="250"/>
          </a:xfrm>
        </p:grpSpPr>
        <p:sp>
          <p:nvSpPr>
            <p:cNvPr id="414766" name="Text Box 46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67" name="Rectangle 47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4" name="Group 48"/>
          <p:cNvGrpSpPr>
            <a:grpSpLocks/>
          </p:cNvGrpSpPr>
          <p:nvPr/>
        </p:nvGrpSpPr>
        <p:grpSpPr bwMode="auto">
          <a:xfrm>
            <a:off x="6629400" y="5334000"/>
            <a:ext cx="1371600" cy="396875"/>
            <a:chOff x="2208" y="3840"/>
            <a:chExt cx="864" cy="250"/>
          </a:xfrm>
        </p:grpSpPr>
        <p:sp>
          <p:nvSpPr>
            <p:cNvPr id="414769" name="Text Box 49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1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70" name="Rectangle 50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5" name="Group 51"/>
          <p:cNvGrpSpPr>
            <a:grpSpLocks/>
          </p:cNvGrpSpPr>
          <p:nvPr/>
        </p:nvGrpSpPr>
        <p:grpSpPr bwMode="auto">
          <a:xfrm>
            <a:off x="6629400" y="4953000"/>
            <a:ext cx="1371600" cy="396875"/>
            <a:chOff x="2208" y="3840"/>
            <a:chExt cx="864" cy="250"/>
          </a:xfrm>
        </p:grpSpPr>
        <p:sp>
          <p:nvSpPr>
            <p:cNvPr id="414772" name="Text Box 52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-2</a:t>
              </a:r>
            </a:p>
          </p:txBody>
        </p:sp>
        <p:sp>
          <p:nvSpPr>
            <p:cNvPr id="414773" name="Rectangle 53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6" name="Group 54"/>
          <p:cNvGrpSpPr>
            <a:grpSpLocks/>
          </p:cNvGrpSpPr>
          <p:nvPr/>
        </p:nvGrpSpPr>
        <p:grpSpPr bwMode="auto">
          <a:xfrm>
            <a:off x="6629400" y="4572000"/>
            <a:ext cx="1371600" cy="396875"/>
            <a:chOff x="2208" y="3840"/>
            <a:chExt cx="864" cy="250"/>
          </a:xfrm>
        </p:grpSpPr>
        <p:sp>
          <p:nvSpPr>
            <p:cNvPr id="414775" name="Text Box 55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-4</a:t>
              </a:r>
            </a:p>
          </p:txBody>
        </p:sp>
        <p:sp>
          <p:nvSpPr>
            <p:cNvPr id="414776" name="Rectangle 56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7" name="Group 57"/>
          <p:cNvGrpSpPr>
            <a:grpSpLocks/>
          </p:cNvGrpSpPr>
          <p:nvPr/>
        </p:nvGrpSpPr>
        <p:grpSpPr bwMode="auto">
          <a:xfrm>
            <a:off x="6629400" y="4191000"/>
            <a:ext cx="1371600" cy="396875"/>
            <a:chOff x="2208" y="3840"/>
            <a:chExt cx="864" cy="250"/>
          </a:xfrm>
        </p:grpSpPr>
        <p:sp>
          <p:nvSpPr>
            <p:cNvPr id="414778" name="Text Box 58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2"/>
            </a:solid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79" name="Rectangle 59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8" name="Group 60"/>
          <p:cNvGrpSpPr>
            <a:grpSpLocks/>
          </p:cNvGrpSpPr>
          <p:nvPr/>
        </p:nvGrpSpPr>
        <p:grpSpPr bwMode="auto">
          <a:xfrm>
            <a:off x="6629400" y="3810000"/>
            <a:ext cx="1371600" cy="396875"/>
            <a:chOff x="2208" y="3840"/>
            <a:chExt cx="864" cy="250"/>
          </a:xfrm>
        </p:grpSpPr>
        <p:sp>
          <p:nvSpPr>
            <p:cNvPr id="414781" name="Text Box 61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solidFill>
              <a:schemeClr val="tx2"/>
            </a:solidFill>
            <a:ln w="9525" algn="ctr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82" name="Rectangle 62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2"/>
            </a:solidFill>
            <a:ln w="9525" algn="ctr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19" name="Group 63"/>
          <p:cNvGrpSpPr>
            <a:grpSpLocks/>
          </p:cNvGrpSpPr>
          <p:nvPr/>
        </p:nvGrpSpPr>
        <p:grpSpPr bwMode="auto">
          <a:xfrm>
            <a:off x="6629400" y="3429000"/>
            <a:ext cx="1371600" cy="396875"/>
            <a:chOff x="2208" y="3840"/>
            <a:chExt cx="864" cy="250"/>
          </a:xfrm>
        </p:grpSpPr>
        <p:sp>
          <p:nvSpPr>
            <p:cNvPr id="414784" name="Text Box 64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85" name="Rectangle 65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solidFill>
              <a:schemeClr val="tx2"/>
            </a:solid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20" name="Group 66"/>
          <p:cNvGrpSpPr>
            <a:grpSpLocks/>
          </p:cNvGrpSpPr>
          <p:nvPr/>
        </p:nvGrpSpPr>
        <p:grpSpPr bwMode="auto">
          <a:xfrm>
            <a:off x="6629400" y="3048000"/>
            <a:ext cx="1371600" cy="396875"/>
            <a:chOff x="2208" y="3840"/>
            <a:chExt cx="864" cy="250"/>
          </a:xfrm>
        </p:grpSpPr>
        <p:sp>
          <p:nvSpPr>
            <p:cNvPr id="414787" name="Text Box 67" descr="Light downward diagonal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endParaRPr lang="fr-FR" sz="2000">
                <a:latin typeface="Times New Roman" pitchFamily="18" charset="0"/>
              </a:endParaRPr>
            </a:p>
          </p:txBody>
        </p:sp>
        <p:sp>
          <p:nvSpPr>
            <p:cNvPr id="414788" name="Rectangle 68" descr="Light downward diagonal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pattFill prst="ltDnDiag">
              <a:fgClr>
                <a:schemeClr val="tx1"/>
              </a:fgClr>
              <a:bgClr>
                <a:srgbClr val="FFFFFF"/>
              </a:bgClr>
            </a:pattFill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grpSp>
        <p:nvGrpSpPr>
          <p:cNvPr id="21" name="Group 69"/>
          <p:cNvGrpSpPr>
            <a:grpSpLocks/>
          </p:cNvGrpSpPr>
          <p:nvPr/>
        </p:nvGrpSpPr>
        <p:grpSpPr bwMode="auto">
          <a:xfrm>
            <a:off x="6629400" y="2667000"/>
            <a:ext cx="1371600" cy="396875"/>
            <a:chOff x="2208" y="3840"/>
            <a:chExt cx="864" cy="250"/>
          </a:xfrm>
        </p:grpSpPr>
        <p:sp>
          <p:nvSpPr>
            <p:cNvPr id="414790" name="Text Box 70"/>
            <p:cNvSpPr txBox="1">
              <a:spLocks noChangeArrowheads="1"/>
            </p:cNvSpPr>
            <p:nvPr/>
          </p:nvSpPr>
          <p:spPr bwMode="auto">
            <a:xfrm>
              <a:off x="2208" y="3840"/>
              <a:ext cx="864" cy="25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  <p:txBody>
            <a:bodyPr>
              <a:spAutoFit/>
            </a:bodyPr>
            <a:lstStyle/>
            <a:p>
              <a:pPr algn="ctr">
                <a:spcBef>
                  <a:spcPct val="50000"/>
                </a:spcBef>
              </a:pPr>
              <a:r>
                <a:rPr lang="en-US" sz="2000">
                  <a:latin typeface="Times New Roman" pitchFamily="18" charset="0"/>
                </a:rPr>
                <a:t>-4</a:t>
              </a:r>
            </a:p>
          </p:txBody>
        </p:sp>
        <p:sp>
          <p:nvSpPr>
            <p:cNvPr id="414791" name="Rectangle 71"/>
            <p:cNvSpPr>
              <a:spLocks noChangeArrowheads="1"/>
            </p:cNvSpPr>
            <p:nvPr/>
          </p:nvSpPr>
          <p:spPr bwMode="auto">
            <a:xfrm>
              <a:off x="2208" y="3840"/>
              <a:ext cx="864" cy="240"/>
            </a:xfrm>
            <a:prstGeom prst="rect">
              <a:avLst/>
            </a:prstGeom>
            <a:noFill/>
            <a:ln w="9525">
              <a:solidFill>
                <a:schemeClr val="tx1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fr-BE"/>
            </a:p>
          </p:txBody>
        </p:sp>
      </p:grpSp>
      <p:sp>
        <p:nvSpPr>
          <p:cNvPr id="414792" name="Text Box 72"/>
          <p:cNvSpPr txBox="1">
            <a:spLocks noChangeArrowheads="1"/>
          </p:cNvSpPr>
          <p:nvPr/>
        </p:nvSpPr>
        <p:spPr bwMode="auto">
          <a:xfrm>
            <a:off x="3200400" y="5486400"/>
            <a:ext cx="41148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>
                <a:latin typeface="Comic Sans MS" pitchFamily="66" charset="0"/>
              </a:rPr>
              <a:t>p = malloc(2 * sizeof (int));</a:t>
            </a:r>
          </a:p>
        </p:txBody>
      </p:sp>
      <p:sp>
        <p:nvSpPr>
          <p:cNvPr id="414793" name="Text Box 73"/>
          <p:cNvSpPr txBox="1">
            <a:spLocks noChangeArrowheads="1"/>
          </p:cNvSpPr>
          <p:nvPr/>
        </p:nvSpPr>
        <p:spPr bwMode="auto">
          <a:xfrm>
            <a:off x="3200400" y="3489325"/>
            <a:ext cx="4114800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>
                <a:latin typeface="Comic Sans MS" pitchFamily="66" charset="0"/>
              </a:rPr>
              <a:t>q = malloc(3 * sizeof (int));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3BE66A7-B276-436E-8EAB-6281FA9B2CEF}" type="slidenum">
              <a:rPr lang="en-US"/>
              <a:pPr/>
              <a:t>31</a:t>
            </a:fld>
            <a:endParaRPr lang="en-US"/>
          </a:p>
        </p:txBody>
      </p:sp>
      <p:sp>
        <p:nvSpPr>
          <p:cNvPr id="41165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Design features</a:t>
            </a:r>
          </a:p>
        </p:txBody>
      </p:sp>
      <p:sp>
        <p:nvSpPr>
          <p:cNvPr id="411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>
              <a:spcAft>
                <a:spcPct val="10000"/>
              </a:spcAft>
            </a:pPr>
            <a:r>
              <a:rPr lang="en-US" sz="2400"/>
              <a:t>Which free chunks should service request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Ideally avoid fragmentation… requires future knowledge</a:t>
            </a:r>
          </a:p>
          <a:p>
            <a:pPr>
              <a:spcAft>
                <a:spcPct val="10000"/>
              </a:spcAft>
            </a:pPr>
            <a:r>
              <a:rPr lang="en-US" sz="2400"/>
              <a:t>Split free chunks to satisfy smaller requests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Avoids internal fragmentation</a:t>
            </a:r>
          </a:p>
          <a:p>
            <a:pPr>
              <a:spcAft>
                <a:spcPct val="10000"/>
              </a:spcAft>
            </a:pPr>
            <a:r>
              <a:rPr lang="en-US" sz="2400"/>
              <a:t>Coalesce free blocks to form larger chunks</a:t>
            </a:r>
          </a:p>
          <a:p>
            <a:pPr lvl="1">
              <a:spcAft>
                <a:spcPct val="10000"/>
              </a:spcAft>
            </a:pPr>
            <a:r>
              <a:rPr lang="en-US" sz="2000"/>
              <a:t>Avoids external fragmentation</a:t>
            </a:r>
          </a:p>
        </p:txBody>
      </p:sp>
      <p:grpSp>
        <p:nvGrpSpPr>
          <p:cNvPr id="2" name="Group 4"/>
          <p:cNvGrpSpPr>
            <a:grpSpLocks/>
          </p:cNvGrpSpPr>
          <p:nvPr/>
        </p:nvGrpSpPr>
        <p:grpSpPr bwMode="auto">
          <a:xfrm>
            <a:off x="1600200" y="4667250"/>
            <a:ext cx="5791200" cy="514350"/>
            <a:chOff x="1536" y="3564"/>
            <a:chExt cx="3648" cy="324"/>
          </a:xfrm>
        </p:grpSpPr>
        <p:sp>
          <p:nvSpPr>
            <p:cNvPr id="411653" name="Rectangle 5"/>
            <p:cNvSpPr>
              <a:spLocks noChangeArrowheads="1"/>
            </p:cNvSpPr>
            <p:nvPr/>
          </p:nvSpPr>
          <p:spPr bwMode="auto">
            <a:xfrm>
              <a:off x="1536" y="3574"/>
              <a:ext cx="1459" cy="288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11654" name="Rectangle 6"/>
            <p:cNvSpPr>
              <a:spLocks noChangeArrowheads="1"/>
            </p:cNvSpPr>
            <p:nvPr/>
          </p:nvSpPr>
          <p:spPr bwMode="auto">
            <a:xfrm>
              <a:off x="2352" y="3576"/>
              <a:ext cx="643" cy="31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30</a:t>
              </a:r>
            </a:p>
          </p:txBody>
        </p:sp>
        <p:sp>
          <p:nvSpPr>
            <p:cNvPr id="411655" name="Text Box 7"/>
            <p:cNvSpPr txBox="1">
              <a:spLocks noChangeArrowheads="1"/>
            </p:cNvSpPr>
            <p:nvPr/>
          </p:nvSpPr>
          <p:spPr bwMode="auto">
            <a:xfrm>
              <a:off x="1536" y="3574"/>
              <a:ext cx="350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20</a:t>
              </a:r>
            </a:p>
          </p:txBody>
        </p:sp>
        <p:sp>
          <p:nvSpPr>
            <p:cNvPr id="411656" name="Text Box 8"/>
            <p:cNvSpPr txBox="1">
              <a:spLocks noChangeArrowheads="1"/>
            </p:cNvSpPr>
            <p:nvPr/>
          </p:nvSpPr>
          <p:spPr bwMode="auto">
            <a:xfrm>
              <a:off x="1920" y="3574"/>
              <a:ext cx="319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10</a:t>
              </a:r>
            </a:p>
          </p:txBody>
        </p:sp>
        <p:sp>
          <p:nvSpPr>
            <p:cNvPr id="411657" name="Line 9"/>
            <p:cNvSpPr>
              <a:spLocks noChangeShapeType="1"/>
            </p:cNvSpPr>
            <p:nvPr/>
          </p:nvSpPr>
          <p:spPr bwMode="auto">
            <a:xfrm>
              <a:off x="1920" y="3574"/>
              <a:ext cx="0" cy="288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411658" name="Line 10"/>
            <p:cNvSpPr>
              <a:spLocks noChangeShapeType="1"/>
            </p:cNvSpPr>
            <p:nvPr/>
          </p:nvSpPr>
          <p:spPr bwMode="auto">
            <a:xfrm>
              <a:off x="3024" y="3744"/>
              <a:ext cx="614" cy="0"/>
            </a:xfrm>
            <a:prstGeom prst="line">
              <a:avLst/>
            </a:prstGeom>
            <a:noFill/>
            <a:ln w="38100">
              <a:solidFill>
                <a:srgbClr val="000000"/>
              </a:solidFill>
              <a:round/>
              <a:headEnd/>
              <a:tailEnd type="triangle" w="med" len="med"/>
            </a:ln>
            <a:effectLst/>
          </p:spPr>
          <p:txBody>
            <a:bodyPr wrap="none" anchor="ctr">
              <a:spAutoFit/>
            </a:bodyPr>
            <a:lstStyle/>
            <a:p>
              <a:endParaRPr lang="fr-BE"/>
            </a:p>
          </p:txBody>
        </p:sp>
        <p:sp>
          <p:nvSpPr>
            <p:cNvPr id="411659" name="Rectangle 11"/>
            <p:cNvSpPr>
              <a:spLocks noChangeArrowheads="1"/>
            </p:cNvSpPr>
            <p:nvPr/>
          </p:nvSpPr>
          <p:spPr bwMode="auto">
            <a:xfrm>
              <a:off x="3725" y="3574"/>
              <a:ext cx="1459" cy="288"/>
            </a:xfrm>
            <a:prstGeom prst="rect">
              <a:avLst/>
            </a:prstGeom>
            <a:noFill/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endParaRPr lang="fr-BE"/>
            </a:p>
          </p:txBody>
        </p:sp>
        <p:sp>
          <p:nvSpPr>
            <p:cNvPr id="411660" name="Rectangle 12"/>
            <p:cNvSpPr>
              <a:spLocks noChangeArrowheads="1"/>
            </p:cNvSpPr>
            <p:nvPr/>
          </p:nvSpPr>
          <p:spPr bwMode="auto">
            <a:xfrm>
              <a:off x="4339" y="3564"/>
              <a:ext cx="845" cy="312"/>
            </a:xfrm>
            <a:prstGeom prst="rect">
              <a:avLst/>
            </a:prstGeom>
            <a:solidFill>
              <a:srgbClr val="808080"/>
            </a:solidFill>
            <a:ln w="38100">
              <a:solidFill>
                <a:srgbClr val="000000"/>
              </a:solidFill>
              <a:miter lim="800000"/>
              <a:headEnd/>
              <a:tailEnd/>
            </a:ln>
            <a:effectLst/>
          </p:spPr>
          <p:txBody>
            <a:bodyPr anchor="ctr">
              <a:spAutoFit/>
            </a:bodyPr>
            <a:lstStyle/>
            <a:p>
              <a:pPr algn="ctr"/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30</a:t>
              </a:r>
            </a:p>
          </p:txBody>
        </p:sp>
        <p:sp>
          <p:nvSpPr>
            <p:cNvPr id="411661" name="Text Box 13"/>
            <p:cNvSpPr txBox="1">
              <a:spLocks noChangeArrowheads="1"/>
            </p:cNvSpPr>
            <p:nvPr/>
          </p:nvSpPr>
          <p:spPr bwMode="auto">
            <a:xfrm>
              <a:off x="3726" y="3574"/>
              <a:ext cx="578" cy="288"/>
            </a:xfrm>
            <a:prstGeom prst="rect">
              <a:avLst/>
            </a:prstGeom>
            <a:noFill/>
            <a:ln w="38100">
              <a:noFill/>
              <a:miter lim="800000"/>
              <a:headEnd/>
              <a:tailEnd/>
            </a:ln>
            <a:effectLst/>
          </p:spPr>
          <p:txBody>
            <a:bodyPr wrap="none">
              <a:spAutoFit/>
            </a:bodyPr>
            <a:lstStyle/>
            <a:p>
              <a:r>
                <a:rPr lang="en-US" sz="2400">
                  <a:solidFill>
                    <a:srgbClr val="000099"/>
                  </a:solidFill>
                  <a:latin typeface="Comic Sans MS" pitchFamily="66" charset="0"/>
                </a:rPr>
                <a:t>    30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E4C9EE-67F7-46B6-9673-0DF0530CCC2B}" type="slidenum">
              <a:rPr lang="en-US"/>
              <a:pPr/>
              <a:t>32</a:t>
            </a:fld>
            <a:endParaRPr lang="en-US"/>
          </a:p>
        </p:txBody>
      </p:sp>
      <p:sp>
        <p:nvSpPr>
          <p:cNvPr id="42803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Buddy-Block Scheme</a:t>
            </a:r>
          </a:p>
        </p:txBody>
      </p:sp>
      <p:sp>
        <p:nvSpPr>
          <p:cNvPr id="4280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Invented by Donald Knuth, very simple</a:t>
            </a:r>
          </a:p>
          <a:p>
            <a:r>
              <a:rPr lang="en-US"/>
              <a:t>Idea: Work with memory regions that are all powers of 2 times some “smallest” size</a:t>
            </a:r>
          </a:p>
          <a:p>
            <a:pPr lvl="1"/>
            <a:r>
              <a:rPr lang="en-US"/>
              <a:t>2</a:t>
            </a:r>
            <a:r>
              <a:rPr lang="en-US" baseline="30000"/>
              <a:t>k</a:t>
            </a:r>
            <a:r>
              <a:rPr lang="en-US"/>
              <a:t> times </a:t>
            </a:r>
            <a:r>
              <a:rPr lang="en-US" i="1"/>
              <a:t>b</a:t>
            </a:r>
          </a:p>
          <a:p>
            <a:endParaRPr lang="en-US"/>
          </a:p>
          <a:p>
            <a:r>
              <a:rPr lang="en-US"/>
              <a:t>Round each request </a:t>
            </a:r>
            <a:r>
              <a:rPr lang="en-US" i="1"/>
              <a:t>up</a:t>
            </a:r>
            <a:r>
              <a:rPr lang="en-US"/>
              <a:t> to have form b*2</a:t>
            </a:r>
            <a:r>
              <a:rPr lang="en-US" baseline="30000"/>
              <a:t>k</a:t>
            </a:r>
            <a:endParaRPr lang="en-US"/>
          </a:p>
          <a:p>
            <a:endParaRPr lang="en-US"/>
          </a:p>
        </p:txBody>
      </p:sp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F42165-5D73-4519-9379-28A5540B0C42}" type="slidenum">
              <a:rPr lang="en-US"/>
              <a:pPr/>
              <a:t>33</a:t>
            </a:fld>
            <a:endParaRPr lang="en-US"/>
          </a:p>
        </p:txBody>
      </p:sp>
      <p:sp>
        <p:nvSpPr>
          <p:cNvPr id="4290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>
                <a:solidFill>
                  <a:srgbClr val="0000FF"/>
                </a:solidFill>
              </a:rPr>
              <a:t>Buddy Block Scheme</a:t>
            </a:r>
          </a:p>
        </p:txBody>
      </p:sp>
      <p:sp>
        <p:nvSpPr>
          <p:cNvPr id="4290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800"/>
              <a:t>Keep a free list for each block size (each </a:t>
            </a:r>
            <a:r>
              <a:rPr lang="en-US" sz="2800" i="1"/>
              <a:t>k</a:t>
            </a:r>
            <a:r>
              <a:rPr lang="en-US" sz="2800"/>
              <a:t>)</a:t>
            </a:r>
          </a:p>
          <a:p>
            <a:pPr lvl="1"/>
            <a:r>
              <a:rPr lang="en-US" sz="2400"/>
              <a:t>When freeing an object, combine with adjacent free regions if this will result in a double-sized free object</a:t>
            </a:r>
          </a:p>
          <a:p>
            <a:r>
              <a:rPr lang="en-US" sz="2800"/>
              <a:t>Basic actions on allocation request:</a:t>
            </a:r>
          </a:p>
          <a:p>
            <a:pPr lvl="1"/>
            <a:r>
              <a:rPr lang="en-US" sz="2400"/>
              <a:t>If request is a close fit to a region on the free list, allocate that region.  </a:t>
            </a:r>
          </a:p>
          <a:p>
            <a:pPr lvl="1"/>
            <a:r>
              <a:rPr lang="en-US" sz="2400"/>
              <a:t>If request is less than half the size of a region on the free list, split the next larger size of region in half</a:t>
            </a:r>
          </a:p>
          <a:p>
            <a:pPr lvl="1"/>
            <a:r>
              <a:rPr lang="en-US" sz="2400"/>
              <a:t>If request is larger than </a:t>
            </a:r>
            <a:r>
              <a:rPr lang="en-US" sz="2400" i="1"/>
              <a:t>any</a:t>
            </a:r>
            <a:r>
              <a:rPr lang="en-US" sz="2400"/>
              <a:t> region, double the size of the heap (this puts a new larger object on the free list)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3B2C2D-938B-4DC7-A9A1-09CE7CC5D99C}" type="slidenum">
              <a:rPr lang="en-US"/>
              <a:pPr/>
              <a:t>34</a:t>
            </a:fld>
            <a:endParaRPr lang="en-US"/>
          </a:p>
        </p:txBody>
      </p:sp>
      <p:sp>
        <p:nvSpPr>
          <p:cNvPr id="415746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381000"/>
            <a:ext cx="8229600" cy="1143000"/>
          </a:xfrm>
        </p:spPr>
        <p:txBody>
          <a:bodyPr/>
          <a:lstStyle/>
          <a:p>
            <a:r>
              <a:rPr lang="en-US" dirty="0">
                <a:solidFill>
                  <a:srgbClr val="0000FF"/>
                </a:solidFill>
              </a:rPr>
              <a:t>How to get more space?</a:t>
            </a:r>
          </a:p>
        </p:txBody>
      </p:sp>
      <p:sp>
        <p:nvSpPr>
          <p:cNvPr id="415747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8229600" cy="4724400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/>
              <a:t>In Unix, system call sbrk()</a:t>
            </a:r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endParaRPr lang="en-US"/>
          </a:p>
          <a:p>
            <a:pPr>
              <a:lnSpc>
                <a:spcPct val="90000"/>
              </a:lnSpc>
            </a:pPr>
            <a:r>
              <a:rPr lang="en-US"/>
              <a:t>Used by malloc if heap needs to be expanded</a:t>
            </a:r>
          </a:p>
          <a:p>
            <a:pPr>
              <a:lnSpc>
                <a:spcPct val="90000"/>
              </a:lnSpc>
            </a:pPr>
            <a:r>
              <a:rPr lang="en-US"/>
              <a:t>Notice that heap only grows on “one side”</a:t>
            </a:r>
          </a:p>
        </p:txBody>
      </p:sp>
      <p:sp>
        <p:nvSpPr>
          <p:cNvPr id="415749" name="Text Box 5"/>
          <p:cNvSpPr txBox="1">
            <a:spLocks noChangeArrowheads="1"/>
          </p:cNvSpPr>
          <p:nvPr/>
        </p:nvSpPr>
        <p:spPr bwMode="auto">
          <a:xfrm>
            <a:off x="1371600" y="2057400"/>
            <a:ext cx="6169025" cy="2225675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/* add nbytes of valid virtual address space */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void *get_free_space(unsigned nbytes) {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  void *p;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  if(!(p = sbrk(nbytes)))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        error(“virtual memory exhausted”);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   return p;</a:t>
            </a:r>
          </a:p>
          <a:p>
            <a:r>
              <a:rPr lang="en-US" sz="2000" b="1">
                <a:solidFill>
                  <a:srgbClr val="009900"/>
                </a:solidFill>
                <a:latin typeface="Comic Sans MS" pitchFamily="66" charset="0"/>
              </a:rPr>
              <a:t>}   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3B1496-7636-445F-84AD-BD16C5E64DC6}" type="slidenum">
              <a:rPr lang="en-US"/>
              <a:pPr/>
              <a:t>35</a:t>
            </a:fld>
            <a:endParaRPr lang="en-US"/>
          </a:p>
        </p:txBody>
      </p:sp>
      <p:sp>
        <p:nvSpPr>
          <p:cNvPr id="4167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>
                <a:solidFill>
                  <a:srgbClr val="0000FF"/>
                </a:solidFill>
              </a:rPr>
              <a:t>Malloc &amp; OS memory management</a:t>
            </a:r>
          </a:p>
        </p:txBody>
      </p:sp>
      <p:sp>
        <p:nvSpPr>
          <p:cNvPr id="41677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/>
              <a:t>Relocation</a:t>
            </a:r>
          </a:p>
          <a:p>
            <a:pPr lvl="1"/>
            <a:r>
              <a:rPr lang="en-US" sz="2000"/>
              <a:t>OS allows easy relocation (change page table)</a:t>
            </a:r>
          </a:p>
          <a:p>
            <a:pPr lvl="1"/>
            <a:r>
              <a:rPr lang="en-US" sz="2000"/>
              <a:t>Placement decisions permanent at user level</a:t>
            </a:r>
          </a:p>
          <a:p>
            <a:r>
              <a:rPr lang="en-US" sz="2400"/>
              <a:t>Size and distribution</a:t>
            </a:r>
          </a:p>
          <a:p>
            <a:pPr lvl="1"/>
            <a:r>
              <a:rPr lang="en-US" sz="2000"/>
              <a:t>OS: small number of large objects</a:t>
            </a:r>
          </a:p>
          <a:p>
            <a:pPr lvl="1"/>
            <a:r>
              <a:rPr lang="en-US" sz="2000"/>
              <a:t>Malloc: huge number of small objects</a:t>
            </a:r>
          </a:p>
        </p:txBody>
      </p:sp>
      <p:sp>
        <p:nvSpPr>
          <p:cNvPr id="416793" name="Rectangle 25"/>
          <p:cNvSpPr>
            <a:spLocks noChangeArrowheads="1"/>
          </p:cNvSpPr>
          <p:nvPr/>
        </p:nvSpPr>
        <p:spPr bwMode="auto">
          <a:xfrm>
            <a:off x="6172200" y="3333750"/>
            <a:ext cx="1905000" cy="2819400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794" name="Rectangle 26"/>
          <p:cNvSpPr>
            <a:spLocks noChangeArrowheads="1"/>
          </p:cNvSpPr>
          <p:nvPr/>
        </p:nvSpPr>
        <p:spPr bwMode="auto">
          <a:xfrm>
            <a:off x="7013575" y="3619500"/>
            <a:ext cx="222250" cy="495300"/>
          </a:xfrm>
          <a:prstGeom prst="rect">
            <a:avLst/>
          </a:prstGeom>
          <a:solidFill>
            <a:srgbClr val="FFFF00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416795" name="Text Box 27"/>
          <p:cNvSpPr txBox="1">
            <a:spLocks noChangeArrowheads="1"/>
          </p:cNvSpPr>
          <p:nvPr/>
        </p:nvSpPr>
        <p:spPr bwMode="auto">
          <a:xfrm>
            <a:off x="6589713" y="3714750"/>
            <a:ext cx="846137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heap</a:t>
            </a:r>
          </a:p>
        </p:txBody>
      </p:sp>
      <p:sp>
        <p:nvSpPr>
          <p:cNvPr id="416796" name="Rectangle 28"/>
          <p:cNvSpPr>
            <a:spLocks noChangeArrowheads="1"/>
          </p:cNvSpPr>
          <p:nvPr/>
        </p:nvSpPr>
        <p:spPr bwMode="auto">
          <a:xfrm>
            <a:off x="6172200" y="3409950"/>
            <a:ext cx="152400" cy="1524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797" name="Rectangle 29"/>
          <p:cNvSpPr>
            <a:spLocks noChangeArrowheads="1"/>
          </p:cNvSpPr>
          <p:nvPr/>
        </p:nvSpPr>
        <p:spPr bwMode="auto">
          <a:xfrm>
            <a:off x="6477000" y="3409950"/>
            <a:ext cx="152400" cy="1524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798" name="Rectangle 30"/>
          <p:cNvSpPr>
            <a:spLocks noChangeArrowheads="1"/>
          </p:cNvSpPr>
          <p:nvPr/>
        </p:nvSpPr>
        <p:spPr bwMode="auto">
          <a:xfrm>
            <a:off x="7086600" y="3409950"/>
            <a:ext cx="152400" cy="1524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799" name="Rectangle 31"/>
          <p:cNvSpPr>
            <a:spLocks noChangeArrowheads="1"/>
          </p:cNvSpPr>
          <p:nvPr/>
        </p:nvSpPr>
        <p:spPr bwMode="auto">
          <a:xfrm>
            <a:off x="7391400" y="3409950"/>
            <a:ext cx="152400" cy="1524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800" name="Rectangle 32"/>
          <p:cNvSpPr>
            <a:spLocks noChangeArrowheads="1"/>
          </p:cNvSpPr>
          <p:nvPr/>
        </p:nvSpPr>
        <p:spPr bwMode="auto">
          <a:xfrm>
            <a:off x="7696200" y="3409950"/>
            <a:ext cx="152400" cy="1524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801" name="Rectangle 33"/>
          <p:cNvSpPr>
            <a:spLocks noChangeArrowheads="1"/>
          </p:cNvSpPr>
          <p:nvPr/>
        </p:nvSpPr>
        <p:spPr bwMode="auto">
          <a:xfrm>
            <a:off x="7772400" y="3638550"/>
            <a:ext cx="228600" cy="3048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2" name="Rectangle 34"/>
          <p:cNvSpPr>
            <a:spLocks noChangeArrowheads="1"/>
          </p:cNvSpPr>
          <p:nvPr/>
        </p:nvSpPr>
        <p:spPr bwMode="auto">
          <a:xfrm>
            <a:off x="7543800" y="3943350"/>
            <a:ext cx="228600" cy="3048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3" name="Rectangle 35"/>
          <p:cNvSpPr>
            <a:spLocks noChangeArrowheads="1"/>
          </p:cNvSpPr>
          <p:nvPr/>
        </p:nvSpPr>
        <p:spPr bwMode="auto">
          <a:xfrm>
            <a:off x="6324600" y="3943350"/>
            <a:ext cx="228600" cy="3048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4" name="Rectangle 36"/>
          <p:cNvSpPr>
            <a:spLocks noChangeArrowheads="1"/>
          </p:cNvSpPr>
          <p:nvPr/>
        </p:nvSpPr>
        <p:spPr bwMode="auto">
          <a:xfrm>
            <a:off x="7315200" y="3638550"/>
            <a:ext cx="228600" cy="152400"/>
          </a:xfrm>
          <a:prstGeom prst="rect">
            <a:avLst/>
          </a:prstGeom>
          <a:solidFill>
            <a:srgbClr val="000099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5" name="Rectangle 37"/>
          <p:cNvSpPr>
            <a:spLocks noChangeArrowheads="1"/>
          </p:cNvSpPr>
          <p:nvPr/>
        </p:nvSpPr>
        <p:spPr bwMode="auto">
          <a:xfrm>
            <a:off x="6324600" y="3714750"/>
            <a:ext cx="228600" cy="152400"/>
          </a:xfrm>
          <a:prstGeom prst="rect">
            <a:avLst/>
          </a:prstGeom>
          <a:solidFill>
            <a:srgbClr val="000099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6" name="Rectangle 38"/>
          <p:cNvSpPr>
            <a:spLocks noChangeArrowheads="1"/>
          </p:cNvSpPr>
          <p:nvPr/>
        </p:nvSpPr>
        <p:spPr bwMode="auto">
          <a:xfrm>
            <a:off x="6781800" y="4171950"/>
            <a:ext cx="228600" cy="152400"/>
          </a:xfrm>
          <a:prstGeom prst="rect">
            <a:avLst/>
          </a:prstGeom>
          <a:solidFill>
            <a:srgbClr val="000099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7" name="Rectangle 39"/>
          <p:cNvSpPr>
            <a:spLocks noChangeArrowheads="1"/>
          </p:cNvSpPr>
          <p:nvPr/>
        </p:nvSpPr>
        <p:spPr bwMode="auto">
          <a:xfrm>
            <a:off x="6705600" y="3486150"/>
            <a:ext cx="228600" cy="152400"/>
          </a:xfrm>
          <a:prstGeom prst="rect">
            <a:avLst/>
          </a:prstGeom>
          <a:solidFill>
            <a:srgbClr val="000099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endParaRPr lang="fr-BE"/>
          </a:p>
        </p:txBody>
      </p:sp>
      <p:sp>
        <p:nvSpPr>
          <p:cNvPr id="416808" name="Rectangle 40"/>
          <p:cNvSpPr>
            <a:spLocks noChangeArrowheads="1"/>
          </p:cNvSpPr>
          <p:nvPr/>
        </p:nvSpPr>
        <p:spPr bwMode="auto">
          <a:xfrm>
            <a:off x="7013575" y="5676900"/>
            <a:ext cx="222250" cy="495300"/>
          </a:xfrm>
          <a:prstGeom prst="rect">
            <a:avLst/>
          </a:prstGeom>
          <a:solidFill>
            <a:srgbClr val="66FF66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endParaRPr lang="fr-FR" sz="2400">
              <a:solidFill>
                <a:schemeClr val="bg2"/>
              </a:solidFill>
              <a:latin typeface="Comic Sans MS" pitchFamily="66" charset="0"/>
            </a:endParaRPr>
          </a:p>
        </p:txBody>
      </p:sp>
      <p:sp>
        <p:nvSpPr>
          <p:cNvPr id="416809" name="Text Box 41"/>
          <p:cNvSpPr txBox="1">
            <a:spLocks noChangeArrowheads="1"/>
          </p:cNvSpPr>
          <p:nvPr/>
        </p:nvSpPr>
        <p:spPr bwMode="auto">
          <a:xfrm>
            <a:off x="6629400" y="5695950"/>
            <a:ext cx="847725" cy="457200"/>
          </a:xfrm>
          <a:prstGeom prst="rect">
            <a:avLst/>
          </a:prstGeom>
          <a:noFill/>
          <a:ln w="38100">
            <a:noFill/>
            <a:miter lim="800000"/>
            <a:headEnd/>
            <a:tailEnd/>
          </a:ln>
          <a:effectLst/>
        </p:spPr>
        <p:txBody>
          <a:bodyPr wrap="none"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code</a:t>
            </a:r>
          </a:p>
        </p:txBody>
      </p:sp>
      <p:sp>
        <p:nvSpPr>
          <p:cNvPr id="416810" name="Line 42"/>
          <p:cNvSpPr>
            <a:spLocks noChangeShapeType="1"/>
          </p:cNvSpPr>
          <p:nvPr/>
        </p:nvSpPr>
        <p:spPr bwMode="auto">
          <a:xfrm>
            <a:off x="6553200" y="4400550"/>
            <a:ext cx="0" cy="3810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  <p:sp>
        <p:nvSpPr>
          <p:cNvPr id="416811" name="Rectangle 43"/>
          <p:cNvSpPr>
            <a:spLocks noChangeArrowheads="1"/>
          </p:cNvSpPr>
          <p:nvPr/>
        </p:nvSpPr>
        <p:spPr bwMode="auto">
          <a:xfrm>
            <a:off x="6172200" y="5257800"/>
            <a:ext cx="1905000" cy="495300"/>
          </a:xfrm>
          <a:prstGeom prst="rect">
            <a:avLst/>
          </a:prstGeom>
          <a:solidFill>
            <a:srgbClr val="CC00CC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data</a:t>
            </a:r>
          </a:p>
        </p:txBody>
      </p:sp>
      <p:sp>
        <p:nvSpPr>
          <p:cNvPr id="416812" name="Rectangle 44"/>
          <p:cNvSpPr>
            <a:spLocks noChangeArrowheads="1"/>
          </p:cNvSpPr>
          <p:nvPr/>
        </p:nvSpPr>
        <p:spPr bwMode="auto">
          <a:xfrm>
            <a:off x="6172200" y="4914900"/>
            <a:ext cx="1905000" cy="495300"/>
          </a:xfrm>
          <a:prstGeom prst="rect">
            <a:avLst/>
          </a:prstGeom>
          <a:solidFill>
            <a:srgbClr val="FFFFFF"/>
          </a:solidFill>
          <a:ln w="38100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anchor="ctr">
            <a:spAutoFit/>
          </a:bodyPr>
          <a:lstStyle/>
          <a:p>
            <a:pPr algn="ctr"/>
            <a:r>
              <a:rPr lang="en-US" sz="2400">
                <a:solidFill>
                  <a:srgbClr val="000099"/>
                </a:solidFill>
                <a:latin typeface="Comic Sans MS" pitchFamily="66" charset="0"/>
              </a:rPr>
              <a:t>stack</a:t>
            </a:r>
          </a:p>
        </p:txBody>
      </p:sp>
      <p:sp>
        <p:nvSpPr>
          <p:cNvPr id="416813" name="Line 45"/>
          <p:cNvSpPr>
            <a:spLocks noChangeShapeType="1"/>
          </p:cNvSpPr>
          <p:nvPr/>
        </p:nvSpPr>
        <p:spPr bwMode="auto">
          <a:xfrm flipV="1">
            <a:off x="7315200" y="4552950"/>
            <a:ext cx="0" cy="381000"/>
          </a:xfrm>
          <a:prstGeom prst="line">
            <a:avLst/>
          </a:prstGeom>
          <a:noFill/>
          <a:ln w="38100">
            <a:solidFill>
              <a:srgbClr val="000000"/>
            </a:solidFill>
            <a:round/>
            <a:headEnd/>
            <a:tailEnd type="triangle" w="med" len="med"/>
          </a:ln>
          <a:effectLst/>
        </p:spPr>
        <p:txBody>
          <a:bodyPr wrap="none" anchor="ctr">
            <a:spAutoFit/>
          </a:bodyPr>
          <a:lstStyle/>
          <a:p>
            <a:endParaRPr lang="fr-BE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67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67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67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12</TotalTime>
  <Words>2377</Words>
  <Application>Microsoft Office PowerPoint</Application>
  <PresentationFormat>On-screen Show (4:3)</PresentationFormat>
  <Paragraphs>473</Paragraphs>
  <Slides>35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36" baseType="lpstr">
      <vt:lpstr>Flow</vt:lpstr>
      <vt:lpstr>Working Set Algorithms Thrashing</vt:lpstr>
      <vt:lpstr>Reminders</vt:lpstr>
      <vt:lpstr>Example: LRU, =3</vt:lpstr>
      <vt:lpstr>Thrashing</vt:lpstr>
      <vt:lpstr>Approach 1: Working Set</vt:lpstr>
      <vt:lpstr>Working Sets</vt:lpstr>
      <vt:lpstr>Theoretical aside</vt:lpstr>
      <vt:lpstr>Key insight in proof</vt:lpstr>
      <vt:lpstr>Key step in proof</vt:lpstr>
      <vt:lpstr>How do WSOpt and WS differ?</vt:lpstr>
      <vt:lpstr>WSOPT and WS: same hit ratio!</vt:lpstr>
      <vt:lpstr>How do WS and LRU compare?</vt:lpstr>
      <vt:lpstr>Working Sets in the Real World</vt:lpstr>
      <vt:lpstr>Working Set Approximation</vt:lpstr>
      <vt:lpstr>Using the Working Set</vt:lpstr>
      <vt:lpstr>Approach 2: Page Fault Frequency</vt:lpstr>
      <vt:lpstr>OS and Paging</vt:lpstr>
      <vt:lpstr>Thrashing: Modern perspective</vt:lpstr>
      <vt:lpstr>Dynamic Memory Management</vt:lpstr>
      <vt:lpstr>Allocation and deallocation</vt:lpstr>
      <vt:lpstr>Memory allocation goals</vt:lpstr>
      <vt:lpstr>Memory Allocator</vt:lpstr>
      <vt:lpstr>Impossibility Results</vt:lpstr>
      <vt:lpstr>Best Fit Allocation</vt:lpstr>
      <vt:lpstr>Best Fit gone wrong</vt:lpstr>
      <vt:lpstr>A simple scheme</vt:lpstr>
      <vt:lpstr>Which chunk to allocate?</vt:lpstr>
      <vt:lpstr>What happens on free?</vt:lpstr>
      <vt:lpstr>Example</vt:lpstr>
      <vt:lpstr>Example</vt:lpstr>
      <vt:lpstr>Design features</vt:lpstr>
      <vt:lpstr>Buddy-Block Scheme</vt:lpstr>
      <vt:lpstr>Buddy Block Scheme</vt:lpstr>
      <vt:lpstr>How to get more space?</vt:lpstr>
      <vt:lpstr>Malloc &amp; OS memory management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Working Set Algorithms Thrashing</dc:title>
  <dc:creator>ken</dc:creator>
  <cp:lastModifiedBy>Ken Birman</cp:lastModifiedBy>
  <cp:revision>3</cp:revision>
  <dcterms:created xsi:type="dcterms:W3CDTF">2006-08-16T00:00:00Z</dcterms:created>
  <dcterms:modified xsi:type="dcterms:W3CDTF">2009-02-26T16:48:07Z</dcterms:modified>
</cp:coreProperties>
</file>