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s/slide38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slides/slide4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Layouts/slideLayout7.xml" ContentType="application/vnd.openxmlformats-officedocument.presentationml.slideLayout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handoutMasterIdLst>
    <p:handoutMasterId r:id="rId44"/>
  </p:handout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98" r:id="rId22"/>
    <p:sldId id="276" r:id="rId23"/>
    <p:sldId id="277" r:id="rId24"/>
    <p:sldId id="278" r:id="rId25"/>
    <p:sldId id="279" r:id="rId26"/>
    <p:sldId id="280" r:id="rId27"/>
    <p:sldId id="297" r:id="rId28"/>
    <p:sldId id="282" r:id="rId29"/>
    <p:sldId id="283" r:id="rId30"/>
    <p:sldId id="284" r:id="rId31"/>
    <p:sldId id="285" r:id="rId32"/>
    <p:sldId id="286" r:id="rId33"/>
    <p:sldId id="287" r:id="rId34"/>
    <p:sldId id="288" r:id="rId35"/>
    <p:sldId id="289" r:id="rId36"/>
    <p:sldId id="290" r:id="rId37"/>
    <p:sldId id="291" r:id="rId38"/>
    <p:sldId id="292" r:id="rId39"/>
    <p:sldId id="293" r:id="rId40"/>
    <p:sldId id="294" r:id="rId41"/>
    <p:sldId id="295" r:id="rId42"/>
    <p:sldId id="296" r:id="rId43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97" d="100"/>
          <a:sy n="97" d="100"/>
        </p:scale>
        <p:origin x="-1032" y="-91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2D7102F9-9AF8-4179-BD80-A9C26F350EBF}" type="datetimeFigureOut">
              <a:rPr lang="fr-FR" smtClean="0"/>
              <a:t>18/02/2009</a:t>
            </a:fld>
            <a:endParaRPr lang="fr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F6995DC8-E38F-42B4-8541-078B7E25EC48}" type="slidenum">
              <a:rPr lang="fr-BE" smtClean="0"/>
              <a:t>‹#›</a:t>
            </a:fld>
            <a:endParaRPr lang="fr-BE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2/18/2009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Memory Management</a:t>
            </a:r>
            <a:endParaRPr lang="fr-BE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Ken </a:t>
            </a:r>
            <a:r>
              <a:rPr lang="en-US" smtClean="0"/>
              <a:t>Birman</a:t>
            </a:r>
            <a:endParaRPr lang="fr-BE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How to create a process?</a:t>
            </a:r>
          </a:p>
        </p:txBody>
      </p:sp>
      <p:sp>
        <p:nvSpPr>
          <p:cNvPr id="34816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On Unix systems, executable read by loader</a:t>
            </a:r>
          </a:p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r>
              <a:rPr lang="en-US" sz="2400"/>
              <a:t>Compiler: generates one object file per source file</a:t>
            </a:r>
          </a:p>
          <a:p>
            <a:r>
              <a:rPr lang="en-US" sz="2400"/>
              <a:t>Linker: combines all object files into one executable</a:t>
            </a:r>
          </a:p>
          <a:p>
            <a:r>
              <a:rPr lang="en-US" sz="2400"/>
              <a:t>Loader: loads executable in memory</a:t>
            </a:r>
          </a:p>
        </p:txBody>
      </p:sp>
      <p:sp>
        <p:nvSpPr>
          <p:cNvPr id="2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5DBE0D8-51BB-4917-9D26-2694E193BFF4}" type="slidenum">
              <a:rPr lang="en-US"/>
              <a:pPr/>
              <a:t>2</a:t>
            </a:fld>
            <a:endParaRPr lang="en-US"/>
          </a:p>
        </p:txBody>
      </p:sp>
      <p:grpSp>
        <p:nvGrpSpPr>
          <p:cNvPr id="2" name="Group 22"/>
          <p:cNvGrpSpPr>
            <a:grpSpLocks/>
          </p:cNvGrpSpPr>
          <p:nvPr/>
        </p:nvGrpSpPr>
        <p:grpSpPr bwMode="auto">
          <a:xfrm>
            <a:off x="1600200" y="2501900"/>
            <a:ext cx="5372100" cy="1460500"/>
            <a:chOff x="1104" y="1056"/>
            <a:chExt cx="3384" cy="920"/>
          </a:xfrm>
        </p:grpSpPr>
        <p:sp>
          <p:nvSpPr>
            <p:cNvPr id="348183" name="Oval 23"/>
            <p:cNvSpPr>
              <a:spLocks noChangeArrowheads="1"/>
            </p:cNvSpPr>
            <p:nvPr/>
          </p:nvSpPr>
          <p:spPr bwMode="auto">
            <a:xfrm>
              <a:off x="2160" y="1540"/>
              <a:ext cx="355" cy="146"/>
            </a:xfrm>
            <a:prstGeom prst="ellipse">
              <a:avLst/>
            </a:prstGeom>
            <a:solidFill>
              <a:srgbClr val="FFFFFF"/>
            </a:solidFill>
            <a:ln w="57150">
              <a:solidFill>
                <a:srgbClr val="990099"/>
              </a:solidFill>
              <a:round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84" name="Oval 24"/>
            <p:cNvSpPr>
              <a:spLocks noChangeArrowheads="1"/>
            </p:cNvSpPr>
            <p:nvPr/>
          </p:nvSpPr>
          <p:spPr bwMode="auto">
            <a:xfrm>
              <a:off x="2160" y="1783"/>
              <a:ext cx="355" cy="146"/>
            </a:xfrm>
            <a:prstGeom prst="ellipse">
              <a:avLst/>
            </a:prstGeom>
            <a:solidFill>
              <a:srgbClr val="FFFFFF"/>
            </a:solidFill>
            <a:ln w="57150">
              <a:solidFill>
                <a:srgbClr val="990099"/>
              </a:solidFill>
              <a:round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85" name="Line 25"/>
            <p:cNvSpPr>
              <a:spLocks noChangeShapeType="1"/>
            </p:cNvSpPr>
            <p:nvPr/>
          </p:nvSpPr>
          <p:spPr bwMode="auto">
            <a:xfrm>
              <a:off x="2160" y="1637"/>
              <a:ext cx="0" cy="243"/>
            </a:xfrm>
            <a:prstGeom prst="line">
              <a:avLst/>
            </a:prstGeom>
            <a:noFill/>
            <a:ln w="57150">
              <a:solidFill>
                <a:srgbClr val="990099"/>
              </a:solidFill>
              <a:round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86" name="Line 26"/>
            <p:cNvSpPr>
              <a:spLocks noChangeShapeType="1"/>
            </p:cNvSpPr>
            <p:nvPr/>
          </p:nvSpPr>
          <p:spPr bwMode="auto">
            <a:xfrm>
              <a:off x="2515" y="1637"/>
              <a:ext cx="0" cy="243"/>
            </a:xfrm>
            <a:prstGeom prst="line">
              <a:avLst/>
            </a:prstGeom>
            <a:noFill/>
            <a:ln w="57150">
              <a:solidFill>
                <a:srgbClr val="990099"/>
              </a:solidFill>
              <a:round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87" name="Line 27"/>
            <p:cNvSpPr>
              <a:spLocks noChangeShapeType="1"/>
            </p:cNvSpPr>
            <p:nvPr/>
          </p:nvSpPr>
          <p:spPr bwMode="auto">
            <a:xfrm>
              <a:off x="2544" y="1734"/>
              <a:ext cx="912" cy="0"/>
            </a:xfrm>
            <a:prstGeom prst="line">
              <a:avLst/>
            </a:prstGeom>
            <a:noFill/>
            <a:ln w="57150">
              <a:solidFill>
                <a:srgbClr val="990099"/>
              </a:solidFill>
              <a:round/>
              <a:headEnd type="none" w="sm" len="sm"/>
              <a:tailEnd type="triangl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88" name="Rectangle 28"/>
            <p:cNvSpPr>
              <a:spLocks noChangeArrowheads="1"/>
            </p:cNvSpPr>
            <p:nvPr/>
          </p:nvSpPr>
          <p:spPr bwMode="auto">
            <a:xfrm>
              <a:off x="1152" y="1588"/>
              <a:ext cx="240" cy="244"/>
            </a:xfrm>
            <a:prstGeom prst="rect">
              <a:avLst/>
            </a:prstGeom>
            <a:solidFill>
              <a:srgbClr val="59D9CD"/>
            </a:solidFill>
            <a:ln w="57150">
              <a:solidFill>
                <a:srgbClr val="99009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89" name="Line 29"/>
            <p:cNvSpPr>
              <a:spLocks noChangeShapeType="1"/>
            </p:cNvSpPr>
            <p:nvPr/>
          </p:nvSpPr>
          <p:spPr bwMode="auto">
            <a:xfrm>
              <a:off x="1392" y="1734"/>
              <a:ext cx="768" cy="0"/>
            </a:xfrm>
            <a:prstGeom prst="line">
              <a:avLst/>
            </a:prstGeom>
            <a:noFill/>
            <a:ln w="57150">
              <a:solidFill>
                <a:srgbClr val="990099"/>
              </a:solidFill>
              <a:round/>
              <a:headEnd type="none" w="sm" len="sm"/>
              <a:tailEnd type="triangl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90" name="Text Box 30"/>
            <p:cNvSpPr txBox="1">
              <a:spLocks noChangeArrowheads="1"/>
            </p:cNvSpPr>
            <p:nvPr/>
          </p:nvSpPr>
          <p:spPr bwMode="auto">
            <a:xfrm>
              <a:off x="1635" y="1541"/>
              <a:ext cx="282" cy="288"/>
            </a:xfrm>
            <a:prstGeom prst="rect">
              <a:avLst/>
            </a:prstGeom>
            <a:noFill/>
            <a:ln w="57150">
              <a:noFill/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ld</a:t>
              </a:r>
            </a:p>
          </p:txBody>
        </p:sp>
        <p:sp>
          <p:nvSpPr>
            <p:cNvPr id="348191" name="Text Box 31"/>
            <p:cNvSpPr txBox="1">
              <a:spLocks noChangeArrowheads="1"/>
            </p:cNvSpPr>
            <p:nvPr/>
          </p:nvSpPr>
          <p:spPr bwMode="auto">
            <a:xfrm>
              <a:off x="2640" y="1492"/>
              <a:ext cx="678" cy="288"/>
            </a:xfrm>
            <a:prstGeom prst="rect">
              <a:avLst/>
            </a:prstGeom>
            <a:noFill/>
            <a:ln w="57150">
              <a:noFill/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loader</a:t>
              </a:r>
            </a:p>
          </p:txBody>
        </p:sp>
        <p:sp>
          <p:nvSpPr>
            <p:cNvPr id="348192" name="Rectangle 32"/>
            <p:cNvSpPr>
              <a:spLocks noChangeArrowheads="1"/>
            </p:cNvSpPr>
            <p:nvPr/>
          </p:nvSpPr>
          <p:spPr bwMode="auto">
            <a:xfrm>
              <a:off x="3456" y="1491"/>
              <a:ext cx="624" cy="477"/>
            </a:xfrm>
            <a:prstGeom prst="rect">
              <a:avLst/>
            </a:prstGeom>
            <a:solidFill>
              <a:srgbClr val="FFFFFF"/>
            </a:solidFill>
            <a:ln w="57150">
              <a:solidFill>
                <a:srgbClr val="990099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Cache</a:t>
              </a:r>
            </a:p>
            <a:p>
              <a:pPr algn="ctr"/>
              <a:endParaRPr lang="en-US" sz="24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48193" name="AutoShape 33"/>
            <p:cNvSpPr>
              <a:spLocks/>
            </p:cNvSpPr>
            <p:nvPr/>
          </p:nvSpPr>
          <p:spPr bwMode="auto">
            <a:xfrm rot="5400000">
              <a:off x="1582" y="770"/>
              <a:ext cx="292" cy="1248"/>
            </a:xfrm>
            <a:prstGeom prst="leftBrace">
              <a:avLst>
                <a:gd name="adj1" fmla="val 35616"/>
                <a:gd name="adj2" fmla="val 50000"/>
              </a:avLst>
            </a:prstGeom>
            <a:noFill/>
            <a:ln w="57150">
              <a:solidFill>
                <a:srgbClr val="808080"/>
              </a:solidFill>
              <a:round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94" name="Text Box 34"/>
            <p:cNvSpPr txBox="1">
              <a:spLocks noChangeArrowheads="1"/>
            </p:cNvSpPr>
            <p:nvPr/>
          </p:nvSpPr>
          <p:spPr bwMode="auto">
            <a:xfrm>
              <a:off x="1200" y="1056"/>
              <a:ext cx="1252" cy="288"/>
            </a:xfrm>
            <a:prstGeom prst="rect">
              <a:avLst/>
            </a:prstGeom>
            <a:noFill/>
            <a:ln w="57150">
              <a:noFill/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Compile time</a:t>
              </a:r>
            </a:p>
          </p:txBody>
        </p:sp>
        <p:sp>
          <p:nvSpPr>
            <p:cNvPr id="348195" name="AutoShape 35"/>
            <p:cNvSpPr>
              <a:spLocks/>
            </p:cNvSpPr>
            <p:nvPr/>
          </p:nvSpPr>
          <p:spPr bwMode="auto">
            <a:xfrm rot="5400000">
              <a:off x="3118" y="530"/>
              <a:ext cx="292" cy="1728"/>
            </a:xfrm>
            <a:prstGeom prst="leftBrace">
              <a:avLst>
                <a:gd name="adj1" fmla="val 49315"/>
                <a:gd name="adj2" fmla="val 50000"/>
              </a:avLst>
            </a:prstGeom>
            <a:noFill/>
            <a:ln w="57150">
              <a:solidFill>
                <a:srgbClr val="808080"/>
              </a:solidFill>
              <a:round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96" name="Text Box 36"/>
            <p:cNvSpPr txBox="1">
              <a:spLocks noChangeArrowheads="1"/>
            </p:cNvSpPr>
            <p:nvPr/>
          </p:nvSpPr>
          <p:spPr bwMode="auto">
            <a:xfrm>
              <a:off x="2880" y="1056"/>
              <a:ext cx="807" cy="288"/>
            </a:xfrm>
            <a:prstGeom prst="rect">
              <a:avLst/>
            </a:prstGeom>
            <a:noFill/>
            <a:ln w="57150">
              <a:noFill/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runtime</a:t>
              </a:r>
            </a:p>
          </p:txBody>
        </p:sp>
        <p:sp>
          <p:nvSpPr>
            <p:cNvPr id="348197" name="Rectangle 37"/>
            <p:cNvSpPr>
              <a:spLocks noChangeArrowheads="1"/>
            </p:cNvSpPr>
            <p:nvPr/>
          </p:nvSpPr>
          <p:spPr bwMode="auto">
            <a:xfrm>
              <a:off x="3648" y="1728"/>
              <a:ext cx="336" cy="192"/>
            </a:xfrm>
            <a:prstGeom prst="rect">
              <a:avLst/>
            </a:prstGeom>
            <a:solidFill>
              <a:srgbClr val="59D9CD"/>
            </a:solidFill>
            <a:ln w="57150">
              <a:solidFill>
                <a:srgbClr val="FF0000"/>
              </a:solidFill>
              <a:miter lim="800000"/>
              <a:headEnd type="none" w="sm" len="sm"/>
              <a:tailEnd type="none" w="sm" len="sm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  <p:sp>
          <p:nvSpPr>
            <p:cNvPr id="348198" name="Freeform 38"/>
            <p:cNvSpPr>
              <a:spLocks/>
            </p:cNvSpPr>
            <p:nvPr/>
          </p:nvSpPr>
          <p:spPr bwMode="auto">
            <a:xfrm>
              <a:off x="3936" y="1504"/>
              <a:ext cx="552" cy="472"/>
            </a:xfrm>
            <a:custGeom>
              <a:avLst/>
              <a:gdLst/>
              <a:ahLst/>
              <a:cxnLst>
                <a:cxn ang="0">
                  <a:pos x="0" y="368"/>
                </a:cxn>
                <a:cxn ang="0">
                  <a:pos x="480" y="416"/>
                </a:cxn>
                <a:cxn ang="0">
                  <a:pos x="432" y="32"/>
                </a:cxn>
                <a:cxn ang="0">
                  <a:pos x="48" y="224"/>
                </a:cxn>
              </a:cxnLst>
              <a:rect l="0" t="0" r="r" b="b"/>
              <a:pathLst>
                <a:path w="552" h="472">
                  <a:moveTo>
                    <a:pt x="0" y="368"/>
                  </a:moveTo>
                  <a:cubicBezTo>
                    <a:pt x="204" y="420"/>
                    <a:pt x="408" y="472"/>
                    <a:pt x="480" y="416"/>
                  </a:cubicBezTo>
                  <a:cubicBezTo>
                    <a:pt x="552" y="360"/>
                    <a:pt x="504" y="64"/>
                    <a:pt x="432" y="32"/>
                  </a:cubicBezTo>
                  <a:cubicBezTo>
                    <a:pt x="360" y="0"/>
                    <a:pt x="204" y="112"/>
                    <a:pt x="48" y="224"/>
                  </a:cubicBezTo>
                </a:path>
              </a:pathLst>
            </a:custGeom>
            <a:noFill/>
            <a:ln w="57150" cap="flat" cmpd="sng">
              <a:solidFill>
                <a:srgbClr val="FF0000"/>
              </a:solidFill>
              <a:prstDash val="solid"/>
              <a:round/>
              <a:headEnd type="none" w="med" len="med"/>
              <a:tailEnd type="triangle" w="med" len="med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18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1524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What does process look like?</a:t>
            </a:r>
          </a:p>
        </p:txBody>
      </p:sp>
      <p:sp>
        <p:nvSpPr>
          <p:cNvPr id="17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932397C-6245-4703-AF39-CFD7864AB553}" type="slidenum">
              <a:rPr lang="en-US"/>
              <a:pPr/>
              <a:t>3</a:t>
            </a:fld>
            <a:endParaRPr lang="en-US"/>
          </a:p>
        </p:txBody>
      </p:sp>
      <p:sp>
        <p:nvSpPr>
          <p:cNvPr id="349201" name="Rectangle 17"/>
          <p:cNvSpPr>
            <a:spLocks noChangeArrowheads="1"/>
          </p:cNvSpPr>
          <p:nvPr/>
        </p:nvSpPr>
        <p:spPr bwMode="auto">
          <a:xfrm>
            <a:off x="2667000" y="2819400"/>
            <a:ext cx="3200400" cy="3429000"/>
          </a:xfrm>
          <a:prstGeom prst="rect">
            <a:avLst/>
          </a:prstGeom>
          <a:solidFill>
            <a:srgbClr val="FF6633"/>
          </a:solidFill>
          <a:ln w="12700">
            <a:solidFill>
              <a:srgbClr val="FFFFFF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pPr algn="ctr"/>
            <a:endParaRPr lang="fr-FR" sz="28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49202" name="Rectangle 18"/>
          <p:cNvSpPr>
            <a:spLocks noChangeArrowheads="1"/>
          </p:cNvSpPr>
          <p:nvPr/>
        </p:nvSpPr>
        <p:spPr bwMode="auto">
          <a:xfrm>
            <a:off x="2667000" y="4267200"/>
            <a:ext cx="3200400" cy="457200"/>
          </a:xfrm>
          <a:prstGeom prst="rect">
            <a:avLst/>
          </a:prstGeom>
          <a:solidFill>
            <a:srgbClr val="FFFF00"/>
          </a:solidFill>
          <a:ln w="12700">
            <a:solidFill>
              <a:srgbClr val="FFFFFF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pPr algn="ctr"/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heap</a:t>
            </a:r>
          </a:p>
        </p:txBody>
      </p:sp>
      <p:sp>
        <p:nvSpPr>
          <p:cNvPr id="349203" name="Rectangle 19"/>
          <p:cNvSpPr>
            <a:spLocks noChangeArrowheads="1"/>
          </p:cNvSpPr>
          <p:nvPr/>
        </p:nvSpPr>
        <p:spPr bwMode="auto">
          <a:xfrm>
            <a:off x="2667000" y="2362200"/>
            <a:ext cx="3200400" cy="685800"/>
          </a:xfrm>
          <a:prstGeom prst="rect">
            <a:avLst/>
          </a:prstGeom>
          <a:solidFill>
            <a:srgbClr val="FF5050"/>
          </a:solidFill>
          <a:ln w="12700">
            <a:solidFill>
              <a:srgbClr val="FFFFFF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pPr algn="ctr"/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stack</a:t>
            </a:r>
          </a:p>
        </p:txBody>
      </p:sp>
      <p:sp>
        <p:nvSpPr>
          <p:cNvPr id="349204" name="Rectangle 20"/>
          <p:cNvSpPr>
            <a:spLocks noChangeArrowheads="1"/>
          </p:cNvSpPr>
          <p:nvPr/>
        </p:nvSpPr>
        <p:spPr bwMode="auto">
          <a:xfrm>
            <a:off x="2667000" y="5486400"/>
            <a:ext cx="3200400" cy="762000"/>
          </a:xfrm>
          <a:prstGeom prst="rect">
            <a:avLst/>
          </a:prstGeom>
          <a:solidFill>
            <a:srgbClr val="808080"/>
          </a:solidFill>
          <a:ln w="12700">
            <a:solidFill>
              <a:srgbClr val="FFFFFF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pPr algn="ctr"/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 </a:t>
            </a:r>
          </a:p>
        </p:txBody>
      </p:sp>
      <p:sp>
        <p:nvSpPr>
          <p:cNvPr id="349205" name="Text Box 21"/>
          <p:cNvSpPr txBox="1">
            <a:spLocks noChangeArrowheads="1"/>
          </p:cNvSpPr>
          <p:nvPr/>
        </p:nvSpPr>
        <p:spPr bwMode="auto">
          <a:xfrm>
            <a:off x="3810000" y="5562600"/>
            <a:ext cx="958850" cy="5191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code</a:t>
            </a:r>
          </a:p>
        </p:txBody>
      </p:sp>
      <p:sp>
        <p:nvSpPr>
          <p:cNvPr id="349206" name="Text Box 22"/>
          <p:cNvSpPr txBox="1">
            <a:spLocks noChangeArrowheads="1"/>
          </p:cNvSpPr>
          <p:nvPr/>
        </p:nvSpPr>
        <p:spPr bwMode="auto">
          <a:xfrm>
            <a:off x="2971800" y="4876800"/>
            <a:ext cx="2663825" cy="5191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initialized data</a:t>
            </a:r>
          </a:p>
        </p:txBody>
      </p:sp>
      <p:sp>
        <p:nvSpPr>
          <p:cNvPr id="349207" name="Line 23"/>
          <p:cNvSpPr>
            <a:spLocks noChangeShapeType="1"/>
          </p:cNvSpPr>
          <p:nvPr/>
        </p:nvSpPr>
        <p:spPr bwMode="auto">
          <a:xfrm flipV="1">
            <a:off x="4191000" y="3657600"/>
            <a:ext cx="0" cy="609600"/>
          </a:xfrm>
          <a:prstGeom prst="line">
            <a:avLst/>
          </a:prstGeom>
          <a:noFill/>
          <a:ln w="5715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49208" name="Line 24"/>
          <p:cNvSpPr>
            <a:spLocks noChangeShapeType="1"/>
          </p:cNvSpPr>
          <p:nvPr/>
        </p:nvSpPr>
        <p:spPr bwMode="auto">
          <a:xfrm>
            <a:off x="3200400" y="3048000"/>
            <a:ext cx="0" cy="609600"/>
          </a:xfrm>
          <a:prstGeom prst="line">
            <a:avLst/>
          </a:prstGeom>
          <a:noFill/>
          <a:ln w="5715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49209" name="Line 25"/>
          <p:cNvSpPr>
            <a:spLocks noChangeShapeType="1"/>
          </p:cNvSpPr>
          <p:nvPr/>
        </p:nvSpPr>
        <p:spPr bwMode="auto">
          <a:xfrm>
            <a:off x="4876800" y="3048000"/>
            <a:ext cx="0" cy="685800"/>
          </a:xfrm>
          <a:prstGeom prst="line">
            <a:avLst/>
          </a:prstGeom>
          <a:noFill/>
          <a:ln w="57150">
            <a:solidFill>
              <a:srgbClr val="0F0C19"/>
            </a:solidFill>
            <a:round/>
            <a:headEnd type="none" w="sm" len="sm"/>
            <a:tailEnd type="triangl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49210" name="Text Box 26"/>
          <p:cNvSpPr txBox="1">
            <a:spLocks noChangeArrowheads="1"/>
          </p:cNvSpPr>
          <p:nvPr/>
        </p:nvSpPr>
        <p:spPr bwMode="auto">
          <a:xfrm>
            <a:off x="6400800" y="2209800"/>
            <a:ext cx="2184400" cy="457200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address 2^n-1</a:t>
            </a:r>
          </a:p>
        </p:txBody>
      </p:sp>
      <p:sp>
        <p:nvSpPr>
          <p:cNvPr id="349211" name="Line 27"/>
          <p:cNvSpPr>
            <a:spLocks noChangeShapeType="1"/>
          </p:cNvSpPr>
          <p:nvPr/>
        </p:nvSpPr>
        <p:spPr bwMode="auto">
          <a:xfrm>
            <a:off x="5867400" y="2362200"/>
            <a:ext cx="7620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 type="triangle" w="med" len="med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49212" name="Line 28"/>
          <p:cNvSpPr>
            <a:spLocks noChangeShapeType="1"/>
          </p:cNvSpPr>
          <p:nvPr/>
        </p:nvSpPr>
        <p:spPr bwMode="auto">
          <a:xfrm flipH="1">
            <a:off x="5867400" y="5257800"/>
            <a:ext cx="914400" cy="914400"/>
          </a:xfrm>
          <a:prstGeom prst="line">
            <a:avLst/>
          </a:prstGeom>
          <a:noFill/>
          <a:ln w="57150">
            <a:solidFill>
              <a:srgbClr val="0F0C19"/>
            </a:solidFill>
            <a:round/>
            <a:headEnd type="none" w="sm" len="sm"/>
            <a:tailEnd type="triangl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49213" name="Text Box 29"/>
          <p:cNvSpPr txBox="1">
            <a:spLocks noChangeArrowheads="1"/>
          </p:cNvSpPr>
          <p:nvPr/>
        </p:nvSpPr>
        <p:spPr bwMode="auto">
          <a:xfrm>
            <a:off x="6156325" y="4797425"/>
            <a:ext cx="2244725" cy="5191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address &gt;= 0</a:t>
            </a:r>
          </a:p>
        </p:txBody>
      </p:sp>
      <p:sp>
        <p:nvSpPr>
          <p:cNvPr id="349214" name="Text Box 30"/>
          <p:cNvSpPr txBox="1">
            <a:spLocks noChangeArrowheads="1"/>
          </p:cNvSpPr>
          <p:nvPr/>
        </p:nvSpPr>
        <p:spPr bwMode="auto">
          <a:xfrm>
            <a:off x="228600" y="1387475"/>
            <a:ext cx="8558213" cy="822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 dirty="0"/>
              <a:t>Process divided into segments, each has:</a:t>
            </a:r>
          </a:p>
          <a:p>
            <a:r>
              <a:rPr lang="en-US" sz="2400" dirty="0"/>
              <a:t>- Code, data, heap (dynamic data) and stack (procedure calls)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328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Processes in Memory</a:t>
            </a:r>
          </a:p>
        </p:txBody>
      </p:sp>
      <p:sp>
        <p:nvSpPr>
          <p:cNvPr id="353283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536192"/>
            <a:ext cx="8229600" cy="4389120"/>
          </a:xfrm>
        </p:spPr>
        <p:txBody>
          <a:bodyPr>
            <a:normAutofit lnSpcReduction="10000"/>
          </a:bodyPr>
          <a:lstStyle/>
          <a:p>
            <a:r>
              <a:rPr lang="en-US" sz="2400"/>
              <a:t>We want many of them to coexist</a:t>
            </a:r>
          </a:p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endParaRPr lang="en-US" sz="2400"/>
          </a:p>
          <a:p>
            <a:r>
              <a:rPr lang="en-US" sz="2400"/>
              <a:t>Issues:</a:t>
            </a:r>
          </a:p>
          <a:p>
            <a:pPr lvl="1"/>
            <a:r>
              <a:rPr lang="en-US" sz="2000"/>
              <a:t>PowerPoint needs more memory than there is on machine?</a:t>
            </a:r>
          </a:p>
          <a:p>
            <a:pPr lvl="1"/>
            <a:r>
              <a:rPr lang="en-US" sz="2000"/>
              <a:t>What is visual studio tries to access 0x0005?</a:t>
            </a:r>
          </a:p>
          <a:p>
            <a:pPr lvl="1"/>
            <a:r>
              <a:rPr lang="en-US" sz="2000"/>
              <a:t>If PowerPoint is not using enough memory?</a:t>
            </a:r>
          </a:p>
          <a:p>
            <a:pPr lvl="1"/>
            <a:r>
              <a:rPr lang="en-US" sz="2000"/>
              <a:t>If OS needs to expand?</a:t>
            </a:r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131187-EDB3-40C9-881E-777C5C2AEE20}" type="slidenum">
              <a:rPr lang="en-US"/>
              <a:pPr/>
              <a:t>4</a:t>
            </a:fld>
            <a:endParaRPr lang="en-US"/>
          </a:p>
        </p:txBody>
      </p:sp>
      <p:sp>
        <p:nvSpPr>
          <p:cNvPr id="353284" name="Rectangle 4"/>
          <p:cNvSpPr>
            <a:spLocks noChangeArrowheads="1"/>
          </p:cNvSpPr>
          <p:nvPr/>
        </p:nvSpPr>
        <p:spPr bwMode="auto">
          <a:xfrm>
            <a:off x="2209800" y="2057400"/>
            <a:ext cx="3352800" cy="609600"/>
          </a:xfrm>
          <a:prstGeom prst="rect">
            <a:avLst/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OS</a:t>
            </a:r>
          </a:p>
        </p:txBody>
      </p:sp>
      <p:sp>
        <p:nvSpPr>
          <p:cNvPr id="353285" name="Rectangle 5"/>
          <p:cNvSpPr>
            <a:spLocks noChangeArrowheads="1"/>
          </p:cNvSpPr>
          <p:nvPr/>
        </p:nvSpPr>
        <p:spPr bwMode="auto">
          <a:xfrm>
            <a:off x="2209800" y="2667000"/>
            <a:ext cx="3352800" cy="609600"/>
          </a:xfrm>
          <a:prstGeom prst="rect">
            <a:avLst/>
          </a:prstGeom>
          <a:solidFill>
            <a:srgbClr val="FF00FF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PowerPoint</a:t>
            </a:r>
          </a:p>
        </p:txBody>
      </p:sp>
      <p:sp>
        <p:nvSpPr>
          <p:cNvPr id="353286" name="Rectangle 6"/>
          <p:cNvSpPr>
            <a:spLocks noChangeArrowheads="1"/>
          </p:cNvSpPr>
          <p:nvPr/>
        </p:nvSpPr>
        <p:spPr bwMode="auto">
          <a:xfrm>
            <a:off x="2209800" y="3276600"/>
            <a:ext cx="3352800" cy="609600"/>
          </a:xfrm>
          <a:prstGeom prst="rect">
            <a:avLst/>
          </a:prstGeom>
          <a:solidFill>
            <a:srgbClr val="008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/>
              <a:t>Visual Studio</a:t>
            </a:r>
          </a:p>
        </p:txBody>
      </p:sp>
      <p:sp>
        <p:nvSpPr>
          <p:cNvPr id="353287" name="Text Box 7"/>
          <p:cNvSpPr txBox="1">
            <a:spLocks noChangeArrowheads="1"/>
          </p:cNvSpPr>
          <p:nvPr/>
        </p:nvSpPr>
        <p:spPr bwMode="auto">
          <a:xfrm>
            <a:off x="5638800" y="1870075"/>
            <a:ext cx="1017588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latin typeface="Comic Sans MS" pitchFamily="66" charset="0"/>
              </a:rPr>
              <a:t>0x0000</a:t>
            </a:r>
          </a:p>
        </p:txBody>
      </p:sp>
      <p:sp>
        <p:nvSpPr>
          <p:cNvPr id="353288" name="Text Box 8"/>
          <p:cNvSpPr txBox="1">
            <a:spLocks noChangeArrowheads="1"/>
          </p:cNvSpPr>
          <p:nvPr/>
        </p:nvSpPr>
        <p:spPr bwMode="auto">
          <a:xfrm>
            <a:off x="5638800" y="2528888"/>
            <a:ext cx="9445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latin typeface="Comic Sans MS" pitchFamily="66" charset="0"/>
              </a:rPr>
              <a:t>0x1100</a:t>
            </a:r>
          </a:p>
        </p:txBody>
      </p:sp>
      <p:sp>
        <p:nvSpPr>
          <p:cNvPr id="353289" name="Text Box 9"/>
          <p:cNvSpPr txBox="1">
            <a:spLocks noChangeArrowheads="1"/>
          </p:cNvSpPr>
          <p:nvPr/>
        </p:nvSpPr>
        <p:spPr bwMode="auto">
          <a:xfrm>
            <a:off x="5638800" y="3062288"/>
            <a:ext cx="94456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latin typeface="Comic Sans MS" pitchFamily="66" charset="0"/>
              </a:rPr>
              <a:t>0x1210</a:t>
            </a:r>
          </a:p>
        </p:txBody>
      </p:sp>
      <p:sp>
        <p:nvSpPr>
          <p:cNvPr id="353290" name="Text Box 10"/>
          <p:cNvSpPr txBox="1">
            <a:spLocks noChangeArrowheads="1"/>
          </p:cNvSpPr>
          <p:nvPr/>
        </p:nvSpPr>
        <p:spPr bwMode="auto">
          <a:xfrm>
            <a:off x="5638800" y="3671888"/>
            <a:ext cx="1017588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>
                <a:latin typeface="Comic Sans MS" pitchFamily="66" charset="0"/>
              </a:rPr>
              <a:t>0x2300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22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Issues</a:t>
            </a:r>
          </a:p>
        </p:txBody>
      </p:sp>
      <p:sp>
        <p:nvSpPr>
          <p:cNvPr id="35225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Protection: Errors in process should not affect others</a:t>
            </a:r>
          </a:p>
          <a:p>
            <a:r>
              <a:rPr lang="en-US" sz="2400"/>
              <a:t>Transparency: Should run despite memory size/location</a:t>
            </a:r>
          </a:p>
        </p:txBody>
      </p:sp>
      <p:sp>
        <p:nvSpPr>
          <p:cNvPr id="2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A8014B-6BD1-4CA4-B45F-52973D50FD26}" type="slidenum">
              <a:rPr lang="en-US"/>
              <a:pPr/>
              <a:t>5</a:t>
            </a:fld>
            <a:endParaRPr lang="en-US"/>
          </a:p>
        </p:txBody>
      </p:sp>
      <p:grpSp>
        <p:nvGrpSpPr>
          <p:cNvPr id="2" name="Group 24"/>
          <p:cNvGrpSpPr>
            <a:grpSpLocks/>
          </p:cNvGrpSpPr>
          <p:nvPr/>
        </p:nvGrpSpPr>
        <p:grpSpPr bwMode="auto">
          <a:xfrm>
            <a:off x="787400" y="2971800"/>
            <a:ext cx="838200" cy="457200"/>
            <a:chOff x="864" y="1728"/>
            <a:chExt cx="528" cy="356"/>
          </a:xfrm>
        </p:grpSpPr>
        <p:sp>
          <p:nvSpPr>
            <p:cNvPr id="352281" name="Rectangle 25"/>
            <p:cNvSpPr>
              <a:spLocks noChangeArrowheads="1"/>
            </p:cNvSpPr>
            <p:nvPr/>
          </p:nvSpPr>
          <p:spPr bwMode="auto">
            <a:xfrm>
              <a:off x="864" y="1728"/>
              <a:ext cx="528" cy="336"/>
            </a:xfrm>
            <a:prstGeom prst="rect">
              <a:avLst/>
            </a:prstGeom>
            <a:solidFill>
              <a:srgbClr val="FF6633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52282" name="Text Box 26"/>
            <p:cNvSpPr txBox="1">
              <a:spLocks noChangeArrowheads="1"/>
            </p:cNvSpPr>
            <p:nvPr/>
          </p:nvSpPr>
          <p:spPr bwMode="auto">
            <a:xfrm>
              <a:off x="912" y="1728"/>
              <a:ext cx="416" cy="356"/>
            </a:xfrm>
            <a:prstGeom prst="rect">
              <a:avLst/>
            </a:prstGeom>
            <a:solidFill>
              <a:srgbClr val="FF6633"/>
            </a:solidFill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gcc</a:t>
              </a:r>
            </a:p>
          </p:txBody>
        </p:sp>
      </p:grpSp>
      <p:sp>
        <p:nvSpPr>
          <p:cNvPr id="352283" name="Line 27"/>
          <p:cNvSpPr>
            <a:spLocks noChangeShapeType="1"/>
          </p:cNvSpPr>
          <p:nvPr/>
        </p:nvSpPr>
        <p:spPr bwMode="auto">
          <a:xfrm flipV="1">
            <a:off x="1930400" y="3835400"/>
            <a:ext cx="2133600" cy="73977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84" name="Text Box 28"/>
          <p:cNvSpPr txBox="1">
            <a:spLocks noChangeArrowheads="1"/>
          </p:cNvSpPr>
          <p:nvPr/>
        </p:nvSpPr>
        <p:spPr bwMode="auto">
          <a:xfrm>
            <a:off x="2387600" y="3957638"/>
            <a:ext cx="1306513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virtual 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address</a:t>
            </a:r>
          </a:p>
        </p:txBody>
      </p:sp>
      <p:sp>
        <p:nvSpPr>
          <p:cNvPr id="352285" name="Rectangle 29"/>
          <p:cNvSpPr>
            <a:spLocks noChangeArrowheads="1"/>
          </p:cNvSpPr>
          <p:nvPr/>
        </p:nvSpPr>
        <p:spPr bwMode="auto">
          <a:xfrm>
            <a:off x="4064000" y="3657600"/>
            <a:ext cx="1752600" cy="1101725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86" name="Rectangle 30"/>
          <p:cNvSpPr>
            <a:spLocks noChangeArrowheads="1"/>
          </p:cNvSpPr>
          <p:nvPr/>
        </p:nvSpPr>
        <p:spPr bwMode="auto">
          <a:xfrm>
            <a:off x="406400" y="4314825"/>
            <a:ext cx="1524000" cy="492125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87" name="Text Box 31"/>
          <p:cNvSpPr txBox="1">
            <a:spLocks noChangeArrowheads="1"/>
          </p:cNvSpPr>
          <p:nvPr/>
        </p:nvSpPr>
        <p:spPr bwMode="auto">
          <a:xfrm>
            <a:off x="787400" y="4375150"/>
            <a:ext cx="7508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CPU</a:t>
            </a:r>
          </a:p>
        </p:txBody>
      </p:sp>
      <p:sp>
        <p:nvSpPr>
          <p:cNvPr id="352288" name="Line 32"/>
          <p:cNvSpPr>
            <a:spLocks noChangeShapeType="1"/>
          </p:cNvSpPr>
          <p:nvPr/>
        </p:nvSpPr>
        <p:spPr bwMode="auto">
          <a:xfrm>
            <a:off x="1092200" y="3403600"/>
            <a:ext cx="1588" cy="91122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89" name="Text Box 33"/>
          <p:cNvSpPr txBox="1">
            <a:spLocks noChangeArrowheads="1"/>
          </p:cNvSpPr>
          <p:nvPr/>
        </p:nvSpPr>
        <p:spPr bwMode="auto">
          <a:xfrm>
            <a:off x="254000" y="3649663"/>
            <a:ext cx="18557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Load  Store</a:t>
            </a:r>
            <a:endParaRPr lang="en-US" sz="20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52290" name="Text Box 34"/>
          <p:cNvSpPr txBox="1">
            <a:spLocks noChangeArrowheads="1"/>
          </p:cNvSpPr>
          <p:nvPr/>
        </p:nvSpPr>
        <p:spPr bwMode="auto">
          <a:xfrm>
            <a:off x="4140200" y="3341688"/>
            <a:ext cx="1747838" cy="11874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endParaRPr lang="en-US" sz="2400">
              <a:solidFill>
                <a:srgbClr val="3333CC"/>
              </a:solidFill>
              <a:latin typeface="Comic Sans MS" pitchFamily="66" charset="0"/>
            </a:endParaRPr>
          </a:p>
          <a:p>
            <a:r>
              <a:rPr lang="en-US" sz="2400">
                <a:solidFill>
                  <a:srgbClr val="3333CC"/>
                </a:solidFill>
                <a:latin typeface="Comic Sans MS" pitchFamily="66" charset="0"/>
              </a:rPr>
              <a:t>legal addr?</a:t>
            </a:r>
          </a:p>
          <a:p>
            <a:r>
              <a:rPr lang="en-US" sz="2400">
                <a:solidFill>
                  <a:srgbClr val="0F0C19"/>
                </a:solidFill>
                <a:latin typeface="Comic Sans MS" pitchFamily="66" charset="0"/>
              </a:rPr>
              <a:t>Illegal?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52291" name="Line 35"/>
          <p:cNvSpPr>
            <a:spLocks noChangeShapeType="1"/>
          </p:cNvSpPr>
          <p:nvPr/>
        </p:nvSpPr>
        <p:spPr bwMode="auto">
          <a:xfrm flipV="1">
            <a:off x="5816600" y="3527425"/>
            <a:ext cx="1524000" cy="43497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92" name="Text Box 36"/>
          <p:cNvSpPr txBox="1">
            <a:spLocks noChangeArrowheads="1"/>
          </p:cNvSpPr>
          <p:nvPr/>
        </p:nvSpPr>
        <p:spPr bwMode="auto">
          <a:xfrm>
            <a:off x="5943600" y="3429000"/>
            <a:ext cx="1308100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Physical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address</a:t>
            </a:r>
          </a:p>
        </p:txBody>
      </p:sp>
      <p:sp>
        <p:nvSpPr>
          <p:cNvPr id="352293" name="Rectangle 37"/>
          <p:cNvSpPr>
            <a:spLocks noChangeArrowheads="1"/>
          </p:cNvSpPr>
          <p:nvPr/>
        </p:nvSpPr>
        <p:spPr bwMode="auto">
          <a:xfrm>
            <a:off x="7264400" y="3033713"/>
            <a:ext cx="1371600" cy="191135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94" name="Text Box 38"/>
          <p:cNvSpPr txBox="1">
            <a:spLocks noChangeArrowheads="1"/>
          </p:cNvSpPr>
          <p:nvPr/>
        </p:nvSpPr>
        <p:spPr bwMode="auto">
          <a:xfrm>
            <a:off x="7327900" y="3649663"/>
            <a:ext cx="1308100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Physical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memory</a:t>
            </a:r>
          </a:p>
        </p:txBody>
      </p:sp>
      <p:sp>
        <p:nvSpPr>
          <p:cNvPr id="352295" name="Freeform 39"/>
          <p:cNvSpPr>
            <a:spLocks/>
          </p:cNvSpPr>
          <p:nvPr/>
        </p:nvSpPr>
        <p:spPr bwMode="auto">
          <a:xfrm>
            <a:off x="1930400" y="4318000"/>
            <a:ext cx="4826000" cy="750888"/>
          </a:xfrm>
          <a:custGeom>
            <a:avLst/>
            <a:gdLst/>
            <a:ahLst/>
            <a:cxnLst>
              <a:cxn ang="0">
                <a:pos x="2112" y="56"/>
              </a:cxn>
              <a:cxn ang="0">
                <a:pos x="2256" y="56"/>
              </a:cxn>
              <a:cxn ang="0">
                <a:pos x="2880" y="392"/>
              </a:cxn>
              <a:cxn ang="0">
                <a:pos x="1296" y="584"/>
              </a:cxn>
              <a:cxn ang="0">
                <a:pos x="0" y="392"/>
              </a:cxn>
            </a:cxnLst>
            <a:rect l="0" t="0" r="r" b="b"/>
            <a:pathLst>
              <a:path w="3040" h="584">
                <a:moveTo>
                  <a:pt x="2112" y="56"/>
                </a:moveTo>
                <a:cubicBezTo>
                  <a:pt x="2120" y="28"/>
                  <a:pt x="2128" y="0"/>
                  <a:pt x="2256" y="56"/>
                </a:cubicBezTo>
                <a:cubicBezTo>
                  <a:pt x="2384" y="112"/>
                  <a:pt x="3040" y="304"/>
                  <a:pt x="2880" y="392"/>
                </a:cubicBezTo>
                <a:cubicBezTo>
                  <a:pt x="2720" y="480"/>
                  <a:pt x="1776" y="584"/>
                  <a:pt x="1296" y="584"/>
                </a:cubicBezTo>
                <a:cubicBezTo>
                  <a:pt x="816" y="584"/>
                  <a:pt x="408" y="488"/>
                  <a:pt x="0" y="392"/>
                </a:cubicBezTo>
              </a:path>
            </a:pathLst>
          </a:custGeom>
          <a:noFill/>
          <a:ln w="38100" cap="flat" cmpd="sng">
            <a:solidFill>
              <a:srgbClr val="FF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96" name="Text Box 40"/>
          <p:cNvSpPr txBox="1">
            <a:spLocks noChangeArrowheads="1"/>
          </p:cNvSpPr>
          <p:nvPr/>
        </p:nvSpPr>
        <p:spPr bwMode="auto">
          <a:xfrm>
            <a:off x="3590925" y="4735513"/>
            <a:ext cx="88106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FF0000"/>
                </a:solidFill>
                <a:latin typeface="Comic Sans MS" pitchFamily="66" charset="0"/>
              </a:rPr>
              <a:t>fault</a:t>
            </a:r>
          </a:p>
        </p:txBody>
      </p:sp>
      <p:sp>
        <p:nvSpPr>
          <p:cNvPr id="352297" name="Freeform 41"/>
          <p:cNvSpPr>
            <a:spLocks/>
          </p:cNvSpPr>
          <p:nvPr/>
        </p:nvSpPr>
        <p:spPr bwMode="auto">
          <a:xfrm>
            <a:off x="152400" y="4876800"/>
            <a:ext cx="8331200" cy="762000"/>
          </a:xfrm>
          <a:custGeom>
            <a:avLst/>
            <a:gdLst/>
            <a:ahLst/>
            <a:cxnLst>
              <a:cxn ang="0">
                <a:pos x="4816" y="48"/>
              </a:cxn>
              <a:cxn ang="0">
                <a:pos x="4768" y="240"/>
              </a:cxn>
              <a:cxn ang="0">
                <a:pos x="4432" y="480"/>
              </a:cxn>
              <a:cxn ang="0">
                <a:pos x="688" y="480"/>
              </a:cxn>
              <a:cxn ang="0">
                <a:pos x="304" y="0"/>
              </a:cxn>
            </a:cxnLst>
            <a:rect l="0" t="0" r="r" b="b"/>
            <a:pathLst>
              <a:path w="5112" h="560">
                <a:moveTo>
                  <a:pt x="4816" y="48"/>
                </a:moveTo>
                <a:cubicBezTo>
                  <a:pt x="4824" y="108"/>
                  <a:pt x="4832" y="168"/>
                  <a:pt x="4768" y="240"/>
                </a:cubicBezTo>
                <a:cubicBezTo>
                  <a:pt x="4704" y="312"/>
                  <a:pt x="5112" y="440"/>
                  <a:pt x="4432" y="480"/>
                </a:cubicBezTo>
                <a:cubicBezTo>
                  <a:pt x="3752" y="520"/>
                  <a:pt x="1376" y="560"/>
                  <a:pt x="688" y="480"/>
                </a:cubicBezTo>
                <a:cubicBezTo>
                  <a:pt x="0" y="400"/>
                  <a:pt x="152" y="200"/>
                  <a:pt x="304" y="0"/>
                </a:cubicBezTo>
              </a:path>
            </a:pathLst>
          </a:custGeom>
          <a:noFill/>
          <a:ln w="38100" cap="flat" cmpd="sng">
            <a:solidFill>
              <a:srgbClr val="FF6633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2298" name="Text Box 42"/>
          <p:cNvSpPr txBox="1">
            <a:spLocks noChangeArrowheads="1"/>
          </p:cNvSpPr>
          <p:nvPr/>
        </p:nvSpPr>
        <p:spPr bwMode="auto">
          <a:xfrm>
            <a:off x="2447925" y="5227638"/>
            <a:ext cx="817563" cy="457200"/>
          </a:xfrm>
          <a:prstGeom prst="rect">
            <a:avLst/>
          </a:prstGeom>
          <a:solidFill>
            <a:srgbClr val="FF6633"/>
          </a:solidFill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data</a:t>
            </a:r>
          </a:p>
        </p:txBody>
      </p:sp>
      <p:sp>
        <p:nvSpPr>
          <p:cNvPr id="352299" name="Text Box 43"/>
          <p:cNvSpPr txBox="1">
            <a:spLocks noChangeArrowheads="1"/>
          </p:cNvSpPr>
          <p:nvPr/>
        </p:nvSpPr>
        <p:spPr bwMode="auto">
          <a:xfrm>
            <a:off x="2514600" y="3124200"/>
            <a:ext cx="380841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 b="1">
                <a:solidFill>
                  <a:srgbClr val="0F0C19"/>
                </a:solidFill>
                <a:latin typeface="Comic Sans MS" pitchFamily="66" charset="0"/>
              </a:rPr>
              <a:t>Translation box (MMU)</a:t>
            </a:r>
          </a:p>
        </p:txBody>
      </p:sp>
      <p:sp>
        <p:nvSpPr>
          <p:cNvPr id="352300" name="Text Box 44"/>
          <p:cNvSpPr txBox="1">
            <a:spLocks noChangeArrowheads="1"/>
          </p:cNvSpPr>
          <p:nvPr/>
        </p:nvSpPr>
        <p:spPr bwMode="auto">
          <a:xfrm>
            <a:off x="3314700" y="6211888"/>
            <a:ext cx="3541713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2400"/>
              <a:t>How to do this mapping?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2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23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2283" grpId="0" animBg="1"/>
      <p:bldP spid="352284" grpId="0"/>
      <p:bldP spid="352288" grpId="0" animBg="1"/>
      <p:bldP spid="352289" grpId="0"/>
      <p:bldP spid="352291" grpId="0" animBg="1"/>
      <p:bldP spid="352292" grpId="0"/>
      <p:bldP spid="352295" grpId="0" animBg="1"/>
      <p:bldP spid="352296" grpId="0"/>
      <p:bldP spid="352297" grpId="0" animBg="1"/>
      <p:bldP spid="352298" grpId="0" animBg="1"/>
      <p:bldP spid="352300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430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6096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Scheme 1: Load-time Linking</a:t>
            </a:r>
          </a:p>
        </p:txBody>
      </p:sp>
      <p:sp>
        <p:nvSpPr>
          <p:cNvPr id="354307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828800"/>
            <a:ext cx="8229600" cy="4389120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Link as usual, but keep list of references</a:t>
            </a:r>
          </a:p>
          <a:p>
            <a:r>
              <a:rPr lang="en-US" sz="2400" dirty="0"/>
              <a:t>At load time: determine the new base address</a:t>
            </a:r>
          </a:p>
          <a:p>
            <a:pPr lvl="1"/>
            <a:r>
              <a:rPr lang="en-US" sz="2000" dirty="0"/>
              <a:t>Accordingly adjust all references (addition)</a:t>
            </a:r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r>
              <a:rPr lang="en-US" sz="2400" dirty="0"/>
              <a:t>Issues: handling multiple segments, moving in memory</a:t>
            </a:r>
          </a:p>
        </p:txBody>
      </p:sp>
      <p:sp>
        <p:nvSpPr>
          <p:cNvPr id="1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8891592-99E8-45C2-812F-937472CADDE9}" type="slidenum">
              <a:rPr lang="en-US"/>
              <a:pPr/>
              <a:t>6</a:t>
            </a:fld>
            <a:endParaRPr lang="en-US"/>
          </a:p>
        </p:txBody>
      </p:sp>
      <p:sp>
        <p:nvSpPr>
          <p:cNvPr id="354342" name="Rectangle 38"/>
          <p:cNvSpPr>
            <a:spLocks noChangeArrowheads="1"/>
          </p:cNvSpPr>
          <p:nvPr/>
        </p:nvSpPr>
        <p:spPr bwMode="auto">
          <a:xfrm>
            <a:off x="4876800" y="3962400"/>
            <a:ext cx="2133600" cy="1143000"/>
          </a:xfrm>
          <a:prstGeom prst="rect">
            <a:avLst/>
          </a:prstGeom>
          <a:solidFill>
            <a:srgbClr val="66FF66"/>
          </a:solidFill>
          <a:ln w="38100">
            <a:solidFill>
              <a:srgbClr val="0F0C19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4325" name="Rectangle 21"/>
          <p:cNvSpPr>
            <a:spLocks noChangeArrowheads="1"/>
          </p:cNvSpPr>
          <p:nvPr/>
        </p:nvSpPr>
        <p:spPr bwMode="auto">
          <a:xfrm>
            <a:off x="917575" y="3962400"/>
            <a:ext cx="1676400" cy="1143000"/>
          </a:xfrm>
          <a:prstGeom prst="rect">
            <a:avLst/>
          </a:prstGeom>
          <a:solidFill>
            <a:srgbClr val="66FF66"/>
          </a:solidFill>
          <a:ln w="38100">
            <a:solidFill>
              <a:srgbClr val="0F0C19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4326" name="Text Box 22"/>
          <p:cNvSpPr txBox="1">
            <a:spLocks noChangeArrowheads="1"/>
          </p:cNvSpPr>
          <p:nvPr/>
        </p:nvSpPr>
        <p:spPr bwMode="auto">
          <a:xfrm>
            <a:off x="2593975" y="5029200"/>
            <a:ext cx="1243013" cy="457200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0x1000</a:t>
            </a:r>
          </a:p>
        </p:txBody>
      </p:sp>
      <p:sp>
        <p:nvSpPr>
          <p:cNvPr id="354327" name="Text Box 23"/>
          <p:cNvSpPr txBox="1">
            <a:spLocks noChangeArrowheads="1"/>
          </p:cNvSpPr>
          <p:nvPr/>
        </p:nvSpPr>
        <p:spPr bwMode="auto">
          <a:xfrm>
            <a:off x="993775" y="3352800"/>
            <a:ext cx="1917700" cy="5191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static </a:t>
            </a:r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a.out</a:t>
            </a:r>
          </a:p>
        </p:txBody>
      </p:sp>
      <p:sp>
        <p:nvSpPr>
          <p:cNvPr id="354328" name="Text Box 24"/>
          <p:cNvSpPr txBox="1">
            <a:spLocks noChangeArrowheads="1"/>
          </p:cNvSpPr>
          <p:nvPr/>
        </p:nvSpPr>
        <p:spPr bwMode="auto">
          <a:xfrm>
            <a:off x="2654300" y="3779838"/>
            <a:ext cx="1292225" cy="457200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0x3000</a:t>
            </a:r>
          </a:p>
        </p:txBody>
      </p:sp>
      <p:sp>
        <p:nvSpPr>
          <p:cNvPr id="354329" name="Rectangle 25"/>
          <p:cNvSpPr>
            <a:spLocks noChangeArrowheads="1"/>
          </p:cNvSpPr>
          <p:nvPr/>
        </p:nvSpPr>
        <p:spPr bwMode="auto">
          <a:xfrm>
            <a:off x="4879975" y="2971800"/>
            <a:ext cx="2133600" cy="2743200"/>
          </a:xfrm>
          <a:prstGeom prst="rect">
            <a:avLst/>
          </a:prstGeom>
          <a:noFill/>
          <a:ln w="38100">
            <a:solidFill>
              <a:srgbClr val="0F0C19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4330" name="Line 26"/>
          <p:cNvSpPr>
            <a:spLocks noChangeShapeType="1"/>
          </p:cNvSpPr>
          <p:nvPr/>
        </p:nvSpPr>
        <p:spPr bwMode="auto">
          <a:xfrm>
            <a:off x="4879975" y="3581400"/>
            <a:ext cx="21336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4333" name="Text Box 29"/>
          <p:cNvSpPr txBox="1">
            <a:spLocks noChangeArrowheads="1"/>
          </p:cNvSpPr>
          <p:nvPr/>
        </p:nvSpPr>
        <p:spPr bwMode="auto">
          <a:xfrm>
            <a:off x="7013575" y="4800600"/>
            <a:ext cx="1330325" cy="495300"/>
          </a:xfrm>
          <a:prstGeom prst="rect">
            <a:avLst/>
          </a:prstGeom>
          <a:noFill/>
          <a:ln w="38100">
            <a:solidFill>
              <a:srgbClr val="FFFFFF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0x4000</a:t>
            </a:r>
          </a:p>
        </p:txBody>
      </p:sp>
      <p:sp>
        <p:nvSpPr>
          <p:cNvPr id="354334" name="Text Box 30"/>
          <p:cNvSpPr txBox="1">
            <a:spLocks noChangeArrowheads="1"/>
          </p:cNvSpPr>
          <p:nvPr/>
        </p:nvSpPr>
        <p:spPr bwMode="auto">
          <a:xfrm>
            <a:off x="5549900" y="3017838"/>
            <a:ext cx="638175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OS</a:t>
            </a:r>
          </a:p>
        </p:txBody>
      </p:sp>
      <p:sp>
        <p:nvSpPr>
          <p:cNvPr id="354335" name="Line 31"/>
          <p:cNvSpPr>
            <a:spLocks noChangeShapeType="1"/>
          </p:cNvSpPr>
          <p:nvPr/>
        </p:nvSpPr>
        <p:spPr bwMode="auto">
          <a:xfrm>
            <a:off x="2593975" y="4267200"/>
            <a:ext cx="2209800" cy="3048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4337" name="Text Box 33"/>
          <p:cNvSpPr txBox="1">
            <a:spLocks noChangeArrowheads="1"/>
          </p:cNvSpPr>
          <p:nvPr/>
        </p:nvSpPr>
        <p:spPr bwMode="auto">
          <a:xfrm>
            <a:off x="914400" y="4419600"/>
            <a:ext cx="1789113" cy="3968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jump 0x2000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54338" name="Text Box 34"/>
          <p:cNvSpPr txBox="1">
            <a:spLocks noChangeArrowheads="1"/>
          </p:cNvSpPr>
          <p:nvPr/>
        </p:nvSpPr>
        <p:spPr bwMode="auto">
          <a:xfrm>
            <a:off x="5029200" y="4419600"/>
            <a:ext cx="1789113" cy="3968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jump 0x5000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54339" name="Text Box 35"/>
          <p:cNvSpPr txBox="1">
            <a:spLocks noChangeArrowheads="1"/>
          </p:cNvSpPr>
          <p:nvPr/>
        </p:nvSpPr>
        <p:spPr bwMode="auto">
          <a:xfrm>
            <a:off x="7089775" y="3810000"/>
            <a:ext cx="1292225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0x6000</a:t>
            </a:r>
          </a:p>
        </p:txBody>
      </p:sp>
      <p:sp>
        <p:nvSpPr>
          <p:cNvPr id="354341" name="Text Box 37"/>
          <p:cNvSpPr txBox="1">
            <a:spLocks noChangeArrowheads="1"/>
          </p:cNvSpPr>
          <p:nvPr/>
        </p:nvSpPr>
        <p:spPr bwMode="auto">
          <a:xfrm>
            <a:off x="914400" y="4419600"/>
            <a:ext cx="1789113" cy="3968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jump 0x2000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3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3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3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3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4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4342" grpId="0" animBg="1"/>
      <p:bldP spid="354333" grpId="0" animBg="1"/>
      <p:bldP spid="354335" grpId="0" animBg="1"/>
      <p:bldP spid="354338" grpId="0"/>
      <p:bldP spid="354339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533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627888"/>
            <a:ext cx="8229600" cy="1143000"/>
          </a:xfrm>
        </p:spPr>
        <p:txBody>
          <a:bodyPr/>
          <a:lstStyle/>
          <a:p>
            <a:r>
              <a:rPr lang="en-US" sz="4000">
                <a:solidFill>
                  <a:srgbClr val="0000FF"/>
                </a:solidFill>
              </a:rPr>
              <a:t>Scheme 2: Execution-time Linking</a:t>
            </a:r>
          </a:p>
        </p:txBody>
      </p:sp>
      <p:sp>
        <p:nvSpPr>
          <p:cNvPr id="355331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859280"/>
            <a:ext cx="8229600" cy="4389120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Use hardware (base + limit </a:t>
            </a:r>
            <a:r>
              <a:rPr lang="en-US" sz="2400" dirty="0" err="1"/>
              <a:t>reg</a:t>
            </a:r>
            <a:r>
              <a:rPr lang="en-US" sz="2400" dirty="0"/>
              <a:t>) to solve the problem</a:t>
            </a:r>
          </a:p>
          <a:p>
            <a:pPr lvl="1"/>
            <a:r>
              <a:rPr lang="en-US" sz="2000" dirty="0"/>
              <a:t>Done for every memory access</a:t>
            </a:r>
          </a:p>
          <a:p>
            <a:pPr lvl="1"/>
            <a:r>
              <a:rPr lang="en-US" sz="2000" dirty="0"/>
              <a:t>Relocation: physical address = logical (virtual) address + base</a:t>
            </a:r>
          </a:p>
          <a:p>
            <a:pPr lvl="1"/>
            <a:r>
              <a:rPr lang="en-US" sz="2000" dirty="0"/>
              <a:t>Protection: is virtual address &lt; limit?</a:t>
            </a:r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r>
              <a:rPr lang="en-US" sz="2000" dirty="0"/>
              <a:t>When process runs, base register = 0x3000, bounds register = 0x2000.  Jump </a:t>
            </a:r>
            <a:r>
              <a:rPr lang="en-US" sz="2000" dirty="0" err="1"/>
              <a:t>addr</a:t>
            </a:r>
            <a:r>
              <a:rPr lang="en-US" sz="2000" dirty="0"/>
              <a:t> = 0x2000 + 0x3000 = 0x5000</a:t>
            </a:r>
          </a:p>
        </p:txBody>
      </p:sp>
      <p:sp>
        <p:nvSpPr>
          <p:cNvPr id="2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BFF19E9-023E-42DA-976D-E57A820FDE31}" type="slidenum">
              <a:rPr lang="en-US"/>
              <a:pPr/>
              <a:t>7</a:t>
            </a:fld>
            <a:endParaRPr lang="en-US"/>
          </a:p>
        </p:txBody>
      </p:sp>
      <p:sp>
        <p:nvSpPr>
          <p:cNvPr id="355351" name="Rectangle 23"/>
          <p:cNvSpPr>
            <a:spLocks noChangeArrowheads="1"/>
          </p:cNvSpPr>
          <p:nvPr/>
        </p:nvSpPr>
        <p:spPr bwMode="auto">
          <a:xfrm>
            <a:off x="5486400" y="3962400"/>
            <a:ext cx="2133600" cy="9906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5352" name="Rectangle 24"/>
          <p:cNvSpPr>
            <a:spLocks noChangeArrowheads="1"/>
          </p:cNvSpPr>
          <p:nvPr/>
        </p:nvSpPr>
        <p:spPr bwMode="auto">
          <a:xfrm>
            <a:off x="228600" y="3962400"/>
            <a:ext cx="1676400" cy="1447800"/>
          </a:xfrm>
          <a:prstGeom prst="rect">
            <a:avLst/>
          </a:prstGeom>
          <a:solidFill>
            <a:srgbClr val="66FF66"/>
          </a:solidFill>
          <a:ln w="38100">
            <a:solidFill>
              <a:srgbClr val="0F0C19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5353" name="Text Box 25"/>
          <p:cNvSpPr txBox="1">
            <a:spLocks noChangeArrowheads="1"/>
          </p:cNvSpPr>
          <p:nvPr/>
        </p:nvSpPr>
        <p:spPr bwMode="auto">
          <a:xfrm>
            <a:off x="1905000" y="5029200"/>
            <a:ext cx="1243013" cy="457200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0x1000</a:t>
            </a:r>
          </a:p>
        </p:txBody>
      </p:sp>
      <p:sp>
        <p:nvSpPr>
          <p:cNvPr id="355354" name="Text Box 26"/>
          <p:cNvSpPr txBox="1">
            <a:spLocks noChangeArrowheads="1"/>
          </p:cNvSpPr>
          <p:nvPr/>
        </p:nvSpPr>
        <p:spPr bwMode="auto">
          <a:xfrm>
            <a:off x="685800" y="3276600"/>
            <a:ext cx="995363" cy="5191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a.out</a:t>
            </a:r>
          </a:p>
        </p:txBody>
      </p:sp>
      <p:sp>
        <p:nvSpPr>
          <p:cNvPr id="355355" name="Text Box 27"/>
          <p:cNvSpPr txBox="1">
            <a:spLocks noChangeArrowheads="1"/>
          </p:cNvSpPr>
          <p:nvPr/>
        </p:nvSpPr>
        <p:spPr bwMode="auto">
          <a:xfrm>
            <a:off x="1965325" y="3779838"/>
            <a:ext cx="1292225" cy="457200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0x3000</a:t>
            </a:r>
          </a:p>
        </p:txBody>
      </p:sp>
      <p:sp>
        <p:nvSpPr>
          <p:cNvPr id="355356" name="Rectangle 28"/>
          <p:cNvSpPr>
            <a:spLocks noChangeArrowheads="1"/>
          </p:cNvSpPr>
          <p:nvPr/>
        </p:nvSpPr>
        <p:spPr bwMode="auto">
          <a:xfrm>
            <a:off x="5486400" y="2895600"/>
            <a:ext cx="2133600" cy="2743200"/>
          </a:xfrm>
          <a:prstGeom prst="rect">
            <a:avLst/>
          </a:prstGeom>
          <a:noFill/>
          <a:ln w="38100">
            <a:solidFill>
              <a:srgbClr val="0F0C19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5357" name="Line 29"/>
          <p:cNvSpPr>
            <a:spLocks noChangeShapeType="1"/>
          </p:cNvSpPr>
          <p:nvPr/>
        </p:nvSpPr>
        <p:spPr bwMode="auto">
          <a:xfrm>
            <a:off x="5486400" y="3505200"/>
            <a:ext cx="21336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5358" name="Line 30"/>
          <p:cNvSpPr>
            <a:spLocks noChangeShapeType="1"/>
          </p:cNvSpPr>
          <p:nvPr/>
        </p:nvSpPr>
        <p:spPr bwMode="auto">
          <a:xfrm>
            <a:off x="5486400" y="3962400"/>
            <a:ext cx="21336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5359" name="Line 31"/>
          <p:cNvSpPr>
            <a:spLocks noChangeShapeType="1"/>
          </p:cNvSpPr>
          <p:nvPr/>
        </p:nvSpPr>
        <p:spPr bwMode="auto">
          <a:xfrm>
            <a:off x="5486400" y="4953000"/>
            <a:ext cx="21336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55360" name="Text Box 32"/>
          <p:cNvSpPr txBox="1">
            <a:spLocks noChangeArrowheads="1"/>
          </p:cNvSpPr>
          <p:nvPr/>
        </p:nvSpPr>
        <p:spPr bwMode="auto">
          <a:xfrm>
            <a:off x="7620000" y="4724400"/>
            <a:ext cx="1330325" cy="495300"/>
          </a:xfrm>
          <a:prstGeom prst="rect">
            <a:avLst/>
          </a:prstGeom>
          <a:noFill/>
          <a:ln w="38100">
            <a:solidFill>
              <a:srgbClr val="FFFFFF"/>
            </a:solidFill>
            <a:miter lim="800000"/>
            <a:headEnd type="none" w="sm" len="sm"/>
            <a:tailEnd type="none" w="sm" len="sm"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0x4000</a:t>
            </a:r>
          </a:p>
        </p:txBody>
      </p:sp>
      <p:sp>
        <p:nvSpPr>
          <p:cNvPr id="355361" name="Text Box 33"/>
          <p:cNvSpPr txBox="1">
            <a:spLocks noChangeArrowheads="1"/>
          </p:cNvSpPr>
          <p:nvPr/>
        </p:nvSpPr>
        <p:spPr bwMode="auto">
          <a:xfrm>
            <a:off x="6156325" y="2941638"/>
            <a:ext cx="638175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OS</a:t>
            </a:r>
          </a:p>
        </p:txBody>
      </p:sp>
      <p:sp>
        <p:nvSpPr>
          <p:cNvPr id="355362" name="Line 34"/>
          <p:cNvSpPr>
            <a:spLocks noChangeShapeType="1"/>
          </p:cNvSpPr>
          <p:nvPr/>
        </p:nvSpPr>
        <p:spPr bwMode="auto">
          <a:xfrm>
            <a:off x="1905000" y="4267200"/>
            <a:ext cx="1066800" cy="4572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5363" name="Text Box 35"/>
          <p:cNvSpPr txBox="1">
            <a:spLocks noChangeArrowheads="1"/>
          </p:cNvSpPr>
          <p:nvPr/>
        </p:nvSpPr>
        <p:spPr bwMode="auto">
          <a:xfrm>
            <a:off x="5562600" y="3962400"/>
            <a:ext cx="1058863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 a.out</a:t>
            </a:r>
          </a:p>
        </p:txBody>
      </p:sp>
      <p:sp>
        <p:nvSpPr>
          <p:cNvPr id="355364" name="Text Box 36"/>
          <p:cNvSpPr txBox="1">
            <a:spLocks noChangeArrowheads="1"/>
          </p:cNvSpPr>
          <p:nvPr/>
        </p:nvSpPr>
        <p:spPr bwMode="auto">
          <a:xfrm>
            <a:off x="228600" y="4648200"/>
            <a:ext cx="1789113" cy="3968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jump 0x2000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55365" name="Text Box 37"/>
          <p:cNvSpPr txBox="1">
            <a:spLocks noChangeArrowheads="1"/>
          </p:cNvSpPr>
          <p:nvPr/>
        </p:nvSpPr>
        <p:spPr bwMode="auto">
          <a:xfrm>
            <a:off x="5638800" y="4419600"/>
            <a:ext cx="1789113" cy="3968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jump 0x2000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55366" name="Text Box 38"/>
          <p:cNvSpPr txBox="1">
            <a:spLocks noChangeArrowheads="1"/>
          </p:cNvSpPr>
          <p:nvPr/>
        </p:nvSpPr>
        <p:spPr bwMode="auto">
          <a:xfrm>
            <a:off x="7696200" y="3733800"/>
            <a:ext cx="1292225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0x6000</a:t>
            </a:r>
          </a:p>
        </p:txBody>
      </p:sp>
      <p:sp>
        <p:nvSpPr>
          <p:cNvPr id="355367" name="Text Box 39"/>
          <p:cNvSpPr txBox="1">
            <a:spLocks noChangeArrowheads="1"/>
          </p:cNvSpPr>
          <p:nvPr/>
        </p:nvSpPr>
        <p:spPr bwMode="auto">
          <a:xfrm>
            <a:off x="3048000" y="4267200"/>
            <a:ext cx="1900238" cy="739775"/>
          </a:xfrm>
          <a:prstGeom prst="rect">
            <a:avLst/>
          </a:prstGeom>
          <a:noFill/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>
                <a:solidFill>
                  <a:srgbClr val="000099"/>
                </a:solidFill>
                <a:latin typeface="Comic Sans MS" pitchFamily="66" charset="0"/>
              </a:rPr>
              <a:t>Base: 0x3000</a:t>
            </a:r>
          </a:p>
          <a:p>
            <a:r>
              <a:rPr lang="en-US" sz="2000">
                <a:solidFill>
                  <a:srgbClr val="000099"/>
                </a:solidFill>
                <a:latin typeface="Comic Sans MS" pitchFamily="66" charset="0"/>
              </a:rPr>
              <a:t>Limit: 0x2000</a:t>
            </a:r>
          </a:p>
        </p:txBody>
      </p:sp>
      <p:sp>
        <p:nvSpPr>
          <p:cNvPr id="355368" name="Text Box 40"/>
          <p:cNvSpPr txBox="1">
            <a:spLocks noChangeArrowheads="1"/>
          </p:cNvSpPr>
          <p:nvPr/>
        </p:nvSpPr>
        <p:spPr bwMode="auto">
          <a:xfrm>
            <a:off x="3717925" y="3779838"/>
            <a:ext cx="9477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MMU</a:t>
            </a:r>
          </a:p>
        </p:txBody>
      </p:sp>
      <p:sp>
        <p:nvSpPr>
          <p:cNvPr id="355369" name="Line 41"/>
          <p:cNvSpPr>
            <a:spLocks noChangeShapeType="1"/>
          </p:cNvSpPr>
          <p:nvPr/>
        </p:nvSpPr>
        <p:spPr bwMode="auto">
          <a:xfrm flipV="1">
            <a:off x="5105400" y="4572000"/>
            <a:ext cx="381000" cy="762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63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Dynamic Translation</a:t>
            </a:r>
          </a:p>
        </p:txBody>
      </p:sp>
      <p:sp>
        <p:nvSpPr>
          <p:cNvPr id="35635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Memory Management Unit in hardware</a:t>
            </a:r>
          </a:p>
          <a:p>
            <a:pPr lvl="1"/>
            <a:r>
              <a:rPr lang="en-US" sz="2000"/>
              <a:t>Every process has its own address space</a:t>
            </a:r>
          </a:p>
        </p:txBody>
      </p:sp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2A726CD-0C97-457D-8990-138AAAF4E517}" type="slidenum">
              <a:rPr lang="en-US"/>
              <a:pPr/>
              <a:t>8</a:t>
            </a:fld>
            <a:endParaRPr lang="en-US"/>
          </a:p>
        </p:txBody>
      </p:sp>
      <p:sp>
        <p:nvSpPr>
          <p:cNvPr id="356371" name="Rectangle 19"/>
          <p:cNvSpPr>
            <a:spLocks noChangeArrowheads="1"/>
          </p:cNvSpPr>
          <p:nvPr/>
        </p:nvSpPr>
        <p:spPr bwMode="auto">
          <a:xfrm>
            <a:off x="685800" y="3624263"/>
            <a:ext cx="1676400" cy="1057275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72" name="Text Box 20"/>
          <p:cNvSpPr txBox="1">
            <a:spLocks noChangeArrowheads="1"/>
          </p:cNvSpPr>
          <p:nvPr/>
        </p:nvSpPr>
        <p:spPr bwMode="auto">
          <a:xfrm>
            <a:off x="1143000" y="3902075"/>
            <a:ext cx="750888" cy="45720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CPU</a:t>
            </a:r>
          </a:p>
        </p:txBody>
      </p:sp>
      <p:sp>
        <p:nvSpPr>
          <p:cNvPr id="356373" name="Rectangle 21"/>
          <p:cNvSpPr>
            <a:spLocks noChangeArrowheads="1"/>
          </p:cNvSpPr>
          <p:nvPr/>
        </p:nvSpPr>
        <p:spPr bwMode="auto">
          <a:xfrm>
            <a:off x="3733800" y="3846513"/>
            <a:ext cx="1600200" cy="557212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74" name="Text Box 22"/>
          <p:cNvSpPr txBox="1">
            <a:spLocks noChangeArrowheads="1"/>
          </p:cNvSpPr>
          <p:nvPr/>
        </p:nvSpPr>
        <p:spPr bwMode="auto">
          <a:xfrm>
            <a:off x="3962400" y="3957638"/>
            <a:ext cx="9477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MMU</a:t>
            </a:r>
          </a:p>
        </p:txBody>
      </p:sp>
      <p:sp>
        <p:nvSpPr>
          <p:cNvPr id="356375" name="Line 23"/>
          <p:cNvSpPr>
            <a:spLocks noChangeShapeType="1"/>
          </p:cNvSpPr>
          <p:nvPr/>
        </p:nvSpPr>
        <p:spPr bwMode="auto">
          <a:xfrm>
            <a:off x="2438400" y="4068763"/>
            <a:ext cx="12192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triangl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76" name="Line 24"/>
          <p:cNvSpPr>
            <a:spLocks noChangeShapeType="1"/>
          </p:cNvSpPr>
          <p:nvPr/>
        </p:nvSpPr>
        <p:spPr bwMode="auto">
          <a:xfrm>
            <a:off x="3048000" y="3581400"/>
            <a:ext cx="0" cy="47942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6377" name="Text Box 25"/>
          <p:cNvSpPr txBox="1">
            <a:spLocks noChangeArrowheads="1"/>
          </p:cNvSpPr>
          <p:nvPr/>
        </p:nvSpPr>
        <p:spPr bwMode="auto">
          <a:xfrm>
            <a:off x="2057400" y="3179763"/>
            <a:ext cx="197167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logical addrs</a:t>
            </a:r>
          </a:p>
        </p:txBody>
      </p:sp>
      <p:sp>
        <p:nvSpPr>
          <p:cNvPr id="356378" name="Rectangle 26"/>
          <p:cNvSpPr>
            <a:spLocks noChangeArrowheads="1"/>
          </p:cNvSpPr>
          <p:nvPr/>
        </p:nvSpPr>
        <p:spPr bwMode="auto">
          <a:xfrm>
            <a:off x="6781800" y="3124200"/>
            <a:ext cx="1371600" cy="20574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6379" name="Text Box 27"/>
          <p:cNvSpPr txBox="1">
            <a:spLocks noChangeArrowheads="1"/>
          </p:cNvSpPr>
          <p:nvPr/>
        </p:nvSpPr>
        <p:spPr bwMode="auto">
          <a:xfrm>
            <a:off x="6858000" y="3679825"/>
            <a:ext cx="12890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memory</a:t>
            </a:r>
          </a:p>
        </p:txBody>
      </p:sp>
      <p:sp>
        <p:nvSpPr>
          <p:cNvPr id="356380" name="Line 28"/>
          <p:cNvSpPr>
            <a:spLocks noChangeShapeType="1"/>
          </p:cNvSpPr>
          <p:nvPr/>
        </p:nvSpPr>
        <p:spPr bwMode="auto">
          <a:xfrm>
            <a:off x="5334000" y="4068763"/>
            <a:ext cx="13716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triangl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81" name="Line 29"/>
          <p:cNvSpPr>
            <a:spLocks noChangeShapeType="1"/>
          </p:cNvSpPr>
          <p:nvPr/>
        </p:nvSpPr>
        <p:spPr bwMode="auto">
          <a:xfrm>
            <a:off x="6781800" y="3679825"/>
            <a:ext cx="13716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82" name="Line 30"/>
          <p:cNvSpPr>
            <a:spLocks noChangeShapeType="1"/>
          </p:cNvSpPr>
          <p:nvPr/>
        </p:nvSpPr>
        <p:spPr bwMode="auto">
          <a:xfrm>
            <a:off x="6781800" y="4237038"/>
            <a:ext cx="13716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83" name="Line 31"/>
          <p:cNvSpPr>
            <a:spLocks noChangeShapeType="1"/>
          </p:cNvSpPr>
          <p:nvPr/>
        </p:nvSpPr>
        <p:spPr bwMode="auto">
          <a:xfrm>
            <a:off x="6781800" y="4737100"/>
            <a:ext cx="13716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6384" name="Text Box 32"/>
          <p:cNvSpPr txBox="1">
            <a:spLocks noChangeArrowheads="1"/>
          </p:cNvSpPr>
          <p:nvPr/>
        </p:nvSpPr>
        <p:spPr bwMode="auto">
          <a:xfrm>
            <a:off x="5334000" y="2895600"/>
            <a:ext cx="1398588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Physical 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addrs</a:t>
            </a:r>
          </a:p>
        </p:txBody>
      </p:sp>
      <p:sp>
        <p:nvSpPr>
          <p:cNvPr id="356385" name="Line 33"/>
          <p:cNvSpPr>
            <a:spLocks noChangeShapeType="1"/>
          </p:cNvSpPr>
          <p:nvPr/>
        </p:nvSpPr>
        <p:spPr bwMode="auto">
          <a:xfrm>
            <a:off x="5943600" y="3581400"/>
            <a:ext cx="0" cy="479425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737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Logical and Physical Addresses</a:t>
            </a:r>
          </a:p>
        </p:txBody>
      </p:sp>
      <p:sp>
        <p:nvSpPr>
          <p:cNvPr id="2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FEF31E7-1F07-4625-97BC-C475FCE7B1D7}" type="slidenum">
              <a:rPr lang="en-US"/>
              <a:pPr/>
              <a:t>9</a:t>
            </a:fld>
            <a:endParaRPr lang="en-US"/>
          </a:p>
        </p:txBody>
      </p:sp>
      <p:sp>
        <p:nvSpPr>
          <p:cNvPr id="357402" name="Text Box 26"/>
          <p:cNvSpPr txBox="1">
            <a:spLocks noChangeArrowheads="1"/>
          </p:cNvSpPr>
          <p:nvPr/>
        </p:nvSpPr>
        <p:spPr bwMode="auto">
          <a:xfrm>
            <a:off x="304800" y="1524000"/>
            <a:ext cx="2436813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Logical Address</a:t>
            </a:r>
          </a:p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View</a:t>
            </a:r>
          </a:p>
        </p:txBody>
      </p:sp>
      <p:sp>
        <p:nvSpPr>
          <p:cNvPr id="357403" name="Text Box 27"/>
          <p:cNvSpPr txBox="1">
            <a:spLocks noChangeArrowheads="1"/>
          </p:cNvSpPr>
          <p:nvPr/>
        </p:nvSpPr>
        <p:spPr bwMode="auto">
          <a:xfrm>
            <a:off x="5413375" y="1524000"/>
            <a:ext cx="2587625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Physical Address</a:t>
            </a:r>
          </a:p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View</a:t>
            </a:r>
          </a:p>
        </p:txBody>
      </p:sp>
      <p:sp>
        <p:nvSpPr>
          <p:cNvPr id="357404" name="Rectangle 28"/>
          <p:cNvSpPr>
            <a:spLocks noChangeArrowheads="1"/>
          </p:cNvSpPr>
          <p:nvPr/>
        </p:nvSpPr>
        <p:spPr bwMode="auto">
          <a:xfrm>
            <a:off x="6400800" y="2362200"/>
            <a:ext cx="990600" cy="41910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7405" name="Rectangle 29"/>
          <p:cNvSpPr>
            <a:spLocks noChangeArrowheads="1"/>
          </p:cNvSpPr>
          <p:nvPr/>
        </p:nvSpPr>
        <p:spPr bwMode="auto">
          <a:xfrm>
            <a:off x="1066800" y="2438400"/>
            <a:ext cx="990600" cy="1219200"/>
          </a:xfrm>
          <a:prstGeom prst="rect">
            <a:avLst/>
          </a:prstGeom>
          <a:solidFill>
            <a:srgbClr val="00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7406" name="Rectangle 30"/>
          <p:cNvSpPr>
            <a:spLocks noChangeArrowheads="1"/>
          </p:cNvSpPr>
          <p:nvPr/>
        </p:nvSpPr>
        <p:spPr bwMode="auto">
          <a:xfrm>
            <a:off x="6400800" y="5334000"/>
            <a:ext cx="990600" cy="762000"/>
          </a:xfrm>
          <a:prstGeom prst="rect">
            <a:avLst/>
          </a:prstGeom>
          <a:solidFill>
            <a:srgbClr val="FF00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7407" name="Rectangle 31"/>
          <p:cNvSpPr>
            <a:spLocks noChangeArrowheads="1"/>
          </p:cNvSpPr>
          <p:nvPr/>
        </p:nvSpPr>
        <p:spPr bwMode="auto">
          <a:xfrm>
            <a:off x="1066800" y="5105400"/>
            <a:ext cx="990600" cy="16002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7408" name="Text Box 32"/>
          <p:cNvSpPr txBox="1">
            <a:spLocks noChangeArrowheads="1"/>
          </p:cNvSpPr>
          <p:nvPr/>
        </p:nvSpPr>
        <p:spPr bwMode="auto">
          <a:xfrm>
            <a:off x="593725" y="6477000"/>
            <a:ext cx="307975" cy="3365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1600">
                <a:solidFill>
                  <a:srgbClr val="000099"/>
                </a:solidFill>
                <a:latin typeface="Comic Sans MS" pitchFamily="66" charset="0"/>
              </a:rPr>
              <a:t>0</a:t>
            </a:r>
          </a:p>
        </p:txBody>
      </p:sp>
      <p:sp>
        <p:nvSpPr>
          <p:cNvPr id="357409" name="Text Box 33"/>
          <p:cNvSpPr txBox="1">
            <a:spLocks noChangeArrowheads="1"/>
          </p:cNvSpPr>
          <p:nvPr/>
        </p:nvSpPr>
        <p:spPr bwMode="auto">
          <a:xfrm>
            <a:off x="609600" y="4648200"/>
            <a:ext cx="307975" cy="3365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1600">
                <a:solidFill>
                  <a:srgbClr val="000099"/>
                </a:solidFill>
                <a:latin typeface="Comic Sans MS" pitchFamily="66" charset="0"/>
              </a:rPr>
              <a:t>0</a:t>
            </a:r>
          </a:p>
        </p:txBody>
      </p:sp>
      <p:sp>
        <p:nvSpPr>
          <p:cNvPr id="357410" name="Text Box 34"/>
          <p:cNvSpPr txBox="1">
            <a:spLocks noChangeArrowheads="1"/>
          </p:cNvSpPr>
          <p:nvPr/>
        </p:nvSpPr>
        <p:spPr bwMode="auto">
          <a:xfrm>
            <a:off x="609600" y="3505200"/>
            <a:ext cx="307975" cy="3365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1600">
                <a:solidFill>
                  <a:srgbClr val="000099"/>
                </a:solidFill>
                <a:latin typeface="Comic Sans MS" pitchFamily="66" charset="0"/>
              </a:rPr>
              <a:t>0</a:t>
            </a:r>
          </a:p>
        </p:txBody>
      </p:sp>
      <p:sp>
        <p:nvSpPr>
          <p:cNvPr id="357411" name="Text Box 35"/>
          <p:cNvSpPr txBox="1">
            <a:spLocks noChangeArrowheads="1"/>
          </p:cNvSpPr>
          <p:nvPr/>
        </p:nvSpPr>
        <p:spPr bwMode="auto">
          <a:xfrm>
            <a:off x="6019800" y="6324600"/>
            <a:ext cx="307975" cy="3365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1600">
                <a:solidFill>
                  <a:srgbClr val="000099"/>
                </a:solidFill>
                <a:latin typeface="Comic Sans MS" pitchFamily="66" charset="0"/>
              </a:rPr>
              <a:t>0</a:t>
            </a:r>
          </a:p>
        </p:txBody>
      </p:sp>
      <p:sp>
        <p:nvSpPr>
          <p:cNvPr id="357412" name="Rectangle 36"/>
          <p:cNvSpPr>
            <a:spLocks noChangeArrowheads="1"/>
          </p:cNvSpPr>
          <p:nvPr/>
        </p:nvSpPr>
        <p:spPr bwMode="auto">
          <a:xfrm>
            <a:off x="6400800" y="3733800"/>
            <a:ext cx="990600" cy="16002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7413" name="Rectangle 37"/>
          <p:cNvSpPr>
            <a:spLocks noChangeArrowheads="1"/>
          </p:cNvSpPr>
          <p:nvPr/>
        </p:nvSpPr>
        <p:spPr bwMode="auto">
          <a:xfrm>
            <a:off x="6400800" y="2362200"/>
            <a:ext cx="990600" cy="1219200"/>
          </a:xfrm>
          <a:prstGeom prst="rect">
            <a:avLst/>
          </a:prstGeom>
          <a:solidFill>
            <a:srgbClr val="00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7414" name="Rectangle 38"/>
          <p:cNvSpPr>
            <a:spLocks noChangeArrowheads="1"/>
          </p:cNvSpPr>
          <p:nvPr/>
        </p:nvSpPr>
        <p:spPr bwMode="auto">
          <a:xfrm>
            <a:off x="1066800" y="4114800"/>
            <a:ext cx="990600" cy="762000"/>
          </a:xfrm>
          <a:prstGeom prst="rect">
            <a:avLst/>
          </a:prstGeom>
          <a:solidFill>
            <a:srgbClr val="FF00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57415" name="Rectangle 39"/>
          <p:cNvSpPr>
            <a:spLocks noChangeArrowheads="1"/>
          </p:cNvSpPr>
          <p:nvPr/>
        </p:nvSpPr>
        <p:spPr bwMode="auto">
          <a:xfrm>
            <a:off x="3505200" y="4191000"/>
            <a:ext cx="1600200" cy="557213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57416" name="Text Box 40"/>
          <p:cNvSpPr txBox="1">
            <a:spLocks noChangeArrowheads="1"/>
          </p:cNvSpPr>
          <p:nvPr/>
        </p:nvSpPr>
        <p:spPr bwMode="auto">
          <a:xfrm>
            <a:off x="3810000" y="4191000"/>
            <a:ext cx="9477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MMU</a:t>
            </a:r>
          </a:p>
        </p:txBody>
      </p:sp>
      <p:sp>
        <p:nvSpPr>
          <p:cNvPr id="357417" name="Text Box 41"/>
          <p:cNvSpPr txBox="1">
            <a:spLocks noChangeArrowheads="1"/>
          </p:cNvSpPr>
          <p:nvPr/>
        </p:nvSpPr>
        <p:spPr bwMode="auto">
          <a:xfrm>
            <a:off x="6629400" y="6096000"/>
            <a:ext cx="63817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OS</a:t>
            </a:r>
          </a:p>
        </p:txBody>
      </p:sp>
      <p:sp>
        <p:nvSpPr>
          <p:cNvPr id="357418" name="Line 42"/>
          <p:cNvSpPr>
            <a:spLocks noChangeShapeType="1"/>
          </p:cNvSpPr>
          <p:nvPr/>
        </p:nvSpPr>
        <p:spPr bwMode="auto">
          <a:xfrm>
            <a:off x="2057400" y="3048000"/>
            <a:ext cx="1447800" cy="1219200"/>
          </a:xfrm>
          <a:prstGeom prst="line">
            <a:avLst/>
          </a:prstGeom>
          <a:noFill/>
          <a:ln w="38100">
            <a:solidFill>
              <a:srgbClr val="33CCCC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  <p:sp>
        <p:nvSpPr>
          <p:cNvPr id="357419" name="Line 43"/>
          <p:cNvSpPr>
            <a:spLocks noChangeShapeType="1"/>
          </p:cNvSpPr>
          <p:nvPr/>
        </p:nvSpPr>
        <p:spPr bwMode="auto">
          <a:xfrm>
            <a:off x="2057400" y="4495800"/>
            <a:ext cx="1447800" cy="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  <p:sp>
        <p:nvSpPr>
          <p:cNvPr id="357420" name="Line 44"/>
          <p:cNvSpPr>
            <a:spLocks noChangeShapeType="1"/>
          </p:cNvSpPr>
          <p:nvPr/>
        </p:nvSpPr>
        <p:spPr bwMode="auto">
          <a:xfrm flipV="1">
            <a:off x="2057400" y="4724400"/>
            <a:ext cx="1447800" cy="1600200"/>
          </a:xfrm>
          <a:prstGeom prst="line">
            <a:avLst/>
          </a:prstGeom>
          <a:noFill/>
          <a:ln w="38100">
            <a:solidFill>
              <a:srgbClr val="00FF00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  <p:sp>
        <p:nvSpPr>
          <p:cNvPr id="357421" name="Line 45"/>
          <p:cNvSpPr>
            <a:spLocks noChangeShapeType="1"/>
          </p:cNvSpPr>
          <p:nvPr/>
        </p:nvSpPr>
        <p:spPr bwMode="auto">
          <a:xfrm flipV="1">
            <a:off x="5105400" y="2971800"/>
            <a:ext cx="1295400" cy="1219200"/>
          </a:xfrm>
          <a:prstGeom prst="line">
            <a:avLst/>
          </a:prstGeom>
          <a:noFill/>
          <a:ln w="38100">
            <a:solidFill>
              <a:srgbClr val="33CCCC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  <p:sp>
        <p:nvSpPr>
          <p:cNvPr id="357422" name="Line 46"/>
          <p:cNvSpPr>
            <a:spLocks noChangeShapeType="1"/>
          </p:cNvSpPr>
          <p:nvPr/>
        </p:nvSpPr>
        <p:spPr bwMode="auto">
          <a:xfrm>
            <a:off x="5105400" y="4419600"/>
            <a:ext cx="1295400" cy="76200"/>
          </a:xfrm>
          <a:prstGeom prst="line">
            <a:avLst/>
          </a:prstGeom>
          <a:noFill/>
          <a:ln w="38100">
            <a:solidFill>
              <a:srgbClr val="00FF00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  <p:sp>
        <p:nvSpPr>
          <p:cNvPr id="357423" name="Line 47"/>
          <p:cNvSpPr>
            <a:spLocks noChangeShapeType="1"/>
          </p:cNvSpPr>
          <p:nvPr/>
        </p:nvSpPr>
        <p:spPr bwMode="auto">
          <a:xfrm>
            <a:off x="5105400" y="4724400"/>
            <a:ext cx="1295400" cy="990600"/>
          </a:xfrm>
          <a:prstGeom prst="line">
            <a:avLst/>
          </a:prstGeom>
          <a:noFill/>
          <a:ln w="38100">
            <a:solidFill>
              <a:srgbClr val="FF0000"/>
            </a:solidFill>
            <a:round/>
            <a:headEnd/>
            <a:tailEnd type="triangle" w="med" len="med"/>
          </a:ln>
          <a:effectLst/>
        </p:spPr>
        <p:txBody>
          <a:bodyPr wrap="none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94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Scheme 2: Discussion</a:t>
            </a:r>
          </a:p>
        </p:txBody>
      </p:sp>
      <p:sp>
        <p:nvSpPr>
          <p:cNvPr id="35942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Pro:</a:t>
            </a:r>
          </a:p>
          <a:p>
            <a:pPr lvl="1"/>
            <a:r>
              <a:rPr lang="en-US" sz="2000"/>
              <a:t>cheap in terms of hardware: only two registers</a:t>
            </a:r>
          </a:p>
          <a:p>
            <a:pPr lvl="1"/>
            <a:r>
              <a:rPr lang="en-US" sz="2000"/>
              <a:t>cheap in terms of cycles: do add and compare in parallel</a:t>
            </a:r>
            <a:endParaRPr lang="en-US" sz="2400"/>
          </a:p>
          <a:p>
            <a:r>
              <a:rPr lang="en-US" sz="2400"/>
              <a:t>Con: only one segment</a:t>
            </a:r>
          </a:p>
          <a:p>
            <a:pPr lvl="1"/>
            <a:r>
              <a:rPr lang="en-US" sz="2000"/>
              <a:t>prob 1: growing processes.  How to expand gcc?</a:t>
            </a:r>
          </a:p>
          <a:p>
            <a:pPr lvl="1"/>
            <a:r>
              <a:rPr lang="en-US" sz="2000"/>
              <a:t>prob 2: how to share code and data?? how can Word copies share code? </a:t>
            </a:r>
          </a:p>
          <a:p>
            <a:pPr lvl="1"/>
            <a:r>
              <a:rPr lang="en-US" sz="2000"/>
              <a:t>prob 3: how to separate code and data?</a:t>
            </a:r>
          </a:p>
          <a:p>
            <a:r>
              <a:rPr lang="en-US" sz="2400"/>
              <a:t>A solution: multiple segments</a:t>
            </a:r>
          </a:p>
          <a:p>
            <a:pPr lvl="1"/>
            <a:r>
              <a:rPr lang="en-US" sz="2000" b="1"/>
              <a:t>“segmentation”</a:t>
            </a:r>
            <a:endParaRPr lang="en-US" sz="2000"/>
          </a:p>
        </p:txBody>
      </p:sp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57F727-B2CA-4714-ABF8-6709590D2592}" type="slidenum">
              <a:rPr lang="en-US"/>
              <a:pPr/>
              <a:t>10</a:t>
            </a:fld>
            <a:endParaRPr lang="en-US"/>
          </a:p>
        </p:txBody>
      </p:sp>
      <p:grpSp>
        <p:nvGrpSpPr>
          <p:cNvPr id="2" name="Group 19"/>
          <p:cNvGrpSpPr>
            <a:grpSpLocks/>
          </p:cNvGrpSpPr>
          <p:nvPr/>
        </p:nvGrpSpPr>
        <p:grpSpPr bwMode="auto">
          <a:xfrm>
            <a:off x="6705600" y="4495800"/>
            <a:ext cx="2057400" cy="2286000"/>
            <a:chOff x="4128" y="2736"/>
            <a:chExt cx="1296" cy="1440"/>
          </a:xfrm>
        </p:grpSpPr>
        <p:sp>
          <p:nvSpPr>
            <p:cNvPr id="359444" name="Rectangle 20"/>
            <p:cNvSpPr>
              <a:spLocks noChangeArrowheads="1"/>
            </p:cNvSpPr>
            <p:nvPr/>
          </p:nvSpPr>
          <p:spPr bwMode="auto">
            <a:xfrm>
              <a:off x="4128" y="2736"/>
              <a:ext cx="1296" cy="1440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59445" name="Line 21"/>
            <p:cNvSpPr>
              <a:spLocks noChangeShapeType="1"/>
            </p:cNvSpPr>
            <p:nvPr/>
          </p:nvSpPr>
          <p:spPr bwMode="auto">
            <a:xfrm flipV="1">
              <a:off x="4128" y="3504"/>
              <a:ext cx="129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59446" name="Line 22"/>
            <p:cNvSpPr>
              <a:spLocks noChangeShapeType="1"/>
            </p:cNvSpPr>
            <p:nvPr/>
          </p:nvSpPr>
          <p:spPr bwMode="auto">
            <a:xfrm flipV="1">
              <a:off x="4128" y="3792"/>
              <a:ext cx="129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59447" name="Text Box 23"/>
            <p:cNvSpPr txBox="1">
              <a:spLocks noChangeArrowheads="1"/>
            </p:cNvSpPr>
            <p:nvPr/>
          </p:nvSpPr>
          <p:spPr bwMode="auto">
            <a:xfrm>
              <a:off x="4512" y="3456"/>
              <a:ext cx="416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gcc</a:t>
              </a:r>
            </a:p>
          </p:txBody>
        </p:sp>
        <p:sp>
          <p:nvSpPr>
            <p:cNvPr id="359448" name="Text Box 24"/>
            <p:cNvSpPr txBox="1">
              <a:spLocks noChangeArrowheads="1"/>
            </p:cNvSpPr>
            <p:nvPr/>
          </p:nvSpPr>
          <p:spPr bwMode="auto">
            <a:xfrm>
              <a:off x="4502" y="3869"/>
              <a:ext cx="336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p2</a:t>
              </a:r>
            </a:p>
          </p:txBody>
        </p:sp>
        <p:sp>
          <p:nvSpPr>
            <p:cNvPr id="359449" name="Text Box 25"/>
            <p:cNvSpPr txBox="1">
              <a:spLocks noChangeArrowheads="1"/>
            </p:cNvSpPr>
            <p:nvPr/>
          </p:nvSpPr>
          <p:spPr bwMode="auto">
            <a:xfrm>
              <a:off x="4310" y="2861"/>
              <a:ext cx="1090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Free space</a:t>
              </a:r>
            </a:p>
          </p:txBody>
        </p:sp>
        <p:sp>
          <p:nvSpPr>
            <p:cNvPr id="359450" name="Text Box 26"/>
            <p:cNvSpPr txBox="1">
              <a:spLocks noChangeArrowheads="1"/>
            </p:cNvSpPr>
            <p:nvPr/>
          </p:nvSpPr>
          <p:spPr bwMode="auto">
            <a:xfrm>
              <a:off x="4512" y="3168"/>
              <a:ext cx="336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p3</a:t>
              </a:r>
            </a:p>
          </p:txBody>
        </p:sp>
        <p:sp>
          <p:nvSpPr>
            <p:cNvPr id="359451" name="Line 27"/>
            <p:cNvSpPr>
              <a:spLocks noChangeShapeType="1"/>
            </p:cNvSpPr>
            <p:nvPr/>
          </p:nvSpPr>
          <p:spPr bwMode="auto">
            <a:xfrm flipV="1">
              <a:off x="4128" y="3168"/>
              <a:ext cx="129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</p:grpSp>
      <p:sp>
        <p:nvSpPr>
          <p:cNvPr id="359452" name="Rectangle 28"/>
          <p:cNvSpPr>
            <a:spLocks noChangeArrowheads="1"/>
          </p:cNvSpPr>
          <p:nvPr/>
        </p:nvSpPr>
        <p:spPr bwMode="auto">
          <a:xfrm>
            <a:off x="6705600" y="5715000"/>
            <a:ext cx="2057400" cy="4572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59453" name="Text Box 29"/>
          <p:cNvSpPr txBox="1">
            <a:spLocks noChangeArrowheads="1"/>
          </p:cNvSpPr>
          <p:nvPr/>
        </p:nvSpPr>
        <p:spPr bwMode="auto">
          <a:xfrm>
            <a:off x="7223125" y="5684838"/>
            <a:ext cx="6604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gcc</a:t>
            </a:r>
          </a:p>
        </p:txBody>
      </p:sp>
      <p:sp>
        <p:nvSpPr>
          <p:cNvPr id="359454" name="Rectangle 30"/>
          <p:cNvSpPr>
            <a:spLocks noChangeArrowheads="1"/>
          </p:cNvSpPr>
          <p:nvPr/>
        </p:nvSpPr>
        <p:spPr bwMode="auto">
          <a:xfrm>
            <a:off x="6705600" y="5181600"/>
            <a:ext cx="2057400" cy="533400"/>
          </a:xfrm>
          <a:prstGeom prst="rect">
            <a:avLst/>
          </a:prstGeom>
          <a:solidFill>
            <a:srgbClr val="FF6633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59455" name="Text Box 31"/>
          <p:cNvSpPr txBox="1">
            <a:spLocks noChangeArrowheads="1"/>
          </p:cNvSpPr>
          <p:nvPr/>
        </p:nvSpPr>
        <p:spPr bwMode="auto">
          <a:xfrm>
            <a:off x="7162800" y="5181600"/>
            <a:ext cx="117316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Word2</a:t>
            </a:r>
          </a:p>
        </p:txBody>
      </p:sp>
      <p:sp>
        <p:nvSpPr>
          <p:cNvPr id="359456" name="Rectangle 32"/>
          <p:cNvSpPr>
            <a:spLocks noChangeArrowheads="1"/>
          </p:cNvSpPr>
          <p:nvPr/>
        </p:nvSpPr>
        <p:spPr bwMode="auto">
          <a:xfrm>
            <a:off x="6705600" y="6335713"/>
            <a:ext cx="2057400" cy="49530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59457" name="Text Box 33"/>
          <p:cNvSpPr txBox="1">
            <a:spLocks noChangeArrowheads="1"/>
          </p:cNvSpPr>
          <p:nvPr/>
        </p:nvSpPr>
        <p:spPr bwMode="auto">
          <a:xfrm>
            <a:off x="7086600" y="6324600"/>
            <a:ext cx="11239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Word1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045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Segmentation</a:t>
            </a:r>
          </a:p>
        </p:txBody>
      </p:sp>
      <p:sp>
        <p:nvSpPr>
          <p:cNvPr id="360451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536192"/>
            <a:ext cx="8229600" cy="4389120"/>
          </a:xfrm>
        </p:spPr>
        <p:txBody>
          <a:bodyPr/>
          <a:lstStyle/>
          <a:p>
            <a:r>
              <a:rPr lang="en-US" sz="2400" dirty="0"/>
              <a:t>Processes have multiple base + limit registers</a:t>
            </a:r>
          </a:p>
          <a:p>
            <a:r>
              <a:rPr lang="en-US" sz="2400" dirty="0"/>
              <a:t>Processes address space has multiple segments</a:t>
            </a:r>
          </a:p>
          <a:p>
            <a:pPr lvl="1"/>
            <a:r>
              <a:rPr lang="en-US" sz="2000" dirty="0"/>
              <a:t>Each segment has its own base + limit registers</a:t>
            </a:r>
          </a:p>
          <a:p>
            <a:pPr lvl="1"/>
            <a:r>
              <a:rPr lang="en-US" sz="2000" dirty="0"/>
              <a:t>Add protection bits to every segment</a:t>
            </a:r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4207E3A-E096-4010-AB7C-06843C3BF9C4}" type="slidenum">
              <a:rPr lang="en-US"/>
              <a:pPr/>
              <a:t>11</a:t>
            </a:fld>
            <a:endParaRPr lang="en-US"/>
          </a:p>
        </p:txBody>
      </p:sp>
      <p:sp>
        <p:nvSpPr>
          <p:cNvPr id="360467" name="Rectangle 19"/>
          <p:cNvSpPr>
            <a:spLocks noChangeArrowheads="1"/>
          </p:cNvSpPr>
          <p:nvPr/>
        </p:nvSpPr>
        <p:spPr bwMode="auto">
          <a:xfrm>
            <a:off x="1524000" y="3352800"/>
            <a:ext cx="1524000" cy="10668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0468" name="Rectangle 20"/>
          <p:cNvSpPr>
            <a:spLocks noChangeArrowheads="1"/>
          </p:cNvSpPr>
          <p:nvPr/>
        </p:nvSpPr>
        <p:spPr bwMode="auto">
          <a:xfrm>
            <a:off x="1524000" y="5257800"/>
            <a:ext cx="1524000" cy="76200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0469" name="Rectangle 21"/>
          <p:cNvSpPr>
            <a:spLocks noChangeArrowheads="1"/>
          </p:cNvSpPr>
          <p:nvPr/>
        </p:nvSpPr>
        <p:spPr bwMode="auto">
          <a:xfrm>
            <a:off x="1524000" y="3352800"/>
            <a:ext cx="1524000" cy="26670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0470" name="Text Box 22"/>
          <p:cNvSpPr txBox="1">
            <a:spLocks noChangeArrowheads="1"/>
          </p:cNvSpPr>
          <p:nvPr/>
        </p:nvSpPr>
        <p:spPr bwMode="auto">
          <a:xfrm>
            <a:off x="1828800" y="2971800"/>
            <a:ext cx="6604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gcc</a:t>
            </a:r>
          </a:p>
        </p:txBody>
      </p:sp>
      <p:sp>
        <p:nvSpPr>
          <p:cNvPr id="360471" name="Text Box 23"/>
          <p:cNvSpPr txBox="1">
            <a:spLocks noChangeArrowheads="1"/>
          </p:cNvSpPr>
          <p:nvPr/>
        </p:nvSpPr>
        <p:spPr bwMode="auto">
          <a:xfrm>
            <a:off x="1524000" y="3581400"/>
            <a:ext cx="1447800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Text seg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   r/o</a:t>
            </a:r>
          </a:p>
        </p:txBody>
      </p:sp>
      <p:sp>
        <p:nvSpPr>
          <p:cNvPr id="360472" name="Text Box 24"/>
          <p:cNvSpPr txBox="1">
            <a:spLocks noChangeArrowheads="1"/>
          </p:cNvSpPr>
          <p:nvPr/>
        </p:nvSpPr>
        <p:spPr bwMode="auto">
          <a:xfrm>
            <a:off x="1524000" y="5181600"/>
            <a:ext cx="1582738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Stack seg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  r/w</a:t>
            </a:r>
          </a:p>
        </p:txBody>
      </p:sp>
      <p:sp>
        <p:nvSpPr>
          <p:cNvPr id="360473" name="Text Box 25"/>
          <p:cNvSpPr txBox="1">
            <a:spLocks noChangeArrowheads="1"/>
          </p:cNvSpPr>
          <p:nvPr/>
        </p:nvSpPr>
        <p:spPr bwMode="auto">
          <a:xfrm>
            <a:off x="457200" y="3276600"/>
            <a:ext cx="1111250" cy="28352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0x1000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0x3000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0x5000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0x6000</a:t>
            </a:r>
          </a:p>
        </p:txBody>
      </p:sp>
      <p:sp>
        <p:nvSpPr>
          <p:cNvPr id="360474" name="Line 26"/>
          <p:cNvSpPr>
            <a:spLocks noChangeShapeType="1"/>
          </p:cNvSpPr>
          <p:nvPr/>
        </p:nvSpPr>
        <p:spPr bwMode="auto">
          <a:xfrm>
            <a:off x="3048000" y="3352800"/>
            <a:ext cx="2667000" cy="16764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0475" name="Line 27"/>
          <p:cNvSpPr>
            <a:spLocks noChangeShapeType="1"/>
          </p:cNvSpPr>
          <p:nvPr/>
        </p:nvSpPr>
        <p:spPr bwMode="auto">
          <a:xfrm flipV="1">
            <a:off x="2971800" y="3581400"/>
            <a:ext cx="2667000" cy="16002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0476" name="Rectangle 28"/>
          <p:cNvSpPr>
            <a:spLocks noChangeArrowheads="1"/>
          </p:cNvSpPr>
          <p:nvPr/>
        </p:nvSpPr>
        <p:spPr bwMode="auto">
          <a:xfrm>
            <a:off x="5657850" y="3200400"/>
            <a:ext cx="1828800" cy="31242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0477" name="Text Box 29"/>
          <p:cNvSpPr txBox="1">
            <a:spLocks noChangeArrowheads="1"/>
          </p:cNvSpPr>
          <p:nvPr/>
        </p:nvSpPr>
        <p:spPr bwMode="auto">
          <a:xfrm>
            <a:off x="5562600" y="2819400"/>
            <a:ext cx="19780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Real memory</a:t>
            </a:r>
          </a:p>
        </p:txBody>
      </p:sp>
      <p:sp>
        <p:nvSpPr>
          <p:cNvPr id="360478" name="Rectangle 30"/>
          <p:cNvSpPr>
            <a:spLocks noChangeArrowheads="1"/>
          </p:cNvSpPr>
          <p:nvPr/>
        </p:nvSpPr>
        <p:spPr bwMode="auto">
          <a:xfrm>
            <a:off x="5638800" y="3498850"/>
            <a:ext cx="1828800" cy="122555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endParaRPr lang="en-US" sz="2400">
              <a:solidFill>
                <a:schemeClr val="bg2"/>
              </a:solidFill>
              <a:latin typeface="Comic Sans MS" pitchFamily="66" charset="0"/>
            </a:endParaRPr>
          </a:p>
          <a:p>
            <a:pPr algn="ctr"/>
            <a:endParaRPr lang="en-US" sz="2400">
              <a:solidFill>
                <a:schemeClr val="bg2"/>
              </a:solidFill>
              <a:latin typeface="Comic Sans MS" pitchFamily="66" charset="0"/>
            </a:endParaRPr>
          </a:p>
          <a:p>
            <a:pPr algn="ctr"/>
            <a:endParaRPr lang="en-US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60479" name="Rectangle 31"/>
          <p:cNvSpPr>
            <a:spLocks noChangeArrowheads="1"/>
          </p:cNvSpPr>
          <p:nvPr/>
        </p:nvSpPr>
        <p:spPr bwMode="auto">
          <a:xfrm>
            <a:off x="5638800" y="4953000"/>
            <a:ext cx="1828800" cy="9906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0480" name="Text Box 32"/>
          <p:cNvSpPr txBox="1">
            <a:spLocks noChangeArrowheads="1"/>
          </p:cNvSpPr>
          <p:nvPr/>
        </p:nvSpPr>
        <p:spPr bwMode="auto">
          <a:xfrm>
            <a:off x="7467600" y="3352800"/>
            <a:ext cx="1111250" cy="25304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0x2000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0x8000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0x6000</a:t>
            </a:r>
          </a:p>
        </p:txBody>
      </p:sp>
      <p:sp>
        <p:nvSpPr>
          <p:cNvPr id="360481" name="Text Box 33"/>
          <p:cNvSpPr txBox="1">
            <a:spLocks noChangeArrowheads="1"/>
          </p:cNvSpPr>
          <p:nvPr/>
        </p:nvSpPr>
        <p:spPr bwMode="auto">
          <a:xfrm>
            <a:off x="3505200" y="5105400"/>
            <a:ext cx="1660525" cy="3968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Base&amp;Limit?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60482" name="Text Box 34"/>
          <p:cNvSpPr txBox="1">
            <a:spLocks noChangeArrowheads="1"/>
          </p:cNvSpPr>
          <p:nvPr/>
        </p:nvSpPr>
        <p:spPr bwMode="auto">
          <a:xfrm>
            <a:off x="2743200" y="6262688"/>
            <a:ext cx="2851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b="1"/>
              <a:t>How to do the mapping?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47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Types of Segments</a:t>
            </a:r>
          </a:p>
        </p:txBody>
      </p:sp>
      <p:sp>
        <p:nvSpPr>
          <p:cNvPr id="37478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Each “file” of a program (or library) typically results in</a:t>
            </a:r>
          </a:p>
          <a:p>
            <a:pPr lvl="1">
              <a:lnSpc>
                <a:spcPct val="90000"/>
              </a:lnSpc>
            </a:pPr>
            <a:r>
              <a:rPr lang="en-US"/>
              <a:t>An associated code segment (instructions)</a:t>
            </a:r>
          </a:p>
          <a:p>
            <a:pPr lvl="1">
              <a:lnSpc>
                <a:spcPct val="90000"/>
              </a:lnSpc>
            </a:pPr>
            <a:r>
              <a:rPr lang="en-US"/>
              <a:t>The “initialized” data segment for that code</a:t>
            </a:r>
          </a:p>
          <a:p>
            <a:pPr lvl="1">
              <a:lnSpc>
                <a:spcPct val="90000"/>
              </a:lnSpc>
            </a:pPr>
            <a:r>
              <a:rPr lang="en-US"/>
              <a:t>The zeroed part of the data segment (“bss”)</a:t>
            </a:r>
          </a:p>
          <a:p>
            <a:pPr>
              <a:lnSpc>
                <a:spcPct val="90000"/>
              </a:lnSpc>
            </a:pPr>
            <a:r>
              <a:rPr lang="en-US"/>
              <a:t>Programs also have</a:t>
            </a:r>
          </a:p>
          <a:p>
            <a:pPr lvl="1">
              <a:lnSpc>
                <a:spcPct val="90000"/>
              </a:lnSpc>
            </a:pPr>
            <a:r>
              <a:rPr lang="en-US"/>
              <a:t>One heap segment – grows “upward”</a:t>
            </a:r>
          </a:p>
          <a:p>
            <a:pPr lvl="1">
              <a:lnSpc>
                <a:spcPct val="90000"/>
              </a:lnSpc>
            </a:pPr>
            <a:r>
              <a:rPr lang="en-US"/>
              <a:t>A stack segment for each active thread (grows down; all but first have a size limit)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874D33D-5E96-4E1C-86C0-F439E95D711C}" type="slidenum">
              <a:rPr lang="en-US"/>
              <a:pPr/>
              <a:t>12</a:t>
            </a:fld>
            <a:endParaRPr lang="en-US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8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i="1">
                <a:solidFill>
                  <a:srgbClr val="0000FF"/>
                </a:solidFill>
              </a:rPr>
              <a:t>Lots</a:t>
            </a:r>
            <a:r>
              <a:rPr lang="en-US">
                <a:solidFill>
                  <a:srgbClr val="0000FF"/>
                </a:solidFill>
              </a:rPr>
              <a:t> of Segments</a:t>
            </a:r>
          </a:p>
        </p:txBody>
      </p:sp>
      <p:sp>
        <p:nvSpPr>
          <p:cNvPr id="37581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Bottom line: a single process might have a </a:t>
            </a:r>
            <a:r>
              <a:rPr lang="en-US" i="1"/>
              <a:t>whole lot </a:t>
            </a:r>
            <a:r>
              <a:rPr lang="en-US"/>
              <a:t>of active segments!</a:t>
            </a:r>
          </a:p>
          <a:p>
            <a:pPr lvl="1"/>
            <a:r>
              <a:rPr lang="en-US"/>
              <a:t>And it can add them while it runs, for example by linking to a DLL or forking a thread</a:t>
            </a:r>
          </a:p>
          <a:p>
            <a:pPr lvl="1"/>
            <a:r>
              <a:rPr lang="en-US"/>
              <a:t>Address space is a big range with chunks of data separated by gaps</a:t>
            </a:r>
          </a:p>
          <a:p>
            <a:r>
              <a:rPr lang="en-US"/>
              <a:t>It isn’t uncommon for a process on a modern platform to have hundreds of segments in memory…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DA21B4-40B3-43E3-A1A8-452A8528DF96}" type="slidenum">
              <a:rPr lang="en-US"/>
              <a:pPr/>
              <a:t>13</a:t>
            </a:fld>
            <a:endParaRPr lang="en-US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14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Mapping Segments</a:t>
            </a:r>
          </a:p>
        </p:txBody>
      </p:sp>
      <p:sp>
        <p:nvSpPr>
          <p:cNvPr id="36147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Segment Table</a:t>
            </a:r>
          </a:p>
          <a:p>
            <a:pPr lvl="1"/>
            <a:r>
              <a:rPr lang="en-US" sz="2000"/>
              <a:t>An entry for each segment</a:t>
            </a:r>
          </a:p>
          <a:p>
            <a:pPr lvl="1"/>
            <a:r>
              <a:rPr lang="en-US" sz="2000"/>
              <a:t>Is a tuple &lt;base, limit, protection&gt;</a:t>
            </a:r>
          </a:p>
          <a:p>
            <a:r>
              <a:rPr lang="en-US" sz="2400"/>
              <a:t>Each memory reference indicates segment and offset</a:t>
            </a:r>
          </a:p>
        </p:txBody>
      </p:sp>
      <p:sp>
        <p:nvSpPr>
          <p:cNvPr id="5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0BFED4B-2123-48A8-A8B0-C7E837B83F73}" type="slidenum">
              <a:rPr lang="en-US"/>
              <a:pPr/>
              <a:t>14</a:t>
            </a:fld>
            <a:endParaRPr lang="en-US"/>
          </a:p>
        </p:txBody>
      </p:sp>
      <p:grpSp>
        <p:nvGrpSpPr>
          <p:cNvPr id="2" name="Group 50"/>
          <p:cNvGrpSpPr>
            <a:grpSpLocks/>
          </p:cNvGrpSpPr>
          <p:nvPr/>
        </p:nvGrpSpPr>
        <p:grpSpPr bwMode="auto">
          <a:xfrm>
            <a:off x="228600" y="3124200"/>
            <a:ext cx="8915400" cy="3733800"/>
            <a:chOff x="144" y="1968"/>
            <a:chExt cx="5616" cy="2352"/>
          </a:xfrm>
        </p:grpSpPr>
        <p:sp>
          <p:nvSpPr>
            <p:cNvPr id="361523" name="Rectangle 51"/>
            <p:cNvSpPr>
              <a:spLocks noChangeArrowheads="1"/>
            </p:cNvSpPr>
            <p:nvPr/>
          </p:nvSpPr>
          <p:spPr bwMode="auto">
            <a:xfrm>
              <a:off x="5040" y="1968"/>
              <a:ext cx="720" cy="2352"/>
            </a:xfrm>
            <a:prstGeom prst="rect">
              <a:avLst/>
            </a:prstGeom>
            <a:solidFill>
              <a:srgbClr val="FFFF0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24" name="Text Box 52"/>
            <p:cNvSpPr txBox="1">
              <a:spLocks noChangeArrowheads="1"/>
            </p:cNvSpPr>
            <p:nvPr/>
          </p:nvSpPr>
          <p:spPr bwMode="auto">
            <a:xfrm>
              <a:off x="278" y="2214"/>
              <a:ext cx="1201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Virtual addr</a:t>
              </a:r>
            </a:p>
          </p:txBody>
        </p:sp>
        <p:sp>
          <p:nvSpPr>
            <p:cNvPr id="361525" name="Text Box 53"/>
            <p:cNvSpPr txBox="1">
              <a:spLocks noChangeArrowheads="1"/>
            </p:cNvSpPr>
            <p:nvPr/>
          </p:nvSpPr>
          <p:spPr bwMode="auto">
            <a:xfrm>
              <a:off x="144" y="2905"/>
              <a:ext cx="1374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CC0000"/>
                  </a:solidFill>
                  <a:latin typeface="Comic Sans MS" pitchFamily="66" charset="0"/>
                </a:rPr>
                <a:t>Seg#</a:t>
              </a:r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   </a:t>
              </a:r>
              <a:r>
                <a:rPr lang="en-US" sz="2400">
                  <a:solidFill>
                    <a:srgbClr val="66FF66"/>
                  </a:solidFill>
                  <a:latin typeface="Comic Sans MS" pitchFamily="66" charset="0"/>
                </a:rPr>
                <a:t>offset</a:t>
              </a:r>
            </a:p>
          </p:txBody>
        </p:sp>
        <p:sp>
          <p:nvSpPr>
            <p:cNvPr id="361526" name="Line 54"/>
            <p:cNvSpPr>
              <a:spLocks noChangeShapeType="1"/>
            </p:cNvSpPr>
            <p:nvPr/>
          </p:nvSpPr>
          <p:spPr bwMode="auto">
            <a:xfrm>
              <a:off x="768" y="2521"/>
              <a:ext cx="0" cy="336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27" name="Text Box 55"/>
            <p:cNvSpPr txBox="1">
              <a:spLocks noChangeArrowheads="1"/>
            </p:cNvSpPr>
            <p:nvPr/>
          </p:nvSpPr>
          <p:spPr bwMode="auto">
            <a:xfrm>
              <a:off x="144" y="2544"/>
              <a:ext cx="1126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 </a:t>
              </a:r>
              <a:r>
                <a:rPr lang="en-US" sz="2400">
                  <a:solidFill>
                    <a:srgbClr val="CC0000"/>
                  </a:solidFill>
                  <a:latin typeface="Comic Sans MS" pitchFamily="66" charset="0"/>
                </a:rPr>
                <a:t> 3 </a:t>
              </a:r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	  </a:t>
              </a:r>
              <a:r>
                <a:rPr lang="en-US" sz="2400">
                  <a:solidFill>
                    <a:srgbClr val="66FF66"/>
                  </a:solidFill>
                  <a:latin typeface="Comic Sans MS" pitchFamily="66" charset="0"/>
                </a:rPr>
                <a:t>128</a:t>
              </a:r>
            </a:p>
          </p:txBody>
        </p:sp>
        <p:sp>
          <p:nvSpPr>
            <p:cNvPr id="361528" name="Line 56"/>
            <p:cNvSpPr>
              <a:spLocks noChangeShapeType="1"/>
            </p:cNvSpPr>
            <p:nvPr/>
          </p:nvSpPr>
          <p:spPr bwMode="auto">
            <a:xfrm flipV="1">
              <a:off x="432" y="2809"/>
              <a:ext cx="0" cy="192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29" name="Line 57"/>
            <p:cNvSpPr>
              <a:spLocks noChangeShapeType="1"/>
            </p:cNvSpPr>
            <p:nvPr/>
          </p:nvSpPr>
          <p:spPr bwMode="auto">
            <a:xfrm flipV="1">
              <a:off x="1056" y="2809"/>
              <a:ext cx="0" cy="192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grpSp>
          <p:nvGrpSpPr>
            <p:cNvPr id="3" name="Group 58"/>
            <p:cNvGrpSpPr>
              <a:grpSpLocks/>
            </p:cNvGrpSpPr>
            <p:nvPr/>
          </p:nvGrpSpPr>
          <p:grpSpPr bwMode="auto">
            <a:xfrm>
              <a:off x="1584" y="3049"/>
              <a:ext cx="1752" cy="1271"/>
              <a:chOff x="2016" y="2448"/>
              <a:chExt cx="1752" cy="1613"/>
            </a:xfrm>
          </p:grpSpPr>
          <p:sp>
            <p:nvSpPr>
              <p:cNvPr id="361531" name="Rectangle 59"/>
              <p:cNvSpPr>
                <a:spLocks noChangeArrowheads="1"/>
              </p:cNvSpPr>
              <p:nvPr/>
            </p:nvSpPr>
            <p:spPr bwMode="auto">
              <a:xfrm>
                <a:off x="2016" y="3696"/>
                <a:ext cx="1728" cy="336"/>
              </a:xfrm>
              <a:prstGeom prst="rect">
                <a:avLst/>
              </a:prstGeom>
              <a:solidFill>
                <a:srgbClr val="808080"/>
              </a:solidFill>
              <a:ln w="38100">
                <a:solidFill>
                  <a:srgbClr val="000000"/>
                </a:solidFill>
                <a:miter lim="800000"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1532" name="Text Box 60"/>
              <p:cNvSpPr txBox="1">
                <a:spLocks noChangeArrowheads="1"/>
              </p:cNvSpPr>
              <p:nvPr/>
            </p:nvSpPr>
            <p:spPr bwMode="auto">
              <a:xfrm>
                <a:off x="2208" y="2448"/>
                <a:ext cx="973" cy="365"/>
              </a:xfrm>
              <a:prstGeom prst="rect">
                <a:avLst/>
              </a:prstGeom>
              <a:noFill/>
              <a:ln w="38100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2400">
                    <a:solidFill>
                      <a:srgbClr val="CC0000"/>
                    </a:solidFill>
                    <a:latin typeface="Comic Sans MS" pitchFamily="66" charset="0"/>
                  </a:rPr>
                  <a:t>Seg table</a:t>
                </a:r>
                <a:endParaRPr lang="en-US" sz="2400">
                  <a:solidFill>
                    <a:srgbClr val="000099"/>
                  </a:solidFill>
                  <a:latin typeface="Comic Sans MS" pitchFamily="66" charset="0"/>
                </a:endParaRPr>
              </a:p>
            </p:txBody>
          </p:sp>
          <p:sp>
            <p:nvSpPr>
              <p:cNvPr id="361533" name="Text Box 61"/>
              <p:cNvSpPr txBox="1">
                <a:spLocks noChangeArrowheads="1"/>
              </p:cNvSpPr>
              <p:nvPr/>
            </p:nvSpPr>
            <p:spPr bwMode="auto">
              <a:xfrm>
                <a:off x="2016" y="2688"/>
                <a:ext cx="1624" cy="365"/>
              </a:xfrm>
              <a:prstGeom prst="rect">
                <a:avLst/>
              </a:prstGeom>
              <a:noFill/>
              <a:ln w="38100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2400">
                    <a:solidFill>
                      <a:srgbClr val="000099"/>
                    </a:solidFill>
                    <a:latin typeface="Comic Sans MS" pitchFamily="66" charset="0"/>
                  </a:rPr>
                  <a:t>Prot   base     len</a:t>
                </a:r>
              </a:p>
            </p:txBody>
          </p:sp>
          <p:grpSp>
            <p:nvGrpSpPr>
              <p:cNvPr id="4" name="Group 62"/>
              <p:cNvGrpSpPr>
                <a:grpSpLocks/>
              </p:cNvGrpSpPr>
              <p:nvPr/>
            </p:nvGrpSpPr>
            <p:grpSpPr bwMode="auto">
              <a:xfrm>
                <a:off x="2040" y="2736"/>
                <a:ext cx="1728" cy="1296"/>
                <a:chOff x="2400" y="2208"/>
                <a:chExt cx="816" cy="1296"/>
              </a:xfrm>
            </p:grpSpPr>
            <p:sp>
              <p:nvSpPr>
                <p:cNvPr id="361535" name="Rectangle 63"/>
                <p:cNvSpPr>
                  <a:spLocks noChangeArrowheads="1"/>
                </p:cNvSpPr>
                <p:nvPr/>
              </p:nvSpPr>
              <p:spPr bwMode="auto">
                <a:xfrm>
                  <a:off x="2400" y="2208"/>
                  <a:ext cx="816" cy="1296"/>
                </a:xfrm>
                <a:prstGeom prst="rect">
                  <a:avLst/>
                </a:prstGeom>
                <a:noFill/>
                <a:ln w="38100">
                  <a:solidFill>
                    <a:srgbClr val="000000"/>
                  </a:solidFill>
                  <a:miter lim="800000"/>
                  <a:headEnd/>
                  <a:tailEnd/>
                </a:ln>
                <a:effectLst/>
              </p:spPr>
              <p:txBody>
                <a:bodyPr anchor="ctr">
                  <a:spAutoFit/>
                </a:bodyPr>
                <a:lstStyle/>
                <a:p>
                  <a:endParaRPr lang="fr-BE"/>
                </a:p>
              </p:txBody>
            </p:sp>
            <p:sp>
              <p:nvSpPr>
                <p:cNvPr id="361536" name="Line 64"/>
                <p:cNvSpPr>
                  <a:spLocks noChangeShapeType="1"/>
                </p:cNvSpPr>
                <p:nvPr/>
              </p:nvSpPr>
              <p:spPr bwMode="auto">
                <a:xfrm>
                  <a:off x="2400" y="2448"/>
                  <a:ext cx="816" cy="0"/>
                </a:xfrm>
                <a:prstGeom prst="line">
                  <a:avLst/>
                </a:prstGeom>
                <a:noFill/>
                <a:ln w="38100">
                  <a:solidFill>
                    <a:srgbClr val="000000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>
                  <a:spAutoFit/>
                </a:bodyPr>
                <a:lstStyle/>
                <a:p>
                  <a:endParaRPr lang="fr-BE"/>
                </a:p>
              </p:txBody>
            </p:sp>
            <p:sp>
              <p:nvSpPr>
                <p:cNvPr id="361537" name="Line 65"/>
                <p:cNvSpPr>
                  <a:spLocks noChangeShapeType="1"/>
                </p:cNvSpPr>
                <p:nvPr/>
              </p:nvSpPr>
              <p:spPr bwMode="auto">
                <a:xfrm>
                  <a:off x="2400" y="2688"/>
                  <a:ext cx="816" cy="0"/>
                </a:xfrm>
                <a:prstGeom prst="line">
                  <a:avLst/>
                </a:prstGeom>
                <a:noFill/>
                <a:ln w="38100">
                  <a:solidFill>
                    <a:srgbClr val="000000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>
                  <a:spAutoFit/>
                </a:bodyPr>
                <a:lstStyle/>
                <a:p>
                  <a:endParaRPr lang="fr-BE"/>
                </a:p>
              </p:txBody>
            </p:sp>
            <p:sp>
              <p:nvSpPr>
                <p:cNvPr id="361538" name="Line 66"/>
                <p:cNvSpPr>
                  <a:spLocks noChangeShapeType="1"/>
                </p:cNvSpPr>
                <p:nvPr/>
              </p:nvSpPr>
              <p:spPr bwMode="auto">
                <a:xfrm>
                  <a:off x="2400" y="2928"/>
                  <a:ext cx="816" cy="0"/>
                </a:xfrm>
                <a:prstGeom prst="line">
                  <a:avLst/>
                </a:prstGeom>
                <a:noFill/>
                <a:ln w="38100">
                  <a:solidFill>
                    <a:srgbClr val="000000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>
                  <a:spAutoFit/>
                </a:bodyPr>
                <a:lstStyle/>
                <a:p>
                  <a:endParaRPr lang="fr-BE"/>
                </a:p>
              </p:txBody>
            </p:sp>
            <p:sp>
              <p:nvSpPr>
                <p:cNvPr id="361539" name="Line 67"/>
                <p:cNvSpPr>
                  <a:spLocks noChangeShapeType="1"/>
                </p:cNvSpPr>
                <p:nvPr/>
              </p:nvSpPr>
              <p:spPr bwMode="auto">
                <a:xfrm>
                  <a:off x="2400" y="3168"/>
                  <a:ext cx="816" cy="0"/>
                </a:xfrm>
                <a:prstGeom prst="line">
                  <a:avLst/>
                </a:prstGeom>
                <a:noFill/>
                <a:ln w="38100">
                  <a:solidFill>
                    <a:srgbClr val="000000"/>
                  </a:solidFill>
                  <a:round/>
                  <a:headEnd/>
                  <a:tailEnd/>
                </a:ln>
                <a:effectLst/>
              </p:spPr>
              <p:txBody>
                <a:bodyPr wrap="none" anchor="ctr">
                  <a:spAutoFit/>
                </a:bodyPr>
                <a:lstStyle/>
                <a:p>
                  <a:endParaRPr lang="fr-BE"/>
                </a:p>
              </p:txBody>
            </p:sp>
          </p:grpSp>
          <p:sp>
            <p:nvSpPr>
              <p:cNvPr id="361540" name="Line 68"/>
              <p:cNvSpPr>
                <a:spLocks noChangeShapeType="1"/>
              </p:cNvSpPr>
              <p:nvPr/>
            </p:nvSpPr>
            <p:spPr bwMode="auto">
              <a:xfrm>
                <a:off x="2472" y="2736"/>
                <a:ext cx="0" cy="1296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1541" name="Line 69"/>
              <p:cNvSpPr>
                <a:spLocks noChangeShapeType="1"/>
              </p:cNvSpPr>
              <p:nvPr/>
            </p:nvSpPr>
            <p:spPr bwMode="auto">
              <a:xfrm>
                <a:off x="3216" y="2736"/>
                <a:ext cx="0" cy="1296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1542" name="Text Box 70"/>
              <p:cNvSpPr txBox="1">
                <a:spLocks noChangeArrowheads="1"/>
              </p:cNvSpPr>
              <p:nvPr/>
            </p:nvSpPr>
            <p:spPr bwMode="auto">
              <a:xfrm>
                <a:off x="2016" y="3696"/>
                <a:ext cx="1708" cy="365"/>
              </a:xfrm>
              <a:prstGeom prst="rect">
                <a:avLst/>
              </a:prstGeom>
              <a:noFill/>
              <a:ln w="38100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2400">
                    <a:solidFill>
                      <a:srgbClr val="000099"/>
                    </a:solidFill>
                    <a:latin typeface="Comic Sans MS" pitchFamily="66" charset="0"/>
                  </a:rPr>
                  <a:t> r     0x1000   512</a:t>
                </a:r>
              </a:p>
            </p:txBody>
          </p:sp>
        </p:grpSp>
        <p:sp>
          <p:nvSpPr>
            <p:cNvPr id="361543" name="Freeform 71"/>
            <p:cNvSpPr>
              <a:spLocks/>
            </p:cNvSpPr>
            <p:nvPr/>
          </p:nvSpPr>
          <p:spPr bwMode="auto">
            <a:xfrm>
              <a:off x="640" y="2785"/>
              <a:ext cx="896" cy="1320"/>
            </a:xfrm>
            <a:custGeom>
              <a:avLst/>
              <a:gdLst/>
              <a:ahLst/>
              <a:cxnLst>
                <a:cxn ang="0">
                  <a:pos x="32" y="72"/>
                </a:cxn>
                <a:cxn ang="0">
                  <a:pos x="80" y="168"/>
                </a:cxn>
                <a:cxn ang="0">
                  <a:pos x="512" y="1080"/>
                </a:cxn>
                <a:cxn ang="0">
                  <a:pos x="704" y="1320"/>
                </a:cxn>
                <a:cxn ang="0">
                  <a:pos x="1376" y="1368"/>
                </a:cxn>
              </a:cxnLst>
              <a:rect l="0" t="0" r="r" b="b"/>
              <a:pathLst>
                <a:path w="1376" h="1368">
                  <a:moveTo>
                    <a:pt x="32" y="72"/>
                  </a:moveTo>
                  <a:cubicBezTo>
                    <a:pt x="16" y="36"/>
                    <a:pt x="0" y="0"/>
                    <a:pt x="80" y="168"/>
                  </a:cubicBezTo>
                  <a:cubicBezTo>
                    <a:pt x="160" y="336"/>
                    <a:pt x="408" y="888"/>
                    <a:pt x="512" y="1080"/>
                  </a:cubicBezTo>
                  <a:cubicBezTo>
                    <a:pt x="616" y="1272"/>
                    <a:pt x="560" y="1272"/>
                    <a:pt x="704" y="1320"/>
                  </a:cubicBezTo>
                  <a:cubicBezTo>
                    <a:pt x="848" y="1368"/>
                    <a:pt x="1112" y="1368"/>
                    <a:pt x="1376" y="1368"/>
                  </a:cubicBezTo>
                </a:path>
              </a:pathLst>
            </a:custGeom>
            <a:noFill/>
            <a:ln w="38100" cap="flat" cmpd="sng">
              <a:solidFill>
                <a:srgbClr val="000000"/>
              </a:solidFill>
              <a:prstDash val="solid"/>
              <a:round/>
              <a:headEnd type="none" w="med" len="med"/>
              <a:tailEnd type="arrow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44" name="Oval 72"/>
            <p:cNvSpPr>
              <a:spLocks noChangeArrowheads="1"/>
            </p:cNvSpPr>
            <p:nvPr/>
          </p:nvSpPr>
          <p:spPr bwMode="auto">
            <a:xfrm>
              <a:off x="3744" y="2569"/>
              <a:ext cx="336" cy="336"/>
            </a:xfrm>
            <a:prstGeom prst="ellips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45" name="Text Box 73"/>
            <p:cNvSpPr txBox="1">
              <a:spLocks noChangeArrowheads="1"/>
            </p:cNvSpPr>
            <p:nvPr/>
          </p:nvSpPr>
          <p:spPr bwMode="auto">
            <a:xfrm>
              <a:off x="5088" y="2250"/>
              <a:ext cx="587" cy="327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800">
                  <a:solidFill>
                    <a:srgbClr val="000099"/>
                  </a:solidFill>
                  <a:latin typeface="Comic Sans MS" pitchFamily="66" charset="0"/>
                </a:rPr>
                <a:t>mem</a:t>
              </a:r>
              <a:endParaRPr lang="en-US" sz="24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61546" name="Line 74"/>
            <p:cNvSpPr>
              <a:spLocks noChangeShapeType="1"/>
            </p:cNvSpPr>
            <p:nvPr/>
          </p:nvSpPr>
          <p:spPr bwMode="auto">
            <a:xfrm flipH="1">
              <a:off x="5040" y="2761"/>
              <a:ext cx="72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47" name="Line 75"/>
            <p:cNvSpPr>
              <a:spLocks noChangeShapeType="1"/>
            </p:cNvSpPr>
            <p:nvPr/>
          </p:nvSpPr>
          <p:spPr bwMode="auto">
            <a:xfrm flipH="1">
              <a:off x="5040" y="3673"/>
              <a:ext cx="72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48" name="AutoShape 76"/>
            <p:cNvSpPr>
              <a:spLocks/>
            </p:cNvSpPr>
            <p:nvPr/>
          </p:nvSpPr>
          <p:spPr bwMode="auto">
            <a:xfrm>
              <a:off x="4752" y="2761"/>
              <a:ext cx="288" cy="912"/>
            </a:xfrm>
            <a:prstGeom prst="leftBrace">
              <a:avLst>
                <a:gd name="adj1" fmla="val 26389"/>
                <a:gd name="adj2" fmla="val 50000"/>
              </a:avLst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49" name="Text Box 77"/>
            <p:cNvSpPr txBox="1">
              <a:spLocks noChangeArrowheads="1"/>
            </p:cNvSpPr>
            <p:nvPr/>
          </p:nvSpPr>
          <p:spPr bwMode="auto">
            <a:xfrm>
              <a:off x="4358" y="3078"/>
              <a:ext cx="416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seg</a:t>
              </a:r>
            </a:p>
          </p:txBody>
        </p:sp>
        <p:sp>
          <p:nvSpPr>
            <p:cNvPr id="361550" name="Line 78"/>
            <p:cNvSpPr>
              <a:spLocks noChangeShapeType="1"/>
            </p:cNvSpPr>
            <p:nvPr/>
          </p:nvSpPr>
          <p:spPr bwMode="auto">
            <a:xfrm>
              <a:off x="5328" y="2761"/>
              <a:ext cx="0" cy="48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51" name="Text Box 79"/>
            <p:cNvSpPr txBox="1">
              <a:spLocks noChangeArrowheads="1"/>
            </p:cNvSpPr>
            <p:nvPr/>
          </p:nvSpPr>
          <p:spPr bwMode="auto">
            <a:xfrm>
              <a:off x="5324" y="2928"/>
              <a:ext cx="436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128</a:t>
              </a:r>
              <a:endParaRPr lang="en-US" sz="20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61552" name="Freeform 80"/>
            <p:cNvSpPr>
              <a:spLocks/>
            </p:cNvSpPr>
            <p:nvPr/>
          </p:nvSpPr>
          <p:spPr bwMode="auto">
            <a:xfrm>
              <a:off x="2592" y="2857"/>
              <a:ext cx="1536" cy="1248"/>
            </a:xfrm>
            <a:custGeom>
              <a:avLst/>
              <a:gdLst/>
              <a:ahLst/>
              <a:cxnLst>
                <a:cxn ang="0">
                  <a:pos x="0" y="1296"/>
                </a:cxn>
                <a:cxn ang="0">
                  <a:pos x="912" y="912"/>
                </a:cxn>
                <a:cxn ang="0">
                  <a:pos x="912" y="0"/>
                </a:cxn>
              </a:cxnLst>
              <a:rect l="0" t="0" r="r" b="b"/>
              <a:pathLst>
                <a:path w="1064" h="1296">
                  <a:moveTo>
                    <a:pt x="0" y="1296"/>
                  </a:moveTo>
                  <a:cubicBezTo>
                    <a:pt x="380" y="1212"/>
                    <a:pt x="760" y="1128"/>
                    <a:pt x="912" y="912"/>
                  </a:cubicBezTo>
                  <a:cubicBezTo>
                    <a:pt x="1064" y="696"/>
                    <a:pt x="988" y="348"/>
                    <a:pt x="912" y="0"/>
                  </a:cubicBezTo>
                </a:path>
              </a:pathLst>
            </a:custGeom>
            <a:noFill/>
            <a:ln w="38100" cap="flat" cmpd="sng">
              <a:solidFill>
                <a:srgbClr val="000000"/>
              </a:solidFill>
              <a:prstDash val="solid"/>
              <a:round/>
              <a:headEnd type="none" w="med" len="med"/>
              <a:tailEnd type="arrow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53" name="Text Box 81"/>
            <p:cNvSpPr txBox="1">
              <a:spLocks noChangeArrowheads="1"/>
            </p:cNvSpPr>
            <p:nvPr/>
          </p:nvSpPr>
          <p:spPr bwMode="auto">
            <a:xfrm>
              <a:off x="3792" y="2569"/>
              <a:ext cx="208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+</a:t>
              </a:r>
            </a:p>
          </p:txBody>
        </p:sp>
        <p:sp>
          <p:nvSpPr>
            <p:cNvPr id="361554" name="Line 82"/>
            <p:cNvSpPr>
              <a:spLocks noChangeShapeType="1"/>
            </p:cNvSpPr>
            <p:nvPr/>
          </p:nvSpPr>
          <p:spPr bwMode="auto">
            <a:xfrm flipV="1">
              <a:off x="1248" y="2665"/>
              <a:ext cx="1488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55" name="Rectangle 83"/>
            <p:cNvSpPr>
              <a:spLocks noChangeArrowheads="1"/>
            </p:cNvSpPr>
            <p:nvPr/>
          </p:nvSpPr>
          <p:spPr bwMode="auto">
            <a:xfrm>
              <a:off x="5040" y="3241"/>
              <a:ext cx="720" cy="96"/>
            </a:xfrm>
            <a:prstGeom prst="rect">
              <a:avLst/>
            </a:prstGeom>
            <a:solidFill>
              <a:srgbClr val="66FF66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56" name="Line 84"/>
            <p:cNvSpPr>
              <a:spLocks noChangeShapeType="1"/>
            </p:cNvSpPr>
            <p:nvPr/>
          </p:nvSpPr>
          <p:spPr bwMode="auto">
            <a:xfrm>
              <a:off x="4032" y="2761"/>
              <a:ext cx="1008" cy="48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57" name="Text Box 85"/>
            <p:cNvSpPr txBox="1">
              <a:spLocks noChangeArrowheads="1"/>
            </p:cNvSpPr>
            <p:nvPr/>
          </p:nvSpPr>
          <p:spPr bwMode="auto">
            <a:xfrm>
              <a:off x="4368" y="2569"/>
              <a:ext cx="700" cy="250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b="1">
                  <a:solidFill>
                    <a:srgbClr val="000099"/>
                  </a:solidFill>
                  <a:latin typeface="Comic Sans MS" pitchFamily="66" charset="0"/>
                </a:rPr>
                <a:t>0x1000</a:t>
              </a:r>
              <a:endParaRPr lang="en-US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61558" name="Freeform 86"/>
            <p:cNvSpPr>
              <a:spLocks/>
            </p:cNvSpPr>
            <p:nvPr/>
          </p:nvSpPr>
          <p:spPr bwMode="auto">
            <a:xfrm>
              <a:off x="2976" y="2761"/>
              <a:ext cx="1064" cy="1528"/>
            </a:xfrm>
            <a:custGeom>
              <a:avLst/>
              <a:gdLst/>
              <a:ahLst/>
              <a:cxnLst>
                <a:cxn ang="0">
                  <a:pos x="240" y="1392"/>
                </a:cxn>
                <a:cxn ang="0">
                  <a:pos x="336" y="1392"/>
                </a:cxn>
                <a:cxn ang="0">
                  <a:pos x="1008" y="1296"/>
                </a:cxn>
                <a:cxn ang="0">
                  <a:pos x="0" y="0"/>
                </a:cxn>
              </a:cxnLst>
              <a:rect l="0" t="0" r="r" b="b"/>
              <a:pathLst>
                <a:path w="1064" h="1528">
                  <a:moveTo>
                    <a:pt x="240" y="1392"/>
                  </a:moveTo>
                  <a:cubicBezTo>
                    <a:pt x="224" y="1400"/>
                    <a:pt x="208" y="1408"/>
                    <a:pt x="336" y="1392"/>
                  </a:cubicBezTo>
                  <a:cubicBezTo>
                    <a:pt x="464" y="1376"/>
                    <a:pt x="1064" y="1528"/>
                    <a:pt x="1008" y="1296"/>
                  </a:cubicBezTo>
                  <a:cubicBezTo>
                    <a:pt x="952" y="1064"/>
                    <a:pt x="476" y="532"/>
                    <a:pt x="0" y="0"/>
                  </a:cubicBezTo>
                </a:path>
              </a:pathLst>
            </a:custGeom>
            <a:noFill/>
            <a:ln w="38100" cap="flat" cmpd="sng">
              <a:solidFill>
                <a:srgbClr val="000000"/>
              </a:solidFill>
              <a:prstDash val="solid"/>
              <a:round/>
              <a:headEnd type="none" w="med" len="med"/>
              <a:tailEnd type="arrow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59" name="Oval 87"/>
            <p:cNvSpPr>
              <a:spLocks noChangeArrowheads="1"/>
            </p:cNvSpPr>
            <p:nvPr/>
          </p:nvSpPr>
          <p:spPr bwMode="auto">
            <a:xfrm>
              <a:off x="2688" y="2521"/>
              <a:ext cx="336" cy="336"/>
            </a:xfrm>
            <a:prstGeom prst="ellips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60" name="Text Box 88"/>
            <p:cNvSpPr txBox="1">
              <a:spLocks noChangeArrowheads="1"/>
            </p:cNvSpPr>
            <p:nvPr/>
          </p:nvSpPr>
          <p:spPr bwMode="auto">
            <a:xfrm>
              <a:off x="2784" y="2521"/>
              <a:ext cx="217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?</a:t>
              </a:r>
            </a:p>
          </p:txBody>
        </p:sp>
        <p:sp>
          <p:nvSpPr>
            <p:cNvPr id="361561" name="Line 89"/>
            <p:cNvSpPr>
              <a:spLocks noChangeShapeType="1"/>
            </p:cNvSpPr>
            <p:nvPr/>
          </p:nvSpPr>
          <p:spPr bwMode="auto">
            <a:xfrm>
              <a:off x="3024" y="2665"/>
              <a:ext cx="720" cy="48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62" name="Text Box 90"/>
            <p:cNvSpPr txBox="1">
              <a:spLocks noChangeArrowheads="1"/>
            </p:cNvSpPr>
            <p:nvPr/>
          </p:nvSpPr>
          <p:spPr bwMode="auto">
            <a:xfrm>
              <a:off x="3216" y="2425"/>
              <a:ext cx="414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yes</a:t>
              </a:r>
            </a:p>
          </p:txBody>
        </p:sp>
        <p:sp>
          <p:nvSpPr>
            <p:cNvPr id="361563" name="AutoShape 91"/>
            <p:cNvSpPr>
              <a:spLocks noChangeArrowheads="1"/>
            </p:cNvSpPr>
            <p:nvPr/>
          </p:nvSpPr>
          <p:spPr bwMode="auto">
            <a:xfrm>
              <a:off x="3456" y="2064"/>
              <a:ext cx="336" cy="384"/>
            </a:xfrm>
            <a:prstGeom prst="irregularSeal1">
              <a:avLst/>
            </a:prstGeom>
            <a:solidFill>
              <a:srgbClr val="CC000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1564" name="Text Box 92"/>
            <p:cNvSpPr txBox="1">
              <a:spLocks noChangeArrowheads="1"/>
            </p:cNvSpPr>
            <p:nvPr/>
          </p:nvSpPr>
          <p:spPr bwMode="auto">
            <a:xfrm>
              <a:off x="2976" y="2233"/>
              <a:ext cx="318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no</a:t>
              </a:r>
            </a:p>
          </p:txBody>
        </p:sp>
        <p:sp>
          <p:nvSpPr>
            <p:cNvPr id="361565" name="Line 93"/>
            <p:cNvSpPr>
              <a:spLocks noChangeShapeType="1"/>
            </p:cNvSpPr>
            <p:nvPr/>
          </p:nvSpPr>
          <p:spPr bwMode="auto">
            <a:xfrm flipV="1">
              <a:off x="2976" y="2329"/>
              <a:ext cx="528" cy="24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1566" name="Text Box 94"/>
            <p:cNvSpPr txBox="1">
              <a:spLocks noChangeArrowheads="1"/>
            </p:cNvSpPr>
            <p:nvPr/>
          </p:nvSpPr>
          <p:spPr bwMode="auto">
            <a:xfrm>
              <a:off x="3744" y="2016"/>
              <a:ext cx="555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CC0000"/>
                  </a:solidFill>
                  <a:latin typeface="Comic Sans MS" pitchFamily="66" charset="0"/>
                </a:rPr>
                <a:t>fault</a:t>
              </a:r>
              <a:endParaRPr lang="en-US" sz="24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61567" name="Rectangle 95"/>
            <p:cNvSpPr>
              <a:spLocks noChangeArrowheads="1"/>
            </p:cNvSpPr>
            <p:nvPr/>
          </p:nvSpPr>
          <p:spPr bwMode="auto">
            <a:xfrm>
              <a:off x="144" y="2496"/>
              <a:ext cx="1200" cy="33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249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Segmentation Example</a:t>
            </a:r>
          </a:p>
        </p:txBody>
      </p:sp>
      <p:sp>
        <p:nvSpPr>
          <p:cNvPr id="362499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07592"/>
            <a:ext cx="8229600" cy="4389120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90000"/>
              </a:lnSpc>
            </a:pPr>
            <a:r>
              <a:rPr lang="en-US" sz="2400"/>
              <a:t>If first two bits are for segments, next 12 for offset</a:t>
            </a:r>
          </a:p>
          <a:p>
            <a:pPr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endParaRPr lang="en-US" sz="2400"/>
          </a:p>
          <a:p>
            <a:pPr>
              <a:lnSpc>
                <a:spcPct val="90000"/>
              </a:lnSpc>
            </a:pPr>
            <a:r>
              <a:rPr lang="en-US" sz="2400"/>
              <a:t>where is 0x0240?</a:t>
            </a:r>
          </a:p>
          <a:p>
            <a:pPr>
              <a:lnSpc>
                <a:spcPct val="90000"/>
              </a:lnSpc>
            </a:pPr>
            <a:r>
              <a:rPr lang="en-US" sz="2400"/>
              <a:t>0x1108?</a:t>
            </a:r>
          </a:p>
          <a:p>
            <a:pPr>
              <a:lnSpc>
                <a:spcPct val="90000"/>
              </a:lnSpc>
            </a:pPr>
            <a:r>
              <a:rPr lang="en-US" sz="2400"/>
              <a:t>0x265c?</a:t>
            </a:r>
          </a:p>
          <a:p>
            <a:pPr>
              <a:lnSpc>
                <a:spcPct val="90000"/>
              </a:lnSpc>
            </a:pPr>
            <a:r>
              <a:rPr lang="en-US" sz="2400"/>
              <a:t>0x3002?</a:t>
            </a:r>
          </a:p>
          <a:p>
            <a:pPr>
              <a:lnSpc>
                <a:spcPct val="90000"/>
              </a:lnSpc>
            </a:pPr>
            <a:r>
              <a:rPr lang="en-US" sz="2400"/>
              <a:t>0x1700?</a:t>
            </a:r>
          </a:p>
        </p:txBody>
      </p:sp>
      <p:sp>
        <p:nvSpPr>
          <p:cNvPr id="2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5D69B9C-30A5-48A5-881C-A2875F2F2B00}" type="slidenum">
              <a:rPr lang="en-US"/>
              <a:pPr/>
              <a:t>15</a:t>
            </a:fld>
            <a:endParaRPr lang="en-US"/>
          </a:p>
        </p:txBody>
      </p:sp>
      <p:sp>
        <p:nvSpPr>
          <p:cNvPr id="362520" name="Rectangle 24"/>
          <p:cNvSpPr>
            <a:spLocks noChangeArrowheads="1"/>
          </p:cNvSpPr>
          <p:nvPr/>
        </p:nvSpPr>
        <p:spPr bwMode="auto">
          <a:xfrm>
            <a:off x="6705600" y="3657600"/>
            <a:ext cx="2133600" cy="609600"/>
          </a:xfrm>
          <a:prstGeom prst="rect">
            <a:avLst/>
          </a:prstGeom>
          <a:solidFill>
            <a:srgbClr val="66FF66"/>
          </a:solidFill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2521" name="Rectangle 25"/>
          <p:cNvSpPr>
            <a:spLocks noChangeArrowheads="1"/>
          </p:cNvSpPr>
          <p:nvPr/>
        </p:nvSpPr>
        <p:spPr bwMode="auto">
          <a:xfrm>
            <a:off x="6705600" y="5791200"/>
            <a:ext cx="2133600" cy="762000"/>
          </a:xfrm>
          <a:prstGeom prst="rect">
            <a:avLst/>
          </a:prstGeom>
          <a:solidFill>
            <a:srgbClr val="CC00CC"/>
          </a:solidFill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22" name="Rectangle 26"/>
          <p:cNvSpPr>
            <a:spLocks noChangeArrowheads="1"/>
          </p:cNvSpPr>
          <p:nvPr/>
        </p:nvSpPr>
        <p:spPr bwMode="auto">
          <a:xfrm>
            <a:off x="6705600" y="3048000"/>
            <a:ext cx="2133600" cy="609600"/>
          </a:xfrm>
          <a:prstGeom prst="rect">
            <a:avLst/>
          </a:prstGeom>
          <a:solidFill>
            <a:srgbClr val="FFFF00"/>
          </a:solidFill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23" name="Rectangle 27"/>
          <p:cNvSpPr>
            <a:spLocks noChangeArrowheads="1"/>
          </p:cNvSpPr>
          <p:nvPr/>
        </p:nvSpPr>
        <p:spPr bwMode="auto">
          <a:xfrm>
            <a:off x="4114800" y="5791200"/>
            <a:ext cx="2133600" cy="609600"/>
          </a:xfrm>
          <a:prstGeom prst="rect">
            <a:avLst/>
          </a:prstGeom>
          <a:solidFill>
            <a:srgbClr val="FFFF00"/>
          </a:solidFill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24" name="Rectangle 28"/>
          <p:cNvSpPr>
            <a:spLocks noChangeArrowheads="1"/>
          </p:cNvSpPr>
          <p:nvPr/>
        </p:nvSpPr>
        <p:spPr bwMode="auto">
          <a:xfrm>
            <a:off x="4114800" y="4800600"/>
            <a:ext cx="2133600" cy="685800"/>
          </a:xfrm>
          <a:prstGeom prst="rect">
            <a:avLst/>
          </a:prstGeom>
          <a:solidFill>
            <a:srgbClr val="CC00CC"/>
          </a:solidFill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25" name="Rectangle 29"/>
          <p:cNvSpPr>
            <a:spLocks noChangeArrowheads="1"/>
          </p:cNvSpPr>
          <p:nvPr/>
        </p:nvSpPr>
        <p:spPr bwMode="auto">
          <a:xfrm>
            <a:off x="4114800" y="3657600"/>
            <a:ext cx="2133600" cy="609600"/>
          </a:xfrm>
          <a:prstGeom prst="rect">
            <a:avLst/>
          </a:prstGeom>
          <a:solidFill>
            <a:srgbClr val="66FF66"/>
          </a:solidFill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2526" name="Rectangle 30"/>
          <p:cNvSpPr>
            <a:spLocks noChangeArrowheads="1"/>
          </p:cNvSpPr>
          <p:nvPr/>
        </p:nvSpPr>
        <p:spPr bwMode="auto">
          <a:xfrm>
            <a:off x="304800" y="1752600"/>
            <a:ext cx="3657600" cy="17526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27" name="Text Box 31"/>
          <p:cNvSpPr txBox="1">
            <a:spLocks noChangeArrowheads="1"/>
          </p:cNvSpPr>
          <p:nvPr/>
        </p:nvSpPr>
        <p:spPr bwMode="auto">
          <a:xfrm>
            <a:off x="304800" y="1676400"/>
            <a:ext cx="36210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Seg    base    bounds  rw</a:t>
            </a:r>
          </a:p>
        </p:txBody>
      </p:sp>
      <p:sp>
        <p:nvSpPr>
          <p:cNvPr id="362528" name="Line 32"/>
          <p:cNvSpPr>
            <a:spLocks noChangeShapeType="1"/>
          </p:cNvSpPr>
          <p:nvPr/>
        </p:nvSpPr>
        <p:spPr bwMode="auto">
          <a:xfrm flipV="1">
            <a:off x="304800" y="2057400"/>
            <a:ext cx="37338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29" name="Text Box 33"/>
          <p:cNvSpPr txBox="1">
            <a:spLocks noChangeArrowheads="1"/>
          </p:cNvSpPr>
          <p:nvPr/>
        </p:nvSpPr>
        <p:spPr bwMode="auto">
          <a:xfrm>
            <a:off x="304800" y="2057400"/>
            <a:ext cx="3727450" cy="15525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    0x4000   0x6ff   10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     0x0000   0x4ff   11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2    0x3000   0xfff    11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3                               00  </a:t>
            </a:r>
          </a:p>
        </p:txBody>
      </p:sp>
      <p:sp>
        <p:nvSpPr>
          <p:cNvPr id="362530" name="Rectangle 34"/>
          <p:cNvSpPr>
            <a:spLocks noChangeArrowheads="1"/>
          </p:cNvSpPr>
          <p:nvPr/>
        </p:nvSpPr>
        <p:spPr bwMode="auto">
          <a:xfrm>
            <a:off x="4114800" y="2667000"/>
            <a:ext cx="2133600" cy="37338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31" name="Rectangle 35"/>
          <p:cNvSpPr>
            <a:spLocks noChangeArrowheads="1"/>
          </p:cNvSpPr>
          <p:nvPr/>
        </p:nvSpPr>
        <p:spPr bwMode="auto">
          <a:xfrm>
            <a:off x="6705600" y="2590800"/>
            <a:ext cx="2133600" cy="39624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2532" name="Text Box 36"/>
          <p:cNvSpPr txBox="1">
            <a:spLocks noChangeArrowheads="1"/>
          </p:cNvSpPr>
          <p:nvPr/>
        </p:nvSpPr>
        <p:spPr bwMode="auto">
          <a:xfrm>
            <a:off x="4572000" y="2743200"/>
            <a:ext cx="1111250" cy="37496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0x4000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0x3000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0x2000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0x1500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0x1000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0x0700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0x0000</a:t>
            </a:r>
          </a:p>
        </p:txBody>
      </p:sp>
      <p:sp>
        <p:nvSpPr>
          <p:cNvPr id="362533" name="Rectangle 37"/>
          <p:cNvSpPr>
            <a:spLocks noChangeArrowheads="1"/>
          </p:cNvSpPr>
          <p:nvPr/>
        </p:nvSpPr>
        <p:spPr bwMode="auto">
          <a:xfrm>
            <a:off x="4114800" y="2667000"/>
            <a:ext cx="2133600" cy="990600"/>
          </a:xfrm>
          <a:prstGeom prst="rect">
            <a:avLst/>
          </a:prstGeom>
          <a:noFill/>
          <a:ln w="38100" cap="rnd">
            <a:solidFill>
              <a:srgbClr val="000000"/>
            </a:solidFill>
            <a:prstDash val="sysDot"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2534" name="Text Box 38"/>
          <p:cNvSpPr txBox="1">
            <a:spLocks noChangeArrowheads="1"/>
          </p:cNvSpPr>
          <p:nvPr/>
        </p:nvSpPr>
        <p:spPr bwMode="auto">
          <a:xfrm>
            <a:off x="4479925" y="2103438"/>
            <a:ext cx="10731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logical</a:t>
            </a:r>
          </a:p>
        </p:txBody>
      </p:sp>
      <p:sp>
        <p:nvSpPr>
          <p:cNvPr id="362535" name="Text Box 39"/>
          <p:cNvSpPr txBox="1">
            <a:spLocks noChangeArrowheads="1"/>
          </p:cNvSpPr>
          <p:nvPr/>
        </p:nvSpPr>
        <p:spPr bwMode="auto">
          <a:xfrm>
            <a:off x="7146925" y="1951038"/>
            <a:ext cx="131286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physical</a:t>
            </a:r>
          </a:p>
        </p:txBody>
      </p:sp>
      <p:sp>
        <p:nvSpPr>
          <p:cNvPr id="362536" name="Text Box 40"/>
          <p:cNvSpPr txBox="1">
            <a:spLocks noChangeArrowheads="1"/>
          </p:cNvSpPr>
          <p:nvPr/>
        </p:nvSpPr>
        <p:spPr bwMode="auto">
          <a:xfrm>
            <a:off x="7299325" y="2760663"/>
            <a:ext cx="1111250" cy="37496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0x4700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0x4000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0x3000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0x500</a:t>
            </a:r>
          </a:p>
          <a:p>
            <a:endParaRPr lang="en-US" sz="2000" b="1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62537" name="Line 41"/>
          <p:cNvSpPr>
            <a:spLocks noChangeShapeType="1"/>
          </p:cNvSpPr>
          <p:nvPr/>
        </p:nvSpPr>
        <p:spPr bwMode="auto">
          <a:xfrm>
            <a:off x="6248400" y="3962400"/>
            <a:ext cx="381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2538" name="Line 42"/>
          <p:cNvSpPr>
            <a:spLocks noChangeShapeType="1"/>
          </p:cNvSpPr>
          <p:nvPr/>
        </p:nvSpPr>
        <p:spPr bwMode="auto">
          <a:xfrm flipV="1">
            <a:off x="6248400" y="3352800"/>
            <a:ext cx="381000" cy="2590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2539" name="Line 43"/>
          <p:cNvSpPr>
            <a:spLocks noChangeShapeType="1"/>
          </p:cNvSpPr>
          <p:nvPr/>
        </p:nvSpPr>
        <p:spPr bwMode="auto">
          <a:xfrm>
            <a:off x="6172200" y="4953000"/>
            <a:ext cx="457200" cy="12192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249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249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249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249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5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Segmentation: Discussion</a:t>
            </a:r>
          </a:p>
        </p:txBody>
      </p:sp>
      <p:sp>
        <p:nvSpPr>
          <p:cNvPr id="36352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Advantages:</a:t>
            </a:r>
          </a:p>
          <a:p>
            <a:pPr lvl="1"/>
            <a:r>
              <a:rPr lang="en-US" sz="2000"/>
              <a:t>Allows multiple segments per process</a:t>
            </a:r>
          </a:p>
          <a:p>
            <a:pPr lvl="1"/>
            <a:r>
              <a:rPr lang="en-US" sz="2000"/>
              <a:t>Easy to allow sharing of code</a:t>
            </a:r>
          </a:p>
          <a:p>
            <a:pPr lvl="1"/>
            <a:r>
              <a:rPr lang="en-US" sz="2000"/>
              <a:t>Do not need to load entire process in memory</a:t>
            </a:r>
          </a:p>
          <a:p>
            <a:r>
              <a:rPr lang="en-US" sz="2400"/>
              <a:t>Disadvantages:</a:t>
            </a:r>
          </a:p>
          <a:p>
            <a:pPr lvl="1"/>
            <a:r>
              <a:rPr lang="en-US" sz="2000"/>
              <a:t>Extra translation overhead: </a:t>
            </a:r>
          </a:p>
          <a:p>
            <a:pPr lvl="2"/>
            <a:r>
              <a:rPr lang="en-US" sz="1800"/>
              <a:t>Memory &amp; speed</a:t>
            </a:r>
          </a:p>
          <a:p>
            <a:pPr lvl="1"/>
            <a:r>
              <a:rPr lang="en-US" sz="2000"/>
              <a:t>An entire segment needs to reside contiguously in memory!</a:t>
            </a:r>
          </a:p>
          <a:p>
            <a:pPr lvl="2">
              <a:buFontTx/>
              <a:buNone/>
            </a:pPr>
            <a:r>
              <a:rPr lang="en-US" sz="1800">
                <a:sym typeface="Symbol" pitchFamily="18" charset="2"/>
              </a:rPr>
              <a:t> Fragmentation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423DB1-0B12-4B7F-BFA0-9A42C5171BA7}" type="slidenum">
              <a:rPr lang="en-US"/>
              <a:pPr/>
              <a:t>16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35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35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35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352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454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152400"/>
            <a:ext cx="82296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Fragmentation</a:t>
            </a:r>
          </a:p>
        </p:txBody>
      </p:sp>
      <p:sp>
        <p:nvSpPr>
          <p:cNvPr id="364547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383792"/>
            <a:ext cx="8229600" cy="4389120"/>
          </a:xfrm>
        </p:spPr>
        <p:txBody>
          <a:bodyPr/>
          <a:lstStyle/>
          <a:p>
            <a:pPr>
              <a:spcBef>
                <a:spcPct val="15000"/>
              </a:spcBef>
            </a:pPr>
            <a:r>
              <a:rPr lang="en-US" sz="2400" dirty="0" smtClean="0"/>
              <a:t>“Free memory is scattered into tiny, useless pieces”</a:t>
            </a:r>
            <a:endParaRPr lang="en-US" sz="2400" dirty="0"/>
          </a:p>
          <a:p>
            <a:pPr>
              <a:spcBef>
                <a:spcPct val="15000"/>
              </a:spcBef>
            </a:pPr>
            <a:r>
              <a:rPr lang="en-US" sz="2400" dirty="0"/>
              <a:t>External Fragmentation:</a:t>
            </a:r>
          </a:p>
          <a:p>
            <a:pPr lvl="1">
              <a:spcBef>
                <a:spcPct val="15000"/>
              </a:spcBef>
            </a:pPr>
            <a:r>
              <a:rPr lang="en-US" sz="2000" dirty="0"/>
              <a:t>Variable sized pieces </a:t>
            </a:r>
            <a:r>
              <a:rPr lang="en-US" sz="2000" dirty="0">
                <a:sym typeface="Symbol" pitchFamily="18" charset="2"/>
              </a:rPr>
              <a:t> many small holes over time</a:t>
            </a:r>
          </a:p>
          <a:p>
            <a:pPr>
              <a:spcBef>
                <a:spcPct val="15000"/>
              </a:spcBef>
            </a:pPr>
            <a:r>
              <a:rPr lang="en-US" sz="2400" dirty="0">
                <a:sym typeface="Symbol" pitchFamily="18" charset="2"/>
              </a:rPr>
              <a:t>Internal Fragmentation:</a:t>
            </a:r>
          </a:p>
          <a:p>
            <a:pPr lvl="1">
              <a:spcBef>
                <a:spcPct val="15000"/>
              </a:spcBef>
            </a:pPr>
            <a:r>
              <a:rPr lang="en-US" sz="2000" dirty="0">
                <a:sym typeface="Symbol" pitchFamily="18" charset="2"/>
              </a:rPr>
              <a:t>Fixed sized pieces  internal waste if entire piece is not used</a:t>
            </a:r>
          </a:p>
        </p:txBody>
      </p:sp>
      <p:sp>
        <p:nvSpPr>
          <p:cNvPr id="32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0594D0-F8A3-4043-B5DF-703A371B5C2B}" type="slidenum">
              <a:rPr lang="en-US"/>
              <a:pPr/>
              <a:t>17</a:t>
            </a:fld>
            <a:endParaRPr lang="en-US"/>
          </a:p>
        </p:txBody>
      </p:sp>
      <p:sp>
        <p:nvSpPr>
          <p:cNvPr id="364576" name="Rectangle 32"/>
          <p:cNvSpPr>
            <a:spLocks noChangeArrowheads="1"/>
          </p:cNvSpPr>
          <p:nvPr/>
        </p:nvSpPr>
        <p:spPr bwMode="auto">
          <a:xfrm>
            <a:off x="0" y="3810000"/>
            <a:ext cx="1600200" cy="811213"/>
          </a:xfrm>
          <a:prstGeom prst="rect">
            <a:avLst/>
          </a:prstGeom>
          <a:solidFill>
            <a:srgbClr val="C1C43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4577" name="Rectangle 33"/>
          <p:cNvSpPr>
            <a:spLocks noChangeArrowheads="1"/>
          </p:cNvSpPr>
          <p:nvPr/>
        </p:nvSpPr>
        <p:spPr bwMode="auto">
          <a:xfrm>
            <a:off x="2678113" y="3568700"/>
            <a:ext cx="2819400" cy="3246438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78" name="Rectangle 34"/>
          <p:cNvSpPr>
            <a:spLocks noChangeArrowheads="1"/>
          </p:cNvSpPr>
          <p:nvPr/>
        </p:nvSpPr>
        <p:spPr bwMode="auto">
          <a:xfrm>
            <a:off x="2678113" y="3741738"/>
            <a:ext cx="2819400" cy="40640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79" name="Rectangle 35"/>
          <p:cNvSpPr>
            <a:spLocks noChangeArrowheads="1"/>
          </p:cNvSpPr>
          <p:nvPr/>
        </p:nvSpPr>
        <p:spPr bwMode="auto">
          <a:xfrm>
            <a:off x="2678113" y="4264025"/>
            <a:ext cx="2819400" cy="5207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80" name="Text Box 36"/>
          <p:cNvSpPr txBox="1">
            <a:spLocks noChangeArrowheads="1"/>
          </p:cNvSpPr>
          <p:nvPr/>
        </p:nvSpPr>
        <p:spPr bwMode="auto">
          <a:xfrm>
            <a:off x="3668713" y="3800475"/>
            <a:ext cx="6604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gcc</a:t>
            </a:r>
          </a:p>
        </p:txBody>
      </p:sp>
      <p:sp>
        <p:nvSpPr>
          <p:cNvPr id="364581" name="Text Box 37"/>
          <p:cNvSpPr txBox="1">
            <a:spLocks noChangeArrowheads="1"/>
          </p:cNvSpPr>
          <p:nvPr/>
        </p:nvSpPr>
        <p:spPr bwMode="auto">
          <a:xfrm>
            <a:off x="3440113" y="4379913"/>
            <a:ext cx="10477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emacs</a:t>
            </a:r>
          </a:p>
        </p:txBody>
      </p:sp>
      <p:sp>
        <p:nvSpPr>
          <p:cNvPr id="364582" name="Rectangle 38"/>
          <p:cNvSpPr>
            <a:spLocks noChangeArrowheads="1"/>
          </p:cNvSpPr>
          <p:nvPr/>
        </p:nvSpPr>
        <p:spPr bwMode="auto">
          <a:xfrm>
            <a:off x="2678113" y="5945188"/>
            <a:ext cx="2819400" cy="869950"/>
          </a:xfrm>
          <a:prstGeom prst="rect">
            <a:avLst/>
          </a:prstGeom>
          <a:solidFill>
            <a:srgbClr val="CC00CC"/>
          </a:solidFill>
          <a:ln w="38100">
            <a:solidFill>
              <a:srgbClr val="0F0C19"/>
            </a:solidFill>
            <a:prstDash val="lgDash"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83" name="Text Box 39"/>
          <p:cNvSpPr txBox="1">
            <a:spLocks noChangeArrowheads="1"/>
          </p:cNvSpPr>
          <p:nvPr/>
        </p:nvSpPr>
        <p:spPr bwMode="auto">
          <a:xfrm>
            <a:off x="3440113" y="6467475"/>
            <a:ext cx="9207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doom</a:t>
            </a:r>
          </a:p>
        </p:txBody>
      </p:sp>
      <p:sp>
        <p:nvSpPr>
          <p:cNvPr id="364584" name="Line 40"/>
          <p:cNvSpPr>
            <a:spLocks noChangeShapeType="1"/>
          </p:cNvSpPr>
          <p:nvPr/>
        </p:nvSpPr>
        <p:spPr bwMode="auto">
          <a:xfrm flipV="1">
            <a:off x="3973513" y="5945188"/>
            <a:ext cx="0" cy="522287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4585" name="Text Box 41"/>
          <p:cNvSpPr txBox="1">
            <a:spLocks noChangeArrowheads="1"/>
          </p:cNvSpPr>
          <p:nvPr/>
        </p:nvSpPr>
        <p:spPr bwMode="auto">
          <a:xfrm>
            <a:off x="4110038" y="6096000"/>
            <a:ext cx="9525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stack</a:t>
            </a:r>
          </a:p>
        </p:txBody>
      </p:sp>
      <p:sp>
        <p:nvSpPr>
          <p:cNvPr id="364586" name="Rectangle 42"/>
          <p:cNvSpPr>
            <a:spLocks noChangeArrowheads="1"/>
          </p:cNvSpPr>
          <p:nvPr/>
        </p:nvSpPr>
        <p:spPr bwMode="auto">
          <a:xfrm>
            <a:off x="2678113" y="4148138"/>
            <a:ext cx="2819400" cy="173037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87" name="Rectangle 43"/>
          <p:cNvSpPr>
            <a:spLocks noChangeArrowheads="1"/>
          </p:cNvSpPr>
          <p:nvPr/>
        </p:nvSpPr>
        <p:spPr bwMode="auto">
          <a:xfrm>
            <a:off x="2678113" y="3568700"/>
            <a:ext cx="2819400" cy="173038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88" name="Line 44"/>
          <p:cNvSpPr>
            <a:spLocks noChangeShapeType="1"/>
          </p:cNvSpPr>
          <p:nvPr/>
        </p:nvSpPr>
        <p:spPr bwMode="auto">
          <a:xfrm>
            <a:off x="2678113" y="5422900"/>
            <a:ext cx="28194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89" name="AutoShape 45"/>
          <p:cNvSpPr>
            <a:spLocks/>
          </p:cNvSpPr>
          <p:nvPr/>
        </p:nvSpPr>
        <p:spPr bwMode="auto">
          <a:xfrm>
            <a:off x="1992313" y="5422900"/>
            <a:ext cx="533400" cy="1392238"/>
          </a:xfrm>
          <a:prstGeom prst="leftBrace">
            <a:avLst>
              <a:gd name="adj1" fmla="val 21751"/>
              <a:gd name="adj2" fmla="val 50000"/>
            </a:avLst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90" name="Text Box 46"/>
          <p:cNvSpPr txBox="1">
            <a:spLocks noChangeArrowheads="1"/>
          </p:cNvSpPr>
          <p:nvPr/>
        </p:nvSpPr>
        <p:spPr bwMode="auto">
          <a:xfrm>
            <a:off x="544513" y="5945188"/>
            <a:ext cx="14700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allocated</a:t>
            </a:r>
          </a:p>
        </p:txBody>
      </p:sp>
      <p:sp>
        <p:nvSpPr>
          <p:cNvPr id="364591" name="AutoShape 47"/>
          <p:cNvSpPr>
            <a:spLocks/>
          </p:cNvSpPr>
          <p:nvPr/>
        </p:nvSpPr>
        <p:spPr bwMode="auto">
          <a:xfrm flipH="1">
            <a:off x="5573713" y="5422900"/>
            <a:ext cx="381000" cy="522288"/>
          </a:xfrm>
          <a:prstGeom prst="leftBrace">
            <a:avLst>
              <a:gd name="adj1" fmla="val 11424"/>
              <a:gd name="adj2" fmla="val 50000"/>
            </a:avLst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92" name="Text Box 48"/>
          <p:cNvSpPr txBox="1">
            <a:spLocks noChangeArrowheads="1"/>
          </p:cNvSpPr>
          <p:nvPr/>
        </p:nvSpPr>
        <p:spPr bwMode="auto">
          <a:xfrm>
            <a:off x="6030913" y="5597525"/>
            <a:ext cx="2446337" cy="11874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Unused 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(“internal 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fragmentation”)</a:t>
            </a:r>
          </a:p>
        </p:txBody>
      </p:sp>
      <p:sp>
        <p:nvSpPr>
          <p:cNvPr id="364593" name="Rectangle 49"/>
          <p:cNvSpPr>
            <a:spLocks noChangeArrowheads="1"/>
          </p:cNvSpPr>
          <p:nvPr/>
        </p:nvSpPr>
        <p:spPr bwMode="auto">
          <a:xfrm>
            <a:off x="2678113" y="4902200"/>
            <a:ext cx="2819400" cy="404813"/>
          </a:xfrm>
          <a:prstGeom prst="rect">
            <a:avLst/>
          </a:prstGeom>
          <a:solidFill>
            <a:srgbClr val="FF6633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94" name="Rectangle 50"/>
          <p:cNvSpPr>
            <a:spLocks noChangeArrowheads="1"/>
          </p:cNvSpPr>
          <p:nvPr/>
        </p:nvSpPr>
        <p:spPr bwMode="auto">
          <a:xfrm>
            <a:off x="2678113" y="4784725"/>
            <a:ext cx="2819400" cy="117475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95" name="Rectangle 51"/>
          <p:cNvSpPr>
            <a:spLocks noChangeArrowheads="1"/>
          </p:cNvSpPr>
          <p:nvPr/>
        </p:nvSpPr>
        <p:spPr bwMode="auto">
          <a:xfrm>
            <a:off x="2678113" y="5307013"/>
            <a:ext cx="2819400" cy="115887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96" name="Text Box 52"/>
          <p:cNvSpPr txBox="1">
            <a:spLocks noChangeArrowheads="1"/>
          </p:cNvSpPr>
          <p:nvPr/>
        </p:nvSpPr>
        <p:spPr bwMode="auto">
          <a:xfrm>
            <a:off x="6929438" y="3429000"/>
            <a:ext cx="2214562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External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fragmentation</a:t>
            </a:r>
          </a:p>
        </p:txBody>
      </p:sp>
      <p:sp>
        <p:nvSpPr>
          <p:cNvPr id="364597" name="Line 53"/>
          <p:cNvSpPr>
            <a:spLocks noChangeShapeType="1"/>
          </p:cNvSpPr>
          <p:nvPr/>
        </p:nvSpPr>
        <p:spPr bwMode="auto">
          <a:xfrm flipH="1">
            <a:off x="5497513" y="3916363"/>
            <a:ext cx="1524000" cy="139065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4598" name="Line 54"/>
          <p:cNvSpPr>
            <a:spLocks noChangeShapeType="1"/>
          </p:cNvSpPr>
          <p:nvPr/>
        </p:nvSpPr>
        <p:spPr bwMode="auto">
          <a:xfrm flipH="1">
            <a:off x="5497513" y="3857625"/>
            <a:ext cx="1524000" cy="9271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599" name="Line 55"/>
          <p:cNvSpPr>
            <a:spLocks noChangeShapeType="1"/>
          </p:cNvSpPr>
          <p:nvPr/>
        </p:nvSpPr>
        <p:spPr bwMode="auto">
          <a:xfrm flipH="1">
            <a:off x="5497513" y="3800475"/>
            <a:ext cx="1524000" cy="46355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600" name="Line 56"/>
          <p:cNvSpPr>
            <a:spLocks noChangeShapeType="1"/>
          </p:cNvSpPr>
          <p:nvPr/>
        </p:nvSpPr>
        <p:spPr bwMode="auto">
          <a:xfrm flipH="1" flipV="1">
            <a:off x="5573713" y="3684588"/>
            <a:ext cx="1447800" cy="5715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4601" name="Text Box 57"/>
          <p:cNvSpPr txBox="1">
            <a:spLocks noChangeArrowheads="1"/>
          </p:cNvSpPr>
          <p:nvPr/>
        </p:nvSpPr>
        <p:spPr bwMode="auto">
          <a:xfrm>
            <a:off x="0" y="3810000"/>
            <a:ext cx="9874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Word</a:t>
            </a:r>
          </a:p>
        </p:txBody>
      </p:sp>
      <p:sp>
        <p:nvSpPr>
          <p:cNvPr id="364602" name="Line 58"/>
          <p:cNvSpPr>
            <a:spLocks noChangeShapeType="1"/>
          </p:cNvSpPr>
          <p:nvPr/>
        </p:nvSpPr>
        <p:spPr bwMode="auto">
          <a:xfrm>
            <a:off x="1600200" y="4267200"/>
            <a:ext cx="6096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4603" name="Text Box 59"/>
          <p:cNvSpPr txBox="1">
            <a:spLocks noChangeArrowheads="1"/>
          </p:cNvSpPr>
          <p:nvPr/>
        </p:nvSpPr>
        <p:spPr bwMode="auto">
          <a:xfrm>
            <a:off x="1736725" y="3856038"/>
            <a:ext cx="5048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??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55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Paging</a:t>
            </a:r>
          </a:p>
        </p:txBody>
      </p:sp>
      <p:sp>
        <p:nvSpPr>
          <p:cNvPr id="36557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Divide memory into fixed size pieces</a:t>
            </a:r>
          </a:p>
          <a:p>
            <a:pPr lvl="1"/>
            <a:r>
              <a:rPr lang="en-US" sz="2000"/>
              <a:t>Called “frames” or “pages”</a:t>
            </a:r>
          </a:p>
          <a:p>
            <a:r>
              <a:rPr lang="en-US" sz="2400"/>
              <a:t>Pros: easy, no external fragmentation</a:t>
            </a:r>
          </a:p>
        </p:txBody>
      </p:sp>
      <p:sp>
        <p:nvSpPr>
          <p:cNvPr id="2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41C7F7F-8827-4387-89FE-627F35249E3D}" type="slidenum">
              <a:rPr lang="en-US"/>
              <a:pPr/>
              <a:t>18</a:t>
            </a:fld>
            <a:endParaRPr lang="en-US"/>
          </a:p>
        </p:txBody>
      </p:sp>
      <p:sp>
        <p:nvSpPr>
          <p:cNvPr id="365591" name="Rectangle 23"/>
          <p:cNvSpPr>
            <a:spLocks noChangeArrowheads="1"/>
          </p:cNvSpPr>
          <p:nvPr/>
        </p:nvSpPr>
        <p:spPr bwMode="auto">
          <a:xfrm>
            <a:off x="2971800" y="5029200"/>
            <a:ext cx="1524000" cy="1143000"/>
          </a:xfrm>
          <a:prstGeom prst="rect">
            <a:avLst/>
          </a:prstGeom>
          <a:solidFill>
            <a:srgbClr val="FFFF00"/>
          </a:solidFill>
          <a:ln w="38100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5592" name="Rectangle 24"/>
          <p:cNvSpPr>
            <a:spLocks noChangeArrowheads="1"/>
          </p:cNvSpPr>
          <p:nvPr/>
        </p:nvSpPr>
        <p:spPr bwMode="auto">
          <a:xfrm>
            <a:off x="2971800" y="4114800"/>
            <a:ext cx="1524000" cy="685800"/>
          </a:xfrm>
          <a:prstGeom prst="rect">
            <a:avLst/>
          </a:prstGeom>
          <a:solidFill>
            <a:srgbClr val="66FF66"/>
          </a:solidFill>
          <a:ln w="38100">
            <a:noFill/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5593" name="Rectangle 25"/>
          <p:cNvSpPr>
            <a:spLocks noChangeArrowheads="1"/>
          </p:cNvSpPr>
          <p:nvPr/>
        </p:nvSpPr>
        <p:spPr bwMode="auto">
          <a:xfrm>
            <a:off x="2971800" y="3124200"/>
            <a:ext cx="1524000" cy="36576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5594" name="Line 26"/>
          <p:cNvSpPr>
            <a:spLocks noChangeShapeType="1"/>
          </p:cNvSpPr>
          <p:nvPr/>
        </p:nvSpPr>
        <p:spPr bwMode="auto">
          <a:xfrm>
            <a:off x="2971800" y="36576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595" name="Line 27"/>
          <p:cNvSpPr>
            <a:spLocks noChangeShapeType="1"/>
          </p:cNvSpPr>
          <p:nvPr/>
        </p:nvSpPr>
        <p:spPr bwMode="auto">
          <a:xfrm>
            <a:off x="2971800" y="41148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596" name="Line 28"/>
          <p:cNvSpPr>
            <a:spLocks noChangeShapeType="1"/>
          </p:cNvSpPr>
          <p:nvPr/>
        </p:nvSpPr>
        <p:spPr bwMode="auto">
          <a:xfrm>
            <a:off x="2971800" y="45720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597" name="Line 29"/>
          <p:cNvSpPr>
            <a:spLocks noChangeShapeType="1"/>
          </p:cNvSpPr>
          <p:nvPr/>
        </p:nvSpPr>
        <p:spPr bwMode="auto">
          <a:xfrm>
            <a:off x="2971800" y="50292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598" name="Line 30"/>
          <p:cNvSpPr>
            <a:spLocks noChangeShapeType="1"/>
          </p:cNvSpPr>
          <p:nvPr/>
        </p:nvSpPr>
        <p:spPr bwMode="auto">
          <a:xfrm>
            <a:off x="2971800" y="54864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599" name="Line 31"/>
          <p:cNvSpPr>
            <a:spLocks noChangeShapeType="1"/>
          </p:cNvSpPr>
          <p:nvPr/>
        </p:nvSpPr>
        <p:spPr bwMode="auto">
          <a:xfrm>
            <a:off x="2971800" y="59436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600" name="Line 32"/>
          <p:cNvSpPr>
            <a:spLocks noChangeShapeType="1"/>
          </p:cNvSpPr>
          <p:nvPr/>
        </p:nvSpPr>
        <p:spPr bwMode="auto">
          <a:xfrm>
            <a:off x="2971800" y="6400800"/>
            <a:ext cx="1524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601" name="Text Box 33"/>
          <p:cNvSpPr txBox="1">
            <a:spLocks noChangeArrowheads="1"/>
          </p:cNvSpPr>
          <p:nvPr/>
        </p:nvSpPr>
        <p:spPr bwMode="auto">
          <a:xfrm>
            <a:off x="3184525" y="4084638"/>
            <a:ext cx="6604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gcc</a:t>
            </a:r>
          </a:p>
        </p:txBody>
      </p:sp>
      <p:sp>
        <p:nvSpPr>
          <p:cNvPr id="365602" name="Text Box 34"/>
          <p:cNvSpPr txBox="1">
            <a:spLocks noChangeArrowheads="1"/>
          </p:cNvSpPr>
          <p:nvPr/>
        </p:nvSpPr>
        <p:spPr bwMode="auto">
          <a:xfrm>
            <a:off x="3200400" y="5410200"/>
            <a:ext cx="10477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emacs</a:t>
            </a:r>
          </a:p>
        </p:txBody>
      </p:sp>
      <p:sp>
        <p:nvSpPr>
          <p:cNvPr id="365603" name="Line 35"/>
          <p:cNvSpPr>
            <a:spLocks noChangeShapeType="1"/>
          </p:cNvSpPr>
          <p:nvPr/>
        </p:nvSpPr>
        <p:spPr bwMode="auto">
          <a:xfrm>
            <a:off x="3657600" y="5943600"/>
            <a:ext cx="0" cy="304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5604" name="Line 36"/>
          <p:cNvSpPr>
            <a:spLocks noChangeShapeType="1"/>
          </p:cNvSpPr>
          <p:nvPr/>
        </p:nvSpPr>
        <p:spPr bwMode="auto">
          <a:xfrm flipV="1">
            <a:off x="4343400" y="5791200"/>
            <a:ext cx="2590800" cy="4572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arrow" w="med" len="med"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5605" name="Text Box 37"/>
          <p:cNvSpPr txBox="1">
            <a:spLocks noChangeArrowheads="1"/>
          </p:cNvSpPr>
          <p:nvPr/>
        </p:nvSpPr>
        <p:spPr bwMode="auto">
          <a:xfrm>
            <a:off x="6918325" y="5456238"/>
            <a:ext cx="19954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internal frag</a:t>
            </a:r>
          </a:p>
        </p:txBody>
      </p:sp>
      <p:sp>
        <p:nvSpPr>
          <p:cNvPr id="365606" name="Line 38"/>
          <p:cNvSpPr>
            <a:spLocks noChangeShapeType="1"/>
          </p:cNvSpPr>
          <p:nvPr/>
        </p:nvSpPr>
        <p:spPr bwMode="auto">
          <a:xfrm>
            <a:off x="4419600" y="4876800"/>
            <a:ext cx="2514600" cy="685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arrow" w="med" len="med"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5607" name="Line 39"/>
          <p:cNvSpPr>
            <a:spLocks noChangeShapeType="1"/>
          </p:cNvSpPr>
          <p:nvPr/>
        </p:nvSpPr>
        <p:spPr bwMode="auto">
          <a:xfrm flipH="1">
            <a:off x="990600" y="3429000"/>
            <a:ext cx="1981200" cy="609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arrow" w="med" len="med"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5608" name="Text Box 40"/>
          <p:cNvSpPr txBox="1">
            <a:spLocks noChangeArrowheads="1"/>
          </p:cNvSpPr>
          <p:nvPr/>
        </p:nvSpPr>
        <p:spPr bwMode="auto">
          <a:xfrm>
            <a:off x="0" y="3810000"/>
            <a:ext cx="2232025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Pages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typical: 4k-8k</a:t>
            </a:r>
          </a:p>
        </p:txBody>
      </p:sp>
      <p:sp>
        <p:nvSpPr>
          <p:cNvPr id="365609" name="Line 41"/>
          <p:cNvSpPr>
            <a:spLocks noChangeShapeType="1"/>
          </p:cNvSpPr>
          <p:nvPr/>
        </p:nvSpPr>
        <p:spPr bwMode="auto">
          <a:xfrm flipH="1">
            <a:off x="1143000" y="3886200"/>
            <a:ext cx="1828800" cy="1524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arrow" w="med" len="med"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65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Mapping Pages</a:t>
            </a:r>
          </a:p>
        </p:txBody>
      </p:sp>
      <p:sp>
        <p:nvSpPr>
          <p:cNvPr id="36659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If 2</a:t>
            </a:r>
            <a:r>
              <a:rPr lang="en-US" sz="2400" baseline="30000"/>
              <a:t>m</a:t>
            </a:r>
            <a:r>
              <a:rPr lang="en-US" sz="2400"/>
              <a:t> virtual address space, 2</a:t>
            </a:r>
            <a:r>
              <a:rPr lang="en-US" sz="2400" baseline="30000"/>
              <a:t>n</a:t>
            </a:r>
            <a:r>
              <a:rPr lang="en-US" sz="2400"/>
              <a:t> page size</a:t>
            </a:r>
          </a:p>
          <a:p>
            <a:pPr lvl="1">
              <a:buFont typeface="Symbol" pitchFamily="18" charset="2"/>
              <a:buChar char="Þ"/>
            </a:pPr>
            <a:r>
              <a:rPr lang="en-US" sz="2000">
                <a:sym typeface="Symbol" pitchFamily="18" charset="2"/>
              </a:rPr>
              <a:t>(m - n) bits to denote page number, n for offset within page </a:t>
            </a:r>
          </a:p>
          <a:p>
            <a:pPr>
              <a:buFont typeface="Symbol" pitchFamily="18" charset="2"/>
              <a:buNone/>
            </a:pPr>
            <a:endParaRPr lang="en-US" sz="2400">
              <a:sym typeface="Symbol" pitchFamily="18" charset="2"/>
            </a:endParaRPr>
          </a:p>
          <a:p>
            <a:pPr>
              <a:buFont typeface="Symbol" pitchFamily="18" charset="2"/>
              <a:buNone/>
            </a:pPr>
            <a:r>
              <a:rPr lang="en-US" sz="2400">
                <a:sym typeface="Symbol" pitchFamily="18" charset="2"/>
              </a:rPr>
              <a:t>	Translation done using a Page Table</a:t>
            </a:r>
          </a:p>
        </p:txBody>
      </p:sp>
      <p:sp>
        <p:nvSpPr>
          <p:cNvPr id="4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E4FCAD-F398-414C-8D89-81E9758DA8E2}" type="slidenum">
              <a:rPr lang="en-US"/>
              <a:pPr/>
              <a:t>19</a:t>
            </a:fld>
            <a:endParaRPr lang="en-US"/>
          </a:p>
        </p:txBody>
      </p:sp>
      <p:sp>
        <p:nvSpPr>
          <p:cNvPr id="366636" name="Rectangle 44"/>
          <p:cNvSpPr>
            <a:spLocks noChangeArrowheads="1"/>
          </p:cNvSpPr>
          <p:nvPr/>
        </p:nvSpPr>
        <p:spPr bwMode="auto">
          <a:xfrm>
            <a:off x="8001000" y="3124200"/>
            <a:ext cx="1143000" cy="373380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37" name="Text Box 45"/>
          <p:cNvSpPr txBox="1">
            <a:spLocks noChangeArrowheads="1"/>
          </p:cNvSpPr>
          <p:nvPr/>
        </p:nvSpPr>
        <p:spPr bwMode="auto">
          <a:xfrm>
            <a:off x="441325" y="3514725"/>
            <a:ext cx="19065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Virtual addr</a:t>
            </a:r>
          </a:p>
        </p:txBody>
      </p:sp>
      <p:sp>
        <p:nvSpPr>
          <p:cNvPr id="366638" name="Text Box 46"/>
          <p:cNvSpPr txBox="1">
            <a:spLocks noChangeArrowheads="1"/>
          </p:cNvSpPr>
          <p:nvPr/>
        </p:nvSpPr>
        <p:spPr bwMode="auto">
          <a:xfrm>
            <a:off x="228600" y="4611688"/>
            <a:ext cx="29035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CC0000"/>
                </a:solidFill>
                <a:latin typeface="Comic Sans MS" pitchFamily="66" charset="0"/>
              </a:rPr>
              <a:t>VPN  </a:t>
            </a:r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  </a:t>
            </a:r>
            <a:r>
              <a:rPr lang="en-US" sz="2400">
                <a:solidFill>
                  <a:srgbClr val="66FF66"/>
                </a:solidFill>
                <a:latin typeface="Comic Sans MS" pitchFamily="66" charset="0"/>
              </a:rPr>
              <a:t>page offset</a:t>
            </a:r>
          </a:p>
        </p:txBody>
      </p:sp>
      <p:sp>
        <p:nvSpPr>
          <p:cNvPr id="366639" name="Line 47"/>
          <p:cNvSpPr>
            <a:spLocks noChangeShapeType="1"/>
          </p:cNvSpPr>
          <p:nvPr/>
        </p:nvSpPr>
        <p:spPr bwMode="auto">
          <a:xfrm>
            <a:off x="1219200" y="4002088"/>
            <a:ext cx="0" cy="5334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40" name="Text Box 48"/>
          <p:cNvSpPr txBox="1">
            <a:spLocks noChangeArrowheads="1"/>
          </p:cNvSpPr>
          <p:nvPr/>
        </p:nvSpPr>
        <p:spPr bwMode="auto">
          <a:xfrm>
            <a:off x="228600" y="4038600"/>
            <a:ext cx="28892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</a:t>
            </a:r>
            <a:r>
              <a:rPr lang="en-US" sz="2400">
                <a:solidFill>
                  <a:srgbClr val="CC0000"/>
                </a:solidFill>
                <a:latin typeface="Comic Sans MS" pitchFamily="66" charset="0"/>
              </a:rPr>
              <a:t> 3 </a:t>
            </a:r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	 </a:t>
            </a:r>
            <a:r>
              <a:rPr lang="en-US" sz="2400">
                <a:solidFill>
                  <a:srgbClr val="66FF66"/>
                </a:solidFill>
                <a:latin typeface="Comic Sans MS" pitchFamily="66" charset="0"/>
              </a:rPr>
              <a:t>128 (12bits)</a:t>
            </a:r>
          </a:p>
        </p:txBody>
      </p:sp>
      <p:sp>
        <p:nvSpPr>
          <p:cNvPr id="366641" name="Line 49"/>
          <p:cNvSpPr>
            <a:spLocks noChangeShapeType="1"/>
          </p:cNvSpPr>
          <p:nvPr/>
        </p:nvSpPr>
        <p:spPr bwMode="auto">
          <a:xfrm flipV="1">
            <a:off x="685800" y="4459288"/>
            <a:ext cx="0" cy="304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42" name="Line 50"/>
          <p:cNvSpPr>
            <a:spLocks noChangeShapeType="1"/>
          </p:cNvSpPr>
          <p:nvPr/>
        </p:nvSpPr>
        <p:spPr bwMode="auto">
          <a:xfrm flipV="1">
            <a:off x="1676400" y="4459288"/>
            <a:ext cx="0" cy="304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43" name="Rectangle 51"/>
          <p:cNvSpPr>
            <a:spLocks noChangeArrowheads="1"/>
          </p:cNvSpPr>
          <p:nvPr/>
        </p:nvSpPr>
        <p:spPr bwMode="auto">
          <a:xfrm>
            <a:off x="2514600" y="6400800"/>
            <a:ext cx="2743200" cy="420688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44" name="Text Box 52"/>
          <p:cNvSpPr txBox="1">
            <a:spLocks noChangeArrowheads="1"/>
          </p:cNvSpPr>
          <p:nvPr/>
        </p:nvSpPr>
        <p:spPr bwMode="auto">
          <a:xfrm>
            <a:off x="2895600" y="4724400"/>
            <a:ext cx="16525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CC0000"/>
                </a:solidFill>
                <a:latin typeface="Comic Sans MS" pitchFamily="66" charset="0"/>
              </a:rPr>
              <a:t>page table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66645" name="Text Box 53"/>
          <p:cNvSpPr txBox="1">
            <a:spLocks noChangeArrowheads="1"/>
          </p:cNvSpPr>
          <p:nvPr/>
        </p:nvSpPr>
        <p:spPr bwMode="auto">
          <a:xfrm>
            <a:off x="2514600" y="5140325"/>
            <a:ext cx="25860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Prot   VPN    PPN</a:t>
            </a:r>
          </a:p>
        </p:txBody>
      </p:sp>
      <p:grpSp>
        <p:nvGrpSpPr>
          <p:cNvPr id="2" name="Group 54"/>
          <p:cNvGrpSpPr>
            <a:grpSpLocks/>
          </p:cNvGrpSpPr>
          <p:nvPr/>
        </p:nvGrpSpPr>
        <p:grpSpPr bwMode="auto">
          <a:xfrm>
            <a:off x="2552700" y="5200650"/>
            <a:ext cx="2743200" cy="1620838"/>
            <a:chOff x="2400" y="2208"/>
            <a:chExt cx="816" cy="1296"/>
          </a:xfrm>
        </p:grpSpPr>
        <p:sp>
          <p:nvSpPr>
            <p:cNvPr id="366647" name="Rectangle 55"/>
            <p:cNvSpPr>
              <a:spLocks noChangeArrowheads="1"/>
            </p:cNvSpPr>
            <p:nvPr/>
          </p:nvSpPr>
          <p:spPr bwMode="auto">
            <a:xfrm>
              <a:off x="2400" y="2208"/>
              <a:ext cx="816" cy="12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6648" name="Line 56"/>
            <p:cNvSpPr>
              <a:spLocks noChangeShapeType="1"/>
            </p:cNvSpPr>
            <p:nvPr/>
          </p:nvSpPr>
          <p:spPr bwMode="auto">
            <a:xfrm>
              <a:off x="2400" y="2448"/>
              <a:ext cx="81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6649" name="Line 57"/>
            <p:cNvSpPr>
              <a:spLocks noChangeShapeType="1"/>
            </p:cNvSpPr>
            <p:nvPr/>
          </p:nvSpPr>
          <p:spPr bwMode="auto">
            <a:xfrm>
              <a:off x="2400" y="2688"/>
              <a:ext cx="81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6650" name="Line 58"/>
            <p:cNvSpPr>
              <a:spLocks noChangeShapeType="1"/>
            </p:cNvSpPr>
            <p:nvPr/>
          </p:nvSpPr>
          <p:spPr bwMode="auto">
            <a:xfrm>
              <a:off x="2400" y="2928"/>
              <a:ext cx="81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6651" name="Line 59"/>
            <p:cNvSpPr>
              <a:spLocks noChangeShapeType="1"/>
            </p:cNvSpPr>
            <p:nvPr/>
          </p:nvSpPr>
          <p:spPr bwMode="auto">
            <a:xfrm>
              <a:off x="2400" y="3168"/>
              <a:ext cx="816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  <p:sp>
        <p:nvSpPr>
          <p:cNvPr id="366652" name="Line 60"/>
          <p:cNvSpPr>
            <a:spLocks noChangeShapeType="1"/>
          </p:cNvSpPr>
          <p:nvPr/>
        </p:nvSpPr>
        <p:spPr bwMode="auto">
          <a:xfrm>
            <a:off x="3238500" y="5200650"/>
            <a:ext cx="0" cy="1620838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53" name="Line 61"/>
          <p:cNvSpPr>
            <a:spLocks noChangeShapeType="1"/>
          </p:cNvSpPr>
          <p:nvPr/>
        </p:nvSpPr>
        <p:spPr bwMode="auto">
          <a:xfrm>
            <a:off x="4419600" y="5200650"/>
            <a:ext cx="0" cy="1620838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54" name="Text Box 62"/>
          <p:cNvSpPr txBox="1">
            <a:spLocks noChangeArrowheads="1"/>
          </p:cNvSpPr>
          <p:nvPr/>
        </p:nvSpPr>
        <p:spPr bwMode="auto">
          <a:xfrm>
            <a:off x="2514600" y="6400800"/>
            <a:ext cx="22812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 r       3          1</a:t>
            </a:r>
          </a:p>
        </p:txBody>
      </p:sp>
      <p:sp>
        <p:nvSpPr>
          <p:cNvPr id="366655" name="Freeform 63"/>
          <p:cNvSpPr>
            <a:spLocks/>
          </p:cNvSpPr>
          <p:nvPr/>
        </p:nvSpPr>
        <p:spPr bwMode="auto">
          <a:xfrm>
            <a:off x="1016000" y="4421188"/>
            <a:ext cx="1422400" cy="1522412"/>
          </a:xfrm>
          <a:custGeom>
            <a:avLst/>
            <a:gdLst/>
            <a:ahLst/>
            <a:cxnLst>
              <a:cxn ang="0">
                <a:pos x="32" y="72"/>
              </a:cxn>
              <a:cxn ang="0">
                <a:pos x="80" y="168"/>
              </a:cxn>
              <a:cxn ang="0">
                <a:pos x="512" y="1080"/>
              </a:cxn>
              <a:cxn ang="0">
                <a:pos x="704" y="1320"/>
              </a:cxn>
              <a:cxn ang="0">
                <a:pos x="1376" y="1368"/>
              </a:cxn>
            </a:cxnLst>
            <a:rect l="0" t="0" r="r" b="b"/>
            <a:pathLst>
              <a:path w="1376" h="1368">
                <a:moveTo>
                  <a:pt x="32" y="72"/>
                </a:moveTo>
                <a:cubicBezTo>
                  <a:pt x="16" y="36"/>
                  <a:pt x="0" y="0"/>
                  <a:pt x="80" y="168"/>
                </a:cubicBezTo>
                <a:cubicBezTo>
                  <a:pt x="160" y="336"/>
                  <a:pt x="408" y="888"/>
                  <a:pt x="512" y="1080"/>
                </a:cubicBezTo>
                <a:cubicBezTo>
                  <a:pt x="616" y="1272"/>
                  <a:pt x="560" y="1272"/>
                  <a:pt x="704" y="1320"/>
                </a:cubicBezTo>
                <a:cubicBezTo>
                  <a:pt x="848" y="1368"/>
                  <a:pt x="1112" y="1368"/>
                  <a:pt x="1376" y="1368"/>
                </a:cubicBezTo>
              </a:path>
            </a:pathLst>
          </a:custGeom>
          <a:noFill/>
          <a:ln w="38100" cap="flat" cmpd="sng">
            <a:solidFill>
              <a:srgbClr val="000000"/>
            </a:solidFill>
            <a:prstDash val="solid"/>
            <a:round/>
            <a:headEnd type="none" w="med" len="med"/>
            <a:tailEnd type="arrow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56" name="Text Box 64"/>
          <p:cNvSpPr txBox="1">
            <a:spLocks noChangeArrowheads="1"/>
          </p:cNvSpPr>
          <p:nvPr/>
        </p:nvSpPr>
        <p:spPr bwMode="auto">
          <a:xfrm>
            <a:off x="8077200" y="3571875"/>
            <a:ext cx="931863" cy="519113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800">
                <a:solidFill>
                  <a:srgbClr val="000099"/>
                </a:solidFill>
                <a:latin typeface="Comic Sans MS" pitchFamily="66" charset="0"/>
              </a:rPr>
              <a:t>mem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66657" name="Line 65"/>
          <p:cNvSpPr>
            <a:spLocks noChangeShapeType="1"/>
          </p:cNvSpPr>
          <p:nvPr/>
        </p:nvSpPr>
        <p:spPr bwMode="auto">
          <a:xfrm flipH="1">
            <a:off x="8001000" y="4383088"/>
            <a:ext cx="1143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58" name="Line 66"/>
          <p:cNvSpPr>
            <a:spLocks noChangeShapeType="1"/>
          </p:cNvSpPr>
          <p:nvPr/>
        </p:nvSpPr>
        <p:spPr bwMode="auto">
          <a:xfrm flipH="1">
            <a:off x="8001000" y="5830888"/>
            <a:ext cx="11430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59" name="AutoShape 67"/>
          <p:cNvSpPr>
            <a:spLocks/>
          </p:cNvSpPr>
          <p:nvPr/>
        </p:nvSpPr>
        <p:spPr bwMode="auto">
          <a:xfrm>
            <a:off x="7543800" y="4383088"/>
            <a:ext cx="457200" cy="1447800"/>
          </a:xfrm>
          <a:prstGeom prst="leftBrace">
            <a:avLst>
              <a:gd name="adj1" fmla="val 26389"/>
              <a:gd name="adj2" fmla="val 50000"/>
            </a:avLst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60" name="Text Box 68"/>
          <p:cNvSpPr txBox="1">
            <a:spLocks noChangeArrowheads="1"/>
          </p:cNvSpPr>
          <p:nvPr/>
        </p:nvSpPr>
        <p:spPr bwMode="auto">
          <a:xfrm>
            <a:off x="6918325" y="4886325"/>
            <a:ext cx="6604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seg</a:t>
            </a:r>
          </a:p>
        </p:txBody>
      </p:sp>
      <p:sp>
        <p:nvSpPr>
          <p:cNvPr id="366661" name="Line 69"/>
          <p:cNvSpPr>
            <a:spLocks noChangeShapeType="1"/>
          </p:cNvSpPr>
          <p:nvPr/>
        </p:nvSpPr>
        <p:spPr bwMode="auto">
          <a:xfrm>
            <a:off x="8458200" y="4383088"/>
            <a:ext cx="0" cy="7620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62" name="Text Box 70"/>
          <p:cNvSpPr txBox="1">
            <a:spLocks noChangeArrowheads="1"/>
          </p:cNvSpPr>
          <p:nvPr/>
        </p:nvSpPr>
        <p:spPr bwMode="auto">
          <a:xfrm>
            <a:off x="8451850" y="4648200"/>
            <a:ext cx="6921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128</a:t>
            </a:r>
            <a:endParaRPr lang="en-US" sz="2000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66663" name="Rectangle 71"/>
          <p:cNvSpPr>
            <a:spLocks noChangeArrowheads="1"/>
          </p:cNvSpPr>
          <p:nvPr/>
        </p:nvSpPr>
        <p:spPr bwMode="auto">
          <a:xfrm>
            <a:off x="8001000" y="5145088"/>
            <a:ext cx="1143000" cy="1524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64" name="Line 72"/>
          <p:cNvSpPr>
            <a:spLocks noChangeShapeType="1"/>
          </p:cNvSpPr>
          <p:nvPr/>
        </p:nvSpPr>
        <p:spPr bwMode="auto">
          <a:xfrm>
            <a:off x="6400800" y="4383088"/>
            <a:ext cx="1600200" cy="7620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65" name="Text Box 73"/>
          <p:cNvSpPr txBox="1">
            <a:spLocks noChangeArrowheads="1"/>
          </p:cNvSpPr>
          <p:nvPr/>
        </p:nvSpPr>
        <p:spPr bwMode="auto">
          <a:xfrm>
            <a:off x="6934200" y="4078288"/>
            <a:ext cx="1111250" cy="3968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0x1000</a:t>
            </a:r>
            <a:endParaRPr lang="en-US">
              <a:solidFill>
                <a:srgbClr val="000099"/>
              </a:solidFill>
              <a:latin typeface="Comic Sans MS" pitchFamily="66" charset="0"/>
            </a:endParaRPr>
          </a:p>
        </p:txBody>
      </p:sp>
      <p:sp>
        <p:nvSpPr>
          <p:cNvPr id="366666" name="Rectangle 74"/>
          <p:cNvSpPr>
            <a:spLocks noChangeArrowheads="1"/>
          </p:cNvSpPr>
          <p:nvPr/>
        </p:nvSpPr>
        <p:spPr bwMode="auto">
          <a:xfrm>
            <a:off x="228600" y="3962400"/>
            <a:ext cx="2895600" cy="5334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67" name="AutoShape 75"/>
          <p:cNvSpPr>
            <a:spLocks noChangeArrowheads="1"/>
          </p:cNvSpPr>
          <p:nvPr/>
        </p:nvSpPr>
        <p:spPr bwMode="auto">
          <a:xfrm>
            <a:off x="381000" y="6019800"/>
            <a:ext cx="533400" cy="609600"/>
          </a:xfrm>
          <a:prstGeom prst="irregularSeal1">
            <a:avLst/>
          </a:prstGeom>
          <a:solidFill>
            <a:srgbClr val="CC00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6668" name="Freeform 76"/>
          <p:cNvSpPr>
            <a:spLocks/>
          </p:cNvSpPr>
          <p:nvPr/>
        </p:nvSpPr>
        <p:spPr bwMode="auto">
          <a:xfrm>
            <a:off x="5257800" y="4343400"/>
            <a:ext cx="304800" cy="2209800"/>
          </a:xfrm>
          <a:custGeom>
            <a:avLst/>
            <a:gdLst/>
            <a:ahLst/>
            <a:cxnLst>
              <a:cxn ang="0">
                <a:pos x="0" y="1392"/>
              </a:cxn>
              <a:cxn ang="0">
                <a:pos x="192" y="0"/>
              </a:cxn>
            </a:cxnLst>
            <a:rect l="0" t="0" r="r" b="b"/>
            <a:pathLst>
              <a:path w="192" h="1392">
                <a:moveTo>
                  <a:pt x="0" y="1392"/>
                </a:moveTo>
                <a:cubicBezTo>
                  <a:pt x="80" y="808"/>
                  <a:pt x="160" y="224"/>
                  <a:pt x="192" y="0"/>
                </a:cubicBezTo>
              </a:path>
            </a:pathLst>
          </a:custGeom>
          <a:noFill/>
          <a:ln w="38100" cap="flat" cmpd="sng">
            <a:solidFill>
              <a:srgbClr val="000000"/>
            </a:solidFill>
            <a:prstDash val="solid"/>
            <a:round/>
            <a:headEnd type="none" w="med" len="med"/>
            <a:tailEnd type="arrow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69" name="Text Box 77"/>
          <p:cNvSpPr txBox="1">
            <a:spLocks noChangeArrowheads="1"/>
          </p:cNvSpPr>
          <p:nvPr/>
        </p:nvSpPr>
        <p:spPr bwMode="auto">
          <a:xfrm>
            <a:off x="4572000" y="3962400"/>
            <a:ext cx="1909763" cy="3968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((1&lt;&lt;12)|128)</a:t>
            </a:r>
          </a:p>
        </p:txBody>
      </p:sp>
      <p:sp>
        <p:nvSpPr>
          <p:cNvPr id="366670" name="Rectangle 78"/>
          <p:cNvSpPr>
            <a:spLocks noChangeArrowheads="1"/>
          </p:cNvSpPr>
          <p:nvPr/>
        </p:nvSpPr>
        <p:spPr bwMode="auto">
          <a:xfrm>
            <a:off x="4419600" y="3886200"/>
            <a:ext cx="2286000" cy="4572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71" name="Line 79"/>
          <p:cNvSpPr>
            <a:spLocks noChangeShapeType="1"/>
          </p:cNvSpPr>
          <p:nvPr/>
        </p:nvSpPr>
        <p:spPr bwMode="auto">
          <a:xfrm>
            <a:off x="3124200" y="4114800"/>
            <a:ext cx="12954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72" name="Line 80"/>
          <p:cNvSpPr>
            <a:spLocks noChangeShapeType="1"/>
          </p:cNvSpPr>
          <p:nvPr/>
        </p:nvSpPr>
        <p:spPr bwMode="auto">
          <a:xfrm flipH="1" flipV="1">
            <a:off x="914400" y="6477000"/>
            <a:ext cx="1447800" cy="76200"/>
          </a:xfrm>
          <a:prstGeom prst="line">
            <a:avLst/>
          </a:prstGeom>
          <a:noFill/>
          <a:ln w="38100">
            <a:solidFill>
              <a:srgbClr val="80808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6673" name="Text Box 81"/>
          <p:cNvSpPr txBox="1">
            <a:spLocks noChangeArrowheads="1"/>
          </p:cNvSpPr>
          <p:nvPr/>
        </p:nvSpPr>
        <p:spPr bwMode="auto">
          <a:xfrm>
            <a:off x="914400" y="6019800"/>
            <a:ext cx="132397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808080"/>
                </a:solidFill>
                <a:latin typeface="Comic Sans MS" pitchFamily="66" charset="0"/>
              </a:rPr>
              <a:t>“invalid”</a:t>
            </a:r>
          </a:p>
        </p:txBody>
      </p:sp>
      <p:sp>
        <p:nvSpPr>
          <p:cNvPr id="366674" name="Text Box 82"/>
          <p:cNvSpPr txBox="1">
            <a:spLocks noChangeArrowheads="1"/>
          </p:cNvSpPr>
          <p:nvPr/>
        </p:nvSpPr>
        <p:spPr bwMode="auto">
          <a:xfrm>
            <a:off x="1812925" y="5380038"/>
            <a:ext cx="34448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?</a:t>
            </a:r>
          </a:p>
        </p:txBody>
      </p:sp>
      <p:sp>
        <p:nvSpPr>
          <p:cNvPr id="366675" name="Text Box 83"/>
          <p:cNvSpPr txBox="1">
            <a:spLocks noChangeArrowheads="1"/>
          </p:cNvSpPr>
          <p:nvPr/>
        </p:nvSpPr>
        <p:spPr bwMode="auto">
          <a:xfrm>
            <a:off x="5394325" y="5380038"/>
            <a:ext cx="7445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PPN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6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Paging: Hardware Support</a:t>
            </a:r>
          </a:p>
        </p:txBody>
      </p:sp>
      <p:sp>
        <p:nvSpPr>
          <p:cNvPr id="36761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 dirty="0"/>
              <a:t>Entire page table (PT) in registers</a:t>
            </a:r>
          </a:p>
          <a:p>
            <a:pPr lvl="1"/>
            <a:r>
              <a:rPr lang="en-US" sz="2000" dirty="0"/>
              <a:t>PT can be huge ~ 1 million entries</a:t>
            </a:r>
          </a:p>
          <a:p>
            <a:r>
              <a:rPr lang="en-US" sz="2400" dirty="0"/>
              <a:t>Store PT in main memory</a:t>
            </a:r>
          </a:p>
          <a:p>
            <a:pPr lvl="1"/>
            <a:r>
              <a:rPr lang="en-US" sz="2000" dirty="0"/>
              <a:t>Have PTBR point to start of PT</a:t>
            </a:r>
          </a:p>
          <a:p>
            <a:pPr lvl="1"/>
            <a:r>
              <a:rPr lang="en-US" sz="2000" dirty="0"/>
              <a:t>Con: 2 memory accesses to get to any physical </a:t>
            </a:r>
            <a:r>
              <a:rPr lang="en-US" sz="2000" dirty="0" smtClean="0"/>
              <a:t>address</a:t>
            </a:r>
          </a:p>
          <a:p>
            <a:pPr lvl="1"/>
            <a:r>
              <a:rPr lang="en-US" sz="2000" dirty="0" smtClean="0"/>
              <a:t>Solution: a special cache (next slide)</a:t>
            </a:r>
          </a:p>
          <a:p>
            <a:pPr lvl="1">
              <a:buNone/>
            </a:pPr>
            <a:endParaRPr lang="en-US" sz="2000" dirty="0"/>
          </a:p>
          <a:p>
            <a:r>
              <a:rPr lang="en-US" sz="2400" dirty="0" smtClean="0"/>
              <a:t>Each time we context switch, must switch the current PT too, so that the process we execute will be able to see its memory region</a:t>
            </a:r>
            <a:endParaRPr lang="en-US" sz="2000" dirty="0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8FD528-142B-4354-A321-F60D9023A0AC}" type="slidenum">
              <a:rPr lang="en-US"/>
              <a:pPr/>
              <a:t>20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6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6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7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MMU includes a cache</a:t>
            </a:r>
            <a:endParaRPr lang="fr-BE" dirty="0">
              <a:solidFill>
                <a:schemeClr val="accent1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We call it the </a:t>
            </a:r>
            <a:r>
              <a:rPr lang="en-US" i="1" dirty="0" smtClean="0"/>
              <a:t>translation </a:t>
            </a:r>
            <a:r>
              <a:rPr lang="en-US" i="1" dirty="0" err="1" smtClean="0"/>
              <a:t>lookaside</a:t>
            </a:r>
            <a:r>
              <a:rPr lang="en-US" i="1" dirty="0" smtClean="0"/>
              <a:t> buffer (TLB)</a:t>
            </a:r>
          </a:p>
          <a:p>
            <a:pPr lvl="1"/>
            <a:r>
              <a:rPr lang="en-US" dirty="0" smtClean="0"/>
              <a:t>Just a cache, with a special name</a:t>
            </a:r>
          </a:p>
          <a:p>
            <a:pPr lvl="1"/>
            <a:r>
              <a:rPr lang="en-US" dirty="0" smtClean="0"/>
              <a:t>This cache contains page table entries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The OS needs to “clear” the TLB on context switch</a:t>
            </a:r>
          </a:p>
          <a:p>
            <a:pPr lvl="1"/>
            <a:r>
              <a:rPr lang="en-US" dirty="0" smtClean="0"/>
              <a:t>So first few operations by a freshly started process are very slow!</a:t>
            </a:r>
          </a:p>
          <a:p>
            <a:pPr lvl="1"/>
            <a:r>
              <a:rPr lang="en-US" dirty="0" smtClean="0"/>
              <a:t>But then the cache will warm up</a:t>
            </a:r>
          </a:p>
          <a:p>
            <a:pPr lvl="1"/>
            <a:r>
              <a:rPr lang="en-US" dirty="0" smtClean="0"/>
              <a:t>Goal is that MMU can find the PTE entries it needs without actually fetching them from the page table</a:t>
            </a:r>
            <a:endParaRPr lang="fr-BE" dirty="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4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Paging: Discussion</a:t>
            </a:r>
          </a:p>
        </p:txBody>
      </p:sp>
      <p:sp>
        <p:nvSpPr>
          <p:cNvPr id="368643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536192"/>
            <a:ext cx="8229600" cy="4389120"/>
          </a:xfrm>
        </p:spPr>
        <p:txBody>
          <a:bodyPr/>
          <a:lstStyle/>
          <a:p>
            <a:r>
              <a:rPr lang="en-US" sz="2400" dirty="0"/>
              <a:t>Advantages:</a:t>
            </a:r>
          </a:p>
          <a:p>
            <a:pPr lvl="1"/>
            <a:r>
              <a:rPr lang="en-US" sz="2000" dirty="0"/>
              <a:t>No external fragmentation</a:t>
            </a:r>
          </a:p>
          <a:p>
            <a:pPr lvl="1"/>
            <a:r>
              <a:rPr lang="en-US" sz="2000" dirty="0"/>
              <a:t>Easy to allocate</a:t>
            </a:r>
          </a:p>
          <a:p>
            <a:pPr lvl="1"/>
            <a:r>
              <a:rPr lang="en-US" sz="2000" dirty="0"/>
              <a:t>Easy to swap, since page size usually same as disk block size</a:t>
            </a:r>
          </a:p>
          <a:p>
            <a:r>
              <a:rPr lang="en-US" sz="2400" dirty="0"/>
              <a:t>Disadvantages:</a:t>
            </a:r>
          </a:p>
          <a:p>
            <a:pPr lvl="1"/>
            <a:r>
              <a:rPr lang="en-US" sz="2000" dirty="0"/>
              <a:t>Space and speed</a:t>
            </a:r>
          </a:p>
          <a:p>
            <a:pPr lvl="2"/>
            <a:r>
              <a:rPr lang="en-US" sz="1800" dirty="0"/>
              <a:t>One PT entry for every page, vs. one entry for contiguous memory for segmentation</a:t>
            </a:r>
          </a:p>
        </p:txBody>
      </p:sp>
      <p:sp>
        <p:nvSpPr>
          <p:cNvPr id="5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DAA545F-0714-41D2-A53A-246AD68FD86C}" type="slidenum">
              <a:rPr lang="en-US"/>
              <a:pPr/>
              <a:t>22</a:t>
            </a:fld>
            <a:endParaRPr lang="en-US"/>
          </a:p>
        </p:txBody>
      </p:sp>
      <p:grpSp>
        <p:nvGrpSpPr>
          <p:cNvPr id="2" name="Group 53"/>
          <p:cNvGrpSpPr>
            <a:grpSpLocks/>
          </p:cNvGrpSpPr>
          <p:nvPr/>
        </p:nvGrpSpPr>
        <p:grpSpPr bwMode="auto">
          <a:xfrm>
            <a:off x="457200" y="6172200"/>
            <a:ext cx="7616825" cy="609600"/>
            <a:chOff x="336" y="3648"/>
            <a:chExt cx="4798" cy="384"/>
          </a:xfrm>
        </p:grpSpPr>
        <p:sp>
          <p:nvSpPr>
            <p:cNvPr id="368694" name="Text Box 54"/>
            <p:cNvSpPr txBox="1">
              <a:spLocks noChangeArrowheads="1"/>
            </p:cNvSpPr>
            <p:nvPr/>
          </p:nvSpPr>
          <p:spPr bwMode="auto">
            <a:xfrm>
              <a:off x="4320" y="3744"/>
              <a:ext cx="814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0xFFFF</a:t>
              </a:r>
            </a:p>
          </p:txBody>
        </p:sp>
        <p:grpSp>
          <p:nvGrpSpPr>
            <p:cNvPr id="3" name="Group 55"/>
            <p:cNvGrpSpPr>
              <a:grpSpLocks/>
            </p:cNvGrpSpPr>
            <p:nvPr/>
          </p:nvGrpSpPr>
          <p:grpSpPr bwMode="auto">
            <a:xfrm>
              <a:off x="336" y="3648"/>
              <a:ext cx="4032" cy="384"/>
              <a:chOff x="336" y="3648"/>
              <a:chExt cx="4032" cy="384"/>
            </a:xfrm>
          </p:grpSpPr>
          <p:sp>
            <p:nvSpPr>
              <p:cNvPr id="368696" name="Rectangle 56"/>
              <p:cNvSpPr>
                <a:spLocks noChangeArrowheads="1"/>
              </p:cNvSpPr>
              <p:nvPr/>
            </p:nvSpPr>
            <p:spPr bwMode="auto">
              <a:xfrm>
                <a:off x="1200" y="3648"/>
                <a:ext cx="3168" cy="384"/>
              </a:xfrm>
              <a:prstGeom prst="rect">
                <a:avLst/>
              </a:prstGeom>
              <a:noFill/>
              <a:ln w="38100">
                <a:solidFill>
                  <a:srgbClr val="000000"/>
                </a:solidFill>
                <a:miter lim="800000"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697" name="Text Box 57"/>
              <p:cNvSpPr txBox="1">
                <a:spLocks noChangeArrowheads="1"/>
              </p:cNvSpPr>
              <p:nvPr/>
            </p:nvSpPr>
            <p:spPr bwMode="auto">
              <a:xfrm>
                <a:off x="336" y="3744"/>
                <a:ext cx="814" cy="288"/>
              </a:xfrm>
              <a:prstGeom prst="rect">
                <a:avLst/>
              </a:prstGeom>
              <a:noFill/>
              <a:ln w="38100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2400">
                    <a:solidFill>
                      <a:srgbClr val="000099"/>
                    </a:solidFill>
                    <a:latin typeface="Comic Sans MS" pitchFamily="66" charset="0"/>
                  </a:rPr>
                  <a:t>0x0000</a:t>
                </a:r>
              </a:p>
            </p:txBody>
          </p:sp>
          <p:sp>
            <p:nvSpPr>
              <p:cNvPr id="368698" name="Line 58"/>
              <p:cNvSpPr>
                <a:spLocks noChangeShapeType="1"/>
              </p:cNvSpPr>
              <p:nvPr/>
            </p:nvSpPr>
            <p:spPr bwMode="auto">
              <a:xfrm>
                <a:off x="144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699" name="Line 59"/>
              <p:cNvSpPr>
                <a:spLocks noChangeShapeType="1"/>
              </p:cNvSpPr>
              <p:nvPr/>
            </p:nvSpPr>
            <p:spPr bwMode="auto">
              <a:xfrm>
                <a:off x="168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0" name="Line 60"/>
              <p:cNvSpPr>
                <a:spLocks noChangeShapeType="1"/>
              </p:cNvSpPr>
              <p:nvPr/>
            </p:nvSpPr>
            <p:spPr bwMode="auto">
              <a:xfrm>
                <a:off x="192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1" name="Line 61"/>
              <p:cNvSpPr>
                <a:spLocks noChangeShapeType="1"/>
              </p:cNvSpPr>
              <p:nvPr/>
            </p:nvSpPr>
            <p:spPr bwMode="auto">
              <a:xfrm>
                <a:off x="216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2" name="Line 62"/>
              <p:cNvSpPr>
                <a:spLocks noChangeShapeType="1"/>
              </p:cNvSpPr>
              <p:nvPr/>
            </p:nvSpPr>
            <p:spPr bwMode="auto">
              <a:xfrm>
                <a:off x="240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3" name="Line 63"/>
              <p:cNvSpPr>
                <a:spLocks noChangeShapeType="1"/>
              </p:cNvSpPr>
              <p:nvPr/>
            </p:nvSpPr>
            <p:spPr bwMode="auto">
              <a:xfrm>
                <a:off x="264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4" name="Line 64"/>
              <p:cNvSpPr>
                <a:spLocks noChangeShapeType="1"/>
              </p:cNvSpPr>
              <p:nvPr/>
            </p:nvSpPr>
            <p:spPr bwMode="auto">
              <a:xfrm>
                <a:off x="288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5" name="Line 65"/>
              <p:cNvSpPr>
                <a:spLocks noChangeShapeType="1"/>
              </p:cNvSpPr>
              <p:nvPr/>
            </p:nvSpPr>
            <p:spPr bwMode="auto">
              <a:xfrm>
                <a:off x="312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6" name="Line 66"/>
              <p:cNvSpPr>
                <a:spLocks noChangeShapeType="1"/>
              </p:cNvSpPr>
              <p:nvPr/>
            </p:nvSpPr>
            <p:spPr bwMode="auto">
              <a:xfrm>
                <a:off x="336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7" name="Line 67"/>
              <p:cNvSpPr>
                <a:spLocks noChangeShapeType="1"/>
              </p:cNvSpPr>
              <p:nvPr/>
            </p:nvSpPr>
            <p:spPr bwMode="auto">
              <a:xfrm>
                <a:off x="360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8" name="Line 68"/>
              <p:cNvSpPr>
                <a:spLocks noChangeShapeType="1"/>
              </p:cNvSpPr>
              <p:nvPr/>
            </p:nvSpPr>
            <p:spPr bwMode="auto">
              <a:xfrm>
                <a:off x="384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68709" name="Line 69"/>
              <p:cNvSpPr>
                <a:spLocks noChangeShapeType="1"/>
              </p:cNvSpPr>
              <p:nvPr/>
            </p:nvSpPr>
            <p:spPr bwMode="auto">
              <a:xfrm>
                <a:off x="4080" y="3648"/>
                <a:ext cx="0" cy="384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</p:grpSp>
      </p:grpSp>
      <p:sp>
        <p:nvSpPr>
          <p:cNvPr id="368710" name="Rectangle 70"/>
          <p:cNvSpPr>
            <a:spLocks noChangeArrowheads="1"/>
          </p:cNvSpPr>
          <p:nvPr/>
        </p:nvSpPr>
        <p:spPr bwMode="auto">
          <a:xfrm>
            <a:off x="3690938" y="5486400"/>
            <a:ext cx="3471862" cy="22860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11" name="Line 71"/>
          <p:cNvSpPr>
            <a:spLocks noChangeShapeType="1"/>
          </p:cNvSpPr>
          <p:nvPr/>
        </p:nvSpPr>
        <p:spPr bwMode="auto">
          <a:xfrm>
            <a:off x="3952875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2" name="Line 72"/>
          <p:cNvSpPr>
            <a:spLocks noChangeShapeType="1"/>
          </p:cNvSpPr>
          <p:nvPr/>
        </p:nvSpPr>
        <p:spPr bwMode="auto">
          <a:xfrm>
            <a:off x="4216400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3" name="Line 73"/>
          <p:cNvSpPr>
            <a:spLocks noChangeShapeType="1"/>
          </p:cNvSpPr>
          <p:nvPr/>
        </p:nvSpPr>
        <p:spPr bwMode="auto">
          <a:xfrm>
            <a:off x="4479925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4" name="Line 74"/>
          <p:cNvSpPr>
            <a:spLocks noChangeShapeType="1"/>
          </p:cNvSpPr>
          <p:nvPr/>
        </p:nvSpPr>
        <p:spPr bwMode="auto">
          <a:xfrm>
            <a:off x="4741863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5" name="Line 75"/>
          <p:cNvSpPr>
            <a:spLocks noChangeShapeType="1"/>
          </p:cNvSpPr>
          <p:nvPr/>
        </p:nvSpPr>
        <p:spPr bwMode="auto">
          <a:xfrm>
            <a:off x="5005388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6" name="Line 76"/>
          <p:cNvSpPr>
            <a:spLocks noChangeShapeType="1"/>
          </p:cNvSpPr>
          <p:nvPr/>
        </p:nvSpPr>
        <p:spPr bwMode="auto">
          <a:xfrm>
            <a:off x="5268913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7" name="Line 77"/>
          <p:cNvSpPr>
            <a:spLocks noChangeShapeType="1"/>
          </p:cNvSpPr>
          <p:nvPr/>
        </p:nvSpPr>
        <p:spPr bwMode="auto">
          <a:xfrm>
            <a:off x="5532438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8" name="Line 78"/>
          <p:cNvSpPr>
            <a:spLocks noChangeShapeType="1"/>
          </p:cNvSpPr>
          <p:nvPr/>
        </p:nvSpPr>
        <p:spPr bwMode="auto">
          <a:xfrm>
            <a:off x="5794375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19" name="Line 79"/>
          <p:cNvSpPr>
            <a:spLocks noChangeShapeType="1"/>
          </p:cNvSpPr>
          <p:nvPr/>
        </p:nvSpPr>
        <p:spPr bwMode="auto">
          <a:xfrm>
            <a:off x="6057900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20" name="Line 80"/>
          <p:cNvSpPr>
            <a:spLocks noChangeShapeType="1"/>
          </p:cNvSpPr>
          <p:nvPr/>
        </p:nvSpPr>
        <p:spPr bwMode="auto">
          <a:xfrm>
            <a:off x="6321425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21" name="Line 81"/>
          <p:cNvSpPr>
            <a:spLocks noChangeShapeType="1"/>
          </p:cNvSpPr>
          <p:nvPr/>
        </p:nvSpPr>
        <p:spPr bwMode="auto">
          <a:xfrm>
            <a:off x="6583363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22" name="Line 82"/>
          <p:cNvSpPr>
            <a:spLocks noChangeShapeType="1"/>
          </p:cNvSpPr>
          <p:nvPr/>
        </p:nvSpPr>
        <p:spPr bwMode="auto">
          <a:xfrm>
            <a:off x="6846888" y="5486400"/>
            <a:ext cx="0" cy="2286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68723" name="Line 83"/>
          <p:cNvSpPr>
            <a:spLocks noChangeShapeType="1"/>
          </p:cNvSpPr>
          <p:nvPr/>
        </p:nvSpPr>
        <p:spPr bwMode="auto">
          <a:xfrm flipH="1">
            <a:off x="1981200" y="5638800"/>
            <a:ext cx="1828800" cy="4572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24" name="Line 84"/>
          <p:cNvSpPr>
            <a:spLocks noChangeShapeType="1"/>
          </p:cNvSpPr>
          <p:nvPr/>
        </p:nvSpPr>
        <p:spPr bwMode="auto">
          <a:xfrm flipH="1">
            <a:off x="2362200" y="5638800"/>
            <a:ext cx="16764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25" name="Line 85"/>
          <p:cNvSpPr>
            <a:spLocks noChangeShapeType="1"/>
          </p:cNvSpPr>
          <p:nvPr/>
        </p:nvSpPr>
        <p:spPr bwMode="auto">
          <a:xfrm flipH="1">
            <a:off x="2743200" y="5638800"/>
            <a:ext cx="16002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26" name="Line 86"/>
          <p:cNvSpPr>
            <a:spLocks noChangeShapeType="1"/>
          </p:cNvSpPr>
          <p:nvPr/>
        </p:nvSpPr>
        <p:spPr bwMode="auto">
          <a:xfrm flipH="1">
            <a:off x="3124200" y="5638800"/>
            <a:ext cx="14478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27" name="Line 87"/>
          <p:cNvSpPr>
            <a:spLocks noChangeShapeType="1"/>
          </p:cNvSpPr>
          <p:nvPr/>
        </p:nvSpPr>
        <p:spPr bwMode="auto">
          <a:xfrm flipH="1">
            <a:off x="3505200" y="5638800"/>
            <a:ext cx="14478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28" name="Line 88"/>
          <p:cNvSpPr>
            <a:spLocks noChangeShapeType="1"/>
          </p:cNvSpPr>
          <p:nvPr/>
        </p:nvSpPr>
        <p:spPr bwMode="auto">
          <a:xfrm flipH="1">
            <a:off x="3886200" y="5638800"/>
            <a:ext cx="12954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29" name="Line 89"/>
          <p:cNvSpPr>
            <a:spLocks noChangeShapeType="1"/>
          </p:cNvSpPr>
          <p:nvPr/>
        </p:nvSpPr>
        <p:spPr bwMode="auto">
          <a:xfrm flipH="1">
            <a:off x="4267200" y="5638800"/>
            <a:ext cx="10668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0" name="Line 90"/>
          <p:cNvSpPr>
            <a:spLocks noChangeShapeType="1"/>
          </p:cNvSpPr>
          <p:nvPr/>
        </p:nvSpPr>
        <p:spPr bwMode="auto">
          <a:xfrm flipH="1">
            <a:off x="4648200" y="5638800"/>
            <a:ext cx="9906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1" name="Line 91"/>
          <p:cNvSpPr>
            <a:spLocks noChangeShapeType="1"/>
          </p:cNvSpPr>
          <p:nvPr/>
        </p:nvSpPr>
        <p:spPr bwMode="auto">
          <a:xfrm flipH="1">
            <a:off x="5029200" y="5638800"/>
            <a:ext cx="9144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2" name="Line 92"/>
          <p:cNvSpPr>
            <a:spLocks noChangeShapeType="1"/>
          </p:cNvSpPr>
          <p:nvPr/>
        </p:nvSpPr>
        <p:spPr bwMode="auto">
          <a:xfrm flipH="1">
            <a:off x="5410200" y="5638800"/>
            <a:ext cx="8382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3" name="Line 93"/>
          <p:cNvSpPr>
            <a:spLocks noChangeShapeType="1"/>
          </p:cNvSpPr>
          <p:nvPr/>
        </p:nvSpPr>
        <p:spPr bwMode="auto">
          <a:xfrm flipH="1">
            <a:off x="5791200" y="5638800"/>
            <a:ext cx="6858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4" name="Line 94"/>
          <p:cNvSpPr>
            <a:spLocks noChangeShapeType="1"/>
          </p:cNvSpPr>
          <p:nvPr/>
        </p:nvSpPr>
        <p:spPr bwMode="auto">
          <a:xfrm flipH="1">
            <a:off x="6172200" y="5638800"/>
            <a:ext cx="5334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5" name="Line 95"/>
          <p:cNvSpPr>
            <a:spLocks noChangeShapeType="1"/>
          </p:cNvSpPr>
          <p:nvPr/>
        </p:nvSpPr>
        <p:spPr bwMode="auto">
          <a:xfrm flipH="1">
            <a:off x="6553200" y="5638800"/>
            <a:ext cx="533400" cy="5334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36" name="Text Box 96"/>
          <p:cNvSpPr txBox="1">
            <a:spLocks noChangeArrowheads="1"/>
          </p:cNvSpPr>
          <p:nvPr/>
        </p:nvSpPr>
        <p:spPr bwMode="auto">
          <a:xfrm>
            <a:off x="7146925" y="5427663"/>
            <a:ext cx="1468438" cy="3968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Page table</a:t>
            </a:r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</p:txBody>
      </p:sp>
      <p:grpSp>
        <p:nvGrpSpPr>
          <p:cNvPr id="4" name="Group 97"/>
          <p:cNvGrpSpPr>
            <a:grpSpLocks/>
          </p:cNvGrpSpPr>
          <p:nvPr/>
        </p:nvGrpSpPr>
        <p:grpSpPr bwMode="auto">
          <a:xfrm>
            <a:off x="152400" y="5410200"/>
            <a:ext cx="2389188" cy="396875"/>
            <a:chOff x="-58" y="3227"/>
            <a:chExt cx="1505" cy="250"/>
          </a:xfrm>
        </p:grpSpPr>
        <p:sp>
          <p:nvSpPr>
            <p:cNvPr id="368738" name="Rectangle 98"/>
            <p:cNvSpPr>
              <a:spLocks noChangeArrowheads="1"/>
            </p:cNvSpPr>
            <p:nvPr/>
          </p:nvSpPr>
          <p:spPr bwMode="auto">
            <a:xfrm>
              <a:off x="0" y="3264"/>
              <a:ext cx="1440" cy="192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8739" name="Text Box 99"/>
            <p:cNvSpPr txBox="1">
              <a:spLocks noChangeArrowheads="1"/>
            </p:cNvSpPr>
            <p:nvPr/>
          </p:nvSpPr>
          <p:spPr bwMode="auto">
            <a:xfrm>
              <a:off x="-58" y="3227"/>
              <a:ext cx="1505" cy="250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b="1">
                  <a:solidFill>
                    <a:srgbClr val="000099"/>
                  </a:solidFill>
                  <a:latin typeface="Comic Sans MS" pitchFamily="66" charset="0"/>
                </a:rPr>
                <a:t>B=0x0,len=0xffff</a:t>
              </a:r>
              <a:endParaRPr lang="en-US" sz="24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</p:grpSp>
      <p:sp>
        <p:nvSpPr>
          <p:cNvPr id="368740" name="Line 100"/>
          <p:cNvSpPr>
            <a:spLocks noChangeShapeType="1"/>
          </p:cNvSpPr>
          <p:nvPr/>
        </p:nvSpPr>
        <p:spPr bwMode="auto">
          <a:xfrm>
            <a:off x="609600" y="5791200"/>
            <a:ext cx="1143000" cy="3810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68741" name="Line 101"/>
          <p:cNvSpPr>
            <a:spLocks noChangeShapeType="1"/>
          </p:cNvSpPr>
          <p:nvPr/>
        </p:nvSpPr>
        <p:spPr bwMode="auto">
          <a:xfrm>
            <a:off x="1676400" y="5791200"/>
            <a:ext cx="5181600" cy="304800"/>
          </a:xfrm>
          <a:prstGeom prst="line">
            <a:avLst/>
          </a:prstGeom>
          <a:noFill/>
          <a:ln w="28575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96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Size of the page</a:t>
            </a:r>
          </a:p>
        </p:txBody>
      </p:sp>
      <p:sp>
        <p:nvSpPr>
          <p:cNvPr id="36966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Small page size: </a:t>
            </a:r>
          </a:p>
          <a:p>
            <a:pPr lvl="1"/>
            <a:r>
              <a:rPr lang="en-US" sz="2000"/>
              <a:t>High overhead: </a:t>
            </a:r>
          </a:p>
          <a:p>
            <a:pPr lvl="2"/>
            <a:r>
              <a:rPr lang="en-US" sz="1800"/>
              <a:t>What is size of PT if page size is 512 bytes, and 32-bit addr space?</a:t>
            </a:r>
          </a:p>
          <a:p>
            <a:r>
              <a:rPr lang="en-US" sz="2400"/>
              <a:t>Large page size:</a:t>
            </a:r>
          </a:p>
          <a:p>
            <a:pPr lvl="1"/>
            <a:r>
              <a:rPr lang="en-US" sz="2000"/>
              <a:t>High internal fragmentation</a:t>
            </a:r>
          </a:p>
        </p:txBody>
      </p:sp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017A69-3231-4569-BD65-8A044FA68277}" type="slidenum">
              <a:rPr lang="en-US"/>
              <a:pPr/>
              <a:t>23</a:t>
            </a:fld>
            <a:endParaRPr lang="en-US"/>
          </a:p>
        </p:txBody>
      </p:sp>
      <p:grpSp>
        <p:nvGrpSpPr>
          <p:cNvPr id="2" name="Group 16"/>
          <p:cNvGrpSpPr>
            <a:grpSpLocks/>
          </p:cNvGrpSpPr>
          <p:nvPr/>
        </p:nvGrpSpPr>
        <p:grpSpPr bwMode="auto">
          <a:xfrm>
            <a:off x="517525" y="3884613"/>
            <a:ext cx="6950075" cy="2668587"/>
            <a:chOff x="326" y="960"/>
            <a:chExt cx="4378" cy="2027"/>
          </a:xfrm>
        </p:grpSpPr>
        <p:sp>
          <p:nvSpPr>
            <p:cNvPr id="369681" name="Line 17"/>
            <p:cNvSpPr>
              <a:spLocks noChangeShapeType="1"/>
            </p:cNvSpPr>
            <p:nvPr/>
          </p:nvSpPr>
          <p:spPr bwMode="auto">
            <a:xfrm>
              <a:off x="1056" y="960"/>
              <a:ext cx="0" cy="168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 type="triangle" w="med" len="med"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9682" name="Line 18"/>
            <p:cNvSpPr>
              <a:spLocks noChangeShapeType="1"/>
            </p:cNvSpPr>
            <p:nvPr/>
          </p:nvSpPr>
          <p:spPr bwMode="auto">
            <a:xfrm>
              <a:off x="4704" y="960"/>
              <a:ext cx="0" cy="168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 type="triangle" w="med" len="med"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9683" name="Line 19"/>
            <p:cNvSpPr>
              <a:spLocks noChangeShapeType="1"/>
            </p:cNvSpPr>
            <p:nvPr/>
          </p:nvSpPr>
          <p:spPr bwMode="auto">
            <a:xfrm>
              <a:off x="1056" y="2640"/>
              <a:ext cx="3648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9684" name="Line 20"/>
            <p:cNvSpPr>
              <a:spLocks noChangeShapeType="1"/>
            </p:cNvSpPr>
            <p:nvPr/>
          </p:nvSpPr>
          <p:spPr bwMode="auto">
            <a:xfrm>
              <a:off x="1632" y="2928"/>
              <a:ext cx="28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69685" name="Text Box 21"/>
            <p:cNvSpPr txBox="1">
              <a:spLocks noChangeArrowheads="1"/>
            </p:cNvSpPr>
            <p:nvPr/>
          </p:nvSpPr>
          <p:spPr bwMode="auto">
            <a:xfrm>
              <a:off x="2208" y="2640"/>
              <a:ext cx="936" cy="347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page size</a:t>
              </a:r>
            </a:p>
          </p:txBody>
        </p:sp>
        <p:sp>
          <p:nvSpPr>
            <p:cNvPr id="369686" name="Line 22"/>
            <p:cNvSpPr>
              <a:spLocks noChangeShapeType="1"/>
            </p:cNvSpPr>
            <p:nvPr/>
          </p:nvSpPr>
          <p:spPr bwMode="auto">
            <a:xfrm flipV="1">
              <a:off x="1152" y="1008"/>
              <a:ext cx="3072" cy="1536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9687" name="Text Box 23"/>
            <p:cNvSpPr txBox="1">
              <a:spLocks noChangeArrowheads="1"/>
            </p:cNvSpPr>
            <p:nvPr/>
          </p:nvSpPr>
          <p:spPr bwMode="auto">
            <a:xfrm rot="-928">
              <a:off x="2880" y="1152"/>
              <a:ext cx="1251" cy="764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b="1">
                  <a:solidFill>
                    <a:srgbClr val="CC0000"/>
                  </a:solidFill>
                  <a:latin typeface="Comic Sans MS" pitchFamily="66" charset="0"/>
                </a:rPr>
                <a:t>Internal frag</a:t>
              </a:r>
              <a:endParaRPr lang="en-US" sz="2000" b="1">
                <a:solidFill>
                  <a:srgbClr val="000099"/>
                </a:solidFill>
                <a:latin typeface="Comic Sans MS" pitchFamily="66" charset="0"/>
              </a:endParaRPr>
            </a:p>
            <a:p>
              <a:r>
                <a:rPr lang="en-US" sz="2000" b="1">
                  <a:solidFill>
                    <a:srgbClr val="000099"/>
                  </a:solidFill>
                  <a:latin typeface="Comic Sans MS" pitchFamily="66" charset="0"/>
                </a:rPr>
                <a:t>      &amp;</a:t>
              </a:r>
            </a:p>
            <a:p>
              <a:r>
                <a:rPr lang="en-US" sz="2000" b="1">
                  <a:solidFill>
                    <a:srgbClr val="CC0000"/>
                  </a:solidFill>
                  <a:latin typeface="Comic Sans MS" pitchFamily="66" charset="0"/>
                </a:rPr>
                <a:t>writeback cost</a:t>
              </a:r>
              <a:endParaRPr lang="en-US" sz="24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69688" name="Line 24"/>
            <p:cNvSpPr>
              <a:spLocks noChangeShapeType="1"/>
            </p:cNvSpPr>
            <p:nvPr/>
          </p:nvSpPr>
          <p:spPr bwMode="auto">
            <a:xfrm flipH="1" flipV="1">
              <a:off x="1296" y="1152"/>
              <a:ext cx="3168" cy="1296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9689" name="Text Box 25"/>
            <p:cNvSpPr txBox="1">
              <a:spLocks noChangeArrowheads="1"/>
            </p:cNvSpPr>
            <p:nvPr/>
          </p:nvSpPr>
          <p:spPr bwMode="auto">
            <a:xfrm rot="-928">
              <a:off x="1440" y="1008"/>
              <a:ext cx="852" cy="811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000" b="1">
                  <a:solidFill>
                    <a:srgbClr val="CC0000"/>
                  </a:solidFill>
                  <a:latin typeface="Comic Sans MS" pitchFamily="66" charset="0"/>
                </a:rPr>
                <a:t>Overhead</a:t>
              </a:r>
            </a:p>
            <a:p>
              <a:r>
                <a:rPr lang="en-US" sz="2000" b="1">
                  <a:solidFill>
                    <a:srgbClr val="000099"/>
                  </a:solidFill>
                  <a:latin typeface="Comic Sans MS" pitchFamily="66" charset="0"/>
                </a:rPr>
                <a:t>   &amp;</a:t>
              </a:r>
            </a:p>
            <a:p>
              <a:r>
                <a:rPr lang="en-US" sz="2400">
                  <a:solidFill>
                    <a:srgbClr val="66FF66"/>
                  </a:solidFill>
                  <a:latin typeface="Comic Sans MS" pitchFamily="66" charset="0"/>
                </a:rPr>
                <a:t>locality</a:t>
              </a:r>
              <a:endParaRPr lang="en-US" sz="2400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  <p:sp>
          <p:nvSpPr>
            <p:cNvPr id="369690" name="Line 26"/>
            <p:cNvSpPr>
              <a:spLocks noChangeShapeType="1"/>
            </p:cNvSpPr>
            <p:nvPr/>
          </p:nvSpPr>
          <p:spPr bwMode="auto">
            <a:xfrm flipV="1">
              <a:off x="864" y="1200"/>
              <a:ext cx="0" cy="1248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69691" name="Text Box 27"/>
            <p:cNvSpPr txBox="1">
              <a:spLocks noChangeArrowheads="1"/>
            </p:cNvSpPr>
            <p:nvPr/>
          </p:nvSpPr>
          <p:spPr bwMode="auto">
            <a:xfrm>
              <a:off x="326" y="1421"/>
              <a:ext cx="584" cy="347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More</a:t>
              </a:r>
              <a:endParaRPr lang="en-US">
                <a:solidFill>
                  <a:srgbClr val="000099"/>
                </a:solidFill>
                <a:latin typeface="Comic Sans MS" pitchFamily="66" charset="0"/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06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Paging + Segmentation</a:t>
            </a:r>
          </a:p>
        </p:txBody>
      </p:sp>
      <p:sp>
        <p:nvSpPr>
          <p:cNvPr id="37069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Paged segmentation</a:t>
            </a:r>
          </a:p>
          <a:p>
            <a:pPr lvl="1"/>
            <a:r>
              <a:rPr lang="en-US" sz="2000"/>
              <a:t>Handles very long segments</a:t>
            </a:r>
          </a:p>
          <a:p>
            <a:pPr lvl="1"/>
            <a:r>
              <a:rPr lang="en-US" sz="2000"/>
              <a:t>The segments are paged</a:t>
            </a:r>
          </a:p>
          <a:p>
            <a:r>
              <a:rPr lang="en-US" sz="2400"/>
              <a:t>Segmented Paging</a:t>
            </a:r>
          </a:p>
          <a:p>
            <a:pPr lvl="1"/>
            <a:r>
              <a:rPr lang="en-US" sz="2000"/>
              <a:t>When the page table is very big</a:t>
            </a:r>
          </a:p>
          <a:p>
            <a:pPr lvl="1"/>
            <a:r>
              <a:rPr lang="en-US" sz="2000"/>
              <a:t>Segment the page table</a:t>
            </a:r>
          </a:p>
          <a:p>
            <a:pPr lvl="1"/>
            <a:r>
              <a:rPr lang="en-US" sz="2000"/>
              <a:t>Let’s consider System 370 (24-bit address space)</a:t>
            </a: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B49315-AE6A-419D-96B6-6BD3FDBFF76F}" type="slidenum">
              <a:rPr lang="en-US"/>
              <a:pPr/>
              <a:t>24</a:t>
            </a:fld>
            <a:endParaRPr lang="en-US"/>
          </a:p>
        </p:txBody>
      </p:sp>
      <p:grpSp>
        <p:nvGrpSpPr>
          <p:cNvPr id="2" name="Group 9"/>
          <p:cNvGrpSpPr>
            <a:grpSpLocks/>
          </p:cNvGrpSpPr>
          <p:nvPr/>
        </p:nvGrpSpPr>
        <p:grpSpPr bwMode="auto">
          <a:xfrm>
            <a:off x="685800" y="4953000"/>
            <a:ext cx="7848600" cy="822325"/>
            <a:chOff x="480" y="2592"/>
            <a:chExt cx="4944" cy="518"/>
          </a:xfrm>
        </p:grpSpPr>
        <p:sp>
          <p:nvSpPr>
            <p:cNvPr id="370698" name="Rectangle 10"/>
            <p:cNvSpPr>
              <a:spLocks noChangeArrowheads="1"/>
            </p:cNvSpPr>
            <p:nvPr/>
          </p:nvSpPr>
          <p:spPr bwMode="auto">
            <a:xfrm>
              <a:off x="480" y="2592"/>
              <a:ext cx="4944" cy="480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0699" name="Text Box 11"/>
            <p:cNvSpPr txBox="1">
              <a:spLocks noChangeArrowheads="1"/>
            </p:cNvSpPr>
            <p:nvPr/>
          </p:nvSpPr>
          <p:spPr bwMode="auto">
            <a:xfrm>
              <a:off x="480" y="2592"/>
              <a:ext cx="4854" cy="51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Seg #		page # (8 bits)	page offset (12 bits)</a:t>
              </a:r>
            </a:p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(4 bits)</a:t>
              </a:r>
            </a:p>
          </p:txBody>
        </p:sp>
        <p:sp>
          <p:nvSpPr>
            <p:cNvPr id="370700" name="Line 12"/>
            <p:cNvSpPr>
              <a:spLocks noChangeShapeType="1"/>
            </p:cNvSpPr>
            <p:nvPr/>
          </p:nvSpPr>
          <p:spPr bwMode="auto">
            <a:xfrm>
              <a:off x="1440" y="2592"/>
              <a:ext cx="0" cy="48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0701" name="Line 13"/>
            <p:cNvSpPr>
              <a:spLocks noChangeShapeType="1"/>
            </p:cNvSpPr>
            <p:nvPr/>
          </p:nvSpPr>
          <p:spPr bwMode="auto">
            <a:xfrm>
              <a:off x="3216" y="2592"/>
              <a:ext cx="0" cy="48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171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Segmented Paging Example</a:t>
            </a:r>
          </a:p>
        </p:txBody>
      </p:sp>
      <p:sp>
        <p:nvSpPr>
          <p:cNvPr id="1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DB46E7-640E-4518-88BE-DD7963F935F8}" type="slidenum">
              <a:rPr lang="en-US"/>
              <a:pPr/>
              <a:t>25</a:t>
            </a:fld>
            <a:endParaRPr lang="en-US"/>
          </a:p>
        </p:txBody>
      </p:sp>
      <p:sp>
        <p:nvSpPr>
          <p:cNvPr id="371720" name="Rectangle 8"/>
          <p:cNvSpPr>
            <a:spLocks noChangeArrowheads="1"/>
          </p:cNvSpPr>
          <p:nvPr/>
        </p:nvSpPr>
        <p:spPr bwMode="auto">
          <a:xfrm>
            <a:off x="457200" y="1600200"/>
            <a:ext cx="2819400" cy="16764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71721" name="Text Box 9"/>
          <p:cNvSpPr txBox="1">
            <a:spLocks noChangeArrowheads="1"/>
          </p:cNvSpPr>
          <p:nvPr/>
        </p:nvSpPr>
        <p:spPr bwMode="auto">
          <a:xfrm>
            <a:off x="0" y="2057400"/>
            <a:ext cx="369888" cy="11874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2</a:t>
            </a:r>
          </a:p>
        </p:txBody>
      </p:sp>
      <p:sp>
        <p:nvSpPr>
          <p:cNvPr id="371722" name="Text Box 10"/>
          <p:cNvSpPr txBox="1">
            <a:spLocks noChangeArrowheads="1"/>
          </p:cNvSpPr>
          <p:nvPr/>
        </p:nvSpPr>
        <p:spPr bwMode="auto">
          <a:xfrm>
            <a:off x="441325" y="1570038"/>
            <a:ext cx="2932113" cy="15525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Base     bound  prot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0x2000 0x14   R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0x0000 0x00 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0x1000 0x0d   RW</a:t>
            </a:r>
          </a:p>
        </p:txBody>
      </p:sp>
      <p:sp>
        <p:nvSpPr>
          <p:cNvPr id="371723" name="Text Box 11"/>
          <p:cNvSpPr txBox="1">
            <a:spLocks noChangeArrowheads="1"/>
          </p:cNvSpPr>
          <p:nvPr/>
        </p:nvSpPr>
        <p:spPr bwMode="auto">
          <a:xfrm>
            <a:off x="838200" y="3276600"/>
            <a:ext cx="225107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Segment table</a:t>
            </a:r>
          </a:p>
        </p:txBody>
      </p:sp>
      <p:sp>
        <p:nvSpPr>
          <p:cNvPr id="371730" name="Rectangle 18"/>
          <p:cNvSpPr>
            <a:spLocks noChangeArrowheads="1"/>
          </p:cNvSpPr>
          <p:nvPr/>
        </p:nvSpPr>
        <p:spPr bwMode="auto">
          <a:xfrm>
            <a:off x="6553200" y="1447800"/>
            <a:ext cx="1524000" cy="41910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71731" name="Text Box 19"/>
          <p:cNvSpPr txBox="1">
            <a:spLocks noChangeArrowheads="1"/>
          </p:cNvSpPr>
          <p:nvPr/>
        </p:nvSpPr>
        <p:spPr bwMode="auto">
          <a:xfrm>
            <a:off x="6781800" y="1524000"/>
            <a:ext cx="2366963" cy="40544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0x001f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0x0011   0x2020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…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0x0003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0x002a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0x0013   0x2000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…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0x000c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0x0007   0x1020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…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0x004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0x00b</a:t>
            </a:r>
          </a:p>
          <a:p>
            <a:r>
              <a:rPr lang="en-US" sz="2000" b="1">
                <a:solidFill>
                  <a:srgbClr val="000099"/>
                </a:solidFill>
                <a:latin typeface="Comic Sans MS" pitchFamily="66" charset="0"/>
              </a:rPr>
              <a:t>0x006    0x1000</a:t>
            </a:r>
          </a:p>
        </p:txBody>
      </p:sp>
      <p:sp>
        <p:nvSpPr>
          <p:cNvPr id="371732" name="Text Box 20"/>
          <p:cNvSpPr txBox="1">
            <a:spLocks noChangeArrowheads="1"/>
          </p:cNvSpPr>
          <p:nvPr/>
        </p:nvSpPr>
        <p:spPr bwMode="auto">
          <a:xfrm>
            <a:off x="7086600" y="228600"/>
            <a:ext cx="1844675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Table entry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addresses</a:t>
            </a:r>
          </a:p>
        </p:txBody>
      </p:sp>
      <p:sp>
        <p:nvSpPr>
          <p:cNvPr id="371733" name="Line 21"/>
          <p:cNvSpPr>
            <a:spLocks noChangeShapeType="1"/>
          </p:cNvSpPr>
          <p:nvPr/>
        </p:nvSpPr>
        <p:spPr bwMode="auto">
          <a:xfrm>
            <a:off x="5410200" y="1981200"/>
            <a:ext cx="9906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71734" name="Line 22"/>
          <p:cNvSpPr>
            <a:spLocks noChangeShapeType="1"/>
          </p:cNvSpPr>
          <p:nvPr/>
        </p:nvSpPr>
        <p:spPr bwMode="auto">
          <a:xfrm>
            <a:off x="8077200" y="990600"/>
            <a:ext cx="381000" cy="8382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71737" name="Text Box 25"/>
          <p:cNvSpPr txBox="1">
            <a:spLocks noChangeArrowheads="1"/>
          </p:cNvSpPr>
          <p:nvPr/>
        </p:nvSpPr>
        <p:spPr bwMode="auto">
          <a:xfrm>
            <a:off x="3810000" y="1676400"/>
            <a:ext cx="2474913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Page table</a:t>
            </a: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(2-byte entries)</a:t>
            </a:r>
          </a:p>
        </p:txBody>
      </p:sp>
      <p:sp>
        <p:nvSpPr>
          <p:cNvPr id="371738" name="Rectangle 26"/>
          <p:cNvSpPr>
            <a:spLocks noChangeArrowheads="1"/>
          </p:cNvSpPr>
          <p:nvPr/>
        </p:nvSpPr>
        <p:spPr bwMode="auto">
          <a:xfrm>
            <a:off x="381000" y="3886200"/>
            <a:ext cx="2514600" cy="1190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lvl="1"/>
            <a:r>
              <a:rPr lang="en-US">
                <a:solidFill>
                  <a:srgbClr val="0F0C19"/>
                </a:solidFill>
              </a:rPr>
              <a:t>0x202016 read?  </a:t>
            </a:r>
          </a:p>
          <a:p>
            <a:pPr lvl="1"/>
            <a:r>
              <a:rPr lang="en-US">
                <a:solidFill>
                  <a:srgbClr val="0F0C19"/>
                </a:solidFill>
              </a:rPr>
              <a:t>0x104c84 read?  </a:t>
            </a:r>
          </a:p>
          <a:p>
            <a:pPr lvl="1"/>
            <a:r>
              <a:rPr lang="en-US">
                <a:solidFill>
                  <a:srgbClr val="0F0C19"/>
                </a:solidFill>
              </a:rPr>
              <a:t>0x011424 read?  </a:t>
            </a:r>
          </a:p>
          <a:p>
            <a:pPr lvl="1"/>
            <a:r>
              <a:rPr lang="en-US">
                <a:solidFill>
                  <a:srgbClr val="0F0C19"/>
                </a:solidFill>
              </a:rPr>
              <a:t>0x210014 write?</a:t>
            </a:r>
          </a:p>
        </p:txBody>
      </p:sp>
      <p:sp>
        <p:nvSpPr>
          <p:cNvPr id="371739" name="Comment 27"/>
          <p:cNvSpPr>
            <a:spLocks noChangeArrowheads="1"/>
          </p:cNvSpPr>
          <p:nvPr/>
        </p:nvSpPr>
        <p:spPr bwMode="auto">
          <a:xfrm>
            <a:off x="1882775" y="5154613"/>
            <a:ext cx="4670425" cy="1474787"/>
          </a:xfrm>
          <a:prstGeom prst="rect">
            <a:avLst/>
          </a:prstGeom>
          <a:solidFill>
            <a:srgbClr val="FCFDC6"/>
          </a:solidFill>
          <a:ln w="38100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chemeClr val="bg2"/>
            </a:outerShdw>
          </a:effectLst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1600">
                <a:solidFill>
                  <a:srgbClr val="000000"/>
                </a:solidFill>
              </a:rPr>
              <a:t>Seg 2: page 2, PTE @ 0x1004, addr = 0x4016</a:t>
            </a:r>
          </a:p>
          <a:p>
            <a:pPr>
              <a:spcBef>
                <a:spcPct val="50000"/>
              </a:spcBef>
            </a:pPr>
            <a:r>
              <a:rPr lang="en-US" sz="1600">
                <a:solidFill>
                  <a:srgbClr val="000000"/>
                </a:solidFill>
              </a:rPr>
              <a:t>Seg 1: page 4, PTE @ protection error</a:t>
            </a:r>
          </a:p>
          <a:p>
            <a:pPr>
              <a:spcBef>
                <a:spcPct val="50000"/>
              </a:spcBef>
            </a:pPr>
            <a:r>
              <a:rPr lang="en-US" sz="1600">
                <a:solidFill>
                  <a:srgbClr val="000000"/>
                </a:solidFill>
              </a:rPr>
              <a:t>Seg 0, page 0x11, PTE@0x2022, addr = 0x1f424</a:t>
            </a:r>
          </a:p>
          <a:p>
            <a:pPr>
              <a:spcBef>
                <a:spcPct val="50000"/>
              </a:spcBef>
            </a:pPr>
            <a:r>
              <a:rPr lang="en-US" sz="1600">
                <a:solidFill>
                  <a:srgbClr val="000000"/>
                </a:solidFill>
              </a:rPr>
              <a:t>Seg 2, page 0x10, PTE@ bounds violation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37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Handling PT size</a:t>
            </a:r>
          </a:p>
        </p:txBody>
      </p:sp>
      <p:sp>
        <p:nvSpPr>
          <p:cNvPr id="37376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Segmented Paging removes need for contiguous alloc</a:t>
            </a:r>
          </a:p>
          <a:p>
            <a:r>
              <a:rPr lang="en-US" sz="2400"/>
              <a:t>OS maintains one copy of PT for every process</a:t>
            </a:r>
          </a:p>
          <a:p>
            <a:pPr lvl="1"/>
            <a:r>
              <a:rPr lang="en-US" sz="2000"/>
              <a:t>And a global copy of all frames</a:t>
            </a:r>
          </a:p>
          <a:p>
            <a:r>
              <a:rPr lang="en-US" sz="2400"/>
              <a:t>Other approaches:</a:t>
            </a:r>
          </a:p>
          <a:p>
            <a:pPr lvl="1"/>
            <a:r>
              <a:rPr lang="en-US" sz="2000"/>
              <a:t>Hierarchical Paging: Page the page table</a:t>
            </a:r>
          </a:p>
          <a:p>
            <a:pPr lvl="1"/>
            <a:r>
              <a:rPr lang="en-US" sz="2000"/>
              <a:t>Hashed Page Table: Each entry maps to linked list of pages</a:t>
            </a:r>
          </a:p>
          <a:p>
            <a:pPr lvl="1"/>
            <a:r>
              <a:rPr lang="en-US" sz="2000"/>
              <a:t>Inverted Page Table:</a:t>
            </a:r>
          </a:p>
          <a:p>
            <a:pPr lvl="2"/>
            <a:r>
              <a:rPr lang="en-US" sz="1800"/>
              <a:t>Map from Frame to (VA, process) instead of VA to frame per process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E6871E-1B60-416A-B1FB-E055E51D42F4}" type="slidenum">
              <a:rPr lang="en-US"/>
              <a:pPr/>
              <a:t>26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376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376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376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376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smtClean="0"/>
              <a:t>Virtual Memory</a:t>
            </a:r>
            <a:endParaRPr lang="fr-BE" dirty="0"/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683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What is virtual memory?</a:t>
            </a:r>
          </a:p>
        </p:txBody>
      </p:sp>
      <p:sp>
        <p:nvSpPr>
          <p:cNvPr id="376835" name="Rectangle 3"/>
          <p:cNvSpPr>
            <a:spLocks noGrp="1" noChangeArrowheads="1"/>
          </p:cNvSpPr>
          <p:nvPr>
            <p:ph idx="1"/>
          </p:nvPr>
        </p:nvSpPr>
        <p:spPr>
          <a:xfrm>
            <a:off x="457200" y="1536192"/>
            <a:ext cx="8229600" cy="4389120"/>
          </a:xfrm>
        </p:spPr>
        <p:txBody>
          <a:bodyPr/>
          <a:lstStyle/>
          <a:p>
            <a:r>
              <a:rPr lang="en-US" sz="2400" dirty="0"/>
              <a:t>Each process has illusion of large address space</a:t>
            </a:r>
          </a:p>
          <a:p>
            <a:pPr lvl="1"/>
            <a:r>
              <a:rPr lang="en-US" sz="2000" dirty="0"/>
              <a:t>2</a:t>
            </a:r>
            <a:r>
              <a:rPr lang="en-US" sz="2000" baseline="30000" dirty="0"/>
              <a:t>32</a:t>
            </a:r>
            <a:r>
              <a:rPr lang="en-US" sz="2000" dirty="0"/>
              <a:t> for 32-bit addressing</a:t>
            </a:r>
          </a:p>
          <a:p>
            <a:r>
              <a:rPr lang="en-US" sz="2400" dirty="0"/>
              <a:t>However, physical memory is much smaller</a:t>
            </a:r>
          </a:p>
          <a:p>
            <a:r>
              <a:rPr lang="en-US" sz="2400" dirty="0"/>
              <a:t>How do we give this illusion to multiple processes?</a:t>
            </a:r>
          </a:p>
          <a:p>
            <a:pPr lvl="1"/>
            <a:r>
              <a:rPr lang="en-US" sz="2000" dirty="0"/>
              <a:t>Virtual Memory: some addresses reside in disk</a:t>
            </a:r>
          </a:p>
        </p:txBody>
      </p:sp>
      <p:sp>
        <p:nvSpPr>
          <p:cNvPr id="4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2239DD7-CE21-4DD3-92FD-9AE9515526AC}" type="slidenum">
              <a:rPr lang="en-US"/>
              <a:pPr/>
              <a:t>28</a:t>
            </a:fld>
            <a:endParaRPr lang="en-US"/>
          </a:p>
        </p:txBody>
      </p:sp>
      <p:grpSp>
        <p:nvGrpSpPr>
          <p:cNvPr id="2" name="Group 4"/>
          <p:cNvGrpSpPr>
            <a:grpSpLocks/>
          </p:cNvGrpSpPr>
          <p:nvPr/>
        </p:nvGrpSpPr>
        <p:grpSpPr bwMode="auto">
          <a:xfrm>
            <a:off x="609600" y="3498850"/>
            <a:ext cx="8077200" cy="3359150"/>
            <a:chOff x="384" y="1757"/>
            <a:chExt cx="5088" cy="2578"/>
          </a:xfrm>
        </p:grpSpPr>
        <p:sp>
          <p:nvSpPr>
            <p:cNvPr id="376837" name="Rectangle 5"/>
            <p:cNvSpPr>
              <a:spLocks noChangeArrowheads="1"/>
            </p:cNvSpPr>
            <p:nvPr/>
          </p:nvSpPr>
          <p:spPr bwMode="auto">
            <a:xfrm>
              <a:off x="384" y="2208"/>
              <a:ext cx="480" cy="1920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38" name="Rectangle 6"/>
            <p:cNvSpPr>
              <a:spLocks noChangeArrowheads="1"/>
            </p:cNvSpPr>
            <p:nvPr/>
          </p:nvSpPr>
          <p:spPr bwMode="auto">
            <a:xfrm>
              <a:off x="2016" y="3120"/>
              <a:ext cx="432" cy="105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39" name="Oval 7"/>
            <p:cNvSpPr>
              <a:spLocks noChangeArrowheads="1"/>
            </p:cNvSpPr>
            <p:nvPr/>
          </p:nvSpPr>
          <p:spPr bwMode="auto">
            <a:xfrm>
              <a:off x="3264" y="1968"/>
              <a:ext cx="2208" cy="336"/>
            </a:xfrm>
            <a:prstGeom prst="ellips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0" name="Oval 8"/>
            <p:cNvSpPr>
              <a:spLocks noChangeArrowheads="1"/>
            </p:cNvSpPr>
            <p:nvPr/>
          </p:nvSpPr>
          <p:spPr bwMode="auto">
            <a:xfrm>
              <a:off x="3264" y="3312"/>
              <a:ext cx="2208" cy="336"/>
            </a:xfrm>
            <a:prstGeom prst="ellips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1" name="Line 9"/>
            <p:cNvSpPr>
              <a:spLocks noChangeShapeType="1"/>
            </p:cNvSpPr>
            <p:nvPr/>
          </p:nvSpPr>
          <p:spPr bwMode="auto">
            <a:xfrm flipH="1">
              <a:off x="3264" y="2160"/>
              <a:ext cx="0" cy="1344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6842" name="Line 10"/>
            <p:cNvSpPr>
              <a:spLocks noChangeShapeType="1"/>
            </p:cNvSpPr>
            <p:nvPr/>
          </p:nvSpPr>
          <p:spPr bwMode="auto">
            <a:xfrm flipH="1">
              <a:off x="5472" y="2160"/>
              <a:ext cx="0" cy="1344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6843" name="Rectangle 11"/>
            <p:cNvSpPr>
              <a:spLocks noChangeArrowheads="1"/>
            </p:cNvSpPr>
            <p:nvPr/>
          </p:nvSpPr>
          <p:spPr bwMode="auto">
            <a:xfrm>
              <a:off x="3408" y="2448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4" name="Rectangle 12"/>
            <p:cNvSpPr>
              <a:spLocks noChangeArrowheads="1"/>
            </p:cNvSpPr>
            <p:nvPr/>
          </p:nvSpPr>
          <p:spPr bwMode="auto">
            <a:xfrm>
              <a:off x="3504" y="2544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5" name="Rectangle 13"/>
            <p:cNvSpPr>
              <a:spLocks noChangeArrowheads="1"/>
            </p:cNvSpPr>
            <p:nvPr/>
          </p:nvSpPr>
          <p:spPr bwMode="auto">
            <a:xfrm>
              <a:off x="3600" y="2640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6" name="Rectangle 14"/>
            <p:cNvSpPr>
              <a:spLocks noChangeArrowheads="1"/>
            </p:cNvSpPr>
            <p:nvPr/>
          </p:nvSpPr>
          <p:spPr bwMode="auto">
            <a:xfrm>
              <a:off x="3696" y="2736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7" name="Rectangle 15"/>
            <p:cNvSpPr>
              <a:spLocks noChangeArrowheads="1"/>
            </p:cNvSpPr>
            <p:nvPr/>
          </p:nvSpPr>
          <p:spPr bwMode="auto">
            <a:xfrm>
              <a:off x="3792" y="2832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8" name="Rectangle 16"/>
            <p:cNvSpPr>
              <a:spLocks noChangeArrowheads="1"/>
            </p:cNvSpPr>
            <p:nvPr/>
          </p:nvSpPr>
          <p:spPr bwMode="auto">
            <a:xfrm>
              <a:off x="3984" y="2400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49" name="Rectangle 17"/>
            <p:cNvSpPr>
              <a:spLocks noChangeArrowheads="1"/>
            </p:cNvSpPr>
            <p:nvPr/>
          </p:nvSpPr>
          <p:spPr bwMode="auto">
            <a:xfrm>
              <a:off x="3984" y="3024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0" name="Rectangle 18"/>
            <p:cNvSpPr>
              <a:spLocks noChangeArrowheads="1"/>
            </p:cNvSpPr>
            <p:nvPr/>
          </p:nvSpPr>
          <p:spPr bwMode="auto">
            <a:xfrm>
              <a:off x="4080" y="2496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1" name="Rectangle 19"/>
            <p:cNvSpPr>
              <a:spLocks noChangeArrowheads="1"/>
            </p:cNvSpPr>
            <p:nvPr/>
          </p:nvSpPr>
          <p:spPr bwMode="auto">
            <a:xfrm>
              <a:off x="4176" y="2592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2" name="Rectangle 20"/>
            <p:cNvSpPr>
              <a:spLocks noChangeArrowheads="1"/>
            </p:cNvSpPr>
            <p:nvPr/>
          </p:nvSpPr>
          <p:spPr bwMode="auto">
            <a:xfrm>
              <a:off x="4272" y="2688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3" name="Rectangle 21"/>
            <p:cNvSpPr>
              <a:spLocks noChangeArrowheads="1"/>
            </p:cNvSpPr>
            <p:nvPr/>
          </p:nvSpPr>
          <p:spPr bwMode="auto">
            <a:xfrm>
              <a:off x="4368" y="2784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4" name="Rectangle 22"/>
            <p:cNvSpPr>
              <a:spLocks noChangeArrowheads="1"/>
            </p:cNvSpPr>
            <p:nvPr/>
          </p:nvSpPr>
          <p:spPr bwMode="auto">
            <a:xfrm>
              <a:off x="4464" y="2880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5" name="Rectangle 23"/>
            <p:cNvSpPr>
              <a:spLocks noChangeArrowheads="1"/>
            </p:cNvSpPr>
            <p:nvPr/>
          </p:nvSpPr>
          <p:spPr bwMode="auto">
            <a:xfrm>
              <a:off x="4560" y="2976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6" name="Rectangle 24"/>
            <p:cNvSpPr>
              <a:spLocks noChangeArrowheads="1"/>
            </p:cNvSpPr>
            <p:nvPr/>
          </p:nvSpPr>
          <p:spPr bwMode="auto">
            <a:xfrm>
              <a:off x="4656" y="3072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7" name="Rectangle 25"/>
            <p:cNvSpPr>
              <a:spLocks noChangeArrowheads="1"/>
            </p:cNvSpPr>
            <p:nvPr/>
          </p:nvSpPr>
          <p:spPr bwMode="auto">
            <a:xfrm>
              <a:off x="3888" y="2928"/>
              <a:ext cx="192" cy="9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8" name="Line 26"/>
            <p:cNvSpPr>
              <a:spLocks noChangeShapeType="1"/>
            </p:cNvSpPr>
            <p:nvPr/>
          </p:nvSpPr>
          <p:spPr bwMode="auto">
            <a:xfrm>
              <a:off x="2016" y="3264"/>
              <a:ext cx="432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59" name="Line 27"/>
            <p:cNvSpPr>
              <a:spLocks noChangeShapeType="1"/>
            </p:cNvSpPr>
            <p:nvPr/>
          </p:nvSpPr>
          <p:spPr bwMode="auto">
            <a:xfrm>
              <a:off x="2016" y="3408"/>
              <a:ext cx="432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0" name="Line 28"/>
            <p:cNvSpPr>
              <a:spLocks noChangeShapeType="1"/>
            </p:cNvSpPr>
            <p:nvPr/>
          </p:nvSpPr>
          <p:spPr bwMode="auto">
            <a:xfrm>
              <a:off x="2016" y="3552"/>
              <a:ext cx="432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1" name="Line 29"/>
            <p:cNvSpPr>
              <a:spLocks noChangeShapeType="1"/>
            </p:cNvSpPr>
            <p:nvPr/>
          </p:nvSpPr>
          <p:spPr bwMode="auto">
            <a:xfrm>
              <a:off x="2016" y="3744"/>
              <a:ext cx="432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2" name="Line 30"/>
            <p:cNvSpPr>
              <a:spLocks noChangeShapeType="1"/>
            </p:cNvSpPr>
            <p:nvPr/>
          </p:nvSpPr>
          <p:spPr bwMode="auto">
            <a:xfrm>
              <a:off x="2016" y="3984"/>
              <a:ext cx="432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3" name="Line 31"/>
            <p:cNvSpPr>
              <a:spLocks noChangeShapeType="1"/>
            </p:cNvSpPr>
            <p:nvPr/>
          </p:nvSpPr>
          <p:spPr bwMode="auto">
            <a:xfrm>
              <a:off x="384" y="2448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4" name="Line 32"/>
            <p:cNvSpPr>
              <a:spLocks noChangeShapeType="1"/>
            </p:cNvSpPr>
            <p:nvPr/>
          </p:nvSpPr>
          <p:spPr bwMode="auto">
            <a:xfrm>
              <a:off x="384" y="2832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5" name="Line 33"/>
            <p:cNvSpPr>
              <a:spLocks noChangeShapeType="1"/>
            </p:cNvSpPr>
            <p:nvPr/>
          </p:nvSpPr>
          <p:spPr bwMode="auto">
            <a:xfrm>
              <a:off x="384" y="3072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6" name="Line 34"/>
            <p:cNvSpPr>
              <a:spLocks noChangeShapeType="1"/>
            </p:cNvSpPr>
            <p:nvPr/>
          </p:nvSpPr>
          <p:spPr bwMode="auto">
            <a:xfrm>
              <a:off x="384" y="3360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7" name="Line 35"/>
            <p:cNvSpPr>
              <a:spLocks noChangeShapeType="1"/>
            </p:cNvSpPr>
            <p:nvPr/>
          </p:nvSpPr>
          <p:spPr bwMode="auto">
            <a:xfrm>
              <a:off x="384" y="3648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8" name="Line 36"/>
            <p:cNvSpPr>
              <a:spLocks noChangeShapeType="1"/>
            </p:cNvSpPr>
            <p:nvPr/>
          </p:nvSpPr>
          <p:spPr bwMode="auto">
            <a:xfrm>
              <a:off x="384" y="3888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69" name="Line 37"/>
            <p:cNvSpPr>
              <a:spLocks noChangeShapeType="1"/>
            </p:cNvSpPr>
            <p:nvPr/>
          </p:nvSpPr>
          <p:spPr bwMode="auto">
            <a:xfrm>
              <a:off x="384" y="2640"/>
              <a:ext cx="480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0" name="Text Box 38"/>
            <p:cNvSpPr txBox="1">
              <a:spLocks noChangeArrowheads="1"/>
            </p:cNvSpPr>
            <p:nvPr/>
          </p:nvSpPr>
          <p:spPr bwMode="auto">
            <a:xfrm>
              <a:off x="950" y="2045"/>
              <a:ext cx="1041" cy="350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page table</a:t>
              </a:r>
            </a:p>
          </p:txBody>
        </p:sp>
        <p:sp>
          <p:nvSpPr>
            <p:cNvPr id="376871" name="Text Box 39"/>
            <p:cNvSpPr txBox="1">
              <a:spLocks noChangeArrowheads="1"/>
            </p:cNvSpPr>
            <p:nvPr/>
          </p:nvSpPr>
          <p:spPr bwMode="auto">
            <a:xfrm>
              <a:off x="2544" y="3984"/>
              <a:ext cx="1577" cy="351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Physical memory</a:t>
              </a:r>
            </a:p>
          </p:txBody>
        </p:sp>
        <p:sp>
          <p:nvSpPr>
            <p:cNvPr id="376872" name="Text Box 40"/>
            <p:cNvSpPr txBox="1">
              <a:spLocks noChangeArrowheads="1"/>
            </p:cNvSpPr>
            <p:nvPr/>
          </p:nvSpPr>
          <p:spPr bwMode="auto">
            <a:xfrm>
              <a:off x="2822" y="1757"/>
              <a:ext cx="480" cy="351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disk</a:t>
              </a:r>
            </a:p>
          </p:txBody>
        </p:sp>
        <p:sp>
          <p:nvSpPr>
            <p:cNvPr id="376873" name="Line 41"/>
            <p:cNvSpPr>
              <a:spLocks noChangeShapeType="1"/>
            </p:cNvSpPr>
            <p:nvPr/>
          </p:nvSpPr>
          <p:spPr bwMode="auto">
            <a:xfrm>
              <a:off x="768" y="2928"/>
              <a:ext cx="1296" cy="912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4" name="Line 42"/>
            <p:cNvSpPr>
              <a:spLocks noChangeShapeType="1"/>
            </p:cNvSpPr>
            <p:nvPr/>
          </p:nvSpPr>
          <p:spPr bwMode="auto">
            <a:xfrm flipV="1">
              <a:off x="816" y="2448"/>
              <a:ext cx="2592" cy="720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5" name="Line 43"/>
            <p:cNvSpPr>
              <a:spLocks noChangeShapeType="1"/>
            </p:cNvSpPr>
            <p:nvPr/>
          </p:nvSpPr>
          <p:spPr bwMode="auto">
            <a:xfrm flipV="1">
              <a:off x="816" y="2592"/>
              <a:ext cx="3264" cy="1152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6" name="Line 44"/>
            <p:cNvSpPr>
              <a:spLocks noChangeShapeType="1"/>
            </p:cNvSpPr>
            <p:nvPr/>
          </p:nvSpPr>
          <p:spPr bwMode="auto">
            <a:xfrm flipV="1">
              <a:off x="816" y="3456"/>
              <a:ext cx="1248" cy="48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7" name="Line 45"/>
            <p:cNvSpPr>
              <a:spLocks noChangeShapeType="1"/>
            </p:cNvSpPr>
            <p:nvPr/>
          </p:nvSpPr>
          <p:spPr bwMode="auto">
            <a:xfrm>
              <a:off x="816" y="2544"/>
              <a:ext cx="3120" cy="528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8" name="Line 46"/>
            <p:cNvSpPr>
              <a:spLocks noChangeShapeType="1"/>
            </p:cNvSpPr>
            <p:nvPr/>
          </p:nvSpPr>
          <p:spPr bwMode="auto">
            <a:xfrm>
              <a:off x="816" y="2736"/>
              <a:ext cx="3504" cy="96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76879" name="Line 47"/>
            <p:cNvSpPr>
              <a:spLocks noChangeShapeType="1"/>
            </p:cNvSpPr>
            <p:nvPr/>
          </p:nvSpPr>
          <p:spPr bwMode="auto">
            <a:xfrm>
              <a:off x="816" y="2304"/>
              <a:ext cx="2688" cy="336"/>
            </a:xfrm>
            <a:prstGeom prst="line">
              <a:avLst/>
            </a:prstGeom>
            <a:noFill/>
            <a:ln w="28575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47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Virtual Memory</a:t>
            </a:r>
          </a:p>
        </p:txBody>
      </p:sp>
      <p:sp>
        <p:nvSpPr>
          <p:cNvPr id="37478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Load entire process in memory (swapping), run it, exit</a:t>
            </a:r>
          </a:p>
          <a:p>
            <a:pPr lvl="1"/>
            <a:r>
              <a:rPr lang="en-US" sz="2000"/>
              <a:t>Is slow (for big processes)</a:t>
            </a:r>
          </a:p>
          <a:p>
            <a:pPr lvl="1"/>
            <a:r>
              <a:rPr lang="en-US" sz="2000"/>
              <a:t>Wasteful (might not require everything)</a:t>
            </a:r>
          </a:p>
          <a:p>
            <a:r>
              <a:rPr lang="en-US" sz="2400"/>
              <a:t>Solutions: partial residency</a:t>
            </a:r>
          </a:p>
          <a:p>
            <a:pPr lvl="1"/>
            <a:r>
              <a:rPr lang="en-US" sz="2000"/>
              <a:t>Paging: only bring in pages, not all pages of process</a:t>
            </a:r>
          </a:p>
          <a:p>
            <a:pPr lvl="1"/>
            <a:r>
              <a:rPr lang="en-US" sz="2000"/>
              <a:t>Demand paging: bring only pages that are required</a:t>
            </a:r>
          </a:p>
          <a:p>
            <a:r>
              <a:rPr lang="en-US" sz="2400"/>
              <a:t>Where to fetch page from?</a:t>
            </a:r>
          </a:p>
          <a:p>
            <a:pPr lvl="1"/>
            <a:r>
              <a:rPr lang="en-US" sz="2000"/>
              <a:t>Have a contiguous space in disk: swap file (pagefile.sys)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9C364C-7882-46B5-9AE3-79F05171FCD1}" type="slidenum">
              <a:rPr lang="en-US"/>
              <a:pPr/>
              <a:t>29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478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8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How does VM work?</a:t>
            </a:r>
          </a:p>
        </p:txBody>
      </p:sp>
      <p:sp>
        <p:nvSpPr>
          <p:cNvPr id="37581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Modify Page Tables with another bit (“is present”)</a:t>
            </a:r>
          </a:p>
          <a:p>
            <a:pPr lvl="1"/>
            <a:r>
              <a:rPr lang="en-US" sz="2000"/>
              <a:t>If page in memory, </a:t>
            </a:r>
            <a:r>
              <a:rPr lang="en-US" sz="2000" i="1"/>
              <a:t>is_present = 1</a:t>
            </a:r>
            <a:r>
              <a:rPr lang="en-US" sz="2000"/>
              <a:t>, else </a:t>
            </a:r>
            <a:r>
              <a:rPr lang="en-US" sz="2000" i="1"/>
              <a:t>is_present = 0</a:t>
            </a:r>
          </a:p>
          <a:p>
            <a:pPr lvl="1"/>
            <a:r>
              <a:rPr lang="en-US" sz="2000"/>
              <a:t>If page is in memory, translation works as before</a:t>
            </a:r>
          </a:p>
          <a:p>
            <a:pPr lvl="1"/>
            <a:r>
              <a:rPr lang="en-US" sz="2000"/>
              <a:t>If page is not in memory, translation causes a </a:t>
            </a:r>
            <a:r>
              <a:rPr lang="en-US" sz="2000" b="1"/>
              <a:t>page fault</a:t>
            </a:r>
          </a:p>
          <a:p>
            <a:pPr lvl="1"/>
            <a:endParaRPr lang="en-US" sz="2000" b="1"/>
          </a:p>
          <a:p>
            <a:pPr lvl="1"/>
            <a:endParaRPr lang="en-US" sz="2000" b="1"/>
          </a:p>
          <a:p>
            <a:pPr lvl="1"/>
            <a:endParaRPr lang="en-US" sz="2000" b="1"/>
          </a:p>
          <a:p>
            <a:pPr lvl="1"/>
            <a:endParaRPr lang="en-US" sz="2000" b="1"/>
          </a:p>
          <a:p>
            <a:pPr lvl="1">
              <a:buFontTx/>
              <a:buNone/>
            </a:pPr>
            <a:endParaRPr lang="en-US" sz="2000" b="1"/>
          </a:p>
        </p:txBody>
      </p:sp>
      <p:sp>
        <p:nvSpPr>
          <p:cNvPr id="2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6B440CA-DAF0-45D7-9467-3859DDCCA00B}" type="slidenum">
              <a:rPr lang="en-US"/>
              <a:pPr/>
              <a:t>30</a:t>
            </a:fld>
            <a:endParaRPr lang="en-US"/>
          </a:p>
        </p:txBody>
      </p:sp>
      <p:sp>
        <p:nvSpPr>
          <p:cNvPr id="375836" name="Line 28"/>
          <p:cNvSpPr>
            <a:spLocks noChangeShapeType="1"/>
          </p:cNvSpPr>
          <p:nvPr/>
        </p:nvSpPr>
        <p:spPr bwMode="auto">
          <a:xfrm flipV="1">
            <a:off x="2930525" y="4010025"/>
            <a:ext cx="2819400" cy="3048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grpSp>
        <p:nvGrpSpPr>
          <p:cNvPr id="2" name="Group 29"/>
          <p:cNvGrpSpPr>
            <a:grpSpLocks/>
          </p:cNvGrpSpPr>
          <p:nvPr/>
        </p:nvGrpSpPr>
        <p:grpSpPr bwMode="auto">
          <a:xfrm>
            <a:off x="5597525" y="3705225"/>
            <a:ext cx="1946275" cy="838200"/>
            <a:chOff x="3072" y="1920"/>
            <a:chExt cx="1226" cy="672"/>
          </a:xfrm>
        </p:grpSpPr>
        <p:grpSp>
          <p:nvGrpSpPr>
            <p:cNvPr id="3" name="Group 30"/>
            <p:cNvGrpSpPr>
              <a:grpSpLocks/>
            </p:cNvGrpSpPr>
            <p:nvPr/>
          </p:nvGrpSpPr>
          <p:grpSpPr bwMode="auto">
            <a:xfrm>
              <a:off x="3072" y="1920"/>
              <a:ext cx="695" cy="672"/>
              <a:chOff x="4032" y="3504"/>
              <a:chExt cx="1200" cy="672"/>
            </a:xfrm>
          </p:grpSpPr>
          <p:sp>
            <p:nvSpPr>
              <p:cNvPr id="375839" name="Oval 31"/>
              <p:cNvSpPr>
                <a:spLocks noChangeArrowheads="1"/>
              </p:cNvSpPr>
              <p:nvPr/>
            </p:nvSpPr>
            <p:spPr bwMode="auto">
              <a:xfrm>
                <a:off x="4032" y="3504"/>
                <a:ext cx="1200" cy="144"/>
              </a:xfrm>
              <a:prstGeom prst="ellipse">
                <a:avLst/>
              </a:prstGeom>
              <a:solidFill>
                <a:srgbClr val="FFFFFF"/>
              </a:solidFill>
              <a:ln w="38100">
                <a:solidFill>
                  <a:srgbClr val="0F0C19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75840" name="Oval 32"/>
              <p:cNvSpPr>
                <a:spLocks noChangeArrowheads="1"/>
              </p:cNvSpPr>
              <p:nvPr/>
            </p:nvSpPr>
            <p:spPr bwMode="auto">
              <a:xfrm>
                <a:off x="4032" y="4032"/>
                <a:ext cx="1200" cy="144"/>
              </a:xfrm>
              <a:prstGeom prst="ellipse">
                <a:avLst/>
              </a:prstGeom>
              <a:solidFill>
                <a:srgbClr val="FFFFFF"/>
              </a:solidFill>
              <a:ln w="38100">
                <a:solidFill>
                  <a:srgbClr val="0F0C19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75841" name="Line 33"/>
              <p:cNvSpPr>
                <a:spLocks noChangeShapeType="1"/>
              </p:cNvSpPr>
              <p:nvPr/>
            </p:nvSpPr>
            <p:spPr bwMode="auto">
              <a:xfrm>
                <a:off x="4032" y="3600"/>
                <a:ext cx="0" cy="528"/>
              </a:xfrm>
              <a:prstGeom prst="line">
                <a:avLst/>
              </a:prstGeom>
              <a:noFill/>
              <a:ln w="38100">
                <a:solidFill>
                  <a:srgbClr val="0F0C19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375842" name="Line 34"/>
              <p:cNvSpPr>
                <a:spLocks noChangeShapeType="1"/>
              </p:cNvSpPr>
              <p:nvPr/>
            </p:nvSpPr>
            <p:spPr bwMode="auto">
              <a:xfrm>
                <a:off x="5232" y="3600"/>
                <a:ext cx="0" cy="528"/>
              </a:xfrm>
              <a:prstGeom prst="line">
                <a:avLst/>
              </a:prstGeom>
              <a:noFill/>
              <a:ln w="38100">
                <a:solidFill>
                  <a:srgbClr val="0F0C19"/>
                </a:solidFill>
                <a:round/>
                <a:headEnd/>
                <a:tailEnd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</p:grpSp>
        <p:sp>
          <p:nvSpPr>
            <p:cNvPr id="375843" name="Rectangle 35"/>
            <p:cNvSpPr>
              <a:spLocks noChangeArrowheads="1"/>
            </p:cNvSpPr>
            <p:nvPr/>
          </p:nvSpPr>
          <p:spPr bwMode="auto">
            <a:xfrm>
              <a:off x="3155" y="2256"/>
              <a:ext cx="529" cy="48"/>
            </a:xfrm>
            <a:prstGeom prst="rect">
              <a:avLst/>
            </a:prstGeom>
            <a:solidFill>
              <a:srgbClr val="990099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5844" name="Rectangle 36"/>
            <p:cNvSpPr>
              <a:spLocks noChangeArrowheads="1"/>
            </p:cNvSpPr>
            <p:nvPr/>
          </p:nvSpPr>
          <p:spPr bwMode="auto">
            <a:xfrm>
              <a:off x="3155" y="2352"/>
              <a:ext cx="529" cy="48"/>
            </a:xfrm>
            <a:prstGeom prst="rect">
              <a:avLst/>
            </a:prstGeom>
            <a:solidFill>
              <a:srgbClr val="990099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5845" name="Rectangle 37"/>
            <p:cNvSpPr>
              <a:spLocks noChangeArrowheads="1"/>
            </p:cNvSpPr>
            <p:nvPr/>
          </p:nvSpPr>
          <p:spPr bwMode="auto">
            <a:xfrm>
              <a:off x="3155" y="2112"/>
              <a:ext cx="529" cy="48"/>
            </a:xfrm>
            <a:prstGeom prst="rect">
              <a:avLst/>
            </a:prstGeom>
            <a:solidFill>
              <a:srgbClr val="990099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5846" name="Text Box 38"/>
            <p:cNvSpPr txBox="1">
              <a:spLocks noChangeArrowheads="1"/>
            </p:cNvSpPr>
            <p:nvPr/>
          </p:nvSpPr>
          <p:spPr bwMode="auto">
            <a:xfrm>
              <a:off x="3792" y="1977"/>
              <a:ext cx="506" cy="367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Disk</a:t>
              </a:r>
            </a:p>
          </p:txBody>
        </p:sp>
      </p:grpSp>
      <p:sp>
        <p:nvSpPr>
          <p:cNvPr id="375847" name="Line 39"/>
          <p:cNvSpPr>
            <a:spLocks noChangeShapeType="1"/>
          </p:cNvSpPr>
          <p:nvPr/>
        </p:nvSpPr>
        <p:spPr bwMode="auto">
          <a:xfrm flipV="1">
            <a:off x="2930525" y="4238625"/>
            <a:ext cx="2819400" cy="7620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75848" name="Rectangle 40"/>
          <p:cNvSpPr>
            <a:spLocks noChangeArrowheads="1"/>
          </p:cNvSpPr>
          <p:nvPr/>
        </p:nvSpPr>
        <p:spPr bwMode="auto">
          <a:xfrm>
            <a:off x="4835525" y="4772025"/>
            <a:ext cx="1905000" cy="4572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75849" name="Rectangle 41"/>
          <p:cNvSpPr>
            <a:spLocks noChangeArrowheads="1"/>
          </p:cNvSpPr>
          <p:nvPr/>
        </p:nvSpPr>
        <p:spPr bwMode="auto">
          <a:xfrm>
            <a:off x="4987925" y="4924425"/>
            <a:ext cx="609600" cy="228600"/>
          </a:xfrm>
          <a:prstGeom prst="rect">
            <a:avLst/>
          </a:prstGeom>
          <a:solidFill>
            <a:srgbClr val="66FF66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75850" name="Rectangle 42"/>
          <p:cNvSpPr>
            <a:spLocks noChangeArrowheads="1"/>
          </p:cNvSpPr>
          <p:nvPr/>
        </p:nvSpPr>
        <p:spPr bwMode="auto">
          <a:xfrm>
            <a:off x="5749925" y="4924425"/>
            <a:ext cx="609600" cy="228600"/>
          </a:xfrm>
          <a:prstGeom prst="rect">
            <a:avLst/>
          </a:prstGeom>
          <a:solidFill>
            <a:srgbClr val="66FF66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75851" name="Text Box 43"/>
          <p:cNvSpPr txBox="1">
            <a:spLocks noChangeArrowheads="1"/>
          </p:cNvSpPr>
          <p:nvPr/>
        </p:nvSpPr>
        <p:spPr bwMode="auto">
          <a:xfrm>
            <a:off x="6664325" y="4772025"/>
            <a:ext cx="8572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Mem</a:t>
            </a:r>
          </a:p>
        </p:txBody>
      </p:sp>
      <p:sp>
        <p:nvSpPr>
          <p:cNvPr id="375852" name="Line 44"/>
          <p:cNvSpPr>
            <a:spLocks noChangeShapeType="1"/>
          </p:cNvSpPr>
          <p:nvPr/>
        </p:nvSpPr>
        <p:spPr bwMode="auto">
          <a:xfrm>
            <a:off x="3006725" y="3933825"/>
            <a:ext cx="2971800" cy="9906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75853" name="Line 45"/>
          <p:cNvSpPr>
            <a:spLocks noChangeShapeType="1"/>
          </p:cNvSpPr>
          <p:nvPr/>
        </p:nvSpPr>
        <p:spPr bwMode="auto">
          <a:xfrm>
            <a:off x="3006725" y="4543425"/>
            <a:ext cx="1981200" cy="4572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grpSp>
        <p:nvGrpSpPr>
          <p:cNvPr id="4" name="Group 46"/>
          <p:cNvGrpSpPr>
            <a:grpSpLocks/>
          </p:cNvGrpSpPr>
          <p:nvPr/>
        </p:nvGrpSpPr>
        <p:grpSpPr bwMode="auto">
          <a:xfrm>
            <a:off x="1482725" y="3705225"/>
            <a:ext cx="1752600" cy="1552575"/>
            <a:chOff x="144" y="1920"/>
            <a:chExt cx="1104" cy="978"/>
          </a:xfrm>
        </p:grpSpPr>
        <p:sp>
          <p:nvSpPr>
            <p:cNvPr id="375855" name="Line 47"/>
            <p:cNvSpPr>
              <a:spLocks noChangeShapeType="1"/>
            </p:cNvSpPr>
            <p:nvPr/>
          </p:nvSpPr>
          <p:spPr bwMode="auto">
            <a:xfrm>
              <a:off x="192" y="2160"/>
              <a:ext cx="1056" cy="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5856" name="Line 48"/>
            <p:cNvSpPr>
              <a:spLocks noChangeShapeType="1"/>
            </p:cNvSpPr>
            <p:nvPr/>
          </p:nvSpPr>
          <p:spPr bwMode="auto">
            <a:xfrm>
              <a:off x="144" y="2400"/>
              <a:ext cx="1056" cy="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5857" name="Line 49"/>
            <p:cNvSpPr>
              <a:spLocks noChangeShapeType="1"/>
            </p:cNvSpPr>
            <p:nvPr/>
          </p:nvSpPr>
          <p:spPr bwMode="auto">
            <a:xfrm>
              <a:off x="192" y="2592"/>
              <a:ext cx="1056" cy="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75858" name="Text Box 50"/>
            <p:cNvSpPr txBox="1">
              <a:spLocks noChangeArrowheads="1"/>
            </p:cNvSpPr>
            <p:nvPr/>
          </p:nvSpPr>
          <p:spPr bwMode="auto">
            <a:xfrm>
              <a:off x="176" y="1920"/>
              <a:ext cx="925" cy="97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32    :P=1</a:t>
              </a:r>
            </a:p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4183:P=0</a:t>
              </a:r>
            </a:p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177  :P=1</a:t>
              </a:r>
            </a:p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5721:P=0</a:t>
              </a:r>
            </a:p>
          </p:txBody>
        </p:sp>
        <p:sp>
          <p:nvSpPr>
            <p:cNvPr id="375859" name="Rectangle 51"/>
            <p:cNvSpPr>
              <a:spLocks noChangeArrowheads="1"/>
            </p:cNvSpPr>
            <p:nvPr/>
          </p:nvSpPr>
          <p:spPr bwMode="auto">
            <a:xfrm>
              <a:off x="192" y="1920"/>
              <a:ext cx="1056" cy="960"/>
            </a:xfrm>
            <a:prstGeom prst="rect">
              <a:avLst/>
            </a:prstGeom>
            <a:noFill/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78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Page Faults</a:t>
            </a:r>
          </a:p>
        </p:txBody>
      </p:sp>
      <p:sp>
        <p:nvSpPr>
          <p:cNvPr id="37785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On a page fault: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OS finds a free frame, or evicts one from memory (which one?)</a:t>
            </a:r>
          </a:p>
          <a:p>
            <a:pPr lvl="2">
              <a:spcAft>
                <a:spcPct val="10000"/>
              </a:spcAft>
            </a:pPr>
            <a:r>
              <a:rPr lang="en-US" sz="1800"/>
              <a:t>Want knowledge of the future?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Issues disk request to fetch data for page (what to fetch?)</a:t>
            </a:r>
          </a:p>
          <a:p>
            <a:pPr lvl="2">
              <a:spcAft>
                <a:spcPct val="10000"/>
              </a:spcAft>
            </a:pPr>
            <a:r>
              <a:rPr lang="en-US" sz="1800"/>
              <a:t>Just the requested page, or more?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Block current process, context switch to new process (how?)</a:t>
            </a:r>
          </a:p>
          <a:p>
            <a:pPr lvl="2">
              <a:spcAft>
                <a:spcPct val="10000"/>
              </a:spcAft>
            </a:pPr>
            <a:r>
              <a:rPr lang="en-US" sz="1800"/>
              <a:t>Process might be executing an instruction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When disk completes, set present bit to 1, and current process in ready queue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AE1C72-D342-4417-A5F5-92E2FB1765EA}" type="slidenum">
              <a:rPr lang="en-US"/>
              <a:pPr/>
              <a:t>31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Resuming after a page fault</a:t>
            </a:r>
          </a:p>
        </p:txBody>
      </p:sp>
      <p:sp>
        <p:nvSpPr>
          <p:cNvPr id="37888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Should be able to restart the instruction</a:t>
            </a:r>
          </a:p>
          <a:p>
            <a:pPr>
              <a:spcAft>
                <a:spcPct val="10000"/>
              </a:spcAft>
            </a:pPr>
            <a:r>
              <a:rPr lang="en-US" sz="2400"/>
              <a:t>For RISC processors this is simple: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Instructions are idempotent until references are done</a:t>
            </a:r>
          </a:p>
          <a:p>
            <a:pPr>
              <a:spcAft>
                <a:spcPct val="10000"/>
              </a:spcAft>
            </a:pPr>
            <a:r>
              <a:rPr lang="en-US" sz="2400"/>
              <a:t>More complicated for CISC: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E.g. move 256 bytes from one location to another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Possible Solutions: </a:t>
            </a:r>
          </a:p>
          <a:p>
            <a:pPr lvl="2">
              <a:spcAft>
                <a:spcPct val="10000"/>
              </a:spcAft>
            </a:pPr>
            <a:r>
              <a:rPr lang="en-US" sz="1800"/>
              <a:t>Ensure pages are in memory before the instruction executes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DDB812-FDEB-4915-AED8-7ACA6D11206E}" type="slidenum">
              <a:rPr lang="en-US"/>
              <a:pPr/>
              <a:t>32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99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When to fetch?</a:t>
            </a:r>
          </a:p>
        </p:txBody>
      </p:sp>
      <p:sp>
        <p:nvSpPr>
          <p:cNvPr id="37990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Just before the page is used!</a:t>
            </a:r>
          </a:p>
          <a:p>
            <a:pPr lvl="1"/>
            <a:r>
              <a:rPr lang="en-US" sz="2000"/>
              <a:t>Need to know the future</a:t>
            </a:r>
          </a:p>
          <a:p>
            <a:r>
              <a:rPr lang="en-US" sz="2400"/>
              <a:t>Demand paging:</a:t>
            </a:r>
          </a:p>
          <a:p>
            <a:pPr lvl="1"/>
            <a:r>
              <a:rPr lang="en-US" sz="2000"/>
              <a:t>Fetch a page when it faults</a:t>
            </a:r>
          </a:p>
          <a:p>
            <a:r>
              <a:rPr lang="en-US" sz="2400"/>
              <a:t>Prepaging:</a:t>
            </a:r>
          </a:p>
          <a:p>
            <a:pPr lvl="1"/>
            <a:r>
              <a:rPr lang="en-US" sz="2000"/>
              <a:t>Get the page on fault + some of its neighbors, or</a:t>
            </a:r>
          </a:p>
          <a:p>
            <a:pPr lvl="1"/>
            <a:r>
              <a:rPr lang="en-US" sz="2000"/>
              <a:t>Get all pages in use last time process was swapped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E8E2C1E-861A-4A82-9F38-3A72AF0165F4}" type="slidenum">
              <a:rPr lang="en-US"/>
              <a:pPr/>
              <a:t>33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990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09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What to replace?</a:t>
            </a:r>
          </a:p>
        </p:txBody>
      </p:sp>
      <p:sp>
        <p:nvSpPr>
          <p:cNvPr id="38093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Page Replacement</a:t>
            </a:r>
          </a:p>
          <a:p>
            <a:pPr lvl="1"/>
            <a:r>
              <a:rPr lang="en-US" sz="2000"/>
              <a:t>When process has used up all frames it is allowed to use</a:t>
            </a:r>
          </a:p>
          <a:p>
            <a:pPr lvl="1"/>
            <a:r>
              <a:rPr lang="en-US" sz="2000"/>
              <a:t>OS must select a page to eject from memory to allow new page</a:t>
            </a:r>
          </a:p>
          <a:p>
            <a:pPr lvl="1"/>
            <a:r>
              <a:rPr lang="en-US" sz="2000"/>
              <a:t>The page to eject is selected using the Page Replacement Algo</a:t>
            </a:r>
          </a:p>
          <a:p>
            <a:endParaRPr lang="en-US" sz="2400"/>
          </a:p>
          <a:p>
            <a:r>
              <a:rPr lang="en-US" sz="2400"/>
              <a:t>Goal: Select page that minimizes future page faults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F7D150C-F005-4D4C-BA7D-4A5D6E8F4580}" type="slidenum">
              <a:rPr lang="en-US"/>
              <a:pPr/>
              <a:t>34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19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Page Replacement Algorithms</a:t>
            </a:r>
          </a:p>
        </p:txBody>
      </p:sp>
      <p:sp>
        <p:nvSpPr>
          <p:cNvPr id="38195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Random: Pick any page to eject at random</a:t>
            </a:r>
          </a:p>
          <a:p>
            <a:pPr lvl="1"/>
            <a:r>
              <a:rPr lang="en-US" sz="2000"/>
              <a:t>Used mainly for comparison</a:t>
            </a:r>
          </a:p>
          <a:p>
            <a:r>
              <a:rPr lang="en-US" sz="2400"/>
              <a:t>FIFO: The page brought in earliest is evicted</a:t>
            </a:r>
          </a:p>
          <a:p>
            <a:pPr lvl="1"/>
            <a:r>
              <a:rPr lang="en-US" sz="2000"/>
              <a:t>Ignores usage</a:t>
            </a:r>
          </a:p>
          <a:p>
            <a:pPr lvl="1"/>
            <a:r>
              <a:rPr lang="en-US" sz="2000"/>
              <a:t>Suffers from “Belady’s Anomaly”</a:t>
            </a:r>
          </a:p>
          <a:p>
            <a:pPr lvl="2"/>
            <a:r>
              <a:rPr lang="en-US" sz="1800"/>
              <a:t>Fault rate could increase on increasing number of pages</a:t>
            </a:r>
          </a:p>
          <a:p>
            <a:pPr lvl="2"/>
            <a:r>
              <a:rPr lang="en-US" sz="1800"/>
              <a:t>E.g. 0 1 2 3 0 1 4 0 1 2 3 4 with frame sizes 3 and 4</a:t>
            </a:r>
          </a:p>
          <a:p>
            <a:r>
              <a:rPr lang="en-US" sz="2400"/>
              <a:t>OPT: Belady’s algorithm</a:t>
            </a:r>
          </a:p>
          <a:p>
            <a:pPr lvl="1"/>
            <a:r>
              <a:rPr lang="en-US" sz="2000"/>
              <a:t>Select page not used for longest time</a:t>
            </a:r>
          </a:p>
          <a:p>
            <a:r>
              <a:rPr lang="en-US" sz="2400"/>
              <a:t>LRU: Evict page that hasn’t been used the longest</a:t>
            </a:r>
          </a:p>
          <a:p>
            <a:pPr lvl="1"/>
            <a:r>
              <a:rPr lang="en-US" sz="2000"/>
              <a:t>Past could be a good predictor of the future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9F16AB-2347-4635-8A85-1D0AA8E499DF}" type="slidenum">
              <a:rPr lang="en-US"/>
              <a:pPr/>
              <a:t>35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297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3058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Example: FIFO, OPT</a:t>
            </a:r>
          </a:p>
        </p:txBody>
      </p:sp>
      <p:sp>
        <p:nvSpPr>
          <p:cNvPr id="20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8FAFB86-AF59-4C33-817D-DEB96841CBAA}" type="slidenum">
              <a:rPr lang="en-US"/>
              <a:pPr/>
              <a:t>36</a:t>
            </a:fld>
            <a:endParaRPr lang="en-US"/>
          </a:p>
        </p:txBody>
      </p:sp>
      <p:sp>
        <p:nvSpPr>
          <p:cNvPr id="382980" name="Rectangle 4"/>
          <p:cNvSpPr>
            <a:spLocks noChangeArrowheads="1"/>
          </p:cNvSpPr>
          <p:nvPr/>
        </p:nvSpPr>
        <p:spPr bwMode="auto">
          <a:xfrm>
            <a:off x="2041525" y="1800225"/>
            <a:ext cx="5505450" cy="1187450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 dirty="0">
                <a:latin typeface="Courier New" pitchFamily="49" charset="0"/>
              </a:rPr>
              <a:t>Reference stream is A B C A B D A D B C</a:t>
            </a:r>
          </a:p>
          <a:p>
            <a:pPr eaLnBrk="0" hangingPunct="0"/>
            <a:endParaRPr lang="en-US" b="1" dirty="0">
              <a:latin typeface="Courier New" pitchFamily="49" charset="0"/>
            </a:endParaRPr>
          </a:p>
          <a:p>
            <a:pPr eaLnBrk="0" hangingPunct="0"/>
            <a:r>
              <a:rPr lang="en-US" b="1" dirty="0">
                <a:latin typeface="Courier New" pitchFamily="49" charset="0"/>
              </a:rPr>
              <a:t>OPTIMAL</a:t>
            </a:r>
          </a:p>
          <a:p>
            <a:pPr eaLnBrk="0" hangingPunct="0"/>
            <a:r>
              <a:rPr lang="en-US" b="1" dirty="0">
                <a:latin typeface="Courier New" pitchFamily="49" charset="0"/>
              </a:rPr>
              <a:t>	</a:t>
            </a:r>
            <a:r>
              <a:rPr lang="en-US" b="1" u="sng" dirty="0">
                <a:latin typeface="Courier New" pitchFamily="49" charset="0"/>
              </a:rPr>
              <a:t>A</a:t>
            </a:r>
            <a:r>
              <a:rPr lang="en-US" b="1" dirty="0">
                <a:latin typeface="Courier New" pitchFamily="49" charset="0"/>
              </a:rPr>
              <a:t>  </a:t>
            </a:r>
            <a:r>
              <a:rPr lang="en-US" b="1" u="sng" dirty="0">
                <a:latin typeface="Courier New" pitchFamily="49" charset="0"/>
              </a:rPr>
              <a:t>B</a:t>
            </a:r>
            <a:r>
              <a:rPr lang="en-US" b="1" dirty="0">
                <a:latin typeface="Courier New" pitchFamily="49" charset="0"/>
              </a:rPr>
              <a:t>  </a:t>
            </a:r>
            <a:r>
              <a:rPr lang="en-US" b="1" u="sng" dirty="0">
                <a:latin typeface="Courier New" pitchFamily="49" charset="0"/>
              </a:rPr>
              <a:t>C</a:t>
            </a:r>
            <a:r>
              <a:rPr lang="en-US" b="1" dirty="0">
                <a:latin typeface="Courier New" pitchFamily="49" charset="0"/>
              </a:rPr>
              <a:t>  A  B  </a:t>
            </a:r>
            <a:r>
              <a:rPr lang="en-US" b="1" u="sng" dirty="0">
                <a:latin typeface="Courier New" pitchFamily="49" charset="0"/>
              </a:rPr>
              <a:t>D</a:t>
            </a:r>
            <a:r>
              <a:rPr lang="en-US" b="1" dirty="0">
                <a:latin typeface="Courier New" pitchFamily="49" charset="0"/>
              </a:rPr>
              <a:t>  A  D  B  </a:t>
            </a:r>
            <a:r>
              <a:rPr lang="en-US" b="1" u="sng" dirty="0">
                <a:latin typeface="Courier New" pitchFamily="49" charset="0"/>
              </a:rPr>
              <a:t>C</a:t>
            </a:r>
            <a:r>
              <a:rPr lang="en-US" b="1" dirty="0">
                <a:latin typeface="Courier New" pitchFamily="49" charset="0"/>
              </a:rPr>
              <a:t>  B</a:t>
            </a:r>
          </a:p>
        </p:txBody>
      </p:sp>
      <p:sp>
        <p:nvSpPr>
          <p:cNvPr id="382981" name="Rectangle 5"/>
          <p:cNvSpPr>
            <a:spLocks noChangeArrowheads="1"/>
          </p:cNvSpPr>
          <p:nvPr/>
        </p:nvSpPr>
        <p:spPr bwMode="auto">
          <a:xfrm>
            <a:off x="6765925" y="3248025"/>
            <a:ext cx="1400175" cy="363538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/>
              <a:t>toss A or D</a:t>
            </a:r>
          </a:p>
        </p:txBody>
      </p:sp>
      <p:grpSp>
        <p:nvGrpSpPr>
          <p:cNvPr id="2" name="Group 6"/>
          <p:cNvGrpSpPr>
            <a:grpSpLocks/>
          </p:cNvGrpSpPr>
          <p:nvPr/>
        </p:nvGrpSpPr>
        <p:grpSpPr bwMode="auto">
          <a:xfrm>
            <a:off x="5013325" y="2965450"/>
            <a:ext cx="879475" cy="569913"/>
            <a:chOff x="2291" y="1868"/>
            <a:chExt cx="554" cy="359"/>
          </a:xfrm>
        </p:grpSpPr>
        <p:sp>
          <p:nvSpPr>
            <p:cNvPr id="382983" name="Rectangle 7"/>
            <p:cNvSpPr>
              <a:spLocks noChangeArrowheads="1"/>
            </p:cNvSpPr>
            <p:nvPr/>
          </p:nvSpPr>
          <p:spPr bwMode="auto">
            <a:xfrm>
              <a:off x="2291" y="1998"/>
              <a:ext cx="554" cy="229"/>
            </a:xfrm>
            <a:prstGeom prst="rect">
              <a:avLst/>
            </a:prstGeom>
            <a:noFill/>
            <a:ln w="12700">
              <a:noFill/>
              <a:miter lim="800000"/>
              <a:headEnd/>
              <a:tailEnd/>
            </a:ln>
            <a:effectLst/>
          </p:spPr>
          <p:txBody>
            <a:bodyPr wrap="none" lIns="90488" tIns="44450" rIns="90488" bIns="44450">
              <a:spAutoFit/>
            </a:bodyPr>
            <a:lstStyle/>
            <a:p>
              <a:pPr eaLnBrk="0" hangingPunct="0"/>
              <a:r>
                <a:rPr lang="en-US" b="1"/>
                <a:t>toss C</a:t>
              </a:r>
            </a:p>
          </p:txBody>
        </p:sp>
        <p:sp>
          <p:nvSpPr>
            <p:cNvPr id="382984" name="Line 8"/>
            <p:cNvSpPr>
              <a:spLocks noChangeShapeType="1"/>
            </p:cNvSpPr>
            <p:nvPr/>
          </p:nvSpPr>
          <p:spPr bwMode="auto">
            <a:xfrm flipH="1" flipV="1">
              <a:off x="2396" y="1868"/>
              <a:ext cx="56" cy="2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sp>
        <p:nvSpPr>
          <p:cNvPr id="382985" name="Line 9"/>
          <p:cNvSpPr>
            <a:spLocks noChangeShapeType="1"/>
          </p:cNvSpPr>
          <p:nvPr/>
        </p:nvSpPr>
        <p:spPr bwMode="auto">
          <a:xfrm flipH="1" flipV="1">
            <a:off x="6856413" y="2965450"/>
            <a:ext cx="88900" cy="31750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82986" name="Rectangle 10"/>
          <p:cNvSpPr>
            <a:spLocks noChangeArrowheads="1"/>
          </p:cNvSpPr>
          <p:nvPr/>
        </p:nvSpPr>
        <p:spPr bwMode="auto">
          <a:xfrm>
            <a:off x="2879725" y="3171825"/>
            <a:ext cx="1273175" cy="6381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>
                <a:latin typeface="Courier New" pitchFamily="49" charset="0"/>
              </a:rPr>
              <a:t>5 Faults</a:t>
            </a:r>
          </a:p>
          <a:p>
            <a:pPr eaLnBrk="0" latinLnBrk="1" hangingPunct="0"/>
            <a:endParaRPr lang="en-US" b="1">
              <a:latin typeface="Courier New" pitchFamily="49" charset="0"/>
            </a:endParaRPr>
          </a:p>
        </p:txBody>
      </p:sp>
      <p:sp>
        <p:nvSpPr>
          <p:cNvPr id="382987" name="Rectangle 11"/>
          <p:cNvSpPr>
            <a:spLocks noChangeArrowheads="1"/>
          </p:cNvSpPr>
          <p:nvPr/>
        </p:nvSpPr>
        <p:spPr bwMode="auto">
          <a:xfrm>
            <a:off x="2117725" y="4314825"/>
            <a:ext cx="5327650" cy="6381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>
                <a:latin typeface="Courier New" pitchFamily="49" charset="0"/>
              </a:rPr>
              <a:t>FIFO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	</a:t>
            </a:r>
            <a:r>
              <a:rPr lang="en-US" b="1" u="sng">
                <a:latin typeface="Courier New" pitchFamily="49" charset="0"/>
              </a:rPr>
              <a:t>A</a:t>
            </a:r>
            <a:r>
              <a:rPr lang="en-US" b="1">
                <a:latin typeface="Courier New" pitchFamily="49" charset="0"/>
              </a:rPr>
              <a:t>  </a:t>
            </a:r>
            <a:r>
              <a:rPr lang="en-US" b="1" u="sng">
                <a:latin typeface="Courier New" pitchFamily="49" charset="0"/>
              </a:rPr>
              <a:t>B</a:t>
            </a:r>
            <a:r>
              <a:rPr lang="en-US" b="1">
                <a:latin typeface="Courier New" pitchFamily="49" charset="0"/>
              </a:rPr>
              <a:t>  </a:t>
            </a:r>
            <a:r>
              <a:rPr lang="en-US" b="1" u="sng">
                <a:latin typeface="Courier New" pitchFamily="49" charset="0"/>
              </a:rPr>
              <a:t>C</a:t>
            </a:r>
            <a:r>
              <a:rPr lang="en-US" b="1">
                <a:latin typeface="Courier New" pitchFamily="49" charset="0"/>
              </a:rPr>
              <a:t>  A  B  </a:t>
            </a:r>
            <a:r>
              <a:rPr lang="en-US" b="1" u="sng">
                <a:latin typeface="Courier New" pitchFamily="49" charset="0"/>
              </a:rPr>
              <a:t>D</a:t>
            </a:r>
            <a:r>
              <a:rPr lang="en-US" b="1">
                <a:latin typeface="Courier New" pitchFamily="49" charset="0"/>
              </a:rPr>
              <a:t>  </a:t>
            </a:r>
            <a:r>
              <a:rPr lang="en-US" b="1" u="sng">
                <a:latin typeface="Courier New" pitchFamily="49" charset="0"/>
              </a:rPr>
              <a:t>A</a:t>
            </a:r>
            <a:r>
              <a:rPr lang="en-US" b="1">
                <a:latin typeface="Courier New" pitchFamily="49" charset="0"/>
              </a:rPr>
              <a:t>  D  </a:t>
            </a:r>
            <a:r>
              <a:rPr lang="en-US" b="1" u="sng">
                <a:latin typeface="Courier New" pitchFamily="49" charset="0"/>
              </a:rPr>
              <a:t>B</a:t>
            </a:r>
            <a:r>
              <a:rPr lang="en-US" b="1">
                <a:latin typeface="Courier New" pitchFamily="49" charset="0"/>
              </a:rPr>
              <a:t>  </a:t>
            </a:r>
            <a:r>
              <a:rPr lang="en-US" b="1" u="sng">
                <a:latin typeface="Courier New" pitchFamily="49" charset="0"/>
              </a:rPr>
              <a:t>C</a:t>
            </a:r>
            <a:r>
              <a:rPr lang="en-US" b="1">
                <a:latin typeface="Courier New" pitchFamily="49" charset="0"/>
              </a:rPr>
              <a:t>  B</a:t>
            </a:r>
          </a:p>
        </p:txBody>
      </p:sp>
      <p:grpSp>
        <p:nvGrpSpPr>
          <p:cNvPr id="3" name="Group 12"/>
          <p:cNvGrpSpPr>
            <a:grpSpLocks/>
          </p:cNvGrpSpPr>
          <p:nvPr/>
        </p:nvGrpSpPr>
        <p:grpSpPr bwMode="auto">
          <a:xfrm>
            <a:off x="5089525" y="4946650"/>
            <a:ext cx="879475" cy="569913"/>
            <a:chOff x="2339" y="3116"/>
            <a:chExt cx="554" cy="359"/>
          </a:xfrm>
        </p:grpSpPr>
        <p:sp>
          <p:nvSpPr>
            <p:cNvPr id="382989" name="Rectangle 13"/>
            <p:cNvSpPr>
              <a:spLocks noChangeArrowheads="1"/>
            </p:cNvSpPr>
            <p:nvPr/>
          </p:nvSpPr>
          <p:spPr bwMode="auto">
            <a:xfrm>
              <a:off x="2339" y="3246"/>
              <a:ext cx="554" cy="229"/>
            </a:xfrm>
            <a:prstGeom prst="rect">
              <a:avLst/>
            </a:prstGeom>
            <a:noFill/>
            <a:ln w="12700">
              <a:noFill/>
              <a:miter lim="800000"/>
              <a:headEnd/>
              <a:tailEnd/>
            </a:ln>
            <a:effectLst/>
          </p:spPr>
          <p:txBody>
            <a:bodyPr wrap="none" lIns="90488" tIns="44450" rIns="90488" bIns="44450">
              <a:spAutoFit/>
            </a:bodyPr>
            <a:lstStyle/>
            <a:p>
              <a:pPr eaLnBrk="0" hangingPunct="0"/>
              <a:r>
                <a:rPr lang="en-US" b="1"/>
                <a:t>toss A</a:t>
              </a:r>
            </a:p>
          </p:txBody>
        </p:sp>
        <p:sp>
          <p:nvSpPr>
            <p:cNvPr id="382990" name="Line 14"/>
            <p:cNvSpPr>
              <a:spLocks noChangeShapeType="1"/>
            </p:cNvSpPr>
            <p:nvPr/>
          </p:nvSpPr>
          <p:spPr bwMode="auto">
            <a:xfrm flipH="1" flipV="1">
              <a:off x="2444" y="3116"/>
              <a:ext cx="56" cy="200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sp>
        <p:nvSpPr>
          <p:cNvPr id="382991" name="Rectangle 15"/>
          <p:cNvSpPr>
            <a:spLocks noChangeArrowheads="1"/>
          </p:cNvSpPr>
          <p:nvPr/>
        </p:nvSpPr>
        <p:spPr bwMode="auto">
          <a:xfrm>
            <a:off x="1660525" y="3781425"/>
            <a:ext cx="330200" cy="2024063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>
                <a:latin typeface="Courier New" pitchFamily="49" charset="0"/>
              </a:rPr>
              <a:t>A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B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C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D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A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B</a:t>
            </a:r>
          </a:p>
          <a:p>
            <a:pPr eaLnBrk="0" hangingPunct="0"/>
            <a:r>
              <a:rPr lang="en-US" b="1">
                <a:latin typeface="Courier New" pitchFamily="49" charset="0"/>
              </a:rPr>
              <a:t>C</a:t>
            </a:r>
          </a:p>
        </p:txBody>
      </p:sp>
      <p:sp>
        <p:nvSpPr>
          <p:cNvPr id="382992" name="Rectangle 16"/>
          <p:cNvSpPr>
            <a:spLocks noChangeArrowheads="1"/>
          </p:cNvSpPr>
          <p:nvPr/>
        </p:nvSpPr>
        <p:spPr bwMode="auto">
          <a:xfrm>
            <a:off x="6380163" y="5153025"/>
            <a:ext cx="854075" cy="363538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/>
              <a:t>toss ?</a:t>
            </a:r>
          </a:p>
        </p:txBody>
      </p:sp>
      <p:sp>
        <p:nvSpPr>
          <p:cNvPr id="382993" name="Line 17"/>
          <p:cNvSpPr>
            <a:spLocks noChangeShapeType="1"/>
          </p:cNvSpPr>
          <p:nvPr/>
        </p:nvSpPr>
        <p:spPr bwMode="auto">
          <a:xfrm flipH="1" flipV="1">
            <a:off x="6543675" y="4946650"/>
            <a:ext cx="84138" cy="31750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82994" name="Line 18"/>
          <p:cNvSpPr>
            <a:spLocks noChangeShapeType="1"/>
          </p:cNvSpPr>
          <p:nvPr/>
        </p:nvSpPr>
        <p:spPr bwMode="auto">
          <a:xfrm flipV="1">
            <a:off x="6792913" y="4870450"/>
            <a:ext cx="131762" cy="39370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82995" name="Line 19"/>
          <p:cNvSpPr>
            <a:spLocks noChangeShapeType="1"/>
          </p:cNvSpPr>
          <p:nvPr/>
        </p:nvSpPr>
        <p:spPr bwMode="auto">
          <a:xfrm flipH="1" flipV="1">
            <a:off x="5705475" y="4946650"/>
            <a:ext cx="706438" cy="317500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wrap="none" anchor="ctr"/>
          <a:lstStyle/>
          <a:p>
            <a:endParaRPr lang="fr-BE"/>
          </a:p>
        </p:txBody>
      </p:sp>
      <p:sp>
        <p:nvSpPr>
          <p:cNvPr id="382996" name="Rectangle 20"/>
          <p:cNvSpPr>
            <a:spLocks noChangeArrowheads="1"/>
          </p:cNvSpPr>
          <p:nvPr/>
        </p:nvSpPr>
        <p:spPr bwMode="auto">
          <a:xfrm>
            <a:off x="3108325" y="5153025"/>
            <a:ext cx="1273175" cy="638175"/>
          </a:xfrm>
          <a:prstGeom prst="rect">
            <a:avLst/>
          </a:prstGeom>
          <a:noFill/>
          <a:ln w="12700">
            <a:noFill/>
            <a:miter lim="800000"/>
            <a:headEnd/>
            <a:tailEnd/>
          </a:ln>
          <a:effectLst/>
        </p:spPr>
        <p:txBody>
          <a:bodyPr wrap="none" lIns="90488" tIns="44450" rIns="90488" bIns="44450">
            <a:spAutoFit/>
          </a:bodyPr>
          <a:lstStyle/>
          <a:p>
            <a:pPr eaLnBrk="0" hangingPunct="0"/>
            <a:r>
              <a:rPr lang="en-US" b="1">
                <a:latin typeface="Courier New" pitchFamily="49" charset="0"/>
              </a:rPr>
              <a:t>7 Faults</a:t>
            </a:r>
          </a:p>
          <a:p>
            <a:pPr eaLnBrk="0" latinLnBrk="1" hangingPunct="0"/>
            <a:endParaRPr lang="en-US" b="1">
              <a:latin typeface="Courier New" pitchFamily="49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29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29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29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82981" grpId="0"/>
      <p:bldP spid="382991" grpId="0" animBg="1"/>
      <p:bldP spid="382992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50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Implementing Perfect LRU</a:t>
            </a:r>
          </a:p>
        </p:txBody>
      </p:sp>
      <p:sp>
        <p:nvSpPr>
          <p:cNvPr id="38502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On reference: Time stamp each page</a:t>
            </a:r>
          </a:p>
          <a:p>
            <a:r>
              <a:rPr lang="en-US" sz="2400"/>
              <a:t>On eviction: Scan for oldest frame</a:t>
            </a:r>
          </a:p>
          <a:p>
            <a:r>
              <a:rPr lang="en-US" sz="2400"/>
              <a:t>Problems:</a:t>
            </a:r>
          </a:p>
          <a:p>
            <a:pPr lvl="1"/>
            <a:r>
              <a:rPr lang="en-US" sz="2000"/>
              <a:t>Large page lists</a:t>
            </a:r>
          </a:p>
          <a:p>
            <a:pPr lvl="1"/>
            <a:r>
              <a:rPr lang="en-US" sz="2000"/>
              <a:t>Timestamps are costly</a:t>
            </a:r>
          </a:p>
          <a:p>
            <a:r>
              <a:rPr lang="en-US" sz="2400"/>
              <a:t>Approximate LRU</a:t>
            </a:r>
          </a:p>
          <a:p>
            <a:pPr lvl="1"/>
            <a:r>
              <a:rPr lang="en-US" sz="2000"/>
              <a:t>LRU is already an approximation!</a:t>
            </a:r>
          </a:p>
        </p:txBody>
      </p:sp>
      <p:sp>
        <p:nvSpPr>
          <p:cNvPr id="20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3A8F994-5853-4710-92DC-47776EE54913}" type="slidenum">
              <a:rPr lang="en-US"/>
              <a:pPr/>
              <a:t>37</a:t>
            </a:fld>
            <a:endParaRPr lang="en-US"/>
          </a:p>
        </p:txBody>
      </p:sp>
      <p:sp>
        <p:nvSpPr>
          <p:cNvPr id="385044" name="Rectangle 20"/>
          <p:cNvSpPr>
            <a:spLocks noChangeArrowheads="1"/>
          </p:cNvSpPr>
          <p:nvPr/>
        </p:nvSpPr>
        <p:spPr bwMode="auto">
          <a:xfrm>
            <a:off x="8001000" y="4743450"/>
            <a:ext cx="914400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85045" name="Line 21"/>
          <p:cNvSpPr>
            <a:spLocks noChangeShapeType="1"/>
          </p:cNvSpPr>
          <p:nvPr/>
        </p:nvSpPr>
        <p:spPr bwMode="auto">
          <a:xfrm>
            <a:off x="8001000" y="4191000"/>
            <a:ext cx="9144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5046" name="Line 22"/>
          <p:cNvSpPr>
            <a:spLocks noChangeShapeType="1"/>
          </p:cNvSpPr>
          <p:nvPr/>
        </p:nvSpPr>
        <p:spPr bwMode="auto">
          <a:xfrm>
            <a:off x="8001000" y="4876800"/>
            <a:ext cx="9144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5047" name="Line 23"/>
          <p:cNvSpPr>
            <a:spLocks noChangeShapeType="1"/>
          </p:cNvSpPr>
          <p:nvPr/>
        </p:nvSpPr>
        <p:spPr bwMode="auto">
          <a:xfrm>
            <a:off x="8001000" y="5562600"/>
            <a:ext cx="9144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5048" name="Line 24"/>
          <p:cNvSpPr>
            <a:spLocks noChangeShapeType="1"/>
          </p:cNvSpPr>
          <p:nvPr/>
        </p:nvSpPr>
        <p:spPr bwMode="auto">
          <a:xfrm>
            <a:off x="8001000" y="6324600"/>
            <a:ext cx="9144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grpSp>
        <p:nvGrpSpPr>
          <p:cNvPr id="2" name="Group 25"/>
          <p:cNvGrpSpPr>
            <a:grpSpLocks/>
          </p:cNvGrpSpPr>
          <p:nvPr/>
        </p:nvGrpSpPr>
        <p:grpSpPr bwMode="auto">
          <a:xfrm>
            <a:off x="3581400" y="3962400"/>
            <a:ext cx="3367088" cy="2133600"/>
            <a:chOff x="0" y="2112"/>
            <a:chExt cx="2121" cy="1344"/>
          </a:xfrm>
        </p:grpSpPr>
        <p:sp>
          <p:nvSpPr>
            <p:cNvPr id="385050" name="Freeform 26"/>
            <p:cNvSpPr>
              <a:spLocks/>
            </p:cNvSpPr>
            <p:nvPr/>
          </p:nvSpPr>
          <p:spPr bwMode="auto">
            <a:xfrm>
              <a:off x="1392" y="2112"/>
              <a:ext cx="240" cy="480"/>
            </a:xfrm>
            <a:custGeom>
              <a:avLst/>
              <a:gdLst/>
              <a:ahLst/>
              <a:cxnLst>
                <a:cxn ang="0">
                  <a:pos x="160" y="0"/>
                </a:cxn>
                <a:cxn ang="0">
                  <a:pos x="16" y="192"/>
                </a:cxn>
                <a:cxn ang="0">
                  <a:pos x="256" y="288"/>
                </a:cxn>
                <a:cxn ang="0">
                  <a:pos x="64" y="480"/>
                </a:cxn>
                <a:cxn ang="0">
                  <a:pos x="64" y="624"/>
                </a:cxn>
              </a:cxnLst>
              <a:rect l="0" t="0" r="r" b="b"/>
              <a:pathLst>
                <a:path w="264" h="624">
                  <a:moveTo>
                    <a:pt x="160" y="0"/>
                  </a:moveTo>
                  <a:cubicBezTo>
                    <a:pt x="80" y="72"/>
                    <a:pt x="0" y="144"/>
                    <a:pt x="16" y="192"/>
                  </a:cubicBezTo>
                  <a:cubicBezTo>
                    <a:pt x="32" y="240"/>
                    <a:pt x="248" y="240"/>
                    <a:pt x="256" y="288"/>
                  </a:cubicBezTo>
                  <a:cubicBezTo>
                    <a:pt x="264" y="336"/>
                    <a:pt x="96" y="424"/>
                    <a:pt x="64" y="480"/>
                  </a:cubicBezTo>
                  <a:cubicBezTo>
                    <a:pt x="32" y="536"/>
                    <a:pt x="48" y="580"/>
                    <a:pt x="64" y="624"/>
                  </a:cubicBezTo>
                </a:path>
              </a:pathLst>
            </a:custGeom>
            <a:noFill/>
            <a:ln w="38100" cap="flat" cmpd="sng">
              <a:solidFill>
                <a:srgbClr val="66FF66"/>
              </a:solidFill>
              <a:prstDash val="solid"/>
              <a:round/>
              <a:headEnd type="none" w="med" len="med"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85051" name="Text Box 27"/>
            <p:cNvSpPr txBox="1">
              <a:spLocks noChangeArrowheads="1"/>
            </p:cNvSpPr>
            <p:nvPr/>
          </p:nvSpPr>
          <p:spPr bwMode="auto">
            <a:xfrm>
              <a:off x="0" y="2544"/>
              <a:ext cx="2121" cy="51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0xffdcd:  add r1,r2,r3</a:t>
              </a:r>
            </a:p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0xffdd0:  ld r1, 0(sp)</a:t>
              </a:r>
            </a:p>
          </p:txBody>
        </p:sp>
        <p:sp>
          <p:nvSpPr>
            <p:cNvPr id="385052" name="Freeform 28"/>
            <p:cNvSpPr>
              <a:spLocks/>
            </p:cNvSpPr>
            <p:nvPr/>
          </p:nvSpPr>
          <p:spPr bwMode="auto">
            <a:xfrm>
              <a:off x="1362" y="3072"/>
              <a:ext cx="240" cy="384"/>
            </a:xfrm>
            <a:custGeom>
              <a:avLst/>
              <a:gdLst/>
              <a:ahLst/>
              <a:cxnLst>
                <a:cxn ang="0">
                  <a:pos x="160" y="0"/>
                </a:cxn>
                <a:cxn ang="0">
                  <a:pos x="16" y="192"/>
                </a:cxn>
                <a:cxn ang="0">
                  <a:pos x="256" y="288"/>
                </a:cxn>
                <a:cxn ang="0">
                  <a:pos x="64" y="480"/>
                </a:cxn>
                <a:cxn ang="0">
                  <a:pos x="64" y="624"/>
                </a:cxn>
              </a:cxnLst>
              <a:rect l="0" t="0" r="r" b="b"/>
              <a:pathLst>
                <a:path w="264" h="624">
                  <a:moveTo>
                    <a:pt x="160" y="0"/>
                  </a:moveTo>
                  <a:cubicBezTo>
                    <a:pt x="80" y="72"/>
                    <a:pt x="0" y="144"/>
                    <a:pt x="16" y="192"/>
                  </a:cubicBezTo>
                  <a:cubicBezTo>
                    <a:pt x="32" y="240"/>
                    <a:pt x="248" y="240"/>
                    <a:pt x="256" y="288"/>
                  </a:cubicBezTo>
                  <a:cubicBezTo>
                    <a:pt x="264" y="336"/>
                    <a:pt x="96" y="424"/>
                    <a:pt x="64" y="480"/>
                  </a:cubicBezTo>
                  <a:cubicBezTo>
                    <a:pt x="32" y="536"/>
                    <a:pt x="48" y="580"/>
                    <a:pt x="64" y="624"/>
                  </a:cubicBezTo>
                </a:path>
              </a:pathLst>
            </a:custGeom>
            <a:noFill/>
            <a:ln w="38100" cap="flat" cmpd="sng">
              <a:solidFill>
                <a:srgbClr val="66FF66"/>
              </a:solidFill>
              <a:prstDash val="solid"/>
              <a:round/>
              <a:headEnd type="none" w="med" len="med"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</p:grpSp>
      <p:sp>
        <p:nvSpPr>
          <p:cNvPr id="385053" name="Text Box 29"/>
          <p:cNvSpPr txBox="1">
            <a:spLocks noChangeArrowheads="1"/>
          </p:cNvSpPr>
          <p:nvPr/>
        </p:nvSpPr>
        <p:spPr bwMode="auto">
          <a:xfrm>
            <a:off x="8001000" y="3657600"/>
            <a:ext cx="804863" cy="26479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t=4</a:t>
            </a:r>
          </a:p>
          <a:p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t=14</a:t>
            </a:r>
          </a:p>
          <a:p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t=14</a:t>
            </a:r>
          </a:p>
          <a:p>
            <a:endParaRPr lang="en-US" sz="2400">
              <a:solidFill>
                <a:srgbClr val="000099"/>
              </a:solidFill>
              <a:latin typeface="Comic Sans MS" pitchFamily="66" charset="0"/>
            </a:endParaRPr>
          </a:p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t=5</a:t>
            </a:r>
          </a:p>
        </p:txBody>
      </p:sp>
      <p:sp>
        <p:nvSpPr>
          <p:cNvPr id="385054" name="Freeform 30"/>
          <p:cNvSpPr>
            <a:spLocks/>
          </p:cNvSpPr>
          <p:nvPr/>
        </p:nvSpPr>
        <p:spPr bwMode="auto">
          <a:xfrm>
            <a:off x="4559300" y="3708400"/>
            <a:ext cx="3441700" cy="1193800"/>
          </a:xfrm>
          <a:custGeom>
            <a:avLst/>
            <a:gdLst/>
            <a:ahLst/>
            <a:cxnLst>
              <a:cxn ang="0">
                <a:pos x="56" y="688"/>
              </a:cxn>
              <a:cxn ang="0">
                <a:pos x="152" y="640"/>
              </a:cxn>
              <a:cxn ang="0">
                <a:pos x="968" y="16"/>
              </a:cxn>
              <a:cxn ang="0">
                <a:pos x="2168" y="544"/>
              </a:cxn>
            </a:cxnLst>
            <a:rect l="0" t="0" r="r" b="b"/>
            <a:pathLst>
              <a:path w="2168" h="752">
                <a:moveTo>
                  <a:pt x="56" y="688"/>
                </a:moveTo>
                <a:cubicBezTo>
                  <a:pt x="28" y="720"/>
                  <a:pt x="0" y="752"/>
                  <a:pt x="152" y="640"/>
                </a:cubicBezTo>
                <a:cubicBezTo>
                  <a:pt x="304" y="528"/>
                  <a:pt x="632" y="32"/>
                  <a:pt x="968" y="16"/>
                </a:cubicBezTo>
                <a:cubicBezTo>
                  <a:pt x="1304" y="0"/>
                  <a:pt x="1736" y="272"/>
                  <a:pt x="2168" y="544"/>
                </a:cubicBezTo>
              </a:path>
            </a:pathLst>
          </a:custGeom>
          <a:noFill/>
          <a:ln w="28575" cap="flat" cmpd="sng">
            <a:solidFill>
              <a:srgbClr val="FF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5055" name="Text Box 31"/>
          <p:cNvSpPr txBox="1">
            <a:spLocks noChangeArrowheads="1"/>
          </p:cNvSpPr>
          <p:nvPr/>
        </p:nvSpPr>
        <p:spPr bwMode="auto">
          <a:xfrm>
            <a:off x="5767388" y="3429000"/>
            <a:ext cx="506412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13</a:t>
            </a:r>
          </a:p>
        </p:txBody>
      </p:sp>
      <p:sp>
        <p:nvSpPr>
          <p:cNvPr id="385056" name="Freeform 32"/>
          <p:cNvSpPr>
            <a:spLocks/>
          </p:cNvSpPr>
          <p:nvPr/>
        </p:nvSpPr>
        <p:spPr bwMode="auto">
          <a:xfrm>
            <a:off x="4381500" y="4800600"/>
            <a:ext cx="3619500" cy="1714500"/>
          </a:xfrm>
          <a:custGeom>
            <a:avLst/>
            <a:gdLst/>
            <a:ahLst/>
            <a:cxnLst>
              <a:cxn ang="0">
                <a:pos x="72" y="336"/>
              </a:cxn>
              <a:cxn ang="0">
                <a:pos x="168" y="432"/>
              </a:cxn>
              <a:cxn ang="0">
                <a:pos x="1080" y="1008"/>
              </a:cxn>
              <a:cxn ang="0">
                <a:pos x="2280" y="0"/>
              </a:cxn>
            </a:cxnLst>
            <a:rect l="0" t="0" r="r" b="b"/>
            <a:pathLst>
              <a:path w="2280" h="1080">
                <a:moveTo>
                  <a:pt x="72" y="336"/>
                </a:moveTo>
                <a:cubicBezTo>
                  <a:pt x="36" y="328"/>
                  <a:pt x="0" y="320"/>
                  <a:pt x="168" y="432"/>
                </a:cubicBezTo>
                <a:cubicBezTo>
                  <a:pt x="336" y="544"/>
                  <a:pt x="728" y="1080"/>
                  <a:pt x="1080" y="1008"/>
                </a:cubicBezTo>
                <a:cubicBezTo>
                  <a:pt x="1432" y="936"/>
                  <a:pt x="1856" y="468"/>
                  <a:pt x="2280" y="0"/>
                </a:cubicBezTo>
              </a:path>
            </a:pathLst>
          </a:custGeom>
          <a:noFill/>
          <a:ln w="28575" cap="flat" cmpd="sng">
            <a:solidFill>
              <a:srgbClr val="FF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5057" name="Text Box 33"/>
          <p:cNvSpPr txBox="1">
            <a:spLocks noChangeArrowheads="1"/>
          </p:cNvSpPr>
          <p:nvPr/>
        </p:nvSpPr>
        <p:spPr bwMode="auto">
          <a:xfrm>
            <a:off x="5791200" y="6248400"/>
            <a:ext cx="50641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14</a:t>
            </a:r>
          </a:p>
        </p:txBody>
      </p:sp>
      <p:sp>
        <p:nvSpPr>
          <p:cNvPr id="385058" name="Freeform 34"/>
          <p:cNvSpPr>
            <a:spLocks/>
          </p:cNvSpPr>
          <p:nvPr/>
        </p:nvSpPr>
        <p:spPr bwMode="auto">
          <a:xfrm>
            <a:off x="6324600" y="5257800"/>
            <a:ext cx="1676400" cy="76200"/>
          </a:xfrm>
          <a:custGeom>
            <a:avLst/>
            <a:gdLst/>
            <a:ahLst/>
            <a:cxnLst>
              <a:cxn ang="0">
                <a:pos x="0" y="56"/>
              </a:cxn>
              <a:cxn ang="0">
                <a:pos x="1008" y="8"/>
              </a:cxn>
              <a:cxn ang="0">
                <a:pos x="1248" y="8"/>
              </a:cxn>
            </a:cxnLst>
            <a:rect l="0" t="0" r="r" b="b"/>
            <a:pathLst>
              <a:path w="1248" h="56">
                <a:moveTo>
                  <a:pt x="0" y="56"/>
                </a:moveTo>
                <a:cubicBezTo>
                  <a:pt x="400" y="36"/>
                  <a:pt x="800" y="16"/>
                  <a:pt x="1008" y="8"/>
                </a:cubicBezTo>
                <a:cubicBezTo>
                  <a:pt x="1216" y="0"/>
                  <a:pt x="1232" y="4"/>
                  <a:pt x="1248" y="8"/>
                </a:cubicBezTo>
              </a:path>
            </a:pathLst>
          </a:custGeom>
          <a:noFill/>
          <a:ln w="28575" cap="flat" cmpd="sng">
            <a:solidFill>
              <a:srgbClr val="FF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85059" name="Text Box 35"/>
          <p:cNvSpPr txBox="1">
            <a:spLocks noChangeArrowheads="1"/>
          </p:cNvSpPr>
          <p:nvPr/>
        </p:nvSpPr>
        <p:spPr bwMode="auto">
          <a:xfrm>
            <a:off x="6781800" y="5029200"/>
            <a:ext cx="50641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14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60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LRU: Clock Algorithm</a:t>
            </a:r>
          </a:p>
        </p:txBody>
      </p:sp>
      <p:sp>
        <p:nvSpPr>
          <p:cNvPr id="38605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Each page has a reference bit</a:t>
            </a:r>
          </a:p>
          <a:p>
            <a:pPr lvl="1"/>
            <a:r>
              <a:rPr lang="en-US" sz="2000"/>
              <a:t>Set on use, reset periodically by the OS</a:t>
            </a:r>
          </a:p>
          <a:p>
            <a:r>
              <a:rPr lang="en-US" sz="2400"/>
              <a:t>Algorithm:</a:t>
            </a:r>
          </a:p>
          <a:p>
            <a:pPr lvl="1"/>
            <a:r>
              <a:rPr lang="en-US" sz="2000"/>
              <a:t>FIFO + reference bit (keep pages in circular list)</a:t>
            </a:r>
          </a:p>
          <a:p>
            <a:pPr lvl="2"/>
            <a:r>
              <a:rPr lang="en-US" sz="1800"/>
              <a:t>Scan: if ref bit is 1, set to 0, and proceed. If ref bit is 0, stop and evict.</a:t>
            </a:r>
          </a:p>
          <a:p>
            <a:r>
              <a:rPr lang="en-US" sz="2400"/>
              <a:t>Problem:</a:t>
            </a:r>
          </a:p>
          <a:p>
            <a:pPr lvl="1"/>
            <a:r>
              <a:rPr lang="en-US" sz="2000"/>
              <a:t>Low accuracy for large memory</a:t>
            </a:r>
          </a:p>
        </p:txBody>
      </p:sp>
      <p:sp>
        <p:nvSpPr>
          <p:cNvPr id="1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A559CD-A286-4489-A6C7-BA3E6BBD37F6}" type="slidenum">
              <a:rPr lang="en-US"/>
              <a:pPr/>
              <a:t>38</a:t>
            </a:fld>
            <a:endParaRPr lang="en-US"/>
          </a:p>
        </p:txBody>
      </p:sp>
      <p:sp>
        <p:nvSpPr>
          <p:cNvPr id="386065" name="Rectangle 17"/>
          <p:cNvSpPr>
            <a:spLocks noChangeArrowheads="1"/>
          </p:cNvSpPr>
          <p:nvPr/>
        </p:nvSpPr>
        <p:spPr bwMode="auto">
          <a:xfrm>
            <a:off x="7110413" y="4035425"/>
            <a:ext cx="706437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R=1</a:t>
            </a:r>
          </a:p>
        </p:txBody>
      </p:sp>
      <p:sp>
        <p:nvSpPr>
          <p:cNvPr id="386066" name="Rectangle 18"/>
          <p:cNvSpPr>
            <a:spLocks noChangeArrowheads="1"/>
          </p:cNvSpPr>
          <p:nvPr/>
        </p:nvSpPr>
        <p:spPr bwMode="auto">
          <a:xfrm>
            <a:off x="7635875" y="4383088"/>
            <a:ext cx="755650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R=0</a:t>
            </a:r>
          </a:p>
        </p:txBody>
      </p:sp>
      <p:sp>
        <p:nvSpPr>
          <p:cNvPr id="386067" name="Rectangle 19"/>
          <p:cNvSpPr>
            <a:spLocks noChangeArrowheads="1"/>
          </p:cNvSpPr>
          <p:nvPr/>
        </p:nvSpPr>
        <p:spPr bwMode="auto">
          <a:xfrm>
            <a:off x="8026400" y="4908550"/>
            <a:ext cx="706438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R=1</a:t>
            </a:r>
          </a:p>
        </p:txBody>
      </p:sp>
      <p:sp>
        <p:nvSpPr>
          <p:cNvPr id="386068" name="Rectangle 20"/>
          <p:cNvSpPr>
            <a:spLocks noChangeArrowheads="1"/>
          </p:cNvSpPr>
          <p:nvPr/>
        </p:nvSpPr>
        <p:spPr bwMode="auto">
          <a:xfrm>
            <a:off x="8208963" y="5430838"/>
            <a:ext cx="706437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R=1</a:t>
            </a:r>
          </a:p>
        </p:txBody>
      </p:sp>
      <p:sp>
        <p:nvSpPr>
          <p:cNvPr id="386069" name="Rectangle 21"/>
          <p:cNvSpPr>
            <a:spLocks noChangeArrowheads="1"/>
          </p:cNvSpPr>
          <p:nvPr/>
        </p:nvSpPr>
        <p:spPr bwMode="auto">
          <a:xfrm>
            <a:off x="7753350" y="5951538"/>
            <a:ext cx="706438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R=1</a:t>
            </a:r>
          </a:p>
        </p:txBody>
      </p:sp>
      <p:sp>
        <p:nvSpPr>
          <p:cNvPr id="386070" name="Rectangle 22"/>
          <p:cNvSpPr>
            <a:spLocks noChangeArrowheads="1"/>
          </p:cNvSpPr>
          <p:nvPr/>
        </p:nvSpPr>
        <p:spPr bwMode="auto">
          <a:xfrm>
            <a:off x="7005638" y="6210300"/>
            <a:ext cx="755650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R=0</a:t>
            </a:r>
          </a:p>
        </p:txBody>
      </p:sp>
      <p:sp>
        <p:nvSpPr>
          <p:cNvPr id="386071" name="Rectangle 23"/>
          <p:cNvSpPr>
            <a:spLocks noChangeArrowheads="1"/>
          </p:cNvSpPr>
          <p:nvPr/>
        </p:nvSpPr>
        <p:spPr bwMode="auto">
          <a:xfrm>
            <a:off x="6261100" y="6040438"/>
            <a:ext cx="755650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R=0</a:t>
            </a:r>
          </a:p>
        </p:txBody>
      </p:sp>
      <p:sp>
        <p:nvSpPr>
          <p:cNvPr id="386072" name="Rectangle 24"/>
          <p:cNvSpPr>
            <a:spLocks noChangeArrowheads="1"/>
          </p:cNvSpPr>
          <p:nvPr/>
        </p:nvSpPr>
        <p:spPr bwMode="auto">
          <a:xfrm>
            <a:off x="5786438" y="5600700"/>
            <a:ext cx="849312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R=1</a:t>
            </a:r>
          </a:p>
        </p:txBody>
      </p:sp>
      <p:sp>
        <p:nvSpPr>
          <p:cNvPr id="386073" name="Rectangle 25"/>
          <p:cNvSpPr>
            <a:spLocks noChangeArrowheads="1"/>
          </p:cNvSpPr>
          <p:nvPr/>
        </p:nvSpPr>
        <p:spPr bwMode="auto">
          <a:xfrm>
            <a:off x="5634038" y="5067300"/>
            <a:ext cx="849312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R=0</a:t>
            </a:r>
          </a:p>
        </p:txBody>
      </p:sp>
      <p:sp>
        <p:nvSpPr>
          <p:cNvPr id="386074" name="Rectangle 26"/>
          <p:cNvSpPr>
            <a:spLocks noChangeArrowheads="1"/>
          </p:cNvSpPr>
          <p:nvPr/>
        </p:nvSpPr>
        <p:spPr bwMode="auto">
          <a:xfrm>
            <a:off x="5786438" y="4610100"/>
            <a:ext cx="849312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R=0</a:t>
            </a:r>
          </a:p>
        </p:txBody>
      </p:sp>
      <p:sp>
        <p:nvSpPr>
          <p:cNvPr id="386075" name="Rectangle 27"/>
          <p:cNvSpPr>
            <a:spLocks noChangeArrowheads="1"/>
          </p:cNvSpPr>
          <p:nvPr/>
        </p:nvSpPr>
        <p:spPr bwMode="auto">
          <a:xfrm>
            <a:off x="6215063" y="4122738"/>
            <a:ext cx="849312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R=1</a:t>
            </a:r>
          </a:p>
        </p:txBody>
      </p:sp>
      <p:sp>
        <p:nvSpPr>
          <p:cNvPr id="386076" name="Line 28"/>
          <p:cNvSpPr>
            <a:spLocks noChangeShapeType="1"/>
          </p:cNvSpPr>
          <p:nvPr/>
        </p:nvSpPr>
        <p:spPr bwMode="auto">
          <a:xfrm flipH="1" flipV="1">
            <a:off x="7005638" y="4610100"/>
            <a:ext cx="381000" cy="8382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86077" name="Arc 29"/>
          <p:cNvSpPr>
            <a:spLocks/>
          </p:cNvSpPr>
          <p:nvPr/>
        </p:nvSpPr>
        <p:spPr bwMode="auto">
          <a:xfrm flipH="1">
            <a:off x="5329238" y="4111625"/>
            <a:ext cx="609600" cy="762000"/>
          </a:xfrm>
          <a:custGeom>
            <a:avLst/>
            <a:gdLst>
              <a:gd name="G0" fmla="+- 0 0 0"/>
              <a:gd name="G1" fmla="+- 21600 0 0"/>
              <a:gd name="G2" fmla="+- 21600 0 0"/>
              <a:gd name="T0" fmla="*/ 0 w 21600"/>
              <a:gd name="T1" fmla="*/ 0 h 21600"/>
              <a:gd name="T2" fmla="*/ 21600 w 21600"/>
              <a:gd name="T3" fmla="*/ 21600 h 21600"/>
              <a:gd name="T4" fmla="*/ 0 w 21600"/>
              <a:gd name="T5" fmla="*/ 21600 h 21600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</a:cxnLst>
            <a:rect l="0" t="0" r="r" b="b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38100">
            <a:solidFill>
              <a:srgbClr val="0F0C19"/>
            </a:solidFill>
            <a:round/>
            <a:headEnd type="triangle" w="med" len="med"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605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605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70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LRU with large memory</a:t>
            </a:r>
          </a:p>
        </p:txBody>
      </p:sp>
      <p:sp>
        <p:nvSpPr>
          <p:cNvPr id="387075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Solution: Add another hand</a:t>
            </a:r>
          </a:p>
          <a:p>
            <a:pPr lvl="1"/>
            <a:r>
              <a:rPr lang="en-US" sz="2000"/>
              <a:t>Leading edge clears ref bits</a:t>
            </a:r>
          </a:p>
          <a:p>
            <a:pPr lvl="1"/>
            <a:r>
              <a:rPr lang="en-US" sz="2000"/>
              <a:t>Trailing edge evicts pages with ref bit 0</a:t>
            </a:r>
          </a:p>
          <a:p>
            <a:pPr lvl="1"/>
            <a:endParaRPr lang="en-US" sz="2000"/>
          </a:p>
          <a:p>
            <a:pPr lvl="1"/>
            <a:endParaRPr lang="en-US" sz="2000"/>
          </a:p>
          <a:p>
            <a:r>
              <a:rPr lang="en-US" sz="2400"/>
              <a:t>What if angle small?</a:t>
            </a:r>
          </a:p>
          <a:p>
            <a:r>
              <a:rPr lang="en-US" sz="2400"/>
              <a:t>What if angle big?</a:t>
            </a:r>
          </a:p>
        </p:txBody>
      </p:sp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809E7F5-7885-4260-9409-B8DD1A45360E}" type="slidenum">
              <a:rPr lang="en-US"/>
              <a:pPr/>
              <a:t>39</a:t>
            </a:fld>
            <a:endParaRPr lang="en-US"/>
          </a:p>
        </p:txBody>
      </p:sp>
      <p:grpSp>
        <p:nvGrpSpPr>
          <p:cNvPr id="2" name="Group 19"/>
          <p:cNvGrpSpPr>
            <a:grpSpLocks/>
          </p:cNvGrpSpPr>
          <p:nvPr/>
        </p:nvGrpSpPr>
        <p:grpSpPr bwMode="auto">
          <a:xfrm>
            <a:off x="4491038" y="3200400"/>
            <a:ext cx="3509962" cy="2670175"/>
            <a:chOff x="1392" y="1824"/>
            <a:chExt cx="2211" cy="1682"/>
          </a:xfrm>
        </p:grpSpPr>
        <p:sp>
          <p:nvSpPr>
            <p:cNvPr id="387092" name="Rectangle 20"/>
            <p:cNvSpPr>
              <a:spLocks noChangeArrowheads="1"/>
            </p:cNvSpPr>
            <p:nvPr/>
          </p:nvSpPr>
          <p:spPr bwMode="auto">
            <a:xfrm>
              <a:off x="2466" y="1824"/>
              <a:ext cx="44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R=1</a:t>
              </a:r>
            </a:p>
          </p:txBody>
        </p:sp>
        <p:sp>
          <p:nvSpPr>
            <p:cNvPr id="387093" name="Rectangle 21"/>
            <p:cNvSpPr>
              <a:spLocks noChangeArrowheads="1"/>
            </p:cNvSpPr>
            <p:nvPr/>
          </p:nvSpPr>
          <p:spPr bwMode="auto">
            <a:xfrm>
              <a:off x="2797" y="2043"/>
              <a:ext cx="476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R=0</a:t>
              </a:r>
            </a:p>
          </p:txBody>
        </p:sp>
        <p:sp>
          <p:nvSpPr>
            <p:cNvPr id="387094" name="Rectangle 22"/>
            <p:cNvSpPr>
              <a:spLocks noChangeArrowheads="1"/>
            </p:cNvSpPr>
            <p:nvPr/>
          </p:nvSpPr>
          <p:spPr bwMode="auto">
            <a:xfrm>
              <a:off x="3043" y="2374"/>
              <a:ext cx="44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R=1</a:t>
              </a:r>
            </a:p>
          </p:txBody>
        </p:sp>
        <p:sp>
          <p:nvSpPr>
            <p:cNvPr id="387095" name="Rectangle 23"/>
            <p:cNvSpPr>
              <a:spLocks noChangeArrowheads="1"/>
            </p:cNvSpPr>
            <p:nvPr/>
          </p:nvSpPr>
          <p:spPr bwMode="auto">
            <a:xfrm>
              <a:off x="3158" y="2703"/>
              <a:ext cx="44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R=1</a:t>
              </a:r>
            </a:p>
          </p:txBody>
        </p:sp>
        <p:sp>
          <p:nvSpPr>
            <p:cNvPr id="387096" name="Rectangle 24"/>
            <p:cNvSpPr>
              <a:spLocks noChangeArrowheads="1"/>
            </p:cNvSpPr>
            <p:nvPr/>
          </p:nvSpPr>
          <p:spPr bwMode="auto">
            <a:xfrm>
              <a:off x="2871" y="3031"/>
              <a:ext cx="44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R=1</a:t>
              </a:r>
            </a:p>
          </p:txBody>
        </p:sp>
        <p:sp>
          <p:nvSpPr>
            <p:cNvPr id="387097" name="Rectangle 25"/>
            <p:cNvSpPr>
              <a:spLocks noChangeArrowheads="1"/>
            </p:cNvSpPr>
            <p:nvPr/>
          </p:nvSpPr>
          <p:spPr bwMode="auto">
            <a:xfrm>
              <a:off x="2400" y="3194"/>
              <a:ext cx="476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R=0</a:t>
              </a:r>
            </a:p>
          </p:txBody>
        </p:sp>
        <p:sp>
          <p:nvSpPr>
            <p:cNvPr id="387098" name="Rectangle 26"/>
            <p:cNvSpPr>
              <a:spLocks noChangeArrowheads="1"/>
            </p:cNvSpPr>
            <p:nvPr/>
          </p:nvSpPr>
          <p:spPr bwMode="auto">
            <a:xfrm>
              <a:off x="1931" y="3087"/>
              <a:ext cx="476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R=0</a:t>
              </a:r>
            </a:p>
          </p:txBody>
        </p:sp>
        <p:sp>
          <p:nvSpPr>
            <p:cNvPr id="387099" name="Rectangle 27"/>
            <p:cNvSpPr>
              <a:spLocks noChangeArrowheads="1"/>
            </p:cNvSpPr>
            <p:nvPr/>
          </p:nvSpPr>
          <p:spPr bwMode="auto">
            <a:xfrm>
              <a:off x="1632" y="2810"/>
              <a:ext cx="53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R=1</a:t>
              </a:r>
            </a:p>
          </p:txBody>
        </p:sp>
        <p:sp>
          <p:nvSpPr>
            <p:cNvPr id="387100" name="Rectangle 28"/>
            <p:cNvSpPr>
              <a:spLocks noChangeArrowheads="1"/>
            </p:cNvSpPr>
            <p:nvPr/>
          </p:nvSpPr>
          <p:spPr bwMode="auto">
            <a:xfrm>
              <a:off x="1536" y="2474"/>
              <a:ext cx="53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R=0</a:t>
              </a:r>
            </a:p>
          </p:txBody>
        </p:sp>
        <p:sp>
          <p:nvSpPr>
            <p:cNvPr id="387101" name="Rectangle 29"/>
            <p:cNvSpPr>
              <a:spLocks noChangeArrowheads="1"/>
            </p:cNvSpPr>
            <p:nvPr/>
          </p:nvSpPr>
          <p:spPr bwMode="auto">
            <a:xfrm>
              <a:off x="1632" y="2186"/>
              <a:ext cx="53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R=0</a:t>
              </a:r>
            </a:p>
          </p:txBody>
        </p:sp>
        <p:sp>
          <p:nvSpPr>
            <p:cNvPr id="387102" name="Rectangle 30"/>
            <p:cNvSpPr>
              <a:spLocks noChangeArrowheads="1"/>
            </p:cNvSpPr>
            <p:nvPr/>
          </p:nvSpPr>
          <p:spPr bwMode="auto">
            <a:xfrm>
              <a:off x="1902" y="1879"/>
              <a:ext cx="535" cy="312"/>
            </a:xfrm>
            <a:prstGeom prst="rect">
              <a:avLst/>
            </a:prstGeom>
            <a:solidFill>
              <a:srgbClr val="FFFFFF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R=1</a:t>
              </a:r>
            </a:p>
          </p:txBody>
        </p:sp>
        <p:sp>
          <p:nvSpPr>
            <p:cNvPr id="387103" name="Line 31"/>
            <p:cNvSpPr>
              <a:spLocks noChangeShapeType="1"/>
            </p:cNvSpPr>
            <p:nvPr/>
          </p:nvSpPr>
          <p:spPr bwMode="auto">
            <a:xfrm flipH="1" flipV="1">
              <a:off x="2400" y="2186"/>
              <a:ext cx="240" cy="528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87104" name="Line 32"/>
            <p:cNvSpPr>
              <a:spLocks noChangeShapeType="1"/>
            </p:cNvSpPr>
            <p:nvPr/>
          </p:nvSpPr>
          <p:spPr bwMode="auto">
            <a:xfrm flipH="1">
              <a:off x="2160" y="2688"/>
              <a:ext cx="480" cy="24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7105" name="Arc 33"/>
            <p:cNvSpPr>
              <a:spLocks/>
            </p:cNvSpPr>
            <p:nvPr/>
          </p:nvSpPr>
          <p:spPr bwMode="auto">
            <a:xfrm flipH="1">
              <a:off x="1392" y="1920"/>
              <a:ext cx="384" cy="480"/>
            </a:xfrm>
            <a:custGeom>
              <a:avLst/>
              <a:gdLst>
                <a:gd name="G0" fmla="+- 0 0 0"/>
                <a:gd name="G1" fmla="+- 21600 0 0"/>
                <a:gd name="G2" fmla="+- 21600 0 0"/>
                <a:gd name="T0" fmla="*/ 0 w 21600"/>
                <a:gd name="T1" fmla="*/ 0 h 21600"/>
                <a:gd name="T2" fmla="*/ 21600 w 21600"/>
                <a:gd name="T3" fmla="*/ 21600 h 21600"/>
                <a:gd name="T4" fmla="*/ 0 w 21600"/>
                <a:gd name="T5" fmla="*/ 21600 h 216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21600" h="21600" fill="none" extrusionOk="0">
                  <a:moveTo>
                    <a:pt x="-1" y="0"/>
                  </a:moveTo>
                  <a:cubicBezTo>
                    <a:pt x="11929" y="0"/>
                    <a:pt x="21600" y="9670"/>
                    <a:pt x="21600" y="21600"/>
                  </a:cubicBezTo>
                </a:path>
                <a:path w="21600" h="21600" stroke="0" extrusionOk="0">
                  <a:moveTo>
                    <a:pt x="-1" y="0"/>
                  </a:moveTo>
                  <a:cubicBezTo>
                    <a:pt x="11929" y="0"/>
                    <a:pt x="21600" y="9670"/>
                    <a:pt x="21600" y="21600"/>
                  </a:cubicBezTo>
                  <a:lnTo>
                    <a:pt x="0" y="21600"/>
                  </a:lnTo>
                  <a:close/>
                </a:path>
              </a:pathLst>
            </a:custGeom>
            <a:noFill/>
            <a:ln w="38100">
              <a:solidFill>
                <a:srgbClr val="0F0C19"/>
              </a:solidFill>
              <a:round/>
              <a:headEnd type="triangle" w="med" len="med"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80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Clock Algorithm: Discussion</a:t>
            </a:r>
          </a:p>
        </p:txBody>
      </p:sp>
      <p:sp>
        <p:nvSpPr>
          <p:cNvPr id="388099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sz="2400"/>
              <a:t>Sensitive to sweeping interval</a:t>
            </a:r>
          </a:p>
          <a:p>
            <a:pPr lvl="1"/>
            <a:r>
              <a:rPr lang="en-US" sz="2000"/>
              <a:t>Fast: lose usage information</a:t>
            </a:r>
          </a:p>
          <a:p>
            <a:pPr lvl="1"/>
            <a:r>
              <a:rPr lang="en-US" sz="2000"/>
              <a:t>Slow: all pages look used</a:t>
            </a:r>
          </a:p>
          <a:p>
            <a:r>
              <a:rPr lang="en-US" sz="2400"/>
              <a:t>Clock: add reference bits</a:t>
            </a:r>
          </a:p>
          <a:p>
            <a:pPr lvl="1"/>
            <a:r>
              <a:rPr lang="en-US" sz="2000"/>
              <a:t>Could use (ref bit, modified bit) as ordered pair</a:t>
            </a:r>
          </a:p>
          <a:p>
            <a:pPr lvl="1"/>
            <a:r>
              <a:rPr lang="en-US" sz="2000"/>
              <a:t>Might have to scan all pages</a:t>
            </a:r>
          </a:p>
          <a:p>
            <a:r>
              <a:rPr lang="en-US" sz="2400"/>
              <a:t>LFU: Remove page with lowest count</a:t>
            </a:r>
          </a:p>
          <a:p>
            <a:pPr lvl="1"/>
            <a:r>
              <a:rPr lang="en-US" sz="2000"/>
              <a:t>No track of when the page was referenced</a:t>
            </a:r>
          </a:p>
          <a:p>
            <a:pPr lvl="1"/>
            <a:r>
              <a:rPr lang="en-US" sz="2000"/>
              <a:t>Use multiple bits. Shift right by 1 at regular intervals.</a:t>
            </a:r>
          </a:p>
          <a:p>
            <a:r>
              <a:rPr lang="en-US" sz="2400"/>
              <a:t>MFU: remove the most frequently used page</a:t>
            </a:r>
          </a:p>
          <a:p>
            <a:r>
              <a:rPr lang="en-US" sz="2400"/>
              <a:t>LFU and MFU do not approximate OPT well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F9D3CD-9E9D-48F6-AAD5-F9E6B90357C7}" type="slidenum">
              <a:rPr lang="en-US"/>
              <a:pPr/>
              <a:t>40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809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Page Buffering</a:t>
            </a:r>
          </a:p>
        </p:txBody>
      </p:sp>
      <p:sp>
        <p:nvSpPr>
          <p:cNvPr id="389123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Cute simple trick: (XP, 2K, Mach, VMS)</a:t>
            </a:r>
          </a:p>
          <a:p>
            <a:pPr lvl="1"/>
            <a:r>
              <a:rPr lang="en-US" sz="2000"/>
              <a:t>Keep a list of free pages</a:t>
            </a:r>
          </a:p>
          <a:p>
            <a:pPr lvl="1"/>
            <a:r>
              <a:rPr lang="en-US" sz="2000"/>
              <a:t>Track which page the free page corresponds to</a:t>
            </a:r>
          </a:p>
          <a:p>
            <a:pPr lvl="1"/>
            <a:r>
              <a:rPr lang="en-US" sz="2000"/>
              <a:t>Periodically write modified pages, and reset modified bit</a:t>
            </a:r>
          </a:p>
        </p:txBody>
      </p:sp>
      <p:sp>
        <p:nvSpPr>
          <p:cNvPr id="3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B2E6A68-CF9D-4676-A811-4FECD627D034}" type="slidenum">
              <a:rPr lang="en-US"/>
              <a:pPr/>
              <a:t>41</a:t>
            </a:fld>
            <a:endParaRPr lang="en-US"/>
          </a:p>
        </p:txBody>
      </p:sp>
      <p:grpSp>
        <p:nvGrpSpPr>
          <p:cNvPr id="2" name="Group 33"/>
          <p:cNvGrpSpPr>
            <a:grpSpLocks/>
          </p:cNvGrpSpPr>
          <p:nvPr/>
        </p:nvGrpSpPr>
        <p:grpSpPr bwMode="auto">
          <a:xfrm>
            <a:off x="2209800" y="3352800"/>
            <a:ext cx="3505200" cy="1219200"/>
            <a:chOff x="3552" y="1296"/>
            <a:chExt cx="2208" cy="768"/>
          </a:xfrm>
        </p:grpSpPr>
        <p:sp>
          <p:nvSpPr>
            <p:cNvPr id="389154" name="Rectangle 34"/>
            <p:cNvSpPr>
              <a:spLocks noChangeArrowheads="1"/>
            </p:cNvSpPr>
            <p:nvPr/>
          </p:nvSpPr>
          <p:spPr bwMode="auto">
            <a:xfrm>
              <a:off x="3552" y="1776"/>
              <a:ext cx="336" cy="288"/>
            </a:xfrm>
            <a:prstGeom prst="rect">
              <a:avLst/>
            </a:prstGeom>
            <a:solidFill>
              <a:srgbClr val="FF0000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55" name="Rectangle 35"/>
            <p:cNvSpPr>
              <a:spLocks noChangeArrowheads="1"/>
            </p:cNvSpPr>
            <p:nvPr/>
          </p:nvSpPr>
          <p:spPr bwMode="auto">
            <a:xfrm>
              <a:off x="4032" y="1776"/>
              <a:ext cx="336" cy="288"/>
            </a:xfrm>
            <a:prstGeom prst="rect">
              <a:avLst/>
            </a:prstGeom>
            <a:solidFill>
              <a:srgbClr val="66FF66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56" name="Rectangle 36"/>
            <p:cNvSpPr>
              <a:spLocks noChangeArrowheads="1"/>
            </p:cNvSpPr>
            <p:nvPr/>
          </p:nvSpPr>
          <p:spPr bwMode="auto">
            <a:xfrm>
              <a:off x="4512" y="1776"/>
              <a:ext cx="336" cy="288"/>
            </a:xfrm>
            <a:prstGeom prst="rect">
              <a:avLst/>
            </a:prstGeom>
            <a:solidFill>
              <a:srgbClr val="FF6633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57" name="Rectangle 37"/>
            <p:cNvSpPr>
              <a:spLocks noChangeArrowheads="1"/>
            </p:cNvSpPr>
            <p:nvPr/>
          </p:nvSpPr>
          <p:spPr bwMode="auto">
            <a:xfrm>
              <a:off x="4992" y="1776"/>
              <a:ext cx="336" cy="288"/>
            </a:xfrm>
            <a:prstGeom prst="rect">
              <a:avLst/>
            </a:prstGeom>
            <a:solidFill>
              <a:srgbClr val="FFFF00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58" name="Line 38"/>
            <p:cNvSpPr>
              <a:spLocks noChangeShapeType="1"/>
            </p:cNvSpPr>
            <p:nvPr/>
          </p:nvSpPr>
          <p:spPr bwMode="auto">
            <a:xfrm flipH="1">
              <a:off x="4704" y="1920"/>
              <a:ext cx="384" cy="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59" name="Line 39"/>
            <p:cNvSpPr>
              <a:spLocks noChangeShapeType="1"/>
            </p:cNvSpPr>
            <p:nvPr/>
          </p:nvSpPr>
          <p:spPr bwMode="auto">
            <a:xfrm flipH="1">
              <a:off x="4224" y="1920"/>
              <a:ext cx="384" cy="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60" name="Line 40"/>
            <p:cNvSpPr>
              <a:spLocks noChangeShapeType="1"/>
            </p:cNvSpPr>
            <p:nvPr/>
          </p:nvSpPr>
          <p:spPr bwMode="auto">
            <a:xfrm flipH="1">
              <a:off x="3696" y="1920"/>
              <a:ext cx="384" cy="0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61" name="Text Box 41"/>
            <p:cNvSpPr txBox="1">
              <a:spLocks noChangeArrowheads="1"/>
            </p:cNvSpPr>
            <p:nvPr/>
          </p:nvSpPr>
          <p:spPr bwMode="auto">
            <a:xfrm>
              <a:off x="5320" y="1344"/>
              <a:ext cx="440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add</a:t>
              </a:r>
            </a:p>
          </p:txBody>
        </p:sp>
        <p:sp>
          <p:nvSpPr>
            <p:cNvPr id="389162" name="Line 42"/>
            <p:cNvSpPr>
              <a:spLocks noChangeShapeType="1"/>
            </p:cNvSpPr>
            <p:nvPr/>
          </p:nvSpPr>
          <p:spPr bwMode="auto">
            <a:xfrm flipH="1">
              <a:off x="5328" y="1584"/>
              <a:ext cx="96" cy="288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63" name="Text Box 43"/>
            <p:cNvSpPr txBox="1">
              <a:spLocks noChangeArrowheads="1"/>
            </p:cNvSpPr>
            <p:nvPr/>
          </p:nvSpPr>
          <p:spPr bwMode="auto">
            <a:xfrm>
              <a:off x="3648" y="1296"/>
              <a:ext cx="557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evict</a:t>
              </a:r>
            </a:p>
          </p:txBody>
        </p:sp>
        <p:sp>
          <p:nvSpPr>
            <p:cNvPr id="389164" name="Line 44"/>
            <p:cNvSpPr>
              <a:spLocks noChangeShapeType="1"/>
            </p:cNvSpPr>
            <p:nvPr/>
          </p:nvSpPr>
          <p:spPr bwMode="auto">
            <a:xfrm flipH="1">
              <a:off x="3648" y="1488"/>
              <a:ext cx="96" cy="288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</p:grpSp>
      <p:sp>
        <p:nvSpPr>
          <p:cNvPr id="389165" name="Text Box 45"/>
          <p:cNvSpPr txBox="1">
            <a:spLocks noChangeArrowheads="1"/>
          </p:cNvSpPr>
          <p:nvPr/>
        </p:nvSpPr>
        <p:spPr bwMode="auto">
          <a:xfrm>
            <a:off x="152400" y="5257800"/>
            <a:ext cx="2095500" cy="118745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r>
              <a:rPr lang="en-US" sz="2400">
                <a:solidFill>
                  <a:srgbClr val="990099"/>
                </a:solidFill>
                <a:latin typeface="Comic Sans MS" pitchFamily="66" charset="0"/>
              </a:rPr>
              <a:t>modified list</a:t>
            </a:r>
          </a:p>
          <a:p>
            <a:r>
              <a:rPr lang="en-US" sz="2400">
                <a:solidFill>
                  <a:srgbClr val="990099"/>
                </a:solidFill>
                <a:latin typeface="Comic Sans MS" pitchFamily="66" charset="0"/>
              </a:rPr>
              <a:t>(batch writes</a:t>
            </a:r>
          </a:p>
          <a:p>
            <a:r>
              <a:rPr lang="en-US" sz="2400">
                <a:solidFill>
                  <a:srgbClr val="990099"/>
                </a:solidFill>
                <a:latin typeface="Comic Sans MS" pitchFamily="66" charset="0"/>
              </a:rPr>
              <a:t>    = speed)</a:t>
            </a:r>
            <a:endParaRPr lang="en-US" sz="2400">
              <a:solidFill>
                <a:srgbClr val="FFFF00"/>
              </a:solidFill>
              <a:latin typeface="Comic Sans MS" pitchFamily="66" charset="0"/>
            </a:endParaRPr>
          </a:p>
        </p:txBody>
      </p:sp>
      <p:sp>
        <p:nvSpPr>
          <p:cNvPr id="389166" name="Rectangle 46"/>
          <p:cNvSpPr>
            <a:spLocks noChangeArrowheads="1"/>
          </p:cNvSpPr>
          <p:nvPr/>
        </p:nvSpPr>
        <p:spPr bwMode="auto">
          <a:xfrm>
            <a:off x="5105400" y="5257800"/>
            <a:ext cx="685800" cy="304800"/>
          </a:xfrm>
          <a:prstGeom prst="rect">
            <a:avLst/>
          </a:prstGeom>
          <a:solidFill>
            <a:srgbClr val="CC0000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grpSp>
        <p:nvGrpSpPr>
          <p:cNvPr id="3" name="Group 47"/>
          <p:cNvGrpSpPr>
            <a:grpSpLocks/>
          </p:cNvGrpSpPr>
          <p:nvPr/>
        </p:nvGrpSpPr>
        <p:grpSpPr bwMode="auto">
          <a:xfrm>
            <a:off x="2362200" y="5257800"/>
            <a:ext cx="685800" cy="1219200"/>
            <a:chOff x="1248" y="3216"/>
            <a:chExt cx="432" cy="768"/>
          </a:xfrm>
        </p:grpSpPr>
        <p:sp>
          <p:nvSpPr>
            <p:cNvPr id="389168" name="Rectangle 48"/>
            <p:cNvSpPr>
              <a:spLocks noChangeArrowheads="1"/>
            </p:cNvSpPr>
            <p:nvPr/>
          </p:nvSpPr>
          <p:spPr bwMode="auto">
            <a:xfrm>
              <a:off x="1248" y="3216"/>
              <a:ext cx="432" cy="19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89169" name="Rectangle 49"/>
            <p:cNvSpPr>
              <a:spLocks noChangeArrowheads="1"/>
            </p:cNvSpPr>
            <p:nvPr/>
          </p:nvSpPr>
          <p:spPr bwMode="auto">
            <a:xfrm>
              <a:off x="1248" y="3504"/>
              <a:ext cx="432" cy="19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89170" name="Rectangle 50"/>
            <p:cNvSpPr>
              <a:spLocks noChangeArrowheads="1"/>
            </p:cNvSpPr>
            <p:nvPr/>
          </p:nvSpPr>
          <p:spPr bwMode="auto">
            <a:xfrm>
              <a:off x="1248" y="3792"/>
              <a:ext cx="432" cy="19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F0C19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389171" name="Line 51"/>
            <p:cNvSpPr>
              <a:spLocks noChangeShapeType="1"/>
            </p:cNvSpPr>
            <p:nvPr/>
          </p:nvSpPr>
          <p:spPr bwMode="auto">
            <a:xfrm>
              <a:off x="1440" y="3312"/>
              <a:ext cx="0" cy="288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389172" name="Line 52"/>
            <p:cNvSpPr>
              <a:spLocks noChangeShapeType="1"/>
            </p:cNvSpPr>
            <p:nvPr/>
          </p:nvSpPr>
          <p:spPr bwMode="auto">
            <a:xfrm>
              <a:off x="1440" y="3648"/>
              <a:ext cx="0" cy="288"/>
            </a:xfrm>
            <a:prstGeom prst="line">
              <a:avLst/>
            </a:prstGeom>
            <a:noFill/>
            <a:ln w="38100">
              <a:solidFill>
                <a:srgbClr val="0F0C19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  <p:sp>
        <p:nvSpPr>
          <p:cNvPr id="389173" name="Text Box 53"/>
          <p:cNvSpPr txBox="1">
            <a:spLocks noChangeArrowheads="1"/>
          </p:cNvSpPr>
          <p:nvPr/>
        </p:nvSpPr>
        <p:spPr bwMode="auto">
          <a:xfrm>
            <a:off x="6019800" y="5181600"/>
            <a:ext cx="1843088" cy="82232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unmodified </a:t>
            </a:r>
          </a:p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free list</a:t>
            </a:r>
          </a:p>
        </p:txBody>
      </p:sp>
      <p:sp>
        <p:nvSpPr>
          <p:cNvPr id="389174" name="Rectangle 54"/>
          <p:cNvSpPr>
            <a:spLocks noChangeArrowheads="1"/>
          </p:cNvSpPr>
          <p:nvPr/>
        </p:nvSpPr>
        <p:spPr bwMode="auto">
          <a:xfrm>
            <a:off x="5105400" y="5791200"/>
            <a:ext cx="685800" cy="304800"/>
          </a:xfrm>
          <a:prstGeom prst="rect">
            <a:avLst/>
          </a:prstGeom>
          <a:solidFill>
            <a:srgbClr val="808080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89175" name="Rectangle 55"/>
          <p:cNvSpPr>
            <a:spLocks noChangeArrowheads="1"/>
          </p:cNvSpPr>
          <p:nvPr/>
        </p:nvSpPr>
        <p:spPr bwMode="auto">
          <a:xfrm>
            <a:off x="5105400" y="6324600"/>
            <a:ext cx="685800" cy="304800"/>
          </a:xfrm>
          <a:prstGeom prst="rect">
            <a:avLst/>
          </a:prstGeom>
          <a:solidFill>
            <a:srgbClr val="808080"/>
          </a:solidFill>
          <a:ln w="38100">
            <a:solidFill>
              <a:srgbClr val="0F0C19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89176" name="Line 56"/>
          <p:cNvSpPr>
            <a:spLocks noChangeShapeType="1"/>
          </p:cNvSpPr>
          <p:nvPr/>
        </p:nvSpPr>
        <p:spPr bwMode="auto">
          <a:xfrm>
            <a:off x="5410200" y="5410200"/>
            <a:ext cx="0" cy="5334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9177" name="Line 57"/>
          <p:cNvSpPr>
            <a:spLocks noChangeShapeType="1"/>
          </p:cNvSpPr>
          <p:nvPr/>
        </p:nvSpPr>
        <p:spPr bwMode="auto">
          <a:xfrm>
            <a:off x="5410200" y="6019800"/>
            <a:ext cx="0" cy="5334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9178" name="Freeform 58"/>
          <p:cNvSpPr>
            <a:spLocks/>
          </p:cNvSpPr>
          <p:nvPr/>
        </p:nvSpPr>
        <p:spPr bwMode="auto">
          <a:xfrm>
            <a:off x="1257300" y="4292600"/>
            <a:ext cx="3771900" cy="1117600"/>
          </a:xfrm>
          <a:custGeom>
            <a:avLst/>
            <a:gdLst/>
            <a:ahLst/>
            <a:cxnLst>
              <a:cxn ang="0">
                <a:pos x="648" y="32"/>
              </a:cxn>
              <a:cxn ang="0">
                <a:pos x="504" y="32"/>
              </a:cxn>
              <a:cxn ang="0">
                <a:pos x="312" y="224"/>
              </a:cxn>
              <a:cxn ang="0">
                <a:pos x="2376" y="704"/>
              </a:cxn>
            </a:cxnLst>
            <a:rect l="0" t="0" r="r" b="b"/>
            <a:pathLst>
              <a:path w="2376" h="704">
                <a:moveTo>
                  <a:pt x="648" y="32"/>
                </a:moveTo>
                <a:cubicBezTo>
                  <a:pt x="604" y="16"/>
                  <a:pt x="560" y="0"/>
                  <a:pt x="504" y="32"/>
                </a:cubicBezTo>
                <a:cubicBezTo>
                  <a:pt x="448" y="64"/>
                  <a:pt x="0" y="112"/>
                  <a:pt x="312" y="224"/>
                </a:cubicBezTo>
                <a:cubicBezTo>
                  <a:pt x="624" y="336"/>
                  <a:pt x="2024" y="624"/>
                  <a:pt x="2376" y="704"/>
                </a:cubicBezTo>
              </a:path>
            </a:pathLst>
          </a:custGeom>
          <a:noFill/>
          <a:ln w="38100" cap="flat" cmpd="sng">
            <a:solidFill>
              <a:srgbClr val="0F0C19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9179" name="Freeform 59"/>
          <p:cNvSpPr>
            <a:spLocks/>
          </p:cNvSpPr>
          <p:nvPr/>
        </p:nvSpPr>
        <p:spPr bwMode="auto">
          <a:xfrm>
            <a:off x="5181600" y="4267200"/>
            <a:ext cx="355600" cy="990600"/>
          </a:xfrm>
          <a:custGeom>
            <a:avLst/>
            <a:gdLst/>
            <a:ahLst/>
            <a:cxnLst>
              <a:cxn ang="0">
                <a:pos x="192" y="624"/>
              </a:cxn>
              <a:cxn ang="0">
                <a:pos x="192" y="96"/>
              </a:cxn>
              <a:cxn ang="0">
                <a:pos x="0" y="48"/>
              </a:cxn>
            </a:cxnLst>
            <a:rect l="0" t="0" r="r" b="b"/>
            <a:pathLst>
              <a:path w="224" h="624">
                <a:moveTo>
                  <a:pt x="192" y="624"/>
                </a:moveTo>
                <a:cubicBezTo>
                  <a:pt x="208" y="408"/>
                  <a:pt x="224" y="192"/>
                  <a:pt x="192" y="96"/>
                </a:cubicBezTo>
                <a:cubicBezTo>
                  <a:pt x="160" y="0"/>
                  <a:pt x="80" y="24"/>
                  <a:pt x="0" y="48"/>
                </a:cubicBezTo>
              </a:path>
            </a:pathLst>
          </a:custGeom>
          <a:noFill/>
          <a:ln w="38100" cap="flat" cmpd="sng">
            <a:solidFill>
              <a:srgbClr val="0F0C19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89180" name="Text Box 60"/>
          <p:cNvSpPr txBox="1">
            <a:spLocks noChangeArrowheads="1"/>
          </p:cNvSpPr>
          <p:nvPr/>
        </p:nvSpPr>
        <p:spPr bwMode="auto">
          <a:xfrm>
            <a:off x="5562600" y="4343400"/>
            <a:ext cx="83661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FF0000"/>
                </a:solidFill>
                <a:latin typeface="Comic Sans MS" pitchFamily="66" charset="0"/>
              </a:rPr>
              <a:t>used</a:t>
            </a:r>
          </a:p>
        </p:txBody>
      </p:sp>
      <p:sp>
        <p:nvSpPr>
          <p:cNvPr id="389181" name="Text Box 61"/>
          <p:cNvSpPr txBox="1">
            <a:spLocks noChangeArrowheads="1"/>
          </p:cNvSpPr>
          <p:nvPr/>
        </p:nvSpPr>
        <p:spPr bwMode="auto">
          <a:xfrm>
            <a:off x="3657600" y="4800600"/>
            <a:ext cx="8191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F0C19"/>
                </a:solidFill>
                <a:latin typeface="Comic Sans MS" pitchFamily="66" charset="0"/>
              </a:rPr>
              <a:t>free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0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Allocating Pages to Processes</a:t>
            </a:r>
          </a:p>
        </p:txBody>
      </p:sp>
      <p:sp>
        <p:nvSpPr>
          <p:cNvPr id="39014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sz="2400"/>
              <a:t>Global replacement</a:t>
            </a:r>
          </a:p>
          <a:p>
            <a:pPr lvl="1"/>
            <a:r>
              <a:rPr lang="en-US" sz="2000"/>
              <a:t>Single memory pool for entire system</a:t>
            </a:r>
          </a:p>
          <a:p>
            <a:pPr lvl="1"/>
            <a:r>
              <a:rPr lang="en-US" sz="2000"/>
              <a:t>On page fault, evict oldest page in the system</a:t>
            </a:r>
          </a:p>
          <a:p>
            <a:pPr lvl="1"/>
            <a:r>
              <a:rPr lang="en-US" sz="2000"/>
              <a:t>Problem: protection</a:t>
            </a:r>
          </a:p>
          <a:p>
            <a:r>
              <a:rPr lang="en-US" sz="2400"/>
              <a:t>Local (per-process) replacement</a:t>
            </a:r>
          </a:p>
          <a:p>
            <a:pPr lvl="1"/>
            <a:r>
              <a:rPr lang="en-US" sz="2000"/>
              <a:t>Have a separate pool of pages for each process</a:t>
            </a:r>
          </a:p>
          <a:p>
            <a:pPr lvl="1"/>
            <a:r>
              <a:rPr lang="en-US" sz="2000"/>
              <a:t>Page fault in one process can only replace pages from its own process</a:t>
            </a:r>
          </a:p>
          <a:p>
            <a:pPr lvl="1"/>
            <a:r>
              <a:rPr lang="en-US" sz="2000"/>
              <a:t>Problem: might have idle resources</a:t>
            </a: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D25DF-E0DC-47F0-A0D8-4E6412BDADFA}" type="slidenum">
              <a:rPr lang="en-US"/>
              <a:pPr/>
              <a:t>42</a:t>
            </a:fld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13</TotalTime>
  <Words>2356</Words>
  <Application>Microsoft Office PowerPoint</Application>
  <PresentationFormat>On-screen Show (4:3)</PresentationFormat>
  <Paragraphs>639</Paragraphs>
  <Slides>42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42</vt:i4>
      </vt:variant>
    </vt:vector>
  </HeadingPairs>
  <TitlesOfParts>
    <vt:vector size="43" baseType="lpstr">
      <vt:lpstr>Flow</vt:lpstr>
      <vt:lpstr>Memory Management</vt:lpstr>
      <vt:lpstr>How to create a process?</vt:lpstr>
      <vt:lpstr>What does process look like?</vt:lpstr>
      <vt:lpstr>Processes in Memory</vt:lpstr>
      <vt:lpstr>Issues</vt:lpstr>
      <vt:lpstr>Scheme 1: Load-time Linking</vt:lpstr>
      <vt:lpstr>Scheme 2: Execution-time Linking</vt:lpstr>
      <vt:lpstr>Dynamic Translation</vt:lpstr>
      <vt:lpstr>Logical and Physical Addresses</vt:lpstr>
      <vt:lpstr>Scheme 2: Discussion</vt:lpstr>
      <vt:lpstr>Segmentation</vt:lpstr>
      <vt:lpstr>Types of Segments</vt:lpstr>
      <vt:lpstr>Lots of Segments</vt:lpstr>
      <vt:lpstr>Mapping Segments</vt:lpstr>
      <vt:lpstr>Segmentation Example</vt:lpstr>
      <vt:lpstr>Segmentation: Discussion</vt:lpstr>
      <vt:lpstr>Fragmentation</vt:lpstr>
      <vt:lpstr>Paging</vt:lpstr>
      <vt:lpstr>Mapping Pages</vt:lpstr>
      <vt:lpstr>Paging: Hardware Support</vt:lpstr>
      <vt:lpstr>MMU includes a cache</vt:lpstr>
      <vt:lpstr>Paging: Discussion</vt:lpstr>
      <vt:lpstr>Size of the page</vt:lpstr>
      <vt:lpstr>Paging + Segmentation</vt:lpstr>
      <vt:lpstr>Segmented Paging Example</vt:lpstr>
      <vt:lpstr>Handling PT size</vt:lpstr>
      <vt:lpstr>Virtual Memory</vt:lpstr>
      <vt:lpstr>What is virtual memory?</vt:lpstr>
      <vt:lpstr>Virtual Memory</vt:lpstr>
      <vt:lpstr>How does VM work?</vt:lpstr>
      <vt:lpstr>Page Faults</vt:lpstr>
      <vt:lpstr>Resuming after a page fault</vt:lpstr>
      <vt:lpstr>When to fetch?</vt:lpstr>
      <vt:lpstr>What to replace?</vt:lpstr>
      <vt:lpstr>Page Replacement Algorithms</vt:lpstr>
      <vt:lpstr>Example: FIFO, OPT</vt:lpstr>
      <vt:lpstr>Implementing Perfect LRU</vt:lpstr>
      <vt:lpstr>LRU: Clock Algorithm</vt:lpstr>
      <vt:lpstr>LRU with large memory</vt:lpstr>
      <vt:lpstr>Clock Algorithm: Discussion</vt:lpstr>
      <vt:lpstr>Page Buffering</vt:lpstr>
      <vt:lpstr>Allocating Pages to Processes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Memory Management</dc:title>
  <dc:creator>ken</dc:creator>
  <cp:lastModifiedBy>ken</cp:lastModifiedBy>
  <cp:revision>3</cp:revision>
  <dcterms:created xsi:type="dcterms:W3CDTF">2006-08-16T00:00:00Z</dcterms:created>
  <dcterms:modified xsi:type="dcterms:W3CDTF">2009-02-18T14:03:23Z</dcterms:modified>
</cp:coreProperties>
</file>