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7"/>
  </p:notesMasterIdLst>
  <p:handoutMasterIdLst>
    <p:handoutMasterId r:id="rId38"/>
  </p:handoutMasterIdLst>
  <p:sldIdLst>
    <p:sldId id="256" r:id="rId2"/>
    <p:sldId id="258" r:id="rId3"/>
    <p:sldId id="259" r:id="rId4"/>
    <p:sldId id="260" r:id="rId5"/>
    <p:sldId id="261" r:id="rId6"/>
    <p:sldId id="277" r:id="rId7"/>
    <p:sldId id="262" r:id="rId8"/>
    <p:sldId id="263" r:id="rId9"/>
    <p:sldId id="264" r:id="rId10"/>
    <p:sldId id="278" r:id="rId11"/>
    <p:sldId id="266" r:id="rId12"/>
    <p:sldId id="267" r:id="rId13"/>
    <p:sldId id="279" r:id="rId14"/>
    <p:sldId id="268" r:id="rId15"/>
    <p:sldId id="270" r:id="rId16"/>
    <p:sldId id="280" r:id="rId17"/>
    <p:sldId id="271" r:id="rId18"/>
    <p:sldId id="282" r:id="rId19"/>
    <p:sldId id="281" r:id="rId20"/>
    <p:sldId id="283" r:id="rId21"/>
    <p:sldId id="272" r:id="rId22"/>
    <p:sldId id="273" r:id="rId23"/>
    <p:sldId id="274" r:id="rId24"/>
    <p:sldId id="275" r:id="rId25"/>
    <p:sldId id="289" r:id="rId26"/>
    <p:sldId id="290" r:id="rId27"/>
    <p:sldId id="291" r:id="rId28"/>
    <p:sldId id="292" r:id="rId29"/>
    <p:sldId id="293" r:id="rId30"/>
    <p:sldId id="294" r:id="rId31"/>
    <p:sldId id="295" r:id="rId32"/>
    <p:sldId id="296" r:id="rId33"/>
    <p:sldId id="297" r:id="rId34"/>
    <p:sldId id="298" r:id="rId35"/>
    <p:sldId id="299" r:id="rId36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66CC"/>
    <a:srgbClr val="FF6D6D"/>
    <a:srgbClr val="43FF9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538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DF636079-2CDA-49A4-A45C-6FDECE1C2FAF}" type="datetimeFigureOut">
              <a:rPr lang="en-US" smtClean="0"/>
              <a:pPr/>
              <a:t>2/11/2009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42021D15-5884-432A-8501-A6A7975CA87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fr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3AACDDB1-4F72-473F-9637-214E981E02A0}" type="datetimeFigureOut">
              <a:rPr lang="fr-FR" smtClean="0"/>
              <a:pPr/>
              <a:t>11/02/2009</a:t>
            </a:fld>
            <a:endParaRPr lang="fr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fr-B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AD0FCCD9-7302-4B99-AE54-6B805AC96DB7}" type="slidenum">
              <a:rPr lang="fr-BE" smtClean="0"/>
              <a:pPr/>
              <a:t>‹#›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2/11/2009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2/11/2009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800" dirty="0" smtClean="0">
                <a:solidFill>
                  <a:srgbClr val="43FF98"/>
                </a:solidFill>
              </a:rPr>
              <a:t>Deadlock (part II)</a:t>
            </a:r>
            <a:endParaRPr lang="en-US" sz="4800" dirty="0">
              <a:solidFill>
                <a:srgbClr val="43FF98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Ken </a:t>
            </a:r>
            <a:r>
              <a:rPr lang="en-US" dirty="0" err="1" smtClean="0"/>
              <a:t>Birman</a:t>
            </a:r>
            <a:endParaRPr lang="fr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000FF"/>
                </a:solidFill>
              </a:rPr>
              <a:t>Deadlock Prevention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/>
              <a:t>Can the OS prevent deadlocks?</a:t>
            </a:r>
          </a:p>
          <a:p>
            <a:r>
              <a:rPr lang="en-US" sz="2400" dirty="0"/>
              <a:t>Prevention: Negate one of necessary </a:t>
            </a:r>
            <a:r>
              <a:rPr lang="en-US" sz="2400" dirty="0" smtClean="0"/>
              <a:t>conditions.</a:t>
            </a:r>
          </a:p>
          <a:p>
            <a:endParaRPr lang="en-US" sz="2400" dirty="0" smtClean="0"/>
          </a:p>
          <a:p>
            <a:r>
              <a:rPr lang="en-US" sz="2400" dirty="0" smtClean="0"/>
              <a:t>Let’s try one by one…  </a:t>
            </a:r>
            <a:r>
              <a:rPr lang="en-US" sz="2000" b="1" i="1" dirty="0" smtClean="0"/>
              <a:t>Mutual exclusion</a:t>
            </a:r>
            <a:endParaRPr lang="en-US" sz="2000" b="1" i="1" dirty="0"/>
          </a:p>
          <a:p>
            <a:pPr lvl="1"/>
            <a:r>
              <a:rPr lang="en-US" dirty="0"/>
              <a:t>Make resources sharable</a:t>
            </a:r>
          </a:p>
          <a:p>
            <a:pPr lvl="1"/>
            <a:r>
              <a:rPr lang="en-US" dirty="0"/>
              <a:t>Not always </a:t>
            </a:r>
            <a:r>
              <a:rPr lang="en-US" dirty="0" smtClean="0"/>
              <a:t>possible: concurrency conflicts may arise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Example of a way to “share” a resource</a:t>
            </a:r>
          </a:p>
          <a:p>
            <a:pPr lvl="1"/>
            <a:r>
              <a:rPr lang="en-US" dirty="0" smtClean="0"/>
              <a:t>“Initiate work to be done asynchronously</a:t>
            </a:r>
          </a:p>
          <a:p>
            <a:pPr lvl="1"/>
            <a:r>
              <a:rPr lang="en-US" dirty="0" smtClean="0"/>
              <a:t>Later the O/S will do a notification when task finishes</a:t>
            </a:r>
            <a:endParaRPr lang="en-US" dirty="0"/>
          </a:p>
          <a:p>
            <a:pPr lvl="3">
              <a:buFontTx/>
              <a:buNone/>
            </a:pPr>
            <a:endParaRPr lang="en-US" sz="1600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663DE-FDB4-4FF2-A576-5626C9EDB890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000FF"/>
                </a:solidFill>
              </a:rPr>
              <a:t>Deadlock Prevention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35480"/>
            <a:ext cx="8458200" cy="4389120"/>
          </a:xfrm>
        </p:spPr>
        <p:txBody>
          <a:bodyPr>
            <a:normAutofit fontScale="92500" lnSpcReduction="10000"/>
          </a:bodyPr>
          <a:lstStyle/>
          <a:p>
            <a:r>
              <a:rPr lang="en-US" sz="2200" b="1" dirty="0" smtClean="0"/>
              <a:t>Hold </a:t>
            </a:r>
            <a:r>
              <a:rPr lang="en-US" sz="2200" b="1" dirty="0"/>
              <a:t>and wait</a:t>
            </a:r>
          </a:p>
          <a:p>
            <a:pPr lvl="1"/>
            <a:r>
              <a:rPr lang="en-US" dirty="0" smtClean="0"/>
              <a:t>One option: if you need to wait, must release resources, then re-acquire them after wait is finished (very awkward)</a:t>
            </a:r>
          </a:p>
          <a:p>
            <a:pPr lvl="1"/>
            <a:r>
              <a:rPr lang="en-US" dirty="0" smtClean="0"/>
              <a:t>Or simply request everything all at once in one shot</a:t>
            </a:r>
          </a:p>
          <a:p>
            <a:pPr lvl="1"/>
            <a:endParaRPr lang="en-US" dirty="0" smtClean="0">
              <a:sym typeface="Symbol" pitchFamily="18" charset="2"/>
            </a:endParaRPr>
          </a:p>
          <a:p>
            <a:r>
              <a:rPr lang="en-US" dirty="0" smtClean="0">
                <a:sym typeface="Symbol" pitchFamily="18" charset="2"/>
              </a:rPr>
              <a:t>These both have issues</a:t>
            </a:r>
            <a:endParaRPr lang="en-US" dirty="0" smtClean="0">
              <a:sym typeface="Symbol" pitchFamily="18" charset="2"/>
            </a:endParaRPr>
          </a:p>
          <a:p>
            <a:pPr lvl="1">
              <a:buFontTx/>
              <a:buBlip>
                <a:blip r:embed="rId2"/>
              </a:buBlip>
            </a:pPr>
            <a:r>
              <a:rPr lang="en-US" dirty="0" smtClean="0"/>
              <a:t>First approach is inefficient (endlessly acquires/releases the same things.  Also attempt to reacquire a resource may fail)</a:t>
            </a:r>
          </a:p>
          <a:p>
            <a:pPr lvl="1">
              <a:buFontTx/>
              <a:buBlip>
                <a:blip r:embed="rId2"/>
              </a:buBlip>
            </a:pPr>
            <a:r>
              <a:rPr lang="en-US" dirty="0" smtClean="0"/>
              <a:t>In second, what if you don’t know what resources will be needed until you actually run the code? </a:t>
            </a:r>
            <a:endParaRPr lang="en-US" dirty="0"/>
          </a:p>
          <a:p>
            <a:pPr lvl="1">
              <a:buFontTx/>
              <a:buBlip>
                <a:blip r:embed="rId2"/>
              </a:buBlip>
            </a:pPr>
            <a:r>
              <a:rPr lang="en-US" dirty="0"/>
              <a:t>Starvation (if </a:t>
            </a:r>
            <a:r>
              <a:rPr lang="en-US" dirty="0" smtClean="0"/>
              <a:t>you request lots of very popular </a:t>
            </a:r>
            <a:r>
              <a:rPr lang="en-US" dirty="0"/>
              <a:t>resources)</a:t>
            </a:r>
          </a:p>
          <a:p>
            <a:pPr lvl="1">
              <a:buFontTx/>
              <a:buBlip>
                <a:blip r:embed="rId2"/>
              </a:buBlip>
            </a:pPr>
            <a:r>
              <a:rPr lang="en-US" dirty="0"/>
              <a:t>Low utilization </a:t>
            </a:r>
            <a:r>
              <a:rPr lang="en-US" dirty="0" smtClean="0"/>
              <a:t>(Might ask for things you don’t end up needing)</a:t>
            </a:r>
            <a:endParaRPr lang="en-US" dirty="0"/>
          </a:p>
          <a:p>
            <a:pPr lvl="3">
              <a:buFontTx/>
              <a:buNone/>
            </a:pPr>
            <a:endParaRPr lang="en-US" sz="1600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663DE-FDB4-4FF2-A576-5626C9EDB890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000FF"/>
                </a:solidFill>
              </a:rPr>
              <a:t>Deadlock Prevention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200" b="1" dirty="0" smtClean="0"/>
              <a:t>No </a:t>
            </a:r>
            <a:r>
              <a:rPr lang="en-US" sz="2200" b="1" dirty="0"/>
              <a:t>preemption: </a:t>
            </a:r>
          </a:p>
          <a:p>
            <a:pPr lvl="1"/>
            <a:r>
              <a:rPr lang="en-US" dirty="0"/>
              <a:t>Make resources </a:t>
            </a:r>
            <a:r>
              <a:rPr lang="en-US" dirty="0" err="1"/>
              <a:t>preemptable</a:t>
            </a:r>
            <a:r>
              <a:rPr lang="en-US" dirty="0"/>
              <a:t> (2 approaches)</a:t>
            </a:r>
          </a:p>
          <a:p>
            <a:pPr lvl="1"/>
            <a:r>
              <a:rPr lang="en-US" dirty="0"/>
              <a:t>Preempt requesting processes’ resources if all not available</a:t>
            </a:r>
          </a:p>
          <a:p>
            <a:pPr lvl="1"/>
            <a:r>
              <a:rPr lang="en-US" dirty="0"/>
              <a:t>Preempt resources of waiting processes to satisfy request</a:t>
            </a:r>
          </a:p>
          <a:p>
            <a:pPr lvl="1"/>
            <a:r>
              <a:rPr lang="en-US" dirty="0"/>
              <a:t>Good when easy to save and restore state of resource</a:t>
            </a:r>
          </a:p>
          <a:p>
            <a:pPr lvl="2"/>
            <a:r>
              <a:rPr lang="en-US" sz="1700" dirty="0"/>
              <a:t>CPU registers, memory </a:t>
            </a:r>
            <a:r>
              <a:rPr lang="en-US" sz="1700" dirty="0" smtClean="0"/>
              <a:t>virtualization</a:t>
            </a:r>
          </a:p>
          <a:p>
            <a:pPr lvl="2"/>
            <a:endParaRPr lang="en-US" sz="1700" dirty="0"/>
          </a:p>
          <a:p>
            <a:r>
              <a:rPr lang="en-US" sz="2200" b="1" dirty="0"/>
              <a:t>Circular wait: (2 approaches)</a:t>
            </a:r>
          </a:p>
          <a:p>
            <a:pPr lvl="1"/>
            <a:r>
              <a:rPr lang="en-US" dirty="0"/>
              <a:t>Single lock for entire system? (Problems)</a:t>
            </a:r>
          </a:p>
          <a:p>
            <a:pPr lvl="1"/>
            <a:r>
              <a:rPr lang="en-US" dirty="0"/>
              <a:t>Impose partial ordering on resources, request them in order</a:t>
            </a:r>
          </a:p>
          <a:p>
            <a:pPr lvl="2"/>
            <a:endParaRPr lang="en-US" sz="1800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5C940-07F8-4836-8B3B-08627F538071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The last option is best</a:t>
            </a:r>
            <a:endParaRPr lang="fr-BE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Many systems use this last approach</a:t>
            </a:r>
          </a:p>
          <a:p>
            <a:pPr lvl="1"/>
            <a:r>
              <a:rPr lang="en-US" dirty="0" smtClean="0"/>
              <a:t>Impose some kind of ordering on resources, like alphabetical by name, or by distance from the root of a tree, or by position on a queue</a:t>
            </a:r>
          </a:p>
          <a:p>
            <a:pPr lvl="1"/>
            <a:r>
              <a:rPr lang="en-US" dirty="0" smtClean="0"/>
              <a:t>Ask for them in a fixed order (like smaller to larger)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This does assume a code structure that respects the rules… if you can’t do so, the approach may not be feasible in your application</a:t>
            </a:r>
            <a:endParaRPr lang="fr-BE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Ordering Prevents Circular </a:t>
            </a:r>
            <a:r>
              <a:rPr lang="en-US" dirty="0">
                <a:solidFill>
                  <a:srgbClr val="0000FF"/>
                </a:solidFill>
              </a:rPr>
              <a:t>Wait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/>
              <a:t>Order resources (lock1, lock2, …)</a:t>
            </a:r>
          </a:p>
          <a:p>
            <a:r>
              <a:rPr lang="en-US" sz="1800" dirty="0"/>
              <a:t>Acquire resources in strictly increasing/decreasing order</a:t>
            </a:r>
          </a:p>
          <a:p>
            <a:r>
              <a:rPr lang="en-US" sz="1800" dirty="0"/>
              <a:t>When requests to multiple resources of same order:</a:t>
            </a:r>
          </a:p>
          <a:p>
            <a:pPr lvl="1"/>
            <a:r>
              <a:rPr lang="en-US" sz="1600" dirty="0"/>
              <a:t>Make the request a single operation</a:t>
            </a:r>
          </a:p>
          <a:p>
            <a:r>
              <a:rPr lang="en-US" sz="1800" dirty="0"/>
              <a:t>Intuition: Cycle requires an edge from low to high, and from high to low numbered node, or to same node</a:t>
            </a:r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</p:txBody>
      </p:sp>
      <p:sp>
        <p:nvSpPr>
          <p:cNvPr id="2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5C100-5A8C-4976-B6CC-D5BC1D9FCE2E}" type="slidenum">
              <a:rPr lang="en-US"/>
              <a:pPr/>
              <a:t>14</a:t>
            </a:fld>
            <a:endParaRPr lang="en-US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533400" y="3733800"/>
            <a:ext cx="2895600" cy="2351088"/>
            <a:chOff x="1872" y="1918"/>
            <a:chExt cx="1824" cy="1481"/>
          </a:xfrm>
        </p:grpSpPr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1920" y="1968"/>
              <a:ext cx="1776" cy="1392"/>
              <a:chOff x="1296" y="1920"/>
              <a:chExt cx="1776" cy="1392"/>
            </a:xfrm>
          </p:grpSpPr>
          <p:sp>
            <p:nvSpPr>
              <p:cNvPr id="48134" name="Oval 6"/>
              <p:cNvSpPr>
                <a:spLocks noChangeArrowheads="1"/>
              </p:cNvSpPr>
              <p:nvPr/>
            </p:nvSpPr>
            <p:spPr bwMode="auto">
              <a:xfrm>
                <a:off x="1296" y="2400"/>
                <a:ext cx="288" cy="288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fr-BE"/>
              </a:p>
            </p:txBody>
          </p:sp>
          <p:sp>
            <p:nvSpPr>
              <p:cNvPr id="48135" name="Oval 7"/>
              <p:cNvSpPr>
                <a:spLocks noChangeArrowheads="1"/>
              </p:cNvSpPr>
              <p:nvPr/>
            </p:nvSpPr>
            <p:spPr bwMode="auto">
              <a:xfrm>
                <a:off x="2064" y="3024"/>
                <a:ext cx="288" cy="288"/>
              </a:xfrm>
              <a:prstGeom prst="ellipse">
                <a:avLst/>
              </a:prstGeom>
              <a:solidFill>
                <a:srgbClr val="CC00CC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fr-BE"/>
              </a:p>
            </p:txBody>
          </p:sp>
          <p:sp>
            <p:nvSpPr>
              <p:cNvPr id="48136" name="Oval 8"/>
              <p:cNvSpPr>
                <a:spLocks noChangeArrowheads="1"/>
              </p:cNvSpPr>
              <p:nvPr/>
            </p:nvSpPr>
            <p:spPr bwMode="auto">
              <a:xfrm>
                <a:off x="2784" y="2400"/>
                <a:ext cx="288" cy="288"/>
              </a:xfrm>
              <a:prstGeom prst="ellipse">
                <a:avLst/>
              </a:prstGeom>
              <a:solidFill>
                <a:schemeClr val="bg2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fr-BE"/>
              </a:p>
            </p:txBody>
          </p:sp>
          <p:sp>
            <p:nvSpPr>
              <p:cNvPr id="48137" name="Oval 9"/>
              <p:cNvSpPr>
                <a:spLocks noChangeArrowheads="1"/>
              </p:cNvSpPr>
              <p:nvPr/>
            </p:nvSpPr>
            <p:spPr bwMode="auto">
              <a:xfrm>
                <a:off x="2016" y="1920"/>
                <a:ext cx="288" cy="288"/>
              </a:xfrm>
              <a:prstGeom prst="ellipse">
                <a:avLst/>
              </a:prstGeom>
              <a:solidFill>
                <a:srgbClr val="66FF66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fr-BE"/>
              </a:p>
            </p:txBody>
          </p:sp>
          <p:sp>
            <p:nvSpPr>
              <p:cNvPr id="48138" name="Line 10"/>
              <p:cNvSpPr>
                <a:spLocks noChangeShapeType="1"/>
              </p:cNvSpPr>
              <p:nvPr/>
            </p:nvSpPr>
            <p:spPr bwMode="auto">
              <a:xfrm flipH="1" flipV="1">
                <a:off x="2304" y="2112"/>
                <a:ext cx="480" cy="336"/>
              </a:xfrm>
              <a:prstGeom prst="line">
                <a:avLst/>
              </a:prstGeom>
              <a:noFill/>
              <a:ln w="57150">
                <a:solidFill>
                  <a:srgbClr val="0F0C19"/>
                </a:solidFill>
                <a:round/>
                <a:headEnd type="none" w="sm" len="sm"/>
                <a:tailEnd type="triangle" w="sm" len="sm"/>
              </a:ln>
              <a:effectLst/>
            </p:spPr>
            <p:txBody>
              <a:bodyPr wrap="none" anchor="ctr"/>
              <a:lstStyle/>
              <a:p>
                <a:endParaRPr lang="fr-BE"/>
              </a:p>
            </p:txBody>
          </p:sp>
          <p:sp>
            <p:nvSpPr>
              <p:cNvPr id="48139" name="Line 11"/>
              <p:cNvSpPr>
                <a:spLocks noChangeShapeType="1"/>
              </p:cNvSpPr>
              <p:nvPr/>
            </p:nvSpPr>
            <p:spPr bwMode="auto">
              <a:xfrm flipH="1">
                <a:off x="1488" y="2112"/>
                <a:ext cx="576" cy="384"/>
              </a:xfrm>
              <a:prstGeom prst="line">
                <a:avLst/>
              </a:prstGeom>
              <a:noFill/>
              <a:ln w="57150">
                <a:solidFill>
                  <a:srgbClr val="0F0C19"/>
                </a:solidFill>
                <a:round/>
                <a:headEnd type="none" w="sm" len="sm"/>
                <a:tailEnd type="triangle" w="sm" len="sm"/>
              </a:ln>
              <a:effectLst/>
            </p:spPr>
            <p:txBody>
              <a:bodyPr wrap="none" anchor="ctr"/>
              <a:lstStyle/>
              <a:p>
                <a:endParaRPr lang="fr-BE"/>
              </a:p>
            </p:txBody>
          </p:sp>
          <p:sp>
            <p:nvSpPr>
              <p:cNvPr id="48140" name="Line 12"/>
              <p:cNvSpPr>
                <a:spLocks noChangeShapeType="1"/>
              </p:cNvSpPr>
              <p:nvPr/>
            </p:nvSpPr>
            <p:spPr bwMode="auto">
              <a:xfrm>
                <a:off x="1488" y="2688"/>
                <a:ext cx="672" cy="480"/>
              </a:xfrm>
              <a:prstGeom prst="line">
                <a:avLst/>
              </a:prstGeom>
              <a:noFill/>
              <a:ln w="57150">
                <a:solidFill>
                  <a:srgbClr val="0F0C19"/>
                </a:solidFill>
                <a:round/>
                <a:headEnd type="none" w="sm" len="sm"/>
                <a:tailEnd type="triangle" w="sm" len="sm"/>
              </a:ln>
              <a:effectLst/>
            </p:spPr>
            <p:txBody>
              <a:bodyPr wrap="none" anchor="ctr"/>
              <a:lstStyle/>
              <a:p>
                <a:endParaRPr lang="fr-BE"/>
              </a:p>
            </p:txBody>
          </p:sp>
          <p:sp>
            <p:nvSpPr>
              <p:cNvPr id="48141" name="Line 13"/>
              <p:cNvSpPr>
                <a:spLocks noChangeShapeType="1"/>
              </p:cNvSpPr>
              <p:nvPr/>
            </p:nvSpPr>
            <p:spPr bwMode="auto">
              <a:xfrm flipV="1">
                <a:off x="2352" y="2640"/>
                <a:ext cx="432" cy="480"/>
              </a:xfrm>
              <a:prstGeom prst="line">
                <a:avLst/>
              </a:prstGeom>
              <a:noFill/>
              <a:ln w="57150">
                <a:solidFill>
                  <a:srgbClr val="0F0C19"/>
                </a:solidFill>
                <a:round/>
                <a:headEnd type="none" w="sm" len="sm"/>
                <a:tailEnd type="triangle" w="sm" len="sm"/>
              </a:ln>
              <a:effectLst/>
            </p:spPr>
            <p:txBody>
              <a:bodyPr wrap="none" anchor="ctr"/>
              <a:lstStyle/>
              <a:p>
                <a:endParaRPr lang="fr-BE"/>
              </a:p>
            </p:txBody>
          </p:sp>
        </p:grpSp>
        <p:sp>
          <p:nvSpPr>
            <p:cNvPr id="48142" name="Text Box 14"/>
            <p:cNvSpPr txBox="1">
              <a:spLocks noChangeArrowheads="1"/>
            </p:cNvSpPr>
            <p:nvPr/>
          </p:nvSpPr>
          <p:spPr bwMode="auto">
            <a:xfrm>
              <a:off x="2678" y="1918"/>
              <a:ext cx="217" cy="327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chemeClr val="bg2"/>
                  </a:solidFill>
                  <a:latin typeface="Comic Sans MS" pitchFamily="66" charset="0"/>
                </a:rPr>
                <a:t>1</a:t>
              </a:r>
            </a:p>
          </p:txBody>
        </p:sp>
        <p:sp>
          <p:nvSpPr>
            <p:cNvPr id="48143" name="Text Box 15"/>
            <p:cNvSpPr txBox="1">
              <a:spLocks noChangeArrowheads="1"/>
            </p:cNvSpPr>
            <p:nvPr/>
          </p:nvSpPr>
          <p:spPr bwMode="auto">
            <a:xfrm>
              <a:off x="1872" y="2448"/>
              <a:ext cx="253" cy="327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chemeClr val="bg2"/>
                  </a:solidFill>
                  <a:latin typeface="Comic Sans MS" pitchFamily="66" charset="0"/>
                </a:rPr>
                <a:t>2</a:t>
              </a:r>
            </a:p>
          </p:txBody>
        </p:sp>
        <p:sp>
          <p:nvSpPr>
            <p:cNvPr id="48144" name="Text Box 16"/>
            <p:cNvSpPr txBox="1">
              <a:spLocks noChangeArrowheads="1"/>
            </p:cNvSpPr>
            <p:nvPr/>
          </p:nvSpPr>
          <p:spPr bwMode="auto">
            <a:xfrm>
              <a:off x="2688" y="3072"/>
              <a:ext cx="253" cy="327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chemeClr val="bg2"/>
                  </a:solidFill>
                  <a:latin typeface="Comic Sans MS" pitchFamily="66" charset="0"/>
                </a:rPr>
                <a:t>3</a:t>
              </a:r>
            </a:p>
          </p:txBody>
        </p:sp>
        <p:sp>
          <p:nvSpPr>
            <p:cNvPr id="48145" name="Text Box 17"/>
            <p:cNvSpPr txBox="1">
              <a:spLocks noChangeArrowheads="1"/>
            </p:cNvSpPr>
            <p:nvPr/>
          </p:nvSpPr>
          <p:spPr bwMode="auto">
            <a:xfrm>
              <a:off x="3360" y="2448"/>
              <a:ext cx="253" cy="327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0F0C19"/>
                  </a:solidFill>
                  <a:latin typeface="Comic Sans MS" pitchFamily="66" charset="0"/>
                </a:rPr>
                <a:t>4</a:t>
              </a:r>
            </a:p>
          </p:txBody>
        </p:sp>
      </p:grpSp>
      <p:grpSp>
        <p:nvGrpSpPr>
          <p:cNvPr id="4" name="Group 18"/>
          <p:cNvGrpSpPr>
            <a:grpSpLocks/>
          </p:cNvGrpSpPr>
          <p:nvPr/>
        </p:nvGrpSpPr>
        <p:grpSpPr bwMode="auto">
          <a:xfrm>
            <a:off x="7391400" y="4191000"/>
            <a:ext cx="927100" cy="1231900"/>
            <a:chOff x="1040" y="2968"/>
            <a:chExt cx="584" cy="776"/>
          </a:xfrm>
        </p:grpSpPr>
        <p:sp>
          <p:nvSpPr>
            <p:cNvPr id="48147" name="Oval 19"/>
            <p:cNvSpPr>
              <a:spLocks noChangeArrowheads="1"/>
            </p:cNvSpPr>
            <p:nvPr/>
          </p:nvSpPr>
          <p:spPr bwMode="auto">
            <a:xfrm>
              <a:off x="1056" y="3408"/>
              <a:ext cx="384" cy="336"/>
            </a:xfrm>
            <a:prstGeom prst="ellipse">
              <a:avLst/>
            </a:prstGeom>
            <a:solidFill>
              <a:srgbClr val="FFFF00"/>
            </a:solidFill>
            <a:ln w="57150">
              <a:solidFill>
                <a:srgbClr val="0F0C19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r>
                <a:rPr lang="en-US" sz="2800">
                  <a:solidFill>
                    <a:schemeClr val="bg2"/>
                  </a:solidFill>
                  <a:latin typeface="Comic Sans MS" pitchFamily="66" charset="0"/>
                </a:rPr>
                <a:t>1</a:t>
              </a:r>
            </a:p>
          </p:txBody>
        </p:sp>
        <p:sp>
          <p:nvSpPr>
            <p:cNvPr id="48148" name="Freeform 20"/>
            <p:cNvSpPr>
              <a:spLocks/>
            </p:cNvSpPr>
            <p:nvPr/>
          </p:nvSpPr>
          <p:spPr bwMode="auto">
            <a:xfrm>
              <a:off x="1040" y="2968"/>
              <a:ext cx="584" cy="488"/>
            </a:xfrm>
            <a:custGeom>
              <a:avLst/>
              <a:gdLst/>
              <a:ahLst/>
              <a:cxnLst>
                <a:cxn ang="0">
                  <a:pos x="304" y="488"/>
                </a:cxn>
                <a:cxn ang="0">
                  <a:pos x="544" y="104"/>
                </a:cxn>
                <a:cxn ang="0">
                  <a:pos x="64" y="56"/>
                </a:cxn>
                <a:cxn ang="0">
                  <a:pos x="160" y="440"/>
                </a:cxn>
              </a:cxnLst>
              <a:rect l="0" t="0" r="r" b="b"/>
              <a:pathLst>
                <a:path w="584" h="488">
                  <a:moveTo>
                    <a:pt x="304" y="488"/>
                  </a:moveTo>
                  <a:cubicBezTo>
                    <a:pt x="444" y="332"/>
                    <a:pt x="584" y="176"/>
                    <a:pt x="544" y="104"/>
                  </a:cubicBezTo>
                  <a:cubicBezTo>
                    <a:pt x="504" y="32"/>
                    <a:pt x="128" y="0"/>
                    <a:pt x="64" y="56"/>
                  </a:cubicBezTo>
                  <a:cubicBezTo>
                    <a:pt x="0" y="112"/>
                    <a:pt x="152" y="376"/>
                    <a:pt x="160" y="440"/>
                  </a:cubicBezTo>
                </a:path>
              </a:pathLst>
            </a:custGeom>
            <a:noFill/>
            <a:ln w="57150" cap="flat" cmpd="sng">
              <a:solidFill>
                <a:srgbClr val="0F0C19"/>
              </a:solidFill>
              <a:prstDash val="solid"/>
              <a:round/>
              <a:headEnd type="none" w="sm" len="sm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fr-BE"/>
            </a:p>
          </p:txBody>
        </p:sp>
      </p:grpSp>
      <p:sp>
        <p:nvSpPr>
          <p:cNvPr id="48149" name="Oval 21"/>
          <p:cNvSpPr>
            <a:spLocks noChangeArrowheads="1"/>
          </p:cNvSpPr>
          <p:nvPr/>
        </p:nvSpPr>
        <p:spPr bwMode="auto">
          <a:xfrm>
            <a:off x="4343400" y="4495800"/>
            <a:ext cx="457200" cy="457200"/>
          </a:xfrm>
          <a:prstGeom prst="ellipse">
            <a:avLst/>
          </a:prstGeom>
          <a:solidFill>
            <a:srgbClr val="66FF66"/>
          </a:solidFill>
          <a:ln w="57150">
            <a:solidFill>
              <a:srgbClr val="0F0C19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en-US" sz="2800">
                <a:solidFill>
                  <a:schemeClr val="bg2"/>
                </a:solidFill>
                <a:latin typeface="Comic Sans MS" pitchFamily="66" charset="0"/>
              </a:rPr>
              <a:t>1</a:t>
            </a:r>
          </a:p>
        </p:txBody>
      </p:sp>
      <p:sp>
        <p:nvSpPr>
          <p:cNvPr id="48150" name="Oval 22"/>
          <p:cNvSpPr>
            <a:spLocks noChangeArrowheads="1"/>
          </p:cNvSpPr>
          <p:nvPr/>
        </p:nvSpPr>
        <p:spPr bwMode="auto">
          <a:xfrm>
            <a:off x="5715000" y="4495800"/>
            <a:ext cx="457200" cy="457200"/>
          </a:xfrm>
          <a:prstGeom prst="ellipse">
            <a:avLst/>
          </a:prstGeom>
          <a:solidFill>
            <a:srgbClr val="FFFF00"/>
          </a:solidFill>
          <a:ln w="57150">
            <a:solidFill>
              <a:srgbClr val="0F0C19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en-US" sz="2800">
                <a:solidFill>
                  <a:schemeClr val="bg2"/>
                </a:solidFill>
                <a:latin typeface="Comic Sans MS" pitchFamily="66" charset="0"/>
              </a:rPr>
              <a:t>2</a:t>
            </a:r>
          </a:p>
        </p:txBody>
      </p:sp>
      <p:sp>
        <p:nvSpPr>
          <p:cNvPr id="48151" name="Freeform 23"/>
          <p:cNvSpPr>
            <a:spLocks/>
          </p:cNvSpPr>
          <p:nvPr/>
        </p:nvSpPr>
        <p:spPr bwMode="auto">
          <a:xfrm>
            <a:off x="4648200" y="4025900"/>
            <a:ext cx="1219200" cy="622300"/>
          </a:xfrm>
          <a:custGeom>
            <a:avLst/>
            <a:gdLst/>
            <a:ahLst/>
            <a:cxnLst>
              <a:cxn ang="0">
                <a:pos x="0" y="296"/>
              </a:cxn>
              <a:cxn ang="0">
                <a:pos x="384" y="8"/>
              </a:cxn>
              <a:cxn ang="0">
                <a:pos x="816" y="248"/>
              </a:cxn>
            </a:cxnLst>
            <a:rect l="0" t="0" r="r" b="b"/>
            <a:pathLst>
              <a:path w="816" h="296">
                <a:moveTo>
                  <a:pt x="0" y="296"/>
                </a:moveTo>
                <a:cubicBezTo>
                  <a:pt x="124" y="156"/>
                  <a:pt x="248" y="16"/>
                  <a:pt x="384" y="8"/>
                </a:cubicBezTo>
                <a:cubicBezTo>
                  <a:pt x="520" y="0"/>
                  <a:pt x="668" y="124"/>
                  <a:pt x="816" y="248"/>
                </a:cubicBezTo>
              </a:path>
            </a:pathLst>
          </a:custGeom>
          <a:noFill/>
          <a:ln w="57150" cap="flat" cmpd="sng">
            <a:solidFill>
              <a:srgbClr val="0F0C19"/>
            </a:solidFill>
            <a:prstDash val="solid"/>
            <a:round/>
            <a:headEnd type="none" w="sm" len="sm"/>
            <a:tailEnd type="triangle" w="med" len="med"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48152" name="Freeform 24"/>
          <p:cNvSpPr>
            <a:spLocks/>
          </p:cNvSpPr>
          <p:nvPr/>
        </p:nvSpPr>
        <p:spPr bwMode="auto">
          <a:xfrm flipH="1" flipV="1">
            <a:off x="4648200" y="4876800"/>
            <a:ext cx="1219200" cy="622300"/>
          </a:xfrm>
          <a:custGeom>
            <a:avLst/>
            <a:gdLst/>
            <a:ahLst/>
            <a:cxnLst>
              <a:cxn ang="0">
                <a:pos x="0" y="296"/>
              </a:cxn>
              <a:cxn ang="0">
                <a:pos x="384" y="8"/>
              </a:cxn>
              <a:cxn ang="0">
                <a:pos x="816" y="248"/>
              </a:cxn>
            </a:cxnLst>
            <a:rect l="0" t="0" r="r" b="b"/>
            <a:pathLst>
              <a:path w="816" h="296">
                <a:moveTo>
                  <a:pt x="0" y="296"/>
                </a:moveTo>
                <a:cubicBezTo>
                  <a:pt x="124" y="156"/>
                  <a:pt x="248" y="16"/>
                  <a:pt x="384" y="8"/>
                </a:cubicBezTo>
                <a:cubicBezTo>
                  <a:pt x="520" y="0"/>
                  <a:pt x="668" y="124"/>
                  <a:pt x="816" y="248"/>
                </a:cubicBezTo>
              </a:path>
            </a:pathLst>
          </a:custGeom>
          <a:noFill/>
          <a:ln w="57150" cap="flat" cmpd="sng">
            <a:solidFill>
              <a:srgbClr val="0F0C19"/>
            </a:solidFill>
            <a:prstDash val="solid"/>
            <a:round/>
            <a:headEnd type="none" w="sm" len="sm"/>
            <a:tailEnd type="triangle" w="med" len="med"/>
          </a:ln>
          <a:effectLst/>
        </p:spPr>
        <p:txBody>
          <a:bodyPr wrap="none" anchor="ctr"/>
          <a:lstStyle/>
          <a:p>
            <a:endParaRPr lang="fr-B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49" grpId="0" animBg="1"/>
      <p:bldP spid="48150" grpId="0" animBg="1"/>
      <p:bldP spid="48151" grpId="0" animBg="1"/>
      <p:bldP spid="4815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Banker’s Algorithm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 smtClean="0"/>
              <a:t>Avoids deadlock using an idea similar to the way banks manage credit cards</a:t>
            </a:r>
          </a:p>
          <a:p>
            <a:endParaRPr lang="en-US" sz="2400" dirty="0" smtClean="0">
              <a:sym typeface="Symbol" pitchFamily="18" charset="2"/>
            </a:endParaRPr>
          </a:p>
          <a:p>
            <a:r>
              <a:rPr lang="en-US" sz="2400" dirty="0" smtClean="0">
                <a:sym typeface="Symbol" pitchFamily="18" charset="2"/>
              </a:rPr>
              <a:t>For each process there is a “line of credit” corresponding to its maximum use of each kind of resource</a:t>
            </a:r>
          </a:p>
          <a:p>
            <a:pPr lvl="1"/>
            <a:r>
              <a:rPr lang="en-US" sz="1800" dirty="0" smtClean="0">
                <a:sym typeface="Symbol" pitchFamily="18" charset="2"/>
              </a:rPr>
              <a:t>E.g. “Sally can borrow up to $10,000 plus up to £1,500 and ¥3,000”</a:t>
            </a:r>
          </a:p>
          <a:p>
            <a:pPr lvl="1"/>
            <a:r>
              <a:rPr lang="en-US" sz="1800" dirty="0" smtClean="0">
                <a:sym typeface="Symbol" pitchFamily="18" charset="2"/>
              </a:rPr>
              <a:t>“Process P can use up to 10Mb of memory, and up to 25Gb of disk storage”</a:t>
            </a:r>
          </a:p>
          <a:p>
            <a:pPr lvl="1"/>
            <a:endParaRPr lang="en-US" sz="1800" dirty="0" smtClean="0">
              <a:sym typeface="Symbol" pitchFamily="18" charset="2"/>
            </a:endParaRPr>
          </a:p>
          <a:p>
            <a:r>
              <a:rPr lang="en-US" sz="2000" dirty="0" smtClean="0">
                <a:sym typeface="Symbol" pitchFamily="18" charset="2"/>
              </a:rPr>
              <a:t>Each separate resource would have its own limit.</a:t>
            </a:r>
          </a:p>
          <a:p>
            <a:endParaRPr lang="en-US" sz="2000" dirty="0" smtClean="0">
              <a:sym typeface="Symbol" pitchFamily="18" charset="2"/>
            </a:endParaRPr>
          </a:p>
          <a:p>
            <a:r>
              <a:rPr lang="en-US" sz="2000" dirty="0" smtClean="0">
                <a:sym typeface="Symbol" pitchFamily="18" charset="2"/>
              </a:rPr>
              <a:t>Banker needs to be sure that if customers pay their bills, it can pay the merchants.  Banker’s algorithm uses the identical idea for resources.</a:t>
            </a:r>
            <a:endParaRPr lang="en-US" sz="2000" dirty="0">
              <a:sym typeface="Symbol" pitchFamily="18" charset="2"/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F91EF-DFE8-4F31-8C51-B9DD696DA9CF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Safe State</a:t>
            </a:r>
            <a:endParaRPr lang="fr-BE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We’ll say that the system (the bank) is in a safe state if we know that there is some schedule that lets us run every process to completion</a:t>
            </a:r>
          </a:p>
          <a:p>
            <a:pPr lvl="1"/>
            <a:r>
              <a:rPr lang="en-US" dirty="0" smtClean="0"/>
              <a:t>When a process completes it releases its resources</a:t>
            </a:r>
          </a:p>
          <a:p>
            <a:pPr lvl="1"/>
            <a:r>
              <a:rPr lang="en-US" dirty="0" smtClean="0"/>
              <a:t>In effect, Sally pays her credit card bill, letting the bank collect the money needed to pay Brooks Brothers, where Harry just bought some shirts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Not every state is safe.  Bank is conservative: it makes you wait (when making a purchase) if granting that request right now would leave it in an unsafe state</a:t>
            </a:r>
          </a:p>
          <a:p>
            <a:pPr lvl="1"/>
            <a:endParaRPr lang="en-US" dirty="0" smtClean="0"/>
          </a:p>
          <a:p>
            <a:endParaRPr lang="fr-BE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Safe </a:t>
            </a:r>
            <a:r>
              <a:rPr lang="en-US" dirty="0" smtClean="0">
                <a:solidFill>
                  <a:srgbClr val="0000FF"/>
                </a:solidFill>
              </a:rPr>
              <a:t>State with Resources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 smtClean="0"/>
              <a:t>Consider a system with processes </a:t>
            </a:r>
            <a:r>
              <a:rPr lang="en-US" sz="2400" dirty="0" smtClean="0">
                <a:solidFill>
                  <a:srgbClr val="000000"/>
                </a:solidFill>
              </a:rPr>
              <a:t>{P</a:t>
            </a:r>
            <a:r>
              <a:rPr lang="en-US" sz="2400" baseline="-25000" dirty="0" smtClean="0">
                <a:solidFill>
                  <a:srgbClr val="000000"/>
                </a:solidFill>
              </a:rPr>
              <a:t>1</a:t>
            </a:r>
            <a:r>
              <a:rPr lang="en-US" sz="2400" dirty="0" smtClean="0">
                <a:solidFill>
                  <a:srgbClr val="000000"/>
                </a:solidFill>
              </a:rPr>
              <a:t>, P</a:t>
            </a:r>
            <a:r>
              <a:rPr lang="en-US" sz="2400" baseline="-25000" dirty="0" smtClean="0">
                <a:solidFill>
                  <a:srgbClr val="000000"/>
                </a:solidFill>
              </a:rPr>
              <a:t>2</a:t>
            </a:r>
            <a:r>
              <a:rPr lang="en-US" sz="2400" dirty="0" smtClean="0">
                <a:solidFill>
                  <a:srgbClr val="000000"/>
                </a:solidFill>
              </a:rPr>
              <a:t>,…, </a:t>
            </a:r>
            <a:r>
              <a:rPr lang="en-US" sz="2400" dirty="0" err="1" smtClean="0">
                <a:solidFill>
                  <a:srgbClr val="000000"/>
                </a:solidFill>
              </a:rPr>
              <a:t>P</a:t>
            </a:r>
            <a:r>
              <a:rPr lang="en-US" sz="2400" baseline="-25000" dirty="0" err="1" smtClean="0">
                <a:solidFill>
                  <a:srgbClr val="000000"/>
                </a:solidFill>
              </a:rPr>
              <a:t>n</a:t>
            </a:r>
            <a:r>
              <a:rPr lang="en-US" sz="2400" dirty="0" smtClean="0">
                <a:solidFill>
                  <a:srgbClr val="000000"/>
                </a:solidFill>
              </a:rPr>
              <a:t>}, </a:t>
            </a:r>
            <a:endParaRPr lang="en-US" sz="2400" dirty="0" smtClean="0">
              <a:solidFill>
                <a:srgbClr val="000000"/>
              </a:solidFill>
            </a:endParaRPr>
          </a:p>
          <a:p>
            <a:pPr>
              <a:lnSpc>
                <a:spcPct val="90000"/>
              </a:lnSpc>
            </a:pPr>
            <a:endParaRPr lang="en-US" sz="2400" dirty="0" smtClean="0">
              <a:solidFill>
                <a:srgbClr val="000000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400" dirty="0" smtClean="0"/>
              <a:t>Let’s say that an “execution order” is just an ordering on these processes, perhaps </a:t>
            </a:r>
            <a:r>
              <a:rPr lang="en-US" sz="2400" dirty="0" smtClean="0">
                <a:solidFill>
                  <a:srgbClr val="000000"/>
                </a:solidFill>
              </a:rPr>
              <a:t>{</a:t>
            </a:r>
            <a:r>
              <a:rPr lang="en-US" sz="2400" dirty="0" smtClean="0">
                <a:solidFill>
                  <a:srgbClr val="000000"/>
                </a:solidFill>
              </a:rPr>
              <a:t>P</a:t>
            </a:r>
            <a:r>
              <a:rPr lang="en-US" sz="2400" baseline="-25000" dirty="0" smtClean="0">
                <a:solidFill>
                  <a:srgbClr val="000000"/>
                </a:solidFill>
              </a:rPr>
              <a:t>3</a:t>
            </a:r>
            <a:r>
              <a:rPr lang="en-US" sz="2400" dirty="0" smtClean="0">
                <a:solidFill>
                  <a:srgbClr val="000000"/>
                </a:solidFill>
              </a:rPr>
              <a:t>, P</a:t>
            </a:r>
            <a:r>
              <a:rPr lang="en-US" sz="2400" baseline="-25000" dirty="0" smtClean="0">
                <a:solidFill>
                  <a:srgbClr val="000000"/>
                </a:solidFill>
              </a:rPr>
              <a:t>1</a:t>
            </a:r>
            <a:r>
              <a:rPr lang="en-US" sz="2400" dirty="0" smtClean="0">
                <a:solidFill>
                  <a:srgbClr val="000000"/>
                </a:solidFill>
              </a:rPr>
              <a:t>,…, P</a:t>
            </a:r>
            <a:r>
              <a:rPr lang="en-US" sz="2400" baseline="-25000" dirty="0" smtClean="0">
                <a:solidFill>
                  <a:srgbClr val="000000"/>
                </a:solidFill>
              </a:rPr>
              <a:t>5</a:t>
            </a:r>
            <a:r>
              <a:rPr lang="en-US" sz="2400" dirty="0" smtClean="0">
                <a:solidFill>
                  <a:srgbClr val="000000"/>
                </a:solidFill>
              </a:rPr>
              <a:t>}</a:t>
            </a:r>
          </a:p>
          <a:p>
            <a:pPr>
              <a:lnSpc>
                <a:spcPct val="90000"/>
              </a:lnSpc>
            </a:pPr>
            <a:endParaRPr lang="en-US" sz="2400" dirty="0" smtClean="0">
              <a:solidFill>
                <a:srgbClr val="000000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400" dirty="0" smtClean="0">
                <a:solidFill>
                  <a:srgbClr val="000000"/>
                </a:solidFill>
              </a:rPr>
              <a:t>If we know the maximum resource needs for each process, we can ask if a given execution order makes sense</a:t>
            </a:r>
          </a:p>
          <a:p>
            <a:pPr lvl="1">
              <a:lnSpc>
                <a:spcPct val="90000"/>
              </a:lnSpc>
            </a:pPr>
            <a:r>
              <a:rPr lang="en-US" sz="2200" dirty="0" smtClean="0">
                <a:solidFill>
                  <a:srgbClr val="000000"/>
                </a:solidFill>
              </a:rPr>
              <a:t>E.g. to run P</a:t>
            </a:r>
            <a:r>
              <a:rPr lang="en-US" sz="2200" baseline="-25000" dirty="0" smtClean="0">
                <a:solidFill>
                  <a:srgbClr val="000000"/>
                </a:solidFill>
              </a:rPr>
              <a:t>3</a:t>
            </a:r>
            <a:r>
              <a:rPr lang="en-US" sz="2200" dirty="0" smtClean="0">
                <a:solidFill>
                  <a:srgbClr val="000000"/>
                </a:solidFill>
              </a:rPr>
              <a:t> perhaps we need a maximum of 10Gb disk space</a:t>
            </a:r>
          </a:p>
          <a:p>
            <a:pPr lvl="1">
              <a:lnSpc>
                <a:spcPct val="90000"/>
              </a:lnSpc>
            </a:pPr>
            <a:r>
              <a:rPr lang="en-US" sz="2200" dirty="0" smtClean="0">
                <a:solidFill>
                  <a:srgbClr val="000000"/>
                </a:solidFill>
              </a:rPr>
              <a:t>We can ask: do we actually </a:t>
            </a:r>
            <a:r>
              <a:rPr lang="en-US" sz="2200" i="1" dirty="0" smtClean="0">
                <a:solidFill>
                  <a:srgbClr val="000000"/>
                </a:solidFill>
              </a:rPr>
              <a:t>have </a:t>
            </a:r>
            <a:r>
              <a:rPr lang="en-US" sz="2200" dirty="0" smtClean="0">
                <a:solidFill>
                  <a:srgbClr val="000000"/>
                </a:solidFill>
              </a:rPr>
              <a:t>that much available?</a:t>
            </a:r>
          </a:p>
          <a:p>
            <a:pPr lvl="1">
              <a:lnSpc>
                <a:spcPct val="90000"/>
              </a:lnSpc>
            </a:pPr>
            <a:endParaRPr lang="en-US" sz="2200" dirty="0" smtClean="0">
              <a:solidFill>
                <a:srgbClr val="000000"/>
              </a:solidFill>
            </a:endParaRPr>
          </a:p>
          <a:p>
            <a:pPr>
              <a:lnSpc>
                <a:spcPct val="90000"/>
              </a:lnSpc>
            </a:pPr>
            <a:r>
              <a:rPr lang="en-US" dirty="0" smtClean="0">
                <a:solidFill>
                  <a:srgbClr val="000000"/>
                </a:solidFill>
              </a:rPr>
              <a:t>Of course once P</a:t>
            </a:r>
            <a:r>
              <a:rPr lang="en-US" baseline="-25000" dirty="0" smtClean="0">
                <a:solidFill>
                  <a:srgbClr val="000000"/>
                </a:solidFill>
              </a:rPr>
              <a:t>3</a:t>
            </a:r>
            <a:r>
              <a:rPr lang="en-US" dirty="0" smtClean="0">
                <a:solidFill>
                  <a:srgbClr val="000000"/>
                </a:solidFill>
              </a:rPr>
              <a:t> finishes, it will release that space</a:t>
            </a:r>
            <a:endParaRPr lang="en-US" dirty="0">
              <a:solidFill>
                <a:srgbClr val="000000"/>
              </a:solidFill>
            </a:endParaRPr>
          </a:p>
          <a:p>
            <a:pPr>
              <a:lnSpc>
                <a:spcPct val="90000"/>
              </a:lnSpc>
            </a:pP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7089E-21D5-4B45-90C5-743D874A7D31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Safe </a:t>
            </a:r>
            <a:r>
              <a:rPr lang="en-US" dirty="0" smtClean="0">
                <a:solidFill>
                  <a:srgbClr val="0000FF"/>
                </a:solidFill>
              </a:rPr>
              <a:t>State with Resources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 smtClean="0"/>
              <a:t>Consider a system with processes </a:t>
            </a:r>
            <a:r>
              <a:rPr lang="en-US" sz="2400" dirty="0" smtClean="0">
                <a:solidFill>
                  <a:srgbClr val="000000"/>
                </a:solidFill>
              </a:rPr>
              <a:t>{P</a:t>
            </a:r>
            <a:r>
              <a:rPr lang="en-US" sz="2400" baseline="-25000" dirty="0" smtClean="0">
                <a:solidFill>
                  <a:srgbClr val="000000"/>
                </a:solidFill>
              </a:rPr>
              <a:t>1</a:t>
            </a:r>
            <a:r>
              <a:rPr lang="en-US" sz="2400" dirty="0" smtClean="0">
                <a:solidFill>
                  <a:srgbClr val="000000"/>
                </a:solidFill>
              </a:rPr>
              <a:t>, P</a:t>
            </a:r>
            <a:r>
              <a:rPr lang="en-US" sz="2400" baseline="-25000" dirty="0" smtClean="0">
                <a:solidFill>
                  <a:srgbClr val="000000"/>
                </a:solidFill>
              </a:rPr>
              <a:t>2</a:t>
            </a:r>
            <a:r>
              <a:rPr lang="en-US" sz="2400" dirty="0" smtClean="0">
                <a:solidFill>
                  <a:srgbClr val="000000"/>
                </a:solidFill>
              </a:rPr>
              <a:t>,…, </a:t>
            </a:r>
            <a:r>
              <a:rPr lang="en-US" sz="2400" dirty="0" err="1" smtClean="0">
                <a:solidFill>
                  <a:srgbClr val="000000"/>
                </a:solidFill>
              </a:rPr>
              <a:t>P</a:t>
            </a:r>
            <a:r>
              <a:rPr lang="en-US" sz="2400" baseline="-25000" dirty="0" err="1" smtClean="0">
                <a:solidFill>
                  <a:srgbClr val="000000"/>
                </a:solidFill>
              </a:rPr>
              <a:t>n</a:t>
            </a:r>
            <a:r>
              <a:rPr lang="en-US" sz="2400" dirty="0" smtClean="0">
                <a:solidFill>
                  <a:srgbClr val="000000"/>
                </a:solidFill>
              </a:rPr>
              <a:t>}, </a:t>
            </a:r>
            <a:endParaRPr lang="en-US" sz="2400" dirty="0" smtClean="0">
              <a:solidFill>
                <a:srgbClr val="000000"/>
              </a:solidFill>
            </a:endParaRPr>
          </a:p>
          <a:p>
            <a:pPr>
              <a:lnSpc>
                <a:spcPct val="90000"/>
              </a:lnSpc>
            </a:pPr>
            <a:endParaRPr lang="en-US" sz="2400" dirty="0" smtClean="0">
              <a:solidFill>
                <a:srgbClr val="000000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400" dirty="0" smtClean="0"/>
              <a:t>Let’s say that an “execution order” is just an ordering on these processes, perhaps </a:t>
            </a:r>
            <a:r>
              <a:rPr lang="en-US" sz="2400" dirty="0" smtClean="0">
                <a:solidFill>
                  <a:srgbClr val="000000"/>
                </a:solidFill>
              </a:rPr>
              <a:t>{</a:t>
            </a:r>
            <a:r>
              <a:rPr lang="en-US" sz="2400" dirty="0" smtClean="0">
                <a:solidFill>
                  <a:srgbClr val="000000"/>
                </a:solidFill>
              </a:rPr>
              <a:t>P</a:t>
            </a:r>
            <a:r>
              <a:rPr lang="en-US" sz="2400" baseline="-25000" dirty="0" smtClean="0">
                <a:solidFill>
                  <a:srgbClr val="000000"/>
                </a:solidFill>
              </a:rPr>
              <a:t>3</a:t>
            </a:r>
            <a:r>
              <a:rPr lang="en-US" sz="2400" dirty="0" smtClean="0">
                <a:solidFill>
                  <a:srgbClr val="000000"/>
                </a:solidFill>
              </a:rPr>
              <a:t>, P</a:t>
            </a:r>
            <a:r>
              <a:rPr lang="en-US" sz="2400" baseline="-25000" dirty="0" smtClean="0">
                <a:solidFill>
                  <a:srgbClr val="000000"/>
                </a:solidFill>
              </a:rPr>
              <a:t>1</a:t>
            </a:r>
            <a:r>
              <a:rPr lang="en-US" sz="2400" dirty="0" smtClean="0">
                <a:solidFill>
                  <a:srgbClr val="000000"/>
                </a:solidFill>
              </a:rPr>
              <a:t>,…, P</a:t>
            </a:r>
            <a:r>
              <a:rPr lang="en-US" sz="2400" baseline="-25000" dirty="0" smtClean="0">
                <a:solidFill>
                  <a:srgbClr val="000000"/>
                </a:solidFill>
              </a:rPr>
              <a:t>5</a:t>
            </a:r>
            <a:r>
              <a:rPr lang="en-US" sz="2400" dirty="0" smtClean="0">
                <a:solidFill>
                  <a:srgbClr val="000000"/>
                </a:solidFill>
              </a:rPr>
              <a:t>}</a:t>
            </a:r>
          </a:p>
          <a:p>
            <a:pPr>
              <a:lnSpc>
                <a:spcPct val="90000"/>
              </a:lnSpc>
            </a:pPr>
            <a:endParaRPr lang="en-US" sz="2400" dirty="0" smtClean="0">
              <a:solidFill>
                <a:srgbClr val="000000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400" dirty="0" smtClean="0">
                <a:solidFill>
                  <a:srgbClr val="000000"/>
                </a:solidFill>
              </a:rPr>
              <a:t>So: P</a:t>
            </a:r>
            <a:r>
              <a:rPr lang="en-US" sz="2400" baseline="-25000" dirty="0" smtClean="0">
                <a:solidFill>
                  <a:srgbClr val="000000"/>
                </a:solidFill>
              </a:rPr>
              <a:t>3</a:t>
            </a:r>
            <a:r>
              <a:rPr lang="en-US" sz="2400" dirty="0" smtClean="0">
                <a:solidFill>
                  <a:srgbClr val="000000"/>
                </a:solidFill>
              </a:rPr>
              <a:t> must be executable “now” (we can satisfy its maximum need), but then will release resources it holds</a:t>
            </a:r>
          </a:p>
          <a:p>
            <a:pPr>
              <a:lnSpc>
                <a:spcPct val="90000"/>
              </a:lnSpc>
            </a:pPr>
            <a:endParaRPr lang="en-US" sz="2400" dirty="0" smtClean="0">
              <a:solidFill>
                <a:srgbClr val="000000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400" dirty="0" smtClean="0">
                <a:solidFill>
                  <a:srgbClr val="000000"/>
                </a:solidFill>
              </a:rPr>
              <a:t>Then P</a:t>
            </a:r>
            <a:r>
              <a:rPr lang="en-US" sz="2400" baseline="-25000" dirty="0" smtClean="0">
                <a:solidFill>
                  <a:srgbClr val="000000"/>
                </a:solidFill>
              </a:rPr>
              <a:t>1</a:t>
            </a:r>
            <a:r>
              <a:rPr lang="en-US" sz="2400" dirty="0" smtClean="0">
                <a:solidFill>
                  <a:srgbClr val="000000"/>
                </a:solidFill>
              </a:rPr>
              <a:t> must be executable (if we reclaim P</a:t>
            </a:r>
            <a:r>
              <a:rPr lang="en-US" sz="2400" baseline="-25000" dirty="0" smtClean="0">
                <a:solidFill>
                  <a:srgbClr val="000000"/>
                </a:solidFill>
              </a:rPr>
              <a:t>3</a:t>
            </a:r>
            <a:r>
              <a:rPr lang="en-US" sz="2400" dirty="0" smtClean="0">
                <a:solidFill>
                  <a:srgbClr val="000000"/>
                </a:solidFill>
              </a:rPr>
              <a:t>’s resources, we’ll be able to satisfy P</a:t>
            </a:r>
            <a:r>
              <a:rPr lang="en-US" sz="2400" baseline="-25000" dirty="0" smtClean="0">
                <a:solidFill>
                  <a:srgbClr val="000000"/>
                </a:solidFill>
              </a:rPr>
              <a:t>1</a:t>
            </a:r>
            <a:r>
              <a:rPr lang="en-US" sz="2400" dirty="0" smtClean="0">
                <a:solidFill>
                  <a:srgbClr val="000000"/>
                </a:solidFill>
              </a:rPr>
              <a:t>’s worst-case needs)</a:t>
            </a:r>
          </a:p>
          <a:p>
            <a:pPr>
              <a:lnSpc>
                <a:spcPct val="90000"/>
              </a:lnSpc>
            </a:pPr>
            <a:r>
              <a:rPr lang="en-US" sz="2400" dirty="0" smtClean="0">
                <a:solidFill>
                  <a:srgbClr val="000000"/>
                </a:solidFill>
              </a:rPr>
              <a:t>… etc until every process is able to complete</a:t>
            </a:r>
            <a:endParaRPr lang="en-US" dirty="0">
              <a:solidFill>
                <a:srgbClr val="000000"/>
              </a:solidFill>
            </a:endParaRPr>
          </a:p>
          <a:p>
            <a:pPr>
              <a:lnSpc>
                <a:spcPct val="90000"/>
              </a:lnSpc>
            </a:pP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7089E-21D5-4B45-90C5-743D874A7D31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Safe </a:t>
            </a:r>
            <a:r>
              <a:rPr lang="en-US" dirty="0" smtClean="0">
                <a:solidFill>
                  <a:srgbClr val="0000FF"/>
                </a:solidFill>
              </a:rPr>
              <a:t>State with Resources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A state is said to be </a:t>
            </a:r>
            <a:r>
              <a:rPr lang="en-US" sz="2400" b="1" dirty="0"/>
              <a:t>safe</a:t>
            </a:r>
            <a:r>
              <a:rPr lang="en-US" sz="2400" dirty="0"/>
              <a:t>, if it has </a:t>
            </a:r>
            <a:r>
              <a:rPr lang="en-US" sz="2400" dirty="0" smtClean="0"/>
              <a:t>an execution sequence</a:t>
            </a:r>
            <a:endParaRPr lang="en-US" sz="2400" dirty="0"/>
          </a:p>
          <a:p>
            <a:pPr algn="ctr">
              <a:lnSpc>
                <a:spcPct val="90000"/>
              </a:lnSpc>
              <a:buFontTx/>
              <a:buNone/>
            </a:pPr>
            <a:r>
              <a:rPr lang="en-US" sz="2400" dirty="0">
                <a:solidFill>
                  <a:srgbClr val="000000"/>
                </a:solidFill>
              </a:rPr>
              <a:t>{</a:t>
            </a:r>
            <a:r>
              <a:rPr lang="en-US" sz="2400" dirty="0" smtClean="0">
                <a:solidFill>
                  <a:srgbClr val="000000"/>
                </a:solidFill>
              </a:rPr>
              <a:t>P</a:t>
            </a:r>
            <a:r>
              <a:rPr lang="en-US" sz="2400" baseline="-25000" dirty="0" smtClean="0">
                <a:solidFill>
                  <a:srgbClr val="000000"/>
                </a:solidFill>
              </a:rPr>
              <a:t>a</a:t>
            </a:r>
            <a:r>
              <a:rPr lang="en-US" sz="2400" dirty="0" smtClean="0">
                <a:solidFill>
                  <a:srgbClr val="000000"/>
                </a:solidFill>
              </a:rPr>
              <a:t>, </a:t>
            </a:r>
            <a:r>
              <a:rPr lang="en-US" sz="2400" dirty="0" err="1" smtClean="0">
                <a:solidFill>
                  <a:srgbClr val="000000"/>
                </a:solidFill>
              </a:rPr>
              <a:t>P</a:t>
            </a:r>
            <a:r>
              <a:rPr lang="en-US" sz="2400" baseline="-25000" dirty="0" err="1" smtClean="0">
                <a:solidFill>
                  <a:srgbClr val="000000"/>
                </a:solidFill>
              </a:rPr>
              <a:t>b</a:t>
            </a:r>
            <a:r>
              <a:rPr lang="en-US" sz="2400" dirty="0" smtClean="0">
                <a:solidFill>
                  <a:srgbClr val="000000"/>
                </a:solidFill>
              </a:rPr>
              <a:t>,…, </a:t>
            </a:r>
            <a:r>
              <a:rPr lang="en-US" sz="2400" dirty="0" err="1" smtClean="0">
                <a:solidFill>
                  <a:srgbClr val="000000"/>
                </a:solidFill>
              </a:rPr>
              <a:t>P</a:t>
            </a:r>
            <a:r>
              <a:rPr lang="en-US" sz="2400" baseline="-25000" dirty="0" err="1" smtClean="0">
                <a:solidFill>
                  <a:srgbClr val="000000"/>
                </a:solidFill>
              </a:rPr>
              <a:t>k</a:t>
            </a:r>
            <a:r>
              <a:rPr lang="en-US" sz="2400" dirty="0" smtClean="0">
                <a:solidFill>
                  <a:srgbClr val="000000"/>
                </a:solidFill>
              </a:rPr>
              <a:t>}, </a:t>
            </a:r>
            <a:r>
              <a:rPr lang="en-US" sz="2400" dirty="0">
                <a:solidFill>
                  <a:srgbClr val="000000"/>
                </a:solidFill>
              </a:rPr>
              <a:t>such that for each P</a:t>
            </a:r>
            <a:r>
              <a:rPr lang="en-US" sz="2400" baseline="-25000" dirty="0">
                <a:solidFill>
                  <a:srgbClr val="000000"/>
                </a:solidFill>
              </a:rPr>
              <a:t>i</a:t>
            </a:r>
            <a:r>
              <a:rPr lang="en-US" sz="2400" dirty="0">
                <a:solidFill>
                  <a:srgbClr val="000000"/>
                </a:solidFill>
              </a:rPr>
              <a:t>,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 dirty="0">
                <a:solidFill>
                  <a:srgbClr val="000000"/>
                </a:solidFill>
              </a:rPr>
              <a:t>	the resources that P</a:t>
            </a:r>
            <a:r>
              <a:rPr lang="en-US" sz="2400" baseline="-25000" dirty="0">
                <a:solidFill>
                  <a:srgbClr val="000000"/>
                </a:solidFill>
              </a:rPr>
              <a:t>i</a:t>
            </a:r>
            <a:r>
              <a:rPr lang="en-US" sz="2400" dirty="0">
                <a:solidFill>
                  <a:srgbClr val="000000"/>
                </a:solidFill>
              </a:rPr>
              <a:t> can still request can be satisfied by the currently available resources plus the resources held by all </a:t>
            </a:r>
            <a:r>
              <a:rPr lang="en-US" sz="2400" dirty="0" err="1">
                <a:solidFill>
                  <a:srgbClr val="000000"/>
                </a:solidFill>
              </a:rPr>
              <a:t>P</a:t>
            </a:r>
            <a:r>
              <a:rPr lang="en-US" sz="2400" baseline="-25000" dirty="0" err="1">
                <a:solidFill>
                  <a:srgbClr val="000000"/>
                </a:solidFill>
              </a:rPr>
              <a:t>j</a:t>
            </a:r>
            <a:r>
              <a:rPr lang="en-US" sz="2400" dirty="0">
                <a:solidFill>
                  <a:srgbClr val="000000"/>
                </a:solidFill>
              </a:rPr>
              <a:t>, where j &lt; </a:t>
            </a:r>
            <a:r>
              <a:rPr lang="en-US" sz="2400" dirty="0" smtClean="0">
                <a:solidFill>
                  <a:srgbClr val="000000"/>
                </a:solidFill>
              </a:rPr>
              <a:t>I</a:t>
            </a:r>
            <a:endParaRPr lang="en-US" sz="2400" dirty="0">
              <a:solidFill>
                <a:srgbClr val="000000"/>
              </a:solidFill>
            </a:endParaRPr>
          </a:p>
          <a:p>
            <a:pPr>
              <a:lnSpc>
                <a:spcPct val="90000"/>
              </a:lnSpc>
            </a:pPr>
            <a:endParaRPr lang="en-US" sz="2400" dirty="0" smtClean="0">
              <a:solidFill>
                <a:srgbClr val="000000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400" dirty="0" smtClean="0">
                <a:solidFill>
                  <a:srgbClr val="000000"/>
                </a:solidFill>
              </a:rPr>
              <a:t>How do we turn this definition into an algorithm?</a:t>
            </a:r>
          </a:p>
          <a:p>
            <a:pPr lvl="1">
              <a:lnSpc>
                <a:spcPct val="90000"/>
              </a:lnSpc>
            </a:pPr>
            <a:r>
              <a:rPr lang="en-US" sz="2200" dirty="0" smtClean="0">
                <a:solidFill>
                  <a:srgbClr val="000000"/>
                </a:solidFill>
              </a:rPr>
              <a:t>The idea is simple: keep track of resource allocations</a:t>
            </a:r>
          </a:p>
          <a:p>
            <a:pPr lvl="1">
              <a:lnSpc>
                <a:spcPct val="90000"/>
              </a:lnSpc>
            </a:pPr>
            <a:r>
              <a:rPr lang="en-US" sz="2200" dirty="0" smtClean="0">
                <a:solidFill>
                  <a:srgbClr val="000000"/>
                </a:solidFill>
              </a:rPr>
              <a:t>If a process makes a request</a:t>
            </a:r>
          </a:p>
          <a:p>
            <a:pPr lvl="2">
              <a:lnSpc>
                <a:spcPct val="90000"/>
              </a:lnSpc>
            </a:pPr>
            <a:r>
              <a:rPr lang="en-US" sz="1900" dirty="0" smtClean="0">
                <a:solidFill>
                  <a:srgbClr val="000000"/>
                </a:solidFill>
              </a:rPr>
              <a:t>Grant it if (and only if) the resulting state is safe</a:t>
            </a:r>
          </a:p>
          <a:p>
            <a:pPr lvl="2">
              <a:lnSpc>
                <a:spcPct val="90000"/>
              </a:lnSpc>
            </a:pPr>
            <a:r>
              <a:rPr lang="en-US" sz="1900" dirty="0" smtClean="0">
                <a:solidFill>
                  <a:srgbClr val="000000"/>
                </a:solidFill>
              </a:rPr>
              <a:t>Delay it if the resulting state would be unsafe</a:t>
            </a:r>
            <a:endParaRPr lang="en-US" sz="1900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7089E-21D5-4B45-90C5-743D874A7D31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Revisiting </a:t>
            </a:r>
            <a:r>
              <a:rPr lang="en-US" i="1" dirty="0" smtClean="0">
                <a:solidFill>
                  <a:srgbClr val="0000FF"/>
                </a:solidFill>
              </a:rPr>
              <a:t>resource deadlocks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2400"/>
              <a:t>There are non-shared computer resources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Maybe more than one instance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Printers, Semaphores, Tape drives, CPU</a:t>
            </a:r>
          </a:p>
          <a:p>
            <a:pPr>
              <a:lnSpc>
                <a:spcPct val="90000"/>
              </a:lnSpc>
            </a:pPr>
            <a:r>
              <a:rPr lang="en-US" sz="2400"/>
              <a:t>Processes need access to these resources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Acquire resource</a:t>
            </a:r>
          </a:p>
          <a:p>
            <a:pPr lvl="2">
              <a:lnSpc>
                <a:spcPct val="90000"/>
              </a:lnSpc>
            </a:pPr>
            <a:r>
              <a:rPr lang="en-US" sz="1800"/>
              <a:t>If resource is available, access is granted</a:t>
            </a:r>
          </a:p>
          <a:p>
            <a:pPr lvl="2">
              <a:lnSpc>
                <a:spcPct val="90000"/>
              </a:lnSpc>
            </a:pPr>
            <a:r>
              <a:rPr lang="en-US" sz="1800"/>
              <a:t>If not available, the process is blocked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Use resource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Release resource</a:t>
            </a:r>
          </a:p>
          <a:p>
            <a:pPr>
              <a:lnSpc>
                <a:spcPct val="90000"/>
              </a:lnSpc>
            </a:pPr>
            <a:r>
              <a:rPr lang="en-US" sz="2400"/>
              <a:t>Undesirable scenario: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Process A acquires resource 1, and is waiting for resource 2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Process B acquires resource 2, and is waiting for resource 1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000">
                <a:sym typeface="Symbol" pitchFamily="18" charset="2"/>
              </a:rPr>
              <a:t> Deadlock!</a:t>
            </a:r>
            <a:endParaRPr lang="en-US" sz="200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9EEFF-E888-4F9F-BD6E-72E7764AD286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Confusing because…</a:t>
            </a:r>
            <a:endParaRPr lang="fr-BE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382000" cy="4389120"/>
          </a:xfrm>
        </p:spPr>
        <p:txBody>
          <a:bodyPr>
            <a:normAutofit/>
          </a:bodyPr>
          <a:lstStyle/>
          <a:p>
            <a:r>
              <a:rPr lang="en-US" dirty="0" smtClean="0"/>
              <a:t>Keep in mind that the actual execution may not be the one that the bank used to convince itself that the state is safe</a:t>
            </a:r>
          </a:p>
          <a:p>
            <a:r>
              <a:rPr lang="en-US" dirty="0" smtClean="0"/>
              <a:t>For example, the banker’s algorithm might be looking at a request for disk space by process P</a:t>
            </a:r>
            <a:r>
              <a:rPr lang="en-US" baseline="-25000" dirty="0" smtClean="0"/>
              <a:t>7.</a:t>
            </a:r>
            <a:r>
              <a:rPr lang="en-US" dirty="0" smtClean="0"/>
              <a:t>  </a:t>
            </a:r>
          </a:p>
          <a:p>
            <a:pPr lvl="1"/>
            <a:r>
              <a:rPr lang="en-US" dirty="0" smtClean="0"/>
              <a:t>So it thinks “What if I grant this request?”</a:t>
            </a:r>
          </a:p>
          <a:p>
            <a:pPr lvl="1"/>
            <a:r>
              <a:rPr lang="en-US" dirty="0" smtClean="0"/>
              <a:t>Computes the resulting resource allocation state</a:t>
            </a:r>
          </a:p>
          <a:p>
            <a:pPr lvl="1"/>
            <a:r>
              <a:rPr lang="en-US" dirty="0" smtClean="0"/>
              <a:t>Then finds that </a:t>
            </a:r>
            <a:r>
              <a:rPr lang="en-US" dirty="0" smtClean="0">
                <a:solidFill>
                  <a:srgbClr val="000000"/>
                </a:solidFill>
              </a:rPr>
              <a:t>{P</a:t>
            </a:r>
            <a:r>
              <a:rPr lang="en-US" baseline="-25000" dirty="0" smtClean="0">
                <a:solidFill>
                  <a:srgbClr val="000000"/>
                </a:solidFill>
              </a:rPr>
              <a:t>3</a:t>
            </a:r>
            <a:r>
              <a:rPr lang="en-US" dirty="0" smtClean="0">
                <a:solidFill>
                  <a:srgbClr val="000000"/>
                </a:solidFill>
              </a:rPr>
              <a:t>, P</a:t>
            </a:r>
            <a:r>
              <a:rPr lang="en-US" baseline="-25000" dirty="0" smtClean="0">
                <a:solidFill>
                  <a:srgbClr val="000000"/>
                </a:solidFill>
              </a:rPr>
              <a:t>1</a:t>
            </a:r>
            <a:r>
              <a:rPr lang="en-US" dirty="0" smtClean="0">
                <a:solidFill>
                  <a:srgbClr val="000000"/>
                </a:solidFill>
              </a:rPr>
              <a:t>,…, P</a:t>
            </a:r>
            <a:r>
              <a:rPr lang="en-US" baseline="-25000" dirty="0" smtClean="0">
                <a:solidFill>
                  <a:srgbClr val="000000"/>
                </a:solidFill>
              </a:rPr>
              <a:t>5</a:t>
            </a:r>
            <a:r>
              <a:rPr lang="en-US" dirty="0" smtClean="0">
                <a:solidFill>
                  <a:srgbClr val="000000"/>
                </a:solidFill>
              </a:rPr>
              <a:t>} is a possible execution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… so it grants P</a:t>
            </a:r>
            <a:r>
              <a:rPr lang="en-US" baseline="-25000" dirty="0" smtClean="0">
                <a:solidFill>
                  <a:srgbClr val="000000"/>
                </a:solidFill>
              </a:rPr>
              <a:t>7</a:t>
            </a:r>
            <a:r>
              <a:rPr lang="en-US" dirty="0" smtClean="0">
                <a:solidFill>
                  <a:srgbClr val="000000"/>
                </a:solidFill>
              </a:rPr>
              <a:t>’s request.  Yet the real execution doesn’t have to be </a:t>
            </a:r>
            <a:r>
              <a:rPr lang="en-US" dirty="0" smtClean="0">
                <a:solidFill>
                  <a:srgbClr val="000000"/>
                </a:solidFill>
              </a:rPr>
              <a:t>{P</a:t>
            </a:r>
            <a:r>
              <a:rPr lang="en-US" baseline="-25000" dirty="0" smtClean="0">
                <a:solidFill>
                  <a:srgbClr val="000000"/>
                </a:solidFill>
              </a:rPr>
              <a:t>3</a:t>
            </a:r>
            <a:r>
              <a:rPr lang="en-US" dirty="0" smtClean="0">
                <a:solidFill>
                  <a:srgbClr val="000000"/>
                </a:solidFill>
              </a:rPr>
              <a:t>, P</a:t>
            </a:r>
            <a:r>
              <a:rPr lang="en-US" baseline="-25000" dirty="0" smtClean="0">
                <a:solidFill>
                  <a:srgbClr val="000000"/>
                </a:solidFill>
              </a:rPr>
              <a:t>1</a:t>
            </a:r>
            <a:r>
              <a:rPr lang="en-US" dirty="0" smtClean="0">
                <a:solidFill>
                  <a:srgbClr val="000000"/>
                </a:solidFill>
              </a:rPr>
              <a:t>,…, P</a:t>
            </a:r>
            <a:r>
              <a:rPr lang="en-US" baseline="-25000" dirty="0" smtClean="0">
                <a:solidFill>
                  <a:srgbClr val="000000"/>
                </a:solidFill>
              </a:rPr>
              <a:t>5</a:t>
            </a:r>
            <a:r>
              <a:rPr lang="en-US" dirty="0" smtClean="0">
                <a:solidFill>
                  <a:srgbClr val="000000"/>
                </a:solidFill>
              </a:rPr>
              <a:t>} – this was just a worst case option</a:t>
            </a:r>
            <a:endParaRPr lang="fr-BE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000FF"/>
                </a:solidFill>
              </a:rPr>
              <a:t>Safe State Example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000"/>
              <a:t>Suppose there are 12 tape drives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2000">
                <a:latin typeface="Comic Sans MS" pitchFamily="66" charset="0"/>
              </a:rPr>
              <a:t>		    </a:t>
            </a:r>
            <a:r>
              <a:rPr lang="en-US" sz="2000" u="sng">
                <a:latin typeface="Comic Sans MS" pitchFamily="66" charset="0"/>
              </a:rPr>
              <a:t>max need 	current usage	   could ask for</a:t>
            </a:r>
            <a:endParaRPr lang="en-US" sz="2000">
              <a:latin typeface="Comic Sans MS" pitchFamily="66" charset="0"/>
            </a:endParaRP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2000">
                <a:latin typeface="Comic Sans MS" pitchFamily="66" charset="0"/>
              </a:rPr>
              <a:t>p0		10		5		5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2000">
                <a:latin typeface="Comic Sans MS" pitchFamily="66" charset="0"/>
              </a:rPr>
              <a:t>p1		4		2		2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2000">
                <a:latin typeface="Comic Sans MS" pitchFamily="66" charset="0"/>
              </a:rPr>
              <a:t>p2		9		2		7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2000">
                <a:latin typeface="Comic Sans MS" pitchFamily="66" charset="0"/>
              </a:rPr>
              <a:t>				3 drives remain</a:t>
            </a:r>
          </a:p>
          <a:p>
            <a:pPr lvl="2">
              <a:lnSpc>
                <a:spcPct val="90000"/>
              </a:lnSpc>
              <a:buFontTx/>
              <a:buNone/>
            </a:pPr>
            <a:endParaRPr lang="en-US" sz="2000">
              <a:latin typeface="Comic Sans MS" pitchFamily="66" charset="0"/>
            </a:endParaRPr>
          </a:p>
          <a:p>
            <a:pPr>
              <a:lnSpc>
                <a:spcPct val="90000"/>
              </a:lnSpc>
            </a:pPr>
            <a:r>
              <a:rPr lang="en-US" sz="2000"/>
              <a:t>current state is safe because a safe sequence exists: &lt;p1,p0,p2&gt;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1800"/>
              <a:t>p1 can complete with current resources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1800"/>
              <a:t>p0 can complete with current+p1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1800"/>
              <a:t>p2 can complete with current +p1+p0</a:t>
            </a:r>
          </a:p>
          <a:p>
            <a:pPr lvl="2">
              <a:lnSpc>
                <a:spcPct val="90000"/>
              </a:lnSpc>
              <a:buFontTx/>
              <a:buNone/>
            </a:pPr>
            <a:endParaRPr lang="en-US" sz="1800"/>
          </a:p>
          <a:p>
            <a:pPr>
              <a:lnSpc>
                <a:spcPct val="90000"/>
              </a:lnSpc>
            </a:pPr>
            <a:r>
              <a:rPr lang="en-US" sz="2000"/>
              <a:t>if p2 requests 1 drive, then it must wait to avoid unsafe state.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10972-738F-404A-8FA0-580DCC546392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000FF"/>
                </a:solidFill>
              </a:rPr>
              <a:t>Safe State Example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>
              <a:buFontTx/>
              <a:buNone/>
            </a:pPr>
            <a:r>
              <a:rPr lang="en-US" sz="2400">
                <a:latin typeface="Comic Sans MS" pitchFamily="66" charset="0"/>
              </a:rPr>
              <a:t>(One resource class only)</a:t>
            </a:r>
          </a:p>
          <a:p>
            <a:pPr lvl="1">
              <a:buFontTx/>
              <a:buChar char=" "/>
            </a:pPr>
            <a:r>
              <a:rPr lang="en-US" sz="2400">
                <a:latin typeface="Comic Sans MS" pitchFamily="66" charset="0"/>
              </a:rPr>
              <a:t>    process   holding   max claims</a:t>
            </a:r>
            <a:br>
              <a:rPr lang="en-US" sz="2400">
                <a:latin typeface="Comic Sans MS" pitchFamily="66" charset="0"/>
              </a:rPr>
            </a:br>
            <a:r>
              <a:rPr lang="en-US" sz="2400">
                <a:latin typeface="Comic Sans MS" pitchFamily="66" charset="0"/>
              </a:rPr>
              <a:t>      A            4                6</a:t>
            </a:r>
            <a:br>
              <a:rPr lang="en-US" sz="2400">
                <a:latin typeface="Comic Sans MS" pitchFamily="66" charset="0"/>
              </a:rPr>
            </a:br>
            <a:r>
              <a:rPr lang="en-US" sz="2400">
                <a:latin typeface="Comic Sans MS" pitchFamily="66" charset="0"/>
              </a:rPr>
              <a:t>      B            4                11</a:t>
            </a:r>
            <a:br>
              <a:rPr lang="en-US" sz="2400">
                <a:latin typeface="Comic Sans MS" pitchFamily="66" charset="0"/>
              </a:rPr>
            </a:br>
            <a:r>
              <a:rPr lang="en-US" sz="2400">
                <a:latin typeface="Comic Sans MS" pitchFamily="66" charset="0"/>
              </a:rPr>
              <a:t>      C            2                 7</a:t>
            </a:r>
            <a:br>
              <a:rPr lang="en-US" sz="2400">
                <a:latin typeface="Comic Sans MS" pitchFamily="66" charset="0"/>
              </a:rPr>
            </a:br>
            <a:r>
              <a:rPr lang="en-US" sz="2400">
                <a:latin typeface="Comic Sans MS" pitchFamily="66" charset="0"/>
              </a:rPr>
              <a:t>    unallocated: 2</a:t>
            </a:r>
            <a:br>
              <a:rPr lang="en-US" sz="2400">
                <a:latin typeface="Comic Sans MS" pitchFamily="66" charset="0"/>
              </a:rPr>
            </a:br>
            <a:r>
              <a:rPr lang="en-US" sz="2400">
                <a:latin typeface="Comic Sans MS" pitchFamily="66" charset="0"/>
              </a:rPr>
              <a:t>    </a:t>
            </a:r>
          </a:p>
          <a:p>
            <a:pPr lvl="1">
              <a:buFontTx/>
              <a:buChar char=" "/>
            </a:pPr>
            <a:r>
              <a:rPr lang="en-US" sz="2400"/>
              <a:t>safe sequence: A,C,B</a:t>
            </a:r>
          </a:p>
          <a:p>
            <a:pPr lvl="1">
              <a:buFontTx/>
              <a:buChar char=" "/>
            </a:pPr>
            <a:endParaRPr lang="en-US" sz="2400"/>
          </a:p>
          <a:p>
            <a:pPr lvl="2">
              <a:buFontTx/>
              <a:buNone/>
            </a:pPr>
            <a:r>
              <a:rPr lang="en-US"/>
              <a:t>If C should have a claim of 9 instead of 7,</a:t>
            </a:r>
          </a:p>
          <a:p>
            <a:pPr lvl="2">
              <a:buFontTx/>
              <a:buNone/>
            </a:pPr>
            <a:r>
              <a:rPr lang="en-US"/>
              <a:t>there is no safe sequence.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D3EA2-EAB8-4923-AF47-B7315F1C87B5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000FF"/>
                </a:solidFill>
              </a:rPr>
              <a:t>Safe State Example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Char char=" "/>
            </a:pPr>
            <a:r>
              <a:rPr lang="en-US" sz="2400">
                <a:latin typeface="Comic Sans MS" pitchFamily="66" charset="0"/>
              </a:rPr>
              <a:t>process  holding  max claims                                                          	A         4          6              </a:t>
            </a:r>
          </a:p>
          <a:p>
            <a:pPr lvl="1">
              <a:lnSpc>
                <a:spcPct val="90000"/>
              </a:lnSpc>
              <a:buFontTx/>
              <a:buChar char=" "/>
            </a:pPr>
            <a:r>
              <a:rPr lang="en-US" sz="2400">
                <a:latin typeface="Comic Sans MS" pitchFamily="66" charset="0"/>
              </a:rPr>
              <a:t>  B         4         11             </a:t>
            </a:r>
            <a:br>
              <a:rPr lang="en-US" sz="2400">
                <a:latin typeface="Comic Sans MS" pitchFamily="66" charset="0"/>
              </a:rPr>
            </a:br>
            <a:r>
              <a:rPr lang="en-US" sz="2400">
                <a:latin typeface="Comic Sans MS" pitchFamily="66" charset="0"/>
              </a:rPr>
              <a:t>  C         2          9  </a:t>
            </a:r>
          </a:p>
          <a:p>
            <a:pPr lvl="1">
              <a:lnSpc>
                <a:spcPct val="90000"/>
              </a:lnSpc>
              <a:buFontTx/>
              <a:buChar char=" "/>
            </a:pPr>
            <a:endParaRPr lang="en-US" sz="2400">
              <a:latin typeface="Comic Sans MS" pitchFamily="66" charset="0"/>
            </a:endParaRP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400">
                <a:latin typeface="Comic Sans MS" pitchFamily="66" charset="0"/>
              </a:rPr>
              <a:t>  unallocated: 2</a:t>
            </a:r>
            <a:br>
              <a:rPr lang="en-US" sz="2400">
                <a:latin typeface="Comic Sans MS" pitchFamily="66" charset="0"/>
              </a:rPr>
            </a:br>
            <a:r>
              <a:rPr lang="en-US" sz="2400">
                <a:latin typeface="Comic Sans MS" pitchFamily="66" charset="0"/>
              </a:rPr>
              <a:t>deadlock-free sequence: A,C,B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400">
                <a:latin typeface="Comic Sans MS" pitchFamily="66" charset="0"/>
              </a:rPr>
              <a:t>  if C makes only 6 requests</a:t>
            </a:r>
          </a:p>
          <a:p>
            <a:pPr>
              <a:lnSpc>
                <a:spcPct val="90000"/>
              </a:lnSpc>
            </a:pPr>
            <a:endParaRPr lang="en-US" sz="2400">
              <a:latin typeface="Comic Sans MS" pitchFamily="66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/>
              <a:t>However, this sequence is not safe: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/>
              <a:t>If C should have 7 instead of 6 requests, deadlock exists.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1EE18-5A1E-4886-9D53-73F003A991CC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000FF"/>
                </a:solidFill>
              </a:rPr>
              <a:t>Res. Alloc. Graph Algorithm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Recall our resource allocation graphs… in fact the Banker’s Algorithm works by finding a graph reduction sequence:</a:t>
            </a:r>
          </a:p>
          <a:p>
            <a:pPr lvl="1"/>
            <a:r>
              <a:rPr lang="en-US" sz="2000" dirty="0" smtClean="0"/>
              <a:t>For a requested resource it computes the resulting resource allocation graph in which every process requests its maximum need</a:t>
            </a:r>
          </a:p>
          <a:p>
            <a:pPr lvl="1"/>
            <a:r>
              <a:rPr lang="en-US" sz="2000" dirty="0" smtClean="0"/>
              <a:t>Then checks to see if that graph can be reduced.  If so the state is safe and the request is granted.  If not the request must wait.</a:t>
            </a:r>
          </a:p>
          <a:p>
            <a:pPr lvl="1"/>
            <a:r>
              <a:rPr lang="en-US" sz="2000" dirty="0" smtClean="0"/>
              <a:t>Graph reduction order is the “safe schedule”</a:t>
            </a:r>
          </a:p>
        </p:txBody>
      </p:sp>
      <p:sp>
        <p:nvSpPr>
          <p:cNvPr id="2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03B86-C79C-4191-B641-28E4F43507FB}" type="slidenum">
              <a:rPr lang="en-US"/>
              <a:pPr/>
              <a:t>24</a:t>
            </a:fld>
            <a:endParaRPr lang="en-US"/>
          </a:p>
        </p:txBody>
      </p:sp>
      <p:grpSp>
        <p:nvGrpSpPr>
          <p:cNvPr id="21" name="Group 29"/>
          <p:cNvGrpSpPr>
            <a:grpSpLocks/>
          </p:cNvGrpSpPr>
          <p:nvPr/>
        </p:nvGrpSpPr>
        <p:grpSpPr bwMode="auto">
          <a:xfrm flipH="1">
            <a:off x="5105400" y="4495800"/>
            <a:ext cx="3505200" cy="1905000"/>
            <a:chOff x="1536" y="1488"/>
            <a:chExt cx="3648" cy="2352"/>
          </a:xfrm>
        </p:grpSpPr>
        <p:sp>
          <p:nvSpPr>
            <p:cNvPr id="22" name="Oval 3"/>
            <p:cNvSpPr>
              <a:spLocks noChangeArrowheads="1"/>
            </p:cNvSpPr>
            <p:nvPr/>
          </p:nvSpPr>
          <p:spPr bwMode="auto">
            <a:xfrm>
              <a:off x="1632" y="1488"/>
              <a:ext cx="384" cy="38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3200">
                  <a:solidFill>
                    <a:srgbClr val="FFFF00"/>
                  </a:solidFill>
                </a:rPr>
                <a:t>1</a:t>
              </a:r>
            </a:p>
          </p:txBody>
        </p:sp>
        <p:sp>
          <p:nvSpPr>
            <p:cNvPr id="23" name="Text Box 4"/>
            <p:cNvSpPr txBox="1">
              <a:spLocks noChangeArrowheads="1"/>
            </p:cNvSpPr>
            <p:nvPr/>
          </p:nvSpPr>
          <p:spPr bwMode="auto">
            <a:xfrm>
              <a:off x="1536" y="2496"/>
              <a:ext cx="528" cy="1096"/>
            </a:xfrm>
            <a:prstGeom prst="rect">
              <a:avLst/>
            </a:prstGeom>
            <a:solidFill>
              <a:srgbClr val="0000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>
                  <a:solidFill>
                    <a:srgbClr val="FFFF00"/>
                  </a:solidFill>
                </a:rPr>
                <a:t>1   </a:t>
              </a:r>
            </a:p>
            <a:p>
              <a:r>
                <a:rPr lang="en-US">
                  <a:solidFill>
                    <a:srgbClr val="FFFF00"/>
                  </a:solidFill>
                </a:rPr>
                <a:t>   </a:t>
              </a:r>
            </a:p>
            <a:p>
              <a:endParaRPr lang="en-US">
                <a:solidFill>
                  <a:srgbClr val="FFFF00"/>
                </a:solidFill>
              </a:endParaRPr>
            </a:p>
            <a:p>
              <a:endParaRPr lang="en-US">
                <a:solidFill>
                  <a:srgbClr val="FFFF00"/>
                </a:solidFill>
              </a:endParaRPr>
            </a:p>
            <a:p>
              <a:endParaRPr lang="en-US">
                <a:solidFill>
                  <a:srgbClr val="FFFF00"/>
                </a:solidFill>
              </a:endParaRPr>
            </a:p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24" name="Oval 5"/>
            <p:cNvSpPr>
              <a:spLocks noChangeArrowheads="1"/>
            </p:cNvSpPr>
            <p:nvPr/>
          </p:nvSpPr>
          <p:spPr bwMode="auto">
            <a:xfrm>
              <a:off x="1632" y="2784"/>
              <a:ext cx="144" cy="144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BE"/>
            </a:p>
          </p:txBody>
        </p:sp>
        <p:sp>
          <p:nvSpPr>
            <p:cNvPr id="25" name="Oval 6"/>
            <p:cNvSpPr>
              <a:spLocks noChangeArrowheads="1"/>
            </p:cNvSpPr>
            <p:nvPr/>
          </p:nvSpPr>
          <p:spPr bwMode="auto">
            <a:xfrm>
              <a:off x="1824" y="2784"/>
              <a:ext cx="144" cy="144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BE"/>
            </a:p>
          </p:txBody>
        </p:sp>
        <p:sp>
          <p:nvSpPr>
            <p:cNvPr id="26" name="Oval 7"/>
            <p:cNvSpPr>
              <a:spLocks noChangeArrowheads="1"/>
            </p:cNvSpPr>
            <p:nvPr/>
          </p:nvSpPr>
          <p:spPr bwMode="auto">
            <a:xfrm>
              <a:off x="1632" y="3024"/>
              <a:ext cx="144" cy="144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BE"/>
            </a:p>
          </p:txBody>
        </p:sp>
        <p:sp>
          <p:nvSpPr>
            <p:cNvPr id="27" name="Oval 8"/>
            <p:cNvSpPr>
              <a:spLocks noChangeArrowheads="1"/>
            </p:cNvSpPr>
            <p:nvPr/>
          </p:nvSpPr>
          <p:spPr bwMode="auto">
            <a:xfrm>
              <a:off x="1632" y="3264"/>
              <a:ext cx="144" cy="144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BE"/>
            </a:p>
          </p:txBody>
        </p:sp>
        <p:sp>
          <p:nvSpPr>
            <p:cNvPr id="28" name="Oval 9"/>
            <p:cNvSpPr>
              <a:spLocks noChangeArrowheads="1"/>
            </p:cNvSpPr>
            <p:nvPr/>
          </p:nvSpPr>
          <p:spPr bwMode="auto">
            <a:xfrm>
              <a:off x="1824" y="3264"/>
              <a:ext cx="144" cy="144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BE"/>
            </a:p>
          </p:txBody>
        </p:sp>
        <p:sp>
          <p:nvSpPr>
            <p:cNvPr id="29" name="Oval 10"/>
            <p:cNvSpPr>
              <a:spLocks noChangeArrowheads="1"/>
            </p:cNvSpPr>
            <p:nvPr/>
          </p:nvSpPr>
          <p:spPr bwMode="auto">
            <a:xfrm>
              <a:off x="1824" y="3024"/>
              <a:ext cx="144" cy="144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BE"/>
            </a:p>
          </p:txBody>
        </p:sp>
        <p:sp>
          <p:nvSpPr>
            <p:cNvPr id="30" name="Line 11"/>
            <p:cNvSpPr>
              <a:spLocks noChangeShapeType="1"/>
            </p:cNvSpPr>
            <p:nvPr/>
          </p:nvSpPr>
          <p:spPr bwMode="auto">
            <a:xfrm>
              <a:off x="1824" y="1872"/>
              <a:ext cx="0" cy="624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fr-BE"/>
            </a:p>
          </p:txBody>
        </p:sp>
        <p:sp>
          <p:nvSpPr>
            <p:cNvPr id="31" name="Text Box 12"/>
            <p:cNvSpPr txBox="1">
              <a:spLocks noChangeArrowheads="1"/>
            </p:cNvSpPr>
            <p:nvPr/>
          </p:nvSpPr>
          <p:spPr bwMode="auto">
            <a:xfrm>
              <a:off x="1872" y="2016"/>
              <a:ext cx="2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4</a:t>
              </a:r>
            </a:p>
          </p:txBody>
        </p:sp>
        <p:sp>
          <p:nvSpPr>
            <p:cNvPr id="32" name="Oval 13"/>
            <p:cNvSpPr>
              <a:spLocks noChangeArrowheads="1"/>
            </p:cNvSpPr>
            <p:nvPr/>
          </p:nvSpPr>
          <p:spPr bwMode="auto">
            <a:xfrm>
              <a:off x="2832" y="1488"/>
              <a:ext cx="384" cy="38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3200">
                  <a:solidFill>
                    <a:srgbClr val="FFFF00"/>
                  </a:solidFill>
                </a:rPr>
                <a:t>2</a:t>
              </a:r>
            </a:p>
          </p:txBody>
        </p:sp>
        <p:sp>
          <p:nvSpPr>
            <p:cNvPr id="33" name="Text Box 14"/>
            <p:cNvSpPr txBox="1">
              <a:spLocks noChangeArrowheads="1"/>
            </p:cNvSpPr>
            <p:nvPr/>
          </p:nvSpPr>
          <p:spPr bwMode="auto">
            <a:xfrm>
              <a:off x="2736" y="2496"/>
              <a:ext cx="528" cy="1096"/>
            </a:xfrm>
            <a:prstGeom prst="rect">
              <a:avLst/>
            </a:prstGeom>
            <a:solidFill>
              <a:srgbClr val="0000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>
                  <a:solidFill>
                    <a:srgbClr val="FFFF00"/>
                  </a:solidFill>
                </a:rPr>
                <a:t>2   </a:t>
              </a:r>
            </a:p>
            <a:p>
              <a:r>
                <a:rPr lang="en-US">
                  <a:solidFill>
                    <a:srgbClr val="FFFF00"/>
                  </a:solidFill>
                </a:rPr>
                <a:t>   </a:t>
              </a:r>
            </a:p>
            <a:p>
              <a:endParaRPr lang="en-US">
                <a:solidFill>
                  <a:srgbClr val="FFFF00"/>
                </a:solidFill>
              </a:endParaRPr>
            </a:p>
            <a:p>
              <a:endParaRPr lang="en-US">
                <a:solidFill>
                  <a:srgbClr val="FFFF00"/>
                </a:solidFill>
              </a:endParaRPr>
            </a:p>
            <a:p>
              <a:endParaRPr lang="en-US">
                <a:solidFill>
                  <a:srgbClr val="FFFF00"/>
                </a:solidFill>
              </a:endParaRPr>
            </a:p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34" name="Oval 15"/>
            <p:cNvSpPr>
              <a:spLocks noChangeArrowheads="1"/>
            </p:cNvSpPr>
            <p:nvPr/>
          </p:nvSpPr>
          <p:spPr bwMode="auto">
            <a:xfrm>
              <a:off x="2832" y="3024"/>
              <a:ext cx="144" cy="144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BE"/>
            </a:p>
          </p:txBody>
        </p:sp>
        <p:sp>
          <p:nvSpPr>
            <p:cNvPr id="35" name="Oval 16"/>
            <p:cNvSpPr>
              <a:spLocks noChangeArrowheads="1"/>
            </p:cNvSpPr>
            <p:nvPr/>
          </p:nvSpPr>
          <p:spPr bwMode="auto">
            <a:xfrm>
              <a:off x="3024" y="3024"/>
              <a:ext cx="144" cy="144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BE"/>
            </a:p>
          </p:txBody>
        </p:sp>
        <p:sp>
          <p:nvSpPr>
            <p:cNvPr id="36" name="Line 17"/>
            <p:cNvSpPr>
              <a:spLocks noChangeShapeType="1"/>
            </p:cNvSpPr>
            <p:nvPr/>
          </p:nvSpPr>
          <p:spPr bwMode="auto">
            <a:xfrm>
              <a:off x="3024" y="1872"/>
              <a:ext cx="0" cy="624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fr-BE"/>
            </a:p>
          </p:txBody>
        </p:sp>
        <p:sp>
          <p:nvSpPr>
            <p:cNvPr id="37" name="Text Box 18"/>
            <p:cNvSpPr txBox="1">
              <a:spLocks noChangeArrowheads="1"/>
            </p:cNvSpPr>
            <p:nvPr/>
          </p:nvSpPr>
          <p:spPr bwMode="auto">
            <a:xfrm>
              <a:off x="3072" y="2016"/>
              <a:ext cx="2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2</a:t>
              </a:r>
            </a:p>
          </p:txBody>
        </p:sp>
        <p:sp>
          <p:nvSpPr>
            <p:cNvPr id="38" name="Oval 19"/>
            <p:cNvSpPr>
              <a:spLocks noChangeArrowheads="1"/>
            </p:cNvSpPr>
            <p:nvPr/>
          </p:nvSpPr>
          <p:spPr bwMode="auto">
            <a:xfrm>
              <a:off x="4080" y="1488"/>
              <a:ext cx="384" cy="38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3200">
                  <a:solidFill>
                    <a:srgbClr val="FFFF00"/>
                  </a:solidFill>
                </a:rPr>
                <a:t>3</a:t>
              </a:r>
            </a:p>
          </p:txBody>
        </p:sp>
        <p:sp>
          <p:nvSpPr>
            <p:cNvPr id="39" name="Line 20"/>
            <p:cNvSpPr>
              <a:spLocks noChangeShapeType="1"/>
            </p:cNvSpPr>
            <p:nvPr/>
          </p:nvSpPr>
          <p:spPr bwMode="auto">
            <a:xfrm flipH="1">
              <a:off x="3264" y="1872"/>
              <a:ext cx="1008" cy="105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fr-BE"/>
            </a:p>
          </p:txBody>
        </p:sp>
        <p:sp>
          <p:nvSpPr>
            <p:cNvPr id="40" name="Text Box 21"/>
            <p:cNvSpPr txBox="1">
              <a:spLocks noChangeArrowheads="1"/>
            </p:cNvSpPr>
            <p:nvPr/>
          </p:nvSpPr>
          <p:spPr bwMode="auto">
            <a:xfrm>
              <a:off x="4128" y="2016"/>
              <a:ext cx="14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1</a:t>
              </a:r>
            </a:p>
          </p:txBody>
        </p:sp>
        <p:sp>
          <p:nvSpPr>
            <p:cNvPr id="41" name="Oval 22"/>
            <p:cNvSpPr>
              <a:spLocks noChangeArrowheads="1"/>
            </p:cNvSpPr>
            <p:nvPr/>
          </p:nvSpPr>
          <p:spPr bwMode="auto">
            <a:xfrm>
              <a:off x="4800" y="3456"/>
              <a:ext cx="384" cy="38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3200">
                  <a:solidFill>
                    <a:srgbClr val="FFFF00"/>
                  </a:solidFill>
                </a:rPr>
                <a:t>4</a:t>
              </a:r>
            </a:p>
          </p:txBody>
        </p:sp>
        <p:sp>
          <p:nvSpPr>
            <p:cNvPr id="42" name="Line 23"/>
            <p:cNvSpPr>
              <a:spLocks noChangeShapeType="1"/>
            </p:cNvSpPr>
            <p:nvPr/>
          </p:nvSpPr>
          <p:spPr bwMode="auto">
            <a:xfrm flipH="1" flipV="1">
              <a:off x="1920" y="1872"/>
              <a:ext cx="816" cy="100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fr-BE"/>
            </a:p>
          </p:txBody>
        </p:sp>
        <p:sp>
          <p:nvSpPr>
            <p:cNvPr id="43" name="Text Box 24"/>
            <p:cNvSpPr txBox="1">
              <a:spLocks noChangeArrowheads="1"/>
            </p:cNvSpPr>
            <p:nvPr/>
          </p:nvSpPr>
          <p:spPr bwMode="auto">
            <a:xfrm>
              <a:off x="2160" y="2064"/>
              <a:ext cx="2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1</a:t>
              </a:r>
            </a:p>
          </p:txBody>
        </p:sp>
        <p:sp>
          <p:nvSpPr>
            <p:cNvPr id="44" name="Text Box 25"/>
            <p:cNvSpPr txBox="1">
              <a:spLocks noChangeArrowheads="1"/>
            </p:cNvSpPr>
            <p:nvPr/>
          </p:nvSpPr>
          <p:spPr bwMode="auto">
            <a:xfrm>
              <a:off x="3696" y="3081"/>
              <a:ext cx="2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1</a:t>
              </a:r>
            </a:p>
          </p:txBody>
        </p:sp>
        <p:sp>
          <p:nvSpPr>
            <p:cNvPr id="45" name="Line 26"/>
            <p:cNvSpPr>
              <a:spLocks noChangeShapeType="1"/>
            </p:cNvSpPr>
            <p:nvPr/>
          </p:nvSpPr>
          <p:spPr bwMode="auto">
            <a:xfrm>
              <a:off x="3264" y="3120"/>
              <a:ext cx="1536" cy="48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fr-BE"/>
            </a:p>
          </p:txBody>
        </p:sp>
        <p:sp>
          <p:nvSpPr>
            <p:cNvPr id="46" name="Line 27"/>
            <p:cNvSpPr>
              <a:spLocks noChangeShapeType="1"/>
            </p:cNvSpPr>
            <p:nvPr/>
          </p:nvSpPr>
          <p:spPr bwMode="auto">
            <a:xfrm flipV="1">
              <a:off x="2064" y="1824"/>
              <a:ext cx="816" cy="1344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fr-BE"/>
            </a:p>
          </p:txBody>
        </p:sp>
        <p:sp>
          <p:nvSpPr>
            <p:cNvPr id="47" name="Text Box 28"/>
            <p:cNvSpPr txBox="1">
              <a:spLocks noChangeArrowheads="1"/>
            </p:cNvSpPr>
            <p:nvPr/>
          </p:nvSpPr>
          <p:spPr bwMode="auto">
            <a:xfrm>
              <a:off x="2256" y="2745"/>
              <a:ext cx="2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5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217AA-15C0-4759-AE43-E53D6F1E5004}" type="slidenum">
              <a:rPr lang="en-US"/>
              <a:pPr/>
              <a:t>25</a:t>
            </a:fld>
            <a:endParaRPr lang="en-US"/>
          </a:p>
        </p:txBody>
      </p:sp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000FF"/>
                </a:solidFill>
              </a:rPr>
              <a:t>Banker’s Algorithm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2800"/>
              <a:t>So…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A process pre-declares its worst-case needs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Then it asks for what it “really” needs, a little at a time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The algorithm decides when to grant requests</a:t>
            </a:r>
          </a:p>
          <a:p>
            <a:pPr>
              <a:lnSpc>
                <a:spcPct val="90000"/>
              </a:lnSpc>
            </a:pPr>
            <a:r>
              <a:rPr lang="en-US" sz="2800"/>
              <a:t>It delays a request unless: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It can find a sequence of processes…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…. such that it could grant their outstanding need…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… so they would terminate… 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… letting it collect their resources… 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… and in this way it can execute everything to completion!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6E2D1-1E91-4B00-AFEE-A863978E7954}" type="slidenum">
              <a:rPr lang="en-US"/>
              <a:pPr/>
              <a:t>26</a:t>
            </a:fld>
            <a:endParaRPr lang="en-US"/>
          </a:p>
        </p:txBody>
      </p:sp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000FF"/>
                </a:solidFill>
              </a:rPr>
              <a:t>Banker’s Algorithm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How will it really do this?</a:t>
            </a:r>
          </a:p>
          <a:p>
            <a:pPr lvl="1"/>
            <a:r>
              <a:rPr lang="en-US" sz="2400"/>
              <a:t>The algorithm will just implement the graph reduction method for resource graphs</a:t>
            </a:r>
          </a:p>
          <a:p>
            <a:pPr lvl="1"/>
            <a:r>
              <a:rPr lang="en-US" sz="2400"/>
              <a:t>Graph reduction is “like” finding a sequence of processes that can be executed to completion</a:t>
            </a:r>
          </a:p>
          <a:p>
            <a:r>
              <a:rPr lang="en-US" sz="2800"/>
              <a:t>So: given a request</a:t>
            </a:r>
          </a:p>
          <a:p>
            <a:pPr lvl="1"/>
            <a:r>
              <a:rPr lang="en-US" sz="2400"/>
              <a:t>Build a resource graph</a:t>
            </a:r>
          </a:p>
          <a:p>
            <a:pPr lvl="1"/>
            <a:r>
              <a:rPr lang="en-US" sz="2400"/>
              <a:t>See if it is reducible, only grant request if so</a:t>
            </a:r>
          </a:p>
          <a:p>
            <a:pPr lvl="1"/>
            <a:r>
              <a:rPr lang="en-US" sz="2400"/>
              <a:t>Else must delay the request until someone releases some resources, at which point can test again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97597-86DD-4C77-9712-A31FA95BEB76}" type="slidenum">
              <a:rPr lang="en-US"/>
              <a:pPr/>
              <a:t>27</a:t>
            </a:fld>
            <a:endParaRPr lang="en-US"/>
          </a:p>
        </p:txBody>
      </p:sp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000FF"/>
                </a:solidFill>
              </a:rPr>
              <a:t>Banker’s Algorithm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>
                <a:solidFill>
                  <a:srgbClr val="000000"/>
                </a:solidFill>
              </a:rPr>
              <a:t>Decides whether to grant a resource request.  </a:t>
            </a:r>
          </a:p>
          <a:p>
            <a:pPr>
              <a:lnSpc>
                <a:spcPct val="80000"/>
              </a:lnSpc>
            </a:pPr>
            <a:r>
              <a:rPr lang="en-US" sz="2400" dirty="0">
                <a:solidFill>
                  <a:srgbClr val="000000"/>
                </a:solidFill>
              </a:rPr>
              <a:t>Data structures: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400" dirty="0">
              <a:solidFill>
                <a:srgbClr val="C00000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dirty="0">
                <a:solidFill>
                  <a:srgbClr val="C00000"/>
                </a:solidFill>
              </a:rPr>
              <a:t>	</a:t>
            </a:r>
            <a:r>
              <a:rPr lang="en-US" sz="2000" dirty="0">
                <a:solidFill>
                  <a:srgbClr val="C00000"/>
                </a:solidFill>
                <a:latin typeface="Comic Sans MS" pitchFamily="1" charset="0"/>
              </a:rPr>
              <a:t>n: integer	            # of processes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dirty="0">
                <a:solidFill>
                  <a:srgbClr val="C00000"/>
                </a:solidFill>
                <a:latin typeface="Comic Sans MS" pitchFamily="1" charset="0"/>
              </a:rPr>
              <a:t>	m: integer	            # of resources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dirty="0">
                <a:solidFill>
                  <a:srgbClr val="C00000"/>
                </a:solidFill>
                <a:latin typeface="Comic Sans MS" pitchFamily="1" charset="0"/>
              </a:rPr>
              <a:t>	available[1..m]	available[</a:t>
            </a:r>
            <a:r>
              <a:rPr lang="en-US" sz="2000" dirty="0" err="1">
                <a:solidFill>
                  <a:srgbClr val="C00000"/>
                </a:solidFill>
                <a:latin typeface="Comic Sans MS" pitchFamily="1" charset="0"/>
              </a:rPr>
              <a:t>i</a:t>
            </a:r>
            <a:r>
              <a:rPr lang="en-US" sz="2000" dirty="0">
                <a:solidFill>
                  <a:srgbClr val="C00000"/>
                </a:solidFill>
                <a:latin typeface="Comic Sans MS" pitchFamily="1" charset="0"/>
              </a:rPr>
              <a:t>] is # of avail resources of type </a:t>
            </a:r>
            <a:r>
              <a:rPr lang="en-US" sz="2000" dirty="0" err="1">
                <a:solidFill>
                  <a:srgbClr val="C00000"/>
                </a:solidFill>
                <a:latin typeface="Comic Sans MS" pitchFamily="1" charset="0"/>
              </a:rPr>
              <a:t>i</a:t>
            </a:r>
            <a:endParaRPr lang="en-US" sz="2000" dirty="0">
              <a:solidFill>
                <a:srgbClr val="C00000"/>
              </a:solidFill>
              <a:latin typeface="Comic Sans MS" pitchFamily="1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C00000"/>
                </a:solidFill>
                <a:latin typeface="Comic Sans MS" pitchFamily="1" charset="0"/>
              </a:rPr>
              <a:t>	</a:t>
            </a:r>
            <a:r>
              <a:rPr lang="en-US" sz="2000" dirty="0">
                <a:solidFill>
                  <a:srgbClr val="C00000"/>
                </a:solidFill>
                <a:latin typeface="Comic Sans MS" pitchFamily="1" charset="0"/>
              </a:rPr>
              <a:t>max[1..n,1..m]	max demand of each Pi for each </a:t>
            </a:r>
            <a:r>
              <a:rPr lang="en-US" sz="2000" dirty="0" err="1">
                <a:solidFill>
                  <a:srgbClr val="C00000"/>
                </a:solidFill>
                <a:latin typeface="Comic Sans MS" pitchFamily="1" charset="0"/>
              </a:rPr>
              <a:t>Ri</a:t>
            </a:r>
            <a:endParaRPr lang="en-US" sz="2000" dirty="0">
              <a:solidFill>
                <a:srgbClr val="C00000"/>
              </a:solidFill>
              <a:latin typeface="Comic Sans MS" pitchFamily="1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dirty="0">
                <a:solidFill>
                  <a:srgbClr val="C00000"/>
                </a:solidFill>
                <a:latin typeface="Comic Sans MS" pitchFamily="1" charset="0"/>
              </a:rPr>
              <a:t>	allocation[1..n,1..m]	current allocation of resource </a:t>
            </a:r>
            <a:r>
              <a:rPr lang="en-US" sz="2000" dirty="0" err="1">
                <a:solidFill>
                  <a:srgbClr val="C00000"/>
                </a:solidFill>
                <a:latin typeface="Comic Sans MS" pitchFamily="1" charset="0"/>
              </a:rPr>
              <a:t>Rj</a:t>
            </a:r>
            <a:r>
              <a:rPr lang="en-US" sz="2000" dirty="0">
                <a:solidFill>
                  <a:srgbClr val="C00000"/>
                </a:solidFill>
                <a:latin typeface="Comic Sans MS" pitchFamily="1" charset="0"/>
              </a:rPr>
              <a:t> to Pi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dirty="0">
                <a:solidFill>
                  <a:srgbClr val="C00000"/>
                </a:solidFill>
                <a:latin typeface="Comic Sans MS" pitchFamily="1" charset="0"/>
              </a:rPr>
              <a:t>	need[1..n,1..m]	max # resource </a:t>
            </a:r>
            <a:r>
              <a:rPr lang="en-US" sz="2000" dirty="0" err="1">
                <a:solidFill>
                  <a:srgbClr val="C00000"/>
                </a:solidFill>
                <a:latin typeface="Comic Sans MS" pitchFamily="1" charset="0"/>
              </a:rPr>
              <a:t>Rj</a:t>
            </a:r>
            <a:r>
              <a:rPr lang="en-US" sz="2000" dirty="0">
                <a:solidFill>
                  <a:srgbClr val="C00000"/>
                </a:solidFill>
                <a:latin typeface="Comic Sans MS" pitchFamily="1" charset="0"/>
              </a:rPr>
              <a:t> that Pi may still request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000" dirty="0">
              <a:solidFill>
                <a:srgbClr val="C00000"/>
              </a:solidFill>
              <a:latin typeface="Comic Sans MS" pitchFamily="1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dirty="0">
                <a:solidFill>
                  <a:srgbClr val="C00000"/>
                </a:solidFill>
                <a:latin typeface="Comic Sans MS" pitchFamily="1" charset="0"/>
              </a:rPr>
              <a:t>	let request[</a:t>
            </a:r>
            <a:r>
              <a:rPr lang="en-US" sz="2000" dirty="0" err="1">
                <a:solidFill>
                  <a:srgbClr val="C00000"/>
                </a:solidFill>
                <a:latin typeface="Comic Sans MS" pitchFamily="1" charset="0"/>
              </a:rPr>
              <a:t>i</a:t>
            </a:r>
            <a:r>
              <a:rPr lang="en-US" sz="2000" dirty="0">
                <a:solidFill>
                  <a:srgbClr val="C00000"/>
                </a:solidFill>
                <a:latin typeface="Comic Sans MS" pitchFamily="1" charset="0"/>
              </a:rPr>
              <a:t>] be vector of # of resource </a:t>
            </a:r>
            <a:r>
              <a:rPr lang="en-US" sz="2000" dirty="0" err="1">
                <a:solidFill>
                  <a:srgbClr val="C00000"/>
                </a:solidFill>
                <a:latin typeface="Comic Sans MS" pitchFamily="1" charset="0"/>
              </a:rPr>
              <a:t>Rj</a:t>
            </a:r>
            <a:r>
              <a:rPr lang="en-US" sz="2000" dirty="0">
                <a:solidFill>
                  <a:srgbClr val="C00000"/>
                </a:solidFill>
                <a:latin typeface="Comic Sans MS" pitchFamily="1" charset="0"/>
              </a:rPr>
              <a:t> Process Pi wants</a:t>
            </a:r>
            <a:endParaRPr lang="en-US" sz="2800" b="1" dirty="0">
              <a:solidFill>
                <a:srgbClr val="C00000"/>
              </a:solidFill>
              <a:latin typeface="Comic Sans MS" pitchFamily="1" charset="0"/>
            </a:endParaRPr>
          </a:p>
          <a:p>
            <a:pPr>
              <a:lnSpc>
                <a:spcPct val="80000"/>
              </a:lnSpc>
            </a:pPr>
            <a:endParaRPr lang="en-US" sz="2000" dirty="0">
              <a:solidFill>
                <a:srgbClr val="009900"/>
              </a:solidFill>
              <a:latin typeface="Comic Sans MS" pitchFamily="1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C9E70-AB8F-49CC-8DBD-FE4F321B855C}" type="slidenum">
              <a:rPr lang="en-US"/>
              <a:pPr/>
              <a:t>28</a:t>
            </a:fld>
            <a:endParaRPr lang="en-US"/>
          </a:p>
        </p:txBody>
      </p:sp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Basic Algorithm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pPr marL="457200" indent="-457200">
              <a:spcAft>
                <a:spcPct val="10000"/>
              </a:spcAft>
              <a:buFontTx/>
              <a:buAutoNum type="arabicPeriod"/>
            </a:pPr>
            <a:r>
              <a:rPr lang="en-US" sz="2000" dirty="0">
                <a:solidFill>
                  <a:srgbClr val="C00000"/>
                </a:solidFill>
                <a:latin typeface="Comic Sans MS" pitchFamily="1" charset="0"/>
              </a:rPr>
              <a:t>If request[</a:t>
            </a:r>
            <a:r>
              <a:rPr lang="en-US" sz="2000" dirty="0" err="1">
                <a:solidFill>
                  <a:srgbClr val="C00000"/>
                </a:solidFill>
                <a:latin typeface="Comic Sans MS" pitchFamily="1" charset="0"/>
              </a:rPr>
              <a:t>i</a:t>
            </a:r>
            <a:r>
              <a:rPr lang="en-US" sz="2000" dirty="0">
                <a:solidFill>
                  <a:srgbClr val="C00000"/>
                </a:solidFill>
                <a:latin typeface="Comic Sans MS" pitchFamily="1" charset="0"/>
              </a:rPr>
              <a:t>] &gt; need[</a:t>
            </a:r>
            <a:r>
              <a:rPr lang="en-US" sz="2000" dirty="0" err="1">
                <a:solidFill>
                  <a:srgbClr val="C00000"/>
                </a:solidFill>
                <a:latin typeface="Comic Sans MS" pitchFamily="1" charset="0"/>
              </a:rPr>
              <a:t>i</a:t>
            </a:r>
            <a:r>
              <a:rPr lang="en-US" sz="2000" dirty="0">
                <a:solidFill>
                  <a:srgbClr val="C00000"/>
                </a:solidFill>
                <a:latin typeface="Comic Sans MS" pitchFamily="1" charset="0"/>
              </a:rPr>
              <a:t>] then </a:t>
            </a:r>
          </a:p>
          <a:p>
            <a:pPr marL="838200" lvl="1" indent="-381000">
              <a:spcAft>
                <a:spcPct val="10000"/>
              </a:spcAft>
              <a:buFontTx/>
              <a:buNone/>
            </a:pPr>
            <a:r>
              <a:rPr lang="en-US" sz="1800" dirty="0">
                <a:solidFill>
                  <a:srgbClr val="C00000"/>
                </a:solidFill>
                <a:latin typeface="Comic Sans MS" pitchFamily="1" charset="0"/>
              </a:rPr>
              <a:t>	error (asked for too much)</a:t>
            </a:r>
          </a:p>
          <a:p>
            <a:pPr marL="457200" indent="-457200">
              <a:spcAft>
                <a:spcPct val="10000"/>
              </a:spcAft>
              <a:buFontTx/>
              <a:buAutoNum type="arabicPeriod"/>
            </a:pPr>
            <a:r>
              <a:rPr lang="en-US" sz="2000" dirty="0">
                <a:solidFill>
                  <a:srgbClr val="C00000"/>
                </a:solidFill>
                <a:latin typeface="Comic Sans MS" pitchFamily="1" charset="0"/>
              </a:rPr>
              <a:t>If request[</a:t>
            </a:r>
            <a:r>
              <a:rPr lang="en-US" sz="2000" dirty="0" err="1">
                <a:solidFill>
                  <a:srgbClr val="C00000"/>
                </a:solidFill>
                <a:latin typeface="Comic Sans MS" pitchFamily="1" charset="0"/>
              </a:rPr>
              <a:t>i</a:t>
            </a:r>
            <a:r>
              <a:rPr lang="en-US" sz="2000" dirty="0">
                <a:solidFill>
                  <a:srgbClr val="C00000"/>
                </a:solidFill>
                <a:latin typeface="Comic Sans MS" pitchFamily="1" charset="0"/>
              </a:rPr>
              <a:t>] &gt; available[</a:t>
            </a:r>
            <a:r>
              <a:rPr lang="en-US" sz="2000" dirty="0" err="1">
                <a:solidFill>
                  <a:srgbClr val="C00000"/>
                </a:solidFill>
                <a:latin typeface="Comic Sans MS" pitchFamily="1" charset="0"/>
              </a:rPr>
              <a:t>i</a:t>
            </a:r>
            <a:r>
              <a:rPr lang="en-US" sz="2000" dirty="0">
                <a:solidFill>
                  <a:srgbClr val="C00000"/>
                </a:solidFill>
                <a:latin typeface="Comic Sans MS" pitchFamily="1" charset="0"/>
              </a:rPr>
              <a:t>] then </a:t>
            </a:r>
          </a:p>
          <a:p>
            <a:pPr marL="838200" lvl="1" indent="-381000">
              <a:spcAft>
                <a:spcPct val="10000"/>
              </a:spcAft>
              <a:buFontTx/>
              <a:buNone/>
            </a:pPr>
            <a:r>
              <a:rPr lang="en-US" sz="1800" dirty="0">
                <a:solidFill>
                  <a:srgbClr val="C00000"/>
                </a:solidFill>
                <a:latin typeface="Comic Sans MS" pitchFamily="1" charset="0"/>
              </a:rPr>
              <a:t>	wait (can’t supply it now)</a:t>
            </a:r>
          </a:p>
          <a:p>
            <a:pPr marL="457200" indent="-457200">
              <a:spcAft>
                <a:spcPct val="10000"/>
              </a:spcAft>
              <a:buFontTx/>
              <a:buAutoNum type="arabicPeriod"/>
            </a:pPr>
            <a:r>
              <a:rPr lang="en-US" sz="2000" dirty="0">
                <a:solidFill>
                  <a:srgbClr val="C00000"/>
                </a:solidFill>
                <a:latin typeface="Comic Sans MS" pitchFamily="1" charset="0"/>
              </a:rPr>
              <a:t>Resources are available to satisfy the request</a:t>
            </a:r>
          </a:p>
          <a:p>
            <a:pPr marL="457200" indent="-457200">
              <a:spcAft>
                <a:spcPct val="10000"/>
              </a:spcAft>
              <a:buFontTx/>
              <a:buNone/>
            </a:pPr>
            <a:r>
              <a:rPr lang="en-US" sz="2000" dirty="0">
                <a:solidFill>
                  <a:srgbClr val="C00000"/>
                </a:solidFill>
                <a:latin typeface="Comic Sans MS" pitchFamily="1" charset="0"/>
              </a:rPr>
              <a:t>	Let’s assume that we satisfy the request. Then we would have:</a:t>
            </a:r>
          </a:p>
          <a:p>
            <a:pPr marL="457200" indent="-457200">
              <a:spcAft>
                <a:spcPct val="10000"/>
              </a:spcAft>
              <a:buFontTx/>
              <a:buNone/>
            </a:pPr>
            <a:r>
              <a:rPr lang="en-US" sz="2000" dirty="0">
                <a:solidFill>
                  <a:srgbClr val="C00000"/>
                </a:solidFill>
                <a:latin typeface="Comic Sans MS" pitchFamily="1" charset="0"/>
              </a:rPr>
              <a:t>		available = available - request[</a:t>
            </a:r>
            <a:r>
              <a:rPr lang="en-US" sz="2000" dirty="0" err="1">
                <a:solidFill>
                  <a:srgbClr val="C00000"/>
                </a:solidFill>
                <a:latin typeface="Comic Sans MS" pitchFamily="1" charset="0"/>
              </a:rPr>
              <a:t>i</a:t>
            </a:r>
            <a:r>
              <a:rPr lang="en-US" sz="2000" dirty="0">
                <a:solidFill>
                  <a:srgbClr val="C00000"/>
                </a:solidFill>
                <a:latin typeface="Comic Sans MS" pitchFamily="1" charset="0"/>
              </a:rPr>
              <a:t>]</a:t>
            </a:r>
          </a:p>
          <a:p>
            <a:pPr marL="457200" indent="-457200">
              <a:spcAft>
                <a:spcPct val="10000"/>
              </a:spcAft>
              <a:buFontTx/>
              <a:buNone/>
            </a:pPr>
            <a:r>
              <a:rPr lang="en-US" sz="2000" dirty="0">
                <a:solidFill>
                  <a:srgbClr val="C00000"/>
                </a:solidFill>
                <a:latin typeface="Comic Sans MS" pitchFamily="1" charset="0"/>
              </a:rPr>
              <a:t>		allocation[</a:t>
            </a:r>
            <a:r>
              <a:rPr lang="en-US" sz="2000" dirty="0" err="1">
                <a:solidFill>
                  <a:srgbClr val="C00000"/>
                </a:solidFill>
                <a:latin typeface="Comic Sans MS" pitchFamily="1" charset="0"/>
              </a:rPr>
              <a:t>i</a:t>
            </a:r>
            <a:r>
              <a:rPr lang="en-US" sz="2000" dirty="0">
                <a:solidFill>
                  <a:srgbClr val="C00000"/>
                </a:solidFill>
                <a:latin typeface="Comic Sans MS" pitchFamily="1" charset="0"/>
              </a:rPr>
              <a:t>] = allocation [</a:t>
            </a:r>
            <a:r>
              <a:rPr lang="en-US" sz="2000" dirty="0" err="1">
                <a:solidFill>
                  <a:srgbClr val="C00000"/>
                </a:solidFill>
                <a:latin typeface="Comic Sans MS" pitchFamily="1" charset="0"/>
              </a:rPr>
              <a:t>i</a:t>
            </a:r>
            <a:r>
              <a:rPr lang="en-US" sz="2000" dirty="0">
                <a:solidFill>
                  <a:srgbClr val="C00000"/>
                </a:solidFill>
                <a:latin typeface="Comic Sans MS" pitchFamily="1" charset="0"/>
              </a:rPr>
              <a:t>] + request[</a:t>
            </a:r>
            <a:r>
              <a:rPr lang="en-US" sz="2000" dirty="0" err="1">
                <a:solidFill>
                  <a:srgbClr val="C00000"/>
                </a:solidFill>
                <a:latin typeface="Comic Sans MS" pitchFamily="1" charset="0"/>
              </a:rPr>
              <a:t>i</a:t>
            </a:r>
            <a:r>
              <a:rPr lang="en-US" sz="2000" dirty="0">
                <a:solidFill>
                  <a:srgbClr val="C00000"/>
                </a:solidFill>
                <a:latin typeface="Comic Sans MS" pitchFamily="1" charset="0"/>
              </a:rPr>
              <a:t>]</a:t>
            </a:r>
          </a:p>
          <a:p>
            <a:pPr marL="457200" indent="-457200">
              <a:spcAft>
                <a:spcPct val="10000"/>
              </a:spcAft>
              <a:buFontTx/>
              <a:buNone/>
            </a:pPr>
            <a:r>
              <a:rPr lang="en-US" sz="2000" dirty="0">
                <a:solidFill>
                  <a:srgbClr val="C00000"/>
                </a:solidFill>
                <a:latin typeface="Comic Sans MS" pitchFamily="1" charset="0"/>
              </a:rPr>
              <a:t>		need[</a:t>
            </a:r>
            <a:r>
              <a:rPr lang="en-US" sz="2000" dirty="0" err="1">
                <a:solidFill>
                  <a:srgbClr val="C00000"/>
                </a:solidFill>
                <a:latin typeface="Comic Sans MS" pitchFamily="1" charset="0"/>
              </a:rPr>
              <a:t>i</a:t>
            </a:r>
            <a:r>
              <a:rPr lang="en-US" sz="2000" dirty="0">
                <a:solidFill>
                  <a:srgbClr val="C00000"/>
                </a:solidFill>
                <a:latin typeface="Comic Sans MS" pitchFamily="1" charset="0"/>
              </a:rPr>
              <a:t>] = need [</a:t>
            </a:r>
            <a:r>
              <a:rPr lang="en-US" sz="2000" dirty="0" err="1">
                <a:solidFill>
                  <a:srgbClr val="C00000"/>
                </a:solidFill>
                <a:latin typeface="Comic Sans MS" pitchFamily="1" charset="0"/>
              </a:rPr>
              <a:t>i</a:t>
            </a:r>
            <a:r>
              <a:rPr lang="en-US" sz="2000" dirty="0">
                <a:solidFill>
                  <a:srgbClr val="C00000"/>
                </a:solidFill>
                <a:latin typeface="Comic Sans MS" pitchFamily="1" charset="0"/>
              </a:rPr>
              <a:t>] - request [</a:t>
            </a:r>
            <a:r>
              <a:rPr lang="en-US" sz="2000" dirty="0" err="1">
                <a:solidFill>
                  <a:srgbClr val="C00000"/>
                </a:solidFill>
                <a:latin typeface="Comic Sans MS" pitchFamily="1" charset="0"/>
              </a:rPr>
              <a:t>i</a:t>
            </a:r>
            <a:r>
              <a:rPr lang="en-US" sz="2000" dirty="0">
                <a:solidFill>
                  <a:srgbClr val="C00000"/>
                </a:solidFill>
                <a:latin typeface="Comic Sans MS" pitchFamily="1" charset="0"/>
              </a:rPr>
              <a:t>]</a:t>
            </a:r>
          </a:p>
          <a:p>
            <a:pPr marL="457200" indent="-457200">
              <a:spcAft>
                <a:spcPct val="10000"/>
              </a:spcAft>
              <a:buFontTx/>
              <a:buNone/>
            </a:pPr>
            <a:r>
              <a:rPr lang="en-US" sz="2000" dirty="0">
                <a:solidFill>
                  <a:srgbClr val="C00000"/>
                </a:solidFill>
                <a:latin typeface="Comic Sans MS" pitchFamily="1" charset="0"/>
              </a:rPr>
              <a:t>	Now, check if this would leave us in a safe state:</a:t>
            </a:r>
          </a:p>
          <a:p>
            <a:pPr marL="457200" indent="-457200">
              <a:spcAft>
                <a:spcPct val="10000"/>
              </a:spcAft>
              <a:buFontTx/>
              <a:buNone/>
            </a:pPr>
            <a:r>
              <a:rPr lang="en-US" sz="2000" dirty="0">
                <a:solidFill>
                  <a:srgbClr val="C00000"/>
                </a:solidFill>
                <a:latin typeface="Comic Sans MS" pitchFamily="1" charset="0"/>
              </a:rPr>
              <a:t>		if yes, grant the request, </a:t>
            </a:r>
          </a:p>
          <a:p>
            <a:pPr marL="457200" indent="-457200">
              <a:spcAft>
                <a:spcPct val="10000"/>
              </a:spcAft>
              <a:buFontTx/>
              <a:buNone/>
            </a:pPr>
            <a:r>
              <a:rPr lang="en-US" sz="2000" dirty="0">
                <a:solidFill>
                  <a:srgbClr val="C00000"/>
                </a:solidFill>
                <a:latin typeface="Comic Sans MS" pitchFamily="1" charset="0"/>
              </a:rPr>
              <a:t>		if no, then leave the state as is and cause process to wait.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2004D-9579-455E-9BEA-8870B58F98FF}" type="slidenum">
              <a:rPr lang="en-US"/>
              <a:pPr/>
              <a:t>29</a:t>
            </a:fld>
            <a:endParaRPr lang="en-US"/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Safety Check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648200"/>
          </a:xfrm>
        </p:spPr>
        <p:txBody>
          <a:bodyPr/>
          <a:lstStyle/>
          <a:p>
            <a:pPr marL="457200" indent="-457200">
              <a:lnSpc>
                <a:spcPct val="80000"/>
              </a:lnSpc>
              <a:buFontTx/>
              <a:buNone/>
            </a:pPr>
            <a:r>
              <a:rPr lang="en-US" sz="2000" dirty="0">
                <a:solidFill>
                  <a:srgbClr val="C00000"/>
                </a:solidFill>
                <a:latin typeface="Comic Sans MS" pitchFamily="1" charset="0"/>
              </a:rPr>
              <a:t>free[1..m] = available            /* how many resources are available */</a:t>
            </a:r>
          </a:p>
          <a:p>
            <a:pPr marL="457200" indent="-457200">
              <a:lnSpc>
                <a:spcPct val="80000"/>
              </a:lnSpc>
              <a:buFontTx/>
              <a:buNone/>
            </a:pPr>
            <a:r>
              <a:rPr lang="en-US" sz="2000" dirty="0">
                <a:solidFill>
                  <a:srgbClr val="C00000"/>
                </a:solidFill>
                <a:latin typeface="Comic Sans MS" pitchFamily="1" charset="0"/>
              </a:rPr>
              <a:t>finish[1..n] = false (for all </a:t>
            </a:r>
            <a:r>
              <a:rPr lang="en-US" sz="2000" dirty="0" err="1">
                <a:solidFill>
                  <a:srgbClr val="C00000"/>
                </a:solidFill>
                <a:latin typeface="Comic Sans MS" pitchFamily="1" charset="0"/>
              </a:rPr>
              <a:t>i</a:t>
            </a:r>
            <a:r>
              <a:rPr lang="en-US" sz="2000" dirty="0">
                <a:solidFill>
                  <a:srgbClr val="C00000"/>
                </a:solidFill>
                <a:latin typeface="Comic Sans MS" pitchFamily="1" charset="0"/>
              </a:rPr>
              <a:t>)  /* none finished yet */</a:t>
            </a:r>
          </a:p>
          <a:p>
            <a:pPr marL="457200" indent="-457200">
              <a:lnSpc>
                <a:spcPct val="80000"/>
              </a:lnSpc>
              <a:buFontTx/>
              <a:buNone/>
            </a:pPr>
            <a:endParaRPr lang="en-US" sz="2000" dirty="0">
              <a:solidFill>
                <a:srgbClr val="C00000"/>
              </a:solidFill>
              <a:latin typeface="Comic Sans MS" pitchFamily="1" charset="0"/>
            </a:endParaRPr>
          </a:p>
          <a:p>
            <a:pPr marL="457200" indent="-457200">
              <a:lnSpc>
                <a:spcPct val="80000"/>
              </a:lnSpc>
              <a:buFontTx/>
              <a:buNone/>
            </a:pPr>
            <a:r>
              <a:rPr lang="en-US" sz="2000" b="1" u="sng" dirty="0">
                <a:solidFill>
                  <a:srgbClr val="C00000"/>
                </a:solidFill>
                <a:latin typeface="Comic Sans MS" pitchFamily="1" charset="0"/>
              </a:rPr>
              <a:t>Step 1:</a:t>
            </a:r>
            <a:r>
              <a:rPr lang="en-US" sz="2000" dirty="0">
                <a:solidFill>
                  <a:srgbClr val="C00000"/>
                </a:solidFill>
                <a:latin typeface="Comic Sans MS" pitchFamily="1" charset="0"/>
              </a:rPr>
              <a:t> Find an </a:t>
            </a:r>
            <a:r>
              <a:rPr lang="en-US" sz="2000" dirty="0" err="1">
                <a:solidFill>
                  <a:srgbClr val="C00000"/>
                </a:solidFill>
                <a:latin typeface="Comic Sans MS" pitchFamily="1" charset="0"/>
              </a:rPr>
              <a:t>i</a:t>
            </a:r>
            <a:r>
              <a:rPr lang="en-US" sz="2000" dirty="0">
                <a:solidFill>
                  <a:srgbClr val="C00000"/>
                </a:solidFill>
                <a:latin typeface="Comic Sans MS" pitchFamily="1" charset="0"/>
              </a:rPr>
              <a:t> such that finish[</a:t>
            </a:r>
            <a:r>
              <a:rPr lang="en-US" sz="2000" dirty="0" err="1">
                <a:solidFill>
                  <a:srgbClr val="C00000"/>
                </a:solidFill>
                <a:latin typeface="Comic Sans MS" pitchFamily="1" charset="0"/>
              </a:rPr>
              <a:t>i</a:t>
            </a:r>
            <a:r>
              <a:rPr lang="en-US" sz="2000" dirty="0">
                <a:solidFill>
                  <a:srgbClr val="C00000"/>
                </a:solidFill>
                <a:latin typeface="Comic Sans MS" pitchFamily="1" charset="0"/>
              </a:rPr>
              <a:t>]=false and need[</a:t>
            </a:r>
            <a:r>
              <a:rPr lang="en-US" sz="2000" dirty="0" err="1">
                <a:solidFill>
                  <a:srgbClr val="C00000"/>
                </a:solidFill>
                <a:latin typeface="Comic Sans MS" pitchFamily="1" charset="0"/>
              </a:rPr>
              <a:t>i</a:t>
            </a:r>
            <a:r>
              <a:rPr lang="en-US" sz="2000" dirty="0">
                <a:solidFill>
                  <a:srgbClr val="C00000"/>
                </a:solidFill>
                <a:latin typeface="Comic Sans MS" pitchFamily="1" charset="0"/>
              </a:rPr>
              <a:t>] &lt;= work</a:t>
            </a:r>
          </a:p>
          <a:p>
            <a:pPr marL="457200" indent="-457200">
              <a:lnSpc>
                <a:spcPct val="80000"/>
              </a:lnSpc>
              <a:buFontTx/>
              <a:buNone/>
            </a:pPr>
            <a:r>
              <a:rPr lang="en-US" sz="2000" dirty="0">
                <a:solidFill>
                  <a:srgbClr val="C00000"/>
                </a:solidFill>
                <a:latin typeface="Comic Sans MS" pitchFamily="1" charset="0"/>
              </a:rPr>
              <a:t>		  /* find a proc that can complete its request now */</a:t>
            </a:r>
          </a:p>
          <a:p>
            <a:pPr marL="457200" indent="-457200">
              <a:lnSpc>
                <a:spcPct val="80000"/>
              </a:lnSpc>
              <a:buFontTx/>
              <a:buNone/>
            </a:pPr>
            <a:r>
              <a:rPr lang="en-US" sz="2000" dirty="0">
                <a:solidFill>
                  <a:srgbClr val="C00000"/>
                </a:solidFill>
                <a:latin typeface="Comic Sans MS" pitchFamily="1" charset="0"/>
              </a:rPr>
              <a:t>		 if no such </a:t>
            </a:r>
            <a:r>
              <a:rPr lang="en-US" sz="2000" dirty="0" err="1">
                <a:solidFill>
                  <a:srgbClr val="C00000"/>
                </a:solidFill>
                <a:latin typeface="Comic Sans MS" pitchFamily="1" charset="0"/>
              </a:rPr>
              <a:t>i</a:t>
            </a:r>
            <a:r>
              <a:rPr lang="en-US" sz="2000" dirty="0">
                <a:solidFill>
                  <a:srgbClr val="C00000"/>
                </a:solidFill>
                <a:latin typeface="Comic Sans MS" pitchFamily="1" charset="0"/>
              </a:rPr>
              <a:t> exists, go to step 3   /* we’re done */</a:t>
            </a:r>
          </a:p>
          <a:p>
            <a:pPr marL="457200" indent="-457200">
              <a:lnSpc>
                <a:spcPct val="80000"/>
              </a:lnSpc>
              <a:buFontTx/>
              <a:buNone/>
            </a:pPr>
            <a:r>
              <a:rPr lang="en-US" sz="2000" dirty="0">
                <a:solidFill>
                  <a:srgbClr val="C00000"/>
                </a:solidFill>
                <a:latin typeface="Comic Sans MS" pitchFamily="1" charset="0"/>
              </a:rPr>
              <a:t>	</a:t>
            </a:r>
          </a:p>
          <a:p>
            <a:pPr marL="457200" indent="-457200">
              <a:lnSpc>
                <a:spcPct val="80000"/>
              </a:lnSpc>
              <a:buFontTx/>
              <a:buNone/>
            </a:pPr>
            <a:r>
              <a:rPr lang="en-US" sz="2000" b="1" u="sng" dirty="0">
                <a:solidFill>
                  <a:srgbClr val="C00000"/>
                </a:solidFill>
                <a:latin typeface="Comic Sans MS" pitchFamily="1" charset="0"/>
              </a:rPr>
              <a:t>Step 2:</a:t>
            </a:r>
            <a:r>
              <a:rPr lang="en-US" sz="2000" dirty="0">
                <a:solidFill>
                  <a:srgbClr val="C00000"/>
                </a:solidFill>
                <a:latin typeface="Comic Sans MS" pitchFamily="1" charset="0"/>
              </a:rPr>
              <a:t> Found an </a:t>
            </a:r>
            <a:r>
              <a:rPr lang="en-US" sz="2000" dirty="0" err="1">
                <a:solidFill>
                  <a:srgbClr val="C00000"/>
                </a:solidFill>
                <a:latin typeface="Comic Sans MS" pitchFamily="1" charset="0"/>
              </a:rPr>
              <a:t>i</a:t>
            </a:r>
            <a:r>
              <a:rPr lang="en-US" sz="2000" dirty="0">
                <a:solidFill>
                  <a:srgbClr val="C00000"/>
                </a:solidFill>
                <a:latin typeface="Comic Sans MS" pitchFamily="1" charset="0"/>
              </a:rPr>
              <a:t>:</a:t>
            </a:r>
          </a:p>
          <a:p>
            <a:pPr marL="457200" indent="-457200">
              <a:lnSpc>
                <a:spcPct val="80000"/>
              </a:lnSpc>
              <a:buFontTx/>
              <a:buNone/>
            </a:pPr>
            <a:r>
              <a:rPr lang="en-US" sz="2000" dirty="0">
                <a:solidFill>
                  <a:srgbClr val="C00000"/>
                </a:solidFill>
                <a:latin typeface="Comic Sans MS" pitchFamily="1" charset="0"/>
              </a:rPr>
              <a:t>		finish [</a:t>
            </a:r>
            <a:r>
              <a:rPr lang="en-US" sz="2000" dirty="0" err="1">
                <a:solidFill>
                  <a:srgbClr val="C00000"/>
                </a:solidFill>
                <a:latin typeface="Comic Sans MS" pitchFamily="1" charset="0"/>
              </a:rPr>
              <a:t>i</a:t>
            </a:r>
            <a:r>
              <a:rPr lang="en-US" sz="2000" dirty="0">
                <a:solidFill>
                  <a:srgbClr val="C00000"/>
                </a:solidFill>
                <a:latin typeface="Comic Sans MS" pitchFamily="1" charset="0"/>
              </a:rPr>
              <a:t>] = true  /* done with this process */</a:t>
            </a:r>
          </a:p>
          <a:p>
            <a:pPr marL="457200" indent="-457200">
              <a:lnSpc>
                <a:spcPct val="80000"/>
              </a:lnSpc>
              <a:buFontTx/>
              <a:buNone/>
            </a:pPr>
            <a:r>
              <a:rPr lang="en-US" sz="2000" dirty="0">
                <a:solidFill>
                  <a:srgbClr val="C00000"/>
                </a:solidFill>
                <a:latin typeface="Comic Sans MS" pitchFamily="1" charset="0"/>
              </a:rPr>
              <a:t> 		free = free + allocation [</a:t>
            </a:r>
            <a:r>
              <a:rPr lang="en-US" sz="2000" dirty="0" err="1">
                <a:solidFill>
                  <a:srgbClr val="C00000"/>
                </a:solidFill>
                <a:latin typeface="Comic Sans MS" pitchFamily="1" charset="0"/>
              </a:rPr>
              <a:t>i</a:t>
            </a:r>
            <a:r>
              <a:rPr lang="en-US" sz="2000" dirty="0">
                <a:solidFill>
                  <a:srgbClr val="C00000"/>
                </a:solidFill>
                <a:latin typeface="Comic Sans MS" pitchFamily="1" charset="0"/>
              </a:rPr>
              <a:t>] </a:t>
            </a:r>
          </a:p>
          <a:p>
            <a:pPr marL="838200" lvl="1" indent="-381000">
              <a:lnSpc>
                <a:spcPct val="80000"/>
              </a:lnSpc>
              <a:buFontTx/>
              <a:buNone/>
            </a:pPr>
            <a:r>
              <a:rPr lang="en-US" sz="1800" dirty="0">
                <a:solidFill>
                  <a:srgbClr val="C00000"/>
                </a:solidFill>
                <a:latin typeface="Comic Sans MS" pitchFamily="1" charset="0"/>
              </a:rPr>
              <a:t>	</a:t>
            </a:r>
            <a:r>
              <a:rPr lang="en-US" sz="2000" dirty="0">
                <a:solidFill>
                  <a:srgbClr val="C00000"/>
                </a:solidFill>
                <a:latin typeface="Comic Sans MS" pitchFamily="1" charset="0"/>
              </a:rPr>
              <a:t>/* assume this process were to finish, and its allocation  back to the available list */</a:t>
            </a:r>
          </a:p>
          <a:p>
            <a:pPr marL="457200" indent="-457200">
              <a:lnSpc>
                <a:spcPct val="80000"/>
              </a:lnSpc>
              <a:buFontTx/>
              <a:buNone/>
            </a:pPr>
            <a:r>
              <a:rPr lang="en-US" sz="2000" dirty="0">
                <a:solidFill>
                  <a:srgbClr val="C00000"/>
                </a:solidFill>
                <a:latin typeface="Comic Sans MS" pitchFamily="1" charset="0"/>
              </a:rPr>
              <a:t>		go to step 1</a:t>
            </a:r>
          </a:p>
          <a:p>
            <a:pPr marL="457200" indent="-457200">
              <a:lnSpc>
                <a:spcPct val="80000"/>
              </a:lnSpc>
              <a:buFontTx/>
              <a:buNone/>
            </a:pPr>
            <a:endParaRPr lang="en-US" sz="2000" dirty="0">
              <a:solidFill>
                <a:srgbClr val="C00000"/>
              </a:solidFill>
              <a:latin typeface="Comic Sans MS" pitchFamily="1" charset="0"/>
            </a:endParaRPr>
          </a:p>
          <a:p>
            <a:pPr marL="457200" indent="-457200">
              <a:lnSpc>
                <a:spcPct val="80000"/>
              </a:lnSpc>
              <a:buFontTx/>
              <a:buNone/>
            </a:pPr>
            <a:r>
              <a:rPr lang="en-US" sz="2000" b="1" u="sng" dirty="0">
                <a:solidFill>
                  <a:srgbClr val="C00000"/>
                </a:solidFill>
                <a:latin typeface="Comic Sans MS" pitchFamily="1" charset="0"/>
              </a:rPr>
              <a:t>Step 3:</a:t>
            </a:r>
            <a:r>
              <a:rPr lang="en-US" sz="2000" dirty="0">
                <a:solidFill>
                  <a:srgbClr val="C00000"/>
                </a:solidFill>
                <a:latin typeface="Comic Sans MS" pitchFamily="1" charset="0"/>
              </a:rPr>
              <a:t> If finish[</a:t>
            </a:r>
            <a:r>
              <a:rPr lang="en-US" sz="2000" dirty="0" err="1">
                <a:solidFill>
                  <a:srgbClr val="C00000"/>
                </a:solidFill>
                <a:latin typeface="Comic Sans MS" pitchFamily="1" charset="0"/>
              </a:rPr>
              <a:t>i</a:t>
            </a:r>
            <a:r>
              <a:rPr lang="en-US" sz="2000" dirty="0">
                <a:solidFill>
                  <a:srgbClr val="C00000"/>
                </a:solidFill>
                <a:latin typeface="Comic Sans MS" pitchFamily="1" charset="0"/>
              </a:rPr>
              <a:t>] = true for all </a:t>
            </a:r>
            <a:r>
              <a:rPr lang="en-US" sz="2000" dirty="0" err="1">
                <a:solidFill>
                  <a:srgbClr val="C00000"/>
                </a:solidFill>
                <a:latin typeface="Comic Sans MS" pitchFamily="1" charset="0"/>
              </a:rPr>
              <a:t>i</a:t>
            </a:r>
            <a:r>
              <a:rPr lang="en-US" sz="2000" dirty="0">
                <a:solidFill>
                  <a:srgbClr val="C00000"/>
                </a:solidFill>
                <a:latin typeface="Comic Sans MS" pitchFamily="1" charset="0"/>
              </a:rPr>
              <a:t>, the system is safe. Else Not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For example: </a:t>
            </a:r>
            <a:r>
              <a:rPr lang="en-US" dirty="0" smtClean="0">
                <a:solidFill>
                  <a:srgbClr val="0000FF"/>
                </a:solidFill>
              </a:rPr>
              <a:t>Locks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914400" lvl="1" indent="-457200">
              <a:spcBef>
                <a:spcPct val="0"/>
              </a:spcBef>
              <a:buFont typeface="Symbol" pitchFamily="18" charset="2"/>
              <a:buChar char="·"/>
            </a:pPr>
            <a:endParaRPr lang="en-US" sz="1800" dirty="0">
              <a:solidFill>
                <a:srgbClr val="009900"/>
              </a:solidFill>
              <a:latin typeface="Comic Sans MS" pitchFamily="66" charset="0"/>
            </a:endParaRPr>
          </a:p>
          <a:p>
            <a:pPr marL="457200" indent="-457200">
              <a:lnSpc>
                <a:spcPct val="80000"/>
              </a:lnSpc>
              <a:buFontTx/>
              <a:buNone/>
            </a:pPr>
            <a:r>
              <a:rPr lang="en-US" sz="1800" b="1" dirty="0" smtClean="0">
                <a:solidFill>
                  <a:srgbClr val="009900"/>
                </a:solidFill>
                <a:latin typeface="Comic Sans MS" pitchFamily="66" charset="0"/>
              </a:rPr>
              <a:t>Object X, Y;</a:t>
            </a:r>
            <a:endParaRPr lang="en-US" sz="1800" b="1" dirty="0">
              <a:solidFill>
                <a:srgbClr val="009900"/>
              </a:solidFill>
              <a:latin typeface="Comic Sans MS" pitchFamily="66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0891-C971-4F28-87D8-4F1B0B89C81B}" type="slidenum">
              <a:rPr lang="en-US"/>
              <a:pPr/>
              <a:t>3</a:t>
            </a:fld>
            <a:endParaRPr lang="en-US"/>
          </a:p>
        </p:txBody>
      </p:sp>
      <p:sp>
        <p:nvSpPr>
          <p:cNvPr id="40964" name="Text Box 4"/>
          <p:cNvSpPr txBox="1">
            <a:spLocks noChangeArrowheads="1"/>
          </p:cNvSpPr>
          <p:nvPr/>
        </p:nvSpPr>
        <p:spPr bwMode="auto">
          <a:xfrm>
            <a:off x="762000" y="2933700"/>
            <a:ext cx="3251200" cy="361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b="1" dirty="0">
                <a:solidFill>
                  <a:srgbClr val="009900"/>
                </a:solidFill>
                <a:latin typeface="Comic Sans MS" pitchFamily="66" charset="0"/>
              </a:rPr>
              <a:t>Process A code: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b="1" dirty="0">
                <a:solidFill>
                  <a:srgbClr val="009900"/>
                </a:solidFill>
                <a:latin typeface="Comic Sans MS" pitchFamily="66" charset="0"/>
              </a:rPr>
              <a:t> {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b="1" dirty="0">
                <a:solidFill>
                  <a:srgbClr val="009900"/>
                </a:solidFill>
                <a:latin typeface="Comic Sans MS" pitchFamily="66" charset="0"/>
              </a:rPr>
              <a:t>    /* initial compute */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b="1" dirty="0">
                <a:solidFill>
                  <a:srgbClr val="009900"/>
                </a:solidFill>
                <a:latin typeface="Comic Sans MS" pitchFamily="66" charset="0"/>
              </a:rPr>
              <a:t>   </a:t>
            </a:r>
            <a:r>
              <a:rPr lang="en-US" b="1" dirty="0" err="1" smtClean="0">
                <a:solidFill>
                  <a:srgbClr val="009900"/>
                </a:solidFill>
                <a:latin typeface="Comic Sans MS" pitchFamily="66" charset="0"/>
              </a:rPr>
              <a:t>X.acquire</a:t>
            </a:r>
            <a:r>
              <a:rPr lang="en-US" b="1" dirty="0" smtClean="0">
                <a:solidFill>
                  <a:srgbClr val="009900"/>
                </a:solidFill>
                <a:latin typeface="Comic Sans MS" pitchFamily="66" charset="0"/>
              </a:rPr>
              <a:t>();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009900"/>
                </a:solidFill>
                <a:latin typeface="Comic Sans MS" pitchFamily="66" charset="0"/>
              </a:rPr>
              <a:t>   </a:t>
            </a:r>
            <a:r>
              <a:rPr lang="en-US" b="1" dirty="0" err="1" smtClean="0">
                <a:solidFill>
                  <a:srgbClr val="009900"/>
                </a:solidFill>
                <a:latin typeface="Comic Sans MS" pitchFamily="66" charset="0"/>
              </a:rPr>
              <a:t>Y.acquire</a:t>
            </a:r>
            <a:r>
              <a:rPr lang="en-US" b="1" dirty="0" smtClean="0">
                <a:solidFill>
                  <a:srgbClr val="009900"/>
                </a:solidFill>
                <a:latin typeface="Comic Sans MS" pitchFamily="66" charset="0"/>
              </a:rPr>
              <a:t>();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endParaRPr lang="en-US" b="1" dirty="0" smtClean="0">
              <a:solidFill>
                <a:srgbClr val="009900"/>
              </a:solidFill>
              <a:latin typeface="Comic Sans MS" pitchFamily="66" charset="0"/>
            </a:endParaRP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009900"/>
                </a:solidFill>
                <a:latin typeface="Comic Sans MS" pitchFamily="66" charset="0"/>
              </a:rPr>
              <a:t> </a:t>
            </a:r>
            <a:r>
              <a:rPr lang="en-US" b="1" dirty="0" smtClean="0">
                <a:solidFill>
                  <a:srgbClr val="009900"/>
                </a:solidFill>
                <a:latin typeface="Comic Sans MS" pitchFamily="66" charset="0"/>
              </a:rPr>
              <a:t>  … use X and Y …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endParaRPr lang="en-US" b="1" dirty="0" smtClean="0">
              <a:solidFill>
                <a:srgbClr val="009900"/>
              </a:solidFill>
              <a:latin typeface="Comic Sans MS" pitchFamily="66" charset="0"/>
            </a:endParaRP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009900"/>
                </a:solidFill>
                <a:latin typeface="Comic Sans MS" pitchFamily="66" charset="0"/>
              </a:rPr>
              <a:t> </a:t>
            </a:r>
            <a:r>
              <a:rPr lang="en-US" b="1" dirty="0" smtClean="0">
                <a:solidFill>
                  <a:srgbClr val="009900"/>
                </a:solidFill>
                <a:latin typeface="Comic Sans MS" pitchFamily="66" charset="0"/>
              </a:rPr>
              <a:t>  </a:t>
            </a:r>
            <a:r>
              <a:rPr lang="en-US" b="1" dirty="0" err="1" smtClean="0">
                <a:solidFill>
                  <a:srgbClr val="009900"/>
                </a:solidFill>
                <a:latin typeface="Comic Sans MS" pitchFamily="66" charset="0"/>
              </a:rPr>
              <a:t>Y.release</a:t>
            </a:r>
            <a:r>
              <a:rPr lang="en-US" b="1" dirty="0" smtClean="0">
                <a:solidFill>
                  <a:srgbClr val="009900"/>
                </a:solidFill>
                <a:latin typeface="Comic Sans MS" pitchFamily="66" charset="0"/>
              </a:rPr>
              <a:t>();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009900"/>
                </a:solidFill>
                <a:latin typeface="Comic Sans MS" pitchFamily="66" charset="0"/>
              </a:rPr>
              <a:t> </a:t>
            </a:r>
            <a:r>
              <a:rPr lang="en-US" b="1" dirty="0" smtClean="0">
                <a:solidFill>
                  <a:srgbClr val="009900"/>
                </a:solidFill>
                <a:latin typeface="Comic Sans MS" pitchFamily="66" charset="0"/>
              </a:rPr>
              <a:t>  </a:t>
            </a:r>
            <a:r>
              <a:rPr lang="en-US" b="1" dirty="0" err="1" smtClean="0">
                <a:solidFill>
                  <a:srgbClr val="009900"/>
                </a:solidFill>
                <a:latin typeface="Comic Sans MS" pitchFamily="66" charset="0"/>
              </a:rPr>
              <a:t>X.release</a:t>
            </a:r>
            <a:r>
              <a:rPr lang="en-US" b="1" dirty="0" smtClean="0">
                <a:solidFill>
                  <a:srgbClr val="009900"/>
                </a:solidFill>
                <a:latin typeface="Comic Sans MS" pitchFamily="66" charset="0"/>
              </a:rPr>
              <a:t>();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009900"/>
                </a:solidFill>
                <a:latin typeface="Comic Sans MS" pitchFamily="66" charset="0"/>
              </a:rPr>
              <a:t> </a:t>
            </a:r>
            <a:r>
              <a:rPr lang="en-US" b="1" dirty="0" smtClean="0">
                <a:solidFill>
                  <a:srgbClr val="009900"/>
                </a:solidFill>
                <a:latin typeface="Comic Sans MS" pitchFamily="66" charset="0"/>
              </a:rPr>
              <a:t>}</a:t>
            </a:r>
            <a:endParaRPr lang="en-US" b="1" dirty="0">
              <a:solidFill>
                <a:srgbClr val="009900"/>
              </a:solidFill>
              <a:latin typeface="Comic Sans MS" pitchFamily="66" charset="0"/>
            </a:endParaRP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b="1" dirty="0">
                <a:solidFill>
                  <a:srgbClr val="009900"/>
                </a:solidFill>
                <a:latin typeface="Comic Sans MS" pitchFamily="66" charset="0"/>
              </a:rPr>
              <a:t>   </a:t>
            </a:r>
          </a:p>
        </p:txBody>
      </p:sp>
      <p:sp>
        <p:nvSpPr>
          <p:cNvPr id="40965" name="Text Box 5"/>
          <p:cNvSpPr txBox="1">
            <a:spLocks noChangeArrowheads="1"/>
          </p:cNvSpPr>
          <p:nvPr/>
        </p:nvSpPr>
        <p:spPr bwMode="auto">
          <a:xfrm>
            <a:off x="5334000" y="2881313"/>
            <a:ext cx="3251200" cy="3592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b="1" dirty="0">
                <a:solidFill>
                  <a:srgbClr val="009900"/>
                </a:solidFill>
                <a:latin typeface="Comic Sans MS" pitchFamily="66" charset="0"/>
              </a:rPr>
              <a:t>Process B code: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b="1" dirty="0">
                <a:solidFill>
                  <a:srgbClr val="009900"/>
                </a:solidFill>
                <a:latin typeface="Comic Sans MS" pitchFamily="66" charset="0"/>
              </a:rPr>
              <a:t> </a:t>
            </a:r>
            <a:r>
              <a:rPr lang="en-US" b="1" dirty="0" smtClean="0">
                <a:solidFill>
                  <a:srgbClr val="009900"/>
                </a:solidFill>
                <a:latin typeface="Comic Sans MS" pitchFamily="66" charset="0"/>
              </a:rPr>
              <a:t> {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009900"/>
                </a:solidFill>
                <a:latin typeface="Comic Sans MS" pitchFamily="66" charset="0"/>
              </a:rPr>
              <a:t>    /* initial compute */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009900"/>
                </a:solidFill>
                <a:latin typeface="Comic Sans MS" pitchFamily="66" charset="0"/>
              </a:rPr>
              <a:t>   </a:t>
            </a:r>
            <a:r>
              <a:rPr lang="en-US" b="1" dirty="0" err="1" smtClean="0">
                <a:solidFill>
                  <a:srgbClr val="009900"/>
                </a:solidFill>
                <a:latin typeface="Comic Sans MS" pitchFamily="66" charset="0"/>
              </a:rPr>
              <a:t>Y.acquire</a:t>
            </a:r>
            <a:r>
              <a:rPr lang="en-US" b="1" dirty="0" smtClean="0">
                <a:solidFill>
                  <a:srgbClr val="009900"/>
                </a:solidFill>
                <a:latin typeface="Comic Sans MS" pitchFamily="66" charset="0"/>
              </a:rPr>
              <a:t>();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009900"/>
                </a:solidFill>
                <a:latin typeface="Comic Sans MS" pitchFamily="66" charset="0"/>
              </a:rPr>
              <a:t>   </a:t>
            </a:r>
            <a:r>
              <a:rPr lang="en-US" b="1" dirty="0" err="1" smtClean="0">
                <a:solidFill>
                  <a:srgbClr val="009900"/>
                </a:solidFill>
                <a:latin typeface="Comic Sans MS" pitchFamily="66" charset="0"/>
              </a:rPr>
              <a:t>X.acquire</a:t>
            </a:r>
            <a:r>
              <a:rPr lang="en-US" b="1" dirty="0" smtClean="0">
                <a:solidFill>
                  <a:srgbClr val="009900"/>
                </a:solidFill>
                <a:latin typeface="Comic Sans MS" pitchFamily="66" charset="0"/>
              </a:rPr>
              <a:t>();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endParaRPr lang="en-US" b="1" dirty="0" smtClean="0">
              <a:solidFill>
                <a:srgbClr val="009900"/>
              </a:solidFill>
              <a:latin typeface="Comic Sans MS" pitchFamily="66" charset="0"/>
            </a:endParaRP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009900"/>
                </a:solidFill>
                <a:latin typeface="Comic Sans MS" pitchFamily="66" charset="0"/>
              </a:rPr>
              <a:t>   … use X and Y …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endParaRPr lang="en-US" b="1" dirty="0" smtClean="0">
              <a:solidFill>
                <a:srgbClr val="009900"/>
              </a:solidFill>
              <a:latin typeface="Comic Sans MS" pitchFamily="66" charset="0"/>
            </a:endParaRP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009900"/>
                </a:solidFill>
                <a:latin typeface="Comic Sans MS" pitchFamily="66" charset="0"/>
              </a:rPr>
              <a:t>   </a:t>
            </a:r>
            <a:r>
              <a:rPr lang="en-US" b="1" dirty="0" err="1" smtClean="0">
                <a:solidFill>
                  <a:srgbClr val="009900"/>
                </a:solidFill>
                <a:latin typeface="Comic Sans MS" pitchFamily="66" charset="0"/>
              </a:rPr>
              <a:t>X.release</a:t>
            </a:r>
            <a:r>
              <a:rPr lang="en-US" b="1" dirty="0" smtClean="0">
                <a:solidFill>
                  <a:srgbClr val="009900"/>
                </a:solidFill>
                <a:latin typeface="Comic Sans MS" pitchFamily="66" charset="0"/>
              </a:rPr>
              <a:t>();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009900"/>
                </a:solidFill>
                <a:latin typeface="Comic Sans MS" pitchFamily="66" charset="0"/>
              </a:rPr>
              <a:t>   </a:t>
            </a:r>
            <a:r>
              <a:rPr lang="en-US" b="1" dirty="0" err="1" smtClean="0">
                <a:solidFill>
                  <a:srgbClr val="009900"/>
                </a:solidFill>
                <a:latin typeface="Comic Sans MS" pitchFamily="66" charset="0"/>
              </a:rPr>
              <a:t>Y.release</a:t>
            </a:r>
            <a:r>
              <a:rPr lang="en-US" b="1" dirty="0" smtClean="0">
                <a:solidFill>
                  <a:srgbClr val="009900"/>
                </a:solidFill>
                <a:latin typeface="Comic Sans MS" pitchFamily="66" charset="0"/>
              </a:rPr>
              <a:t>();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009900"/>
                </a:solidFill>
                <a:latin typeface="Comic Sans MS" pitchFamily="66" charset="0"/>
              </a:rPr>
              <a:t> }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009900"/>
                </a:solidFill>
                <a:latin typeface="Comic Sans MS" pitchFamily="66" charset="0"/>
              </a:rPr>
              <a:t>   </a:t>
            </a:r>
            <a:endParaRPr lang="en-US" b="1" dirty="0">
              <a:solidFill>
                <a:srgbClr val="0099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Banker’s Algorithm: Example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381000" indent="-381000">
              <a:buFont typeface="Wingdings" pitchFamily="1" charset="2"/>
              <a:buNone/>
            </a:pPr>
            <a:r>
              <a:rPr lang="en-US" sz="2000" b="1" dirty="0">
                <a:latin typeface="Comic Sans MS" pitchFamily="1" charset="0"/>
              </a:rPr>
              <a:t>          </a:t>
            </a:r>
            <a:r>
              <a:rPr lang="en-US" sz="2000" b="1" u="sng" dirty="0">
                <a:latin typeface="Comic Sans MS" pitchFamily="1" charset="0"/>
              </a:rPr>
              <a:t>Allocation</a:t>
            </a:r>
            <a:r>
              <a:rPr lang="en-US" sz="2000" b="1" dirty="0">
                <a:latin typeface="Comic Sans MS" pitchFamily="1" charset="0"/>
              </a:rPr>
              <a:t>        </a:t>
            </a:r>
            <a:r>
              <a:rPr lang="en-US" sz="2000" b="1" u="sng" dirty="0">
                <a:latin typeface="Comic Sans MS" pitchFamily="1" charset="0"/>
              </a:rPr>
              <a:t>Max</a:t>
            </a:r>
            <a:r>
              <a:rPr lang="en-US" sz="2000" b="1" dirty="0">
                <a:latin typeface="Comic Sans MS" pitchFamily="1" charset="0"/>
              </a:rPr>
              <a:t>        </a:t>
            </a:r>
            <a:r>
              <a:rPr lang="en-US" sz="2000" b="1" u="sng" dirty="0">
                <a:latin typeface="Comic Sans MS" pitchFamily="1" charset="0"/>
              </a:rPr>
              <a:t>Available</a:t>
            </a:r>
            <a:r>
              <a:rPr lang="en-US" sz="2000" b="1" dirty="0">
                <a:latin typeface="Comic Sans MS" pitchFamily="1" charset="0"/>
              </a:rPr>
              <a:t/>
            </a:r>
            <a:br>
              <a:rPr lang="en-US" sz="2000" b="1" dirty="0">
                <a:latin typeface="Comic Sans MS" pitchFamily="1" charset="0"/>
              </a:rPr>
            </a:br>
            <a:r>
              <a:rPr lang="en-US" sz="2000" b="1" dirty="0">
                <a:latin typeface="Comic Sans MS" pitchFamily="1" charset="0"/>
              </a:rPr>
              <a:t>      A  B  C         A  B  C      A  B  C</a:t>
            </a:r>
            <a:br>
              <a:rPr lang="en-US" sz="2000" b="1" dirty="0">
                <a:latin typeface="Comic Sans MS" pitchFamily="1" charset="0"/>
              </a:rPr>
            </a:br>
            <a:r>
              <a:rPr lang="en-US" sz="2000" b="1" dirty="0">
                <a:latin typeface="Comic Sans MS" pitchFamily="1" charset="0"/>
              </a:rPr>
              <a:t>P0    0  1  0         7  5  3      3  3  2</a:t>
            </a:r>
            <a:br>
              <a:rPr lang="en-US" sz="2000" b="1" dirty="0">
                <a:latin typeface="Comic Sans MS" pitchFamily="1" charset="0"/>
              </a:rPr>
            </a:br>
            <a:r>
              <a:rPr lang="en-US" sz="2000" b="1" dirty="0">
                <a:latin typeface="Comic Sans MS" pitchFamily="1" charset="0"/>
              </a:rPr>
              <a:t>P1    2  0  0         3  2  2     </a:t>
            </a:r>
            <a:br>
              <a:rPr lang="en-US" sz="2000" b="1" dirty="0">
                <a:latin typeface="Comic Sans MS" pitchFamily="1" charset="0"/>
              </a:rPr>
            </a:br>
            <a:r>
              <a:rPr lang="en-US" sz="2000" b="1" dirty="0">
                <a:latin typeface="Comic Sans MS" pitchFamily="1" charset="0"/>
              </a:rPr>
              <a:t>P2    3  0  2         9  0  2   </a:t>
            </a:r>
            <a:br>
              <a:rPr lang="en-US" sz="2000" b="1" dirty="0">
                <a:latin typeface="Comic Sans MS" pitchFamily="1" charset="0"/>
              </a:rPr>
            </a:br>
            <a:r>
              <a:rPr lang="en-US" sz="2000" b="1" dirty="0">
                <a:latin typeface="Comic Sans MS" pitchFamily="1" charset="0"/>
              </a:rPr>
              <a:t>P3    2  1  1         2  2  2   </a:t>
            </a:r>
            <a:br>
              <a:rPr lang="en-US" sz="2000" b="1" dirty="0">
                <a:latin typeface="Comic Sans MS" pitchFamily="1" charset="0"/>
              </a:rPr>
            </a:br>
            <a:r>
              <a:rPr lang="en-US" sz="2000" b="1" dirty="0">
                <a:latin typeface="Comic Sans MS" pitchFamily="1" charset="0"/>
              </a:rPr>
              <a:t>P4    0  0  2         4  3  3   </a:t>
            </a:r>
            <a:br>
              <a:rPr lang="en-US" sz="2000" b="1" dirty="0">
                <a:latin typeface="Comic Sans MS" pitchFamily="1" charset="0"/>
              </a:rPr>
            </a:br>
            <a:endParaRPr lang="en-US" sz="2800" b="1" dirty="0">
              <a:latin typeface="Courier New" pitchFamily="1" charset="0"/>
            </a:endParaRPr>
          </a:p>
          <a:p>
            <a:pPr marL="381000" indent="-381000">
              <a:buFont typeface="Wingdings" pitchFamily="1" charset="2"/>
              <a:buNone/>
            </a:pPr>
            <a:r>
              <a:rPr lang="en-US" dirty="0"/>
              <a:t>this is a safe state: safe sequence  &lt;P1, P3, P4, P2, P0&gt;</a:t>
            </a:r>
          </a:p>
          <a:p>
            <a:pPr marL="381000" indent="-381000">
              <a:buFont typeface="Wingdings" pitchFamily="1" charset="2"/>
              <a:buNone/>
            </a:pPr>
            <a:endParaRPr lang="en-US" dirty="0"/>
          </a:p>
          <a:p>
            <a:pPr marL="381000" indent="-381000">
              <a:buFont typeface="Wingdings" pitchFamily="1" charset="2"/>
              <a:buNone/>
            </a:pPr>
            <a:r>
              <a:rPr lang="en-US" dirty="0"/>
              <a:t>Suppose that P1 requests (1,0,2) </a:t>
            </a:r>
          </a:p>
          <a:p>
            <a:pPr marL="381000" indent="-381000">
              <a:buFont typeface="Wingdings" pitchFamily="1" charset="2"/>
              <a:buNone/>
            </a:pPr>
            <a:r>
              <a:rPr lang="en-US" dirty="0"/>
              <a:t>	- add it to P1’s allocation and subtract it from Available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4F96A-13C1-47A2-B5BB-5295DE9A002D}" type="slidenum">
              <a:rPr lang="en-US"/>
              <a:pPr/>
              <a:t>30</a:t>
            </a:fld>
            <a:endParaRPr lang="en-US"/>
          </a:p>
        </p:txBody>
      </p:sp>
      <p:sp>
        <p:nvSpPr>
          <p:cNvPr id="71684" name="Line 4"/>
          <p:cNvSpPr>
            <a:spLocks noChangeShapeType="1"/>
          </p:cNvSpPr>
          <p:nvPr/>
        </p:nvSpPr>
        <p:spPr bwMode="auto">
          <a:xfrm flipH="1">
            <a:off x="3124200" y="1143000"/>
            <a:ext cx="12700" cy="26035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BE"/>
          </a:p>
        </p:txBody>
      </p:sp>
      <p:sp>
        <p:nvSpPr>
          <p:cNvPr id="71685" name="Line 5"/>
          <p:cNvSpPr>
            <a:spLocks noChangeShapeType="1"/>
          </p:cNvSpPr>
          <p:nvPr/>
        </p:nvSpPr>
        <p:spPr bwMode="auto">
          <a:xfrm>
            <a:off x="4648200" y="1066800"/>
            <a:ext cx="12700" cy="26797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B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Banker’s Algorithm: Example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381000" indent="-381000">
              <a:lnSpc>
                <a:spcPct val="90000"/>
              </a:lnSpc>
              <a:buFont typeface="Wingdings" pitchFamily="1" charset="2"/>
              <a:buNone/>
            </a:pPr>
            <a:r>
              <a:rPr lang="en-US" sz="2000" b="1">
                <a:latin typeface="Courier New" pitchFamily="1" charset="0"/>
              </a:rPr>
              <a:t>       </a:t>
            </a:r>
            <a:r>
              <a:rPr lang="en-US" sz="2000" b="1" u="sng">
                <a:latin typeface="Comic Sans MS" pitchFamily="1" charset="0"/>
              </a:rPr>
              <a:t>Allocation</a:t>
            </a:r>
            <a:r>
              <a:rPr lang="en-US" sz="2000" b="1">
                <a:latin typeface="Comic Sans MS" pitchFamily="1" charset="0"/>
              </a:rPr>
              <a:t>        </a:t>
            </a:r>
            <a:r>
              <a:rPr lang="en-US" sz="2000" b="1" u="sng">
                <a:latin typeface="Comic Sans MS" pitchFamily="1" charset="0"/>
              </a:rPr>
              <a:t>Max</a:t>
            </a:r>
            <a:r>
              <a:rPr lang="en-US" sz="2000" b="1">
                <a:latin typeface="Comic Sans MS" pitchFamily="1" charset="0"/>
              </a:rPr>
              <a:t>          </a:t>
            </a:r>
            <a:r>
              <a:rPr lang="en-US" sz="2000" b="1" u="sng">
                <a:latin typeface="Comic Sans MS" pitchFamily="1" charset="0"/>
              </a:rPr>
              <a:t>Available</a:t>
            </a:r>
            <a:r>
              <a:rPr lang="en-US" sz="2000" b="1">
                <a:latin typeface="Comic Sans MS" pitchFamily="1" charset="0"/>
              </a:rPr>
              <a:t/>
            </a:r>
            <a:br>
              <a:rPr lang="en-US" sz="2000" b="1">
                <a:latin typeface="Comic Sans MS" pitchFamily="1" charset="0"/>
              </a:rPr>
            </a:br>
            <a:r>
              <a:rPr lang="en-US" sz="2000" b="1">
                <a:latin typeface="Comic Sans MS" pitchFamily="1" charset="0"/>
              </a:rPr>
              <a:t>      A  B  C        A  B  C         A  B  C</a:t>
            </a:r>
            <a:br>
              <a:rPr lang="en-US" sz="2000" b="1">
                <a:latin typeface="Comic Sans MS" pitchFamily="1" charset="0"/>
              </a:rPr>
            </a:br>
            <a:r>
              <a:rPr lang="en-US" sz="2000" b="1">
                <a:latin typeface="Comic Sans MS" pitchFamily="1" charset="0"/>
              </a:rPr>
              <a:t>P0    0  1  0        7  5  3         2  3  0</a:t>
            </a:r>
            <a:br>
              <a:rPr lang="en-US" sz="2000" b="1">
                <a:latin typeface="Comic Sans MS" pitchFamily="1" charset="0"/>
              </a:rPr>
            </a:br>
            <a:r>
              <a:rPr lang="en-US" sz="2000" b="1">
                <a:latin typeface="Comic Sans MS" pitchFamily="1" charset="0"/>
              </a:rPr>
              <a:t>P1    3  0  2        3  2  2     </a:t>
            </a:r>
            <a:br>
              <a:rPr lang="en-US" sz="2000" b="1">
                <a:latin typeface="Comic Sans MS" pitchFamily="1" charset="0"/>
              </a:rPr>
            </a:br>
            <a:r>
              <a:rPr lang="en-US" sz="2000" b="1">
                <a:latin typeface="Comic Sans MS" pitchFamily="1" charset="0"/>
              </a:rPr>
              <a:t>P2    3  0  2        9  0  2   </a:t>
            </a:r>
            <a:br>
              <a:rPr lang="en-US" sz="2000" b="1">
                <a:latin typeface="Comic Sans MS" pitchFamily="1" charset="0"/>
              </a:rPr>
            </a:br>
            <a:r>
              <a:rPr lang="en-US" sz="2000" b="1">
                <a:latin typeface="Comic Sans MS" pitchFamily="1" charset="0"/>
              </a:rPr>
              <a:t>P3    2  1  1        2  2  2   </a:t>
            </a:r>
            <a:br>
              <a:rPr lang="en-US" sz="2000" b="1">
                <a:latin typeface="Comic Sans MS" pitchFamily="1" charset="0"/>
              </a:rPr>
            </a:br>
            <a:r>
              <a:rPr lang="en-US" sz="2000" b="1">
                <a:latin typeface="Comic Sans MS" pitchFamily="1" charset="0"/>
              </a:rPr>
              <a:t>P4    0  0  2        4  3  3   </a:t>
            </a:r>
            <a:br>
              <a:rPr lang="en-US" sz="2000" b="1">
                <a:latin typeface="Comic Sans MS" pitchFamily="1" charset="0"/>
              </a:rPr>
            </a:br>
            <a:endParaRPr lang="en-US" sz="2000" b="1">
              <a:latin typeface="Comic Sans MS" pitchFamily="1" charset="0"/>
            </a:endParaRPr>
          </a:p>
          <a:p>
            <a:pPr marL="381000" indent="-381000">
              <a:lnSpc>
                <a:spcPct val="90000"/>
              </a:lnSpc>
              <a:buFont typeface="Wingdings" pitchFamily="1" charset="2"/>
              <a:buNone/>
            </a:pPr>
            <a:r>
              <a:rPr lang="en-US"/>
              <a:t>This is still safe: safe seq &lt;P1, P3, P4, P0, P2&gt;</a:t>
            </a:r>
            <a:br>
              <a:rPr lang="en-US"/>
            </a:br>
            <a:r>
              <a:rPr lang="en-US"/>
              <a:t/>
            </a:r>
            <a:br>
              <a:rPr lang="en-US"/>
            </a:br>
            <a:r>
              <a:rPr lang="en-US"/>
              <a:t>In this new state,</a:t>
            </a:r>
            <a:br>
              <a:rPr lang="en-US"/>
            </a:br>
            <a:r>
              <a:rPr lang="en-US"/>
              <a:t>P4 requests (3,3,0)    </a:t>
            </a:r>
          </a:p>
          <a:p>
            <a:pPr marL="381000" indent="-381000">
              <a:lnSpc>
                <a:spcPct val="90000"/>
              </a:lnSpc>
              <a:buFont typeface="Wingdings" pitchFamily="1" charset="2"/>
              <a:buNone/>
            </a:pPr>
            <a:r>
              <a:rPr lang="en-US"/>
              <a:t>		not enough available resources     </a:t>
            </a:r>
          </a:p>
          <a:p>
            <a:pPr marL="381000" indent="-381000">
              <a:lnSpc>
                <a:spcPct val="90000"/>
              </a:lnSpc>
              <a:buFont typeface="Wingdings" pitchFamily="1" charset="2"/>
              <a:buNone/>
            </a:pPr>
            <a:r>
              <a:rPr lang="en-US"/>
              <a:t>        </a:t>
            </a:r>
            <a:br>
              <a:rPr lang="en-US"/>
            </a:br>
            <a:r>
              <a:rPr lang="en-US"/>
              <a:t>P0 requests (0,2,0)    </a:t>
            </a:r>
          </a:p>
          <a:p>
            <a:pPr marL="381000" indent="-381000">
              <a:lnSpc>
                <a:spcPct val="90000"/>
              </a:lnSpc>
              <a:buFont typeface="Wingdings" pitchFamily="1" charset="2"/>
              <a:buNone/>
            </a:pPr>
            <a:r>
              <a:rPr lang="en-US"/>
              <a:t>		let’s check resulting state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4E8E-2B65-4E09-90E1-606334033FC9}" type="slidenum">
              <a:rPr lang="en-US"/>
              <a:pPr/>
              <a:t>31</a:t>
            </a:fld>
            <a:endParaRPr lang="en-US"/>
          </a:p>
        </p:txBody>
      </p:sp>
      <p:sp>
        <p:nvSpPr>
          <p:cNvPr id="72708" name="Line 4"/>
          <p:cNvSpPr>
            <a:spLocks noChangeShapeType="1"/>
          </p:cNvSpPr>
          <p:nvPr/>
        </p:nvSpPr>
        <p:spPr bwMode="auto">
          <a:xfrm flipH="1">
            <a:off x="3048000" y="1371600"/>
            <a:ext cx="12700" cy="2108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BE"/>
          </a:p>
        </p:txBody>
      </p:sp>
      <p:sp>
        <p:nvSpPr>
          <p:cNvPr id="72709" name="Line 5"/>
          <p:cNvSpPr>
            <a:spLocks noChangeShapeType="1"/>
          </p:cNvSpPr>
          <p:nvPr/>
        </p:nvSpPr>
        <p:spPr bwMode="auto">
          <a:xfrm>
            <a:off x="4953000" y="1219200"/>
            <a:ext cx="0" cy="22479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B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Banker’s Algorithm: Example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81000" indent="-381000">
              <a:buFont typeface="Wingdings" pitchFamily="1" charset="2"/>
              <a:buNone/>
            </a:pPr>
            <a:r>
              <a:rPr lang="en-US" b="1" dirty="0">
                <a:latin typeface="Courier New" pitchFamily="1" charset="0"/>
              </a:rPr>
              <a:t>       </a:t>
            </a:r>
            <a:r>
              <a:rPr lang="en-US" sz="2000" b="1" u="sng" dirty="0">
                <a:latin typeface="Comic Sans MS" pitchFamily="1" charset="0"/>
              </a:rPr>
              <a:t>Allocation</a:t>
            </a:r>
            <a:r>
              <a:rPr lang="en-US" sz="2000" b="1" dirty="0">
                <a:latin typeface="Comic Sans MS" pitchFamily="1" charset="0"/>
              </a:rPr>
              <a:t>     </a:t>
            </a:r>
            <a:r>
              <a:rPr lang="en-US" sz="2000" b="1" u="sng" dirty="0">
                <a:latin typeface="Comic Sans MS" pitchFamily="1" charset="0"/>
              </a:rPr>
              <a:t>Max</a:t>
            </a:r>
            <a:r>
              <a:rPr lang="en-US" sz="2000" b="1" dirty="0">
                <a:latin typeface="Comic Sans MS" pitchFamily="1" charset="0"/>
              </a:rPr>
              <a:t>         </a:t>
            </a:r>
            <a:r>
              <a:rPr lang="en-US" sz="2000" b="1" u="sng" dirty="0">
                <a:latin typeface="Comic Sans MS" pitchFamily="1" charset="0"/>
              </a:rPr>
              <a:t>Available</a:t>
            </a:r>
            <a:r>
              <a:rPr lang="en-US" sz="2000" b="1" dirty="0">
                <a:latin typeface="Comic Sans MS" pitchFamily="1" charset="0"/>
              </a:rPr>
              <a:t/>
            </a:r>
            <a:br>
              <a:rPr lang="en-US" sz="2000" b="1" dirty="0">
                <a:latin typeface="Comic Sans MS" pitchFamily="1" charset="0"/>
              </a:rPr>
            </a:br>
            <a:r>
              <a:rPr lang="en-US" sz="2000" b="1" dirty="0">
                <a:latin typeface="Comic Sans MS" pitchFamily="1" charset="0"/>
              </a:rPr>
              <a:t>       A  B  C      A  B  C       A  B  C</a:t>
            </a:r>
            <a:br>
              <a:rPr lang="en-US" sz="2000" b="1" dirty="0">
                <a:latin typeface="Comic Sans MS" pitchFamily="1" charset="0"/>
              </a:rPr>
            </a:br>
            <a:r>
              <a:rPr lang="en-US" sz="2000" b="1" dirty="0">
                <a:latin typeface="Comic Sans MS" pitchFamily="1" charset="0"/>
              </a:rPr>
              <a:t>P0     0  3  0      7  5  3       2  1  0</a:t>
            </a:r>
            <a:br>
              <a:rPr lang="en-US" sz="2000" b="1" dirty="0">
                <a:latin typeface="Comic Sans MS" pitchFamily="1" charset="0"/>
              </a:rPr>
            </a:br>
            <a:r>
              <a:rPr lang="en-US" sz="2000" b="1" dirty="0">
                <a:latin typeface="Comic Sans MS" pitchFamily="1" charset="0"/>
              </a:rPr>
              <a:t>P1     3  0  2      3  2  2     </a:t>
            </a:r>
            <a:br>
              <a:rPr lang="en-US" sz="2000" b="1" dirty="0">
                <a:latin typeface="Comic Sans MS" pitchFamily="1" charset="0"/>
              </a:rPr>
            </a:br>
            <a:r>
              <a:rPr lang="en-US" sz="2000" b="1" dirty="0">
                <a:latin typeface="Comic Sans MS" pitchFamily="1" charset="0"/>
              </a:rPr>
              <a:t>P2     3  0  2      9  0  2   </a:t>
            </a:r>
            <a:br>
              <a:rPr lang="en-US" sz="2000" b="1" dirty="0">
                <a:latin typeface="Comic Sans MS" pitchFamily="1" charset="0"/>
              </a:rPr>
            </a:br>
            <a:r>
              <a:rPr lang="en-US" sz="2000" b="1" dirty="0">
                <a:latin typeface="Comic Sans MS" pitchFamily="1" charset="0"/>
              </a:rPr>
              <a:t>P3     2  1  1      2  2  2   </a:t>
            </a:r>
            <a:br>
              <a:rPr lang="en-US" sz="2000" b="1" dirty="0">
                <a:latin typeface="Comic Sans MS" pitchFamily="1" charset="0"/>
              </a:rPr>
            </a:br>
            <a:r>
              <a:rPr lang="en-US" sz="2000" b="1" dirty="0">
                <a:latin typeface="Comic Sans MS" pitchFamily="1" charset="0"/>
              </a:rPr>
              <a:t>P4     0  0  2      4  3  3   </a:t>
            </a:r>
            <a:br>
              <a:rPr lang="en-US" sz="2000" b="1" dirty="0">
                <a:latin typeface="Comic Sans MS" pitchFamily="1" charset="0"/>
              </a:rPr>
            </a:br>
            <a:endParaRPr lang="en-US" sz="2000" b="1" dirty="0">
              <a:latin typeface="Comic Sans MS" pitchFamily="1" charset="0"/>
            </a:endParaRPr>
          </a:p>
          <a:p>
            <a:pPr marL="381000" indent="-381000">
              <a:buFont typeface="Wingdings" pitchFamily="1" charset="2"/>
              <a:buNone/>
            </a:pPr>
            <a:endParaRPr lang="en-US" b="1" dirty="0"/>
          </a:p>
          <a:p>
            <a:pPr marL="381000" indent="-381000">
              <a:buFont typeface="Wingdings" pitchFamily="1" charset="2"/>
              <a:buNone/>
            </a:pPr>
            <a:r>
              <a:rPr lang="en-US" dirty="0"/>
              <a:t>This is unsafe state (why?)</a:t>
            </a:r>
          </a:p>
          <a:p>
            <a:pPr marL="381000" indent="-381000">
              <a:buFont typeface="Wingdings" pitchFamily="1" charset="2"/>
              <a:buNone/>
            </a:pPr>
            <a:r>
              <a:rPr lang="en-US" dirty="0"/>
              <a:t>So P0’s request will be denied</a:t>
            </a:r>
          </a:p>
          <a:p>
            <a:pPr marL="381000" indent="-381000">
              <a:buFont typeface="Wingdings" pitchFamily="1" charset="2"/>
              <a:buNone/>
            </a:pPr>
            <a:endParaRPr lang="en-US" dirty="0"/>
          </a:p>
          <a:p>
            <a:pPr marL="381000" indent="-381000">
              <a:buFont typeface="Wingdings" pitchFamily="1" charset="2"/>
              <a:buNone/>
            </a:pPr>
            <a:r>
              <a:rPr lang="en-US" dirty="0"/>
              <a:t>Problems with Banker’s Algorithm?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70BBB-76D3-4AFF-8C41-193B6D115EA3}" type="slidenum">
              <a:rPr lang="en-US"/>
              <a:pPr/>
              <a:t>32</a:t>
            </a:fld>
            <a:endParaRPr lang="en-US"/>
          </a:p>
        </p:txBody>
      </p:sp>
      <p:sp>
        <p:nvSpPr>
          <p:cNvPr id="73732" name="Line 4"/>
          <p:cNvSpPr>
            <a:spLocks noChangeShapeType="1"/>
          </p:cNvSpPr>
          <p:nvPr/>
        </p:nvSpPr>
        <p:spPr bwMode="auto">
          <a:xfrm flipH="1">
            <a:off x="3048000" y="1447800"/>
            <a:ext cx="38100" cy="25527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BE"/>
          </a:p>
        </p:txBody>
      </p:sp>
      <p:sp>
        <p:nvSpPr>
          <p:cNvPr id="73733" name="Line 5"/>
          <p:cNvSpPr>
            <a:spLocks noChangeShapeType="1"/>
          </p:cNvSpPr>
          <p:nvPr/>
        </p:nvSpPr>
        <p:spPr bwMode="auto">
          <a:xfrm flipH="1">
            <a:off x="4648200" y="1447800"/>
            <a:ext cx="12700" cy="26035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B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Problems with Banker’s Alg.</a:t>
            </a:r>
            <a:endParaRPr lang="fr-BE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May be hard to figure out the maximum needs</a:t>
            </a:r>
          </a:p>
          <a:p>
            <a:pPr lvl="1"/>
            <a:r>
              <a:rPr lang="en-US" dirty="0" smtClean="0"/>
              <a:t>If too conservative, Bank doesn’t allow any parallelism </a:t>
            </a:r>
          </a:p>
          <a:p>
            <a:pPr lvl="1"/>
            <a:r>
              <a:rPr lang="en-US" dirty="0" smtClean="0"/>
              <a:t>But if too optimistic,  a process could exceed its limit</a:t>
            </a:r>
          </a:p>
          <a:p>
            <a:pPr lvl="2"/>
            <a:r>
              <a:rPr lang="en-US" dirty="0" smtClean="0"/>
              <a:t>It can request a bigger limit (a bigger “line of credit”)</a:t>
            </a:r>
          </a:p>
          <a:p>
            <a:pPr lvl="2"/>
            <a:r>
              <a:rPr lang="en-US" dirty="0" smtClean="0"/>
              <a:t>We can grant that request if the state would still be safe</a:t>
            </a:r>
          </a:p>
          <a:p>
            <a:pPr lvl="2"/>
            <a:r>
              <a:rPr lang="en-US" dirty="0" smtClean="0"/>
              <a:t>But we might not be able to do so, and in that case the process would have to wait, or be terminated</a:t>
            </a:r>
          </a:p>
          <a:p>
            <a:r>
              <a:rPr lang="en-US" dirty="0" smtClean="0"/>
              <a:t>Some real systems use Banker’s Algorithm but it isn’t very common.  Many just impose limits</a:t>
            </a:r>
          </a:p>
          <a:p>
            <a:pPr lvl="1"/>
            <a:r>
              <a:rPr lang="en-US" dirty="0" smtClean="0"/>
              <a:t>If resource exhaustion occurs, they blue screen</a:t>
            </a:r>
            <a:endParaRPr lang="en-US" dirty="0" smtClean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Deadlock summary</a:t>
            </a:r>
            <a:endParaRPr lang="fr-BE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382000" cy="4389120"/>
          </a:xfrm>
        </p:spPr>
        <p:txBody>
          <a:bodyPr>
            <a:normAutofit/>
          </a:bodyPr>
          <a:lstStyle/>
          <a:p>
            <a:r>
              <a:rPr lang="en-US" dirty="0" smtClean="0"/>
              <a:t>We’ve looked at two kinds of systems</a:t>
            </a:r>
          </a:p>
          <a:p>
            <a:pPr lvl="1"/>
            <a:r>
              <a:rPr lang="en-US" dirty="0" smtClean="0"/>
              <a:t>Process-wait situations, where “process P is waiting for process Q” – common when using locks</a:t>
            </a:r>
          </a:p>
          <a:p>
            <a:pPr lvl="1"/>
            <a:r>
              <a:rPr lang="en-US" dirty="0" smtClean="0"/>
              <a:t>Resource-wait situations, where “Process P needs resource R” – more general</a:t>
            </a:r>
          </a:p>
          <a:p>
            <a:r>
              <a:rPr lang="en-US" dirty="0" smtClean="0"/>
              <a:t>We identified necessary conditions for deadlock in the process-wait case</a:t>
            </a:r>
          </a:p>
          <a:p>
            <a:r>
              <a:rPr lang="en-US" dirty="0" smtClean="0"/>
              <a:t>We found ways to test for deadlock</a:t>
            </a:r>
          </a:p>
          <a:p>
            <a:r>
              <a:rPr lang="en-US" dirty="0" smtClean="0"/>
              <a:t>And we developed ways to build deadlock-free systems, such as ordered requests and Bankers Algorith</a:t>
            </a:r>
            <a:r>
              <a:rPr lang="en-US" dirty="0" smtClean="0"/>
              <a:t>m</a:t>
            </a:r>
            <a:endParaRPr lang="en-US" dirty="0" smtClean="0"/>
          </a:p>
          <a:p>
            <a:endParaRPr lang="fr-BE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Real systems?</a:t>
            </a:r>
            <a:endParaRPr lang="fr-BE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real systems use these techniques</a:t>
            </a:r>
          </a:p>
          <a:p>
            <a:endParaRPr lang="en-US" dirty="0" smtClean="0"/>
          </a:p>
          <a:p>
            <a:r>
              <a:rPr lang="en-US" dirty="0" smtClean="0"/>
              <a:t>Others just recommend that you impose time-limits whenever you wait, for anything</a:t>
            </a:r>
          </a:p>
          <a:p>
            <a:pPr lvl="1"/>
            <a:r>
              <a:rPr lang="en-US" dirty="0" smtClean="0"/>
              <a:t>But you need to decide what you’ll do when a timeout expires!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Database transactions are a very effective option, but only if you are working with databases </a:t>
            </a:r>
            <a:r>
              <a:rPr lang="en-US" smtClean="0"/>
              <a:t>or files.</a:t>
            </a:r>
            <a:endParaRPr lang="fr-BE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Deadlocks with resources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sz="2400"/>
              <a:t>Definition:  </a:t>
            </a:r>
          </a:p>
          <a:p>
            <a:pPr>
              <a:buFontTx/>
              <a:buNone/>
            </a:pPr>
            <a:r>
              <a:rPr lang="en-US" sz="2400"/>
              <a:t>	Deadlock exists among a set of processes if </a:t>
            </a:r>
          </a:p>
          <a:p>
            <a:pPr lvl="1"/>
            <a:r>
              <a:rPr lang="en-US" sz="2000"/>
              <a:t>Every process is waiting for an event </a:t>
            </a:r>
          </a:p>
          <a:p>
            <a:pPr lvl="1"/>
            <a:r>
              <a:rPr lang="en-US" sz="2000"/>
              <a:t>This event can be caused only by another process in the set</a:t>
            </a:r>
          </a:p>
          <a:p>
            <a:pPr lvl="2"/>
            <a:r>
              <a:rPr lang="en-US" sz="1800"/>
              <a:t>Event is the acquire of release of another resource</a:t>
            </a:r>
          </a:p>
          <a:p>
            <a:endParaRPr lang="en-US" sz="2400"/>
          </a:p>
          <a:p>
            <a:endParaRPr lang="en-US" sz="2400"/>
          </a:p>
          <a:p>
            <a:endParaRPr lang="en-US" sz="2400"/>
          </a:p>
          <a:p>
            <a:endParaRPr lang="en-US" sz="240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09640-18D9-4B38-9600-4C7BC39A5ECB}" type="slidenum">
              <a:rPr lang="en-US"/>
              <a:pPr/>
              <a:t>4</a:t>
            </a:fld>
            <a:endParaRPr lang="en-US"/>
          </a:p>
        </p:txBody>
      </p:sp>
      <p:pic>
        <p:nvPicPr>
          <p:cNvPr id="39941" name="Picture 5" descr="MCj02336410000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76600" y="3886200"/>
            <a:ext cx="2568575" cy="1462088"/>
          </a:xfrm>
          <a:prstGeom prst="rect">
            <a:avLst/>
          </a:prstGeom>
          <a:noFill/>
        </p:spPr>
      </p:pic>
      <p:pic>
        <p:nvPicPr>
          <p:cNvPr id="39943" name="Picture 7" descr="j021685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73788" y="4271963"/>
            <a:ext cx="1827212" cy="833437"/>
          </a:xfrm>
          <a:prstGeom prst="rect">
            <a:avLst/>
          </a:prstGeom>
          <a:noFill/>
        </p:spPr>
      </p:pic>
      <p:pic>
        <p:nvPicPr>
          <p:cNvPr id="39942" name="Picture 6" descr="j021295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1219200" y="4114800"/>
            <a:ext cx="1598613" cy="1149350"/>
          </a:xfrm>
          <a:prstGeom prst="rect">
            <a:avLst/>
          </a:prstGeom>
          <a:noFill/>
        </p:spPr>
      </p:pic>
      <p:sp>
        <p:nvSpPr>
          <p:cNvPr id="39949" name="Text Box 13"/>
          <p:cNvSpPr txBox="1">
            <a:spLocks noChangeArrowheads="1"/>
          </p:cNvSpPr>
          <p:nvPr/>
        </p:nvSpPr>
        <p:spPr bwMode="auto">
          <a:xfrm>
            <a:off x="3810000" y="5334000"/>
            <a:ext cx="1822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One-lane bridge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Reminder: Conditions for Process-Wait Deadlocks to arise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b="1" dirty="0" smtClean="0"/>
              <a:t>Mutual </a:t>
            </a:r>
            <a:r>
              <a:rPr lang="en-US" b="1" dirty="0"/>
              <a:t>Exclusion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At least one resource must be held is in non-sharable mode</a:t>
            </a:r>
          </a:p>
          <a:p>
            <a:pPr>
              <a:lnSpc>
                <a:spcPct val="90000"/>
              </a:lnSpc>
            </a:pPr>
            <a:r>
              <a:rPr lang="en-US" b="1" dirty="0"/>
              <a:t>Hold and wait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There exists a process holding a resource, and waiting for another</a:t>
            </a:r>
          </a:p>
          <a:p>
            <a:pPr>
              <a:lnSpc>
                <a:spcPct val="90000"/>
              </a:lnSpc>
            </a:pPr>
            <a:r>
              <a:rPr lang="en-US" b="1" dirty="0"/>
              <a:t>No preemption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Resources cannot be preempted</a:t>
            </a:r>
          </a:p>
          <a:p>
            <a:pPr>
              <a:lnSpc>
                <a:spcPct val="90000"/>
              </a:lnSpc>
            </a:pPr>
            <a:r>
              <a:rPr lang="en-US" b="1" dirty="0"/>
              <a:t>Circular wait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There exists a set of processes {P</a:t>
            </a:r>
            <a:r>
              <a:rPr lang="en-US" baseline="-25000" dirty="0"/>
              <a:t>1</a:t>
            </a:r>
            <a:r>
              <a:rPr lang="en-US" dirty="0"/>
              <a:t>, P</a:t>
            </a:r>
            <a:r>
              <a:rPr lang="en-US" baseline="-25000" dirty="0"/>
              <a:t>2</a:t>
            </a:r>
            <a:r>
              <a:rPr lang="en-US" dirty="0"/>
              <a:t>, … P</a:t>
            </a:r>
            <a:r>
              <a:rPr lang="en-US" baseline="-25000" dirty="0"/>
              <a:t>N</a:t>
            </a:r>
            <a:r>
              <a:rPr lang="en-US" dirty="0"/>
              <a:t>}, such that</a:t>
            </a:r>
          </a:p>
          <a:p>
            <a:pPr lvl="2">
              <a:lnSpc>
                <a:spcPct val="90000"/>
              </a:lnSpc>
            </a:pPr>
            <a:r>
              <a:rPr lang="en-US" sz="1900" dirty="0"/>
              <a:t>P</a:t>
            </a:r>
            <a:r>
              <a:rPr lang="en-US" sz="1900" baseline="-25000" dirty="0"/>
              <a:t>1</a:t>
            </a:r>
            <a:r>
              <a:rPr lang="en-US" sz="1900" dirty="0"/>
              <a:t> is waiting for P</a:t>
            </a:r>
            <a:r>
              <a:rPr lang="en-US" sz="1900" baseline="-25000" dirty="0"/>
              <a:t>2</a:t>
            </a:r>
            <a:r>
              <a:rPr lang="en-US" sz="1900" dirty="0"/>
              <a:t>, P</a:t>
            </a:r>
            <a:r>
              <a:rPr lang="en-US" sz="1900" baseline="-25000" dirty="0"/>
              <a:t>2</a:t>
            </a:r>
            <a:r>
              <a:rPr lang="en-US" sz="1900" dirty="0"/>
              <a:t> for P</a:t>
            </a:r>
            <a:r>
              <a:rPr lang="en-US" sz="1900" baseline="-25000" dirty="0"/>
              <a:t>3</a:t>
            </a:r>
            <a:r>
              <a:rPr lang="en-US" sz="1900" dirty="0"/>
              <a:t>, …. and P</a:t>
            </a:r>
            <a:r>
              <a:rPr lang="en-US" sz="1900" baseline="-25000" dirty="0"/>
              <a:t>N</a:t>
            </a:r>
            <a:r>
              <a:rPr lang="en-US" sz="1900" dirty="0"/>
              <a:t> for P</a:t>
            </a:r>
            <a:r>
              <a:rPr lang="en-US" sz="1900" baseline="-25000" dirty="0"/>
              <a:t>1</a:t>
            </a:r>
          </a:p>
          <a:p>
            <a:pPr>
              <a:lnSpc>
                <a:spcPct val="90000"/>
              </a:lnSpc>
            </a:pPr>
            <a:endParaRPr lang="en-US" sz="2800" baseline="-25000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8A8E6-18CB-4CEA-9444-0D5EF58CAA15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Can we do this for resource wait?</a:t>
            </a:r>
            <a:endParaRPr lang="fr-BE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Observation: the conditions won’t be identical</a:t>
            </a:r>
          </a:p>
          <a:p>
            <a:r>
              <a:rPr lang="en-US" dirty="0" smtClean="0"/>
              <a:t>In particular, a resource-wait cycle might not imply that a deadlock has occurred</a:t>
            </a:r>
            <a:endParaRPr lang="fr-BE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407" tIns="45421" rIns="92407" bIns="45421" anchor="b">
            <a:normAutofit/>
          </a:bodyPr>
          <a:lstStyle/>
          <a:p>
            <a:r>
              <a:rPr lang="en-US" sz="4000" dirty="0">
                <a:solidFill>
                  <a:srgbClr val="0000FF"/>
                </a:solidFill>
              </a:rPr>
              <a:t>Reminder: Resource Allocation </a:t>
            </a:r>
            <a:r>
              <a:rPr lang="en-US" sz="4000" dirty="0" smtClean="0">
                <a:solidFill>
                  <a:srgbClr val="0000FF"/>
                </a:solidFill>
              </a:rPr>
              <a:t>Graph</a:t>
            </a:r>
            <a:endParaRPr lang="en-US" sz="4000" dirty="0">
              <a:solidFill>
                <a:srgbClr val="0000FF"/>
              </a:solidFill>
            </a:endParaRPr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 lIns="92407" tIns="45421" rIns="92407" bIns="45421"/>
          <a:lstStyle/>
          <a:p>
            <a:r>
              <a:rPr lang="en-US" sz="2000" dirty="0">
                <a:solidFill>
                  <a:srgbClr val="000000"/>
                </a:solidFill>
              </a:rPr>
              <a:t>Deadlock can be described using a </a:t>
            </a:r>
            <a:r>
              <a:rPr lang="en-US" sz="2000" i="1" dirty="0">
                <a:solidFill>
                  <a:srgbClr val="000000"/>
                </a:solidFill>
              </a:rPr>
              <a:t>resource allocation graph, RAG</a:t>
            </a:r>
            <a:endParaRPr lang="en-US" sz="2000" dirty="0">
              <a:solidFill>
                <a:srgbClr val="000000"/>
              </a:solidFill>
            </a:endParaRPr>
          </a:p>
          <a:p>
            <a:r>
              <a:rPr lang="en-US" sz="2000" dirty="0">
                <a:solidFill>
                  <a:srgbClr val="000000"/>
                </a:solidFill>
              </a:rPr>
              <a:t>The RAG consists of:</a:t>
            </a:r>
          </a:p>
          <a:p>
            <a:pPr lvl="1"/>
            <a:r>
              <a:rPr lang="en-US" sz="1800" dirty="0">
                <a:solidFill>
                  <a:srgbClr val="000000"/>
                </a:solidFill>
              </a:rPr>
              <a:t>set of vertices V = P </a:t>
            </a:r>
            <a:r>
              <a:rPr lang="en-US" sz="1800" dirty="0">
                <a:solidFill>
                  <a:srgbClr val="000000"/>
                </a:solidFill>
                <a:sym typeface="Symbol" pitchFamily="18" charset="2"/>
              </a:rPr>
              <a:t> R,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</a:p>
          <a:p>
            <a:pPr lvl="2"/>
            <a:r>
              <a:rPr lang="en-US" sz="1600" dirty="0">
                <a:solidFill>
                  <a:srgbClr val="000000"/>
                </a:solidFill>
              </a:rPr>
              <a:t>where P={P</a:t>
            </a:r>
            <a:r>
              <a:rPr lang="en-US" sz="1600" baseline="-25000" dirty="0">
                <a:solidFill>
                  <a:srgbClr val="000000"/>
                </a:solidFill>
              </a:rPr>
              <a:t>1</a:t>
            </a:r>
            <a:r>
              <a:rPr lang="en-US" sz="1600" dirty="0">
                <a:solidFill>
                  <a:srgbClr val="000000"/>
                </a:solidFill>
              </a:rPr>
              <a:t>,P</a:t>
            </a:r>
            <a:r>
              <a:rPr lang="en-US" sz="1600" baseline="-25000" dirty="0">
                <a:solidFill>
                  <a:srgbClr val="000000"/>
                </a:solidFill>
              </a:rPr>
              <a:t>2</a:t>
            </a:r>
            <a:r>
              <a:rPr lang="en-US" sz="1600" dirty="0">
                <a:solidFill>
                  <a:srgbClr val="000000"/>
                </a:solidFill>
              </a:rPr>
              <a:t>,…,</a:t>
            </a:r>
            <a:r>
              <a:rPr lang="en-US" sz="1600" dirty="0" err="1">
                <a:solidFill>
                  <a:srgbClr val="000000"/>
                </a:solidFill>
              </a:rPr>
              <a:t>P</a:t>
            </a:r>
            <a:r>
              <a:rPr lang="en-US" sz="1600" baseline="-25000" dirty="0" err="1">
                <a:solidFill>
                  <a:srgbClr val="000000"/>
                </a:solidFill>
              </a:rPr>
              <a:t>n</a:t>
            </a:r>
            <a:r>
              <a:rPr lang="en-US" sz="1600" dirty="0">
                <a:solidFill>
                  <a:srgbClr val="000000"/>
                </a:solidFill>
              </a:rPr>
              <a:t>} of processes and R={R</a:t>
            </a:r>
            <a:r>
              <a:rPr lang="en-US" sz="1600" baseline="-25000" dirty="0">
                <a:solidFill>
                  <a:srgbClr val="000000"/>
                </a:solidFill>
              </a:rPr>
              <a:t>1</a:t>
            </a:r>
            <a:r>
              <a:rPr lang="en-US" sz="1600" dirty="0">
                <a:solidFill>
                  <a:srgbClr val="000000"/>
                </a:solidFill>
              </a:rPr>
              <a:t>,R</a:t>
            </a:r>
            <a:r>
              <a:rPr lang="en-US" sz="1600" baseline="-25000" dirty="0">
                <a:solidFill>
                  <a:srgbClr val="000000"/>
                </a:solidFill>
              </a:rPr>
              <a:t>2</a:t>
            </a:r>
            <a:r>
              <a:rPr lang="en-US" sz="1600" dirty="0">
                <a:solidFill>
                  <a:srgbClr val="000000"/>
                </a:solidFill>
              </a:rPr>
              <a:t>,…,</a:t>
            </a:r>
            <a:r>
              <a:rPr lang="en-US" sz="1600" dirty="0" err="1">
                <a:solidFill>
                  <a:srgbClr val="000000"/>
                </a:solidFill>
              </a:rPr>
              <a:t>R</a:t>
            </a:r>
            <a:r>
              <a:rPr lang="en-US" sz="1600" baseline="-25000" dirty="0" err="1">
                <a:solidFill>
                  <a:srgbClr val="000000"/>
                </a:solidFill>
              </a:rPr>
              <a:t>m</a:t>
            </a:r>
            <a:r>
              <a:rPr lang="en-US" sz="1600" dirty="0">
                <a:solidFill>
                  <a:srgbClr val="000000"/>
                </a:solidFill>
              </a:rPr>
              <a:t>} of resources.</a:t>
            </a:r>
          </a:p>
          <a:p>
            <a:pPr lvl="1"/>
            <a:r>
              <a:rPr lang="en-US" sz="1800" dirty="0">
                <a:solidFill>
                  <a:srgbClr val="000000"/>
                </a:solidFill>
              </a:rPr>
              <a:t>Request edge: directed edge from a process to a resource, </a:t>
            </a:r>
          </a:p>
          <a:p>
            <a:pPr lvl="2"/>
            <a:r>
              <a:rPr lang="en-US" sz="1600" dirty="0" err="1">
                <a:solidFill>
                  <a:srgbClr val="000000"/>
                </a:solidFill>
              </a:rPr>
              <a:t>P</a:t>
            </a:r>
            <a:r>
              <a:rPr lang="en-US" sz="1600" baseline="-25000" dirty="0" err="1">
                <a:solidFill>
                  <a:srgbClr val="000000"/>
                </a:solidFill>
              </a:rPr>
              <a:t>i</a:t>
            </a:r>
            <a:r>
              <a:rPr lang="en-US" sz="1600" dirty="0" err="1">
                <a:solidFill>
                  <a:srgbClr val="000000"/>
                </a:solidFill>
                <a:sym typeface="Symbol" pitchFamily="18" charset="2"/>
              </a:rPr>
              <a:t></a:t>
            </a:r>
            <a:r>
              <a:rPr lang="en-US" sz="1600" dirty="0" err="1">
                <a:solidFill>
                  <a:srgbClr val="000000"/>
                </a:solidFill>
              </a:rPr>
              <a:t>R</a:t>
            </a:r>
            <a:r>
              <a:rPr lang="en-US" sz="1600" baseline="-25000" dirty="0" err="1">
                <a:solidFill>
                  <a:srgbClr val="000000"/>
                </a:solidFill>
              </a:rPr>
              <a:t>j</a:t>
            </a:r>
            <a:r>
              <a:rPr lang="en-US" sz="1600" dirty="0">
                <a:solidFill>
                  <a:srgbClr val="000000"/>
                </a:solidFill>
              </a:rPr>
              <a:t>, implies that P</a:t>
            </a:r>
            <a:r>
              <a:rPr lang="en-US" sz="1600" baseline="-25000" dirty="0">
                <a:solidFill>
                  <a:srgbClr val="000000"/>
                </a:solidFill>
              </a:rPr>
              <a:t>i</a:t>
            </a:r>
            <a:r>
              <a:rPr lang="en-US" sz="1600" dirty="0">
                <a:solidFill>
                  <a:srgbClr val="000000"/>
                </a:solidFill>
              </a:rPr>
              <a:t> has requested </a:t>
            </a:r>
            <a:r>
              <a:rPr lang="en-US" sz="1600" dirty="0" err="1">
                <a:solidFill>
                  <a:srgbClr val="000000"/>
                </a:solidFill>
              </a:rPr>
              <a:t>R</a:t>
            </a:r>
            <a:r>
              <a:rPr lang="en-US" sz="1600" baseline="-25000" dirty="0" err="1">
                <a:solidFill>
                  <a:srgbClr val="000000"/>
                </a:solidFill>
              </a:rPr>
              <a:t>j</a:t>
            </a:r>
            <a:r>
              <a:rPr lang="en-US" sz="1600" dirty="0">
                <a:solidFill>
                  <a:srgbClr val="000000"/>
                </a:solidFill>
              </a:rPr>
              <a:t>.</a:t>
            </a:r>
          </a:p>
          <a:p>
            <a:pPr lvl="1"/>
            <a:r>
              <a:rPr lang="en-US" sz="1800" dirty="0">
                <a:solidFill>
                  <a:srgbClr val="000000"/>
                </a:solidFill>
              </a:rPr>
              <a:t>Assignment edge: directed edge from a resource to a process, </a:t>
            </a:r>
          </a:p>
          <a:p>
            <a:pPr lvl="2"/>
            <a:r>
              <a:rPr lang="en-US" sz="1600" dirty="0" err="1">
                <a:solidFill>
                  <a:srgbClr val="000000"/>
                </a:solidFill>
              </a:rPr>
              <a:t>R</a:t>
            </a:r>
            <a:r>
              <a:rPr lang="en-US" sz="1600" baseline="-25000" dirty="0" err="1">
                <a:solidFill>
                  <a:srgbClr val="000000"/>
                </a:solidFill>
              </a:rPr>
              <a:t>j</a:t>
            </a:r>
            <a:r>
              <a:rPr lang="en-US" sz="1600" dirty="0" err="1">
                <a:solidFill>
                  <a:srgbClr val="000000"/>
                </a:solidFill>
                <a:sym typeface="Symbol" pitchFamily="18" charset="2"/>
              </a:rPr>
              <a:t></a:t>
            </a:r>
            <a:r>
              <a:rPr lang="en-US" sz="1600" dirty="0" err="1">
                <a:solidFill>
                  <a:srgbClr val="000000"/>
                </a:solidFill>
              </a:rPr>
              <a:t>P</a:t>
            </a:r>
            <a:r>
              <a:rPr lang="en-US" sz="1600" baseline="-25000" dirty="0" err="1">
                <a:solidFill>
                  <a:srgbClr val="000000"/>
                </a:solidFill>
              </a:rPr>
              <a:t>i</a:t>
            </a:r>
            <a:r>
              <a:rPr lang="en-US" sz="1600" dirty="0">
                <a:solidFill>
                  <a:srgbClr val="000000"/>
                </a:solidFill>
              </a:rPr>
              <a:t>, implies that </a:t>
            </a:r>
            <a:r>
              <a:rPr lang="en-US" sz="1600" dirty="0" err="1">
                <a:solidFill>
                  <a:srgbClr val="000000"/>
                </a:solidFill>
              </a:rPr>
              <a:t>R</a:t>
            </a:r>
            <a:r>
              <a:rPr lang="en-US" sz="1600" baseline="-25000" dirty="0" err="1">
                <a:solidFill>
                  <a:srgbClr val="000000"/>
                </a:solidFill>
              </a:rPr>
              <a:t>j</a:t>
            </a:r>
            <a:r>
              <a:rPr lang="en-US" sz="1600" dirty="0">
                <a:solidFill>
                  <a:srgbClr val="000000"/>
                </a:solidFill>
              </a:rPr>
              <a:t> has been allocated to P</a:t>
            </a:r>
            <a:r>
              <a:rPr lang="en-US" sz="1600" baseline="-25000" dirty="0">
                <a:solidFill>
                  <a:srgbClr val="000000"/>
                </a:solidFill>
              </a:rPr>
              <a:t>i</a:t>
            </a:r>
            <a:r>
              <a:rPr lang="en-US" sz="1600" dirty="0">
                <a:solidFill>
                  <a:srgbClr val="000000"/>
                </a:solidFill>
              </a:rPr>
              <a:t>.</a:t>
            </a:r>
          </a:p>
          <a:p>
            <a:pPr lvl="2"/>
            <a:endParaRPr lang="en-US" sz="1600" dirty="0">
              <a:solidFill>
                <a:srgbClr val="000000"/>
              </a:solidFill>
            </a:endParaRPr>
          </a:p>
          <a:p>
            <a:pPr lvl="2"/>
            <a:endParaRPr lang="en-US" sz="1600" dirty="0">
              <a:solidFill>
                <a:srgbClr val="000000"/>
              </a:solidFill>
            </a:endParaRPr>
          </a:p>
          <a:p>
            <a:r>
              <a:rPr lang="en-US" sz="2000" dirty="0">
                <a:solidFill>
                  <a:srgbClr val="000000"/>
                </a:solidFill>
              </a:rPr>
              <a:t>If the graph has no cycles, deadlock cannot exist.  </a:t>
            </a:r>
          </a:p>
          <a:p>
            <a:r>
              <a:rPr lang="en-US" sz="2000" dirty="0">
                <a:solidFill>
                  <a:srgbClr val="000000"/>
                </a:solidFill>
              </a:rPr>
              <a:t>If the graph has a cycle, deadlock </a:t>
            </a:r>
            <a:r>
              <a:rPr lang="en-US" sz="2000" b="1" dirty="0">
                <a:solidFill>
                  <a:srgbClr val="C00000"/>
                </a:solidFill>
              </a:rPr>
              <a:t>may</a:t>
            </a:r>
            <a:r>
              <a:rPr lang="en-US" sz="2000" dirty="0">
                <a:solidFill>
                  <a:srgbClr val="000000"/>
                </a:solidFill>
              </a:rPr>
              <a:t> exist.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F889-63E4-46EC-A82D-821F02771659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407" tIns="45421" rIns="92407" bIns="45421" anchor="b"/>
          <a:lstStyle/>
          <a:p>
            <a:r>
              <a:rPr lang="en-US">
                <a:solidFill>
                  <a:srgbClr val="0000FF"/>
                </a:solidFill>
              </a:rPr>
              <a:t>Res. Alloc. Graph Example</a:t>
            </a:r>
          </a:p>
        </p:txBody>
      </p:sp>
      <p:sp>
        <p:nvSpPr>
          <p:cNvPr id="5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6236D-65EC-4F5E-BB40-8EB8BD1027F9}" type="slidenum">
              <a:rPr lang="en-US"/>
              <a:pPr/>
              <a:t>8</a:t>
            </a:fld>
            <a:endParaRPr lang="en-US"/>
          </a:p>
        </p:txBody>
      </p:sp>
      <p:sp>
        <p:nvSpPr>
          <p:cNvPr id="45077" name="Line 21"/>
          <p:cNvSpPr>
            <a:spLocks noChangeShapeType="1"/>
          </p:cNvSpPr>
          <p:nvPr/>
        </p:nvSpPr>
        <p:spPr bwMode="auto">
          <a:xfrm>
            <a:off x="4495800" y="1676400"/>
            <a:ext cx="0" cy="46640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45105" name="Text Box 49"/>
          <p:cNvSpPr txBox="1">
            <a:spLocks noChangeArrowheads="1"/>
          </p:cNvSpPr>
          <p:nvPr/>
        </p:nvSpPr>
        <p:spPr bwMode="auto">
          <a:xfrm>
            <a:off x="685800" y="5334000"/>
            <a:ext cx="2562011" cy="1014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215" tIns="45107" rIns="90215" bIns="45107" anchor="ctr">
            <a:spAutoFit/>
          </a:bodyPr>
          <a:lstStyle/>
          <a:p>
            <a:pPr algn="ctr" defTabSz="901700" eaLnBrk="0" hangingPunct="0"/>
            <a:r>
              <a:rPr lang="en-US" sz="2000" dirty="0" smtClean="0"/>
              <a:t>Cycle:</a:t>
            </a:r>
            <a:endParaRPr lang="en-US" sz="2000" dirty="0"/>
          </a:p>
          <a:p>
            <a:pPr algn="ctr" defTabSz="901700" eaLnBrk="0" hangingPunct="0"/>
            <a:r>
              <a:rPr lang="en-US" sz="2000" dirty="0" smtClean="0"/>
              <a:t>P1-R1-P2-R2-P1</a:t>
            </a:r>
            <a:endParaRPr lang="en-US" sz="2000" dirty="0"/>
          </a:p>
          <a:p>
            <a:pPr algn="ctr" defTabSz="901700" eaLnBrk="0" hangingPunct="0"/>
            <a:r>
              <a:rPr lang="en-US" sz="2000" dirty="0" smtClean="0"/>
              <a:t>and </a:t>
            </a:r>
            <a:r>
              <a:rPr lang="en-US" sz="2000" dirty="0"/>
              <a:t>there is </a:t>
            </a:r>
            <a:r>
              <a:rPr lang="en-US" sz="2000" i="1" dirty="0"/>
              <a:t>deadlock</a:t>
            </a:r>
            <a:r>
              <a:rPr lang="en-US" sz="2000" dirty="0"/>
              <a:t>.</a:t>
            </a:r>
          </a:p>
        </p:txBody>
      </p:sp>
      <p:sp>
        <p:nvSpPr>
          <p:cNvPr id="45106" name="Text Box 50"/>
          <p:cNvSpPr txBox="1">
            <a:spLocks noChangeArrowheads="1"/>
          </p:cNvSpPr>
          <p:nvPr/>
        </p:nvSpPr>
        <p:spPr bwMode="auto">
          <a:xfrm>
            <a:off x="5105400" y="5989638"/>
            <a:ext cx="3296891" cy="39887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215" tIns="45107" rIns="90215" bIns="45107" anchor="ctr">
            <a:spAutoFit/>
          </a:bodyPr>
          <a:lstStyle/>
          <a:p>
            <a:pPr defTabSz="901700" eaLnBrk="0" hangingPunct="0"/>
            <a:r>
              <a:rPr lang="en-US" sz="2000" dirty="0"/>
              <a:t>Same </a:t>
            </a:r>
            <a:r>
              <a:rPr lang="en-US" sz="2000" dirty="0" smtClean="0"/>
              <a:t>cycle, </a:t>
            </a:r>
            <a:r>
              <a:rPr lang="en-US" sz="2000" dirty="0"/>
              <a:t>but no deadlock</a:t>
            </a:r>
          </a:p>
        </p:txBody>
      </p:sp>
      <p:grpSp>
        <p:nvGrpSpPr>
          <p:cNvPr id="61" name="Group 29"/>
          <p:cNvGrpSpPr>
            <a:grpSpLocks/>
          </p:cNvGrpSpPr>
          <p:nvPr/>
        </p:nvGrpSpPr>
        <p:grpSpPr bwMode="auto">
          <a:xfrm flipH="1">
            <a:off x="0" y="1981200"/>
            <a:ext cx="4419600" cy="3124200"/>
            <a:chOff x="1536" y="1488"/>
            <a:chExt cx="3648" cy="2352"/>
          </a:xfrm>
        </p:grpSpPr>
        <p:sp>
          <p:nvSpPr>
            <p:cNvPr id="62" name="Oval 3"/>
            <p:cNvSpPr>
              <a:spLocks noChangeArrowheads="1"/>
            </p:cNvSpPr>
            <p:nvPr/>
          </p:nvSpPr>
          <p:spPr bwMode="auto">
            <a:xfrm>
              <a:off x="1632" y="1488"/>
              <a:ext cx="384" cy="38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3200">
                  <a:solidFill>
                    <a:srgbClr val="FFFF00"/>
                  </a:solidFill>
                </a:rPr>
                <a:t>1</a:t>
              </a:r>
            </a:p>
          </p:txBody>
        </p:sp>
        <p:sp>
          <p:nvSpPr>
            <p:cNvPr id="63" name="Text Box 4"/>
            <p:cNvSpPr txBox="1">
              <a:spLocks noChangeArrowheads="1"/>
            </p:cNvSpPr>
            <p:nvPr/>
          </p:nvSpPr>
          <p:spPr bwMode="auto">
            <a:xfrm>
              <a:off x="1536" y="2496"/>
              <a:ext cx="528" cy="1096"/>
            </a:xfrm>
            <a:prstGeom prst="rect">
              <a:avLst/>
            </a:prstGeom>
            <a:solidFill>
              <a:srgbClr val="0000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>
                  <a:solidFill>
                    <a:srgbClr val="FFFF00"/>
                  </a:solidFill>
                </a:rPr>
                <a:t>1   </a:t>
              </a:r>
            </a:p>
            <a:p>
              <a:r>
                <a:rPr lang="en-US">
                  <a:solidFill>
                    <a:srgbClr val="FFFF00"/>
                  </a:solidFill>
                </a:rPr>
                <a:t>   </a:t>
              </a:r>
            </a:p>
            <a:p>
              <a:endParaRPr lang="en-US">
                <a:solidFill>
                  <a:srgbClr val="FFFF00"/>
                </a:solidFill>
              </a:endParaRPr>
            </a:p>
            <a:p>
              <a:endParaRPr lang="en-US">
                <a:solidFill>
                  <a:srgbClr val="FFFF00"/>
                </a:solidFill>
              </a:endParaRPr>
            </a:p>
            <a:p>
              <a:endParaRPr lang="en-US">
                <a:solidFill>
                  <a:srgbClr val="FFFF00"/>
                </a:solidFill>
              </a:endParaRPr>
            </a:p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64" name="Oval 5"/>
            <p:cNvSpPr>
              <a:spLocks noChangeArrowheads="1"/>
            </p:cNvSpPr>
            <p:nvPr/>
          </p:nvSpPr>
          <p:spPr bwMode="auto">
            <a:xfrm>
              <a:off x="1632" y="2784"/>
              <a:ext cx="144" cy="144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BE"/>
            </a:p>
          </p:txBody>
        </p:sp>
        <p:sp>
          <p:nvSpPr>
            <p:cNvPr id="65" name="Oval 6"/>
            <p:cNvSpPr>
              <a:spLocks noChangeArrowheads="1"/>
            </p:cNvSpPr>
            <p:nvPr/>
          </p:nvSpPr>
          <p:spPr bwMode="auto">
            <a:xfrm>
              <a:off x="1824" y="2784"/>
              <a:ext cx="144" cy="144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BE"/>
            </a:p>
          </p:txBody>
        </p:sp>
        <p:sp>
          <p:nvSpPr>
            <p:cNvPr id="66" name="Oval 7"/>
            <p:cNvSpPr>
              <a:spLocks noChangeArrowheads="1"/>
            </p:cNvSpPr>
            <p:nvPr/>
          </p:nvSpPr>
          <p:spPr bwMode="auto">
            <a:xfrm>
              <a:off x="1632" y="3024"/>
              <a:ext cx="144" cy="144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BE"/>
            </a:p>
          </p:txBody>
        </p:sp>
        <p:sp>
          <p:nvSpPr>
            <p:cNvPr id="67" name="Oval 8"/>
            <p:cNvSpPr>
              <a:spLocks noChangeArrowheads="1"/>
            </p:cNvSpPr>
            <p:nvPr/>
          </p:nvSpPr>
          <p:spPr bwMode="auto">
            <a:xfrm>
              <a:off x="1632" y="3264"/>
              <a:ext cx="144" cy="144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BE"/>
            </a:p>
          </p:txBody>
        </p:sp>
        <p:sp>
          <p:nvSpPr>
            <p:cNvPr id="68" name="Oval 9"/>
            <p:cNvSpPr>
              <a:spLocks noChangeArrowheads="1"/>
            </p:cNvSpPr>
            <p:nvPr/>
          </p:nvSpPr>
          <p:spPr bwMode="auto">
            <a:xfrm>
              <a:off x="1824" y="3264"/>
              <a:ext cx="144" cy="144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BE"/>
            </a:p>
          </p:txBody>
        </p:sp>
        <p:sp>
          <p:nvSpPr>
            <p:cNvPr id="69" name="Oval 10"/>
            <p:cNvSpPr>
              <a:spLocks noChangeArrowheads="1"/>
            </p:cNvSpPr>
            <p:nvPr/>
          </p:nvSpPr>
          <p:spPr bwMode="auto">
            <a:xfrm>
              <a:off x="1824" y="3024"/>
              <a:ext cx="144" cy="144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BE"/>
            </a:p>
          </p:txBody>
        </p:sp>
        <p:sp>
          <p:nvSpPr>
            <p:cNvPr id="70" name="Line 11"/>
            <p:cNvSpPr>
              <a:spLocks noChangeShapeType="1"/>
            </p:cNvSpPr>
            <p:nvPr/>
          </p:nvSpPr>
          <p:spPr bwMode="auto">
            <a:xfrm>
              <a:off x="1824" y="1872"/>
              <a:ext cx="0" cy="624"/>
            </a:xfrm>
            <a:prstGeom prst="line">
              <a:avLst/>
            </a:prstGeom>
            <a:noFill/>
            <a:ln w="5715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fr-BE"/>
            </a:p>
          </p:txBody>
        </p:sp>
        <p:sp>
          <p:nvSpPr>
            <p:cNvPr id="71" name="Text Box 12"/>
            <p:cNvSpPr txBox="1">
              <a:spLocks noChangeArrowheads="1"/>
            </p:cNvSpPr>
            <p:nvPr/>
          </p:nvSpPr>
          <p:spPr bwMode="auto">
            <a:xfrm>
              <a:off x="1725" y="2016"/>
              <a:ext cx="2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dirty="0"/>
                <a:t>4</a:t>
              </a:r>
            </a:p>
          </p:txBody>
        </p:sp>
        <p:sp>
          <p:nvSpPr>
            <p:cNvPr id="72" name="Oval 13"/>
            <p:cNvSpPr>
              <a:spLocks noChangeArrowheads="1"/>
            </p:cNvSpPr>
            <p:nvPr/>
          </p:nvSpPr>
          <p:spPr bwMode="auto">
            <a:xfrm>
              <a:off x="2832" y="1488"/>
              <a:ext cx="384" cy="38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3200">
                  <a:solidFill>
                    <a:srgbClr val="FFFF00"/>
                  </a:solidFill>
                </a:rPr>
                <a:t>2</a:t>
              </a:r>
            </a:p>
          </p:txBody>
        </p:sp>
        <p:sp>
          <p:nvSpPr>
            <p:cNvPr id="73" name="Text Box 14"/>
            <p:cNvSpPr txBox="1">
              <a:spLocks noChangeArrowheads="1"/>
            </p:cNvSpPr>
            <p:nvPr/>
          </p:nvSpPr>
          <p:spPr bwMode="auto">
            <a:xfrm>
              <a:off x="2736" y="2496"/>
              <a:ext cx="528" cy="1096"/>
            </a:xfrm>
            <a:prstGeom prst="rect">
              <a:avLst/>
            </a:prstGeom>
            <a:solidFill>
              <a:srgbClr val="0000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>
                  <a:solidFill>
                    <a:srgbClr val="FFFF00"/>
                  </a:solidFill>
                </a:rPr>
                <a:t>2   </a:t>
              </a:r>
            </a:p>
            <a:p>
              <a:r>
                <a:rPr lang="en-US">
                  <a:solidFill>
                    <a:srgbClr val="FFFF00"/>
                  </a:solidFill>
                </a:rPr>
                <a:t>   </a:t>
              </a:r>
            </a:p>
            <a:p>
              <a:endParaRPr lang="en-US">
                <a:solidFill>
                  <a:srgbClr val="FFFF00"/>
                </a:solidFill>
              </a:endParaRPr>
            </a:p>
            <a:p>
              <a:endParaRPr lang="en-US">
                <a:solidFill>
                  <a:srgbClr val="FFFF00"/>
                </a:solidFill>
              </a:endParaRPr>
            </a:p>
            <a:p>
              <a:endParaRPr lang="en-US">
                <a:solidFill>
                  <a:srgbClr val="FFFF00"/>
                </a:solidFill>
              </a:endParaRPr>
            </a:p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74" name="Oval 15"/>
            <p:cNvSpPr>
              <a:spLocks noChangeArrowheads="1"/>
            </p:cNvSpPr>
            <p:nvPr/>
          </p:nvSpPr>
          <p:spPr bwMode="auto">
            <a:xfrm>
              <a:off x="2832" y="3024"/>
              <a:ext cx="144" cy="144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BE"/>
            </a:p>
          </p:txBody>
        </p:sp>
        <p:sp>
          <p:nvSpPr>
            <p:cNvPr id="75" name="Oval 16"/>
            <p:cNvSpPr>
              <a:spLocks noChangeArrowheads="1"/>
            </p:cNvSpPr>
            <p:nvPr/>
          </p:nvSpPr>
          <p:spPr bwMode="auto">
            <a:xfrm>
              <a:off x="3024" y="3024"/>
              <a:ext cx="144" cy="144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BE"/>
            </a:p>
          </p:txBody>
        </p:sp>
        <p:sp>
          <p:nvSpPr>
            <p:cNvPr id="76" name="Line 17"/>
            <p:cNvSpPr>
              <a:spLocks noChangeShapeType="1"/>
            </p:cNvSpPr>
            <p:nvPr/>
          </p:nvSpPr>
          <p:spPr bwMode="auto">
            <a:xfrm>
              <a:off x="3024" y="1872"/>
              <a:ext cx="0" cy="624"/>
            </a:xfrm>
            <a:prstGeom prst="line">
              <a:avLst/>
            </a:prstGeom>
            <a:noFill/>
            <a:ln w="5715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fr-BE"/>
            </a:p>
          </p:txBody>
        </p:sp>
        <p:sp>
          <p:nvSpPr>
            <p:cNvPr id="77" name="Text Box 18"/>
            <p:cNvSpPr txBox="1">
              <a:spLocks noChangeArrowheads="1"/>
            </p:cNvSpPr>
            <p:nvPr/>
          </p:nvSpPr>
          <p:spPr bwMode="auto">
            <a:xfrm>
              <a:off x="3072" y="2016"/>
              <a:ext cx="288" cy="2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78" name="Oval 19"/>
            <p:cNvSpPr>
              <a:spLocks noChangeArrowheads="1"/>
            </p:cNvSpPr>
            <p:nvPr/>
          </p:nvSpPr>
          <p:spPr bwMode="auto">
            <a:xfrm>
              <a:off x="4080" y="1488"/>
              <a:ext cx="384" cy="38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3200">
                  <a:solidFill>
                    <a:srgbClr val="FFFF00"/>
                  </a:solidFill>
                </a:rPr>
                <a:t>3</a:t>
              </a:r>
            </a:p>
          </p:txBody>
        </p:sp>
        <p:sp>
          <p:nvSpPr>
            <p:cNvPr id="79" name="Line 20"/>
            <p:cNvSpPr>
              <a:spLocks noChangeShapeType="1"/>
            </p:cNvSpPr>
            <p:nvPr/>
          </p:nvSpPr>
          <p:spPr bwMode="auto">
            <a:xfrm flipH="1">
              <a:off x="3264" y="1872"/>
              <a:ext cx="1008" cy="105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fr-BE"/>
            </a:p>
          </p:txBody>
        </p:sp>
        <p:sp>
          <p:nvSpPr>
            <p:cNvPr id="80" name="Text Box 21"/>
            <p:cNvSpPr txBox="1">
              <a:spLocks noChangeArrowheads="1"/>
            </p:cNvSpPr>
            <p:nvPr/>
          </p:nvSpPr>
          <p:spPr bwMode="auto">
            <a:xfrm>
              <a:off x="4128" y="2016"/>
              <a:ext cx="14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1</a:t>
              </a:r>
            </a:p>
          </p:txBody>
        </p:sp>
        <p:sp>
          <p:nvSpPr>
            <p:cNvPr id="81" name="Oval 22"/>
            <p:cNvSpPr>
              <a:spLocks noChangeArrowheads="1"/>
            </p:cNvSpPr>
            <p:nvPr/>
          </p:nvSpPr>
          <p:spPr bwMode="auto">
            <a:xfrm>
              <a:off x="4800" y="3456"/>
              <a:ext cx="384" cy="38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3200">
                  <a:solidFill>
                    <a:srgbClr val="FFFF00"/>
                  </a:solidFill>
                </a:rPr>
                <a:t>4</a:t>
              </a:r>
            </a:p>
          </p:txBody>
        </p:sp>
        <p:sp>
          <p:nvSpPr>
            <p:cNvPr id="82" name="Line 23"/>
            <p:cNvSpPr>
              <a:spLocks noChangeShapeType="1"/>
            </p:cNvSpPr>
            <p:nvPr/>
          </p:nvSpPr>
          <p:spPr bwMode="auto">
            <a:xfrm flipH="1" flipV="1">
              <a:off x="1920" y="1872"/>
              <a:ext cx="816" cy="1008"/>
            </a:xfrm>
            <a:prstGeom prst="line">
              <a:avLst/>
            </a:prstGeom>
            <a:noFill/>
            <a:ln w="5715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fr-BE"/>
            </a:p>
          </p:txBody>
        </p:sp>
        <p:sp>
          <p:nvSpPr>
            <p:cNvPr id="83" name="Text Box 24"/>
            <p:cNvSpPr txBox="1">
              <a:spLocks noChangeArrowheads="1"/>
            </p:cNvSpPr>
            <p:nvPr/>
          </p:nvSpPr>
          <p:spPr bwMode="auto">
            <a:xfrm>
              <a:off x="2160" y="2064"/>
              <a:ext cx="288" cy="2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84" name="Text Box 25"/>
            <p:cNvSpPr txBox="1">
              <a:spLocks noChangeArrowheads="1"/>
            </p:cNvSpPr>
            <p:nvPr/>
          </p:nvSpPr>
          <p:spPr bwMode="auto">
            <a:xfrm>
              <a:off x="3696" y="3081"/>
              <a:ext cx="2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1</a:t>
              </a:r>
            </a:p>
          </p:txBody>
        </p:sp>
        <p:sp>
          <p:nvSpPr>
            <p:cNvPr id="85" name="Line 26"/>
            <p:cNvSpPr>
              <a:spLocks noChangeShapeType="1"/>
            </p:cNvSpPr>
            <p:nvPr/>
          </p:nvSpPr>
          <p:spPr bwMode="auto">
            <a:xfrm>
              <a:off x="3264" y="3120"/>
              <a:ext cx="1536" cy="48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triangle" w="med" len="med"/>
              <a:tailEnd type="none" w="med" len="med"/>
            </a:ln>
            <a:effectLst/>
          </p:spPr>
          <p:txBody>
            <a:bodyPr/>
            <a:lstStyle/>
            <a:p>
              <a:endParaRPr lang="fr-BE"/>
            </a:p>
          </p:txBody>
        </p:sp>
        <p:sp>
          <p:nvSpPr>
            <p:cNvPr id="86" name="Line 27"/>
            <p:cNvSpPr>
              <a:spLocks noChangeShapeType="1"/>
            </p:cNvSpPr>
            <p:nvPr/>
          </p:nvSpPr>
          <p:spPr bwMode="auto">
            <a:xfrm flipV="1">
              <a:off x="2064" y="1824"/>
              <a:ext cx="816" cy="1344"/>
            </a:xfrm>
            <a:prstGeom prst="line">
              <a:avLst/>
            </a:prstGeom>
            <a:noFill/>
            <a:ln w="5715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fr-BE"/>
            </a:p>
          </p:txBody>
        </p:sp>
        <p:sp>
          <p:nvSpPr>
            <p:cNvPr id="87" name="Text Box 28"/>
            <p:cNvSpPr txBox="1">
              <a:spLocks noChangeArrowheads="1"/>
            </p:cNvSpPr>
            <p:nvPr/>
          </p:nvSpPr>
          <p:spPr bwMode="auto">
            <a:xfrm>
              <a:off x="2256" y="2745"/>
              <a:ext cx="2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5</a:t>
              </a:r>
            </a:p>
          </p:txBody>
        </p:sp>
      </p:grpSp>
      <p:grpSp>
        <p:nvGrpSpPr>
          <p:cNvPr id="88" name="Group 29"/>
          <p:cNvGrpSpPr>
            <a:grpSpLocks/>
          </p:cNvGrpSpPr>
          <p:nvPr/>
        </p:nvGrpSpPr>
        <p:grpSpPr bwMode="auto">
          <a:xfrm flipH="1">
            <a:off x="4495800" y="1981200"/>
            <a:ext cx="4419600" cy="3124200"/>
            <a:chOff x="1536" y="1488"/>
            <a:chExt cx="3648" cy="2352"/>
          </a:xfrm>
        </p:grpSpPr>
        <p:sp>
          <p:nvSpPr>
            <p:cNvPr id="89" name="Oval 3"/>
            <p:cNvSpPr>
              <a:spLocks noChangeArrowheads="1"/>
            </p:cNvSpPr>
            <p:nvPr/>
          </p:nvSpPr>
          <p:spPr bwMode="auto">
            <a:xfrm>
              <a:off x="1632" y="1488"/>
              <a:ext cx="384" cy="38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3200">
                  <a:solidFill>
                    <a:srgbClr val="FFFF00"/>
                  </a:solidFill>
                </a:rPr>
                <a:t>1</a:t>
              </a:r>
            </a:p>
          </p:txBody>
        </p:sp>
        <p:sp>
          <p:nvSpPr>
            <p:cNvPr id="90" name="Text Box 4"/>
            <p:cNvSpPr txBox="1">
              <a:spLocks noChangeArrowheads="1"/>
            </p:cNvSpPr>
            <p:nvPr/>
          </p:nvSpPr>
          <p:spPr bwMode="auto">
            <a:xfrm>
              <a:off x="1536" y="2496"/>
              <a:ext cx="528" cy="1096"/>
            </a:xfrm>
            <a:prstGeom prst="rect">
              <a:avLst/>
            </a:prstGeom>
            <a:solidFill>
              <a:srgbClr val="0000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>
                  <a:solidFill>
                    <a:srgbClr val="FFFF00"/>
                  </a:solidFill>
                </a:rPr>
                <a:t>1   </a:t>
              </a:r>
            </a:p>
            <a:p>
              <a:r>
                <a:rPr lang="en-US">
                  <a:solidFill>
                    <a:srgbClr val="FFFF00"/>
                  </a:solidFill>
                </a:rPr>
                <a:t>   </a:t>
              </a:r>
            </a:p>
            <a:p>
              <a:endParaRPr lang="en-US">
                <a:solidFill>
                  <a:srgbClr val="FFFF00"/>
                </a:solidFill>
              </a:endParaRPr>
            </a:p>
            <a:p>
              <a:endParaRPr lang="en-US">
                <a:solidFill>
                  <a:srgbClr val="FFFF00"/>
                </a:solidFill>
              </a:endParaRPr>
            </a:p>
            <a:p>
              <a:endParaRPr lang="en-US">
                <a:solidFill>
                  <a:srgbClr val="FFFF00"/>
                </a:solidFill>
              </a:endParaRPr>
            </a:p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91" name="Oval 5"/>
            <p:cNvSpPr>
              <a:spLocks noChangeArrowheads="1"/>
            </p:cNvSpPr>
            <p:nvPr/>
          </p:nvSpPr>
          <p:spPr bwMode="auto">
            <a:xfrm>
              <a:off x="1632" y="2784"/>
              <a:ext cx="144" cy="144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BE"/>
            </a:p>
          </p:txBody>
        </p:sp>
        <p:sp>
          <p:nvSpPr>
            <p:cNvPr id="92" name="Oval 6"/>
            <p:cNvSpPr>
              <a:spLocks noChangeArrowheads="1"/>
            </p:cNvSpPr>
            <p:nvPr/>
          </p:nvSpPr>
          <p:spPr bwMode="auto">
            <a:xfrm>
              <a:off x="1824" y="2784"/>
              <a:ext cx="144" cy="144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BE"/>
            </a:p>
          </p:txBody>
        </p:sp>
        <p:sp>
          <p:nvSpPr>
            <p:cNvPr id="93" name="Oval 7"/>
            <p:cNvSpPr>
              <a:spLocks noChangeArrowheads="1"/>
            </p:cNvSpPr>
            <p:nvPr/>
          </p:nvSpPr>
          <p:spPr bwMode="auto">
            <a:xfrm>
              <a:off x="1632" y="3024"/>
              <a:ext cx="144" cy="144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BE"/>
            </a:p>
          </p:txBody>
        </p:sp>
        <p:sp>
          <p:nvSpPr>
            <p:cNvPr id="94" name="Oval 8"/>
            <p:cNvSpPr>
              <a:spLocks noChangeArrowheads="1"/>
            </p:cNvSpPr>
            <p:nvPr/>
          </p:nvSpPr>
          <p:spPr bwMode="auto">
            <a:xfrm>
              <a:off x="1632" y="3264"/>
              <a:ext cx="144" cy="144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BE"/>
            </a:p>
          </p:txBody>
        </p:sp>
        <p:sp>
          <p:nvSpPr>
            <p:cNvPr id="95" name="Oval 9"/>
            <p:cNvSpPr>
              <a:spLocks noChangeArrowheads="1"/>
            </p:cNvSpPr>
            <p:nvPr/>
          </p:nvSpPr>
          <p:spPr bwMode="auto">
            <a:xfrm>
              <a:off x="1824" y="3264"/>
              <a:ext cx="144" cy="144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BE"/>
            </a:p>
          </p:txBody>
        </p:sp>
        <p:sp>
          <p:nvSpPr>
            <p:cNvPr id="96" name="Oval 10"/>
            <p:cNvSpPr>
              <a:spLocks noChangeArrowheads="1"/>
            </p:cNvSpPr>
            <p:nvPr/>
          </p:nvSpPr>
          <p:spPr bwMode="auto">
            <a:xfrm>
              <a:off x="1824" y="3024"/>
              <a:ext cx="144" cy="144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BE"/>
            </a:p>
          </p:txBody>
        </p:sp>
        <p:sp>
          <p:nvSpPr>
            <p:cNvPr id="97" name="Line 11"/>
            <p:cNvSpPr>
              <a:spLocks noChangeShapeType="1"/>
            </p:cNvSpPr>
            <p:nvPr/>
          </p:nvSpPr>
          <p:spPr bwMode="auto">
            <a:xfrm>
              <a:off x="1824" y="1872"/>
              <a:ext cx="0" cy="624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fr-BE"/>
            </a:p>
          </p:txBody>
        </p:sp>
        <p:sp>
          <p:nvSpPr>
            <p:cNvPr id="98" name="Text Box 12"/>
            <p:cNvSpPr txBox="1">
              <a:spLocks noChangeArrowheads="1"/>
            </p:cNvSpPr>
            <p:nvPr/>
          </p:nvSpPr>
          <p:spPr bwMode="auto">
            <a:xfrm>
              <a:off x="1788" y="2016"/>
              <a:ext cx="230" cy="2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99" name="Oval 13"/>
            <p:cNvSpPr>
              <a:spLocks noChangeArrowheads="1"/>
            </p:cNvSpPr>
            <p:nvPr/>
          </p:nvSpPr>
          <p:spPr bwMode="auto">
            <a:xfrm>
              <a:off x="2832" y="1488"/>
              <a:ext cx="384" cy="38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3200">
                  <a:solidFill>
                    <a:srgbClr val="FFFF00"/>
                  </a:solidFill>
                </a:rPr>
                <a:t>2</a:t>
              </a:r>
            </a:p>
          </p:txBody>
        </p:sp>
        <p:sp>
          <p:nvSpPr>
            <p:cNvPr id="100" name="Text Box 14"/>
            <p:cNvSpPr txBox="1">
              <a:spLocks noChangeArrowheads="1"/>
            </p:cNvSpPr>
            <p:nvPr/>
          </p:nvSpPr>
          <p:spPr bwMode="auto">
            <a:xfrm>
              <a:off x="2736" y="2496"/>
              <a:ext cx="528" cy="1096"/>
            </a:xfrm>
            <a:prstGeom prst="rect">
              <a:avLst/>
            </a:prstGeom>
            <a:solidFill>
              <a:srgbClr val="0000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>
                  <a:solidFill>
                    <a:srgbClr val="FFFF00"/>
                  </a:solidFill>
                </a:rPr>
                <a:t>2   </a:t>
              </a:r>
            </a:p>
            <a:p>
              <a:r>
                <a:rPr lang="en-US">
                  <a:solidFill>
                    <a:srgbClr val="FFFF00"/>
                  </a:solidFill>
                </a:rPr>
                <a:t>   </a:t>
              </a:r>
            </a:p>
            <a:p>
              <a:endParaRPr lang="en-US">
                <a:solidFill>
                  <a:srgbClr val="FFFF00"/>
                </a:solidFill>
              </a:endParaRPr>
            </a:p>
            <a:p>
              <a:endParaRPr lang="en-US">
                <a:solidFill>
                  <a:srgbClr val="FFFF00"/>
                </a:solidFill>
              </a:endParaRPr>
            </a:p>
            <a:p>
              <a:endParaRPr lang="en-US">
                <a:solidFill>
                  <a:srgbClr val="FFFF00"/>
                </a:solidFill>
              </a:endParaRPr>
            </a:p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101" name="Oval 15"/>
            <p:cNvSpPr>
              <a:spLocks noChangeArrowheads="1"/>
            </p:cNvSpPr>
            <p:nvPr/>
          </p:nvSpPr>
          <p:spPr bwMode="auto">
            <a:xfrm>
              <a:off x="2832" y="3024"/>
              <a:ext cx="144" cy="144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BE"/>
            </a:p>
          </p:txBody>
        </p:sp>
        <p:sp>
          <p:nvSpPr>
            <p:cNvPr id="102" name="Oval 16"/>
            <p:cNvSpPr>
              <a:spLocks noChangeArrowheads="1"/>
            </p:cNvSpPr>
            <p:nvPr/>
          </p:nvSpPr>
          <p:spPr bwMode="auto">
            <a:xfrm>
              <a:off x="3024" y="3024"/>
              <a:ext cx="144" cy="144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BE"/>
            </a:p>
          </p:txBody>
        </p:sp>
        <p:sp>
          <p:nvSpPr>
            <p:cNvPr id="103" name="Line 17"/>
            <p:cNvSpPr>
              <a:spLocks noChangeShapeType="1"/>
            </p:cNvSpPr>
            <p:nvPr/>
          </p:nvSpPr>
          <p:spPr bwMode="auto">
            <a:xfrm>
              <a:off x="3024" y="1872"/>
              <a:ext cx="0" cy="624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fr-BE"/>
            </a:p>
          </p:txBody>
        </p:sp>
        <p:sp>
          <p:nvSpPr>
            <p:cNvPr id="104" name="Text Box 18"/>
            <p:cNvSpPr txBox="1">
              <a:spLocks noChangeArrowheads="1"/>
            </p:cNvSpPr>
            <p:nvPr/>
          </p:nvSpPr>
          <p:spPr bwMode="auto">
            <a:xfrm>
              <a:off x="3072" y="2016"/>
              <a:ext cx="2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2</a:t>
              </a:r>
            </a:p>
          </p:txBody>
        </p:sp>
        <p:sp>
          <p:nvSpPr>
            <p:cNvPr id="105" name="Oval 19"/>
            <p:cNvSpPr>
              <a:spLocks noChangeArrowheads="1"/>
            </p:cNvSpPr>
            <p:nvPr/>
          </p:nvSpPr>
          <p:spPr bwMode="auto">
            <a:xfrm>
              <a:off x="4080" y="1488"/>
              <a:ext cx="384" cy="38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3200">
                  <a:solidFill>
                    <a:srgbClr val="FFFF00"/>
                  </a:solidFill>
                </a:rPr>
                <a:t>3</a:t>
              </a:r>
            </a:p>
          </p:txBody>
        </p:sp>
        <p:sp>
          <p:nvSpPr>
            <p:cNvPr id="106" name="Line 20"/>
            <p:cNvSpPr>
              <a:spLocks noChangeShapeType="1"/>
            </p:cNvSpPr>
            <p:nvPr/>
          </p:nvSpPr>
          <p:spPr bwMode="auto">
            <a:xfrm flipH="1">
              <a:off x="3264" y="1872"/>
              <a:ext cx="1008" cy="105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fr-BE"/>
            </a:p>
          </p:txBody>
        </p:sp>
        <p:sp>
          <p:nvSpPr>
            <p:cNvPr id="107" name="Text Box 21"/>
            <p:cNvSpPr txBox="1">
              <a:spLocks noChangeArrowheads="1"/>
            </p:cNvSpPr>
            <p:nvPr/>
          </p:nvSpPr>
          <p:spPr bwMode="auto">
            <a:xfrm>
              <a:off x="4128" y="2016"/>
              <a:ext cx="14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1</a:t>
              </a:r>
            </a:p>
          </p:txBody>
        </p:sp>
        <p:sp>
          <p:nvSpPr>
            <p:cNvPr id="108" name="Oval 22"/>
            <p:cNvSpPr>
              <a:spLocks noChangeArrowheads="1"/>
            </p:cNvSpPr>
            <p:nvPr/>
          </p:nvSpPr>
          <p:spPr bwMode="auto">
            <a:xfrm>
              <a:off x="4800" y="3456"/>
              <a:ext cx="384" cy="38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3200">
                  <a:solidFill>
                    <a:srgbClr val="FFFF00"/>
                  </a:solidFill>
                </a:rPr>
                <a:t>4</a:t>
              </a:r>
            </a:p>
          </p:txBody>
        </p:sp>
        <p:sp>
          <p:nvSpPr>
            <p:cNvPr id="109" name="Line 23"/>
            <p:cNvSpPr>
              <a:spLocks noChangeShapeType="1"/>
            </p:cNvSpPr>
            <p:nvPr/>
          </p:nvSpPr>
          <p:spPr bwMode="auto">
            <a:xfrm flipH="1" flipV="1">
              <a:off x="1920" y="1872"/>
              <a:ext cx="816" cy="100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fr-BE"/>
            </a:p>
          </p:txBody>
        </p:sp>
        <p:sp>
          <p:nvSpPr>
            <p:cNvPr id="110" name="Text Box 24"/>
            <p:cNvSpPr txBox="1">
              <a:spLocks noChangeArrowheads="1"/>
            </p:cNvSpPr>
            <p:nvPr/>
          </p:nvSpPr>
          <p:spPr bwMode="auto">
            <a:xfrm>
              <a:off x="2160" y="2064"/>
              <a:ext cx="2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1</a:t>
              </a:r>
            </a:p>
          </p:txBody>
        </p:sp>
        <p:sp>
          <p:nvSpPr>
            <p:cNvPr id="111" name="Text Box 25"/>
            <p:cNvSpPr txBox="1">
              <a:spLocks noChangeArrowheads="1"/>
            </p:cNvSpPr>
            <p:nvPr/>
          </p:nvSpPr>
          <p:spPr bwMode="auto">
            <a:xfrm>
              <a:off x="3696" y="3081"/>
              <a:ext cx="2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1</a:t>
              </a:r>
            </a:p>
          </p:txBody>
        </p:sp>
        <p:sp>
          <p:nvSpPr>
            <p:cNvPr id="112" name="Line 26"/>
            <p:cNvSpPr>
              <a:spLocks noChangeShapeType="1"/>
            </p:cNvSpPr>
            <p:nvPr/>
          </p:nvSpPr>
          <p:spPr bwMode="auto">
            <a:xfrm>
              <a:off x="3264" y="3120"/>
              <a:ext cx="1536" cy="48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fr-BE"/>
            </a:p>
          </p:txBody>
        </p:sp>
        <p:sp>
          <p:nvSpPr>
            <p:cNvPr id="113" name="Line 27"/>
            <p:cNvSpPr>
              <a:spLocks noChangeShapeType="1"/>
            </p:cNvSpPr>
            <p:nvPr/>
          </p:nvSpPr>
          <p:spPr bwMode="auto">
            <a:xfrm flipV="1">
              <a:off x="2064" y="1824"/>
              <a:ext cx="816" cy="1344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fr-BE"/>
            </a:p>
          </p:txBody>
        </p:sp>
        <p:sp>
          <p:nvSpPr>
            <p:cNvPr id="114" name="Text Box 28"/>
            <p:cNvSpPr txBox="1">
              <a:spLocks noChangeArrowheads="1"/>
            </p:cNvSpPr>
            <p:nvPr/>
          </p:nvSpPr>
          <p:spPr bwMode="auto">
            <a:xfrm>
              <a:off x="2256" y="2745"/>
              <a:ext cx="2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5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77" grpId="0" animBg="1"/>
      <p:bldP spid="45105" grpId="0"/>
      <p:bldP spid="4510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Dealing with Deadlocks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35480"/>
            <a:ext cx="8534400" cy="438912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“Reactive” Approaches: break deadlocks if they arise</a:t>
            </a:r>
            <a:endParaRPr lang="en-US" sz="2800" dirty="0"/>
          </a:p>
          <a:p>
            <a:pPr lvl="1"/>
            <a:r>
              <a:rPr lang="en-US" sz="2400" dirty="0"/>
              <a:t>Periodically check for evidence of deadlock</a:t>
            </a:r>
          </a:p>
          <a:p>
            <a:pPr lvl="2"/>
            <a:r>
              <a:rPr lang="en-US" sz="2000" dirty="0"/>
              <a:t>For example, using a graph reduction </a:t>
            </a:r>
            <a:r>
              <a:rPr lang="en-US" sz="2000" dirty="0" smtClean="0"/>
              <a:t>algorithm</a:t>
            </a:r>
          </a:p>
          <a:p>
            <a:pPr lvl="2"/>
            <a:r>
              <a:rPr lang="en-US" sz="2000" dirty="0" smtClean="0"/>
              <a:t>Or just using timeout on the lock acquire operations</a:t>
            </a:r>
            <a:endParaRPr lang="en-US" sz="2000" dirty="0"/>
          </a:p>
          <a:p>
            <a:pPr lvl="1"/>
            <a:r>
              <a:rPr lang="en-US" sz="2400" dirty="0"/>
              <a:t>Then need a way to recover</a:t>
            </a:r>
          </a:p>
          <a:p>
            <a:pPr lvl="2"/>
            <a:r>
              <a:rPr lang="en-US" sz="2000" dirty="0"/>
              <a:t>Could blue screen and reboot the computer</a:t>
            </a:r>
          </a:p>
          <a:p>
            <a:pPr lvl="2"/>
            <a:r>
              <a:rPr lang="en-US" sz="2000" dirty="0" smtClean="0"/>
              <a:t>Perhaps a thread can give up on what it was trying to do</a:t>
            </a:r>
            <a:endParaRPr lang="en-US" sz="2000" dirty="0"/>
          </a:p>
          <a:p>
            <a:r>
              <a:rPr lang="en-US" sz="2800" dirty="0" smtClean="0"/>
              <a:t>Database systems always have a way to “back out” by “aborting” (rolling back) uncompleted activities</a:t>
            </a:r>
          </a:p>
          <a:p>
            <a:pPr lvl="1"/>
            <a:r>
              <a:rPr lang="en-US" dirty="0" smtClean="0"/>
              <a:t>This lets them abort and then retry if a deadlock arises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8C733-5F71-4D4D-98F7-37A5126704F8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327</TotalTime>
  <Words>2095</Words>
  <Application>Microsoft Office PowerPoint</Application>
  <PresentationFormat>On-screen Show (4:3)</PresentationFormat>
  <Paragraphs>417</Paragraphs>
  <Slides>35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Flow</vt:lpstr>
      <vt:lpstr>Deadlock (part II)</vt:lpstr>
      <vt:lpstr>Revisiting resource deadlocks</vt:lpstr>
      <vt:lpstr>For example: Locks</vt:lpstr>
      <vt:lpstr>Deadlocks with resources</vt:lpstr>
      <vt:lpstr>Reminder: Conditions for Process-Wait Deadlocks to arise</vt:lpstr>
      <vt:lpstr>Can we do this for resource wait?</vt:lpstr>
      <vt:lpstr>Reminder: Resource Allocation Graph</vt:lpstr>
      <vt:lpstr>Res. Alloc. Graph Example</vt:lpstr>
      <vt:lpstr>Dealing with Deadlocks</vt:lpstr>
      <vt:lpstr>Deadlock Prevention</vt:lpstr>
      <vt:lpstr>Deadlock Prevention</vt:lpstr>
      <vt:lpstr>Deadlock Prevention</vt:lpstr>
      <vt:lpstr>The last option is best</vt:lpstr>
      <vt:lpstr>Ordering Prevents Circular Wait</vt:lpstr>
      <vt:lpstr>Banker’s Algorithm</vt:lpstr>
      <vt:lpstr>Safe State</vt:lpstr>
      <vt:lpstr>Safe State with Resources</vt:lpstr>
      <vt:lpstr>Safe State with Resources</vt:lpstr>
      <vt:lpstr>Safe State with Resources</vt:lpstr>
      <vt:lpstr>Confusing because…</vt:lpstr>
      <vt:lpstr>Safe State Example</vt:lpstr>
      <vt:lpstr>Safe State Example</vt:lpstr>
      <vt:lpstr>Safe State Example</vt:lpstr>
      <vt:lpstr>Res. Alloc. Graph Algorithm</vt:lpstr>
      <vt:lpstr>Banker’s Algorithm</vt:lpstr>
      <vt:lpstr>Banker’s Algorithm</vt:lpstr>
      <vt:lpstr>Banker’s Algorithm</vt:lpstr>
      <vt:lpstr>Basic Algorithm</vt:lpstr>
      <vt:lpstr>Safety Check</vt:lpstr>
      <vt:lpstr>Banker’s Algorithm: Example</vt:lpstr>
      <vt:lpstr>Banker’s Algorithm: Example</vt:lpstr>
      <vt:lpstr>Banker’s Algorithm: Example</vt:lpstr>
      <vt:lpstr>Problems with Banker’s Alg.</vt:lpstr>
      <vt:lpstr>Deadlock summary</vt:lpstr>
      <vt:lpstr>Real systems?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Critical Sections with lots of Threads</dc:title>
  <dc:creator>ken</dc:creator>
  <cp:lastModifiedBy>ken</cp:lastModifiedBy>
  <cp:revision>53</cp:revision>
  <dcterms:created xsi:type="dcterms:W3CDTF">2006-08-16T00:00:00Z</dcterms:created>
  <dcterms:modified xsi:type="dcterms:W3CDTF">2009-02-11T14:54:54Z</dcterms:modified>
</cp:coreProperties>
</file>