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4"/>
  </p:notesMasterIdLst>
  <p:handoutMasterIdLst>
    <p:handoutMasterId r:id="rId35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7" r:id="rId10"/>
    <p:sldId id="268" r:id="rId11"/>
    <p:sldId id="269" r:id="rId12"/>
    <p:sldId id="270" r:id="rId13"/>
    <p:sldId id="313" r:id="rId14"/>
    <p:sldId id="271" r:id="rId15"/>
    <p:sldId id="272" r:id="rId16"/>
    <p:sldId id="273" r:id="rId17"/>
    <p:sldId id="274" r:id="rId18"/>
    <p:sldId id="275" r:id="rId19"/>
    <p:sldId id="312" r:id="rId20"/>
    <p:sldId id="276" r:id="rId21"/>
    <p:sldId id="277" r:id="rId22"/>
    <p:sldId id="278" r:id="rId23"/>
    <p:sldId id="279" r:id="rId24"/>
    <p:sldId id="280" r:id="rId25"/>
    <p:sldId id="314" r:id="rId26"/>
    <p:sldId id="282" r:id="rId27"/>
    <p:sldId id="284" r:id="rId28"/>
    <p:sldId id="285" r:id="rId29"/>
    <p:sldId id="286" r:id="rId30"/>
    <p:sldId id="287" r:id="rId31"/>
    <p:sldId id="315" r:id="rId32"/>
    <p:sldId id="296" r:id="rId33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CC"/>
    <a:srgbClr val="FF6D6D"/>
    <a:srgbClr val="43FF9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538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DF636079-2CDA-49A4-A45C-6FDECE1C2FAF}" type="datetimeFigureOut">
              <a:rPr lang="en-US" smtClean="0"/>
              <a:pPr/>
              <a:t>2/11/2009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42021D15-5884-432A-8501-A6A7975CA87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3AACDDB1-4F72-473F-9637-214E981E02A0}" type="datetimeFigureOut">
              <a:rPr lang="fr-FR" smtClean="0"/>
              <a:pPr/>
              <a:t>11/02/2009</a:t>
            </a:fld>
            <a:endParaRPr lang="fr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fr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AD0FCCD9-7302-4B99-AE54-6B805AC96DB7}" type="slidenum">
              <a:rPr lang="fr-BE" smtClean="0"/>
              <a:pPr/>
              <a:t>‹#›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2/11/2009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800" dirty="0" smtClean="0">
                <a:solidFill>
                  <a:srgbClr val="43FF98"/>
                </a:solidFill>
              </a:rPr>
              <a:t>Dining Philosophers….</a:t>
            </a:r>
            <a:br>
              <a:rPr lang="en-US" sz="4800" dirty="0" smtClean="0">
                <a:solidFill>
                  <a:srgbClr val="43FF98"/>
                </a:solidFill>
              </a:rPr>
            </a:br>
            <a:r>
              <a:rPr lang="en-US" sz="4800" dirty="0" smtClean="0">
                <a:solidFill>
                  <a:srgbClr val="43FF98"/>
                </a:solidFill>
              </a:rPr>
              <a:t>Then Deadlocks (part I)</a:t>
            </a:r>
            <a:endParaRPr lang="en-US" sz="4800" dirty="0">
              <a:solidFill>
                <a:srgbClr val="43FF98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Ken </a:t>
            </a:r>
            <a:r>
              <a:rPr lang="en-US" dirty="0" err="1" smtClean="0"/>
              <a:t>Birman</a:t>
            </a:r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FF"/>
                </a:solidFill>
              </a:rPr>
              <a:t>Cyclic wait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How can we “model” a deadlocked philosophers state?</a:t>
            </a:r>
            <a:endParaRPr lang="en-US" dirty="0"/>
          </a:p>
          <a:p>
            <a:pPr lvl="1"/>
            <a:r>
              <a:rPr lang="en-US" dirty="0" smtClean="0"/>
              <a:t>Every philosopher </a:t>
            </a:r>
            <a:r>
              <a:rPr lang="en-US" dirty="0"/>
              <a:t>is holding one fork</a:t>
            </a:r>
          </a:p>
          <a:p>
            <a:pPr lvl="1"/>
            <a:r>
              <a:rPr lang="en-US" dirty="0"/>
              <a:t>… and each is waiting for a neighbor to release one fork</a:t>
            </a:r>
          </a:p>
          <a:p>
            <a:r>
              <a:rPr lang="en-US" dirty="0"/>
              <a:t>We can represent this as a graph in which</a:t>
            </a:r>
          </a:p>
          <a:p>
            <a:pPr lvl="1"/>
            <a:r>
              <a:rPr lang="en-US" dirty="0"/>
              <a:t>Nodes represent philosophers</a:t>
            </a:r>
          </a:p>
          <a:p>
            <a:pPr lvl="1"/>
            <a:r>
              <a:rPr lang="en-US" dirty="0"/>
              <a:t>Edges represent waiting-for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FF"/>
                </a:solidFill>
              </a:rPr>
              <a:t>Cyclic wait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2438400" y="2590800"/>
            <a:ext cx="762000" cy="1598613"/>
            <a:chOff x="1584" y="1920"/>
            <a:chExt cx="480" cy="1007"/>
          </a:xfrm>
        </p:grpSpPr>
        <p:pic>
          <p:nvPicPr>
            <p:cNvPr id="35848" name="Picture 8" descr="MCj04123520000[1]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584" y="1920"/>
              <a:ext cx="470" cy="1007"/>
            </a:xfrm>
            <a:prstGeom prst="rect">
              <a:avLst/>
            </a:prstGeom>
            <a:noFill/>
          </p:spPr>
        </p:pic>
        <p:sp>
          <p:nvSpPr>
            <p:cNvPr id="35849" name="Freeform 9"/>
            <p:cNvSpPr>
              <a:spLocks/>
            </p:cNvSpPr>
            <p:nvPr/>
          </p:nvSpPr>
          <p:spPr bwMode="auto">
            <a:xfrm rot="-4293903">
              <a:off x="1960" y="2200"/>
              <a:ext cx="152" cy="56"/>
            </a:xfrm>
            <a:custGeom>
              <a:avLst/>
              <a:gdLst/>
              <a:ahLst/>
              <a:cxnLst>
                <a:cxn ang="0">
                  <a:pos x="104" y="8"/>
                </a:cxn>
                <a:cxn ang="0">
                  <a:pos x="8" y="8"/>
                </a:cxn>
                <a:cxn ang="0">
                  <a:pos x="152" y="56"/>
                </a:cxn>
              </a:cxnLst>
              <a:rect l="0" t="0" r="r" b="b"/>
              <a:pathLst>
                <a:path w="152" h="56">
                  <a:moveTo>
                    <a:pt x="104" y="8"/>
                  </a:moveTo>
                  <a:cubicBezTo>
                    <a:pt x="52" y="4"/>
                    <a:pt x="0" y="0"/>
                    <a:pt x="8" y="8"/>
                  </a:cubicBezTo>
                  <a:cubicBezTo>
                    <a:pt x="16" y="16"/>
                    <a:pt x="84" y="36"/>
                    <a:pt x="152" y="5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BE"/>
            </a:p>
          </p:txBody>
        </p:sp>
        <p:sp>
          <p:nvSpPr>
            <p:cNvPr id="35850" name="Line 10"/>
            <p:cNvSpPr>
              <a:spLocks noChangeShapeType="1"/>
            </p:cNvSpPr>
            <p:nvPr/>
          </p:nvSpPr>
          <p:spPr bwMode="auto">
            <a:xfrm flipV="1">
              <a:off x="2016" y="2256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BE"/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4419600" y="1143000"/>
            <a:ext cx="762000" cy="1598613"/>
            <a:chOff x="1584" y="1920"/>
            <a:chExt cx="480" cy="1007"/>
          </a:xfrm>
        </p:grpSpPr>
        <p:pic>
          <p:nvPicPr>
            <p:cNvPr id="35853" name="Picture 13" descr="MCj04123520000[1]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584" y="1920"/>
              <a:ext cx="470" cy="1007"/>
            </a:xfrm>
            <a:prstGeom prst="rect">
              <a:avLst/>
            </a:prstGeom>
            <a:noFill/>
          </p:spPr>
        </p:pic>
        <p:sp>
          <p:nvSpPr>
            <p:cNvPr id="35854" name="Freeform 14"/>
            <p:cNvSpPr>
              <a:spLocks/>
            </p:cNvSpPr>
            <p:nvPr/>
          </p:nvSpPr>
          <p:spPr bwMode="auto">
            <a:xfrm rot="-4293903">
              <a:off x="1960" y="2200"/>
              <a:ext cx="152" cy="56"/>
            </a:xfrm>
            <a:custGeom>
              <a:avLst/>
              <a:gdLst/>
              <a:ahLst/>
              <a:cxnLst>
                <a:cxn ang="0">
                  <a:pos x="104" y="8"/>
                </a:cxn>
                <a:cxn ang="0">
                  <a:pos x="8" y="8"/>
                </a:cxn>
                <a:cxn ang="0">
                  <a:pos x="152" y="56"/>
                </a:cxn>
              </a:cxnLst>
              <a:rect l="0" t="0" r="r" b="b"/>
              <a:pathLst>
                <a:path w="152" h="56">
                  <a:moveTo>
                    <a:pt x="104" y="8"/>
                  </a:moveTo>
                  <a:cubicBezTo>
                    <a:pt x="52" y="4"/>
                    <a:pt x="0" y="0"/>
                    <a:pt x="8" y="8"/>
                  </a:cubicBezTo>
                  <a:cubicBezTo>
                    <a:pt x="16" y="16"/>
                    <a:pt x="84" y="36"/>
                    <a:pt x="152" y="5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BE"/>
            </a:p>
          </p:txBody>
        </p:sp>
        <p:sp>
          <p:nvSpPr>
            <p:cNvPr id="35855" name="Line 15"/>
            <p:cNvSpPr>
              <a:spLocks noChangeShapeType="1"/>
            </p:cNvSpPr>
            <p:nvPr/>
          </p:nvSpPr>
          <p:spPr bwMode="auto">
            <a:xfrm flipV="1">
              <a:off x="2016" y="2256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BE"/>
            </a:p>
          </p:txBody>
        </p:sp>
      </p:grp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6477000" y="2514600"/>
            <a:ext cx="762000" cy="1598613"/>
            <a:chOff x="1584" y="1920"/>
            <a:chExt cx="480" cy="1007"/>
          </a:xfrm>
        </p:grpSpPr>
        <p:pic>
          <p:nvPicPr>
            <p:cNvPr id="35857" name="Picture 17" descr="MCj04123520000[1]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584" y="1920"/>
              <a:ext cx="470" cy="1007"/>
            </a:xfrm>
            <a:prstGeom prst="rect">
              <a:avLst/>
            </a:prstGeom>
            <a:noFill/>
          </p:spPr>
        </p:pic>
        <p:sp>
          <p:nvSpPr>
            <p:cNvPr id="35858" name="Freeform 18"/>
            <p:cNvSpPr>
              <a:spLocks/>
            </p:cNvSpPr>
            <p:nvPr/>
          </p:nvSpPr>
          <p:spPr bwMode="auto">
            <a:xfrm rot="-4293903">
              <a:off x="1960" y="2200"/>
              <a:ext cx="152" cy="56"/>
            </a:xfrm>
            <a:custGeom>
              <a:avLst/>
              <a:gdLst/>
              <a:ahLst/>
              <a:cxnLst>
                <a:cxn ang="0">
                  <a:pos x="104" y="8"/>
                </a:cxn>
                <a:cxn ang="0">
                  <a:pos x="8" y="8"/>
                </a:cxn>
                <a:cxn ang="0">
                  <a:pos x="152" y="56"/>
                </a:cxn>
              </a:cxnLst>
              <a:rect l="0" t="0" r="r" b="b"/>
              <a:pathLst>
                <a:path w="152" h="56">
                  <a:moveTo>
                    <a:pt x="104" y="8"/>
                  </a:moveTo>
                  <a:cubicBezTo>
                    <a:pt x="52" y="4"/>
                    <a:pt x="0" y="0"/>
                    <a:pt x="8" y="8"/>
                  </a:cubicBezTo>
                  <a:cubicBezTo>
                    <a:pt x="16" y="16"/>
                    <a:pt x="84" y="36"/>
                    <a:pt x="152" y="5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BE"/>
            </a:p>
          </p:txBody>
        </p:sp>
        <p:sp>
          <p:nvSpPr>
            <p:cNvPr id="35859" name="Line 19"/>
            <p:cNvSpPr>
              <a:spLocks noChangeShapeType="1"/>
            </p:cNvSpPr>
            <p:nvPr/>
          </p:nvSpPr>
          <p:spPr bwMode="auto">
            <a:xfrm flipV="1">
              <a:off x="2016" y="2256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BE"/>
            </a:p>
          </p:txBody>
        </p:sp>
      </p:grpSp>
      <p:grpSp>
        <p:nvGrpSpPr>
          <p:cNvPr id="5" name="Group 20"/>
          <p:cNvGrpSpPr>
            <a:grpSpLocks/>
          </p:cNvGrpSpPr>
          <p:nvPr/>
        </p:nvGrpSpPr>
        <p:grpSpPr bwMode="auto">
          <a:xfrm>
            <a:off x="5562600" y="4724400"/>
            <a:ext cx="762000" cy="1598613"/>
            <a:chOff x="1584" y="1920"/>
            <a:chExt cx="480" cy="1007"/>
          </a:xfrm>
        </p:grpSpPr>
        <p:pic>
          <p:nvPicPr>
            <p:cNvPr id="35861" name="Picture 21" descr="MCj04123520000[1]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584" y="1920"/>
              <a:ext cx="470" cy="1007"/>
            </a:xfrm>
            <a:prstGeom prst="rect">
              <a:avLst/>
            </a:prstGeom>
            <a:noFill/>
          </p:spPr>
        </p:pic>
        <p:sp>
          <p:nvSpPr>
            <p:cNvPr id="35862" name="Freeform 22"/>
            <p:cNvSpPr>
              <a:spLocks/>
            </p:cNvSpPr>
            <p:nvPr/>
          </p:nvSpPr>
          <p:spPr bwMode="auto">
            <a:xfrm rot="-4293903">
              <a:off x="1960" y="2200"/>
              <a:ext cx="152" cy="56"/>
            </a:xfrm>
            <a:custGeom>
              <a:avLst/>
              <a:gdLst/>
              <a:ahLst/>
              <a:cxnLst>
                <a:cxn ang="0">
                  <a:pos x="104" y="8"/>
                </a:cxn>
                <a:cxn ang="0">
                  <a:pos x="8" y="8"/>
                </a:cxn>
                <a:cxn ang="0">
                  <a:pos x="152" y="56"/>
                </a:cxn>
              </a:cxnLst>
              <a:rect l="0" t="0" r="r" b="b"/>
              <a:pathLst>
                <a:path w="152" h="56">
                  <a:moveTo>
                    <a:pt x="104" y="8"/>
                  </a:moveTo>
                  <a:cubicBezTo>
                    <a:pt x="52" y="4"/>
                    <a:pt x="0" y="0"/>
                    <a:pt x="8" y="8"/>
                  </a:cubicBezTo>
                  <a:cubicBezTo>
                    <a:pt x="16" y="16"/>
                    <a:pt x="84" y="36"/>
                    <a:pt x="152" y="5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BE"/>
            </a:p>
          </p:txBody>
        </p:sp>
        <p:sp>
          <p:nvSpPr>
            <p:cNvPr id="35863" name="Line 23"/>
            <p:cNvSpPr>
              <a:spLocks noChangeShapeType="1"/>
            </p:cNvSpPr>
            <p:nvPr/>
          </p:nvSpPr>
          <p:spPr bwMode="auto">
            <a:xfrm flipV="1">
              <a:off x="2016" y="2256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BE"/>
            </a:p>
          </p:txBody>
        </p:sp>
      </p:grpSp>
      <p:grpSp>
        <p:nvGrpSpPr>
          <p:cNvPr id="6" name="Group 24"/>
          <p:cNvGrpSpPr>
            <a:grpSpLocks/>
          </p:cNvGrpSpPr>
          <p:nvPr/>
        </p:nvGrpSpPr>
        <p:grpSpPr bwMode="auto">
          <a:xfrm>
            <a:off x="3581400" y="4724400"/>
            <a:ext cx="762000" cy="1598613"/>
            <a:chOff x="1584" y="1920"/>
            <a:chExt cx="480" cy="1007"/>
          </a:xfrm>
        </p:grpSpPr>
        <p:pic>
          <p:nvPicPr>
            <p:cNvPr id="35865" name="Picture 25" descr="MCj04123520000[1]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584" y="1920"/>
              <a:ext cx="470" cy="1007"/>
            </a:xfrm>
            <a:prstGeom prst="rect">
              <a:avLst/>
            </a:prstGeom>
            <a:noFill/>
          </p:spPr>
        </p:pic>
        <p:sp>
          <p:nvSpPr>
            <p:cNvPr id="35866" name="Freeform 26"/>
            <p:cNvSpPr>
              <a:spLocks/>
            </p:cNvSpPr>
            <p:nvPr/>
          </p:nvSpPr>
          <p:spPr bwMode="auto">
            <a:xfrm rot="-4293903">
              <a:off x="1960" y="2200"/>
              <a:ext cx="152" cy="56"/>
            </a:xfrm>
            <a:custGeom>
              <a:avLst/>
              <a:gdLst/>
              <a:ahLst/>
              <a:cxnLst>
                <a:cxn ang="0">
                  <a:pos x="104" y="8"/>
                </a:cxn>
                <a:cxn ang="0">
                  <a:pos x="8" y="8"/>
                </a:cxn>
                <a:cxn ang="0">
                  <a:pos x="152" y="56"/>
                </a:cxn>
              </a:cxnLst>
              <a:rect l="0" t="0" r="r" b="b"/>
              <a:pathLst>
                <a:path w="152" h="56">
                  <a:moveTo>
                    <a:pt x="104" y="8"/>
                  </a:moveTo>
                  <a:cubicBezTo>
                    <a:pt x="52" y="4"/>
                    <a:pt x="0" y="0"/>
                    <a:pt x="8" y="8"/>
                  </a:cubicBezTo>
                  <a:cubicBezTo>
                    <a:pt x="16" y="16"/>
                    <a:pt x="84" y="36"/>
                    <a:pt x="152" y="5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BE"/>
            </a:p>
          </p:txBody>
        </p:sp>
        <p:sp>
          <p:nvSpPr>
            <p:cNvPr id="35867" name="Line 27"/>
            <p:cNvSpPr>
              <a:spLocks noChangeShapeType="1"/>
            </p:cNvSpPr>
            <p:nvPr/>
          </p:nvSpPr>
          <p:spPr bwMode="auto">
            <a:xfrm flipV="1">
              <a:off x="2016" y="2256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BE"/>
            </a:p>
          </p:txBody>
        </p:sp>
      </p:grpSp>
      <p:sp>
        <p:nvSpPr>
          <p:cNvPr id="35868" name="Line 28"/>
          <p:cNvSpPr>
            <a:spLocks noChangeShapeType="1"/>
          </p:cNvSpPr>
          <p:nvPr/>
        </p:nvSpPr>
        <p:spPr bwMode="auto">
          <a:xfrm flipV="1">
            <a:off x="3352800" y="2362200"/>
            <a:ext cx="838200" cy="533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35869" name="Line 29"/>
          <p:cNvSpPr>
            <a:spLocks noChangeShapeType="1"/>
          </p:cNvSpPr>
          <p:nvPr/>
        </p:nvSpPr>
        <p:spPr bwMode="auto">
          <a:xfrm>
            <a:off x="5334000" y="2286000"/>
            <a:ext cx="914400" cy="685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35870" name="Line 30"/>
          <p:cNvSpPr>
            <a:spLocks noChangeShapeType="1"/>
          </p:cNvSpPr>
          <p:nvPr/>
        </p:nvSpPr>
        <p:spPr bwMode="auto">
          <a:xfrm flipH="1">
            <a:off x="6096000" y="4038600"/>
            <a:ext cx="457200" cy="838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35871" name="Line 31"/>
          <p:cNvSpPr>
            <a:spLocks noChangeShapeType="1"/>
          </p:cNvSpPr>
          <p:nvPr/>
        </p:nvSpPr>
        <p:spPr bwMode="auto">
          <a:xfrm flipH="1">
            <a:off x="4267200" y="5516880"/>
            <a:ext cx="1143000" cy="45719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35872" name="Line 32"/>
          <p:cNvSpPr>
            <a:spLocks noChangeShapeType="1"/>
          </p:cNvSpPr>
          <p:nvPr/>
        </p:nvSpPr>
        <p:spPr bwMode="auto">
          <a:xfrm flipH="1" flipV="1">
            <a:off x="3048000" y="4191000"/>
            <a:ext cx="609600" cy="91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BE"/>
          </a:p>
        </p:txBody>
      </p:sp>
      <p:pic>
        <p:nvPicPr>
          <p:cNvPr id="35873" name="Picture 33" descr="2-3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86200" y="3124200"/>
            <a:ext cx="1851025" cy="17510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FF"/>
                </a:solidFill>
              </a:rPr>
              <a:t>Cyclic wait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We can define a system to be in a deadlock state if</a:t>
            </a:r>
          </a:p>
          <a:p>
            <a:pPr lvl="1"/>
            <a:r>
              <a:rPr lang="en-US" sz="2400"/>
              <a:t>There exists ANY group of processes, such that</a:t>
            </a:r>
          </a:p>
          <a:p>
            <a:pPr lvl="1"/>
            <a:r>
              <a:rPr lang="en-US" sz="2400"/>
              <a:t>Each process in the group is waiting for some other process</a:t>
            </a:r>
          </a:p>
          <a:p>
            <a:pPr lvl="1"/>
            <a:r>
              <a:rPr lang="en-US" sz="2400"/>
              <a:t>And the wait-for graph has a cycle</a:t>
            </a:r>
          </a:p>
          <a:p>
            <a:r>
              <a:rPr lang="en-US" sz="2800"/>
              <a:t>Doesn’t require that every process be stuck… even two is enough to say that the system as a whole contains a deadlock (“is deadlocked”)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3C230-EAC8-42D4-B365-1AC69CB3D595}" type="slidenum">
              <a:rPr lang="en-US"/>
              <a:pPr/>
              <a:t>13</a:t>
            </a:fld>
            <a:endParaRPr lang="en-US"/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Four Conditions for Deadlock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>
              <a:lnSpc>
                <a:spcPct val="90000"/>
              </a:lnSpc>
            </a:pPr>
            <a:r>
              <a:rPr lang="en-US" b="1" dirty="0" smtClean="0"/>
              <a:t>Mutual </a:t>
            </a:r>
            <a:r>
              <a:rPr lang="en-US" b="1" dirty="0"/>
              <a:t>Exclusion</a:t>
            </a:r>
            <a:endParaRPr lang="en-US" dirty="0"/>
          </a:p>
          <a:p>
            <a:pPr lvl="2">
              <a:lnSpc>
                <a:spcPct val="90000"/>
              </a:lnSpc>
            </a:pPr>
            <a:r>
              <a:rPr lang="en-US" sz="2000" dirty="0"/>
              <a:t>At least one resource must be held is in non-sharable mode</a:t>
            </a:r>
          </a:p>
          <a:p>
            <a:pPr lvl="1">
              <a:lnSpc>
                <a:spcPct val="90000"/>
              </a:lnSpc>
            </a:pPr>
            <a:r>
              <a:rPr lang="en-US" b="1" dirty="0"/>
              <a:t>Hold and wait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There exists a process holding a resource, and waiting for another</a:t>
            </a:r>
          </a:p>
          <a:p>
            <a:pPr lvl="1">
              <a:lnSpc>
                <a:spcPct val="90000"/>
              </a:lnSpc>
            </a:pPr>
            <a:r>
              <a:rPr lang="en-US" b="1" dirty="0"/>
              <a:t>No preemption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Resources cannot be preempted</a:t>
            </a:r>
          </a:p>
          <a:p>
            <a:pPr lvl="1">
              <a:lnSpc>
                <a:spcPct val="90000"/>
              </a:lnSpc>
            </a:pPr>
            <a:r>
              <a:rPr lang="en-US" b="1" dirty="0"/>
              <a:t>Circular wait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There exists a set of processes {P</a:t>
            </a:r>
            <a:r>
              <a:rPr lang="en-US" sz="2000" baseline="-25000" dirty="0"/>
              <a:t>1</a:t>
            </a:r>
            <a:r>
              <a:rPr lang="en-US" sz="2000" dirty="0"/>
              <a:t>, P</a:t>
            </a:r>
            <a:r>
              <a:rPr lang="en-US" sz="2000" baseline="-25000" dirty="0"/>
              <a:t>2</a:t>
            </a:r>
            <a:r>
              <a:rPr lang="en-US" sz="2000" dirty="0"/>
              <a:t>, … P</a:t>
            </a:r>
            <a:r>
              <a:rPr lang="en-US" sz="2000" baseline="-25000" dirty="0"/>
              <a:t>N</a:t>
            </a:r>
            <a:r>
              <a:rPr lang="en-US" sz="2000" dirty="0"/>
              <a:t>}, such that</a:t>
            </a:r>
          </a:p>
          <a:p>
            <a:pPr lvl="3">
              <a:lnSpc>
                <a:spcPct val="90000"/>
              </a:lnSpc>
            </a:pPr>
            <a:r>
              <a:rPr lang="en-US" sz="1800" dirty="0"/>
              <a:t>P</a:t>
            </a:r>
            <a:r>
              <a:rPr lang="en-US" sz="1800" baseline="-25000" dirty="0"/>
              <a:t>1</a:t>
            </a:r>
            <a:r>
              <a:rPr lang="en-US" sz="1800" dirty="0"/>
              <a:t> is waiting for P</a:t>
            </a:r>
            <a:r>
              <a:rPr lang="en-US" sz="1800" baseline="-25000" dirty="0"/>
              <a:t>2</a:t>
            </a:r>
            <a:r>
              <a:rPr lang="en-US" sz="1800" dirty="0"/>
              <a:t>, P</a:t>
            </a:r>
            <a:r>
              <a:rPr lang="en-US" sz="1800" baseline="-25000" dirty="0"/>
              <a:t>2</a:t>
            </a:r>
            <a:r>
              <a:rPr lang="en-US" sz="1800" dirty="0"/>
              <a:t> for P</a:t>
            </a:r>
            <a:r>
              <a:rPr lang="en-US" sz="1800" baseline="-25000" dirty="0"/>
              <a:t>3</a:t>
            </a:r>
            <a:r>
              <a:rPr lang="en-US" sz="1800" dirty="0"/>
              <a:t>, …. and P</a:t>
            </a:r>
            <a:r>
              <a:rPr lang="en-US" sz="1800" baseline="-25000" dirty="0"/>
              <a:t>N</a:t>
            </a:r>
            <a:r>
              <a:rPr lang="en-US" sz="1800" dirty="0"/>
              <a:t> for P</a:t>
            </a:r>
            <a:r>
              <a:rPr lang="en-US" sz="1800" baseline="-25000" dirty="0"/>
              <a:t>1</a:t>
            </a:r>
          </a:p>
          <a:p>
            <a:pPr>
              <a:lnSpc>
                <a:spcPct val="90000"/>
              </a:lnSpc>
            </a:pPr>
            <a:endParaRPr lang="en-US" sz="2800" baseline="-25000" dirty="0"/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sz="2800" dirty="0"/>
              <a:t>All four conditions must hold for deadlock to occur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What about </a:t>
            </a:r>
            <a:r>
              <a:rPr lang="en-US" dirty="0" err="1">
                <a:solidFill>
                  <a:srgbClr val="0000FF"/>
                </a:solidFill>
              </a:rPr>
              <a:t>livelock</a:t>
            </a:r>
            <a:r>
              <a:rPr lang="en-US" dirty="0">
                <a:solidFill>
                  <a:srgbClr val="0000FF"/>
                </a:solidFill>
              </a:rPr>
              <a:t>?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/>
              <a:t>This is harder to express </a:t>
            </a:r>
            <a:endParaRPr lang="en-US" sz="2800" dirty="0" smtClean="0"/>
          </a:p>
          <a:p>
            <a:pPr lvl="1">
              <a:lnSpc>
                <a:spcPct val="80000"/>
              </a:lnSpc>
            </a:pPr>
            <a:r>
              <a:rPr lang="en-US" dirty="0" smtClean="0"/>
              <a:t>Need to talk about making “meaningful progress”</a:t>
            </a:r>
          </a:p>
          <a:p>
            <a:pPr lvl="1">
              <a:lnSpc>
                <a:spcPct val="80000"/>
              </a:lnSpc>
              <a:buNone/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sz="2800" dirty="0" smtClean="0"/>
              <a:t>In </a:t>
            </a:r>
            <a:r>
              <a:rPr lang="en-US" sz="2800" dirty="0"/>
              <a:t>CS414 we’ll limit ourselves to deadlock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Detection: For example, build a graph and check for cycles (not hard to do)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Avoidance – we’ll look at several ways to avoid getting into trouble in the first place</a:t>
            </a:r>
            <a:r>
              <a:rPr lang="en-US" sz="2400" dirty="0" smtClean="0"/>
              <a:t>!</a:t>
            </a:r>
            <a:endParaRPr lang="en-US" sz="2600" dirty="0" smtClean="0"/>
          </a:p>
          <a:p>
            <a:pPr lvl="1">
              <a:lnSpc>
                <a:spcPct val="80000"/>
              </a:lnSpc>
            </a:pPr>
            <a:endParaRPr lang="en-US" sz="2600" dirty="0" smtClean="0"/>
          </a:p>
          <a:p>
            <a:pPr>
              <a:lnSpc>
                <a:spcPct val="80000"/>
              </a:lnSpc>
            </a:pPr>
            <a:r>
              <a:rPr lang="en-US" sz="2600" dirty="0" smtClean="0"/>
              <a:t>As it happens, </a:t>
            </a:r>
            <a:r>
              <a:rPr lang="en-US" sz="2600" dirty="0" err="1" smtClean="0"/>
              <a:t>livelock</a:t>
            </a:r>
            <a:r>
              <a:rPr lang="en-US" sz="2600" dirty="0" smtClean="0"/>
              <a:t> is relatively rare (but you should worry about </a:t>
            </a:r>
            <a:r>
              <a:rPr lang="en-US" sz="2600" smtClean="0"/>
              <a:t>it anyhow!)</a:t>
            </a:r>
            <a:endParaRPr lang="en-US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305800" cy="1143000"/>
          </a:xfrm>
        </p:spPr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Real World Deadlocks?</a:t>
            </a:r>
          </a:p>
        </p:txBody>
      </p:sp>
      <p:pic>
        <p:nvPicPr>
          <p:cNvPr id="59398" name="Picture 6" descr="MPj0395932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3276600"/>
            <a:ext cx="3124200" cy="2344738"/>
          </a:xfrm>
          <a:prstGeom prst="rect">
            <a:avLst/>
          </a:prstGeom>
          <a:noFill/>
        </p:spPr>
      </p:pic>
      <p:pic>
        <p:nvPicPr>
          <p:cNvPr id="59397" name="Picture 5" descr="MPj0395932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81400" y="1752600"/>
            <a:ext cx="2971800" cy="2230438"/>
          </a:xfrm>
          <a:prstGeom prst="rect">
            <a:avLst/>
          </a:prstGeom>
          <a:noFill/>
        </p:spPr>
      </p:pic>
      <p:sp>
        <p:nvSpPr>
          <p:cNvPr id="59403" name="Rectangle 11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 b="0"/>
              <a:t>Truck A has to wait</a:t>
            </a:r>
            <a:br>
              <a:rPr lang="en-US" sz="3200" b="0"/>
            </a:br>
            <a:r>
              <a:rPr lang="en-US" sz="3200" b="0"/>
              <a:t>for truck B to</a:t>
            </a:r>
            <a:br>
              <a:rPr lang="en-US" sz="3200" b="0"/>
            </a:br>
            <a:r>
              <a:rPr lang="en-US" sz="3200" b="0"/>
              <a:t>move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 b="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 b="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 b="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 b="0"/>
              <a:t>Not</a:t>
            </a:r>
            <a:br>
              <a:rPr lang="en-US" sz="3200" b="0"/>
            </a:br>
            <a:r>
              <a:rPr lang="en-US" sz="3200" b="0"/>
              <a:t>deadlocked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305800" cy="1143000"/>
          </a:xfrm>
        </p:spPr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Real World Deadlocks?</a:t>
            </a:r>
          </a:p>
        </p:txBody>
      </p:sp>
      <p:sp>
        <p:nvSpPr>
          <p:cNvPr id="61445" name="Rectangle 5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 b="0" dirty="0" smtClean="0"/>
              <a:t>Gridlock (assuming trucks can’t back up)</a:t>
            </a:r>
            <a:endParaRPr lang="en-US" sz="3200" b="0" dirty="0"/>
          </a:p>
        </p:txBody>
      </p:sp>
      <p:sp>
        <p:nvSpPr>
          <p:cNvPr id="61446" name="Rectangle 6"/>
          <p:cNvSpPr>
            <a:spLocks noChangeArrowheads="1"/>
          </p:cNvSpPr>
          <p:nvPr/>
        </p:nvSpPr>
        <p:spPr bwMode="auto">
          <a:xfrm>
            <a:off x="3733800" y="2286000"/>
            <a:ext cx="2514600" cy="8382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61447" name="Rectangle 7"/>
          <p:cNvSpPr>
            <a:spLocks noChangeArrowheads="1"/>
          </p:cNvSpPr>
          <p:nvPr/>
        </p:nvSpPr>
        <p:spPr bwMode="auto">
          <a:xfrm>
            <a:off x="3276600" y="2362200"/>
            <a:ext cx="304800" cy="685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61448" name="Rectangle 8"/>
          <p:cNvSpPr>
            <a:spLocks noChangeArrowheads="1"/>
          </p:cNvSpPr>
          <p:nvPr/>
        </p:nvSpPr>
        <p:spPr bwMode="auto">
          <a:xfrm>
            <a:off x="3200400" y="2362200"/>
            <a:ext cx="76200" cy="685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61449" name="Oval 9"/>
          <p:cNvSpPr>
            <a:spLocks noChangeArrowheads="1"/>
          </p:cNvSpPr>
          <p:nvPr/>
        </p:nvSpPr>
        <p:spPr bwMode="auto">
          <a:xfrm>
            <a:off x="3276600" y="3048000"/>
            <a:ext cx="228600" cy="762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61450" name="Oval 10"/>
          <p:cNvSpPr>
            <a:spLocks noChangeArrowheads="1"/>
          </p:cNvSpPr>
          <p:nvPr/>
        </p:nvSpPr>
        <p:spPr bwMode="auto">
          <a:xfrm>
            <a:off x="3886200" y="3124200"/>
            <a:ext cx="228600" cy="762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61451" name="Oval 11"/>
          <p:cNvSpPr>
            <a:spLocks noChangeArrowheads="1"/>
          </p:cNvSpPr>
          <p:nvPr/>
        </p:nvSpPr>
        <p:spPr bwMode="auto">
          <a:xfrm>
            <a:off x="4191000" y="3124200"/>
            <a:ext cx="228600" cy="762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61452" name="Oval 12"/>
          <p:cNvSpPr>
            <a:spLocks noChangeArrowheads="1"/>
          </p:cNvSpPr>
          <p:nvPr/>
        </p:nvSpPr>
        <p:spPr bwMode="auto">
          <a:xfrm>
            <a:off x="5867400" y="3124200"/>
            <a:ext cx="228600" cy="762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61453" name="Oval 13"/>
          <p:cNvSpPr>
            <a:spLocks noChangeArrowheads="1"/>
          </p:cNvSpPr>
          <p:nvPr/>
        </p:nvSpPr>
        <p:spPr bwMode="auto">
          <a:xfrm>
            <a:off x="5562600" y="3124200"/>
            <a:ext cx="228600" cy="762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61457" name="Rectangle 17"/>
          <p:cNvSpPr>
            <a:spLocks noChangeArrowheads="1"/>
          </p:cNvSpPr>
          <p:nvPr/>
        </p:nvSpPr>
        <p:spPr bwMode="auto">
          <a:xfrm flipH="1">
            <a:off x="2209800" y="5486400"/>
            <a:ext cx="2514600" cy="838200"/>
          </a:xfrm>
          <a:prstGeom prst="rect">
            <a:avLst/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61458" name="Rectangle 18"/>
          <p:cNvSpPr>
            <a:spLocks noChangeArrowheads="1"/>
          </p:cNvSpPr>
          <p:nvPr/>
        </p:nvSpPr>
        <p:spPr bwMode="auto">
          <a:xfrm flipH="1">
            <a:off x="4876800" y="5562600"/>
            <a:ext cx="304800" cy="685800"/>
          </a:xfrm>
          <a:prstGeom prst="rect">
            <a:avLst/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61459" name="Rectangle 19"/>
          <p:cNvSpPr>
            <a:spLocks noChangeArrowheads="1"/>
          </p:cNvSpPr>
          <p:nvPr/>
        </p:nvSpPr>
        <p:spPr bwMode="auto">
          <a:xfrm flipH="1">
            <a:off x="5181600" y="5562600"/>
            <a:ext cx="76200" cy="685800"/>
          </a:xfrm>
          <a:prstGeom prst="rect">
            <a:avLst/>
          </a:prstGeom>
          <a:solidFill>
            <a:srgbClr val="FF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61460" name="Oval 20"/>
          <p:cNvSpPr>
            <a:spLocks noChangeArrowheads="1"/>
          </p:cNvSpPr>
          <p:nvPr/>
        </p:nvSpPr>
        <p:spPr bwMode="auto">
          <a:xfrm flipH="1">
            <a:off x="4953000" y="6248400"/>
            <a:ext cx="228600" cy="762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61461" name="Oval 21"/>
          <p:cNvSpPr>
            <a:spLocks noChangeArrowheads="1"/>
          </p:cNvSpPr>
          <p:nvPr/>
        </p:nvSpPr>
        <p:spPr bwMode="auto">
          <a:xfrm flipH="1">
            <a:off x="4343400" y="6324600"/>
            <a:ext cx="228600" cy="762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61462" name="Oval 22"/>
          <p:cNvSpPr>
            <a:spLocks noChangeArrowheads="1"/>
          </p:cNvSpPr>
          <p:nvPr/>
        </p:nvSpPr>
        <p:spPr bwMode="auto">
          <a:xfrm flipH="1">
            <a:off x="4038600" y="6324600"/>
            <a:ext cx="228600" cy="762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61463" name="Oval 23"/>
          <p:cNvSpPr>
            <a:spLocks noChangeArrowheads="1"/>
          </p:cNvSpPr>
          <p:nvPr/>
        </p:nvSpPr>
        <p:spPr bwMode="auto">
          <a:xfrm flipH="1">
            <a:off x="2362200" y="6324600"/>
            <a:ext cx="228600" cy="762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61464" name="Oval 24"/>
          <p:cNvSpPr>
            <a:spLocks noChangeArrowheads="1"/>
          </p:cNvSpPr>
          <p:nvPr/>
        </p:nvSpPr>
        <p:spPr bwMode="auto">
          <a:xfrm flipH="1">
            <a:off x="2667000" y="6324600"/>
            <a:ext cx="228600" cy="762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61466" name="Rectangle 26"/>
          <p:cNvSpPr>
            <a:spLocks noChangeArrowheads="1"/>
          </p:cNvSpPr>
          <p:nvPr/>
        </p:nvSpPr>
        <p:spPr bwMode="auto">
          <a:xfrm rot="5400000" flipH="1">
            <a:off x="1295400" y="3124200"/>
            <a:ext cx="2514600" cy="8382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61467" name="Rectangle 27"/>
          <p:cNvSpPr>
            <a:spLocks noChangeArrowheads="1"/>
          </p:cNvSpPr>
          <p:nvPr/>
        </p:nvSpPr>
        <p:spPr bwMode="auto">
          <a:xfrm rot="5400000" flipH="1">
            <a:off x="2400300" y="4762500"/>
            <a:ext cx="304800" cy="685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61468" name="Rectangle 28"/>
          <p:cNvSpPr>
            <a:spLocks noChangeArrowheads="1"/>
          </p:cNvSpPr>
          <p:nvPr/>
        </p:nvSpPr>
        <p:spPr bwMode="auto">
          <a:xfrm rot="5400000" flipH="1">
            <a:off x="2514600" y="4953000"/>
            <a:ext cx="76200" cy="685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61469" name="Oval 29"/>
          <p:cNvSpPr>
            <a:spLocks noChangeArrowheads="1"/>
          </p:cNvSpPr>
          <p:nvPr/>
        </p:nvSpPr>
        <p:spPr bwMode="auto">
          <a:xfrm rot="5400000" flipH="1">
            <a:off x="2057400" y="5105400"/>
            <a:ext cx="228600" cy="762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61470" name="Oval 30"/>
          <p:cNvSpPr>
            <a:spLocks noChangeArrowheads="1"/>
          </p:cNvSpPr>
          <p:nvPr/>
        </p:nvSpPr>
        <p:spPr bwMode="auto">
          <a:xfrm rot="5400000" flipH="1">
            <a:off x="1981200" y="4495800"/>
            <a:ext cx="228600" cy="762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61471" name="Oval 31"/>
          <p:cNvSpPr>
            <a:spLocks noChangeArrowheads="1"/>
          </p:cNvSpPr>
          <p:nvPr/>
        </p:nvSpPr>
        <p:spPr bwMode="auto">
          <a:xfrm rot="5400000" flipH="1">
            <a:off x="1981200" y="4191000"/>
            <a:ext cx="228600" cy="762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61472" name="Oval 32"/>
          <p:cNvSpPr>
            <a:spLocks noChangeArrowheads="1"/>
          </p:cNvSpPr>
          <p:nvPr/>
        </p:nvSpPr>
        <p:spPr bwMode="auto">
          <a:xfrm rot="5400000" flipH="1">
            <a:off x="1981200" y="2514600"/>
            <a:ext cx="228600" cy="762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61473" name="Oval 33"/>
          <p:cNvSpPr>
            <a:spLocks noChangeArrowheads="1"/>
          </p:cNvSpPr>
          <p:nvPr/>
        </p:nvSpPr>
        <p:spPr bwMode="auto">
          <a:xfrm rot="5400000" flipH="1">
            <a:off x="1981200" y="2819400"/>
            <a:ext cx="228600" cy="762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61475" name="Rectangle 35"/>
          <p:cNvSpPr>
            <a:spLocks noChangeArrowheads="1"/>
          </p:cNvSpPr>
          <p:nvPr/>
        </p:nvSpPr>
        <p:spPr bwMode="auto">
          <a:xfrm rot="16200000" flipH="1">
            <a:off x="4648200" y="4722813"/>
            <a:ext cx="25146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61476" name="Rectangle 36"/>
          <p:cNvSpPr>
            <a:spLocks noChangeArrowheads="1"/>
          </p:cNvSpPr>
          <p:nvPr/>
        </p:nvSpPr>
        <p:spPr bwMode="auto">
          <a:xfrm rot="16200000" flipH="1">
            <a:off x="5753100" y="3236913"/>
            <a:ext cx="3048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61477" name="Rectangle 37"/>
          <p:cNvSpPr>
            <a:spLocks noChangeArrowheads="1"/>
          </p:cNvSpPr>
          <p:nvPr/>
        </p:nvSpPr>
        <p:spPr bwMode="auto">
          <a:xfrm rot="16200000" flipH="1">
            <a:off x="5867400" y="3046413"/>
            <a:ext cx="762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61478" name="Oval 38"/>
          <p:cNvSpPr>
            <a:spLocks noChangeArrowheads="1"/>
          </p:cNvSpPr>
          <p:nvPr/>
        </p:nvSpPr>
        <p:spPr bwMode="auto">
          <a:xfrm rot="16200000" flipH="1">
            <a:off x="6172200" y="3503613"/>
            <a:ext cx="228600" cy="762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61479" name="Oval 39"/>
          <p:cNvSpPr>
            <a:spLocks noChangeArrowheads="1"/>
          </p:cNvSpPr>
          <p:nvPr/>
        </p:nvSpPr>
        <p:spPr bwMode="auto">
          <a:xfrm rot="16200000" flipH="1">
            <a:off x="6248400" y="4113213"/>
            <a:ext cx="228600" cy="762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61480" name="Oval 40"/>
          <p:cNvSpPr>
            <a:spLocks noChangeArrowheads="1"/>
          </p:cNvSpPr>
          <p:nvPr/>
        </p:nvSpPr>
        <p:spPr bwMode="auto">
          <a:xfrm rot="16200000" flipH="1">
            <a:off x="6248400" y="4418013"/>
            <a:ext cx="228600" cy="762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61481" name="Oval 41"/>
          <p:cNvSpPr>
            <a:spLocks noChangeArrowheads="1"/>
          </p:cNvSpPr>
          <p:nvPr/>
        </p:nvSpPr>
        <p:spPr bwMode="auto">
          <a:xfrm rot="16200000" flipH="1">
            <a:off x="6248400" y="6094413"/>
            <a:ext cx="228600" cy="762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61482" name="Oval 42"/>
          <p:cNvSpPr>
            <a:spLocks noChangeArrowheads="1"/>
          </p:cNvSpPr>
          <p:nvPr/>
        </p:nvSpPr>
        <p:spPr bwMode="auto">
          <a:xfrm rot="16200000" flipH="1">
            <a:off x="6248400" y="5789613"/>
            <a:ext cx="228600" cy="762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pic>
        <p:nvPicPr>
          <p:cNvPr id="1026" name="Picture 2" descr="C:\Program Files\Microsoft Office\MEDIA\CAGCAT10\j0212957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77000" y="2127199"/>
            <a:ext cx="1830629" cy="1149401"/>
          </a:xfrm>
          <a:prstGeom prst="rect">
            <a:avLst/>
          </a:prstGeom>
          <a:noFill/>
        </p:spPr>
      </p:pic>
      <p:pic>
        <p:nvPicPr>
          <p:cNvPr id="39" name="Picture 2" descr="C:\Program Files\Microsoft Office\MEDIA\CAGCAT10\j0212957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304800" y="5257800"/>
            <a:ext cx="1830629" cy="11494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Real World Deadlocks?</a:t>
            </a:r>
          </a:p>
        </p:txBody>
      </p:sp>
      <p:sp>
        <p:nvSpPr>
          <p:cNvPr id="62500" name="Oval 36"/>
          <p:cNvSpPr>
            <a:spLocks noChangeArrowheads="1"/>
          </p:cNvSpPr>
          <p:nvPr/>
        </p:nvSpPr>
        <p:spPr bwMode="auto">
          <a:xfrm>
            <a:off x="3810000" y="2514600"/>
            <a:ext cx="8382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62501" name="Oval 37"/>
          <p:cNvSpPr>
            <a:spLocks noChangeArrowheads="1"/>
          </p:cNvSpPr>
          <p:nvPr/>
        </p:nvSpPr>
        <p:spPr bwMode="auto">
          <a:xfrm>
            <a:off x="5181600" y="3733800"/>
            <a:ext cx="8382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62502" name="Oval 38"/>
          <p:cNvSpPr>
            <a:spLocks noChangeArrowheads="1"/>
          </p:cNvSpPr>
          <p:nvPr/>
        </p:nvSpPr>
        <p:spPr bwMode="auto">
          <a:xfrm>
            <a:off x="3733800" y="4953000"/>
            <a:ext cx="8382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62503" name="Oval 39"/>
          <p:cNvSpPr>
            <a:spLocks noChangeArrowheads="1"/>
          </p:cNvSpPr>
          <p:nvPr/>
        </p:nvSpPr>
        <p:spPr bwMode="auto">
          <a:xfrm>
            <a:off x="2438400" y="3810000"/>
            <a:ext cx="8382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62504" name="Line 40"/>
          <p:cNvSpPr>
            <a:spLocks noChangeShapeType="1"/>
          </p:cNvSpPr>
          <p:nvPr/>
        </p:nvSpPr>
        <p:spPr bwMode="auto">
          <a:xfrm flipH="1">
            <a:off x="3124200" y="3124200"/>
            <a:ext cx="762000" cy="762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62505" name="Line 41"/>
          <p:cNvSpPr>
            <a:spLocks noChangeShapeType="1"/>
          </p:cNvSpPr>
          <p:nvPr/>
        </p:nvSpPr>
        <p:spPr bwMode="auto">
          <a:xfrm flipH="1">
            <a:off x="4495800" y="4343400"/>
            <a:ext cx="762000" cy="762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62506" name="Line 42"/>
          <p:cNvSpPr>
            <a:spLocks noChangeShapeType="1"/>
          </p:cNvSpPr>
          <p:nvPr/>
        </p:nvSpPr>
        <p:spPr bwMode="auto">
          <a:xfrm>
            <a:off x="3200400" y="4495800"/>
            <a:ext cx="609600" cy="609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62507" name="Line 43"/>
          <p:cNvSpPr>
            <a:spLocks noChangeShapeType="1"/>
          </p:cNvSpPr>
          <p:nvPr/>
        </p:nvSpPr>
        <p:spPr bwMode="auto">
          <a:xfrm flipH="1" flipV="1">
            <a:off x="4495800" y="3124200"/>
            <a:ext cx="762000" cy="762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686800" cy="1143000"/>
          </a:xfrm>
        </p:spPr>
        <p:txBody>
          <a:bodyPr>
            <a:noAutofit/>
          </a:bodyPr>
          <a:lstStyle/>
          <a:p>
            <a:r>
              <a:rPr lang="en-US" sz="4000" dirty="0">
                <a:solidFill>
                  <a:srgbClr val="0000FF"/>
                </a:solidFill>
              </a:rPr>
              <a:t>The strange story of “</a:t>
            </a:r>
            <a:r>
              <a:rPr lang="en-US" sz="4000" dirty="0" err="1">
                <a:solidFill>
                  <a:srgbClr val="0000FF"/>
                </a:solidFill>
              </a:rPr>
              <a:t>priorit</a:t>
            </a:r>
            <a:r>
              <a:rPr lang="en-US" sz="4000" dirty="0" err="1">
                <a:solidFill>
                  <a:srgbClr val="0000FF"/>
                </a:solidFill>
                <a:cs typeface="Arial" charset="0"/>
              </a:rPr>
              <a:t>é</a:t>
            </a:r>
            <a:r>
              <a:rPr lang="en-US" sz="4000" dirty="0">
                <a:solidFill>
                  <a:srgbClr val="0000FF"/>
                </a:solidFill>
                <a:cs typeface="Arial" charset="0"/>
              </a:rPr>
              <a:t> a </a:t>
            </a:r>
            <a:r>
              <a:rPr lang="en-US" sz="4000" dirty="0" err="1">
                <a:solidFill>
                  <a:srgbClr val="0000FF"/>
                </a:solidFill>
                <a:cs typeface="Arial" charset="0"/>
              </a:rPr>
              <a:t>droite</a:t>
            </a:r>
            <a:r>
              <a:rPr lang="en-US" sz="4000" dirty="0">
                <a:solidFill>
                  <a:srgbClr val="0000FF"/>
                </a:solidFill>
                <a:cs typeface="Arial" charset="0"/>
              </a:rPr>
              <a:t>”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France has many traffic circles…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… normally, the priority rule is that a vehicle trying to enter must yield to one trying to exit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Can deadlock occur in this case?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But there are two that operate differently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Place </a:t>
            </a:r>
            <a:r>
              <a:rPr lang="en-US" dirty="0" err="1"/>
              <a:t>Etoile</a:t>
            </a:r>
            <a:r>
              <a:rPr lang="en-US" dirty="0"/>
              <a:t> and Place Victor Hugo, in Paris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What happens in practice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0000FF"/>
                </a:solidFill>
              </a:rPr>
              <a:t>Belgium: “</a:t>
            </a:r>
            <a:r>
              <a:rPr lang="en-US" sz="4400" dirty="0" err="1" smtClean="0">
                <a:solidFill>
                  <a:srgbClr val="0000FF"/>
                </a:solidFill>
              </a:rPr>
              <a:t>priorit</a:t>
            </a:r>
            <a:r>
              <a:rPr lang="en-US" sz="4400" dirty="0" err="1" smtClean="0">
                <a:solidFill>
                  <a:srgbClr val="0000FF"/>
                </a:solidFill>
                <a:cs typeface="Arial" charset="0"/>
              </a:rPr>
              <a:t>é</a:t>
            </a:r>
            <a:r>
              <a:rPr lang="en-US" sz="4400" dirty="0" smtClean="0">
                <a:solidFill>
                  <a:srgbClr val="0000FF"/>
                </a:solidFill>
                <a:cs typeface="Arial" charset="0"/>
              </a:rPr>
              <a:t> </a:t>
            </a:r>
            <a:r>
              <a:rPr lang="en-US" sz="4400" dirty="0">
                <a:solidFill>
                  <a:srgbClr val="0000FF"/>
                </a:solidFill>
                <a:cs typeface="Arial" charset="0"/>
              </a:rPr>
              <a:t>a </a:t>
            </a:r>
            <a:r>
              <a:rPr lang="en-US" sz="4400" dirty="0" err="1">
                <a:solidFill>
                  <a:srgbClr val="0000FF"/>
                </a:solidFill>
                <a:cs typeface="Arial" charset="0"/>
              </a:rPr>
              <a:t>droite</a:t>
            </a:r>
            <a:r>
              <a:rPr lang="en-US" sz="4400" dirty="0">
                <a:solidFill>
                  <a:srgbClr val="0000FF"/>
                </a:solidFill>
                <a:cs typeface="Arial" charset="0"/>
              </a:rPr>
              <a:t>”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dirty="0" smtClean="0"/>
              <a:t>In </a:t>
            </a:r>
            <a:r>
              <a:rPr lang="en-US" sz="2800" dirty="0"/>
              <a:t>Belgium, </a:t>
            </a:r>
            <a:r>
              <a:rPr lang="en-US" sz="2800" i="1" dirty="0"/>
              <a:t>all </a:t>
            </a:r>
            <a:r>
              <a:rPr lang="en-US" sz="2800" dirty="0"/>
              <a:t>incoming roads from the right have priority </a:t>
            </a:r>
            <a:r>
              <a:rPr lang="en-US" sz="2800" i="1" dirty="0"/>
              <a:t>unless </a:t>
            </a:r>
            <a:r>
              <a:rPr lang="en-US" sz="2800" dirty="0"/>
              <a:t>otherwise marked, even if </a:t>
            </a:r>
            <a:r>
              <a:rPr lang="en-US" sz="2800" dirty="0" smtClean="0"/>
              <a:t>the incoming </a:t>
            </a:r>
            <a:r>
              <a:rPr lang="en-US" sz="2800" dirty="0"/>
              <a:t>road is small and you are on a main road. 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This is </a:t>
            </a:r>
            <a:r>
              <a:rPr lang="en-US" dirty="0" smtClean="0"/>
              <a:t>important to remember if you drive in Europe!</a:t>
            </a:r>
          </a:p>
          <a:p>
            <a:pPr lvl="1"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Thought question: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i="1" dirty="0"/>
              <a:t>Is the entire country deadlock-prone?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FF"/>
                </a:solidFill>
              </a:rPr>
              <a:t>Dining Philosophers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problem that was invented to illustrate </a:t>
            </a:r>
            <a:r>
              <a:rPr lang="en-US" dirty="0" smtClean="0"/>
              <a:t>some issues related to synchronization with objects</a:t>
            </a:r>
            <a:endParaRPr lang="en-US" dirty="0"/>
          </a:p>
          <a:p>
            <a:r>
              <a:rPr lang="en-US" dirty="0"/>
              <a:t>Our focus here is on the notion of sharing resources that </a:t>
            </a:r>
            <a:r>
              <a:rPr lang="en-US" i="1" dirty="0"/>
              <a:t>only one user at a time </a:t>
            </a:r>
            <a:r>
              <a:rPr lang="en-US" dirty="0"/>
              <a:t>can own</a:t>
            </a:r>
          </a:p>
          <a:p>
            <a:pPr lvl="1"/>
            <a:r>
              <a:rPr lang="en-US" dirty="0"/>
              <a:t>Such as a keyboard on a machine with many processes active at the same time</a:t>
            </a:r>
          </a:p>
          <a:p>
            <a:pPr lvl="1"/>
            <a:r>
              <a:rPr lang="en-US" dirty="0"/>
              <a:t>Or a special disk file that only one can write at a time (bounded buffer is an instance)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FF"/>
                </a:solidFill>
              </a:rPr>
              <a:t>Testing for deadlock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Steps</a:t>
            </a:r>
          </a:p>
          <a:p>
            <a:pPr lvl="1"/>
            <a:r>
              <a:rPr lang="en-US"/>
              <a:t>Collect “process state” and use it to build a graph</a:t>
            </a:r>
          </a:p>
          <a:p>
            <a:pPr lvl="2"/>
            <a:r>
              <a:rPr lang="en-US"/>
              <a:t>Ask each process “are you waiting for anything”?</a:t>
            </a:r>
          </a:p>
          <a:p>
            <a:pPr lvl="2"/>
            <a:r>
              <a:rPr lang="en-US"/>
              <a:t>Put an edge in the graph if so</a:t>
            </a:r>
          </a:p>
          <a:p>
            <a:pPr lvl="1"/>
            <a:r>
              <a:rPr lang="en-US"/>
              <a:t>We need to do this in a single instant of time, not while things might be changing</a:t>
            </a:r>
          </a:p>
          <a:p>
            <a:r>
              <a:rPr lang="en-US"/>
              <a:t>Now need a way to test for cycles in our graph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FF"/>
                </a:solidFill>
              </a:rPr>
              <a:t>Testing for deadlock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How do cars do it?</a:t>
            </a:r>
          </a:p>
          <a:p>
            <a:pPr lvl="1"/>
            <a:r>
              <a:rPr lang="en-US"/>
              <a:t>Never block an intersection</a:t>
            </a:r>
          </a:p>
          <a:p>
            <a:pPr lvl="1"/>
            <a:r>
              <a:rPr lang="en-US"/>
              <a:t>Must back up if you find yourself doing so</a:t>
            </a:r>
          </a:p>
          <a:p>
            <a:r>
              <a:rPr lang="en-US"/>
              <a:t>Why does this work?</a:t>
            </a:r>
          </a:p>
          <a:p>
            <a:pPr lvl="1"/>
            <a:r>
              <a:rPr lang="en-US"/>
              <a:t>“Breaks” a wait-for relationship</a:t>
            </a:r>
          </a:p>
          <a:p>
            <a:pPr lvl="1"/>
            <a:r>
              <a:rPr lang="en-US"/>
              <a:t>Illustrates a sense in which intransigent waiting (refusing to release a resource) is one key element of true deadlock!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FF"/>
                </a:solidFill>
              </a:rPr>
              <a:t>Testing for deadlock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One way to find cycles</a:t>
            </a:r>
          </a:p>
          <a:p>
            <a:pPr lvl="1"/>
            <a:r>
              <a:rPr lang="en-US" dirty="0"/>
              <a:t>Look for a node with no outgoing edges</a:t>
            </a:r>
          </a:p>
          <a:p>
            <a:pPr lvl="1"/>
            <a:r>
              <a:rPr lang="en-US" dirty="0"/>
              <a:t>Erase this node, and also erase any edges coming into it</a:t>
            </a:r>
          </a:p>
          <a:p>
            <a:pPr lvl="2"/>
            <a:r>
              <a:rPr lang="en-US" dirty="0"/>
              <a:t>Idea: This was a process people might have been waiting for, but it wasn’t waiting for anything else</a:t>
            </a:r>
          </a:p>
          <a:p>
            <a:pPr lvl="1"/>
            <a:r>
              <a:rPr lang="en-US" dirty="0"/>
              <a:t>If (and only if) the graph has no cycles, we’ll eventually be able to erase the whole graph!</a:t>
            </a:r>
          </a:p>
          <a:p>
            <a:r>
              <a:rPr lang="en-US" dirty="0"/>
              <a:t>This is called a </a:t>
            </a:r>
            <a:r>
              <a:rPr lang="en-US" i="1" dirty="0"/>
              <a:t>graph reduction algorithm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FF"/>
                </a:solidFill>
              </a:rPr>
              <a:t>Graph reduction example</a:t>
            </a:r>
          </a:p>
        </p:txBody>
      </p:sp>
      <p:sp>
        <p:nvSpPr>
          <p:cNvPr id="41989" name="Oval 5"/>
          <p:cNvSpPr>
            <a:spLocks noChangeArrowheads="1"/>
          </p:cNvSpPr>
          <p:nvPr/>
        </p:nvSpPr>
        <p:spPr bwMode="auto">
          <a:xfrm>
            <a:off x="1600200" y="2895600"/>
            <a:ext cx="228600" cy="228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solidFill>
                  <a:srgbClr val="FFFF00"/>
                </a:solidFill>
              </a:rPr>
              <a:t>8</a:t>
            </a:r>
          </a:p>
        </p:txBody>
      </p:sp>
      <p:sp>
        <p:nvSpPr>
          <p:cNvPr id="41990" name="Oval 6"/>
          <p:cNvSpPr>
            <a:spLocks noChangeArrowheads="1"/>
          </p:cNvSpPr>
          <p:nvPr/>
        </p:nvSpPr>
        <p:spPr bwMode="auto">
          <a:xfrm>
            <a:off x="5029200" y="4953000"/>
            <a:ext cx="228600" cy="228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solidFill>
                  <a:srgbClr val="FFFF00"/>
                </a:solidFill>
              </a:rPr>
              <a:t>10</a:t>
            </a:r>
          </a:p>
        </p:txBody>
      </p:sp>
      <p:sp>
        <p:nvSpPr>
          <p:cNvPr id="41991" name="Oval 7"/>
          <p:cNvSpPr>
            <a:spLocks noChangeArrowheads="1"/>
          </p:cNvSpPr>
          <p:nvPr/>
        </p:nvSpPr>
        <p:spPr bwMode="auto">
          <a:xfrm>
            <a:off x="5029200" y="2743200"/>
            <a:ext cx="228600" cy="228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solidFill>
                  <a:srgbClr val="FFFF00"/>
                </a:solidFill>
              </a:rPr>
              <a:t>4</a:t>
            </a:r>
          </a:p>
        </p:txBody>
      </p:sp>
      <p:sp>
        <p:nvSpPr>
          <p:cNvPr id="41992" name="Oval 8"/>
          <p:cNvSpPr>
            <a:spLocks noChangeArrowheads="1"/>
          </p:cNvSpPr>
          <p:nvPr/>
        </p:nvSpPr>
        <p:spPr bwMode="auto">
          <a:xfrm>
            <a:off x="6172200" y="3962400"/>
            <a:ext cx="228600" cy="228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solidFill>
                  <a:srgbClr val="FFFF00"/>
                </a:solidFill>
              </a:rPr>
              <a:t>11</a:t>
            </a:r>
          </a:p>
        </p:txBody>
      </p:sp>
      <p:sp>
        <p:nvSpPr>
          <p:cNvPr id="41993" name="Oval 9"/>
          <p:cNvSpPr>
            <a:spLocks noChangeArrowheads="1"/>
          </p:cNvSpPr>
          <p:nvPr/>
        </p:nvSpPr>
        <p:spPr bwMode="auto">
          <a:xfrm>
            <a:off x="7239000" y="2819400"/>
            <a:ext cx="228600" cy="228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solidFill>
                  <a:srgbClr val="FFFF00"/>
                </a:solidFill>
              </a:rPr>
              <a:t>7</a:t>
            </a:r>
          </a:p>
        </p:txBody>
      </p:sp>
      <p:sp>
        <p:nvSpPr>
          <p:cNvPr id="41994" name="Oval 10"/>
          <p:cNvSpPr>
            <a:spLocks noChangeArrowheads="1"/>
          </p:cNvSpPr>
          <p:nvPr/>
        </p:nvSpPr>
        <p:spPr bwMode="auto">
          <a:xfrm>
            <a:off x="7391400" y="5410200"/>
            <a:ext cx="228600" cy="228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solidFill>
                  <a:srgbClr val="FFFF00"/>
                </a:solidFill>
              </a:rPr>
              <a:t>12</a:t>
            </a:r>
          </a:p>
        </p:txBody>
      </p:sp>
      <p:sp>
        <p:nvSpPr>
          <p:cNvPr id="41995" name="Oval 11"/>
          <p:cNvSpPr>
            <a:spLocks noChangeArrowheads="1"/>
          </p:cNvSpPr>
          <p:nvPr/>
        </p:nvSpPr>
        <p:spPr bwMode="auto">
          <a:xfrm>
            <a:off x="3429000" y="4495800"/>
            <a:ext cx="228600" cy="228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solidFill>
                  <a:srgbClr val="FFFF00"/>
                </a:solidFill>
              </a:rPr>
              <a:t>5</a:t>
            </a:r>
          </a:p>
        </p:txBody>
      </p:sp>
      <p:sp>
        <p:nvSpPr>
          <p:cNvPr id="41996" name="Oval 12"/>
          <p:cNvSpPr>
            <a:spLocks noChangeArrowheads="1"/>
          </p:cNvSpPr>
          <p:nvPr/>
        </p:nvSpPr>
        <p:spPr bwMode="auto">
          <a:xfrm>
            <a:off x="1905000" y="5715000"/>
            <a:ext cx="228600" cy="228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solidFill>
                  <a:srgbClr val="FFFF00"/>
                </a:solidFill>
              </a:rPr>
              <a:t>6</a:t>
            </a:r>
          </a:p>
        </p:txBody>
      </p:sp>
      <p:sp>
        <p:nvSpPr>
          <p:cNvPr id="41997" name="Line 13"/>
          <p:cNvSpPr>
            <a:spLocks noChangeShapeType="1"/>
          </p:cNvSpPr>
          <p:nvPr/>
        </p:nvSpPr>
        <p:spPr bwMode="auto">
          <a:xfrm flipV="1">
            <a:off x="5257800" y="41910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41998" name="Line 14"/>
          <p:cNvSpPr>
            <a:spLocks noChangeShapeType="1"/>
          </p:cNvSpPr>
          <p:nvPr/>
        </p:nvSpPr>
        <p:spPr bwMode="auto">
          <a:xfrm flipH="1">
            <a:off x="6400800" y="3048000"/>
            <a:ext cx="838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41999" name="Line 15"/>
          <p:cNvSpPr>
            <a:spLocks noChangeShapeType="1"/>
          </p:cNvSpPr>
          <p:nvPr/>
        </p:nvSpPr>
        <p:spPr bwMode="auto">
          <a:xfrm flipH="1" flipV="1">
            <a:off x="6400800" y="4191000"/>
            <a:ext cx="9906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42000" name="Line 16"/>
          <p:cNvSpPr>
            <a:spLocks noChangeShapeType="1"/>
          </p:cNvSpPr>
          <p:nvPr/>
        </p:nvSpPr>
        <p:spPr bwMode="auto">
          <a:xfrm>
            <a:off x="5181600" y="29718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42001" name="Line 17"/>
          <p:cNvSpPr>
            <a:spLocks noChangeShapeType="1"/>
          </p:cNvSpPr>
          <p:nvPr/>
        </p:nvSpPr>
        <p:spPr bwMode="auto">
          <a:xfrm flipV="1">
            <a:off x="3657600" y="2971800"/>
            <a:ext cx="13716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42002" name="Line 18"/>
          <p:cNvSpPr>
            <a:spLocks noChangeShapeType="1"/>
          </p:cNvSpPr>
          <p:nvPr/>
        </p:nvSpPr>
        <p:spPr bwMode="auto">
          <a:xfrm>
            <a:off x="1752600" y="3124200"/>
            <a:ext cx="304800" cy="2514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42003" name="Line 19"/>
          <p:cNvSpPr>
            <a:spLocks noChangeShapeType="1"/>
          </p:cNvSpPr>
          <p:nvPr/>
        </p:nvSpPr>
        <p:spPr bwMode="auto">
          <a:xfrm flipV="1">
            <a:off x="2133600" y="4724400"/>
            <a:ext cx="1219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42004" name="Oval 20"/>
          <p:cNvSpPr>
            <a:spLocks noChangeArrowheads="1"/>
          </p:cNvSpPr>
          <p:nvPr/>
        </p:nvSpPr>
        <p:spPr bwMode="auto">
          <a:xfrm>
            <a:off x="2362200" y="4114800"/>
            <a:ext cx="228600" cy="228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solidFill>
                  <a:srgbClr val="FFFF00"/>
                </a:solidFill>
              </a:rPr>
              <a:t>1</a:t>
            </a:r>
          </a:p>
        </p:txBody>
      </p:sp>
      <p:sp>
        <p:nvSpPr>
          <p:cNvPr id="42005" name="Oval 21"/>
          <p:cNvSpPr>
            <a:spLocks noChangeArrowheads="1"/>
          </p:cNvSpPr>
          <p:nvPr/>
        </p:nvSpPr>
        <p:spPr bwMode="auto">
          <a:xfrm>
            <a:off x="2362200" y="1905000"/>
            <a:ext cx="228600" cy="228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solidFill>
                  <a:srgbClr val="FFFF00"/>
                </a:solidFill>
              </a:rPr>
              <a:t>0</a:t>
            </a:r>
          </a:p>
        </p:txBody>
      </p:sp>
      <p:sp>
        <p:nvSpPr>
          <p:cNvPr id="42006" name="Oval 22"/>
          <p:cNvSpPr>
            <a:spLocks noChangeArrowheads="1"/>
          </p:cNvSpPr>
          <p:nvPr/>
        </p:nvSpPr>
        <p:spPr bwMode="auto">
          <a:xfrm>
            <a:off x="3505200" y="3124200"/>
            <a:ext cx="228600" cy="228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solidFill>
                  <a:srgbClr val="FFFF00"/>
                </a:solidFill>
              </a:rPr>
              <a:t>2</a:t>
            </a:r>
          </a:p>
        </p:txBody>
      </p:sp>
      <p:sp>
        <p:nvSpPr>
          <p:cNvPr id="42007" name="Oval 23"/>
          <p:cNvSpPr>
            <a:spLocks noChangeArrowheads="1"/>
          </p:cNvSpPr>
          <p:nvPr/>
        </p:nvSpPr>
        <p:spPr bwMode="auto">
          <a:xfrm>
            <a:off x="4572000" y="1981200"/>
            <a:ext cx="228600" cy="228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solidFill>
                  <a:srgbClr val="FFFF00"/>
                </a:solidFill>
              </a:rPr>
              <a:t>3</a:t>
            </a:r>
          </a:p>
        </p:txBody>
      </p:sp>
      <p:sp>
        <p:nvSpPr>
          <p:cNvPr id="42008" name="Oval 24"/>
          <p:cNvSpPr>
            <a:spLocks noChangeArrowheads="1"/>
          </p:cNvSpPr>
          <p:nvPr/>
        </p:nvSpPr>
        <p:spPr bwMode="auto">
          <a:xfrm>
            <a:off x="4724400" y="4572000"/>
            <a:ext cx="228600" cy="228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solidFill>
                  <a:srgbClr val="FFFF00"/>
                </a:solidFill>
              </a:rPr>
              <a:t>9</a:t>
            </a:r>
          </a:p>
        </p:txBody>
      </p:sp>
      <p:sp>
        <p:nvSpPr>
          <p:cNvPr id="42009" name="Line 25"/>
          <p:cNvSpPr>
            <a:spLocks noChangeShapeType="1"/>
          </p:cNvSpPr>
          <p:nvPr/>
        </p:nvSpPr>
        <p:spPr bwMode="auto">
          <a:xfrm flipV="1">
            <a:off x="2590800" y="33528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42010" name="Line 26"/>
          <p:cNvSpPr>
            <a:spLocks noChangeShapeType="1"/>
          </p:cNvSpPr>
          <p:nvPr/>
        </p:nvSpPr>
        <p:spPr bwMode="auto">
          <a:xfrm flipH="1">
            <a:off x="3733800" y="2209800"/>
            <a:ext cx="838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42011" name="Line 27"/>
          <p:cNvSpPr>
            <a:spLocks noChangeShapeType="1"/>
          </p:cNvSpPr>
          <p:nvPr/>
        </p:nvSpPr>
        <p:spPr bwMode="auto">
          <a:xfrm flipH="1" flipV="1">
            <a:off x="3733800" y="3352800"/>
            <a:ext cx="9906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42012" name="Line 28"/>
          <p:cNvSpPr>
            <a:spLocks noChangeShapeType="1"/>
          </p:cNvSpPr>
          <p:nvPr/>
        </p:nvSpPr>
        <p:spPr bwMode="auto">
          <a:xfrm>
            <a:off x="2514600" y="21336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42013" name="Line 29"/>
          <p:cNvSpPr>
            <a:spLocks noChangeShapeType="1"/>
          </p:cNvSpPr>
          <p:nvPr/>
        </p:nvSpPr>
        <p:spPr bwMode="auto">
          <a:xfrm flipH="1" flipV="1">
            <a:off x="4876800" y="2209800"/>
            <a:ext cx="129540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42015" name="Text Box 31"/>
          <p:cNvSpPr txBox="1">
            <a:spLocks noChangeArrowheads="1"/>
          </p:cNvSpPr>
          <p:nvPr/>
        </p:nvSpPr>
        <p:spPr bwMode="auto">
          <a:xfrm>
            <a:off x="1981200" y="2819400"/>
            <a:ext cx="5257800" cy="1338263"/>
          </a:xfrm>
          <a:prstGeom prst="rect">
            <a:avLst/>
          </a:prstGeom>
          <a:solidFill>
            <a:srgbClr val="FFFF00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This graph can be “fully reduced”, hence there was no deadlock at the time the graph was drawn.</a:t>
            </a:r>
          </a:p>
          <a:p>
            <a:pPr>
              <a:spcBef>
                <a:spcPct val="50000"/>
              </a:spcBef>
            </a:pPr>
            <a:r>
              <a:rPr lang="en-US"/>
              <a:t>Obviously, things could change later!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420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420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4200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420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2000"/>
                                        <p:tgtEl>
                                          <p:spTgt spid="420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420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420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420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9" dur="500" fill="hold"/>
                                        <p:tgtEl>
                                          <p:spTgt spid="420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0" dur="500" fill="hold"/>
                                        <p:tgtEl>
                                          <p:spTgt spid="420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1" dur="500" fill="hold"/>
                                        <p:tgtEl>
                                          <p:spTgt spid="4200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420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4" dur="500" fill="hold"/>
                                        <p:tgtEl>
                                          <p:spTgt spid="420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420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6" dur="500" fill="hold"/>
                                        <p:tgtEl>
                                          <p:spTgt spid="4200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420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9" dur="500" fill="hold"/>
                                        <p:tgtEl>
                                          <p:spTgt spid="420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0" dur="500" fill="hold"/>
                                        <p:tgtEl>
                                          <p:spTgt spid="420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1" dur="500" fill="hold"/>
                                        <p:tgtEl>
                                          <p:spTgt spid="4200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420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2000"/>
                                        <p:tgtEl>
                                          <p:spTgt spid="420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2000"/>
                                        <p:tgtEl>
                                          <p:spTgt spid="420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2000"/>
                                        <p:tgtEl>
                                          <p:spTgt spid="420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2000"/>
                                        <p:tgtEl>
                                          <p:spTgt spid="420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2000"/>
                                        <p:tgtEl>
                                          <p:spTgt spid="420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5" dur="500" fill="hold"/>
                                        <p:tgtEl>
                                          <p:spTgt spid="420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6" dur="500" fill="hold"/>
                                        <p:tgtEl>
                                          <p:spTgt spid="420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7" dur="500" fill="hold"/>
                                        <p:tgtEl>
                                          <p:spTgt spid="4200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8" dur="500" fill="hold"/>
                                        <p:tgtEl>
                                          <p:spTgt spid="420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0" dur="500" fill="hold"/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1" dur="500" fill="hold"/>
                                        <p:tgtEl>
                                          <p:spTgt spid="419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2" dur="500" fill="hold"/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73" dur="500" fill="hold"/>
                                        <p:tgtEl>
                                          <p:spTgt spid="419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2000"/>
                                        <p:tgtEl>
                                          <p:spTgt spid="420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2000"/>
                                        <p:tgtEl>
                                          <p:spTgt spid="419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2000"/>
                                        <p:tgtEl>
                                          <p:spTgt spid="419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2000"/>
                                        <p:tgtEl>
                                          <p:spTgt spid="419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2000"/>
                                        <p:tgtEl>
                                          <p:spTgt spid="419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2000"/>
                                        <p:tgtEl>
                                          <p:spTgt spid="419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2000"/>
                                        <p:tgtEl>
                                          <p:spTgt spid="419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2000"/>
                                        <p:tgtEl>
                                          <p:spTgt spid="419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2000"/>
                                        <p:tgtEl>
                                          <p:spTgt spid="420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2000"/>
                                        <p:tgtEl>
                                          <p:spTgt spid="419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2000"/>
                                        <p:tgtEl>
                                          <p:spTgt spid="420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2000"/>
                                        <p:tgtEl>
                                          <p:spTgt spid="419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2000"/>
                                        <p:tgtEl>
                                          <p:spTgt spid="420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2000"/>
                                        <p:tgtEl>
                                          <p:spTgt spid="419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2000"/>
                                        <p:tgtEl>
                                          <p:spTgt spid="420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2000"/>
                                        <p:tgtEl>
                                          <p:spTgt spid="419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9" grpId="0" animBg="1"/>
      <p:bldP spid="41990" grpId="0" animBg="1"/>
      <p:bldP spid="41991" grpId="0" animBg="1"/>
      <p:bldP spid="41992" grpId="0" animBg="1"/>
      <p:bldP spid="41992" grpId="1" animBg="1"/>
      <p:bldP spid="41993" grpId="0" animBg="1"/>
      <p:bldP spid="41994" grpId="0" animBg="1"/>
      <p:bldP spid="41995" grpId="0" animBg="1"/>
      <p:bldP spid="41996" grpId="0" animBg="1"/>
      <p:bldP spid="41997" grpId="0" animBg="1"/>
      <p:bldP spid="41998" grpId="0" animBg="1"/>
      <p:bldP spid="41999" grpId="0" animBg="1"/>
      <p:bldP spid="42000" grpId="0" animBg="1"/>
      <p:bldP spid="42001" grpId="0" animBg="1"/>
      <p:bldP spid="42002" grpId="0" animBg="1"/>
      <p:bldP spid="42003" grpId="0" animBg="1"/>
      <p:bldP spid="42004" grpId="0" animBg="1"/>
      <p:bldP spid="42004" grpId="1" animBg="1"/>
      <p:bldP spid="42005" grpId="0" animBg="1"/>
      <p:bldP spid="42005" grpId="1" animBg="1"/>
      <p:bldP spid="42006" grpId="0" animBg="1"/>
      <p:bldP spid="42006" grpId="1" animBg="1"/>
      <p:bldP spid="42007" grpId="0" animBg="1"/>
      <p:bldP spid="42007" grpId="1" animBg="1"/>
      <p:bldP spid="42008" grpId="0" animBg="1"/>
      <p:bldP spid="42008" grpId="1" animBg="1"/>
      <p:bldP spid="42009" grpId="0" animBg="1"/>
      <p:bldP spid="42010" grpId="0" animBg="1"/>
      <p:bldP spid="42011" grpId="0" animBg="1"/>
      <p:bldP spid="42012" grpId="0" animBg="1"/>
      <p:bldP spid="42013" grpId="0" animBg="1"/>
      <p:bldP spid="4201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FF"/>
                </a:solidFill>
              </a:rPr>
              <a:t>Graph reduction example</a:t>
            </a:r>
          </a:p>
        </p:txBody>
      </p:sp>
      <p:sp>
        <p:nvSpPr>
          <p:cNvPr id="44060" name="Rectangle 28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/>
              <a:t>This is an example of an “irreducible” graph</a:t>
            </a:r>
          </a:p>
          <a:p>
            <a:r>
              <a:rPr lang="en-US"/>
              <a:t>It contains a cycle and represents a deadlock, although only some processes are in the cycle</a:t>
            </a:r>
          </a:p>
        </p:txBody>
      </p:sp>
      <p:sp>
        <p:nvSpPr>
          <p:cNvPr id="44036" name="Oval 4"/>
          <p:cNvSpPr>
            <a:spLocks noChangeArrowheads="1"/>
          </p:cNvSpPr>
          <p:nvPr/>
        </p:nvSpPr>
        <p:spPr bwMode="auto">
          <a:xfrm>
            <a:off x="5638800" y="4953000"/>
            <a:ext cx="228600" cy="228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44038" name="Oval 6"/>
          <p:cNvSpPr>
            <a:spLocks noChangeArrowheads="1"/>
          </p:cNvSpPr>
          <p:nvPr/>
        </p:nvSpPr>
        <p:spPr bwMode="auto">
          <a:xfrm>
            <a:off x="6781800" y="3962400"/>
            <a:ext cx="228600" cy="228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44039" name="Oval 7"/>
          <p:cNvSpPr>
            <a:spLocks noChangeArrowheads="1"/>
          </p:cNvSpPr>
          <p:nvPr/>
        </p:nvSpPr>
        <p:spPr bwMode="auto">
          <a:xfrm>
            <a:off x="7848600" y="2819400"/>
            <a:ext cx="228600" cy="228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44040" name="Oval 8"/>
          <p:cNvSpPr>
            <a:spLocks noChangeArrowheads="1"/>
          </p:cNvSpPr>
          <p:nvPr/>
        </p:nvSpPr>
        <p:spPr bwMode="auto">
          <a:xfrm>
            <a:off x="8001000" y="5410200"/>
            <a:ext cx="228600" cy="228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44043" name="Line 11"/>
          <p:cNvSpPr>
            <a:spLocks noChangeShapeType="1"/>
          </p:cNvSpPr>
          <p:nvPr/>
        </p:nvSpPr>
        <p:spPr bwMode="auto">
          <a:xfrm flipV="1">
            <a:off x="5867400" y="41910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44044" name="Line 12"/>
          <p:cNvSpPr>
            <a:spLocks noChangeShapeType="1"/>
          </p:cNvSpPr>
          <p:nvPr/>
        </p:nvSpPr>
        <p:spPr bwMode="auto">
          <a:xfrm flipH="1">
            <a:off x="7010400" y="3048000"/>
            <a:ext cx="8382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44045" name="Line 13"/>
          <p:cNvSpPr>
            <a:spLocks noChangeShapeType="1"/>
          </p:cNvSpPr>
          <p:nvPr/>
        </p:nvSpPr>
        <p:spPr bwMode="auto">
          <a:xfrm flipH="1" flipV="1">
            <a:off x="7010400" y="4191000"/>
            <a:ext cx="9906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44053" name="Oval 21"/>
          <p:cNvSpPr>
            <a:spLocks noChangeArrowheads="1"/>
          </p:cNvSpPr>
          <p:nvPr/>
        </p:nvSpPr>
        <p:spPr bwMode="auto">
          <a:xfrm>
            <a:off x="5181600" y="1981200"/>
            <a:ext cx="228600" cy="228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44056" name="Line 24"/>
          <p:cNvSpPr>
            <a:spLocks noChangeShapeType="1"/>
          </p:cNvSpPr>
          <p:nvPr/>
        </p:nvSpPr>
        <p:spPr bwMode="auto">
          <a:xfrm>
            <a:off x="5334000" y="2286000"/>
            <a:ext cx="381000" cy="2514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44059" name="Line 27"/>
          <p:cNvSpPr>
            <a:spLocks noChangeShapeType="1"/>
          </p:cNvSpPr>
          <p:nvPr/>
        </p:nvSpPr>
        <p:spPr bwMode="auto">
          <a:xfrm flipH="1" flipV="1">
            <a:off x="5486400" y="2209800"/>
            <a:ext cx="129540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Graph Reduction</a:t>
            </a:r>
            <a:endParaRPr lang="fr-BE" dirty="0">
              <a:solidFill>
                <a:srgbClr val="0000FF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Given a “state” that our system is in, tells us how to determine whether the system is deadlocked</a:t>
            </a:r>
          </a:p>
          <a:p>
            <a:endParaRPr lang="en-US" dirty="0" smtClean="0"/>
          </a:p>
          <a:p>
            <a:r>
              <a:rPr lang="en-US" dirty="0" smtClean="0"/>
              <a:t>But as stated only works for processes that wait for each other, like trucks in our deadlock example</a:t>
            </a:r>
          </a:p>
          <a:p>
            <a:endParaRPr lang="en-US" dirty="0" smtClean="0"/>
          </a:p>
          <a:p>
            <a:r>
              <a:rPr lang="en-US" dirty="0" smtClean="0"/>
              <a:t>What about processes waiting to acquire locks?</a:t>
            </a:r>
          </a:p>
          <a:p>
            <a:pPr lvl="1"/>
            <a:r>
              <a:rPr lang="en-US" dirty="0" smtClean="0"/>
              <a:t>Locks are “objects”</a:t>
            </a:r>
          </a:p>
          <a:p>
            <a:pPr lvl="1"/>
            <a:r>
              <a:rPr lang="en-US" dirty="0" smtClean="0"/>
              <a:t>Our graphs don’t have a notation for this…</a:t>
            </a:r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FF"/>
                </a:solidFill>
              </a:rPr>
              <a:t>Resource-wait graphs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400" dirty="0" smtClean="0"/>
              <a:t>With two </a:t>
            </a:r>
            <a:r>
              <a:rPr lang="en-US" sz="2400" dirty="0"/>
              <a:t>kinds of </a:t>
            </a:r>
            <a:r>
              <a:rPr lang="en-US" sz="2400" dirty="0" smtClean="0"/>
              <a:t>nodes we can extend our solution to deal with resources too</a:t>
            </a:r>
            <a:endParaRPr lang="en-US" sz="2400" dirty="0"/>
          </a:p>
          <a:p>
            <a:pPr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/>
              <a:t>A process:  P</a:t>
            </a:r>
            <a:r>
              <a:rPr lang="en-US" sz="2400" baseline="-25000" dirty="0"/>
              <a:t>3</a:t>
            </a:r>
            <a:r>
              <a:rPr lang="en-US" sz="2400" dirty="0"/>
              <a:t> will be represented as:</a:t>
            </a:r>
          </a:p>
          <a:p>
            <a:pPr lvl="1">
              <a:lnSpc>
                <a:spcPct val="90000"/>
              </a:lnSpc>
            </a:pPr>
            <a:r>
              <a:rPr lang="en-US" sz="2200" dirty="0" smtClean="0"/>
              <a:t>A big circle with the process id inside it</a:t>
            </a:r>
            <a:endParaRPr lang="en-US" sz="2200" dirty="0"/>
          </a:p>
          <a:p>
            <a:pPr>
              <a:lnSpc>
                <a:spcPct val="90000"/>
              </a:lnSpc>
            </a:pPr>
            <a:r>
              <a:rPr lang="en-US" sz="2400" dirty="0"/>
              <a:t>A resource: R</a:t>
            </a:r>
            <a:r>
              <a:rPr lang="en-US" sz="2400" baseline="-25000" dirty="0"/>
              <a:t>7</a:t>
            </a:r>
            <a:r>
              <a:rPr lang="en-US" sz="2400" dirty="0"/>
              <a:t> will be represented as: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A resource often has multiple identical</a:t>
            </a:r>
            <a:br>
              <a:rPr lang="en-US" sz="2000" dirty="0"/>
            </a:br>
            <a:r>
              <a:rPr lang="en-US" sz="2000" dirty="0"/>
              <a:t>units, such as “blocks of memory”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Represent these as circles in the box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Arrow from a process to a resource: “I want </a:t>
            </a:r>
            <a:br>
              <a:rPr lang="en-US" sz="2400" dirty="0"/>
            </a:br>
            <a:r>
              <a:rPr lang="en-US" sz="2400" i="1" dirty="0"/>
              <a:t>k </a:t>
            </a:r>
            <a:r>
              <a:rPr lang="en-US" sz="2400" dirty="0"/>
              <a:t>units of this resource.” Arrow to a process:</a:t>
            </a:r>
            <a:br>
              <a:rPr lang="en-US" sz="2400" dirty="0"/>
            </a:br>
            <a:r>
              <a:rPr lang="en-US" sz="2400" dirty="0"/>
              <a:t>this process holds </a:t>
            </a:r>
            <a:r>
              <a:rPr lang="en-US" sz="2400" i="1" dirty="0"/>
              <a:t>k</a:t>
            </a:r>
            <a:r>
              <a:rPr lang="en-US" sz="2400" dirty="0"/>
              <a:t> units of the resource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P</a:t>
            </a:r>
            <a:r>
              <a:rPr lang="en-US" sz="2000" baseline="-25000" dirty="0"/>
              <a:t>3</a:t>
            </a:r>
            <a:r>
              <a:rPr lang="en-US" sz="2000" dirty="0"/>
              <a:t> wants 2 units of R</a:t>
            </a:r>
            <a:r>
              <a:rPr lang="en-US" sz="2000" baseline="-25000" dirty="0"/>
              <a:t>7</a:t>
            </a:r>
            <a:endParaRPr lang="en-US" sz="2000" dirty="0"/>
          </a:p>
        </p:txBody>
      </p:sp>
      <p:sp>
        <p:nvSpPr>
          <p:cNvPr id="47108" name="Oval 4"/>
          <p:cNvSpPr>
            <a:spLocks noChangeArrowheads="1"/>
          </p:cNvSpPr>
          <p:nvPr/>
        </p:nvSpPr>
        <p:spPr bwMode="auto">
          <a:xfrm>
            <a:off x="8153400" y="2514600"/>
            <a:ext cx="609600" cy="609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FFFF00"/>
                </a:solidFill>
              </a:rPr>
              <a:t>3</a:t>
            </a:r>
          </a:p>
        </p:txBody>
      </p:sp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8001000" y="4114800"/>
            <a:ext cx="838200" cy="1739900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7   </a:t>
            </a:r>
          </a:p>
          <a:p>
            <a:r>
              <a:rPr lang="en-US">
                <a:solidFill>
                  <a:srgbClr val="FFFF00"/>
                </a:solidFill>
              </a:rPr>
              <a:t>   </a:t>
            </a:r>
          </a:p>
          <a:p>
            <a:endParaRPr lang="en-US">
              <a:solidFill>
                <a:srgbClr val="FFFF00"/>
              </a:solidFill>
            </a:endParaRPr>
          </a:p>
          <a:p>
            <a:endParaRPr lang="en-US">
              <a:solidFill>
                <a:srgbClr val="FFFF00"/>
              </a:solidFill>
            </a:endParaRPr>
          </a:p>
          <a:p>
            <a:endParaRPr lang="en-US">
              <a:solidFill>
                <a:srgbClr val="FFFF00"/>
              </a:solidFill>
            </a:endParaRPr>
          </a:p>
          <a:p>
            <a:endParaRPr lang="en-US">
              <a:solidFill>
                <a:srgbClr val="FFFF00"/>
              </a:solidFill>
            </a:endParaRPr>
          </a:p>
        </p:txBody>
      </p:sp>
      <p:sp>
        <p:nvSpPr>
          <p:cNvPr id="47110" name="Oval 6"/>
          <p:cNvSpPr>
            <a:spLocks noChangeArrowheads="1"/>
          </p:cNvSpPr>
          <p:nvPr/>
        </p:nvSpPr>
        <p:spPr bwMode="auto">
          <a:xfrm>
            <a:off x="8153400" y="4572000"/>
            <a:ext cx="228600" cy="228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47111" name="Oval 7"/>
          <p:cNvSpPr>
            <a:spLocks noChangeArrowheads="1"/>
          </p:cNvSpPr>
          <p:nvPr/>
        </p:nvSpPr>
        <p:spPr bwMode="auto">
          <a:xfrm>
            <a:off x="8458200" y="4572000"/>
            <a:ext cx="228600" cy="228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47112" name="Oval 8"/>
          <p:cNvSpPr>
            <a:spLocks noChangeArrowheads="1"/>
          </p:cNvSpPr>
          <p:nvPr/>
        </p:nvSpPr>
        <p:spPr bwMode="auto">
          <a:xfrm>
            <a:off x="8153400" y="4953000"/>
            <a:ext cx="228600" cy="228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47113" name="Oval 9"/>
          <p:cNvSpPr>
            <a:spLocks noChangeArrowheads="1"/>
          </p:cNvSpPr>
          <p:nvPr/>
        </p:nvSpPr>
        <p:spPr bwMode="auto">
          <a:xfrm>
            <a:off x="8153400" y="5334000"/>
            <a:ext cx="228600" cy="228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47114" name="Oval 10"/>
          <p:cNvSpPr>
            <a:spLocks noChangeArrowheads="1"/>
          </p:cNvSpPr>
          <p:nvPr/>
        </p:nvSpPr>
        <p:spPr bwMode="auto">
          <a:xfrm>
            <a:off x="8458200" y="5334000"/>
            <a:ext cx="228600" cy="228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47115" name="Oval 11"/>
          <p:cNvSpPr>
            <a:spLocks noChangeArrowheads="1"/>
          </p:cNvSpPr>
          <p:nvPr/>
        </p:nvSpPr>
        <p:spPr bwMode="auto">
          <a:xfrm>
            <a:off x="8458200" y="4953000"/>
            <a:ext cx="228600" cy="228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47116" name="Line 12"/>
          <p:cNvSpPr>
            <a:spLocks noChangeShapeType="1"/>
          </p:cNvSpPr>
          <p:nvPr/>
        </p:nvSpPr>
        <p:spPr bwMode="auto">
          <a:xfrm>
            <a:off x="8458200" y="3124200"/>
            <a:ext cx="0" cy="990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47117" name="Text Box 13"/>
          <p:cNvSpPr txBox="1">
            <a:spLocks noChangeArrowheads="1"/>
          </p:cNvSpPr>
          <p:nvPr/>
        </p:nvSpPr>
        <p:spPr bwMode="auto">
          <a:xfrm>
            <a:off x="8534400" y="3352800"/>
            <a:ext cx="228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FF"/>
                </a:solidFill>
              </a:rPr>
              <a:t>Resource-wait graphs</a:t>
            </a:r>
          </a:p>
        </p:txBody>
      </p:sp>
      <p:sp>
        <p:nvSpPr>
          <p:cNvPr id="48132" name="Oval 4"/>
          <p:cNvSpPr>
            <a:spLocks noChangeArrowheads="1"/>
          </p:cNvSpPr>
          <p:nvPr/>
        </p:nvSpPr>
        <p:spPr bwMode="auto">
          <a:xfrm>
            <a:off x="1828800" y="2514600"/>
            <a:ext cx="609600" cy="609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FFFF00"/>
                </a:solidFill>
              </a:rPr>
              <a:t>1</a:t>
            </a:r>
          </a:p>
        </p:txBody>
      </p:sp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1676400" y="4114800"/>
            <a:ext cx="838200" cy="1739900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1   </a:t>
            </a:r>
          </a:p>
          <a:p>
            <a:r>
              <a:rPr lang="en-US">
                <a:solidFill>
                  <a:srgbClr val="FFFF00"/>
                </a:solidFill>
              </a:rPr>
              <a:t>   </a:t>
            </a:r>
          </a:p>
          <a:p>
            <a:endParaRPr lang="en-US">
              <a:solidFill>
                <a:srgbClr val="FFFF00"/>
              </a:solidFill>
            </a:endParaRPr>
          </a:p>
          <a:p>
            <a:endParaRPr lang="en-US">
              <a:solidFill>
                <a:srgbClr val="FFFF00"/>
              </a:solidFill>
            </a:endParaRPr>
          </a:p>
          <a:p>
            <a:endParaRPr lang="en-US">
              <a:solidFill>
                <a:srgbClr val="FFFF00"/>
              </a:solidFill>
            </a:endParaRPr>
          </a:p>
          <a:p>
            <a:endParaRPr lang="en-US">
              <a:solidFill>
                <a:srgbClr val="FFFF00"/>
              </a:solidFill>
            </a:endParaRPr>
          </a:p>
        </p:txBody>
      </p:sp>
      <p:sp>
        <p:nvSpPr>
          <p:cNvPr id="48134" name="Oval 6"/>
          <p:cNvSpPr>
            <a:spLocks noChangeArrowheads="1"/>
          </p:cNvSpPr>
          <p:nvPr/>
        </p:nvSpPr>
        <p:spPr bwMode="auto">
          <a:xfrm>
            <a:off x="1828800" y="4572000"/>
            <a:ext cx="228600" cy="228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48135" name="Oval 7"/>
          <p:cNvSpPr>
            <a:spLocks noChangeArrowheads="1"/>
          </p:cNvSpPr>
          <p:nvPr/>
        </p:nvSpPr>
        <p:spPr bwMode="auto">
          <a:xfrm>
            <a:off x="2133600" y="4572000"/>
            <a:ext cx="228600" cy="228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48136" name="Oval 8"/>
          <p:cNvSpPr>
            <a:spLocks noChangeArrowheads="1"/>
          </p:cNvSpPr>
          <p:nvPr/>
        </p:nvSpPr>
        <p:spPr bwMode="auto">
          <a:xfrm>
            <a:off x="1828800" y="4953000"/>
            <a:ext cx="228600" cy="228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48137" name="Oval 9"/>
          <p:cNvSpPr>
            <a:spLocks noChangeArrowheads="1"/>
          </p:cNvSpPr>
          <p:nvPr/>
        </p:nvSpPr>
        <p:spPr bwMode="auto">
          <a:xfrm>
            <a:off x="1828800" y="5334000"/>
            <a:ext cx="228600" cy="228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48138" name="Oval 10"/>
          <p:cNvSpPr>
            <a:spLocks noChangeArrowheads="1"/>
          </p:cNvSpPr>
          <p:nvPr/>
        </p:nvSpPr>
        <p:spPr bwMode="auto">
          <a:xfrm>
            <a:off x="2133600" y="5334000"/>
            <a:ext cx="228600" cy="228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48139" name="Oval 11"/>
          <p:cNvSpPr>
            <a:spLocks noChangeArrowheads="1"/>
          </p:cNvSpPr>
          <p:nvPr/>
        </p:nvSpPr>
        <p:spPr bwMode="auto">
          <a:xfrm>
            <a:off x="2133600" y="4953000"/>
            <a:ext cx="228600" cy="228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48140" name="Line 12"/>
          <p:cNvSpPr>
            <a:spLocks noChangeShapeType="1"/>
          </p:cNvSpPr>
          <p:nvPr/>
        </p:nvSpPr>
        <p:spPr bwMode="auto">
          <a:xfrm>
            <a:off x="2133600" y="3124200"/>
            <a:ext cx="0" cy="990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48141" name="Text Box 13"/>
          <p:cNvSpPr txBox="1">
            <a:spLocks noChangeArrowheads="1"/>
          </p:cNvSpPr>
          <p:nvPr/>
        </p:nvSpPr>
        <p:spPr bwMode="auto">
          <a:xfrm>
            <a:off x="2209800" y="33528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4</a:t>
            </a:r>
          </a:p>
        </p:txBody>
      </p:sp>
      <p:sp>
        <p:nvSpPr>
          <p:cNvPr id="48142" name="Oval 14"/>
          <p:cNvSpPr>
            <a:spLocks noChangeArrowheads="1"/>
          </p:cNvSpPr>
          <p:nvPr/>
        </p:nvSpPr>
        <p:spPr bwMode="auto">
          <a:xfrm>
            <a:off x="3733800" y="2514600"/>
            <a:ext cx="609600" cy="609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FFFF00"/>
                </a:solidFill>
              </a:rPr>
              <a:t>2</a:t>
            </a:r>
          </a:p>
        </p:txBody>
      </p:sp>
      <p:sp>
        <p:nvSpPr>
          <p:cNvPr id="48143" name="Text Box 15"/>
          <p:cNvSpPr txBox="1">
            <a:spLocks noChangeArrowheads="1"/>
          </p:cNvSpPr>
          <p:nvPr/>
        </p:nvSpPr>
        <p:spPr bwMode="auto">
          <a:xfrm>
            <a:off x="3581400" y="4114800"/>
            <a:ext cx="838200" cy="1739900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2   </a:t>
            </a:r>
          </a:p>
          <a:p>
            <a:r>
              <a:rPr lang="en-US">
                <a:solidFill>
                  <a:srgbClr val="FFFF00"/>
                </a:solidFill>
              </a:rPr>
              <a:t>   </a:t>
            </a:r>
          </a:p>
          <a:p>
            <a:endParaRPr lang="en-US">
              <a:solidFill>
                <a:srgbClr val="FFFF00"/>
              </a:solidFill>
            </a:endParaRPr>
          </a:p>
          <a:p>
            <a:endParaRPr lang="en-US">
              <a:solidFill>
                <a:srgbClr val="FFFF00"/>
              </a:solidFill>
            </a:endParaRPr>
          </a:p>
          <a:p>
            <a:endParaRPr lang="en-US">
              <a:solidFill>
                <a:srgbClr val="FFFF00"/>
              </a:solidFill>
            </a:endParaRPr>
          </a:p>
          <a:p>
            <a:endParaRPr lang="en-US">
              <a:solidFill>
                <a:srgbClr val="FFFF00"/>
              </a:solidFill>
            </a:endParaRPr>
          </a:p>
        </p:txBody>
      </p:sp>
      <p:sp>
        <p:nvSpPr>
          <p:cNvPr id="48146" name="Oval 18"/>
          <p:cNvSpPr>
            <a:spLocks noChangeArrowheads="1"/>
          </p:cNvSpPr>
          <p:nvPr/>
        </p:nvSpPr>
        <p:spPr bwMode="auto">
          <a:xfrm>
            <a:off x="3733800" y="4953000"/>
            <a:ext cx="228600" cy="228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48149" name="Oval 21"/>
          <p:cNvSpPr>
            <a:spLocks noChangeArrowheads="1"/>
          </p:cNvSpPr>
          <p:nvPr/>
        </p:nvSpPr>
        <p:spPr bwMode="auto">
          <a:xfrm>
            <a:off x="4038600" y="4953000"/>
            <a:ext cx="228600" cy="228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48150" name="Line 22"/>
          <p:cNvSpPr>
            <a:spLocks noChangeShapeType="1"/>
          </p:cNvSpPr>
          <p:nvPr/>
        </p:nvSpPr>
        <p:spPr bwMode="auto">
          <a:xfrm>
            <a:off x="4038600" y="3124200"/>
            <a:ext cx="0" cy="990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48151" name="Text Box 23"/>
          <p:cNvSpPr txBox="1">
            <a:spLocks noChangeArrowheads="1"/>
          </p:cNvSpPr>
          <p:nvPr/>
        </p:nvSpPr>
        <p:spPr bwMode="auto">
          <a:xfrm>
            <a:off x="4114800" y="33528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2</a:t>
            </a:r>
          </a:p>
        </p:txBody>
      </p:sp>
      <p:sp>
        <p:nvSpPr>
          <p:cNvPr id="48152" name="Oval 24"/>
          <p:cNvSpPr>
            <a:spLocks noChangeArrowheads="1"/>
          </p:cNvSpPr>
          <p:nvPr/>
        </p:nvSpPr>
        <p:spPr bwMode="auto">
          <a:xfrm>
            <a:off x="5715000" y="2514600"/>
            <a:ext cx="609600" cy="609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FFFF00"/>
                </a:solidFill>
              </a:rPr>
              <a:t>3</a:t>
            </a:r>
          </a:p>
        </p:txBody>
      </p:sp>
      <p:sp>
        <p:nvSpPr>
          <p:cNvPr id="48160" name="Line 32"/>
          <p:cNvSpPr>
            <a:spLocks noChangeShapeType="1"/>
          </p:cNvSpPr>
          <p:nvPr/>
        </p:nvSpPr>
        <p:spPr bwMode="auto">
          <a:xfrm flipH="1">
            <a:off x="4419600" y="3124200"/>
            <a:ext cx="1600200" cy="1676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48161" name="Text Box 33"/>
          <p:cNvSpPr txBox="1">
            <a:spLocks noChangeArrowheads="1"/>
          </p:cNvSpPr>
          <p:nvPr/>
        </p:nvSpPr>
        <p:spPr bwMode="auto">
          <a:xfrm>
            <a:off x="5791200" y="3352800"/>
            <a:ext cx="228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</a:t>
            </a:r>
          </a:p>
        </p:txBody>
      </p:sp>
      <p:sp>
        <p:nvSpPr>
          <p:cNvPr id="48162" name="Oval 34"/>
          <p:cNvSpPr>
            <a:spLocks noChangeArrowheads="1"/>
          </p:cNvSpPr>
          <p:nvPr/>
        </p:nvSpPr>
        <p:spPr bwMode="auto">
          <a:xfrm>
            <a:off x="6858000" y="5638800"/>
            <a:ext cx="609600" cy="609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FFFF00"/>
                </a:solidFill>
              </a:rPr>
              <a:t>4</a:t>
            </a:r>
          </a:p>
        </p:txBody>
      </p:sp>
      <p:sp>
        <p:nvSpPr>
          <p:cNvPr id="48163" name="Line 35"/>
          <p:cNvSpPr>
            <a:spLocks noChangeShapeType="1"/>
          </p:cNvSpPr>
          <p:nvPr/>
        </p:nvSpPr>
        <p:spPr bwMode="auto">
          <a:xfrm flipH="1" flipV="1">
            <a:off x="2286000" y="3124200"/>
            <a:ext cx="1295400" cy="1600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48164" name="Text Box 36"/>
          <p:cNvSpPr txBox="1">
            <a:spLocks noChangeArrowheads="1"/>
          </p:cNvSpPr>
          <p:nvPr/>
        </p:nvSpPr>
        <p:spPr bwMode="auto">
          <a:xfrm>
            <a:off x="2667000" y="34290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</a:t>
            </a:r>
          </a:p>
        </p:txBody>
      </p:sp>
      <p:sp>
        <p:nvSpPr>
          <p:cNvPr id="48165" name="Text Box 37"/>
          <p:cNvSpPr txBox="1">
            <a:spLocks noChangeArrowheads="1"/>
          </p:cNvSpPr>
          <p:nvPr/>
        </p:nvSpPr>
        <p:spPr bwMode="auto">
          <a:xfrm>
            <a:off x="5105400" y="5043488"/>
            <a:ext cx="45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</a:t>
            </a:r>
          </a:p>
        </p:txBody>
      </p:sp>
      <p:sp>
        <p:nvSpPr>
          <p:cNvPr id="48166" name="Line 38"/>
          <p:cNvSpPr>
            <a:spLocks noChangeShapeType="1"/>
          </p:cNvSpPr>
          <p:nvPr/>
        </p:nvSpPr>
        <p:spPr bwMode="auto">
          <a:xfrm>
            <a:off x="4419600" y="5105400"/>
            <a:ext cx="2438400" cy="762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48167" name="Line 39"/>
          <p:cNvSpPr>
            <a:spLocks noChangeShapeType="1"/>
          </p:cNvSpPr>
          <p:nvPr/>
        </p:nvSpPr>
        <p:spPr bwMode="auto">
          <a:xfrm flipV="1">
            <a:off x="2514600" y="3048000"/>
            <a:ext cx="1295400" cy="2133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48168" name="Text Box 40"/>
          <p:cNvSpPr txBox="1">
            <a:spLocks noChangeArrowheads="1"/>
          </p:cNvSpPr>
          <p:nvPr/>
        </p:nvSpPr>
        <p:spPr bwMode="auto">
          <a:xfrm>
            <a:off x="2819400" y="4510088"/>
            <a:ext cx="45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FF"/>
                </a:solidFill>
              </a:rPr>
              <a:t>Reduction rules?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Find a process that can have all its current requests satisfied (e.g. the “available amount” of any resource it wants is at least enough to satisfy the request)</a:t>
            </a:r>
          </a:p>
          <a:p>
            <a:pPr>
              <a:lnSpc>
                <a:spcPct val="90000"/>
              </a:lnSpc>
            </a:pPr>
            <a:r>
              <a:rPr lang="en-US" sz="2800"/>
              <a:t>Erase that process (in effect: grant the request, let it run, and eventually it will release the resource)</a:t>
            </a:r>
          </a:p>
          <a:p>
            <a:pPr>
              <a:lnSpc>
                <a:spcPct val="90000"/>
              </a:lnSpc>
            </a:pPr>
            <a:r>
              <a:rPr lang="en-US" sz="2800"/>
              <a:t>Continue until we either erase the graph or have an irreducible component.  In the latter case we’ve identified a deadlock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>
                <a:solidFill>
                  <a:srgbClr val="0000FF"/>
                </a:solidFill>
              </a:rPr>
              <a:t>This graph is reducible: The system is not deadlocked</a:t>
            </a:r>
          </a:p>
        </p:txBody>
      </p:sp>
      <p:sp>
        <p:nvSpPr>
          <p:cNvPr id="52227" name="Oval 3"/>
          <p:cNvSpPr>
            <a:spLocks noChangeArrowheads="1"/>
          </p:cNvSpPr>
          <p:nvPr/>
        </p:nvSpPr>
        <p:spPr bwMode="auto">
          <a:xfrm>
            <a:off x="1828800" y="2514600"/>
            <a:ext cx="609600" cy="609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FFFF00"/>
                </a:solidFill>
              </a:rPr>
              <a:t>1</a:t>
            </a:r>
          </a:p>
        </p:txBody>
      </p:sp>
      <p:sp>
        <p:nvSpPr>
          <p:cNvPr id="52228" name="Text Box 4"/>
          <p:cNvSpPr txBox="1">
            <a:spLocks noChangeArrowheads="1"/>
          </p:cNvSpPr>
          <p:nvPr/>
        </p:nvSpPr>
        <p:spPr bwMode="auto">
          <a:xfrm>
            <a:off x="1676400" y="4114800"/>
            <a:ext cx="838200" cy="1739900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1   </a:t>
            </a:r>
          </a:p>
          <a:p>
            <a:r>
              <a:rPr lang="en-US">
                <a:solidFill>
                  <a:srgbClr val="FFFF00"/>
                </a:solidFill>
              </a:rPr>
              <a:t>   </a:t>
            </a:r>
          </a:p>
          <a:p>
            <a:endParaRPr lang="en-US">
              <a:solidFill>
                <a:srgbClr val="FFFF00"/>
              </a:solidFill>
            </a:endParaRPr>
          </a:p>
          <a:p>
            <a:endParaRPr lang="en-US">
              <a:solidFill>
                <a:srgbClr val="FFFF00"/>
              </a:solidFill>
            </a:endParaRPr>
          </a:p>
          <a:p>
            <a:endParaRPr lang="en-US">
              <a:solidFill>
                <a:srgbClr val="FFFF00"/>
              </a:solidFill>
            </a:endParaRPr>
          </a:p>
          <a:p>
            <a:endParaRPr lang="en-US">
              <a:solidFill>
                <a:srgbClr val="FFFF00"/>
              </a:solidFill>
            </a:endParaRPr>
          </a:p>
        </p:txBody>
      </p:sp>
      <p:sp>
        <p:nvSpPr>
          <p:cNvPr id="52229" name="Oval 5"/>
          <p:cNvSpPr>
            <a:spLocks noChangeArrowheads="1"/>
          </p:cNvSpPr>
          <p:nvPr/>
        </p:nvSpPr>
        <p:spPr bwMode="auto">
          <a:xfrm>
            <a:off x="1828800" y="4572000"/>
            <a:ext cx="228600" cy="228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52230" name="Oval 6"/>
          <p:cNvSpPr>
            <a:spLocks noChangeArrowheads="1"/>
          </p:cNvSpPr>
          <p:nvPr/>
        </p:nvSpPr>
        <p:spPr bwMode="auto">
          <a:xfrm>
            <a:off x="2133600" y="4572000"/>
            <a:ext cx="228600" cy="228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52231" name="Oval 7"/>
          <p:cNvSpPr>
            <a:spLocks noChangeArrowheads="1"/>
          </p:cNvSpPr>
          <p:nvPr/>
        </p:nvSpPr>
        <p:spPr bwMode="auto">
          <a:xfrm>
            <a:off x="1828800" y="4953000"/>
            <a:ext cx="228600" cy="228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52232" name="Oval 8"/>
          <p:cNvSpPr>
            <a:spLocks noChangeArrowheads="1"/>
          </p:cNvSpPr>
          <p:nvPr/>
        </p:nvSpPr>
        <p:spPr bwMode="auto">
          <a:xfrm>
            <a:off x="1828800" y="5334000"/>
            <a:ext cx="228600" cy="228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52233" name="Oval 9"/>
          <p:cNvSpPr>
            <a:spLocks noChangeArrowheads="1"/>
          </p:cNvSpPr>
          <p:nvPr/>
        </p:nvSpPr>
        <p:spPr bwMode="auto">
          <a:xfrm>
            <a:off x="2133600" y="5334000"/>
            <a:ext cx="228600" cy="228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52234" name="Oval 10"/>
          <p:cNvSpPr>
            <a:spLocks noChangeArrowheads="1"/>
          </p:cNvSpPr>
          <p:nvPr/>
        </p:nvSpPr>
        <p:spPr bwMode="auto">
          <a:xfrm>
            <a:off x="2133600" y="4953000"/>
            <a:ext cx="228600" cy="228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52235" name="Line 11"/>
          <p:cNvSpPr>
            <a:spLocks noChangeShapeType="1"/>
          </p:cNvSpPr>
          <p:nvPr/>
        </p:nvSpPr>
        <p:spPr bwMode="auto">
          <a:xfrm>
            <a:off x="2133600" y="3124200"/>
            <a:ext cx="0" cy="990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52236" name="Text Box 12"/>
          <p:cNvSpPr txBox="1">
            <a:spLocks noChangeArrowheads="1"/>
          </p:cNvSpPr>
          <p:nvPr/>
        </p:nvSpPr>
        <p:spPr bwMode="auto">
          <a:xfrm>
            <a:off x="2209800" y="33528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4</a:t>
            </a:r>
          </a:p>
        </p:txBody>
      </p:sp>
      <p:sp>
        <p:nvSpPr>
          <p:cNvPr id="52237" name="Oval 13"/>
          <p:cNvSpPr>
            <a:spLocks noChangeArrowheads="1"/>
          </p:cNvSpPr>
          <p:nvPr/>
        </p:nvSpPr>
        <p:spPr bwMode="auto">
          <a:xfrm>
            <a:off x="3733800" y="2514600"/>
            <a:ext cx="609600" cy="609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FFFF00"/>
                </a:solidFill>
              </a:rPr>
              <a:t>2</a:t>
            </a:r>
          </a:p>
        </p:txBody>
      </p:sp>
      <p:sp>
        <p:nvSpPr>
          <p:cNvPr id="52238" name="Text Box 14"/>
          <p:cNvSpPr txBox="1">
            <a:spLocks noChangeArrowheads="1"/>
          </p:cNvSpPr>
          <p:nvPr/>
        </p:nvSpPr>
        <p:spPr bwMode="auto">
          <a:xfrm>
            <a:off x="3581400" y="4114800"/>
            <a:ext cx="838200" cy="1739900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2   </a:t>
            </a:r>
          </a:p>
          <a:p>
            <a:r>
              <a:rPr lang="en-US">
                <a:solidFill>
                  <a:srgbClr val="FFFF00"/>
                </a:solidFill>
              </a:rPr>
              <a:t>   </a:t>
            </a:r>
          </a:p>
          <a:p>
            <a:endParaRPr lang="en-US">
              <a:solidFill>
                <a:srgbClr val="FFFF00"/>
              </a:solidFill>
            </a:endParaRPr>
          </a:p>
          <a:p>
            <a:endParaRPr lang="en-US">
              <a:solidFill>
                <a:srgbClr val="FFFF00"/>
              </a:solidFill>
            </a:endParaRPr>
          </a:p>
          <a:p>
            <a:endParaRPr lang="en-US">
              <a:solidFill>
                <a:srgbClr val="FFFF00"/>
              </a:solidFill>
            </a:endParaRPr>
          </a:p>
          <a:p>
            <a:endParaRPr lang="en-US">
              <a:solidFill>
                <a:srgbClr val="FFFF00"/>
              </a:solidFill>
            </a:endParaRPr>
          </a:p>
        </p:txBody>
      </p:sp>
      <p:sp>
        <p:nvSpPr>
          <p:cNvPr id="52239" name="Oval 15"/>
          <p:cNvSpPr>
            <a:spLocks noChangeArrowheads="1"/>
          </p:cNvSpPr>
          <p:nvPr/>
        </p:nvSpPr>
        <p:spPr bwMode="auto">
          <a:xfrm>
            <a:off x="3733800" y="4953000"/>
            <a:ext cx="228600" cy="228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52240" name="Oval 16"/>
          <p:cNvSpPr>
            <a:spLocks noChangeArrowheads="1"/>
          </p:cNvSpPr>
          <p:nvPr/>
        </p:nvSpPr>
        <p:spPr bwMode="auto">
          <a:xfrm>
            <a:off x="4038600" y="4953000"/>
            <a:ext cx="228600" cy="228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52241" name="Line 17"/>
          <p:cNvSpPr>
            <a:spLocks noChangeShapeType="1"/>
          </p:cNvSpPr>
          <p:nvPr/>
        </p:nvSpPr>
        <p:spPr bwMode="auto">
          <a:xfrm>
            <a:off x="4038600" y="3124200"/>
            <a:ext cx="0" cy="990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52242" name="Text Box 18"/>
          <p:cNvSpPr txBox="1">
            <a:spLocks noChangeArrowheads="1"/>
          </p:cNvSpPr>
          <p:nvPr/>
        </p:nvSpPr>
        <p:spPr bwMode="auto">
          <a:xfrm>
            <a:off x="4114800" y="33528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2</a:t>
            </a:r>
          </a:p>
        </p:txBody>
      </p:sp>
      <p:sp>
        <p:nvSpPr>
          <p:cNvPr id="52243" name="Oval 19"/>
          <p:cNvSpPr>
            <a:spLocks noChangeArrowheads="1"/>
          </p:cNvSpPr>
          <p:nvPr/>
        </p:nvSpPr>
        <p:spPr bwMode="auto">
          <a:xfrm>
            <a:off x="5715000" y="2514600"/>
            <a:ext cx="609600" cy="609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FFFF00"/>
                </a:solidFill>
              </a:rPr>
              <a:t>3</a:t>
            </a:r>
          </a:p>
        </p:txBody>
      </p:sp>
      <p:sp>
        <p:nvSpPr>
          <p:cNvPr id="52244" name="Line 20"/>
          <p:cNvSpPr>
            <a:spLocks noChangeShapeType="1"/>
          </p:cNvSpPr>
          <p:nvPr/>
        </p:nvSpPr>
        <p:spPr bwMode="auto">
          <a:xfrm flipH="1">
            <a:off x="4419600" y="3124200"/>
            <a:ext cx="1600200" cy="1676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52245" name="Text Box 21"/>
          <p:cNvSpPr txBox="1">
            <a:spLocks noChangeArrowheads="1"/>
          </p:cNvSpPr>
          <p:nvPr/>
        </p:nvSpPr>
        <p:spPr bwMode="auto">
          <a:xfrm>
            <a:off x="5791200" y="3352800"/>
            <a:ext cx="228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</a:t>
            </a:r>
          </a:p>
        </p:txBody>
      </p:sp>
      <p:sp>
        <p:nvSpPr>
          <p:cNvPr id="52246" name="Oval 22"/>
          <p:cNvSpPr>
            <a:spLocks noChangeArrowheads="1"/>
          </p:cNvSpPr>
          <p:nvPr/>
        </p:nvSpPr>
        <p:spPr bwMode="auto">
          <a:xfrm>
            <a:off x="6858000" y="5638800"/>
            <a:ext cx="609600" cy="609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FFFF00"/>
                </a:solidFill>
              </a:rPr>
              <a:t>4</a:t>
            </a:r>
          </a:p>
        </p:txBody>
      </p:sp>
      <p:sp>
        <p:nvSpPr>
          <p:cNvPr id="52247" name="Line 23"/>
          <p:cNvSpPr>
            <a:spLocks noChangeShapeType="1"/>
          </p:cNvSpPr>
          <p:nvPr/>
        </p:nvSpPr>
        <p:spPr bwMode="auto">
          <a:xfrm flipH="1" flipV="1">
            <a:off x="2286000" y="3124200"/>
            <a:ext cx="1295400" cy="1600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52248" name="Text Box 24"/>
          <p:cNvSpPr txBox="1">
            <a:spLocks noChangeArrowheads="1"/>
          </p:cNvSpPr>
          <p:nvPr/>
        </p:nvSpPr>
        <p:spPr bwMode="auto">
          <a:xfrm>
            <a:off x="2667000" y="34290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</a:t>
            </a:r>
          </a:p>
        </p:txBody>
      </p:sp>
      <p:sp>
        <p:nvSpPr>
          <p:cNvPr id="52249" name="Text Box 25"/>
          <p:cNvSpPr txBox="1">
            <a:spLocks noChangeArrowheads="1"/>
          </p:cNvSpPr>
          <p:nvPr/>
        </p:nvSpPr>
        <p:spPr bwMode="auto">
          <a:xfrm>
            <a:off x="5105400" y="5043488"/>
            <a:ext cx="45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</a:t>
            </a:r>
          </a:p>
        </p:txBody>
      </p:sp>
      <p:sp>
        <p:nvSpPr>
          <p:cNvPr id="52250" name="Line 26"/>
          <p:cNvSpPr>
            <a:spLocks noChangeShapeType="1"/>
          </p:cNvSpPr>
          <p:nvPr/>
        </p:nvSpPr>
        <p:spPr bwMode="auto">
          <a:xfrm>
            <a:off x="4419600" y="5105400"/>
            <a:ext cx="2438400" cy="762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52251" name="Line 27"/>
          <p:cNvSpPr>
            <a:spLocks noChangeShapeType="1"/>
          </p:cNvSpPr>
          <p:nvPr/>
        </p:nvSpPr>
        <p:spPr bwMode="auto">
          <a:xfrm flipV="1">
            <a:off x="2514600" y="3048000"/>
            <a:ext cx="1295400" cy="2133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BE"/>
          </a:p>
        </p:txBody>
      </p:sp>
      <p:sp>
        <p:nvSpPr>
          <p:cNvPr id="52252" name="Text Box 28"/>
          <p:cNvSpPr txBox="1">
            <a:spLocks noChangeArrowheads="1"/>
          </p:cNvSpPr>
          <p:nvPr/>
        </p:nvSpPr>
        <p:spPr bwMode="auto">
          <a:xfrm>
            <a:off x="2819400" y="4510088"/>
            <a:ext cx="45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522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522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5223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522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2000"/>
                                        <p:tgtEl>
                                          <p:spTgt spid="522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2000"/>
                                        <p:tgtEl>
                                          <p:spTgt spid="522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522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522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522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522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2000"/>
                                        <p:tgtEl>
                                          <p:spTgt spid="522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9" dur="500" fill="hold"/>
                                        <p:tgtEl>
                                          <p:spTgt spid="522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0" dur="500" fill="hold"/>
                                        <p:tgtEl>
                                          <p:spTgt spid="522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1" dur="500" fill="hold"/>
                                        <p:tgtEl>
                                          <p:spTgt spid="5225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522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4" dur="500" fill="hold"/>
                                        <p:tgtEl>
                                          <p:spTgt spid="522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500" fill="hold"/>
                                        <p:tgtEl>
                                          <p:spTgt spid="522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6" dur="500" fill="hold"/>
                                        <p:tgtEl>
                                          <p:spTgt spid="5224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522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2000"/>
                                        <p:tgtEl>
                                          <p:spTgt spid="522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2000"/>
                                        <p:tgtEl>
                                          <p:spTgt spid="522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2000"/>
                                        <p:tgtEl>
                                          <p:spTgt spid="522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2000"/>
                                        <p:tgtEl>
                                          <p:spTgt spid="522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2000"/>
                                        <p:tgtEl>
                                          <p:spTgt spid="522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2000"/>
                                        <p:tgtEl>
                                          <p:spTgt spid="522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3" dur="500" fill="hold"/>
                                        <p:tgtEl>
                                          <p:spTgt spid="522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4" dur="500" fill="hold"/>
                                        <p:tgtEl>
                                          <p:spTgt spid="522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5" dur="500" fill="hold"/>
                                        <p:tgtEl>
                                          <p:spTgt spid="5223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76" dur="500" fill="hold"/>
                                        <p:tgtEl>
                                          <p:spTgt spid="522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2000"/>
                                        <p:tgtEl>
                                          <p:spTgt spid="522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2000"/>
                                        <p:tgtEl>
                                          <p:spTgt spid="522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2000"/>
                                        <p:tgtEl>
                                          <p:spTgt spid="522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2000"/>
                                        <p:tgtEl>
                                          <p:spTgt spid="522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2000"/>
                                        <p:tgtEl>
                                          <p:spTgt spid="522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 animBg="1"/>
      <p:bldP spid="52227" grpId="1" animBg="1"/>
      <p:bldP spid="52235" grpId="0" animBg="1"/>
      <p:bldP spid="52236" grpId="0"/>
      <p:bldP spid="52236" grpId="1"/>
      <p:bldP spid="52237" grpId="0" animBg="1"/>
      <p:bldP spid="52237" grpId="1" animBg="1"/>
      <p:bldP spid="52241" grpId="0" animBg="1"/>
      <p:bldP spid="52242" grpId="0"/>
      <p:bldP spid="52243" grpId="0" animBg="1"/>
      <p:bldP spid="52244" grpId="0" animBg="1"/>
      <p:bldP spid="52245" grpId="0"/>
      <p:bldP spid="52246" grpId="0" animBg="1"/>
      <p:bldP spid="52246" grpId="1" animBg="1"/>
      <p:bldP spid="52247" grpId="0" animBg="1"/>
      <p:bldP spid="52248" grpId="0"/>
      <p:bldP spid="52249" grpId="0"/>
      <p:bldP spid="52250" grpId="0" animBg="1"/>
      <p:bldP spid="52250" grpId="1" animBg="1"/>
      <p:bldP spid="52251" grpId="0" animBg="1"/>
      <p:bldP spid="5225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Dining Philosopher’s Problem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 err="1"/>
              <a:t>Dijkstra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Philosophers eat/think</a:t>
            </a:r>
          </a:p>
          <a:p>
            <a:r>
              <a:rPr lang="en-US" sz="2400" dirty="0"/>
              <a:t>Eating needs two forks</a:t>
            </a:r>
          </a:p>
          <a:p>
            <a:r>
              <a:rPr lang="en-US" sz="2400" dirty="0"/>
              <a:t>Pick one fork at a time</a:t>
            </a:r>
          </a:p>
        </p:txBody>
      </p:sp>
      <p:pic>
        <p:nvPicPr>
          <p:cNvPr id="9220" name="Picture 4" descr="2-3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57800" y="2057400"/>
            <a:ext cx="3425825" cy="3240088"/>
          </a:xfrm>
          <a:prstGeom prst="rect">
            <a:avLst/>
          </a:prstGeom>
          <a:noFill/>
        </p:spPr>
      </p:pic>
      <p:sp>
        <p:nvSpPr>
          <p:cNvPr id="9221" name="Oval 5"/>
          <p:cNvSpPr>
            <a:spLocks noChangeArrowheads="1"/>
          </p:cNvSpPr>
          <p:nvPr/>
        </p:nvSpPr>
        <p:spPr bwMode="auto">
          <a:xfrm>
            <a:off x="5245100" y="2019300"/>
            <a:ext cx="3378200" cy="33909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304800" y="5791200"/>
            <a:ext cx="71326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0"/>
              <a:t>Idea is to capture the concept of multiple processes</a:t>
            </a:r>
            <a:br>
              <a:rPr lang="en-US" sz="2400" b="0"/>
            </a:br>
            <a:r>
              <a:rPr lang="en-US" sz="2400" b="0"/>
              <a:t>competing for limited resources</a:t>
            </a:r>
          </a:p>
        </p:txBody>
      </p:sp>
      <p:pic>
        <p:nvPicPr>
          <p:cNvPr id="53250" name="Picture 2" descr="http://farm1.static.flickr.com/96/256207861_1279ba3266.jpg?v=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67200" y="2286000"/>
            <a:ext cx="4762500" cy="3000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532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>
                <a:solidFill>
                  <a:srgbClr val="0000FF"/>
                </a:solidFill>
              </a:rPr>
              <a:t>This graph is not reducible: The system is deadlocked</a:t>
            </a:r>
          </a:p>
        </p:txBody>
      </p:sp>
      <p:grpSp>
        <p:nvGrpSpPr>
          <p:cNvPr id="2" name="Group 29"/>
          <p:cNvGrpSpPr>
            <a:grpSpLocks/>
          </p:cNvGrpSpPr>
          <p:nvPr/>
        </p:nvGrpSpPr>
        <p:grpSpPr bwMode="auto">
          <a:xfrm flipH="1">
            <a:off x="990600" y="2362200"/>
            <a:ext cx="5791200" cy="3733800"/>
            <a:chOff x="1536" y="1488"/>
            <a:chExt cx="3648" cy="2352"/>
          </a:xfrm>
        </p:grpSpPr>
        <p:sp>
          <p:nvSpPr>
            <p:cNvPr id="53251" name="Oval 3"/>
            <p:cNvSpPr>
              <a:spLocks noChangeArrowheads="1"/>
            </p:cNvSpPr>
            <p:nvPr/>
          </p:nvSpPr>
          <p:spPr bwMode="auto">
            <a:xfrm>
              <a:off x="1632" y="1488"/>
              <a:ext cx="384" cy="3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3200">
                  <a:solidFill>
                    <a:srgbClr val="FFFF00"/>
                  </a:solidFill>
                </a:rPr>
                <a:t>1</a:t>
              </a:r>
            </a:p>
          </p:txBody>
        </p:sp>
        <p:sp>
          <p:nvSpPr>
            <p:cNvPr id="53252" name="Text Box 4"/>
            <p:cNvSpPr txBox="1">
              <a:spLocks noChangeArrowheads="1"/>
            </p:cNvSpPr>
            <p:nvPr/>
          </p:nvSpPr>
          <p:spPr bwMode="auto">
            <a:xfrm>
              <a:off x="1536" y="2496"/>
              <a:ext cx="528" cy="1096"/>
            </a:xfrm>
            <a:prstGeom prst="rect">
              <a:avLst/>
            </a:prstGeom>
            <a:solidFill>
              <a:srgbClr val="0000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>
                  <a:solidFill>
                    <a:srgbClr val="FFFF00"/>
                  </a:solidFill>
                </a:rPr>
                <a:t>1   </a:t>
              </a:r>
            </a:p>
            <a:p>
              <a:r>
                <a:rPr lang="en-US">
                  <a:solidFill>
                    <a:srgbClr val="FFFF00"/>
                  </a:solidFill>
                </a:rPr>
                <a:t>   </a:t>
              </a:r>
            </a:p>
            <a:p>
              <a:endParaRPr lang="en-US">
                <a:solidFill>
                  <a:srgbClr val="FFFF00"/>
                </a:solidFill>
              </a:endParaRPr>
            </a:p>
            <a:p>
              <a:endParaRPr lang="en-US">
                <a:solidFill>
                  <a:srgbClr val="FFFF00"/>
                </a:solidFill>
              </a:endParaRPr>
            </a:p>
            <a:p>
              <a:endParaRPr lang="en-US">
                <a:solidFill>
                  <a:srgbClr val="FFFF00"/>
                </a:solidFill>
              </a:endParaRPr>
            </a:p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53253" name="Oval 5"/>
            <p:cNvSpPr>
              <a:spLocks noChangeArrowheads="1"/>
            </p:cNvSpPr>
            <p:nvPr/>
          </p:nvSpPr>
          <p:spPr bwMode="auto">
            <a:xfrm>
              <a:off x="1632" y="2784"/>
              <a:ext cx="144" cy="14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  <p:sp>
          <p:nvSpPr>
            <p:cNvPr id="53254" name="Oval 6"/>
            <p:cNvSpPr>
              <a:spLocks noChangeArrowheads="1"/>
            </p:cNvSpPr>
            <p:nvPr/>
          </p:nvSpPr>
          <p:spPr bwMode="auto">
            <a:xfrm>
              <a:off x="1824" y="2784"/>
              <a:ext cx="144" cy="14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  <p:sp>
          <p:nvSpPr>
            <p:cNvPr id="53255" name="Oval 7"/>
            <p:cNvSpPr>
              <a:spLocks noChangeArrowheads="1"/>
            </p:cNvSpPr>
            <p:nvPr/>
          </p:nvSpPr>
          <p:spPr bwMode="auto">
            <a:xfrm>
              <a:off x="1632" y="3024"/>
              <a:ext cx="144" cy="14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  <p:sp>
          <p:nvSpPr>
            <p:cNvPr id="53256" name="Oval 8"/>
            <p:cNvSpPr>
              <a:spLocks noChangeArrowheads="1"/>
            </p:cNvSpPr>
            <p:nvPr/>
          </p:nvSpPr>
          <p:spPr bwMode="auto">
            <a:xfrm>
              <a:off x="1632" y="3264"/>
              <a:ext cx="144" cy="14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  <p:sp>
          <p:nvSpPr>
            <p:cNvPr id="53257" name="Oval 9"/>
            <p:cNvSpPr>
              <a:spLocks noChangeArrowheads="1"/>
            </p:cNvSpPr>
            <p:nvPr/>
          </p:nvSpPr>
          <p:spPr bwMode="auto">
            <a:xfrm>
              <a:off x="1824" y="3264"/>
              <a:ext cx="144" cy="14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  <p:sp>
          <p:nvSpPr>
            <p:cNvPr id="53258" name="Oval 10"/>
            <p:cNvSpPr>
              <a:spLocks noChangeArrowheads="1"/>
            </p:cNvSpPr>
            <p:nvPr/>
          </p:nvSpPr>
          <p:spPr bwMode="auto">
            <a:xfrm>
              <a:off x="1824" y="3024"/>
              <a:ext cx="144" cy="14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  <p:sp>
          <p:nvSpPr>
            <p:cNvPr id="53259" name="Line 11"/>
            <p:cNvSpPr>
              <a:spLocks noChangeShapeType="1"/>
            </p:cNvSpPr>
            <p:nvPr/>
          </p:nvSpPr>
          <p:spPr bwMode="auto">
            <a:xfrm>
              <a:off x="1824" y="1872"/>
              <a:ext cx="0" cy="62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fr-BE"/>
            </a:p>
          </p:txBody>
        </p:sp>
        <p:sp>
          <p:nvSpPr>
            <p:cNvPr id="53260" name="Text Box 12"/>
            <p:cNvSpPr txBox="1">
              <a:spLocks noChangeArrowheads="1"/>
            </p:cNvSpPr>
            <p:nvPr/>
          </p:nvSpPr>
          <p:spPr bwMode="auto">
            <a:xfrm>
              <a:off x="1872" y="2016"/>
              <a:ext cx="2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4</a:t>
              </a:r>
            </a:p>
          </p:txBody>
        </p:sp>
        <p:sp>
          <p:nvSpPr>
            <p:cNvPr id="53261" name="Oval 13"/>
            <p:cNvSpPr>
              <a:spLocks noChangeArrowheads="1"/>
            </p:cNvSpPr>
            <p:nvPr/>
          </p:nvSpPr>
          <p:spPr bwMode="auto">
            <a:xfrm>
              <a:off x="2832" y="1488"/>
              <a:ext cx="384" cy="3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3200">
                  <a:solidFill>
                    <a:srgbClr val="FFFF00"/>
                  </a:solidFill>
                </a:rPr>
                <a:t>2</a:t>
              </a:r>
            </a:p>
          </p:txBody>
        </p:sp>
        <p:sp>
          <p:nvSpPr>
            <p:cNvPr id="53262" name="Text Box 14"/>
            <p:cNvSpPr txBox="1">
              <a:spLocks noChangeArrowheads="1"/>
            </p:cNvSpPr>
            <p:nvPr/>
          </p:nvSpPr>
          <p:spPr bwMode="auto">
            <a:xfrm>
              <a:off x="2736" y="2496"/>
              <a:ext cx="528" cy="1096"/>
            </a:xfrm>
            <a:prstGeom prst="rect">
              <a:avLst/>
            </a:prstGeom>
            <a:solidFill>
              <a:srgbClr val="0000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>
                  <a:solidFill>
                    <a:srgbClr val="FFFF00"/>
                  </a:solidFill>
                </a:rPr>
                <a:t>2   </a:t>
              </a:r>
            </a:p>
            <a:p>
              <a:r>
                <a:rPr lang="en-US">
                  <a:solidFill>
                    <a:srgbClr val="FFFF00"/>
                  </a:solidFill>
                </a:rPr>
                <a:t>   </a:t>
              </a:r>
            </a:p>
            <a:p>
              <a:endParaRPr lang="en-US">
                <a:solidFill>
                  <a:srgbClr val="FFFF00"/>
                </a:solidFill>
              </a:endParaRPr>
            </a:p>
            <a:p>
              <a:endParaRPr lang="en-US">
                <a:solidFill>
                  <a:srgbClr val="FFFF00"/>
                </a:solidFill>
              </a:endParaRPr>
            </a:p>
            <a:p>
              <a:endParaRPr lang="en-US">
                <a:solidFill>
                  <a:srgbClr val="FFFF00"/>
                </a:solidFill>
              </a:endParaRPr>
            </a:p>
            <a:p>
              <a:endParaRPr lang="en-US">
                <a:solidFill>
                  <a:srgbClr val="FFFF00"/>
                </a:solidFill>
              </a:endParaRPr>
            </a:p>
          </p:txBody>
        </p:sp>
        <p:sp>
          <p:nvSpPr>
            <p:cNvPr id="53263" name="Oval 15"/>
            <p:cNvSpPr>
              <a:spLocks noChangeArrowheads="1"/>
            </p:cNvSpPr>
            <p:nvPr/>
          </p:nvSpPr>
          <p:spPr bwMode="auto">
            <a:xfrm>
              <a:off x="2832" y="3024"/>
              <a:ext cx="144" cy="14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  <p:sp>
          <p:nvSpPr>
            <p:cNvPr id="53264" name="Oval 16"/>
            <p:cNvSpPr>
              <a:spLocks noChangeArrowheads="1"/>
            </p:cNvSpPr>
            <p:nvPr/>
          </p:nvSpPr>
          <p:spPr bwMode="auto">
            <a:xfrm>
              <a:off x="3024" y="3024"/>
              <a:ext cx="144" cy="14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BE"/>
            </a:p>
          </p:txBody>
        </p:sp>
        <p:sp>
          <p:nvSpPr>
            <p:cNvPr id="53265" name="Line 17"/>
            <p:cNvSpPr>
              <a:spLocks noChangeShapeType="1"/>
            </p:cNvSpPr>
            <p:nvPr/>
          </p:nvSpPr>
          <p:spPr bwMode="auto">
            <a:xfrm>
              <a:off x="3024" y="1872"/>
              <a:ext cx="0" cy="62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fr-BE"/>
            </a:p>
          </p:txBody>
        </p:sp>
        <p:sp>
          <p:nvSpPr>
            <p:cNvPr id="53266" name="Text Box 18"/>
            <p:cNvSpPr txBox="1">
              <a:spLocks noChangeArrowheads="1"/>
            </p:cNvSpPr>
            <p:nvPr/>
          </p:nvSpPr>
          <p:spPr bwMode="auto">
            <a:xfrm>
              <a:off x="3072" y="2016"/>
              <a:ext cx="2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2</a:t>
              </a:r>
            </a:p>
          </p:txBody>
        </p:sp>
        <p:sp>
          <p:nvSpPr>
            <p:cNvPr id="53267" name="Oval 19"/>
            <p:cNvSpPr>
              <a:spLocks noChangeArrowheads="1"/>
            </p:cNvSpPr>
            <p:nvPr/>
          </p:nvSpPr>
          <p:spPr bwMode="auto">
            <a:xfrm>
              <a:off x="4080" y="1488"/>
              <a:ext cx="384" cy="3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3200">
                  <a:solidFill>
                    <a:srgbClr val="FFFF00"/>
                  </a:solidFill>
                </a:rPr>
                <a:t>3</a:t>
              </a:r>
            </a:p>
          </p:txBody>
        </p:sp>
        <p:sp>
          <p:nvSpPr>
            <p:cNvPr id="53268" name="Line 20"/>
            <p:cNvSpPr>
              <a:spLocks noChangeShapeType="1"/>
            </p:cNvSpPr>
            <p:nvPr/>
          </p:nvSpPr>
          <p:spPr bwMode="auto">
            <a:xfrm flipH="1">
              <a:off x="3264" y="1872"/>
              <a:ext cx="1008" cy="105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fr-BE"/>
            </a:p>
          </p:txBody>
        </p:sp>
        <p:sp>
          <p:nvSpPr>
            <p:cNvPr id="53269" name="Text Box 21"/>
            <p:cNvSpPr txBox="1">
              <a:spLocks noChangeArrowheads="1"/>
            </p:cNvSpPr>
            <p:nvPr/>
          </p:nvSpPr>
          <p:spPr bwMode="auto">
            <a:xfrm>
              <a:off x="4128" y="2016"/>
              <a:ext cx="1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1</a:t>
              </a:r>
            </a:p>
          </p:txBody>
        </p:sp>
        <p:sp>
          <p:nvSpPr>
            <p:cNvPr id="53270" name="Oval 22"/>
            <p:cNvSpPr>
              <a:spLocks noChangeArrowheads="1"/>
            </p:cNvSpPr>
            <p:nvPr/>
          </p:nvSpPr>
          <p:spPr bwMode="auto">
            <a:xfrm>
              <a:off x="4800" y="3456"/>
              <a:ext cx="384" cy="38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3200">
                  <a:solidFill>
                    <a:srgbClr val="FFFF00"/>
                  </a:solidFill>
                </a:rPr>
                <a:t>4</a:t>
              </a:r>
            </a:p>
          </p:txBody>
        </p:sp>
        <p:sp>
          <p:nvSpPr>
            <p:cNvPr id="53271" name="Line 23"/>
            <p:cNvSpPr>
              <a:spLocks noChangeShapeType="1"/>
            </p:cNvSpPr>
            <p:nvPr/>
          </p:nvSpPr>
          <p:spPr bwMode="auto">
            <a:xfrm flipH="1" flipV="1">
              <a:off x="1920" y="1872"/>
              <a:ext cx="816" cy="100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fr-BE"/>
            </a:p>
          </p:txBody>
        </p:sp>
        <p:sp>
          <p:nvSpPr>
            <p:cNvPr id="53272" name="Text Box 24"/>
            <p:cNvSpPr txBox="1">
              <a:spLocks noChangeArrowheads="1"/>
            </p:cNvSpPr>
            <p:nvPr/>
          </p:nvSpPr>
          <p:spPr bwMode="auto">
            <a:xfrm>
              <a:off x="2160" y="2064"/>
              <a:ext cx="2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1</a:t>
              </a:r>
            </a:p>
          </p:txBody>
        </p:sp>
        <p:sp>
          <p:nvSpPr>
            <p:cNvPr id="53273" name="Text Box 25"/>
            <p:cNvSpPr txBox="1">
              <a:spLocks noChangeArrowheads="1"/>
            </p:cNvSpPr>
            <p:nvPr/>
          </p:nvSpPr>
          <p:spPr bwMode="auto">
            <a:xfrm>
              <a:off x="3696" y="3081"/>
              <a:ext cx="2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1</a:t>
              </a:r>
            </a:p>
          </p:txBody>
        </p:sp>
        <p:sp>
          <p:nvSpPr>
            <p:cNvPr id="53274" name="Line 26"/>
            <p:cNvSpPr>
              <a:spLocks noChangeShapeType="1"/>
            </p:cNvSpPr>
            <p:nvPr/>
          </p:nvSpPr>
          <p:spPr bwMode="auto">
            <a:xfrm>
              <a:off x="3264" y="3120"/>
              <a:ext cx="1536" cy="48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fr-BE"/>
            </a:p>
          </p:txBody>
        </p:sp>
        <p:sp>
          <p:nvSpPr>
            <p:cNvPr id="53275" name="Line 27"/>
            <p:cNvSpPr>
              <a:spLocks noChangeShapeType="1"/>
            </p:cNvSpPr>
            <p:nvPr/>
          </p:nvSpPr>
          <p:spPr bwMode="auto">
            <a:xfrm flipV="1">
              <a:off x="2064" y="1824"/>
              <a:ext cx="816" cy="134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fr-BE"/>
            </a:p>
          </p:txBody>
        </p:sp>
        <p:sp>
          <p:nvSpPr>
            <p:cNvPr id="53276" name="Text Box 28"/>
            <p:cNvSpPr txBox="1">
              <a:spLocks noChangeArrowheads="1"/>
            </p:cNvSpPr>
            <p:nvPr/>
          </p:nvSpPr>
          <p:spPr bwMode="auto">
            <a:xfrm>
              <a:off x="2256" y="2745"/>
              <a:ext cx="2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5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FF"/>
                </a:solidFill>
              </a:rPr>
              <a:t>A tricky choice…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When should resources be treated as “different classes”?</a:t>
            </a:r>
          </a:p>
          <a:p>
            <a:pPr lvl="1"/>
            <a:r>
              <a:rPr lang="en-US" sz="2400" dirty="0" smtClean="0"/>
              <a:t>Seems obvious</a:t>
            </a:r>
            <a:endParaRPr lang="en-US" sz="2400" dirty="0"/>
          </a:p>
          <a:p>
            <a:pPr lvl="2"/>
            <a:r>
              <a:rPr lang="en-US" sz="2000" dirty="0"/>
              <a:t>“memory pages” are different from “forks”</a:t>
            </a:r>
          </a:p>
          <a:p>
            <a:pPr lvl="1"/>
            <a:r>
              <a:rPr lang="en-US" sz="2400" dirty="0" smtClean="0"/>
              <a:t>But suppose we split some resource into two sets?</a:t>
            </a:r>
            <a:endParaRPr lang="en-US" sz="2400" dirty="0"/>
          </a:p>
          <a:p>
            <a:pPr lvl="2"/>
            <a:r>
              <a:rPr lang="en-US" sz="2000" dirty="0"/>
              <a:t>The </a:t>
            </a:r>
            <a:r>
              <a:rPr lang="en-US" sz="2000" i="1" dirty="0"/>
              <a:t>main group of </a:t>
            </a:r>
            <a:r>
              <a:rPr lang="en-US" sz="2000" i="1" dirty="0" smtClean="0"/>
              <a:t>memory</a:t>
            </a:r>
            <a:r>
              <a:rPr lang="en-US" sz="2000" dirty="0" smtClean="0"/>
              <a:t> and the </a:t>
            </a:r>
            <a:r>
              <a:rPr lang="en-US" sz="2000" i="1" dirty="0" smtClean="0"/>
              <a:t>extra memory</a:t>
            </a:r>
            <a:endParaRPr lang="en-US" sz="2000" i="1" dirty="0"/>
          </a:p>
          <a:p>
            <a:pPr lvl="1"/>
            <a:r>
              <a:rPr lang="en-US" sz="2400" dirty="0"/>
              <a:t>Keep this in mind next week when we talk about ways of avoiding deadlock. </a:t>
            </a:r>
          </a:p>
          <a:p>
            <a:pPr lvl="2"/>
            <a:r>
              <a:rPr lang="en-US" sz="2000" dirty="0"/>
              <a:t>It proves useful in doing “ordered resource allocation”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3C230-EAC8-42D4-B365-1AC69CB3D595}" type="slidenum">
              <a:rPr lang="en-US"/>
              <a:pPr/>
              <a:t>32</a:t>
            </a:fld>
            <a:endParaRPr lang="en-US"/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382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Take-Away: Conditions </a:t>
            </a:r>
            <a:r>
              <a:rPr lang="en-US" dirty="0">
                <a:solidFill>
                  <a:srgbClr val="0000FF"/>
                </a:solidFill>
              </a:rPr>
              <a:t>for Deadlock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>
              <a:lnSpc>
                <a:spcPct val="90000"/>
              </a:lnSpc>
            </a:pPr>
            <a:r>
              <a:rPr lang="en-US" b="1" dirty="0" smtClean="0"/>
              <a:t>Mutual </a:t>
            </a:r>
            <a:r>
              <a:rPr lang="en-US" b="1" dirty="0"/>
              <a:t>Exclusion</a:t>
            </a:r>
            <a:endParaRPr lang="en-US" dirty="0"/>
          </a:p>
          <a:p>
            <a:pPr lvl="2">
              <a:lnSpc>
                <a:spcPct val="90000"/>
              </a:lnSpc>
            </a:pPr>
            <a:r>
              <a:rPr lang="en-US" sz="2000" dirty="0"/>
              <a:t>At least one resource must be held is in non-sharable mode</a:t>
            </a:r>
          </a:p>
          <a:p>
            <a:pPr lvl="1">
              <a:lnSpc>
                <a:spcPct val="90000"/>
              </a:lnSpc>
            </a:pPr>
            <a:r>
              <a:rPr lang="en-US" b="1" dirty="0"/>
              <a:t>Hold and wait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There exists a process holding a resource, and waiting for another</a:t>
            </a:r>
          </a:p>
          <a:p>
            <a:pPr lvl="1">
              <a:lnSpc>
                <a:spcPct val="90000"/>
              </a:lnSpc>
            </a:pPr>
            <a:r>
              <a:rPr lang="en-US" b="1" dirty="0"/>
              <a:t>No preemption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Resources cannot be preempted</a:t>
            </a:r>
          </a:p>
          <a:p>
            <a:pPr lvl="1">
              <a:lnSpc>
                <a:spcPct val="90000"/>
              </a:lnSpc>
            </a:pPr>
            <a:r>
              <a:rPr lang="en-US" b="1" dirty="0"/>
              <a:t>Circular wait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There exists a set of processes {P</a:t>
            </a:r>
            <a:r>
              <a:rPr lang="en-US" sz="2000" baseline="-25000" dirty="0"/>
              <a:t>1</a:t>
            </a:r>
            <a:r>
              <a:rPr lang="en-US" sz="2000" dirty="0"/>
              <a:t>, P</a:t>
            </a:r>
            <a:r>
              <a:rPr lang="en-US" sz="2000" baseline="-25000" dirty="0"/>
              <a:t>2</a:t>
            </a:r>
            <a:r>
              <a:rPr lang="en-US" sz="2000" dirty="0"/>
              <a:t>, … P</a:t>
            </a:r>
            <a:r>
              <a:rPr lang="en-US" sz="2000" baseline="-25000" dirty="0"/>
              <a:t>N</a:t>
            </a:r>
            <a:r>
              <a:rPr lang="en-US" sz="2000" dirty="0"/>
              <a:t>}, such that</a:t>
            </a:r>
          </a:p>
          <a:p>
            <a:pPr lvl="3">
              <a:lnSpc>
                <a:spcPct val="90000"/>
              </a:lnSpc>
            </a:pPr>
            <a:r>
              <a:rPr lang="en-US" sz="1800" dirty="0"/>
              <a:t>P</a:t>
            </a:r>
            <a:r>
              <a:rPr lang="en-US" sz="1800" baseline="-25000" dirty="0"/>
              <a:t>1</a:t>
            </a:r>
            <a:r>
              <a:rPr lang="en-US" sz="1800" dirty="0"/>
              <a:t> is waiting for P</a:t>
            </a:r>
            <a:r>
              <a:rPr lang="en-US" sz="1800" baseline="-25000" dirty="0"/>
              <a:t>2</a:t>
            </a:r>
            <a:r>
              <a:rPr lang="en-US" sz="1800" dirty="0"/>
              <a:t>, P</a:t>
            </a:r>
            <a:r>
              <a:rPr lang="en-US" sz="1800" baseline="-25000" dirty="0"/>
              <a:t>2</a:t>
            </a:r>
            <a:r>
              <a:rPr lang="en-US" sz="1800" dirty="0"/>
              <a:t> for P</a:t>
            </a:r>
            <a:r>
              <a:rPr lang="en-US" sz="1800" baseline="-25000" dirty="0"/>
              <a:t>3</a:t>
            </a:r>
            <a:r>
              <a:rPr lang="en-US" sz="1800" dirty="0"/>
              <a:t>, …. and P</a:t>
            </a:r>
            <a:r>
              <a:rPr lang="en-US" sz="1800" baseline="-25000" dirty="0"/>
              <a:t>N</a:t>
            </a:r>
            <a:r>
              <a:rPr lang="en-US" sz="1800" dirty="0"/>
              <a:t> for P</a:t>
            </a:r>
            <a:r>
              <a:rPr lang="en-US" sz="1800" baseline="-25000" dirty="0"/>
              <a:t>1</a:t>
            </a:r>
          </a:p>
          <a:p>
            <a:pPr>
              <a:lnSpc>
                <a:spcPct val="90000"/>
              </a:lnSpc>
            </a:pPr>
            <a:endParaRPr lang="en-US" sz="2800" baseline="-25000" dirty="0"/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sz="2800" dirty="0"/>
              <a:t>All four conditions must hold for deadlock to occur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FF"/>
                </a:solidFill>
              </a:rPr>
              <a:t>Rules of the Game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philosophers are very logical</a:t>
            </a:r>
          </a:p>
          <a:p>
            <a:pPr lvl="1"/>
            <a:r>
              <a:rPr lang="en-US"/>
              <a:t>They want to settle on a shared policy that all can apply concurrently</a:t>
            </a:r>
          </a:p>
          <a:p>
            <a:pPr lvl="1"/>
            <a:r>
              <a:rPr lang="en-US"/>
              <a:t>They are hungry: the policy should let everyone eat (eventually)</a:t>
            </a:r>
          </a:p>
          <a:p>
            <a:pPr lvl="1"/>
            <a:r>
              <a:rPr lang="en-US"/>
              <a:t>They are utterly dedicated to the proposition of equality: the policy should be totally fair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What can go wrong?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Lots of things!  We can give them names:</a:t>
            </a:r>
            <a:endParaRPr lang="en-US" dirty="0"/>
          </a:p>
          <a:p>
            <a:pPr lvl="1"/>
            <a:r>
              <a:rPr lang="en-US" dirty="0"/>
              <a:t>Starvation: A policy that can leave some philosopher hungry in some situation (even one where the others collaborate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Fairness: even if nobody starves, should we worry about policies that let some eat more often than others?</a:t>
            </a:r>
            <a:endParaRPr lang="en-US" dirty="0"/>
          </a:p>
          <a:p>
            <a:pPr lvl="1"/>
            <a:r>
              <a:rPr lang="en-US" dirty="0"/>
              <a:t>Deadlock: A policy that leaves all the philosophers “stuck”, so that nobody can do anything at all</a:t>
            </a:r>
          </a:p>
          <a:p>
            <a:pPr lvl="1"/>
            <a:r>
              <a:rPr lang="en-US" dirty="0" err="1"/>
              <a:t>Livelock</a:t>
            </a:r>
            <a:r>
              <a:rPr lang="en-US" dirty="0"/>
              <a:t>: A policy that makes them all do something endlessly without ever eating!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305800" cy="1143000"/>
          </a:xfrm>
        </p:spPr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A flawed conceptual solution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779463" y="1371600"/>
            <a:ext cx="3754554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0" dirty="0" smtClean="0">
                <a:solidFill>
                  <a:srgbClr val="008000"/>
                </a:solidFill>
                <a:latin typeface="Comic Sans MS" pitchFamily="66" charset="0"/>
              </a:rPr>
              <a:t>Const </a:t>
            </a:r>
            <a:r>
              <a:rPr lang="en-US" sz="2400" b="0" dirty="0" err="1" smtClean="0">
                <a:solidFill>
                  <a:srgbClr val="008000"/>
                </a:solidFill>
                <a:latin typeface="Comic Sans MS" pitchFamily="66" charset="0"/>
              </a:rPr>
              <a:t>int</a:t>
            </a:r>
            <a:r>
              <a:rPr lang="en-US" sz="2400" b="0" dirty="0" smtClean="0">
                <a:solidFill>
                  <a:srgbClr val="008000"/>
                </a:solidFill>
                <a:latin typeface="Comic Sans MS" pitchFamily="66" charset="0"/>
              </a:rPr>
              <a:t> N = 5;</a:t>
            </a:r>
            <a:endParaRPr lang="en-US" sz="2400" b="0" dirty="0">
              <a:solidFill>
                <a:srgbClr val="008000"/>
              </a:solidFill>
              <a:latin typeface="Comic Sans MS" pitchFamily="66" charset="0"/>
            </a:endParaRPr>
          </a:p>
          <a:p>
            <a:endParaRPr lang="en-US" sz="2400" b="0" dirty="0">
              <a:solidFill>
                <a:srgbClr val="008000"/>
              </a:solidFill>
              <a:latin typeface="Comic Sans MS" pitchFamily="66" charset="0"/>
            </a:endParaRPr>
          </a:p>
          <a:p>
            <a:endParaRPr lang="en-US" sz="2400" b="0" dirty="0">
              <a:solidFill>
                <a:srgbClr val="008000"/>
              </a:solidFill>
              <a:latin typeface="Comic Sans MS" pitchFamily="66" charset="0"/>
            </a:endParaRPr>
          </a:p>
          <a:p>
            <a:r>
              <a:rPr lang="en-US" sz="2400" u="sng" dirty="0">
                <a:solidFill>
                  <a:srgbClr val="008000"/>
                </a:solidFill>
                <a:latin typeface="Comic Sans MS" pitchFamily="66" charset="0"/>
              </a:rPr>
              <a:t>Philosopher </a:t>
            </a:r>
            <a:r>
              <a:rPr lang="en-US" sz="2400" u="sng" dirty="0" err="1">
                <a:solidFill>
                  <a:srgbClr val="008000"/>
                </a:solidFill>
                <a:latin typeface="Comic Sans MS" pitchFamily="66" charset="0"/>
              </a:rPr>
              <a:t>i</a:t>
            </a:r>
            <a:r>
              <a:rPr lang="en-US" sz="2400" u="sng" dirty="0">
                <a:solidFill>
                  <a:srgbClr val="008000"/>
                </a:solidFill>
                <a:latin typeface="Comic Sans MS" pitchFamily="66" charset="0"/>
              </a:rPr>
              <a:t> </a:t>
            </a:r>
            <a:r>
              <a:rPr lang="en-US" sz="2400" b="0" dirty="0">
                <a:solidFill>
                  <a:srgbClr val="008000"/>
                </a:solidFill>
                <a:latin typeface="Comic Sans MS" pitchFamily="66" charset="0"/>
              </a:rPr>
              <a:t>(0, 1, .. </a:t>
            </a:r>
            <a:r>
              <a:rPr lang="en-US" sz="2400" b="0" dirty="0" smtClean="0">
                <a:solidFill>
                  <a:srgbClr val="008000"/>
                </a:solidFill>
                <a:latin typeface="Comic Sans MS" pitchFamily="66" charset="0"/>
              </a:rPr>
              <a:t>N-1)</a:t>
            </a:r>
            <a:endParaRPr lang="en-US" sz="2400" b="0" dirty="0">
              <a:solidFill>
                <a:srgbClr val="008000"/>
              </a:solidFill>
              <a:latin typeface="Comic Sans MS" pitchFamily="66" charset="0"/>
            </a:endParaRPr>
          </a:p>
          <a:p>
            <a:endParaRPr lang="en-US" sz="2400" u="sng" dirty="0">
              <a:solidFill>
                <a:srgbClr val="008000"/>
              </a:solidFill>
              <a:latin typeface="Comic Sans MS" pitchFamily="66" charset="0"/>
            </a:endParaRPr>
          </a:p>
          <a:p>
            <a:r>
              <a:rPr lang="en-US" sz="2400" b="0" dirty="0">
                <a:solidFill>
                  <a:srgbClr val="008000"/>
                </a:solidFill>
                <a:latin typeface="Comic Sans MS" pitchFamily="66" charset="0"/>
              </a:rPr>
              <a:t>do {</a:t>
            </a:r>
          </a:p>
          <a:p>
            <a:r>
              <a:rPr lang="en-US" sz="2400" b="0" dirty="0">
                <a:solidFill>
                  <a:srgbClr val="008000"/>
                </a:solidFill>
                <a:latin typeface="Comic Sans MS" pitchFamily="66" charset="0"/>
              </a:rPr>
              <a:t>    think();</a:t>
            </a:r>
          </a:p>
          <a:p>
            <a:r>
              <a:rPr lang="en-US" sz="2400" b="0" dirty="0">
                <a:solidFill>
                  <a:srgbClr val="008000"/>
                </a:solidFill>
                <a:latin typeface="Comic Sans MS" pitchFamily="66" charset="0"/>
              </a:rPr>
              <a:t>    </a:t>
            </a:r>
            <a:r>
              <a:rPr lang="en-US" sz="2400" b="0" dirty="0" err="1">
                <a:solidFill>
                  <a:srgbClr val="008000"/>
                </a:solidFill>
                <a:latin typeface="Comic Sans MS" pitchFamily="66" charset="0"/>
              </a:rPr>
              <a:t>take_fork</a:t>
            </a:r>
            <a:r>
              <a:rPr lang="en-US" sz="2400" b="0" dirty="0">
                <a:solidFill>
                  <a:srgbClr val="008000"/>
                </a:solidFill>
                <a:latin typeface="Comic Sans MS" pitchFamily="66" charset="0"/>
              </a:rPr>
              <a:t>(</a:t>
            </a:r>
            <a:r>
              <a:rPr lang="en-US" sz="2400" b="0" dirty="0" err="1">
                <a:solidFill>
                  <a:srgbClr val="008000"/>
                </a:solidFill>
                <a:latin typeface="Comic Sans MS" pitchFamily="66" charset="0"/>
              </a:rPr>
              <a:t>i</a:t>
            </a:r>
            <a:r>
              <a:rPr lang="en-US" sz="2400" b="0" dirty="0">
                <a:solidFill>
                  <a:srgbClr val="008000"/>
                </a:solidFill>
                <a:latin typeface="Comic Sans MS" pitchFamily="66" charset="0"/>
              </a:rPr>
              <a:t>);</a:t>
            </a:r>
          </a:p>
          <a:p>
            <a:r>
              <a:rPr lang="en-US" sz="2400" b="0" dirty="0">
                <a:solidFill>
                  <a:srgbClr val="008000"/>
                </a:solidFill>
                <a:latin typeface="Comic Sans MS" pitchFamily="66" charset="0"/>
              </a:rPr>
              <a:t>    </a:t>
            </a:r>
            <a:r>
              <a:rPr lang="en-US" sz="2400" b="0" dirty="0" err="1">
                <a:solidFill>
                  <a:srgbClr val="008000"/>
                </a:solidFill>
                <a:latin typeface="Comic Sans MS" pitchFamily="66" charset="0"/>
              </a:rPr>
              <a:t>take_fork</a:t>
            </a:r>
            <a:r>
              <a:rPr lang="en-US" sz="2400" b="0" dirty="0">
                <a:solidFill>
                  <a:srgbClr val="008000"/>
                </a:solidFill>
                <a:latin typeface="Comic Sans MS" pitchFamily="66" charset="0"/>
              </a:rPr>
              <a:t>((i+1)%N);</a:t>
            </a:r>
          </a:p>
          <a:p>
            <a:r>
              <a:rPr lang="en-US" sz="2400" b="0" dirty="0">
                <a:solidFill>
                  <a:srgbClr val="008000"/>
                </a:solidFill>
                <a:latin typeface="Comic Sans MS" pitchFamily="66" charset="0"/>
              </a:rPr>
              <a:t>    eat(); /* yummy */</a:t>
            </a:r>
          </a:p>
          <a:p>
            <a:r>
              <a:rPr lang="en-US" sz="2400" b="0" dirty="0">
                <a:solidFill>
                  <a:srgbClr val="008000"/>
                </a:solidFill>
                <a:latin typeface="Comic Sans MS" pitchFamily="66" charset="0"/>
              </a:rPr>
              <a:t>    </a:t>
            </a:r>
            <a:r>
              <a:rPr lang="en-US" sz="2400" b="0" dirty="0" err="1">
                <a:solidFill>
                  <a:srgbClr val="008000"/>
                </a:solidFill>
                <a:latin typeface="Comic Sans MS" pitchFamily="66" charset="0"/>
              </a:rPr>
              <a:t>put_fork</a:t>
            </a:r>
            <a:r>
              <a:rPr lang="en-US" sz="2400" b="0" dirty="0">
                <a:solidFill>
                  <a:srgbClr val="008000"/>
                </a:solidFill>
                <a:latin typeface="Comic Sans MS" pitchFamily="66" charset="0"/>
              </a:rPr>
              <a:t>(</a:t>
            </a:r>
            <a:r>
              <a:rPr lang="en-US" sz="2400" b="0" dirty="0" err="1">
                <a:solidFill>
                  <a:srgbClr val="008000"/>
                </a:solidFill>
                <a:latin typeface="Comic Sans MS" pitchFamily="66" charset="0"/>
              </a:rPr>
              <a:t>i</a:t>
            </a:r>
            <a:r>
              <a:rPr lang="en-US" sz="2400" b="0" dirty="0">
                <a:solidFill>
                  <a:srgbClr val="008000"/>
                </a:solidFill>
                <a:latin typeface="Comic Sans MS" pitchFamily="66" charset="0"/>
              </a:rPr>
              <a:t>);</a:t>
            </a:r>
          </a:p>
          <a:p>
            <a:r>
              <a:rPr lang="en-US" sz="2400" b="0" dirty="0">
                <a:solidFill>
                  <a:srgbClr val="008000"/>
                </a:solidFill>
                <a:latin typeface="Comic Sans MS" pitchFamily="66" charset="0"/>
              </a:rPr>
              <a:t>    </a:t>
            </a:r>
            <a:r>
              <a:rPr lang="en-US" sz="2400" b="0" dirty="0" err="1">
                <a:solidFill>
                  <a:srgbClr val="008000"/>
                </a:solidFill>
                <a:latin typeface="Comic Sans MS" pitchFamily="66" charset="0"/>
              </a:rPr>
              <a:t>put_fork</a:t>
            </a:r>
            <a:r>
              <a:rPr lang="en-US" sz="2400" b="0" dirty="0">
                <a:solidFill>
                  <a:srgbClr val="008000"/>
                </a:solidFill>
                <a:latin typeface="Comic Sans MS" pitchFamily="66" charset="0"/>
              </a:rPr>
              <a:t>((i+1)%N);</a:t>
            </a:r>
          </a:p>
          <a:p>
            <a:r>
              <a:rPr lang="en-US" sz="2400" b="0" dirty="0">
                <a:solidFill>
                  <a:srgbClr val="008000"/>
                </a:solidFill>
                <a:latin typeface="Comic Sans MS" pitchFamily="66" charset="0"/>
              </a:rPr>
              <a:t>} while (true);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305800" cy="1143000"/>
          </a:xfrm>
        </p:spPr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Coding our flawed solution?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914400" y="1219200"/>
            <a:ext cx="3652838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>
                <a:solidFill>
                  <a:srgbClr val="008000"/>
                </a:solidFill>
                <a:latin typeface="Comic Sans MS" pitchFamily="66" charset="0"/>
              </a:rPr>
              <a:t>Shared: semaphore fork[5];</a:t>
            </a:r>
          </a:p>
          <a:p>
            <a:r>
              <a:rPr lang="en-US" sz="2000" b="0" dirty="0">
                <a:solidFill>
                  <a:srgbClr val="008000"/>
                </a:solidFill>
                <a:latin typeface="Comic Sans MS" pitchFamily="66" charset="0"/>
              </a:rPr>
              <a:t>Init: fork[</a:t>
            </a:r>
            <a:r>
              <a:rPr lang="en-US" sz="2000" b="0" dirty="0" err="1">
                <a:solidFill>
                  <a:srgbClr val="008000"/>
                </a:solidFill>
                <a:latin typeface="Comic Sans MS" pitchFamily="66" charset="0"/>
              </a:rPr>
              <a:t>i</a:t>
            </a:r>
            <a:r>
              <a:rPr lang="en-US" sz="2000" b="0" dirty="0">
                <a:solidFill>
                  <a:srgbClr val="008000"/>
                </a:solidFill>
                <a:latin typeface="Comic Sans MS" pitchFamily="66" charset="0"/>
              </a:rPr>
              <a:t>] = 1 for all </a:t>
            </a:r>
            <a:r>
              <a:rPr lang="en-US" sz="2000" b="0" dirty="0" err="1">
                <a:solidFill>
                  <a:srgbClr val="008000"/>
                </a:solidFill>
                <a:latin typeface="Comic Sans MS" pitchFamily="66" charset="0"/>
              </a:rPr>
              <a:t>i</a:t>
            </a:r>
            <a:r>
              <a:rPr lang="en-US" sz="2000" b="0" dirty="0">
                <a:solidFill>
                  <a:srgbClr val="008000"/>
                </a:solidFill>
                <a:latin typeface="Comic Sans MS" pitchFamily="66" charset="0"/>
              </a:rPr>
              <a:t>=0 .. 4</a:t>
            </a:r>
          </a:p>
          <a:p>
            <a:endParaRPr lang="en-US" sz="2000" u="sng" dirty="0">
              <a:solidFill>
                <a:srgbClr val="008000"/>
              </a:solidFill>
              <a:latin typeface="Comic Sans MS" pitchFamily="66" charset="0"/>
            </a:endParaRPr>
          </a:p>
          <a:p>
            <a:r>
              <a:rPr lang="en-US" sz="2000" u="sng" dirty="0">
                <a:solidFill>
                  <a:srgbClr val="008000"/>
                </a:solidFill>
                <a:latin typeface="Comic Sans MS" pitchFamily="66" charset="0"/>
              </a:rPr>
              <a:t>Philosopher </a:t>
            </a:r>
            <a:r>
              <a:rPr lang="en-US" sz="2000" u="sng" dirty="0" err="1">
                <a:solidFill>
                  <a:srgbClr val="008000"/>
                </a:solidFill>
                <a:latin typeface="Comic Sans MS" pitchFamily="66" charset="0"/>
              </a:rPr>
              <a:t>i</a:t>
            </a:r>
            <a:endParaRPr lang="en-US" sz="2000" b="0" dirty="0">
              <a:solidFill>
                <a:srgbClr val="008000"/>
              </a:solidFill>
              <a:latin typeface="Comic Sans MS" pitchFamily="66" charset="0"/>
            </a:endParaRPr>
          </a:p>
          <a:p>
            <a:endParaRPr lang="en-US" sz="2000" b="0" dirty="0">
              <a:solidFill>
                <a:srgbClr val="008000"/>
              </a:solidFill>
              <a:latin typeface="Comic Sans MS" pitchFamily="66" charset="0"/>
            </a:endParaRPr>
          </a:p>
          <a:p>
            <a:r>
              <a:rPr lang="en-US" sz="2000" b="0" dirty="0">
                <a:solidFill>
                  <a:srgbClr val="008000"/>
                </a:solidFill>
                <a:latin typeface="Comic Sans MS" pitchFamily="66" charset="0"/>
              </a:rPr>
              <a:t>do {</a:t>
            </a:r>
          </a:p>
          <a:p>
            <a:r>
              <a:rPr lang="en-US" sz="2000" b="0" dirty="0">
                <a:solidFill>
                  <a:srgbClr val="008000"/>
                </a:solidFill>
                <a:latin typeface="Comic Sans MS" pitchFamily="66" charset="0"/>
              </a:rPr>
              <a:t>    </a:t>
            </a:r>
            <a:r>
              <a:rPr lang="en-US" sz="2000" b="0" dirty="0" smtClean="0">
                <a:solidFill>
                  <a:srgbClr val="008000"/>
                </a:solidFill>
                <a:latin typeface="Comic Sans MS" pitchFamily="66" charset="0"/>
              </a:rPr>
              <a:t>fork[</a:t>
            </a:r>
            <a:r>
              <a:rPr lang="en-US" sz="2000" b="0" dirty="0" err="1" smtClean="0">
                <a:solidFill>
                  <a:srgbClr val="008000"/>
                </a:solidFill>
                <a:latin typeface="Comic Sans MS" pitchFamily="66" charset="0"/>
              </a:rPr>
              <a:t>i</a:t>
            </a:r>
            <a:r>
              <a:rPr lang="en-US" sz="2000" b="0" dirty="0" smtClean="0">
                <a:solidFill>
                  <a:srgbClr val="008000"/>
                </a:solidFill>
                <a:latin typeface="Comic Sans MS" pitchFamily="66" charset="0"/>
              </a:rPr>
              <a:t>].acquire();</a:t>
            </a:r>
            <a:endParaRPr lang="en-US" sz="2000" b="0" dirty="0">
              <a:solidFill>
                <a:srgbClr val="008000"/>
              </a:solidFill>
              <a:latin typeface="Comic Sans MS" pitchFamily="66" charset="0"/>
            </a:endParaRPr>
          </a:p>
          <a:p>
            <a:r>
              <a:rPr lang="en-US" sz="2000" b="0" dirty="0">
                <a:solidFill>
                  <a:srgbClr val="008000"/>
                </a:solidFill>
                <a:latin typeface="Comic Sans MS" pitchFamily="66" charset="0"/>
              </a:rPr>
              <a:t>    </a:t>
            </a:r>
            <a:r>
              <a:rPr lang="en-US" sz="2000" b="0" dirty="0" smtClean="0">
                <a:solidFill>
                  <a:srgbClr val="008000"/>
                </a:solidFill>
                <a:latin typeface="Comic Sans MS" pitchFamily="66" charset="0"/>
              </a:rPr>
              <a:t>fork[i+1].acquire();</a:t>
            </a:r>
            <a:endParaRPr lang="en-US" sz="2000" b="0" dirty="0">
              <a:solidFill>
                <a:srgbClr val="008000"/>
              </a:solidFill>
              <a:latin typeface="Comic Sans MS" pitchFamily="66" charset="0"/>
            </a:endParaRPr>
          </a:p>
          <a:p>
            <a:endParaRPr lang="en-US" sz="2000" b="0" dirty="0">
              <a:solidFill>
                <a:srgbClr val="008000"/>
              </a:solidFill>
              <a:latin typeface="Comic Sans MS" pitchFamily="66" charset="0"/>
            </a:endParaRPr>
          </a:p>
          <a:p>
            <a:r>
              <a:rPr lang="en-US" sz="2000" b="0" dirty="0">
                <a:solidFill>
                  <a:srgbClr val="008000"/>
                </a:solidFill>
                <a:latin typeface="Comic Sans MS" pitchFamily="66" charset="0"/>
              </a:rPr>
              <a:t>    /* eat */</a:t>
            </a:r>
          </a:p>
          <a:p>
            <a:endParaRPr lang="en-US" sz="2000" b="0" dirty="0">
              <a:solidFill>
                <a:srgbClr val="008000"/>
              </a:solidFill>
              <a:latin typeface="Comic Sans MS" pitchFamily="66" charset="0"/>
            </a:endParaRPr>
          </a:p>
          <a:p>
            <a:r>
              <a:rPr lang="en-US" sz="2000" b="0" dirty="0">
                <a:solidFill>
                  <a:srgbClr val="008000"/>
                </a:solidFill>
                <a:latin typeface="Comic Sans MS" pitchFamily="66" charset="0"/>
              </a:rPr>
              <a:t>   </a:t>
            </a:r>
            <a:r>
              <a:rPr lang="en-US" sz="2000" b="0" dirty="0" smtClean="0">
                <a:solidFill>
                  <a:srgbClr val="008000"/>
                </a:solidFill>
                <a:latin typeface="Comic Sans MS" pitchFamily="66" charset="0"/>
              </a:rPr>
              <a:t> fork[</a:t>
            </a:r>
            <a:r>
              <a:rPr lang="en-US" sz="2000" b="0" dirty="0" err="1" smtClean="0">
                <a:solidFill>
                  <a:srgbClr val="008000"/>
                </a:solidFill>
                <a:latin typeface="Comic Sans MS" pitchFamily="66" charset="0"/>
              </a:rPr>
              <a:t>i</a:t>
            </a:r>
            <a:r>
              <a:rPr lang="en-US" sz="2000" b="0" dirty="0" smtClean="0">
                <a:solidFill>
                  <a:srgbClr val="008000"/>
                </a:solidFill>
                <a:latin typeface="Comic Sans MS" pitchFamily="66" charset="0"/>
              </a:rPr>
              <a:t>].release();</a:t>
            </a:r>
            <a:endParaRPr lang="en-US" sz="2000" b="0" dirty="0">
              <a:solidFill>
                <a:srgbClr val="008000"/>
              </a:solidFill>
              <a:latin typeface="Comic Sans MS" pitchFamily="66" charset="0"/>
            </a:endParaRPr>
          </a:p>
          <a:p>
            <a:r>
              <a:rPr lang="en-US" sz="2000" b="0" dirty="0">
                <a:solidFill>
                  <a:srgbClr val="008000"/>
                </a:solidFill>
                <a:latin typeface="Comic Sans MS" pitchFamily="66" charset="0"/>
              </a:rPr>
              <a:t>    </a:t>
            </a:r>
            <a:r>
              <a:rPr lang="en-US" sz="2000" b="0" dirty="0" smtClean="0">
                <a:solidFill>
                  <a:srgbClr val="008000"/>
                </a:solidFill>
                <a:latin typeface="Comic Sans MS" pitchFamily="66" charset="0"/>
              </a:rPr>
              <a:t>fork[i+1</a:t>
            </a:r>
            <a:r>
              <a:rPr lang="en-US" sz="2000" b="0" dirty="0" smtClean="0">
                <a:solidFill>
                  <a:srgbClr val="008000"/>
                </a:solidFill>
                <a:latin typeface="Comic Sans MS" pitchFamily="66" charset="0"/>
              </a:rPr>
              <a:t>].release();</a:t>
            </a:r>
            <a:endParaRPr lang="en-US" sz="2000" b="0" dirty="0">
              <a:solidFill>
                <a:srgbClr val="008000"/>
              </a:solidFill>
              <a:latin typeface="Comic Sans MS" pitchFamily="66" charset="0"/>
            </a:endParaRPr>
          </a:p>
          <a:p>
            <a:endParaRPr lang="en-US" sz="2000" b="0" dirty="0">
              <a:solidFill>
                <a:srgbClr val="008000"/>
              </a:solidFill>
              <a:latin typeface="Comic Sans MS" pitchFamily="66" charset="0"/>
            </a:endParaRPr>
          </a:p>
          <a:p>
            <a:r>
              <a:rPr lang="en-US" sz="2000" b="0" dirty="0">
                <a:solidFill>
                  <a:srgbClr val="008000"/>
                </a:solidFill>
                <a:latin typeface="Comic Sans MS" pitchFamily="66" charset="0"/>
              </a:rPr>
              <a:t>    /* think */</a:t>
            </a:r>
          </a:p>
          <a:p>
            <a:r>
              <a:rPr lang="en-US" sz="2000" b="0" dirty="0">
                <a:solidFill>
                  <a:srgbClr val="008000"/>
                </a:solidFill>
                <a:latin typeface="Comic Sans MS" pitchFamily="66" charset="0"/>
              </a:rPr>
              <a:t>} while(true);</a:t>
            </a:r>
            <a:endParaRPr lang="en-US" sz="2000" u="sng" dirty="0">
              <a:solidFill>
                <a:srgbClr val="008000"/>
              </a:solidFill>
              <a:latin typeface="Comic Sans MS" pitchFamily="66" charset="0"/>
            </a:endParaRPr>
          </a:p>
        </p:txBody>
      </p:sp>
      <p:pic>
        <p:nvPicPr>
          <p:cNvPr id="11268" name="Picture 4" descr="2-3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5575" y="2093913"/>
            <a:ext cx="3425825" cy="3240087"/>
          </a:xfrm>
          <a:prstGeom prst="rect">
            <a:avLst/>
          </a:prstGeom>
          <a:noFill/>
        </p:spPr>
      </p:pic>
      <p:sp>
        <p:nvSpPr>
          <p:cNvPr id="11269" name="Oval 5"/>
          <p:cNvSpPr>
            <a:spLocks noChangeArrowheads="1"/>
          </p:cNvSpPr>
          <p:nvPr/>
        </p:nvSpPr>
        <p:spPr bwMode="auto">
          <a:xfrm>
            <a:off x="5245100" y="2019300"/>
            <a:ext cx="3378200" cy="33909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BE"/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3733800" y="5087938"/>
            <a:ext cx="1905000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dirty="0"/>
              <a:t>Oops!  Subject to deadlock if they all pick up their “right” fork simultaneously!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FF"/>
                </a:solidFill>
              </a:rPr>
              <a:t>Dining Philosophers Solutions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 smtClean="0"/>
              <a:t>Set table for five, but only allow four philosophers </a:t>
            </a:r>
            <a:r>
              <a:rPr lang="en-US" sz="2800" dirty="0"/>
              <a:t>to sit simultaneously</a:t>
            </a:r>
          </a:p>
          <a:p>
            <a:r>
              <a:rPr lang="en-US" sz="2800" dirty="0"/>
              <a:t>Asymmetric solution</a:t>
            </a:r>
          </a:p>
          <a:p>
            <a:pPr lvl="1"/>
            <a:r>
              <a:rPr lang="en-US" dirty="0"/>
              <a:t>Odd philosopher picks left fork followed by right</a:t>
            </a:r>
          </a:p>
          <a:p>
            <a:pPr lvl="1"/>
            <a:r>
              <a:rPr lang="en-US" dirty="0"/>
              <a:t>Even philosopher does vice versa</a:t>
            </a:r>
          </a:p>
          <a:p>
            <a:r>
              <a:rPr lang="en-US" sz="2800" dirty="0"/>
              <a:t>Pass a token</a:t>
            </a:r>
          </a:p>
          <a:p>
            <a:r>
              <a:rPr lang="en-US" sz="2800" dirty="0"/>
              <a:t>Allow philosopher to pick fork only if both available</a:t>
            </a:r>
          </a:p>
          <a:p>
            <a:pPr>
              <a:buFontTx/>
              <a:buNone/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0000FF"/>
                </a:solidFill>
              </a:rPr>
              <a:t>Why study this problem?</a:t>
            </a:r>
            <a:endParaRPr lang="en-US" sz="4400" dirty="0">
              <a:solidFill>
                <a:srgbClr val="0000FF"/>
              </a:solidFill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problem is a cute way of getting people to think about deadlocks</a:t>
            </a:r>
            <a:endParaRPr lang="en-US" dirty="0"/>
          </a:p>
          <a:p>
            <a:r>
              <a:rPr lang="en-US" dirty="0" smtClean="0"/>
              <a:t>Our goal: understand </a:t>
            </a:r>
            <a:r>
              <a:rPr lang="en-US" dirty="0"/>
              <a:t>properties of solutions that work and of solutions that can fail!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</TotalTime>
  <Words>1551</Words>
  <Application>Microsoft Office PowerPoint</Application>
  <PresentationFormat>On-screen Show (4:3)</PresentationFormat>
  <Paragraphs>272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Flow</vt:lpstr>
      <vt:lpstr>Dining Philosophers…. Then Deadlocks (part I)</vt:lpstr>
      <vt:lpstr>Dining Philosophers</vt:lpstr>
      <vt:lpstr>Dining Philosopher’s Problem</vt:lpstr>
      <vt:lpstr>Rules of the Game</vt:lpstr>
      <vt:lpstr>What can go wrong?</vt:lpstr>
      <vt:lpstr>A flawed conceptual solution</vt:lpstr>
      <vt:lpstr>Coding our flawed solution?</vt:lpstr>
      <vt:lpstr>Dining Philosophers Solutions</vt:lpstr>
      <vt:lpstr>Why study this problem?</vt:lpstr>
      <vt:lpstr>Cyclic wait</vt:lpstr>
      <vt:lpstr>Cyclic wait</vt:lpstr>
      <vt:lpstr>Cyclic wait</vt:lpstr>
      <vt:lpstr>Four Conditions for Deadlock</vt:lpstr>
      <vt:lpstr>What about livelock?</vt:lpstr>
      <vt:lpstr>Real World Deadlocks?</vt:lpstr>
      <vt:lpstr>Real World Deadlocks?</vt:lpstr>
      <vt:lpstr>Real World Deadlocks?</vt:lpstr>
      <vt:lpstr>The strange story of “priorité a droite”</vt:lpstr>
      <vt:lpstr>Belgium: “priorité a droite”</vt:lpstr>
      <vt:lpstr>Testing for deadlock</vt:lpstr>
      <vt:lpstr>Testing for deadlock</vt:lpstr>
      <vt:lpstr>Testing for deadlock</vt:lpstr>
      <vt:lpstr>Graph reduction example</vt:lpstr>
      <vt:lpstr>Graph reduction example</vt:lpstr>
      <vt:lpstr>Graph Reduction</vt:lpstr>
      <vt:lpstr>Resource-wait graphs</vt:lpstr>
      <vt:lpstr>Resource-wait graphs</vt:lpstr>
      <vt:lpstr>Reduction rules?</vt:lpstr>
      <vt:lpstr>This graph is reducible: The system is not deadlocked</vt:lpstr>
      <vt:lpstr>This graph is not reducible: The system is deadlocked</vt:lpstr>
      <vt:lpstr>A tricky choice…</vt:lpstr>
      <vt:lpstr>Take-Away: Conditions for Deadlock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Critical Sections with lots of Threads</dc:title>
  <dc:creator>ken</dc:creator>
  <cp:lastModifiedBy>ken</cp:lastModifiedBy>
  <cp:revision>41</cp:revision>
  <dcterms:created xsi:type="dcterms:W3CDTF">2006-08-16T00:00:00Z</dcterms:created>
  <dcterms:modified xsi:type="dcterms:W3CDTF">2009-02-11T13:21:53Z</dcterms:modified>
</cp:coreProperties>
</file>