
<file path=[Content_Types].xml><?xml version="1.0" encoding="utf-8"?>
<Types xmlns="http://schemas.openxmlformats.org/package/2006/content-types">
  <Override PartName="/ppt/slides/slide6.xml" ContentType="application/vnd.openxmlformats-officedocument.presentationml.slide+xml"/>
  <Override PartName="/ppt/slides/slide29.xml" ContentType="application/vnd.openxmlformats-officedocument.presentationml.slide+xml"/>
  <Override PartName="/ppt/slides/slide38.xml" ContentType="application/vnd.openxmlformats-officedocument.presentationml.slide+xml"/>
  <Override PartName="/ppt/slides/slide47.xml" ContentType="application/vnd.openxmlformats-officedocument.presentationml.slide+xml"/>
  <Override PartName="/ppt/slideLayouts/slideLayout8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4.xml" ContentType="application/vnd.openxmlformats-officedocument.presentationml.slide+xml"/>
  <Override PartName="/ppt/slides/slide18.xml" ContentType="application/vnd.openxmlformats-officedocument.presentationml.slide+xml"/>
  <Override PartName="/ppt/slides/slide27.xml" ContentType="application/vnd.openxmlformats-officedocument.presentationml.slide+xml"/>
  <Override PartName="/ppt/slides/slide36.xml" ContentType="application/vnd.openxmlformats-officedocument.presentationml.slide+xml"/>
  <Override PartName="/ppt/slides/slide45.xml" ContentType="application/vnd.openxmlformats-officedocument.presentationml.slide+xml"/>
  <Override PartName="/ppt/slideLayouts/slideLayout4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3.xml" ContentType="application/vnd.openxmlformats-officedocument.theme+xml"/>
  <Override PartName="/ppt/slides/slide2.xml" ContentType="application/vnd.openxmlformats-officedocument.presentationml.slide+xml"/>
  <Override PartName="/ppt/slides/slide16.xml" ContentType="application/vnd.openxmlformats-officedocument.presentationml.slide+xml"/>
  <Override PartName="/ppt/slides/slide25.xml" ContentType="application/vnd.openxmlformats-officedocument.presentationml.slide+xml"/>
  <Override PartName="/ppt/slides/slide34.xml" ContentType="application/vnd.openxmlformats-officedocument.presentationml.slide+xml"/>
  <Override PartName="/ppt/slides/slide43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Default Extension="rels" ContentType="application/vnd.openxmlformats-package.relationships+xml"/>
  <Default Extension="xml" ContentType="application/xml"/>
  <Override PartName="/ppt/slides/slide14.xml" ContentType="application/vnd.openxmlformats-officedocument.presentationml.slide+xml"/>
  <Override PartName="/ppt/slides/slide23.xml" ContentType="application/vnd.openxmlformats-officedocument.presentationml.slide+xml"/>
  <Override PartName="/ppt/slides/slide32.xml" ContentType="application/vnd.openxmlformats-officedocument.presentationml.slide+xml"/>
  <Override PartName="/ppt/slides/slide41.xml" ContentType="application/vnd.openxmlformats-officedocument.presentationml.slide+xml"/>
  <Override PartName="/ppt/slides/slide50.xml" ContentType="application/vnd.openxmlformats-officedocument.presentationml.slide+xml"/>
  <Override PartName="/ppt/notesMasters/notesMaster1.xml" ContentType="application/vnd.openxmlformats-officedocument.presentationml.notesMaster+xml"/>
  <Override PartName="/ppt/slides/slide10.xml" ContentType="application/vnd.openxmlformats-officedocument.presentationml.slide+xml"/>
  <Override PartName="/ppt/slides/slide12.xml" ContentType="application/vnd.openxmlformats-officedocument.presentationml.slide+xml"/>
  <Override PartName="/ppt/slides/slide21.xml" ContentType="application/vnd.openxmlformats-officedocument.presentationml.slide+xml"/>
  <Override PartName="/ppt/slides/slide30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49.xml" ContentType="application/vnd.openxmlformats-officedocument.presentationml.slide+xml"/>
  <Override PartName="/ppt/handoutMasters/handoutMaster1.xml" ContentType="application/vnd.openxmlformats-officedocument.presentationml.handoutMaster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  <Override PartName="/ppt/slides/slide5.xml" ContentType="application/vnd.openxmlformats-officedocument.presentationml.slide+xml"/>
  <Override PartName="/ppt/slides/slide19.xml" ContentType="application/vnd.openxmlformats-officedocument.presentationml.slide+xml"/>
  <Override PartName="/ppt/slides/slide28.xml" ContentType="application/vnd.openxmlformats-officedocument.presentationml.slide+xml"/>
  <Override PartName="/ppt/slides/slide39.xml" ContentType="application/vnd.openxmlformats-officedocument.presentationml.slide+xml"/>
  <Override PartName="/ppt/slides/slide48.xml" ContentType="application/vnd.openxmlformats-officedocument.presentationml.slide+xml"/>
  <Override PartName="/ppt/slideLayouts/slideLayout7.xml" ContentType="application/vnd.openxmlformats-officedocument.presentationml.slideLayout+xml"/>
  <Override PartName="/ppt/notesSlides/notesSlide1.xml" ContentType="application/vnd.openxmlformats-officedocument.presentationml.notesSlide+xml"/>
  <Default Extension="png" ContentType="image/png"/>
  <Override PartName="/ppt/slides/slide3.xml" ContentType="application/vnd.openxmlformats-officedocument.presentationml.slide+xml"/>
  <Override PartName="/ppt/slides/slide17.xml" ContentType="application/vnd.openxmlformats-officedocument.presentationml.slide+xml"/>
  <Override PartName="/ppt/slides/slide26.xml" ContentType="application/vnd.openxmlformats-officedocument.presentationml.slide+xml"/>
  <Override PartName="/ppt/slides/slide37.xml" ContentType="application/vnd.openxmlformats-officedocument.presentationml.slide+xml"/>
  <Override PartName="/ppt/slides/slide46.xml" ContentType="application/vnd.openxmlformats-officedocument.presentationml.slide+xml"/>
  <Override PartName="/ppt/presProps.xml" ContentType="application/vnd.openxmlformats-officedocument.presentationml.presProps+xml"/>
  <Override PartName="/ppt/slideLayouts/slideLayout5.xml" ContentType="application/vnd.openxmlformats-officedocument.presentationml.slideLayout+xml"/>
  <Override PartName="/ppt/theme/theme2.xml" ContentType="application/vnd.openxmlformats-officedocument.theme+xml"/>
  <Override PartName="/ppt/slides/slide1.xml" ContentType="application/vnd.openxmlformats-officedocument.presentationml.slide+xml"/>
  <Override PartName="/ppt/slides/slide15.xml" ContentType="application/vnd.openxmlformats-officedocument.presentationml.slide+xml"/>
  <Override PartName="/ppt/slides/slide24.xml" ContentType="application/vnd.openxmlformats-officedocument.presentationml.slide+xml"/>
  <Override PartName="/ppt/slides/slide33.xml" ContentType="application/vnd.openxmlformats-officedocument.presentationml.slide+xml"/>
  <Override PartName="/ppt/slides/slide35.xml" ContentType="application/vnd.openxmlformats-officedocument.presentationml.slide+xml"/>
  <Override PartName="/ppt/slides/slide44.xml" ContentType="application/vnd.openxmlformats-officedocument.presentationml.slide+xml"/>
  <Default Extension="jpeg" ContentType="image/jpeg"/>
  <Override PartName="/ppt/slideLayouts/slideLayout3.xml" ContentType="application/vnd.openxmlformats-officedocument.presentationml.slideLayout+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22.xml" ContentType="application/vnd.openxmlformats-officedocument.presentationml.slide+xml"/>
  <Override PartName="/ppt/slides/slide31.xml" ContentType="application/vnd.openxmlformats-officedocument.presentationml.slide+xml"/>
  <Override PartName="/ppt/slides/slide42.xml" ContentType="application/vnd.openxmlformats-officedocument.presentationml.slide+xml"/>
  <Override PartName="/ppt/slides/slide51.xml" ContentType="application/vnd.openxmlformats-officedocument.presentationml.slide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1.xml" ContentType="application/vnd.openxmlformats-officedocument.presentationml.slide+xml"/>
  <Override PartName="/ppt/slides/slide20.xml" ContentType="application/vnd.openxmlformats-officedocument.presentationml.slide+xml"/>
  <Override PartName="/ppt/slides/slide40.xml" ContentType="application/vnd.openxmlformats-officedocument.presentationml.slide+xml"/>
  <Override PartName="/ppt/slideLayouts/slideLayout10.xml" ContentType="application/vnd.openxmlformats-officedocument.presentationml.slideLayout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notesMasterIdLst>
    <p:notesMasterId r:id="rId53"/>
  </p:notesMasterIdLst>
  <p:handoutMasterIdLst>
    <p:handoutMasterId r:id="rId54"/>
  </p:handoutMasterIdLst>
  <p:sldIdLst>
    <p:sldId id="256" r:id="rId2"/>
    <p:sldId id="305" r:id="rId3"/>
    <p:sldId id="307" r:id="rId4"/>
    <p:sldId id="259" r:id="rId5"/>
    <p:sldId id="331" r:id="rId6"/>
    <p:sldId id="308" r:id="rId7"/>
    <p:sldId id="314" r:id="rId8"/>
    <p:sldId id="325" r:id="rId9"/>
    <p:sldId id="316" r:id="rId10"/>
    <p:sldId id="327" r:id="rId11"/>
    <p:sldId id="324" r:id="rId12"/>
    <p:sldId id="326" r:id="rId13"/>
    <p:sldId id="264" r:id="rId14"/>
    <p:sldId id="328" r:id="rId15"/>
    <p:sldId id="266" r:id="rId16"/>
    <p:sldId id="329" r:id="rId17"/>
    <p:sldId id="268" r:id="rId18"/>
    <p:sldId id="330" r:id="rId19"/>
    <p:sldId id="270" r:id="rId20"/>
    <p:sldId id="272" r:id="rId21"/>
    <p:sldId id="273" r:id="rId22"/>
    <p:sldId id="303" r:id="rId23"/>
    <p:sldId id="304" r:id="rId24"/>
    <p:sldId id="276" r:id="rId25"/>
    <p:sldId id="306" r:id="rId26"/>
    <p:sldId id="277" r:id="rId27"/>
    <p:sldId id="278" r:id="rId28"/>
    <p:sldId id="279" r:id="rId29"/>
    <p:sldId id="280" r:id="rId30"/>
    <p:sldId id="281" r:id="rId31"/>
    <p:sldId id="282" r:id="rId32"/>
    <p:sldId id="283" r:id="rId33"/>
    <p:sldId id="284" r:id="rId34"/>
    <p:sldId id="285" r:id="rId35"/>
    <p:sldId id="286" r:id="rId36"/>
    <p:sldId id="287" r:id="rId37"/>
    <p:sldId id="288" r:id="rId38"/>
    <p:sldId id="289" r:id="rId39"/>
    <p:sldId id="290" r:id="rId40"/>
    <p:sldId id="291" r:id="rId41"/>
    <p:sldId id="292" r:id="rId42"/>
    <p:sldId id="293" r:id="rId43"/>
    <p:sldId id="294" r:id="rId44"/>
    <p:sldId id="295" r:id="rId45"/>
    <p:sldId id="296" r:id="rId46"/>
    <p:sldId id="297" r:id="rId47"/>
    <p:sldId id="298" r:id="rId48"/>
    <p:sldId id="299" r:id="rId49"/>
    <p:sldId id="300" r:id="rId50"/>
    <p:sldId id="301" r:id="rId51"/>
    <p:sldId id="302" r:id="rId52"/>
  </p:sldIdLst>
  <p:sldSz cx="9144000" cy="6858000" type="screen4x3"/>
  <p:notesSz cx="7315200" cy="96012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00FF"/>
    <a:srgbClr val="FF6D6D"/>
    <a:srgbClr val="0066CC"/>
    <a:srgbClr val="43FF98"/>
  </p:clrMru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>
    <p:restoredLeft sz="15620"/>
    <p:restoredTop sz="94660"/>
  </p:normalViewPr>
  <p:slideViewPr>
    <p:cSldViewPr>
      <p:cViewPr varScale="1">
        <p:scale>
          <a:sx n="99" d="100"/>
          <a:sy n="99" d="100"/>
        </p:scale>
        <p:origin x="-102" y="-66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slide" Target="slides/slide49.xml"/><Relationship Id="rId55" Type="http://schemas.openxmlformats.org/officeDocument/2006/relationships/presProps" Target="pres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41" Type="http://schemas.openxmlformats.org/officeDocument/2006/relationships/slide" Target="slides/slide40.xml"/><Relationship Id="rId54" Type="http://schemas.openxmlformats.org/officeDocument/2006/relationships/handoutMaster" Target="handoutMasters/handoutMaster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notesMaster" Target="notesMasters/notesMaster1.xml"/><Relationship Id="rId58" Type="http://schemas.openxmlformats.org/officeDocument/2006/relationships/tableStyles" Target="tableStyle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57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slide" Target="slides/slide5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56" Type="http://schemas.openxmlformats.org/officeDocument/2006/relationships/viewProps" Target="viewProps.xml"/><Relationship Id="rId8" Type="http://schemas.openxmlformats.org/officeDocument/2006/relationships/slide" Target="slides/slide7.xml"/><Relationship Id="rId51" Type="http://schemas.openxmlformats.org/officeDocument/2006/relationships/slide" Target="slides/slide50.xml"/><Relationship Id="rId3" Type="http://schemas.openxmlformats.org/officeDocument/2006/relationships/slide" Target="slides/slide2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169920" cy="480060"/>
          </a:xfrm>
          <a:prstGeom prst="rect">
            <a:avLst/>
          </a:prstGeom>
        </p:spPr>
        <p:txBody>
          <a:bodyPr vert="horz" lIns="96661" tIns="48331" rIns="96661" bIns="48331" rtlCol="0"/>
          <a:lstStyle>
            <a:lvl1pPr algn="l">
              <a:defRPr sz="13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4143587" y="0"/>
            <a:ext cx="3169920" cy="480060"/>
          </a:xfrm>
          <a:prstGeom prst="rect">
            <a:avLst/>
          </a:prstGeom>
        </p:spPr>
        <p:txBody>
          <a:bodyPr vert="horz" lIns="96661" tIns="48331" rIns="96661" bIns="48331" rtlCol="0"/>
          <a:lstStyle>
            <a:lvl1pPr algn="r">
              <a:defRPr sz="1300"/>
            </a:lvl1pPr>
          </a:lstStyle>
          <a:p>
            <a:fld id="{DF636079-2CDA-49A4-A45C-6FDECE1C2FAF}" type="datetimeFigureOut">
              <a:rPr lang="en-US" smtClean="0"/>
              <a:pPr/>
              <a:t>2/16/2009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9119474"/>
            <a:ext cx="3169920" cy="480060"/>
          </a:xfrm>
          <a:prstGeom prst="rect">
            <a:avLst/>
          </a:prstGeom>
        </p:spPr>
        <p:txBody>
          <a:bodyPr vert="horz" lIns="96661" tIns="48331" rIns="96661" bIns="48331" rtlCol="0" anchor="b"/>
          <a:lstStyle>
            <a:lvl1pPr algn="l">
              <a:defRPr sz="13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4143587" y="9119474"/>
            <a:ext cx="3169920" cy="480060"/>
          </a:xfrm>
          <a:prstGeom prst="rect">
            <a:avLst/>
          </a:prstGeom>
        </p:spPr>
        <p:txBody>
          <a:bodyPr vert="horz" lIns="96661" tIns="48331" rIns="96661" bIns="48331" rtlCol="0" anchor="b"/>
          <a:lstStyle>
            <a:lvl1pPr algn="r">
              <a:defRPr sz="1300"/>
            </a:lvl1pPr>
          </a:lstStyle>
          <a:p>
            <a:fld id="{42021D15-5884-432A-8501-A6A7975CA878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169920" cy="480060"/>
          </a:xfrm>
          <a:prstGeom prst="rect">
            <a:avLst/>
          </a:prstGeom>
        </p:spPr>
        <p:txBody>
          <a:bodyPr vert="horz" lIns="96661" tIns="48331" rIns="96661" bIns="48331" rtlCol="0"/>
          <a:lstStyle>
            <a:lvl1pPr algn="l">
              <a:defRPr sz="1300"/>
            </a:lvl1pPr>
          </a:lstStyle>
          <a:p>
            <a:endParaRPr lang="fr-BE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4143587" y="0"/>
            <a:ext cx="3169920" cy="480060"/>
          </a:xfrm>
          <a:prstGeom prst="rect">
            <a:avLst/>
          </a:prstGeom>
        </p:spPr>
        <p:txBody>
          <a:bodyPr vert="horz" lIns="96661" tIns="48331" rIns="96661" bIns="48331" rtlCol="0"/>
          <a:lstStyle>
            <a:lvl1pPr algn="r">
              <a:defRPr sz="1300"/>
            </a:lvl1pPr>
          </a:lstStyle>
          <a:p>
            <a:fld id="{3AACDDB1-4F72-473F-9637-214E981E02A0}" type="datetimeFigureOut">
              <a:rPr lang="fr-FR" smtClean="0"/>
              <a:pPr/>
              <a:t>16/02/2009</a:t>
            </a:fld>
            <a:endParaRPr lang="fr-BE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257300" y="720725"/>
            <a:ext cx="4800600" cy="360045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6661" tIns="48331" rIns="96661" bIns="48331" rtlCol="0" anchor="ctr"/>
          <a:lstStyle/>
          <a:p>
            <a:endParaRPr lang="fr-BE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31520" y="4560570"/>
            <a:ext cx="5852160" cy="4320540"/>
          </a:xfrm>
          <a:prstGeom prst="rect">
            <a:avLst/>
          </a:prstGeom>
        </p:spPr>
        <p:txBody>
          <a:bodyPr vert="horz" lIns="96661" tIns="48331" rIns="96661" bIns="48331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r-B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9119474"/>
            <a:ext cx="3169920" cy="480060"/>
          </a:xfrm>
          <a:prstGeom prst="rect">
            <a:avLst/>
          </a:prstGeom>
        </p:spPr>
        <p:txBody>
          <a:bodyPr vert="horz" lIns="96661" tIns="48331" rIns="96661" bIns="48331" rtlCol="0" anchor="b"/>
          <a:lstStyle>
            <a:lvl1pPr algn="l">
              <a:defRPr sz="1300"/>
            </a:lvl1pPr>
          </a:lstStyle>
          <a:p>
            <a:endParaRPr lang="fr-B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4143587" y="9119474"/>
            <a:ext cx="3169920" cy="480060"/>
          </a:xfrm>
          <a:prstGeom prst="rect">
            <a:avLst/>
          </a:prstGeom>
        </p:spPr>
        <p:txBody>
          <a:bodyPr vert="horz" lIns="96661" tIns="48331" rIns="96661" bIns="48331" rtlCol="0" anchor="b"/>
          <a:lstStyle>
            <a:lvl1pPr algn="r">
              <a:defRPr sz="1300"/>
            </a:lvl1pPr>
          </a:lstStyle>
          <a:p>
            <a:fld id="{AD0FCCD9-7302-4B99-AE54-6B805AC96DB7}" type="slidenum">
              <a:rPr lang="fr-BE" smtClean="0"/>
              <a:pPr/>
              <a:t>‹#›</a:t>
            </a:fld>
            <a:endParaRPr lang="fr-BE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0D198389-F1E2-4773-92C2-3EFDFA9ACBD1}" type="slidenum">
              <a:rPr lang="en-US"/>
              <a:pPr/>
              <a:t>29</a:t>
            </a:fld>
            <a:endParaRPr lang="en-US"/>
          </a:p>
        </p:txBody>
      </p:sp>
      <p:sp>
        <p:nvSpPr>
          <p:cNvPr id="30722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76867" y="710089"/>
            <a:ext cx="4908973" cy="3623786"/>
          </a:xfrm>
          <a:ln/>
        </p:spPr>
      </p:sp>
      <p:sp>
        <p:nvSpPr>
          <p:cNvPr id="3072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956734" y="4572239"/>
            <a:ext cx="5349239" cy="4333875"/>
          </a:xfrm>
          <a:ln/>
        </p:spPr>
        <p:txBody>
          <a:bodyPr lIns="94906" tIns="47453" rIns="94906" bIns="47453"/>
          <a:lstStyle/>
          <a:p>
            <a:endParaRPr lang="fr-FR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itle 8"/>
          <p:cNvSpPr>
            <a:spLocks noGrp="1"/>
          </p:cNvSpPr>
          <p:nvPr>
            <p:ph type="ctrTitle"/>
          </p:nvPr>
        </p:nvSpPr>
        <p:spPr>
          <a:xfrm>
            <a:off x="533400" y="1371600"/>
            <a:ext cx="7851648" cy="1828800"/>
          </a:xfrm>
          <a:ln>
            <a:noFill/>
          </a:ln>
        </p:spPr>
        <p:txBody>
          <a:bodyPr vert="horz" tIns="0" rIns="18288" bIns="0" anchor="b">
            <a:norm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bevelT w="38100" h="38100"/>
              <a:contourClr>
                <a:schemeClr val="tx2"/>
              </a:contourClr>
            </a:sp3d>
          </a:bodyPr>
          <a:lstStyle>
            <a:lvl1pPr algn="r" rtl="0">
              <a:spcBef>
                <a:spcPct val="0"/>
              </a:spcBef>
              <a:buNone/>
              <a:defRPr sz="5600" b="1">
                <a:ln>
                  <a:noFill/>
                </a:ln>
                <a:solidFill>
                  <a:schemeClr val="accent3">
                    <a:tint val="90000"/>
                    <a:satMod val="120000"/>
                  </a:schemeClr>
                </a:solidFill>
                <a:effectLst>
                  <a:outerShdw blurRad="38100" dist="25400" dir="5400000" algn="tl" rotWithShape="0">
                    <a:srgbClr val="000000">
                      <a:alpha val="43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7" name="Subtitle 16"/>
          <p:cNvSpPr>
            <a:spLocks noGrp="1"/>
          </p:cNvSpPr>
          <p:nvPr>
            <p:ph type="subTitle" idx="1"/>
          </p:nvPr>
        </p:nvSpPr>
        <p:spPr>
          <a:xfrm>
            <a:off x="533400" y="3228536"/>
            <a:ext cx="7854696" cy="1752600"/>
          </a:xfrm>
        </p:spPr>
        <p:txBody>
          <a:bodyPr lIns="0" rIns="18288"/>
          <a:lstStyle>
            <a:lvl1pPr marL="0" marR="45720" indent="0" algn="r">
              <a:buNone/>
              <a:defRPr>
                <a:solidFill>
                  <a:schemeClr val="tx1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en-US" smtClean="0"/>
              <a:t>Click to edit Master subtitle style</a:t>
            </a:r>
            <a:endParaRPr kumimoji="0" lang="en-US"/>
          </a:p>
        </p:txBody>
      </p:sp>
      <p:sp>
        <p:nvSpPr>
          <p:cNvPr id="30" name="Date Placeholder 29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2/16/2009</a:t>
            </a:fld>
            <a:endParaRPr lang="en-US"/>
          </a:p>
        </p:txBody>
      </p:sp>
      <p:sp>
        <p:nvSpPr>
          <p:cNvPr id="19" name="Footer Placeholder 18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27" name="Slide Number Placeholder 2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2/16/2009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0352" y="1316736"/>
            <a:ext cx="7772400" cy="1362456"/>
          </a:xfrm>
          <a:ln>
            <a:noFill/>
          </a:ln>
        </p:spPr>
        <p:txBody>
          <a:bodyPr vert="horz" tIns="0" bIns="0" anchor="b">
            <a:no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bevelT w="38100" h="38100"/>
            </a:sp3d>
          </a:bodyPr>
          <a:lstStyle>
            <a:lvl1pPr algn="l" rtl="0">
              <a:spcBef>
                <a:spcPct val="0"/>
              </a:spcBef>
              <a:buNone/>
              <a:defRPr lang="en-US" sz="5600" b="1" cap="none" baseline="0" dirty="0">
                <a:ln w="635">
                  <a:noFill/>
                </a:ln>
                <a:solidFill>
                  <a:schemeClr val="accent4">
                    <a:tint val="90000"/>
                    <a:satMod val="125000"/>
                  </a:schemeClr>
                </a:solidFill>
                <a:effectLst>
                  <a:outerShdw blurRad="38100" dist="25400" dir="5400000" algn="tl" rotWithShape="0">
                    <a:srgbClr val="000000">
                      <a:alpha val="43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30352" y="2704664"/>
            <a:ext cx="7772400" cy="1509712"/>
          </a:xfrm>
        </p:spPr>
        <p:txBody>
          <a:bodyPr lIns="45720" rIns="45720" anchor="t"/>
          <a:lstStyle>
            <a:lvl1pPr marL="0" indent="0">
              <a:buNone/>
              <a:defRPr sz="2200">
                <a:solidFill>
                  <a:schemeClr val="tx1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2/16/2009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</p:spPr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20085"/>
            <a:ext cx="4038600" cy="4434840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20085"/>
            <a:ext cx="4038600" cy="4434840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2/16/2009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</p:spPr>
        <p:txBody>
          <a:bodyPr tIns="45720" anchor="b"/>
          <a:lstStyle>
            <a:lvl1pPr>
              <a:defRPr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855248"/>
            <a:ext cx="4040188" cy="659352"/>
          </a:xfrm>
        </p:spPr>
        <p:txBody>
          <a:bodyPr lIns="45720" tIns="0" rIns="45720" bIns="0" anchor="ctr">
            <a:noAutofit/>
          </a:bodyPr>
          <a:lstStyle>
            <a:lvl1pPr marL="0" indent="0">
              <a:buNone/>
              <a:defRPr sz="2400" b="1" cap="none" baseline="0">
                <a:solidFill>
                  <a:schemeClr val="tx2"/>
                </a:solidFill>
                <a:effectLst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4645025" y="1859757"/>
            <a:ext cx="4041775" cy="654843"/>
          </a:xfrm>
        </p:spPr>
        <p:txBody>
          <a:bodyPr lIns="45720" tIns="0" rIns="45720" bIns="0" anchor="ctr"/>
          <a:lstStyle>
            <a:lvl1pPr marL="0" indent="0">
              <a:buNone/>
              <a:defRPr sz="2400" b="1" cap="none" baseline="0">
                <a:solidFill>
                  <a:schemeClr val="tx2"/>
                </a:solidFill>
                <a:effectLst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2"/>
          </p:nvPr>
        </p:nvSpPr>
        <p:spPr>
          <a:xfrm>
            <a:off x="457200" y="2514600"/>
            <a:ext cx="4040188" cy="3845720"/>
          </a:xfrm>
        </p:spPr>
        <p:txBody>
          <a:bodyPr tIns="0"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514600"/>
            <a:ext cx="4041775" cy="3845720"/>
          </a:xfrm>
        </p:spPr>
        <p:txBody>
          <a:bodyPr tIns="0"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2/16/2009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305800" cy="1143000"/>
          </a:xfrm>
        </p:spPr>
        <p:txBody>
          <a:bodyPr vert="horz" tIns="45720" bIns="0" anchor="b">
            <a:norm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contourClr>
                <a:schemeClr val="tx2"/>
              </a:contourClr>
            </a:sp3d>
          </a:bodyPr>
          <a:lstStyle>
            <a:lvl1pPr algn="l" rtl="0">
              <a:spcBef>
                <a:spcPct val="0"/>
              </a:spcBef>
              <a:buNone/>
              <a:defRPr sz="5000" b="0">
                <a:ln>
                  <a:noFill/>
                </a:ln>
                <a:solidFill>
                  <a:schemeClr val="tx2"/>
                </a:solidFill>
                <a:effectLst/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2/16/2009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2/16/2009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514352"/>
            <a:ext cx="2743200" cy="1162050"/>
          </a:xfrm>
        </p:spPr>
        <p:txBody>
          <a:bodyPr lIns="0" anchor="b">
            <a:noAutofit/>
          </a:bodyPr>
          <a:lstStyle>
            <a:lvl1pPr algn="l" rtl="0">
              <a:spcBef>
                <a:spcPct val="0"/>
              </a:spcBef>
              <a:buNone/>
              <a:defRPr sz="2600" b="0">
                <a:ln>
                  <a:noFill/>
                </a:ln>
                <a:solidFill>
                  <a:schemeClr val="tx2"/>
                </a:solidFill>
                <a:effectLst/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685800" y="1676400"/>
            <a:ext cx="2743200" cy="4572000"/>
          </a:xfrm>
        </p:spPr>
        <p:txBody>
          <a:bodyPr lIns="18288" rIns="18288"/>
          <a:lstStyle>
            <a:lvl1pPr marL="0" indent="0" algn="l">
              <a:buNone/>
              <a:defRPr sz="1400"/>
            </a:lvl1pPr>
            <a:lvl2pPr indent="0" algn="l">
              <a:buNone/>
              <a:defRPr sz="1200"/>
            </a:lvl2pPr>
            <a:lvl3pPr indent="0" algn="l">
              <a:buNone/>
              <a:defRPr sz="1000"/>
            </a:lvl3pPr>
            <a:lvl4pPr indent="0" algn="l">
              <a:buNone/>
              <a:defRPr sz="900"/>
            </a:lvl4pPr>
            <a:lvl5pPr indent="0" algn="l">
              <a:buNone/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>
          <a:xfrm>
            <a:off x="3575050" y="1676400"/>
            <a:ext cx="5111750" cy="4572000"/>
          </a:xfrm>
        </p:spPr>
        <p:txBody>
          <a:bodyPr tIns="0"/>
          <a:lstStyle>
            <a:lvl1pPr>
              <a:defRPr sz="2800"/>
            </a:lvl1pPr>
            <a:lvl2pPr>
              <a:defRPr sz="2600"/>
            </a:lvl2pPr>
            <a:lvl3pPr>
              <a:defRPr sz="2400"/>
            </a:lvl3pPr>
            <a:lvl4pPr>
              <a:defRPr sz="20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2/16/2009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Snip and Round Single Corner Rectangle 8"/>
          <p:cNvSpPr/>
          <p:nvPr/>
        </p:nvSpPr>
        <p:spPr>
          <a:xfrm rot="420000" flipV="1">
            <a:off x="3165753" y="1108077"/>
            <a:ext cx="5257800" cy="4114800"/>
          </a:xfrm>
          <a:prstGeom prst="snipRoundRect">
            <a:avLst>
              <a:gd name="adj1" fmla="val 0"/>
              <a:gd name="adj2" fmla="val 3646"/>
            </a:avLst>
          </a:prstGeom>
          <a:solidFill>
            <a:srgbClr val="FFFFFF"/>
          </a:solidFill>
          <a:ln w="3175" cap="rnd" cmpd="sng" algn="ctr">
            <a:solidFill>
              <a:srgbClr val="C0C0C0"/>
            </a:solidFill>
            <a:prstDash val="solid"/>
          </a:ln>
          <a:effectLst>
            <a:outerShdw blurRad="63500" dist="38500" dir="7500000" sx="98500" sy="100080" kx="100000" algn="tl" rotWithShape="0">
              <a:srgbClr val="000000">
                <a:alpha val="25000"/>
              </a:srgbClr>
            </a:outerShdw>
          </a:effectLst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2" name="Right Triangle 11"/>
          <p:cNvSpPr/>
          <p:nvPr/>
        </p:nvSpPr>
        <p:spPr>
          <a:xfrm rot="420000" flipV="1">
            <a:off x="8004134" y="5359769"/>
            <a:ext cx="155448" cy="155448"/>
          </a:xfrm>
          <a:prstGeom prst="rtTriangle">
            <a:avLst/>
          </a:prstGeom>
          <a:solidFill>
            <a:srgbClr val="FFFFFF"/>
          </a:solidFill>
          <a:ln w="12700" cap="flat" cmpd="sng" algn="ctr">
            <a:solidFill>
              <a:srgbClr val="FFFFFF"/>
            </a:solidFill>
            <a:prstDash val="solid"/>
            <a:bevel/>
          </a:ln>
          <a:effectLst>
            <a:outerShdw blurRad="19685" dist="6350" dir="12900000" algn="tl" rotWithShape="0">
              <a:srgbClr val="000000">
                <a:alpha val="47000"/>
              </a:srgbClr>
            </a:outerShdw>
          </a:effectLst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1176996"/>
            <a:ext cx="2212848" cy="1582621"/>
          </a:xfrm>
        </p:spPr>
        <p:txBody>
          <a:bodyPr vert="horz" lIns="45720" tIns="45720" rIns="45720" bIns="45720" anchor="b"/>
          <a:lstStyle>
            <a:lvl1pPr algn="l">
              <a:buNone/>
              <a:defRPr sz="2000" b="1">
                <a:solidFill>
                  <a:schemeClr val="tx2"/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09600" y="2828785"/>
            <a:ext cx="2209800" cy="2179320"/>
          </a:xfrm>
        </p:spPr>
        <p:txBody>
          <a:bodyPr lIns="64008" rIns="45720" bIns="45720" anchor="t"/>
          <a:lstStyle>
            <a:lvl1pPr marL="0" indent="0" algn="l">
              <a:spcBef>
                <a:spcPts val="250"/>
              </a:spcBef>
              <a:buFontTx/>
              <a:buNone/>
              <a:defRPr sz="13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2/16/2009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8077200" y="6356350"/>
            <a:ext cx="609600" cy="365125"/>
          </a:xfrm>
        </p:spPr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 rot="420000">
            <a:off x="3485793" y="1199517"/>
            <a:ext cx="4617720" cy="3931920"/>
          </a:xfrm>
          <a:prstGeom prst="rect">
            <a:avLst/>
          </a:prstGeom>
          <a:solidFill>
            <a:schemeClr val="bg2"/>
          </a:solidFill>
          <a:ln w="3000" cap="rnd">
            <a:solidFill>
              <a:srgbClr val="C0C0C0"/>
            </a:solidFill>
            <a:round/>
          </a:ln>
          <a:effectLst/>
        </p:spPr>
        <p:txBody>
          <a:bodyPr/>
          <a:lstStyle>
            <a:lvl1pPr marL="0" indent="0">
              <a:buNone/>
              <a:defRPr sz="3200"/>
            </a:lvl1pPr>
          </a:lstStyle>
          <a:p>
            <a:r>
              <a:rPr kumimoji="0" lang="en-US" smtClean="0"/>
              <a:t>Click icon to add picture</a:t>
            </a:r>
            <a:endParaRPr kumimoji="0" lang="en-US" dirty="0"/>
          </a:p>
        </p:txBody>
      </p:sp>
      <p:sp>
        <p:nvSpPr>
          <p:cNvPr id="10" name="Freeform 9"/>
          <p:cNvSpPr>
            <a:spLocks/>
          </p:cNvSpPr>
          <p:nvPr/>
        </p:nvSpPr>
        <p:spPr bwMode="auto">
          <a:xfrm flipV="1">
            <a:off x="-9525" y="5816600"/>
            <a:ext cx="9163050" cy="104140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6" y="2"/>
              </a:cxn>
              <a:cxn ang="0">
                <a:pos x="2542" y="0"/>
              </a:cxn>
              <a:cxn ang="0">
                <a:pos x="4374" y="367"/>
              </a:cxn>
              <a:cxn ang="0">
                <a:pos x="5766" y="55"/>
              </a:cxn>
              <a:cxn ang="0">
                <a:pos x="5772" y="213"/>
              </a:cxn>
              <a:cxn ang="0">
                <a:pos x="4302" y="439"/>
              </a:cxn>
              <a:cxn ang="0">
                <a:pos x="1488" y="201"/>
              </a:cxn>
              <a:cxn ang="0">
                <a:pos x="0" y="656"/>
              </a:cxn>
              <a:cxn ang="0">
                <a:pos x="6" y="2"/>
              </a:cxn>
            </a:cxnLst>
            <a:rect l="0" t="0" r="0" b="0"/>
            <a:pathLst>
              <a:path w="5772" h="656">
                <a:moveTo>
                  <a:pt x="6" y="2"/>
                </a:moveTo>
                <a:lnTo>
                  <a:pt x="2542" y="0"/>
                </a:lnTo>
                <a:cubicBezTo>
                  <a:pt x="2746" y="101"/>
                  <a:pt x="3828" y="367"/>
                  <a:pt x="4374" y="367"/>
                </a:cubicBezTo>
                <a:cubicBezTo>
                  <a:pt x="4920" y="367"/>
                  <a:pt x="5526" y="152"/>
                  <a:pt x="5766" y="55"/>
                </a:cubicBezTo>
                <a:lnTo>
                  <a:pt x="5772" y="213"/>
                </a:lnTo>
                <a:cubicBezTo>
                  <a:pt x="5670" y="257"/>
                  <a:pt x="5016" y="441"/>
                  <a:pt x="4302" y="439"/>
                </a:cubicBezTo>
                <a:cubicBezTo>
                  <a:pt x="3588" y="437"/>
                  <a:pt x="2205" y="165"/>
                  <a:pt x="1488" y="201"/>
                </a:cubicBezTo>
                <a:cubicBezTo>
                  <a:pt x="750" y="209"/>
                  <a:pt x="270" y="482"/>
                  <a:pt x="0" y="656"/>
                </a:cubicBezTo>
                <a:lnTo>
                  <a:pt x="6" y="2"/>
                </a:lnTo>
                <a:close/>
              </a:path>
            </a:pathLst>
          </a:custGeom>
          <a:gradFill>
            <a:gsLst>
              <a:gs pos="0">
                <a:schemeClr val="accent2">
                  <a:shade val="50000"/>
                  <a:alpha val="45000"/>
                  <a:satMod val="120000"/>
                </a:schemeClr>
              </a:gs>
              <a:gs pos="100000">
                <a:schemeClr val="accent3">
                  <a:shade val="80000"/>
                  <a:alpha val="55000"/>
                  <a:satMod val="155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11" name="Freeform 10"/>
          <p:cNvSpPr>
            <a:spLocks/>
          </p:cNvSpPr>
          <p:nvPr/>
        </p:nvSpPr>
        <p:spPr bwMode="auto">
          <a:xfrm flipV="1">
            <a:off x="4381500" y="6219825"/>
            <a:ext cx="4762500" cy="638175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1668" y="564"/>
              </a:cxn>
              <a:cxn ang="0">
                <a:pos x="3000" y="186"/>
              </a:cxn>
              <a:cxn ang="0">
                <a:pos x="3000" y="6"/>
              </a:cxn>
              <a:cxn ang="0">
                <a:pos x="0" y="0"/>
              </a:cxn>
            </a:cxnLst>
            <a:rect l="0" t="0" r="0" b="0"/>
            <a:pathLst>
              <a:path w="3000" h="595">
                <a:moveTo>
                  <a:pt x="0" y="0"/>
                </a:moveTo>
                <a:cubicBezTo>
                  <a:pt x="174" y="102"/>
                  <a:pt x="1168" y="533"/>
                  <a:pt x="1668" y="564"/>
                </a:cubicBezTo>
                <a:cubicBezTo>
                  <a:pt x="2168" y="595"/>
                  <a:pt x="2778" y="279"/>
                  <a:pt x="3000" y="186"/>
                </a:cubicBezTo>
                <a:lnTo>
                  <a:pt x="3000" y="6"/>
                </a:lnTo>
                <a:lnTo>
                  <a:pt x="0" y="0"/>
                </a:lnTo>
                <a:close/>
              </a:path>
            </a:pathLst>
          </a:custGeom>
          <a:gradFill>
            <a:gsLst>
              <a:gs pos="0">
                <a:schemeClr val="accent3">
                  <a:shade val="50000"/>
                  <a:alpha val="30000"/>
                  <a:satMod val="130000"/>
                </a:schemeClr>
              </a:gs>
              <a:gs pos="80000">
                <a:schemeClr val="accent2">
                  <a:shade val="75000"/>
                  <a:alpha val="45000"/>
                  <a:satMod val="140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2/16/2009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914401"/>
            <a:ext cx="2057400" cy="5211763"/>
          </a:xfrm>
        </p:spPr>
        <p:txBody>
          <a:bodyPr vert="eaVert"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914401"/>
            <a:ext cx="6019800" cy="5211763"/>
          </a:xfrm>
        </p:spPr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2/16/2009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Freeform 6"/>
          <p:cNvSpPr>
            <a:spLocks/>
          </p:cNvSpPr>
          <p:nvPr/>
        </p:nvSpPr>
        <p:spPr bwMode="auto">
          <a:xfrm>
            <a:off x="-9525" y="-7144"/>
            <a:ext cx="9163050" cy="104140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6" y="2"/>
              </a:cxn>
              <a:cxn ang="0">
                <a:pos x="2542" y="0"/>
              </a:cxn>
              <a:cxn ang="0">
                <a:pos x="4374" y="367"/>
              </a:cxn>
              <a:cxn ang="0">
                <a:pos x="5766" y="55"/>
              </a:cxn>
              <a:cxn ang="0">
                <a:pos x="5772" y="213"/>
              </a:cxn>
              <a:cxn ang="0">
                <a:pos x="4302" y="439"/>
              </a:cxn>
              <a:cxn ang="0">
                <a:pos x="1488" y="201"/>
              </a:cxn>
              <a:cxn ang="0">
                <a:pos x="0" y="656"/>
              </a:cxn>
              <a:cxn ang="0">
                <a:pos x="6" y="2"/>
              </a:cxn>
            </a:cxnLst>
            <a:rect l="0" t="0" r="0" b="0"/>
            <a:pathLst>
              <a:path w="5772" h="656">
                <a:moveTo>
                  <a:pt x="6" y="2"/>
                </a:moveTo>
                <a:lnTo>
                  <a:pt x="2542" y="0"/>
                </a:lnTo>
                <a:cubicBezTo>
                  <a:pt x="2746" y="101"/>
                  <a:pt x="3828" y="367"/>
                  <a:pt x="4374" y="367"/>
                </a:cubicBezTo>
                <a:cubicBezTo>
                  <a:pt x="4920" y="367"/>
                  <a:pt x="5526" y="152"/>
                  <a:pt x="5766" y="55"/>
                </a:cubicBezTo>
                <a:lnTo>
                  <a:pt x="5772" y="213"/>
                </a:lnTo>
                <a:cubicBezTo>
                  <a:pt x="5670" y="257"/>
                  <a:pt x="5016" y="441"/>
                  <a:pt x="4302" y="439"/>
                </a:cubicBezTo>
                <a:cubicBezTo>
                  <a:pt x="3588" y="437"/>
                  <a:pt x="2205" y="165"/>
                  <a:pt x="1488" y="201"/>
                </a:cubicBezTo>
                <a:cubicBezTo>
                  <a:pt x="750" y="209"/>
                  <a:pt x="270" y="482"/>
                  <a:pt x="0" y="656"/>
                </a:cubicBezTo>
                <a:lnTo>
                  <a:pt x="6" y="2"/>
                </a:lnTo>
                <a:close/>
              </a:path>
            </a:pathLst>
          </a:custGeom>
          <a:gradFill>
            <a:gsLst>
              <a:gs pos="0">
                <a:schemeClr val="accent2">
                  <a:shade val="50000"/>
                  <a:alpha val="45000"/>
                  <a:satMod val="120000"/>
                </a:schemeClr>
              </a:gs>
              <a:gs pos="100000">
                <a:schemeClr val="accent3">
                  <a:shade val="80000"/>
                  <a:alpha val="55000"/>
                  <a:satMod val="155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8" name="Freeform 7"/>
          <p:cNvSpPr>
            <a:spLocks/>
          </p:cNvSpPr>
          <p:nvPr/>
        </p:nvSpPr>
        <p:spPr bwMode="auto">
          <a:xfrm>
            <a:off x="4381500" y="-7144"/>
            <a:ext cx="4762500" cy="638175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1668" y="564"/>
              </a:cxn>
              <a:cxn ang="0">
                <a:pos x="3000" y="186"/>
              </a:cxn>
              <a:cxn ang="0">
                <a:pos x="3000" y="6"/>
              </a:cxn>
              <a:cxn ang="0">
                <a:pos x="0" y="0"/>
              </a:cxn>
            </a:cxnLst>
            <a:rect l="0" t="0" r="0" b="0"/>
            <a:pathLst>
              <a:path w="3000" h="595">
                <a:moveTo>
                  <a:pt x="0" y="0"/>
                </a:moveTo>
                <a:cubicBezTo>
                  <a:pt x="174" y="102"/>
                  <a:pt x="1168" y="533"/>
                  <a:pt x="1668" y="564"/>
                </a:cubicBezTo>
                <a:cubicBezTo>
                  <a:pt x="2168" y="595"/>
                  <a:pt x="2778" y="279"/>
                  <a:pt x="3000" y="186"/>
                </a:cubicBezTo>
                <a:lnTo>
                  <a:pt x="3000" y="6"/>
                </a:lnTo>
                <a:lnTo>
                  <a:pt x="0" y="0"/>
                </a:lnTo>
                <a:close/>
              </a:path>
            </a:pathLst>
          </a:custGeom>
          <a:gradFill>
            <a:gsLst>
              <a:gs pos="0">
                <a:schemeClr val="accent3">
                  <a:shade val="50000"/>
                  <a:alpha val="30000"/>
                  <a:satMod val="130000"/>
                </a:schemeClr>
              </a:gs>
              <a:gs pos="80000">
                <a:schemeClr val="accent2">
                  <a:shade val="75000"/>
                  <a:alpha val="45000"/>
                  <a:satMod val="140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9" name="Title Placeholder 8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  <a:prstGeom prst="rect">
            <a:avLst/>
          </a:prstGeom>
        </p:spPr>
        <p:txBody>
          <a:bodyPr vert="horz" lIns="0" rIns="0" bIns="0" anchor="b">
            <a:normAutofit/>
          </a:bodyPr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0" name="Text Placeholder 29"/>
          <p:cNvSpPr>
            <a:spLocks noGrp="1"/>
          </p:cNvSpPr>
          <p:nvPr>
            <p:ph type="body" idx="1"/>
          </p:nvPr>
        </p:nvSpPr>
        <p:spPr>
          <a:xfrm>
            <a:off x="457200" y="1935480"/>
            <a:ext cx="8229600" cy="4389120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en-US" smtClean="0"/>
              <a:t>Click to edit Master text styles</a:t>
            </a:r>
          </a:p>
          <a:p>
            <a:pPr lvl="1" eaLnBrk="1" latinLnBrk="0" hangingPunct="1"/>
            <a:r>
              <a:rPr kumimoji="0" lang="en-US" smtClean="0"/>
              <a:t>Second level</a:t>
            </a:r>
          </a:p>
          <a:p>
            <a:pPr lvl="2" eaLnBrk="1" latinLnBrk="0" hangingPunct="1"/>
            <a:r>
              <a:rPr kumimoji="0" lang="en-US" smtClean="0"/>
              <a:t>Third level</a:t>
            </a:r>
          </a:p>
          <a:p>
            <a:pPr lvl="3" eaLnBrk="1" latinLnBrk="0" hangingPunct="1"/>
            <a:r>
              <a:rPr kumimoji="0" lang="en-US" smtClean="0"/>
              <a:t>Fourth level</a:t>
            </a:r>
          </a:p>
          <a:p>
            <a:pPr lvl="4" eaLnBrk="1" latinLnBrk="0" hangingPunct="1"/>
            <a:r>
              <a:rPr kumimoji="0" lang="en-US" smtClean="0"/>
              <a:t>Fifth level</a:t>
            </a:r>
            <a:endParaRPr kumimoji="0" lang="en-US"/>
          </a:p>
        </p:txBody>
      </p:sp>
      <p:sp>
        <p:nvSpPr>
          <p:cNvPr id="10" name="Date Placeholder 9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l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2/16/2009</a:t>
            </a:fld>
            <a:endParaRPr lang="en-US"/>
          </a:p>
        </p:txBody>
      </p:sp>
      <p:sp>
        <p:nvSpPr>
          <p:cNvPr id="22" name="Footer Placeholder 21"/>
          <p:cNvSpPr>
            <a:spLocks noGrp="1"/>
          </p:cNvSpPr>
          <p:nvPr>
            <p:ph type="ftr" sz="quarter" idx="3"/>
          </p:nvPr>
        </p:nvSpPr>
        <p:spPr>
          <a:xfrm>
            <a:off x="2667000" y="6356350"/>
            <a:ext cx="33528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l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18" name="Slide Number Placeholder 17"/>
          <p:cNvSpPr>
            <a:spLocks noGrp="1"/>
          </p:cNvSpPr>
          <p:nvPr>
            <p:ph type="sldNum" sz="quarter" idx="4"/>
          </p:nvPr>
        </p:nvSpPr>
        <p:spPr>
          <a:xfrm>
            <a:off x="7924800" y="6356350"/>
            <a:ext cx="7620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r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grpSp>
        <p:nvGrpSpPr>
          <p:cNvPr id="2" name="Group 1"/>
          <p:cNvGrpSpPr/>
          <p:nvPr/>
        </p:nvGrpSpPr>
        <p:grpSpPr>
          <a:xfrm>
            <a:off x="-19017" y="202408"/>
            <a:ext cx="9180548" cy="649224"/>
            <a:chOff x="-19045" y="216550"/>
            <a:chExt cx="9180548" cy="649224"/>
          </a:xfrm>
        </p:grpSpPr>
        <p:sp>
          <p:nvSpPr>
            <p:cNvPr id="12" name="Freeform 11"/>
            <p:cNvSpPr>
              <a:spLocks/>
            </p:cNvSpPr>
            <p:nvPr/>
          </p:nvSpPr>
          <p:spPr bwMode="auto">
            <a:xfrm rot="21435692">
              <a:off x="-19045" y="216550"/>
              <a:ext cx="9163050" cy="649224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966"/>
                </a:cxn>
                <a:cxn ang="0">
                  <a:pos x="1608" y="282"/>
                </a:cxn>
                <a:cxn ang="0">
                  <a:pos x="4110" y="1008"/>
                </a:cxn>
                <a:cxn ang="0">
                  <a:pos x="5772" y="0"/>
                </a:cxn>
              </a:cxnLst>
              <a:rect l="0" t="0" r="0" b="0"/>
              <a:pathLst>
                <a:path w="5772" h="1055">
                  <a:moveTo>
                    <a:pt x="0" y="966"/>
                  </a:moveTo>
                  <a:cubicBezTo>
                    <a:pt x="282" y="738"/>
                    <a:pt x="923" y="275"/>
                    <a:pt x="1608" y="282"/>
                  </a:cubicBezTo>
                  <a:cubicBezTo>
                    <a:pt x="2293" y="289"/>
                    <a:pt x="3416" y="1055"/>
                    <a:pt x="4110" y="1008"/>
                  </a:cubicBezTo>
                  <a:cubicBezTo>
                    <a:pt x="4804" y="961"/>
                    <a:pt x="5426" y="210"/>
                    <a:pt x="5772" y="0"/>
                  </a:cubicBezTo>
                </a:path>
              </a:pathLst>
            </a:custGeom>
            <a:noFill/>
            <a:ln w="10795" cap="flat" cmpd="sng" algn="ctr">
              <a:gradFill>
                <a:gsLst>
                  <a:gs pos="74000">
                    <a:schemeClr val="accent3">
                      <a:shade val="75000"/>
                    </a:schemeClr>
                  </a:gs>
                  <a:gs pos="86000">
                    <a:schemeClr val="tx1">
                      <a:alpha val="29000"/>
                    </a:schemeClr>
                  </a:gs>
                  <a:gs pos="16000">
                    <a:schemeClr val="accent2">
                      <a:shade val="75000"/>
                      <a:alpha val="56000"/>
                    </a:schemeClr>
                  </a:gs>
                </a:gsLst>
                <a:lin ang="5400000" scaled="1"/>
              </a:gra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/>
            <a:p>
              <a:endParaRPr kumimoji="0" lang="en-US"/>
            </a:p>
          </p:txBody>
        </p:sp>
        <p:sp>
          <p:nvSpPr>
            <p:cNvPr id="13" name="Freeform 12"/>
            <p:cNvSpPr>
              <a:spLocks/>
            </p:cNvSpPr>
            <p:nvPr/>
          </p:nvSpPr>
          <p:spPr bwMode="auto">
            <a:xfrm rot="21435692">
              <a:off x="-14309" y="290003"/>
              <a:ext cx="9175812" cy="530352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732"/>
                </a:cxn>
                <a:cxn ang="0">
                  <a:pos x="1638" y="228"/>
                </a:cxn>
                <a:cxn ang="0">
                  <a:pos x="4122" y="816"/>
                </a:cxn>
                <a:cxn ang="0">
                  <a:pos x="5766" y="0"/>
                </a:cxn>
              </a:cxnLst>
              <a:rect l="0" t="0" r="0" b="0"/>
              <a:pathLst>
                <a:path w="5766" h="854">
                  <a:moveTo>
                    <a:pt x="0" y="732"/>
                  </a:moveTo>
                  <a:cubicBezTo>
                    <a:pt x="273" y="647"/>
                    <a:pt x="951" y="214"/>
                    <a:pt x="1638" y="228"/>
                  </a:cubicBezTo>
                  <a:cubicBezTo>
                    <a:pt x="2325" y="242"/>
                    <a:pt x="3434" y="854"/>
                    <a:pt x="4122" y="816"/>
                  </a:cubicBezTo>
                  <a:cubicBezTo>
                    <a:pt x="4810" y="778"/>
                    <a:pt x="5424" y="170"/>
                    <a:pt x="5766" y="0"/>
                  </a:cubicBezTo>
                </a:path>
              </a:pathLst>
            </a:custGeom>
            <a:noFill/>
            <a:ln w="9525" cap="flat" cmpd="sng" algn="ctr">
              <a:gradFill>
                <a:gsLst>
                  <a:gs pos="74000">
                    <a:schemeClr val="accent4"/>
                  </a:gs>
                  <a:gs pos="44000">
                    <a:schemeClr val="accent1"/>
                  </a:gs>
                  <a:gs pos="33000">
                    <a:schemeClr val="accent2">
                      <a:alpha val="56000"/>
                    </a:schemeClr>
                  </a:gs>
                </a:gsLst>
                <a:lin ang="5400000" scaled="1"/>
              </a:gra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/>
            <a:p>
              <a:endParaRPr kumimoji="0" lang="en-US"/>
            </a:p>
          </p:txBody>
        </p:sp>
      </p:grp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rtl="0" eaLnBrk="1" latinLnBrk="0" hangingPunct="1">
        <a:spcBef>
          <a:spcPct val="0"/>
        </a:spcBef>
        <a:buNone/>
        <a:defRPr kumimoji="0" sz="5000" b="0" kern="1200">
          <a:ln>
            <a:noFill/>
          </a:ln>
          <a:solidFill>
            <a:schemeClr val="tx2"/>
          </a:solidFill>
          <a:effectLst/>
          <a:latin typeface="+mj-lt"/>
          <a:ea typeface="+mj-ea"/>
          <a:cs typeface="+mj-cs"/>
        </a:defRPr>
      </a:lvl1pPr>
    </p:titleStyle>
    <p:bodyStyle>
      <a:lvl1pPr marL="274320" indent="-274320" algn="l" rtl="0" eaLnBrk="1" latinLnBrk="0" hangingPunct="1">
        <a:spcBef>
          <a:spcPct val="20000"/>
        </a:spcBef>
        <a:buClr>
          <a:schemeClr val="accent3"/>
        </a:buClr>
        <a:buSzPct val="95000"/>
        <a:buFont typeface="Wingdings 2"/>
        <a:buChar char=""/>
        <a:defRPr kumimoji="0" sz="2600" kern="1200">
          <a:solidFill>
            <a:schemeClr val="tx1"/>
          </a:solidFill>
          <a:latin typeface="+mn-lt"/>
          <a:ea typeface="+mn-ea"/>
          <a:cs typeface="+mn-cs"/>
        </a:defRPr>
      </a:lvl1pPr>
      <a:lvl2pPr marL="640080" indent="-246888" algn="l" rtl="0" eaLnBrk="1" latinLnBrk="0" hangingPunct="1">
        <a:spcBef>
          <a:spcPct val="20000"/>
        </a:spcBef>
        <a:buClr>
          <a:schemeClr val="accent1"/>
        </a:buClr>
        <a:buSzPct val="85000"/>
        <a:buFont typeface="Wingdings 2"/>
        <a:buChar char=""/>
        <a:defRPr kumimoji="0"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indent="-246888" algn="l" rtl="0" eaLnBrk="1" latinLnBrk="0" hangingPunct="1">
        <a:spcBef>
          <a:spcPct val="20000"/>
        </a:spcBef>
        <a:buClr>
          <a:schemeClr val="accent2"/>
        </a:buClr>
        <a:buSzPct val="70000"/>
        <a:buFont typeface="Wingdings 2"/>
        <a:buChar char=""/>
        <a:defRPr kumimoji="0" sz="2100" kern="1200">
          <a:solidFill>
            <a:schemeClr val="tx1"/>
          </a:solidFill>
          <a:latin typeface="+mn-lt"/>
          <a:ea typeface="+mn-ea"/>
          <a:cs typeface="+mn-cs"/>
        </a:defRPr>
      </a:lvl3pPr>
      <a:lvl4pPr marL="1188720" indent="-210312" algn="l" rtl="0" eaLnBrk="1" latinLnBrk="0" hangingPunct="1">
        <a:spcBef>
          <a:spcPct val="20000"/>
        </a:spcBef>
        <a:buClr>
          <a:schemeClr val="accent3"/>
        </a:buClr>
        <a:buSzPct val="65000"/>
        <a:buFont typeface="Wingdings 2"/>
        <a:buChar char="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463040" indent="-210312" algn="l" rtl="0" eaLnBrk="1" latinLnBrk="0" hangingPunct="1">
        <a:spcBef>
          <a:spcPct val="20000"/>
        </a:spcBef>
        <a:buClr>
          <a:schemeClr val="accent4"/>
        </a:buClr>
        <a:buSzPct val="65000"/>
        <a:buFont typeface="Wingdings 2"/>
        <a:buChar char="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1737360" indent="-210312" algn="l" rtl="0" eaLnBrk="1" latinLnBrk="0" hangingPunct="1">
        <a:spcBef>
          <a:spcPct val="20000"/>
        </a:spcBef>
        <a:buClr>
          <a:schemeClr val="accent5"/>
        </a:buClr>
        <a:buSzPct val="80000"/>
        <a:buFont typeface="Wingdings 2"/>
        <a:buChar char="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1920240" indent="-182880" algn="l" rtl="0" eaLnBrk="1" latinLnBrk="0" hangingPunct="1">
        <a:spcBef>
          <a:spcPct val="20000"/>
        </a:spcBef>
        <a:buClr>
          <a:schemeClr val="accent6"/>
        </a:buClr>
        <a:buSzPct val="80000"/>
        <a:buFont typeface="Wingdings 2"/>
        <a:buChar char="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2194560" indent="-182880" algn="l" rtl="0" eaLnBrk="1" latinLnBrk="0" hangingPunct="1">
        <a:spcBef>
          <a:spcPct val="20000"/>
        </a:spcBef>
        <a:buClr>
          <a:schemeClr val="tx2"/>
        </a:buClr>
        <a:buChar char="•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468880" indent="-182880" algn="l" rtl="0" eaLnBrk="1" latinLnBrk="0" hangingPunct="1">
        <a:spcBef>
          <a:spcPct val="20000"/>
        </a:spcBef>
        <a:buClr>
          <a:schemeClr val="tx2"/>
        </a:buClr>
        <a:buFontTx/>
        <a:buChar char="•"/>
        <a:defRPr kumimoji="0" sz="1400" kern="1200" baseline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hyperlink" Target="http://images.google.com/imgres?imgurl=http://www.progets.com/simpsons/pics/the%20comic%20book%20guy%20pondering.gif&amp;imgrefurl=http://dcprosportsreport.com/?p=2162&amp;usg=__WP5v5q43Z7WXp6o9fxv4l7tUaUk=&amp;h=381&amp;w=299&amp;sz=22&amp;hl=en&amp;start=1&amp;tbnid=go_4B8KVIxOaDM:&amp;tbnh=123&amp;tbnw=97&amp;prev=/images?q=guy+with+smoke+from+head&amp;hl=en&amp;rls=com.microsoft:en-us:IE-SearchBox&amp;rlz=1I7GGLD" TargetMode="Externa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3.jpeg"/><Relationship Id="rId4" Type="http://schemas.openxmlformats.org/officeDocument/2006/relationships/hyperlink" Target="http://images.google.com/imgres?imgurl=http://www.planetargon.com/files/~robby/einstein_ar.jpg&amp;imgrefurl=http://www.robbyonrails.com/articles/2005/11/page/3&amp;usg=__UjNg9U4sH86Dd0oHU6BobUufyuo=&amp;h=300&amp;w=400&amp;sz=26&amp;hl=en&amp;start=72&amp;tbnid=nJnS6_FTjQ8zLM:&amp;tbnh=93&amp;tbnw=124&amp;prev=/images?q=einstein&amp;start=60&amp;ndsp=20&amp;hl=en&amp;rls=com.microsoft:en-us:IE-SearchBox&amp;rlz=1I7GGLD&amp;sa=N" TargetMode="Externa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6.xml"/></Relationships>
</file>

<file path=ppt/slides/_rels/slide4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4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4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4" name="Rectangle 2"/>
          <p:cNvSpPr>
            <a:spLocks noGrp="1" noChangeArrowheads="1"/>
          </p:cNvSpPr>
          <p:nvPr>
            <p:ph type="ctrTitle"/>
          </p:nvPr>
        </p:nvSpPr>
        <p:spPr/>
        <p:txBody>
          <a:bodyPr>
            <a:noAutofit/>
          </a:bodyPr>
          <a:lstStyle/>
          <a:p>
            <a:r>
              <a:rPr lang="en-US" sz="4800" dirty="0" smtClean="0">
                <a:solidFill>
                  <a:srgbClr val="43FF98"/>
                </a:solidFill>
              </a:rPr>
              <a:t>A two-part lecture.</a:t>
            </a:r>
            <a:br>
              <a:rPr lang="en-US" sz="4800" dirty="0" smtClean="0">
                <a:solidFill>
                  <a:srgbClr val="43FF98"/>
                </a:solidFill>
              </a:rPr>
            </a:br>
            <a:r>
              <a:rPr lang="en-US" sz="4800" dirty="0" smtClean="0">
                <a:solidFill>
                  <a:srgbClr val="43FF98"/>
                </a:solidFill>
              </a:rPr>
              <a:t>First: Some Monitor Examples</a:t>
            </a:r>
            <a:br>
              <a:rPr lang="en-US" sz="4800" dirty="0" smtClean="0">
                <a:solidFill>
                  <a:srgbClr val="43FF98"/>
                </a:solidFill>
              </a:rPr>
            </a:br>
            <a:r>
              <a:rPr lang="en-US" sz="4800" dirty="0" smtClean="0">
                <a:solidFill>
                  <a:srgbClr val="43FF98"/>
                </a:solidFill>
              </a:rPr>
              <a:t>Then: Discussion of Scheduling</a:t>
            </a:r>
            <a:endParaRPr lang="en-US" sz="4800" dirty="0">
              <a:solidFill>
                <a:srgbClr val="43FF98"/>
              </a:solidFill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US" dirty="0" smtClean="0"/>
          </a:p>
          <a:p>
            <a:r>
              <a:rPr lang="en-US" dirty="0" smtClean="0"/>
              <a:t>Ken </a:t>
            </a:r>
            <a:r>
              <a:rPr lang="en-US" dirty="0" err="1" smtClean="0"/>
              <a:t>Birman</a:t>
            </a:r>
            <a:endParaRPr lang="fr-BE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Review: Monitors</a:t>
            </a:r>
            <a:endParaRPr lang="fr-BE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935480"/>
            <a:ext cx="8458200" cy="4389120"/>
          </a:xfrm>
        </p:spPr>
        <p:txBody>
          <a:bodyPr/>
          <a:lstStyle/>
          <a:p>
            <a:r>
              <a:rPr lang="en-US" dirty="0" smtClean="0"/>
              <a:t>Why review something we just covered?</a:t>
            </a:r>
          </a:p>
          <a:p>
            <a:pPr lvl="1"/>
            <a:r>
              <a:rPr lang="en-US" dirty="0" smtClean="0"/>
              <a:t>People find it hard to get into the “concurrency mindset”</a:t>
            </a:r>
          </a:p>
          <a:p>
            <a:pPr lvl="1"/>
            <a:r>
              <a:rPr lang="en-US" dirty="0" smtClean="0"/>
              <a:t>It takes time to get used to this style of coding, and to thinking about the correctness of concurrent objects</a:t>
            </a:r>
          </a:p>
          <a:p>
            <a:pPr lvl="1"/>
            <a:endParaRPr lang="en-US" dirty="0" smtClean="0"/>
          </a:p>
          <a:p>
            <a:r>
              <a:rPr lang="en-US" dirty="0" smtClean="0"/>
              <a:t>So: review a little, then discuss a related topic, and then (next time) tackle a new concurrency issue</a:t>
            </a:r>
          </a:p>
          <a:p>
            <a:pPr lvl="1"/>
            <a:r>
              <a:rPr lang="en-US" dirty="0" smtClean="0"/>
              <a:t>Yes, this isn’t “linear”…</a:t>
            </a:r>
          </a:p>
          <a:p>
            <a:pPr lvl="1"/>
            <a:r>
              <a:rPr lang="en-US" dirty="0" smtClean="0"/>
              <a:t>… but avoids “too much, too fast” …</a:t>
            </a:r>
            <a:endParaRPr lang="fr-BE" dirty="0"/>
          </a:p>
        </p:txBody>
      </p:sp>
      <p:pic>
        <p:nvPicPr>
          <p:cNvPr id="1026" name="Picture 2" descr="http://tbn0.google.com/images?q=tbn:go_4B8KVIxOaDM:http://www.progets.com/simpsons/pics/the%2520comic%2520book%2520guy%2520pondering.gif">
            <a:hlinkClick r:id="rId2"/>
          </p:cNvPr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6096000" y="5334000"/>
            <a:ext cx="923925" cy="1171575"/>
          </a:xfrm>
          <a:prstGeom prst="rect">
            <a:avLst/>
          </a:prstGeom>
          <a:noFill/>
        </p:spPr>
      </p:pic>
      <p:sp>
        <p:nvSpPr>
          <p:cNvPr id="5" name="Rectangular Callout 4"/>
          <p:cNvSpPr/>
          <p:nvPr/>
        </p:nvSpPr>
        <p:spPr>
          <a:xfrm>
            <a:off x="7010400" y="4648200"/>
            <a:ext cx="1143000" cy="533400"/>
          </a:xfrm>
          <a:prstGeom prst="wedgeRectCallout">
            <a:avLst>
              <a:gd name="adj1" fmla="val -69109"/>
              <a:gd name="adj2" fmla="val 95013"/>
            </a:avLst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b="1" dirty="0" smtClean="0"/>
              <a:t>Huh?</a:t>
            </a:r>
            <a:endParaRPr lang="fr-BE" b="1" dirty="0"/>
          </a:p>
        </p:txBody>
      </p:sp>
      <p:pic>
        <p:nvPicPr>
          <p:cNvPr id="1028" name="Picture 4" descr="http://tbn2.google.com/images?q=tbn:nJnS6_FTjQ8zLM:http://www.planetargon.com/files/~robby/einstein_ar.jpg">
            <a:hlinkClick r:id="rId4"/>
          </p:cNvPr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7543800" y="5362575"/>
            <a:ext cx="1181100" cy="885825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626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76200"/>
            <a:ext cx="8305800" cy="1143000"/>
          </a:xfrm>
        </p:spPr>
        <p:txBody>
          <a:bodyPr/>
          <a:lstStyle/>
          <a:p>
            <a:r>
              <a:rPr lang="en-US" sz="4000" dirty="0">
                <a:solidFill>
                  <a:srgbClr val="0000FF"/>
                </a:solidFill>
              </a:rPr>
              <a:t>Producer Consumer using Monitors</a:t>
            </a:r>
          </a:p>
        </p:txBody>
      </p:sp>
      <p:sp>
        <p:nvSpPr>
          <p:cNvPr id="6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8581B83-AB61-47F1-A610-1E8593F3252A}" type="slidenum">
              <a:rPr lang="en-US"/>
              <a:pPr/>
              <a:t>3</a:t>
            </a:fld>
            <a:endParaRPr lang="en-US"/>
          </a:p>
        </p:txBody>
      </p:sp>
      <p:sp>
        <p:nvSpPr>
          <p:cNvPr id="26628" name="Text Box 4"/>
          <p:cNvSpPr txBox="1">
            <a:spLocks noChangeArrowheads="1"/>
          </p:cNvSpPr>
          <p:nvPr/>
        </p:nvSpPr>
        <p:spPr bwMode="auto">
          <a:xfrm>
            <a:off x="457200" y="1387475"/>
            <a:ext cx="4953000" cy="5755422"/>
          </a:xfrm>
          <a:prstGeom prst="rect">
            <a:avLst/>
          </a:prstGeom>
          <a:noFill/>
          <a:ln w="12700">
            <a:noFill/>
            <a:miter lim="800000"/>
            <a:headEnd type="none" w="sm" len="sm"/>
            <a:tailEnd type="none" w="sm" len="sm"/>
          </a:ln>
          <a:effectLst/>
        </p:spPr>
        <p:txBody>
          <a:bodyPr wrap="square">
            <a:spAutoFit/>
          </a:bodyPr>
          <a:lstStyle/>
          <a:p>
            <a:r>
              <a:rPr lang="en-US" sz="1600" dirty="0" smtClean="0"/>
              <a:t>public class </a:t>
            </a:r>
            <a:r>
              <a:rPr lang="en-US" sz="1600" dirty="0" err="1" smtClean="0"/>
              <a:t>Producer_Consumer</a:t>
            </a:r>
            <a:r>
              <a:rPr lang="en-US" sz="1600" dirty="0" smtClean="0"/>
              <a:t> {</a:t>
            </a:r>
            <a:br>
              <a:rPr lang="en-US" sz="1600" dirty="0" smtClean="0"/>
            </a:br>
            <a:r>
              <a:rPr lang="en-US" sz="1600" dirty="0" smtClean="0"/>
              <a:t>    </a:t>
            </a:r>
            <a:r>
              <a:rPr lang="en-US" sz="1600" dirty="0" err="1" smtClean="0"/>
              <a:t>int</a:t>
            </a:r>
            <a:r>
              <a:rPr lang="en-US" sz="1600" dirty="0" smtClean="0"/>
              <a:t> N;</a:t>
            </a:r>
            <a:br>
              <a:rPr lang="en-US" sz="1600" dirty="0" smtClean="0"/>
            </a:br>
            <a:r>
              <a:rPr lang="en-US" sz="1600" dirty="0" smtClean="0"/>
              <a:t>    Object[]  </a:t>
            </a:r>
            <a:r>
              <a:rPr lang="en-US" sz="1600" dirty="0" err="1" smtClean="0"/>
              <a:t>buf</a:t>
            </a:r>
            <a:r>
              <a:rPr lang="en-US" sz="1600" dirty="0" smtClean="0"/>
              <a:t>;</a:t>
            </a:r>
            <a:br>
              <a:rPr lang="en-US" sz="1600" dirty="0" smtClean="0"/>
            </a:br>
            <a:r>
              <a:rPr lang="en-US" sz="1600" dirty="0" smtClean="0"/>
              <a:t>    </a:t>
            </a:r>
            <a:r>
              <a:rPr lang="en-US" sz="1600" dirty="0" err="1" smtClean="0"/>
              <a:t>int</a:t>
            </a:r>
            <a:r>
              <a:rPr lang="en-US" sz="1600" dirty="0" smtClean="0"/>
              <a:t> n = 0, tail = 0, head = 0;</a:t>
            </a:r>
            <a:br>
              <a:rPr lang="en-US" sz="1600" dirty="0" smtClean="0"/>
            </a:br>
            <a:r>
              <a:rPr lang="en-US" sz="1600" dirty="0" smtClean="0"/>
              <a:t>    Object </a:t>
            </a:r>
            <a:r>
              <a:rPr lang="en-US" sz="1600" dirty="0" err="1" smtClean="0"/>
              <a:t>not_empty</a:t>
            </a:r>
            <a:r>
              <a:rPr lang="en-US" sz="1600" dirty="0" smtClean="0"/>
              <a:t> = new Object();</a:t>
            </a:r>
          </a:p>
          <a:p>
            <a:r>
              <a:rPr lang="en-US" sz="1600" dirty="0" smtClean="0"/>
              <a:t>    Object </a:t>
            </a:r>
            <a:r>
              <a:rPr lang="en-US" sz="1600" dirty="0" err="1" smtClean="0"/>
              <a:t>not_full</a:t>
            </a:r>
            <a:r>
              <a:rPr lang="en-US" sz="1600" dirty="0" smtClean="0"/>
              <a:t> = new Object();</a:t>
            </a:r>
          </a:p>
          <a:p>
            <a:r>
              <a:rPr lang="en-US" sz="1600" dirty="0" smtClean="0"/>
              <a:t/>
            </a:r>
            <a:br>
              <a:rPr lang="en-US" sz="1600" dirty="0" smtClean="0"/>
            </a:br>
            <a:r>
              <a:rPr lang="en-US" sz="1600" dirty="0" smtClean="0"/>
              <a:t>    public </a:t>
            </a:r>
            <a:r>
              <a:rPr lang="en-US" sz="1600" dirty="0" err="1" smtClean="0"/>
              <a:t>Producer_Consumer</a:t>
            </a:r>
            <a:r>
              <a:rPr lang="en-US" sz="1600" dirty="0" smtClean="0"/>
              <a:t>(</a:t>
            </a:r>
            <a:r>
              <a:rPr lang="en-US" sz="1600" dirty="0" err="1" smtClean="0"/>
              <a:t>int</a:t>
            </a:r>
            <a:r>
              <a:rPr lang="en-US" sz="1600" dirty="0" smtClean="0"/>
              <a:t> </a:t>
            </a:r>
            <a:r>
              <a:rPr lang="en-US" sz="1600" dirty="0" err="1" smtClean="0"/>
              <a:t>len</a:t>
            </a:r>
            <a:r>
              <a:rPr lang="en-US" sz="1600" dirty="0" smtClean="0"/>
              <a:t>) {</a:t>
            </a:r>
            <a:br>
              <a:rPr lang="en-US" sz="1600" dirty="0" smtClean="0"/>
            </a:br>
            <a:r>
              <a:rPr lang="en-US" sz="1600" dirty="0" smtClean="0"/>
              <a:t>        </a:t>
            </a:r>
            <a:r>
              <a:rPr lang="en-US" sz="1600" dirty="0" err="1" smtClean="0"/>
              <a:t>buf</a:t>
            </a:r>
            <a:r>
              <a:rPr lang="en-US" sz="1600" dirty="0" smtClean="0"/>
              <a:t> = new object[</a:t>
            </a:r>
            <a:r>
              <a:rPr lang="en-US" sz="1600" dirty="0" err="1" smtClean="0"/>
              <a:t>len</a:t>
            </a:r>
            <a:r>
              <a:rPr lang="en-US" sz="1600" dirty="0" smtClean="0"/>
              <a:t>];</a:t>
            </a:r>
            <a:br>
              <a:rPr lang="en-US" sz="1600" dirty="0" smtClean="0"/>
            </a:br>
            <a:r>
              <a:rPr lang="en-US" sz="1600" dirty="0" smtClean="0"/>
              <a:t>        N = </a:t>
            </a:r>
            <a:r>
              <a:rPr lang="en-US" sz="1600" dirty="0" err="1" smtClean="0"/>
              <a:t>len</a:t>
            </a:r>
            <a:r>
              <a:rPr lang="en-US" sz="1600" dirty="0" smtClean="0"/>
              <a:t>;</a:t>
            </a:r>
            <a:br>
              <a:rPr lang="en-US" sz="1600" dirty="0" smtClean="0"/>
            </a:br>
            <a:r>
              <a:rPr lang="en-US" sz="1600" dirty="0" smtClean="0"/>
              <a:t>    }</a:t>
            </a:r>
            <a:br>
              <a:rPr lang="en-US" sz="1600" dirty="0" smtClean="0"/>
            </a:br>
            <a:r>
              <a:rPr lang="en-US" sz="1600" dirty="0" smtClean="0"/>
              <a:t/>
            </a:r>
            <a:br>
              <a:rPr lang="en-US" sz="1600" dirty="0" smtClean="0"/>
            </a:br>
            <a:r>
              <a:rPr lang="en-US" sz="1600" dirty="0" smtClean="0"/>
              <a:t>    public void put(Object </a:t>
            </a:r>
            <a:r>
              <a:rPr lang="en-US" sz="1600" dirty="0" err="1" smtClean="0"/>
              <a:t>obj</a:t>
            </a:r>
            <a:r>
              <a:rPr lang="en-US" sz="1600" dirty="0" smtClean="0"/>
              <a:t>) {</a:t>
            </a:r>
            <a:br>
              <a:rPr lang="en-US" sz="1600" dirty="0" smtClean="0"/>
            </a:br>
            <a:r>
              <a:rPr lang="en-US" sz="1600" dirty="0" smtClean="0"/>
              <a:t>        synchronized(</a:t>
            </a:r>
            <a:r>
              <a:rPr lang="en-US" sz="1600" dirty="0" err="1" smtClean="0"/>
              <a:t>not_full</a:t>
            </a:r>
            <a:r>
              <a:rPr lang="en-US" sz="1600" dirty="0" smtClean="0"/>
              <a:t>) {</a:t>
            </a:r>
          </a:p>
          <a:p>
            <a:r>
              <a:rPr lang="en-US" sz="1600" dirty="0" smtClean="0"/>
              <a:t>            while(n == N)</a:t>
            </a:r>
            <a:br>
              <a:rPr lang="en-US" sz="1600" dirty="0" smtClean="0"/>
            </a:br>
            <a:r>
              <a:rPr lang="en-US" sz="1600" dirty="0" smtClean="0"/>
              <a:t>                 </a:t>
            </a:r>
            <a:r>
              <a:rPr lang="en-US" sz="1600" dirty="0" err="1" smtClean="0"/>
              <a:t>not_full.wait</a:t>
            </a:r>
            <a:r>
              <a:rPr lang="en-US" sz="1600" dirty="0" smtClean="0"/>
              <a:t>(); </a:t>
            </a:r>
            <a:br>
              <a:rPr lang="en-US" sz="1600" dirty="0" smtClean="0"/>
            </a:br>
            <a:r>
              <a:rPr lang="en-US" sz="1600" dirty="0" smtClean="0"/>
              <a:t>            </a:t>
            </a:r>
            <a:r>
              <a:rPr lang="en-US" sz="1600" dirty="0" err="1" smtClean="0"/>
              <a:t>buf</a:t>
            </a:r>
            <a:r>
              <a:rPr lang="en-US" sz="1600" dirty="0" smtClean="0"/>
              <a:t>[</a:t>
            </a:r>
            <a:r>
              <a:rPr lang="en-US" sz="1600" dirty="0" err="1" smtClean="0"/>
              <a:t>head%N</a:t>
            </a:r>
            <a:r>
              <a:rPr lang="en-US" sz="1600" dirty="0" smtClean="0"/>
              <a:t>] = </a:t>
            </a:r>
            <a:r>
              <a:rPr lang="en-US" sz="1600" dirty="0" err="1" smtClean="0"/>
              <a:t>obj</a:t>
            </a:r>
            <a:r>
              <a:rPr lang="en-US" sz="1600" dirty="0" smtClean="0"/>
              <a:t>;</a:t>
            </a:r>
            <a:br>
              <a:rPr lang="en-US" sz="1600" dirty="0" smtClean="0"/>
            </a:br>
            <a:r>
              <a:rPr lang="en-US" sz="1600" dirty="0" smtClean="0"/>
              <a:t>            head++;</a:t>
            </a:r>
            <a:br>
              <a:rPr lang="en-US" sz="1600" dirty="0" smtClean="0"/>
            </a:br>
            <a:r>
              <a:rPr lang="en-US" sz="1600" dirty="0" smtClean="0"/>
              <a:t>            </a:t>
            </a:r>
            <a:r>
              <a:rPr lang="en-US" sz="1600" dirty="0" smtClean="0"/>
              <a:t>synchronized(this) </a:t>
            </a:r>
            <a:r>
              <a:rPr lang="en-US" sz="1600" dirty="0" smtClean="0"/>
              <a:t>{ n++; }</a:t>
            </a:r>
          </a:p>
          <a:p>
            <a:r>
              <a:rPr lang="en-US" sz="1600" dirty="0" smtClean="0"/>
              <a:t>        }</a:t>
            </a:r>
            <a:br>
              <a:rPr lang="en-US" sz="1600" dirty="0" smtClean="0"/>
            </a:br>
            <a:r>
              <a:rPr lang="en-US" sz="1600" dirty="0" smtClean="0"/>
              <a:t>        synchronized(</a:t>
            </a:r>
            <a:r>
              <a:rPr lang="en-US" sz="1600" dirty="0" err="1" smtClean="0"/>
              <a:t>not_empty</a:t>
            </a:r>
            <a:r>
              <a:rPr lang="en-US" sz="1600" dirty="0" smtClean="0"/>
              <a:t>) { </a:t>
            </a:r>
            <a:r>
              <a:rPr lang="en-US" sz="1600" dirty="0" err="1" smtClean="0"/>
              <a:t>not_empty.notify</a:t>
            </a:r>
            <a:r>
              <a:rPr lang="en-US" sz="1600" dirty="0" smtClean="0"/>
              <a:t>(); }</a:t>
            </a:r>
            <a:br>
              <a:rPr lang="en-US" sz="1600" dirty="0" smtClean="0"/>
            </a:br>
            <a:r>
              <a:rPr lang="en-US" sz="1600" dirty="0" smtClean="0"/>
              <a:t>    }</a:t>
            </a:r>
            <a:br>
              <a:rPr lang="en-US" sz="1600" dirty="0" smtClean="0"/>
            </a:br>
            <a:endParaRPr lang="en-US" sz="1600" dirty="0">
              <a:solidFill>
                <a:srgbClr val="009900"/>
              </a:solidFill>
              <a:latin typeface="Comic Sans MS" pitchFamily="66" charset="0"/>
            </a:endParaRPr>
          </a:p>
        </p:txBody>
      </p:sp>
      <p:sp>
        <p:nvSpPr>
          <p:cNvPr id="9" name="Rectangle 8"/>
          <p:cNvSpPr/>
          <p:nvPr/>
        </p:nvSpPr>
        <p:spPr>
          <a:xfrm>
            <a:off x="4114800" y="1143000"/>
            <a:ext cx="5486400" cy="381642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600" dirty="0" smtClean="0"/>
              <a:t/>
            </a:r>
            <a:br>
              <a:rPr lang="en-US" sz="1600" dirty="0" smtClean="0"/>
            </a:br>
            <a:r>
              <a:rPr lang="en-US" sz="1600" dirty="0" smtClean="0"/>
              <a:t>    public </a:t>
            </a:r>
            <a:r>
              <a:rPr lang="en-US" sz="1600" dirty="0" smtClean="0"/>
              <a:t>Object </a:t>
            </a:r>
            <a:r>
              <a:rPr lang="en-US" sz="1600" dirty="0" smtClean="0"/>
              <a:t>get()  {</a:t>
            </a:r>
          </a:p>
          <a:p>
            <a:r>
              <a:rPr lang="en-US" sz="1600" dirty="0" smtClean="0"/>
              <a:t>        Object </a:t>
            </a:r>
            <a:r>
              <a:rPr lang="en-US" sz="1600" dirty="0" err="1" smtClean="0"/>
              <a:t>obj</a:t>
            </a:r>
            <a:r>
              <a:rPr lang="en-US" sz="1600" dirty="0" smtClean="0"/>
              <a:t>;</a:t>
            </a:r>
            <a:br>
              <a:rPr lang="en-US" sz="1600" dirty="0" smtClean="0"/>
            </a:br>
            <a:r>
              <a:rPr lang="en-US" sz="1600" dirty="0" smtClean="0"/>
              <a:t>        synchronized(</a:t>
            </a:r>
            <a:r>
              <a:rPr lang="en-US" sz="1600" dirty="0" err="1" smtClean="0"/>
              <a:t>not_empty</a:t>
            </a:r>
            <a:r>
              <a:rPr lang="en-US" sz="1600" dirty="0" smtClean="0"/>
              <a:t>) { </a:t>
            </a:r>
          </a:p>
          <a:p>
            <a:r>
              <a:rPr lang="en-US" sz="1600" dirty="0" smtClean="0"/>
              <a:t>            while(n == 0)</a:t>
            </a:r>
            <a:br>
              <a:rPr lang="en-US" sz="1600" dirty="0" smtClean="0"/>
            </a:br>
            <a:r>
              <a:rPr lang="en-US" sz="1600" dirty="0" smtClean="0"/>
              <a:t>                </a:t>
            </a:r>
            <a:r>
              <a:rPr lang="en-US" sz="1600" dirty="0" err="1" smtClean="0"/>
              <a:t>not_empty.wait</a:t>
            </a:r>
            <a:r>
              <a:rPr lang="en-US" sz="1600" dirty="0" smtClean="0"/>
              <a:t>();</a:t>
            </a:r>
            <a:br>
              <a:rPr lang="en-US" sz="1600" dirty="0" smtClean="0"/>
            </a:br>
            <a:r>
              <a:rPr lang="en-US" sz="1600" dirty="0" smtClean="0"/>
              <a:t>            object </a:t>
            </a:r>
            <a:r>
              <a:rPr lang="en-US" sz="1600" dirty="0" err="1" smtClean="0"/>
              <a:t>obj</a:t>
            </a:r>
            <a:r>
              <a:rPr lang="en-US" sz="1600" dirty="0" smtClean="0"/>
              <a:t> = </a:t>
            </a:r>
            <a:r>
              <a:rPr lang="en-US" sz="1600" dirty="0" err="1" smtClean="0"/>
              <a:t>buf</a:t>
            </a:r>
            <a:r>
              <a:rPr lang="en-US" sz="1600" dirty="0" smtClean="0"/>
              <a:t>[</a:t>
            </a:r>
            <a:r>
              <a:rPr lang="en-US" sz="1600" dirty="0" err="1" smtClean="0"/>
              <a:t>tail%N</a:t>
            </a:r>
            <a:r>
              <a:rPr lang="en-US" sz="1600" dirty="0" smtClean="0"/>
              <a:t>];</a:t>
            </a:r>
            <a:br>
              <a:rPr lang="en-US" sz="1600" dirty="0" smtClean="0"/>
            </a:br>
            <a:r>
              <a:rPr lang="en-US" sz="1600" dirty="0" smtClean="0"/>
              <a:t>            tail++;</a:t>
            </a:r>
            <a:br>
              <a:rPr lang="en-US" sz="1600" dirty="0" smtClean="0"/>
            </a:br>
            <a:r>
              <a:rPr lang="en-US" sz="1600" dirty="0" smtClean="0"/>
              <a:t>            </a:t>
            </a:r>
            <a:r>
              <a:rPr lang="en-US" sz="1600" dirty="0" smtClean="0"/>
              <a:t>synchronized(this) </a:t>
            </a:r>
            <a:r>
              <a:rPr lang="en-US" sz="1600" dirty="0" smtClean="0"/>
              <a:t>{ n--; }</a:t>
            </a:r>
          </a:p>
          <a:p>
            <a:r>
              <a:rPr lang="en-US" sz="1600" dirty="0" smtClean="0"/>
              <a:t>        </a:t>
            </a:r>
            <a:r>
              <a:rPr lang="en-US" dirty="0" smtClean="0"/>
              <a:t>}</a:t>
            </a:r>
            <a:r>
              <a:rPr lang="en-US" sz="1600" dirty="0" smtClean="0"/>
              <a:t/>
            </a:r>
            <a:br>
              <a:rPr lang="en-US" sz="1600" dirty="0" smtClean="0"/>
            </a:br>
            <a:r>
              <a:rPr lang="en-US" sz="1600" dirty="0" smtClean="0"/>
              <a:t>        synchronized(</a:t>
            </a:r>
            <a:r>
              <a:rPr lang="en-US" sz="1600" dirty="0" err="1" smtClean="0"/>
              <a:t>not_full</a:t>
            </a:r>
            <a:r>
              <a:rPr lang="en-US" sz="1600" dirty="0" smtClean="0"/>
              <a:t>) { </a:t>
            </a:r>
            <a:r>
              <a:rPr lang="en-US" sz="1600" dirty="0" err="1" smtClean="0"/>
              <a:t>not_full.notify</a:t>
            </a:r>
            <a:r>
              <a:rPr lang="en-US" sz="1600" dirty="0" smtClean="0"/>
              <a:t>(); }</a:t>
            </a:r>
            <a:br>
              <a:rPr lang="en-US" sz="1600" dirty="0" smtClean="0"/>
            </a:br>
            <a:r>
              <a:rPr lang="en-US" sz="1600" dirty="0" smtClean="0"/>
              <a:t>        return </a:t>
            </a:r>
            <a:r>
              <a:rPr lang="en-US" sz="1600" dirty="0" err="1" smtClean="0"/>
              <a:t>obj</a:t>
            </a:r>
            <a:r>
              <a:rPr lang="en-US" sz="1600" dirty="0" smtClean="0"/>
              <a:t>;</a:t>
            </a:r>
            <a:br>
              <a:rPr lang="en-US" sz="1600" dirty="0" smtClean="0"/>
            </a:br>
            <a:r>
              <a:rPr lang="en-US" sz="1600" dirty="0" smtClean="0"/>
              <a:t>    }</a:t>
            </a:r>
            <a:br>
              <a:rPr lang="en-US" sz="1600" dirty="0" smtClean="0"/>
            </a:br>
            <a:r>
              <a:rPr lang="en-US" sz="1600" dirty="0" smtClean="0"/>
              <a:t>}</a:t>
            </a:r>
            <a:br>
              <a:rPr lang="en-US" sz="1600" dirty="0" smtClean="0"/>
            </a:br>
            <a:endParaRPr lang="en-US" sz="1600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62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62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628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628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628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>
                <a:solidFill>
                  <a:srgbClr val="0000FF"/>
                </a:solidFill>
              </a:rPr>
              <a:t>Subtle </a:t>
            </a:r>
            <a:r>
              <a:rPr lang="en-US" dirty="0">
                <a:solidFill>
                  <a:srgbClr val="0000FF"/>
                </a:solidFill>
              </a:rPr>
              <a:t>aspects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When updating a variable shared by producer and consumer, the code needs to lock it</a:t>
            </a:r>
          </a:p>
          <a:p>
            <a:pPr lvl="1"/>
            <a:r>
              <a:rPr lang="en-US" dirty="0" smtClean="0"/>
              <a:t>Hence </a:t>
            </a:r>
            <a:r>
              <a:rPr lang="en-US" dirty="0" smtClean="0">
                <a:solidFill>
                  <a:srgbClr val="C00000"/>
                </a:solidFill>
              </a:rPr>
              <a:t>synchronized(this) </a:t>
            </a:r>
            <a:r>
              <a:rPr lang="en-US" dirty="0" smtClean="0">
                <a:solidFill>
                  <a:srgbClr val="C00000"/>
                </a:solidFill>
              </a:rPr>
              <a:t>{ n++; </a:t>
            </a:r>
            <a:r>
              <a:rPr lang="en-US" dirty="0" smtClean="0">
                <a:solidFill>
                  <a:srgbClr val="C00000"/>
                </a:solidFill>
              </a:rPr>
              <a:t>}</a:t>
            </a:r>
          </a:p>
          <a:p>
            <a:pPr lvl="1">
              <a:buNone/>
            </a:pPr>
            <a:endParaRPr lang="en-US" dirty="0" smtClean="0"/>
          </a:p>
          <a:p>
            <a:r>
              <a:rPr lang="en-US" dirty="0" smtClean="0"/>
              <a:t>But we can </a:t>
            </a:r>
            <a:r>
              <a:rPr lang="en-US" i="1" dirty="0" smtClean="0"/>
              <a:t>read</a:t>
            </a:r>
            <a:r>
              <a:rPr lang="en-US" dirty="0" smtClean="0"/>
              <a:t> the variable without interlocks:</a:t>
            </a:r>
          </a:p>
          <a:p>
            <a:pPr lvl="3">
              <a:buNone/>
            </a:pPr>
            <a:r>
              <a:rPr lang="en-US" sz="2400" dirty="0" smtClean="0">
                <a:solidFill>
                  <a:srgbClr val="C00000"/>
                </a:solidFill>
              </a:rPr>
              <a:t>while(n == N)</a:t>
            </a:r>
            <a:br>
              <a:rPr lang="en-US" sz="2400" dirty="0" smtClean="0">
                <a:solidFill>
                  <a:srgbClr val="C00000"/>
                </a:solidFill>
              </a:rPr>
            </a:br>
            <a:r>
              <a:rPr lang="en-US" sz="2400" dirty="0" smtClean="0">
                <a:solidFill>
                  <a:srgbClr val="C00000"/>
                </a:solidFill>
              </a:rPr>
              <a:t>       </a:t>
            </a:r>
            <a:r>
              <a:rPr lang="en-US" sz="2400" dirty="0" err="1" smtClean="0">
                <a:solidFill>
                  <a:srgbClr val="C00000"/>
                </a:solidFill>
              </a:rPr>
              <a:t>not_full.wait</a:t>
            </a:r>
            <a:r>
              <a:rPr lang="en-US" sz="2400" dirty="0" smtClean="0">
                <a:solidFill>
                  <a:srgbClr val="C00000"/>
                </a:solidFill>
              </a:rPr>
              <a:t>(); </a:t>
            </a:r>
          </a:p>
          <a:p>
            <a:endParaRPr lang="fr-BE" dirty="0"/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9F9944-C0F5-4725-A790-280F78DD0C96}" type="slidenum">
              <a:rPr lang="en-US"/>
              <a:pPr/>
              <a:t>4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>
                <a:solidFill>
                  <a:srgbClr val="0000FF"/>
                </a:solidFill>
              </a:rPr>
              <a:t>Subtle </a:t>
            </a:r>
            <a:r>
              <a:rPr lang="en-US" dirty="0">
                <a:solidFill>
                  <a:srgbClr val="0000FF"/>
                </a:solidFill>
              </a:rPr>
              <a:t>aspects</a:t>
            </a:r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9F9944-C0F5-4725-A790-280F78DD0C96}" type="slidenum">
              <a:rPr lang="en-US"/>
              <a:pPr/>
              <a:t>5</a:t>
            </a:fld>
            <a:endParaRPr lang="en-US"/>
          </a:p>
        </p:txBody>
      </p:sp>
      <p:sp>
        <p:nvSpPr>
          <p:cNvPr id="40963" name="Rectangle 3"/>
          <p:cNvSpPr>
            <a:spLocks noGrp="1" noChangeArrowheads="1"/>
          </p:cNvSpPr>
          <p:nvPr>
            <p:ph idx="4294967295"/>
          </p:nvPr>
        </p:nvSpPr>
        <p:spPr>
          <a:xfrm>
            <a:off x="457200" y="1828800"/>
            <a:ext cx="8229600" cy="4389437"/>
          </a:xfrm>
        </p:spPr>
        <p:txBody>
          <a:bodyPr>
            <a:normAutofit/>
          </a:bodyPr>
          <a:lstStyle/>
          <a:p>
            <a:r>
              <a:rPr lang="en-US" sz="2800" dirty="0" smtClean="0"/>
              <a:t>To call wait or notify, must first call synchronized on the object that you will wait or notify on, hence</a:t>
            </a:r>
          </a:p>
          <a:p>
            <a:pPr lvl="1"/>
            <a:r>
              <a:rPr lang="en-US" sz="1900" dirty="0" smtClean="0"/>
              <a:t>synchronized(xyz) { </a:t>
            </a:r>
            <a:r>
              <a:rPr lang="en-US" sz="1900" dirty="0" err="1" smtClean="0"/>
              <a:t>xyz.wait</a:t>
            </a:r>
            <a:r>
              <a:rPr lang="en-US" sz="1900" dirty="0" smtClean="0"/>
              <a:t>(); }</a:t>
            </a:r>
          </a:p>
          <a:p>
            <a:pPr lvl="1"/>
            <a:r>
              <a:rPr lang="en-US" sz="1900" dirty="0" smtClean="0"/>
              <a:t>synchronized(xyz) { </a:t>
            </a:r>
            <a:r>
              <a:rPr lang="en-US" sz="1900" dirty="0" err="1" smtClean="0"/>
              <a:t>xyz.notify</a:t>
            </a:r>
            <a:r>
              <a:rPr lang="en-US" sz="1900" dirty="0" smtClean="0"/>
              <a:t>(); }</a:t>
            </a:r>
          </a:p>
          <a:p>
            <a:pPr lvl="1"/>
            <a:r>
              <a:rPr lang="en-US" sz="1900" dirty="0" smtClean="0"/>
              <a:t>… if our code had been synchronized on something else, you get a “thread isn’t the owner of this object” exception</a:t>
            </a:r>
          </a:p>
          <a:p>
            <a:pPr lvl="1"/>
            <a:endParaRPr lang="en-US" sz="1900" dirty="0" smtClean="0"/>
          </a:p>
          <a:p>
            <a:r>
              <a:rPr lang="en-US" sz="2100" dirty="0" smtClean="0"/>
              <a:t>When you do call wait, do it inside a while loop and recheck the condition when you wake up</a:t>
            </a:r>
          </a:p>
          <a:p>
            <a:pPr lvl="1"/>
            <a:r>
              <a:rPr lang="en-US" sz="1900" dirty="0" smtClean="0">
                <a:solidFill>
                  <a:srgbClr val="C00000"/>
                </a:solidFill>
              </a:rPr>
              <a:t>while(n == N) </a:t>
            </a:r>
            <a:r>
              <a:rPr lang="en-US" sz="1900" dirty="0" err="1" smtClean="0"/>
              <a:t>NotFull.wait</a:t>
            </a:r>
            <a:r>
              <a:rPr lang="en-US" sz="1900" dirty="0" smtClean="0"/>
              <a:t>();</a:t>
            </a:r>
            <a:endParaRPr lang="en-US" sz="1900" dirty="0"/>
          </a:p>
          <a:p>
            <a:pPr lvl="1"/>
            <a:r>
              <a:rPr lang="en-US" sz="1900" dirty="0" smtClean="0"/>
              <a:t>This way, if someone wakes up the thread (because n &lt; N) but some </a:t>
            </a:r>
            <a:r>
              <a:rPr lang="en-US" sz="1900" i="1" dirty="0" smtClean="0"/>
              <a:t>other </a:t>
            </a:r>
            <a:r>
              <a:rPr lang="en-US" sz="1900" dirty="0" smtClean="0"/>
              <a:t>thread sneaks in and now n==N again, your code will be safe.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>
                <a:solidFill>
                  <a:srgbClr val="0000FF"/>
                </a:solidFill>
              </a:rPr>
              <a:t>Subtle </a:t>
            </a:r>
            <a:r>
              <a:rPr lang="en-US" dirty="0">
                <a:solidFill>
                  <a:srgbClr val="0000FF"/>
                </a:solidFill>
              </a:rPr>
              <a:t>aspects</a:t>
            </a:r>
          </a:p>
        </p:txBody>
      </p:sp>
      <p:sp>
        <p:nvSpPr>
          <p:cNvPr id="40963" name="Rectangle 3"/>
          <p:cNvSpPr>
            <a:spLocks noGrp="1" noChangeArrowheads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2800" dirty="0"/>
              <a:t>Notice that when a thread calls wait(), if it blocks it also automatically releases the </a:t>
            </a:r>
            <a:r>
              <a:rPr lang="en-US" sz="2800" dirty="0" smtClean="0"/>
              <a:t>lock on the object on which wait was done</a:t>
            </a:r>
            <a:endParaRPr lang="en-US" sz="2800" dirty="0"/>
          </a:p>
          <a:p>
            <a:r>
              <a:rPr lang="en-US" sz="2800" dirty="0"/>
              <a:t>This is an elegant solution to an issue seen with semaphores</a:t>
            </a:r>
          </a:p>
          <a:p>
            <a:pPr lvl="1"/>
            <a:r>
              <a:rPr lang="en-US" sz="2400" dirty="0"/>
              <a:t>Caller </a:t>
            </a:r>
            <a:r>
              <a:rPr lang="en-US" sz="2400" dirty="0" smtClean="0"/>
              <a:t>did </a:t>
            </a:r>
            <a:r>
              <a:rPr lang="en-US" sz="2400" dirty="0" err="1" smtClean="0"/>
              <a:t>mutex.acquire</a:t>
            </a:r>
            <a:r>
              <a:rPr lang="en-US" dirty="0" smtClean="0"/>
              <a:t>()…. But now needs </a:t>
            </a:r>
            <a:r>
              <a:rPr lang="en-US" sz="2400" dirty="0" smtClean="0"/>
              <a:t>to </a:t>
            </a:r>
            <a:r>
              <a:rPr lang="en-US" sz="2400" dirty="0"/>
              <a:t>call </a:t>
            </a:r>
            <a:r>
              <a:rPr lang="en-US" sz="2400" dirty="0" err="1" smtClean="0"/>
              <a:t>not_empty.aquire</a:t>
            </a:r>
            <a:r>
              <a:rPr lang="en-US" sz="2400" dirty="0" smtClean="0"/>
              <a:t>()… and this second </a:t>
            </a:r>
            <a:r>
              <a:rPr lang="en-US" sz="2400" dirty="0"/>
              <a:t>call might block</a:t>
            </a:r>
          </a:p>
          <a:p>
            <a:pPr lvl="1"/>
            <a:r>
              <a:rPr lang="en-US" sz="2400" dirty="0" smtClean="0"/>
              <a:t>So we need to call </a:t>
            </a:r>
            <a:r>
              <a:rPr lang="en-US" sz="2400" dirty="0" err="1" smtClean="0"/>
              <a:t>mutex.release</a:t>
            </a:r>
            <a:r>
              <a:rPr lang="en-US" sz="2400" dirty="0" smtClean="0"/>
              <a:t>()…</a:t>
            </a:r>
          </a:p>
          <a:p>
            <a:pPr lvl="2"/>
            <a:r>
              <a:rPr lang="en-US" sz="2100" dirty="0" smtClean="0"/>
              <a:t>Danger is that some other thread “slips in” betwee</a:t>
            </a:r>
            <a:r>
              <a:rPr lang="en-US" dirty="0" smtClean="0"/>
              <a:t>n the two</a:t>
            </a:r>
          </a:p>
          <a:p>
            <a:pPr lvl="2"/>
            <a:r>
              <a:rPr lang="en-US" sz="2100" dirty="0" smtClean="0"/>
              <a:t>A race condition!</a:t>
            </a:r>
            <a:endParaRPr lang="en-US" sz="2100" dirty="0"/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9F9944-C0F5-4725-A790-280F78DD0C96}" type="slidenum">
              <a:rPr lang="en-US"/>
              <a:pPr/>
              <a:t>6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>
                <a:solidFill>
                  <a:srgbClr val="0000FF"/>
                </a:solidFill>
              </a:rPr>
              <a:t>Subtle </a:t>
            </a:r>
            <a:r>
              <a:rPr lang="en-US" dirty="0">
                <a:solidFill>
                  <a:srgbClr val="0000FF"/>
                </a:solidFill>
              </a:rPr>
              <a:t>aspects</a:t>
            </a:r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9F9944-C0F5-4725-A790-280F78DD0C96}" type="slidenum">
              <a:rPr lang="en-US"/>
              <a:pPr/>
              <a:t>7</a:t>
            </a:fld>
            <a:endParaRPr lang="en-US"/>
          </a:p>
        </p:txBody>
      </p:sp>
      <p:sp>
        <p:nvSpPr>
          <p:cNvPr id="40963" name="Rectangle 3"/>
          <p:cNvSpPr>
            <a:spLocks noGrp="1" noChangeArrowheads="1"/>
          </p:cNvSpPr>
          <p:nvPr>
            <p:ph idx="4294967295"/>
          </p:nvPr>
        </p:nvSpPr>
        <p:spPr>
          <a:xfrm>
            <a:off x="457200" y="1828800"/>
            <a:ext cx="8229600" cy="4389437"/>
          </a:xfrm>
        </p:spPr>
        <p:txBody>
          <a:bodyPr>
            <a:normAutofit lnSpcReduction="10000"/>
          </a:bodyPr>
          <a:lstStyle/>
          <a:p>
            <a:r>
              <a:rPr lang="en-US" sz="3200" dirty="0" smtClean="0"/>
              <a:t>But…. Java has a bug…</a:t>
            </a:r>
          </a:p>
          <a:p>
            <a:r>
              <a:rPr lang="en-US" sz="3200" dirty="0" smtClean="0"/>
              <a:t>… nested synchronized() calls are “risky”</a:t>
            </a:r>
          </a:p>
          <a:p>
            <a:pPr lvl="1"/>
            <a:r>
              <a:rPr lang="en-US" sz="3000" dirty="0" smtClean="0"/>
              <a:t>If the inner block calls wait, the outer lock won’t be automatically released</a:t>
            </a:r>
          </a:p>
          <a:p>
            <a:pPr lvl="1"/>
            <a:r>
              <a:rPr lang="en-US" sz="3000" dirty="0" smtClean="0"/>
              <a:t>Can easily result in deadlocks</a:t>
            </a:r>
          </a:p>
          <a:p>
            <a:r>
              <a:rPr lang="en-US" sz="3200" dirty="0" smtClean="0"/>
              <a:t>This is why our bounded buffer code synchronized on </a:t>
            </a:r>
            <a:r>
              <a:rPr lang="en-US" sz="3200" dirty="0" err="1" smtClean="0"/>
              <a:t>Not_Full</a:t>
            </a:r>
            <a:r>
              <a:rPr lang="en-US" sz="3200" dirty="0" smtClean="0"/>
              <a:t>…</a:t>
            </a:r>
          </a:p>
          <a:p>
            <a:pPr lvl="1"/>
            <a:r>
              <a:rPr lang="en-US" sz="3000" dirty="0" smtClean="0"/>
              <a:t>… although sometimes we can even take advantage of this annoying behavior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058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>
                <a:solidFill>
                  <a:srgbClr val="0000FF"/>
                </a:solidFill>
              </a:rPr>
              <a:t>Readers and Writers</a:t>
            </a:r>
          </a:p>
        </p:txBody>
      </p:sp>
      <p:sp>
        <p:nvSpPr>
          <p:cNvPr id="6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AE0799-FA67-4F06-98AA-72A2371CEE4A}" type="slidenum">
              <a:rPr lang="en-US"/>
              <a:pPr/>
              <a:t>8</a:t>
            </a:fld>
            <a:endParaRPr lang="en-US"/>
          </a:p>
        </p:txBody>
      </p:sp>
      <p:sp>
        <p:nvSpPr>
          <p:cNvPr id="45060" name="Text Box 4"/>
          <p:cNvSpPr txBox="1">
            <a:spLocks noChangeArrowheads="1"/>
          </p:cNvSpPr>
          <p:nvPr/>
        </p:nvSpPr>
        <p:spPr bwMode="auto">
          <a:xfrm>
            <a:off x="5470525" y="3389313"/>
            <a:ext cx="18415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endParaRPr lang="fr-FR"/>
          </a:p>
        </p:txBody>
      </p:sp>
      <p:sp>
        <p:nvSpPr>
          <p:cNvPr id="7" name="Rectangle 6"/>
          <p:cNvSpPr/>
          <p:nvPr/>
        </p:nvSpPr>
        <p:spPr>
          <a:xfrm>
            <a:off x="0" y="1860352"/>
            <a:ext cx="4572000" cy="461664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400" dirty="0" smtClean="0"/>
              <a:t>public class </a:t>
            </a:r>
            <a:r>
              <a:rPr lang="en-US" sz="1400" dirty="0" err="1" smtClean="0"/>
              <a:t>ReadersNWriters</a:t>
            </a:r>
            <a:r>
              <a:rPr lang="en-US" sz="1400" dirty="0" smtClean="0"/>
              <a:t> {</a:t>
            </a:r>
            <a:br>
              <a:rPr lang="en-US" sz="1400" dirty="0" smtClean="0"/>
            </a:br>
            <a:r>
              <a:rPr lang="en-US" sz="1400" dirty="0" smtClean="0"/>
              <a:t>    </a:t>
            </a:r>
            <a:r>
              <a:rPr lang="en-US" sz="1400" dirty="0" err="1" smtClean="0"/>
              <a:t>int</a:t>
            </a:r>
            <a:r>
              <a:rPr lang="en-US" sz="1400" dirty="0" smtClean="0"/>
              <a:t> </a:t>
            </a:r>
            <a:r>
              <a:rPr lang="en-US" sz="1400" dirty="0" err="1" smtClean="0"/>
              <a:t>NReaders</a:t>
            </a:r>
            <a:r>
              <a:rPr lang="en-US" sz="1400" dirty="0" smtClean="0"/>
              <a:t> = 0, </a:t>
            </a:r>
            <a:r>
              <a:rPr lang="en-US" sz="1400" dirty="0" err="1" smtClean="0"/>
              <a:t>NWriters</a:t>
            </a:r>
            <a:r>
              <a:rPr lang="en-US" sz="1400" dirty="0" smtClean="0"/>
              <a:t> = 0;</a:t>
            </a:r>
            <a:br>
              <a:rPr lang="en-US" sz="1400" dirty="0" smtClean="0"/>
            </a:br>
            <a:r>
              <a:rPr lang="en-US" sz="1400" dirty="0" smtClean="0"/>
              <a:t>    Object </a:t>
            </a:r>
            <a:r>
              <a:rPr lang="en-US" sz="1400" dirty="0" err="1" smtClean="0"/>
              <a:t>CanBegin</a:t>
            </a:r>
            <a:r>
              <a:rPr lang="en-US" sz="1400" dirty="0" smtClean="0"/>
              <a:t> = new Object();</a:t>
            </a:r>
            <a:br>
              <a:rPr lang="en-US" sz="1400" dirty="0" smtClean="0"/>
            </a:br>
            <a:r>
              <a:rPr lang="en-US" sz="1400" dirty="0" smtClean="0"/>
              <a:t/>
            </a:r>
            <a:br>
              <a:rPr lang="en-US" sz="1400" dirty="0" smtClean="0"/>
            </a:br>
            <a:r>
              <a:rPr lang="en-US" sz="1400" dirty="0" smtClean="0"/>
              <a:t>    public </a:t>
            </a:r>
            <a:r>
              <a:rPr lang="en-US" sz="1400" dirty="0" smtClean="0"/>
              <a:t>synchronized void </a:t>
            </a:r>
            <a:r>
              <a:rPr lang="en-US" sz="1400" dirty="0" err="1" smtClean="0"/>
              <a:t>BeginWrite</a:t>
            </a:r>
            <a:r>
              <a:rPr lang="en-US" sz="1400" dirty="0" smtClean="0"/>
              <a:t>()</a:t>
            </a:r>
            <a:br>
              <a:rPr lang="en-US" sz="1400" dirty="0" smtClean="0"/>
            </a:br>
            <a:r>
              <a:rPr lang="en-US" sz="1400" dirty="0" smtClean="0"/>
              <a:t>    {</a:t>
            </a:r>
          </a:p>
          <a:p>
            <a:r>
              <a:rPr lang="en-US" sz="1400" dirty="0" smtClean="0"/>
              <a:t>        synchronized(</a:t>
            </a:r>
            <a:r>
              <a:rPr lang="en-US" sz="1400" dirty="0" err="1" smtClean="0"/>
              <a:t>CanBegin</a:t>
            </a:r>
            <a:r>
              <a:rPr lang="en-US" sz="1400" dirty="0" smtClean="0"/>
              <a:t>) { </a:t>
            </a:r>
            <a:br>
              <a:rPr lang="en-US" sz="1400" dirty="0" smtClean="0"/>
            </a:br>
            <a:r>
              <a:rPr lang="en-US" sz="1400" dirty="0" smtClean="0">
                <a:solidFill>
                  <a:schemeClr val="bg1"/>
                </a:solidFill>
              </a:rPr>
              <a:t>            if(</a:t>
            </a:r>
            <a:r>
              <a:rPr lang="en-US" sz="1400" dirty="0" err="1" smtClean="0">
                <a:solidFill>
                  <a:schemeClr val="bg1"/>
                </a:solidFill>
              </a:rPr>
              <a:t>NWriters</a:t>
            </a:r>
            <a:r>
              <a:rPr lang="en-US" sz="1400" dirty="0" smtClean="0">
                <a:solidFill>
                  <a:schemeClr val="bg1"/>
                </a:solidFill>
              </a:rPr>
              <a:t> == 1 || </a:t>
            </a:r>
            <a:r>
              <a:rPr lang="en-US" sz="1400" dirty="0" err="1" smtClean="0">
                <a:solidFill>
                  <a:schemeClr val="bg1"/>
                </a:solidFill>
              </a:rPr>
              <a:t>NReaders</a:t>
            </a:r>
            <a:r>
              <a:rPr lang="en-US" sz="1400" dirty="0" smtClean="0">
                <a:solidFill>
                  <a:schemeClr val="bg1"/>
                </a:solidFill>
              </a:rPr>
              <a:t> &gt; 0)</a:t>
            </a:r>
            <a:br>
              <a:rPr lang="en-US" sz="1400" dirty="0" smtClean="0">
                <a:solidFill>
                  <a:schemeClr val="bg1"/>
                </a:solidFill>
              </a:rPr>
            </a:br>
            <a:r>
              <a:rPr lang="en-US" sz="1400" dirty="0" smtClean="0">
                <a:solidFill>
                  <a:schemeClr val="bg1"/>
                </a:solidFill>
              </a:rPr>
              <a:t>                 </a:t>
            </a:r>
            <a:r>
              <a:rPr lang="en-US" sz="1400" dirty="0" err="1" smtClean="0">
                <a:solidFill>
                  <a:schemeClr val="bg1"/>
                </a:solidFill>
              </a:rPr>
              <a:t>CanBegin.Wait</a:t>
            </a:r>
            <a:r>
              <a:rPr lang="en-US" sz="1400" dirty="0" smtClean="0">
                <a:solidFill>
                  <a:schemeClr val="bg1"/>
                </a:solidFill>
              </a:rPr>
              <a:t>(); </a:t>
            </a:r>
            <a:r>
              <a:rPr lang="en-US" sz="1400" dirty="0" smtClean="0"/>
              <a:t/>
            </a:r>
            <a:br>
              <a:rPr lang="en-US" sz="1400" dirty="0" smtClean="0"/>
            </a:br>
            <a:r>
              <a:rPr lang="en-US" sz="1400" dirty="0" smtClean="0"/>
              <a:t>            </a:t>
            </a:r>
            <a:r>
              <a:rPr lang="en-US" sz="1400" dirty="0" err="1" smtClean="0"/>
              <a:t>NWriters</a:t>
            </a:r>
            <a:r>
              <a:rPr lang="en-US" sz="1400" dirty="0" smtClean="0"/>
              <a:t> = 1;</a:t>
            </a:r>
          </a:p>
          <a:p>
            <a:r>
              <a:rPr lang="en-US" sz="1400" dirty="0" smtClean="0"/>
              <a:t>        }</a:t>
            </a:r>
            <a:br>
              <a:rPr lang="en-US" sz="1400" dirty="0" smtClean="0"/>
            </a:br>
            <a:r>
              <a:rPr lang="en-US" sz="1400" dirty="0" smtClean="0"/>
              <a:t>    }</a:t>
            </a:r>
            <a:br>
              <a:rPr lang="en-US" sz="1400" dirty="0" smtClean="0"/>
            </a:br>
            <a:r>
              <a:rPr lang="en-US" sz="1400" dirty="0" smtClean="0"/>
              <a:t>    public void </a:t>
            </a:r>
            <a:r>
              <a:rPr lang="en-US" sz="1400" dirty="0" err="1" smtClean="0"/>
              <a:t>EndWrite</a:t>
            </a:r>
            <a:r>
              <a:rPr lang="en-US" sz="1400" dirty="0" smtClean="0"/>
              <a:t>()</a:t>
            </a:r>
            <a:br>
              <a:rPr lang="en-US" sz="1400" dirty="0" smtClean="0"/>
            </a:br>
            <a:r>
              <a:rPr lang="en-US" sz="1400" dirty="0" smtClean="0"/>
              <a:t>    {</a:t>
            </a:r>
          </a:p>
          <a:p>
            <a:r>
              <a:rPr lang="en-US" sz="1400" dirty="0" smtClean="0"/>
              <a:t>        synchronized(</a:t>
            </a:r>
            <a:r>
              <a:rPr lang="en-US" sz="1400" dirty="0" err="1" smtClean="0"/>
              <a:t>CanBegin</a:t>
            </a:r>
            <a:r>
              <a:rPr lang="en-US" sz="1400" dirty="0" smtClean="0"/>
              <a:t>) { </a:t>
            </a:r>
            <a:br>
              <a:rPr lang="en-US" sz="1400" dirty="0" smtClean="0"/>
            </a:br>
            <a:r>
              <a:rPr lang="en-US" sz="1400" dirty="0" smtClean="0"/>
              <a:t>            </a:t>
            </a:r>
            <a:r>
              <a:rPr lang="en-US" sz="1400" dirty="0" err="1" smtClean="0"/>
              <a:t>NWriters</a:t>
            </a:r>
            <a:r>
              <a:rPr lang="en-US" sz="1400" dirty="0" smtClean="0"/>
              <a:t> = 0;</a:t>
            </a:r>
            <a:br>
              <a:rPr lang="en-US" sz="1400" dirty="0" smtClean="0"/>
            </a:br>
            <a:r>
              <a:rPr lang="en-US" sz="1400" dirty="0" smtClean="0">
                <a:solidFill>
                  <a:schemeClr val="bg1"/>
                </a:solidFill>
              </a:rPr>
              <a:t>            </a:t>
            </a:r>
            <a:r>
              <a:rPr lang="en-US" sz="1400" dirty="0" err="1" smtClean="0">
                <a:solidFill>
                  <a:schemeClr val="bg1"/>
                </a:solidFill>
              </a:rPr>
              <a:t>CanBegin.Notify</a:t>
            </a:r>
            <a:r>
              <a:rPr lang="en-US" sz="1400" dirty="0" smtClean="0">
                <a:solidFill>
                  <a:schemeClr val="bg1"/>
                </a:solidFill>
              </a:rPr>
              <a:t>();</a:t>
            </a:r>
          </a:p>
          <a:p>
            <a:r>
              <a:rPr lang="en-US" sz="1400" dirty="0" smtClean="0"/>
              <a:t>        } </a:t>
            </a:r>
            <a:br>
              <a:rPr lang="en-US" sz="1400" dirty="0" smtClean="0"/>
            </a:br>
            <a:r>
              <a:rPr lang="en-US" sz="1400" dirty="0" smtClean="0"/>
              <a:t>    }</a:t>
            </a:r>
            <a:br>
              <a:rPr lang="en-US" sz="1400" dirty="0" smtClean="0"/>
            </a:br>
            <a:r>
              <a:rPr lang="en-US" sz="1400" dirty="0" smtClean="0"/>
              <a:t/>
            </a:r>
            <a:br>
              <a:rPr lang="en-US" sz="1400" dirty="0" smtClean="0"/>
            </a:br>
            <a:r>
              <a:rPr lang="en-US" sz="1400" dirty="0" smtClean="0"/>
              <a:t>   </a:t>
            </a:r>
            <a:endParaRPr lang="en-US" sz="1400" dirty="0"/>
          </a:p>
        </p:txBody>
      </p:sp>
      <p:sp>
        <p:nvSpPr>
          <p:cNvPr id="8" name="Rectangle 7"/>
          <p:cNvSpPr/>
          <p:nvPr/>
        </p:nvSpPr>
        <p:spPr>
          <a:xfrm>
            <a:off x="4343400" y="2430483"/>
            <a:ext cx="4572000" cy="3970318"/>
          </a:xfrm>
          <a:prstGeom prst="rect">
            <a:avLst/>
          </a:prstGeom>
        </p:spPr>
        <p:txBody>
          <a:bodyPr>
            <a:spAutoFit/>
          </a:bodyPr>
          <a:lstStyle/>
          <a:p>
            <a:r>
              <a:rPr lang="en-US" sz="1400" dirty="0" smtClean="0"/>
              <a:t>public </a:t>
            </a:r>
            <a:r>
              <a:rPr lang="en-US" sz="1400" dirty="0" smtClean="0"/>
              <a:t>synchronized</a:t>
            </a:r>
            <a:r>
              <a:rPr lang="en-US" sz="1400" dirty="0" smtClean="0"/>
              <a:t> void </a:t>
            </a:r>
            <a:r>
              <a:rPr lang="en-US" sz="1400" dirty="0" err="1" smtClean="0"/>
              <a:t>BeginRead</a:t>
            </a:r>
            <a:r>
              <a:rPr lang="en-US" sz="1400" dirty="0" smtClean="0"/>
              <a:t>()</a:t>
            </a:r>
            <a:br>
              <a:rPr lang="en-US" sz="1400" dirty="0" smtClean="0"/>
            </a:br>
            <a:r>
              <a:rPr lang="en-US" sz="1400" dirty="0" smtClean="0"/>
              <a:t> {</a:t>
            </a:r>
            <a:br>
              <a:rPr lang="en-US" sz="1400" dirty="0" smtClean="0"/>
            </a:br>
            <a:r>
              <a:rPr lang="en-US" sz="1400" dirty="0" smtClean="0"/>
              <a:t>        synchronized(</a:t>
            </a:r>
            <a:r>
              <a:rPr lang="en-US" sz="1400" dirty="0" err="1" smtClean="0"/>
              <a:t>CanBegin</a:t>
            </a:r>
            <a:r>
              <a:rPr lang="en-US" sz="1400" dirty="0" smtClean="0"/>
              <a:t>) { </a:t>
            </a:r>
          </a:p>
          <a:p>
            <a:r>
              <a:rPr lang="en-US" sz="1400" dirty="0" smtClean="0">
                <a:solidFill>
                  <a:schemeClr val="bg1"/>
                </a:solidFill>
              </a:rPr>
              <a:t>            if(</a:t>
            </a:r>
            <a:r>
              <a:rPr lang="en-US" sz="1400" dirty="0" err="1" smtClean="0">
                <a:solidFill>
                  <a:schemeClr val="bg1"/>
                </a:solidFill>
              </a:rPr>
              <a:t>NWriters</a:t>
            </a:r>
            <a:r>
              <a:rPr lang="en-US" sz="1400" dirty="0" smtClean="0">
                <a:solidFill>
                  <a:schemeClr val="bg1"/>
                </a:solidFill>
              </a:rPr>
              <a:t> == 1)</a:t>
            </a:r>
            <a:br>
              <a:rPr lang="en-US" sz="1400" dirty="0" smtClean="0">
                <a:solidFill>
                  <a:schemeClr val="bg1"/>
                </a:solidFill>
              </a:rPr>
            </a:br>
            <a:r>
              <a:rPr lang="en-US" sz="1400" dirty="0" smtClean="0">
                <a:solidFill>
                  <a:schemeClr val="bg1"/>
                </a:solidFill>
              </a:rPr>
              <a:t>                </a:t>
            </a:r>
            <a:r>
              <a:rPr lang="en-US" sz="1400" dirty="0" err="1" smtClean="0">
                <a:solidFill>
                  <a:schemeClr val="bg1"/>
                </a:solidFill>
              </a:rPr>
              <a:t>CanBegin.Wait</a:t>
            </a:r>
            <a:r>
              <a:rPr lang="en-US" sz="1400" dirty="0" smtClean="0">
                <a:solidFill>
                  <a:schemeClr val="bg1"/>
                </a:solidFill>
              </a:rPr>
              <a:t>();</a:t>
            </a:r>
            <a:r>
              <a:rPr lang="en-US" sz="1400" dirty="0" smtClean="0"/>
              <a:t/>
            </a:r>
            <a:br>
              <a:rPr lang="en-US" sz="1400" dirty="0" smtClean="0"/>
            </a:br>
            <a:r>
              <a:rPr lang="en-US" sz="1400" dirty="0" smtClean="0"/>
              <a:t>            ++</a:t>
            </a:r>
            <a:r>
              <a:rPr lang="en-US" sz="1400" dirty="0" err="1" smtClean="0"/>
              <a:t>NReaders</a:t>
            </a:r>
            <a:r>
              <a:rPr lang="en-US" sz="1400" dirty="0" smtClean="0"/>
              <a:t>;</a:t>
            </a:r>
            <a:br>
              <a:rPr lang="en-US" sz="1400" dirty="0" smtClean="0"/>
            </a:br>
            <a:r>
              <a:rPr lang="en-US" sz="1400" dirty="0" smtClean="0"/>
              <a:t>        } </a:t>
            </a:r>
            <a:br>
              <a:rPr lang="en-US" sz="1400" dirty="0" smtClean="0"/>
            </a:br>
            <a:r>
              <a:rPr lang="en-US" sz="1400" dirty="0" smtClean="0"/>
              <a:t>    }</a:t>
            </a:r>
            <a:br>
              <a:rPr lang="en-US" sz="1400" dirty="0" smtClean="0"/>
            </a:br>
            <a:r>
              <a:rPr lang="en-US" sz="1400" dirty="0" smtClean="0"/>
              <a:t>    public void </a:t>
            </a:r>
            <a:r>
              <a:rPr lang="en-US" sz="1400" dirty="0" err="1" smtClean="0"/>
              <a:t>EndRead</a:t>
            </a:r>
            <a:r>
              <a:rPr lang="en-US" sz="1400" dirty="0" smtClean="0"/>
              <a:t>()</a:t>
            </a:r>
            <a:br>
              <a:rPr lang="en-US" sz="1400" dirty="0" smtClean="0"/>
            </a:br>
            <a:r>
              <a:rPr lang="en-US" sz="1400" dirty="0" smtClean="0"/>
              <a:t>    {</a:t>
            </a:r>
            <a:br>
              <a:rPr lang="en-US" sz="1400" dirty="0" smtClean="0"/>
            </a:br>
            <a:r>
              <a:rPr lang="en-US" sz="1400" dirty="0" smtClean="0"/>
              <a:t>        synchronized(</a:t>
            </a:r>
            <a:r>
              <a:rPr lang="en-US" sz="1400" dirty="0" err="1" smtClean="0"/>
              <a:t>CanBegin</a:t>
            </a:r>
            <a:r>
              <a:rPr lang="en-US" sz="1400" dirty="0" smtClean="0"/>
              <a:t>) {</a:t>
            </a:r>
          </a:p>
          <a:p>
            <a:r>
              <a:rPr lang="en-US" sz="1400" dirty="0" smtClean="0"/>
              <a:t>            </a:t>
            </a:r>
            <a:r>
              <a:rPr lang="en-US" sz="1400" dirty="0" smtClean="0">
                <a:solidFill>
                  <a:schemeClr val="bg1"/>
                </a:solidFill>
              </a:rPr>
              <a:t>if(</a:t>
            </a:r>
            <a:r>
              <a:rPr lang="en-US" sz="1400" dirty="0" smtClean="0"/>
              <a:t>--</a:t>
            </a:r>
            <a:r>
              <a:rPr lang="en-US" sz="1400" dirty="0" err="1" smtClean="0"/>
              <a:t>NReaders</a:t>
            </a:r>
            <a:r>
              <a:rPr lang="en-US" sz="1400" dirty="0" smtClean="0">
                <a:solidFill>
                  <a:schemeClr val="bg1"/>
                </a:solidFill>
              </a:rPr>
              <a:t> == 0)</a:t>
            </a:r>
            <a:br>
              <a:rPr lang="en-US" sz="1400" dirty="0" smtClean="0">
                <a:solidFill>
                  <a:schemeClr val="bg1"/>
                </a:solidFill>
              </a:rPr>
            </a:br>
            <a:r>
              <a:rPr lang="en-US" sz="1400" dirty="0" smtClean="0">
                <a:solidFill>
                  <a:schemeClr val="bg1"/>
                </a:solidFill>
              </a:rPr>
              <a:t>                </a:t>
            </a:r>
            <a:r>
              <a:rPr lang="en-US" sz="1400" dirty="0" err="1" smtClean="0">
                <a:solidFill>
                  <a:schemeClr val="bg1"/>
                </a:solidFill>
              </a:rPr>
              <a:t>CanBegin.Notify</a:t>
            </a:r>
            <a:r>
              <a:rPr lang="en-US" sz="1400" dirty="0" smtClean="0">
                <a:solidFill>
                  <a:schemeClr val="bg1"/>
                </a:solidFill>
              </a:rPr>
              <a:t>();</a:t>
            </a:r>
          </a:p>
          <a:p>
            <a:r>
              <a:rPr lang="en-US" sz="1400" dirty="0" smtClean="0"/>
              <a:t>        }</a:t>
            </a:r>
            <a:br>
              <a:rPr lang="en-US" sz="1400" dirty="0" smtClean="0"/>
            </a:br>
            <a:r>
              <a:rPr lang="en-US" sz="1400" dirty="0" smtClean="0"/>
              <a:t>    }</a:t>
            </a:r>
            <a:br>
              <a:rPr lang="en-US" sz="1400" dirty="0" smtClean="0"/>
            </a:br>
            <a:r>
              <a:rPr lang="en-US" sz="1400" dirty="0" smtClean="0"/>
              <a:t>}</a:t>
            </a:r>
            <a:br>
              <a:rPr lang="en-US" sz="1400" dirty="0" smtClean="0"/>
            </a:br>
            <a:r>
              <a:rPr lang="en-US" sz="1400" dirty="0" smtClean="0"/>
              <a:t/>
            </a:r>
            <a:br>
              <a:rPr lang="en-US" sz="1400" dirty="0" smtClean="0"/>
            </a:br>
            <a:endParaRPr lang="en-US" sz="14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058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>
                <a:solidFill>
                  <a:srgbClr val="0000FF"/>
                </a:solidFill>
              </a:rPr>
              <a:t>Readers and Writers</a:t>
            </a:r>
          </a:p>
        </p:txBody>
      </p:sp>
      <p:sp>
        <p:nvSpPr>
          <p:cNvPr id="6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AE0799-FA67-4F06-98AA-72A2371CEE4A}" type="slidenum">
              <a:rPr lang="en-US"/>
              <a:pPr/>
              <a:t>9</a:t>
            </a:fld>
            <a:endParaRPr lang="en-US"/>
          </a:p>
        </p:txBody>
      </p:sp>
      <p:sp>
        <p:nvSpPr>
          <p:cNvPr id="45060" name="Text Box 4"/>
          <p:cNvSpPr txBox="1">
            <a:spLocks noChangeArrowheads="1"/>
          </p:cNvSpPr>
          <p:nvPr/>
        </p:nvSpPr>
        <p:spPr bwMode="auto">
          <a:xfrm>
            <a:off x="5470525" y="3389313"/>
            <a:ext cx="18415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endParaRPr lang="fr-FR"/>
          </a:p>
        </p:txBody>
      </p:sp>
      <p:sp>
        <p:nvSpPr>
          <p:cNvPr id="7" name="Rectangle 6"/>
          <p:cNvSpPr/>
          <p:nvPr/>
        </p:nvSpPr>
        <p:spPr>
          <a:xfrm>
            <a:off x="0" y="1860352"/>
            <a:ext cx="4572000" cy="461664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400" dirty="0" smtClean="0"/>
              <a:t>public class </a:t>
            </a:r>
            <a:r>
              <a:rPr lang="en-US" sz="1400" dirty="0" err="1" smtClean="0"/>
              <a:t>ReadersNWriters</a:t>
            </a:r>
            <a:r>
              <a:rPr lang="en-US" sz="1400" dirty="0" smtClean="0"/>
              <a:t> {</a:t>
            </a:r>
            <a:br>
              <a:rPr lang="en-US" sz="1400" dirty="0" smtClean="0"/>
            </a:br>
            <a:r>
              <a:rPr lang="en-US" sz="1400" dirty="0" smtClean="0"/>
              <a:t>    </a:t>
            </a:r>
            <a:r>
              <a:rPr lang="en-US" sz="1400" dirty="0" err="1" smtClean="0"/>
              <a:t>int</a:t>
            </a:r>
            <a:r>
              <a:rPr lang="en-US" sz="1400" dirty="0" smtClean="0"/>
              <a:t> </a:t>
            </a:r>
            <a:r>
              <a:rPr lang="en-US" sz="1400" dirty="0" err="1" smtClean="0"/>
              <a:t>NReaders</a:t>
            </a:r>
            <a:r>
              <a:rPr lang="en-US" sz="1400" dirty="0" smtClean="0"/>
              <a:t> = 0, </a:t>
            </a:r>
            <a:r>
              <a:rPr lang="en-US" sz="1400" dirty="0" err="1" smtClean="0"/>
              <a:t>NWriters</a:t>
            </a:r>
            <a:r>
              <a:rPr lang="en-US" sz="1400" dirty="0" smtClean="0"/>
              <a:t> = 0; </a:t>
            </a:r>
            <a:br>
              <a:rPr lang="en-US" sz="1400" dirty="0" smtClean="0"/>
            </a:br>
            <a:r>
              <a:rPr lang="en-US" sz="1400" dirty="0" smtClean="0"/>
              <a:t>    Object </a:t>
            </a:r>
            <a:r>
              <a:rPr lang="en-US" sz="1400" dirty="0" err="1" smtClean="0"/>
              <a:t>CanBegin</a:t>
            </a:r>
            <a:r>
              <a:rPr lang="en-US" sz="1400" dirty="0" smtClean="0"/>
              <a:t> = new Object();</a:t>
            </a:r>
            <a:br>
              <a:rPr lang="en-US" sz="1400" dirty="0" smtClean="0"/>
            </a:br>
            <a:r>
              <a:rPr lang="en-US" sz="1400" dirty="0" smtClean="0"/>
              <a:t/>
            </a:r>
            <a:br>
              <a:rPr lang="en-US" sz="1400" dirty="0" smtClean="0"/>
            </a:br>
            <a:r>
              <a:rPr lang="en-US" sz="1400" dirty="0" smtClean="0"/>
              <a:t>    public </a:t>
            </a:r>
            <a:r>
              <a:rPr lang="en-US" sz="1400" dirty="0" smtClean="0"/>
              <a:t>synchronized void</a:t>
            </a:r>
            <a:r>
              <a:rPr lang="en-US" sz="1400" dirty="0" smtClean="0"/>
              <a:t> </a:t>
            </a:r>
            <a:r>
              <a:rPr lang="en-US" sz="1400" dirty="0" err="1" smtClean="0"/>
              <a:t>BeginWrite</a:t>
            </a:r>
            <a:r>
              <a:rPr lang="en-US" sz="1400" dirty="0" smtClean="0"/>
              <a:t>()</a:t>
            </a:r>
            <a:br>
              <a:rPr lang="en-US" sz="1400" dirty="0" smtClean="0"/>
            </a:br>
            <a:r>
              <a:rPr lang="en-US" sz="1400" dirty="0" smtClean="0"/>
              <a:t>    {</a:t>
            </a:r>
          </a:p>
          <a:p>
            <a:r>
              <a:rPr lang="en-US" sz="1400" dirty="0" smtClean="0"/>
              <a:t>        synchronized(</a:t>
            </a:r>
            <a:r>
              <a:rPr lang="en-US" sz="1400" dirty="0" err="1" smtClean="0"/>
              <a:t>CanBegin</a:t>
            </a:r>
            <a:r>
              <a:rPr lang="en-US" sz="1400" dirty="0" smtClean="0"/>
              <a:t>) { </a:t>
            </a:r>
            <a:br>
              <a:rPr lang="en-US" sz="1400" dirty="0" smtClean="0"/>
            </a:br>
            <a:r>
              <a:rPr lang="en-US" sz="1400" dirty="0" smtClean="0"/>
              <a:t>            if(</a:t>
            </a:r>
            <a:r>
              <a:rPr lang="en-US" sz="1400" dirty="0" err="1" smtClean="0"/>
              <a:t>NWriters</a:t>
            </a:r>
            <a:r>
              <a:rPr lang="en-US" sz="1400" dirty="0" smtClean="0"/>
              <a:t> == 1 || </a:t>
            </a:r>
            <a:r>
              <a:rPr lang="en-US" sz="1400" dirty="0" err="1" smtClean="0"/>
              <a:t>NReaders</a:t>
            </a:r>
            <a:r>
              <a:rPr lang="en-US" sz="1400" dirty="0" smtClean="0"/>
              <a:t> &gt; 0)</a:t>
            </a:r>
            <a:br>
              <a:rPr lang="en-US" sz="1400" dirty="0" smtClean="0"/>
            </a:br>
            <a:r>
              <a:rPr lang="en-US" sz="1400" dirty="0" smtClean="0"/>
              <a:t>                 </a:t>
            </a:r>
            <a:r>
              <a:rPr lang="en-US" sz="1400" dirty="0" err="1" smtClean="0"/>
              <a:t>CanBegin.Wait</a:t>
            </a:r>
            <a:r>
              <a:rPr lang="en-US" sz="1400" dirty="0" smtClean="0"/>
              <a:t>(); </a:t>
            </a:r>
            <a:br>
              <a:rPr lang="en-US" sz="1400" dirty="0" smtClean="0"/>
            </a:br>
            <a:r>
              <a:rPr lang="en-US" sz="1400" dirty="0" smtClean="0"/>
              <a:t>            </a:t>
            </a:r>
            <a:r>
              <a:rPr lang="en-US" sz="1400" dirty="0" err="1" smtClean="0"/>
              <a:t>NWriters</a:t>
            </a:r>
            <a:r>
              <a:rPr lang="en-US" sz="1400" dirty="0" smtClean="0"/>
              <a:t> = 1;</a:t>
            </a:r>
          </a:p>
          <a:p>
            <a:r>
              <a:rPr lang="en-US" sz="1400" dirty="0" smtClean="0"/>
              <a:t>        }</a:t>
            </a:r>
            <a:br>
              <a:rPr lang="en-US" sz="1400" dirty="0" smtClean="0"/>
            </a:br>
            <a:r>
              <a:rPr lang="en-US" sz="1400" dirty="0" smtClean="0"/>
              <a:t>    }</a:t>
            </a:r>
            <a:br>
              <a:rPr lang="en-US" sz="1400" dirty="0" smtClean="0"/>
            </a:br>
            <a:r>
              <a:rPr lang="en-US" sz="1400" dirty="0" smtClean="0"/>
              <a:t>    public void </a:t>
            </a:r>
            <a:r>
              <a:rPr lang="en-US" sz="1400" dirty="0" err="1" smtClean="0"/>
              <a:t>EndWrite</a:t>
            </a:r>
            <a:r>
              <a:rPr lang="en-US" sz="1400" dirty="0" smtClean="0"/>
              <a:t>()</a:t>
            </a:r>
            <a:br>
              <a:rPr lang="en-US" sz="1400" dirty="0" smtClean="0"/>
            </a:br>
            <a:r>
              <a:rPr lang="en-US" sz="1400" dirty="0" smtClean="0"/>
              <a:t>    {</a:t>
            </a:r>
          </a:p>
          <a:p>
            <a:r>
              <a:rPr lang="en-US" sz="1400" dirty="0" smtClean="0"/>
              <a:t>        synchronized(</a:t>
            </a:r>
            <a:r>
              <a:rPr lang="en-US" sz="1400" dirty="0" err="1" smtClean="0"/>
              <a:t>CanBegin</a:t>
            </a:r>
            <a:r>
              <a:rPr lang="en-US" sz="1400" dirty="0" smtClean="0"/>
              <a:t>) { </a:t>
            </a:r>
            <a:br>
              <a:rPr lang="en-US" sz="1400" dirty="0" smtClean="0"/>
            </a:br>
            <a:r>
              <a:rPr lang="en-US" sz="1400" dirty="0" smtClean="0"/>
              <a:t>            </a:t>
            </a:r>
            <a:r>
              <a:rPr lang="en-US" sz="1400" dirty="0" err="1" smtClean="0"/>
              <a:t>NWriters</a:t>
            </a:r>
            <a:r>
              <a:rPr lang="en-US" sz="1400" dirty="0" smtClean="0"/>
              <a:t> = 0;</a:t>
            </a:r>
            <a:r>
              <a:rPr lang="en-US" sz="1400" dirty="0" smtClean="0">
                <a:solidFill>
                  <a:schemeClr val="bg1"/>
                </a:solidFill>
              </a:rPr>
              <a:t/>
            </a:r>
            <a:br>
              <a:rPr lang="en-US" sz="1400" dirty="0" smtClean="0">
                <a:solidFill>
                  <a:schemeClr val="bg1"/>
                </a:solidFill>
              </a:rPr>
            </a:br>
            <a:r>
              <a:rPr lang="en-US" sz="1400" dirty="0" smtClean="0">
                <a:solidFill>
                  <a:schemeClr val="bg1"/>
                </a:solidFill>
              </a:rPr>
              <a:t>            </a:t>
            </a:r>
            <a:r>
              <a:rPr lang="en-US" sz="1400" dirty="0" err="1" smtClean="0">
                <a:solidFill>
                  <a:schemeClr val="bg1"/>
                </a:solidFill>
              </a:rPr>
              <a:t>CanBegin.Notify</a:t>
            </a:r>
            <a:r>
              <a:rPr lang="en-US" sz="1400" dirty="0" smtClean="0">
                <a:solidFill>
                  <a:schemeClr val="bg1"/>
                </a:solidFill>
              </a:rPr>
              <a:t>();</a:t>
            </a:r>
          </a:p>
          <a:p>
            <a:r>
              <a:rPr lang="en-US" sz="1400" dirty="0" smtClean="0"/>
              <a:t>        } </a:t>
            </a:r>
            <a:br>
              <a:rPr lang="en-US" sz="1400" dirty="0" smtClean="0"/>
            </a:br>
            <a:r>
              <a:rPr lang="en-US" sz="1400" dirty="0" smtClean="0"/>
              <a:t>    }</a:t>
            </a:r>
            <a:br>
              <a:rPr lang="en-US" sz="1400" dirty="0" smtClean="0"/>
            </a:br>
            <a:r>
              <a:rPr lang="en-US" sz="1400" dirty="0" smtClean="0"/>
              <a:t/>
            </a:r>
            <a:br>
              <a:rPr lang="en-US" sz="1400" dirty="0" smtClean="0"/>
            </a:br>
            <a:r>
              <a:rPr lang="en-US" sz="1400" dirty="0" smtClean="0"/>
              <a:t>   </a:t>
            </a:r>
            <a:endParaRPr lang="en-US" sz="1400" dirty="0"/>
          </a:p>
        </p:txBody>
      </p:sp>
      <p:sp>
        <p:nvSpPr>
          <p:cNvPr id="8" name="Rectangle 7"/>
          <p:cNvSpPr/>
          <p:nvPr/>
        </p:nvSpPr>
        <p:spPr>
          <a:xfrm>
            <a:off x="4343400" y="2430483"/>
            <a:ext cx="4572000" cy="3970318"/>
          </a:xfrm>
          <a:prstGeom prst="rect">
            <a:avLst/>
          </a:prstGeom>
        </p:spPr>
        <p:txBody>
          <a:bodyPr>
            <a:spAutoFit/>
          </a:bodyPr>
          <a:lstStyle/>
          <a:p>
            <a:r>
              <a:rPr lang="en-US" sz="1400" dirty="0" smtClean="0"/>
              <a:t>public </a:t>
            </a:r>
            <a:r>
              <a:rPr lang="en-US" sz="1400" dirty="0" smtClean="0"/>
              <a:t>synchronized void </a:t>
            </a:r>
            <a:r>
              <a:rPr lang="en-US" sz="1400" dirty="0" err="1" smtClean="0"/>
              <a:t>BeginRead</a:t>
            </a:r>
            <a:r>
              <a:rPr lang="en-US" sz="1400" dirty="0" smtClean="0"/>
              <a:t>()</a:t>
            </a:r>
            <a:br>
              <a:rPr lang="en-US" sz="1400" dirty="0" smtClean="0"/>
            </a:br>
            <a:r>
              <a:rPr lang="en-US" sz="1400" dirty="0" smtClean="0"/>
              <a:t> {</a:t>
            </a:r>
            <a:br>
              <a:rPr lang="en-US" sz="1400" dirty="0" smtClean="0"/>
            </a:br>
            <a:r>
              <a:rPr lang="en-US" sz="1400" dirty="0" smtClean="0"/>
              <a:t>        synchronized(</a:t>
            </a:r>
            <a:r>
              <a:rPr lang="en-US" sz="1400" dirty="0" err="1" smtClean="0"/>
              <a:t>CanBegin</a:t>
            </a:r>
            <a:r>
              <a:rPr lang="en-US" sz="1400" dirty="0" smtClean="0"/>
              <a:t>) { </a:t>
            </a:r>
          </a:p>
          <a:p>
            <a:r>
              <a:rPr lang="en-US" sz="1400" dirty="0" smtClean="0"/>
              <a:t>            if(</a:t>
            </a:r>
            <a:r>
              <a:rPr lang="en-US" sz="1400" dirty="0" err="1" smtClean="0"/>
              <a:t>NWriters</a:t>
            </a:r>
            <a:r>
              <a:rPr lang="en-US" sz="1400" dirty="0" smtClean="0"/>
              <a:t> == 1)</a:t>
            </a:r>
            <a:br>
              <a:rPr lang="en-US" sz="1400" dirty="0" smtClean="0"/>
            </a:br>
            <a:r>
              <a:rPr lang="en-US" sz="1400" dirty="0" smtClean="0"/>
              <a:t>                </a:t>
            </a:r>
            <a:r>
              <a:rPr lang="en-US" sz="1400" dirty="0" err="1" smtClean="0"/>
              <a:t>CanBegin.Wait</a:t>
            </a:r>
            <a:r>
              <a:rPr lang="en-US" sz="1400" dirty="0" smtClean="0"/>
              <a:t>();</a:t>
            </a:r>
            <a:br>
              <a:rPr lang="en-US" sz="1400" dirty="0" smtClean="0"/>
            </a:br>
            <a:r>
              <a:rPr lang="en-US" sz="1400" dirty="0" smtClean="0"/>
              <a:t>            ++</a:t>
            </a:r>
            <a:r>
              <a:rPr lang="en-US" sz="1400" dirty="0" err="1" smtClean="0"/>
              <a:t>NReaders</a:t>
            </a:r>
            <a:r>
              <a:rPr lang="en-US" sz="1400" dirty="0" smtClean="0"/>
              <a:t>;</a:t>
            </a:r>
            <a:br>
              <a:rPr lang="en-US" sz="1400" dirty="0" smtClean="0"/>
            </a:br>
            <a:r>
              <a:rPr lang="en-US" sz="1400" dirty="0" smtClean="0"/>
              <a:t>        } </a:t>
            </a:r>
            <a:br>
              <a:rPr lang="en-US" sz="1400" dirty="0" smtClean="0"/>
            </a:br>
            <a:r>
              <a:rPr lang="en-US" sz="1400" dirty="0" smtClean="0"/>
              <a:t>    }</a:t>
            </a:r>
            <a:br>
              <a:rPr lang="en-US" sz="1400" dirty="0" smtClean="0"/>
            </a:br>
            <a:r>
              <a:rPr lang="en-US" sz="1400" dirty="0" smtClean="0"/>
              <a:t>    public void </a:t>
            </a:r>
            <a:r>
              <a:rPr lang="en-US" sz="1400" dirty="0" err="1" smtClean="0"/>
              <a:t>EndRead</a:t>
            </a:r>
            <a:r>
              <a:rPr lang="en-US" sz="1400" dirty="0" smtClean="0"/>
              <a:t>()</a:t>
            </a:r>
            <a:br>
              <a:rPr lang="en-US" sz="1400" dirty="0" smtClean="0"/>
            </a:br>
            <a:r>
              <a:rPr lang="en-US" sz="1400" dirty="0" smtClean="0"/>
              <a:t>    {</a:t>
            </a:r>
            <a:br>
              <a:rPr lang="en-US" sz="1400" dirty="0" smtClean="0"/>
            </a:br>
            <a:r>
              <a:rPr lang="en-US" sz="1400" dirty="0" smtClean="0"/>
              <a:t>        synchronized(</a:t>
            </a:r>
            <a:r>
              <a:rPr lang="en-US" sz="1400" dirty="0" err="1" smtClean="0"/>
              <a:t>CanBegin</a:t>
            </a:r>
            <a:r>
              <a:rPr lang="en-US" sz="1400" dirty="0" smtClean="0"/>
              <a:t>) {</a:t>
            </a:r>
          </a:p>
          <a:p>
            <a:r>
              <a:rPr lang="en-US" sz="1400" dirty="0" smtClean="0"/>
              <a:t>           </a:t>
            </a:r>
            <a:r>
              <a:rPr lang="en-US" sz="1400" dirty="0" smtClean="0">
                <a:solidFill>
                  <a:schemeClr val="bg1"/>
                </a:solidFill>
              </a:rPr>
              <a:t> if(</a:t>
            </a:r>
            <a:r>
              <a:rPr lang="en-US" sz="1400" dirty="0" smtClean="0"/>
              <a:t>--</a:t>
            </a:r>
            <a:r>
              <a:rPr lang="en-US" sz="1400" dirty="0" err="1" smtClean="0"/>
              <a:t>NReaders</a:t>
            </a:r>
            <a:r>
              <a:rPr lang="en-US" sz="1400" dirty="0" smtClean="0"/>
              <a:t> </a:t>
            </a:r>
            <a:r>
              <a:rPr lang="en-US" sz="1400" dirty="0" smtClean="0">
                <a:solidFill>
                  <a:schemeClr val="bg1"/>
                </a:solidFill>
              </a:rPr>
              <a:t>== 0)</a:t>
            </a:r>
            <a:br>
              <a:rPr lang="en-US" sz="1400" dirty="0" smtClean="0">
                <a:solidFill>
                  <a:schemeClr val="bg1"/>
                </a:solidFill>
              </a:rPr>
            </a:br>
            <a:r>
              <a:rPr lang="en-US" sz="1400" dirty="0" smtClean="0">
                <a:solidFill>
                  <a:schemeClr val="bg1"/>
                </a:solidFill>
              </a:rPr>
              <a:t>                </a:t>
            </a:r>
            <a:r>
              <a:rPr lang="en-US" sz="1400" dirty="0" err="1" smtClean="0">
                <a:solidFill>
                  <a:schemeClr val="bg1"/>
                </a:solidFill>
              </a:rPr>
              <a:t>CanBegin.Notify</a:t>
            </a:r>
            <a:r>
              <a:rPr lang="en-US" sz="1400" dirty="0" smtClean="0">
                <a:solidFill>
                  <a:schemeClr val="bg1"/>
                </a:solidFill>
              </a:rPr>
              <a:t>();</a:t>
            </a:r>
          </a:p>
          <a:p>
            <a:r>
              <a:rPr lang="en-US" sz="1400" dirty="0" smtClean="0"/>
              <a:t>        }</a:t>
            </a:r>
            <a:br>
              <a:rPr lang="en-US" sz="1400" dirty="0" smtClean="0"/>
            </a:br>
            <a:r>
              <a:rPr lang="en-US" sz="1400" dirty="0" smtClean="0"/>
              <a:t>    }</a:t>
            </a:r>
            <a:br>
              <a:rPr lang="en-US" sz="1400" dirty="0" smtClean="0"/>
            </a:br>
            <a:r>
              <a:rPr lang="en-US" sz="1400" dirty="0" smtClean="0"/>
              <a:t>}</a:t>
            </a:r>
            <a:br>
              <a:rPr lang="en-US" sz="1400" dirty="0" smtClean="0"/>
            </a:br>
            <a:r>
              <a:rPr lang="en-US" sz="1400" dirty="0" smtClean="0"/>
              <a:t/>
            </a:r>
            <a:br>
              <a:rPr lang="en-US" sz="1400" dirty="0" smtClean="0"/>
            </a:br>
            <a:endParaRPr lang="en-US" sz="14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058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>
                <a:solidFill>
                  <a:srgbClr val="0000FF"/>
                </a:solidFill>
              </a:rPr>
              <a:t>Readers and Writers</a:t>
            </a:r>
          </a:p>
        </p:txBody>
      </p:sp>
      <p:sp>
        <p:nvSpPr>
          <p:cNvPr id="6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AE0799-FA67-4F06-98AA-72A2371CEE4A}" type="slidenum">
              <a:rPr lang="en-US"/>
              <a:pPr/>
              <a:t>10</a:t>
            </a:fld>
            <a:endParaRPr lang="en-US"/>
          </a:p>
        </p:txBody>
      </p:sp>
      <p:sp>
        <p:nvSpPr>
          <p:cNvPr id="45060" name="Text Box 4"/>
          <p:cNvSpPr txBox="1">
            <a:spLocks noChangeArrowheads="1"/>
          </p:cNvSpPr>
          <p:nvPr/>
        </p:nvSpPr>
        <p:spPr bwMode="auto">
          <a:xfrm>
            <a:off x="5470525" y="3389313"/>
            <a:ext cx="18415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endParaRPr lang="fr-FR"/>
          </a:p>
        </p:txBody>
      </p:sp>
      <p:sp>
        <p:nvSpPr>
          <p:cNvPr id="7" name="Rectangle 6"/>
          <p:cNvSpPr/>
          <p:nvPr/>
        </p:nvSpPr>
        <p:spPr>
          <a:xfrm>
            <a:off x="0" y="1860352"/>
            <a:ext cx="4572000" cy="461664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400" dirty="0" smtClean="0"/>
              <a:t>public class </a:t>
            </a:r>
            <a:r>
              <a:rPr lang="en-US" sz="1400" dirty="0" err="1" smtClean="0"/>
              <a:t>ReadersNWriters</a:t>
            </a:r>
            <a:r>
              <a:rPr lang="en-US" sz="1400" dirty="0" smtClean="0"/>
              <a:t> {</a:t>
            </a:r>
            <a:br>
              <a:rPr lang="en-US" sz="1400" dirty="0" smtClean="0"/>
            </a:br>
            <a:r>
              <a:rPr lang="en-US" sz="1400" dirty="0" smtClean="0"/>
              <a:t>    </a:t>
            </a:r>
            <a:r>
              <a:rPr lang="en-US" sz="1400" dirty="0" err="1" smtClean="0"/>
              <a:t>int</a:t>
            </a:r>
            <a:r>
              <a:rPr lang="en-US" sz="1400" dirty="0" smtClean="0"/>
              <a:t> </a:t>
            </a:r>
            <a:r>
              <a:rPr lang="en-US" sz="1400" dirty="0" err="1" smtClean="0"/>
              <a:t>NReaders</a:t>
            </a:r>
            <a:r>
              <a:rPr lang="en-US" sz="1400" dirty="0" smtClean="0"/>
              <a:t> = 0, </a:t>
            </a:r>
            <a:r>
              <a:rPr lang="en-US" sz="1400" dirty="0" err="1" smtClean="0"/>
              <a:t>NWriters</a:t>
            </a:r>
            <a:r>
              <a:rPr lang="en-US" sz="1400" dirty="0" smtClean="0"/>
              <a:t> = 0; </a:t>
            </a:r>
            <a:br>
              <a:rPr lang="en-US" sz="1400" dirty="0" smtClean="0"/>
            </a:br>
            <a:r>
              <a:rPr lang="en-US" sz="1400" dirty="0" smtClean="0"/>
              <a:t>    Object </a:t>
            </a:r>
            <a:r>
              <a:rPr lang="en-US" sz="1400" dirty="0" err="1" smtClean="0"/>
              <a:t>CanBegin</a:t>
            </a:r>
            <a:r>
              <a:rPr lang="en-US" sz="1400" dirty="0" smtClean="0"/>
              <a:t> = new Object();</a:t>
            </a:r>
            <a:br>
              <a:rPr lang="en-US" sz="1400" dirty="0" smtClean="0"/>
            </a:br>
            <a:r>
              <a:rPr lang="en-US" sz="1400" dirty="0" smtClean="0"/>
              <a:t/>
            </a:r>
            <a:br>
              <a:rPr lang="en-US" sz="1400" dirty="0" smtClean="0"/>
            </a:br>
            <a:r>
              <a:rPr lang="en-US" sz="1400" dirty="0" smtClean="0"/>
              <a:t>    public </a:t>
            </a:r>
            <a:r>
              <a:rPr lang="en-US" sz="1400" dirty="0" smtClean="0"/>
              <a:t>synchronized void </a:t>
            </a:r>
            <a:r>
              <a:rPr lang="en-US" sz="1400" dirty="0" err="1" smtClean="0"/>
              <a:t>BeginWrite</a:t>
            </a:r>
            <a:r>
              <a:rPr lang="en-US" sz="1400" dirty="0" smtClean="0"/>
              <a:t>()</a:t>
            </a:r>
            <a:br>
              <a:rPr lang="en-US" sz="1400" dirty="0" smtClean="0"/>
            </a:br>
            <a:r>
              <a:rPr lang="en-US" sz="1400" dirty="0" smtClean="0"/>
              <a:t>    {</a:t>
            </a:r>
          </a:p>
          <a:p>
            <a:r>
              <a:rPr lang="en-US" sz="1400" dirty="0" smtClean="0"/>
              <a:t>        synchronized(</a:t>
            </a:r>
            <a:r>
              <a:rPr lang="en-US" sz="1400" dirty="0" err="1" smtClean="0"/>
              <a:t>CanBegin</a:t>
            </a:r>
            <a:r>
              <a:rPr lang="en-US" sz="1400" dirty="0" smtClean="0"/>
              <a:t>) { </a:t>
            </a:r>
            <a:br>
              <a:rPr lang="en-US" sz="1400" dirty="0" smtClean="0"/>
            </a:br>
            <a:r>
              <a:rPr lang="en-US" sz="1400" dirty="0" smtClean="0"/>
              <a:t>            if(</a:t>
            </a:r>
            <a:r>
              <a:rPr lang="en-US" sz="1400" dirty="0" err="1" smtClean="0"/>
              <a:t>NWriters</a:t>
            </a:r>
            <a:r>
              <a:rPr lang="en-US" sz="1400" dirty="0" smtClean="0"/>
              <a:t> == 1 || </a:t>
            </a:r>
            <a:r>
              <a:rPr lang="en-US" sz="1400" dirty="0" err="1" smtClean="0"/>
              <a:t>NReaders</a:t>
            </a:r>
            <a:r>
              <a:rPr lang="en-US" sz="1400" dirty="0" smtClean="0"/>
              <a:t> &gt; 0)</a:t>
            </a:r>
            <a:br>
              <a:rPr lang="en-US" sz="1400" dirty="0" smtClean="0"/>
            </a:br>
            <a:r>
              <a:rPr lang="en-US" sz="1400" dirty="0" smtClean="0"/>
              <a:t>                 </a:t>
            </a:r>
            <a:r>
              <a:rPr lang="en-US" sz="1400" dirty="0" err="1" smtClean="0"/>
              <a:t>CanBegin.Wait</a:t>
            </a:r>
            <a:r>
              <a:rPr lang="en-US" sz="1400" dirty="0" smtClean="0"/>
              <a:t>(); </a:t>
            </a:r>
            <a:br>
              <a:rPr lang="en-US" sz="1400" dirty="0" smtClean="0"/>
            </a:br>
            <a:r>
              <a:rPr lang="en-US" sz="1400" dirty="0" smtClean="0"/>
              <a:t>            </a:t>
            </a:r>
            <a:r>
              <a:rPr lang="en-US" sz="1400" dirty="0" err="1" smtClean="0"/>
              <a:t>NWriters</a:t>
            </a:r>
            <a:r>
              <a:rPr lang="en-US" sz="1400" dirty="0" smtClean="0"/>
              <a:t> = 1;</a:t>
            </a:r>
          </a:p>
          <a:p>
            <a:r>
              <a:rPr lang="en-US" sz="1400" dirty="0" smtClean="0"/>
              <a:t>        }</a:t>
            </a:r>
            <a:br>
              <a:rPr lang="en-US" sz="1400" dirty="0" smtClean="0"/>
            </a:br>
            <a:r>
              <a:rPr lang="en-US" sz="1400" dirty="0" smtClean="0"/>
              <a:t>    }</a:t>
            </a:r>
            <a:br>
              <a:rPr lang="en-US" sz="1400" dirty="0" smtClean="0"/>
            </a:br>
            <a:r>
              <a:rPr lang="en-US" sz="1400" dirty="0" smtClean="0"/>
              <a:t>    public void </a:t>
            </a:r>
            <a:r>
              <a:rPr lang="en-US" sz="1400" dirty="0" err="1" smtClean="0"/>
              <a:t>EndWrite</a:t>
            </a:r>
            <a:r>
              <a:rPr lang="en-US" sz="1400" dirty="0" smtClean="0"/>
              <a:t>()</a:t>
            </a:r>
            <a:br>
              <a:rPr lang="en-US" sz="1400" dirty="0" smtClean="0"/>
            </a:br>
            <a:r>
              <a:rPr lang="en-US" sz="1400" dirty="0" smtClean="0"/>
              <a:t>    {</a:t>
            </a:r>
          </a:p>
          <a:p>
            <a:r>
              <a:rPr lang="en-US" sz="1400" dirty="0" smtClean="0"/>
              <a:t>        synchronized(</a:t>
            </a:r>
            <a:r>
              <a:rPr lang="en-US" sz="1400" dirty="0" err="1" smtClean="0"/>
              <a:t>CanBegin</a:t>
            </a:r>
            <a:r>
              <a:rPr lang="en-US" sz="1400" dirty="0" smtClean="0"/>
              <a:t>) { </a:t>
            </a:r>
            <a:br>
              <a:rPr lang="en-US" sz="1400" dirty="0" smtClean="0"/>
            </a:br>
            <a:r>
              <a:rPr lang="en-US" sz="1400" dirty="0" smtClean="0"/>
              <a:t>            </a:t>
            </a:r>
            <a:r>
              <a:rPr lang="en-US" sz="1400" dirty="0" err="1" smtClean="0"/>
              <a:t>NWriters</a:t>
            </a:r>
            <a:r>
              <a:rPr lang="en-US" sz="1400" dirty="0" smtClean="0"/>
              <a:t> = 0;</a:t>
            </a:r>
            <a:br>
              <a:rPr lang="en-US" sz="1400" dirty="0" smtClean="0"/>
            </a:br>
            <a:r>
              <a:rPr lang="en-US" sz="1400" dirty="0" smtClean="0"/>
              <a:t>            </a:t>
            </a:r>
            <a:r>
              <a:rPr lang="en-US" sz="1400" dirty="0" err="1" smtClean="0"/>
              <a:t>CanBegin.Notify</a:t>
            </a:r>
            <a:r>
              <a:rPr lang="en-US" sz="1400" dirty="0" smtClean="0"/>
              <a:t>();</a:t>
            </a:r>
          </a:p>
          <a:p>
            <a:r>
              <a:rPr lang="en-US" sz="1400" dirty="0" smtClean="0"/>
              <a:t>        } </a:t>
            </a:r>
            <a:br>
              <a:rPr lang="en-US" sz="1400" dirty="0" smtClean="0"/>
            </a:br>
            <a:r>
              <a:rPr lang="en-US" sz="1400" dirty="0" smtClean="0"/>
              <a:t>    }</a:t>
            </a:r>
            <a:br>
              <a:rPr lang="en-US" sz="1400" dirty="0" smtClean="0"/>
            </a:br>
            <a:r>
              <a:rPr lang="en-US" sz="1400" dirty="0" smtClean="0"/>
              <a:t/>
            </a:r>
            <a:br>
              <a:rPr lang="en-US" sz="1400" dirty="0" smtClean="0"/>
            </a:br>
            <a:r>
              <a:rPr lang="en-US" sz="1400" dirty="0" smtClean="0"/>
              <a:t>   </a:t>
            </a:r>
            <a:endParaRPr lang="en-US" sz="1400" dirty="0"/>
          </a:p>
        </p:txBody>
      </p:sp>
      <p:sp>
        <p:nvSpPr>
          <p:cNvPr id="8" name="Rectangle 7"/>
          <p:cNvSpPr/>
          <p:nvPr/>
        </p:nvSpPr>
        <p:spPr>
          <a:xfrm>
            <a:off x="4343400" y="2430483"/>
            <a:ext cx="4572000" cy="3970318"/>
          </a:xfrm>
          <a:prstGeom prst="rect">
            <a:avLst/>
          </a:prstGeom>
        </p:spPr>
        <p:txBody>
          <a:bodyPr>
            <a:spAutoFit/>
          </a:bodyPr>
          <a:lstStyle/>
          <a:p>
            <a:r>
              <a:rPr lang="en-US" sz="1400" dirty="0" smtClean="0"/>
              <a:t>public </a:t>
            </a:r>
            <a:r>
              <a:rPr lang="en-US" sz="1400" dirty="0" smtClean="0"/>
              <a:t>synchronized void </a:t>
            </a:r>
            <a:r>
              <a:rPr lang="en-US" sz="1400" dirty="0" err="1" smtClean="0"/>
              <a:t>BeginRead</a:t>
            </a:r>
            <a:r>
              <a:rPr lang="en-US" sz="1400" dirty="0" smtClean="0"/>
              <a:t>()</a:t>
            </a:r>
            <a:br>
              <a:rPr lang="en-US" sz="1400" dirty="0" smtClean="0"/>
            </a:br>
            <a:r>
              <a:rPr lang="en-US" sz="1400" dirty="0" smtClean="0"/>
              <a:t> {</a:t>
            </a:r>
            <a:br>
              <a:rPr lang="en-US" sz="1400" dirty="0" smtClean="0"/>
            </a:br>
            <a:r>
              <a:rPr lang="en-US" sz="1400" dirty="0" smtClean="0"/>
              <a:t>        synchronized(</a:t>
            </a:r>
            <a:r>
              <a:rPr lang="en-US" sz="1400" dirty="0" err="1" smtClean="0"/>
              <a:t>CanBegin</a:t>
            </a:r>
            <a:r>
              <a:rPr lang="en-US" sz="1400" dirty="0" smtClean="0"/>
              <a:t>) { </a:t>
            </a:r>
          </a:p>
          <a:p>
            <a:r>
              <a:rPr lang="en-US" sz="1400" dirty="0" smtClean="0"/>
              <a:t>            if(</a:t>
            </a:r>
            <a:r>
              <a:rPr lang="en-US" sz="1400" dirty="0" err="1" smtClean="0"/>
              <a:t>NWriters</a:t>
            </a:r>
            <a:r>
              <a:rPr lang="en-US" sz="1400" dirty="0" smtClean="0"/>
              <a:t> == 1)</a:t>
            </a:r>
            <a:br>
              <a:rPr lang="en-US" sz="1400" dirty="0" smtClean="0"/>
            </a:br>
            <a:r>
              <a:rPr lang="en-US" sz="1400" dirty="0" smtClean="0"/>
              <a:t>                </a:t>
            </a:r>
            <a:r>
              <a:rPr lang="en-US" sz="1400" dirty="0" err="1" smtClean="0"/>
              <a:t>CanBegin.Wait</a:t>
            </a:r>
            <a:r>
              <a:rPr lang="en-US" sz="1400" dirty="0" smtClean="0"/>
              <a:t>();</a:t>
            </a:r>
            <a:br>
              <a:rPr lang="en-US" sz="1400" dirty="0" smtClean="0"/>
            </a:br>
            <a:r>
              <a:rPr lang="en-US" sz="1400" dirty="0" smtClean="0"/>
              <a:t>            ++</a:t>
            </a:r>
            <a:r>
              <a:rPr lang="en-US" sz="1400" dirty="0" err="1" smtClean="0"/>
              <a:t>NReaders</a:t>
            </a:r>
            <a:r>
              <a:rPr lang="en-US" sz="1400" dirty="0" smtClean="0"/>
              <a:t>;</a:t>
            </a:r>
            <a:br>
              <a:rPr lang="en-US" sz="1400" dirty="0" smtClean="0"/>
            </a:br>
            <a:r>
              <a:rPr lang="en-US" sz="1400" dirty="0" smtClean="0"/>
              <a:t>        } </a:t>
            </a:r>
            <a:br>
              <a:rPr lang="en-US" sz="1400" dirty="0" smtClean="0"/>
            </a:br>
            <a:r>
              <a:rPr lang="en-US" sz="1400" dirty="0" smtClean="0"/>
              <a:t>    }</a:t>
            </a:r>
            <a:br>
              <a:rPr lang="en-US" sz="1400" dirty="0" smtClean="0"/>
            </a:br>
            <a:r>
              <a:rPr lang="en-US" sz="1400" dirty="0" smtClean="0"/>
              <a:t>    public void </a:t>
            </a:r>
            <a:r>
              <a:rPr lang="en-US" sz="1400" dirty="0" err="1" smtClean="0"/>
              <a:t>EndRead</a:t>
            </a:r>
            <a:r>
              <a:rPr lang="en-US" sz="1400" dirty="0" smtClean="0"/>
              <a:t>()</a:t>
            </a:r>
            <a:br>
              <a:rPr lang="en-US" sz="1400" dirty="0" smtClean="0"/>
            </a:br>
            <a:r>
              <a:rPr lang="en-US" sz="1400" dirty="0" smtClean="0"/>
              <a:t>    {</a:t>
            </a:r>
            <a:br>
              <a:rPr lang="en-US" sz="1400" dirty="0" smtClean="0"/>
            </a:br>
            <a:r>
              <a:rPr lang="en-US" sz="1400" dirty="0" smtClean="0"/>
              <a:t>        synchronized(</a:t>
            </a:r>
            <a:r>
              <a:rPr lang="en-US" sz="1400" dirty="0" err="1" smtClean="0"/>
              <a:t>CanBegin</a:t>
            </a:r>
            <a:r>
              <a:rPr lang="en-US" sz="1400" dirty="0" smtClean="0"/>
              <a:t>) {</a:t>
            </a:r>
          </a:p>
          <a:p>
            <a:r>
              <a:rPr lang="en-US" sz="1400" dirty="0" smtClean="0"/>
              <a:t>            if(--</a:t>
            </a:r>
            <a:r>
              <a:rPr lang="en-US" sz="1400" dirty="0" err="1" smtClean="0"/>
              <a:t>NReaders</a:t>
            </a:r>
            <a:r>
              <a:rPr lang="en-US" sz="1400" dirty="0" smtClean="0"/>
              <a:t> == 0)</a:t>
            </a:r>
            <a:br>
              <a:rPr lang="en-US" sz="1400" dirty="0" smtClean="0"/>
            </a:br>
            <a:r>
              <a:rPr lang="en-US" sz="1400" dirty="0" smtClean="0"/>
              <a:t>                </a:t>
            </a:r>
            <a:r>
              <a:rPr lang="en-US" sz="1400" dirty="0" err="1" smtClean="0"/>
              <a:t>CanBegin.Notify</a:t>
            </a:r>
            <a:r>
              <a:rPr lang="en-US" sz="1400" dirty="0" smtClean="0"/>
              <a:t>();</a:t>
            </a:r>
          </a:p>
          <a:p>
            <a:r>
              <a:rPr lang="en-US" sz="1400" dirty="0" smtClean="0"/>
              <a:t>        }</a:t>
            </a:r>
            <a:br>
              <a:rPr lang="en-US" sz="1400" dirty="0" smtClean="0"/>
            </a:br>
            <a:r>
              <a:rPr lang="en-US" sz="1400" dirty="0" smtClean="0"/>
              <a:t>    }</a:t>
            </a:r>
            <a:br>
              <a:rPr lang="en-US" sz="1400" dirty="0" smtClean="0"/>
            </a:br>
            <a:r>
              <a:rPr lang="en-US" sz="1400" dirty="0" smtClean="0"/>
              <a:t>}</a:t>
            </a:r>
            <a:br>
              <a:rPr lang="en-US" sz="1400" dirty="0" smtClean="0"/>
            </a:br>
            <a:r>
              <a:rPr lang="en-US" sz="1400" dirty="0" smtClean="0"/>
              <a:t/>
            </a:r>
            <a:br>
              <a:rPr lang="en-US" sz="1400" dirty="0" smtClean="0"/>
            </a:br>
            <a:endParaRPr lang="en-US" sz="14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>
                <a:solidFill>
                  <a:srgbClr val="0000FF"/>
                </a:solidFill>
              </a:rPr>
              <a:t>Understanding the Solution</a:t>
            </a:r>
            <a:endParaRPr lang="fr-BE" dirty="0">
              <a:solidFill>
                <a:srgbClr val="0000FF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If any thread is waiting, no other thread gets into </a:t>
            </a:r>
            <a:r>
              <a:rPr lang="en-US" dirty="0" err="1" smtClean="0"/>
              <a:t>BeginRead</a:t>
            </a:r>
            <a:r>
              <a:rPr lang="en-US" dirty="0" smtClean="0"/>
              <a:t> or </a:t>
            </a:r>
            <a:r>
              <a:rPr lang="en-US" dirty="0" err="1" smtClean="0"/>
              <a:t>BeginWrite</a:t>
            </a:r>
            <a:endParaRPr lang="en-US" dirty="0" smtClean="0"/>
          </a:p>
          <a:p>
            <a:pPr lvl="1"/>
            <a:r>
              <a:rPr lang="en-US" dirty="0" smtClean="0"/>
              <a:t>This is because of the “bug” mentioned before</a:t>
            </a:r>
          </a:p>
          <a:p>
            <a:pPr lvl="1"/>
            <a:r>
              <a:rPr lang="en-US" dirty="0" smtClean="0"/>
              <a:t>When we nest synchronization blocks, a wait will only release the lock on the object we wait on… not the outer synchronization lock</a:t>
            </a:r>
            <a:endParaRPr lang="fr-BE" dirty="0"/>
          </a:p>
        </p:txBody>
      </p: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058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>
                <a:solidFill>
                  <a:srgbClr val="0000FF"/>
                </a:solidFill>
              </a:rPr>
              <a:t>Readers and Writers</a:t>
            </a:r>
          </a:p>
        </p:txBody>
      </p:sp>
      <p:sp>
        <p:nvSpPr>
          <p:cNvPr id="6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AE0799-FA67-4F06-98AA-72A2371CEE4A}" type="slidenum">
              <a:rPr lang="en-US"/>
              <a:pPr/>
              <a:t>12</a:t>
            </a:fld>
            <a:endParaRPr lang="en-US"/>
          </a:p>
        </p:txBody>
      </p:sp>
      <p:sp>
        <p:nvSpPr>
          <p:cNvPr id="45060" name="Text Box 4"/>
          <p:cNvSpPr txBox="1">
            <a:spLocks noChangeArrowheads="1"/>
          </p:cNvSpPr>
          <p:nvPr/>
        </p:nvSpPr>
        <p:spPr bwMode="auto">
          <a:xfrm>
            <a:off x="5470525" y="3389313"/>
            <a:ext cx="18415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endParaRPr lang="fr-FR"/>
          </a:p>
        </p:txBody>
      </p:sp>
      <p:sp>
        <p:nvSpPr>
          <p:cNvPr id="7" name="Rectangle 6"/>
          <p:cNvSpPr/>
          <p:nvPr/>
        </p:nvSpPr>
        <p:spPr>
          <a:xfrm>
            <a:off x="0" y="1860352"/>
            <a:ext cx="4572000" cy="461664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400" dirty="0" smtClean="0"/>
              <a:t>public class </a:t>
            </a:r>
            <a:r>
              <a:rPr lang="en-US" sz="1400" dirty="0" err="1" smtClean="0"/>
              <a:t>ReadersNWriters</a:t>
            </a:r>
            <a:r>
              <a:rPr lang="en-US" sz="1400" dirty="0" smtClean="0"/>
              <a:t> {</a:t>
            </a:r>
            <a:br>
              <a:rPr lang="en-US" sz="1400" dirty="0" smtClean="0"/>
            </a:br>
            <a:r>
              <a:rPr lang="en-US" sz="1400" dirty="0" smtClean="0"/>
              <a:t>    </a:t>
            </a:r>
            <a:r>
              <a:rPr lang="en-US" sz="1400" dirty="0" err="1" smtClean="0"/>
              <a:t>int</a:t>
            </a:r>
            <a:r>
              <a:rPr lang="en-US" sz="1400" dirty="0" smtClean="0"/>
              <a:t> </a:t>
            </a:r>
            <a:r>
              <a:rPr lang="en-US" sz="1400" dirty="0" err="1" smtClean="0"/>
              <a:t>NReaders</a:t>
            </a:r>
            <a:r>
              <a:rPr lang="en-US" sz="1400" dirty="0" smtClean="0"/>
              <a:t> = 0, </a:t>
            </a:r>
            <a:r>
              <a:rPr lang="en-US" sz="1400" dirty="0" err="1" smtClean="0"/>
              <a:t>NWriters</a:t>
            </a:r>
            <a:r>
              <a:rPr lang="en-US" sz="1400" dirty="0" smtClean="0"/>
              <a:t> = 0; </a:t>
            </a:r>
            <a:br>
              <a:rPr lang="en-US" sz="1400" dirty="0" smtClean="0"/>
            </a:br>
            <a:r>
              <a:rPr lang="en-US" sz="1400" dirty="0" smtClean="0"/>
              <a:t>    Object </a:t>
            </a:r>
            <a:r>
              <a:rPr lang="en-US" sz="1400" dirty="0" err="1" smtClean="0"/>
              <a:t>CanBegin</a:t>
            </a:r>
            <a:r>
              <a:rPr lang="en-US" sz="1400" dirty="0" smtClean="0"/>
              <a:t> = new Object();</a:t>
            </a:r>
            <a:br>
              <a:rPr lang="en-US" sz="1400" dirty="0" smtClean="0"/>
            </a:br>
            <a:r>
              <a:rPr lang="en-US" sz="1400" dirty="0" smtClean="0"/>
              <a:t/>
            </a:r>
            <a:br>
              <a:rPr lang="en-US" sz="1400" dirty="0" smtClean="0"/>
            </a:br>
            <a:r>
              <a:rPr lang="en-US" sz="1400" dirty="0" smtClean="0"/>
              <a:t>    </a:t>
            </a:r>
            <a:r>
              <a:rPr lang="en-US" sz="1400" dirty="0" smtClean="0">
                <a:solidFill>
                  <a:srgbClr val="C00000"/>
                </a:solidFill>
              </a:rPr>
              <a:t>public </a:t>
            </a:r>
            <a:r>
              <a:rPr lang="en-US" sz="1400" dirty="0" smtClean="0">
                <a:solidFill>
                  <a:srgbClr val="C00000"/>
                </a:solidFill>
              </a:rPr>
              <a:t>synchronized void </a:t>
            </a:r>
            <a:r>
              <a:rPr lang="en-US" sz="1400" dirty="0" err="1" smtClean="0">
                <a:solidFill>
                  <a:srgbClr val="C00000"/>
                </a:solidFill>
              </a:rPr>
              <a:t>BeginWrite</a:t>
            </a:r>
            <a:r>
              <a:rPr lang="en-US" sz="1400" dirty="0" smtClean="0">
                <a:solidFill>
                  <a:srgbClr val="C00000"/>
                </a:solidFill>
              </a:rPr>
              <a:t>()</a:t>
            </a:r>
            <a:r>
              <a:rPr lang="en-US" sz="1400" dirty="0" smtClean="0"/>
              <a:t/>
            </a:r>
            <a:br>
              <a:rPr lang="en-US" sz="1400" dirty="0" smtClean="0"/>
            </a:br>
            <a:r>
              <a:rPr lang="en-US" sz="1400" dirty="0" smtClean="0"/>
              <a:t>    {</a:t>
            </a:r>
          </a:p>
          <a:p>
            <a:r>
              <a:rPr lang="en-US" sz="1400" dirty="0" smtClean="0"/>
              <a:t>        </a:t>
            </a:r>
            <a:r>
              <a:rPr lang="en-US" sz="1400" dirty="0" smtClean="0">
                <a:solidFill>
                  <a:srgbClr val="C00000"/>
                </a:solidFill>
              </a:rPr>
              <a:t>synchronized(</a:t>
            </a:r>
            <a:r>
              <a:rPr lang="en-US" sz="1400" dirty="0" err="1" smtClean="0">
                <a:solidFill>
                  <a:srgbClr val="C00000"/>
                </a:solidFill>
              </a:rPr>
              <a:t>CanBegin</a:t>
            </a:r>
            <a:r>
              <a:rPr lang="en-US" sz="1400" dirty="0" smtClean="0">
                <a:solidFill>
                  <a:srgbClr val="C00000"/>
                </a:solidFill>
              </a:rPr>
              <a:t>) { </a:t>
            </a:r>
            <a:r>
              <a:rPr lang="en-US" sz="1400" dirty="0" smtClean="0"/>
              <a:t/>
            </a:r>
            <a:br>
              <a:rPr lang="en-US" sz="1400" dirty="0" smtClean="0"/>
            </a:br>
            <a:r>
              <a:rPr lang="en-US" sz="1400" dirty="0" smtClean="0"/>
              <a:t>            if(</a:t>
            </a:r>
            <a:r>
              <a:rPr lang="en-US" sz="1400" dirty="0" err="1" smtClean="0"/>
              <a:t>NWriters</a:t>
            </a:r>
            <a:r>
              <a:rPr lang="en-US" sz="1400" dirty="0" smtClean="0"/>
              <a:t> == 1 || </a:t>
            </a:r>
            <a:r>
              <a:rPr lang="en-US" sz="1400" dirty="0" err="1" smtClean="0"/>
              <a:t>NReaders</a:t>
            </a:r>
            <a:r>
              <a:rPr lang="en-US" sz="1400" dirty="0" smtClean="0"/>
              <a:t> &gt; 0)</a:t>
            </a:r>
            <a:br>
              <a:rPr lang="en-US" sz="1400" dirty="0" smtClean="0"/>
            </a:br>
            <a:r>
              <a:rPr lang="en-US" sz="1400" dirty="0" smtClean="0"/>
              <a:t>                 </a:t>
            </a:r>
            <a:r>
              <a:rPr lang="en-US" sz="1400" dirty="0" err="1" smtClean="0">
                <a:solidFill>
                  <a:srgbClr val="C00000"/>
                </a:solidFill>
              </a:rPr>
              <a:t>CanBegin.Wait</a:t>
            </a:r>
            <a:r>
              <a:rPr lang="en-US" sz="1400" dirty="0" smtClean="0">
                <a:solidFill>
                  <a:srgbClr val="C00000"/>
                </a:solidFill>
              </a:rPr>
              <a:t>(); </a:t>
            </a:r>
            <a:r>
              <a:rPr lang="en-US" sz="1400" dirty="0" smtClean="0"/>
              <a:t/>
            </a:r>
            <a:br>
              <a:rPr lang="en-US" sz="1400" dirty="0" smtClean="0"/>
            </a:br>
            <a:r>
              <a:rPr lang="en-US" sz="1400" dirty="0" smtClean="0"/>
              <a:t>            </a:t>
            </a:r>
            <a:r>
              <a:rPr lang="en-US" sz="1400" dirty="0" err="1" smtClean="0"/>
              <a:t>NWriters</a:t>
            </a:r>
            <a:r>
              <a:rPr lang="en-US" sz="1400" dirty="0" smtClean="0"/>
              <a:t> = 1;</a:t>
            </a:r>
          </a:p>
          <a:p>
            <a:r>
              <a:rPr lang="en-US" sz="1400" dirty="0" smtClean="0"/>
              <a:t>        </a:t>
            </a:r>
            <a:r>
              <a:rPr lang="en-US" sz="1400" dirty="0" smtClean="0">
                <a:solidFill>
                  <a:srgbClr val="C00000"/>
                </a:solidFill>
              </a:rPr>
              <a:t>}</a:t>
            </a:r>
            <a:r>
              <a:rPr lang="en-US" sz="1400" dirty="0" smtClean="0"/>
              <a:t/>
            </a:r>
            <a:br>
              <a:rPr lang="en-US" sz="1400" dirty="0" smtClean="0"/>
            </a:br>
            <a:r>
              <a:rPr lang="en-US" sz="1400" dirty="0" smtClean="0"/>
              <a:t>    }</a:t>
            </a:r>
            <a:br>
              <a:rPr lang="en-US" sz="1400" dirty="0" smtClean="0"/>
            </a:br>
            <a:r>
              <a:rPr lang="en-US" sz="1400" dirty="0" smtClean="0"/>
              <a:t>    public void </a:t>
            </a:r>
            <a:r>
              <a:rPr lang="en-US" sz="1400" dirty="0" err="1" smtClean="0"/>
              <a:t>EndWrite</a:t>
            </a:r>
            <a:r>
              <a:rPr lang="en-US" sz="1400" dirty="0" smtClean="0"/>
              <a:t>()</a:t>
            </a:r>
            <a:br>
              <a:rPr lang="en-US" sz="1400" dirty="0" smtClean="0"/>
            </a:br>
            <a:r>
              <a:rPr lang="en-US" sz="1400" dirty="0" smtClean="0"/>
              <a:t>    {</a:t>
            </a:r>
          </a:p>
          <a:p>
            <a:r>
              <a:rPr lang="en-US" sz="1400" dirty="0" smtClean="0"/>
              <a:t>        synchronized(</a:t>
            </a:r>
            <a:r>
              <a:rPr lang="en-US" sz="1400" dirty="0" err="1" smtClean="0"/>
              <a:t>CanBegin</a:t>
            </a:r>
            <a:r>
              <a:rPr lang="en-US" sz="1400" dirty="0" smtClean="0"/>
              <a:t>) { </a:t>
            </a:r>
            <a:br>
              <a:rPr lang="en-US" sz="1400" dirty="0" smtClean="0"/>
            </a:br>
            <a:r>
              <a:rPr lang="en-US" sz="1400" dirty="0" smtClean="0"/>
              <a:t>            </a:t>
            </a:r>
            <a:r>
              <a:rPr lang="en-US" sz="1400" dirty="0" err="1" smtClean="0"/>
              <a:t>NWriters</a:t>
            </a:r>
            <a:r>
              <a:rPr lang="en-US" sz="1400" dirty="0" smtClean="0"/>
              <a:t> = 0;</a:t>
            </a:r>
            <a:br>
              <a:rPr lang="en-US" sz="1400" dirty="0" smtClean="0"/>
            </a:br>
            <a:r>
              <a:rPr lang="en-US" sz="1400" dirty="0" smtClean="0"/>
              <a:t>            </a:t>
            </a:r>
            <a:r>
              <a:rPr lang="en-US" sz="1400" dirty="0" err="1" smtClean="0"/>
              <a:t>CanBegin.Notify</a:t>
            </a:r>
            <a:r>
              <a:rPr lang="en-US" sz="1400" dirty="0" smtClean="0"/>
              <a:t>();</a:t>
            </a:r>
          </a:p>
          <a:p>
            <a:r>
              <a:rPr lang="en-US" sz="1400" dirty="0" smtClean="0"/>
              <a:t>        } </a:t>
            </a:r>
            <a:br>
              <a:rPr lang="en-US" sz="1400" dirty="0" smtClean="0"/>
            </a:br>
            <a:r>
              <a:rPr lang="en-US" sz="1400" dirty="0" smtClean="0"/>
              <a:t>    }</a:t>
            </a:r>
            <a:br>
              <a:rPr lang="en-US" sz="1400" dirty="0" smtClean="0"/>
            </a:br>
            <a:r>
              <a:rPr lang="en-US" sz="1400" dirty="0" smtClean="0"/>
              <a:t/>
            </a:r>
            <a:br>
              <a:rPr lang="en-US" sz="1400" dirty="0" smtClean="0"/>
            </a:br>
            <a:r>
              <a:rPr lang="en-US" sz="1400" dirty="0" smtClean="0"/>
              <a:t>   </a:t>
            </a:r>
            <a:endParaRPr lang="en-US" sz="1400" dirty="0"/>
          </a:p>
        </p:txBody>
      </p:sp>
      <p:sp>
        <p:nvSpPr>
          <p:cNvPr id="8" name="Rectangle 7"/>
          <p:cNvSpPr/>
          <p:nvPr/>
        </p:nvSpPr>
        <p:spPr>
          <a:xfrm>
            <a:off x="4343400" y="2430483"/>
            <a:ext cx="4572000" cy="3970318"/>
          </a:xfrm>
          <a:prstGeom prst="rect">
            <a:avLst/>
          </a:prstGeom>
        </p:spPr>
        <p:txBody>
          <a:bodyPr>
            <a:spAutoFit/>
          </a:bodyPr>
          <a:lstStyle/>
          <a:p>
            <a:r>
              <a:rPr lang="en-US" sz="1400" dirty="0" smtClean="0">
                <a:solidFill>
                  <a:srgbClr val="C00000"/>
                </a:solidFill>
              </a:rPr>
              <a:t>public </a:t>
            </a:r>
            <a:r>
              <a:rPr lang="en-US" sz="1400" dirty="0" smtClean="0">
                <a:solidFill>
                  <a:srgbClr val="C00000"/>
                </a:solidFill>
              </a:rPr>
              <a:t>synchronized void </a:t>
            </a:r>
            <a:r>
              <a:rPr lang="en-US" sz="1400" dirty="0" err="1" smtClean="0">
                <a:solidFill>
                  <a:srgbClr val="C00000"/>
                </a:solidFill>
              </a:rPr>
              <a:t>BeginRead</a:t>
            </a:r>
            <a:r>
              <a:rPr lang="en-US" sz="1400" dirty="0" smtClean="0">
                <a:solidFill>
                  <a:srgbClr val="C00000"/>
                </a:solidFill>
              </a:rPr>
              <a:t>()</a:t>
            </a:r>
            <a:r>
              <a:rPr lang="en-US" sz="1400" dirty="0" smtClean="0"/>
              <a:t/>
            </a:r>
            <a:br>
              <a:rPr lang="en-US" sz="1400" dirty="0" smtClean="0"/>
            </a:br>
            <a:r>
              <a:rPr lang="en-US" sz="1400" dirty="0" smtClean="0"/>
              <a:t> {</a:t>
            </a:r>
            <a:br>
              <a:rPr lang="en-US" sz="1400" dirty="0" smtClean="0"/>
            </a:br>
            <a:r>
              <a:rPr lang="en-US" sz="1400" dirty="0" smtClean="0"/>
              <a:t>        </a:t>
            </a:r>
            <a:r>
              <a:rPr lang="en-US" sz="1400" dirty="0" smtClean="0">
                <a:solidFill>
                  <a:srgbClr val="C00000"/>
                </a:solidFill>
              </a:rPr>
              <a:t>synchronized(</a:t>
            </a:r>
            <a:r>
              <a:rPr lang="en-US" sz="1400" dirty="0" err="1" smtClean="0">
                <a:solidFill>
                  <a:srgbClr val="C00000"/>
                </a:solidFill>
              </a:rPr>
              <a:t>CanBegin</a:t>
            </a:r>
            <a:r>
              <a:rPr lang="en-US" sz="1400" dirty="0" smtClean="0">
                <a:solidFill>
                  <a:srgbClr val="C00000"/>
                </a:solidFill>
              </a:rPr>
              <a:t>) { </a:t>
            </a:r>
          </a:p>
          <a:p>
            <a:r>
              <a:rPr lang="en-US" sz="1400" dirty="0" smtClean="0"/>
              <a:t>            if(</a:t>
            </a:r>
            <a:r>
              <a:rPr lang="en-US" sz="1400" dirty="0" err="1" smtClean="0"/>
              <a:t>NWriters</a:t>
            </a:r>
            <a:r>
              <a:rPr lang="en-US" sz="1400" dirty="0" smtClean="0"/>
              <a:t> == 1)</a:t>
            </a:r>
            <a:br>
              <a:rPr lang="en-US" sz="1400" dirty="0" smtClean="0"/>
            </a:br>
            <a:r>
              <a:rPr lang="en-US" sz="1400" dirty="0" smtClean="0"/>
              <a:t>                </a:t>
            </a:r>
            <a:r>
              <a:rPr lang="en-US" sz="1400" dirty="0" err="1" smtClean="0">
                <a:solidFill>
                  <a:srgbClr val="C00000"/>
                </a:solidFill>
              </a:rPr>
              <a:t>CanBegin.Wait</a:t>
            </a:r>
            <a:r>
              <a:rPr lang="en-US" sz="1400" dirty="0" smtClean="0">
                <a:solidFill>
                  <a:srgbClr val="C00000"/>
                </a:solidFill>
              </a:rPr>
              <a:t>();</a:t>
            </a:r>
            <a:r>
              <a:rPr lang="en-US" sz="1400" dirty="0" smtClean="0"/>
              <a:t/>
            </a:r>
            <a:br>
              <a:rPr lang="en-US" sz="1400" dirty="0" smtClean="0"/>
            </a:br>
            <a:r>
              <a:rPr lang="en-US" sz="1400" dirty="0" smtClean="0"/>
              <a:t>            ++</a:t>
            </a:r>
            <a:r>
              <a:rPr lang="en-US" sz="1400" dirty="0" err="1" smtClean="0"/>
              <a:t>NReaders</a:t>
            </a:r>
            <a:r>
              <a:rPr lang="en-US" sz="1400" dirty="0" smtClean="0"/>
              <a:t>;</a:t>
            </a:r>
            <a:br>
              <a:rPr lang="en-US" sz="1400" dirty="0" smtClean="0"/>
            </a:br>
            <a:r>
              <a:rPr lang="en-US" sz="1400" dirty="0" smtClean="0"/>
              <a:t>       </a:t>
            </a:r>
            <a:r>
              <a:rPr lang="en-US" sz="1400" dirty="0" smtClean="0">
                <a:solidFill>
                  <a:srgbClr val="C00000"/>
                </a:solidFill>
              </a:rPr>
              <a:t> } </a:t>
            </a:r>
            <a:r>
              <a:rPr lang="en-US" sz="1400" dirty="0" smtClean="0"/>
              <a:t/>
            </a:r>
            <a:br>
              <a:rPr lang="en-US" sz="1400" dirty="0" smtClean="0"/>
            </a:br>
            <a:r>
              <a:rPr lang="en-US" sz="1400" dirty="0" smtClean="0"/>
              <a:t>    }</a:t>
            </a:r>
            <a:br>
              <a:rPr lang="en-US" sz="1400" dirty="0" smtClean="0"/>
            </a:br>
            <a:r>
              <a:rPr lang="en-US" sz="1400" dirty="0" smtClean="0"/>
              <a:t>    public void </a:t>
            </a:r>
            <a:r>
              <a:rPr lang="en-US" sz="1400" dirty="0" err="1" smtClean="0"/>
              <a:t>EndRead</a:t>
            </a:r>
            <a:r>
              <a:rPr lang="en-US" sz="1400" dirty="0" smtClean="0"/>
              <a:t>()</a:t>
            </a:r>
            <a:br>
              <a:rPr lang="en-US" sz="1400" dirty="0" smtClean="0"/>
            </a:br>
            <a:r>
              <a:rPr lang="en-US" sz="1400" dirty="0" smtClean="0"/>
              <a:t>    {</a:t>
            </a:r>
            <a:br>
              <a:rPr lang="en-US" sz="1400" dirty="0" smtClean="0"/>
            </a:br>
            <a:r>
              <a:rPr lang="en-US" sz="1400" dirty="0" smtClean="0"/>
              <a:t>        synchronized(</a:t>
            </a:r>
            <a:r>
              <a:rPr lang="en-US" sz="1400" dirty="0" err="1" smtClean="0"/>
              <a:t>CanBegin</a:t>
            </a:r>
            <a:r>
              <a:rPr lang="en-US" sz="1400" dirty="0" smtClean="0"/>
              <a:t>) {</a:t>
            </a:r>
          </a:p>
          <a:p>
            <a:r>
              <a:rPr lang="en-US" sz="1400" dirty="0" smtClean="0"/>
              <a:t>            if(--</a:t>
            </a:r>
            <a:r>
              <a:rPr lang="en-US" sz="1400" dirty="0" err="1" smtClean="0"/>
              <a:t>NReaders</a:t>
            </a:r>
            <a:r>
              <a:rPr lang="en-US" sz="1400" dirty="0" smtClean="0"/>
              <a:t> == 0)</a:t>
            </a:r>
            <a:br>
              <a:rPr lang="en-US" sz="1400" dirty="0" smtClean="0"/>
            </a:br>
            <a:r>
              <a:rPr lang="en-US" sz="1400" dirty="0" smtClean="0"/>
              <a:t>                </a:t>
            </a:r>
            <a:r>
              <a:rPr lang="en-US" sz="1400" dirty="0" err="1" smtClean="0"/>
              <a:t>CanBegin.Notify</a:t>
            </a:r>
            <a:r>
              <a:rPr lang="en-US" sz="1400" dirty="0" smtClean="0"/>
              <a:t>();</a:t>
            </a:r>
          </a:p>
          <a:p>
            <a:r>
              <a:rPr lang="en-US" sz="1400" dirty="0" smtClean="0"/>
              <a:t>        }</a:t>
            </a:r>
            <a:br>
              <a:rPr lang="en-US" sz="1400" dirty="0" smtClean="0"/>
            </a:br>
            <a:r>
              <a:rPr lang="en-US" sz="1400" dirty="0" smtClean="0"/>
              <a:t>    }</a:t>
            </a:r>
            <a:br>
              <a:rPr lang="en-US" sz="1400" dirty="0" smtClean="0"/>
            </a:br>
            <a:r>
              <a:rPr lang="en-US" sz="1400" dirty="0" smtClean="0"/>
              <a:t>}</a:t>
            </a:r>
            <a:br>
              <a:rPr lang="en-US" sz="1400" dirty="0" smtClean="0"/>
            </a:br>
            <a:r>
              <a:rPr lang="en-US" sz="1400" dirty="0" smtClean="0"/>
              <a:t/>
            </a:r>
            <a:br>
              <a:rPr lang="en-US" sz="1400" dirty="0" smtClean="0"/>
            </a:br>
            <a:endParaRPr lang="en-US" sz="14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632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Understanding the Solution</a:t>
            </a:r>
          </a:p>
        </p:txBody>
      </p:sp>
      <p:sp>
        <p:nvSpPr>
          <p:cNvPr id="56323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A writer </a:t>
            </a:r>
            <a:r>
              <a:rPr lang="en-US" dirty="0"/>
              <a:t>can enter if there are no other active writers and no readers are waiting</a:t>
            </a:r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9D39DDF-5075-4A4B-A9A8-40375778BF19}" type="slidenum">
              <a:rPr lang="en-US"/>
              <a:pPr/>
              <a:t>13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058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>
                <a:solidFill>
                  <a:srgbClr val="0000FF"/>
                </a:solidFill>
              </a:rPr>
              <a:t>Readers and Writers</a:t>
            </a:r>
          </a:p>
        </p:txBody>
      </p:sp>
      <p:sp>
        <p:nvSpPr>
          <p:cNvPr id="6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AE0799-FA67-4F06-98AA-72A2371CEE4A}" type="slidenum">
              <a:rPr lang="en-US"/>
              <a:pPr/>
              <a:t>14</a:t>
            </a:fld>
            <a:endParaRPr lang="en-US"/>
          </a:p>
        </p:txBody>
      </p:sp>
      <p:sp>
        <p:nvSpPr>
          <p:cNvPr id="45060" name="Text Box 4"/>
          <p:cNvSpPr txBox="1">
            <a:spLocks noChangeArrowheads="1"/>
          </p:cNvSpPr>
          <p:nvPr/>
        </p:nvSpPr>
        <p:spPr bwMode="auto">
          <a:xfrm>
            <a:off x="5470525" y="3389313"/>
            <a:ext cx="18415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endParaRPr lang="fr-FR"/>
          </a:p>
        </p:txBody>
      </p:sp>
      <p:sp>
        <p:nvSpPr>
          <p:cNvPr id="7" name="Rectangle 6"/>
          <p:cNvSpPr/>
          <p:nvPr/>
        </p:nvSpPr>
        <p:spPr>
          <a:xfrm>
            <a:off x="0" y="1860352"/>
            <a:ext cx="4572000" cy="461664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400" dirty="0" smtClean="0"/>
              <a:t>public class </a:t>
            </a:r>
            <a:r>
              <a:rPr lang="en-US" sz="1400" dirty="0" err="1" smtClean="0"/>
              <a:t>ReadersNWriters</a:t>
            </a:r>
            <a:r>
              <a:rPr lang="en-US" sz="1400" dirty="0" smtClean="0"/>
              <a:t> {</a:t>
            </a:r>
            <a:br>
              <a:rPr lang="en-US" sz="1400" dirty="0" smtClean="0"/>
            </a:br>
            <a:r>
              <a:rPr lang="en-US" sz="1400" dirty="0" smtClean="0"/>
              <a:t>    </a:t>
            </a:r>
            <a:r>
              <a:rPr lang="en-US" sz="1400" dirty="0" err="1" smtClean="0"/>
              <a:t>int</a:t>
            </a:r>
            <a:r>
              <a:rPr lang="en-US" sz="1400" dirty="0" smtClean="0"/>
              <a:t> </a:t>
            </a:r>
            <a:r>
              <a:rPr lang="en-US" sz="1400" dirty="0" err="1" smtClean="0"/>
              <a:t>NReaders</a:t>
            </a:r>
            <a:r>
              <a:rPr lang="en-US" sz="1400" dirty="0" smtClean="0"/>
              <a:t> = 0, </a:t>
            </a:r>
            <a:r>
              <a:rPr lang="en-US" sz="1400" dirty="0" err="1" smtClean="0"/>
              <a:t>NWriters</a:t>
            </a:r>
            <a:r>
              <a:rPr lang="en-US" sz="1400" dirty="0" smtClean="0"/>
              <a:t> = 0; </a:t>
            </a:r>
            <a:br>
              <a:rPr lang="en-US" sz="1400" dirty="0" smtClean="0"/>
            </a:br>
            <a:r>
              <a:rPr lang="en-US" sz="1400" dirty="0" smtClean="0"/>
              <a:t>    Object </a:t>
            </a:r>
            <a:r>
              <a:rPr lang="en-US" sz="1400" dirty="0" err="1" smtClean="0"/>
              <a:t>CanBegin</a:t>
            </a:r>
            <a:r>
              <a:rPr lang="en-US" sz="1400" dirty="0" smtClean="0"/>
              <a:t> = new Object();</a:t>
            </a:r>
            <a:br>
              <a:rPr lang="en-US" sz="1400" dirty="0" smtClean="0"/>
            </a:br>
            <a:r>
              <a:rPr lang="en-US" sz="1400" dirty="0" smtClean="0"/>
              <a:t/>
            </a:r>
            <a:br>
              <a:rPr lang="en-US" sz="1400" dirty="0" smtClean="0"/>
            </a:br>
            <a:r>
              <a:rPr lang="en-US" sz="1400" dirty="0" smtClean="0"/>
              <a:t>    public </a:t>
            </a:r>
            <a:r>
              <a:rPr lang="en-US" sz="1400" dirty="0" smtClean="0"/>
              <a:t>synchronized void </a:t>
            </a:r>
            <a:r>
              <a:rPr lang="en-US" sz="1400" dirty="0" err="1" smtClean="0"/>
              <a:t>BeginWrite</a:t>
            </a:r>
            <a:r>
              <a:rPr lang="en-US" sz="1400" dirty="0" smtClean="0"/>
              <a:t>()</a:t>
            </a:r>
            <a:br>
              <a:rPr lang="en-US" sz="1400" dirty="0" smtClean="0"/>
            </a:br>
            <a:r>
              <a:rPr lang="en-US" sz="1400" dirty="0" smtClean="0"/>
              <a:t>    {</a:t>
            </a:r>
          </a:p>
          <a:p>
            <a:r>
              <a:rPr lang="en-US" sz="1400" dirty="0" smtClean="0"/>
              <a:t>        synchronized(</a:t>
            </a:r>
            <a:r>
              <a:rPr lang="en-US" sz="1400" dirty="0" err="1" smtClean="0"/>
              <a:t>CanBegin</a:t>
            </a:r>
            <a:r>
              <a:rPr lang="en-US" sz="1400" dirty="0" smtClean="0"/>
              <a:t>) { </a:t>
            </a:r>
            <a:br>
              <a:rPr lang="en-US" sz="1400" dirty="0" smtClean="0"/>
            </a:br>
            <a:r>
              <a:rPr lang="en-US" sz="1400" dirty="0" smtClean="0"/>
              <a:t>            </a:t>
            </a:r>
            <a:r>
              <a:rPr lang="en-US" sz="1400" dirty="0" smtClean="0">
                <a:solidFill>
                  <a:srgbClr val="C00000"/>
                </a:solidFill>
              </a:rPr>
              <a:t>if(</a:t>
            </a:r>
            <a:r>
              <a:rPr lang="en-US" sz="1400" dirty="0" err="1" smtClean="0">
                <a:solidFill>
                  <a:srgbClr val="C00000"/>
                </a:solidFill>
              </a:rPr>
              <a:t>NWriters</a:t>
            </a:r>
            <a:r>
              <a:rPr lang="en-US" sz="1400" dirty="0" smtClean="0">
                <a:solidFill>
                  <a:srgbClr val="C00000"/>
                </a:solidFill>
              </a:rPr>
              <a:t> == 1 || </a:t>
            </a:r>
            <a:r>
              <a:rPr lang="en-US" sz="1400" dirty="0" err="1" smtClean="0">
                <a:solidFill>
                  <a:srgbClr val="C00000"/>
                </a:solidFill>
              </a:rPr>
              <a:t>NReaders</a:t>
            </a:r>
            <a:r>
              <a:rPr lang="en-US" sz="1400" dirty="0" smtClean="0">
                <a:solidFill>
                  <a:srgbClr val="C00000"/>
                </a:solidFill>
              </a:rPr>
              <a:t> &gt; 0)</a:t>
            </a:r>
            <a:br>
              <a:rPr lang="en-US" sz="1400" dirty="0" smtClean="0">
                <a:solidFill>
                  <a:srgbClr val="C00000"/>
                </a:solidFill>
              </a:rPr>
            </a:br>
            <a:r>
              <a:rPr lang="en-US" sz="1400" dirty="0" smtClean="0">
                <a:solidFill>
                  <a:srgbClr val="C00000"/>
                </a:solidFill>
              </a:rPr>
              <a:t>                 </a:t>
            </a:r>
            <a:r>
              <a:rPr lang="en-US" sz="1400" dirty="0" err="1" smtClean="0">
                <a:solidFill>
                  <a:srgbClr val="C00000"/>
                </a:solidFill>
              </a:rPr>
              <a:t>CanBegin.Wait</a:t>
            </a:r>
            <a:r>
              <a:rPr lang="en-US" sz="1400" dirty="0" smtClean="0">
                <a:solidFill>
                  <a:srgbClr val="C00000"/>
                </a:solidFill>
              </a:rPr>
              <a:t>(); </a:t>
            </a:r>
            <a:r>
              <a:rPr lang="en-US" sz="1400" dirty="0" smtClean="0"/>
              <a:t/>
            </a:r>
            <a:br>
              <a:rPr lang="en-US" sz="1400" dirty="0" smtClean="0"/>
            </a:br>
            <a:r>
              <a:rPr lang="en-US" sz="1400" dirty="0" smtClean="0"/>
              <a:t>            </a:t>
            </a:r>
            <a:r>
              <a:rPr lang="en-US" sz="1400" dirty="0" err="1" smtClean="0"/>
              <a:t>NWriters</a:t>
            </a:r>
            <a:r>
              <a:rPr lang="en-US" sz="1400" dirty="0" smtClean="0"/>
              <a:t> = 1;</a:t>
            </a:r>
          </a:p>
          <a:p>
            <a:r>
              <a:rPr lang="en-US" sz="1400" dirty="0" smtClean="0"/>
              <a:t>        }</a:t>
            </a:r>
            <a:br>
              <a:rPr lang="en-US" sz="1400" dirty="0" smtClean="0"/>
            </a:br>
            <a:r>
              <a:rPr lang="en-US" sz="1400" dirty="0" smtClean="0"/>
              <a:t>    }</a:t>
            </a:r>
            <a:br>
              <a:rPr lang="en-US" sz="1400" dirty="0" smtClean="0"/>
            </a:br>
            <a:r>
              <a:rPr lang="en-US" sz="1400" dirty="0" smtClean="0"/>
              <a:t>    public void </a:t>
            </a:r>
            <a:r>
              <a:rPr lang="en-US" sz="1400" dirty="0" err="1" smtClean="0"/>
              <a:t>EndWrite</a:t>
            </a:r>
            <a:r>
              <a:rPr lang="en-US" sz="1400" dirty="0" smtClean="0"/>
              <a:t>()</a:t>
            </a:r>
            <a:br>
              <a:rPr lang="en-US" sz="1400" dirty="0" smtClean="0"/>
            </a:br>
            <a:r>
              <a:rPr lang="en-US" sz="1400" dirty="0" smtClean="0"/>
              <a:t>    {</a:t>
            </a:r>
          </a:p>
          <a:p>
            <a:r>
              <a:rPr lang="en-US" sz="1400" dirty="0" smtClean="0"/>
              <a:t>        synchronized(</a:t>
            </a:r>
            <a:r>
              <a:rPr lang="en-US" sz="1400" dirty="0" err="1" smtClean="0"/>
              <a:t>CanBegin</a:t>
            </a:r>
            <a:r>
              <a:rPr lang="en-US" sz="1400" dirty="0" smtClean="0"/>
              <a:t>) { </a:t>
            </a:r>
            <a:br>
              <a:rPr lang="en-US" sz="1400" dirty="0" smtClean="0"/>
            </a:br>
            <a:r>
              <a:rPr lang="en-US" sz="1400" dirty="0" smtClean="0"/>
              <a:t>            </a:t>
            </a:r>
            <a:r>
              <a:rPr lang="en-US" sz="1400" dirty="0" err="1" smtClean="0"/>
              <a:t>NWriters</a:t>
            </a:r>
            <a:r>
              <a:rPr lang="en-US" sz="1400" dirty="0" smtClean="0"/>
              <a:t> = 0;</a:t>
            </a:r>
            <a:br>
              <a:rPr lang="en-US" sz="1400" dirty="0" smtClean="0"/>
            </a:br>
            <a:r>
              <a:rPr lang="en-US" sz="1400" dirty="0" smtClean="0"/>
              <a:t>            </a:t>
            </a:r>
            <a:r>
              <a:rPr lang="en-US" sz="1400" dirty="0" err="1" smtClean="0"/>
              <a:t>CanBegin.Notify</a:t>
            </a:r>
            <a:r>
              <a:rPr lang="en-US" sz="1400" dirty="0" smtClean="0"/>
              <a:t>();</a:t>
            </a:r>
          </a:p>
          <a:p>
            <a:r>
              <a:rPr lang="en-US" sz="1400" dirty="0" smtClean="0"/>
              <a:t>        } </a:t>
            </a:r>
            <a:br>
              <a:rPr lang="en-US" sz="1400" dirty="0" smtClean="0"/>
            </a:br>
            <a:r>
              <a:rPr lang="en-US" sz="1400" dirty="0" smtClean="0"/>
              <a:t>    }</a:t>
            </a:r>
            <a:br>
              <a:rPr lang="en-US" sz="1400" dirty="0" smtClean="0"/>
            </a:br>
            <a:r>
              <a:rPr lang="en-US" sz="1400" dirty="0" smtClean="0"/>
              <a:t/>
            </a:r>
            <a:br>
              <a:rPr lang="en-US" sz="1400" dirty="0" smtClean="0"/>
            </a:br>
            <a:r>
              <a:rPr lang="en-US" sz="1400" dirty="0" smtClean="0"/>
              <a:t>   </a:t>
            </a:r>
            <a:endParaRPr lang="en-US" sz="1400" dirty="0"/>
          </a:p>
        </p:txBody>
      </p:sp>
      <p:sp>
        <p:nvSpPr>
          <p:cNvPr id="8" name="Rectangle 7"/>
          <p:cNvSpPr/>
          <p:nvPr/>
        </p:nvSpPr>
        <p:spPr>
          <a:xfrm>
            <a:off x="4343400" y="2430483"/>
            <a:ext cx="4572000" cy="3970318"/>
          </a:xfrm>
          <a:prstGeom prst="rect">
            <a:avLst/>
          </a:prstGeom>
        </p:spPr>
        <p:txBody>
          <a:bodyPr>
            <a:spAutoFit/>
          </a:bodyPr>
          <a:lstStyle/>
          <a:p>
            <a:r>
              <a:rPr lang="en-US" sz="1400" dirty="0" smtClean="0"/>
              <a:t>public </a:t>
            </a:r>
            <a:r>
              <a:rPr lang="en-US" sz="1400" dirty="0" smtClean="0"/>
              <a:t>synchronized void </a:t>
            </a:r>
            <a:r>
              <a:rPr lang="en-US" sz="1400" dirty="0" err="1" smtClean="0"/>
              <a:t>BeginRead</a:t>
            </a:r>
            <a:r>
              <a:rPr lang="en-US" sz="1400" dirty="0" smtClean="0"/>
              <a:t>()</a:t>
            </a:r>
            <a:br>
              <a:rPr lang="en-US" sz="1400" dirty="0" smtClean="0"/>
            </a:br>
            <a:r>
              <a:rPr lang="en-US" sz="1400" dirty="0" smtClean="0"/>
              <a:t> {</a:t>
            </a:r>
            <a:br>
              <a:rPr lang="en-US" sz="1400" dirty="0" smtClean="0"/>
            </a:br>
            <a:r>
              <a:rPr lang="en-US" sz="1400" dirty="0" smtClean="0"/>
              <a:t>        synchronized(</a:t>
            </a:r>
            <a:r>
              <a:rPr lang="en-US" sz="1400" dirty="0" err="1" smtClean="0"/>
              <a:t>CanBegin</a:t>
            </a:r>
            <a:r>
              <a:rPr lang="en-US" sz="1400" dirty="0" smtClean="0"/>
              <a:t>) { </a:t>
            </a:r>
          </a:p>
          <a:p>
            <a:r>
              <a:rPr lang="en-US" sz="1400" dirty="0" smtClean="0"/>
              <a:t>            if(</a:t>
            </a:r>
            <a:r>
              <a:rPr lang="en-US" sz="1400" dirty="0" err="1" smtClean="0"/>
              <a:t>NWriters</a:t>
            </a:r>
            <a:r>
              <a:rPr lang="en-US" sz="1400" dirty="0" smtClean="0"/>
              <a:t> == 1)</a:t>
            </a:r>
            <a:br>
              <a:rPr lang="en-US" sz="1400" dirty="0" smtClean="0"/>
            </a:br>
            <a:r>
              <a:rPr lang="en-US" sz="1400" dirty="0" smtClean="0"/>
              <a:t>                </a:t>
            </a:r>
            <a:r>
              <a:rPr lang="en-US" sz="1400" dirty="0" err="1" smtClean="0"/>
              <a:t>CanBegin.Wait</a:t>
            </a:r>
            <a:r>
              <a:rPr lang="en-US" sz="1400" dirty="0" smtClean="0"/>
              <a:t>();</a:t>
            </a:r>
            <a:br>
              <a:rPr lang="en-US" sz="1400" dirty="0" smtClean="0"/>
            </a:br>
            <a:r>
              <a:rPr lang="en-US" sz="1400" dirty="0" smtClean="0"/>
              <a:t>            ++</a:t>
            </a:r>
            <a:r>
              <a:rPr lang="en-US" sz="1400" dirty="0" err="1" smtClean="0"/>
              <a:t>NReaders</a:t>
            </a:r>
            <a:r>
              <a:rPr lang="en-US" sz="1400" dirty="0" smtClean="0"/>
              <a:t>;</a:t>
            </a:r>
            <a:br>
              <a:rPr lang="en-US" sz="1400" dirty="0" smtClean="0"/>
            </a:br>
            <a:r>
              <a:rPr lang="en-US" sz="1400" dirty="0" smtClean="0"/>
              <a:t>        } </a:t>
            </a:r>
            <a:br>
              <a:rPr lang="en-US" sz="1400" dirty="0" smtClean="0"/>
            </a:br>
            <a:r>
              <a:rPr lang="en-US" sz="1400" dirty="0" smtClean="0"/>
              <a:t>    }</a:t>
            </a:r>
            <a:br>
              <a:rPr lang="en-US" sz="1400" dirty="0" smtClean="0"/>
            </a:br>
            <a:r>
              <a:rPr lang="en-US" sz="1400" dirty="0" smtClean="0"/>
              <a:t>    public void </a:t>
            </a:r>
            <a:r>
              <a:rPr lang="en-US" sz="1400" dirty="0" err="1" smtClean="0"/>
              <a:t>EndRead</a:t>
            </a:r>
            <a:r>
              <a:rPr lang="en-US" sz="1400" dirty="0" smtClean="0"/>
              <a:t>()</a:t>
            </a:r>
            <a:br>
              <a:rPr lang="en-US" sz="1400" dirty="0" smtClean="0"/>
            </a:br>
            <a:r>
              <a:rPr lang="en-US" sz="1400" dirty="0" smtClean="0"/>
              <a:t>    {</a:t>
            </a:r>
            <a:br>
              <a:rPr lang="en-US" sz="1400" dirty="0" smtClean="0"/>
            </a:br>
            <a:r>
              <a:rPr lang="en-US" sz="1400" dirty="0" smtClean="0"/>
              <a:t>        synchronized(</a:t>
            </a:r>
            <a:r>
              <a:rPr lang="en-US" sz="1400" dirty="0" err="1" smtClean="0"/>
              <a:t>CanBegin</a:t>
            </a:r>
            <a:r>
              <a:rPr lang="en-US" sz="1400" dirty="0" smtClean="0"/>
              <a:t>) {</a:t>
            </a:r>
          </a:p>
          <a:p>
            <a:r>
              <a:rPr lang="en-US" sz="1400" dirty="0" smtClean="0"/>
              <a:t>            if(--</a:t>
            </a:r>
            <a:r>
              <a:rPr lang="en-US" sz="1400" dirty="0" err="1" smtClean="0"/>
              <a:t>NReaders</a:t>
            </a:r>
            <a:r>
              <a:rPr lang="en-US" sz="1400" dirty="0" smtClean="0"/>
              <a:t> == 0)</a:t>
            </a:r>
            <a:br>
              <a:rPr lang="en-US" sz="1400" dirty="0" smtClean="0"/>
            </a:br>
            <a:r>
              <a:rPr lang="en-US" sz="1400" dirty="0" smtClean="0"/>
              <a:t>                </a:t>
            </a:r>
            <a:r>
              <a:rPr lang="en-US" sz="1400" dirty="0" err="1" smtClean="0"/>
              <a:t>CanBegin.Notify</a:t>
            </a:r>
            <a:r>
              <a:rPr lang="en-US" sz="1400" dirty="0" smtClean="0"/>
              <a:t>();</a:t>
            </a:r>
          </a:p>
          <a:p>
            <a:r>
              <a:rPr lang="en-US" sz="1400" dirty="0" smtClean="0"/>
              <a:t>        }</a:t>
            </a:r>
            <a:br>
              <a:rPr lang="en-US" sz="1400" dirty="0" smtClean="0"/>
            </a:br>
            <a:r>
              <a:rPr lang="en-US" sz="1400" dirty="0" smtClean="0"/>
              <a:t>    }</a:t>
            </a:r>
            <a:br>
              <a:rPr lang="en-US" sz="1400" dirty="0" smtClean="0"/>
            </a:br>
            <a:r>
              <a:rPr lang="en-US" sz="1400" dirty="0" smtClean="0"/>
              <a:t>}</a:t>
            </a:r>
            <a:br>
              <a:rPr lang="en-US" sz="1400" dirty="0" smtClean="0"/>
            </a:br>
            <a:r>
              <a:rPr lang="en-US" sz="1400" dirty="0" smtClean="0"/>
              <a:t/>
            </a:r>
            <a:br>
              <a:rPr lang="en-US" sz="1400" dirty="0" smtClean="0"/>
            </a:br>
            <a:endParaRPr lang="en-US" sz="14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178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381000"/>
            <a:ext cx="8305800" cy="1143000"/>
          </a:xfrm>
        </p:spPr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Understanding the Solution</a:t>
            </a:r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C35FD65-DC75-4C50-8D13-A9D786573DFB}" type="slidenum">
              <a:rPr lang="en-US"/>
              <a:pPr/>
              <a:t>15</a:t>
            </a:fld>
            <a:endParaRPr lang="en-US"/>
          </a:p>
        </p:txBody>
      </p:sp>
      <p:sp>
        <p:nvSpPr>
          <p:cNvPr id="50179" name="Rectangle 3"/>
          <p:cNvSpPr>
            <a:spLocks noGrp="1" noChangeArrowheads="1"/>
          </p:cNvSpPr>
          <p:nvPr>
            <p:ph idx="4294967295"/>
          </p:nvPr>
        </p:nvSpPr>
        <p:spPr>
          <a:xfrm>
            <a:off x="0" y="1935163"/>
            <a:ext cx="8229600" cy="4389437"/>
          </a:xfrm>
        </p:spPr>
        <p:txBody>
          <a:bodyPr/>
          <a:lstStyle/>
          <a:p>
            <a:r>
              <a:rPr lang="en-US" dirty="0"/>
              <a:t>A reader can enter if</a:t>
            </a:r>
          </a:p>
          <a:p>
            <a:pPr lvl="1"/>
            <a:r>
              <a:rPr lang="en-US" dirty="0"/>
              <a:t>There are no writers active or waiting</a:t>
            </a:r>
          </a:p>
          <a:p>
            <a:pPr lvl="1"/>
            <a:endParaRPr lang="en-US" dirty="0"/>
          </a:p>
          <a:p>
            <a:r>
              <a:rPr lang="en-US" dirty="0"/>
              <a:t>So we can have many readers active all at once</a:t>
            </a:r>
          </a:p>
          <a:p>
            <a:endParaRPr lang="en-US" dirty="0"/>
          </a:p>
          <a:p>
            <a:r>
              <a:rPr lang="en-US" dirty="0"/>
              <a:t>Otherwise, a reader waits (maybe many do)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058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>
                <a:solidFill>
                  <a:srgbClr val="0000FF"/>
                </a:solidFill>
              </a:rPr>
              <a:t>Readers and Writers</a:t>
            </a:r>
          </a:p>
        </p:txBody>
      </p:sp>
      <p:sp>
        <p:nvSpPr>
          <p:cNvPr id="6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AE0799-FA67-4F06-98AA-72A2371CEE4A}" type="slidenum">
              <a:rPr lang="en-US"/>
              <a:pPr/>
              <a:t>16</a:t>
            </a:fld>
            <a:endParaRPr lang="en-US"/>
          </a:p>
        </p:txBody>
      </p:sp>
      <p:sp>
        <p:nvSpPr>
          <p:cNvPr id="45060" name="Text Box 4"/>
          <p:cNvSpPr txBox="1">
            <a:spLocks noChangeArrowheads="1"/>
          </p:cNvSpPr>
          <p:nvPr/>
        </p:nvSpPr>
        <p:spPr bwMode="auto">
          <a:xfrm>
            <a:off x="5470525" y="3389313"/>
            <a:ext cx="18415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endParaRPr lang="fr-FR"/>
          </a:p>
        </p:txBody>
      </p:sp>
      <p:sp>
        <p:nvSpPr>
          <p:cNvPr id="7" name="Rectangle 6"/>
          <p:cNvSpPr/>
          <p:nvPr/>
        </p:nvSpPr>
        <p:spPr>
          <a:xfrm>
            <a:off x="0" y="1860352"/>
            <a:ext cx="4572000" cy="461664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400" dirty="0" smtClean="0"/>
              <a:t>public class </a:t>
            </a:r>
            <a:r>
              <a:rPr lang="en-US" sz="1400" dirty="0" err="1" smtClean="0"/>
              <a:t>ReadersNWriters</a:t>
            </a:r>
            <a:r>
              <a:rPr lang="en-US" sz="1400" dirty="0" smtClean="0"/>
              <a:t> {</a:t>
            </a:r>
            <a:br>
              <a:rPr lang="en-US" sz="1400" dirty="0" smtClean="0"/>
            </a:br>
            <a:r>
              <a:rPr lang="en-US" sz="1400" dirty="0" smtClean="0"/>
              <a:t>    </a:t>
            </a:r>
            <a:r>
              <a:rPr lang="en-US" sz="1400" dirty="0" err="1" smtClean="0"/>
              <a:t>int</a:t>
            </a:r>
            <a:r>
              <a:rPr lang="en-US" sz="1400" dirty="0" smtClean="0"/>
              <a:t> </a:t>
            </a:r>
            <a:r>
              <a:rPr lang="en-US" sz="1400" dirty="0" err="1" smtClean="0"/>
              <a:t>NReaders</a:t>
            </a:r>
            <a:r>
              <a:rPr lang="en-US" sz="1400" dirty="0" smtClean="0"/>
              <a:t> = 0, </a:t>
            </a:r>
            <a:r>
              <a:rPr lang="en-US" sz="1400" dirty="0" err="1" smtClean="0"/>
              <a:t>NWriters</a:t>
            </a:r>
            <a:r>
              <a:rPr lang="en-US" sz="1400" dirty="0" smtClean="0"/>
              <a:t> = 0; </a:t>
            </a:r>
            <a:br>
              <a:rPr lang="en-US" sz="1400" dirty="0" smtClean="0"/>
            </a:br>
            <a:r>
              <a:rPr lang="en-US" sz="1400" dirty="0" smtClean="0"/>
              <a:t>    Object </a:t>
            </a:r>
            <a:r>
              <a:rPr lang="en-US" sz="1400" dirty="0" err="1" smtClean="0"/>
              <a:t>CanBegin</a:t>
            </a:r>
            <a:r>
              <a:rPr lang="en-US" sz="1400" dirty="0" smtClean="0"/>
              <a:t> = new Object();</a:t>
            </a:r>
            <a:br>
              <a:rPr lang="en-US" sz="1400" dirty="0" smtClean="0"/>
            </a:br>
            <a:r>
              <a:rPr lang="en-US" sz="1400" dirty="0" smtClean="0"/>
              <a:t/>
            </a:r>
            <a:br>
              <a:rPr lang="en-US" sz="1400" dirty="0" smtClean="0"/>
            </a:br>
            <a:r>
              <a:rPr lang="en-US" sz="1400" dirty="0" smtClean="0"/>
              <a:t>    public </a:t>
            </a:r>
            <a:r>
              <a:rPr lang="en-US" sz="1400" dirty="0" smtClean="0"/>
              <a:t>synchronized void </a:t>
            </a:r>
            <a:r>
              <a:rPr lang="en-US" sz="1400" dirty="0" err="1" smtClean="0"/>
              <a:t>BeginWrite</a:t>
            </a:r>
            <a:r>
              <a:rPr lang="en-US" sz="1400" dirty="0" smtClean="0"/>
              <a:t>()</a:t>
            </a:r>
            <a:br>
              <a:rPr lang="en-US" sz="1400" dirty="0" smtClean="0"/>
            </a:br>
            <a:r>
              <a:rPr lang="en-US" sz="1400" dirty="0" smtClean="0"/>
              <a:t>    {</a:t>
            </a:r>
          </a:p>
          <a:p>
            <a:r>
              <a:rPr lang="en-US" sz="1400" dirty="0" smtClean="0"/>
              <a:t>        synchronized(</a:t>
            </a:r>
            <a:r>
              <a:rPr lang="en-US" sz="1400" dirty="0" err="1" smtClean="0"/>
              <a:t>CanBegin</a:t>
            </a:r>
            <a:r>
              <a:rPr lang="en-US" sz="1400" dirty="0" smtClean="0"/>
              <a:t>) { </a:t>
            </a:r>
            <a:br>
              <a:rPr lang="en-US" sz="1400" dirty="0" smtClean="0"/>
            </a:br>
            <a:r>
              <a:rPr lang="en-US" sz="1400" dirty="0" smtClean="0"/>
              <a:t>            if(</a:t>
            </a:r>
            <a:r>
              <a:rPr lang="en-US" sz="1400" dirty="0" err="1" smtClean="0"/>
              <a:t>NWriters</a:t>
            </a:r>
            <a:r>
              <a:rPr lang="en-US" sz="1400" dirty="0" smtClean="0"/>
              <a:t> == 1 || </a:t>
            </a:r>
            <a:r>
              <a:rPr lang="en-US" sz="1400" dirty="0" err="1" smtClean="0"/>
              <a:t>NReaders</a:t>
            </a:r>
            <a:r>
              <a:rPr lang="en-US" sz="1400" dirty="0" smtClean="0"/>
              <a:t> &gt; 0)</a:t>
            </a:r>
            <a:br>
              <a:rPr lang="en-US" sz="1400" dirty="0" smtClean="0"/>
            </a:br>
            <a:r>
              <a:rPr lang="en-US" sz="1400" dirty="0" smtClean="0"/>
              <a:t>                 </a:t>
            </a:r>
            <a:r>
              <a:rPr lang="en-US" sz="1400" dirty="0" err="1" smtClean="0"/>
              <a:t>CanBegin.Wait</a:t>
            </a:r>
            <a:r>
              <a:rPr lang="en-US" sz="1400" dirty="0" smtClean="0"/>
              <a:t>(); </a:t>
            </a:r>
            <a:br>
              <a:rPr lang="en-US" sz="1400" dirty="0" smtClean="0"/>
            </a:br>
            <a:r>
              <a:rPr lang="en-US" sz="1400" dirty="0" smtClean="0"/>
              <a:t>            </a:t>
            </a:r>
            <a:r>
              <a:rPr lang="en-US" sz="1400" dirty="0" err="1" smtClean="0"/>
              <a:t>NWriters</a:t>
            </a:r>
            <a:r>
              <a:rPr lang="en-US" sz="1400" dirty="0" smtClean="0"/>
              <a:t> = 1;</a:t>
            </a:r>
          </a:p>
          <a:p>
            <a:r>
              <a:rPr lang="en-US" sz="1400" dirty="0" smtClean="0"/>
              <a:t>        }</a:t>
            </a:r>
            <a:br>
              <a:rPr lang="en-US" sz="1400" dirty="0" smtClean="0"/>
            </a:br>
            <a:r>
              <a:rPr lang="en-US" sz="1400" dirty="0" smtClean="0"/>
              <a:t>    }</a:t>
            </a:r>
            <a:br>
              <a:rPr lang="en-US" sz="1400" dirty="0" smtClean="0"/>
            </a:br>
            <a:r>
              <a:rPr lang="en-US" sz="1400" dirty="0" smtClean="0"/>
              <a:t>    public void </a:t>
            </a:r>
            <a:r>
              <a:rPr lang="en-US" sz="1400" dirty="0" err="1" smtClean="0"/>
              <a:t>EndWrite</a:t>
            </a:r>
            <a:r>
              <a:rPr lang="en-US" sz="1400" dirty="0" smtClean="0"/>
              <a:t>()</a:t>
            </a:r>
            <a:br>
              <a:rPr lang="en-US" sz="1400" dirty="0" smtClean="0"/>
            </a:br>
            <a:r>
              <a:rPr lang="en-US" sz="1400" dirty="0" smtClean="0"/>
              <a:t>    {</a:t>
            </a:r>
          </a:p>
          <a:p>
            <a:r>
              <a:rPr lang="en-US" sz="1400" dirty="0" smtClean="0"/>
              <a:t>        synchronized(</a:t>
            </a:r>
            <a:r>
              <a:rPr lang="en-US" sz="1400" dirty="0" err="1" smtClean="0"/>
              <a:t>CanBegin</a:t>
            </a:r>
            <a:r>
              <a:rPr lang="en-US" sz="1400" dirty="0" smtClean="0"/>
              <a:t>) { </a:t>
            </a:r>
            <a:br>
              <a:rPr lang="en-US" sz="1400" dirty="0" smtClean="0"/>
            </a:br>
            <a:r>
              <a:rPr lang="en-US" sz="1400" dirty="0" smtClean="0"/>
              <a:t>            </a:t>
            </a:r>
            <a:r>
              <a:rPr lang="en-US" sz="1400" dirty="0" err="1" smtClean="0"/>
              <a:t>NWriters</a:t>
            </a:r>
            <a:r>
              <a:rPr lang="en-US" sz="1400" dirty="0" smtClean="0"/>
              <a:t> = 0;</a:t>
            </a:r>
            <a:br>
              <a:rPr lang="en-US" sz="1400" dirty="0" smtClean="0"/>
            </a:br>
            <a:r>
              <a:rPr lang="en-US" sz="1400" dirty="0" smtClean="0"/>
              <a:t>            </a:t>
            </a:r>
            <a:r>
              <a:rPr lang="en-US" sz="1400" dirty="0" err="1" smtClean="0"/>
              <a:t>CanBegin.Notify</a:t>
            </a:r>
            <a:r>
              <a:rPr lang="en-US" sz="1400" dirty="0" smtClean="0"/>
              <a:t>();</a:t>
            </a:r>
          </a:p>
          <a:p>
            <a:r>
              <a:rPr lang="en-US" sz="1400" dirty="0" smtClean="0"/>
              <a:t>        } </a:t>
            </a:r>
            <a:br>
              <a:rPr lang="en-US" sz="1400" dirty="0" smtClean="0"/>
            </a:br>
            <a:r>
              <a:rPr lang="en-US" sz="1400" dirty="0" smtClean="0"/>
              <a:t>    }</a:t>
            </a:r>
            <a:br>
              <a:rPr lang="en-US" sz="1400" dirty="0" smtClean="0"/>
            </a:br>
            <a:r>
              <a:rPr lang="en-US" sz="1400" dirty="0" smtClean="0"/>
              <a:t/>
            </a:r>
            <a:br>
              <a:rPr lang="en-US" sz="1400" dirty="0" smtClean="0"/>
            </a:br>
            <a:r>
              <a:rPr lang="en-US" sz="1400" dirty="0" smtClean="0"/>
              <a:t>   </a:t>
            </a:r>
            <a:endParaRPr lang="en-US" sz="1400" dirty="0"/>
          </a:p>
        </p:txBody>
      </p:sp>
      <p:sp>
        <p:nvSpPr>
          <p:cNvPr id="8" name="Rectangle 7"/>
          <p:cNvSpPr/>
          <p:nvPr/>
        </p:nvSpPr>
        <p:spPr>
          <a:xfrm>
            <a:off x="4343400" y="2430483"/>
            <a:ext cx="4572000" cy="3970318"/>
          </a:xfrm>
          <a:prstGeom prst="rect">
            <a:avLst/>
          </a:prstGeom>
        </p:spPr>
        <p:txBody>
          <a:bodyPr>
            <a:spAutoFit/>
          </a:bodyPr>
          <a:lstStyle/>
          <a:p>
            <a:r>
              <a:rPr lang="en-US" sz="1400" dirty="0" smtClean="0"/>
              <a:t>public </a:t>
            </a:r>
            <a:r>
              <a:rPr lang="en-US" sz="1400" dirty="0" smtClean="0"/>
              <a:t>synchronized void </a:t>
            </a:r>
            <a:r>
              <a:rPr lang="en-US" sz="1400" dirty="0" err="1" smtClean="0"/>
              <a:t>BeginRead</a:t>
            </a:r>
            <a:r>
              <a:rPr lang="en-US" sz="1400" dirty="0" smtClean="0"/>
              <a:t>()</a:t>
            </a:r>
            <a:br>
              <a:rPr lang="en-US" sz="1400" dirty="0" smtClean="0"/>
            </a:br>
            <a:r>
              <a:rPr lang="en-US" sz="1400" dirty="0" smtClean="0"/>
              <a:t> {</a:t>
            </a:r>
            <a:br>
              <a:rPr lang="en-US" sz="1400" dirty="0" smtClean="0"/>
            </a:br>
            <a:r>
              <a:rPr lang="en-US" sz="1400" dirty="0" smtClean="0"/>
              <a:t>        synchronized(</a:t>
            </a:r>
            <a:r>
              <a:rPr lang="en-US" sz="1400" dirty="0" err="1" smtClean="0"/>
              <a:t>CanBegin</a:t>
            </a:r>
            <a:r>
              <a:rPr lang="en-US" sz="1400" dirty="0" smtClean="0"/>
              <a:t>) { </a:t>
            </a:r>
          </a:p>
          <a:p>
            <a:r>
              <a:rPr lang="en-US" sz="1400" dirty="0" smtClean="0"/>
              <a:t>            </a:t>
            </a:r>
            <a:r>
              <a:rPr lang="en-US" sz="1400" dirty="0" smtClean="0">
                <a:solidFill>
                  <a:srgbClr val="C00000"/>
                </a:solidFill>
              </a:rPr>
              <a:t>if(</a:t>
            </a:r>
            <a:r>
              <a:rPr lang="en-US" sz="1400" dirty="0" err="1" smtClean="0">
                <a:solidFill>
                  <a:srgbClr val="C00000"/>
                </a:solidFill>
              </a:rPr>
              <a:t>NWriters</a:t>
            </a:r>
            <a:r>
              <a:rPr lang="en-US" sz="1400" dirty="0" smtClean="0">
                <a:solidFill>
                  <a:srgbClr val="C00000"/>
                </a:solidFill>
              </a:rPr>
              <a:t> == 1)</a:t>
            </a:r>
            <a:br>
              <a:rPr lang="en-US" sz="1400" dirty="0" smtClean="0">
                <a:solidFill>
                  <a:srgbClr val="C00000"/>
                </a:solidFill>
              </a:rPr>
            </a:br>
            <a:r>
              <a:rPr lang="en-US" sz="1400" dirty="0" smtClean="0">
                <a:solidFill>
                  <a:srgbClr val="C00000"/>
                </a:solidFill>
              </a:rPr>
              <a:t>                </a:t>
            </a:r>
            <a:r>
              <a:rPr lang="en-US" sz="1400" dirty="0" err="1" smtClean="0">
                <a:solidFill>
                  <a:srgbClr val="C00000"/>
                </a:solidFill>
              </a:rPr>
              <a:t>CanBegin.Wait</a:t>
            </a:r>
            <a:r>
              <a:rPr lang="en-US" sz="1400" dirty="0" smtClean="0">
                <a:solidFill>
                  <a:srgbClr val="C00000"/>
                </a:solidFill>
              </a:rPr>
              <a:t>();</a:t>
            </a:r>
            <a:r>
              <a:rPr lang="en-US" sz="1400" dirty="0" smtClean="0"/>
              <a:t/>
            </a:r>
            <a:br>
              <a:rPr lang="en-US" sz="1400" dirty="0" smtClean="0"/>
            </a:br>
            <a:r>
              <a:rPr lang="en-US" sz="1400" dirty="0" smtClean="0"/>
              <a:t>            ++</a:t>
            </a:r>
            <a:r>
              <a:rPr lang="en-US" sz="1400" dirty="0" err="1" smtClean="0"/>
              <a:t>NReaders</a:t>
            </a:r>
            <a:r>
              <a:rPr lang="en-US" sz="1400" dirty="0" smtClean="0"/>
              <a:t>;</a:t>
            </a:r>
            <a:br>
              <a:rPr lang="en-US" sz="1400" dirty="0" smtClean="0"/>
            </a:br>
            <a:r>
              <a:rPr lang="en-US" sz="1400" dirty="0" smtClean="0"/>
              <a:t>        } </a:t>
            </a:r>
            <a:br>
              <a:rPr lang="en-US" sz="1400" dirty="0" smtClean="0"/>
            </a:br>
            <a:r>
              <a:rPr lang="en-US" sz="1400" dirty="0" smtClean="0"/>
              <a:t>    }</a:t>
            </a:r>
            <a:br>
              <a:rPr lang="en-US" sz="1400" dirty="0" smtClean="0"/>
            </a:br>
            <a:r>
              <a:rPr lang="en-US" sz="1400" dirty="0" smtClean="0"/>
              <a:t>    public void </a:t>
            </a:r>
            <a:r>
              <a:rPr lang="en-US" sz="1400" dirty="0" err="1" smtClean="0"/>
              <a:t>EndRead</a:t>
            </a:r>
            <a:r>
              <a:rPr lang="en-US" sz="1400" dirty="0" smtClean="0"/>
              <a:t>()</a:t>
            </a:r>
            <a:br>
              <a:rPr lang="en-US" sz="1400" dirty="0" smtClean="0"/>
            </a:br>
            <a:r>
              <a:rPr lang="en-US" sz="1400" dirty="0" smtClean="0"/>
              <a:t>    {</a:t>
            </a:r>
            <a:br>
              <a:rPr lang="en-US" sz="1400" dirty="0" smtClean="0"/>
            </a:br>
            <a:r>
              <a:rPr lang="en-US" sz="1400" dirty="0" smtClean="0"/>
              <a:t>        synchronized(</a:t>
            </a:r>
            <a:r>
              <a:rPr lang="en-US" sz="1400" dirty="0" err="1" smtClean="0"/>
              <a:t>CanBegin</a:t>
            </a:r>
            <a:r>
              <a:rPr lang="en-US" sz="1400" dirty="0" smtClean="0"/>
              <a:t>) {</a:t>
            </a:r>
          </a:p>
          <a:p>
            <a:r>
              <a:rPr lang="en-US" sz="1400" dirty="0" smtClean="0"/>
              <a:t>            if(--</a:t>
            </a:r>
            <a:r>
              <a:rPr lang="en-US" sz="1400" dirty="0" err="1" smtClean="0"/>
              <a:t>NReaders</a:t>
            </a:r>
            <a:r>
              <a:rPr lang="en-US" sz="1400" dirty="0" smtClean="0"/>
              <a:t> == 0)</a:t>
            </a:r>
            <a:br>
              <a:rPr lang="en-US" sz="1400" dirty="0" smtClean="0"/>
            </a:br>
            <a:r>
              <a:rPr lang="en-US" sz="1400" dirty="0" smtClean="0"/>
              <a:t>                </a:t>
            </a:r>
            <a:r>
              <a:rPr lang="en-US" sz="1400" dirty="0" err="1" smtClean="0"/>
              <a:t>CanBegin.Notify</a:t>
            </a:r>
            <a:r>
              <a:rPr lang="en-US" sz="1400" dirty="0" smtClean="0"/>
              <a:t>();</a:t>
            </a:r>
          </a:p>
          <a:p>
            <a:r>
              <a:rPr lang="en-US" sz="1400" dirty="0" smtClean="0"/>
              <a:t>        }</a:t>
            </a:r>
            <a:br>
              <a:rPr lang="en-US" sz="1400" dirty="0" smtClean="0"/>
            </a:br>
            <a:r>
              <a:rPr lang="en-US" sz="1400" dirty="0" smtClean="0"/>
              <a:t>    }</a:t>
            </a:r>
            <a:br>
              <a:rPr lang="en-US" sz="1400" dirty="0" smtClean="0"/>
            </a:br>
            <a:r>
              <a:rPr lang="en-US" sz="1400" dirty="0" smtClean="0"/>
              <a:t>}</a:t>
            </a:r>
            <a:br>
              <a:rPr lang="en-US" sz="1400" dirty="0" smtClean="0"/>
            </a:br>
            <a:r>
              <a:rPr lang="en-US" sz="1400" dirty="0" smtClean="0"/>
              <a:t/>
            </a:r>
            <a:br>
              <a:rPr lang="en-US" sz="1400" dirty="0" smtClean="0"/>
            </a:br>
            <a:endParaRPr lang="en-US" sz="14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0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Understanding the Solution</a:t>
            </a:r>
          </a:p>
        </p:txBody>
      </p:sp>
      <p:sp>
        <p:nvSpPr>
          <p:cNvPr id="51203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When a writer finishes, it </a:t>
            </a:r>
            <a:r>
              <a:rPr lang="en-US" dirty="0" smtClean="0"/>
              <a:t>lets one thread in, if someone is waiting</a:t>
            </a:r>
          </a:p>
          <a:p>
            <a:pPr lvl="1"/>
            <a:r>
              <a:rPr lang="en-US" dirty="0" smtClean="0"/>
              <a:t>Doesn’t matter if this is one writer, or one reader</a:t>
            </a:r>
          </a:p>
          <a:p>
            <a:pPr lvl="1"/>
            <a:r>
              <a:rPr lang="en-US" dirty="0" smtClean="0"/>
              <a:t>If a reader gets in, and then another shows up, it will get in too… once it gets past the “entry” synchronization</a:t>
            </a:r>
            <a:endParaRPr lang="en-US" dirty="0"/>
          </a:p>
          <a:p>
            <a:pPr lvl="1"/>
            <a:endParaRPr lang="en-US" dirty="0"/>
          </a:p>
          <a:p>
            <a:r>
              <a:rPr lang="en-US" dirty="0"/>
              <a:t>Similarly, when a reader finishes, if it was the last reader, it lets a writer in (if any is there)</a:t>
            </a:r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9CE517C-7253-4850-9DD8-BD0F02C0C099}" type="slidenum">
              <a:rPr lang="en-US"/>
              <a:pPr/>
              <a:t>17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058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>
                <a:solidFill>
                  <a:srgbClr val="0000FF"/>
                </a:solidFill>
              </a:rPr>
              <a:t>Readers and Writers</a:t>
            </a:r>
          </a:p>
        </p:txBody>
      </p:sp>
      <p:sp>
        <p:nvSpPr>
          <p:cNvPr id="6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AE0799-FA67-4F06-98AA-72A2371CEE4A}" type="slidenum">
              <a:rPr lang="en-US"/>
              <a:pPr/>
              <a:t>18</a:t>
            </a:fld>
            <a:endParaRPr lang="en-US"/>
          </a:p>
        </p:txBody>
      </p:sp>
      <p:sp>
        <p:nvSpPr>
          <p:cNvPr id="45060" name="Text Box 4"/>
          <p:cNvSpPr txBox="1">
            <a:spLocks noChangeArrowheads="1"/>
          </p:cNvSpPr>
          <p:nvPr/>
        </p:nvSpPr>
        <p:spPr bwMode="auto">
          <a:xfrm>
            <a:off x="5470525" y="3389313"/>
            <a:ext cx="18415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endParaRPr lang="fr-FR"/>
          </a:p>
        </p:txBody>
      </p:sp>
      <p:sp>
        <p:nvSpPr>
          <p:cNvPr id="7" name="Rectangle 6"/>
          <p:cNvSpPr/>
          <p:nvPr/>
        </p:nvSpPr>
        <p:spPr>
          <a:xfrm>
            <a:off x="0" y="1860352"/>
            <a:ext cx="4572000" cy="461664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400" dirty="0" smtClean="0"/>
              <a:t>public class </a:t>
            </a:r>
            <a:r>
              <a:rPr lang="en-US" sz="1400" dirty="0" err="1" smtClean="0"/>
              <a:t>ReadersNWriters</a:t>
            </a:r>
            <a:r>
              <a:rPr lang="en-US" sz="1400" dirty="0" smtClean="0"/>
              <a:t> {</a:t>
            </a:r>
            <a:br>
              <a:rPr lang="en-US" sz="1400" dirty="0" smtClean="0"/>
            </a:br>
            <a:r>
              <a:rPr lang="en-US" sz="1400" dirty="0" smtClean="0"/>
              <a:t>    </a:t>
            </a:r>
            <a:r>
              <a:rPr lang="en-US" sz="1400" dirty="0" err="1" smtClean="0"/>
              <a:t>int</a:t>
            </a:r>
            <a:r>
              <a:rPr lang="en-US" sz="1400" dirty="0" smtClean="0"/>
              <a:t> </a:t>
            </a:r>
            <a:r>
              <a:rPr lang="en-US" sz="1400" dirty="0" err="1" smtClean="0"/>
              <a:t>NReaders</a:t>
            </a:r>
            <a:r>
              <a:rPr lang="en-US" sz="1400" dirty="0" smtClean="0"/>
              <a:t> = 0, </a:t>
            </a:r>
            <a:r>
              <a:rPr lang="en-US" sz="1400" dirty="0" err="1" smtClean="0"/>
              <a:t>NWriters</a:t>
            </a:r>
            <a:r>
              <a:rPr lang="en-US" sz="1400" dirty="0" smtClean="0"/>
              <a:t> = 0; </a:t>
            </a:r>
            <a:br>
              <a:rPr lang="en-US" sz="1400" dirty="0" smtClean="0"/>
            </a:br>
            <a:r>
              <a:rPr lang="en-US" sz="1400" dirty="0" smtClean="0"/>
              <a:t>    Object </a:t>
            </a:r>
            <a:r>
              <a:rPr lang="en-US" sz="1400" dirty="0" err="1" smtClean="0"/>
              <a:t>CanBegin</a:t>
            </a:r>
            <a:r>
              <a:rPr lang="en-US" sz="1400" dirty="0" smtClean="0"/>
              <a:t> = new Object();</a:t>
            </a:r>
            <a:br>
              <a:rPr lang="en-US" sz="1400" dirty="0" smtClean="0"/>
            </a:br>
            <a:r>
              <a:rPr lang="en-US" sz="1400" dirty="0" smtClean="0"/>
              <a:t/>
            </a:r>
            <a:br>
              <a:rPr lang="en-US" sz="1400" dirty="0" smtClean="0"/>
            </a:br>
            <a:r>
              <a:rPr lang="en-US" sz="1400" dirty="0" smtClean="0"/>
              <a:t>    public </a:t>
            </a:r>
            <a:r>
              <a:rPr lang="en-US" sz="1400" dirty="0" smtClean="0"/>
              <a:t>synchronized void </a:t>
            </a:r>
            <a:r>
              <a:rPr lang="en-US" sz="1400" dirty="0" err="1" smtClean="0"/>
              <a:t>BeginWrite</a:t>
            </a:r>
            <a:r>
              <a:rPr lang="en-US" sz="1400" dirty="0" smtClean="0"/>
              <a:t>()</a:t>
            </a:r>
            <a:br>
              <a:rPr lang="en-US" sz="1400" dirty="0" smtClean="0"/>
            </a:br>
            <a:r>
              <a:rPr lang="en-US" sz="1400" dirty="0" smtClean="0"/>
              <a:t>    {</a:t>
            </a:r>
          </a:p>
          <a:p>
            <a:r>
              <a:rPr lang="en-US" sz="1400" dirty="0" smtClean="0"/>
              <a:t>        synchronized(</a:t>
            </a:r>
            <a:r>
              <a:rPr lang="en-US" sz="1400" dirty="0" err="1" smtClean="0"/>
              <a:t>CanBegin</a:t>
            </a:r>
            <a:r>
              <a:rPr lang="en-US" sz="1400" dirty="0" smtClean="0"/>
              <a:t>) { </a:t>
            </a:r>
            <a:br>
              <a:rPr lang="en-US" sz="1400" dirty="0" smtClean="0"/>
            </a:br>
            <a:r>
              <a:rPr lang="en-US" sz="1400" dirty="0" smtClean="0"/>
              <a:t>            if(</a:t>
            </a:r>
            <a:r>
              <a:rPr lang="en-US" sz="1400" dirty="0" err="1" smtClean="0"/>
              <a:t>NWriters</a:t>
            </a:r>
            <a:r>
              <a:rPr lang="en-US" sz="1400" dirty="0" smtClean="0"/>
              <a:t> == 1 || </a:t>
            </a:r>
            <a:r>
              <a:rPr lang="en-US" sz="1400" dirty="0" err="1" smtClean="0"/>
              <a:t>NReaders</a:t>
            </a:r>
            <a:r>
              <a:rPr lang="en-US" sz="1400" dirty="0" smtClean="0"/>
              <a:t> &gt; 0)</a:t>
            </a:r>
            <a:br>
              <a:rPr lang="en-US" sz="1400" dirty="0" smtClean="0"/>
            </a:br>
            <a:r>
              <a:rPr lang="en-US" sz="1400" dirty="0" smtClean="0"/>
              <a:t>                 </a:t>
            </a:r>
            <a:r>
              <a:rPr lang="en-US" sz="1400" dirty="0" err="1" smtClean="0"/>
              <a:t>CanBegin.Wait</a:t>
            </a:r>
            <a:r>
              <a:rPr lang="en-US" sz="1400" dirty="0" smtClean="0"/>
              <a:t>(); </a:t>
            </a:r>
            <a:br>
              <a:rPr lang="en-US" sz="1400" dirty="0" smtClean="0"/>
            </a:br>
            <a:r>
              <a:rPr lang="en-US" sz="1400" dirty="0" smtClean="0"/>
              <a:t>            </a:t>
            </a:r>
            <a:r>
              <a:rPr lang="en-US" sz="1400" dirty="0" err="1" smtClean="0"/>
              <a:t>NWriters</a:t>
            </a:r>
            <a:r>
              <a:rPr lang="en-US" sz="1400" dirty="0" smtClean="0"/>
              <a:t> = 1;</a:t>
            </a:r>
          </a:p>
          <a:p>
            <a:r>
              <a:rPr lang="en-US" sz="1400" dirty="0" smtClean="0"/>
              <a:t>        }</a:t>
            </a:r>
            <a:br>
              <a:rPr lang="en-US" sz="1400" dirty="0" smtClean="0"/>
            </a:br>
            <a:r>
              <a:rPr lang="en-US" sz="1400" dirty="0" smtClean="0"/>
              <a:t>    }</a:t>
            </a:r>
            <a:br>
              <a:rPr lang="en-US" sz="1400" dirty="0" smtClean="0"/>
            </a:br>
            <a:r>
              <a:rPr lang="en-US" sz="1400" dirty="0" smtClean="0">
                <a:solidFill>
                  <a:srgbClr val="C00000"/>
                </a:solidFill>
              </a:rPr>
              <a:t>    public void </a:t>
            </a:r>
            <a:r>
              <a:rPr lang="en-US" sz="1400" dirty="0" err="1" smtClean="0">
                <a:solidFill>
                  <a:srgbClr val="C00000"/>
                </a:solidFill>
              </a:rPr>
              <a:t>EndWrite</a:t>
            </a:r>
            <a:r>
              <a:rPr lang="en-US" sz="1400" dirty="0" smtClean="0">
                <a:solidFill>
                  <a:srgbClr val="C00000"/>
                </a:solidFill>
              </a:rPr>
              <a:t>()</a:t>
            </a:r>
            <a:br>
              <a:rPr lang="en-US" sz="1400" dirty="0" smtClean="0">
                <a:solidFill>
                  <a:srgbClr val="C00000"/>
                </a:solidFill>
              </a:rPr>
            </a:br>
            <a:r>
              <a:rPr lang="en-US" sz="1400" dirty="0" smtClean="0">
                <a:solidFill>
                  <a:srgbClr val="C00000"/>
                </a:solidFill>
              </a:rPr>
              <a:t>    {</a:t>
            </a:r>
          </a:p>
          <a:p>
            <a:r>
              <a:rPr lang="en-US" sz="1400" dirty="0" smtClean="0">
                <a:solidFill>
                  <a:srgbClr val="C00000"/>
                </a:solidFill>
              </a:rPr>
              <a:t>        synchronized(</a:t>
            </a:r>
            <a:r>
              <a:rPr lang="en-US" sz="1400" dirty="0" err="1" smtClean="0">
                <a:solidFill>
                  <a:srgbClr val="C00000"/>
                </a:solidFill>
              </a:rPr>
              <a:t>CanBegin</a:t>
            </a:r>
            <a:r>
              <a:rPr lang="en-US" sz="1400" dirty="0" smtClean="0">
                <a:solidFill>
                  <a:srgbClr val="C00000"/>
                </a:solidFill>
              </a:rPr>
              <a:t>) { </a:t>
            </a:r>
            <a:br>
              <a:rPr lang="en-US" sz="1400" dirty="0" smtClean="0">
                <a:solidFill>
                  <a:srgbClr val="C00000"/>
                </a:solidFill>
              </a:rPr>
            </a:br>
            <a:r>
              <a:rPr lang="en-US" sz="1400" dirty="0" smtClean="0">
                <a:solidFill>
                  <a:srgbClr val="C00000"/>
                </a:solidFill>
              </a:rPr>
              <a:t>            </a:t>
            </a:r>
            <a:r>
              <a:rPr lang="en-US" sz="1400" dirty="0" err="1" smtClean="0">
                <a:solidFill>
                  <a:srgbClr val="C00000"/>
                </a:solidFill>
              </a:rPr>
              <a:t>NWriters</a:t>
            </a:r>
            <a:r>
              <a:rPr lang="en-US" sz="1400" dirty="0" smtClean="0">
                <a:solidFill>
                  <a:srgbClr val="C00000"/>
                </a:solidFill>
              </a:rPr>
              <a:t> = 0;</a:t>
            </a:r>
            <a:br>
              <a:rPr lang="en-US" sz="1400" dirty="0" smtClean="0">
                <a:solidFill>
                  <a:srgbClr val="C00000"/>
                </a:solidFill>
              </a:rPr>
            </a:br>
            <a:r>
              <a:rPr lang="en-US" sz="1400" dirty="0" smtClean="0">
                <a:solidFill>
                  <a:srgbClr val="C00000"/>
                </a:solidFill>
              </a:rPr>
              <a:t>            </a:t>
            </a:r>
            <a:r>
              <a:rPr lang="en-US" sz="1400" dirty="0" err="1" smtClean="0">
                <a:solidFill>
                  <a:srgbClr val="C00000"/>
                </a:solidFill>
              </a:rPr>
              <a:t>CanBegin.Notify</a:t>
            </a:r>
            <a:r>
              <a:rPr lang="en-US" sz="1400" dirty="0" smtClean="0">
                <a:solidFill>
                  <a:srgbClr val="C00000"/>
                </a:solidFill>
              </a:rPr>
              <a:t>();</a:t>
            </a:r>
          </a:p>
          <a:p>
            <a:r>
              <a:rPr lang="en-US" sz="1400" dirty="0" smtClean="0">
                <a:solidFill>
                  <a:srgbClr val="C00000"/>
                </a:solidFill>
              </a:rPr>
              <a:t>        } </a:t>
            </a:r>
            <a:br>
              <a:rPr lang="en-US" sz="1400" dirty="0" smtClean="0">
                <a:solidFill>
                  <a:srgbClr val="C00000"/>
                </a:solidFill>
              </a:rPr>
            </a:br>
            <a:r>
              <a:rPr lang="en-US" sz="1400" dirty="0" smtClean="0">
                <a:solidFill>
                  <a:srgbClr val="C00000"/>
                </a:solidFill>
              </a:rPr>
              <a:t>    }</a:t>
            </a:r>
            <a:r>
              <a:rPr lang="en-US" sz="1400" dirty="0" smtClean="0"/>
              <a:t/>
            </a:r>
            <a:br>
              <a:rPr lang="en-US" sz="1400" dirty="0" smtClean="0"/>
            </a:br>
            <a:r>
              <a:rPr lang="en-US" sz="1400" dirty="0" smtClean="0"/>
              <a:t/>
            </a:r>
            <a:br>
              <a:rPr lang="en-US" sz="1400" dirty="0" smtClean="0"/>
            </a:br>
            <a:r>
              <a:rPr lang="en-US" sz="1400" dirty="0" smtClean="0"/>
              <a:t>   </a:t>
            </a:r>
            <a:endParaRPr lang="en-US" sz="1400" dirty="0"/>
          </a:p>
        </p:txBody>
      </p:sp>
      <p:sp>
        <p:nvSpPr>
          <p:cNvPr id="8" name="Rectangle 7"/>
          <p:cNvSpPr/>
          <p:nvPr/>
        </p:nvSpPr>
        <p:spPr>
          <a:xfrm>
            <a:off x="4343400" y="2430483"/>
            <a:ext cx="4572000" cy="3970318"/>
          </a:xfrm>
          <a:prstGeom prst="rect">
            <a:avLst/>
          </a:prstGeom>
        </p:spPr>
        <p:txBody>
          <a:bodyPr>
            <a:spAutoFit/>
          </a:bodyPr>
          <a:lstStyle/>
          <a:p>
            <a:r>
              <a:rPr lang="en-US" sz="1400" dirty="0" smtClean="0"/>
              <a:t>public </a:t>
            </a:r>
            <a:r>
              <a:rPr lang="en-US" sz="1400" dirty="0" smtClean="0"/>
              <a:t>synchronized void </a:t>
            </a:r>
            <a:r>
              <a:rPr lang="en-US" sz="1400" dirty="0" err="1" smtClean="0"/>
              <a:t>BeginRead</a:t>
            </a:r>
            <a:r>
              <a:rPr lang="en-US" sz="1400" dirty="0" smtClean="0"/>
              <a:t>()</a:t>
            </a:r>
            <a:br>
              <a:rPr lang="en-US" sz="1400" dirty="0" smtClean="0"/>
            </a:br>
            <a:r>
              <a:rPr lang="en-US" sz="1400" dirty="0" smtClean="0"/>
              <a:t> {</a:t>
            </a:r>
            <a:br>
              <a:rPr lang="en-US" sz="1400" dirty="0" smtClean="0"/>
            </a:br>
            <a:r>
              <a:rPr lang="en-US" sz="1400" dirty="0" smtClean="0"/>
              <a:t>        synchronized(</a:t>
            </a:r>
            <a:r>
              <a:rPr lang="en-US" sz="1400" dirty="0" err="1" smtClean="0"/>
              <a:t>CanBegin</a:t>
            </a:r>
            <a:r>
              <a:rPr lang="en-US" sz="1400" dirty="0" smtClean="0"/>
              <a:t>) { </a:t>
            </a:r>
          </a:p>
          <a:p>
            <a:r>
              <a:rPr lang="en-US" sz="1400" dirty="0" smtClean="0"/>
              <a:t>            if(</a:t>
            </a:r>
            <a:r>
              <a:rPr lang="en-US" sz="1400" dirty="0" err="1" smtClean="0"/>
              <a:t>NWriters</a:t>
            </a:r>
            <a:r>
              <a:rPr lang="en-US" sz="1400" dirty="0" smtClean="0"/>
              <a:t> == 1)</a:t>
            </a:r>
            <a:br>
              <a:rPr lang="en-US" sz="1400" dirty="0" smtClean="0"/>
            </a:br>
            <a:r>
              <a:rPr lang="en-US" sz="1400" dirty="0" smtClean="0"/>
              <a:t>                </a:t>
            </a:r>
            <a:r>
              <a:rPr lang="en-US" sz="1400" dirty="0" err="1" smtClean="0"/>
              <a:t>CanBegin.Wait</a:t>
            </a:r>
            <a:r>
              <a:rPr lang="en-US" sz="1400" dirty="0" smtClean="0"/>
              <a:t>();</a:t>
            </a:r>
            <a:br>
              <a:rPr lang="en-US" sz="1400" dirty="0" smtClean="0"/>
            </a:br>
            <a:r>
              <a:rPr lang="en-US" sz="1400" dirty="0" smtClean="0"/>
              <a:t>            ++</a:t>
            </a:r>
            <a:r>
              <a:rPr lang="en-US" sz="1400" dirty="0" err="1" smtClean="0"/>
              <a:t>NReaders</a:t>
            </a:r>
            <a:r>
              <a:rPr lang="en-US" sz="1400" dirty="0" smtClean="0"/>
              <a:t>;</a:t>
            </a:r>
            <a:br>
              <a:rPr lang="en-US" sz="1400" dirty="0" smtClean="0"/>
            </a:br>
            <a:r>
              <a:rPr lang="en-US" sz="1400" dirty="0" smtClean="0"/>
              <a:t>        } </a:t>
            </a:r>
            <a:br>
              <a:rPr lang="en-US" sz="1400" dirty="0" smtClean="0"/>
            </a:br>
            <a:r>
              <a:rPr lang="en-US" sz="1400" dirty="0" smtClean="0"/>
              <a:t>    }</a:t>
            </a:r>
            <a:br>
              <a:rPr lang="en-US" sz="1400" dirty="0" smtClean="0"/>
            </a:br>
            <a:r>
              <a:rPr lang="en-US" sz="1400" dirty="0" smtClean="0">
                <a:solidFill>
                  <a:srgbClr val="C00000"/>
                </a:solidFill>
              </a:rPr>
              <a:t>    public void </a:t>
            </a:r>
            <a:r>
              <a:rPr lang="en-US" sz="1400" dirty="0" err="1" smtClean="0">
                <a:solidFill>
                  <a:srgbClr val="C00000"/>
                </a:solidFill>
              </a:rPr>
              <a:t>EndRead</a:t>
            </a:r>
            <a:r>
              <a:rPr lang="en-US" sz="1400" dirty="0" smtClean="0">
                <a:solidFill>
                  <a:srgbClr val="C00000"/>
                </a:solidFill>
              </a:rPr>
              <a:t>()</a:t>
            </a:r>
            <a:br>
              <a:rPr lang="en-US" sz="1400" dirty="0" smtClean="0">
                <a:solidFill>
                  <a:srgbClr val="C00000"/>
                </a:solidFill>
              </a:rPr>
            </a:br>
            <a:r>
              <a:rPr lang="en-US" sz="1400" dirty="0" smtClean="0">
                <a:solidFill>
                  <a:srgbClr val="C00000"/>
                </a:solidFill>
              </a:rPr>
              <a:t>    {</a:t>
            </a:r>
            <a:br>
              <a:rPr lang="en-US" sz="1400" dirty="0" smtClean="0">
                <a:solidFill>
                  <a:srgbClr val="C00000"/>
                </a:solidFill>
              </a:rPr>
            </a:br>
            <a:r>
              <a:rPr lang="en-US" sz="1400" dirty="0" smtClean="0">
                <a:solidFill>
                  <a:srgbClr val="C00000"/>
                </a:solidFill>
              </a:rPr>
              <a:t>        synchronized(</a:t>
            </a:r>
            <a:r>
              <a:rPr lang="en-US" sz="1400" dirty="0" err="1" smtClean="0">
                <a:solidFill>
                  <a:srgbClr val="C00000"/>
                </a:solidFill>
              </a:rPr>
              <a:t>CanBegin</a:t>
            </a:r>
            <a:r>
              <a:rPr lang="en-US" sz="1400" dirty="0" smtClean="0">
                <a:solidFill>
                  <a:srgbClr val="C00000"/>
                </a:solidFill>
              </a:rPr>
              <a:t>) {</a:t>
            </a:r>
          </a:p>
          <a:p>
            <a:r>
              <a:rPr lang="en-US" sz="1400" dirty="0" smtClean="0">
                <a:solidFill>
                  <a:srgbClr val="C00000"/>
                </a:solidFill>
              </a:rPr>
              <a:t>            if(--</a:t>
            </a:r>
            <a:r>
              <a:rPr lang="en-US" sz="1400" dirty="0" err="1" smtClean="0">
                <a:solidFill>
                  <a:srgbClr val="C00000"/>
                </a:solidFill>
              </a:rPr>
              <a:t>NReaders</a:t>
            </a:r>
            <a:r>
              <a:rPr lang="en-US" sz="1400" dirty="0" smtClean="0">
                <a:solidFill>
                  <a:srgbClr val="C00000"/>
                </a:solidFill>
              </a:rPr>
              <a:t> == 0)</a:t>
            </a:r>
            <a:br>
              <a:rPr lang="en-US" sz="1400" dirty="0" smtClean="0">
                <a:solidFill>
                  <a:srgbClr val="C00000"/>
                </a:solidFill>
              </a:rPr>
            </a:br>
            <a:r>
              <a:rPr lang="en-US" sz="1400" dirty="0" smtClean="0">
                <a:solidFill>
                  <a:srgbClr val="C00000"/>
                </a:solidFill>
              </a:rPr>
              <a:t>                </a:t>
            </a:r>
            <a:r>
              <a:rPr lang="en-US" sz="1400" dirty="0" err="1" smtClean="0">
                <a:solidFill>
                  <a:srgbClr val="C00000"/>
                </a:solidFill>
              </a:rPr>
              <a:t>CanBegin.Notify</a:t>
            </a:r>
            <a:r>
              <a:rPr lang="en-US" sz="1400" dirty="0" smtClean="0">
                <a:solidFill>
                  <a:srgbClr val="C00000"/>
                </a:solidFill>
              </a:rPr>
              <a:t>();</a:t>
            </a:r>
          </a:p>
          <a:p>
            <a:r>
              <a:rPr lang="en-US" sz="1400" dirty="0" smtClean="0">
                <a:solidFill>
                  <a:srgbClr val="C00000"/>
                </a:solidFill>
              </a:rPr>
              <a:t>        }</a:t>
            </a:r>
            <a:br>
              <a:rPr lang="en-US" sz="1400" dirty="0" smtClean="0">
                <a:solidFill>
                  <a:srgbClr val="C00000"/>
                </a:solidFill>
              </a:rPr>
            </a:br>
            <a:r>
              <a:rPr lang="en-US" sz="1400" dirty="0" smtClean="0">
                <a:solidFill>
                  <a:srgbClr val="C00000"/>
                </a:solidFill>
              </a:rPr>
              <a:t>    }</a:t>
            </a:r>
            <a:r>
              <a:rPr lang="en-US" sz="1400" dirty="0" smtClean="0"/>
              <a:t/>
            </a:r>
            <a:br>
              <a:rPr lang="en-US" sz="1400" dirty="0" smtClean="0"/>
            </a:br>
            <a:r>
              <a:rPr lang="en-US" sz="1400" dirty="0" smtClean="0"/>
              <a:t>}</a:t>
            </a:r>
            <a:br>
              <a:rPr lang="en-US" sz="1400" dirty="0" smtClean="0"/>
            </a:br>
            <a:r>
              <a:rPr lang="en-US" sz="1400" dirty="0" smtClean="0"/>
              <a:t/>
            </a:r>
            <a:br>
              <a:rPr lang="en-US" sz="1400" dirty="0" smtClean="0"/>
            </a:br>
            <a:endParaRPr lang="en-US" sz="14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8370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304800"/>
            <a:ext cx="8305800" cy="1143000"/>
          </a:xfrm>
        </p:spPr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Understanding the Solution</a:t>
            </a:r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F340BBA-BD48-43E6-B2B8-74834FE7184E}" type="slidenum">
              <a:rPr lang="en-US"/>
              <a:pPr/>
              <a:t>19</a:t>
            </a:fld>
            <a:endParaRPr lang="en-US"/>
          </a:p>
        </p:txBody>
      </p:sp>
      <p:sp>
        <p:nvSpPr>
          <p:cNvPr id="58371" name="Rectangle 3"/>
          <p:cNvSpPr>
            <a:spLocks noGrp="1" noChangeArrowheads="1"/>
          </p:cNvSpPr>
          <p:nvPr>
            <p:ph idx="4294967295"/>
          </p:nvPr>
        </p:nvSpPr>
        <p:spPr>
          <a:xfrm>
            <a:off x="0" y="1935163"/>
            <a:ext cx="8229600" cy="4389437"/>
          </a:xfrm>
        </p:spPr>
        <p:txBody>
          <a:bodyPr/>
          <a:lstStyle/>
          <a:p>
            <a:r>
              <a:rPr lang="en-US" dirty="0"/>
              <a:t>It wants to be fair</a:t>
            </a:r>
          </a:p>
          <a:p>
            <a:pPr lvl="1"/>
            <a:r>
              <a:rPr lang="en-US" dirty="0"/>
              <a:t>If a writer is waiting, readers queue </a:t>
            </a:r>
            <a:r>
              <a:rPr lang="en-US" dirty="0" smtClean="0"/>
              <a:t>up “outside”</a:t>
            </a:r>
            <a:endParaRPr lang="en-US" dirty="0"/>
          </a:p>
          <a:p>
            <a:pPr lvl="1"/>
            <a:r>
              <a:rPr lang="en-US" dirty="0"/>
              <a:t>If a reader (or another writer) is active or waiting, writers queue </a:t>
            </a:r>
            <a:r>
              <a:rPr lang="en-US" dirty="0" smtClean="0"/>
              <a:t>up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39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Comparison with Semaphores</a:t>
            </a:r>
          </a:p>
        </p:txBody>
      </p:sp>
      <p:sp>
        <p:nvSpPr>
          <p:cNvPr id="59395" name="Rectangle 3"/>
          <p:cNvSpPr>
            <a:spLocks noGrp="1" noChangeArrowheads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>
              <a:lnSpc>
                <a:spcPct val="90000"/>
              </a:lnSpc>
            </a:pPr>
            <a:r>
              <a:rPr lang="en-US" dirty="0"/>
              <a:t>With semaphores we never </a:t>
            </a:r>
            <a:r>
              <a:rPr lang="en-US" dirty="0" smtClean="0"/>
              <a:t>had a </a:t>
            </a:r>
            <a:r>
              <a:rPr lang="en-US" dirty="0"/>
              <a:t>“fair” </a:t>
            </a:r>
            <a:r>
              <a:rPr lang="en-US" dirty="0" smtClean="0"/>
              <a:t>solution</a:t>
            </a:r>
            <a:endParaRPr lang="en-US" dirty="0"/>
          </a:p>
          <a:p>
            <a:pPr lvl="1">
              <a:lnSpc>
                <a:spcPct val="90000"/>
              </a:lnSpc>
            </a:pPr>
            <a:r>
              <a:rPr lang="en-US" dirty="0"/>
              <a:t>In fact it can be done, </a:t>
            </a:r>
            <a:r>
              <a:rPr lang="en-US" dirty="0" smtClean="0"/>
              <a:t>in much the same way</a:t>
            </a:r>
          </a:p>
          <a:p>
            <a:pPr lvl="1">
              <a:lnSpc>
                <a:spcPct val="90000"/>
              </a:lnSpc>
            </a:pPr>
            <a:endParaRPr lang="en-US" dirty="0"/>
          </a:p>
          <a:p>
            <a:pPr>
              <a:lnSpc>
                <a:spcPct val="90000"/>
              </a:lnSpc>
            </a:pPr>
            <a:r>
              <a:rPr lang="en-US" dirty="0" smtClean="0"/>
              <a:t>The monitor is relatively simple… and it works!</a:t>
            </a:r>
            <a:endParaRPr lang="en-US" dirty="0"/>
          </a:p>
          <a:p>
            <a:pPr lvl="1">
              <a:lnSpc>
                <a:spcPct val="90000"/>
              </a:lnSpc>
            </a:pPr>
            <a:r>
              <a:rPr lang="en-US" dirty="0" smtClean="0"/>
              <a:t>In general, monitors are relatively less error prone</a:t>
            </a:r>
          </a:p>
          <a:p>
            <a:pPr lvl="1">
              <a:lnSpc>
                <a:spcPct val="90000"/>
              </a:lnSpc>
            </a:pPr>
            <a:r>
              <a:rPr lang="en-US" dirty="0" smtClean="0"/>
              <a:t>Still, this particular one isn’t so easy to derive or understand, because it makes subtle use of the synchronization lock</a:t>
            </a:r>
          </a:p>
          <a:p>
            <a:pPr lvl="1">
              <a:lnSpc>
                <a:spcPct val="90000"/>
              </a:lnSpc>
            </a:pPr>
            <a:endParaRPr lang="en-US" dirty="0" smtClean="0"/>
          </a:p>
          <a:p>
            <a:pPr>
              <a:lnSpc>
                <a:spcPct val="90000"/>
              </a:lnSpc>
            </a:pPr>
            <a:r>
              <a:rPr lang="en-US" dirty="0" smtClean="0"/>
              <a:t>Our advice: teams should agree to use monitor style</a:t>
            </a:r>
            <a:endParaRPr lang="en-US" dirty="0"/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894088-D090-4A2A-B796-AE251C4ED000}" type="slidenum">
              <a:rPr lang="en-US"/>
              <a:pPr/>
              <a:t>20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smtClean="0"/>
              <a:t>Slight topic shift</a:t>
            </a:r>
            <a:r>
              <a:rPr lang="fr-BE" dirty="0" smtClean="0"/>
              <a:t>…</a:t>
            </a:r>
            <a:endParaRPr lang="fr-BE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 algn="r"/>
            <a:r>
              <a:rPr lang="en-US" sz="6000" dirty="0" smtClean="0"/>
              <a:t>Scheduling</a:t>
            </a:r>
            <a:endParaRPr lang="fr-BE" sz="60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Why discuss?</a:t>
            </a:r>
            <a:endParaRPr lang="fr-BE" dirty="0"/>
          </a:p>
        </p:txBody>
      </p:sp>
      <p:sp>
        <p:nvSpPr>
          <p:cNvPr id="5" name="Content Placeholder 4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r>
              <a:rPr lang="en-US" dirty="0" smtClean="0"/>
              <a:t>Hidden under the surface in our work up to now is the role of the scheduler</a:t>
            </a:r>
          </a:p>
          <a:p>
            <a:endParaRPr lang="en-US" dirty="0" smtClean="0"/>
          </a:p>
          <a:p>
            <a:r>
              <a:rPr lang="en-US" dirty="0" smtClean="0"/>
              <a:t>It watches the pool of threads, or processes</a:t>
            </a:r>
          </a:p>
          <a:p>
            <a:endParaRPr lang="en-US" dirty="0" smtClean="0"/>
          </a:p>
          <a:p>
            <a:r>
              <a:rPr lang="en-US" dirty="0" smtClean="0"/>
              <a:t>And when the current thread/process waits, or has been running for too long</a:t>
            </a:r>
          </a:p>
          <a:p>
            <a:pPr lvl="1"/>
            <a:r>
              <a:rPr lang="en-US" dirty="0" smtClean="0"/>
              <a:t>If necessary, “preempts” the current thread/process</a:t>
            </a:r>
          </a:p>
          <a:p>
            <a:pPr lvl="1"/>
            <a:r>
              <a:rPr lang="en-US" dirty="0" smtClean="0"/>
              <a:t>Selects something else to run</a:t>
            </a:r>
          </a:p>
          <a:p>
            <a:pPr lvl="1"/>
            <a:r>
              <a:rPr lang="en-US" dirty="0" smtClean="0"/>
              <a:t>Context switches to it</a:t>
            </a:r>
            <a:endParaRPr lang="fr-BE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OK… so who cares?</a:t>
            </a:r>
            <a:endParaRPr lang="fr-BE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We’ve worried about the fairness of our solutions</a:t>
            </a:r>
          </a:p>
          <a:p>
            <a:endParaRPr lang="en-US" dirty="0" smtClean="0"/>
          </a:p>
          <a:p>
            <a:r>
              <a:rPr lang="en-US" dirty="0" smtClean="0"/>
              <a:t>But implicit in this is the assumption that the scheduler itself is reasonably fair</a:t>
            </a:r>
          </a:p>
          <a:p>
            <a:pPr lvl="1"/>
            <a:r>
              <a:rPr lang="en-US" dirty="0" smtClean="0"/>
              <a:t>At a minimum, that every </a:t>
            </a:r>
            <a:r>
              <a:rPr lang="en-US" dirty="0" err="1" smtClean="0"/>
              <a:t>runnable</a:t>
            </a:r>
            <a:r>
              <a:rPr lang="en-US" dirty="0" smtClean="0"/>
              <a:t> thread/process gets plenty of opportunities to run</a:t>
            </a:r>
          </a:p>
          <a:p>
            <a:pPr lvl="1"/>
            <a:endParaRPr lang="en-US" dirty="0" smtClean="0"/>
          </a:p>
          <a:p>
            <a:r>
              <a:rPr lang="en-US" dirty="0" smtClean="0"/>
              <a:t>Let’s look more closely at how schedulers really work</a:t>
            </a:r>
            <a:endParaRPr lang="fr-BE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Process Scheduling</a:t>
            </a:r>
          </a:p>
        </p:txBody>
      </p:sp>
      <p:sp>
        <p:nvSpPr>
          <p:cNvPr id="307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2400" dirty="0" smtClean="0"/>
              <a:t>Rest of lecture: “process</a:t>
            </a:r>
            <a:r>
              <a:rPr lang="en-US" sz="2400" dirty="0"/>
              <a:t>” and “thread” used interchangeably</a:t>
            </a:r>
          </a:p>
          <a:p>
            <a:r>
              <a:rPr lang="en-US" sz="2400" dirty="0" smtClean="0"/>
              <a:t>Many </a:t>
            </a:r>
            <a:r>
              <a:rPr lang="en-US" sz="2400" dirty="0"/>
              <a:t>processes in “ready” state</a:t>
            </a:r>
          </a:p>
          <a:p>
            <a:r>
              <a:rPr lang="en-US" sz="2400" dirty="0"/>
              <a:t>Which ready process to pick to run on the CPU?</a:t>
            </a:r>
          </a:p>
          <a:p>
            <a:pPr lvl="1"/>
            <a:r>
              <a:rPr lang="en-US" sz="2000" dirty="0"/>
              <a:t>0 ready processes: run idle loop</a:t>
            </a:r>
          </a:p>
          <a:p>
            <a:pPr lvl="1"/>
            <a:r>
              <a:rPr lang="en-US" sz="2000" dirty="0"/>
              <a:t>1 ready process: easy</a:t>
            </a:r>
            <a:r>
              <a:rPr lang="en-US" sz="2000" dirty="0" smtClean="0"/>
              <a:t>!   But if &gt; </a:t>
            </a:r>
            <a:r>
              <a:rPr lang="en-US" sz="2000" dirty="0"/>
              <a:t>1 ready process: what to do?</a:t>
            </a:r>
          </a:p>
          <a:p>
            <a:endParaRPr lang="en-US" sz="2400" dirty="0"/>
          </a:p>
        </p:txBody>
      </p:sp>
      <p:sp>
        <p:nvSpPr>
          <p:cNvPr id="3076" name="Oval 4"/>
          <p:cNvSpPr>
            <a:spLocks noChangeArrowheads="1"/>
          </p:cNvSpPr>
          <p:nvPr/>
        </p:nvSpPr>
        <p:spPr bwMode="auto">
          <a:xfrm>
            <a:off x="533400" y="4648200"/>
            <a:ext cx="990600" cy="762000"/>
          </a:xfrm>
          <a:prstGeom prst="ellipse">
            <a:avLst/>
          </a:prstGeom>
          <a:solidFill>
            <a:schemeClr val="accent1"/>
          </a:solidFill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/>
              <a:t>New</a:t>
            </a:r>
          </a:p>
        </p:txBody>
      </p:sp>
      <p:sp>
        <p:nvSpPr>
          <p:cNvPr id="3077" name="Oval 5"/>
          <p:cNvSpPr>
            <a:spLocks noChangeArrowheads="1"/>
          </p:cNvSpPr>
          <p:nvPr/>
        </p:nvSpPr>
        <p:spPr bwMode="auto">
          <a:xfrm>
            <a:off x="2514600" y="4648200"/>
            <a:ext cx="990600" cy="762000"/>
          </a:xfrm>
          <a:prstGeom prst="ellipse">
            <a:avLst/>
          </a:prstGeom>
          <a:solidFill>
            <a:srgbClr val="FF99CC"/>
          </a:solidFill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/>
              <a:t>Ready</a:t>
            </a:r>
          </a:p>
        </p:txBody>
      </p:sp>
      <p:sp>
        <p:nvSpPr>
          <p:cNvPr id="3078" name="Oval 6"/>
          <p:cNvSpPr>
            <a:spLocks noChangeArrowheads="1"/>
          </p:cNvSpPr>
          <p:nvPr/>
        </p:nvSpPr>
        <p:spPr bwMode="auto">
          <a:xfrm>
            <a:off x="5638800" y="4648200"/>
            <a:ext cx="990600" cy="762000"/>
          </a:xfrm>
          <a:prstGeom prst="ellipse">
            <a:avLst/>
          </a:prstGeom>
          <a:solidFill>
            <a:srgbClr val="FF99CC"/>
          </a:solidFill>
          <a:ln w="9525" algn="ctr">
            <a:solidFill>
              <a:schemeClr val="tx1"/>
            </a:solidFill>
            <a:round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/>
              <a:t>Running</a:t>
            </a:r>
          </a:p>
        </p:txBody>
      </p:sp>
      <p:sp>
        <p:nvSpPr>
          <p:cNvPr id="3079" name="Oval 7"/>
          <p:cNvSpPr>
            <a:spLocks noChangeArrowheads="1"/>
          </p:cNvSpPr>
          <p:nvPr/>
        </p:nvSpPr>
        <p:spPr bwMode="auto">
          <a:xfrm>
            <a:off x="7696200" y="4648200"/>
            <a:ext cx="990600" cy="762000"/>
          </a:xfrm>
          <a:prstGeom prst="ellipse">
            <a:avLst/>
          </a:prstGeom>
          <a:solidFill>
            <a:schemeClr val="accent1"/>
          </a:solidFill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/>
              <a:t>Exit</a:t>
            </a:r>
          </a:p>
        </p:txBody>
      </p:sp>
      <p:sp>
        <p:nvSpPr>
          <p:cNvPr id="3080" name="Oval 8"/>
          <p:cNvSpPr>
            <a:spLocks noChangeArrowheads="1"/>
          </p:cNvSpPr>
          <p:nvPr/>
        </p:nvSpPr>
        <p:spPr bwMode="auto">
          <a:xfrm>
            <a:off x="4038600" y="6019800"/>
            <a:ext cx="990600" cy="762000"/>
          </a:xfrm>
          <a:prstGeom prst="ellipse">
            <a:avLst/>
          </a:prstGeom>
          <a:solidFill>
            <a:srgbClr val="FF99CC"/>
          </a:solidFill>
          <a:ln w="9525" algn="ctr">
            <a:solidFill>
              <a:schemeClr val="tx1"/>
            </a:solidFill>
            <a:round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/>
              <a:t>Waiting</a:t>
            </a:r>
          </a:p>
        </p:txBody>
      </p:sp>
      <p:sp>
        <p:nvSpPr>
          <p:cNvPr id="3081" name="Line 9"/>
          <p:cNvSpPr>
            <a:spLocks noChangeShapeType="1"/>
          </p:cNvSpPr>
          <p:nvPr/>
        </p:nvSpPr>
        <p:spPr bwMode="auto">
          <a:xfrm>
            <a:off x="1524000" y="5029200"/>
            <a:ext cx="9906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3082" name="Line 10"/>
          <p:cNvSpPr>
            <a:spLocks noChangeShapeType="1"/>
          </p:cNvSpPr>
          <p:nvPr/>
        </p:nvSpPr>
        <p:spPr bwMode="auto">
          <a:xfrm flipV="1">
            <a:off x="3505200" y="5029200"/>
            <a:ext cx="21336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3083" name="Line 11"/>
          <p:cNvSpPr>
            <a:spLocks noChangeShapeType="1"/>
          </p:cNvSpPr>
          <p:nvPr/>
        </p:nvSpPr>
        <p:spPr bwMode="auto">
          <a:xfrm flipH="1">
            <a:off x="4953000" y="5410200"/>
            <a:ext cx="990600" cy="7620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3084" name="Line 12"/>
          <p:cNvSpPr>
            <a:spLocks noChangeShapeType="1"/>
          </p:cNvSpPr>
          <p:nvPr/>
        </p:nvSpPr>
        <p:spPr bwMode="auto">
          <a:xfrm flipH="1" flipV="1">
            <a:off x="3276600" y="5334000"/>
            <a:ext cx="838200" cy="8382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3085" name="Line 13"/>
          <p:cNvSpPr>
            <a:spLocks noChangeShapeType="1"/>
          </p:cNvSpPr>
          <p:nvPr/>
        </p:nvSpPr>
        <p:spPr bwMode="auto">
          <a:xfrm flipH="1">
            <a:off x="3429000" y="4876800"/>
            <a:ext cx="22098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3086" name="Line 14"/>
          <p:cNvSpPr>
            <a:spLocks noChangeShapeType="1"/>
          </p:cNvSpPr>
          <p:nvPr/>
        </p:nvSpPr>
        <p:spPr bwMode="auto">
          <a:xfrm>
            <a:off x="6629400" y="5029200"/>
            <a:ext cx="10668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>
                <a:solidFill>
                  <a:srgbClr val="0000FF"/>
                </a:solidFill>
              </a:rPr>
              <a:t>Some schedulers have no choice</a:t>
            </a:r>
            <a:endParaRPr lang="fr-BE" dirty="0">
              <a:solidFill>
                <a:srgbClr val="0000FF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For example, in Java, if you “notify” a thread, it will be the next thread to obtain the synchronization lock</a:t>
            </a:r>
          </a:p>
          <a:p>
            <a:pPr lvl="1"/>
            <a:r>
              <a:rPr lang="en-US" dirty="0" smtClean="0"/>
              <a:t>… even if other threads are waiting</a:t>
            </a:r>
          </a:p>
          <a:p>
            <a:pPr lvl="1"/>
            <a:endParaRPr lang="en-US" dirty="0" smtClean="0"/>
          </a:p>
          <a:p>
            <a:r>
              <a:rPr lang="en-US" dirty="0" smtClean="0"/>
              <a:t>But often, there are situations with</a:t>
            </a:r>
          </a:p>
          <a:p>
            <a:pPr lvl="1"/>
            <a:r>
              <a:rPr lang="en-US" dirty="0" smtClean="0"/>
              <a:t>Multiple active processes, or threads</a:t>
            </a:r>
          </a:p>
          <a:p>
            <a:pPr lvl="1"/>
            <a:r>
              <a:rPr lang="en-US" dirty="0" smtClean="0"/>
              <a:t>All want to run… </a:t>
            </a:r>
            <a:endParaRPr lang="fr-BE" dirty="0"/>
          </a:p>
        </p:txBody>
      </p:sp>
    </p:spTree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When does scheduler run?</a:t>
            </a:r>
          </a:p>
        </p:txBody>
      </p:sp>
      <p:sp>
        <p:nvSpPr>
          <p:cNvPr id="717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2400">
                <a:solidFill>
                  <a:srgbClr val="FF0000"/>
                </a:solidFill>
              </a:rPr>
              <a:t>Non-preemptive minimum</a:t>
            </a:r>
          </a:p>
          <a:p>
            <a:pPr lvl="1"/>
            <a:r>
              <a:rPr lang="en-US" sz="2000"/>
              <a:t>Process runs until voluntarily relinquish CPU</a:t>
            </a:r>
          </a:p>
          <a:p>
            <a:pPr lvl="2"/>
            <a:r>
              <a:rPr lang="en-US" sz="1800"/>
              <a:t>process blocks on an event (e.g., I/O or synchronization)</a:t>
            </a:r>
          </a:p>
          <a:p>
            <a:pPr lvl="2"/>
            <a:r>
              <a:rPr lang="en-US" sz="1800"/>
              <a:t>process terminates</a:t>
            </a:r>
          </a:p>
          <a:p>
            <a:r>
              <a:rPr lang="en-US" sz="2400">
                <a:solidFill>
                  <a:srgbClr val="00CC00"/>
                </a:solidFill>
              </a:rPr>
              <a:t>Preemptive minimum</a:t>
            </a:r>
            <a:r>
              <a:rPr lang="en-US"/>
              <a:t> </a:t>
            </a:r>
          </a:p>
          <a:p>
            <a:pPr lvl="1"/>
            <a:r>
              <a:rPr lang="en-US" sz="2000"/>
              <a:t>All of the above, plus:</a:t>
            </a:r>
          </a:p>
          <a:p>
            <a:pPr lvl="2"/>
            <a:r>
              <a:rPr lang="en-US" sz="1800"/>
              <a:t>Event completes: process moves from blocked to ready</a:t>
            </a:r>
          </a:p>
          <a:p>
            <a:pPr lvl="2"/>
            <a:r>
              <a:rPr lang="en-US" sz="1800"/>
              <a:t>Timer interrupts</a:t>
            </a:r>
          </a:p>
          <a:p>
            <a:pPr lvl="2"/>
            <a:r>
              <a:rPr lang="en-US" sz="1800"/>
              <a:t>Implementation: process can be interrupted in favor of another</a:t>
            </a:r>
          </a:p>
        </p:txBody>
      </p:sp>
      <p:sp>
        <p:nvSpPr>
          <p:cNvPr id="7172" name="Oval 4"/>
          <p:cNvSpPr>
            <a:spLocks noChangeArrowheads="1"/>
          </p:cNvSpPr>
          <p:nvPr/>
        </p:nvSpPr>
        <p:spPr bwMode="auto">
          <a:xfrm>
            <a:off x="228600" y="5105400"/>
            <a:ext cx="990600" cy="762000"/>
          </a:xfrm>
          <a:prstGeom prst="ellipse">
            <a:avLst/>
          </a:prstGeom>
          <a:solidFill>
            <a:schemeClr val="accent1"/>
          </a:solidFill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/>
              <a:t>New</a:t>
            </a:r>
          </a:p>
        </p:txBody>
      </p:sp>
      <p:sp>
        <p:nvSpPr>
          <p:cNvPr id="7173" name="Oval 5"/>
          <p:cNvSpPr>
            <a:spLocks noChangeArrowheads="1"/>
          </p:cNvSpPr>
          <p:nvPr/>
        </p:nvSpPr>
        <p:spPr bwMode="auto">
          <a:xfrm>
            <a:off x="2209800" y="5181600"/>
            <a:ext cx="990600" cy="762000"/>
          </a:xfrm>
          <a:prstGeom prst="ellipse">
            <a:avLst/>
          </a:prstGeom>
          <a:solidFill>
            <a:srgbClr val="FF99CC"/>
          </a:solidFill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/>
              <a:t>Ready</a:t>
            </a:r>
          </a:p>
        </p:txBody>
      </p:sp>
      <p:sp>
        <p:nvSpPr>
          <p:cNvPr id="7174" name="Oval 6"/>
          <p:cNvSpPr>
            <a:spLocks noChangeArrowheads="1"/>
          </p:cNvSpPr>
          <p:nvPr/>
        </p:nvSpPr>
        <p:spPr bwMode="auto">
          <a:xfrm>
            <a:off x="5867400" y="5105400"/>
            <a:ext cx="990600" cy="762000"/>
          </a:xfrm>
          <a:prstGeom prst="ellipse">
            <a:avLst/>
          </a:prstGeom>
          <a:solidFill>
            <a:srgbClr val="FF99CC"/>
          </a:solidFill>
          <a:ln w="9525" algn="ctr">
            <a:solidFill>
              <a:schemeClr val="tx1"/>
            </a:solidFill>
            <a:round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/>
              <a:t>Running</a:t>
            </a:r>
          </a:p>
        </p:txBody>
      </p:sp>
      <p:sp>
        <p:nvSpPr>
          <p:cNvPr id="7175" name="Oval 7"/>
          <p:cNvSpPr>
            <a:spLocks noChangeArrowheads="1"/>
          </p:cNvSpPr>
          <p:nvPr/>
        </p:nvSpPr>
        <p:spPr bwMode="auto">
          <a:xfrm>
            <a:off x="7924800" y="5029200"/>
            <a:ext cx="990600" cy="762000"/>
          </a:xfrm>
          <a:prstGeom prst="ellipse">
            <a:avLst/>
          </a:prstGeom>
          <a:solidFill>
            <a:schemeClr val="accent1"/>
          </a:solidFill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/>
              <a:t>Exit</a:t>
            </a:r>
          </a:p>
        </p:txBody>
      </p:sp>
      <p:sp>
        <p:nvSpPr>
          <p:cNvPr id="7176" name="Oval 8"/>
          <p:cNvSpPr>
            <a:spLocks noChangeArrowheads="1"/>
          </p:cNvSpPr>
          <p:nvPr/>
        </p:nvSpPr>
        <p:spPr bwMode="auto">
          <a:xfrm>
            <a:off x="4038600" y="5943600"/>
            <a:ext cx="990600" cy="762000"/>
          </a:xfrm>
          <a:prstGeom prst="ellipse">
            <a:avLst/>
          </a:prstGeom>
          <a:solidFill>
            <a:srgbClr val="FF99CC"/>
          </a:solidFill>
          <a:ln w="9525" algn="ctr">
            <a:solidFill>
              <a:schemeClr val="tx1"/>
            </a:solidFill>
            <a:round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/>
              <a:t>Waiting</a:t>
            </a:r>
          </a:p>
        </p:txBody>
      </p:sp>
      <p:sp>
        <p:nvSpPr>
          <p:cNvPr id="7177" name="Line 9"/>
          <p:cNvSpPr>
            <a:spLocks noChangeShapeType="1"/>
          </p:cNvSpPr>
          <p:nvPr/>
        </p:nvSpPr>
        <p:spPr bwMode="auto">
          <a:xfrm>
            <a:off x="1219200" y="5486400"/>
            <a:ext cx="990600" cy="0"/>
          </a:xfrm>
          <a:prstGeom prst="line">
            <a:avLst/>
          </a:prstGeom>
          <a:noFill/>
          <a:ln w="28575">
            <a:solidFill>
              <a:srgbClr val="00CC00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7178" name="Line 10"/>
          <p:cNvSpPr>
            <a:spLocks noChangeShapeType="1"/>
          </p:cNvSpPr>
          <p:nvPr/>
        </p:nvSpPr>
        <p:spPr bwMode="auto">
          <a:xfrm flipV="1">
            <a:off x="3200400" y="5562600"/>
            <a:ext cx="2667000" cy="0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7179" name="Line 11"/>
          <p:cNvSpPr>
            <a:spLocks noChangeShapeType="1"/>
          </p:cNvSpPr>
          <p:nvPr/>
        </p:nvSpPr>
        <p:spPr bwMode="auto">
          <a:xfrm flipH="1">
            <a:off x="4953000" y="5715000"/>
            <a:ext cx="990600" cy="381000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7180" name="Line 12"/>
          <p:cNvSpPr>
            <a:spLocks noChangeShapeType="1"/>
          </p:cNvSpPr>
          <p:nvPr/>
        </p:nvSpPr>
        <p:spPr bwMode="auto">
          <a:xfrm flipH="1" flipV="1">
            <a:off x="3124200" y="5715000"/>
            <a:ext cx="914400" cy="609600"/>
          </a:xfrm>
          <a:prstGeom prst="line">
            <a:avLst/>
          </a:prstGeom>
          <a:noFill/>
          <a:ln w="28575">
            <a:solidFill>
              <a:srgbClr val="00CC00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7181" name="Line 13"/>
          <p:cNvSpPr>
            <a:spLocks noChangeShapeType="1"/>
          </p:cNvSpPr>
          <p:nvPr/>
        </p:nvSpPr>
        <p:spPr bwMode="auto">
          <a:xfrm flipH="1">
            <a:off x="3124200" y="5410200"/>
            <a:ext cx="2743200" cy="0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7182" name="Line 14"/>
          <p:cNvSpPr>
            <a:spLocks noChangeShapeType="1"/>
          </p:cNvSpPr>
          <p:nvPr/>
        </p:nvSpPr>
        <p:spPr bwMode="auto">
          <a:xfrm>
            <a:off x="6858000" y="5410200"/>
            <a:ext cx="1066800" cy="0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8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8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177" grpId="0" animBg="1"/>
      <p:bldP spid="7177" grpId="1" animBg="1"/>
      <p:bldP spid="7178" grpId="0" animBg="1"/>
      <p:bldP spid="7179" grpId="0" animBg="1"/>
      <p:bldP spid="7180" grpId="0" animBg="1"/>
      <p:bldP spid="7180" grpId="1" animBg="1"/>
      <p:bldP spid="7181" grpId="0" animBg="1"/>
      <p:bldP spid="7182" grpId="0" animBg="1"/>
    </p:bld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Process Model</a:t>
            </a:r>
          </a:p>
        </p:txBody>
      </p:sp>
      <p:sp>
        <p:nvSpPr>
          <p:cNvPr id="819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80000"/>
              </a:lnSpc>
            </a:pPr>
            <a:r>
              <a:rPr lang="en-US" sz="2400" dirty="0"/>
              <a:t>Process alternates between CPU and I/O bursts</a:t>
            </a:r>
          </a:p>
          <a:p>
            <a:pPr lvl="1">
              <a:lnSpc>
                <a:spcPct val="80000"/>
              </a:lnSpc>
            </a:pPr>
            <a:r>
              <a:rPr lang="en-US" sz="1800" dirty="0"/>
              <a:t>CPU-bound jobs: Long CPU bursts</a:t>
            </a:r>
          </a:p>
          <a:p>
            <a:pPr lvl="1">
              <a:lnSpc>
                <a:spcPct val="80000"/>
              </a:lnSpc>
            </a:pPr>
            <a:endParaRPr lang="en-US" sz="1800" dirty="0"/>
          </a:p>
          <a:p>
            <a:pPr lvl="1">
              <a:lnSpc>
                <a:spcPct val="80000"/>
              </a:lnSpc>
              <a:buFontTx/>
              <a:buNone/>
            </a:pPr>
            <a:endParaRPr lang="en-US" sz="1800" dirty="0"/>
          </a:p>
          <a:p>
            <a:pPr lvl="1">
              <a:lnSpc>
                <a:spcPct val="80000"/>
              </a:lnSpc>
            </a:pPr>
            <a:endParaRPr lang="en-US" sz="1800" dirty="0"/>
          </a:p>
          <a:p>
            <a:pPr lvl="1">
              <a:lnSpc>
                <a:spcPct val="80000"/>
              </a:lnSpc>
            </a:pPr>
            <a:r>
              <a:rPr lang="en-US" sz="1800" dirty="0"/>
              <a:t>I/O-bound: Short CPU bursts</a:t>
            </a:r>
          </a:p>
          <a:p>
            <a:pPr lvl="1">
              <a:lnSpc>
                <a:spcPct val="80000"/>
              </a:lnSpc>
            </a:pPr>
            <a:endParaRPr lang="en-US" sz="1800" dirty="0"/>
          </a:p>
          <a:p>
            <a:pPr lvl="1">
              <a:lnSpc>
                <a:spcPct val="80000"/>
              </a:lnSpc>
            </a:pPr>
            <a:endParaRPr lang="en-US" sz="1800" dirty="0"/>
          </a:p>
          <a:p>
            <a:pPr lvl="1">
              <a:lnSpc>
                <a:spcPct val="80000"/>
              </a:lnSpc>
            </a:pPr>
            <a:endParaRPr lang="en-US" sz="1800" dirty="0"/>
          </a:p>
          <a:p>
            <a:pPr lvl="1">
              <a:lnSpc>
                <a:spcPct val="80000"/>
              </a:lnSpc>
            </a:pPr>
            <a:r>
              <a:rPr lang="en-US" sz="2000" dirty="0"/>
              <a:t>I/O burst = process idle, switch to another “for free”</a:t>
            </a:r>
          </a:p>
          <a:p>
            <a:pPr lvl="1">
              <a:lnSpc>
                <a:spcPct val="80000"/>
              </a:lnSpc>
            </a:pPr>
            <a:r>
              <a:rPr lang="en-US" sz="2000" dirty="0"/>
              <a:t>Problem: don’t know job’s type before running</a:t>
            </a:r>
          </a:p>
          <a:p>
            <a:pPr lvl="1">
              <a:lnSpc>
                <a:spcPct val="80000"/>
              </a:lnSpc>
            </a:pPr>
            <a:endParaRPr lang="en-US" sz="2000" dirty="0"/>
          </a:p>
          <a:p>
            <a:pPr>
              <a:lnSpc>
                <a:spcPct val="80000"/>
              </a:lnSpc>
            </a:pPr>
            <a:r>
              <a:rPr lang="en-US" sz="2400" dirty="0"/>
              <a:t>An underlying assumption:</a:t>
            </a:r>
          </a:p>
          <a:p>
            <a:pPr lvl="1">
              <a:lnSpc>
                <a:spcPct val="80000"/>
              </a:lnSpc>
            </a:pPr>
            <a:r>
              <a:rPr lang="en-US" sz="2000" dirty="0"/>
              <a:t>“response time” most important for interactive jobs (I/O bound) </a:t>
            </a:r>
          </a:p>
        </p:txBody>
      </p:sp>
      <p:sp>
        <p:nvSpPr>
          <p:cNvPr id="8197" name="Rectangle 5"/>
          <p:cNvSpPr>
            <a:spLocks noChangeArrowheads="1"/>
          </p:cNvSpPr>
          <p:nvPr/>
        </p:nvSpPr>
        <p:spPr bwMode="auto">
          <a:xfrm>
            <a:off x="1676400" y="2590800"/>
            <a:ext cx="6553200" cy="685800"/>
          </a:xfrm>
          <a:prstGeom prst="rect">
            <a:avLst/>
          </a:prstGeom>
          <a:solidFill>
            <a:srgbClr val="FF6D6D"/>
          </a:solidFill>
          <a:ln w="57150">
            <a:solidFill>
              <a:srgbClr val="0F0C19"/>
            </a:solidFill>
            <a:miter lim="800000"/>
            <a:headEnd type="none" w="sm" len="sm"/>
            <a:tailEnd type="none" w="sm" len="sm"/>
          </a:ln>
          <a:effectLst/>
        </p:spPr>
        <p:txBody>
          <a:bodyPr wrap="none" anchor="ctr"/>
          <a:lstStyle/>
          <a:p>
            <a:pPr algn="ctr"/>
            <a:r>
              <a:rPr lang="en-US" sz="2800" dirty="0"/>
              <a:t>Matrix multiply</a:t>
            </a:r>
          </a:p>
        </p:txBody>
      </p:sp>
      <p:grpSp>
        <p:nvGrpSpPr>
          <p:cNvPr id="2" name="Group 17"/>
          <p:cNvGrpSpPr>
            <a:grpSpLocks/>
          </p:cNvGrpSpPr>
          <p:nvPr/>
        </p:nvGrpSpPr>
        <p:grpSpPr bwMode="auto">
          <a:xfrm>
            <a:off x="1752600" y="3733800"/>
            <a:ext cx="6477000" cy="609600"/>
            <a:chOff x="816" y="2448"/>
            <a:chExt cx="4080" cy="384"/>
          </a:xfrm>
        </p:grpSpPr>
        <p:sp>
          <p:nvSpPr>
            <p:cNvPr id="8210" name="Rectangle 18"/>
            <p:cNvSpPr>
              <a:spLocks noChangeArrowheads="1"/>
            </p:cNvSpPr>
            <p:nvPr/>
          </p:nvSpPr>
          <p:spPr bwMode="auto">
            <a:xfrm>
              <a:off x="816" y="2448"/>
              <a:ext cx="3600" cy="384"/>
            </a:xfrm>
            <a:prstGeom prst="rect">
              <a:avLst/>
            </a:prstGeom>
            <a:noFill/>
            <a:ln w="57150">
              <a:solidFill>
                <a:srgbClr val="0F0C19"/>
              </a:solidFill>
              <a:miter lim="800000"/>
              <a:headEnd type="none" w="sm" len="sm"/>
              <a:tailEnd type="none" w="sm" len="sm"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  <p:sp>
          <p:nvSpPr>
            <p:cNvPr id="8211" name="Text Box 19"/>
            <p:cNvSpPr txBox="1">
              <a:spLocks noChangeArrowheads="1"/>
            </p:cNvSpPr>
            <p:nvPr/>
          </p:nvSpPr>
          <p:spPr bwMode="auto">
            <a:xfrm>
              <a:off x="1824" y="2496"/>
              <a:ext cx="660" cy="288"/>
            </a:xfrm>
            <a:prstGeom prst="rect">
              <a:avLst/>
            </a:prstGeom>
            <a:noFill/>
            <a:ln w="57150">
              <a:noFill/>
              <a:miter lim="800000"/>
              <a:headEnd type="none" w="sm" len="sm"/>
              <a:tailEnd type="none" w="sm" len="sm"/>
            </a:ln>
            <a:effectLst/>
          </p:spPr>
          <p:txBody>
            <a:bodyPr wrap="none" anchor="ctr">
              <a:spAutoFit/>
            </a:bodyPr>
            <a:lstStyle/>
            <a:p>
              <a:pPr algn="ctr"/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emacs</a:t>
              </a:r>
            </a:p>
          </p:txBody>
        </p:sp>
        <p:sp>
          <p:nvSpPr>
            <p:cNvPr id="8212" name="Rectangle 20"/>
            <p:cNvSpPr>
              <a:spLocks noChangeArrowheads="1"/>
            </p:cNvSpPr>
            <p:nvPr/>
          </p:nvSpPr>
          <p:spPr bwMode="auto">
            <a:xfrm>
              <a:off x="816" y="2448"/>
              <a:ext cx="912" cy="384"/>
            </a:xfrm>
            <a:prstGeom prst="rect">
              <a:avLst/>
            </a:prstGeom>
            <a:solidFill>
              <a:srgbClr val="808080"/>
            </a:solidFill>
            <a:ln w="57150">
              <a:solidFill>
                <a:srgbClr val="0F0C19"/>
              </a:solidFill>
              <a:miter lim="800000"/>
              <a:headEnd type="none" w="sm" len="sm"/>
              <a:tailEnd type="none" w="sm" len="sm"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  <p:sp>
          <p:nvSpPr>
            <p:cNvPr id="8213" name="Rectangle 21"/>
            <p:cNvSpPr>
              <a:spLocks noChangeArrowheads="1"/>
            </p:cNvSpPr>
            <p:nvPr/>
          </p:nvSpPr>
          <p:spPr bwMode="auto">
            <a:xfrm>
              <a:off x="1872" y="2448"/>
              <a:ext cx="912" cy="384"/>
            </a:xfrm>
            <a:prstGeom prst="rect">
              <a:avLst/>
            </a:prstGeom>
            <a:solidFill>
              <a:srgbClr val="808080"/>
            </a:solidFill>
            <a:ln w="57150">
              <a:solidFill>
                <a:srgbClr val="0F0C19"/>
              </a:solidFill>
              <a:miter lim="800000"/>
              <a:headEnd type="none" w="sm" len="sm"/>
              <a:tailEnd type="none" w="sm" len="sm"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  <p:sp>
          <p:nvSpPr>
            <p:cNvPr id="8214" name="Rectangle 22"/>
            <p:cNvSpPr>
              <a:spLocks noChangeArrowheads="1"/>
            </p:cNvSpPr>
            <p:nvPr/>
          </p:nvSpPr>
          <p:spPr bwMode="auto">
            <a:xfrm>
              <a:off x="2928" y="2448"/>
              <a:ext cx="912" cy="384"/>
            </a:xfrm>
            <a:prstGeom prst="rect">
              <a:avLst/>
            </a:prstGeom>
            <a:solidFill>
              <a:srgbClr val="808080"/>
            </a:solidFill>
            <a:ln w="57150">
              <a:solidFill>
                <a:srgbClr val="0F0C19"/>
              </a:solidFill>
              <a:miter lim="800000"/>
              <a:headEnd type="none" w="sm" len="sm"/>
              <a:tailEnd type="none" w="sm" len="sm"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  <p:sp>
          <p:nvSpPr>
            <p:cNvPr id="8215" name="Rectangle 23"/>
            <p:cNvSpPr>
              <a:spLocks noChangeArrowheads="1"/>
            </p:cNvSpPr>
            <p:nvPr/>
          </p:nvSpPr>
          <p:spPr bwMode="auto">
            <a:xfrm>
              <a:off x="3984" y="2448"/>
              <a:ext cx="912" cy="384"/>
            </a:xfrm>
            <a:prstGeom prst="rect">
              <a:avLst/>
            </a:prstGeom>
            <a:solidFill>
              <a:srgbClr val="808080"/>
            </a:solidFill>
            <a:ln w="57150">
              <a:solidFill>
                <a:srgbClr val="0F0C19"/>
              </a:solidFill>
              <a:miter lim="800000"/>
              <a:headEnd type="none" w="sm" len="sm"/>
              <a:tailEnd type="none" w="sm" len="sm"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  <p:sp>
          <p:nvSpPr>
            <p:cNvPr id="8216" name="Rectangle 24"/>
            <p:cNvSpPr>
              <a:spLocks noChangeArrowheads="1"/>
            </p:cNvSpPr>
            <p:nvPr/>
          </p:nvSpPr>
          <p:spPr bwMode="auto">
            <a:xfrm>
              <a:off x="1728" y="2448"/>
              <a:ext cx="144" cy="384"/>
            </a:xfrm>
            <a:prstGeom prst="rect">
              <a:avLst/>
            </a:prstGeom>
            <a:solidFill>
              <a:srgbClr val="FF6D6D"/>
            </a:solidFill>
            <a:ln w="57150">
              <a:solidFill>
                <a:srgbClr val="0F0C19"/>
              </a:solidFill>
              <a:miter lim="800000"/>
              <a:headEnd type="none" w="sm" len="sm"/>
              <a:tailEnd type="none" w="sm" len="sm"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  <p:sp>
          <p:nvSpPr>
            <p:cNvPr id="8217" name="Rectangle 25"/>
            <p:cNvSpPr>
              <a:spLocks noChangeArrowheads="1"/>
            </p:cNvSpPr>
            <p:nvPr/>
          </p:nvSpPr>
          <p:spPr bwMode="auto">
            <a:xfrm>
              <a:off x="2784" y="2448"/>
              <a:ext cx="144" cy="384"/>
            </a:xfrm>
            <a:prstGeom prst="rect">
              <a:avLst/>
            </a:prstGeom>
            <a:solidFill>
              <a:srgbClr val="FF6D6D"/>
            </a:solidFill>
            <a:ln w="57150">
              <a:solidFill>
                <a:srgbClr val="0F0C19"/>
              </a:solidFill>
              <a:miter lim="800000"/>
              <a:headEnd type="none" w="sm" len="sm"/>
              <a:tailEnd type="none" w="sm" len="sm"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  <p:sp>
          <p:nvSpPr>
            <p:cNvPr id="8218" name="Rectangle 26"/>
            <p:cNvSpPr>
              <a:spLocks noChangeArrowheads="1"/>
            </p:cNvSpPr>
            <p:nvPr/>
          </p:nvSpPr>
          <p:spPr bwMode="auto">
            <a:xfrm>
              <a:off x="3840" y="2448"/>
              <a:ext cx="144" cy="384"/>
            </a:xfrm>
            <a:prstGeom prst="rect">
              <a:avLst/>
            </a:prstGeom>
            <a:solidFill>
              <a:srgbClr val="FF6D6D"/>
            </a:solidFill>
            <a:ln w="57150">
              <a:solidFill>
                <a:srgbClr val="0F0C19"/>
              </a:solidFill>
              <a:miter lim="800000"/>
              <a:headEnd type="none" w="sm" len="sm"/>
              <a:tailEnd type="none" w="sm" len="sm"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  <p:sp>
          <p:nvSpPr>
            <p:cNvPr id="8219" name="Text Box 27"/>
            <p:cNvSpPr txBox="1">
              <a:spLocks noChangeArrowheads="1"/>
            </p:cNvSpPr>
            <p:nvPr/>
          </p:nvSpPr>
          <p:spPr bwMode="auto">
            <a:xfrm>
              <a:off x="2079" y="2496"/>
              <a:ext cx="639" cy="291"/>
            </a:xfrm>
            <a:prstGeom prst="rect">
              <a:avLst/>
            </a:prstGeom>
            <a:noFill/>
            <a:ln w="57150">
              <a:noFill/>
              <a:miter lim="800000"/>
              <a:headEnd type="none" w="sm" len="sm"/>
              <a:tailEnd type="none" w="sm" len="sm"/>
            </a:ln>
            <a:effectLst/>
          </p:spPr>
          <p:txBody>
            <a:bodyPr wrap="none" anchor="ctr">
              <a:spAutoFit/>
            </a:bodyPr>
            <a:lstStyle/>
            <a:p>
              <a:pPr algn="ctr"/>
              <a:r>
                <a:rPr lang="en-US" sz="2400" dirty="0" smtClean="0"/>
                <a:t>Editor</a:t>
              </a:r>
              <a:endParaRPr lang="en-US" sz="2400" dirty="0"/>
            </a:p>
          </p:txBody>
        </p:sp>
      </p:grp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5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Rectangle 2"/>
          <p:cNvSpPr>
            <a:spLocks noGrp="1" noChangeArrowheads="1"/>
          </p:cNvSpPr>
          <p:nvPr>
            <p:ph type="title"/>
          </p:nvPr>
        </p:nvSpPr>
        <p:spPr>
          <a:noFill/>
          <a:ln/>
        </p:spPr>
        <p:txBody>
          <a:bodyPr lIns="92407" tIns="45421" rIns="92407" bIns="45421" anchor="b"/>
          <a:lstStyle/>
          <a:p>
            <a:r>
              <a:rPr lang="en-US">
                <a:solidFill>
                  <a:srgbClr val="0000FF"/>
                </a:solidFill>
              </a:rPr>
              <a:t>Scheduling Evaluation Metrics</a:t>
            </a:r>
          </a:p>
        </p:txBody>
      </p:sp>
      <p:sp>
        <p:nvSpPr>
          <p:cNvPr id="921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76275" y="2360612"/>
            <a:ext cx="7772400" cy="4116388"/>
          </a:xfrm>
          <a:noFill/>
          <a:ln/>
        </p:spPr>
        <p:txBody>
          <a:bodyPr lIns="92407" tIns="45421" rIns="92407" bIns="45421"/>
          <a:lstStyle/>
          <a:p>
            <a:r>
              <a:rPr lang="en-US" sz="2400" dirty="0">
                <a:solidFill>
                  <a:srgbClr val="000000"/>
                </a:solidFill>
              </a:rPr>
              <a:t>Many quantitative criteria for evaluating </a:t>
            </a:r>
            <a:r>
              <a:rPr lang="en-US" sz="2400" dirty="0" err="1">
                <a:solidFill>
                  <a:srgbClr val="000000"/>
                </a:solidFill>
              </a:rPr>
              <a:t>sched</a:t>
            </a:r>
            <a:r>
              <a:rPr lang="en-US" sz="2400" dirty="0">
                <a:solidFill>
                  <a:srgbClr val="000000"/>
                </a:solidFill>
              </a:rPr>
              <a:t> </a:t>
            </a:r>
            <a:r>
              <a:rPr lang="en-US" sz="2400" dirty="0" err="1">
                <a:solidFill>
                  <a:srgbClr val="000000"/>
                </a:solidFill>
              </a:rPr>
              <a:t>algo</a:t>
            </a:r>
            <a:r>
              <a:rPr lang="en-US" sz="2400" b="1" dirty="0">
                <a:solidFill>
                  <a:srgbClr val="000000"/>
                </a:solidFill>
              </a:rPr>
              <a:t>:</a:t>
            </a:r>
          </a:p>
          <a:p>
            <a:pPr lvl="1"/>
            <a:r>
              <a:rPr lang="en-US" sz="2000" dirty="0"/>
              <a:t>CPU utilization: percentage of time the CPU is not idle</a:t>
            </a:r>
          </a:p>
          <a:p>
            <a:pPr lvl="1"/>
            <a:r>
              <a:rPr lang="en-US" sz="2000" dirty="0"/>
              <a:t>Throughput: completed processes per time unit</a:t>
            </a:r>
          </a:p>
          <a:p>
            <a:pPr lvl="1"/>
            <a:r>
              <a:rPr lang="en-US" sz="2000" dirty="0"/>
              <a:t>Turnaround time: submission to completion</a:t>
            </a:r>
          </a:p>
          <a:p>
            <a:pPr lvl="1"/>
            <a:r>
              <a:rPr lang="en-US" sz="2000" dirty="0"/>
              <a:t>Waiting time: time spent on the ready queue</a:t>
            </a:r>
          </a:p>
          <a:p>
            <a:pPr lvl="1"/>
            <a:r>
              <a:rPr lang="en-US" sz="2000" dirty="0"/>
              <a:t>Response time: response latency</a:t>
            </a:r>
          </a:p>
          <a:p>
            <a:pPr lvl="1"/>
            <a:r>
              <a:rPr lang="en-US" sz="2000" dirty="0"/>
              <a:t>Predictability: variance in any of these measures</a:t>
            </a:r>
          </a:p>
          <a:p>
            <a:pPr lvl="1"/>
            <a:endParaRPr lang="en-US" sz="2000" dirty="0"/>
          </a:p>
          <a:p>
            <a:r>
              <a:rPr lang="en-US" sz="2400" dirty="0"/>
              <a:t>The right metric depends on the context</a:t>
            </a:r>
            <a:endParaRPr lang="en-US" dirty="0"/>
          </a:p>
        </p:txBody>
      </p:sp>
    </p:spTree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675" name="Rectangle 3"/>
          <p:cNvSpPr>
            <a:spLocks noGrp="1" noChangeArrowheads="1"/>
          </p:cNvSpPr>
          <p:nvPr>
            <p:ph type="title"/>
          </p:nvPr>
        </p:nvSpPr>
        <p:spPr>
          <a:noFill/>
          <a:ln/>
        </p:spPr>
        <p:txBody>
          <a:bodyPr lIns="92075" tIns="46038" rIns="92075" bIns="46038" anchor="b"/>
          <a:lstStyle/>
          <a:p>
            <a:r>
              <a:rPr lang="en-US">
                <a:solidFill>
                  <a:srgbClr val="0000FF"/>
                </a:solidFill>
              </a:rPr>
              <a:t>“The perfect CPU scheduler”</a:t>
            </a:r>
          </a:p>
        </p:txBody>
      </p:sp>
      <p:sp>
        <p:nvSpPr>
          <p:cNvPr id="28676" name="Rectangle 4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2400">
                <a:solidFill>
                  <a:srgbClr val="0F0C19"/>
                </a:solidFill>
              </a:rPr>
              <a:t>Minimize latency: response or job completion time </a:t>
            </a:r>
          </a:p>
          <a:p>
            <a:r>
              <a:rPr lang="en-US" sz="2400">
                <a:solidFill>
                  <a:srgbClr val="0F0C19"/>
                </a:solidFill>
              </a:rPr>
              <a:t>Maximize throughput: Maximize jobs / time.  </a:t>
            </a:r>
          </a:p>
          <a:p>
            <a:r>
              <a:rPr lang="en-US" sz="2400">
                <a:solidFill>
                  <a:srgbClr val="0F0C19"/>
                </a:solidFill>
              </a:rPr>
              <a:t>Maximize utilization: keep I/O devices busy.  </a:t>
            </a:r>
          </a:p>
          <a:p>
            <a:pPr lvl="1"/>
            <a:r>
              <a:rPr lang="en-US" sz="2000">
                <a:solidFill>
                  <a:srgbClr val="0F0C19"/>
                </a:solidFill>
              </a:rPr>
              <a:t>Recurring theme with OS scheduling</a:t>
            </a:r>
          </a:p>
          <a:p>
            <a:r>
              <a:rPr lang="en-US" sz="2400">
                <a:solidFill>
                  <a:srgbClr val="0F0C19"/>
                </a:solidFill>
              </a:rPr>
              <a:t>Fairness: everyone makes progress, no one starves</a:t>
            </a:r>
            <a:endParaRPr lang="en-US" sz="240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6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6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77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Problem Cases</a:t>
            </a:r>
          </a:p>
        </p:txBody>
      </p:sp>
      <p:sp>
        <p:nvSpPr>
          <p:cNvPr id="3277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spcAft>
                <a:spcPct val="10000"/>
              </a:spcAft>
            </a:pPr>
            <a:r>
              <a:rPr lang="en-US" sz="2400"/>
              <a:t>Blindness about job types</a:t>
            </a:r>
          </a:p>
          <a:p>
            <a:pPr lvl="1">
              <a:spcAft>
                <a:spcPct val="10000"/>
              </a:spcAft>
            </a:pPr>
            <a:r>
              <a:rPr lang="en-US" sz="2000"/>
              <a:t>I/O goes idle</a:t>
            </a:r>
          </a:p>
          <a:p>
            <a:pPr>
              <a:spcAft>
                <a:spcPct val="10000"/>
              </a:spcAft>
            </a:pPr>
            <a:r>
              <a:rPr lang="en-US" sz="2400"/>
              <a:t>Optimization involves favoring jobs of type “A” over “B”.</a:t>
            </a:r>
          </a:p>
          <a:p>
            <a:pPr lvl="1">
              <a:spcAft>
                <a:spcPct val="10000"/>
              </a:spcAft>
            </a:pPr>
            <a:r>
              <a:rPr lang="en-US" sz="2000"/>
              <a:t>Lots of A’s?  B’s starve</a:t>
            </a:r>
          </a:p>
          <a:p>
            <a:pPr>
              <a:spcAft>
                <a:spcPct val="10000"/>
              </a:spcAft>
            </a:pPr>
            <a:r>
              <a:rPr lang="en-US" sz="2400"/>
              <a:t>Interactive process trapped behind others.  </a:t>
            </a:r>
          </a:p>
          <a:p>
            <a:pPr lvl="1">
              <a:spcAft>
                <a:spcPct val="10000"/>
              </a:spcAft>
            </a:pPr>
            <a:r>
              <a:rPr lang="en-US" sz="2000"/>
              <a:t>Response time sucks for no reason</a:t>
            </a:r>
          </a:p>
          <a:p>
            <a:pPr>
              <a:spcAft>
                <a:spcPct val="10000"/>
              </a:spcAft>
            </a:pPr>
            <a:r>
              <a:rPr lang="en-US" sz="2400"/>
              <a:t>Priorities: A depends on B.  A’s priority &gt; B’s.  </a:t>
            </a:r>
          </a:p>
          <a:p>
            <a:pPr lvl="1">
              <a:spcAft>
                <a:spcPct val="10000"/>
              </a:spcAft>
            </a:pPr>
            <a:r>
              <a:rPr lang="en-US" sz="2000"/>
              <a:t>B never runs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77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77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77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77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082" name="Rectangle 2"/>
          <p:cNvSpPr>
            <a:spLocks noGrp="1" noChangeArrowheads="1"/>
          </p:cNvSpPr>
          <p:nvPr>
            <p:ph type="title"/>
          </p:nvPr>
        </p:nvSpPr>
        <p:spPr>
          <a:noFill/>
          <a:ln/>
        </p:spPr>
        <p:txBody>
          <a:bodyPr lIns="92407" tIns="45421" rIns="92407" bIns="45421" anchor="b"/>
          <a:lstStyle/>
          <a:p>
            <a:r>
              <a:rPr lang="en-US">
                <a:solidFill>
                  <a:srgbClr val="0000FF"/>
                </a:solidFill>
              </a:rPr>
              <a:t>Scheduling Algorithms FCFS</a:t>
            </a:r>
          </a:p>
        </p:txBody>
      </p:sp>
      <p:sp>
        <p:nvSpPr>
          <p:cNvPr id="4608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01663" y="1768475"/>
            <a:ext cx="7781925" cy="5089525"/>
          </a:xfrm>
          <a:noFill/>
          <a:ln/>
        </p:spPr>
        <p:txBody>
          <a:bodyPr lIns="92407" tIns="45421" rIns="92407" bIns="45421"/>
          <a:lstStyle/>
          <a:p>
            <a:pPr marL="346075" indent="-346075" defTabSz="923925">
              <a:lnSpc>
                <a:spcPct val="90000"/>
              </a:lnSpc>
            </a:pPr>
            <a:r>
              <a:rPr lang="en-US" sz="2400" b="1" u="sng">
                <a:solidFill>
                  <a:srgbClr val="FF3300"/>
                </a:solidFill>
              </a:rPr>
              <a:t>First-come First-served</a:t>
            </a:r>
            <a:r>
              <a:rPr lang="en-US" sz="2400" b="1">
                <a:solidFill>
                  <a:srgbClr val="000000"/>
                </a:solidFill>
              </a:rPr>
              <a:t> (FCFS) (FIFO)</a:t>
            </a:r>
          </a:p>
          <a:p>
            <a:pPr marL="749300" lvl="1" indent="-288925" defTabSz="923925">
              <a:lnSpc>
                <a:spcPct val="90000"/>
              </a:lnSpc>
            </a:pPr>
            <a:r>
              <a:rPr lang="en-US" sz="2000"/>
              <a:t>Jobs are scheduled in order of arrival</a:t>
            </a:r>
          </a:p>
          <a:p>
            <a:pPr marL="749300" lvl="1" indent="-288925" defTabSz="923925">
              <a:lnSpc>
                <a:spcPct val="90000"/>
              </a:lnSpc>
            </a:pPr>
            <a:r>
              <a:rPr lang="en-US" sz="2000"/>
              <a:t>Non-preemptive</a:t>
            </a:r>
            <a:endParaRPr lang="en-US" sz="2000" b="1"/>
          </a:p>
          <a:p>
            <a:pPr marL="346075" indent="-346075" defTabSz="923925">
              <a:lnSpc>
                <a:spcPct val="90000"/>
              </a:lnSpc>
            </a:pPr>
            <a:r>
              <a:rPr lang="en-US" sz="2400" b="1">
                <a:solidFill>
                  <a:srgbClr val="000000"/>
                </a:solidFill>
              </a:rPr>
              <a:t>Problem:</a:t>
            </a:r>
          </a:p>
          <a:p>
            <a:pPr marL="749300" lvl="1" indent="-288925" defTabSz="923925">
              <a:lnSpc>
                <a:spcPct val="90000"/>
              </a:lnSpc>
            </a:pPr>
            <a:r>
              <a:rPr lang="en-US" sz="2000">
                <a:solidFill>
                  <a:srgbClr val="000000"/>
                </a:solidFill>
              </a:rPr>
              <a:t>Average waiting time depends on arrival order</a:t>
            </a:r>
            <a:endParaRPr lang="en-US" sz="2000" b="1">
              <a:solidFill>
                <a:srgbClr val="000000"/>
              </a:solidFill>
            </a:endParaRPr>
          </a:p>
          <a:p>
            <a:pPr marL="749300" lvl="1" indent="-288925" defTabSz="923925">
              <a:lnSpc>
                <a:spcPct val="90000"/>
              </a:lnSpc>
            </a:pPr>
            <a:endParaRPr lang="en-US" sz="2000" b="1">
              <a:solidFill>
                <a:srgbClr val="000000"/>
              </a:solidFill>
            </a:endParaRPr>
          </a:p>
          <a:p>
            <a:pPr marL="749300" lvl="1" indent="-288925" defTabSz="923925">
              <a:lnSpc>
                <a:spcPct val="90000"/>
              </a:lnSpc>
            </a:pPr>
            <a:endParaRPr lang="en-US" sz="2000" b="1">
              <a:solidFill>
                <a:srgbClr val="000000"/>
              </a:solidFill>
            </a:endParaRPr>
          </a:p>
          <a:p>
            <a:pPr marL="749300" lvl="1" indent="-288925" defTabSz="923925">
              <a:lnSpc>
                <a:spcPct val="90000"/>
              </a:lnSpc>
            </a:pPr>
            <a:endParaRPr lang="en-US" sz="2000" b="1">
              <a:solidFill>
                <a:srgbClr val="000000"/>
              </a:solidFill>
            </a:endParaRPr>
          </a:p>
          <a:p>
            <a:pPr marL="749300" lvl="1" indent="-288925" defTabSz="923925">
              <a:lnSpc>
                <a:spcPct val="90000"/>
              </a:lnSpc>
            </a:pPr>
            <a:endParaRPr lang="en-US" sz="2000" b="1">
              <a:solidFill>
                <a:srgbClr val="000000"/>
              </a:solidFill>
            </a:endParaRPr>
          </a:p>
          <a:p>
            <a:pPr marL="749300" lvl="1" indent="-288925" defTabSz="923925">
              <a:lnSpc>
                <a:spcPct val="90000"/>
              </a:lnSpc>
            </a:pPr>
            <a:endParaRPr lang="en-US" sz="2000" b="1">
              <a:solidFill>
                <a:srgbClr val="000000"/>
              </a:solidFill>
            </a:endParaRPr>
          </a:p>
          <a:p>
            <a:pPr marL="749300" lvl="1" indent="-288925" defTabSz="923925">
              <a:lnSpc>
                <a:spcPct val="90000"/>
              </a:lnSpc>
            </a:pPr>
            <a:endParaRPr lang="en-US" sz="2000" b="1">
              <a:solidFill>
                <a:srgbClr val="000000"/>
              </a:solidFill>
            </a:endParaRPr>
          </a:p>
          <a:p>
            <a:pPr marL="749300" lvl="1" indent="-288925" defTabSz="923925">
              <a:lnSpc>
                <a:spcPct val="90000"/>
              </a:lnSpc>
            </a:pPr>
            <a:endParaRPr lang="en-US" sz="2000" b="1">
              <a:solidFill>
                <a:srgbClr val="000000"/>
              </a:solidFill>
            </a:endParaRPr>
          </a:p>
          <a:p>
            <a:pPr marL="749300" lvl="1" indent="-288925" defTabSz="923925">
              <a:lnSpc>
                <a:spcPct val="90000"/>
              </a:lnSpc>
            </a:pPr>
            <a:endParaRPr lang="en-US" sz="2000" b="1">
              <a:solidFill>
                <a:srgbClr val="000000"/>
              </a:solidFill>
            </a:endParaRPr>
          </a:p>
          <a:p>
            <a:pPr marL="346075" indent="-346075" defTabSz="923925">
              <a:lnSpc>
                <a:spcPct val="90000"/>
              </a:lnSpc>
            </a:pPr>
            <a:r>
              <a:rPr lang="en-US" sz="2400" b="1">
                <a:solidFill>
                  <a:srgbClr val="000000"/>
                </a:solidFill>
              </a:rPr>
              <a:t>Advantage:</a:t>
            </a:r>
            <a:r>
              <a:rPr lang="en-US" sz="2400">
                <a:solidFill>
                  <a:srgbClr val="000000"/>
                </a:solidFill>
              </a:rPr>
              <a:t> really simple!</a:t>
            </a:r>
          </a:p>
        </p:txBody>
      </p:sp>
      <p:sp>
        <p:nvSpPr>
          <p:cNvPr id="46084" name="Line 4"/>
          <p:cNvSpPr>
            <a:spLocks noChangeShapeType="1"/>
          </p:cNvSpPr>
          <p:nvPr/>
        </p:nvSpPr>
        <p:spPr bwMode="auto">
          <a:xfrm>
            <a:off x="2479675" y="4487863"/>
            <a:ext cx="3232150" cy="0"/>
          </a:xfrm>
          <a:prstGeom prst="line">
            <a:avLst/>
          </a:prstGeom>
          <a:noFill/>
          <a:ln w="19050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46085" name="Text Box 5"/>
          <p:cNvSpPr txBox="1">
            <a:spLocks noChangeArrowheads="1"/>
          </p:cNvSpPr>
          <p:nvPr/>
        </p:nvSpPr>
        <p:spPr bwMode="auto">
          <a:xfrm>
            <a:off x="5862638" y="4338638"/>
            <a:ext cx="515937" cy="301625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 lIns="90215" tIns="45107" rIns="90215" bIns="45107">
            <a:spAutoFit/>
          </a:bodyPr>
          <a:lstStyle/>
          <a:p>
            <a:pPr defTabSz="901700" eaLnBrk="0" hangingPunct="0"/>
            <a:r>
              <a:rPr lang="en-US" sz="1400"/>
              <a:t>time</a:t>
            </a:r>
            <a:endParaRPr lang="en-US" sz="2400"/>
          </a:p>
        </p:txBody>
      </p:sp>
      <p:sp>
        <p:nvSpPr>
          <p:cNvPr id="46086" name="Rectangle 6"/>
          <p:cNvSpPr>
            <a:spLocks noChangeArrowheads="1"/>
          </p:cNvSpPr>
          <p:nvPr/>
        </p:nvSpPr>
        <p:spPr bwMode="auto">
          <a:xfrm>
            <a:off x="1428750" y="4037013"/>
            <a:ext cx="6011863" cy="527050"/>
          </a:xfrm>
          <a:prstGeom prst="rect">
            <a:avLst/>
          </a:prstGeom>
          <a:solidFill>
            <a:schemeClr val="hlink"/>
          </a:solidFill>
          <a:ln w="38100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46087" name="Rectangle 7"/>
          <p:cNvSpPr>
            <a:spLocks noChangeArrowheads="1"/>
          </p:cNvSpPr>
          <p:nvPr/>
        </p:nvSpPr>
        <p:spPr bwMode="auto">
          <a:xfrm>
            <a:off x="1277938" y="3886200"/>
            <a:ext cx="4208462" cy="527050"/>
          </a:xfrm>
          <a:prstGeom prst="rect">
            <a:avLst/>
          </a:prstGeom>
          <a:solidFill>
            <a:srgbClr val="99CCFF"/>
          </a:solidFill>
          <a:ln w="38100">
            <a:solidFill>
              <a:srgbClr val="333399"/>
            </a:solidFill>
            <a:miter lim="800000"/>
            <a:headEnd/>
            <a:tailEnd/>
          </a:ln>
          <a:effectLst/>
        </p:spPr>
        <p:txBody>
          <a:bodyPr wrap="none" lIns="90215" tIns="45107" rIns="90215" bIns="45107" anchor="ctr"/>
          <a:lstStyle/>
          <a:p>
            <a:pPr algn="ctr" defTabSz="901700" eaLnBrk="0" hangingPunct="0"/>
            <a:r>
              <a:rPr lang="en-US" sz="2400"/>
              <a:t>P</a:t>
            </a:r>
            <a:r>
              <a:rPr lang="en-US" sz="2400" baseline="-25000"/>
              <a:t>1</a:t>
            </a:r>
            <a:endParaRPr lang="en-US" sz="2400"/>
          </a:p>
        </p:txBody>
      </p:sp>
      <p:sp>
        <p:nvSpPr>
          <p:cNvPr id="46088" name="Rectangle 8"/>
          <p:cNvSpPr>
            <a:spLocks noChangeArrowheads="1"/>
          </p:cNvSpPr>
          <p:nvPr/>
        </p:nvSpPr>
        <p:spPr bwMode="auto">
          <a:xfrm>
            <a:off x="5486400" y="3886200"/>
            <a:ext cx="901700" cy="527050"/>
          </a:xfrm>
          <a:prstGeom prst="rect">
            <a:avLst/>
          </a:prstGeom>
          <a:solidFill>
            <a:srgbClr val="99CCFF"/>
          </a:solidFill>
          <a:ln w="38100">
            <a:solidFill>
              <a:srgbClr val="333399"/>
            </a:solidFill>
            <a:miter lim="800000"/>
            <a:headEnd/>
            <a:tailEnd/>
          </a:ln>
          <a:effectLst/>
        </p:spPr>
        <p:txBody>
          <a:bodyPr wrap="none" lIns="90215" tIns="45107" rIns="90215" bIns="45107" anchor="ctr"/>
          <a:lstStyle/>
          <a:p>
            <a:pPr algn="ctr" defTabSz="901700" eaLnBrk="0" hangingPunct="0"/>
            <a:r>
              <a:rPr lang="en-US" sz="2400"/>
              <a:t>P</a:t>
            </a:r>
            <a:r>
              <a:rPr lang="en-US" sz="2400" baseline="-25000"/>
              <a:t>2</a:t>
            </a:r>
            <a:endParaRPr lang="en-US" sz="2400"/>
          </a:p>
        </p:txBody>
      </p:sp>
      <p:sp>
        <p:nvSpPr>
          <p:cNvPr id="46089" name="Rectangle 9"/>
          <p:cNvSpPr>
            <a:spLocks noChangeArrowheads="1"/>
          </p:cNvSpPr>
          <p:nvPr/>
        </p:nvSpPr>
        <p:spPr bwMode="auto">
          <a:xfrm>
            <a:off x="6388100" y="3886200"/>
            <a:ext cx="901700" cy="527050"/>
          </a:xfrm>
          <a:prstGeom prst="rect">
            <a:avLst/>
          </a:prstGeom>
          <a:solidFill>
            <a:srgbClr val="99CCFF"/>
          </a:solidFill>
          <a:ln w="38100">
            <a:solidFill>
              <a:srgbClr val="333399"/>
            </a:solidFill>
            <a:miter lim="800000"/>
            <a:headEnd/>
            <a:tailEnd/>
          </a:ln>
          <a:effectLst/>
        </p:spPr>
        <p:txBody>
          <a:bodyPr wrap="none" lIns="90215" tIns="45107" rIns="90215" bIns="45107" anchor="ctr"/>
          <a:lstStyle/>
          <a:p>
            <a:pPr algn="ctr" defTabSz="901700" eaLnBrk="0" hangingPunct="0"/>
            <a:r>
              <a:rPr lang="en-US" sz="2400"/>
              <a:t>P</a:t>
            </a:r>
            <a:r>
              <a:rPr lang="en-US" sz="2400" baseline="-25000"/>
              <a:t>3</a:t>
            </a:r>
            <a:endParaRPr lang="en-US" sz="2400"/>
          </a:p>
        </p:txBody>
      </p:sp>
      <p:sp>
        <p:nvSpPr>
          <p:cNvPr id="46090" name="Text Box 10"/>
          <p:cNvSpPr txBox="1">
            <a:spLocks noChangeArrowheads="1"/>
          </p:cNvSpPr>
          <p:nvPr/>
        </p:nvSpPr>
        <p:spPr bwMode="auto">
          <a:xfrm>
            <a:off x="1127125" y="4487863"/>
            <a:ext cx="349250" cy="452437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 lIns="90215" tIns="45107" rIns="90215" bIns="45107">
            <a:spAutoFit/>
          </a:bodyPr>
          <a:lstStyle/>
          <a:p>
            <a:pPr defTabSz="901700" eaLnBrk="0" hangingPunct="0"/>
            <a:r>
              <a:rPr lang="en-US" sz="2400"/>
              <a:t>0</a:t>
            </a:r>
          </a:p>
        </p:txBody>
      </p:sp>
      <p:sp>
        <p:nvSpPr>
          <p:cNvPr id="46091" name="Text Box 11"/>
          <p:cNvSpPr txBox="1">
            <a:spLocks noChangeArrowheads="1"/>
          </p:cNvSpPr>
          <p:nvPr/>
        </p:nvSpPr>
        <p:spPr bwMode="auto">
          <a:xfrm>
            <a:off x="5260975" y="4487863"/>
            <a:ext cx="520700" cy="454025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 lIns="90215" tIns="45107" rIns="90215" bIns="45107">
            <a:spAutoFit/>
          </a:bodyPr>
          <a:lstStyle/>
          <a:p>
            <a:pPr defTabSz="901700" eaLnBrk="0" hangingPunct="0"/>
            <a:r>
              <a:rPr lang="en-US" sz="2400"/>
              <a:t>16</a:t>
            </a:r>
          </a:p>
        </p:txBody>
      </p:sp>
      <p:sp>
        <p:nvSpPr>
          <p:cNvPr id="46092" name="Text Box 12"/>
          <p:cNvSpPr txBox="1">
            <a:spLocks noChangeArrowheads="1"/>
          </p:cNvSpPr>
          <p:nvPr/>
        </p:nvSpPr>
        <p:spPr bwMode="auto">
          <a:xfrm>
            <a:off x="6162675" y="4487863"/>
            <a:ext cx="520700" cy="454025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 lIns="90215" tIns="45107" rIns="90215" bIns="45107">
            <a:spAutoFit/>
          </a:bodyPr>
          <a:lstStyle/>
          <a:p>
            <a:pPr defTabSz="901700" eaLnBrk="0" hangingPunct="0"/>
            <a:r>
              <a:rPr lang="en-US" sz="2400"/>
              <a:t>20</a:t>
            </a:r>
          </a:p>
        </p:txBody>
      </p:sp>
      <p:sp>
        <p:nvSpPr>
          <p:cNvPr id="46093" name="Text Box 13"/>
          <p:cNvSpPr txBox="1">
            <a:spLocks noChangeArrowheads="1"/>
          </p:cNvSpPr>
          <p:nvPr/>
        </p:nvSpPr>
        <p:spPr bwMode="auto">
          <a:xfrm>
            <a:off x="7064375" y="4487863"/>
            <a:ext cx="520700" cy="454025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 lIns="90215" tIns="45107" rIns="90215" bIns="45107">
            <a:spAutoFit/>
          </a:bodyPr>
          <a:lstStyle/>
          <a:p>
            <a:pPr defTabSz="901700" eaLnBrk="0" hangingPunct="0"/>
            <a:r>
              <a:rPr lang="en-US" sz="2400"/>
              <a:t>24</a:t>
            </a:r>
          </a:p>
        </p:txBody>
      </p:sp>
      <p:sp>
        <p:nvSpPr>
          <p:cNvPr id="46094" name="Rectangle 14"/>
          <p:cNvSpPr>
            <a:spLocks noChangeArrowheads="1"/>
          </p:cNvSpPr>
          <p:nvPr/>
        </p:nvSpPr>
        <p:spPr bwMode="auto">
          <a:xfrm>
            <a:off x="1428750" y="5165725"/>
            <a:ext cx="6011863" cy="525463"/>
          </a:xfrm>
          <a:prstGeom prst="rect">
            <a:avLst/>
          </a:prstGeom>
          <a:solidFill>
            <a:schemeClr val="hlink"/>
          </a:solidFill>
          <a:ln w="38100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46095" name="Rectangle 15"/>
          <p:cNvSpPr>
            <a:spLocks noChangeArrowheads="1"/>
          </p:cNvSpPr>
          <p:nvPr/>
        </p:nvSpPr>
        <p:spPr bwMode="auto">
          <a:xfrm>
            <a:off x="3081338" y="5014913"/>
            <a:ext cx="4208462" cy="527050"/>
          </a:xfrm>
          <a:prstGeom prst="rect">
            <a:avLst/>
          </a:prstGeom>
          <a:solidFill>
            <a:srgbClr val="99CCFF"/>
          </a:solidFill>
          <a:ln w="38100">
            <a:solidFill>
              <a:srgbClr val="333399"/>
            </a:solidFill>
            <a:miter lim="800000"/>
            <a:headEnd/>
            <a:tailEnd/>
          </a:ln>
          <a:effectLst/>
        </p:spPr>
        <p:txBody>
          <a:bodyPr wrap="none" lIns="90215" tIns="45107" rIns="90215" bIns="45107" anchor="ctr"/>
          <a:lstStyle/>
          <a:p>
            <a:pPr algn="ctr" defTabSz="901700" eaLnBrk="0" hangingPunct="0"/>
            <a:r>
              <a:rPr lang="en-US" sz="2400"/>
              <a:t>P</a:t>
            </a:r>
            <a:r>
              <a:rPr lang="en-US" sz="2400" baseline="-25000"/>
              <a:t>1</a:t>
            </a:r>
            <a:endParaRPr lang="en-US" sz="2400"/>
          </a:p>
        </p:txBody>
      </p:sp>
      <p:sp>
        <p:nvSpPr>
          <p:cNvPr id="46096" name="Rectangle 16"/>
          <p:cNvSpPr>
            <a:spLocks noChangeArrowheads="1"/>
          </p:cNvSpPr>
          <p:nvPr/>
        </p:nvSpPr>
        <p:spPr bwMode="auto">
          <a:xfrm>
            <a:off x="1277938" y="5014913"/>
            <a:ext cx="901700" cy="527050"/>
          </a:xfrm>
          <a:prstGeom prst="rect">
            <a:avLst/>
          </a:prstGeom>
          <a:solidFill>
            <a:srgbClr val="99CCFF"/>
          </a:solidFill>
          <a:ln w="38100">
            <a:solidFill>
              <a:srgbClr val="333399"/>
            </a:solidFill>
            <a:miter lim="800000"/>
            <a:headEnd/>
            <a:tailEnd/>
          </a:ln>
          <a:effectLst/>
        </p:spPr>
        <p:txBody>
          <a:bodyPr wrap="none" lIns="90215" tIns="45107" rIns="90215" bIns="45107" anchor="ctr"/>
          <a:lstStyle/>
          <a:p>
            <a:pPr algn="ctr" defTabSz="901700" eaLnBrk="0" hangingPunct="0"/>
            <a:r>
              <a:rPr lang="en-US" sz="2400"/>
              <a:t>P</a:t>
            </a:r>
            <a:r>
              <a:rPr lang="en-US" sz="2400" baseline="-25000"/>
              <a:t>2</a:t>
            </a:r>
            <a:endParaRPr lang="en-US" sz="2400"/>
          </a:p>
        </p:txBody>
      </p:sp>
      <p:sp>
        <p:nvSpPr>
          <p:cNvPr id="46097" name="Rectangle 17"/>
          <p:cNvSpPr>
            <a:spLocks noChangeArrowheads="1"/>
          </p:cNvSpPr>
          <p:nvPr/>
        </p:nvSpPr>
        <p:spPr bwMode="auto">
          <a:xfrm>
            <a:off x="2179638" y="5014913"/>
            <a:ext cx="901700" cy="527050"/>
          </a:xfrm>
          <a:prstGeom prst="rect">
            <a:avLst/>
          </a:prstGeom>
          <a:solidFill>
            <a:srgbClr val="99CCFF"/>
          </a:solidFill>
          <a:ln w="38100">
            <a:solidFill>
              <a:srgbClr val="333399"/>
            </a:solidFill>
            <a:miter lim="800000"/>
            <a:headEnd/>
            <a:tailEnd/>
          </a:ln>
          <a:effectLst/>
        </p:spPr>
        <p:txBody>
          <a:bodyPr wrap="none" lIns="90215" tIns="45107" rIns="90215" bIns="45107" anchor="ctr"/>
          <a:lstStyle/>
          <a:p>
            <a:pPr algn="ctr" defTabSz="901700" eaLnBrk="0" hangingPunct="0"/>
            <a:r>
              <a:rPr lang="en-US" sz="2400"/>
              <a:t>P</a:t>
            </a:r>
            <a:r>
              <a:rPr lang="en-US" sz="2400" baseline="-25000"/>
              <a:t>3</a:t>
            </a:r>
            <a:endParaRPr lang="en-US" sz="2400"/>
          </a:p>
        </p:txBody>
      </p:sp>
      <p:sp>
        <p:nvSpPr>
          <p:cNvPr id="46098" name="Text Box 18"/>
          <p:cNvSpPr txBox="1">
            <a:spLocks noChangeArrowheads="1"/>
          </p:cNvSpPr>
          <p:nvPr/>
        </p:nvSpPr>
        <p:spPr bwMode="auto">
          <a:xfrm>
            <a:off x="1127125" y="5616575"/>
            <a:ext cx="350838" cy="454025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 lIns="90215" tIns="45107" rIns="90215" bIns="45107">
            <a:spAutoFit/>
          </a:bodyPr>
          <a:lstStyle/>
          <a:p>
            <a:pPr defTabSz="901700" eaLnBrk="0" hangingPunct="0"/>
            <a:r>
              <a:rPr lang="en-US" sz="2400"/>
              <a:t>0</a:t>
            </a:r>
          </a:p>
        </p:txBody>
      </p:sp>
      <p:sp>
        <p:nvSpPr>
          <p:cNvPr id="46099" name="Text Box 19"/>
          <p:cNvSpPr txBox="1">
            <a:spLocks noChangeArrowheads="1"/>
          </p:cNvSpPr>
          <p:nvPr/>
        </p:nvSpPr>
        <p:spPr bwMode="auto">
          <a:xfrm>
            <a:off x="2028825" y="5616575"/>
            <a:ext cx="350838" cy="454025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 lIns="90215" tIns="45107" rIns="90215" bIns="45107">
            <a:spAutoFit/>
          </a:bodyPr>
          <a:lstStyle/>
          <a:p>
            <a:pPr defTabSz="901700" eaLnBrk="0" hangingPunct="0"/>
            <a:r>
              <a:rPr lang="en-US" sz="2400"/>
              <a:t>4</a:t>
            </a:r>
          </a:p>
        </p:txBody>
      </p:sp>
      <p:sp>
        <p:nvSpPr>
          <p:cNvPr id="46100" name="Text Box 20"/>
          <p:cNvSpPr txBox="1">
            <a:spLocks noChangeArrowheads="1"/>
          </p:cNvSpPr>
          <p:nvPr/>
        </p:nvSpPr>
        <p:spPr bwMode="auto">
          <a:xfrm>
            <a:off x="2855913" y="5616575"/>
            <a:ext cx="350837" cy="454025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 lIns="90215" tIns="45107" rIns="90215" bIns="45107">
            <a:spAutoFit/>
          </a:bodyPr>
          <a:lstStyle/>
          <a:p>
            <a:pPr defTabSz="901700" eaLnBrk="0" hangingPunct="0"/>
            <a:r>
              <a:rPr lang="en-US" sz="2400"/>
              <a:t>8</a:t>
            </a:r>
          </a:p>
        </p:txBody>
      </p:sp>
      <p:sp>
        <p:nvSpPr>
          <p:cNvPr id="46101" name="Text Box 21"/>
          <p:cNvSpPr txBox="1">
            <a:spLocks noChangeArrowheads="1"/>
          </p:cNvSpPr>
          <p:nvPr/>
        </p:nvSpPr>
        <p:spPr bwMode="auto">
          <a:xfrm>
            <a:off x="7064375" y="5616575"/>
            <a:ext cx="520700" cy="454025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 lIns="90215" tIns="45107" rIns="90215" bIns="45107">
            <a:spAutoFit/>
          </a:bodyPr>
          <a:lstStyle/>
          <a:p>
            <a:pPr defTabSz="901700" eaLnBrk="0" hangingPunct="0"/>
            <a:r>
              <a:rPr lang="en-US" sz="2400"/>
              <a:t>24</a:t>
            </a:r>
          </a:p>
        </p:txBody>
      </p:sp>
    </p:spTree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0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0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0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0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0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09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10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10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08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083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6094" grpId="0" animBg="1"/>
      <p:bldP spid="46095" grpId="0" animBg="1"/>
      <p:bldP spid="46096" grpId="0" animBg="1"/>
      <p:bldP spid="46097" grpId="0" animBg="1"/>
      <p:bldP spid="46098" grpId="0"/>
      <p:bldP spid="46099" grpId="0"/>
      <p:bldP spid="46100" grpId="0"/>
      <p:bldP spid="46101" grpId="0"/>
    </p:bld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106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304800"/>
            <a:ext cx="8229600" cy="1143000"/>
          </a:xfrm>
        </p:spPr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Convoy Effect</a:t>
            </a:r>
          </a:p>
        </p:txBody>
      </p:sp>
      <p:sp>
        <p:nvSpPr>
          <p:cNvPr id="47107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600200"/>
            <a:ext cx="8229600" cy="4724400"/>
          </a:xfrm>
        </p:spPr>
        <p:txBody>
          <a:bodyPr/>
          <a:lstStyle/>
          <a:p>
            <a:pPr>
              <a:lnSpc>
                <a:spcPct val="90000"/>
              </a:lnSpc>
            </a:pPr>
            <a:r>
              <a:rPr lang="en-US" sz="2400"/>
              <a:t>A CPU bound job will hold CPU until done, </a:t>
            </a:r>
          </a:p>
          <a:p>
            <a:pPr lvl="1">
              <a:lnSpc>
                <a:spcPct val="90000"/>
              </a:lnSpc>
            </a:pPr>
            <a:r>
              <a:rPr lang="en-US" sz="2000"/>
              <a:t>or it causes an I/O burst </a:t>
            </a:r>
          </a:p>
          <a:p>
            <a:pPr lvl="2">
              <a:lnSpc>
                <a:spcPct val="90000"/>
              </a:lnSpc>
            </a:pPr>
            <a:r>
              <a:rPr lang="en-US" sz="1800"/>
              <a:t>rare occurrence, since the thread is CPU-bound</a:t>
            </a:r>
          </a:p>
          <a:p>
            <a:pPr lvl="1">
              <a:lnSpc>
                <a:spcPct val="90000"/>
              </a:lnSpc>
              <a:buFontTx/>
              <a:buNone/>
            </a:pPr>
            <a:r>
              <a:rPr lang="en-US" sz="2000">
                <a:sym typeface="Symbol" pitchFamily="18" charset="2"/>
              </a:rPr>
              <a:t> </a:t>
            </a:r>
            <a:r>
              <a:rPr lang="en-US" sz="2000"/>
              <a:t>long periods where no I/O requests issued, and CPU held</a:t>
            </a:r>
          </a:p>
          <a:p>
            <a:pPr lvl="1">
              <a:lnSpc>
                <a:spcPct val="90000"/>
              </a:lnSpc>
            </a:pPr>
            <a:r>
              <a:rPr lang="en-US" sz="2000"/>
              <a:t>Result: poor I/O device utilization</a:t>
            </a:r>
          </a:p>
          <a:p>
            <a:pPr>
              <a:lnSpc>
                <a:spcPct val="90000"/>
              </a:lnSpc>
            </a:pPr>
            <a:r>
              <a:rPr lang="en-US" sz="2400"/>
              <a:t>Example: one CPU bound job, many I/O bound</a:t>
            </a:r>
          </a:p>
          <a:p>
            <a:pPr lvl="2">
              <a:lnSpc>
                <a:spcPct val="90000"/>
              </a:lnSpc>
            </a:pPr>
            <a:r>
              <a:rPr lang="en-US" sz="1800"/>
              <a:t>CPU bound runs (I/O devices idle)</a:t>
            </a:r>
          </a:p>
          <a:p>
            <a:pPr lvl="2">
              <a:lnSpc>
                <a:spcPct val="90000"/>
              </a:lnSpc>
            </a:pPr>
            <a:r>
              <a:rPr lang="en-US" sz="1800"/>
              <a:t>CPU bound blocks</a:t>
            </a:r>
          </a:p>
          <a:p>
            <a:pPr lvl="2">
              <a:lnSpc>
                <a:spcPct val="90000"/>
              </a:lnSpc>
            </a:pPr>
            <a:r>
              <a:rPr lang="en-US" sz="1800"/>
              <a:t>I/O bound job(s) run, quickly block on I/O</a:t>
            </a:r>
          </a:p>
          <a:p>
            <a:pPr lvl="2">
              <a:lnSpc>
                <a:spcPct val="90000"/>
              </a:lnSpc>
            </a:pPr>
            <a:r>
              <a:rPr lang="en-US" sz="1800"/>
              <a:t>CPU bound runs again</a:t>
            </a:r>
          </a:p>
          <a:p>
            <a:pPr lvl="2">
              <a:lnSpc>
                <a:spcPct val="90000"/>
              </a:lnSpc>
            </a:pPr>
            <a:r>
              <a:rPr lang="en-US" sz="1800"/>
              <a:t>I/O completes</a:t>
            </a:r>
          </a:p>
          <a:p>
            <a:pPr lvl="2">
              <a:lnSpc>
                <a:spcPct val="90000"/>
              </a:lnSpc>
            </a:pPr>
            <a:r>
              <a:rPr lang="en-US" sz="1800"/>
              <a:t>CPU bound still runs while I/O devices idle (continues…)</a:t>
            </a:r>
          </a:p>
          <a:p>
            <a:pPr lvl="1">
              <a:lnSpc>
                <a:spcPct val="90000"/>
              </a:lnSpc>
            </a:pPr>
            <a:r>
              <a:rPr lang="en-US" sz="2000"/>
              <a:t>Simple hack: run process whose I/O completed?</a:t>
            </a:r>
          </a:p>
          <a:p>
            <a:pPr lvl="2">
              <a:lnSpc>
                <a:spcPct val="90000"/>
              </a:lnSpc>
            </a:pPr>
            <a:r>
              <a:rPr lang="en-US" sz="1800"/>
              <a:t>What is a potential problem?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130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381000"/>
            <a:ext cx="8229600" cy="1143000"/>
          </a:xfrm>
          <a:noFill/>
          <a:ln/>
        </p:spPr>
        <p:txBody>
          <a:bodyPr lIns="92407" tIns="45421" rIns="92407" bIns="45421" anchor="b"/>
          <a:lstStyle/>
          <a:p>
            <a:r>
              <a:rPr lang="en-US" dirty="0">
                <a:solidFill>
                  <a:srgbClr val="0000FF"/>
                </a:solidFill>
              </a:rPr>
              <a:t>Scheduling Algorithms LIFO</a:t>
            </a:r>
          </a:p>
        </p:txBody>
      </p:sp>
      <p:sp>
        <p:nvSpPr>
          <p:cNvPr id="4813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01663" y="1730375"/>
            <a:ext cx="7772400" cy="4114800"/>
          </a:xfrm>
          <a:noFill/>
          <a:ln/>
        </p:spPr>
        <p:txBody>
          <a:bodyPr lIns="92407" tIns="45421" rIns="92407" bIns="45421"/>
          <a:lstStyle/>
          <a:p>
            <a:pPr marL="346075" indent="-346075" defTabSz="923925"/>
            <a:r>
              <a:rPr lang="en-US" sz="2400" b="1" u="sng">
                <a:solidFill>
                  <a:srgbClr val="FF3300"/>
                </a:solidFill>
              </a:rPr>
              <a:t>Last-In First-out</a:t>
            </a:r>
            <a:r>
              <a:rPr lang="en-US" sz="2400" b="1">
                <a:solidFill>
                  <a:srgbClr val="000000"/>
                </a:solidFill>
              </a:rPr>
              <a:t> (LIFO)</a:t>
            </a:r>
          </a:p>
          <a:p>
            <a:pPr marL="749300" lvl="1" indent="-288925" defTabSz="923925"/>
            <a:r>
              <a:rPr lang="en-US" sz="2000"/>
              <a:t>Newly arrived jobs are placed at head of ready queue</a:t>
            </a:r>
          </a:p>
          <a:p>
            <a:pPr marL="749300" lvl="1" indent="-288925" defTabSz="923925"/>
            <a:r>
              <a:rPr lang="en-US" sz="2000"/>
              <a:t>Improves response time for newly created threads</a:t>
            </a:r>
            <a:endParaRPr lang="en-US" sz="2000" b="1"/>
          </a:p>
          <a:p>
            <a:pPr marL="346075" indent="-346075" defTabSz="923925"/>
            <a:r>
              <a:rPr lang="en-US" sz="2400" b="1">
                <a:solidFill>
                  <a:srgbClr val="000000"/>
                </a:solidFill>
              </a:rPr>
              <a:t>Problem:</a:t>
            </a:r>
          </a:p>
          <a:p>
            <a:pPr marL="749300" lvl="1" indent="-288925" defTabSz="923925"/>
            <a:r>
              <a:rPr lang="en-US" sz="2000">
                <a:solidFill>
                  <a:srgbClr val="000000"/>
                </a:solidFill>
              </a:rPr>
              <a:t>May lead to starvation – early processes may never get CPU</a:t>
            </a:r>
            <a:endParaRPr lang="en-US" sz="2000" b="1">
              <a:solidFill>
                <a:srgbClr val="000000"/>
              </a:solidFill>
            </a:endParaRPr>
          </a:p>
          <a:p>
            <a:pPr marL="749300" lvl="1" indent="-288925" defTabSz="923925"/>
            <a:endParaRPr lang="en-US" sz="2400" b="1">
              <a:solidFill>
                <a:srgbClr val="000000"/>
              </a:solidFill>
            </a:endParaRPr>
          </a:p>
          <a:p>
            <a:pPr marL="749300" lvl="1" indent="-288925" defTabSz="923925"/>
            <a:endParaRPr lang="en-US" sz="2400" b="1">
              <a:solidFill>
                <a:srgbClr val="000000"/>
              </a:solidFill>
            </a:endParaRPr>
          </a:p>
        </p:txBody>
      </p:sp>
    </p:spTree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13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154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304800"/>
            <a:ext cx="8229600" cy="1143000"/>
          </a:xfrm>
        </p:spPr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Problem</a:t>
            </a:r>
          </a:p>
        </p:txBody>
      </p:sp>
      <p:sp>
        <p:nvSpPr>
          <p:cNvPr id="49155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01663" y="1579563"/>
            <a:ext cx="7772400" cy="4114800"/>
          </a:xfrm>
        </p:spPr>
        <p:txBody>
          <a:bodyPr/>
          <a:lstStyle/>
          <a:p>
            <a:pPr>
              <a:spcAft>
                <a:spcPct val="10000"/>
              </a:spcAft>
            </a:pPr>
            <a:r>
              <a:rPr lang="en-US" sz="2400"/>
              <a:t>You work as a short-order cook</a:t>
            </a:r>
          </a:p>
          <a:p>
            <a:pPr lvl="1">
              <a:spcAft>
                <a:spcPct val="10000"/>
              </a:spcAft>
            </a:pPr>
            <a:r>
              <a:rPr lang="en-US" sz="2000"/>
              <a:t>Customers come in and specify which dish they want</a:t>
            </a:r>
          </a:p>
          <a:p>
            <a:pPr lvl="1">
              <a:spcAft>
                <a:spcPct val="10000"/>
              </a:spcAft>
            </a:pPr>
            <a:r>
              <a:rPr lang="en-US" sz="2000"/>
              <a:t>Each dish takes a different amount of time to prepare</a:t>
            </a:r>
          </a:p>
          <a:p>
            <a:pPr>
              <a:spcAft>
                <a:spcPct val="10000"/>
              </a:spcAft>
            </a:pPr>
            <a:r>
              <a:rPr lang="en-US" sz="2400"/>
              <a:t>Your goal: </a:t>
            </a:r>
          </a:p>
          <a:p>
            <a:pPr lvl="1">
              <a:spcAft>
                <a:spcPct val="10000"/>
              </a:spcAft>
            </a:pPr>
            <a:r>
              <a:rPr lang="en-US" sz="2000"/>
              <a:t>minimize average time the customers wait for their food</a:t>
            </a:r>
          </a:p>
          <a:p>
            <a:pPr>
              <a:spcAft>
                <a:spcPct val="10000"/>
              </a:spcAft>
            </a:pPr>
            <a:r>
              <a:rPr lang="en-US" sz="2400"/>
              <a:t>What strategy would you use ?</a:t>
            </a:r>
          </a:p>
          <a:p>
            <a:pPr lvl="1">
              <a:spcAft>
                <a:spcPct val="10000"/>
              </a:spcAft>
            </a:pPr>
            <a:r>
              <a:rPr lang="en-US" sz="2000"/>
              <a:t>Note: most restaurants use FCFS.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178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381000"/>
            <a:ext cx="8229600" cy="1143000"/>
          </a:xfrm>
          <a:noFill/>
          <a:ln/>
        </p:spPr>
        <p:txBody>
          <a:bodyPr lIns="92407" tIns="45421" rIns="92407" bIns="45421" anchor="b"/>
          <a:lstStyle/>
          <a:p>
            <a:r>
              <a:rPr lang="en-US" dirty="0">
                <a:solidFill>
                  <a:srgbClr val="0000FF"/>
                </a:solidFill>
              </a:rPr>
              <a:t>Scheduling Algorithms: SJF</a:t>
            </a:r>
          </a:p>
        </p:txBody>
      </p:sp>
      <p:sp>
        <p:nvSpPr>
          <p:cNvPr id="5017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01663" y="1654175"/>
            <a:ext cx="7772400" cy="4116388"/>
          </a:xfrm>
          <a:noFill/>
          <a:ln/>
        </p:spPr>
        <p:txBody>
          <a:bodyPr lIns="92407" tIns="45421" rIns="92407" bIns="45421">
            <a:normAutofit lnSpcReduction="10000"/>
          </a:bodyPr>
          <a:lstStyle/>
          <a:p>
            <a:pPr>
              <a:lnSpc>
                <a:spcPct val="90000"/>
              </a:lnSpc>
            </a:pPr>
            <a:r>
              <a:rPr lang="en-US" sz="2400" b="1" u="sng">
                <a:solidFill>
                  <a:srgbClr val="FF3300"/>
                </a:solidFill>
              </a:rPr>
              <a:t>Shortest Job First</a:t>
            </a:r>
            <a:r>
              <a:rPr lang="en-US" sz="2400" b="1">
                <a:solidFill>
                  <a:srgbClr val="000000"/>
                </a:solidFill>
              </a:rPr>
              <a:t> (SJF)</a:t>
            </a:r>
            <a:endParaRPr lang="en-US" sz="2400" b="1" u="sng">
              <a:solidFill>
                <a:srgbClr val="000000"/>
              </a:solidFill>
            </a:endParaRPr>
          </a:p>
          <a:p>
            <a:pPr lvl="1">
              <a:lnSpc>
                <a:spcPct val="90000"/>
              </a:lnSpc>
            </a:pPr>
            <a:r>
              <a:rPr lang="en-US" sz="2000"/>
              <a:t>Choose the job with the shortest next CPU burst</a:t>
            </a:r>
          </a:p>
          <a:p>
            <a:pPr lvl="1">
              <a:lnSpc>
                <a:spcPct val="90000"/>
              </a:lnSpc>
            </a:pPr>
            <a:r>
              <a:rPr lang="en-US" sz="2000"/>
              <a:t>Provably optimal for minimizing average waiting time</a:t>
            </a:r>
            <a:r>
              <a:rPr lang="en-US" sz="2000" b="1"/>
              <a:t> </a:t>
            </a:r>
          </a:p>
          <a:p>
            <a:pPr lvl="1">
              <a:lnSpc>
                <a:spcPct val="90000"/>
              </a:lnSpc>
            </a:pPr>
            <a:endParaRPr lang="en-US" sz="2000" b="1"/>
          </a:p>
          <a:p>
            <a:pPr lvl="1">
              <a:lnSpc>
                <a:spcPct val="90000"/>
              </a:lnSpc>
            </a:pPr>
            <a:endParaRPr lang="en-US" sz="2000" b="1"/>
          </a:p>
          <a:p>
            <a:pPr lvl="1">
              <a:lnSpc>
                <a:spcPct val="90000"/>
              </a:lnSpc>
            </a:pPr>
            <a:endParaRPr lang="en-US" sz="2000" b="1"/>
          </a:p>
          <a:p>
            <a:pPr lvl="1">
              <a:lnSpc>
                <a:spcPct val="90000"/>
              </a:lnSpc>
            </a:pPr>
            <a:endParaRPr lang="en-US" sz="2000" b="1"/>
          </a:p>
          <a:p>
            <a:pPr lvl="1">
              <a:lnSpc>
                <a:spcPct val="90000"/>
              </a:lnSpc>
            </a:pPr>
            <a:endParaRPr lang="en-US" sz="2000" b="1"/>
          </a:p>
          <a:p>
            <a:pPr lvl="1">
              <a:lnSpc>
                <a:spcPct val="90000"/>
              </a:lnSpc>
            </a:pPr>
            <a:endParaRPr lang="en-US" sz="2000" b="1"/>
          </a:p>
          <a:p>
            <a:pPr lvl="1">
              <a:lnSpc>
                <a:spcPct val="90000"/>
              </a:lnSpc>
            </a:pPr>
            <a:endParaRPr lang="en-US" sz="2000" b="1"/>
          </a:p>
          <a:p>
            <a:pPr lvl="1">
              <a:lnSpc>
                <a:spcPct val="90000"/>
              </a:lnSpc>
            </a:pPr>
            <a:endParaRPr lang="en-US" sz="2000" b="1"/>
          </a:p>
          <a:p>
            <a:pPr>
              <a:lnSpc>
                <a:spcPct val="90000"/>
              </a:lnSpc>
            </a:pPr>
            <a:r>
              <a:rPr lang="en-US" sz="2400" b="1">
                <a:solidFill>
                  <a:srgbClr val="000000"/>
                </a:solidFill>
              </a:rPr>
              <a:t>Problem:</a:t>
            </a:r>
          </a:p>
          <a:p>
            <a:pPr lvl="1">
              <a:lnSpc>
                <a:spcPct val="90000"/>
              </a:lnSpc>
            </a:pPr>
            <a:r>
              <a:rPr lang="en-US" sz="2000">
                <a:solidFill>
                  <a:srgbClr val="000000"/>
                </a:solidFill>
              </a:rPr>
              <a:t>Impossible to know the length of the next CPU burst</a:t>
            </a:r>
            <a:endParaRPr lang="en-US" sz="2000" b="1">
              <a:solidFill>
                <a:srgbClr val="000000"/>
              </a:solidFill>
            </a:endParaRPr>
          </a:p>
        </p:txBody>
      </p:sp>
      <p:sp>
        <p:nvSpPr>
          <p:cNvPr id="50180" name="Rectangle 4"/>
          <p:cNvSpPr>
            <a:spLocks noChangeArrowheads="1"/>
          </p:cNvSpPr>
          <p:nvPr/>
        </p:nvSpPr>
        <p:spPr bwMode="auto">
          <a:xfrm>
            <a:off x="1277938" y="3384550"/>
            <a:ext cx="6011862" cy="527050"/>
          </a:xfrm>
          <a:prstGeom prst="rect">
            <a:avLst/>
          </a:prstGeom>
          <a:solidFill>
            <a:schemeClr val="hlink"/>
          </a:solidFill>
          <a:ln w="38100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50181" name="Rectangle 5"/>
          <p:cNvSpPr>
            <a:spLocks noChangeArrowheads="1"/>
          </p:cNvSpPr>
          <p:nvPr/>
        </p:nvSpPr>
        <p:spPr bwMode="auto">
          <a:xfrm>
            <a:off x="1127125" y="3235325"/>
            <a:ext cx="4208463" cy="525463"/>
          </a:xfrm>
          <a:prstGeom prst="rect">
            <a:avLst/>
          </a:prstGeom>
          <a:solidFill>
            <a:srgbClr val="99CCFF"/>
          </a:solidFill>
          <a:ln w="38100">
            <a:solidFill>
              <a:srgbClr val="333399"/>
            </a:solidFill>
            <a:miter lim="800000"/>
            <a:headEnd/>
            <a:tailEnd/>
          </a:ln>
          <a:effectLst/>
        </p:spPr>
        <p:txBody>
          <a:bodyPr wrap="none" lIns="90215" tIns="45107" rIns="90215" bIns="45107" anchor="ctr"/>
          <a:lstStyle/>
          <a:p>
            <a:pPr algn="ctr" defTabSz="901700" eaLnBrk="0" hangingPunct="0"/>
            <a:r>
              <a:rPr lang="en-US" sz="2400"/>
              <a:t>P</a:t>
            </a:r>
            <a:r>
              <a:rPr lang="en-US" sz="2400" baseline="-25000"/>
              <a:t>1</a:t>
            </a:r>
            <a:endParaRPr lang="en-US" sz="2400"/>
          </a:p>
        </p:txBody>
      </p:sp>
      <p:sp>
        <p:nvSpPr>
          <p:cNvPr id="50182" name="Rectangle 6"/>
          <p:cNvSpPr>
            <a:spLocks noChangeArrowheads="1"/>
          </p:cNvSpPr>
          <p:nvPr/>
        </p:nvSpPr>
        <p:spPr bwMode="auto">
          <a:xfrm>
            <a:off x="6538913" y="3235325"/>
            <a:ext cx="601662" cy="525463"/>
          </a:xfrm>
          <a:prstGeom prst="rect">
            <a:avLst/>
          </a:prstGeom>
          <a:solidFill>
            <a:srgbClr val="99CCFF"/>
          </a:solidFill>
          <a:ln w="38100">
            <a:solidFill>
              <a:srgbClr val="333399"/>
            </a:solidFill>
            <a:miter lim="800000"/>
            <a:headEnd/>
            <a:tailEnd/>
          </a:ln>
          <a:effectLst/>
        </p:spPr>
        <p:txBody>
          <a:bodyPr wrap="none" lIns="90215" tIns="45107" rIns="90215" bIns="45107" anchor="ctr"/>
          <a:lstStyle/>
          <a:p>
            <a:pPr algn="ctr" defTabSz="901700" eaLnBrk="0" hangingPunct="0"/>
            <a:r>
              <a:rPr lang="en-US" sz="2400"/>
              <a:t>P</a:t>
            </a:r>
            <a:r>
              <a:rPr lang="en-US" sz="2400" baseline="-25000"/>
              <a:t>2</a:t>
            </a:r>
            <a:endParaRPr lang="en-US" sz="2400"/>
          </a:p>
        </p:txBody>
      </p:sp>
      <p:sp>
        <p:nvSpPr>
          <p:cNvPr id="50183" name="Rectangle 7"/>
          <p:cNvSpPr>
            <a:spLocks noChangeArrowheads="1"/>
          </p:cNvSpPr>
          <p:nvPr/>
        </p:nvSpPr>
        <p:spPr bwMode="auto">
          <a:xfrm>
            <a:off x="5335588" y="3235325"/>
            <a:ext cx="1203325" cy="525463"/>
          </a:xfrm>
          <a:prstGeom prst="rect">
            <a:avLst/>
          </a:prstGeom>
          <a:solidFill>
            <a:srgbClr val="99CCFF"/>
          </a:solidFill>
          <a:ln w="38100">
            <a:solidFill>
              <a:srgbClr val="333399"/>
            </a:solidFill>
            <a:miter lim="800000"/>
            <a:headEnd/>
            <a:tailEnd/>
          </a:ln>
          <a:effectLst/>
        </p:spPr>
        <p:txBody>
          <a:bodyPr wrap="none" lIns="90215" tIns="45107" rIns="90215" bIns="45107" anchor="ctr"/>
          <a:lstStyle/>
          <a:p>
            <a:pPr algn="ctr" defTabSz="901700" eaLnBrk="0" hangingPunct="0"/>
            <a:r>
              <a:rPr lang="en-US" sz="2400"/>
              <a:t>P</a:t>
            </a:r>
            <a:r>
              <a:rPr lang="en-US" sz="2400" baseline="-25000"/>
              <a:t>3</a:t>
            </a:r>
            <a:endParaRPr lang="en-US" sz="2400"/>
          </a:p>
        </p:txBody>
      </p:sp>
      <p:sp>
        <p:nvSpPr>
          <p:cNvPr id="50184" name="Text Box 8"/>
          <p:cNvSpPr txBox="1">
            <a:spLocks noChangeArrowheads="1"/>
          </p:cNvSpPr>
          <p:nvPr/>
        </p:nvSpPr>
        <p:spPr bwMode="auto">
          <a:xfrm>
            <a:off x="976313" y="3836988"/>
            <a:ext cx="349250" cy="450850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 lIns="90215" tIns="45107" rIns="90215" bIns="45107">
            <a:spAutoFit/>
          </a:bodyPr>
          <a:lstStyle/>
          <a:p>
            <a:pPr defTabSz="901700" eaLnBrk="0" hangingPunct="0"/>
            <a:r>
              <a:rPr lang="en-US" sz="2400"/>
              <a:t>0</a:t>
            </a:r>
          </a:p>
        </p:txBody>
      </p:sp>
      <p:sp>
        <p:nvSpPr>
          <p:cNvPr id="50185" name="Text Box 9"/>
          <p:cNvSpPr txBox="1">
            <a:spLocks noChangeArrowheads="1"/>
          </p:cNvSpPr>
          <p:nvPr/>
        </p:nvSpPr>
        <p:spPr bwMode="auto">
          <a:xfrm>
            <a:off x="5110163" y="3836988"/>
            <a:ext cx="517525" cy="450850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 lIns="90215" tIns="45107" rIns="90215" bIns="45107">
            <a:spAutoFit/>
          </a:bodyPr>
          <a:lstStyle/>
          <a:p>
            <a:pPr defTabSz="901700" eaLnBrk="0" hangingPunct="0"/>
            <a:r>
              <a:rPr lang="en-US" sz="2400"/>
              <a:t>15</a:t>
            </a:r>
          </a:p>
        </p:txBody>
      </p:sp>
      <p:sp>
        <p:nvSpPr>
          <p:cNvPr id="50186" name="Text Box 10"/>
          <p:cNvSpPr txBox="1">
            <a:spLocks noChangeArrowheads="1"/>
          </p:cNvSpPr>
          <p:nvPr/>
        </p:nvSpPr>
        <p:spPr bwMode="auto">
          <a:xfrm>
            <a:off x="6313488" y="3836988"/>
            <a:ext cx="515937" cy="450850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 lIns="90215" tIns="45107" rIns="90215" bIns="45107">
            <a:spAutoFit/>
          </a:bodyPr>
          <a:lstStyle/>
          <a:p>
            <a:pPr defTabSz="901700" eaLnBrk="0" hangingPunct="0"/>
            <a:r>
              <a:rPr lang="en-US" sz="2400"/>
              <a:t>21</a:t>
            </a:r>
          </a:p>
        </p:txBody>
      </p:sp>
      <p:sp>
        <p:nvSpPr>
          <p:cNvPr id="50187" name="Text Box 11"/>
          <p:cNvSpPr txBox="1">
            <a:spLocks noChangeArrowheads="1"/>
          </p:cNvSpPr>
          <p:nvPr/>
        </p:nvSpPr>
        <p:spPr bwMode="auto">
          <a:xfrm>
            <a:off x="6838950" y="3836988"/>
            <a:ext cx="517525" cy="450850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 lIns="90215" tIns="45107" rIns="90215" bIns="45107">
            <a:spAutoFit/>
          </a:bodyPr>
          <a:lstStyle/>
          <a:p>
            <a:pPr defTabSz="901700" eaLnBrk="0" hangingPunct="0"/>
            <a:r>
              <a:rPr lang="en-US" sz="2400"/>
              <a:t>24</a:t>
            </a:r>
          </a:p>
        </p:txBody>
      </p:sp>
      <p:sp>
        <p:nvSpPr>
          <p:cNvPr id="50188" name="Rectangle 12"/>
          <p:cNvSpPr>
            <a:spLocks noChangeArrowheads="1"/>
          </p:cNvSpPr>
          <p:nvPr/>
        </p:nvSpPr>
        <p:spPr bwMode="auto">
          <a:xfrm>
            <a:off x="1277938" y="4513263"/>
            <a:ext cx="6011862" cy="527050"/>
          </a:xfrm>
          <a:prstGeom prst="rect">
            <a:avLst/>
          </a:prstGeom>
          <a:solidFill>
            <a:schemeClr val="hlink"/>
          </a:solidFill>
          <a:ln w="38100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50189" name="Rectangle 13"/>
          <p:cNvSpPr>
            <a:spLocks noChangeArrowheads="1"/>
          </p:cNvSpPr>
          <p:nvPr/>
        </p:nvSpPr>
        <p:spPr bwMode="auto">
          <a:xfrm>
            <a:off x="2930525" y="4362450"/>
            <a:ext cx="4210050" cy="527050"/>
          </a:xfrm>
          <a:prstGeom prst="rect">
            <a:avLst/>
          </a:prstGeom>
          <a:solidFill>
            <a:srgbClr val="99CCFF"/>
          </a:solidFill>
          <a:ln w="38100">
            <a:solidFill>
              <a:srgbClr val="333399"/>
            </a:solidFill>
            <a:miter lim="800000"/>
            <a:headEnd/>
            <a:tailEnd/>
          </a:ln>
          <a:effectLst/>
        </p:spPr>
        <p:txBody>
          <a:bodyPr wrap="none" lIns="90215" tIns="45107" rIns="90215" bIns="45107" anchor="ctr"/>
          <a:lstStyle/>
          <a:p>
            <a:pPr algn="ctr" defTabSz="901700" eaLnBrk="0" hangingPunct="0"/>
            <a:r>
              <a:rPr lang="en-US" sz="2400"/>
              <a:t>P</a:t>
            </a:r>
            <a:r>
              <a:rPr lang="en-US" sz="2400" baseline="-25000"/>
              <a:t>1</a:t>
            </a:r>
            <a:endParaRPr lang="en-US" sz="2400"/>
          </a:p>
        </p:txBody>
      </p:sp>
      <p:sp>
        <p:nvSpPr>
          <p:cNvPr id="50190" name="Rectangle 14"/>
          <p:cNvSpPr>
            <a:spLocks noChangeArrowheads="1"/>
          </p:cNvSpPr>
          <p:nvPr/>
        </p:nvSpPr>
        <p:spPr bwMode="auto">
          <a:xfrm>
            <a:off x="1127125" y="4362450"/>
            <a:ext cx="901700" cy="527050"/>
          </a:xfrm>
          <a:prstGeom prst="rect">
            <a:avLst/>
          </a:prstGeom>
          <a:solidFill>
            <a:srgbClr val="99CCFF"/>
          </a:solidFill>
          <a:ln w="38100">
            <a:solidFill>
              <a:srgbClr val="333399"/>
            </a:solidFill>
            <a:miter lim="800000"/>
            <a:headEnd/>
            <a:tailEnd/>
          </a:ln>
          <a:effectLst/>
        </p:spPr>
        <p:txBody>
          <a:bodyPr wrap="none" lIns="90215" tIns="45107" rIns="90215" bIns="45107" anchor="ctr"/>
          <a:lstStyle/>
          <a:p>
            <a:pPr algn="ctr" defTabSz="901700" eaLnBrk="0" hangingPunct="0"/>
            <a:r>
              <a:rPr lang="en-US" sz="2400"/>
              <a:t>P</a:t>
            </a:r>
            <a:r>
              <a:rPr lang="en-US" sz="2400" baseline="-25000"/>
              <a:t>2</a:t>
            </a:r>
            <a:endParaRPr lang="en-US" sz="2400"/>
          </a:p>
        </p:txBody>
      </p:sp>
      <p:sp>
        <p:nvSpPr>
          <p:cNvPr id="50191" name="Rectangle 15"/>
          <p:cNvSpPr>
            <a:spLocks noChangeArrowheads="1"/>
          </p:cNvSpPr>
          <p:nvPr/>
        </p:nvSpPr>
        <p:spPr bwMode="auto">
          <a:xfrm>
            <a:off x="2028825" y="4362450"/>
            <a:ext cx="901700" cy="527050"/>
          </a:xfrm>
          <a:prstGeom prst="rect">
            <a:avLst/>
          </a:prstGeom>
          <a:solidFill>
            <a:srgbClr val="99CCFF"/>
          </a:solidFill>
          <a:ln w="38100">
            <a:solidFill>
              <a:srgbClr val="333399"/>
            </a:solidFill>
            <a:miter lim="800000"/>
            <a:headEnd/>
            <a:tailEnd/>
          </a:ln>
          <a:effectLst/>
        </p:spPr>
        <p:txBody>
          <a:bodyPr wrap="none" lIns="90215" tIns="45107" rIns="90215" bIns="45107" anchor="ctr"/>
          <a:lstStyle/>
          <a:p>
            <a:pPr algn="ctr" defTabSz="901700" eaLnBrk="0" hangingPunct="0"/>
            <a:r>
              <a:rPr lang="en-US" sz="2400"/>
              <a:t>P</a:t>
            </a:r>
            <a:r>
              <a:rPr lang="en-US" sz="2400" baseline="-25000"/>
              <a:t>3</a:t>
            </a:r>
            <a:endParaRPr lang="en-US" sz="2400"/>
          </a:p>
        </p:txBody>
      </p:sp>
      <p:sp>
        <p:nvSpPr>
          <p:cNvPr id="50192" name="Text Box 16"/>
          <p:cNvSpPr txBox="1">
            <a:spLocks noChangeArrowheads="1"/>
          </p:cNvSpPr>
          <p:nvPr/>
        </p:nvSpPr>
        <p:spPr bwMode="auto">
          <a:xfrm>
            <a:off x="976313" y="4964113"/>
            <a:ext cx="349250" cy="452437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 lIns="90215" tIns="45107" rIns="90215" bIns="45107">
            <a:spAutoFit/>
          </a:bodyPr>
          <a:lstStyle/>
          <a:p>
            <a:pPr defTabSz="901700" eaLnBrk="0" hangingPunct="0"/>
            <a:r>
              <a:rPr lang="en-US" sz="2400"/>
              <a:t>0</a:t>
            </a:r>
          </a:p>
        </p:txBody>
      </p:sp>
      <p:sp>
        <p:nvSpPr>
          <p:cNvPr id="50193" name="Text Box 17"/>
          <p:cNvSpPr txBox="1">
            <a:spLocks noChangeArrowheads="1"/>
          </p:cNvSpPr>
          <p:nvPr/>
        </p:nvSpPr>
        <p:spPr bwMode="auto">
          <a:xfrm>
            <a:off x="1577975" y="4964113"/>
            <a:ext cx="349250" cy="452437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 lIns="90215" tIns="45107" rIns="90215" bIns="45107">
            <a:spAutoFit/>
          </a:bodyPr>
          <a:lstStyle/>
          <a:p>
            <a:pPr defTabSz="901700" eaLnBrk="0" hangingPunct="0"/>
            <a:r>
              <a:rPr lang="en-US" sz="2400"/>
              <a:t>3</a:t>
            </a:r>
          </a:p>
        </p:txBody>
      </p:sp>
      <p:sp>
        <p:nvSpPr>
          <p:cNvPr id="50194" name="Text Box 18"/>
          <p:cNvSpPr txBox="1">
            <a:spLocks noChangeArrowheads="1"/>
          </p:cNvSpPr>
          <p:nvPr/>
        </p:nvSpPr>
        <p:spPr bwMode="auto">
          <a:xfrm>
            <a:off x="2705100" y="4964113"/>
            <a:ext cx="349250" cy="452437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 lIns="90215" tIns="45107" rIns="90215" bIns="45107">
            <a:spAutoFit/>
          </a:bodyPr>
          <a:lstStyle/>
          <a:p>
            <a:pPr defTabSz="901700" eaLnBrk="0" hangingPunct="0"/>
            <a:r>
              <a:rPr lang="en-US" sz="2400"/>
              <a:t>9</a:t>
            </a:r>
          </a:p>
        </p:txBody>
      </p:sp>
      <p:sp>
        <p:nvSpPr>
          <p:cNvPr id="50195" name="Text Box 19"/>
          <p:cNvSpPr txBox="1">
            <a:spLocks noChangeArrowheads="1"/>
          </p:cNvSpPr>
          <p:nvPr/>
        </p:nvSpPr>
        <p:spPr bwMode="auto">
          <a:xfrm>
            <a:off x="6915150" y="4964113"/>
            <a:ext cx="515938" cy="452437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 lIns="90215" tIns="45107" rIns="90215" bIns="45107">
            <a:spAutoFit/>
          </a:bodyPr>
          <a:lstStyle/>
          <a:p>
            <a:pPr defTabSz="901700" eaLnBrk="0" hangingPunct="0"/>
            <a:r>
              <a:rPr lang="en-US" sz="2400"/>
              <a:t>24</a:t>
            </a:r>
          </a:p>
        </p:txBody>
      </p:sp>
      <p:sp>
        <p:nvSpPr>
          <p:cNvPr id="50196" name="Rectangle 20"/>
          <p:cNvSpPr>
            <a:spLocks noChangeArrowheads="1"/>
          </p:cNvSpPr>
          <p:nvPr/>
        </p:nvSpPr>
        <p:spPr bwMode="auto">
          <a:xfrm>
            <a:off x="1127125" y="4362450"/>
            <a:ext cx="601663" cy="527050"/>
          </a:xfrm>
          <a:prstGeom prst="rect">
            <a:avLst/>
          </a:prstGeom>
          <a:solidFill>
            <a:srgbClr val="99CCFF"/>
          </a:solidFill>
          <a:ln w="38100">
            <a:solidFill>
              <a:srgbClr val="333399"/>
            </a:solidFill>
            <a:miter lim="800000"/>
            <a:headEnd/>
            <a:tailEnd/>
          </a:ln>
          <a:effectLst/>
        </p:spPr>
        <p:txBody>
          <a:bodyPr wrap="none" lIns="90215" tIns="45107" rIns="90215" bIns="45107" anchor="ctr"/>
          <a:lstStyle/>
          <a:p>
            <a:pPr algn="ctr" defTabSz="901700" eaLnBrk="0" hangingPunct="0"/>
            <a:r>
              <a:rPr lang="en-US" sz="2400"/>
              <a:t>P</a:t>
            </a:r>
            <a:r>
              <a:rPr lang="en-US" sz="2400" baseline="-25000"/>
              <a:t>2</a:t>
            </a:r>
            <a:endParaRPr lang="en-US" sz="2400"/>
          </a:p>
        </p:txBody>
      </p:sp>
      <p:sp>
        <p:nvSpPr>
          <p:cNvPr id="50197" name="Rectangle 21"/>
          <p:cNvSpPr>
            <a:spLocks noChangeArrowheads="1"/>
          </p:cNvSpPr>
          <p:nvPr/>
        </p:nvSpPr>
        <p:spPr bwMode="auto">
          <a:xfrm>
            <a:off x="1728788" y="4362450"/>
            <a:ext cx="1201737" cy="527050"/>
          </a:xfrm>
          <a:prstGeom prst="rect">
            <a:avLst/>
          </a:prstGeom>
          <a:solidFill>
            <a:srgbClr val="99CCFF"/>
          </a:solidFill>
          <a:ln w="38100">
            <a:solidFill>
              <a:srgbClr val="333399"/>
            </a:solidFill>
            <a:miter lim="800000"/>
            <a:headEnd/>
            <a:tailEnd/>
          </a:ln>
          <a:effectLst/>
        </p:spPr>
        <p:txBody>
          <a:bodyPr wrap="none" lIns="90215" tIns="45107" rIns="90215" bIns="45107" anchor="ctr"/>
          <a:lstStyle/>
          <a:p>
            <a:pPr algn="ctr" defTabSz="901700" eaLnBrk="0" hangingPunct="0"/>
            <a:r>
              <a:rPr lang="en-US" sz="2400"/>
              <a:t>P</a:t>
            </a:r>
            <a:r>
              <a:rPr lang="en-US" sz="2400" baseline="-25000"/>
              <a:t>3</a:t>
            </a:r>
            <a:endParaRPr lang="en-US" sz="2400"/>
          </a:p>
        </p:txBody>
      </p:sp>
    </p:spTree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179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02" name="Rectangle 2"/>
          <p:cNvSpPr>
            <a:spLocks noChangeArrowheads="1"/>
          </p:cNvSpPr>
          <p:nvPr/>
        </p:nvSpPr>
        <p:spPr bwMode="auto">
          <a:xfrm>
            <a:off x="1379538" y="5721350"/>
            <a:ext cx="6011862" cy="527050"/>
          </a:xfrm>
          <a:prstGeom prst="rect">
            <a:avLst/>
          </a:prstGeom>
          <a:solidFill>
            <a:schemeClr val="hlink"/>
          </a:solidFill>
          <a:ln w="38100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51203" name="Rectangle 3"/>
          <p:cNvSpPr>
            <a:spLocks noGrp="1" noChangeArrowheads="1"/>
          </p:cNvSpPr>
          <p:nvPr>
            <p:ph type="title"/>
          </p:nvPr>
        </p:nvSpPr>
        <p:spPr>
          <a:xfrm>
            <a:off x="457200" y="381000"/>
            <a:ext cx="8229600" cy="1143000"/>
          </a:xfrm>
          <a:noFill/>
          <a:ln/>
        </p:spPr>
        <p:txBody>
          <a:bodyPr lIns="92407" tIns="45421" rIns="92407" bIns="45421" anchor="b"/>
          <a:lstStyle/>
          <a:p>
            <a:r>
              <a:rPr lang="en-US" dirty="0">
                <a:solidFill>
                  <a:srgbClr val="0000FF"/>
                </a:solidFill>
              </a:rPr>
              <a:t>Scheduling Algorithms SRTF</a:t>
            </a:r>
          </a:p>
        </p:txBody>
      </p:sp>
      <p:sp>
        <p:nvSpPr>
          <p:cNvPr id="51204" name="Rectangle 4"/>
          <p:cNvSpPr>
            <a:spLocks noGrp="1" noChangeArrowheads="1"/>
          </p:cNvSpPr>
          <p:nvPr>
            <p:ph type="body" idx="1"/>
          </p:nvPr>
        </p:nvSpPr>
        <p:spPr>
          <a:xfrm>
            <a:off x="685800" y="1804988"/>
            <a:ext cx="8258175" cy="4291012"/>
          </a:xfrm>
          <a:noFill/>
          <a:ln/>
        </p:spPr>
        <p:txBody>
          <a:bodyPr lIns="92407" tIns="45421" rIns="92407" bIns="45421"/>
          <a:lstStyle/>
          <a:p>
            <a:r>
              <a:rPr lang="en-US" sz="2400"/>
              <a:t>SJF can be either preemptive or non-preemptive</a:t>
            </a:r>
          </a:p>
          <a:p>
            <a:pPr lvl="1"/>
            <a:r>
              <a:rPr lang="en-US" sz="2000"/>
              <a:t>New, short job arrives; current process has long time to execute</a:t>
            </a:r>
          </a:p>
          <a:p>
            <a:r>
              <a:rPr lang="en-US" sz="2400"/>
              <a:t>Preemptive SJF is called </a:t>
            </a:r>
            <a:r>
              <a:rPr lang="en-US" sz="2400" i="1">
                <a:solidFill>
                  <a:srgbClr val="FF3300"/>
                </a:solidFill>
              </a:rPr>
              <a:t>shortest remaining time first</a:t>
            </a:r>
            <a:endParaRPr lang="en-US" sz="2400">
              <a:solidFill>
                <a:srgbClr val="FF3300"/>
              </a:solidFill>
            </a:endParaRPr>
          </a:p>
        </p:txBody>
      </p:sp>
      <p:sp>
        <p:nvSpPr>
          <p:cNvPr id="51205" name="Rectangle 5"/>
          <p:cNvSpPr>
            <a:spLocks noChangeArrowheads="1"/>
          </p:cNvSpPr>
          <p:nvPr/>
        </p:nvSpPr>
        <p:spPr bwMode="auto">
          <a:xfrm>
            <a:off x="1371600" y="4191000"/>
            <a:ext cx="6011863" cy="527050"/>
          </a:xfrm>
          <a:prstGeom prst="rect">
            <a:avLst/>
          </a:prstGeom>
          <a:solidFill>
            <a:schemeClr val="hlink"/>
          </a:solidFill>
          <a:ln w="38100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51206" name="Rectangle 6"/>
          <p:cNvSpPr>
            <a:spLocks noChangeArrowheads="1"/>
          </p:cNvSpPr>
          <p:nvPr/>
        </p:nvSpPr>
        <p:spPr bwMode="auto">
          <a:xfrm>
            <a:off x="2514600" y="4114800"/>
            <a:ext cx="4208463" cy="525463"/>
          </a:xfrm>
          <a:prstGeom prst="rect">
            <a:avLst/>
          </a:prstGeom>
          <a:solidFill>
            <a:srgbClr val="99CCFF"/>
          </a:solidFill>
          <a:ln w="38100">
            <a:solidFill>
              <a:srgbClr val="333399"/>
            </a:solidFill>
            <a:miter lim="800000"/>
            <a:headEnd/>
            <a:tailEnd/>
          </a:ln>
          <a:effectLst/>
        </p:spPr>
        <p:txBody>
          <a:bodyPr wrap="none" lIns="90215" tIns="45107" rIns="90215" bIns="45107" anchor="ctr"/>
          <a:lstStyle/>
          <a:p>
            <a:pPr algn="ctr" defTabSz="901700" eaLnBrk="0" hangingPunct="0"/>
            <a:r>
              <a:rPr lang="en-US" sz="2400"/>
              <a:t>P</a:t>
            </a:r>
            <a:r>
              <a:rPr lang="en-US" sz="2400" baseline="-25000"/>
              <a:t>1</a:t>
            </a:r>
            <a:endParaRPr lang="en-US" sz="2400"/>
          </a:p>
        </p:txBody>
      </p:sp>
      <p:sp>
        <p:nvSpPr>
          <p:cNvPr id="51207" name="Rectangle 7"/>
          <p:cNvSpPr>
            <a:spLocks noChangeArrowheads="1"/>
          </p:cNvSpPr>
          <p:nvPr/>
        </p:nvSpPr>
        <p:spPr bwMode="auto">
          <a:xfrm>
            <a:off x="3733800" y="5638800"/>
            <a:ext cx="601663" cy="525463"/>
          </a:xfrm>
          <a:prstGeom prst="rect">
            <a:avLst/>
          </a:prstGeom>
          <a:solidFill>
            <a:srgbClr val="99CCFF"/>
          </a:solidFill>
          <a:ln w="38100">
            <a:solidFill>
              <a:srgbClr val="333399"/>
            </a:solidFill>
            <a:miter lim="800000"/>
            <a:headEnd/>
            <a:tailEnd/>
          </a:ln>
          <a:effectLst/>
        </p:spPr>
        <p:txBody>
          <a:bodyPr wrap="none" lIns="90215" tIns="45107" rIns="90215" bIns="45107" anchor="ctr"/>
          <a:lstStyle/>
          <a:p>
            <a:pPr algn="ctr" defTabSz="901700" eaLnBrk="0" hangingPunct="0"/>
            <a:r>
              <a:rPr lang="en-US" sz="2400"/>
              <a:t>P</a:t>
            </a:r>
            <a:r>
              <a:rPr lang="en-US" sz="2400" baseline="-25000"/>
              <a:t>2</a:t>
            </a:r>
            <a:endParaRPr lang="en-US" sz="2400"/>
          </a:p>
        </p:txBody>
      </p:sp>
      <p:sp>
        <p:nvSpPr>
          <p:cNvPr id="51208" name="Rectangle 8"/>
          <p:cNvSpPr>
            <a:spLocks noChangeArrowheads="1"/>
          </p:cNvSpPr>
          <p:nvPr/>
        </p:nvSpPr>
        <p:spPr bwMode="auto">
          <a:xfrm>
            <a:off x="1295400" y="4114800"/>
            <a:ext cx="1203325" cy="525463"/>
          </a:xfrm>
          <a:prstGeom prst="rect">
            <a:avLst/>
          </a:prstGeom>
          <a:solidFill>
            <a:srgbClr val="99CCFF"/>
          </a:solidFill>
          <a:ln w="38100">
            <a:solidFill>
              <a:srgbClr val="333399"/>
            </a:solidFill>
            <a:miter lim="800000"/>
            <a:headEnd/>
            <a:tailEnd/>
          </a:ln>
          <a:effectLst/>
        </p:spPr>
        <p:txBody>
          <a:bodyPr wrap="none" lIns="90215" tIns="45107" rIns="90215" bIns="45107" anchor="ctr"/>
          <a:lstStyle/>
          <a:p>
            <a:pPr algn="ctr" defTabSz="901700" eaLnBrk="0" hangingPunct="0"/>
            <a:r>
              <a:rPr lang="en-US" sz="2400"/>
              <a:t>P</a:t>
            </a:r>
            <a:r>
              <a:rPr lang="en-US" sz="2400" baseline="-25000"/>
              <a:t>3</a:t>
            </a:r>
            <a:endParaRPr lang="en-US" sz="2400"/>
          </a:p>
        </p:txBody>
      </p:sp>
      <p:sp>
        <p:nvSpPr>
          <p:cNvPr id="51209" name="Text Box 9"/>
          <p:cNvSpPr txBox="1">
            <a:spLocks noChangeArrowheads="1"/>
          </p:cNvSpPr>
          <p:nvPr/>
        </p:nvSpPr>
        <p:spPr bwMode="auto">
          <a:xfrm>
            <a:off x="976313" y="4651375"/>
            <a:ext cx="350837" cy="454025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 lIns="90215" tIns="45107" rIns="90215" bIns="45107">
            <a:spAutoFit/>
          </a:bodyPr>
          <a:lstStyle/>
          <a:p>
            <a:pPr defTabSz="901700" eaLnBrk="0" hangingPunct="0"/>
            <a:r>
              <a:rPr lang="en-US" sz="2400"/>
              <a:t>0</a:t>
            </a:r>
          </a:p>
        </p:txBody>
      </p:sp>
      <p:sp>
        <p:nvSpPr>
          <p:cNvPr id="51210" name="Text Box 10"/>
          <p:cNvSpPr txBox="1">
            <a:spLocks noChangeArrowheads="1"/>
          </p:cNvSpPr>
          <p:nvPr/>
        </p:nvSpPr>
        <p:spPr bwMode="auto">
          <a:xfrm>
            <a:off x="2286000" y="4724400"/>
            <a:ext cx="350838" cy="454025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 lIns="90215" tIns="45107" rIns="90215" bIns="45107">
            <a:spAutoFit/>
          </a:bodyPr>
          <a:lstStyle/>
          <a:p>
            <a:pPr defTabSz="901700" eaLnBrk="0" hangingPunct="0"/>
            <a:r>
              <a:rPr lang="en-US" sz="2400"/>
              <a:t>6</a:t>
            </a:r>
          </a:p>
        </p:txBody>
      </p:sp>
      <p:sp>
        <p:nvSpPr>
          <p:cNvPr id="51211" name="Text Box 11"/>
          <p:cNvSpPr txBox="1">
            <a:spLocks noChangeArrowheads="1"/>
          </p:cNvSpPr>
          <p:nvPr/>
        </p:nvSpPr>
        <p:spPr bwMode="auto">
          <a:xfrm>
            <a:off x="6313488" y="4651375"/>
            <a:ext cx="520700" cy="454025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 lIns="90215" tIns="45107" rIns="90215" bIns="45107">
            <a:spAutoFit/>
          </a:bodyPr>
          <a:lstStyle/>
          <a:p>
            <a:pPr defTabSz="901700" eaLnBrk="0" hangingPunct="0"/>
            <a:r>
              <a:rPr lang="en-US" sz="2400"/>
              <a:t>21</a:t>
            </a:r>
          </a:p>
        </p:txBody>
      </p:sp>
      <p:sp>
        <p:nvSpPr>
          <p:cNvPr id="51212" name="Line 12"/>
          <p:cNvSpPr>
            <a:spLocks noChangeShapeType="1"/>
          </p:cNvSpPr>
          <p:nvPr/>
        </p:nvSpPr>
        <p:spPr bwMode="auto">
          <a:xfrm>
            <a:off x="3733800" y="3581400"/>
            <a:ext cx="0" cy="1600200"/>
          </a:xfrm>
          <a:prstGeom prst="line">
            <a:avLst/>
          </a:prstGeom>
          <a:noFill/>
          <a:ln w="28575" cap="rnd">
            <a:solidFill>
              <a:schemeClr val="tx1"/>
            </a:solidFill>
            <a:prstDash val="sysDot"/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51213" name="Text Box 13"/>
          <p:cNvSpPr txBox="1">
            <a:spLocks noChangeArrowheads="1"/>
          </p:cNvSpPr>
          <p:nvPr/>
        </p:nvSpPr>
        <p:spPr bwMode="auto">
          <a:xfrm>
            <a:off x="3505200" y="4724400"/>
            <a:ext cx="520700" cy="454025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 lIns="90215" tIns="45107" rIns="90215" bIns="45107">
            <a:spAutoFit/>
          </a:bodyPr>
          <a:lstStyle/>
          <a:p>
            <a:pPr defTabSz="901700" eaLnBrk="0" hangingPunct="0"/>
            <a:r>
              <a:rPr lang="en-US" sz="2400"/>
              <a:t>10</a:t>
            </a:r>
          </a:p>
        </p:txBody>
      </p:sp>
      <p:sp>
        <p:nvSpPr>
          <p:cNvPr id="51214" name="Rectangle 14"/>
          <p:cNvSpPr>
            <a:spLocks noChangeArrowheads="1"/>
          </p:cNvSpPr>
          <p:nvPr/>
        </p:nvSpPr>
        <p:spPr bwMode="auto">
          <a:xfrm>
            <a:off x="2514600" y="5638800"/>
            <a:ext cx="1219200" cy="525463"/>
          </a:xfrm>
          <a:prstGeom prst="rect">
            <a:avLst/>
          </a:prstGeom>
          <a:solidFill>
            <a:srgbClr val="99CCFF"/>
          </a:solidFill>
          <a:ln w="38100">
            <a:solidFill>
              <a:srgbClr val="333399"/>
            </a:solidFill>
            <a:miter lim="800000"/>
            <a:headEnd/>
            <a:tailEnd/>
          </a:ln>
          <a:effectLst/>
        </p:spPr>
        <p:txBody>
          <a:bodyPr wrap="none" lIns="90215" tIns="45107" rIns="90215" bIns="45107" anchor="ctr"/>
          <a:lstStyle/>
          <a:p>
            <a:pPr algn="ctr" defTabSz="901700" eaLnBrk="0" hangingPunct="0"/>
            <a:r>
              <a:rPr lang="en-US" sz="2400"/>
              <a:t>P</a:t>
            </a:r>
            <a:r>
              <a:rPr lang="en-US" sz="2400" baseline="-25000"/>
              <a:t>1</a:t>
            </a:r>
            <a:endParaRPr lang="en-US" sz="2400"/>
          </a:p>
        </p:txBody>
      </p:sp>
      <p:sp>
        <p:nvSpPr>
          <p:cNvPr id="51215" name="Rectangle 15"/>
          <p:cNvSpPr>
            <a:spLocks noChangeArrowheads="1"/>
          </p:cNvSpPr>
          <p:nvPr/>
        </p:nvSpPr>
        <p:spPr bwMode="auto">
          <a:xfrm>
            <a:off x="1295400" y="5638800"/>
            <a:ext cx="1203325" cy="525463"/>
          </a:xfrm>
          <a:prstGeom prst="rect">
            <a:avLst/>
          </a:prstGeom>
          <a:solidFill>
            <a:srgbClr val="99CCFF"/>
          </a:solidFill>
          <a:ln w="38100">
            <a:solidFill>
              <a:srgbClr val="333399"/>
            </a:solidFill>
            <a:miter lim="800000"/>
            <a:headEnd/>
            <a:tailEnd/>
          </a:ln>
          <a:effectLst/>
        </p:spPr>
        <p:txBody>
          <a:bodyPr wrap="none" lIns="90215" tIns="45107" rIns="90215" bIns="45107" anchor="ctr"/>
          <a:lstStyle/>
          <a:p>
            <a:pPr algn="ctr" defTabSz="901700" eaLnBrk="0" hangingPunct="0"/>
            <a:r>
              <a:rPr lang="en-US" sz="2400"/>
              <a:t>P</a:t>
            </a:r>
            <a:r>
              <a:rPr lang="en-US" sz="2400" baseline="-25000"/>
              <a:t>3</a:t>
            </a:r>
            <a:endParaRPr lang="en-US" sz="2400"/>
          </a:p>
        </p:txBody>
      </p:sp>
      <p:sp>
        <p:nvSpPr>
          <p:cNvPr id="51216" name="Rectangle 16"/>
          <p:cNvSpPr>
            <a:spLocks noChangeArrowheads="1"/>
          </p:cNvSpPr>
          <p:nvPr/>
        </p:nvSpPr>
        <p:spPr bwMode="auto">
          <a:xfrm>
            <a:off x="4343400" y="5638800"/>
            <a:ext cx="2989263" cy="525463"/>
          </a:xfrm>
          <a:prstGeom prst="rect">
            <a:avLst/>
          </a:prstGeom>
          <a:solidFill>
            <a:srgbClr val="99CCFF"/>
          </a:solidFill>
          <a:ln w="38100">
            <a:solidFill>
              <a:srgbClr val="333399"/>
            </a:solidFill>
            <a:miter lim="800000"/>
            <a:headEnd/>
            <a:tailEnd/>
          </a:ln>
          <a:effectLst/>
        </p:spPr>
        <p:txBody>
          <a:bodyPr wrap="none" lIns="90215" tIns="45107" rIns="90215" bIns="45107" anchor="ctr"/>
          <a:lstStyle/>
          <a:p>
            <a:pPr algn="ctr" defTabSz="901700" eaLnBrk="0" hangingPunct="0"/>
            <a:r>
              <a:rPr lang="en-US" sz="2400"/>
              <a:t>P</a:t>
            </a:r>
            <a:r>
              <a:rPr lang="en-US" sz="2400" baseline="-25000"/>
              <a:t>1</a:t>
            </a:r>
            <a:endParaRPr lang="en-US" sz="2400"/>
          </a:p>
        </p:txBody>
      </p:sp>
      <p:sp>
        <p:nvSpPr>
          <p:cNvPr id="51217" name="Rectangle 17"/>
          <p:cNvSpPr>
            <a:spLocks noChangeArrowheads="1"/>
          </p:cNvSpPr>
          <p:nvPr/>
        </p:nvSpPr>
        <p:spPr bwMode="auto">
          <a:xfrm>
            <a:off x="3505200" y="3124200"/>
            <a:ext cx="601663" cy="525463"/>
          </a:xfrm>
          <a:prstGeom prst="rect">
            <a:avLst/>
          </a:prstGeom>
          <a:solidFill>
            <a:srgbClr val="99CCFF"/>
          </a:solidFill>
          <a:ln w="38100">
            <a:solidFill>
              <a:srgbClr val="333399"/>
            </a:solidFill>
            <a:miter lim="800000"/>
            <a:headEnd/>
            <a:tailEnd/>
          </a:ln>
          <a:effectLst/>
        </p:spPr>
        <p:txBody>
          <a:bodyPr wrap="none" lIns="90215" tIns="45107" rIns="90215" bIns="45107" anchor="ctr"/>
          <a:lstStyle/>
          <a:p>
            <a:pPr algn="ctr" defTabSz="901700" eaLnBrk="0" hangingPunct="0"/>
            <a:r>
              <a:rPr lang="en-US" sz="2400"/>
              <a:t>P</a:t>
            </a:r>
            <a:r>
              <a:rPr lang="en-US" sz="2400" baseline="-25000"/>
              <a:t>2</a:t>
            </a:r>
            <a:endParaRPr lang="en-US" sz="2400"/>
          </a:p>
        </p:txBody>
      </p:sp>
      <p:sp>
        <p:nvSpPr>
          <p:cNvPr id="51218" name="Text Box 18"/>
          <p:cNvSpPr txBox="1">
            <a:spLocks noChangeArrowheads="1"/>
          </p:cNvSpPr>
          <p:nvPr/>
        </p:nvSpPr>
        <p:spPr bwMode="auto">
          <a:xfrm>
            <a:off x="1066800" y="6178550"/>
            <a:ext cx="350838" cy="454025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 lIns="90215" tIns="45107" rIns="90215" bIns="45107">
            <a:spAutoFit/>
          </a:bodyPr>
          <a:lstStyle/>
          <a:p>
            <a:pPr defTabSz="901700" eaLnBrk="0" hangingPunct="0"/>
            <a:r>
              <a:rPr lang="en-US" sz="2400"/>
              <a:t>0</a:t>
            </a:r>
          </a:p>
        </p:txBody>
      </p:sp>
      <p:sp>
        <p:nvSpPr>
          <p:cNvPr id="51219" name="Text Box 19"/>
          <p:cNvSpPr txBox="1">
            <a:spLocks noChangeArrowheads="1"/>
          </p:cNvSpPr>
          <p:nvPr/>
        </p:nvSpPr>
        <p:spPr bwMode="auto">
          <a:xfrm>
            <a:off x="2376488" y="6251575"/>
            <a:ext cx="350837" cy="454025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 lIns="90215" tIns="45107" rIns="90215" bIns="45107">
            <a:spAutoFit/>
          </a:bodyPr>
          <a:lstStyle/>
          <a:p>
            <a:pPr defTabSz="901700" eaLnBrk="0" hangingPunct="0"/>
            <a:r>
              <a:rPr lang="en-US" sz="2400"/>
              <a:t>6</a:t>
            </a:r>
          </a:p>
        </p:txBody>
      </p:sp>
      <p:sp>
        <p:nvSpPr>
          <p:cNvPr id="51220" name="Text Box 20"/>
          <p:cNvSpPr txBox="1">
            <a:spLocks noChangeArrowheads="1"/>
          </p:cNvSpPr>
          <p:nvPr/>
        </p:nvSpPr>
        <p:spPr bwMode="auto">
          <a:xfrm>
            <a:off x="7010400" y="6248400"/>
            <a:ext cx="520700" cy="454025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 lIns="90215" tIns="45107" rIns="90215" bIns="45107">
            <a:spAutoFit/>
          </a:bodyPr>
          <a:lstStyle/>
          <a:p>
            <a:pPr defTabSz="901700" eaLnBrk="0" hangingPunct="0"/>
            <a:r>
              <a:rPr lang="en-US" sz="2400"/>
              <a:t>24</a:t>
            </a:r>
          </a:p>
        </p:txBody>
      </p:sp>
      <p:sp>
        <p:nvSpPr>
          <p:cNvPr id="51221" name="Text Box 21"/>
          <p:cNvSpPr txBox="1">
            <a:spLocks noChangeArrowheads="1"/>
          </p:cNvSpPr>
          <p:nvPr/>
        </p:nvSpPr>
        <p:spPr bwMode="auto">
          <a:xfrm>
            <a:off x="3505200" y="6248400"/>
            <a:ext cx="520700" cy="454025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 lIns="90215" tIns="45107" rIns="90215" bIns="45107">
            <a:spAutoFit/>
          </a:bodyPr>
          <a:lstStyle/>
          <a:p>
            <a:pPr defTabSz="901700" eaLnBrk="0" hangingPunct="0"/>
            <a:r>
              <a:rPr lang="en-US" sz="2400"/>
              <a:t>10</a:t>
            </a:r>
          </a:p>
        </p:txBody>
      </p:sp>
      <p:sp>
        <p:nvSpPr>
          <p:cNvPr id="51222" name="Text Box 22"/>
          <p:cNvSpPr txBox="1">
            <a:spLocks noChangeArrowheads="1"/>
          </p:cNvSpPr>
          <p:nvPr/>
        </p:nvSpPr>
        <p:spPr bwMode="auto">
          <a:xfrm>
            <a:off x="4038600" y="6248400"/>
            <a:ext cx="520700" cy="454025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 lIns="90215" tIns="45107" rIns="90215" bIns="45107">
            <a:spAutoFit/>
          </a:bodyPr>
          <a:lstStyle/>
          <a:p>
            <a:pPr defTabSz="901700" eaLnBrk="0" hangingPunct="0"/>
            <a:r>
              <a:rPr lang="en-US" sz="2400"/>
              <a:t>13</a:t>
            </a:r>
          </a:p>
        </p:txBody>
      </p:sp>
    </p:spTree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0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0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1" presetClass="entr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7" presetID="1" presetClass="entr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1202" grpId="0" animBg="1"/>
      <p:bldP spid="51207" grpId="0" animBg="1"/>
      <p:bldP spid="51212" grpId="0" animBg="1"/>
      <p:bldP spid="51213" grpId="0"/>
      <p:bldP spid="51214" grpId="0" animBg="1"/>
      <p:bldP spid="51215" grpId="0" animBg="1"/>
      <p:bldP spid="51216" grpId="0" animBg="1"/>
      <p:bldP spid="51217" grpId="0" animBg="1"/>
      <p:bldP spid="51218" grpId="0"/>
      <p:bldP spid="51218" grpId="1"/>
      <p:bldP spid="51219" grpId="0"/>
      <p:bldP spid="51219" grpId="1"/>
      <p:bldP spid="51220" grpId="0"/>
      <p:bldP spid="51221" grpId="0"/>
      <p:bldP spid="51221" grpId="1"/>
      <p:bldP spid="51222" grpId="0"/>
    </p:bld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226" name="Rectangle 2"/>
          <p:cNvSpPr>
            <a:spLocks noGrp="1" noChangeArrowheads="1"/>
          </p:cNvSpPr>
          <p:nvPr>
            <p:ph type="body" idx="1"/>
          </p:nvPr>
        </p:nvSpPr>
        <p:spPr>
          <a:xfrm>
            <a:off x="601663" y="1730375"/>
            <a:ext cx="7772400" cy="5391150"/>
          </a:xfrm>
        </p:spPr>
        <p:txBody>
          <a:bodyPr/>
          <a:lstStyle/>
          <a:p>
            <a:r>
              <a:rPr lang="en-US" sz="2400"/>
              <a:t>Approximate next CPU-burst duration</a:t>
            </a:r>
          </a:p>
          <a:p>
            <a:pPr lvl="1"/>
            <a:r>
              <a:rPr lang="en-US" sz="2000"/>
              <a:t>from the durations of the previous bursts</a:t>
            </a:r>
          </a:p>
          <a:p>
            <a:pPr lvl="2"/>
            <a:r>
              <a:rPr lang="en-US" sz="2000"/>
              <a:t>The past can be a good predictor of the future</a:t>
            </a:r>
          </a:p>
          <a:p>
            <a:r>
              <a:rPr lang="en-US" sz="2400"/>
              <a:t>No need to remember entire past history</a:t>
            </a:r>
          </a:p>
          <a:p>
            <a:r>
              <a:rPr lang="en-US" sz="2400"/>
              <a:t>Use</a:t>
            </a:r>
            <a:r>
              <a:rPr lang="en-US"/>
              <a:t> </a:t>
            </a:r>
            <a:r>
              <a:rPr lang="en-US" sz="2400"/>
              <a:t>exponential average:</a:t>
            </a:r>
          </a:p>
          <a:p>
            <a:pPr>
              <a:spcBef>
                <a:spcPct val="0"/>
              </a:spcBef>
              <a:buFontTx/>
              <a:buNone/>
            </a:pPr>
            <a:r>
              <a:rPr lang="en-US">
                <a:sym typeface="Symbol" pitchFamily="18" charset="2"/>
              </a:rPr>
              <a:t>		</a:t>
            </a:r>
            <a:r>
              <a:rPr lang="en-US">
                <a:solidFill>
                  <a:srgbClr val="0099FF"/>
                </a:solidFill>
                <a:sym typeface="Symbol" pitchFamily="18" charset="2"/>
              </a:rPr>
              <a:t>t</a:t>
            </a:r>
            <a:r>
              <a:rPr lang="en-US" baseline="-25000">
                <a:solidFill>
                  <a:srgbClr val="0099FF"/>
                </a:solidFill>
                <a:sym typeface="Symbol" pitchFamily="18" charset="2"/>
              </a:rPr>
              <a:t>n</a:t>
            </a:r>
            <a:r>
              <a:rPr lang="en-US" sz="2400" baseline="-25000">
                <a:sym typeface="Symbol" pitchFamily="18" charset="2"/>
              </a:rPr>
              <a:t> </a:t>
            </a:r>
            <a:r>
              <a:rPr lang="en-US" sz="2400">
                <a:sym typeface="Symbol" pitchFamily="18" charset="2"/>
              </a:rPr>
              <a:t>duration of the n</a:t>
            </a:r>
            <a:r>
              <a:rPr lang="en-US" sz="2400" baseline="30000">
                <a:sym typeface="Symbol" pitchFamily="18" charset="2"/>
              </a:rPr>
              <a:t>th</a:t>
            </a:r>
            <a:r>
              <a:rPr lang="en-US" sz="2400">
                <a:sym typeface="Symbol" pitchFamily="18" charset="2"/>
              </a:rPr>
              <a:t> CPU burst</a:t>
            </a:r>
          </a:p>
          <a:p>
            <a:pPr>
              <a:spcBef>
                <a:spcPct val="0"/>
              </a:spcBef>
              <a:buFontTx/>
              <a:buNone/>
            </a:pPr>
            <a:r>
              <a:rPr lang="en-US" sz="2400">
                <a:sym typeface="Symbol" pitchFamily="18" charset="2"/>
              </a:rPr>
              <a:t>		</a:t>
            </a:r>
            <a:r>
              <a:rPr lang="en-US">
                <a:solidFill>
                  <a:srgbClr val="AA2E00"/>
                </a:solidFill>
                <a:sym typeface="Symbol" pitchFamily="18" charset="2"/>
              </a:rPr>
              <a:t></a:t>
            </a:r>
            <a:r>
              <a:rPr lang="en-US" baseline="-25000">
                <a:solidFill>
                  <a:srgbClr val="AA2E00"/>
                </a:solidFill>
                <a:sym typeface="Symbol" pitchFamily="18" charset="2"/>
              </a:rPr>
              <a:t>n+1</a:t>
            </a:r>
            <a:r>
              <a:rPr lang="en-US">
                <a:sym typeface="Symbol" pitchFamily="18" charset="2"/>
              </a:rPr>
              <a:t> </a:t>
            </a:r>
            <a:r>
              <a:rPr lang="en-US" sz="2400">
                <a:sym typeface="Symbol" pitchFamily="18" charset="2"/>
              </a:rPr>
              <a:t>predicted duration of the (n+1)</a:t>
            </a:r>
            <a:r>
              <a:rPr lang="en-US" sz="2400" baseline="30000">
                <a:sym typeface="Symbol" pitchFamily="18" charset="2"/>
              </a:rPr>
              <a:t>st</a:t>
            </a:r>
            <a:r>
              <a:rPr lang="en-US" sz="2400">
                <a:sym typeface="Symbol" pitchFamily="18" charset="2"/>
              </a:rPr>
              <a:t> CPU burst </a:t>
            </a:r>
            <a:endParaRPr lang="en-US">
              <a:sym typeface="Symbol" pitchFamily="18" charset="2"/>
            </a:endParaRPr>
          </a:p>
          <a:p>
            <a:pPr>
              <a:spcBef>
                <a:spcPct val="0"/>
              </a:spcBef>
              <a:buFontTx/>
              <a:buNone/>
            </a:pPr>
            <a:r>
              <a:rPr lang="en-US">
                <a:sym typeface="Symbol" pitchFamily="18" charset="2"/>
              </a:rPr>
              <a:t>			</a:t>
            </a:r>
            <a:r>
              <a:rPr lang="en-US">
                <a:solidFill>
                  <a:srgbClr val="AA2E00"/>
                </a:solidFill>
                <a:sym typeface="Symbol" pitchFamily="18" charset="2"/>
              </a:rPr>
              <a:t></a:t>
            </a:r>
            <a:r>
              <a:rPr lang="en-US" baseline="-25000">
                <a:solidFill>
                  <a:srgbClr val="AA2E00"/>
                </a:solidFill>
                <a:sym typeface="Symbol" pitchFamily="18" charset="2"/>
              </a:rPr>
              <a:t>n+1</a:t>
            </a:r>
            <a:r>
              <a:rPr lang="en-US">
                <a:sym typeface="Symbol" pitchFamily="18" charset="2"/>
              </a:rPr>
              <a:t> = </a:t>
            </a:r>
            <a:r>
              <a:rPr lang="en-US">
                <a:solidFill>
                  <a:srgbClr val="D5006C"/>
                </a:solidFill>
                <a:sym typeface="Symbol" pitchFamily="18" charset="2"/>
              </a:rPr>
              <a:t></a:t>
            </a:r>
            <a:r>
              <a:rPr lang="en-US">
                <a:sym typeface="Symbol" pitchFamily="18" charset="2"/>
              </a:rPr>
              <a:t> </a:t>
            </a:r>
            <a:r>
              <a:rPr lang="en-US">
                <a:solidFill>
                  <a:srgbClr val="0099FF"/>
                </a:solidFill>
                <a:sym typeface="Symbol" pitchFamily="18" charset="2"/>
              </a:rPr>
              <a:t>t</a:t>
            </a:r>
            <a:r>
              <a:rPr lang="en-US" baseline="-25000">
                <a:solidFill>
                  <a:srgbClr val="0099FF"/>
                </a:solidFill>
                <a:sym typeface="Symbol" pitchFamily="18" charset="2"/>
              </a:rPr>
              <a:t>n</a:t>
            </a:r>
            <a:r>
              <a:rPr lang="en-US">
                <a:sym typeface="Symbol" pitchFamily="18" charset="2"/>
              </a:rPr>
              <a:t> + (1- </a:t>
            </a:r>
            <a:r>
              <a:rPr lang="en-US">
                <a:solidFill>
                  <a:srgbClr val="D5006C"/>
                </a:solidFill>
                <a:sym typeface="Symbol" pitchFamily="18" charset="2"/>
              </a:rPr>
              <a:t></a:t>
            </a:r>
            <a:r>
              <a:rPr lang="en-US">
                <a:sym typeface="Symbol" pitchFamily="18" charset="2"/>
              </a:rPr>
              <a:t>) </a:t>
            </a:r>
            <a:r>
              <a:rPr lang="en-US">
                <a:solidFill>
                  <a:srgbClr val="993300"/>
                </a:solidFill>
                <a:sym typeface="Symbol" pitchFamily="18" charset="2"/>
              </a:rPr>
              <a:t></a:t>
            </a:r>
            <a:r>
              <a:rPr lang="en-US" baseline="-25000">
                <a:solidFill>
                  <a:srgbClr val="993300"/>
                </a:solidFill>
                <a:sym typeface="Symbol" pitchFamily="18" charset="2"/>
              </a:rPr>
              <a:t>n</a:t>
            </a:r>
          </a:p>
          <a:p>
            <a:pPr lvl="2">
              <a:buFontTx/>
              <a:buNone/>
            </a:pPr>
            <a:r>
              <a:rPr lang="en-US">
                <a:sym typeface="Symbol" pitchFamily="18" charset="2"/>
              </a:rPr>
              <a:t>		where 0  </a:t>
            </a:r>
            <a:r>
              <a:rPr lang="en-US">
                <a:solidFill>
                  <a:srgbClr val="D5006C"/>
                </a:solidFill>
                <a:sym typeface="Symbol" pitchFamily="18" charset="2"/>
              </a:rPr>
              <a:t></a:t>
            </a:r>
            <a:r>
              <a:rPr lang="en-US">
                <a:sym typeface="Symbol" pitchFamily="18" charset="2"/>
              </a:rPr>
              <a:t>  1</a:t>
            </a:r>
          </a:p>
          <a:p>
            <a:pPr lvl="2">
              <a:buFontTx/>
              <a:buNone/>
            </a:pPr>
            <a:r>
              <a:rPr lang="en-US">
                <a:solidFill>
                  <a:srgbClr val="D5006C"/>
                </a:solidFill>
                <a:sym typeface="Symbol" pitchFamily="18" charset="2"/>
              </a:rPr>
              <a:t></a:t>
            </a:r>
            <a:r>
              <a:rPr lang="en-US">
                <a:sym typeface="Symbol" pitchFamily="18" charset="2"/>
              </a:rPr>
              <a:t> determines the weight placed on past behavior</a:t>
            </a:r>
          </a:p>
        </p:txBody>
      </p:sp>
      <p:sp>
        <p:nvSpPr>
          <p:cNvPr id="52227" name="Rectangle 3"/>
          <p:cNvSpPr>
            <a:spLocks noChangeArrowheads="1"/>
          </p:cNvSpPr>
          <p:nvPr/>
        </p:nvSpPr>
        <p:spPr bwMode="auto">
          <a:xfrm>
            <a:off x="836613" y="379413"/>
            <a:ext cx="7772400" cy="1143000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lIns="92407" tIns="45421" rIns="92407" bIns="45421" anchor="b"/>
          <a:lstStyle/>
          <a:p>
            <a:pPr algn="ctr" defTabSz="911225" eaLnBrk="0" hangingPunct="0"/>
            <a:r>
              <a:rPr lang="en-US" sz="4400">
                <a:solidFill>
                  <a:srgbClr val="0000FF"/>
                </a:solidFill>
              </a:rPr>
              <a:t>Shortest Job First Prediction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226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226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226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226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226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250" name="Rectangle 2"/>
          <p:cNvSpPr>
            <a:spLocks noGrp="1" noChangeArrowheads="1"/>
          </p:cNvSpPr>
          <p:nvPr>
            <p:ph type="title"/>
          </p:nvPr>
        </p:nvSpPr>
        <p:spPr>
          <a:noFill/>
          <a:ln/>
        </p:spPr>
        <p:txBody>
          <a:bodyPr lIns="92407" tIns="45421" rIns="92407" bIns="45421" anchor="b"/>
          <a:lstStyle/>
          <a:p>
            <a:r>
              <a:rPr lang="en-US">
                <a:solidFill>
                  <a:srgbClr val="0000FF"/>
                </a:solidFill>
              </a:rPr>
              <a:t>Priority Scheduling</a:t>
            </a:r>
          </a:p>
        </p:txBody>
      </p:sp>
      <p:sp>
        <p:nvSpPr>
          <p:cNvPr id="53251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 lIns="92407" tIns="45421" rIns="92407" bIns="45421"/>
          <a:lstStyle/>
          <a:p>
            <a:r>
              <a:rPr lang="en-US" sz="2400" b="1" u="sng">
                <a:solidFill>
                  <a:srgbClr val="FF3300"/>
                </a:solidFill>
              </a:rPr>
              <a:t>Priority Scheduling</a:t>
            </a:r>
          </a:p>
          <a:p>
            <a:pPr lvl="1"/>
            <a:r>
              <a:rPr lang="en-US" sz="2000"/>
              <a:t>Choose next job based on priority</a:t>
            </a:r>
          </a:p>
          <a:p>
            <a:pPr lvl="1"/>
            <a:r>
              <a:rPr lang="en-US" sz="2000"/>
              <a:t>For SJF, priority = expected CPU burst</a:t>
            </a:r>
          </a:p>
          <a:p>
            <a:pPr lvl="1"/>
            <a:r>
              <a:rPr lang="en-US" sz="2000"/>
              <a:t>Can be either preemptive or non-preemptive</a:t>
            </a:r>
            <a:endParaRPr lang="en-US" sz="2000" b="1"/>
          </a:p>
          <a:p>
            <a:r>
              <a:rPr lang="en-US" sz="2400" b="1">
                <a:solidFill>
                  <a:srgbClr val="000000"/>
                </a:solidFill>
              </a:rPr>
              <a:t>Problem:</a:t>
            </a:r>
          </a:p>
          <a:p>
            <a:pPr lvl="1"/>
            <a:r>
              <a:rPr lang="en-US" sz="2000">
                <a:solidFill>
                  <a:srgbClr val="000000"/>
                </a:solidFill>
              </a:rPr>
              <a:t>Starvation:  jobs can wait indefinitely</a:t>
            </a:r>
          </a:p>
          <a:p>
            <a:r>
              <a:rPr lang="en-US" sz="2400" b="1"/>
              <a:t>Solution to starvation</a:t>
            </a:r>
          </a:p>
          <a:p>
            <a:pPr lvl="1"/>
            <a:r>
              <a:rPr lang="en-US" sz="2000"/>
              <a:t>Age processes: increase priority as a function of waiting time</a:t>
            </a:r>
            <a:endParaRPr lang="en-US" sz="2000" b="1"/>
          </a:p>
        </p:txBody>
      </p:sp>
    </p:spTree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25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25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25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4274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381000"/>
            <a:ext cx="8229600" cy="1143000"/>
          </a:xfrm>
        </p:spPr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Round Robin</a:t>
            </a:r>
          </a:p>
        </p:txBody>
      </p:sp>
      <p:sp>
        <p:nvSpPr>
          <p:cNvPr id="54275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85800" y="1676400"/>
            <a:ext cx="7772400" cy="4564063"/>
          </a:xfrm>
        </p:spPr>
        <p:txBody>
          <a:bodyPr/>
          <a:lstStyle/>
          <a:p>
            <a:r>
              <a:rPr lang="en-US" sz="2400" b="1" u="sng">
                <a:solidFill>
                  <a:srgbClr val="FF3300"/>
                </a:solidFill>
              </a:rPr>
              <a:t>Round Robin</a:t>
            </a:r>
            <a:r>
              <a:rPr lang="en-US" sz="2400" b="1"/>
              <a:t> (RR)</a:t>
            </a:r>
          </a:p>
          <a:p>
            <a:pPr lvl="1"/>
            <a:r>
              <a:rPr lang="en-US" sz="2000"/>
              <a:t>Often used for timesharing</a:t>
            </a:r>
          </a:p>
          <a:p>
            <a:pPr lvl="1"/>
            <a:r>
              <a:rPr lang="en-US" sz="2000"/>
              <a:t>Ready queue is treated as a circular queue (FIFO)</a:t>
            </a:r>
          </a:p>
          <a:p>
            <a:pPr lvl="1"/>
            <a:r>
              <a:rPr lang="en-US" sz="2000"/>
              <a:t>Each process is given a time slice called a </a:t>
            </a:r>
            <a:r>
              <a:rPr lang="en-US" sz="2000" i="1"/>
              <a:t>quantum</a:t>
            </a:r>
            <a:endParaRPr lang="en-US" sz="2000"/>
          </a:p>
          <a:p>
            <a:pPr lvl="1"/>
            <a:r>
              <a:rPr lang="en-US" sz="2000"/>
              <a:t>It is run for the quantum or until it blocks</a:t>
            </a:r>
          </a:p>
          <a:p>
            <a:pPr lvl="1"/>
            <a:r>
              <a:rPr lang="en-US" sz="2000"/>
              <a:t>RR allocates the CPU uniformly (fairly) across participants. </a:t>
            </a:r>
          </a:p>
          <a:p>
            <a:pPr lvl="1"/>
            <a:r>
              <a:rPr lang="en-US" sz="2000"/>
              <a:t>If average queue length is n, each participant gets 1/n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298" name="Rectangle 2"/>
          <p:cNvSpPr>
            <a:spLocks noChangeArrowheads="1"/>
          </p:cNvSpPr>
          <p:nvPr/>
        </p:nvSpPr>
        <p:spPr bwMode="auto">
          <a:xfrm>
            <a:off x="1954213" y="4287838"/>
            <a:ext cx="5637212" cy="601662"/>
          </a:xfrm>
          <a:prstGeom prst="rect">
            <a:avLst/>
          </a:prstGeom>
          <a:solidFill>
            <a:schemeClr val="accent1"/>
          </a:solidFill>
          <a:ln w="12700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55299" name="Rectangle 3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RR with Time Quantum = 20</a:t>
            </a:r>
          </a:p>
        </p:txBody>
      </p:sp>
      <p:sp>
        <p:nvSpPr>
          <p:cNvPr id="55300" name="Rectangle 4"/>
          <p:cNvSpPr>
            <a:spLocks noGrp="1" noChangeArrowheads="1"/>
          </p:cNvSpPr>
          <p:nvPr>
            <p:ph type="body" idx="1"/>
          </p:nvPr>
        </p:nvSpPr>
        <p:spPr>
          <a:xfrm>
            <a:off x="1052513" y="1981200"/>
            <a:ext cx="7029450" cy="4114800"/>
          </a:xfrm>
        </p:spPr>
        <p:txBody>
          <a:bodyPr>
            <a:normAutofit fontScale="92500" lnSpcReduction="10000"/>
          </a:bodyPr>
          <a:lstStyle/>
          <a:p>
            <a:pPr marL="228600" indent="-228600">
              <a:lnSpc>
                <a:spcPct val="90000"/>
              </a:lnSpc>
              <a:buFontTx/>
              <a:buNone/>
              <a:tabLst>
                <a:tab pos="2222500" algn="ctr"/>
                <a:tab pos="3997325" algn="ctr"/>
              </a:tabLst>
            </a:pPr>
            <a:r>
              <a:rPr lang="en-US" sz="2400" dirty="0"/>
              <a:t>		</a:t>
            </a:r>
            <a:r>
              <a:rPr lang="en-US" sz="2400" u="sng" dirty="0"/>
              <a:t>Process</a:t>
            </a:r>
            <a:r>
              <a:rPr lang="en-US" sz="2400" dirty="0"/>
              <a:t>	</a:t>
            </a:r>
            <a:r>
              <a:rPr lang="en-US" sz="2400" u="sng" dirty="0"/>
              <a:t>Burst Time</a:t>
            </a:r>
          </a:p>
          <a:p>
            <a:pPr marL="228600" indent="-228600">
              <a:lnSpc>
                <a:spcPct val="90000"/>
              </a:lnSpc>
              <a:buFontTx/>
              <a:buNone/>
              <a:tabLst>
                <a:tab pos="2222500" algn="ctr"/>
                <a:tab pos="3997325" algn="ctr"/>
              </a:tabLst>
            </a:pPr>
            <a:r>
              <a:rPr lang="en-US" sz="2400" i="1" dirty="0"/>
              <a:t>		P</a:t>
            </a:r>
            <a:r>
              <a:rPr lang="en-US" sz="2400" i="1" baseline="-25000" dirty="0"/>
              <a:t>1	</a:t>
            </a:r>
            <a:r>
              <a:rPr lang="en-US" sz="2400" dirty="0"/>
              <a:t>53</a:t>
            </a:r>
          </a:p>
          <a:p>
            <a:pPr marL="228600" indent="-228600">
              <a:lnSpc>
                <a:spcPct val="90000"/>
              </a:lnSpc>
              <a:buFontTx/>
              <a:buNone/>
              <a:tabLst>
                <a:tab pos="2222500" algn="ctr"/>
                <a:tab pos="3997325" algn="ctr"/>
              </a:tabLst>
            </a:pPr>
            <a:r>
              <a:rPr lang="en-US" sz="2400" dirty="0"/>
              <a:t>		 </a:t>
            </a:r>
            <a:r>
              <a:rPr lang="en-US" sz="2400" i="1" dirty="0"/>
              <a:t>P</a:t>
            </a:r>
            <a:r>
              <a:rPr lang="en-US" sz="2400" i="1" baseline="-25000" dirty="0"/>
              <a:t>2	 </a:t>
            </a:r>
            <a:r>
              <a:rPr lang="en-US" sz="2400" dirty="0"/>
              <a:t>17</a:t>
            </a:r>
          </a:p>
          <a:p>
            <a:pPr marL="228600" indent="-228600">
              <a:lnSpc>
                <a:spcPct val="90000"/>
              </a:lnSpc>
              <a:buFontTx/>
              <a:buNone/>
              <a:tabLst>
                <a:tab pos="2222500" algn="ctr"/>
                <a:tab pos="3997325" algn="ctr"/>
              </a:tabLst>
            </a:pPr>
            <a:r>
              <a:rPr lang="en-US" sz="2400" dirty="0"/>
              <a:t>		 </a:t>
            </a:r>
            <a:r>
              <a:rPr lang="en-US" sz="2400" i="1" dirty="0"/>
              <a:t>P</a:t>
            </a:r>
            <a:r>
              <a:rPr lang="en-US" sz="2400" i="1" baseline="-25000" dirty="0"/>
              <a:t>3	</a:t>
            </a:r>
            <a:r>
              <a:rPr lang="en-US" sz="2400" dirty="0"/>
              <a:t>68</a:t>
            </a:r>
          </a:p>
          <a:p>
            <a:pPr marL="228600" indent="-228600">
              <a:lnSpc>
                <a:spcPct val="90000"/>
              </a:lnSpc>
              <a:buFontTx/>
              <a:buNone/>
              <a:tabLst>
                <a:tab pos="2222500" algn="ctr"/>
                <a:tab pos="3997325" algn="ctr"/>
              </a:tabLst>
            </a:pPr>
            <a:r>
              <a:rPr lang="en-US" sz="2400" dirty="0"/>
              <a:t>		 </a:t>
            </a:r>
            <a:r>
              <a:rPr lang="en-US" sz="2400" i="1" dirty="0"/>
              <a:t>P</a:t>
            </a:r>
            <a:r>
              <a:rPr lang="en-US" sz="2400" i="1" baseline="-25000" dirty="0"/>
              <a:t>4	 </a:t>
            </a:r>
            <a:r>
              <a:rPr lang="en-US" sz="2400" dirty="0"/>
              <a:t>24</a:t>
            </a:r>
          </a:p>
          <a:p>
            <a:pPr marL="228600" indent="-228600">
              <a:lnSpc>
                <a:spcPct val="90000"/>
              </a:lnSpc>
              <a:tabLst>
                <a:tab pos="2222500" algn="ctr"/>
                <a:tab pos="3997325" algn="ctr"/>
              </a:tabLst>
            </a:pPr>
            <a:r>
              <a:rPr lang="en-US" sz="2400" dirty="0"/>
              <a:t>The Gantt chart is: </a:t>
            </a:r>
            <a:br>
              <a:rPr lang="en-US" sz="2400" dirty="0"/>
            </a:br>
            <a:r>
              <a:rPr lang="en-US" sz="2400" dirty="0"/>
              <a:t/>
            </a:r>
            <a:br>
              <a:rPr lang="en-US" sz="2400" dirty="0"/>
            </a:br>
            <a:r>
              <a:rPr lang="en-US" sz="2400" dirty="0"/>
              <a:t/>
            </a:r>
            <a:br>
              <a:rPr lang="en-US" sz="2400" dirty="0"/>
            </a:br>
            <a:r>
              <a:rPr lang="en-US" sz="2400" dirty="0"/>
              <a:t/>
            </a:r>
            <a:br>
              <a:rPr lang="en-US" sz="2400" dirty="0"/>
            </a:br>
            <a:r>
              <a:rPr lang="en-US" sz="2400" dirty="0"/>
              <a:t/>
            </a:r>
            <a:br>
              <a:rPr lang="en-US" sz="2400" dirty="0"/>
            </a:br>
            <a:endParaRPr lang="en-US" sz="2400" dirty="0"/>
          </a:p>
          <a:p>
            <a:pPr marL="228600" indent="-228600">
              <a:lnSpc>
                <a:spcPct val="90000"/>
              </a:lnSpc>
              <a:tabLst>
                <a:tab pos="2222500" algn="ctr"/>
                <a:tab pos="3997325" algn="ctr"/>
              </a:tabLst>
            </a:pPr>
            <a:r>
              <a:rPr lang="en-US" sz="2400" dirty="0"/>
              <a:t>Higher average turnaround than SJF, </a:t>
            </a:r>
          </a:p>
          <a:p>
            <a:pPr marL="228600" indent="-228600">
              <a:lnSpc>
                <a:spcPct val="90000"/>
              </a:lnSpc>
              <a:tabLst>
                <a:tab pos="2222500" algn="ctr"/>
                <a:tab pos="3997325" algn="ctr"/>
              </a:tabLst>
            </a:pPr>
            <a:r>
              <a:rPr lang="en-US" sz="2400" dirty="0"/>
              <a:t>But better response time</a:t>
            </a:r>
          </a:p>
        </p:txBody>
      </p:sp>
      <p:grpSp>
        <p:nvGrpSpPr>
          <p:cNvPr id="2" name="Group 5"/>
          <p:cNvGrpSpPr>
            <a:grpSpLocks/>
          </p:cNvGrpSpPr>
          <p:nvPr/>
        </p:nvGrpSpPr>
        <p:grpSpPr bwMode="auto">
          <a:xfrm>
            <a:off x="1828800" y="4191000"/>
            <a:ext cx="5638800" cy="609600"/>
            <a:chOff x="1152" y="2736"/>
            <a:chExt cx="2880" cy="288"/>
          </a:xfrm>
        </p:grpSpPr>
        <p:sp>
          <p:nvSpPr>
            <p:cNvPr id="55302" name="Rectangle 6"/>
            <p:cNvSpPr>
              <a:spLocks noChangeArrowheads="1"/>
            </p:cNvSpPr>
            <p:nvPr/>
          </p:nvSpPr>
          <p:spPr bwMode="auto">
            <a:xfrm>
              <a:off x="1152" y="2736"/>
              <a:ext cx="288" cy="288"/>
            </a:xfrm>
            <a:prstGeom prst="rect">
              <a:avLst/>
            </a:prstGeom>
            <a:solidFill>
              <a:srgbClr val="99CCFF"/>
            </a:solidFill>
            <a:ln w="2857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lIns="91423" tIns="45712" rIns="91423" bIns="45712" anchor="ctr"/>
            <a:lstStyle/>
            <a:p>
              <a:pPr algn="ctr" eaLnBrk="0" hangingPunct="0"/>
              <a:r>
                <a:rPr lang="en-US" b="1">
                  <a:latin typeface="Helvetica" pitchFamily="34" charset="0"/>
                </a:rPr>
                <a:t>P</a:t>
              </a:r>
              <a:r>
                <a:rPr lang="en-US" b="1" baseline="-25000">
                  <a:latin typeface="Helvetica" pitchFamily="34" charset="0"/>
                </a:rPr>
                <a:t>1</a:t>
              </a:r>
              <a:endParaRPr lang="en-US" b="1">
                <a:latin typeface="Helvetica" pitchFamily="34" charset="0"/>
              </a:endParaRPr>
            </a:p>
          </p:txBody>
        </p:sp>
        <p:sp>
          <p:nvSpPr>
            <p:cNvPr id="55303" name="Rectangle 7"/>
            <p:cNvSpPr>
              <a:spLocks noChangeArrowheads="1"/>
            </p:cNvSpPr>
            <p:nvPr/>
          </p:nvSpPr>
          <p:spPr bwMode="auto">
            <a:xfrm>
              <a:off x="1440" y="2736"/>
              <a:ext cx="288" cy="288"/>
            </a:xfrm>
            <a:prstGeom prst="rect">
              <a:avLst/>
            </a:prstGeom>
            <a:solidFill>
              <a:srgbClr val="99CCFF"/>
            </a:solidFill>
            <a:ln w="2857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lIns="91423" tIns="45712" rIns="91423" bIns="45712" anchor="ctr"/>
            <a:lstStyle/>
            <a:p>
              <a:pPr algn="ctr" eaLnBrk="0" hangingPunct="0"/>
              <a:r>
                <a:rPr lang="en-US" b="1">
                  <a:latin typeface="Helvetica" pitchFamily="34" charset="0"/>
                </a:rPr>
                <a:t>P</a:t>
              </a:r>
              <a:r>
                <a:rPr lang="en-US" b="1" baseline="-25000">
                  <a:latin typeface="Helvetica" pitchFamily="34" charset="0"/>
                </a:rPr>
                <a:t>2</a:t>
              </a:r>
            </a:p>
          </p:txBody>
        </p:sp>
        <p:sp>
          <p:nvSpPr>
            <p:cNvPr id="55304" name="Rectangle 8"/>
            <p:cNvSpPr>
              <a:spLocks noChangeArrowheads="1"/>
            </p:cNvSpPr>
            <p:nvPr/>
          </p:nvSpPr>
          <p:spPr bwMode="auto">
            <a:xfrm>
              <a:off x="1728" y="2736"/>
              <a:ext cx="288" cy="288"/>
            </a:xfrm>
            <a:prstGeom prst="rect">
              <a:avLst/>
            </a:prstGeom>
            <a:solidFill>
              <a:srgbClr val="99CCFF"/>
            </a:solidFill>
            <a:ln w="2857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lIns="91423" tIns="45712" rIns="91423" bIns="45712" anchor="ctr"/>
            <a:lstStyle/>
            <a:p>
              <a:pPr algn="ctr" eaLnBrk="0" hangingPunct="0"/>
              <a:r>
                <a:rPr lang="en-US" b="1">
                  <a:latin typeface="Helvetica" pitchFamily="34" charset="0"/>
                </a:rPr>
                <a:t>P</a:t>
              </a:r>
              <a:r>
                <a:rPr lang="en-US" b="1" baseline="-25000">
                  <a:latin typeface="Helvetica" pitchFamily="34" charset="0"/>
                </a:rPr>
                <a:t>3</a:t>
              </a:r>
            </a:p>
          </p:txBody>
        </p:sp>
        <p:sp>
          <p:nvSpPr>
            <p:cNvPr id="55305" name="Rectangle 9"/>
            <p:cNvSpPr>
              <a:spLocks noChangeArrowheads="1"/>
            </p:cNvSpPr>
            <p:nvPr/>
          </p:nvSpPr>
          <p:spPr bwMode="auto">
            <a:xfrm>
              <a:off x="2016" y="2736"/>
              <a:ext cx="288" cy="288"/>
            </a:xfrm>
            <a:prstGeom prst="rect">
              <a:avLst/>
            </a:prstGeom>
            <a:solidFill>
              <a:srgbClr val="99CCFF"/>
            </a:solidFill>
            <a:ln w="2857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lIns="91423" tIns="45712" rIns="91423" bIns="45712" anchor="ctr"/>
            <a:lstStyle/>
            <a:p>
              <a:pPr algn="ctr" eaLnBrk="0" hangingPunct="0"/>
              <a:r>
                <a:rPr lang="en-US" b="1">
                  <a:latin typeface="Helvetica" pitchFamily="34" charset="0"/>
                </a:rPr>
                <a:t>P</a:t>
              </a:r>
              <a:r>
                <a:rPr lang="en-US" b="1" baseline="-25000">
                  <a:latin typeface="Helvetica" pitchFamily="34" charset="0"/>
                </a:rPr>
                <a:t>4</a:t>
              </a:r>
            </a:p>
          </p:txBody>
        </p:sp>
        <p:sp>
          <p:nvSpPr>
            <p:cNvPr id="55306" name="Rectangle 10"/>
            <p:cNvSpPr>
              <a:spLocks noChangeArrowheads="1"/>
            </p:cNvSpPr>
            <p:nvPr/>
          </p:nvSpPr>
          <p:spPr bwMode="auto">
            <a:xfrm>
              <a:off x="2304" y="2736"/>
              <a:ext cx="288" cy="288"/>
            </a:xfrm>
            <a:prstGeom prst="rect">
              <a:avLst/>
            </a:prstGeom>
            <a:solidFill>
              <a:srgbClr val="99CCFF"/>
            </a:solidFill>
            <a:ln w="2857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lIns="91423" tIns="45712" rIns="91423" bIns="45712" anchor="ctr"/>
            <a:lstStyle/>
            <a:p>
              <a:pPr algn="ctr" eaLnBrk="0" hangingPunct="0"/>
              <a:r>
                <a:rPr lang="en-US" b="1">
                  <a:latin typeface="Helvetica" pitchFamily="34" charset="0"/>
                </a:rPr>
                <a:t>P</a:t>
              </a:r>
              <a:r>
                <a:rPr lang="en-US" b="1" baseline="-25000">
                  <a:latin typeface="Helvetica" pitchFamily="34" charset="0"/>
                </a:rPr>
                <a:t>1</a:t>
              </a:r>
            </a:p>
          </p:txBody>
        </p:sp>
        <p:sp>
          <p:nvSpPr>
            <p:cNvPr id="55307" name="Rectangle 11"/>
            <p:cNvSpPr>
              <a:spLocks noChangeArrowheads="1"/>
            </p:cNvSpPr>
            <p:nvPr/>
          </p:nvSpPr>
          <p:spPr bwMode="auto">
            <a:xfrm>
              <a:off x="2592" y="2736"/>
              <a:ext cx="288" cy="288"/>
            </a:xfrm>
            <a:prstGeom prst="rect">
              <a:avLst/>
            </a:prstGeom>
            <a:solidFill>
              <a:srgbClr val="99CCFF"/>
            </a:solidFill>
            <a:ln w="2857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lIns="91423" tIns="45712" rIns="91423" bIns="45712" anchor="ctr"/>
            <a:lstStyle/>
            <a:p>
              <a:pPr algn="ctr" eaLnBrk="0" hangingPunct="0"/>
              <a:r>
                <a:rPr lang="en-US" b="1">
                  <a:latin typeface="Helvetica" pitchFamily="34" charset="0"/>
                </a:rPr>
                <a:t>P</a:t>
              </a:r>
              <a:r>
                <a:rPr lang="en-US" b="1" baseline="-25000">
                  <a:latin typeface="Helvetica" pitchFamily="34" charset="0"/>
                </a:rPr>
                <a:t>3</a:t>
              </a:r>
            </a:p>
          </p:txBody>
        </p:sp>
        <p:sp>
          <p:nvSpPr>
            <p:cNvPr id="55308" name="Rectangle 12"/>
            <p:cNvSpPr>
              <a:spLocks noChangeArrowheads="1"/>
            </p:cNvSpPr>
            <p:nvPr/>
          </p:nvSpPr>
          <p:spPr bwMode="auto">
            <a:xfrm>
              <a:off x="2880" y="2736"/>
              <a:ext cx="288" cy="288"/>
            </a:xfrm>
            <a:prstGeom prst="rect">
              <a:avLst/>
            </a:prstGeom>
            <a:solidFill>
              <a:srgbClr val="99CCFF"/>
            </a:solidFill>
            <a:ln w="2857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lIns="91423" tIns="45712" rIns="91423" bIns="45712" anchor="ctr"/>
            <a:lstStyle/>
            <a:p>
              <a:pPr algn="ctr" eaLnBrk="0" hangingPunct="0"/>
              <a:r>
                <a:rPr lang="en-US" b="1">
                  <a:latin typeface="Helvetica" pitchFamily="34" charset="0"/>
                </a:rPr>
                <a:t>P</a:t>
              </a:r>
              <a:r>
                <a:rPr lang="en-US" b="1" baseline="-25000">
                  <a:latin typeface="Helvetica" pitchFamily="34" charset="0"/>
                </a:rPr>
                <a:t>4</a:t>
              </a:r>
            </a:p>
          </p:txBody>
        </p:sp>
        <p:sp>
          <p:nvSpPr>
            <p:cNvPr id="55309" name="Rectangle 13"/>
            <p:cNvSpPr>
              <a:spLocks noChangeArrowheads="1"/>
            </p:cNvSpPr>
            <p:nvPr/>
          </p:nvSpPr>
          <p:spPr bwMode="auto">
            <a:xfrm>
              <a:off x="3168" y="2736"/>
              <a:ext cx="288" cy="288"/>
            </a:xfrm>
            <a:prstGeom prst="rect">
              <a:avLst/>
            </a:prstGeom>
            <a:solidFill>
              <a:srgbClr val="99CCFF"/>
            </a:solidFill>
            <a:ln w="2857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lIns="91423" tIns="45712" rIns="91423" bIns="45712" anchor="ctr"/>
            <a:lstStyle/>
            <a:p>
              <a:pPr algn="ctr" eaLnBrk="0" hangingPunct="0"/>
              <a:r>
                <a:rPr lang="en-US" b="1">
                  <a:latin typeface="Helvetica" pitchFamily="34" charset="0"/>
                </a:rPr>
                <a:t>P</a:t>
              </a:r>
              <a:r>
                <a:rPr lang="en-US" b="1" baseline="-25000">
                  <a:latin typeface="Helvetica" pitchFamily="34" charset="0"/>
                </a:rPr>
                <a:t>1</a:t>
              </a:r>
            </a:p>
          </p:txBody>
        </p:sp>
        <p:sp>
          <p:nvSpPr>
            <p:cNvPr id="55310" name="Rectangle 14"/>
            <p:cNvSpPr>
              <a:spLocks noChangeArrowheads="1"/>
            </p:cNvSpPr>
            <p:nvPr/>
          </p:nvSpPr>
          <p:spPr bwMode="auto">
            <a:xfrm>
              <a:off x="3456" y="2736"/>
              <a:ext cx="288" cy="288"/>
            </a:xfrm>
            <a:prstGeom prst="rect">
              <a:avLst/>
            </a:prstGeom>
            <a:solidFill>
              <a:srgbClr val="99CCFF"/>
            </a:solidFill>
            <a:ln w="2857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lIns="91423" tIns="45712" rIns="91423" bIns="45712" anchor="ctr"/>
            <a:lstStyle/>
            <a:p>
              <a:pPr algn="ctr" eaLnBrk="0" hangingPunct="0"/>
              <a:r>
                <a:rPr lang="en-US" b="1">
                  <a:latin typeface="Helvetica" pitchFamily="34" charset="0"/>
                </a:rPr>
                <a:t>P</a:t>
              </a:r>
              <a:r>
                <a:rPr lang="en-US" b="1" baseline="-25000">
                  <a:latin typeface="Helvetica" pitchFamily="34" charset="0"/>
                </a:rPr>
                <a:t>3</a:t>
              </a:r>
            </a:p>
          </p:txBody>
        </p:sp>
        <p:sp>
          <p:nvSpPr>
            <p:cNvPr id="55311" name="Rectangle 15"/>
            <p:cNvSpPr>
              <a:spLocks noChangeArrowheads="1"/>
            </p:cNvSpPr>
            <p:nvPr/>
          </p:nvSpPr>
          <p:spPr bwMode="auto">
            <a:xfrm>
              <a:off x="3744" y="2736"/>
              <a:ext cx="288" cy="288"/>
            </a:xfrm>
            <a:prstGeom prst="rect">
              <a:avLst/>
            </a:prstGeom>
            <a:solidFill>
              <a:srgbClr val="99CCFF"/>
            </a:solidFill>
            <a:ln w="2857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lIns="91423" tIns="45712" rIns="91423" bIns="45712" anchor="ctr"/>
            <a:lstStyle/>
            <a:p>
              <a:pPr algn="ctr" eaLnBrk="0" hangingPunct="0"/>
              <a:r>
                <a:rPr lang="en-US" b="1">
                  <a:latin typeface="Helvetica" pitchFamily="34" charset="0"/>
                </a:rPr>
                <a:t>P</a:t>
              </a:r>
              <a:r>
                <a:rPr lang="en-US" b="1" baseline="-25000">
                  <a:latin typeface="Helvetica" pitchFamily="34" charset="0"/>
                </a:rPr>
                <a:t>3</a:t>
              </a:r>
            </a:p>
          </p:txBody>
        </p:sp>
      </p:grpSp>
      <p:sp>
        <p:nvSpPr>
          <p:cNvPr id="55312" name="Text Box 16"/>
          <p:cNvSpPr txBox="1">
            <a:spLocks noChangeArrowheads="1"/>
          </p:cNvSpPr>
          <p:nvPr/>
        </p:nvSpPr>
        <p:spPr bwMode="auto">
          <a:xfrm>
            <a:off x="1728788" y="4889500"/>
            <a:ext cx="306387" cy="3619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1423" tIns="45712" rIns="91423" bIns="45712" anchor="ctr">
            <a:spAutoFit/>
          </a:bodyPr>
          <a:lstStyle/>
          <a:p>
            <a:pPr algn="ctr" eaLnBrk="0" hangingPunct="0">
              <a:spcBef>
                <a:spcPct val="50000"/>
              </a:spcBef>
            </a:pPr>
            <a:r>
              <a:rPr lang="en-US" b="1">
                <a:latin typeface="Helvetica" pitchFamily="34" charset="0"/>
              </a:rPr>
              <a:t>0</a:t>
            </a:r>
          </a:p>
        </p:txBody>
      </p:sp>
      <p:sp>
        <p:nvSpPr>
          <p:cNvPr id="55313" name="Text Box 17"/>
          <p:cNvSpPr txBox="1">
            <a:spLocks noChangeArrowheads="1"/>
          </p:cNvSpPr>
          <p:nvPr/>
        </p:nvSpPr>
        <p:spPr bwMode="auto">
          <a:xfrm>
            <a:off x="2200275" y="4889500"/>
            <a:ext cx="431800" cy="3619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1423" tIns="45712" rIns="91423" bIns="45712" anchor="ctr">
            <a:spAutoFit/>
          </a:bodyPr>
          <a:lstStyle/>
          <a:p>
            <a:pPr algn="ctr" eaLnBrk="0" hangingPunct="0">
              <a:spcBef>
                <a:spcPct val="50000"/>
              </a:spcBef>
            </a:pPr>
            <a:r>
              <a:rPr lang="en-US" b="1">
                <a:latin typeface="Helvetica" pitchFamily="34" charset="0"/>
              </a:rPr>
              <a:t>20</a:t>
            </a:r>
          </a:p>
        </p:txBody>
      </p:sp>
      <p:sp>
        <p:nvSpPr>
          <p:cNvPr id="55314" name="Text Box 18"/>
          <p:cNvSpPr txBox="1">
            <a:spLocks noChangeArrowheads="1"/>
          </p:cNvSpPr>
          <p:nvPr/>
        </p:nvSpPr>
        <p:spPr bwMode="auto">
          <a:xfrm>
            <a:off x="2732088" y="4889500"/>
            <a:ext cx="431800" cy="3619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1423" tIns="45712" rIns="91423" bIns="45712" anchor="ctr">
            <a:spAutoFit/>
          </a:bodyPr>
          <a:lstStyle/>
          <a:p>
            <a:pPr algn="ctr" eaLnBrk="0" hangingPunct="0">
              <a:spcBef>
                <a:spcPct val="50000"/>
              </a:spcBef>
            </a:pPr>
            <a:r>
              <a:rPr lang="en-US" b="1">
                <a:latin typeface="Helvetica" pitchFamily="34" charset="0"/>
              </a:rPr>
              <a:t>37</a:t>
            </a:r>
          </a:p>
        </p:txBody>
      </p:sp>
      <p:sp>
        <p:nvSpPr>
          <p:cNvPr id="55315" name="Text Box 19"/>
          <p:cNvSpPr txBox="1">
            <a:spLocks noChangeArrowheads="1"/>
          </p:cNvSpPr>
          <p:nvPr/>
        </p:nvSpPr>
        <p:spPr bwMode="auto">
          <a:xfrm>
            <a:off x="3336925" y="4889500"/>
            <a:ext cx="431800" cy="3619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1423" tIns="45712" rIns="91423" bIns="45712" anchor="ctr">
            <a:spAutoFit/>
          </a:bodyPr>
          <a:lstStyle/>
          <a:p>
            <a:pPr algn="ctr" eaLnBrk="0" hangingPunct="0">
              <a:spcBef>
                <a:spcPct val="50000"/>
              </a:spcBef>
            </a:pPr>
            <a:r>
              <a:rPr lang="en-US" b="1">
                <a:latin typeface="Helvetica" pitchFamily="34" charset="0"/>
              </a:rPr>
              <a:t>57</a:t>
            </a:r>
          </a:p>
        </p:txBody>
      </p:sp>
      <p:sp>
        <p:nvSpPr>
          <p:cNvPr id="55316" name="Text Box 20"/>
          <p:cNvSpPr txBox="1">
            <a:spLocks noChangeArrowheads="1"/>
          </p:cNvSpPr>
          <p:nvPr/>
        </p:nvSpPr>
        <p:spPr bwMode="auto">
          <a:xfrm>
            <a:off x="3951288" y="4889500"/>
            <a:ext cx="433387" cy="3619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1423" tIns="45712" rIns="91423" bIns="45712" anchor="ctr">
            <a:spAutoFit/>
          </a:bodyPr>
          <a:lstStyle/>
          <a:p>
            <a:pPr algn="ctr" eaLnBrk="0" hangingPunct="0">
              <a:spcBef>
                <a:spcPct val="50000"/>
              </a:spcBef>
            </a:pPr>
            <a:r>
              <a:rPr lang="en-US" b="1">
                <a:latin typeface="Helvetica" pitchFamily="34" charset="0"/>
              </a:rPr>
              <a:t>77</a:t>
            </a:r>
          </a:p>
        </p:txBody>
      </p:sp>
      <p:sp>
        <p:nvSpPr>
          <p:cNvPr id="55317" name="Text Box 21"/>
          <p:cNvSpPr txBox="1">
            <a:spLocks noChangeArrowheads="1"/>
          </p:cNvSpPr>
          <p:nvPr/>
        </p:nvSpPr>
        <p:spPr bwMode="auto">
          <a:xfrm>
            <a:off x="4486275" y="4889500"/>
            <a:ext cx="431800" cy="3619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1423" tIns="45712" rIns="91423" bIns="45712" anchor="ctr">
            <a:spAutoFit/>
          </a:bodyPr>
          <a:lstStyle/>
          <a:p>
            <a:pPr algn="ctr" eaLnBrk="0" hangingPunct="0">
              <a:spcBef>
                <a:spcPct val="50000"/>
              </a:spcBef>
            </a:pPr>
            <a:r>
              <a:rPr lang="en-US" b="1">
                <a:latin typeface="Helvetica" pitchFamily="34" charset="0"/>
              </a:rPr>
              <a:t>97</a:t>
            </a:r>
          </a:p>
        </p:txBody>
      </p:sp>
      <p:sp>
        <p:nvSpPr>
          <p:cNvPr id="55318" name="Text Box 22"/>
          <p:cNvSpPr txBox="1">
            <a:spLocks noChangeArrowheads="1"/>
          </p:cNvSpPr>
          <p:nvPr/>
        </p:nvSpPr>
        <p:spPr bwMode="auto">
          <a:xfrm>
            <a:off x="4956175" y="4889500"/>
            <a:ext cx="557213" cy="3619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1423" tIns="45712" rIns="91423" bIns="45712" anchor="ctr">
            <a:spAutoFit/>
          </a:bodyPr>
          <a:lstStyle/>
          <a:p>
            <a:pPr algn="ctr" eaLnBrk="0" hangingPunct="0">
              <a:spcBef>
                <a:spcPct val="50000"/>
              </a:spcBef>
            </a:pPr>
            <a:r>
              <a:rPr lang="en-US" b="1">
                <a:latin typeface="Helvetica" pitchFamily="34" charset="0"/>
              </a:rPr>
              <a:t>117</a:t>
            </a:r>
          </a:p>
        </p:txBody>
      </p:sp>
      <p:sp>
        <p:nvSpPr>
          <p:cNvPr id="55319" name="Text Box 23"/>
          <p:cNvSpPr txBox="1">
            <a:spLocks noChangeArrowheads="1"/>
          </p:cNvSpPr>
          <p:nvPr/>
        </p:nvSpPr>
        <p:spPr bwMode="auto">
          <a:xfrm>
            <a:off x="5564188" y="4889500"/>
            <a:ext cx="557212" cy="3619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1423" tIns="45712" rIns="91423" bIns="45712" anchor="ctr">
            <a:spAutoFit/>
          </a:bodyPr>
          <a:lstStyle/>
          <a:p>
            <a:pPr algn="ctr" eaLnBrk="0" hangingPunct="0">
              <a:spcBef>
                <a:spcPct val="50000"/>
              </a:spcBef>
            </a:pPr>
            <a:r>
              <a:rPr lang="en-US" b="1">
                <a:latin typeface="Helvetica" pitchFamily="34" charset="0"/>
              </a:rPr>
              <a:t>121</a:t>
            </a:r>
          </a:p>
        </p:txBody>
      </p:sp>
      <p:sp>
        <p:nvSpPr>
          <p:cNvPr id="55320" name="Text Box 24"/>
          <p:cNvSpPr txBox="1">
            <a:spLocks noChangeArrowheads="1"/>
          </p:cNvSpPr>
          <p:nvPr/>
        </p:nvSpPr>
        <p:spPr bwMode="auto">
          <a:xfrm>
            <a:off x="6099175" y="4889500"/>
            <a:ext cx="557213" cy="3619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1423" tIns="45712" rIns="91423" bIns="45712" anchor="ctr">
            <a:spAutoFit/>
          </a:bodyPr>
          <a:lstStyle/>
          <a:p>
            <a:pPr algn="ctr" eaLnBrk="0" hangingPunct="0">
              <a:spcBef>
                <a:spcPct val="50000"/>
              </a:spcBef>
            </a:pPr>
            <a:r>
              <a:rPr lang="en-US" b="1">
                <a:latin typeface="Helvetica" pitchFamily="34" charset="0"/>
              </a:rPr>
              <a:t>134</a:t>
            </a:r>
          </a:p>
        </p:txBody>
      </p:sp>
      <p:sp>
        <p:nvSpPr>
          <p:cNvPr id="55321" name="Text Box 25"/>
          <p:cNvSpPr txBox="1">
            <a:spLocks noChangeArrowheads="1"/>
          </p:cNvSpPr>
          <p:nvPr/>
        </p:nvSpPr>
        <p:spPr bwMode="auto">
          <a:xfrm>
            <a:off x="6683375" y="4889500"/>
            <a:ext cx="557213" cy="3619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1423" tIns="45712" rIns="91423" bIns="45712" anchor="ctr">
            <a:spAutoFit/>
          </a:bodyPr>
          <a:lstStyle/>
          <a:p>
            <a:pPr algn="ctr" eaLnBrk="0" hangingPunct="0">
              <a:spcBef>
                <a:spcPct val="50000"/>
              </a:spcBef>
            </a:pPr>
            <a:r>
              <a:rPr lang="en-US" b="1">
                <a:latin typeface="Helvetica" pitchFamily="34" charset="0"/>
              </a:rPr>
              <a:t>154</a:t>
            </a:r>
          </a:p>
        </p:txBody>
      </p:sp>
      <p:sp>
        <p:nvSpPr>
          <p:cNvPr id="55322" name="Text Box 26"/>
          <p:cNvSpPr txBox="1">
            <a:spLocks noChangeArrowheads="1"/>
          </p:cNvSpPr>
          <p:nvPr/>
        </p:nvSpPr>
        <p:spPr bwMode="auto">
          <a:xfrm>
            <a:off x="7216775" y="4889500"/>
            <a:ext cx="557213" cy="3619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1423" tIns="45712" rIns="91423" bIns="45712" anchor="ctr">
            <a:spAutoFit/>
          </a:bodyPr>
          <a:lstStyle/>
          <a:p>
            <a:pPr algn="ctr" eaLnBrk="0" hangingPunct="0">
              <a:spcBef>
                <a:spcPct val="50000"/>
              </a:spcBef>
            </a:pPr>
            <a:r>
              <a:rPr lang="en-US" b="1">
                <a:latin typeface="Helvetica" pitchFamily="34" charset="0"/>
              </a:rPr>
              <a:t>162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2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3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3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3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3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3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3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3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3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3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3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3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300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300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5298" grpId="0" animBg="1"/>
      <p:bldP spid="55312" grpId="0"/>
      <p:bldP spid="55313" grpId="0"/>
      <p:bldP spid="55314" grpId="0"/>
      <p:bldP spid="55315" grpId="0"/>
      <p:bldP spid="55316" grpId="0"/>
      <p:bldP spid="55317" grpId="0"/>
      <p:bldP spid="55318" grpId="0"/>
      <p:bldP spid="55319" grpId="0"/>
      <p:bldP spid="55320" grpId="0"/>
      <p:bldP spid="55321" grpId="0"/>
      <p:bldP spid="55322" grpId="0"/>
    </p:bld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6322" name="Rectangle 2"/>
          <p:cNvSpPr>
            <a:spLocks noGrp="1" noChangeArrowheads="1"/>
          </p:cNvSpPr>
          <p:nvPr>
            <p:ph type="title"/>
          </p:nvPr>
        </p:nvSpPr>
        <p:spPr>
          <a:xfrm>
            <a:off x="152400" y="495300"/>
            <a:ext cx="8763000" cy="457200"/>
          </a:xfrm>
        </p:spPr>
        <p:txBody>
          <a:bodyPr>
            <a:normAutofit fontScale="90000"/>
          </a:bodyPr>
          <a:lstStyle/>
          <a:p>
            <a:r>
              <a:rPr lang="en-US" sz="4300">
                <a:solidFill>
                  <a:srgbClr val="0000FF"/>
                </a:solidFill>
              </a:rPr>
              <a:t>Turnaround Time w/ Time Quanta</a:t>
            </a:r>
          </a:p>
        </p:txBody>
      </p:sp>
      <p:pic>
        <p:nvPicPr>
          <p:cNvPr id="56323" name="Picture 3"/>
          <p:cNvPicPr>
            <a:picLocks noChangeAspect="1" noChangeArrowheads="1"/>
          </p:cNvPicPr>
          <p:nvPr/>
        </p:nvPicPr>
        <p:blipFill>
          <a:blip r:embed="rId2"/>
          <a:srcRect l="3073" t="676" r="2827" b="891"/>
          <a:stretch>
            <a:fillRect/>
          </a:stretch>
        </p:blipFill>
        <p:spPr bwMode="auto">
          <a:xfrm>
            <a:off x="1577975" y="1771650"/>
            <a:ext cx="6076950" cy="50863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346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304800"/>
            <a:ext cx="8229600" cy="1143000"/>
          </a:xfrm>
        </p:spPr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RR: Choice of Time Quantum</a:t>
            </a:r>
          </a:p>
        </p:txBody>
      </p:sp>
      <p:sp>
        <p:nvSpPr>
          <p:cNvPr id="57347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600200"/>
            <a:ext cx="8229600" cy="4800600"/>
          </a:xfrm>
        </p:spPr>
        <p:txBody>
          <a:bodyPr/>
          <a:lstStyle/>
          <a:p>
            <a:pPr>
              <a:lnSpc>
                <a:spcPct val="80000"/>
              </a:lnSpc>
            </a:pPr>
            <a:r>
              <a:rPr lang="en-US" sz="2400"/>
              <a:t>Performance depends on length of the timeslice</a:t>
            </a:r>
          </a:p>
          <a:p>
            <a:pPr lvl="1">
              <a:lnSpc>
                <a:spcPct val="80000"/>
              </a:lnSpc>
            </a:pPr>
            <a:r>
              <a:rPr lang="en-US" sz="2000"/>
              <a:t>Context switching isn’t a free operation.</a:t>
            </a:r>
          </a:p>
          <a:p>
            <a:pPr lvl="1">
              <a:lnSpc>
                <a:spcPct val="80000"/>
              </a:lnSpc>
            </a:pPr>
            <a:r>
              <a:rPr lang="en-US" sz="2000"/>
              <a:t>If timeslice time is set too high </a:t>
            </a:r>
          </a:p>
          <a:p>
            <a:pPr lvl="2">
              <a:lnSpc>
                <a:spcPct val="80000"/>
              </a:lnSpc>
            </a:pPr>
            <a:r>
              <a:rPr lang="en-US" sz="1800"/>
              <a:t>attempting to amortize context switch cost, you get FCFS. </a:t>
            </a:r>
          </a:p>
          <a:p>
            <a:pPr lvl="2">
              <a:lnSpc>
                <a:spcPct val="80000"/>
              </a:lnSpc>
            </a:pPr>
            <a:r>
              <a:rPr lang="en-US" sz="1800"/>
              <a:t>i.e. processes will finish or block before their slice is up anyway</a:t>
            </a:r>
          </a:p>
          <a:p>
            <a:pPr lvl="1">
              <a:lnSpc>
                <a:spcPct val="80000"/>
              </a:lnSpc>
            </a:pPr>
            <a:endParaRPr lang="en-US" sz="1200"/>
          </a:p>
          <a:p>
            <a:pPr lvl="1">
              <a:lnSpc>
                <a:spcPct val="80000"/>
              </a:lnSpc>
            </a:pPr>
            <a:r>
              <a:rPr lang="en-US" sz="2000"/>
              <a:t>If it’s set too low </a:t>
            </a:r>
          </a:p>
          <a:p>
            <a:pPr lvl="2">
              <a:lnSpc>
                <a:spcPct val="80000"/>
              </a:lnSpc>
            </a:pPr>
            <a:r>
              <a:rPr lang="en-US" sz="1800"/>
              <a:t>you’re spending all of your time context switching between threads.</a:t>
            </a:r>
          </a:p>
          <a:p>
            <a:pPr lvl="1">
              <a:lnSpc>
                <a:spcPct val="80000"/>
              </a:lnSpc>
            </a:pPr>
            <a:endParaRPr lang="en-US" sz="1200"/>
          </a:p>
          <a:p>
            <a:pPr lvl="1">
              <a:lnSpc>
                <a:spcPct val="80000"/>
              </a:lnSpc>
            </a:pPr>
            <a:r>
              <a:rPr lang="en-US" sz="2000"/>
              <a:t>Timeslice frequently set to ~100 milliseconds </a:t>
            </a:r>
          </a:p>
          <a:p>
            <a:pPr lvl="1">
              <a:lnSpc>
                <a:spcPct val="80000"/>
              </a:lnSpc>
            </a:pPr>
            <a:r>
              <a:rPr lang="en-US" sz="2000"/>
              <a:t>Context switches typically cost &lt; 1 millisecond</a:t>
            </a:r>
          </a:p>
          <a:p>
            <a:pPr lvl="2">
              <a:lnSpc>
                <a:spcPct val="80000"/>
              </a:lnSpc>
            </a:pPr>
            <a:endParaRPr lang="en-US" sz="1800"/>
          </a:p>
          <a:p>
            <a:pPr>
              <a:lnSpc>
                <a:spcPct val="80000"/>
              </a:lnSpc>
              <a:buFontTx/>
              <a:buNone/>
            </a:pPr>
            <a:r>
              <a:rPr lang="en-US" sz="2400"/>
              <a:t>	</a:t>
            </a:r>
            <a:r>
              <a:rPr lang="en-US" sz="2400" b="1" u="sng"/>
              <a:t>Moral:</a:t>
            </a:r>
            <a:r>
              <a:rPr lang="en-US" sz="2400"/>
              <a:t> </a:t>
            </a:r>
          </a:p>
          <a:p>
            <a:pPr>
              <a:lnSpc>
                <a:spcPct val="80000"/>
              </a:lnSpc>
              <a:buFontTx/>
              <a:buNone/>
            </a:pPr>
            <a:r>
              <a:rPr lang="en-US" sz="2400"/>
              <a:t>	Context switch is usually negligible (&lt; 1% per timeslice)</a:t>
            </a:r>
          </a:p>
          <a:p>
            <a:pPr>
              <a:lnSpc>
                <a:spcPct val="80000"/>
              </a:lnSpc>
              <a:buFontTx/>
              <a:buNone/>
            </a:pPr>
            <a:r>
              <a:rPr lang="en-US" sz="2400"/>
              <a:t>	unless you context switch too frequently and lose all productivity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34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34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347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347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347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347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347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347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8370" name="Rectangle 2"/>
          <p:cNvSpPr>
            <a:spLocks noGrp="1" noChangeArrowheads="1"/>
          </p:cNvSpPr>
          <p:nvPr>
            <p:ph type="title"/>
          </p:nvPr>
        </p:nvSpPr>
        <p:spPr>
          <a:xfrm>
            <a:off x="676275" y="457200"/>
            <a:ext cx="7772400" cy="893763"/>
          </a:xfrm>
          <a:noFill/>
          <a:ln/>
        </p:spPr>
        <p:txBody>
          <a:bodyPr lIns="92407" tIns="45421" rIns="92407" bIns="45421" anchor="b">
            <a:normAutofit/>
          </a:bodyPr>
          <a:lstStyle/>
          <a:p>
            <a:r>
              <a:rPr lang="en-US" dirty="0">
                <a:solidFill>
                  <a:srgbClr val="0000FF"/>
                </a:solidFill>
              </a:rPr>
              <a:t>Scheduling Algorithms</a:t>
            </a:r>
          </a:p>
        </p:txBody>
      </p:sp>
      <p:sp>
        <p:nvSpPr>
          <p:cNvPr id="5837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300038" y="1730375"/>
            <a:ext cx="8643937" cy="4964113"/>
          </a:xfrm>
          <a:noFill/>
          <a:ln/>
        </p:spPr>
        <p:txBody>
          <a:bodyPr lIns="92407" tIns="45421" rIns="92407" bIns="45421"/>
          <a:lstStyle/>
          <a:p>
            <a:pPr>
              <a:lnSpc>
                <a:spcPct val="90000"/>
              </a:lnSpc>
            </a:pPr>
            <a:r>
              <a:rPr lang="en-US" sz="2400" u="sng">
                <a:solidFill>
                  <a:srgbClr val="FF3300"/>
                </a:solidFill>
              </a:rPr>
              <a:t>Multi-level Queue Scheduling</a:t>
            </a:r>
            <a:r>
              <a:rPr lang="en-US" sz="2400" u="sng">
                <a:solidFill>
                  <a:srgbClr val="000000"/>
                </a:solidFill>
              </a:rPr>
              <a:t> </a:t>
            </a:r>
          </a:p>
          <a:p>
            <a:pPr>
              <a:lnSpc>
                <a:spcPct val="90000"/>
              </a:lnSpc>
            </a:pPr>
            <a:r>
              <a:rPr lang="en-US" sz="2400">
                <a:solidFill>
                  <a:srgbClr val="000000"/>
                </a:solidFill>
              </a:rPr>
              <a:t>Implement multiple ready queues based on job “type”</a:t>
            </a:r>
          </a:p>
          <a:p>
            <a:pPr lvl="1">
              <a:lnSpc>
                <a:spcPct val="90000"/>
              </a:lnSpc>
            </a:pPr>
            <a:r>
              <a:rPr lang="en-US" sz="2000">
                <a:solidFill>
                  <a:srgbClr val="000000"/>
                </a:solidFill>
              </a:rPr>
              <a:t>interactive processes</a:t>
            </a:r>
          </a:p>
          <a:p>
            <a:pPr lvl="1">
              <a:lnSpc>
                <a:spcPct val="90000"/>
              </a:lnSpc>
            </a:pPr>
            <a:r>
              <a:rPr lang="en-US" sz="2000">
                <a:solidFill>
                  <a:srgbClr val="000000"/>
                </a:solidFill>
              </a:rPr>
              <a:t>CPU-bound processes</a:t>
            </a:r>
          </a:p>
          <a:p>
            <a:pPr lvl="1">
              <a:lnSpc>
                <a:spcPct val="90000"/>
              </a:lnSpc>
            </a:pPr>
            <a:r>
              <a:rPr lang="en-US" sz="2000">
                <a:solidFill>
                  <a:srgbClr val="000000"/>
                </a:solidFill>
              </a:rPr>
              <a:t>batch jobs</a:t>
            </a:r>
          </a:p>
          <a:p>
            <a:pPr lvl="1">
              <a:lnSpc>
                <a:spcPct val="90000"/>
              </a:lnSpc>
            </a:pPr>
            <a:r>
              <a:rPr lang="en-US" sz="2000">
                <a:solidFill>
                  <a:srgbClr val="000000"/>
                </a:solidFill>
              </a:rPr>
              <a:t>system processes</a:t>
            </a:r>
          </a:p>
          <a:p>
            <a:pPr lvl="1">
              <a:lnSpc>
                <a:spcPct val="90000"/>
              </a:lnSpc>
            </a:pPr>
            <a:r>
              <a:rPr lang="en-US" sz="2000">
                <a:solidFill>
                  <a:srgbClr val="000000"/>
                </a:solidFill>
              </a:rPr>
              <a:t>student programs</a:t>
            </a:r>
          </a:p>
          <a:p>
            <a:pPr>
              <a:lnSpc>
                <a:spcPct val="90000"/>
              </a:lnSpc>
            </a:pPr>
            <a:r>
              <a:rPr lang="en-US" sz="2400">
                <a:solidFill>
                  <a:srgbClr val="000000"/>
                </a:solidFill>
              </a:rPr>
              <a:t>Different queues may be scheduled using different algos</a:t>
            </a:r>
          </a:p>
          <a:p>
            <a:pPr>
              <a:lnSpc>
                <a:spcPct val="90000"/>
              </a:lnSpc>
            </a:pPr>
            <a:r>
              <a:rPr lang="en-US" sz="2400">
                <a:solidFill>
                  <a:srgbClr val="000000"/>
                </a:solidFill>
              </a:rPr>
              <a:t>Intra-queue CPU allocation is either strict or proportional</a:t>
            </a:r>
          </a:p>
          <a:p>
            <a:pPr>
              <a:lnSpc>
                <a:spcPct val="90000"/>
              </a:lnSpc>
            </a:pPr>
            <a:r>
              <a:rPr lang="en-US" sz="2400">
                <a:solidFill>
                  <a:srgbClr val="000000"/>
                </a:solidFill>
              </a:rPr>
              <a:t>Problem: Classifying jobs into queues is difficult</a:t>
            </a:r>
          </a:p>
          <a:p>
            <a:pPr lvl="1">
              <a:lnSpc>
                <a:spcPct val="90000"/>
              </a:lnSpc>
            </a:pPr>
            <a:r>
              <a:rPr lang="en-US" sz="2000">
                <a:solidFill>
                  <a:srgbClr val="000000"/>
                </a:solidFill>
              </a:rPr>
              <a:t>A process may have CPU-bound phases as well as interactive ones</a:t>
            </a:r>
          </a:p>
          <a:p>
            <a:pPr lvl="1">
              <a:lnSpc>
                <a:spcPct val="90000"/>
              </a:lnSpc>
            </a:pPr>
            <a:endParaRPr lang="en-US" sz="2000">
              <a:solidFill>
                <a:srgbClr val="000000"/>
              </a:solidFill>
            </a:endParaRPr>
          </a:p>
        </p:txBody>
      </p:sp>
    </p:spTree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371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371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39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Multilevel Queue Scheduling</a:t>
            </a:r>
          </a:p>
        </p:txBody>
      </p:sp>
      <p:sp>
        <p:nvSpPr>
          <p:cNvPr id="59395" name="Rectangle 3"/>
          <p:cNvSpPr>
            <a:spLocks noChangeArrowheads="1"/>
          </p:cNvSpPr>
          <p:nvPr/>
        </p:nvSpPr>
        <p:spPr bwMode="auto">
          <a:xfrm>
            <a:off x="2630488" y="2257425"/>
            <a:ext cx="4208462" cy="450850"/>
          </a:xfrm>
          <a:prstGeom prst="rect">
            <a:avLst/>
          </a:prstGeom>
          <a:solidFill>
            <a:srgbClr val="E40904"/>
          </a:solidFill>
          <a:ln w="1270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lIns="90215" tIns="45107" rIns="90215" bIns="45107" anchor="ctr"/>
          <a:lstStyle/>
          <a:p>
            <a:pPr algn="ctr" defTabSz="901700" eaLnBrk="0" hangingPunct="0"/>
            <a:r>
              <a:rPr lang="en-US" sz="2400"/>
              <a:t>System Processes</a:t>
            </a:r>
          </a:p>
        </p:txBody>
      </p:sp>
      <p:sp>
        <p:nvSpPr>
          <p:cNvPr id="59396" name="AutoShape 4"/>
          <p:cNvSpPr>
            <a:spLocks noChangeArrowheads="1"/>
          </p:cNvSpPr>
          <p:nvPr/>
        </p:nvSpPr>
        <p:spPr bwMode="auto">
          <a:xfrm>
            <a:off x="1352550" y="2406650"/>
            <a:ext cx="1277938" cy="227013"/>
          </a:xfrm>
          <a:prstGeom prst="rightArrow">
            <a:avLst>
              <a:gd name="adj1" fmla="val 50000"/>
              <a:gd name="adj2" fmla="val 140734"/>
            </a:avLst>
          </a:prstGeom>
          <a:gradFill rotWithShape="0">
            <a:gsLst>
              <a:gs pos="0">
                <a:schemeClr val="bg1"/>
              </a:gs>
              <a:gs pos="100000">
                <a:schemeClr val="hlink"/>
              </a:gs>
            </a:gsLst>
            <a:lin ang="0" scaled="1"/>
          </a:gradFill>
          <a:ln w="1270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59397" name="AutoShape 5"/>
          <p:cNvSpPr>
            <a:spLocks noChangeArrowheads="1"/>
          </p:cNvSpPr>
          <p:nvPr/>
        </p:nvSpPr>
        <p:spPr bwMode="auto">
          <a:xfrm>
            <a:off x="6838950" y="2406650"/>
            <a:ext cx="1277938" cy="227013"/>
          </a:xfrm>
          <a:prstGeom prst="rightArrow">
            <a:avLst>
              <a:gd name="adj1" fmla="val 50000"/>
              <a:gd name="adj2" fmla="val 140734"/>
            </a:avLst>
          </a:prstGeom>
          <a:gradFill rotWithShape="0">
            <a:gsLst>
              <a:gs pos="0">
                <a:schemeClr val="bg1"/>
              </a:gs>
              <a:gs pos="100000">
                <a:schemeClr val="hlink"/>
              </a:gs>
            </a:gsLst>
            <a:lin ang="0" scaled="1"/>
          </a:gradFill>
          <a:ln w="1270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59398" name="Rectangle 6"/>
          <p:cNvSpPr>
            <a:spLocks noChangeArrowheads="1"/>
          </p:cNvSpPr>
          <p:nvPr/>
        </p:nvSpPr>
        <p:spPr bwMode="auto">
          <a:xfrm>
            <a:off x="2630488" y="3159125"/>
            <a:ext cx="4208462" cy="452438"/>
          </a:xfrm>
          <a:prstGeom prst="rect">
            <a:avLst/>
          </a:prstGeom>
          <a:solidFill>
            <a:srgbClr val="FD8A87"/>
          </a:solidFill>
          <a:ln w="1270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lIns="90215" tIns="45107" rIns="90215" bIns="45107" anchor="ctr"/>
          <a:lstStyle/>
          <a:p>
            <a:pPr algn="ctr" defTabSz="901700" eaLnBrk="0" hangingPunct="0"/>
            <a:r>
              <a:rPr lang="en-US" sz="2400"/>
              <a:t>Interactive Processes</a:t>
            </a:r>
          </a:p>
        </p:txBody>
      </p:sp>
      <p:sp>
        <p:nvSpPr>
          <p:cNvPr id="59399" name="AutoShape 7"/>
          <p:cNvSpPr>
            <a:spLocks noChangeArrowheads="1"/>
          </p:cNvSpPr>
          <p:nvPr/>
        </p:nvSpPr>
        <p:spPr bwMode="auto">
          <a:xfrm>
            <a:off x="1352550" y="3309938"/>
            <a:ext cx="1277938" cy="225425"/>
          </a:xfrm>
          <a:prstGeom prst="rightArrow">
            <a:avLst>
              <a:gd name="adj1" fmla="val 50000"/>
              <a:gd name="adj2" fmla="val 141725"/>
            </a:avLst>
          </a:prstGeom>
          <a:gradFill rotWithShape="0">
            <a:gsLst>
              <a:gs pos="0">
                <a:schemeClr val="bg1"/>
              </a:gs>
              <a:gs pos="100000">
                <a:schemeClr val="hlink"/>
              </a:gs>
            </a:gsLst>
            <a:lin ang="0" scaled="1"/>
          </a:gradFill>
          <a:ln w="1270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59400" name="AutoShape 8"/>
          <p:cNvSpPr>
            <a:spLocks noChangeArrowheads="1"/>
          </p:cNvSpPr>
          <p:nvPr/>
        </p:nvSpPr>
        <p:spPr bwMode="auto">
          <a:xfrm>
            <a:off x="6838950" y="3309938"/>
            <a:ext cx="1277938" cy="225425"/>
          </a:xfrm>
          <a:prstGeom prst="rightArrow">
            <a:avLst>
              <a:gd name="adj1" fmla="val 50000"/>
              <a:gd name="adj2" fmla="val 141725"/>
            </a:avLst>
          </a:prstGeom>
          <a:gradFill rotWithShape="0">
            <a:gsLst>
              <a:gs pos="0">
                <a:schemeClr val="bg1"/>
              </a:gs>
              <a:gs pos="100000">
                <a:schemeClr val="hlink"/>
              </a:gs>
            </a:gsLst>
            <a:lin ang="0" scaled="1"/>
          </a:gradFill>
          <a:ln w="1270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59401" name="Rectangle 9"/>
          <p:cNvSpPr>
            <a:spLocks noChangeArrowheads="1"/>
          </p:cNvSpPr>
          <p:nvPr/>
        </p:nvSpPr>
        <p:spPr bwMode="auto">
          <a:xfrm>
            <a:off x="2630488" y="3911600"/>
            <a:ext cx="4208462" cy="450850"/>
          </a:xfrm>
          <a:prstGeom prst="rect">
            <a:avLst/>
          </a:prstGeom>
          <a:solidFill>
            <a:srgbClr val="99CCFF"/>
          </a:solidFill>
          <a:ln w="1270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lIns="90215" tIns="45107" rIns="90215" bIns="45107" anchor="ctr"/>
          <a:lstStyle/>
          <a:p>
            <a:pPr algn="ctr" defTabSz="901700" eaLnBrk="0" hangingPunct="0"/>
            <a:r>
              <a:rPr lang="en-US" sz="2400"/>
              <a:t>Batch Processes</a:t>
            </a:r>
          </a:p>
        </p:txBody>
      </p:sp>
      <p:sp>
        <p:nvSpPr>
          <p:cNvPr id="59402" name="AutoShape 10"/>
          <p:cNvSpPr>
            <a:spLocks noChangeArrowheads="1"/>
          </p:cNvSpPr>
          <p:nvPr/>
        </p:nvSpPr>
        <p:spPr bwMode="auto">
          <a:xfrm>
            <a:off x="1352550" y="4062413"/>
            <a:ext cx="1277938" cy="225425"/>
          </a:xfrm>
          <a:prstGeom prst="rightArrow">
            <a:avLst>
              <a:gd name="adj1" fmla="val 50000"/>
              <a:gd name="adj2" fmla="val 141725"/>
            </a:avLst>
          </a:prstGeom>
          <a:gradFill rotWithShape="0">
            <a:gsLst>
              <a:gs pos="0">
                <a:schemeClr val="bg1"/>
              </a:gs>
              <a:gs pos="100000">
                <a:schemeClr val="hlink"/>
              </a:gs>
            </a:gsLst>
            <a:lin ang="0" scaled="1"/>
          </a:gradFill>
          <a:ln w="1270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59403" name="AutoShape 11"/>
          <p:cNvSpPr>
            <a:spLocks noChangeArrowheads="1"/>
          </p:cNvSpPr>
          <p:nvPr/>
        </p:nvSpPr>
        <p:spPr bwMode="auto">
          <a:xfrm>
            <a:off x="6838950" y="4062413"/>
            <a:ext cx="1277938" cy="225425"/>
          </a:xfrm>
          <a:prstGeom prst="rightArrow">
            <a:avLst>
              <a:gd name="adj1" fmla="val 50000"/>
              <a:gd name="adj2" fmla="val 141725"/>
            </a:avLst>
          </a:prstGeom>
          <a:gradFill rotWithShape="0">
            <a:gsLst>
              <a:gs pos="0">
                <a:schemeClr val="bg1"/>
              </a:gs>
              <a:gs pos="100000">
                <a:schemeClr val="hlink"/>
              </a:gs>
            </a:gsLst>
            <a:lin ang="0" scaled="1"/>
          </a:gradFill>
          <a:ln w="1270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59404" name="Rectangle 12"/>
          <p:cNvSpPr>
            <a:spLocks noChangeArrowheads="1"/>
          </p:cNvSpPr>
          <p:nvPr/>
        </p:nvSpPr>
        <p:spPr bwMode="auto">
          <a:xfrm>
            <a:off x="2630488" y="4738688"/>
            <a:ext cx="4208462" cy="452437"/>
          </a:xfrm>
          <a:prstGeom prst="rect">
            <a:avLst/>
          </a:prstGeom>
          <a:solidFill>
            <a:srgbClr val="CCFFFF"/>
          </a:solidFill>
          <a:ln w="1270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lIns="90215" tIns="45107" rIns="90215" bIns="45107" anchor="ctr"/>
          <a:lstStyle/>
          <a:p>
            <a:pPr algn="ctr" defTabSz="901700" eaLnBrk="0" hangingPunct="0"/>
            <a:r>
              <a:rPr lang="en-US" sz="2400"/>
              <a:t>Student Processes</a:t>
            </a:r>
          </a:p>
        </p:txBody>
      </p:sp>
      <p:sp>
        <p:nvSpPr>
          <p:cNvPr id="59405" name="AutoShape 13"/>
          <p:cNvSpPr>
            <a:spLocks noChangeArrowheads="1"/>
          </p:cNvSpPr>
          <p:nvPr/>
        </p:nvSpPr>
        <p:spPr bwMode="auto">
          <a:xfrm>
            <a:off x="1352550" y="4889500"/>
            <a:ext cx="1277938" cy="225425"/>
          </a:xfrm>
          <a:prstGeom prst="rightArrow">
            <a:avLst>
              <a:gd name="adj1" fmla="val 50000"/>
              <a:gd name="adj2" fmla="val 141725"/>
            </a:avLst>
          </a:prstGeom>
          <a:gradFill rotWithShape="0">
            <a:gsLst>
              <a:gs pos="0">
                <a:schemeClr val="bg1"/>
              </a:gs>
              <a:gs pos="100000">
                <a:schemeClr val="hlink"/>
              </a:gs>
            </a:gsLst>
            <a:lin ang="0" scaled="1"/>
          </a:gradFill>
          <a:ln w="1270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59406" name="AutoShape 14"/>
          <p:cNvSpPr>
            <a:spLocks noChangeArrowheads="1"/>
          </p:cNvSpPr>
          <p:nvPr/>
        </p:nvSpPr>
        <p:spPr bwMode="auto">
          <a:xfrm>
            <a:off x="6838950" y="4889500"/>
            <a:ext cx="1277938" cy="225425"/>
          </a:xfrm>
          <a:prstGeom prst="rightArrow">
            <a:avLst>
              <a:gd name="adj1" fmla="val 50000"/>
              <a:gd name="adj2" fmla="val 141725"/>
            </a:avLst>
          </a:prstGeom>
          <a:gradFill rotWithShape="0">
            <a:gsLst>
              <a:gs pos="0">
                <a:schemeClr val="bg1"/>
              </a:gs>
              <a:gs pos="100000">
                <a:schemeClr val="hlink"/>
              </a:gs>
            </a:gsLst>
            <a:lin ang="0" scaled="1"/>
          </a:gradFill>
          <a:ln w="1270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59407" name="Text Box 15"/>
          <p:cNvSpPr txBox="1">
            <a:spLocks noChangeArrowheads="1"/>
          </p:cNvSpPr>
          <p:nvPr/>
        </p:nvSpPr>
        <p:spPr bwMode="auto">
          <a:xfrm>
            <a:off x="976313" y="5191125"/>
            <a:ext cx="2122487" cy="450850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 lIns="90215" tIns="45107" rIns="90215" bIns="45107">
            <a:spAutoFit/>
          </a:bodyPr>
          <a:lstStyle/>
          <a:p>
            <a:pPr defTabSz="901700" eaLnBrk="0" hangingPunct="0"/>
            <a:r>
              <a:rPr lang="en-US" sz="2400"/>
              <a:t>Lowest priority</a:t>
            </a:r>
          </a:p>
        </p:txBody>
      </p:sp>
      <p:sp>
        <p:nvSpPr>
          <p:cNvPr id="59408" name="Text Box 16"/>
          <p:cNvSpPr txBox="1">
            <a:spLocks noChangeArrowheads="1"/>
          </p:cNvSpPr>
          <p:nvPr/>
        </p:nvSpPr>
        <p:spPr bwMode="auto">
          <a:xfrm>
            <a:off x="976313" y="1804988"/>
            <a:ext cx="2189162" cy="452437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 lIns="90215" tIns="45107" rIns="90215" bIns="45107">
            <a:spAutoFit/>
          </a:bodyPr>
          <a:lstStyle/>
          <a:p>
            <a:pPr defTabSz="901700" eaLnBrk="0" hangingPunct="0"/>
            <a:r>
              <a:rPr lang="en-US" sz="2400"/>
              <a:t>Highest priority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0418" name="Rectangle 2"/>
          <p:cNvSpPr>
            <a:spLocks noGrp="1" noChangeArrowheads="1"/>
          </p:cNvSpPr>
          <p:nvPr>
            <p:ph type="title"/>
          </p:nvPr>
        </p:nvSpPr>
        <p:spPr>
          <a:xfrm>
            <a:off x="601663" y="676275"/>
            <a:ext cx="7772400" cy="600075"/>
          </a:xfrm>
          <a:noFill/>
          <a:ln/>
        </p:spPr>
        <p:txBody>
          <a:bodyPr lIns="92407" tIns="45421" rIns="92407" bIns="45421" anchor="b">
            <a:normAutofit fontScale="90000"/>
          </a:bodyPr>
          <a:lstStyle/>
          <a:p>
            <a:r>
              <a:rPr lang="en-US">
                <a:solidFill>
                  <a:srgbClr val="0000FF"/>
                </a:solidFill>
              </a:rPr>
              <a:t>Scheduling</a:t>
            </a:r>
            <a:r>
              <a:rPr lang="en-US" b="1"/>
              <a:t> </a:t>
            </a:r>
            <a:r>
              <a:rPr lang="en-US">
                <a:solidFill>
                  <a:srgbClr val="0000FF"/>
                </a:solidFill>
              </a:rPr>
              <a:t>Algorithms</a:t>
            </a:r>
          </a:p>
        </p:txBody>
      </p:sp>
      <p:sp>
        <p:nvSpPr>
          <p:cNvPr id="6041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300038" y="1504950"/>
            <a:ext cx="8643937" cy="4964113"/>
          </a:xfrm>
          <a:noFill/>
          <a:ln/>
        </p:spPr>
        <p:txBody>
          <a:bodyPr lIns="92407" tIns="45421" rIns="92407" bIns="45421"/>
          <a:lstStyle/>
          <a:p>
            <a:pPr>
              <a:lnSpc>
                <a:spcPct val="80000"/>
              </a:lnSpc>
            </a:pPr>
            <a:r>
              <a:rPr lang="en-US" sz="2400" u="sng">
                <a:solidFill>
                  <a:srgbClr val="FF3300"/>
                </a:solidFill>
              </a:rPr>
              <a:t>Multi-level Feedback Queues</a:t>
            </a:r>
            <a:endParaRPr lang="en-US" sz="2400" u="sng">
              <a:solidFill>
                <a:srgbClr val="000000"/>
              </a:solidFill>
            </a:endParaRPr>
          </a:p>
          <a:p>
            <a:pPr>
              <a:lnSpc>
                <a:spcPct val="80000"/>
              </a:lnSpc>
            </a:pPr>
            <a:r>
              <a:rPr lang="en-US" sz="2400">
                <a:solidFill>
                  <a:srgbClr val="000000"/>
                </a:solidFill>
              </a:rPr>
              <a:t>Implement multiple ready queues</a:t>
            </a:r>
          </a:p>
          <a:p>
            <a:pPr lvl="1">
              <a:lnSpc>
                <a:spcPct val="80000"/>
              </a:lnSpc>
            </a:pPr>
            <a:r>
              <a:rPr lang="en-US" sz="2000">
                <a:solidFill>
                  <a:srgbClr val="000000"/>
                </a:solidFill>
              </a:rPr>
              <a:t>Different queues may be scheduled using different algorithms</a:t>
            </a:r>
          </a:p>
          <a:p>
            <a:pPr lvl="1">
              <a:lnSpc>
                <a:spcPct val="80000"/>
              </a:lnSpc>
            </a:pPr>
            <a:r>
              <a:rPr lang="en-US" sz="2000">
                <a:solidFill>
                  <a:srgbClr val="000000"/>
                </a:solidFill>
              </a:rPr>
              <a:t>Just like multilevel queue scheduling, but assignments are not static</a:t>
            </a:r>
          </a:p>
          <a:p>
            <a:pPr>
              <a:lnSpc>
                <a:spcPct val="80000"/>
              </a:lnSpc>
            </a:pPr>
            <a:r>
              <a:rPr lang="en-US" sz="2400">
                <a:solidFill>
                  <a:srgbClr val="000000"/>
                </a:solidFill>
              </a:rPr>
              <a:t>Jobs move from queue to queue based on feedback</a:t>
            </a:r>
          </a:p>
          <a:p>
            <a:pPr lvl="1">
              <a:lnSpc>
                <a:spcPct val="80000"/>
              </a:lnSpc>
            </a:pPr>
            <a:r>
              <a:rPr lang="en-US" sz="2000">
                <a:solidFill>
                  <a:srgbClr val="000000"/>
                </a:solidFill>
              </a:rPr>
              <a:t>Feedback = The behavior of the job, </a:t>
            </a:r>
          </a:p>
          <a:p>
            <a:pPr lvl="2">
              <a:lnSpc>
                <a:spcPct val="80000"/>
              </a:lnSpc>
            </a:pPr>
            <a:r>
              <a:rPr lang="en-US" sz="1800">
                <a:solidFill>
                  <a:srgbClr val="000000"/>
                </a:solidFill>
              </a:rPr>
              <a:t>e.g. does it require the full quantum for computation, or </a:t>
            </a:r>
          </a:p>
          <a:p>
            <a:pPr lvl="2">
              <a:lnSpc>
                <a:spcPct val="80000"/>
              </a:lnSpc>
            </a:pPr>
            <a:r>
              <a:rPr lang="en-US" sz="1800">
                <a:solidFill>
                  <a:srgbClr val="000000"/>
                </a:solidFill>
              </a:rPr>
              <a:t>does it perform frequent I/O ?</a:t>
            </a:r>
          </a:p>
          <a:p>
            <a:pPr>
              <a:lnSpc>
                <a:spcPct val="80000"/>
              </a:lnSpc>
            </a:pPr>
            <a:endParaRPr lang="en-US" sz="2400">
              <a:solidFill>
                <a:srgbClr val="000000"/>
              </a:solidFill>
            </a:endParaRPr>
          </a:p>
          <a:p>
            <a:pPr>
              <a:lnSpc>
                <a:spcPct val="80000"/>
              </a:lnSpc>
            </a:pPr>
            <a:r>
              <a:rPr lang="en-US" sz="2400">
                <a:solidFill>
                  <a:srgbClr val="000000"/>
                </a:solidFill>
              </a:rPr>
              <a:t>Very general algorithm</a:t>
            </a:r>
          </a:p>
          <a:p>
            <a:pPr>
              <a:lnSpc>
                <a:spcPct val="80000"/>
              </a:lnSpc>
            </a:pPr>
            <a:r>
              <a:rPr lang="en-US" sz="2400">
                <a:solidFill>
                  <a:srgbClr val="000000"/>
                </a:solidFill>
              </a:rPr>
              <a:t>Need to select parameters for:</a:t>
            </a:r>
          </a:p>
          <a:p>
            <a:pPr lvl="1">
              <a:lnSpc>
                <a:spcPct val="80000"/>
              </a:lnSpc>
            </a:pPr>
            <a:r>
              <a:rPr lang="en-US" sz="2000">
                <a:solidFill>
                  <a:srgbClr val="000000"/>
                </a:solidFill>
              </a:rPr>
              <a:t>Number of queues</a:t>
            </a:r>
          </a:p>
          <a:p>
            <a:pPr lvl="1">
              <a:lnSpc>
                <a:spcPct val="80000"/>
              </a:lnSpc>
            </a:pPr>
            <a:r>
              <a:rPr lang="en-US" sz="2000">
                <a:solidFill>
                  <a:srgbClr val="000000"/>
                </a:solidFill>
              </a:rPr>
              <a:t>Scheduling algorithm within each queue</a:t>
            </a:r>
          </a:p>
          <a:p>
            <a:pPr lvl="1">
              <a:lnSpc>
                <a:spcPct val="80000"/>
              </a:lnSpc>
            </a:pPr>
            <a:r>
              <a:rPr lang="en-US" sz="2000">
                <a:solidFill>
                  <a:srgbClr val="000000"/>
                </a:solidFill>
              </a:rPr>
              <a:t>When to upgrade and downgrade a job</a:t>
            </a:r>
          </a:p>
        </p:txBody>
      </p:sp>
    </p:spTree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4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Multilevel Feedback Queues</a:t>
            </a:r>
          </a:p>
        </p:txBody>
      </p:sp>
      <p:sp>
        <p:nvSpPr>
          <p:cNvPr id="61443" name="Rectangle 3"/>
          <p:cNvSpPr>
            <a:spLocks noChangeArrowheads="1"/>
          </p:cNvSpPr>
          <p:nvPr/>
        </p:nvSpPr>
        <p:spPr bwMode="auto">
          <a:xfrm>
            <a:off x="2630488" y="2257425"/>
            <a:ext cx="4208462" cy="450850"/>
          </a:xfrm>
          <a:prstGeom prst="rect">
            <a:avLst/>
          </a:prstGeom>
          <a:solidFill>
            <a:srgbClr val="E40904"/>
          </a:solidFill>
          <a:ln w="1270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lIns="90215" tIns="45107" rIns="90215" bIns="45107" anchor="ctr"/>
          <a:lstStyle/>
          <a:p>
            <a:pPr algn="ctr" defTabSz="901700" eaLnBrk="0" hangingPunct="0"/>
            <a:r>
              <a:rPr lang="en-US" sz="2400"/>
              <a:t>Quantum = 2</a:t>
            </a:r>
          </a:p>
        </p:txBody>
      </p:sp>
      <p:sp>
        <p:nvSpPr>
          <p:cNvPr id="61444" name="AutoShape 4"/>
          <p:cNvSpPr>
            <a:spLocks noChangeArrowheads="1"/>
          </p:cNvSpPr>
          <p:nvPr/>
        </p:nvSpPr>
        <p:spPr bwMode="auto">
          <a:xfrm>
            <a:off x="1352550" y="2406650"/>
            <a:ext cx="1277938" cy="227013"/>
          </a:xfrm>
          <a:prstGeom prst="rightArrow">
            <a:avLst>
              <a:gd name="adj1" fmla="val 50000"/>
              <a:gd name="adj2" fmla="val 140734"/>
            </a:avLst>
          </a:prstGeom>
          <a:gradFill rotWithShape="0">
            <a:gsLst>
              <a:gs pos="0">
                <a:schemeClr val="bg1"/>
              </a:gs>
              <a:gs pos="100000">
                <a:schemeClr val="hlink"/>
              </a:gs>
            </a:gsLst>
            <a:lin ang="0" scaled="1"/>
          </a:gradFill>
          <a:ln w="1270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61445" name="Rectangle 5"/>
          <p:cNvSpPr>
            <a:spLocks noChangeArrowheads="1"/>
          </p:cNvSpPr>
          <p:nvPr/>
        </p:nvSpPr>
        <p:spPr bwMode="auto">
          <a:xfrm>
            <a:off x="2630488" y="3159125"/>
            <a:ext cx="4208462" cy="452438"/>
          </a:xfrm>
          <a:prstGeom prst="rect">
            <a:avLst/>
          </a:prstGeom>
          <a:solidFill>
            <a:srgbClr val="FD8A87"/>
          </a:solidFill>
          <a:ln w="1270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lIns="90215" tIns="45107" rIns="90215" bIns="45107" anchor="ctr"/>
          <a:lstStyle/>
          <a:p>
            <a:pPr algn="ctr" defTabSz="901700" eaLnBrk="0" hangingPunct="0"/>
            <a:r>
              <a:rPr lang="en-US" sz="2400"/>
              <a:t>Quantum = 4</a:t>
            </a:r>
          </a:p>
        </p:txBody>
      </p:sp>
      <p:sp>
        <p:nvSpPr>
          <p:cNvPr id="61446" name="Rectangle 6"/>
          <p:cNvSpPr>
            <a:spLocks noChangeArrowheads="1"/>
          </p:cNvSpPr>
          <p:nvPr/>
        </p:nvSpPr>
        <p:spPr bwMode="auto">
          <a:xfrm>
            <a:off x="2630488" y="3911600"/>
            <a:ext cx="4208462" cy="450850"/>
          </a:xfrm>
          <a:prstGeom prst="rect">
            <a:avLst/>
          </a:prstGeom>
          <a:solidFill>
            <a:srgbClr val="99CCFF"/>
          </a:solidFill>
          <a:ln w="1270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lIns="90215" tIns="45107" rIns="90215" bIns="45107" anchor="ctr"/>
          <a:lstStyle/>
          <a:p>
            <a:pPr algn="ctr" defTabSz="901700" eaLnBrk="0" hangingPunct="0"/>
            <a:r>
              <a:rPr lang="en-US" sz="2400"/>
              <a:t>Quantum = 8</a:t>
            </a:r>
          </a:p>
        </p:txBody>
      </p:sp>
      <p:sp>
        <p:nvSpPr>
          <p:cNvPr id="61447" name="Rectangle 7"/>
          <p:cNvSpPr>
            <a:spLocks noChangeArrowheads="1"/>
          </p:cNvSpPr>
          <p:nvPr/>
        </p:nvSpPr>
        <p:spPr bwMode="auto">
          <a:xfrm>
            <a:off x="2630488" y="4738688"/>
            <a:ext cx="4208462" cy="452437"/>
          </a:xfrm>
          <a:prstGeom prst="rect">
            <a:avLst/>
          </a:prstGeom>
          <a:solidFill>
            <a:srgbClr val="CCFFFF"/>
          </a:solidFill>
          <a:ln w="1270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lIns="90215" tIns="45107" rIns="90215" bIns="45107" anchor="ctr"/>
          <a:lstStyle/>
          <a:p>
            <a:pPr algn="ctr" defTabSz="901700" eaLnBrk="0" hangingPunct="0"/>
            <a:r>
              <a:rPr lang="en-US" sz="2400"/>
              <a:t>FCFS</a:t>
            </a:r>
          </a:p>
        </p:txBody>
      </p:sp>
      <p:sp>
        <p:nvSpPr>
          <p:cNvPr id="61448" name="Text Box 8"/>
          <p:cNvSpPr txBox="1">
            <a:spLocks noChangeArrowheads="1"/>
          </p:cNvSpPr>
          <p:nvPr/>
        </p:nvSpPr>
        <p:spPr bwMode="auto">
          <a:xfrm>
            <a:off x="827088" y="5641975"/>
            <a:ext cx="2120900" cy="450850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 lIns="90215" tIns="45107" rIns="90215" bIns="45107">
            <a:spAutoFit/>
          </a:bodyPr>
          <a:lstStyle/>
          <a:p>
            <a:pPr defTabSz="901700" eaLnBrk="0" hangingPunct="0"/>
            <a:r>
              <a:rPr lang="en-US" sz="2400"/>
              <a:t>Lowest priority</a:t>
            </a:r>
          </a:p>
        </p:txBody>
      </p:sp>
      <p:sp>
        <p:nvSpPr>
          <p:cNvPr id="61449" name="Text Box 9"/>
          <p:cNvSpPr txBox="1">
            <a:spLocks noChangeArrowheads="1"/>
          </p:cNvSpPr>
          <p:nvPr/>
        </p:nvSpPr>
        <p:spPr bwMode="auto">
          <a:xfrm>
            <a:off x="750888" y="1654175"/>
            <a:ext cx="2189162" cy="452438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 lIns="90215" tIns="45107" rIns="90215" bIns="45107">
            <a:spAutoFit/>
          </a:bodyPr>
          <a:lstStyle/>
          <a:p>
            <a:pPr defTabSz="901700" eaLnBrk="0" hangingPunct="0"/>
            <a:r>
              <a:rPr lang="en-US" sz="2400"/>
              <a:t>Highest priority</a:t>
            </a:r>
          </a:p>
        </p:txBody>
      </p:sp>
      <p:cxnSp>
        <p:nvCxnSpPr>
          <p:cNvPr id="61450" name="AutoShape 10"/>
          <p:cNvCxnSpPr>
            <a:cxnSpLocks noChangeShapeType="1"/>
          </p:cNvCxnSpPr>
          <p:nvPr/>
        </p:nvCxnSpPr>
        <p:spPr bwMode="auto">
          <a:xfrm flipH="1">
            <a:off x="2667000" y="2514600"/>
            <a:ext cx="4267200" cy="914400"/>
          </a:xfrm>
          <a:prstGeom prst="bentConnector5">
            <a:avLst>
              <a:gd name="adj1" fmla="val -5356"/>
              <a:gd name="adj2" fmla="val 50000"/>
              <a:gd name="adj3" fmla="val 105356"/>
            </a:avLst>
          </a:prstGeom>
          <a:noFill/>
          <a:ln w="38100">
            <a:solidFill>
              <a:schemeClr val="tx1"/>
            </a:solidFill>
            <a:miter lim="800000"/>
            <a:headEnd/>
            <a:tailEnd type="triangle" w="med" len="med"/>
          </a:ln>
          <a:effectLst/>
        </p:spPr>
      </p:cxnSp>
      <p:cxnSp>
        <p:nvCxnSpPr>
          <p:cNvPr id="61451" name="AutoShape 11"/>
          <p:cNvCxnSpPr>
            <a:cxnSpLocks noChangeShapeType="1"/>
          </p:cNvCxnSpPr>
          <p:nvPr/>
        </p:nvCxnSpPr>
        <p:spPr bwMode="auto">
          <a:xfrm flipH="1">
            <a:off x="2667000" y="3352800"/>
            <a:ext cx="4267200" cy="914400"/>
          </a:xfrm>
          <a:prstGeom prst="bentConnector5">
            <a:avLst>
              <a:gd name="adj1" fmla="val -5356"/>
              <a:gd name="adj2" fmla="val 50000"/>
              <a:gd name="adj3" fmla="val 105356"/>
            </a:avLst>
          </a:prstGeom>
          <a:noFill/>
          <a:ln w="38100">
            <a:solidFill>
              <a:schemeClr val="tx1"/>
            </a:solidFill>
            <a:miter lim="800000"/>
            <a:headEnd/>
            <a:tailEnd type="triangle" w="med" len="med"/>
          </a:ln>
          <a:effectLst/>
        </p:spPr>
      </p:cxnSp>
      <p:cxnSp>
        <p:nvCxnSpPr>
          <p:cNvPr id="61452" name="AutoShape 12"/>
          <p:cNvCxnSpPr>
            <a:cxnSpLocks noChangeShapeType="1"/>
            <a:stCxn id="61447" idx="3"/>
            <a:endCxn id="61447" idx="1"/>
          </p:cNvCxnSpPr>
          <p:nvPr/>
        </p:nvCxnSpPr>
        <p:spPr bwMode="auto">
          <a:xfrm flipH="1">
            <a:off x="2667000" y="5029200"/>
            <a:ext cx="4267200" cy="1588"/>
          </a:xfrm>
          <a:prstGeom prst="bentConnector5">
            <a:avLst>
              <a:gd name="adj1" fmla="val -5356"/>
              <a:gd name="adj2" fmla="val 28700000"/>
              <a:gd name="adj3" fmla="val 105356"/>
            </a:avLst>
          </a:prstGeom>
          <a:noFill/>
          <a:ln w="38100">
            <a:solidFill>
              <a:schemeClr val="tx1"/>
            </a:solidFill>
            <a:miter lim="800000"/>
            <a:headEnd/>
            <a:tailEnd type="triangle" w="med" len="med"/>
          </a:ln>
          <a:effectLst/>
        </p:spPr>
      </p:cxnSp>
      <p:sp>
        <p:nvSpPr>
          <p:cNvPr id="61453" name="Line 13"/>
          <p:cNvSpPr>
            <a:spLocks noChangeShapeType="1"/>
          </p:cNvSpPr>
          <p:nvPr/>
        </p:nvSpPr>
        <p:spPr bwMode="auto">
          <a:xfrm>
            <a:off x="6838950" y="2332038"/>
            <a:ext cx="676275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61454" name="Line 14"/>
          <p:cNvSpPr>
            <a:spLocks noChangeShapeType="1"/>
          </p:cNvSpPr>
          <p:nvPr/>
        </p:nvSpPr>
        <p:spPr bwMode="auto">
          <a:xfrm>
            <a:off x="6838950" y="3235325"/>
            <a:ext cx="676275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61455" name="Line 15"/>
          <p:cNvSpPr>
            <a:spLocks noChangeShapeType="1"/>
          </p:cNvSpPr>
          <p:nvPr/>
        </p:nvSpPr>
        <p:spPr bwMode="auto">
          <a:xfrm>
            <a:off x="6838950" y="3911600"/>
            <a:ext cx="676275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cxnSp>
        <p:nvCxnSpPr>
          <p:cNvPr id="61456" name="AutoShape 16"/>
          <p:cNvCxnSpPr>
            <a:cxnSpLocks noChangeShapeType="1"/>
          </p:cNvCxnSpPr>
          <p:nvPr/>
        </p:nvCxnSpPr>
        <p:spPr bwMode="auto">
          <a:xfrm flipH="1">
            <a:off x="2667000" y="4038600"/>
            <a:ext cx="4267200" cy="914400"/>
          </a:xfrm>
          <a:prstGeom prst="bentConnector5">
            <a:avLst>
              <a:gd name="adj1" fmla="val -5356"/>
              <a:gd name="adj2" fmla="val 63884"/>
              <a:gd name="adj3" fmla="val 105727"/>
            </a:avLst>
          </a:prstGeom>
          <a:noFill/>
          <a:ln w="38100">
            <a:solidFill>
              <a:schemeClr val="tx1"/>
            </a:solidFill>
            <a:miter lim="800000"/>
            <a:headEnd/>
            <a:tailEnd type="triangle" w="med" len="med"/>
          </a:ln>
          <a:effectLst/>
        </p:spPr>
      </p:cxnSp>
      <p:sp>
        <p:nvSpPr>
          <p:cNvPr id="61457" name="Line 17"/>
          <p:cNvSpPr>
            <a:spLocks noChangeShapeType="1"/>
          </p:cNvSpPr>
          <p:nvPr/>
        </p:nvSpPr>
        <p:spPr bwMode="auto">
          <a:xfrm>
            <a:off x="6858000" y="4876800"/>
            <a:ext cx="676275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2466" name="Rectangle 2"/>
          <p:cNvSpPr>
            <a:spLocks noGrp="1" noChangeArrowheads="1"/>
          </p:cNvSpPr>
          <p:nvPr>
            <p:ph type="title"/>
          </p:nvPr>
        </p:nvSpPr>
        <p:spPr>
          <a:noFill/>
          <a:ln/>
        </p:spPr>
        <p:txBody>
          <a:bodyPr lIns="92075" tIns="46038" rIns="92075" bIns="46038" anchor="b"/>
          <a:lstStyle/>
          <a:p>
            <a:r>
              <a:rPr lang="en-US">
                <a:solidFill>
                  <a:srgbClr val="0000FF"/>
                </a:solidFill>
              </a:rPr>
              <a:t>A Multi-level System</a:t>
            </a:r>
          </a:p>
        </p:txBody>
      </p:sp>
      <p:sp>
        <p:nvSpPr>
          <p:cNvPr id="62467" name="Line 3"/>
          <p:cNvSpPr>
            <a:spLocks noChangeShapeType="1"/>
          </p:cNvSpPr>
          <p:nvPr/>
        </p:nvSpPr>
        <p:spPr bwMode="auto">
          <a:xfrm flipV="1">
            <a:off x="2514600" y="2133600"/>
            <a:ext cx="0" cy="3733800"/>
          </a:xfrm>
          <a:prstGeom prst="line">
            <a:avLst/>
          </a:prstGeom>
          <a:noFill/>
          <a:ln w="69850">
            <a:solidFill>
              <a:srgbClr val="0F0C19"/>
            </a:solidFill>
            <a:round/>
            <a:headEnd type="none" w="sm" len="sm"/>
            <a:tailEnd type="triangle" w="lg" len="lg"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62468" name="Line 4"/>
          <p:cNvSpPr>
            <a:spLocks noChangeShapeType="1"/>
          </p:cNvSpPr>
          <p:nvPr/>
        </p:nvSpPr>
        <p:spPr bwMode="auto">
          <a:xfrm>
            <a:off x="2514600" y="5867400"/>
            <a:ext cx="4495800" cy="0"/>
          </a:xfrm>
          <a:prstGeom prst="line">
            <a:avLst/>
          </a:prstGeom>
          <a:noFill/>
          <a:ln w="69850">
            <a:solidFill>
              <a:srgbClr val="0F0C19"/>
            </a:solidFill>
            <a:round/>
            <a:headEnd type="none" w="sm" len="sm"/>
            <a:tailEnd type="triangle" w="lg" len="lg"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62469" name="AutoShape 5"/>
          <p:cNvSpPr>
            <a:spLocks noChangeArrowheads="1"/>
          </p:cNvSpPr>
          <p:nvPr/>
        </p:nvSpPr>
        <p:spPr bwMode="auto">
          <a:xfrm>
            <a:off x="2590800" y="2743200"/>
            <a:ext cx="3657600" cy="3048000"/>
          </a:xfrm>
          <a:prstGeom prst="rtTriangle">
            <a:avLst/>
          </a:prstGeom>
          <a:solidFill>
            <a:srgbClr val="FFCC99"/>
          </a:solidFill>
          <a:ln w="69850">
            <a:solidFill>
              <a:srgbClr val="0F0C19"/>
            </a:solidFill>
            <a:miter lim="800000"/>
            <a:headEnd type="none" w="sm" len="sm"/>
            <a:tailEnd type="none" w="lg" len="lg"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62470" name="Text Box 6"/>
          <p:cNvSpPr txBox="1">
            <a:spLocks noChangeArrowheads="1"/>
          </p:cNvSpPr>
          <p:nvPr/>
        </p:nvSpPr>
        <p:spPr bwMode="auto">
          <a:xfrm>
            <a:off x="1219200" y="5943600"/>
            <a:ext cx="1219200" cy="519113"/>
          </a:xfrm>
          <a:prstGeom prst="rect">
            <a:avLst/>
          </a:prstGeom>
          <a:noFill/>
          <a:ln w="69850" algn="ctr">
            <a:noFill/>
            <a:miter lim="800000"/>
            <a:headEnd type="none" w="sm" len="sm"/>
            <a:tailEnd type="none" w="lg" len="lg"/>
          </a:ln>
          <a:effectLst/>
        </p:spPr>
        <p:txBody>
          <a:bodyPr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800">
                <a:latin typeface="Comic Sans MS" pitchFamily="66" charset="0"/>
              </a:rPr>
              <a:t>low</a:t>
            </a:r>
          </a:p>
        </p:txBody>
      </p:sp>
      <p:sp>
        <p:nvSpPr>
          <p:cNvPr id="62471" name="Text Box 7"/>
          <p:cNvSpPr txBox="1">
            <a:spLocks noChangeArrowheads="1"/>
          </p:cNvSpPr>
          <p:nvPr/>
        </p:nvSpPr>
        <p:spPr bwMode="auto">
          <a:xfrm>
            <a:off x="1143000" y="2667000"/>
            <a:ext cx="1219200" cy="519113"/>
          </a:xfrm>
          <a:prstGeom prst="rect">
            <a:avLst/>
          </a:prstGeom>
          <a:noFill/>
          <a:ln w="69850" algn="ctr">
            <a:noFill/>
            <a:miter lim="800000"/>
            <a:headEnd type="none" w="sm" len="sm"/>
            <a:tailEnd type="none" w="lg" len="lg"/>
          </a:ln>
          <a:effectLst/>
        </p:spPr>
        <p:txBody>
          <a:bodyPr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800">
                <a:latin typeface="Comic Sans MS" pitchFamily="66" charset="0"/>
              </a:rPr>
              <a:t>high</a:t>
            </a:r>
          </a:p>
        </p:txBody>
      </p:sp>
      <p:sp>
        <p:nvSpPr>
          <p:cNvPr id="62472" name="Text Box 8"/>
          <p:cNvSpPr txBox="1">
            <a:spLocks noChangeArrowheads="1"/>
          </p:cNvSpPr>
          <p:nvPr/>
        </p:nvSpPr>
        <p:spPr bwMode="auto">
          <a:xfrm>
            <a:off x="7010400" y="5715000"/>
            <a:ext cx="1219200" cy="519113"/>
          </a:xfrm>
          <a:prstGeom prst="rect">
            <a:avLst/>
          </a:prstGeom>
          <a:noFill/>
          <a:ln w="69850" algn="ctr">
            <a:noFill/>
            <a:miter lim="800000"/>
            <a:headEnd type="none" w="sm" len="sm"/>
            <a:tailEnd type="none" w="lg" len="lg"/>
          </a:ln>
          <a:effectLst/>
        </p:spPr>
        <p:txBody>
          <a:bodyPr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800">
                <a:latin typeface="Comic Sans MS" pitchFamily="66" charset="0"/>
              </a:rPr>
              <a:t>high</a:t>
            </a:r>
          </a:p>
        </p:txBody>
      </p:sp>
      <p:sp>
        <p:nvSpPr>
          <p:cNvPr id="62473" name="Text Box 9"/>
          <p:cNvSpPr txBox="1">
            <a:spLocks noChangeArrowheads="1"/>
          </p:cNvSpPr>
          <p:nvPr/>
        </p:nvSpPr>
        <p:spPr bwMode="auto">
          <a:xfrm>
            <a:off x="762000" y="4038600"/>
            <a:ext cx="1676400" cy="519113"/>
          </a:xfrm>
          <a:prstGeom prst="rect">
            <a:avLst/>
          </a:prstGeom>
          <a:noFill/>
          <a:ln w="69850" algn="ctr">
            <a:noFill/>
            <a:miter lim="800000"/>
            <a:headEnd type="none" w="sm" len="sm"/>
            <a:tailEnd type="none" w="lg" len="lg"/>
          </a:ln>
          <a:effectLst/>
        </p:spPr>
        <p:txBody>
          <a:bodyPr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800">
                <a:latin typeface="Comic Sans MS" pitchFamily="66" charset="0"/>
              </a:rPr>
              <a:t>priority</a:t>
            </a:r>
          </a:p>
        </p:txBody>
      </p:sp>
      <p:sp>
        <p:nvSpPr>
          <p:cNvPr id="62474" name="Text Box 10"/>
          <p:cNvSpPr txBox="1">
            <a:spLocks noChangeArrowheads="1"/>
          </p:cNvSpPr>
          <p:nvPr/>
        </p:nvSpPr>
        <p:spPr bwMode="auto">
          <a:xfrm>
            <a:off x="2895600" y="6019800"/>
            <a:ext cx="3276600" cy="519113"/>
          </a:xfrm>
          <a:prstGeom prst="rect">
            <a:avLst/>
          </a:prstGeom>
          <a:noFill/>
          <a:ln w="69850" algn="ctr">
            <a:noFill/>
            <a:miter lim="800000"/>
            <a:headEnd type="none" w="sm" len="sm"/>
            <a:tailEnd type="none" w="lg" len="lg"/>
          </a:ln>
          <a:effectLst/>
        </p:spPr>
        <p:txBody>
          <a:bodyPr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800">
                <a:latin typeface="Comic Sans MS" pitchFamily="66" charset="0"/>
              </a:rPr>
              <a:t>timeslice</a:t>
            </a:r>
          </a:p>
        </p:txBody>
      </p:sp>
      <p:sp>
        <p:nvSpPr>
          <p:cNvPr id="62475" name="Text Box 11"/>
          <p:cNvSpPr txBox="1">
            <a:spLocks noChangeArrowheads="1"/>
          </p:cNvSpPr>
          <p:nvPr/>
        </p:nvSpPr>
        <p:spPr bwMode="auto">
          <a:xfrm>
            <a:off x="3352800" y="2438400"/>
            <a:ext cx="3810000" cy="519113"/>
          </a:xfrm>
          <a:prstGeom prst="rect">
            <a:avLst/>
          </a:prstGeom>
          <a:noFill/>
          <a:ln w="69850">
            <a:noFill/>
            <a:miter lim="800000"/>
            <a:headEnd type="none" w="sm" len="sm"/>
            <a:tailEnd type="none" w="lg" len="lg"/>
          </a:ln>
          <a:effectLst/>
        </p:spPr>
        <p:txBody>
          <a:bodyPr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800">
                <a:latin typeface="Comic Sans MS" pitchFamily="66" charset="0"/>
              </a:rPr>
              <a:t>I/O  bound jobs</a:t>
            </a:r>
          </a:p>
        </p:txBody>
      </p:sp>
      <p:sp>
        <p:nvSpPr>
          <p:cNvPr id="62476" name="Text Box 12"/>
          <p:cNvSpPr txBox="1">
            <a:spLocks noChangeArrowheads="1"/>
          </p:cNvSpPr>
          <p:nvPr/>
        </p:nvSpPr>
        <p:spPr bwMode="auto">
          <a:xfrm>
            <a:off x="5334000" y="4648200"/>
            <a:ext cx="3810000" cy="519113"/>
          </a:xfrm>
          <a:prstGeom prst="rect">
            <a:avLst/>
          </a:prstGeom>
          <a:noFill/>
          <a:ln w="69850" algn="ctr">
            <a:noFill/>
            <a:miter lim="800000"/>
            <a:headEnd type="none" w="sm" len="sm"/>
            <a:tailEnd type="none" w="lg" len="lg"/>
          </a:ln>
          <a:effectLst/>
        </p:spPr>
        <p:txBody>
          <a:bodyPr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800">
                <a:latin typeface="Comic Sans MS" pitchFamily="66" charset="0"/>
              </a:rPr>
              <a:t>CPU  bound jobs</a:t>
            </a:r>
          </a:p>
        </p:txBody>
      </p:sp>
      <p:sp>
        <p:nvSpPr>
          <p:cNvPr id="62477" name="Line 13"/>
          <p:cNvSpPr>
            <a:spLocks noChangeShapeType="1"/>
          </p:cNvSpPr>
          <p:nvPr/>
        </p:nvSpPr>
        <p:spPr bwMode="auto">
          <a:xfrm>
            <a:off x="5562600" y="3048000"/>
            <a:ext cx="1371600" cy="1447800"/>
          </a:xfrm>
          <a:prstGeom prst="line">
            <a:avLst/>
          </a:prstGeom>
          <a:noFill/>
          <a:ln w="69850">
            <a:solidFill>
              <a:srgbClr val="0F0C19"/>
            </a:solidFill>
            <a:round/>
            <a:headEnd type="triangle" w="med" len="med"/>
            <a:tailEnd type="triangle" w="med" len="med"/>
          </a:ln>
          <a:effectLst/>
        </p:spPr>
        <p:txBody>
          <a:bodyPr wrap="none" anchor="ctr"/>
          <a:lstStyle/>
          <a:p>
            <a:endParaRPr lang="fr-BE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3490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381000"/>
            <a:ext cx="8229600" cy="1143000"/>
          </a:xfrm>
          <a:noFill/>
          <a:ln/>
        </p:spPr>
        <p:txBody>
          <a:bodyPr lIns="92075" tIns="46038" rIns="92075" bIns="46038"/>
          <a:lstStyle/>
          <a:p>
            <a:r>
              <a:rPr lang="en-US" dirty="0">
                <a:solidFill>
                  <a:srgbClr val="0000FF"/>
                </a:solidFill>
              </a:rPr>
              <a:t>Thread Scheduling</a:t>
            </a:r>
          </a:p>
        </p:txBody>
      </p:sp>
      <p:sp>
        <p:nvSpPr>
          <p:cNvPr id="6349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600200"/>
            <a:ext cx="8229600" cy="4724400"/>
          </a:xfrm>
          <a:noFill/>
          <a:ln/>
        </p:spPr>
        <p:txBody>
          <a:bodyPr lIns="92075" tIns="46038" rIns="92075" bIns="46038"/>
          <a:lstStyle/>
          <a:p>
            <a:pPr>
              <a:buFontTx/>
              <a:buNone/>
            </a:pPr>
            <a:r>
              <a:rPr lang="en-US" sz="2000"/>
              <a:t>Since all threads share code &amp; data segments</a:t>
            </a:r>
          </a:p>
          <a:p>
            <a:r>
              <a:rPr lang="en-US" sz="2000"/>
              <a:t>Option 1: Ignore this fact</a:t>
            </a:r>
          </a:p>
          <a:p>
            <a:r>
              <a:rPr lang="en-US" sz="2000"/>
              <a:t>Option 2: Gang scheduling </a:t>
            </a:r>
          </a:p>
          <a:p>
            <a:pPr lvl="1"/>
            <a:r>
              <a:rPr lang="en-US" sz="1800"/>
              <a:t>run all threads belonging to a process together (multiprocessor only)</a:t>
            </a:r>
          </a:p>
          <a:p>
            <a:pPr lvl="1"/>
            <a:r>
              <a:rPr lang="en-US" sz="1800"/>
              <a:t>if a thread needs to synchronize with another thread</a:t>
            </a:r>
            <a:r>
              <a:rPr lang="en-US" sz="2000"/>
              <a:t> </a:t>
            </a:r>
          </a:p>
          <a:p>
            <a:pPr lvl="2"/>
            <a:r>
              <a:rPr lang="en-US" sz="1800"/>
              <a:t>the other one is available and active </a:t>
            </a:r>
          </a:p>
          <a:p>
            <a:r>
              <a:rPr lang="en-US" sz="2000"/>
              <a:t>Option 3: Two-level scheduling:</a:t>
            </a:r>
          </a:p>
          <a:p>
            <a:pPr lvl="1"/>
            <a:r>
              <a:rPr lang="en-US" sz="1800"/>
              <a:t>Medium level scheduler</a:t>
            </a:r>
          </a:p>
          <a:p>
            <a:pPr lvl="1"/>
            <a:r>
              <a:rPr lang="en-US" sz="1800"/>
              <a:t>schedule processes, and within each process, schedule threads</a:t>
            </a:r>
          </a:p>
          <a:p>
            <a:pPr lvl="1"/>
            <a:r>
              <a:rPr lang="en-US" sz="1800"/>
              <a:t>reduce context switching overhead and improve cache hit ratio</a:t>
            </a:r>
          </a:p>
          <a:p>
            <a:r>
              <a:rPr lang="en-US" sz="2000"/>
              <a:t>Option 4: Space-based affinity: </a:t>
            </a:r>
          </a:p>
          <a:p>
            <a:pPr lvl="1"/>
            <a:r>
              <a:rPr lang="en-US" sz="1800"/>
              <a:t>assign threads to processors (multiprocessor only)</a:t>
            </a:r>
          </a:p>
          <a:p>
            <a:pPr lvl="1"/>
            <a:r>
              <a:rPr lang="en-US" sz="1800"/>
              <a:t>improve cache hit ratio, but can bite under low-load condition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4514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304800"/>
            <a:ext cx="8229600" cy="1143000"/>
          </a:xfrm>
        </p:spPr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Real-time Scheduling</a:t>
            </a:r>
          </a:p>
        </p:txBody>
      </p:sp>
      <p:sp>
        <p:nvSpPr>
          <p:cNvPr id="64515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85800" y="1752600"/>
            <a:ext cx="7772400" cy="4114800"/>
          </a:xfrm>
        </p:spPr>
        <p:txBody>
          <a:bodyPr/>
          <a:lstStyle/>
          <a:p>
            <a:pPr>
              <a:lnSpc>
                <a:spcPct val="90000"/>
              </a:lnSpc>
            </a:pPr>
            <a:r>
              <a:rPr lang="en-US" sz="2400"/>
              <a:t>Real-time processes have timing constraints</a:t>
            </a:r>
          </a:p>
          <a:p>
            <a:pPr lvl="1">
              <a:lnSpc>
                <a:spcPct val="90000"/>
              </a:lnSpc>
            </a:pPr>
            <a:r>
              <a:rPr lang="en-US" sz="2000"/>
              <a:t>Expressed as deadlines or rate requirements</a:t>
            </a:r>
          </a:p>
          <a:p>
            <a:pPr>
              <a:lnSpc>
                <a:spcPct val="90000"/>
              </a:lnSpc>
            </a:pPr>
            <a:r>
              <a:rPr lang="en-US" sz="2400"/>
              <a:t>Common RT scheduling policies</a:t>
            </a:r>
          </a:p>
          <a:p>
            <a:pPr lvl="1">
              <a:lnSpc>
                <a:spcPct val="90000"/>
              </a:lnSpc>
            </a:pPr>
            <a:r>
              <a:rPr lang="en-US" sz="2000">
                <a:solidFill>
                  <a:srgbClr val="FF3300"/>
                </a:solidFill>
              </a:rPr>
              <a:t>Rate monotonic</a:t>
            </a:r>
          </a:p>
          <a:p>
            <a:pPr lvl="2">
              <a:lnSpc>
                <a:spcPct val="90000"/>
              </a:lnSpc>
            </a:pPr>
            <a:r>
              <a:rPr lang="en-US" sz="2000"/>
              <a:t>Just one scalar priority related to the periodicity of the job</a:t>
            </a:r>
          </a:p>
          <a:p>
            <a:pPr lvl="2">
              <a:lnSpc>
                <a:spcPct val="90000"/>
              </a:lnSpc>
            </a:pPr>
            <a:r>
              <a:rPr lang="en-US" sz="2000"/>
              <a:t>Priority = 1/rate</a:t>
            </a:r>
          </a:p>
          <a:p>
            <a:pPr lvl="2">
              <a:lnSpc>
                <a:spcPct val="90000"/>
              </a:lnSpc>
            </a:pPr>
            <a:r>
              <a:rPr lang="en-US" sz="2000"/>
              <a:t>Static</a:t>
            </a:r>
          </a:p>
          <a:p>
            <a:pPr lvl="1">
              <a:lnSpc>
                <a:spcPct val="90000"/>
              </a:lnSpc>
            </a:pPr>
            <a:r>
              <a:rPr lang="en-US" sz="2000">
                <a:solidFill>
                  <a:srgbClr val="FF3300"/>
                </a:solidFill>
              </a:rPr>
              <a:t>Earliest deadline first </a:t>
            </a:r>
            <a:r>
              <a:rPr lang="en-US" sz="2000"/>
              <a:t>(EDF)</a:t>
            </a:r>
          </a:p>
          <a:p>
            <a:pPr lvl="2">
              <a:lnSpc>
                <a:spcPct val="90000"/>
              </a:lnSpc>
            </a:pPr>
            <a:r>
              <a:rPr lang="en-US" sz="2000"/>
              <a:t>Dynamic but more complex</a:t>
            </a:r>
          </a:p>
          <a:p>
            <a:pPr lvl="2">
              <a:lnSpc>
                <a:spcPct val="90000"/>
              </a:lnSpc>
            </a:pPr>
            <a:r>
              <a:rPr lang="en-US" sz="2000"/>
              <a:t>Priority = deadline</a:t>
            </a:r>
          </a:p>
          <a:p>
            <a:pPr>
              <a:lnSpc>
                <a:spcPct val="90000"/>
              </a:lnSpc>
            </a:pPr>
            <a:r>
              <a:rPr lang="en-US" sz="2400"/>
              <a:t>Both require admission control to provide guarantees</a:t>
            </a:r>
            <a:endParaRPr lang="en-US" sz="280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5538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381000"/>
            <a:ext cx="8229600" cy="1143000"/>
          </a:xfrm>
        </p:spPr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Postscript</a:t>
            </a:r>
          </a:p>
        </p:txBody>
      </p:sp>
      <p:sp>
        <p:nvSpPr>
          <p:cNvPr id="6553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2400"/>
              <a:t>The best schemes are adaptive.  </a:t>
            </a:r>
          </a:p>
          <a:p>
            <a:r>
              <a:rPr lang="en-US" sz="2400"/>
              <a:t>To do absolutely best we’d have to predict the future.</a:t>
            </a:r>
          </a:p>
          <a:p>
            <a:pPr lvl="1"/>
            <a:r>
              <a:rPr lang="en-US" sz="2000"/>
              <a:t>Most current algorithms give highest priority to those that need the least!</a:t>
            </a:r>
          </a:p>
          <a:p>
            <a:r>
              <a:rPr lang="en-US" sz="2400"/>
              <a:t>Scheduling become increasingly ad hoc over the years.</a:t>
            </a:r>
          </a:p>
          <a:p>
            <a:pPr lvl="1"/>
            <a:r>
              <a:rPr lang="en-US" sz="2000"/>
              <a:t>1960s papers very math heavy, now mostly “tweak and see</a:t>
            </a:r>
            <a:r>
              <a:rPr lang="en-US" sz="2900"/>
              <a:t>”</a:t>
            </a:r>
          </a:p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562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381000"/>
            <a:ext cx="8229600" cy="1143000"/>
          </a:xfrm>
        </p:spPr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Problem</a:t>
            </a:r>
          </a:p>
        </p:txBody>
      </p:sp>
      <p:sp>
        <p:nvSpPr>
          <p:cNvPr id="6656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85800" y="1730375"/>
            <a:ext cx="8258175" cy="4587875"/>
          </a:xfrm>
        </p:spPr>
        <p:txBody>
          <a:bodyPr/>
          <a:lstStyle/>
          <a:p>
            <a:r>
              <a:rPr lang="en-US" sz="2400" dirty="0"/>
              <a:t>What are metrics that schedulers should optimize for ?</a:t>
            </a:r>
          </a:p>
          <a:p>
            <a:pPr lvl="1"/>
            <a:r>
              <a:rPr lang="en-US" sz="2000" dirty="0"/>
              <a:t>There are many, the right choice depends on the context</a:t>
            </a:r>
          </a:p>
          <a:p>
            <a:r>
              <a:rPr lang="en-US" sz="2400" dirty="0"/>
              <a:t>Suppose:</a:t>
            </a:r>
          </a:p>
          <a:p>
            <a:pPr lvl="1"/>
            <a:r>
              <a:rPr lang="en-US" sz="2000" dirty="0"/>
              <a:t>You own an airline, have one expensive plane, and passengers waiting all around the globe</a:t>
            </a:r>
          </a:p>
          <a:p>
            <a:pPr lvl="1"/>
            <a:r>
              <a:rPr lang="en-US" sz="2000" dirty="0"/>
              <a:t>You own a sweatshop, and need to evaluate workers</a:t>
            </a:r>
          </a:p>
          <a:p>
            <a:pPr lvl="1"/>
            <a:r>
              <a:rPr lang="en-US" sz="2000" dirty="0"/>
              <a:t>You are at a restaurant, and are waiting for food</a:t>
            </a:r>
          </a:p>
          <a:p>
            <a:pPr lvl="1"/>
            <a:r>
              <a:rPr lang="en-US" sz="2000" dirty="0"/>
              <a:t>You are an efficiency expert, and are evaluating government procedures at the DMV</a:t>
            </a:r>
          </a:p>
          <a:p>
            <a:pPr lvl="1"/>
            <a:r>
              <a:rPr lang="en-US" sz="2000" dirty="0"/>
              <a:t>You are trying to find a project partner or a co-author</a:t>
            </a:r>
          </a:p>
          <a:p>
            <a:pPr lvl="1"/>
            <a:r>
              <a:rPr lang="en-US" sz="2000" dirty="0"/>
              <a:t>You own a software company that would like to deliver a product by a deadline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Flow">
  <a:themeElements>
    <a:clrScheme name="Flow">
      <a:dk1>
        <a:sysClr val="windowText" lastClr="000000"/>
      </a:dk1>
      <a:lt1>
        <a:sysClr val="window" lastClr="FFFFFF"/>
      </a:lt1>
      <a:dk2>
        <a:srgbClr val="04617B"/>
      </a:dk2>
      <a:lt2>
        <a:srgbClr val="DBF5F9"/>
      </a:lt2>
      <a:accent1>
        <a:srgbClr val="0F6FC6"/>
      </a:accent1>
      <a:accent2>
        <a:srgbClr val="009DD9"/>
      </a:accent2>
      <a:accent3>
        <a:srgbClr val="0BD0D9"/>
      </a:accent3>
      <a:accent4>
        <a:srgbClr val="10CF9B"/>
      </a:accent4>
      <a:accent5>
        <a:srgbClr val="7CCA62"/>
      </a:accent5>
      <a:accent6>
        <a:srgbClr val="A5C249"/>
      </a:accent6>
      <a:hlink>
        <a:srgbClr val="E2D700"/>
      </a:hlink>
      <a:folHlink>
        <a:srgbClr val="85DFD0"/>
      </a:folHlink>
    </a:clrScheme>
    <a:fontScheme name="Flow">
      <a:majorFont>
        <a:latin typeface="Calibri"/>
        <a:ea typeface=""/>
        <a:cs typeface=""/>
        <a:font script="Jpan" typeface="ＭＳ Ｐゴシック"/>
        <a:font script="Hang" typeface="HY중고딕"/>
        <a:font script="Hans" typeface="隶书"/>
        <a:font script="Hant" typeface="微軟正黑體"/>
        <a:font script="Arab" typeface="Traditional Arabic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Constantia"/>
        <a:ea typeface=""/>
        <a:cs typeface=""/>
        <a:font script="Jpan" typeface="HGP明朝E"/>
        <a:font script="Hang" typeface="HY신명조"/>
        <a:font script="Hans" typeface="宋体"/>
        <a:font script="Hant" typeface="新細明體"/>
        <a:font script="Arab" typeface="Majalla UI"/>
        <a:font script="Hebr" typeface="David"/>
        <a:font script="Thai" typeface="Browalli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Flow">
      <a:fillStyleLst>
        <a:solidFill>
          <a:schemeClr val="phClr"/>
        </a:solidFill>
        <a:gradFill rotWithShape="1">
          <a:gsLst>
            <a:gs pos="0">
              <a:schemeClr val="phClr">
                <a:tint val="70000"/>
                <a:satMod val="130000"/>
              </a:schemeClr>
            </a:gs>
            <a:gs pos="43000">
              <a:schemeClr val="phClr">
                <a:tint val="44000"/>
                <a:satMod val="165000"/>
              </a:schemeClr>
            </a:gs>
            <a:gs pos="93000">
              <a:schemeClr val="phClr">
                <a:tint val="15000"/>
                <a:satMod val="165000"/>
              </a:schemeClr>
            </a:gs>
            <a:gs pos="100000">
              <a:schemeClr val="phClr">
                <a:tint val="5000"/>
                <a:satMod val="250000"/>
              </a:schemeClr>
            </a:gs>
          </a:gsLst>
          <a:path path="circle">
            <a:fillToRect l="50000" t="130000" r="50000" b="-30000"/>
          </a:path>
        </a:gradFill>
        <a:gradFill rotWithShape="1">
          <a:gsLst>
            <a:gs pos="0">
              <a:schemeClr val="phClr">
                <a:tint val="98000"/>
                <a:shade val="25000"/>
                <a:satMod val="250000"/>
              </a:schemeClr>
            </a:gs>
            <a:gs pos="68000">
              <a:schemeClr val="phClr">
                <a:tint val="86000"/>
                <a:satMod val="115000"/>
              </a:schemeClr>
            </a:gs>
            <a:gs pos="100000">
              <a:schemeClr val="phClr">
                <a:tint val="50000"/>
                <a:satMod val="150000"/>
              </a:schemeClr>
            </a:gs>
          </a:gsLst>
          <a:path path="circle">
            <a:fillToRect l="50000" t="130000" r="50000" b="-30000"/>
          </a:path>
        </a:gradFill>
      </a:fillStyleLst>
      <a:lnStyleLst>
        <a:ln w="9525" cap="flat" cmpd="sng" algn="ctr">
          <a:solidFill>
            <a:schemeClr val="phClr">
              <a:shade val="50000"/>
              <a:satMod val="103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7150" dist="38100" dir="5400000" algn="ctr" rotWithShape="0">
              <a:schemeClr val="phClr">
                <a:shade val="9000"/>
                <a:satMod val="105000"/>
                <a:alpha val="48000"/>
              </a:schemeClr>
            </a:outerShdw>
          </a:effectLst>
        </a:effectStyle>
        <a:effectStyle>
          <a:effectLst>
            <a:outerShdw blurRad="57150" dist="38100" dir="5400000" algn="ctr" rotWithShape="0">
              <a:schemeClr val="phClr">
                <a:shade val="9000"/>
                <a:satMod val="105000"/>
                <a:alpha val="48000"/>
              </a:schemeClr>
            </a:outerShdw>
          </a:effectLst>
        </a:effectStyle>
        <a:effectStyle>
          <a:effectLst>
            <a:outerShdw blurRad="57150" dist="38100" dir="5400000" algn="ctr" rotWithShape="0">
              <a:schemeClr val="phClr">
                <a:shade val="9000"/>
                <a:satMod val="105000"/>
                <a:alpha val="48000"/>
              </a:schemeClr>
            </a:outerShdw>
          </a:effectLst>
          <a:scene3d>
            <a:camera prst="orthographicFront" fov="0">
              <a:rot lat="0" lon="0" rev="0"/>
            </a:camera>
            <a:lightRig rig="glow" dir="tl">
              <a:rot lat="0" lon="0" rev="900000"/>
            </a:lightRig>
          </a:scene3d>
          <a:sp3d prstMaterial="powder">
            <a:bevelT w="25400" h="381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80000"/>
                <a:satMod val="400000"/>
              </a:schemeClr>
            </a:gs>
            <a:gs pos="25000">
              <a:schemeClr val="phClr">
                <a:tint val="83000"/>
                <a:satMod val="320000"/>
              </a:schemeClr>
            </a:gs>
            <a:gs pos="100000">
              <a:schemeClr val="phClr">
                <a:shade val="15000"/>
                <a:satMod val="320000"/>
              </a:schemeClr>
            </a:gs>
          </a:gsLst>
          <a:path path="circle">
            <a:fillToRect l="10000" t="110000" r="10000" b="100000"/>
          </a:path>
        </a:gradFill>
        <a:blipFill>
          <a:blip xmlns:r="http://schemas.openxmlformats.org/officeDocument/2006/relationships" r:embed="rId1">
            <a:duotone>
              <a:schemeClr val="phClr">
                <a:shade val="90000"/>
                <a:satMod val="150000"/>
              </a:schemeClr>
              <a:schemeClr val="phClr">
                <a:tint val="88000"/>
                <a:satMod val="150000"/>
              </a:schemeClr>
            </a:duotone>
          </a:blip>
          <a:tile tx="0" ty="0" sx="65000" sy="65000" flip="none" algn="tl"/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294</TotalTime>
  <Words>2426</Words>
  <Application>Microsoft Office PowerPoint</Application>
  <PresentationFormat>On-screen Show (4:3)</PresentationFormat>
  <Paragraphs>540</Paragraphs>
  <Slides>51</Slides>
  <Notes>1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51</vt:i4>
      </vt:variant>
    </vt:vector>
  </HeadingPairs>
  <TitlesOfParts>
    <vt:vector size="52" baseType="lpstr">
      <vt:lpstr>Flow</vt:lpstr>
      <vt:lpstr>A two-part lecture. First: Some Monitor Examples Then: Discussion of Scheduling</vt:lpstr>
      <vt:lpstr>Review: Monitors</vt:lpstr>
      <vt:lpstr>Producer Consumer using Monitors</vt:lpstr>
      <vt:lpstr>Subtle aspects</vt:lpstr>
      <vt:lpstr>Subtle aspects</vt:lpstr>
      <vt:lpstr>Subtle aspects</vt:lpstr>
      <vt:lpstr>Subtle aspects</vt:lpstr>
      <vt:lpstr>Readers and Writers</vt:lpstr>
      <vt:lpstr>Readers and Writers</vt:lpstr>
      <vt:lpstr>Readers and Writers</vt:lpstr>
      <vt:lpstr>Understanding the Solution</vt:lpstr>
      <vt:lpstr>Readers and Writers</vt:lpstr>
      <vt:lpstr>Understanding the Solution</vt:lpstr>
      <vt:lpstr>Readers and Writers</vt:lpstr>
      <vt:lpstr>Understanding the Solution</vt:lpstr>
      <vt:lpstr>Readers and Writers</vt:lpstr>
      <vt:lpstr>Understanding the Solution</vt:lpstr>
      <vt:lpstr>Readers and Writers</vt:lpstr>
      <vt:lpstr>Understanding the Solution</vt:lpstr>
      <vt:lpstr>Comparison with Semaphores</vt:lpstr>
      <vt:lpstr>Slight topic shift…</vt:lpstr>
      <vt:lpstr>Why discuss?</vt:lpstr>
      <vt:lpstr>OK… so who cares?</vt:lpstr>
      <vt:lpstr>Process Scheduling</vt:lpstr>
      <vt:lpstr>Some schedulers have no choice</vt:lpstr>
      <vt:lpstr>When does scheduler run?</vt:lpstr>
      <vt:lpstr>Process Model</vt:lpstr>
      <vt:lpstr>Scheduling Evaluation Metrics</vt:lpstr>
      <vt:lpstr>“The perfect CPU scheduler”</vt:lpstr>
      <vt:lpstr>Problem Cases</vt:lpstr>
      <vt:lpstr>Scheduling Algorithms FCFS</vt:lpstr>
      <vt:lpstr>Convoy Effect</vt:lpstr>
      <vt:lpstr>Scheduling Algorithms LIFO</vt:lpstr>
      <vt:lpstr>Problem</vt:lpstr>
      <vt:lpstr>Scheduling Algorithms: SJF</vt:lpstr>
      <vt:lpstr>Scheduling Algorithms SRTF</vt:lpstr>
      <vt:lpstr>Slide 37</vt:lpstr>
      <vt:lpstr>Priority Scheduling</vt:lpstr>
      <vt:lpstr>Round Robin</vt:lpstr>
      <vt:lpstr>RR with Time Quantum = 20</vt:lpstr>
      <vt:lpstr>Turnaround Time w/ Time Quanta</vt:lpstr>
      <vt:lpstr>RR: Choice of Time Quantum</vt:lpstr>
      <vt:lpstr>Scheduling Algorithms</vt:lpstr>
      <vt:lpstr>Multilevel Queue Scheduling</vt:lpstr>
      <vt:lpstr>Scheduling Algorithms</vt:lpstr>
      <vt:lpstr>Multilevel Feedback Queues</vt:lpstr>
      <vt:lpstr>A Multi-level System</vt:lpstr>
      <vt:lpstr>Thread Scheduling</vt:lpstr>
      <vt:lpstr>Real-time Scheduling</vt:lpstr>
      <vt:lpstr>Postscript</vt:lpstr>
      <vt:lpstr>Problem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Critical Sections with lots of Threads</dc:title>
  <dc:creator>ken</dc:creator>
  <cp:lastModifiedBy>Ken Birman</cp:lastModifiedBy>
  <cp:revision>51</cp:revision>
  <dcterms:created xsi:type="dcterms:W3CDTF">2006-08-16T00:00:00Z</dcterms:created>
  <dcterms:modified xsi:type="dcterms:W3CDTF">2009-02-16T18:59:57Z</dcterms:modified>
</cp:coreProperties>
</file>