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s/slide38.xml" ContentType="application/vnd.openxmlformats-officedocument.presentationml.slide+xml"/>
  <Override PartName="/ppt/slides/slide47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s/slide45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wmf" ContentType="image/x-wmf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handoutMasterIdLst>
    <p:handoutMasterId r:id="rId50"/>
  </p:handoutMasterIdLst>
  <p:sldIdLst>
    <p:sldId id="305" r:id="rId2"/>
    <p:sldId id="306" r:id="rId3"/>
    <p:sldId id="307" r:id="rId4"/>
    <p:sldId id="308" r:id="rId5"/>
    <p:sldId id="309" r:id="rId6"/>
    <p:sldId id="310" r:id="rId7"/>
    <p:sldId id="311" r:id="rId8"/>
    <p:sldId id="312" r:id="rId9"/>
    <p:sldId id="313" r:id="rId10"/>
    <p:sldId id="314" r:id="rId11"/>
    <p:sldId id="315" r:id="rId12"/>
    <p:sldId id="316" r:id="rId13"/>
    <p:sldId id="317" r:id="rId14"/>
    <p:sldId id="318" r:id="rId15"/>
    <p:sldId id="319" r:id="rId16"/>
    <p:sldId id="320" r:id="rId17"/>
    <p:sldId id="321" r:id="rId18"/>
    <p:sldId id="258" r:id="rId19"/>
    <p:sldId id="259" r:id="rId20"/>
    <p:sldId id="260" r:id="rId21"/>
    <p:sldId id="261" r:id="rId22"/>
    <p:sldId id="262" r:id="rId23"/>
    <p:sldId id="263" r:id="rId24"/>
    <p:sldId id="264" r:id="rId25"/>
    <p:sldId id="265" r:id="rId26"/>
    <p:sldId id="266" r:id="rId27"/>
    <p:sldId id="267" r:id="rId28"/>
    <p:sldId id="268" r:id="rId29"/>
    <p:sldId id="297" r:id="rId30"/>
    <p:sldId id="272" r:id="rId31"/>
    <p:sldId id="298" r:id="rId32"/>
    <p:sldId id="299" r:id="rId33"/>
    <p:sldId id="300" r:id="rId34"/>
    <p:sldId id="273" r:id="rId35"/>
    <p:sldId id="274" r:id="rId36"/>
    <p:sldId id="275" r:id="rId37"/>
    <p:sldId id="276" r:id="rId38"/>
    <p:sldId id="277" r:id="rId39"/>
    <p:sldId id="278" r:id="rId40"/>
    <p:sldId id="279" r:id="rId41"/>
    <p:sldId id="280" r:id="rId42"/>
    <p:sldId id="301" r:id="rId43"/>
    <p:sldId id="281" r:id="rId44"/>
    <p:sldId id="282" r:id="rId45"/>
    <p:sldId id="304" r:id="rId46"/>
    <p:sldId id="283" r:id="rId47"/>
    <p:sldId id="284" r:id="rId48"/>
    <p:sldId id="285" r:id="rId49"/>
  </p:sldIdLst>
  <p:sldSz cx="9144000" cy="6858000" type="screen4x3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99" d="100"/>
          <a:sy n="99" d="100"/>
        </p:scale>
        <p:origin x="-102" y="-6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E3AE2846-ECBE-437D-BEF2-A9EDC7437729}" type="datetimeFigureOut">
              <a:rPr lang="en-US" smtClean="0"/>
              <a:t>1/22/2009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3D91B879-7EF1-4283-A611-E069A8631A98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aseline="0">
                <a:solidFill>
                  <a:schemeClr val="accent1"/>
                </a:solidFill>
              </a:defRPr>
            </a:lvl1pPr>
          </a:lstStyle>
          <a:p>
            <a:r>
              <a:rPr kumimoji="0" lang="en-US" dirty="0" smtClean="0"/>
              <a:t>Click to edit Master title style</a:t>
            </a:r>
            <a:endParaRPr kumimoji="0"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1/22/2009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wmf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wmf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wmf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wmf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wmf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6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hyperlink" Target="http://www.google.com/imgres?imgurl=http://www.americanbear.org/shared/images/homepage/black-bear.jpg&amp;imgrefurl=http://www.americanbear.org/&amp;h=345&amp;w=325&amp;sz=37&amp;tbnid=xyKVk_0bVT77lM::&amp;tbnh=120&amp;tbnw=113&amp;prev=/images?q=bear&amp;usg=__06h26EP1htA_G0QdIV4HpbJRBfU=&amp;sa=X&amp;oi=image_result&amp;resnum=7&amp;ct=image&amp;cd=1" TargetMode="External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smtClean="0"/>
              <a:t>Architecture Review</a:t>
            </a:r>
            <a:endParaRPr lang="fr-BE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r"/>
            <a:r>
              <a:rPr lang="en-US" sz="3600" i="1" dirty="0" smtClean="0"/>
              <a:t>Everything you were supposed</a:t>
            </a:r>
            <a:br>
              <a:rPr lang="en-US" sz="3600" i="1" dirty="0" smtClean="0"/>
            </a:br>
            <a:r>
              <a:rPr lang="en-US" sz="3600" i="1" dirty="0" smtClean="0"/>
              <a:t> to have learned in CS3610…</a:t>
            </a:r>
            <a:endParaRPr lang="fr-BE" sz="3600" i="1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6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Computer System Architecture</a:t>
            </a:r>
          </a:p>
        </p:txBody>
      </p:sp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2"/>
          <a:srcRect l="909" t="10483" r="1875" b="8113"/>
          <a:stretch>
            <a:fillRect/>
          </a:stretch>
        </p:blipFill>
        <p:spPr bwMode="auto">
          <a:xfrm>
            <a:off x="944563" y="1736725"/>
            <a:ext cx="7077075" cy="4740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078" name="Text Box 6"/>
          <p:cNvSpPr txBox="1">
            <a:spLocks noChangeArrowheads="1"/>
          </p:cNvSpPr>
          <p:nvPr/>
        </p:nvSpPr>
        <p:spPr bwMode="auto">
          <a:xfrm>
            <a:off x="5249863" y="4811713"/>
            <a:ext cx="1425575" cy="517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sz="1400"/>
              <a:t>Synchronizes </a:t>
            </a:r>
          </a:p>
          <a:p>
            <a:pPr algn="ctr"/>
            <a:r>
              <a:rPr lang="en-US" sz="1400"/>
              <a:t>memory access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I/O operations</a:t>
            </a:r>
          </a:p>
        </p:txBody>
      </p:sp>
      <p:sp>
        <p:nvSpPr>
          <p:cNvPr id="61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I/O devices and the CPU can execute concurrently.</a:t>
            </a:r>
          </a:p>
          <a:p>
            <a:pPr>
              <a:spcAft>
                <a:spcPct val="10000"/>
              </a:spcAft>
            </a:pPr>
            <a:r>
              <a:rPr lang="en-US" sz="2400"/>
              <a:t>I/O is moving data between device &amp; controller’s buffer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CPU moves data between controller’s buffer &amp; main memory</a:t>
            </a:r>
          </a:p>
          <a:p>
            <a:pPr>
              <a:spcAft>
                <a:spcPct val="10000"/>
              </a:spcAft>
            </a:pPr>
            <a:r>
              <a:rPr lang="en-US" sz="2400"/>
              <a:t>Each device controller is in charge of certain device type.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May be more than one device per controller</a:t>
            </a:r>
          </a:p>
          <a:p>
            <a:pPr lvl="2">
              <a:spcAft>
                <a:spcPct val="10000"/>
              </a:spcAft>
            </a:pPr>
            <a:r>
              <a:rPr lang="en-US" sz="1800"/>
              <a:t>SCSI can manage up to 7 devices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Each device controller has local buffer, special registers</a:t>
            </a:r>
          </a:p>
          <a:p>
            <a:pPr>
              <a:spcAft>
                <a:spcPct val="10000"/>
              </a:spcAft>
            </a:pPr>
            <a:r>
              <a:rPr lang="en-US" sz="2400"/>
              <a:t>A device driver for every device controller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Knows details of the controller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Presents a uniform interface to the rest of OS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Accessing I/O Devices</a:t>
            </a:r>
          </a:p>
        </p:txBody>
      </p:sp>
      <p:sp>
        <p:nvSpPr>
          <p:cNvPr id="143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>
              <a:spcAft>
                <a:spcPct val="10000"/>
              </a:spcAft>
            </a:pPr>
            <a:r>
              <a:rPr lang="en-US" sz="2400"/>
              <a:t>Memory Mapped I/O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I/O devices appear as regular memory to CPU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Regular loads/stores used for accessing device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This is more commonly used</a:t>
            </a:r>
          </a:p>
          <a:p>
            <a:pPr lvl="1">
              <a:spcAft>
                <a:spcPct val="10000"/>
              </a:spcAft>
              <a:buFontTx/>
              <a:buNone/>
            </a:pPr>
            <a:endParaRPr lang="en-US" sz="2000"/>
          </a:p>
          <a:p>
            <a:pPr>
              <a:spcAft>
                <a:spcPct val="10000"/>
              </a:spcAft>
            </a:pPr>
            <a:r>
              <a:rPr lang="en-US" sz="2400"/>
              <a:t>Programmed I/O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Also called “channel” I/O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CPU has separate bus for I/O devices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Special instructions are required</a:t>
            </a:r>
          </a:p>
          <a:p>
            <a:pPr>
              <a:spcAft>
                <a:spcPct val="10000"/>
              </a:spcAft>
            </a:pPr>
            <a:endParaRPr lang="en-US" sz="2400"/>
          </a:p>
          <a:p>
            <a:pPr>
              <a:spcAft>
                <a:spcPct val="10000"/>
              </a:spcAft>
            </a:pPr>
            <a:r>
              <a:rPr lang="en-US" sz="2400"/>
              <a:t>Which is better?</a:t>
            </a:r>
          </a:p>
        </p:txBody>
      </p:sp>
      <p:pic>
        <p:nvPicPr>
          <p:cNvPr id="14340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638800" y="2971800"/>
            <a:ext cx="3338513" cy="35623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4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Building a Keyboard Controller</a:t>
            </a:r>
          </a:p>
        </p:txBody>
      </p:sp>
      <p:pic>
        <p:nvPicPr>
          <p:cNvPr id="15365" name="Picture 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81000" y="2203450"/>
            <a:ext cx="2982913" cy="3054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5366" name="Text Box 6"/>
          <p:cNvSpPr txBox="1">
            <a:spLocks noChangeArrowheads="1"/>
          </p:cNvSpPr>
          <p:nvPr/>
        </p:nvSpPr>
        <p:spPr bwMode="auto">
          <a:xfrm>
            <a:off x="304800" y="5486400"/>
            <a:ext cx="37147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Mesh detects which key is pressed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Building a Keyboard Controller</a:t>
            </a:r>
          </a:p>
        </p:txBody>
      </p:sp>
      <p:pic>
        <p:nvPicPr>
          <p:cNvPr id="17411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81000" y="2203450"/>
            <a:ext cx="2982913" cy="3054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7412" name="Text Box 4"/>
          <p:cNvSpPr txBox="1">
            <a:spLocks noChangeArrowheads="1"/>
          </p:cNvSpPr>
          <p:nvPr/>
        </p:nvSpPr>
        <p:spPr bwMode="auto">
          <a:xfrm>
            <a:off x="304800" y="5486400"/>
            <a:ext cx="34353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Encoders convert lines to binary</a:t>
            </a:r>
          </a:p>
        </p:txBody>
      </p:sp>
      <p:sp>
        <p:nvSpPr>
          <p:cNvPr id="17413" name="Rectangle 5"/>
          <p:cNvSpPr>
            <a:spLocks noChangeArrowheads="1"/>
          </p:cNvSpPr>
          <p:nvPr/>
        </p:nvSpPr>
        <p:spPr bwMode="auto">
          <a:xfrm>
            <a:off x="3200400" y="2133600"/>
            <a:ext cx="533400" cy="1219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17414" name="Rectangle 6"/>
          <p:cNvSpPr>
            <a:spLocks noChangeArrowheads="1"/>
          </p:cNvSpPr>
          <p:nvPr/>
        </p:nvSpPr>
        <p:spPr bwMode="auto">
          <a:xfrm>
            <a:off x="914400" y="3276600"/>
            <a:ext cx="19812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17415" name="Text Box 7"/>
          <p:cNvSpPr txBox="1">
            <a:spLocks noChangeArrowheads="1"/>
          </p:cNvSpPr>
          <p:nvPr/>
        </p:nvSpPr>
        <p:spPr bwMode="auto">
          <a:xfrm>
            <a:off x="1295400" y="3352800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</a:t>
            </a:r>
          </a:p>
        </p:txBody>
      </p:sp>
      <p:sp>
        <p:nvSpPr>
          <p:cNvPr id="17416" name="Text Box 8"/>
          <p:cNvSpPr txBox="1">
            <a:spLocks noChangeArrowheads="1"/>
          </p:cNvSpPr>
          <p:nvPr/>
        </p:nvSpPr>
        <p:spPr bwMode="auto">
          <a:xfrm rot="16200000">
            <a:off x="2942432" y="2543968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</a:t>
            </a:r>
          </a:p>
        </p:txBody>
      </p:sp>
      <p:sp>
        <p:nvSpPr>
          <p:cNvPr id="17417" name="Line 9"/>
          <p:cNvSpPr>
            <a:spLocks noChangeShapeType="1"/>
          </p:cNvSpPr>
          <p:nvPr/>
        </p:nvSpPr>
        <p:spPr bwMode="auto">
          <a:xfrm>
            <a:off x="1905000" y="3733800"/>
            <a:ext cx="0" cy="5334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18" name="Line 10"/>
          <p:cNvSpPr>
            <a:spLocks noChangeShapeType="1"/>
          </p:cNvSpPr>
          <p:nvPr/>
        </p:nvSpPr>
        <p:spPr bwMode="auto">
          <a:xfrm>
            <a:off x="1905000" y="4267200"/>
            <a:ext cx="3200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0" name="Line 12"/>
          <p:cNvSpPr>
            <a:spLocks noChangeShapeType="1"/>
          </p:cNvSpPr>
          <p:nvPr/>
        </p:nvSpPr>
        <p:spPr bwMode="auto">
          <a:xfrm>
            <a:off x="2057400" y="3733800"/>
            <a:ext cx="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1" name="Line 13"/>
          <p:cNvSpPr>
            <a:spLocks noChangeShapeType="1"/>
          </p:cNvSpPr>
          <p:nvPr/>
        </p:nvSpPr>
        <p:spPr bwMode="auto">
          <a:xfrm>
            <a:off x="2057400" y="4114800"/>
            <a:ext cx="3048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2" name="Line 14"/>
          <p:cNvSpPr>
            <a:spLocks noChangeShapeType="1"/>
          </p:cNvSpPr>
          <p:nvPr/>
        </p:nvSpPr>
        <p:spPr bwMode="auto">
          <a:xfrm>
            <a:off x="2209800" y="3733800"/>
            <a:ext cx="0" cy="228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3" name="Line 15"/>
          <p:cNvSpPr>
            <a:spLocks noChangeShapeType="1"/>
          </p:cNvSpPr>
          <p:nvPr/>
        </p:nvSpPr>
        <p:spPr bwMode="auto">
          <a:xfrm>
            <a:off x="2209800" y="3962400"/>
            <a:ext cx="2895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4" name="Line 16"/>
          <p:cNvSpPr>
            <a:spLocks noChangeShapeType="1"/>
          </p:cNvSpPr>
          <p:nvPr/>
        </p:nvSpPr>
        <p:spPr bwMode="auto">
          <a:xfrm>
            <a:off x="2362200" y="3733800"/>
            <a:ext cx="0" cy="76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5" name="Line 17"/>
          <p:cNvSpPr>
            <a:spLocks noChangeShapeType="1"/>
          </p:cNvSpPr>
          <p:nvPr/>
        </p:nvSpPr>
        <p:spPr bwMode="auto">
          <a:xfrm>
            <a:off x="2362200" y="3810000"/>
            <a:ext cx="27432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6" name="Line 18"/>
          <p:cNvSpPr>
            <a:spLocks noChangeShapeType="1"/>
          </p:cNvSpPr>
          <p:nvPr/>
        </p:nvSpPr>
        <p:spPr bwMode="auto">
          <a:xfrm>
            <a:off x="3733800" y="30480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7" name="Line 19"/>
          <p:cNvSpPr>
            <a:spLocks noChangeShapeType="1"/>
          </p:cNvSpPr>
          <p:nvPr/>
        </p:nvSpPr>
        <p:spPr bwMode="auto">
          <a:xfrm>
            <a:off x="3733800" y="32004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428" name="Line 20"/>
          <p:cNvSpPr>
            <a:spLocks noChangeShapeType="1"/>
          </p:cNvSpPr>
          <p:nvPr/>
        </p:nvSpPr>
        <p:spPr bwMode="auto">
          <a:xfrm>
            <a:off x="3733800" y="28956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3058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Building a Keyboard Controller</a:t>
            </a:r>
          </a:p>
        </p:txBody>
      </p:sp>
      <p:pic>
        <p:nvPicPr>
          <p:cNvPr id="19459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81000" y="2203450"/>
            <a:ext cx="2982913" cy="3054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9460" name="Text Box 4"/>
          <p:cNvSpPr txBox="1">
            <a:spLocks noChangeArrowheads="1"/>
          </p:cNvSpPr>
          <p:nvPr/>
        </p:nvSpPr>
        <p:spPr bwMode="auto">
          <a:xfrm>
            <a:off x="304800" y="5486400"/>
            <a:ext cx="39687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Latch stores encoding of pressed key</a:t>
            </a:r>
          </a:p>
        </p:txBody>
      </p:sp>
      <p:sp>
        <p:nvSpPr>
          <p:cNvPr id="19461" name="Rectangle 5"/>
          <p:cNvSpPr>
            <a:spLocks noChangeArrowheads="1"/>
          </p:cNvSpPr>
          <p:nvPr/>
        </p:nvSpPr>
        <p:spPr bwMode="auto">
          <a:xfrm>
            <a:off x="3200400" y="2133600"/>
            <a:ext cx="533400" cy="1219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19462" name="Rectangle 6"/>
          <p:cNvSpPr>
            <a:spLocks noChangeArrowheads="1"/>
          </p:cNvSpPr>
          <p:nvPr/>
        </p:nvSpPr>
        <p:spPr bwMode="auto">
          <a:xfrm>
            <a:off x="914400" y="3276600"/>
            <a:ext cx="19812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19463" name="Text Box 7"/>
          <p:cNvSpPr txBox="1">
            <a:spLocks noChangeArrowheads="1"/>
          </p:cNvSpPr>
          <p:nvPr/>
        </p:nvSpPr>
        <p:spPr bwMode="auto">
          <a:xfrm>
            <a:off x="1295400" y="3352800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</a:t>
            </a:r>
          </a:p>
        </p:txBody>
      </p:sp>
      <p:sp>
        <p:nvSpPr>
          <p:cNvPr id="19464" name="Text Box 8"/>
          <p:cNvSpPr txBox="1">
            <a:spLocks noChangeArrowheads="1"/>
          </p:cNvSpPr>
          <p:nvPr/>
        </p:nvSpPr>
        <p:spPr bwMode="auto">
          <a:xfrm rot="16200000">
            <a:off x="2942432" y="2543968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</a:t>
            </a:r>
          </a:p>
        </p:txBody>
      </p:sp>
      <p:sp>
        <p:nvSpPr>
          <p:cNvPr id="19465" name="Line 9"/>
          <p:cNvSpPr>
            <a:spLocks noChangeShapeType="1"/>
          </p:cNvSpPr>
          <p:nvPr/>
        </p:nvSpPr>
        <p:spPr bwMode="auto">
          <a:xfrm>
            <a:off x="1905000" y="3733800"/>
            <a:ext cx="0" cy="5334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66" name="Line 10"/>
          <p:cNvSpPr>
            <a:spLocks noChangeShapeType="1"/>
          </p:cNvSpPr>
          <p:nvPr/>
        </p:nvSpPr>
        <p:spPr bwMode="auto">
          <a:xfrm>
            <a:off x="1905000" y="4267200"/>
            <a:ext cx="3200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67" name="Line 11"/>
          <p:cNvSpPr>
            <a:spLocks noChangeShapeType="1"/>
          </p:cNvSpPr>
          <p:nvPr/>
        </p:nvSpPr>
        <p:spPr bwMode="auto">
          <a:xfrm>
            <a:off x="2057400" y="3733800"/>
            <a:ext cx="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68" name="Line 12"/>
          <p:cNvSpPr>
            <a:spLocks noChangeShapeType="1"/>
          </p:cNvSpPr>
          <p:nvPr/>
        </p:nvSpPr>
        <p:spPr bwMode="auto">
          <a:xfrm>
            <a:off x="2057400" y="4114800"/>
            <a:ext cx="3048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69" name="Line 13"/>
          <p:cNvSpPr>
            <a:spLocks noChangeShapeType="1"/>
          </p:cNvSpPr>
          <p:nvPr/>
        </p:nvSpPr>
        <p:spPr bwMode="auto">
          <a:xfrm>
            <a:off x="2209800" y="3733800"/>
            <a:ext cx="0" cy="228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70" name="Line 14"/>
          <p:cNvSpPr>
            <a:spLocks noChangeShapeType="1"/>
          </p:cNvSpPr>
          <p:nvPr/>
        </p:nvSpPr>
        <p:spPr bwMode="auto">
          <a:xfrm>
            <a:off x="2209800" y="3962400"/>
            <a:ext cx="2895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71" name="Line 15"/>
          <p:cNvSpPr>
            <a:spLocks noChangeShapeType="1"/>
          </p:cNvSpPr>
          <p:nvPr/>
        </p:nvSpPr>
        <p:spPr bwMode="auto">
          <a:xfrm>
            <a:off x="2362200" y="3733800"/>
            <a:ext cx="0" cy="76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72" name="Line 16"/>
          <p:cNvSpPr>
            <a:spLocks noChangeShapeType="1"/>
          </p:cNvSpPr>
          <p:nvPr/>
        </p:nvSpPr>
        <p:spPr bwMode="auto">
          <a:xfrm>
            <a:off x="2362200" y="3810000"/>
            <a:ext cx="27432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73" name="Line 17"/>
          <p:cNvSpPr>
            <a:spLocks noChangeShapeType="1"/>
          </p:cNvSpPr>
          <p:nvPr/>
        </p:nvSpPr>
        <p:spPr bwMode="auto">
          <a:xfrm>
            <a:off x="3733800" y="30480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74" name="Line 18"/>
          <p:cNvSpPr>
            <a:spLocks noChangeShapeType="1"/>
          </p:cNvSpPr>
          <p:nvPr/>
        </p:nvSpPr>
        <p:spPr bwMode="auto">
          <a:xfrm>
            <a:off x="3733800" y="32004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75" name="Line 19"/>
          <p:cNvSpPr>
            <a:spLocks noChangeShapeType="1"/>
          </p:cNvSpPr>
          <p:nvPr/>
        </p:nvSpPr>
        <p:spPr bwMode="auto">
          <a:xfrm>
            <a:off x="3733800" y="28956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76" name="Rectangle 20"/>
          <p:cNvSpPr>
            <a:spLocks noChangeArrowheads="1"/>
          </p:cNvSpPr>
          <p:nvPr/>
        </p:nvSpPr>
        <p:spPr bwMode="auto">
          <a:xfrm>
            <a:off x="5105400" y="2438400"/>
            <a:ext cx="1219200" cy="2133600"/>
          </a:xfrm>
          <a:prstGeom prst="rect">
            <a:avLst/>
          </a:prstGeom>
          <a:solidFill>
            <a:srgbClr val="FF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Latch</a:t>
            </a:r>
          </a:p>
        </p:txBody>
      </p:sp>
      <p:sp>
        <p:nvSpPr>
          <p:cNvPr id="19478" name="Line 22"/>
          <p:cNvSpPr>
            <a:spLocks noChangeShapeType="1"/>
          </p:cNvSpPr>
          <p:nvPr/>
        </p:nvSpPr>
        <p:spPr bwMode="auto">
          <a:xfrm>
            <a:off x="4648200" y="1752600"/>
            <a:ext cx="0" cy="1143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82" name="AutoShape 26"/>
          <p:cNvSpPr>
            <a:spLocks noChangeArrowheads="1"/>
          </p:cNvSpPr>
          <p:nvPr/>
        </p:nvSpPr>
        <p:spPr bwMode="auto">
          <a:xfrm flipH="1">
            <a:off x="4876800" y="1371600"/>
            <a:ext cx="838200" cy="533400"/>
          </a:xfrm>
          <a:prstGeom prst="moon">
            <a:avLst>
              <a:gd name="adj" fmla="val 68370"/>
            </a:avLst>
          </a:prstGeom>
          <a:solidFill>
            <a:srgbClr val="FF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19483" name="Line 27"/>
          <p:cNvSpPr>
            <a:spLocks noChangeShapeType="1"/>
          </p:cNvSpPr>
          <p:nvPr/>
        </p:nvSpPr>
        <p:spPr bwMode="auto">
          <a:xfrm>
            <a:off x="4648200" y="1752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84" name="Line 28"/>
          <p:cNvSpPr>
            <a:spLocks noChangeShapeType="1"/>
          </p:cNvSpPr>
          <p:nvPr/>
        </p:nvSpPr>
        <p:spPr bwMode="auto">
          <a:xfrm flipV="1">
            <a:off x="4495800" y="1676400"/>
            <a:ext cx="0" cy="1371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85" name="Line 29"/>
          <p:cNvSpPr>
            <a:spLocks noChangeShapeType="1"/>
          </p:cNvSpPr>
          <p:nvPr/>
        </p:nvSpPr>
        <p:spPr bwMode="auto">
          <a:xfrm>
            <a:off x="4495800" y="1676400"/>
            <a:ext cx="609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86" name="Line 30"/>
          <p:cNvSpPr>
            <a:spLocks noChangeShapeType="1"/>
          </p:cNvSpPr>
          <p:nvPr/>
        </p:nvSpPr>
        <p:spPr bwMode="auto">
          <a:xfrm flipV="1">
            <a:off x="4343400" y="1600200"/>
            <a:ext cx="0" cy="1600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87" name="Line 31"/>
          <p:cNvSpPr>
            <a:spLocks noChangeShapeType="1"/>
          </p:cNvSpPr>
          <p:nvPr/>
        </p:nvSpPr>
        <p:spPr bwMode="auto">
          <a:xfrm>
            <a:off x="4343400" y="1600200"/>
            <a:ext cx="762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88" name="Line 32"/>
          <p:cNvSpPr>
            <a:spLocks noChangeShapeType="1"/>
          </p:cNvSpPr>
          <p:nvPr/>
        </p:nvSpPr>
        <p:spPr bwMode="auto">
          <a:xfrm>
            <a:off x="5715000" y="1600200"/>
            <a:ext cx="152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89" name="Line 33"/>
          <p:cNvSpPr>
            <a:spLocks noChangeShapeType="1"/>
          </p:cNvSpPr>
          <p:nvPr/>
        </p:nvSpPr>
        <p:spPr bwMode="auto">
          <a:xfrm>
            <a:off x="5867400" y="1600200"/>
            <a:ext cx="0" cy="838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490" name="Text Box 34"/>
          <p:cNvSpPr txBox="1">
            <a:spLocks noChangeArrowheads="1"/>
          </p:cNvSpPr>
          <p:nvPr/>
        </p:nvSpPr>
        <p:spPr bwMode="auto">
          <a:xfrm>
            <a:off x="5257800" y="2071688"/>
            <a:ext cx="6286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CLK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3058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Building a Keyboard Controller</a:t>
            </a:r>
          </a:p>
        </p:txBody>
      </p:sp>
      <p:pic>
        <p:nvPicPr>
          <p:cNvPr id="20483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81000" y="2203450"/>
            <a:ext cx="2982913" cy="3054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0484" name="Text Box 4"/>
          <p:cNvSpPr txBox="1">
            <a:spLocks noChangeArrowheads="1"/>
          </p:cNvSpPr>
          <p:nvPr/>
        </p:nvSpPr>
        <p:spPr bwMode="auto">
          <a:xfrm>
            <a:off x="304800" y="5486400"/>
            <a:ext cx="27368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Circuit to read Latch data</a:t>
            </a:r>
          </a:p>
        </p:txBody>
      </p:sp>
      <p:sp>
        <p:nvSpPr>
          <p:cNvPr id="20485" name="Rectangle 5"/>
          <p:cNvSpPr>
            <a:spLocks noChangeArrowheads="1"/>
          </p:cNvSpPr>
          <p:nvPr/>
        </p:nvSpPr>
        <p:spPr bwMode="auto">
          <a:xfrm>
            <a:off x="3200400" y="2133600"/>
            <a:ext cx="533400" cy="1219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0486" name="Rectangle 6"/>
          <p:cNvSpPr>
            <a:spLocks noChangeArrowheads="1"/>
          </p:cNvSpPr>
          <p:nvPr/>
        </p:nvSpPr>
        <p:spPr bwMode="auto">
          <a:xfrm>
            <a:off x="914400" y="3276600"/>
            <a:ext cx="19812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0487" name="Text Box 7"/>
          <p:cNvSpPr txBox="1">
            <a:spLocks noChangeArrowheads="1"/>
          </p:cNvSpPr>
          <p:nvPr/>
        </p:nvSpPr>
        <p:spPr bwMode="auto">
          <a:xfrm>
            <a:off x="1295400" y="3352800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</a:t>
            </a:r>
          </a:p>
        </p:txBody>
      </p:sp>
      <p:sp>
        <p:nvSpPr>
          <p:cNvPr id="20488" name="Text Box 8"/>
          <p:cNvSpPr txBox="1">
            <a:spLocks noChangeArrowheads="1"/>
          </p:cNvSpPr>
          <p:nvPr/>
        </p:nvSpPr>
        <p:spPr bwMode="auto">
          <a:xfrm rot="16200000">
            <a:off x="2942432" y="2543968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</a:t>
            </a:r>
          </a:p>
        </p:txBody>
      </p:sp>
      <p:sp>
        <p:nvSpPr>
          <p:cNvPr id="20489" name="Line 9"/>
          <p:cNvSpPr>
            <a:spLocks noChangeShapeType="1"/>
          </p:cNvSpPr>
          <p:nvPr/>
        </p:nvSpPr>
        <p:spPr bwMode="auto">
          <a:xfrm>
            <a:off x="1905000" y="3733800"/>
            <a:ext cx="0" cy="5334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0" name="Line 10"/>
          <p:cNvSpPr>
            <a:spLocks noChangeShapeType="1"/>
          </p:cNvSpPr>
          <p:nvPr/>
        </p:nvSpPr>
        <p:spPr bwMode="auto">
          <a:xfrm>
            <a:off x="1905000" y="4267200"/>
            <a:ext cx="3200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1" name="Line 11"/>
          <p:cNvSpPr>
            <a:spLocks noChangeShapeType="1"/>
          </p:cNvSpPr>
          <p:nvPr/>
        </p:nvSpPr>
        <p:spPr bwMode="auto">
          <a:xfrm>
            <a:off x="2057400" y="3733800"/>
            <a:ext cx="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2" name="Line 12"/>
          <p:cNvSpPr>
            <a:spLocks noChangeShapeType="1"/>
          </p:cNvSpPr>
          <p:nvPr/>
        </p:nvSpPr>
        <p:spPr bwMode="auto">
          <a:xfrm>
            <a:off x="2057400" y="4114800"/>
            <a:ext cx="3048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3" name="Line 13"/>
          <p:cNvSpPr>
            <a:spLocks noChangeShapeType="1"/>
          </p:cNvSpPr>
          <p:nvPr/>
        </p:nvSpPr>
        <p:spPr bwMode="auto">
          <a:xfrm>
            <a:off x="2209800" y="3733800"/>
            <a:ext cx="0" cy="228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4" name="Line 14"/>
          <p:cNvSpPr>
            <a:spLocks noChangeShapeType="1"/>
          </p:cNvSpPr>
          <p:nvPr/>
        </p:nvSpPr>
        <p:spPr bwMode="auto">
          <a:xfrm>
            <a:off x="2209800" y="3962400"/>
            <a:ext cx="2895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5" name="Line 15"/>
          <p:cNvSpPr>
            <a:spLocks noChangeShapeType="1"/>
          </p:cNvSpPr>
          <p:nvPr/>
        </p:nvSpPr>
        <p:spPr bwMode="auto">
          <a:xfrm>
            <a:off x="2362200" y="3733800"/>
            <a:ext cx="0" cy="76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6" name="Line 16"/>
          <p:cNvSpPr>
            <a:spLocks noChangeShapeType="1"/>
          </p:cNvSpPr>
          <p:nvPr/>
        </p:nvSpPr>
        <p:spPr bwMode="auto">
          <a:xfrm>
            <a:off x="2362200" y="3810000"/>
            <a:ext cx="27432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7" name="Line 17"/>
          <p:cNvSpPr>
            <a:spLocks noChangeShapeType="1"/>
          </p:cNvSpPr>
          <p:nvPr/>
        </p:nvSpPr>
        <p:spPr bwMode="auto">
          <a:xfrm>
            <a:off x="3733800" y="30480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8" name="Line 18"/>
          <p:cNvSpPr>
            <a:spLocks noChangeShapeType="1"/>
          </p:cNvSpPr>
          <p:nvPr/>
        </p:nvSpPr>
        <p:spPr bwMode="auto">
          <a:xfrm>
            <a:off x="3733800" y="32004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499" name="Line 19"/>
          <p:cNvSpPr>
            <a:spLocks noChangeShapeType="1"/>
          </p:cNvSpPr>
          <p:nvPr/>
        </p:nvSpPr>
        <p:spPr bwMode="auto">
          <a:xfrm>
            <a:off x="3733800" y="28956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00" name="Rectangle 20"/>
          <p:cNvSpPr>
            <a:spLocks noChangeArrowheads="1"/>
          </p:cNvSpPr>
          <p:nvPr/>
        </p:nvSpPr>
        <p:spPr bwMode="auto">
          <a:xfrm>
            <a:off x="5105400" y="2438400"/>
            <a:ext cx="1219200" cy="2133600"/>
          </a:xfrm>
          <a:prstGeom prst="rect">
            <a:avLst/>
          </a:prstGeom>
          <a:solidFill>
            <a:srgbClr val="FF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Latch</a:t>
            </a:r>
          </a:p>
        </p:txBody>
      </p:sp>
      <p:sp>
        <p:nvSpPr>
          <p:cNvPr id="20501" name="Line 21"/>
          <p:cNvSpPr>
            <a:spLocks noChangeShapeType="1"/>
          </p:cNvSpPr>
          <p:nvPr/>
        </p:nvSpPr>
        <p:spPr bwMode="auto">
          <a:xfrm>
            <a:off x="4648200" y="1752600"/>
            <a:ext cx="0" cy="1143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02" name="AutoShape 22"/>
          <p:cNvSpPr>
            <a:spLocks noChangeArrowheads="1"/>
          </p:cNvSpPr>
          <p:nvPr/>
        </p:nvSpPr>
        <p:spPr bwMode="auto">
          <a:xfrm flipH="1">
            <a:off x="4876800" y="1371600"/>
            <a:ext cx="838200" cy="533400"/>
          </a:xfrm>
          <a:prstGeom prst="moon">
            <a:avLst>
              <a:gd name="adj" fmla="val 68370"/>
            </a:avLst>
          </a:prstGeom>
          <a:solidFill>
            <a:srgbClr val="FF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0503" name="Line 23"/>
          <p:cNvSpPr>
            <a:spLocks noChangeShapeType="1"/>
          </p:cNvSpPr>
          <p:nvPr/>
        </p:nvSpPr>
        <p:spPr bwMode="auto">
          <a:xfrm>
            <a:off x="4648200" y="1752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04" name="Line 24"/>
          <p:cNvSpPr>
            <a:spLocks noChangeShapeType="1"/>
          </p:cNvSpPr>
          <p:nvPr/>
        </p:nvSpPr>
        <p:spPr bwMode="auto">
          <a:xfrm flipV="1">
            <a:off x="4495800" y="1676400"/>
            <a:ext cx="0" cy="1371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05" name="Line 25"/>
          <p:cNvSpPr>
            <a:spLocks noChangeShapeType="1"/>
          </p:cNvSpPr>
          <p:nvPr/>
        </p:nvSpPr>
        <p:spPr bwMode="auto">
          <a:xfrm>
            <a:off x="4495800" y="1676400"/>
            <a:ext cx="609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06" name="Line 26"/>
          <p:cNvSpPr>
            <a:spLocks noChangeShapeType="1"/>
          </p:cNvSpPr>
          <p:nvPr/>
        </p:nvSpPr>
        <p:spPr bwMode="auto">
          <a:xfrm flipV="1">
            <a:off x="4343400" y="1600200"/>
            <a:ext cx="0" cy="1600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07" name="Line 27"/>
          <p:cNvSpPr>
            <a:spLocks noChangeShapeType="1"/>
          </p:cNvSpPr>
          <p:nvPr/>
        </p:nvSpPr>
        <p:spPr bwMode="auto">
          <a:xfrm>
            <a:off x="4343400" y="1600200"/>
            <a:ext cx="762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08" name="Line 28"/>
          <p:cNvSpPr>
            <a:spLocks noChangeShapeType="1"/>
          </p:cNvSpPr>
          <p:nvPr/>
        </p:nvSpPr>
        <p:spPr bwMode="auto">
          <a:xfrm>
            <a:off x="5715000" y="1600200"/>
            <a:ext cx="152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09" name="Line 29"/>
          <p:cNvSpPr>
            <a:spLocks noChangeShapeType="1"/>
          </p:cNvSpPr>
          <p:nvPr/>
        </p:nvSpPr>
        <p:spPr bwMode="auto">
          <a:xfrm>
            <a:off x="5867400" y="1600200"/>
            <a:ext cx="0" cy="838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10" name="Text Box 30"/>
          <p:cNvSpPr txBox="1">
            <a:spLocks noChangeArrowheads="1"/>
          </p:cNvSpPr>
          <p:nvPr/>
        </p:nvSpPr>
        <p:spPr bwMode="auto">
          <a:xfrm>
            <a:off x="5257800" y="2071688"/>
            <a:ext cx="6286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CLK</a:t>
            </a:r>
          </a:p>
        </p:txBody>
      </p:sp>
      <p:sp>
        <p:nvSpPr>
          <p:cNvPr id="20511" name="Rectangle 31"/>
          <p:cNvSpPr>
            <a:spLocks noChangeArrowheads="1"/>
          </p:cNvSpPr>
          <p:nvPr/>
        </p:nvSpPr>
        <p:spPr bwMode="auto">
          <a:xfrm>
            <a:off x="8229600" y="1752600"/>
            <a:ext cx="685800" cy="4343400"/>
          </a:xfrm>
          <a:prstGeom prst="rect">
            <a:avLst/>
          </a:prstGeom>
          <a:solidFill>
            <a:srgbClr val="00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CPU</a:t>
            </a:r>
          </a:p>
        </p:txBody>
      </p:sp>
      <p:sp>
        <p:nvSpPr>
          <p:cNvPr id="20512" name="AutoShape 32"/>
          <p:cNvSpPr>
            <a:spLocks noChangeArrowheads="1"/>
          </p:cNvSpPr>
          <p:nvPr/>
        </p:nvSpPr>
        <p:spPr bwMode="auto">
          <a:xfrm>
            <a:off x="7391400" y="3124200"/>
            <a:ext cx="838200" cy="228600"/>
          </a:xfrm>
          <a:prstGeom prst="leftRightArrow">
            <a:avLst>
              <a:gd name="adj1" fmla="val 50000"/>
              <a:gd name="adj2" fmla="val 73333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0513" name="Text Box 33"/>
          <p:cNvSpPr txBox="1">
            <a:spLocks noChangeArrowheads="1"/>
          </p:cNvSpPr>
          <p:nvPr/>
        </p:nvSpPr>
        <p:spPr bwMode="auto">
          <a:xfrm>
            <a:off x="7486650" y="2819400"/>
            <a:ext cx="6667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Data</a:t>
            </a:r>
          </a:p>
        </p:txBody>
      </p:sp>
      <p:sp>
        <p:nvSpPr>
          <p:cNvPr id="20520" name="Line 40"/>
          <p:cNvSpPr>
            <a:spLocks noChangeShapeType="1"/>
          </p:cNvSpPr>
          <p:nvPr/>
        </p:nvSpPr>
        <p:spPr bwMode="auto">
          <a:xfrm flipH="1">
            <a:off x="7162800" y="5715000"/>
            <a:ext cx="10668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21" name="AutoShape 41"/>
          <p:cNvSpPr>
            <a:spLocks noChangeArrowheads="1"/>
          </p:cNvSpPr>
          <p:nvPr/>
        </p:nvSpPr>
        <p:spPr bwMode="auto">
          <a:xfrm>
            <a:off x="7239000" y="5791200"/>
            <a:ext cx="990600" cy="228600"/>
          </a:xfrm>
          <a:prstGeom prst="leftRightArrow">
            <a:avLst>
              <a:gd name="adj1" fmla="val 50000"/>
              <a:gd name="adj2" fmla="val 86667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0522" name="Text Box 42"/>
          <p:cNvSpPr txBox="1">
            <a:spLocks noChangeArrowheads="1"/>
          </p:cNvSpPr>
          <p:nvPr/>
        </p:nvSpPr>
        <p:spPr bwMode="auto">
          <a:xfrm>
            <a:off x="7315200" y="5957888"/>
            <a:ext cx="10223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Address</a:t>
            </a:r>
          </a:p>
        </p:txBody>
      </p:sp>
      <p:sp>
        <p:nvSpPr>
          <p:cNvPr id="20523" name="Text Box 43"/>
          <p:cNvSpPr txBox="1">
            <a:spLocks noChangeArrowheads="1"/>
          </p:cNvSpPr>
          <p:nvPr/>
        </p:nvSpPr>
        <p:spPr bwMode="auto">
          <a:xfrm>
            <a:off x="7467600" y="5410200"/>
            <a:ext cx="6286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R/W</a:t>
            </a:r>
          </a:p>
        </p:txBody>
      </p:sp>
      <p:sp>
        <p:nvSpPr>
          <p:cNvPr id="20524" name="Line 44"/>
          <p:cNvSpPr>
            <a:spLocks noChangeShapeType="1"/>
          </p:cNvSpPr>
          <p:nvPr/>
        </p:nvSpPr>
        <p:spPr bwMode="auto">
          <a:xfrm flipH="1">
            <a:off x="7315200" y="5410200"/>
            <a:ext cx="914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0525" name="Text Box 45"/>
          <p:cNvSpPr txBox="1">
            <a:spLocks noChangeArrowheads="1"/>
          </p:cNvSpPr>
          <p:nvPr/>
        </p:nvSpPr>
        <p:spPr bwMode="auto">
          <a:xfrm>
            <a:off x="7391400" y="5105400"/>
            <a:ext cx="7556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Clock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3058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Building a Keyboard Controller</a:t>
            </a:r>
          </a:p>
        </p:txBody>
      </p:sp>
      <p:pic>
        <p:nvPicPr>
          <p:cNvPr id="21507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81000" y="2203450"/>
            <a:ext cx="2982913" cy="3054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1508" name="Text Box 4"/>
          <p:cNvSpPr txBox="1">
            <a:spLocks noChangeArrowheads="1"/>
          </p:cNvSpPr>
          <p:nvPr/>
        </p:nvSpPr>
        <p:spPr bwMode="auto">
          <a:xfrm>
            <a:off x="304800" y="5486400"/>
            <a:ext cx="31686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A simple functional keyboard!</a:t>
            </a:r>
          </a:p>
        </p:txBody>
      </p:sp>
      <p:sp>
        <p:nvSpPr>
          <p:cNvPr id="21509" name="Rectangle 5"/>
          <p:cNvSpPr>
            <a:spLocks noChangeArrowheads="1"/>
          </p:cNvSpPr>
          <p:nvPr/>
        </p:nvSpPr>
        <p:spPr bwMode="auto">
          <a:xfrm>
            <a:off x="3200400" y="2133600"/>
            <a:ext cx="533400" cy="1219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10" name="Rectangle 6"/>
          <p:cNvSpPr>
            <a:spLocks noChangeArrowheads="1"/>
          </p:cNvSpPr>
          <p:nvPr/>
        </p:nvSpPr>
        <p:spPr bwMode="auto">
          <a:xfrm>
            <a:off x="914400" y="3276600"/>
            <a:ext cx="1981200" cy="4572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11" name="Text Box 7"/>
          <p:cNvSpPr txBox="1">
            <a:spLocks noChangeArrowheads="1"/>
          </p:cNvSpPr>
          <p:nvPr/>
        </p:nvSpPr>
        <p:spPr bwMode="auto">
          <a:xfrm>
            <a:off x="1295400" y="3352800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</a:t>
            </a:r>
          </a:p>
        </p:txBody>
      </p:sp>
      <p:sp>
        <p:nvSpPr>
          <p:cNvPr id="21512" name="Text Box 8"/>
          <p:cNvSpPr txBox="1">
            <a:spLocks noChangeArrowheads="1"/>
          </p:cNvSpPr>
          <p:nvPr/>
        </p:nvSpPr>
        <p:spPr bwMode="auto">
          <a:xfrm rot="16200000">
            <a:off x="2942432" y="2543968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Encoder</a:t>
            </a:r>
          </a:p>
        </p:txBody>
      </p:sp>
      <p:sp>
        <p:nvSpPr>
          <p:cNvPr id="21513" name="Line 9"/>
          <p:cNvSpPr>
            <a:spLocks noChangeShapeType="1"/>
          </p:cNvSpPr>
          <p:nvPr/>
        </p:nvSpPr>
        <p:spPr bwMode="auto">
          <a:xfrm>
            <a:off x="1905000" y="3733800"/>
            <a:ext cx="0" cy="5334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14" name="Line 10"/>
          <p:cNvSpPr>
            <a:spLocks noChangeShapeType="1"/>
          </p:cNvSpPr>
          <p:nvPr/>
        </p:nvSpPr>
        <p:spPr bwMode="auto">
          <a:xfrm>
            <a:off x="1905000" y="4267200"/>
            <a:ext cx="3200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15" name="Line 11"/>
          <p:cNvSpPr>
            <a:spLocks noChangeShapeType="1"/>
          </p:cNvSpPr>
          <p:nvPr/>
        </p:nvSpPr>
        <p:spPr bwMode="auto">
          <a:xfrm>
            <a:off x="2057400" y="3733800"/>
            <a:ext cx="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16" name="Line 12"/>
          <p:cNvSpPr>
            <a:spLocks noChangeShapeType="1"/>
          </p:cNvSpPr>
          <p:nvPr/>
        </p:nvSpPr>
        <p:spPr bwMode="auto">
          <a:xfrm>
            <a:off x="2057400" y="4114800"/>
            <a:ext cx="3048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17" name="Line 13"/>
          <p:cNvSpPr>
            <a:spLocks noChangeShapeType="1"/>
          </p:cNvSpPr>
          <p:nvPr/>
        </p:nvSpPr>
        <p:spPr bwMode="auto">
          <a:xfrm>
            <a:off x="2209800" y="3733800"/>
            <a:ext cx="0" cy="228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18" name="Line 14"/>
          <p:cNvSpPr>
            <a:spLocks noChangeShapeType="1"/>
          </p:cNvSpPr>
          <p:nvPr/>
        </p:nvSpPr>
        <p:spPr bwMode="auto">
          <a:xfrm>
            <a:off x="2209800" y="3962400"/>
            <a:ext cx="2895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19" name="Line 15"/>
          <p:cNvSpPr>
            <a:spLocks noChangeShapeType="1"/>
          </p:cNvSpPr>
          <p:nvPr/>
        </p:nvSpPr>
        <p:spPr bwMode="auto">
          <a:xfrm>
            <a:off x="2362200" y="3733800"/>
            <a:ext cx="0" cy="76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20" name="Line 16"/>
          <p:cNvSpPr>
            <a:spLocks noChangeShapeType="1"/>
          </p:cNvSpPr>
          <p:nvPr/>
        </p:nvSpPr>
        <p:spPr bwMode="auto">
          <a:xfrm>
            <a:off x="2362200" y="3810000"/>
            <a:ext cx="27432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21" name="Line 17"/>
          <p:cNvSpPr>
            <a:spLocks noChangeShapeType="1"/>
          </p:cNvSpPr>
          <p:nvPr/>
        </p:nvSpPr>
        <p:spPr bwMode="auto">
          <a:xfrm>
            <a:off x="3733800" y="30480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22" name="Line 18"/>
          <p:cNvSpPr>
            <a:spLocks noChangeShapeType="1"/>
          </p:cNvSpPr>
          <p:nvPr/>
        </p:nvSpPr>
        <p:spPr bwMode="auto">
          <a:xfrm>
            <a:off x="3733800" y="32004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23" name="Line 19"/>
          <p:cNvSpPr>
            <a:spLocks noChangeShapeType="1"/>
          </p:cNvSpPr>
          <p:nvPr/>
        </p:nvSpPr>
        <p:spPr bwMode="auto">
          <a:xfrm>
            <a:off x="3733800" y="2895600"/>
            <a:ext cx="1371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24" name="Rectangle 20"/>
          <p:cNvSpPr>
            <a:spLocks noChangeArrowheads="1"/>
          </p:cNvSpPr>
          <p:nvPr/>
        </p:nvSpPr>
        <p:spPr bwMode="auto">
          <a:xfrm>
            <a:off x="5105400" y="2438400"/>
            <a:ext cx="1219200" cy="2133600"/>
          </a:xfrm>
          <a:prstGeom prst="rect">
            <a:avLst/>
          </a:prstGeom>
          <a:solidFill>
            <a:srgbClr val="FF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Latch</a:t>
            </a:r>
          </a:p>
        </p:txBody>
      </p:sp>
      <p:sp>
        <p:nvSpPr>
          <p:cNvPr id="21525" name="Line 21"/>
          <p:cNvSpPr>
            <a:spLocks noChangeShapeType="1"/>
          </p:cNvSpPr>
          <p:nvPr/>
        </p:nvSpPr>
        <p:spPr bwMode="auto">
          <a:xfrm>
            <a:off x="4648200" y="1752600"/>
            <a:ext cx="0" cy="1143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26" name="AutoShape 22"/>
          <p:cNvSpPr>
            <a:spLocks noChangeArrowheads="1"/>
          </p:cNvSpPr>
          <p:nvPr/>
        </p:nvSpPr>
        <p:spPr bwMode="auto">
          <a:xfrm flipH="1">
            <a:off x="4876800" y="1371600"/>
            <a:ext cx="838200" cy="533400"/>
          </a:xfrm>
          <a:prstGeom prst="moon">
            <a:avLst>
              <a:gd name="adj" fmla="val 68370"/>
            </a:avLst>
          </a:prstGeom>
          <a:solidFill>
            <a:srgbClr val="FF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27" name="Line 23"/>
          <p:cNvSpPr>
            <a:spLocks noChangeShapeType="1"/>
          </p:cNvSpPr>
          <p:nvPr/>
        </p:nvSpPr>
        <p:spPr bwMode="auto">
          <a:xfrm>
            <a:off x="4648200" y="1752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28" name="Line 24"/>
          <p:cNvSpPr>
            <a:spLocks noChangeShapeType="1"/>
          </p:cNvSpPr>
          <p:nvPr/>
        </p:nvSpPr>
        <p:spPr bwMode="auto">
          <a:xfrm flipV="1">
            <a:off x="4495800" y="1676400"/>
            <a:ext cx="0" cy="1371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29" name="Line 25"/>
          <p:cNvSpPr>
            <a:spLocks noChangeShapeType="1"/>
          </p:cNvSpPr>
          <p:nvPr/>
        </p:nvSpPr>
        <p:spPr bwMode="auto">
          <a:xfrm>
            <a:off x="4495800" y="1676400"/>
            <a:ext cx="6096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30" name="Line 26"/>
          <p:cNvSpPr>
            <a:spLocks noChangeShapeType="1"/>
          </p:cNvSpPr>
          <p:nvPr/>
        </p:nvSpPr>
        <p:spPr bwMode="auto">
          <a:xfrm flipV="1">
            <a:off x="4343400" y="1600200"/>
            <a:ext cx="0" cy="1600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31" name="Line 27"/>
          <p:cNvSpPr>
            <a:spLocks noChangeShapeType="1"/>
          </p:cNvSpPr>
          <p:nvPr/>
        </p:nvSpPr>
        <p:spPr bwMode="auto">
          <a:xfrm>
            <a:off x="4343400" y="1600200"/>
            <a:ext cx="762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32" name="Line 28"/>
          <p:cNvSpPr>
            <a:spLocks noChangeShapeType="1"/>
          </p:cNvSpPr>
          <p:nvPr/>
        </p:nvSpPr>
        <p:spPr bwMode="auto">
          <a:xfrm>
            <a:off x="5715000" y="1600200"/>
            <a:ext cx="152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33" name="Line 29"/>
          <p:cNvSpPr>
            <a:spLocks noChangeShapeType="1"/>
          </p:cNvSpPr>
          <p:nvPr/>
        </p:nvSpPr>
        <p:spPr bwMode="auto">
          <a:xfrm>
            <a:off x="5867400" y="1600200"/>
            <a:ext cx="0" cy="838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34" name="Text Box 30"/>
          <p:cNvSpPr txBox="1">
            <a:spLocks noChangeArrowheads="1"/>
          </p:cNvSpPr>
          <p:nvPr/>
        </p:nvSpPr>
        <p:spPr bwMode="auto">
          <a:xfrm>
            <a:off x="5257800" y="2071688"/>
            <a:ext cx="6286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CLK</a:t>
            </a:r>
          </a:p>
        </p:txBody>
      </p:sp>
      <p:sp>
        <p:nvSpPr>
          <p:cNvPr id="21535" name="Rectangle 31"/>
          <p:cNvSpPr>
            <a:spLocks noChangeArrowheads="1"/>
          </p:cNvSpPr>
          <p:nvPr/>
        </p:nvSpPr>
        <p:spPr bwMode="auto">
          <a:xfrm>
            <a:off x="8229600" y="1752600"/>
            <a:ext cx="685800" cy="4343400"/>
          </a:xfrm>
          <a:prstGeom prst="rect">
            <a:avLst/>
          </a:prstGeom>
          <a:solidFill>
            <a:srgbClr val="00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CPU</a:t>
            </a:r>
          </a:p>
        </p:txBody>
      </p:sp>
      <p:sp>
        <p:nvSpPr>
          <p:cNvPr id="21536" name="AutoShape 32"/>
          <p:cNvSpPr>
            <a:spLocks noChangeArrowheads="1"/>
          </p:cNvSpPr>
          <p:nvPr/>
        </p:nvSpPr>
        <p:spPr bwMode="auto">
          <a:xfrm>
            <a:off x="7391400" y="3124200"/>
            <a:ext cx="838200" cy="228600"/>
          </a:xfrm>
          <a:prstGeom prst="leftRightArrow">
            <a:avLst>
              <a:gd name="adj1" fmla="val 50000"/>
              <a:gd name="adj2" fmla="val 73333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37" name="Text Box 33"/>
          <p:cNvSpPr txBox="1">
            <a:spLocks noChangeArrowheads="1"/>
          </p:cNvSpPr>
          <p:nvPr/>
        </p:nvSpPr>
        <p:spPr bwMode="auto">
          <a:xfrm>
            <a:off x="7486650" y="2819400"/>
            <a:ext cx="6667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Data</a:t>
            </a:r>
          </a:p>
        </p:txBody>
      </p:sp>
      <p:sp>
        <p:nvSpPr>
          <p:cNvPr id="21538" name="Line 34"/>
          <p:cNvSpPr>
            <a:spLocks noChangeShapeType="1"/>
          </p:cNvSpPr>
          <p:nvPr/>
        </p:nvSpPr>
        <p:spPr bwMode="auto">
          <a:xfrm flipH="1">
            <a:off x="7162800" y="5715000"/>
            <a:ext cx="10668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39" name="AutoShape 35"/>
          <p:cNvSpPr>
            <a:spLocks noChangeArrowheads="1"/>
          </p:cNvSpPr>
          <p:nvPr/>
        </p:nvSpPr>
        <p:spPr bwMode="auto">
          <a:xfrm>
            <a:off x="7239000" y="5791200"/>
            <a:ext cx="990600" cy="228600"/>
          </a:xfrm>
          <a:prstGeom prst="leftRightArrow">
            <a:avLst>
              <a:gd name="adj1" fmla="val 50000"/>
              <a:gd name="adj2" fmla="val 86667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40" name="Text Box 36"/>
          <p:cNvSpPr txBox="1">
            <a:spLocks noChangeArrowheads="1"/>
          </p:cNvSpPr>
          <p:nvPr/>
        </p:nvSpPr>
        <p:spPr bwMode="auto">
          <a:xfrm>
            <a:off x="7315200" y="5957888"/>
            <a:ext cx="10223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Address</a:t>
            </a:r>
          </a:p>
        </p:txBody>
      </p:sp>
      <p:sp>
        <p:nvSpPr>
          <p:cNvPr id="21541" name="Text Box 37"/>
          <p:cNvSpPr txBox="1">
            <a:spLocks noChangeArrowheads="1"/>
          </p:cNvSpPr>
          <p:nvPr/>
        </p:nvSpPr>
        <p:spPr bwMode="auto">
          <a:xfrm>
            <a:off x="7467600" y="5410200"/>
            <a:ext cx="6286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R/W</a:t>
            </a:r>
          </a:p>
        </p:txBody>
      </p:sp>
      <p:sp>
        <p:nvSpPr>
          <p:cNvPr id="21542" name="Line 38"/>
          <p:cNvSpPr>
            <a:spLocks noChangeShapeType="1"/>
          </p:cNvSpPr>
          <p:nvPr/>
        </p:nvSpPr>
        <p:spPr bwMode="auto">
          <a:xfrm flipH="1">
            <a:off x="7315200" y="5410200"/>
            <a:ext cx="914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43" name="Text Box 39"/>
          <p:cNvSpPr txBox="1">
            <a:spLocks noChangeArrowheads="1"/>
          </p:cNvSpPr>
          <p:nvPr/>
        </p:nvSpPr>
        <p:spPr bwMode="auto">
          <a:xfrm>
            <a:off x="7391400" y="5105400"/>
            <a:ext cx="7556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Clock</a:t>
            </a:r>
          </a:p>
        </p:txBody>
      </p:sp>
      <p:sp>
        <p:nvSpPr>
          <p:cNvPr id="21544" name="Rectangle 40"/>
          <p:cNvSpPr>
            <a:spLocks noChangeArrowheads="1"/>
          </p:cNvSpPr>
          <p:nvPr/>
        </p:nvSpPr>
        <p:spPr bwMode="auto">
          <a:xfrm>
            <a:off x="6934200" y="2438400"/>
            <a:ext cx="457200" cy="2133600"/>
          </a:xfrm>
          <a:prstGeom prst="rect">
            <a:avLst/>
          </a:prstGeom>
          <a:solidFill>
            <a:srgbClr val="FF99CC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45" name="Text Box 41"/>
          <p:cNvSpPr txBox="1">
            <a:spLocks noChangeArrowheads="1"/>
          </p:cNvSpPr>
          <p:nvPr/>
        </p:nvSpPr>
        <p:spPr bwMode="auto">
          <a:xfrm rot="16200000">
            <a:off x="6734969" y="3261519"/>
            <a:ext cx="7937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Buffer</a:t>
            </a:r>
          </a:p>
        </p:txBody>
      </p:sp>
      <p:sp>
        <p:nvSpPr>
          <p:cNvPr id="21546" name="AutoShape 42"/>
          <p:cNvSpPr>
            <a:spLocks noChangeArrowheads="1"/>
          </p:cNvSpPr>
          <p:nvPr/>
        </p:nvSpPr>
        <p:spPr bwMode="auto">
          <a:xfrm>
            <a:off x="6324600" y="3124200"/>
            <a:ext cx="609600" cy="228600"/>
          </a:xfrm>
          <a:prstGeom prst="leftRightArrow">
            <a:avLst>
              <a:gd name="adj1" fmla="val 50000"/>
              <a:gd name="adj2" fmla="val 53333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48" name="AutoShape 44"/>
          <p:cNvSpPr>
            <a:spLocks noChangeArrowheads="1"/>
          </p:cNvSpPr>
          <p:nvPr/>
        </p:nvSpPr>
        <p:spPr bwMode="auto">
          <a:xfrm rot="16200000">
            <a:off x="6934200" y="4800600"/>
            <a:ext cx="457200" cy="457200"/>
          </a:xfrm>
          <a:prstGeom prst="flowChartDelay">
            <a:avLst/>
          </a:prstGeom>
          <a:solidFill>
            <a:srgbClr val="FF99CC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49" name="Rectangle 45"/>
          <p:cNvSpPr>
            <a:spLocks noChangeArrowheads="1"/>
          </p:cNvSpPr>
          <p:nvPr/>
        </p:nvSpPr>
        <p:spPr bwMode="auto">
          <a:xfrm>
            <a:off x="6324600" y="5791200"/>
            <a:ext cx="914400" cy="304800"/>
          </a:xfrm>
          <a:prstGeom prst="rect">
            <a:avLst/>
          </a:prstGeom>
          <a:solidFill>
            <a:srgbClr val="FF99CC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DEMUX</a:t>
            </a:r>
          </a:p>
        </p:txBody>
      </p:sp>
      <p:sp>
        <p:nvSpPr>
          <p:cNvPr id="21550" name="Line 46"/>
          <p:cNvSpPr>
            <a:spLocks noChangeShapeType="1"/>
          </p:cNvSpPr>
          <p:nvPr/>
        </p:nvSpPr>
        <p:spPr bwMode="auto">
          <a:xfrm flipV="1">
            <a:off x="7315200" y="5257800"/>
            <a:ext cx="0" cy="1524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51" name="Line 47"/>
          <p:cNvSpPr>
            <a:spLocks noChangeShapeType="1"/>
          </p:cNvSpPr>
          <p:nvPr/>
        </p:nvSpPr>
        <p:spPr bwMode="auto">
          <a:xfrm flipV="1">
            <a:off x="7162800" y="5257800"/>
            <a:ext cx="0" cy="457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52" name="Line 48"/>
          <p:cNvSpPr>
            <a:spLocks noChangeShapeType="1"/>
          </p:cNvSpPr>
          <p:nvPr/>
        </p:nvSpPr>
        <p:spPr bwMode="auto">
          <a:xfrm>
            <a:off x="7010400" y="5257800"/>
            <a:ext cx="0" cy="5334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53" name="Line 49"/>
          <p:cNvSpPr>
            <a:spLocks noChangeShapeType="1"/>
          </p:cNvSpPr>
          <p:nvPr/>
        </p:nvSpPr>
        <p:spPr bwMode="auto">
          <a:xfrm flipV="1">
            <a:off x="6553200" y="5486400"/>
            <a:ext cx="0" cy="304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54" name="Line 50"/>
          <p:cNvSpPr>
            <a:spLocks noChangeShapeType="1"/>
          </p:cNvSpPr>
          <p:nvPr/>
        </p:nvSpPr>
        <p:spPr bwMode="auto">
          <a:xfrm flipV="1">
            <a:off x="6400800" y="5486400"/>
            <a:ext cx="0" cy="304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55" name="Line 51"/>
          <p:cNvSpPr>
            <a:spLocks noChangeShapeType="1"/>
          </p:cNvSpPr>
          <p:nvPr/>
        </p:nvSpPr>
        <p:spPr bwMode="auto">
          <a:xfrm flipV="1">
            <a:off x="7162800" y="4572000"/>
            <a:ext cx="0" cy="228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1556" name="AutoShape 52"/>
          <p:cNvSpPr>
            <a:spLocks noChangeArrowheads="1"/>
          </p:cNvSpPr>
          <p:nvPr/>
        </p:nvSpPr>
        <p:spPr bwMode="auto">
          <a:xfrm>
            <a:off x="7086600" y="4419600"/>
            <a:ext cx="152400" cy="152400"/>
          </a:xfrm>
          <a:prstGeom prst="triangle">
            <a:avLst>
              <a:gd name="adj" fmla="val 50000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21557" name="Text Box 53"/>
          <p:cNvSpPr txBox="1">
            <a:spLocks noChangeArrowheads="1"/>
          </p:cNvSpPr>
          <p:nvPr/>
        </p:nvSpPr>
        <p:spPr bwMode="auto">
          <a:xfrm>
            <a:off x="304800" y="6019800"/>
            <a:ext cx="25082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b="1"/>
              <a:t>What is the problem?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Interrupts</a:t>
            </a:r>
          </a:p>
        </p:txBody>
      </p:sp>
      <p:sp>
        <p:nvSpPr>
          <p:cNvPr id="225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400"/>
              <a:t>Mechanism required for device to </a:t>
            </a:r>
            <a:r>
              <a:rPr lang="en-US" sz="2400" i="1"/>
              <a:t>interrupt</a:t>
            </a:r>
            <a:r>
              <a:rPr lang="en-US" sz="2400"/>
              <a:t> the CPU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Alternatively, CPU could poll. But this is inefficient</a:t>
            </a:r>
          </a:p>
          <a:p>
            <a:pPr lvl="1">
              <a:lnSpc>
                <a:spcPct val="90000"/>
              </a:lnSpc>
              <a:buFontTx/>
              <a:buNone/>
            </a:pPr>
            <a:endParaRPr lang="en-US" sz="2000"/>
          </a:p>
          <a:p>
            <a:pPr lvl="1">
              <a:lnSpc>
                <a:spcPct val="90000"/>
              </a:lnSpc>
              <a:buFontTx/>
              <a:buNone/>
            </a:pPr>
            <a:endParaRPr lang="en-US" sz="2400"/>
          </a:p>
          <a:p>
            <a:pPr>
              <a:lnSpc>
                <a:spcPct val="90000"/>
              </a:lnSpc>
            </a:pPr>
            <a:r>
              <a:rPr lang="en-US" sz="2400"/>
              <a:t>Implementing interrupts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A line to interrupt CPU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Set of lines to specify priority</a:t>
            </a:r>
          </a:p>
          <a:p>
            <a:pPr>
              <a:lnSpc>
                <a:spcPct val="90000"/>
              </a:lnSpc>
            </a:pPr>
            <a:endParaRPr lang="en-US" sz="2400"/>
          </a:p>
        </p:txBody>
      </p:sp>
      <p:sp>
        <p:nvSpPr>
          <p:cNvPr id="22532" name="Rectangle 4"/>
          <p:cNvSpPr>
            <a:spLocks noChangeArrowheads="1"/>
          </p:cNvSpPr>
          <p:nvPr/>
        </p:nvSpPr>
        <p:spPr bwMode="auto">
          <a:xfrm>
            <a:off x="5105400" y="2895600"/>
            <a:ext cx="3657600" cy="685800"/>
          </a:xfrm>
          <a:prstGeom prst="rect">
            <a:avLst/>
          </a:prstGeom>
          <a:solidFill>
            <a:srgbClr val="00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CPU</a:t>
            </a:r>
          </a:p>
        </p:txBody>
      </p:sp>
      <p:sp>
        <p:nvSpPr>
          <p:cNvPr id="22533" name="Rectangle 5"/>
          <p:cNvSpPr>
            <a:spLocks noChangeArrowheads="1"/>
          </p:cNvSpPr>
          <p:nvPr/>
        </p:nvSpPr>
        <p:spPr bwMode="auto">
          <a:xfrm>
            <a:off x="5105400" y="4419600"/>
            <a:ext cx="2362200" cy="6096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Memory</a:t>
            </a:r>
          </a:p>
        </p:txBody>
      </p:sp>
      <p:sp>
        <p:nvSpPr>
          <p:cNvPr id="22534" name="Rectangle 6"/>
          <p:cNvSpPr>
            <a:spLocks noChangeArrowheads="1"/>
          </p:cNvSpPr>
          <p:nvPr/>
        </p:nvSpPr>
        <p:spPr bwMode="auto">
          <a:xfrm>
            <a:off x="5105400" y="5562600"/>
            <a:ext cx="3581400" cy="609600"/>
          </a:xfrm>
          <a:prstGeom prst="rect">
            <a:avLst/>
          </a:prstGeom>
          <a:solidFill>
            <a:srgbClr val="FF99CC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Device</a:t>
            </a:r>
          </a:p>
        </p:txBody>
      </p:sp>
      <p:sp>
        <p:nvSpPr>
          <p:cNvPr id="22536" name="AutoShape 8"/>
          <p:cNvSpPr>
            <a:spLocks noChangeArrowheads="1"/>
          </p:cNvSpPr>
          <p:nvPr/>
        </p:nvSpPr>
        <p:spPr bwMode="auto">
          <a:xfrm>
            <a:off x="5337175" y="3582988"/>
            <a:ext cx="228600" cy="841375"/>
          </a:xfrm>
          <a:prstGeom prst="upDownArrow">
            <a:avLst>
              <a:gd name="adj1" fmla="val 50000"/>
              <a:gd name="adj2" fmla="val 73611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vert="eaVert" wrap="none" anchor="ctr"/>
          <a:lstStyle/>
          <a:p>
            <a:endParaRPr lang="fr-BE"/>
          </a:p>
        </p:txBody>
      </p:sp>
      <p:sp>
        <p:nvSpPr>
          <p:cNvPr id="22537" name="AutoShape 9"/>
          <p:cNvSpPr>
            <a:spLocks noChangeArrowheads="1"/>
          </p:cNvSpPr>
          <p:nvPr/>
        </p:nvSpPr>
        <p:spPr bwMode="auto">
          <a:xfrm>
            <a:off x="5867400" y="3581400"/>
            <a:ext cx="228600" cy="841375"/>
          </a:xfrm>
          <a:prstGeom prst="upDownArrow">
            <a:avLst>
              <a:gd name="adj1" fmla="val 50000"/>
              <a:gd name="adj2" fmla="val 73611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vert="eaVert" wrap="none" anchor="ctr"/>
          <a:lstStyle/>
          <a:p>
            <a:endParaRPr lang="fr-BE"/>
          </a:p>
        </p:txBody>
      </p:sp>
      <p:sp>
        <p:nvSpPr>
          <p:cNvPr id="22538" name="Line 10"/>
          <p:cNvSpPr>
            <a:spLocks noChangeShapeType="1"/>
          </p:cNvSpPr>
          <p:nvPr/>
        </p:nvSpPr>
        <p:spPr bwMode="auto">
          <a:xfrm>
            <a:off x="6553200" y="3581400"/>
            <a:ext cx="0" cy="838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2539" name="Line 11"/>
          <p:cNvSpPr>
            <a:spLocks noChangeShapeType="1"/>
          </p:cNvSpPr>
          <p:nvPr/>
        </p:nvSpPr>
        <p:spPr bwMode="auto">
          <a:xfrm>
            <a:off x="7010400" y="3581400"/>
            <a:ext cx="0" cy="838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2540" name="Text Box 12"/>
          <p:cNvSpPr txBox="1">
            <a:spLocks noChangeArrowheads="1"/>
          </p:cNvSpPr>
          <p:nvPr/>
        </p:nvSpPr>
        <p:spPr bwMode="auto">
          <a:xfrm rot="16200000">
            <a:off x="4893469" y="3807619"/>
            <a:ext cx="6667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Data</a:t>
            </a:r>
          </a:p>
        </p:txBody>
      </p:sp>
      <p:sp>
        <p:nvSpPr>
          <p:cNvPr id="22541" name="Text Box 13"/>
          <p:cNvSpPr txBox="1">
            <a:spLocks noChangeArrowheads="1"/>
          </p:cNvSpPr>
          <p:nvPr/>
        </p:nvSpPr>
        <p:spPr bwMode="auto">
          <a:xfrm rot="16200000">
            <a:off x="5412582" y="3807618"/>
            <a:ext cx="6667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Addr</a:t>
            </a:r>
          </a:p>
        </p:txBody>
      </p:sp>
      <p:sp>
        <p:nvSpPr>
          <p:cNvPr id="22542" name="Text Box 14"/>
          <p:cNvSpPr txBox="1">
            <a:spLocks noChangeArrowheads="1"/>
          </p:cNvSpPr>
          <p:nvPr/>
        </p:nvSpPr>
        <p:spPr bwMode="auto">
          <a:xfrm rot="16200000">
            <a:off x="6117432" y="3788568"/>
            <a:ext cx="6286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R/W</a:t>
            </a:r>
          </a:p>
        </p:txBody>
      </p:sp>
      <p:sp>
        <p:nvSpPr>
          <p:cNvPr id="22543" name="Text Box 15"/>
          <p:cNvSpPr txBox="1">
            <a:spLocks noChangeArrowheads="1"/>
          </p:cNvSpPr>
          <p:nvPr/>
        </p:nvSpPr>
        <p:spPr bwMode="auto">
          <a:xfrm rot="16200000">
            <a:off x="6511132" y="3852068"/>
            <a:ext cx="7556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Clock</a:t>
            </a:r>
          </a:p>
        </p:txBody>
      </p:sp>
      <p:sp>
        <p:nvSpPr>
          <p:cNvPr id="22544" name="AutoShape 16"/>
          <p:cNvSpPr>
            <a:spLocks noChangeArrowheads="1"/>
          </p:cNvSpPr>
          <p:nvPr/>
        </p:nvSpPr>
        <p:spPr bwMode="auto">
          <a:xfrm>
            <a:off x="5334000" y="5029200"/>
            <a:ext cx="228600" cy="533400"/>
          </a:xfrm>
          <a:prstGeom prst="upDownArrow">
            <a:avLst>
              <a:gd name="adj1" fmla="val 50000"/>
              <a:gd name="adj2" fmla="val 46667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vert="eaVert" wrap="none" anchor="ctr"/>
          <a:lstStyle/>
          <a:p>
            <a:endParaRPr lang="fr-BE"/>
          </a:p>
        </p:txBody>
      </p:sp>
      <p:sp>
        <p:nvSpPr>
          <p:cNvPr id="22545" name="AutoShape 17"/>
          <p:cNvSpPr>
            <a:spLocks noChangeArrowheads="1"/>
          </p:cNvSpPr>
          <p:nvPr/>
        </p:nvSpPr>
        <p:spPr bwMode="auto">
          <a:xfrm>
            <a:off x="5867400" y="5029200"/>
            <a:ext cx="228600" cy="533400"/>
          </a:xfrm>
          <a:prstGeom prst="upDownArrow">
            <a:avLst>
              <a:gd name="adj1" fmla="val 50000"/>
              <a:gd name="adj2" fmla="val 46667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vert="eaVert" wrap="none" anchor="ctr"/>
          <a:lstStyle/>
          <a:p>
            <a:endParaRPr lang="fr-BE"/>
          </a:p>
        </p:txBody>
      </p:sp>
      <p:sp>
        <p:nvSpPr>
          <p:cNvPr id="22546" name="Line 18"/>
          <p:cNvSpPr>
            <a:spLocks noChangeShapeType="1"/>
          </p:cNvSpPr>
          <p:nvPr/>
        </p:nvSpPr>
        <p:spPr bwMode="auto">
          <a:xfrm>
            <a:off x="6553200" y="5029200"/>
            <a:ext cx="0" cy="5334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2547" name="Line 19"/>
          <p:cNvSpPr>
            <a:spLocks noChangeShapeType="1"/>
          </p:cNvSpPr>
          <p:nvPr/>
        </p:nvSpPr>
        <p:spPr bwMode="auto">
          <a:xfrm>
            <a:off x="7010400" y="5029200"/>
            <a:ext cx="0" cy="5334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2548" name="Line 20"/>
          <p:cNvSpPr>
            <a:spLocks noChangeShapeType="1"/>
          </p:cNvSpPr>
          <p:nvPr/>
        </p:nvSpPr>
        <p:spPr bwMode="auto">
          <a:xfrm>
            <a:off x="7924800" y="3581400"/>
            <a:ext cx="0" cy="198120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2549" name="Text Box 21"/>
          <p:cNvSpPr txBox="1">
            <a:spLocks noChangeArrowheads="1"/>
          </p:cNvSpPr>
          <p:nvPr/>
        </p:nvSpPr>
        <p:spPr bwMode="auto">
          <a:xfrm rot="16200000">
            <a:off x="7209632" y="4448968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Interrupt</a:t>
            </a:r>
          </a:p>
        </p:txBody>
      </p:sp>
      <p:sp>
        <p:nvSpPr>
          <p:cNvPr id="22550" name="AutoShape 22"/>
          <p:cNvSpPr>
            <a:spLocks noChangeArrowheads="1"/>
          </p:cNvSpPr>
          <p:nvPr/>
        </p:nvSpPr>
        <p:spPr bwMode="auto">
          <a:xfrm>
            <a:off x="8458200" y="3581400"/>
            <a:ext cx="152400" cy="1981200"/>
          </a:xfrm>
          <a:prstGeom prst="upDownArrow">
            <a:avLst>
              <a:gd name="adj1" fmla="val 50000"/>
              <a:gd name="adj2" fmla="val 260000"/>
            </a:avLst>
          </a:prstGeom>
          <a:solidFill>
            <a:srgbClr val="FF0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vert="eaVert" wrap="none" anchor="ctr"/>
          <a:lstStyle/>
          <a:p>
            <a:endParaRPr lang="fr-BE"/>
          </a:p>
        </p:txBody>
      </p:sp>
      <p:sp>
        <p:nvSpPr>
          <p:cNvPr id="22551" name="Text Box 23"/>
          <p:cNvSpPr txBox="1">
            <a:spLocks noChangeArrowheads="1"/>
          </p:cNvSpPr>
          <p:nvPr/>
        </p:nvSpPr>
        <p:spPr bwMode="auto">
          <a:xfrm rot="16200000">
            <a:off x="7369969" y="4455319"/>
            <a:ext cx="18097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Interrupt Priority</a:t>
            </a:r>
          </a:p>
        </p:txBody>
      </p:sp>
      <p:sp>
        <p:nvSpPr>
          <p:cNvPr id="22552" name="Text Box 24"/>
          <p:cNvSpPr txBox="1">
            <a:spLocks noChangeArrowheads="1"/>
          </p:cNvSpPr>
          <p:nvPr/>
        </p:nvSpPr>
        <p:spPr bwMode="auto">
          <a:xfrm>
            <a:off x="746125" y="49133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endParaRPr lang="fr-FR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550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Handling Multiple Devices</a:t>
            </a:r>
          </a:p>
        </p:txBody>
      </p:sp>
      <p:sp>
        <p:nvSpPr>
          <p:cNvPr id="522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 sz="2400"/>
          </a:p>
          <a:p>
            <a:endParaRPr lang="en-US" sz="2400"/>
          </a:p>
          <a:p>
            <a:endParaRPr lang="en-US" sz="2400"/>
          </a:p>
          <a:p>
            <a:r>
              <a:rPr lang="en-US" sz="2400"/>
              <a:t>Interrupt controller</a:t>
            </a:r>
          </a:p>
          <a:p>
            <a:pPr lvl="1"/>
            <a:r>
              <a:rPr lang="en-US" sz="2000"/>
              <a:t>OR all interrupt lines</a:t>
            </a:r>
          </a:p>
          <a:p>
            <a:pPr lvl="1"/>
            <a:r>
              <a:rPr lang="en-US" sz="2000"/>
              <a:t>Highest priority passed to CPU</a:t>
            </a:r>
          </a:p>
          <a:p>
            <a:pPr lvl="1"/>
            <a:r>
              <a:rPr lang="en-US" sz="2000"/>
              <a:t>Can remap priority levels</a:t>
            </a:r>
          </a:p>
        </p:txBody>
      </p:sp>
      <p:sp>
        <p:nvSpPr>
          <p:cNvPr id="52228" name="Rectangle 4"/>
          <p:cNvSpPr>
            <a:spLocks noChangeArrowheads="1"/>
          </p:cNvSpPr>
          <p:nvPr/>
        </p:nvSpPr>
        <p:spPr bwMode="auto">
          <a:xfrm>
            <a:off x="5257800" y="2362200"/>
            <a:ext cx="2971800" cy="685800"/>
          </a:xfrm>
          <a:prstGeom prst="rect">
            <a:avLst/>
          </a:prstGeom>
          <a:solidFill>
            <a:srgbClr val="00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CPU</a:t>
            </a:r>
          </a:p>
        </p:txBody>
      </p:sp>
      <p:sp>
        <p:nvSpPr>
          <p:cNvPr id="52229" name="Rectangle 5"/>
          <p:cNvSpPr>
            <a:spLocks noChangeArrowheads="1"/>
          </p:cNvSpPr>
          <p:nvPr/>
        </p:nvSpPr>
        <p:spPr bwMode="auto">
          <a:xfrm>
            <a:off x="5334000" y="3657600"/>
            <a:ext cx="2971800" cy="14478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52230" name="AutoShape 6"/>
          <p:cNvSpPr>
            <a:spLocks noChangeArrowheads="1"/>
          </p:cNvSpPr>
          <p:nvPr/>
        </p:nvSpPr>
        <p:spPr bwMode="auto">
          <a:xfrm rot="5226815">
            <a:off x="5718969" y="3652044"/>
            <a:ext cx="373062" cy="685800"/>
          </a:xfrm>
          <a:prstGeom prst="moon">
            <a:avLst>
              <a:gd name="adj" fmla="val 50000"/>
            </a:avLst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pic>
        <p:nvPicPr>
          <p:cNvPr id="52231" name="Picture 7" descr="keyboard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876800" y="5410200"/>
            <a:ext cx="1739900" cy="1143000"/>
          </a:xfrm>
          <a:prstGeom prst="rect">
            <a:avLst/>
          </a:prstGeom>
          <a:noFill/>
        </p:spPr>
      </p:pic>
      <p:pic>
        <p:nvPicPr>
          <p:cNvPr id="52232" name="Picture 8" descr="harddisk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10400" y="5334000"/>
            <a:ext cx="1828800" cy="1417638"/>
          </a:xfrm>
          <a:prstGeom prst="rect">
            <a:avLst/>
          </a:prstGeom>
          <a:noFill/>
        </p:spPr>
      </p:pic>
      <p:sp>
        <p:nvSpPr>
          <p:cNvPr id="52233" name="Line 9"/>
          <p:cNvSpPr>
            <a:spLocks noChangeShapeType="1"/>
          </p:cNvSpPr>
          <p:nvPr/>
        </p:nvSpPr>
        <p:spPr bwMode="auto">
          <a:xfrm>
            <a:off x="5791200" y="4114800"/>
            <a:ext cx="0" cy="144780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52234" name="Line 10"/>
          <p:cNvSpPr>
            <a:spLocks noChangeShapeType="1"/>
          </p:cNvSpPr>
          <p:nvPr/>
        </p:nvSpPr>
        <p:spPr bwMode="auto">
          <a:xfrm>
            <a:off x="6019800" y="4114800"/>
            <a:ext cx="0" cy="129540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52235" name="Line 11"/>
          <p:cNvSpPr>
            <a:spLocks noChangeShapeType="1"/>
          </p:cNvSpPr>
          <p:nvPr/>
        </p:nvSpPr>
        <p:spPr bwMode="auto">
          <a:xfrm>
            <a:off x="6019800" y="5410200"/>
            <a:ext cx="990600" cy="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52236" name="Rectangle 12"/>
          <p:cNvSpPr>
            <a:spLocks noChangeArrowheads="1"/>
          </p:cNvSpPr>
          <p:nvPr/>
        </p:nvSpPr>
        <p:spPr bwMode="auto">
          <a:xfrm>
            <a:off x="6400800" y="3886200"/>
            <a:ext cx="1676400" cy="6096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Priority </a:t>
            </a:r>
          </a:p>
          <a:p>
            <a:pPr algn="ctr"/>
            <a:r>
              <a:rPr lang="en-US"/>
              <a:t>Selector</a:t>
            </a:r>
          </a:p>
        </p:txBody>
      </p:sp>
      <p:sp>
        <p:nvSpPr>
          <p:cNvPr id="52237" name="AutoShape 13"/>
          <p:cNvSpPr>
            <a:spLocks noChangeArrowheads="1"/>
          </p:cNvSpPr>
          <p:nvPr/>
        </p:nvSpPr>
        <p:spPr bwMode="auto">
          <a:xfrm>
            <a:off x="6400800" y="4572000"/>
            <a:ext cx="152400" cy="1219200"/>
          </a:xfrm>
          <a:prstGeom prst="upDownArrow">
            <a:avLst>
              <a:gd name="adj1" fmla="val 50000"/>
              <a:gd name="adj2" fmla="val 160000"/>
            </a:avLst>
          </a:prstGeom>
          <a:solidFill>
            <a:srgbClr val="FF0000"/>
          </a:solidFill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 vert="eaVert" wrap="none" anchor="ctr"/>
          <a:lstStyle/>
          <a:p>
            <a:endParaRPr lang="fr-BE"/>
          </a:p>
        </p:txBody>
      </p:sp>
      <p:sp>
        <p:nvSpPr>
          <p:cNvPr id="52238" name="AutoShape 14"/>
          <p:cNvSpPr>
            <a:spLocks noChangeArrowheads="1"/>
          </p:cNvSpPr>
          <p:nvPr/>
        </p:nvSpPr>
        <p:spPr bwMode="auto">
          <a:xfrm>
            <a:off x="7467600" y="4495800"/>
            <a:ext cx="152400" cy="838200"/>
          </a:xfrm>
          <a:prstGeom prst="upDownArrow">
            <a:avLst>
              <a:gd name="adj1" fmla="val 50000"/>
              <a:gd name="adj2" fmla="val 110000"/>
            </a:avLst>
          </a:prstGeom>
          <a:solidFill>
            <a:srgbClr val="FF0000"/>
          </a:solidFill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 vert="eaVert" wrap="none" anchor="ctr"/>
          <a:lstStyle/>
          <a:p>
            <a:endParaRPr lang="fr-BE"/>
          </a:p>
        </p:txBody>
      </p:sp>
      <p:sp>
        <p:nvSpPr>
          <p:cNvPr id="52239" name="AutoShape 15"/>
          <p:cNvSpPr>
            <a:spLocks noChangeArrowheads="1"/>
          </p:cNvSpPr>
          <p:nvPr/>
        </p:nvSpPr>
        <p:spPr bwMode="auto">
          <a:xfrm>
            <a:off x="6705600" y="3048000"/>
            <a:ext cx="152400" cy="838200"/>
          </a:xfrm>
          <a:prstGeom prst="upDownArrow">
            <a:avLst>
              <a:gd name="adj1" fmla="val 50000"/>
              <a:gd name="adj2" fmla="val 110000"/>
            </a:avLst>
          </a:prstGeom>
          <a:solidFill>
            <a:srgbClr val="FF0000"/>
          </a:solidFill>
          <a:ln w="9525">
            <a:solidFill>
              <a:srgbClr val="FF0000"/>
            </a:solidFill>
            <a:miter lim="800000"/>
            <a:headEnd/>
            <a:tailEnd/>
          </a:ln>
          <a:effectLst/>
        </p:spPr>
        <p:txBody>
          <a:bodyPr vert="eaVert" wrap="none" anchor="ctr"/>
          <a:lstStyle/>
          <a:p>
            <a:endParaRPr lang="fr-BE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How does I/O work?</a:t>
            </a: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Device driver loads controller registers appropriately</a:t>
            </a:r>
          </a:p>
          <a:p>
            <a:pPr>
              <a:spcAft>
                <a:spcPct val="10000"/>
              </a:spcAft>
            </a:pPr>
            <a:r>
              <a:rPr lang="en-US" sz="2400"/>
              <a:t>Controller examines registers, executes I/O</a:t>
            </a:r>
          </a:p>
          <a:p>
            <a:pPr>
              <a:spcAft>
                <a:spcPct val="10000"/>
              </a:spcAft>
            </a:pPr>
            <a:r>
              <a:rPr lang="en-US" sz="2400"/>
              <a:t>Controller signals I/O completion to device driver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Using interrupts</a:t>
            </a:r>
          </a:p>
          <a:p>
            <a:pPr>
              <a:spcAft>
                <a:spcPct val="10000"/>
              </a:spcAft>
            </a:pPr>
            <a:r>
              <a:rPr lang="en-US" sz="2400"/>
              <a:t>High overhead for moving bulk data (i.e. disk I/O)</a:t>
            </a:r>
            <a:endParaRPr lang="en-US"/>
          </a:p>
          <a:p>
            <a:pPr>
              <a:spcAft>
                <a:spcPct val="10000"/>
              </a:spcAft>
            </a:pPr>
            <a:endParaRPr lang="en-US" sz="28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Direct Memory Access (DMA)</a:t>
            </a:r>
          </a:p>
        </p:txBody>
      </p:sp>
      <p:sp>
        <p:nvSpPr>
          <p:cNvPr id="133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Transfer data directly between device and memory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No CPU intervention</a:t>
            </a:r>
          </a:p>
          <a:p>
            <a:pPr>
              <a:spcAft>
                <a:spcPct val="10000"/>
              </a:spcAft>
            </a:pPr>
            <a:r>
              <a:rPr lang="en-US" sz="2400"/>
              <a:t>Device controller transfers blocks of data </a:t>
            </a:r>
          </a:p>
          <a:p>
            <a:pPr>
              <a:spcAft>
                <a:spcPct val="10000"/>
              </a:spcAft>
            </a:pPr>
            <a:r>
              <a:rPr lang="en-US" sz="2400"/>
              <a:t>Interrupts when block transfer completed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As compared to when byte is completed</a:t>
            </a:r>
          </a:p>
          <a:p>
            <a:pPr>
              <a:spcAft>
                <a:spcPct val="10000"/>
              </a:spcAft>
            </a:pPr>
            <a:r>
              <a:rPr lang="en-US" sz="2400"/>
              <a:t>Very useful for high-speed I/O devices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Example I/O</a:t>
            </a:r>
          </a:p>
        </p:txBody>
      </p:sp>
      <p:sp>
        <p:nvSpPr>
          <p:cNvPr id="10244" name="Rectangle 4"/>
          <p:cNvSpPr>
            <a:spLocks noChangeArrowheads="1"/>
          </p:cNvSpPr>
          <p:nvPr/>
        </p:nvSpPr>
        <p:spPr bwMode="auto">
          <a:xfrm>
            <a:off x="914400" y="1752600"/>
            <a:ext cx="2362200" cy="1524000"/>
          </a:xfrm>
          <a:prstGeom prst="rect">
            <a:avLst/>
          </a:prstGeom>
          <a:solidFill>
            <a:srgbClr val="00FF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10246" name="Line 6"/>
          <p:cNvSpPr>
            <a:spLocks noChangeShapeType="1"/>
          </p:cNvSpPr>
          <p:nvPr/>
        </p:nvSpPr>
        <p:spPr bwMode="auto">
          <a:xfrm>
            <a:off x="2819400" y="1752600"/>
            <a:ext cx="0" cy="1524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47" name="Text Box 7"/>
          <p:cNvSpPr txBox="1">
            <a:spLocks noChangeArrowheads="1"/>
          </p:cNvSpPr>
          <p:nvPr/>
        </p:nvSpPr>
        <p:spPr bwMode="auto">
          <a:xfrm rot="16200000">
            <a:off x="2620169" y="2423319"/>
            <a:ext cx="7937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cache</a:t>
            </a:r>
          </a:p>
        </p:txBody>
      </p:sp>
      <p:sp>
        <p:nvSpPr>
          <p:cNvPr id="10248" name="Text Box 8"/>
          <p:cNvSpPr txBox="1">
            <a:spLocks noChangeArrowheads="1"/>
          </p:cNvSpPr>
          <p:nvPr/>
        </p:nvSpPr>
        <p:spPr bwMode="auto">
          <a:xfrm>
            <a:off x="1295400" y="2895600"/>
            <a:ext cx="11366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CPU (*N)</a:t>
            </a:r>
          </a:p>
        </p:txBody>
      </p:sp>
      <p:sp>
        <p:nvSpPr>
          <p:cNvPr id="10249" name="Freeform 9"/>
          <p:cNvSpPr>
            <a:spLocks/>
          </p:cNvSpPr>
          <p:nvPr/>
        </p:nvSpPr>
        <p:spPr bwMode="auto">
          <a:xfrm>
            <a:off x="1295400" y="1981200"/>
            <a:ext cx="241300" cy="685800"/>
          </a:xfrm>
          <a:custGeom>
            <a:avLst/>
            <a:gdLst/>
            <a:ahLst/>
            <a:cxnLst>
              <a:cxn ang="0">
                <a:pos x="8" y="0"/>
              </a:cxn>
              <a:cxn ang="0">
                <a:pos x="152" y="48"/>
              </a:cxn>
              <a:cxn ang="0">
                <a:pos x="8" y="144"/>
              </a:cxn>
              <a:cxn ang="0">
                <a:pos x="152" y="192"/>
              </a:cxn>
              <a:cxn ang="0">
                <a:pos x="8" y="288"/>
              </a:cxn>
              <a:cxn ang="0">
                <a:pos x="104" y="336"/>
              </a:cxn>
              <a:cxn ang="0">
                <a:pos x="104" y="432"/>
              </a:cxn>
            </a:cxnLst>
            <a:rect l="0" t="0" r="r" b="b"/>
            <a:pathLst>
              <a:path w="152" h="432">
                <a:moveTo>
                  <a:pt x="8" y="0"/>
                </a:moveTo>
                <a:cubicBezTo>
                  <a:pt x="80" y="12"/>
                  <a:pt x="152" y="24"/>
                  <a:pt x="152" y="48"/>
                </a:cubicBezTo>
                <a:cubicBezTo>
                  <a:pt x="152" y="72"/>
                  <a:pt x="8" y="120"/>
                  <a:pt x="8" y="144"/>
                </a:cubicBezTo>
                <a:cubicBezTo>
                  <a:pt x="8" y="168"/>
                  <a:pt x="152" y="168"/>
                  <a:pt x="152" y="192"/>
                </a:cubicBezTo>
                <a:cubicBezTo>
                  <a:pt x="152" y="216"/>
                  <a:pt x="16" y="264"/>
                  <a:pt x="8" y="288"/>
                </a:cubicBezTo>
                <a:cubicBezTo>
                  <a:pt x="0" y="312"/>
                  <a:pt x="88" y="312"/>
                  <a:pt x="104" y="336"/>
                </a:cubicBezTo>
                <a:cubicBezTo>
                  <a:pt x="120" y="360"/>
                  <a:pt x="112" y="396"/>
                  <a:pt x="104" y="432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50" name="Text Box 10"/>
          <p:cNvSpPr txBox="1">
            <a:spLocks noChangeArrowheads="1"/>
          </p:cNvSpPr>
          <p:nvPr/>
        </p:nvSpPr>
        <p:spPr bwMode="auto">
          <a:xfrm>
            <a:off x="1524000" y="1981200"/>
            <a:ext cx="116205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>
                <a:solidFill>
                  <a:srgbClr val="CC3300"/>
                </a:solidFill>
              </a:rPr>
              <a:t>Thread of</a:t>
            </a:r>
          </a:p>
          <a:p>
            <a:r>
              <a:rPr lang="en-US">
                <a:solidFill>
                  <a:srgbClr val="CC3300"/>
                </a:solidFill>
              </a:rPr>
              <a:t>execution</a:t>
            </a:r>
          </a:p>
        </p:txBody>
      </p:sp>
      <p:sp>
        <p:nvSpPr>
          <p:cNvPr id="10251" name="Rectangle 11"/>
          <p:cNvSpPr>
            <a:spLocks noChangeArrowheads="1"/>
          </p:cNvSpPr>
          <p:nvPr/>
        </p:nvSpPr>
        <p:spPr bwMode="auto">
          <a:xfrm>
            <a:off x="6248400" y="1600200"/>
            <a:ext cx="2438400" cy="32004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Memory</a:t>
            </a:r>
          </a:p>
          <a:p>
            <a:pPr algn="ctr"/>
            <a:endParaRPr lang="en-US"/>
          </a:p>
          <a:p>
            <a:pPr algn="ctr"/>
            <a:endParaRPr lang="en-US"/>
          </a:p>
          <a:p>
            <a:pPr algn="ctr"/>
            <a:r>
              <a:rPr lang="en-US"/>
              <a:t>Instructions </a:t>
            </a:r>
          </a:p>
          <a:p>
            <a:pPr algn="ctr"/>
            <a:r>
              <a:rPr lang="en-US"/>
              <a:t>and </a:t>
            </a:r>
          </a:p>
          <a:p>
            <a:pPr algn="ctr"/>
            <a:r>
              <a:rPr lang="en-US"/>
              <a:t>Data</a:t>
            </a:r>
          </a:p>
        </p:txBody>
      </p:sp>
      <p:sp>
        <p:nvSpPr>
          <p:cNvPr id="10252" name="Line 12"/>
          <p:cNvSpPr>
            <a:spLocks noChangeShapeType="1"/>
          </p:cNvSpPr>
          <p:nvPr/>
        </p:nvSpPr>
        <p:spPr bwMode="auto">
          <a:xfrm>
            <a:off x="3276600" y="2057400"/>
            <a:ext cx="29718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 type="stealth" w="med" len="med"/>
            <a:tailEnd type="stealth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53" name="Text Box 13"/>
          <p:cNvSpPr txBox="1">
            <a:spLocks noChangeArrowheads="1"/>
          </p:cNvSpPr>
          <p:nvPr/>
        </p:nvSpPr>
        <p:spPr bwMode="auto">
          <a:xfrm>
            <a:off x="3352800" y="1636713"/>
            <a:ext cx="28638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/>
              <a:t>Instruction execution cycle</a:t>
            </a:r>
          </a:p>
        </p:txBody>
      </p:sp>
      <p:sp>
        <p:nvSpPr>
          <p:cNvPr id="10255" name="Line 15"/>
          <p:cNvSpPr>
            <a:spLocks noChangeShapeType="1"/>
          </p:cNvSpPr>
          <p:nvPr/>
        </p:nvSpPr>
        <p:spPr bwMode="auto">
          <a:xfrm>
            <a:off x="3276600" y="2895600"/>
            <a:ext cx="29718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 type="stealth" w="med" len="med"/>
            <a:tailEnd type="stealth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56" name="Text Box 16"/>
          <p:cNvSpPr txBox="1">
            <a:spLocks noChangeArrowheads="1"/>
          </p:cNvSpPr>
          <p:nvPr/>
        </p:nvSpPr>
        <p:spPr bwMode="auto">
          <a:xfrm>
            <a:off x="3886200" y="2474913"/>
            <a:ext cx="17970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/>
              <a:t>Data movement</a:t>
            </a:r>
          </a:p>
        </p:txBody>
      </p:sp>
      <p:sp>
        <p:nvSpPr>
          <p:cNvPr id="10257" name="Rectangle 17"/>
          <p:cNvSpPr>
            <a:spLocks noChangeArrowheads="1"/>
          </p:cNvSpPr>
          <p:nvPr/>
        </p:nvSpPr>
        <p:spPr bwMode="auto">
          <a:xfrm>
            <a:off x="914400" y="5105400"/>
            <a:ext cx="2514600" cy="1219200"/>
          </a:xfrm>
          <a:prstGeom prst="rect">
            <a:avLst/>
          </a:prstGeom>
          <a:solidFill>
            <a:srgbClr val="FF99CC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Keyboard Device Driver</a:t>
            </a:r>
          </a:p>
          <a:p>
            <a:pPr algn="ctr"/>
            <a:r>
              <a:rPr lang="en-US"/>
              <a:t>and </a:t>
            </a:r>
          </a:p>
          <a:p>
            <a:pPr algn="ctr"/>
            <a:r>
              <a:rPr lang="en-US"/>
              <a:t>Keyboard Controller</a:t>
            </a:r>
          </a:p>
        </p:txBody>
      </p:sp>
      <p:sp>
        <p:nvSpPr>
          <p:cNvPr id="10259" name="Text Box 19"/>
          <p:cNvSpPr txBox="1">
            <a:spLocks noChangeArrowheads="1"/>
          </p:cNvSpPr>
          <p:nvPr/>
        </p:nvSpPr>
        <p:spPr bwMode="auto">
          <a:xfrm rot="5400000">
            <a:off x="715169" y="3991769"/>
            <a:ext cx="14033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I/O Request</a:t>
            </a:r>
          </a:p>
        </p:txBody>
      </p:sp>
      <p:sp>
        <p:nvSpPr>
          <p:cNvPr id="10260" name="Line 20"/>
          <p:cNvSpPr>
            <a:spLocks noChangeShapeType="1"/>
          </p:cNvSpPr>
          <p:nvPr/>
        </p:nvSpPr>
        <p:spPr bwMode="auto">
          <a:xfrm>
            <a:off x="1371600" y="3276600"/>
            <a:ext cx="0" cy="2286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61" name="Line 21"/>
          <p:cNvSpPr>
            <a:spLocks noChangeShapeType="1"/>
          </p:cNvSpPr>
          <p:nvPr/>
        </p:nvSpPr>
        <p:spPr bwMode="auto">
          <a:xfrm>
            <a:off x="1371600" y="4876800"/>
            <a:ext cx="0" cy="2286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pic>
        <p:nvPicPr>
          <p:cNvPr id="10262" name="Picture 22" descr="keyboard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737100" y="5181600"/>
            <a:ext cx="1739900" cy="1143000"/>
          </a:xfrm>
          <a:prstGeom prst="rect">
            <a:avLst/>
          </a:prstGeom>
          <a:noFill/>
        </p:spPr>
      </p:pic>
      <p:sp>
        <p:nvSpPr>
          <p:cNvPr id="10263" name="Line 23"/>
          <p:cNvSpPr>
            <a:spLocks noChangeShapeType="1"/>
          </p:cNvSpPr>
          <p:nvPr/>
        </p:nvSpPr>
        <p:spPr bwMode="auto">
          <a:xfrm>
            <a:off x="3429000" y="5715000"/>
            <a:ext cx="13716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stealth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64" name="Text Box 24"/>
          <p:cNvSpPr txBox="1">
            <a:spLocks noChangeArrowheads="1"/>
          </p:cNvSpPr>
          <p:nvPr/>
        </p:nvSpPr>
        <p:spPr bwMode="auto">
          <a:xfrm>
            <a:off x="3429000" y="5348288"/>
            <a:ext cx="13652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Perform I/O</a:t>
            </a:r>
          </a:p>
        </p:txBody>
      </p:sp>
      <p:sp>
        <p:nvSpPr>
          <p:cNvPr id="10265" name="Line 25"/>
          <p:cNvSpPr>
            <a:spLocks noChangeShapeType="1"/>
          </p:cNvSpPr>
          <p:nvPr/>
        </p:nvSpPr>
        <p:spPr bwMode="auto">
          <a:xfrm flipH="1">
            <a:off x="3429000" y="5943600"/>
            <a:ext cx="13716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stealth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66" name="Text Box 26"/>
          <p:cNvSpPr txBox="1">
            <a:spLocks noChangeArrowheads="1"/>
          </p:cNvSpPr>
          <p:nvPr/>
        </p:nvSpPr>
        <p:spPr bwMode="auto">
          <a:xfrm>
            <a:off x="3476625" y="5943600"/>
            <a:ext cx="12763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/>
              <a:t>Read Data</a:t>
            </a:r>
          </a:p>
        </p:txBody>
      </p:sp>
      <p:sp>
        <p:nvSpPr>
          <p:cNvPr id="10267" name="Text Box 27"/>
          <p:cNvSpPr txBox="1">
            <a:spLocks noChangeArrowheads="1"/>
          </p:cNvSpPr>
          <p:nvPr/>
        </p:nvSpPr>
        <p:spPr bwMode="auto">
          <a:xfrm rot="5400000">
            <a:off x="1570832" y="4099718"/>
            <a:ext cx="1035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Interrupt</a:t>
            </a:r>
          </a:p>
        </p:txBody>
      </p:sp>
      <p:sp>
        <p:nvSpPr>
          <p:cNvPr id="10268" name="Text Box 28"/>
          <p:cNvSpPr txBox="1">
            <a:spLocks noChangeArrowheads="1"/>
          </p:cNvSpPr>
          <p:nvPr/>
        </p:nvSpPr>
        <p:spPr bwMode="auto">
          <a:xfrm rot="5400000">
            <a:off x="2302669" y="4152107"/>
            <a:ext cx="6667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Data</a:t>
            </a:r>
          </a:p>
        </p:txBody>
      </p:sp>
      <p:sp>
        <p:nvSpPr>
          <p:cNvPr id="10270" name="Line 30"/>
          <p:cNvSpPr>
            <a:spLocks noChangeShapeType="1"/>
          </p:cNvSpPr>
          <p:nvPr/>
        </p:nvSpPr>
        <p:spPr bwMode="auto">
          <a:xfrm flipV="1">
            <a:off x="2057400" y="4800600"/>
            <a:ext cx="0" cy="3048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71" name="Line 31"/>
          <p:cNvSpPr>
            <a:spLocks noChangeShapeType="1"/>
          </p:cNvSpPr>
          <p:nvPr/>
        </p:nvSpPr>
        <p:spPr bwMode="auto">
          <a:xfrm flipV="1">
            <a:off x="2057400" y="3276600"/>
            <a:ext cx="0" cy="5334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72" name="Line 32"/>
          <p:cNvSpPr>
            <a:spLocks noChangeShapeType="1"/>
          </p:cNvSpPr>
          <p:nvPr/>
        </p:nvSpPr>
        <p:spPr bwMode="auto">
          <a:xfrm flipV="1">
            <a:off x="2590800" y="4648200"/>
            <a:ext cx="0" cy="4572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73" name="Line 33"/>
          <p:cNvSpPr>
            <a:spLocks noChangeShapeType="1"/>
          </p:cNvSpPr>
          <p:nvPr/>
        </p:nvSpPr>
        <p:spPr bwMode="auto">
          <a:xfrm flipV="1">
            <a:off x="2590800" y="3276600"/>
            <a:ext cx="0" cy="762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76" name="Rectangle 36"/>
          <p:cNvSpPr>
            <a:spLocks noChangeArrowheads="1"/>
          </p:cNvSpPr>
          <p:nvPr/>
        </p:nvSpPr>
        <p:spPr bwMode="auto">
          <a:xfrm>
            <a:off x="914400" y="5105400"/>
            <a:ext cx="2514600" cy="1219200"/>
          </a:xfrm>
          <a:prstGeom prst="rect">
            <a:avLst/>
          </a:prstGeom>
          <a:solidFill>
            <a:srgbClr val="FF99CC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Disk Device Driver</a:t>
            </a:r>
          </a:p>
          <a:p>
            <a:pPr algn="ctr"/>
            <a:r>
              <a:rPr lang="en-US"/>
              <a:t>and </a:t>
            </a:r>
          </a:p>
          <a:p>
            <a:pPr algn="ctr"/>
            <a:r>
              <a:rPr lang="en-US"/>
              <a:t>Disk Controller</a:t>
            </a:r>
          </a:p>
        </p:txBody>
      </p:sp>
      <p:pic>
        <p:nvPicPr>
          <p:cNvPr id="10277" name="Picture 37" descr="harddisk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800600" y="5105400"/>
            <a:ext cx="1828800" cy="1417638"/>
          </a:xfrm>
          <a:prstGeom prst="rect">
            <a:avLst/>
          </a:prstGeom>
          <a:noFill/>
        </p:spPr>
      </p:pic>
      <p:sp>
        <p:nvSpPr>
          <p:cNvPr id="10278" name="Line 38"/>
          <p:cNvSpPr>
            <a:spLocks noChangeShapeType="1"/>
          </p:cNvSpPr>
          <p:nvPr/>
        </p:nvSpPr>
        <p:spPr bwMode="auto">
          <a:xfrm>
            <a:off x="1828800" y="4114800"/>
            <a:ext cx="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79" name="Line 39"/>
          <p:cNvSpPr>
            <a:spLocks noChangeShapeType="1"/>
          </p:cNvSpPr>
          <p:nvPr/>
        </p:nvSpPr>
        <p:spPr bwMode="auto">
          <a:xfrm flipV="1">
            <a:off x="3429000" y="3962400"/>
            <a:ext cx="2819400" cy="114300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 type="stealth" w="med" len="med"/>
            <a:tailEnd type="stealth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0280" name="Text Box 40"/>
          <p:cNvSpPr txBox="1">
            <a:spLocks noChangeArrowheads="1"/>
          </p:cNvSpPr>
          <p:nvPr/>
        </p:nvSpPr>
        <p:spPr bwMode="auto">
          <a:xfrm rot="-1283360">
            <a:off x="4495800" y="4114800"/>
            <a:ext cx="6921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DMA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1" presetClass="entr" presetSubtype="0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57" grpId="0" animBg="1"/>
      <p:bldP spid="10259" grpId="0"/>
      <p:bldP spid="10260" grpId="0" animBg="1"/>
      <p:bldP spid="10261" grpId="0" animBg="1"/>
      <p:bldP spid="10263" grpId="0" animBg="1"/>
      <p:bldP spid="10264" grpId="0"/>
      <p:bldP spid="10265" grpId="0" animBg="1"/>
      <p:bldP spid="10266" grpId="0"/>
      <p:bldP spid="10267" grpId="0"/>
      <p:bldP spid="10267" grpId="1"/>
      <p:bldP spid="10267" grpId="2"/>
      <p:bldP spid="10268" grpId="0"/>
      <p:bldP spid="10268" grpId="1"/>
      <p:bldP spid="10270" grpId="0" animBg="1"/>
      <p:bldP spid="10270" grpId="1" animBg="1"/>
      <p:bldP spid="10270" grpId="2" animBg="1"/>
      <p:bldP spid="10271" grpId="0" animBg="1"/>
      <p:bldP spid="10271" grpId="1" animBg="1"/>
      <p:bldP spid="10271" grpId="2" animBg="1"/>
      <p:bldP spid="10272" grpId="0" animBg="1"/>
      <p:bldP spid="10272" grpId="1" animBg="1"/>
      <p:bldP spid="10273" grpId="0" animBg="1"/>
      <p:bldP spid="10273" grpId="1" animBg="1"/>
      <p:bldP spid="10276" grpId="0" animBg="1"/>
      <p:bldP spid="10279" grpId="0" animBg="1"/>
      <p:bldP spid="10280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Interrupts (very important!)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122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  <a:spcAft>
                <a:spcPct val="10000"/>
              </a:spcAft>
            </a:pPr>
            <a:r>
              <a:rPr lang="en-US" sz="2400" dirty="0"/>
              <a:t>Notification from interface that device needs servicing</a:t>
            </a:r>
          </a:p>
          <a:p>
            <a:pPr lvl="1">
              <a:lnSpc>
                <a:spcPct val="90000"/>
              </a:lnSpc>
              <a:spcAft>
                <a:spcPct val="10000"/>
              </a:spcAft>
            </a:pPr>
            <a:r>
              <a:rPr lang="en-US" sz="2000" dirty="0"/>
              <a:t>Hardware: sends trigger on bus</a:t>
            </a:r>
          </a:p>
          <a:p>
            <a:pPr lvl="1">
              <a:lnSpc>
                <a:spcPct val="90000"/>
              </a:lnSpc>
              <a:spcAft>
                <a:spcPct val="10000"/>
              </a:spcAft>
            </a:pPr>
            <a:r>
              <a:rPr lang="en-US" sz="2000" dirty="0"/>
              <a:t>Software: uses a </a:t>
            </a:r>
            <a:r>
              <a:rPr lang="en-US" sz="2000" b="1" dirty="0"/>
              <a:t>system call</a:t>
            </a:r>
          </a:p>
          <a:p>
            <a:pPr>
              <a:lnSpc>
                <a:spcPct val="90000"/>
              </a:lnSpc>
              <a:spcAft>
                <a:spcPct val="10000"/>
              </a:spcAft>
            </a:pPr>
            <a:r>
              <a:rPr lang="en-US" sz="2400" dirty="0"/>
              <a:t>Steps followed on receiving an interrupt:</a:t>
            </a:r>
          </a:p>
          <a:p>
            <a:pPr lvl="1">
              <a:lnSpc>
                <a:spcPct val="90000"/>
              </a:lnSpc>
              <a:spcAft>
                <a:spcPct val="10000"/>
              </a:spcAft>
            </a:pPr>
            <a:r>
              <a:rPr lang="en-US" sz="2000" dirty="0"/>
              <a:t>Stop kernel execution</a:t>
            </a:r>
          </a:p>
          <a:p>
            <a:pPr lvl="1">
              <a:lnSpc>
                <a:spcPct val="90000"/>
              </a:lnSpc>
              <a:spcAft>
                <a:spcPct val="10000"/>
              </a:spcAft>
            </a:pPr>
            <a:r>
              <a:rPr lang="en-US" sz="2000" dirty="0"/>
              <a:t>Save machine context at interrupted instruction</a:t>
            </a:r>
          </a:p>
          <a:p>
            <a:pPr lvl="1">
              <a:lnSpc>
                <a:spcPct val="90000"/>
              </a:lnSpc>
              <a:spcAft>
                <a:spcPct val="10000"/>
              </a:spcAft>
            </a:pPr>
            <a:r>
              <a:rPr lang="en-US" sz="2000" dirty="0"/>
              <a:t>Commonly, incoming interrupts are disabled</a:t>
            </a:r>
          </a:p>
          <a:p>
            <a:pPr lvl="1">
              <a:lnSpc>
                <a:spcPct val="90000"/>
              </a:lnSpc>
              <a:spcAft>
                <a:spcPct val="10000"/>
              </a:spcAft>
            </a:pPr>
            <a:r>
              <a:rPr lang="en-US" sz="2000" dirty="0"/>
              <a:t>Transfer execution to Interrupt Service Routine (ISR)</a:t>
            </a:r>
          </a:p>
          <a:p>
            <a:pPr lvl="2">
              <a:lnSpc>
                <a:spcPct val="90000"/>
              </a:lnSpc>
              <a:spcAft>
                <a:spcPct val="10000"/>
              </a:spcAft>
            </a:pPr>
            <a:r>
              <a:rPr lang="en-US" sz="1800" dirty="0"/>
              <a:t>Mapping done using the Interrupt Vector (faster)</a:t>
            </a:r>
          </a:p>
          <a:p>
            <a:pPr lvl="1">
              <a:lnSpc>
                <a:spcPct val="90000"/>
              </a:lnSpc>
              <a:spcAft>
                <a:spcPct val="10000"/>
              </a:spcAft>
            </a:pPr>
            <a:r>
              <a:rPr lang="en-US" sz="2000" dirty="0"/>
              <a:t>After ISR, restore kernel state and resume execution</a:t>
            </a:r>
          </a:p>
          <a:p>
            <a:pPr>
              <a:lnSpc>
                <a:spcPct val="90000"/>
              </a:lnSpc>
              <a:spcAft>
                <a:spcPct val="10000"/>
              </a:spcAft>
            </a:pPr>
            <a:r>
              <a:rPr lang="en-US" sz="2400" dirty="0"/>
              <a:t>Most operating systems are interrupt-driven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Interrupt Timeline</a:t>
            </a:r>
          </a:p>
        </p:txBody>
      </p:sp>
      <p:pic>
        <p:nvPicPr>
          <p:cNvPr id="23556" name="Picture 4"/>
          <p:cNvPicPr>
            <a:picLocks noChangeAspect="1" noChangeArrowheads="1"/>
          </p:cNvPicPr>
          <p:nvPr/>
        </p:nvPicPr>
        <p:blipFill>
          <a:blip r:embed="rId2"/>
          <a:srcRect l="763" t="18321" r="572" b="18321"/>
          <a:stretch>
            <a:fillRect/>
          </a:stretch>
        </p:blipFill>
        <p:spPr bwMode="auto">
          <a:xfrm>
            <a:off x="1219200" y="2019300"/>
            <a:ext cx="6565900" cy="3162300"/>
          </a:xfrm>
          <a:prstGeom prst="rect">
            <a:avLst/>
          </a:prstGeom>
          <a:noFill/>
          <a:ln w="38100" cmpd="dbl">
            <a:solidFill>
              <a:srgbClr val="CC6600"/>
            </a:solidFill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Traps and Exceptions</a:t>
            </a:r>
          </a:p>
        </p:txBody>
      </p:sp>
      <p:sp>
        <p:nvSpPr>
          <p:cNvPr id="256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 dirty="0"/>
              <a:t>Software generated interrupt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Exception: user program acts silly</a:t>
            </a:r>
          </a:p>
          <a:p>
            <a:pPr lvl="2">
              <a:spcAft>
                <a:spcPct val="10000"/>
              </a:spcAft>
            </a:pPr>
            <a:r>
              <a:rPr lang="en-US" sz="2000" dirty="0"/>
              <a:t>Caused by an error (div by 0, or memory access violation)</a:t>
            </a:r>
          </a:p>
          <a:p>
            <a:pPr lvl="2">
              <a:spcAft>
                <a:spcPct val="10000"/>
              </a:spcAft>
            </a:pPr>
            <a:r>
              <a:rPr lang="en-US" sz="2000" dirty="0"/>
              <a:t>Just a performance optimization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Trap: user program requires OS service</a:t>
            </a:r>
          </a:p>
          <a:p>
            <a:pPr lvl="2">
              <a:spcAft>
                <a:spcPct val="10000"/>
              </a:spcAft>
            </a:pPr>
            <a:r>
              <a:rPr lang="en-US" sz="2000" dirty="0"/>
              <a:t>Caused by system calls</a:t>
            </a:r>
          </a:p>
          <a:p>
            <a:pPr>
              <a:spcAft>
                <a:spcPct val="10000"/>
              </a:spcAft>
            </a:pPr>
            <a:r>
              <a:rPr lang="en-US" sz="2400" dirty="0"/>
              <a:t>Handled similar to hardware interrupts: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Stops executing the process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Calls handler subroutine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Restores state after servicing the trap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Why Protection?</a:t>
            </a:r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Application programs could: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Start scribbling into memory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Get into infinite loops</a:t>
            </a:r>
          </a:p>
          <a:p>
            <a:pPr>
              <a:spcAft>
                <a:spcPct val="10000"/>
              </a:spcAft>
            </a:pPr>
            <a:r>
              <a:rPr lang="en-US" sz="2400"/>
              <a:t>Other users could be: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Gluttonous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Evil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Or just too numerous</a:t>
            </a:r>
          </a:p>
          <a:p>
            <a:pPr>
              <a:spcAft>
                <a:spcPct val="10000"/>
              </a:spcAft>
            </a:pPr>
            <a:r>
              <a:rPr lang="en-US" sz="2400"/>
              <a:t>Correct operation of system should be guaranteed</a:t>
            </a:r>
          </a:p>
          <a:p>
            <a:pPr lvl="1">
              <a:spcAft>
                <a:spcPct val="10000"/>
              </a:spcAft>
              <a:buFontTx/>
              <a:buNone/>
            </a:pPr>
            <a:r>
              <a:rPr lang="en-US" sz="2400">
                <a:sym typeface="Symbol" pitchFamily="18" charset="2"/>
              </a:rPr>
              <a:t> </a:t>
            </a:r>
            <a:r>
              <a:rPr lang="en-US" sz="2000">
                <a:sym typeface="Symbol" pitchFamily="18" charset="2"/>
              </a:rPr>
              <a:t>A protection mechanism</a:t>
            </a:r>
          </a:p>
          <a:p>
            <a:pPr>
              <a:spcAft>
                <a:spcPct val="10000"/>
              </a:spcAft>
            </a:pPr>
            <a:endParaRPr lang="en-US" sz="24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Preventing Runaway Programs</a:t>
            </a:r>
          </a:p>
        </p:txBody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Also how to prevent against infinite loops</a:t>
            </a:r>
          </a:p>
          <a:p>
            <a:pPr lvl="1">
              <a:spcAft>
                <a:spcPct val="10000"/>
              </a:spcAft>
              <a:buSzPct val="115000"/>
            </a:pPr>
            <a:r>
              <a:rPr lang="en-US" sz="2000">
                <a:solidFill>
                  <a:srgbClr val="000000"/>
                </a:solidFill>
              </a:rPr>
              <a:t>Set a timer to generate an interrupt in a given time</a:t>
            </a:r>
          </a:p>
          <a:p>
            <a:pPr lvl="1">
              <a:spcAft>
                <a:spcPct val="10000"/>
              </a:spcAft>
              <a:buSzPct val="115000"/>
            </a:pPr>
            <a:r>
              <a:rPr lang="en-US" sz="2000">
                <a:solidFill>
                  <a:srgbClr val="000000"/>
                </a:solidFill>
              </a:rPr>
              <a:t>Before transferring to user, OS loads timer with time to interrupt</a:t>
            </a:r>
          </a:p>
          <a:p>
            <a:pPr lvl="1">
              <a:spcAft>
                <a:spcPct val="10000"/>
              </a:spcAft>
              <a:buSzPct val="115000"/>
            </a:pPr>
            <a:r>
              <a:rPr lang="en-US" sz="2000"/>
              <a:t>Operating system decrements counter until it reaches 0</a:t>
            </a:r>
            <a:endParaRPr lang="en-US" sz="2000">
              <a:solidFill>
                <a:srgbClr val="000000"/>
              </a:solidFill>
            </a:endParaRPr>
          </a:p>
          <a:p>
            <a:pPr lvl="1">
              <a:spcAft>
                <a:spcPct val="10000"/>
              </a:spcAft>
              <a:buSzPct val="115000"/>
            </a:pPr>
            <a:r>
              <a:rPr lang="en-US" sz="2000">
                <a:solidFill>
                  <a:srgbClr val="000000"/>
                </a:solidFill>
              </a:rPr>
              <a:t>The program is then interrupted and OS regains control.</a:t>
            </a:r>
          </a:p>
          <a:p>
            <a:pPr>
              <a:spcAft>
                <a:spcPct val="10000"/>
              </a:spcAft>
              <a:buSzPct val="115000"/>
            </a:pPr>
            <a:r>
              <a:rPr lang="en-US" sz="2400">
                <a:solidFill>
                  <a:srgbClr val="000000"/>
                </a:solidFill>
              </a:rPr>
              <a:t>Ensures OS gets control of CPU</a:t>
            </a:r>
          </a:p>
          <a:p>
            <a:pPr lvl="1">
              <a:spcAft>
                <a:spcPct val="10000"/>
              </a:spcAft>
              <a:buSzPct val="115000"/>
            </a:pPr>
            <a:r>
              <a:rPr lang="en-US" sz="2000">
                <a:solidFill>
                  <a:srgbClr val="000000"/>
                </a:solidFill>
              </a:rPr>
              <a:t>When erroneous programs get into infinite loop</a:t>
            </a:r>
          </a:p>
          <a:p>
            <a:pPr lvl="1">
              <a:spcAft>
                <a:spcPct val="10000"/>
              </a:spcAft>
              <a:buSzPct val="115000"/>
            </a:pPr>
            <a:r>
              <a:rPr lang="en-US" sz="2000">
                <a:solidFill>
                  <a:srgbClr val="000000"/>
                </a:solidFill>
              </a:rPr>
              <a:t>Programs purposely continue to execute past time limit</a:t>
            </a:r>
          </a:p>
          <a:p>
            <a:pPr>
              <a:spcAft>
                <a:spcPct val="10000"/>
              </a:spcAft>
              <a:buSzPct val="115000"/>
            </a:pPr>
            <a:r>
              <a:rPr lang="en-US" sz="2400">
                <a:solidFill>
                  <a:srgbClr val="000000"/>
                </a:solidFill>
              </a:rPr>
              <a:t>Setting this timer value is a privileged operation</a:t>
            </a:r>
          </a:p>
          <a:p>
            <a:pPr lvl="1">
              <a:spcAft>
                <a:spcPct val="10000"/>
              </a:spcAft>
              <a:buSzPct val="115000"/>
            </a:pPr>
            <a:r>
              <a:rPr lang="en-US" sz="2000">
                <a:solidFill>
                  <a:srgbClr val="000000"/>
                </a:solidFill>
              </a:rPr>
              <a:t>Can only be done by OS</a:t>
            </a:r>
          </a:p>
          <a:p>
            <a:pPr>
              <a:spcAft>
                <a:spcPct val="10000"/>
              </a:spcAft>
            </a:pPr>
            <a:endParaRPr lang="en-US" sz="24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Protecting Memory</a:t>
            </a:r>
          </a:p>
        </p:txBody>
      </p:sp>
      <p:sp>
        <p:nvSpPr>
          <p:cNvPr id="48131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spcAft>
                <a:spcPct val="10000"/>
              </a:spcAft>
              <a:buSzPct val="115000"/>
            </a:pPr>
            <a:r>
              <a:rPr lang="en-US" sz="2400" dirty="0"/>
              <a:t>Protect program from accessing other program’s data</a:t>
            </a:r>
          </a:p>
          <a:p>
            <a:pPr>
              <a:spcAft>
                <a:spcPct val="10000"/>
              </a:spcAft>
              <a:buSzPct val="115000"/>
            </a:pPr>
            <a:r>
              <a:rPr lang="en-US" sz="2400" dirty="0"/>
              <a:t>Protect the OS from user programs</a:t>
            </a:r>
          </a:p>
          <a:p>
            <a:pPr>
              <a:spcAft>
                <a:spcPct val="10000"/>
              </a:spcAft>
              <a:buSzPct val="115000"/>
            </a:pPr>
            <a:r>
              <a:rPr lang="en-US" sz="2400" dirty="0"/>
              <a:t>Simplest scheme is base and limit registers:</a:t>
            </a:r>
          </a:p>
          <a:p>
            <a:pPr>
              <a:spcAft>
                <a:spcPct val="10000"/>
              </a:spcAft>
              <a:buSzPct val="115000"/>
              <a:buFontTx/>
              <a:buNone/>
            </a:pPr>
            <a:endParaRPr lang="en-US" sz="2400" dirty="0"/>
          </a:p>
          <a:p>
            <a:pPr>
              <a:spcAft>
                <a:spcPct val="10000"/>
              </a:spcAft>
              <a:buSzPct val="115000"/>
            </a:pPr>
            <a:endParaRPr lang="en-US" sz="2400" dirty="0"/>
          </a:p>
          <a:p>
            <a:pPr>
              <a:spcAft>
                <a:spcPct val="10000"/>
              </a:spcAft>
              <a:buSzPct val="115000"/>
            </a:pPr>
            <a:endParaRPr lang="en-US" sz="2400" dirty="0"/>
          </a:p>
          <a:p>
            <a:pPr>
              <a:spcAft>
                <a:spcPct val="10000"/>
              </a:spcAft>
              <a:buSzPct val="115000"/>
            </a:pPr>
            <a:endParaRPr lang="en-US" sz="2400" dirty="0"/>
          </a:p>
          <a:p>
            <a:pPr>
              <a:spcAft>
                <a:spcPct val="10000"/>
              </a:spcAft>
              <a:buSzPct val="115000"/>
            </a:pPr>
            <a:endParaRPr lang="en-US" sz="2400" dirty="0"/>
          </a:p>
          <a:p>
            <a:pPr>
              <a:spcAft>
                <a:spcPct val="10000"/>
              </a:spcAft>
              <a:buSzPct val="115000"/>
            </a:pPr>
            <a:endParaRPr lang="en-US" sz="2400" dirty="0"/>
          </a:p>
          <a:p>
            <a:pPr>
              <a:spcAft>
                <a:spcPct val="10000"/>
              </a:spcAft>
              <a:buSzPct val="115000"/>
            </a:pPr>
            <a:r>
              <a:rPr lang="en-US" sz="2400" dirty="0"/>
              <a:t>Virtual memory and segmentation are similar</a:t>
            </a:r>
          </a:p>
        </p:txBody>
      </p:sp>
      <p:sp>
        <p:nvSpPr>
          <p:cNvPr id="48132" name="Rectangle 4"/>
          <p:cNvSpPr>
            <a:spLocks noChangeArrowheads="1"/>
          </p:cNvSpPr>
          <p:nvPr/>
        </p:nvSpPr>
        <p:spPr bwMode="auto">
          <a:xfrm>
            <a:off x="1206500" y="3873500"/>
            <a:ext cx="1143000" cy="1536700"/>
          </a:xfrm>
          <a:prstGeom prst="rect">
            <a:avLst/>
          </a:prstGeom>
          <a:noFill/>
          <a:ln w="254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48133" name="Line 5"/>
          <p:cNvSpPr>
            <a:spLocks noChangeShapeType="1"/>
          </p:cNvSpPr>
          <p:nvPr/>
        </p:nvSpPr>
        <p:spPr bwMode="auto">
          <a:xfrm flipH="1">
            <a:off x="2325688" y="4179888"/>
            <a:ext cx="849312" cy="188912"/>
          </a:xfrm>
          <a:prstGeom prst="line">
            <a:avLst/>
          </a:prstGeom>
          <a:noFill/>
          <a:ln w="254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48134" name="Line 6"/>
          <p:cNvSpPr>
            <a:spLocks noChangeShapeType="1"/>
          </p:cNvSpPr>
          <p:nvPr/>
        </p:nvSpPr>
        <p:spPr bwMode="auto">
          <a:xfrm flipH="1">
            <a:off x="2351088" y="4852988"/>
            <a:ext cx="849312" cy="11112"/>
          </a:xfrm>
          <a:prstGeom prst="line">
            <a:avLst/>
          </a:prstGeom>
          <a:noFill/>
          <a:ln w="254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48135" name="Rectangle 7"/>
          <p:cNvSpPr>
            <a:spLocks noChangeArrowheads="1"/>
          </p:cNvSpPr>
          <p:nvPr/>
        </p:nvSpPr>
        <p:spPr bwMode="auto">
          <a:xfrm>
            <a:off x="1295400" y="3568700"/>
            <a:ext cx="1079500" cy="4191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19050" tIns="26988" rIns="19050" bIns="26988"/>
          <a:lstStyle/>
          <a:p>
            <a:pPr eaLnBrk="0" hangingPunct="0">
              <a:lnSpc>
                <a:spcPts val="1600"/>
              </a:lnSpc>
              <a:spcAft>
                <a:spcPts val="500"/>
              </a:spcAft>
              <a:tabLst>
                <a:tab pos="457200" algn="l"/>
                <a:tab pos="914400" algn="l"/>
                <a:tab pos="1371600" algn="l"/>
              </a:tabLst>
            </a:pPr>
            <a:r>
              <a:rPr lang="en-US">
                <a:solidFill>
                  <a:srgbClr val="000000"/>
                </a:solidFill>
              </a:rPr>
              <a:t>memory</a:t>
            </a:r>
          </a:p>
        </p:txBody>
      </p:sp>
      <p:sp>
        <p:nvSpPr>
          <p:cNvPr id="48136" name="Line 8"/>
          <p:cNvSpPr>
            <a:spLocks noChangeShapeType="1"/>
          </p:cNvSpPr>
          <p:nvPr/>
        </p:nvSpPr>
        <p:spPr bwMode="auto">
          <a:xfrm flipH="1">
            <a:off x="1219200" y="43307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8137" name="Line 9"/>
          <p:cNvSpPr>
            <a:spLocks noChangeShapeType="1"/>
          </p:cNvSpPr>
          <p:nvPr/>
        </p:nvSpPr>
        <p:spPr bwMode="auto">
          <a:xfrm flipH="1">
            <a:off x="1219200" y="48641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8138" name="Text Box 10"/>
          <p:cNvSpPr txBox="1">
            <a:spLocks noChangeArrowheads="1"/>
          </p:cNvSpPr>
          <p:nvPr/>
        </p:nvSpPr>
        <p:spPr bwMode="auto">
          <a:xfrm>
            <a:off x="1295400" y="3887788"/>
            <a:ext cx="8826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dirty="0" err="1"/>
              <a:t>Prog</a:t>
            </a:r>
            <a:r>
              <a:rPr lang="en-US" dirty="0"/>
              <a:t> A</a:t>
            </a:r>
          </a:p>
        </p:txBody>
      </p:sp>
      <p:sp>
        <p:nvSpPr>
          <p:cNvPr id="48139" name="Text Box 11"/>
          <p:cNvSpPr txBox="1">
            <a:spLocks noChangeArrowheads="1"/>
          </p:cNvSpPr>
          <p:nvPr/>
        </p:nvSpPr>
        <p:spPr bwMode="auto">
          <a:xfrm>
            <a:off x="1295400" y="4421188"/>
            <a:ext cx="8826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Prog B</a:t>
            </a:r>
          </a:p>
        </p:txBody>
      </p:sp>
      <p:sp>
        <p:nvSpPr>
          <p:cNvPr id="48140" name="Text Box 12"/>
          <p:cNvSpPr txBox="1">
            <a:spLocks noChangeArrowheads="1"/>
          </p:cNvSpPr>
          <p:nvPr/>
        </p:nvSpPr>
        <p:spPr bwMode="auto">
          <a:xfrm>
            <a:off x="1295400" y="4954588"/>
            <a:ext cx="8953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Prog C</a:t>
            </a:r>
          </a:p>
        </p:txBody>
      </p:sp>
      <p:sp>
        <p:nvSpPr>
          <p:cNvPr id="48141" name="Text Box 13"/>
          <p:cNvSpPr txBox="1">
            <a:spLocks noChangeArrowheads="1"/>
          </p:cNvSpPr>
          <p:nvPr/>
        </p:nvSpPr>
        <p:spPr bwMode="auto">
          <a:xfrm>
            <a:off x="3200400" y="4025900"/>
            <a:ext cx="1539875" cy="37623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Base register</a:t>
            </a:r>
          </a:p>
        </p:txBody>
      </p:sp>
      <p:sp>
        <p:nvSpPr>
          <p:cNvPr id="48142" name="Text Box 14"/>
          <p:cNvSpPr txBox="1">
            <a:spLocks noChangeArrowheads="1"/>
          </p:cNvSpPr>
          <p:nvPr/>
        </p:nvSpPr>
        <p:spPr bwMode="auto">
          <a:xfrm>
            <a:off x="3222625" y="4640263"/>
            <a:ext cx="1501775" cy="376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Limit register</a:t>
            </a:r>
          </a:p>
        </p:txBody>
      </p:sp>
      <p:sp>
        <p:nvSpPr>
          <p:cNvPr id="48143" name="Text Box 15"/>
          <p:cNvSpPr txBox="1">
            <a:spLocks noChangeArrowheads="1"/>
          </p:cNvSpPr>
          <p:nvPr/>
        </p:nvSpPr>
        <p:spPr bwMode="auto">
          <a:xfrm>
            <a:off x="5165725" y="4291013"/>
            <a:ext cx="241935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/>
              <a:t>Loaded by OS before </a:t>
            </a:r>
          </a:p>
          <a:p>
            <a:pPr algn="ctr"/>
            <a:r>
              <a:rPr lang="en-US"/>
              <a:t>starting program</a:t>
            </a:r>
          </a:p>
        </p:txBody>
      </p:sp>
      <p:sp>
        <p:nvSpPr>
          <p:cNvPr id="48144" name="AutoShape 16"/>
          <p:cNvSpPr>
            <a:spLocks/>
          </p:cNvSpPr>
          <p:nvPr/>
        </p:nvSpPr>
        <p:spPr bwMode="auto">
          <a:xfrm>
            <a:off x="4953000" y="4025900"/>
            <a:ext cx="152400" cy="990600"/>
          </a:xfrm>
          <a:prstGeom prst="rightBrace">
            <a:avLst>
              <a:gd name="adj1" fmla="val 54167"/>
              <a:gd name="adj2" fmla="val 50000"/>
            </a:avLst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Virtual Memory / Segmentation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Here we have a table of base and limit values</a:t>
            </a:r>
          </a:p>
          <a:p>
            <a:r>
              <a:rPr lang="en-US" dirty="0" smtClean="0"/>
              <a:t>Application references some address x</a:t>
            </a:r>
          </a:p>
          <a:p>
            <a:pPr lvl="1"/>
            <a:r>
              <a:rPr lang="en-US" dirty="0" smtClean="0"/>
              <a:t>CPU breaks this into a page number and an offset (or a segment number and offset)</a:t>
            </a:r>
          </a:p>
          <a:p>
            <a:pPr lvl="1"/>
            <a:r>
              <a:rPr lang="en-US" dirty="0" smtClean="0"/>
              <a:t>(More common) Pages have fixed size, usually 512 bytes</a:t>
            </a:r>
          </a:p>
          <a:p>
            <a:pPr lvl="1"/>
            <a:r>
              <a:rPr lang="en-US" dirty="0" smtClean="0"/>
              <a:t>(Now rare) Segments: variable size up to some maximum</a:t>
            </a:r>
          </a:p>
          <a:p>
            <a:pPr lvl="1"/>
            <a:r>
              <a:rPr lang="en-US" dirty="0" smtClean="0"/>
              <a:t>Looks up the page table entry (PTE) for this reference</a:t>
            </a:r>
          </a:p>
          <a:p>
            <a:pPr lvl="1"/>
            <a:r>
              <a:rPr lang="en-US" dirty="0" smtClean="0"/>
              <a:t>PTE tells the processor where to find the data in memory (by adding the offset to the base address in the PTE)</a:t>
            </a:r>
          </a:p>
          <a:p>
            <a:pPr lvl="1"/>
            <a:r>
              <a:rPr lang="en-US" dirty="0" smtClean="0"/>
              <a:t>PTE can also specify other things such as protection status of page, which “end” it starts at if the page is only partially filled, etc.</a:t>
            </a:r>
          </a:p>
          <a:p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Protected Instructions</a:t>
            </a:r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>
              <a:spcAft>
                <a:spcPct val="10000"/>
              </a:spcAft>
              <a:buSzPct val="114000"/>
              <a:buFontTx/>
              <a:buNone/>
            </a:pPr>
            <a:r>
              <a:rPr lang="en-US" sz="2400"/>
              <a:t>Also called privileged instructions. Some examples:</a:t>
            </a:r>
          </a:p>
          <a:p>
            <a:pPr>
              <a:spcAft>
                <a:spcPct val="10000"/>
              </a:spcAft>
              <a:buSzPct val="114000"/>
            </a:pPr>
            <a:r>
              <a:rPr lang="en-US" sz="2400"/>
              <a:t>Direct user access to some hardware resources</a:t>
            </a:r>
          </a:p>
          <a:p>
            <a:pPr lvl="1">
              <a:spcAft>
                <a:spcPct val="10000"/>
              </a:spcAft>
              <a:buSzPct val="114000"/>
            </a:pPr>
            <a:r>
              <a:rPr lang="en-US" sz="2000"/>
              <a:t>Direct access to I/O devices like disks, printers, etc.</a:t>
            </a:r>
          </a:p>
          <a:p>
            <a:pPr>
              <a:spcAft>
                <a:spcPct val="10000"/>
              </a:spcAft>
              <a:buSzPct val="114000"/>
            </a:pPr>
            <a:r>
              <a:rPr lang="en-US" sz="2400"/>
              <a:t>Instructions that manipulate memory management state</a:t>
            </a:r>
          </a:p>
          <a:p>
            <a:pPr lvl="1">
              <a:spcAft>
                <a:spcPct val="10000"/>
              </a:spcAft>
              <a:buSzPct val="114000"/>
            </a:pPr>
            <a:r>
              <a:rPr lang="en-US" sz="2000"/>
              <a:t>page table pointers, TLB load, etc.</a:t>
            </a:r>
          </a:p>
          <a:p>
            <a:pPr>
              <a:spcAft>
                <a:spcPct val="10000"/>
              </a:spcAft>
              <a:buSzPct val="114000"/>
            </a:pPr>
            <a:r>
              <a:rPr lang="en-US" sz="2400"/>
              <a:t>Setting of special mode bits</a:t>
            </a:r>
          </a:p>
          <a:p>
            <a:pPr>
              <a:spcAft>
                <a:spcPct val="10000"/>
              </a:spcAft>
              <a:buSzPct val="114000"/>
            </a:pPr>
            <a:r>
              <a:rPr lang="en-US" sz="2400"/>
              <a:t>Halt instruction</a:t>
            </a:r>
          </a:p>
          <a:p>
            <a:pPr>
              <a:spcAft>
                <a:spcPct val="10000"/>
              </a:spcAft>
              <a:buSzPct val="114000"/>
              <a:buFontTx/>
              <a:buNone/>
            </a:pPr>
            <a:endParaRPr lang="en-US" sz="2400"/>
          </a:p>
          <a:p>
            <a:pPr>
              <a:spcAft>
                <a:spcPct val="10000"/>
              </a:spcAft>
              <a:buSzPct val="114000"/>
              <a:buFontTx/>
              <a:buNone/>
            </a:pPr>
            <a:r>
              <a:rPr lang="en-US" sz="2400"/>
              <a:t>Needed for:</a:t>
            </a:r>
          </a:p>
          <a:p>
            <a:pPr>
              <a:spcAft>
                <a:spcPct val="10000"/>
              </a:spcAft>
              <a:buSzPct val="114000"/>
            </a:pPr>
            <a:r>
              <a:rPr lang="en-US" sz="2400"/>
              <a:t>Abstraction/ease of use and protection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Dual-Mode Operation</a:t>
            </a:r>
          </a:p>
        </p:txBody>
      </p:sp>
      <p:sp>
        <p:nvSpPr>
          <p:cNvPr id="51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 dirty="0"/>
              <a:t>Allows OS to protect itself and other system components</a:t>
            </a:r>
          </a:p>
          <a:p>
            <a:pPr lvl="1">
              <a:spcAft>
                <a:spcPct val="10000"/>
              </a:spcAft>
            </a:pPr>
            <a:r>
              <a:rPr lang="en-US" sz="2000" i="1" dirty="0"/>
              <a:t>User </a:t>
            </a:r>
            <a:r>
              <a:rPr lang="en-US" sz="2000" dirty="0"/>
              <a:t>mode and </a:t>
            </a:r>
            <a:r>
              <a:rPr lang="en-US" sz="2000" i="1" dirty="0"/>
              <a:t>kernel</a:t>
            </a:r>
            <a:r>
              <a:rPr lang="en-US" sz="2000" dirty="0"/>
              <a:t> mode </a:t>
            </a:r>
          </a:p>
          <a:p>
            <a:pPr>
              <a:spcAft>
                <a:spcPct val="10000"/>
              </a:spcAft>
            </a:pPr>
            <a:r>
              <a:rPr lang="en-US" sz="2400" dirty="0"/>
              <a:t>OS runs in kernel mode, user programs in user mode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OS is god, the applications are peasants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Privileged instructions only executable in kernel mode</a:t>
            </a:r>
          </a:p>
          <a:p>
            <a:pPr>
              <a:spcAft>
                <a:spcPct val="10000"/>
              </a:spcAft>
            </a:pPr>
            <a:r>
              <a:rPr lang="en-US" sz="2400" dirty="0"/>
              <a:t>Mode bit provided by hardware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Can distinguish if system is running user code or kernel code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System call changes mode to kernel</a:t>
            </a:r>
          </a:p>
          <a:p>
            <a:pPr lvl="1">
              <a:spcAft>
                <a:spcPct val="10000"/>
              </a:spcAft>
            </a:pPr>
            <a:r>
              <a:rPr lang="en-US" sz="2000" dirty="0"/>
              <a:t>Return from call using RTI resets it to user</a:t>
            </a:r>
          </a:p>
          <a:p>
            <a:pPr>
              <a:spcAft>
                <a:spcPct val="10000"/>
              </a:spcAft>
            </a:pPr>
            <a:r>
              <a:rPr lang="en-US" sz="2400" dirty="0"/>
              <a:t>How do user programs do something privileged?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ChangeArrowheads="1"/>
          </p:cNvSpPr>
          <p:nvPr/>
        </p:nvSpPr>
        <p:spPr bwMode="auto">
          <a:xfrm>
            <a:off x="457200" y="4572000"/>
            <a:ext cx="8458200" cy="2057400"/>
          </a:xfrm>
          <a:prstGeom prst="rect">
            <a:avLst/>
          </a:prstGeom>
          <a:solidFill>
            <a:srgbClr val="FFCC99">
              <a:alpha val="50000"/>
            </a:srgb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6147" name="Rectangle 3"/>
          <p:cNvSpPr>
            <a:spLocks noChangeArrowheads="1"/>
          </p:cNvSpPr>
          <p:nvPr/>
        </p:nvSpPr>
        <p:spPr bwMode="auto">
          <a:xfrm>
            <a:off x="457200" y="3505200"/>
            <a:ext cx="8458200" cy="1066800"/>
          </a:xfrm>
          <a:prstGeom prst="rect">
            <a:avLst/>
          </a:prstGeom>
          <a:solidFill>
            <a:schemeClr val="accent1">
              <a:alpha val="39999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endParaRPr lang="fr-FR"/>
          </a:p>
        </p:txBody>
      </p:sp>
      <p:sp>
        <p:nvSpPr>
          <p:cNvPr id="6148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Crossing Protection Boundaries</a:t>
            </a:r>
          </a:p>
        </p:txBody>
      </p:sp>
      <p:sp>
        <p:nvSpPr>
          <p:cNvPr id="6149" name="Rectangle 5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/>
              <a:t>User calls OS procedure for “privileged” operations</a:t>
            </a:r>
          </a:p>
          <a:p>
            <a:r>
              <a:rPr lang="en-US" sz="2400" dirty="0"/>
              <a:t>Calling a kernel mode service from user mode program:</a:t>
            </a:r>
          </a:p>
          <a:p>
            <a:pPr lvl="1"/>
            <a:r>
              <a:rPr lang="en-US" sz="2000" dirty="0"/>
              <a:t>Using </a:t>
            </a:r>
            <a:r>
              <a:rPr lang="en-US" sz="2000" i="1" dirty="0"/>
              <a:t>System </a:t>
            </a:r>
            <a:r>
              <a:rPr lang="en-US" sz="2000" i="1" dirty="0" smtClean="0"/>
              <a:t>Calls </a:t>
            </a:r>
            <a:r>
              <a:rPr lang="en-US" sz="2000" dirty="0" smtClean="0"/>
              <a:t>computer</a:t>
            </a:r>
            <a:r>
              <a:rPr lang="en-US" sz="2000" i="1" dirty="0" smtClean="0"/>
              <a:t> </a:t>
            </a:r>
            <a:r>
              <a:rPr lang="en-US" sz="2000" dirty="0" smtClean="0"/>
              <a:t>switches </a:t>
            </a:r>
            <a:r>
              <a:rPr lang="en-US" sz="2000" dirty="0"/>
              <a:t>execution to kernel mode</a:t>
            </a:r>
          </a:p>
        </p:txBody>
      </p:sp>
      <p:sp>
        <p:nvSpPr>
          <p:cNvPr id="6150" name="Rectangle 6"/>
          <p:cNvSpPr>
            <a:spLocks noChangeArrowheads="1"/>
          </p:cNvSpPr>
          <p:nvPr/>
        </p:nvSpPr>
        <p:spPr bwMode="auto">
          <a:xfrm>
            <a:off x="685800" y="3810000"/>
            <a:ext cx="1600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User process</a:t>
            </a:r>
          </a:p>
        </p:txBody>
      </p:sp>
      <p:sp>
        <p:nvSpPr>
          <p:cNvPr id="6151" name="Line 7"/>
          <p:cNvSpPr>
            <a:spLocks noChangeShapeType="1"/>
          </p:cNvSpPr>
          <p:nvPr/>
        </p:nvSpPr>
        <p:spPr bwMode="auto">
          <a:xfrm>
            <a:off x="2286000" y="4038600"/>
            <a:ext cx="6858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2" name="Rectangle 8"/>
          <p:cNvSpPr>
            <a:spLocks noChangeArrowheads="1"/>
          </p:cNvSpPr>
          <p:nvPr/>
        </p:nvSpPr>
        <p:spPr bwMode="auto">
          <a:xfrm>
            <a:off x="2971800" y="3810000"/>
            <a:ext cx="1600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System Call</a:t>
            </a:r>
          </a:p>
        </p:txBody>
      </p:sp>
      <p:sp>
        <p:nvSpPr>
          <p:cNvPr id="6153" name="Line 9"/>
          <p:cNvSpPr>
            <a:spLocks noChangeShapeType="1"/>
          </p:cNvSpPr>
          <p:nvPr/>
        </p:nvSpPr>
        <p:spPr bwMode="auto">
          <a:xfrm>
            <a:off x="381000" y="4572000"/>
            <a:ext cx="86106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4" name="Line 10"/>
          <p:cNvSpPr>
            <a:spLocks noChangeShapeType="1"/>
          </p:cNvSpPr>
          <p:nvPr/>
        </p:nvSpPr>
        <p:spPr bwMode="auto">
          <a:xfrm>
            <a:off x="3581400" y="4267200"/>
            <a:ext cx="76200" cy="457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5" name="Text Box 11"/>
          <p:cNvSpPr txBox="1">
            <a:spLocks noChangeArrowheads="1"/>
          </p:cNvSpPr>
          <p:nvPr/>
        </p:nvSpPr>
        <p:spPr bwMode="auto">
          <a:xfrm>
            <a:off x="2971800" y="4692650"/>
            <a:ext cx="144780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/>
              <a:t>Trap</a:t>
            </a:r>
          </a:p>
          <a:p>
            <a:pPr algn="ctr"/>
            <a:r>
              <a:rPr lang="en-US"/>
              <a:t>Mode bit = 0</a:t>
            </a:r>
          </a:p>
        </p:txBody>
      </p:sp>
      <p:sp>
        <p:nvSpPr>
          <p:cNvPr id="6156" name="Line 12"/>
          <p:cNvSpPr>
            <a:spLocks noChangeShapeType="1"/>
          </p:cNvSpPr>
          <p:nvPr/>
        </p:nvSpPr>
        <p:spPr bwMode="auto">
          <a:xfrm>
            <a:off x="3733800" y="5334000"/>
            <a:ext cx="762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7" name="Rectangle 13"/>
          <p:cNvSpPr>
            <a:spLocks noChangeArrowheads="1"/>
          </p:cNvSpPr>
          <p:nvPr/>
        </p:nvSpPr>
        <p:spPr bwMode="auto">
          <a:xfrm>
            <a:off x="2209800" y="5943600"/>
            <a:ext cx="19812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Save Caller’s state</a:t>
            </a:r>
          </a:p>
        </p:txBody>
      </p:sp>
      <p:sp>
        <p:nvSpPr>
          <p:cNvPr id="6158" name="Line 14"/>
          <p:cNvSpPr>
            <a:spLocks noChangeShapeType="1"/>
          </p:cNvSpPr>
          <p:nvPr/>
        </p:nvSpPr>
        <p:spPr bwMode="auto">
          <a:xfrm>
            <a:off x="4191000" y="61722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9" name="Rectangle 15"/>
          <p:cNvSpPr>
            <a:spLocks noChangeArrowheads="1"/>
          </p:cNvSpPr>
          <p:nvPr/>
        </p:nvSpPr>
        <p:spPr bwMode="auto">
          <a:xfrm>
            <a:off x="4572000" y="5943600"/>
            <a:ext cx="20574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Execute system call</a:t>
            </a:r>
          </a:p>
        </p:txBody>
      </p:sp>
      <p:sp>
        <p:nvSpPr>
          <p:cNvPr id="6160" name="Line 16"/>
          <p:cNvSpPr>
            <a:spLocks noChangeShapeType="1"/>
          </p:cNvSpPr>
          <p:nvPr/>
        </p:nvSpPr>
        <p:spPr bwMode="auto">
          <a:xfrm>
            <a:off x="6629400" y="61722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61" name="Rectangle 17"/>
          <p:cNvSpPr>
            <a:spLocks noChangeArrowheads="1"/>
          </p:cNvSpPr>
          <p:nvPr/>
        </p:nvSpPr>
        <p:spPr bwMode="auto">
          <a:xfrm>
            <a:off x="7010400" y="5943600"/>
            <a:ext cx="16002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Restore state</a:t>
            </a:r>
          </a:p>
        </p:txBody>
      </p:sp>
      <p:sp>
        <p:nvSpPr>
          <p:cNvPr id="6162" name="Text Box 18"/>
          <p:cNvSpPr txBox="1">
            <a:spLocks noChangeArrowheads="1"/>
          </p:cNvSpPr>
          <p:nvPr/>
        </p:nvSpPr>
        <p:spPr bwMode="auto">
          <a:xfrm>
            <a:off x="7010400" y="4724400"/>
            <a:ext cx="144780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/>
              <a:t>Return</a:t>
            </a:r>
          </a:p>
          <a:p>
            <a:pPr algn="ctr"/>
            <a:r>
              <a:rPr lang="en-US"/>
              <a:t>Mode bit = 1</a:t>
            </a:r>
          </a:p>
        </p:txBody>
      </p:sp>
      <p:sp>
        <p:nvSpPr>
          <p:cNvPr id="6163" name="Line 19"/>
          <p:cNvSpPr>
            <a:spLocks noChangeShapeType="1"/>
          </p:cNvSpPr>
          <p:nvPr/>
        </p:nvSpPr>
        <p:spPr bwMode="auto">
          <a:xfrm flipV="1">
            <a:off x="7467600" y="5334000"/>
            <a:ext cx="1524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64" name="Line 20"/>
          <p:cNvSpPr>
            <a:spLocks noChangeShapeType="1"/>
          </p:cNvSpPr>
          <p:nvPr/>
        </p:nvSpPr>
        <p:spPr bwMode="auto">
          <a:xfrm flipV="1">
            <a:off x="7772400" y="4191000"/>
            <a:ext cx="2286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65" name="Rectangle 21"/>
          <p:cNvSpPr>
            <a:spLocks noChangeArrowheads="1"/>
          </p:cNvSpPr>
          <p:nvPr/>
        </p:nvSpPr>
        <p:spPr bwMode="auto">
          <a:xfrm>
            <a:off x="7010400" y="3733800"/>
            <a:ext cx="18288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Resume process</a:t>
            </a:r>
          </a:p>
        </p:txBody>
      </p:sp>
      <p:sp>
        <p:nvSpPr>
          <p:cNvPr id="6166" name="Text Box 22"/>
          <p:cNvSpPr txBox="1">
            <a:spLocks noChangeArrowheads="1"/>
          </p:cNvSpPr>
          <p:nvPr/>
        </p:nvSpPr>
        <p:spPr bwMode="auto">
          <a:xfrm>
            <a:off x="4921250" y="3429000"/>
            <a:ext cx="151130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b="1"/>
              <a:t>User Mode</a:t>
            </a:r>
          </a:p>
          <a:p>
            <a:pPr algn="ctr"/>
            <a:r>
              <a:rPr lang="en-US" b="1"/>
              <a:t>Mode bit = 1</a:t>
            </a:r>
          </a:p>
        </p:txBody>
      </p:sp>
      <p:sp>
        <p:nvSpPr>
          <p:cNvPr id="6167" name="Text Box 23"/>
          <p:cNvSpPr txBox="1">
            <a:spLocks noChangeArrowheads="1"/>
          </p:cNvSpPr>
          <p:nvPr/>
        </p:nvSpPr>
        <p:spPr bwMode="auto">
          <a:xfrm>
            <a:off x="4930775" y="4692650"/>
            <a:ext cx="155575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b="1"/>
              <a:t>Kernel Mode</a:t>
            </a:r>
          </a:p>
          <a:p>
            <a:pPr algn="ctr"/>
            <a:r>
              <a:rPr lang="en-US" b="1"/>
              <a:t>Mode bit = 0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54" grpId="0" animBg="1"/>
      <p:bldP spid="6155" grpId="0"/>
      <p:bldP spid="6156" grpId="0" animBg="1"/>
      <p:bldP spid="6157" grpId="0" animBg="1"/>
      <p:bldP spid="6158" grpId="0" animBg="1"/>
      <p:bldP spid="6159" grpId="0" animBg="1"/>
      <p:bldP spid="6160" grpId="0" animBg="1"/>
      <p:bldP spid="6161" grpId="0" animBg="1"/>
      <p:bldP spid="6162" grpId="0"/>
      <p:bldP spid="6163" grpId="0" animBg="1"/>
      <p:bldP spid="6164" grpId="0" animBg="1"/>
      <p:bldP spid="6165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System Calls</a:t>
            </a: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Programming interface to services provided by the OS</a:t>
            </a:r>
          </a:p>
          <a:p>
            <a:pPr>
              <a:spcAft>
                <a:spcPct val="10000"/>
              </a:spcAft>
            </a:pPr>
            <a:r>
              <a:rPr lang="en-US" sz="2400"/>
              <a:t>Typically written in a high-level language (C or C++)</a:t>
            </a:r>
          </a:p>
          <a:p>
            <a:pPr>
              <a:spcAft>
                <a:spcPct val="10000"/>
              </a:spcAft>
            </a:pPr>
            <a:r>
              <a:rPr lang="en-US" sz="2400"/>
              <a:t>Mostly accessed by programs using APIs</a:t>
            </a:r>
          </a:p>
          <a:p>
            <a:pPr>
              <a:spcAft>
                <a:spcPct val="10000"/>
              </a:spcAft>
            </a:pPr>
            <a:r>
              <a:rPr lang="en-US" sz="2400"/>
              <a:t>Three most common APIs: 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Win32 API for Windows 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POSIX API for POSIX-based systems (UNIX, Linux, Mac OS X)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Java API for the Java virtual machine (JVM)</a:t>
            </a:r>
          </a:p>
          <a:p>
            <a:pPr>
              <a:spcAft>
                <a:spcPct val="10000"/>
              </a:spcAft>
            </a:pPr>
            <a:r>
              <a:rPr lang="en-US" sz="2400"/>
              <a:t>Why use APIs rather than system calls?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Easier to use</a:t>
            </a:r>
            <a:br>
              <a:rPr lang="en-US" sz="2000"/>
            </a:br>
            <a:endParaRPr lang="en-US" sz="20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3058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Why APIs?</a:t>
            </a:r>
          </a:p>
        </p:txBody>
      </p:sp>
      <p:pic>
        <p:nvPicPr>
          <p:cNvPr id="8195" name="Picture 3"/>
          <p:cNvPicPr>
            <a:picLocks noChangeAspect="1" noChangeArrowheads="1"/>
          </p:cNvPicPr>
          <p:nvPr/>
        </p:nvPicPr>
        <p:blipFill>
          <a:blip r:embed="rId2"/>
          <a:srcRect l="612" t="6120" r="612" b="5711"/>
          <a:stretch>
            <a:fillRect/>
          </a:stretch>
        </p:blipFill>
        <p:spPr bwMode="auto">
          <a:xfrm>
            <a:off x="1981200" y="1828800"/>
            <a:ext cx="5334000" cy="2895600"/>
          </a:xfrm>
          <a:prstGeom prst="rect">
            <a:avLst/>
          </a:prstGeom>
          <a:noFill/>
          <a:ln w="38100" cmpd="dbl">
            <a:solidFill>
              <a:srgbClr val="CC6600"/>
            </a:solidFill>
            <a:miter lim="800000"/>
            <a:headEnd/>
            <a:tailEnd/>
          </a:ln>
          <a:effectLst/>
        </p:spPr>
      </p:pic>
      <p:sp>
        <p:nvSpPr>
          <p:cNvPr id="8196" name="Text Box 4"/>
          <p:cNvSpPr txBox="1">
            <a:spLocks noChangeArrowheads="1"/>
          </p:cNvSpPr>
          <p:nvPr/>
        </p:nvSpPr>
        <p:spPr bwMode="auto">
          <a:xfrm>
            <a:off x="444500" y="1295400"/>
            <a:ext cx="83185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sz="2400"/>
              <a:t>System call sequence to copy contents of one file to another</a:t>
            </a:r>
          </a:p>
        </p:txBody>
      </p:sp>
      <p:pic>
        <p:nvPicPr>
          <p:cNvPr id="8197" name="Picture 5"/>
          <p:cNvPicPr>
            <a:picLocks noChangeAspect="1" noChangeArrowheads="1"/>
          </p:cNvPicPr>
          <p:nvPr/>
        </p:nvPicPr>
        <p:blipFill>
          <a:blip r:embed="rId3"/>
          <a:srcRect l="1028" t="29630" r="1028" b="29355"/>
          <a:stretch>
            <a:fillRect/>
          </a:stretch>
        </p:blipFill>
        <p:spPr bwMode="auto">
          <a:xfrm>
            <a:off x="1981200" y="4849813"/>
            <a:ext cx="5334000" cy="1779587"/>
          </a:xfrm>
          <a:prstGeom prst="rect">
            <a:avLst/>
          </a:prstGeom>
          <a:noFill/>
          <a:ln w="38100" cmpd="dbl">
            <a:solidFill>
              <a:srgbClr val="CC6600"/>
            </a:solidFill>
            <a:miter lim="800000"/>
            <a:headEnd/>
            <a:tailEnd/>
          </a:ln>
          <a:effectLst/>
        </p:spPr>
      </p:pic>
      <p:sp>
        <p:nvSpPr>
          <p:cNvPr id="8198" name="Text Box 6"/>
          <p:cNvSpPr txBox="1">
            <a:spLocks noChangeArrowheads="1"/>
          </p:cNvSpPr>
          <p:nvPr/>
        </p:nvSpPr>
        <p:spPr bwMode="auto">
          <a:xfrm>
            <a:off x="3810000" y="4800600"/>
            <a:ext cx="154305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/>
              <a:t>Standard API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74638"/>
            <a:ext cx="8382000" cy="1143000"/>
          </a:xfrm>
        </p:spPr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Reducing System Call Overhead</a:t>
            </a:r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382000" cy="4525963"/>
          </a:xfrm>
        </p:spPr>
        <p:txBody>
          <a:bodyPr/>
          <a:lstStyle/>
          <a:p>
            <a:pPr>
              <a:spcAft>
                <a:spcPct val="10000"/>
              </a:spcAft>
            </a:pPr>
            <a:r>
              <a:rPr lang="en-US" sz="2400" b="1"/>
              <a:t>Problem:</a:t>
            </a:r>
            <a:r>
              <a:rPr lang="en-US" sz="2400"/>
              <a:t> The user-kernel mode distinction poses a performance barrier</a:t>
            </a:r>
          </a:p>
          <a:p>
            <a:pPr lvl="2">
              <a:spcAft>
                <a:spcPct val="10000"/>
              </a:spcAft>
            </a:pPr>
            <a:r>
              <a:rPr lang="en-US" sz="2000"/>
              <a:t>Crossing this hardware barrier is costly. </a:t>
            </a:r>
          </a:p>
          <a:p>
            <a:pPr lvl="2">
              <a:spcAft>
                <a:spcPct val="10000"/>
              </a:spcAft>
            </a:pPr>
            <a:r>
              <a:rPr lang="en-US" sz="2000"/>
              <a:t>System calls take 10x-1000x more time than a procedure call</a:t>
            </a:r>
          </a:p>
          <a:p>
            <a:pPr>
              <a:spcAft>
                <a:spcPct val="10000"/>
              </a:spcAft>
            </a:pPr>
            <a:r>
              <a:rPr lang="en-US" sz="2400"/>
              <a:t>Solution: Perform some system functionality</a:t>
            </a:r>
            <a:r>
              <a:rPr lang="en-US"/>
              <a:t> </a:t>
            </a:r>
            <a:r>
              <a:rPr lang="en-US" sz="2400"/>
              <a:t>in user mode</a:t>
            </a:r>
          </a:p>
          <a:p>
            <a:pPr lvl="2">
              <a:spcAft>
                <a:spcPct val="10000"/>
              </a:spcAft>
            </a:pPr>
            <a:r>
              <a:rPr lang="en-US" sz="2000" i="1"/>
              <a:t>Libraries (DLLs)</a:t>
            </a:r>
            <a:r>
              <a:rPr lang="en-US" sz="2000"/>
              <a:t> can reduce number of system calls,</a:t>
            </a:r>
            <a:r>
              <a:rPr lang="en-US"/>
              <a:t> </a:t>
            </a:r>
          </a:p>
          <a:p>
            <a:pPr lvl="3">
              <a:spcAft>
                <a:spcPct val="10000"/>
              </a:spcAft>
            </a:pPr>
            <a:r>
              <a:rPr lang="en-US"/>
              <a:t>by caching results (getpid) or  </a:t>
            </a:r>
          </a:p>
          <a:p>
            <a:pPr lvl="3">
              <a:spcAft>
                <a:spcPct val="10000"/>
              </a:spcAft>
            </a:pPr>
            <a:r>
              <a:rPr lang="en-US"/>
              <a:t>buffering ops (open/read/write vs. fopen/fread/ fwrite).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err="1" smtClean="0">
                <a:solidFill>
                  <a:srgbClr val="0000FF"/>
                </a:solidFill>
              </a:rPr>
              <a:t>SideBar</a:t>
            </a:r>
            <a:r>
              <a:rPr lang="en-US" dirty="0" smtClean="0">
                <a:solidFill>
                  <a:srgbClr val="0000FF"/>
                </a:solidFill>
              </a:rPr>
              <a:t>: Real </a:t>
            </a:r>
            <a:r>
              <a:rPr lang="en-US" dirty="0">
                <a:solidFill>
                  <a:srgbClr val="0000FF"/>
                </a:solidFill>
              </a:rPr>
              <a:t>System Have Holes</a:t>
            </a:r>
          </a:p>
        </p:txBody>
      </p:sp>
      <p:sp>
        <p:nvSpPr>
          <p:cNvPr id="122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r>
              <a:rPr lang="en-US" sz="2400" dirty="0" err="1"/>
              <a:t>OSes</a:t>
            </a:r>
            <a:r>
              <a:rPr lang="en-US" sz="2400" dirty="0"/>
              <a:t> protect some things, ignore others</a:t>
            </a:r>
          </a:p>
          <a:p>
            <a:pPr lvl="1"/>
            <a:r>
              <a:rPr lang="en-US" sz="2000" dirty="0"/>
              <a:t>Most will blow up when you run:</a:t>
            </a:r>
          </a:p>
          <a:p>
            <a:pPr lvl="1"/>
            <a:r>
              <a:rPr lang="en-US" sz="2000" dirty="0"/>
              <a:t>Usual response: freeze</a:t>
            </a:r>
          </a:p>
          <a:p>
            <a:pPr lvl="1"/>
            <a:r>
              <a:rPr lang="en-US" sz="2000" dirty="0"/>
              <a:t>To unfreeze, reboot</a:t>
            </a:r>
          </a:p>
          <a:p>
            <a:pPr lvl="1"/>
            <a:r>
              <a:rPr lang="en-US" sz="2000" dirty="0"/>
              <a:t>If not, also try touching memory</a:t>
            </a:r>
          </a:p>
          <a:p>
            <a:endParaRPr lang="en-US" sz="2400" dirty="0" smtClean="0"/>
          </a:p>
          <a:p>
            <a:r>
              <a:rPr lang="en-US" sz="2400" dirty="0" smtClean="0"/>
              <a:t>More broadly: O/S isn’t able to defend itself against deliberate (or stupid) misuse, attack, etc</a:t>
            </a:r>
          </a:p>
          <a:p>
            <a:pPr lvl="1"/>
            <a:r>
              <a:rPr lang="en-US" sz="2000" dirty="0" smtClean="0"/>
              <a:t>Goal: make it feasible to write applications that are good citizens</a:t>
            </a:r>
          </a:p>
          <a:p>
            <a:pPr lvl="1"/>
            <a:r>
              <a:rPr lang="en-US" sz="2000" dirty="0" smtClean="0"/>
              <a:t>Promote effective resource sharing, correctness, security, high performance… but you need to understand the O/S to make effective use of its features</a:t>
            </a:r>
            <a:endParaRPr lang="en-US" sz="2000" dirty="0"/>
          </a:p>
        </p:txBody>
      </p:sp>
      <p:sp>
        <p:nvSpPr>
          <p:cNvPr id="12292" name="Text Box 4"/>
          <p:cNvSpPr txBox="1">
            <a:spLocks noChangeArrowheads="1"/>
          </p:cNvSpPr>
          <p:nvPr/>
        </p:nvSpPr>
        <p:spPr bwMode="auto">
          <a:xfrm>
            <a:off x="5791200" y="2573337"/>
            <a:ext cx="2647950" cy="14652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b="1">
                <a:solidFill>
                  <a:srgbClr val="CC3300"/>
                </a:solidFill>
                <a:latin typeface="Bell MT" pitchFamily="18" charset="0"/>
              </a:rPr>
              <a:t>int main() {</a:t>
            </a:r>
          </a:p>
          <a:p>
            <a:r>
              <a:rPr lang="en-US" b="1">
                <a:solidFill>
                  <a:srgbClr val="CC3300"/>
                </a:solidFill>
                <a:latin typeface="Bell MT" pitchFamily="18" charset="0"/>
              </a:rPr>
              <a:t>	while (1) {</a:t>
            </a:r>
          </a:p>
          <a:p>
            <a:r>
              <a:rPr lang="en-US" b="1">
                <a:solidFill>
                  <a:srgbClr val="CC3300"/>
                </a:solidFill>
                <a:latin typeface="Bell MT" pitchFamily="18" charset="0"/>
              </a:rPr>
              <a:t>		fork();</a:t>
            </a:r>
          </a:p>
          <a:p>
            <a:r>
              <a:rPr lang="en-US" b="1">
                <a:solidFill>
                  <a:srgbClr val="CC3300"/>
                </a:solidFill>
                <a:latin typeface="Bell MT" pitchFamily="18" charset="0"/>
              </a:rPr>
              <a:t>	}</a:t>
            </a:r>
          </a:p>
          <a:p>
            <a:r>
              <a:rPr lang="en-US" b="1">
                <a:solidFill>
                  <a:srgbClr val="CC3300"/>
                </a:solidFill>
                <a:latin typeface="Bell MT" pitchFamily="18" charset="0"/>
              </a:rPr>
              <a:t>}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ChangeArrowheads="1"/>
          </p:cNvSpPr>
          <p:nvPr/>
        </p:nvSpPr>
        <p:spPr bwMode="auto">
          <a:xfrm>
            <a:off x="457200" y="4572000"/>
            <a:ext cx="8458200" cy="2057400"/>
          </a:xfrm>
          <a:prstGeom prst="rect">
            <a:avLst/>
          </a:prstGeom>
          <a:solidFill>
            <a:srgbClr val="FFCC99">
              <a:alpha val="50000"/>
            </a:srgb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6147" name="Rectangle 3"/>
          <p:cNvSpPr>
            <a:spLocks noChangeArrowheads="1"/>
          </p:cNvSpPr>
          <p:nvPr/>
        </p:nvSpPr>
        <p:spPr bwMode="auto">
          <a:xfrm>
            <a:off x="457200" y="3505200"/>
            <a:ext cx="8458200" cy="1066800"/>
          </a:xfrm>
          <a:prstGeom prst="rect">
            <a:avLst/>
          </a:prstGeom>
          <a:solidFill>
            <a:schemeClr val="accent1">
              <a:alpha val="39999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endParaRPr lang="fr-FR"/>
          </a:p>
        </p:txBody>
      </p:sp>
      <p:sp>
        <p:nvSpPr>
          <p:cNvPr id="6148" name="Rectangle 4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0000FF"/>
                </a:solidFill>
              </a:rPr>
              <a:t>Back to Protection </a:t>
            </a:r>
            <a:r>
              <a:rPr lang="en-US" dirty="0">
                <a:solidFill>
                  <a:srgbClr val="0000FF"/>
                </a:solidFill>
              </a:rPr>
              <a:t>Boundaries</a:t>
            </a:r>
          </a:p>
        </p:txBody>
      </p:sp>
      <p:sp>
        <p:nvSpPr>
          <p:cNvPr id="6149" name="Rectangle 5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/>
              <a:t>User calls OS procedure for “privileged” operations</a:t>
            </a:r>
          </a:p>
          <a:p>
            <a:r>
              <a:rPr lang="en-US" sz="2400" dirty="0"/>
              <a:t>Calling a kernel mode service from user mode program:</a:t>
            </a:r>
          </a:p>
          <a:p>
            <a:pPr lvl="1"/>
            <a:r>
              <a:rPr lang="en-US" sz="2000" dirty="0"/>
              <a:t>Using </a:t>
            </a:r>
            <a:r>
              <a:rPr lang="en-US" sz="2000" i="1" dirty="0"/>
              <a:t>System </a:t>
            </a:r>
            <a:r>
              <a:rPr lang="en-US" sz="2000" i="1" dirty="0" smtClean="0"/>
              <a:t>Calls </a:t>
            </a:r>
            <a:r>
              <a:rPr lang="en-US" sz="2000" dirty="0" smtClean="0"/>
              <a:t>computer</a:t>
            </a:r>
            <a:r>
              <a:rPr lang="en-US" sz="2000" i="1" dirty="0" smtClean="0"/>
              <a:t> </a:t>
            </a:r>
            <a:r>
              <a:rPr lang="en-US" sz="2000" dirty="0" smtClean="0"/>
              <a:t>switches </a:t>
            </a:r>
            <a:r>
              <a:rPr lang="en-US" sz="2000" dirty="0"/>
              <a:t>execution to kernel mode</a:t>
            </a:r>
          </a:p>
        </p:txBody>
      </p:sp>
      <p:sp>
        <p:nvSpPr>
          <p:cNvPr id="6150" name="Rectangle 6"/>
          <p:cNvSpPr>
            <a:spLocks noChangeArrowheads="1"/>
          </p:cNvSpPr>
          <p:nvPr/>
        </p:nvSpPr>
        <p:spPr bwMode="auto">
          <a:xfrm>
            <a:off x="685800" y="3810000"/>
            <a:ext cx="1600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User process</a:t>
            </a:r>
          </a:p>
        </p:txBody>
      </p:sp>
      <p:sp>
        <p:nvSpPr>
          <p:cNvPr id="6151" name="Line 7"/>
          <p:cNvSpPr>
            <a:spLocks noChangeShapeType="1"/>
          </p:cNvSpPr>
          <p:nvPr/>
        </p:nvSpPr>
        <p:spPr bwMode="auto">
          <a:xfrm>
            <a:off x="2286000" y="4038600"/>
            <a:ext cx="6858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2" name="Rectangle 8"/>
          <p:cNvSpPr>
            <a:spLocks noChangeArrowheads="1"/>
          </p:cNvSpPr>
          <p:nvPr/>
        </p:nvSpPr>
        <p:spPr bwMode="auto">
          <a:xfrm>
            <a:off x="2971800" y="3810000"/>
            <a:ext cx="1600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System Call</a:t>
            </a:r>
          </a:p>
        </p:txBody>
      </p:sp>
      <p:sp>
        <p:nvSpPr>
          <p:cNvPr id="6153" name="Line 9"/>
          <p:cNvSpPr>
            <a:spLocks noChangeShapeType="1"/>
          </p:cNvSpPr>
          <p:nvPr/>
        </p:nvSpPr>
        <p:spPr bwMode="auto">
          <a:xfrm>
            <a:off x="381000" y="4572000"/>
            <a:ext cx="86106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4" name="Line 10"/>
          <p:cNvSpPr>
            <a:spLocks noChangeShapeType="1"/>
          </p:cNvSpPr>
          <p:nvPr/>
        </p:nvSpPr>
        <p:spPr bwMode="auto">
          <a:xfrm>
            <a:off x="3581400" y="4267200"/>
            <a:ext cx="76200" cy="4572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5" name="Text Box 11"/>
          <p:cNvSpPr txBox="1">
            <a:spLocks noChangeArrowheads="1"/>
          </p:cNvSpPr>
          <p:nvPr/>
        </p:nvSpPr>
        <p:spPr bwMode="auto">
          <a:xfrm>
            <a:off x="2971800" y="4692650"/>
            <a:ext cx="144780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/>
              <a:t>Trap</a:t>
            </a:r>
          </a:p>
          <a:p>
            <a:pPr algn="ctr"/>
            <a:r>
              <a:rPr lang="en-US"/>
              <a:t>Mode bit = 0</a:t>
            </a:r>
          </a:p>
        </p:txBody>
      </p:sp>
      <p:sp>
        <p:nvSpPr>
          <p:cNvPr id="6156" name="Line 12"/>
          <p:cNvSpPr>
            <a:spLocks noChangeShapeType="1"/>
          </p:cNvSpPr>
          <p:nvPr/>
        </p:nvSpPr>
        <p:spPr bwMode="auto">
          <a:xfrm>
            <a:off x="3733800" y="5334000"/>
            <a:ext cx="762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7" name="Rectangle 13"/>
          <p:cNvSpPr>
            <a:spLocks noChangeArrowheads="1"/>
          </p:cNvSpPr>
          <p:nvPr/>
        </p:nvSpPr>
        <p:spPr bwMode="auto">
          <a:xfrm>
            <a:off x="2209800" y="5943600"/>
            <a:ext cx="19812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Save Caller’s state</a:t>
            </a:r>
          </a:p>
        </p:txBody>
      </p:sp>
      <p:sp>
        <p:nvSpPr>
          <p:cNvPr id="6158" name="Line 14"/>
          <p:cNvSpPr>
            <a:spLocks noChangeShapeType="1"/>
          </p:cNvSpPr>
          <p:nvPr/>
        </p:nvSpPr>
        <p:spPr bwMode="auto">
          <a:xfrm>
            <a:off x="4191000" y="61722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59" name="Rectangle 15"/>
          <p:cNvSpPr>
            <a:spLocks noChangeArrowheads="1"/>
          </p:cNvSpPr>
          <p:nvPr/>
        </p:nvSpPr>
        <p:spPr bwMode="auto">
          <a:xfrm>
            <a:off x="4572000" y="5943600"/>
            <a:ext cx="20574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Execute system call</a:t>
            </a:r>
          </a:p>
        </p:txBody>
      </p:sp>
      <p:sp>
        <p:nvSpPr>
          <p:cNvPr id="6160" name="Line 16"/>
          <p:cNvSpPr>
            <a:spLocks noChangeShapeType="1"/>
          </p:cNvSpPr>
          <p:nvPr/>
        </p:nvSpPr>
        <p:spPr bwMode="auto">
          <a:xfrm>
            <a:off x="6629400" y="61722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61" name="Rectangle 17"/>
          <p:cNvSpPr>
            <a:spLocks noChangeArrowheads="1"/>
          </p:cNvSpPr>
          <p:nvPr/>
        </p:nvSpPr>
        <p:spPr bwMode="auto">
          <a:xfrm>
            <a:off x="7010400" y="5943600"/>
            <a:ext cx="16002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Restore state</a:t>
            </a:r>
          </a:p>
        </p:txBody>
      </p:sp>
      <p:sp>
        <p:nvSpPr>
          <p:cNvPr id="6162" name="Text Box 18"/>
          <p:cNvSpPr txBox="1">
            <a:spLocks noChangeArrowheads="1"/>
          </p:cNvSpPr>
          <p:nvPr/>
        </p:nvSpPr>
        <p:spPr bwMode="auto">
          <a:xfrm>
            <a:off x="7010400" y="4724400"/>
            <a:ext cx="144780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/>
              <a:t>Return</a:t>
            </a:r>
          </a:p>
          <a:p>
            <a:pPr algn="ctr"/>
            <a:r>
              <a:rPr lang="en-US"/>
              <a:t>Mode bit = 1</a:t>
            </a:r>
          </a:p>
        </p:txBody>
      </p:sp>
      <p:sp>
        <p:nvSpPr>
          <p:cNvPr id="6163" name="Line 19"/>
          <p:cNvSpPr>
            <a:spLocks noChangeShapeType="1"/>
          </p:cNvSpPr>
          <p:nvPr/>
        </p:nvSpPr>
        <p:spPr bwMode="auto">
          <a:xfrm flipV="1">
            <a:off x="7467600" y="5334000"/>
            <a:ext cx="1524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64" name="Line 20"/>
          <p:cNvSpPr>
            <a:spLocks noChangeShapeType="1"/>
          </p:cNvSpPr>
          <p:nvPr/>
        </p:nvSpPr>
        <p:spPr bwMode="auto">
          <a:xfrm flipV="1">
            <a:off x="7772400" y="4191000"/>
            <a:ext cx="2286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6165" name="Rectangle 21"/>
          <p:cNvSpPr>
            <a:spLocks noChangeArrowheads="1"/>
          </p:cNvSpPr>
          <p:nvPr/>
        </p:nvSpPr>
        <p:spPr bwMode="auto">
          <a:xfrm>
            <a:off x="7010400" y="3733800"/>
            <a:ext cx="18288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Resume process</a:t>
            </a:r>
          </a:p>
        </p:txBody>
      </p:sp>
      <p:sp>
        <p:nvSpPr>
          <p:cNvPr id="6166" name="Text Box 22"/>
          <p:cNvSpPr txBox="1">
            <a:spLocks noChangeArrowheads="1"/>
          </p:cNvSpPr>
          <p:nvPr/>
        </p:nvSpPr>
        <p:spPr bwMode="auto">
          <a:xfrm>
            <a:off x="4921250" y="3429000"/>
            <a:ext cx="151130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b="1"/>
              <a:t>User Mode</a:t>
            </a:r>
          </a:p>
          <a:p>
            <a:pPr algn="ctr"/>
            <a:r>
              <a:rPr lang="en-US" b="1"/>
              <a:t>Mode bit = 1</a:t>
            </a:r>
          </a:p>
        </p:txBody>
      </p:sp>
      <p:sp>
        <p:nvSpPr>
          <p:cNvPr id="6167" name="Text Box 23"/>
          <p:cNvSpPr txBox="1">
            <a:spLocks noChangeArrowheads="1"/>
          </p:cNvSpPr>
          <p:nvPr/>
        </p:nvSpPr>
        <p:spPr bwMode="auto">
          <a:xfrm>
            <a:off x="4930775" y="4692650"/>
            <a:ext cx="155575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b="1"/>
              <a:t>Kernel Mode</a:t>
            </a:r>
          </a:p>
          <a:p>
            <a:pPr algn="ctr"/>
            <a:r>
              <a:rPr lang="en-US" b="1"/>
              <a:t>Mode bit = 0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54" grpId="0" animBg="1"/>
      <p:bldP spid="6155" grpId="0"/>
      <p:bldP spid="6156" grpId="0" animBg="1"/>
      <p:bldP spid="6157" grpId="0" animBg="1"/>
      <p:bldP spid="6158" grpId="0" animBg="1"/>
      <p:bldP spid="6159" grpId="0" animBg="1"/>
      <p:bldP spid="6160" grpId="0" animBg="1"/>
      <p:bldP spid="6161" grpId="0" animBg="1"/>
      <p:bldP spid="6162" grpId="0"/>
      <p:bldP spid="6163" grpId="0" animBg="1"/>
      <p:bldP spid="6164" grpId="0" animBg="1"/>
      <p:bldP spid="6165" grpId="0" animBg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Interrupts… same idea</a:t>
            </a:r>
            <a:endParaRPr lang="fr-BE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Device “asks” kernel to call an interrupt handler</a:t>
            </a:r>
          </a:p>
        </p:txBody>
      </p:sp>
      <p:sp>
        <p:nvSpPr>
          <p:cNvPr id="6" name="Rectangle 2"/>
          <p:cNvSpPr>
            <a:spLocks noChangeArrowheads="1"/>
          </p:cNvSpPr>
          <p:nvPr/>
        </p:nvSpPr>
        <p:spPr bwMode="auto">
          <a:xfrm>
            <a:off x="457200" y="4267200"/>
            <a:ext cx="8458200" cy="2133600"/>
          </a:xfrm>
          <a:prstGeom prst="rect">
            <a:avLst/>
          </a:prstGeom>
          <a:solidFill>
            <a:srgbClr val="FFCC99">
              <a:alpha val="50000"/>
            </a:srgb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7" name="Rectangle 3"/>
          <p:cNvSpPr>
            <a:spLocks noChangeArrowheads="1"/>
          </p:cNvSpPr>
          <p:nvPr/>
        </p:nvSpPr>
        <p:spPr bwMode="auto">
          <a:xfrm>
            <a:off x="457200" y="3200400"/>
            <a:ext cx="8458200" cy="1066800"/>
          </a:xfrm>
          <a:prstGeom prst="rect">
            <a:avLst/>
          </a:prstGeom>
          <a:solidFill>
            <a:schemeClr val="accent1">
              <a:alpha val="39999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endParaRPr lang="fr-FR"/>
          </a:p>
        </p:txBody>
      </p:sp>
      <p:sp>
        <p:nvSpPr>
          <p:cNvPr id="8" name="Rectangle 6"/>
          <p:cNvSpPr>
            <a:spLocks noChangeArrowheads="1"/>
          </p:cNvSpPr>
          <p:nvPr/>
        </p:nvSpPr>
        <p:spPr bwMode="auto">
          <a:xfrm>
            <a:off x="533400" y="3505200"/>
            <a:ext cx="1600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User process</a:t>
            </a:r>
          </a:p>
        </p:txBody>
      </p:sp>
      <p:sp>
        <p:nvSpPr>
          <p:cNvPr id="10" name="Rectangle 8"/>
          <p:cNvSpPr>
            <a:spLocks noChangeArrowheads="1"/>
          </p:cNvSpPr>
          <p:nvPr/>
        </p:nvSpPr>
        <p:spPr bwMode="auto">
          <a:xfrm>
            <a:off x="2362200" y="3505200"/>
            <a:ext cx="1219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Read Call</a:t>
            </a:r>
            <a:endParaRPr lang="en-US" dirty="0"/>
          </a:p>
        </p:txBody>
      </p:sp>
      <p:sp>
        <p:nvSpPr>
          <p:cNvPr id="11" name="Line 9"/>
          <p:cNvSpPr>
            <a:spLocks noChangeShapeType="1"/>
          </p:cNvSpPr>
          <p:nvPr/>
        </p:nvSpPr>
        <p:spPr bwMode="auto">
          <a:xfrm>
            <a:off x="381000" y="4267200"/>
            <a:ext cx="86106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4" name="Line 12"/>
          <p:cNvSpPr>
            <a:spLocks noChangeShapeType="1"/>
          </p:cNvSpPr>
          <p:nvPr/>
        </p:nvSpPr>
        <p:spPr bwMode="auto">
          <a:xfrm>
            <a:off x="3124200" y="3962400"/>
            <a:ext cx="762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5" name="Rectangle 13"/>
          <p:cNvSpPr>
            <a:spLocks noChangeArrowheads="1"/>
          </p:cNvSpPr>
          <p:nvPr/>
        </p:nvSpPr>
        <p:spPr bwMode="auto">
          <a:xfrm>
            <a:off x="2438400" y="4572000"/>
            <a:ext cx="1143000" cy="5334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Push State</a:t>
            </a:r>
            <a:endParaRPr lang="en-US" dirty="0"/>
          </a:p>
        </p:txBody>
      </p:sp>
      <p:sp>
        <p:nvSpPr>
          <p:cNvPr id="16" name="Line 14"/>
          <p:cNvSpPr>
            <a:spLocks noChangeShapeType="1"/>
          </p:cNvSpPr>
          <p:nvPr/>
        </p:nvSpPr>
        <p:spPr bwMode="auto">
          <a:xfrm>
            <a:off x="3581400" y="4800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" name="Rectangle 15"/>
          <p:cNvSpPr>
            <a:spLocks noChangeArrowheads="1"/>
          </p:cNvSpPr>
          <p:nvPr/>
        </p:nvSpPr>
        <p:spPr bwMode="auto">
          <a:xfrm>
            <a:off x="3962400" y="4572000"/>
            <a:ext cx="20574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Remove data</a:t>
            </a:r>
            <a:endParaRPr lang="en-US" dirty="0"/>
          </a:p>
        </p:txBody>
      </p:sp>
      <p:sp>
        <p:nvSpPr>
          <p:cNvPr id="18" name="Line 16"/>
          <p:cNvSpPr>
            <a:spLocks noChangeShapeType="1"/>
          </p:cNvSpPr>
          <p:nvPr/>
        </p:nvSpPr>
        <p:spPr bwMode="auto">
          <a:xfrm>
            <a:off x="6019800" y="4800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" name="Rectangle 17"/>
          <p:cNvSpPr>
            <a:spLocks noChangeArrowheads="1"/>
          </p:cNvSpPr>
          <p:nvPr/>
        </p:nvSpPr>
        <p:spPr bwMode="auto">
          <a:xfrm>
            <a:off x="6400800" y="4572000"/>
            <a:ext cx="1066800" cy="5334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Pop State</a:t>
            </a:r>
            <a:endParaRPr lang="en-US" dirty="0"/>
          </a:p>
        </p:txBody>
      </p:sp>
      <p:sp>
        <p:nvSpPr>
          <p:cNvPr id="22" name="Line 20"/>
          <p:cNvSpPr>
            <a:spLocks noChangeShapeType="1"/>
          </p:cNvSpPr>
          <p:nvPr/>
        </p:nvSpPr>
        <p:spPr bwMode="auto">
          <a:xfrm flipV="1">
            <a:off x="7162800" y="3886200"/>
            <a:ext cx="2286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3" name="Rectangle 21"/>
          <p:cNvSpPr>
            <a:spLocks noChangeArrowheads="1"/>
          </p:cNvSpPr>
          <p:nvPr/>
        </p:nvSpPr>
        <p:spPr bwMode="auto">
          <a:xfrm>
            <a:off x="6400800" y="3429000"/>
            <a:ext cx="18288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Resume process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3962400" y="5410200"/>
            <a:ext cx="3505200" cy="307777"/>
          </a:xfrm>
          <a:prstGeom prst="rect">
            <a:avLst/>
          </a:prstGeom>
          <a:solidFill>
            <a:srgbClr val="FFFF00"/>
          </a:solidFill>
          <a:ln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i="1" dirty="0" smtClean="0">
                <a:latin typeface="Lucida Console" pitchFamily="49" charset="0"/>
              </a:rPr>
              <a:t>The quick brown fox jumped </a:t>
            </a:r>
            <a:r>
              <a:rPr lang="en-US" sz="1400" i="1" dirty="0" err="1" smtClean="0">
                <a:latin typeface="Lucida Console" pitchFamily="49" charset="0"/>
              </a:rPr>
              <a:t>ov</a:t>
            </a:r>
            <a:r>
              <a:rPr lang="en-US" sz="1400" i="1" dirty="0" smtClean="0">
                <a:latin typeface="Lucida Console" pitchFamily="49" charset="0"/>
              </a:rPr>
              <a:t>…</a:t>
            </a:r>
            <a:endParaRPr lang="fr-BE" sz="1400" i="1" dirty="0">
              <a:latin typeface="Lucida Console" pitchFamily="49" charset="0"/>
            </a:endParaRPr>
          </a:p>
        </p:txBody>
      </p:sp>
      <p:sp>
        <p:nvSpPr>
          <p:cNvPr id="27" name="Rectangle 6"/>
          <p:cNvSpPr>
            <a:spLocks noChangeArrowheads="1"/>
          </p:cNvSpPr>
          <p:nvPr/>
        </p:nvSpPr>
        <p:spPr bwMode="auto">
          <a:xfrm>
            <a:off x="1295400" y="6248400"/>
            <a:ext cx="17526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Keyboard Device</a:t>
            </a:r>
            <a:endParaRPr lang="en-US" dirty="0"/>
          </a:p>
        </p:txBody>
      </p:sp>
      <p:sp>
        <p:nvSpPr>
          <p:cNvPr id="28" name="Line 7"/>
          <p:cNvSpPr>
            <a:spLocks noChangeShapeType="1"/>
          </p:cNvSpPr>
          <p:nvPr/>
        </p:nvSpPr>
        <p:spPr bwMode="auto">
          <a:xfrm flipV="1">
            <a:off x="3048000" y="6172200"/>
            <a:ext cx="68580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9" name="Rectangle 8"/>
          <p:cNvSpPr>
            <a:spLocks noChangeArrowheads="1"/>
          </p:cNvSpPr>
          <p:nvPr/>
        </p:nvSpPr>
        <p:spPr bwMode="auto">
          <a:xfrm>
            <a:off x="4724400" y="5867400"/>
            <a:ext cx="1219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Handler</a:t>
            </a:r>
            <a:endParaRPr lang="en-US" dirty="0"/>
          </a:p>
        </p:txBody>
      </p:sp>
      <p:sp>
        <p:nvSpPr>
          <p:cNvPr id="30" name="Rectangle 21"/>
          <p:cNvSpPr>
            <a:spLocks noChangeArrowheads="1"/>
          </p:cNvSpPr>
          <p:nvPr/>
        </p:nvSpPr>
        <p:spPr bwMode="auto">
          <a:xfrm>
            <a:off x="7543800" y="6248400"/>
            <a:ext cx="6858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RTI</a:t>
            </a:r>
            <a:endParaRPr lang="en-US" dirty="0"/>
          </a:p>
        </p:txBody>
      </p:sp>
      <p:cxnSp>
        <p:nvCxnSpPr>
          <p:cNvPr id="39" name="Straight Arrow Connector 38"/>
          <p:cNvCxnSpPr/>
          <p:nvPr/>
        </p:nvCxnSpPr>
        <p:spPr>
          <a:xfrm flipV="1">
            <a:off x="5257800" y="5715004"/>
            <a:ext cx="152401" cy="152396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Line 7"/>
          <p:cNvSpPr>
            <a:spLocks noChangeShapeType="1"/>
          </p:cNvSpPr>
          <p:nvPr/>
        </p:nvSpPr>
        <p:spPr bwMode="auto">
          <a:xfrm>
            <a:off x="6858000" y="6172200"/>
            <a:ext cx="685800" cy="304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1" name="Rectangle 13"/>
          <p:cNvSpPr>
            <a:spLocks noChangeArrowheads="1"/>
          </p:cNvSpPr>
          <p:nvPr/>
        </p:nvSpPr>
        <p:spPr bwMode="auto">
          <a:xfrm>
            <a:off x="3200400" y="5867400"/>
            <a:ext cx="11430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Push State</a:t>
            </a:r>
            <a:endParaRPr lang="en-US" dirty="0"/>
          </a:p>
        </p:txBody>
      </p:sp>
      <p:sp>
        <p:nvSpPr>
          <p:cNvPr id="34" name="Rectangle 17"/>
          <p:cNvSpPr>
            <a:spLocks noChangeArrowheads="1"/>
          </p:cNvSpPr>
          <p:nvPr/>
        </p:nvSpPr>
        <p:spPr bwMode="auto">
          <a:xfrm>
            <a:off x="6324600" y="5867400"/>
            <a:ext cx="10668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Pop State</a:t>
            </a:r>
            <a:endParaRPr lang="en-US" dirty="0"/>
          </a:p>
        </p:txBody>
      </p:sp>
      <p:sp>
        <p:nvSpPr>
          <p:cNvPr id="35" name="Line 14"/>
          <p:cNvSpPr>
            <a:spLocks noChangeShapeType="1"/>
          </p:cNvSpPr>
          <p:nvPr/>
        </p:nvSpPr>
        <p:spPr bwMode="auto">
          <a:xfrm>
            <a:off x="4343400" y="60960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6" name="Line 14"/>
          <p:cNvSpPr>
            <a:spLocks noChangeShapeType="1"/>
          </p:cNvSpPr>
          <p:nvPr/>
        </p:nvSpPr>
        <p:spPr bwMode="auto">
          <a:xfrm>
            <a:off x="5943600" y="60960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7" name="Line 14"/>
          <p:cNvSpPr>
            <a:spLocks noChangeShapeType="1"/>
          </p:cNvSpPr>
          <p:nvPr/>
        </p:nvSpPr>
        <p:spPr bwMode="auto">
          <a:xfrm>
            <a:off x="2057400" y="37338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cxnSp>
        <p:nvCxnSpPr>
          <p:cNvPr id="42" name="Straight Arrow Connector 41"/>
          <p:cNvCxnSpPr/>
          <p:nvPr/>
        </p:nvCxnSpPr>
        <p:spPr>
          <a:xfrm rot="5400000" flipH="1" flipV="1">
            <a:off x="4876800" y="5105400"/>
            <a:ext cx="304800" cy="3048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5" grpId="0" animBg="1"/>
      <p:bldP spid="16" grpId="0" animBg="1"/>
      <p:bldP spid="17" grpId="0" animBg="1"/>
      <p:bldP spid="18" grpId="0" animBg="1"/>
      <p:bldP spid="19" grpId="0" animBg="1"/>
      <p:bldP spid="22" grpId="0" animBg="1"/>
      <p:bldP spid="23" grpId="0" animBg="1"/>
      <p:bldP spid="30" grpId="0" animBg="1"/>
      <p:bldP spid="31" grpId="0" animBg="1"/>
      <p:bldP spid="34" grpId="0" animBg="1"/>
      <p:bldP spid="35" grpId="0" animBg="1"/>
      <p:bldP spid="36" grpId="0" animBg="1"/>
      <p:bldP spid="37" grpId="0" animBg="1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How interrupts work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Hardware requests an interrupt</a:t>
            </a:r>
          </a:p>
          <a:p>
            <a:r>
              <a:rPr lang="en-US" dirty="0" smtClean="0"/>
              <a:t>At next opportunity, processor pauses and triggers the same sequence we saw for system calls</a:t>
            </a:r>
          </a:p>
          <a:p>
            <a:pPr lvl="1"/>
            <a:r>
              <a:rPr lang="en-US" dirty="0" smtClean="0"/>
              <a:t>Whatever was running has its state saved (kernel stack)</a:t>
            </a:r>
          </a:p>
          <a:p>
            <a:pPr lvl="1"/>
            <a:r>
              <a:rPr lang="en-US" dirty="0" smtClean="0"/>
              <a:t>Switch to kernel mode if we weren’t in it already</a:t>
            </a:r>
          </a:p>
          <a:p>
            <a:pPr lvl="1"/>
            <a:r>
              <a:rPr lang="en-US" dirty="0" smtClean="0"/>
              <a:t>Kernel handler wakes up, finds device id</a:t>
            </a:r>
          </a:p>
          <a:p>
            <a:pPr lvl="1"/>
            <a:r>
              <a:rPr lang="en-US" dirty="0" smtClean="0"/>
              <a:t>Table indexed by device-id gives address of handler</a:t>
            </a:r>
          </a:p>
          <a:p>
            <a:pPr lvl="1"/>
            <a:r>
              <a:rPr lang="en-US" dirty="0" smtClean="0"/>
              <a:t>Handler looks just like any other function</a:t>
            </a:r>
          </a:p>
          <a:p>
            <a:r>
              <a:rPr lang="en-US" dirty="0" smtClean="0"/>
              <a:t>But notice that an interrupt can occur while we’re already in the kernel executing a system call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Interrupts vs. Procedure Call</a:t>
            </a:r>
            <a:endParaRPr lang="fr-BE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/>
        <p:txBody>
          <a:bodyPr>
            <a:normAutofit fontScale="92500"/>
          </a:bodyPr>
          <a:lstStyle/>
          <a:p>
            <a:r>
              <a:rPr lang="en-US" dirty="0" smtClean="0"/>
              <a:t>Procedure call</a:t>
            </a:r>
          </a:p>
          <a:p>
            <a:pPr lvl="1"/>
            <a:r>
              <a:rPr lang="en-US" dirty="0" smtClean="0"/>
              <a:t>Push </a:t>
            </a:r>
            <a:r>
              <a:rPr lang="en-US" dirty="0" err="1" smtClean="0"/>
              <a:t>args</a:t>
            </a:r>
            <a:r>
              <a:rPr lang="en-US" dirty="0" smtClean="0"/>
              <a:t> on stack</a:t>
            </a:r>
          </a:p>
          <a:p>
            <a:pPr lvl="1"/>
            <a:r>
              <a:rPr lang="en-US" dirty="0" smtClean="0"/>
              <a:t>“Call” pushes PC, then jumps to function</a:t>
            </a:r>
          </a:p>
          <a:p>
            <a:pPr lvl="1"/>
            <a:r>
              <a:rPr lang="en-US" dirty="0" smtClean="0"/>
              <a:t>Function saves registers it will use</a:t>
            </a:r>
          </a:p>
          <a:p>
            <a:pPr lvl="1"/>
            <a:r>
              <a:rPr lang="en-US" i="1" dirty="0" smtClean="0"/>
              <a:t>Execute function</a:t>
            </a:r>
          </a:p>
          <a:p>
            <a:pPr lvl="1"/>
            <a:r>
              <a:rPr lang="en-US" dirty="0" smtClean="0"/>
              <a:t>Pop (restore) registers</a:t>
            </a:r>
          </a:p>
          <a:p>
            <a:pPr lvl="1"/>
            <a:r>
              <a:rPr lang="en-US" dirty="0" smtClean="0"/>
              <a:t>Pop return PC address, jumping to caller</a:t>
            </a:r>
            <a:endParaRPr lang="fr-BE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2"/>
          </p:nvPr>
        </p:nvSpPr>
        <p:spPr/>
        <p:txBody>
          <a:bodyPr>
            <a:normAutofit fontScale="92500"/>
          </a:bodyPr>
          <a:lstStyle/>
          <a:p>
            <a:r>
              <a:rPr lang="en-US" dirty="0" smtClean="0"/>
              <a:t>Interrupt, trap, etc</a:t>
            </a:r>
          </a:p>
          <a:p>
            <a:pPr lvl="1"/>
            <a:r>
              <a:rPr lang="en-US" dirty="0" smtClean="0"/>
              <a:t>Pause normal execution</a:t>
            </a:r>
          </a:p>
          <a:p>
            <a:pPr lvl="1"/>
            <a:r>
              <a:rPr lang="en-US" dirty="0" smtClean="0"/>
              <a:t>CPU pushes PC, enters kernel mode, jumps to a standard address</a:t>
            </a:r>
          </a:p>
          <a:p>
            <a:pPr lvl="1"/>
            <a:r>
              <a:rPr lang="en-US" dirty="0" smtClean="0"/>
              <a:t>Save registers and decide what handler to call</a:t>
            </a:r>
          </a:p>
          <a:p>
            <a:pPr lvl="1"/>
            <a:r>
              <a:rPr lang="en-US" i="1" dirty="0" smtClean="0"/>
              <a:t>Procedure call to handler</a:t>
            </a:r>
          </a:p>
          <a:p>
            <a:pPr lvl="1"/>
            <a:r>
              <a:rPr lang="en-US" dirty="0" smtClean="0"/>
              <a:t>RTI/RTT pops (restore) registers and resumes prior execution</a:t>
            </a:r>
            <a:endParaRPr lang="fr-BE" dirty="0" smtClean="0"/>
          </a:p>
          <a:p>
            <a:pPr lvl="1"/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Making it real</a:t>
            </a:r>
            <a:endParaRPr lang="fr-BE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What issues make it tricky to write an interrupt handler or a kernel procedure?</a:t>
            </a:r>
          </a:p>
        </p:txBody>
      </p:sp>
      <p:sp>
        <p:nvSpPr>
          <p:cNvPr id="6" name="Rectangle 2"/>
          <p:cNvSpPr>
            <a:spLocks noChangeArrowheads="1"/>
          </p:cNvSpPr>
          <p:nvPr/>
        </p:nvSpPr>
        <p:spPr bwMode="auto">
          <a:xfrm>
            <a:off x="457200" y="4267200"/>
            <a:ext cx="8458200" cy="2133600"/>
          </a:xfrm>
          <a:prstGeom prst="rect">
            <a:avLst/>
          </a:prstGeom>
          <a:solidFill>
            <a:srgbClr val="FFCC99">
              <a:alpha val="50000"/>
            </a:srgb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7" name="Rectangle 3"/>
          <p:cNvSpPr>
            <a:spLocks noChangeArrowheads="1"/>
          </p:cNvSpPr>
          <p:nvPr/>
        </p:nvSpPr>
        <p:spPr bwMode="auto">
          <a:xfrm>
            <a:off x="457200" y="3200400"/>
            <a:ext cx="8458200" cy="1066800"/>
          </a:xfrm>
          <a:prstGeom prst="rect">
            <a:avLst/>
          </a:prstGeom>
          <a:solidFill>
            <a:schemeClr val="accent1">
              <a:alpha val="39999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endParaRPr lang="fr-FR"/>
          </a:p>
        </p:txBody>
      </p:sp>
      <p:sp>
        <p:nvSpPr>
          <p:cNvPr id="8" name="Rectangle 6"/>
          <p:cNvSpPr>
            <a:spLocks noChangeArrowheads="1"/>
          </p:cNvSpPr>
          <p:nvPr/>
        </p:nvSpPr>
        <p:spPr bwMode="auto">
          <a:xfrm>
            <a:off x="533400" y="3505200"/>
            <a:ext cx="1600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User process</a:t>
            </a:r>
          </a:p>
        </p:txBody>
      </p:sp>
      <p:sp>
        <p:nvSpPr>
          <p:cNvPr id="10" name="Rectangle 8"/>
          <p:cNvSpPr>
            <a:spLocks noChangeArrowheads="1"/>
          </p:cNvSpPr>
          <p:nvPr/>
        </p:nvSpPr>
        <p:spPr bwMode="auto">
          <a:xfrm>
            <a:off x="2362200" y="3505200"/>
            <a:ext cx="1219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Read Call</a:t>
            </a:r>
            <a:endParaRPr lang="en-US" dirty="0"/>
          </a:p>
        </p:txBody>
      </p:sp>
      <p:sp>
        <p:nvSpPr>
          <p:cNvPr id="11" name="Line 9"/>
          <p:cNvSpPr>
            <a:spLocks noChangeShapeType="1"/>
          </p:cNvSpPr>
          <p:nvPr/>
        </p:nvSpPr>
        <p:spPr bwMode="auto">
          <a:xfrm>
            <a:off x="381000" y="4267200"/>
            <a:ext cx="86106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4" name="Line 12"/>
          <p:cNvSpPr>
            <a:spLocks noChangeShapeType="1"/>
          </p:cNvSpPr>
          <p:nvPr/>
        </p:nvSpPr>
        <p:spPr bwMode="auto">
          <a:xfrm>
            <a:off x="3124200" y="3962400"/>
            <a:ext cx="762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5" name="Rectangle 13"/>
          <p:cNvSpPr>
            <a:spLocks noChangeArrowheads="1"/>
          </p:cNvSpPr>
          <p:nvPr/>
        </p:nvSpPr>
        <p:spPr bwMode="auto">
          <a:xfrm>
            <a:off x="2438400" y="4572000"/>
            <a:ext cx="1143000" cy="5334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Push State</a:t>
            </a:r>
            <a:endParaRPr lang="en-US" dirty="0"/>
          </a:p>
        </p:txBody>
      </p:sp>
      <p:sp>
        <p:nvSpPr>
          <p:cNvPr id="16" name="Line 14"/>
          <p:cNvSpPr>
            <a:spLocks noChangeShapeType="1"/>
          </p:cNvSpPr>
          <p:nvPr/>
        </p:nvSpPr>
        <p:spPr bwMode="auto">
          <a:xfrm>
            <a:off x="3581400" y="4800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7" name="Rectangle 15"/>
          <p:cNvSpPr>
            <a:spLocks noChangeArrowheads="1"/>
          </p:cNvSpPr>
          <p:nvPr/>
        </p:nvSpPr>
        <p:spPr bwMode="auto">
          <a:xfrm>
            <a:off x="3962400" y="4572000"/>
            <a:ext cx="20574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Remove data</a:t>
            </a:r>
            <a:endParaRPr lang="en-US" dirty="0"/>
          </a:p>
        </p:txBody>
      </p:sp>
      <p:sp>
        <p:nvSpPr>
          <p:cNvPr id="18" name="Line 16"/>
          <p:cNvSpPr>
            <a:spLocks noChangeShapeType="1"/>
          </p:cNvSpPr>
          <p:nvPr/>
        </p:nvSpPr>
        <p:spPr bwMode="auto">
          <a:xfrm>
            <a:off x="6019800" y="4800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19" name="Rectangle 17"/>
          <p:cNvSpPr>
            <a:spLocks noChangeArrowheads="1"/>
          </p:cNvSpPr>
          <p:nvPr/>
        </p:nvSpPr>
        <p:spPr bwMode="auto">
          <a:xfrm>
            <a:off x="6400800" y="4572000"/>
            <a:ext cx="1066800" cy="5334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Pop State</a:t>
            </a:r>
            <a:endParaRPr lang="en-US" dirty="0"/>
          </a:p>
        </p:txBody>
      </p:sp>
      <p:sp>
        <p:nvSpPr>
          <p:cNvPr id="22" name="Line 20"/>
          <p:cNvSpPr>
            <a:spLocks noChangeShapeType="1"/>
          </p:cNvSpPr>
          <p:nvPr/>
        </p:nvSpPr>
        <p:spPr bwMode="auto">
          <a:xfrm flipV="1">
            <a:off x="7162800" y="3886200"/>
            <a:ext cx="2286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3" name="Rectangle 21"/>
          <p:cNvSpPr>
            <a:spLocks noChangeArrowheads="1"/>
          </p:cNvSpPr>
          <p:nvPr/>
        </p:nvSpPr>
        <p:spPr bwMode="auto">
          <a:xfrm>
            <a:off x="6400800" y="3429000"/>
            <a:ext cx="18288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Resume process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3962400" y="5410200"/>
            <a:ext cx="3505200" cy="307777"/>
          </a:xfrm>
          <a:prstGeom prst="rect">
            <a:avLst/>
          </a:prstGeom>
          <a:solidFill>
            <a:srgbClr val="FFFF00"/>
          </a:solidFill>
          <a:ln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i="1" dirty="0" smtClean="0">
                <a:latin typeface="Lucida Console" pitchFamily="49" charset="0"/>
              </a:rPr>
              <a:t>The quick brown fox jumped </a:t>
            </a:r>
            <a:r>
              <a:rPr lang="en-US" sz="1400" i="1" dirty="0" err="1" smtClean="0">
                <a:latin typeface="Lucida Console" pitchFamily="49" charset="0"/>
              </a:rPr>
              <a:t>ov</a:t>
            </a:r>
            <a:r>
              <a:rPr lang="en-US" sz="1400" i="1" dirty="0" smtClean="0">
                <a:latin typeface="Lucida Console" pitchFamily="49" charset="0"/>
              </a:rPr>
              <a:t>…</a:t>
            </a:r>
            <a:endParaRPr lang="fr-BE" sz="1400" i="1" dirty="0">
              <a:latin typeface="Lucida Console" pitchFamily="49" charset="0"/>
            </a:endParaRPr>
          </a:p>
        </p:txBody>
      </p:sp>
      <p:sp>
        <p:nvSpPr>
          <p:cNvPr id="27" name="Rectangle 6"/>
          <p:cNvSpPr>
            <a:spLocks noChangeArrowheads="1"/>
          </p:cNvSpPr>
          <p:nvPr/>
        </p:nvSpPr>
        <p:spPr bwMode="auto">
          <a:xfrm>
            <a:off x="1295400" y="6248400"/>
            <a:ext cx="17526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Keyboard Device</a:t>
            </a:r>
            <a:endParaRPr lang="en-US" dirty="0"/>
          </a:p>
        </p:txBody>
      </p:sp>
      <p:sp>
        <p:nvSpPr>
          <p:cNvPr id="28" name="Line 7"/>
          <p:cNvSpPr>
            <a:spLocks noChangeShapeType="1"/>
          </p:cNvSpPr>
          <p:nvPr/>
        </p:nvSpPr>
        <p:spPr bwMode="auto">
          <a:xfrm flipV="1">
            <a:off x="3048000" y="6172200"/>
            <a:ext cx="68580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29" name="Rectangle 8"/>
          <p:cNvSpPr>
            <a:spLocks noChangeArrowheads="1"/>
          </p:cNvSpPr>
          <p:nvPr/>
        </p:nvSpPr>
        <p:spPr bwMode="auto">
          <a:xfrm>
            <a:off x="4724400" y="5867400"/>
            <a:ext cx="1219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Handler</a:t>
            </a:r>
            <a:endParaRPr lang="en-US" dirty="0"/>
          </a:p>
        </p:txBody>
      </p:sp>
      <p:sp>
        <p:nvSpPr>
          <p:cNvPr id="30" name="Rectangle 21"/>
          <p:cNvSpPr>
            <a:spLocks noChangeArrowheads="1"/>
          </p:cNvSpPr>
          <p:nvPr/>
        </p:nvSpPr>
        <p:spPr bwMode="auto">
          <a:xfrm>
            <a:off x="7543800" y="6248400"/>
            <a:ext cx="6858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RTI</a:t>
            </a:r>
            <a:endParaRPr lang="en-US" dirty="0"/>
          </a:p>
        </p:txBody>
      </p:sp>
      <p:cxnSp>
        <p:nvCxnSpPr>
          <p:cNvPr id="39" name="Straight Arrow Connector 38"/>
          <p:cNvCxnSpPr/>
          <p:nvPr/>
        </p:nvCxnSpPr>
        <p:spPr>
          <a:xfrm flipV="1">
            <a:off x="5257800" y="5715004"/>
            <a:ext cx="152401" cy="152396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Line 7"/>
          <p:cNvSpPr>
            <a:spLocks noChangeShapeType="1"/>
          </p:cNvSpPr>
          <p:nvPr/>
        </p:nvSpPr>
        <p:spPr bwMode="auto">
          <a:xfrm>
            <a:off x="6858000" y="6172200"/>
            <a:ext cx="685800" cy="304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1" name="Rectangle 13"/>
          <p:cNvSpPr>
            <a:spLocks noChangeArrowheads="1"/>
          </p:cNvSpPr>
          <p:nvPr/>
        </p:nvSpPr>
        <p:spPr bwMode="auto">
          <a:xfrm>
            <a:off x="3200400" y="5867400"/>
            <a:ext cx="11430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Push State</a:t>
            </a:r>
            <a:endParaRPr lang="en-US" dirty="0"/>
          </a:p>
        </p:txBody>
      </p:sp>
      <p:sp>
        <p:nvSpPr>
          <p:cNvPr id="34" name="Rectangle 17"/>
          <p:cNvSpPr>
            <a:spLocks noChangeArrowheads="1"/>
          </p:cNvSpPr>
          <p:nvPr/>
        </p:nvSpPr>
        <p:spPr bwMode="auto">
          <a:xfrm>
            <a:off x="6324600" y="5867400"/>
            <a:ext cx="10668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Pop State</a:t>
            </a:r>
            <a:endParaRPr lang="en-US" dirty="0"/>
          </a:p>
        </p:txBody>
      </p:sp>
      <p:sp>
        <p:nvSpPr>
          <p:cNvPr id="35" name="Line 14"/>
          <p:cNvSpPr>
            <a:spLocks noChangeShapeType="1"/>
          </p:cNvSpPr>
          <p:nvPr/>
        </p:nvSpPr>
        <p:spPr bwMode="auto">
          <a:xfrm>
            <a:off x="4343400" y="60960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6" name="Line 14"/>
          <p:cNvSpPr>
            <a:spLocks noChangeShapeType="1"/>
          </p:cNvSpPr>
          <p:nvPr/>
        </p:nvSpPr>
        <p:spPr bwMode="auto">
          <a:xfrm>
            <a:off x="5943600" y="60960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7" name="Line 14"/>
          <p:cNvSpPr>
            <a:spLocks noChangeShapeType="1"/>
          </p:cNvSpPr>
          <p:nvPr/>
        </p:nvSpPr>
        <p:spPr bwMode="auto">
          <a:xfrm>
            <a:off x="2057400" y="37338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cxnSp>
        <p:nvCxnSpPr>
          <p:cNvPr id="42" name="Straight Arrow Connector 41"/>
          <p:cNvCxnSpPr/>
          <p:nvPr/>
        </p:nvCxnSpPr>
        <p:spPr>
          <a:xfrm rot="5400000" flipH="1" flipV="1">
            <a:off x="4876800" y="5105400"/>
            <a:ext cx="304800" cy="3048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5" grpId="0" animBg="1"/>
      <p:bldP spid="16" grpId="0" animBg="1"/>
      <p:bldP spid="17" grpId="0" animBg="1"/>
      <p:bldP spid="18" grpId="0" animBg="1"/>
      <p:bldP spid="19" grpId="0" animBg="1"/>
      <p:bldP spid="22" grpId="0" animBg="1"/>
      <p:bldP spid="23" grpId="0" animBg="1"/>
      <p:bldP spid="30" grpId="0" animBg="1"/>
      <p:bldP spid="31" grpId="0" animBg="1"/>
      <p:bldP spid="34" grpId="0" animBg="1"/>
      <p:bldP spid="35" grpId="0" animBg="1"/>
      <p:bldP spid="36" grpId="0" animBg="1"/>
      <p:bldP spid="37" grpId="0" animBg="1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Implementing a queue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How should we implement the data structure that stores the input characters?</a:t>
            </a:r>
          </a:p>
          <a:p>
            <a:pPr lvl="1"/>
            <a:r>
              <a:rPr lang="en-US" dirty="0" smtClean="0"/>
              <a:t>O/S doesn’t want to risk memory “exhaustion”</a:t>
            </a:r>
          </a:p>
          <a:p>
            <a:pPr lvl="1"/>
            <a:r>
              <a:rPr lang="en-US" dirty="0" smtClean="0"/>
              <a:t>Best: a fixed maximum-size buffer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So: the queue is a byte array:</a:t>
            </a:r>
          </a:p>
          <a:p>
            <a:pPr>
              <a:buNone/>
            </a:pPr>
            <a:endParaRPr lang="en-US" dirty="0" smtClean="0"/>
          </a:p>
          <a:p>
            <a:pPr lvl="1"/>
            <a:r>
              <a:rPr lang="en-US" dirty="0" smtClean="0"/>
              <a:t>byte[N] </a:t>
            </a:r>
            <a:r>
              <a:rPr lang="en-US" dirty="0" err="1" smtClean="0"/>
              <a:t>InputQueue</a:t>
            </a:r>
            <a:r>
              <a:rPr lang="en-US" dirty="0" smtClean="0"/>
              <a:t> = new byte[N];</a:t>
            </a:r>
            <a:endParaRPr lang="fr-BE" dirty="0"/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 circular structure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We’ll have a pointer into the queue, pointing to the next free slot.  It increments from 0..(N-1), then to 0</a:t>
            </a:r>
          </a:p>
          <a:p>
            <a:endParaRPr lang="en-US" dirty="0" smtClean="0"/>
          </a:p>
          <a:p>
            <a:pPr lvl="1"/>
            <a:r>
              <a:rPr lang="en-US" dirty="0" err="1" smtClean="0"/>
              <a:t>Int</a:t>
            </a:r>
            <a:r>
              <a:rPr lang="en-US" dirty="0" smtClean="0"/>
              <a:t> </a:t>
            </a:r>
            <a:r>
              <a:rPr lang="en-US" dirty="0" err="1" smtClean="0"/>
              <a:t>NextFree</a:t>
            </a:r>
            <a:r>
              <a:rPr lang="en-US" dirty="0" smtClean="0"/>
              <a:t> = 0;</a:t>
            </a:r>
          </a:p>
          <a:p>
            <a:pPr lvl="1"/>
            <a:endParaRPr lang="en-US" dirty="0" smtClean="0"/>
          </a:p>
          <a:p>
            <a:pPr lvl="1"/>
            <a:r>
              <a:rPr lang="en-US" dirty="0" err="1" smtClean="0"/>
              <a:t>NextFree</a:t>
            </a:r>
            <a:r>
              <a:rPr lang="en-US" dirty="0" smtClean="0"/>
              <a:t> = (NextFree+1)%N;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Similarly for the next available character, </a:t>
            </a:r>
            <a:r>
              <a:rPr lang="en-US" dirty="0" err="1" smtClean="0"/>
              <a:t>NextAvail</a:t>
            </a:r>
            <a:endParaRPr lang="fr-BE" dirty="0"/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 circular structure</a:t>
            </a:r>
            <a:endParaRPr lang="fr-BE" dirty="0"/>
          </a:p>
        </p:txBody>
      </p:sp>
      <p:sp>
        <p:nvSpPr>
          <p:cNvPr id="4" name="TextBox 3"/>
          <p:cNvSpPr txBox="1"/>
          <p:nvPr/>
        </p:nvSpPr>
        <p:spPr>
          <a:xfrm>
            <a:off x="2667000" y="3426023"/>
            <a:ext cx="4191000" cy="307777"/>
          </a:xfrm>
          <a:prstGeom prst="rect">
            <a:avLst/>
          </a:prstGeom>
          <a:solidFill>
            <a:srgbClr val="FFFF00"/>
          </a:solidFill>
          <a:ln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dirty="0" smtClean="0">
                <a:latin typeface="Lucida Console" pitchFamily="49" charset="0"/>
                <a:sym typeface="Symbol"/>
              </a:rPr>
              <a:t></a:t>
            </a:r>
            <a:r>
              <a:rPr lang="en-US" sz="1400" dirty="0" smtClean="0">
                <a:latin typeface="Lucida Console" pitchFamily="49" charset="0"/>
              </a:rPr>
              <a:t> | T | h | e |   | q | u | </a:t>
            </a:r>
            <a:r>
              <a:rPr lang="en-US" sz="1400" dirty="0" smtClean="0">
                <a:latin typeface="Lucida Console" pitchFamily="49" charset="0"/>
                <a:sym typeface="Symbol"/>
              </a:rPr>
              <a:t></a:t>
            </a:r>
            <a:r>
              <a:rPr lang="en-US" sz="1400" dirty="0" smtClean="0">
                <a:latin typeface="Lucida Console" pitchFamily="49" charset="0"/>
              </a:rPr>
              <a:t> |</a:t>
            </a:r>
            <a:r>
              <a:rPr lang="en-US" sz="1400" dirty="0" smtClean="0">
                <a:latin typeface="Lucida Console" pitchFamily="49" charset="0"/>
                <a:sym typeface="Symbol"/>
              </a:rPr>
              <a:t>  </a:t>
            </a:r>
            <a:r>
              <a:rPr lang="en-US" sz="1400" dirty="0" smtClean="0">
                <a:latin typeface="Lucida Console" pitchFamily="49" charset="0"/>
              </a:rPr>
              <a:t>| </a:t>
            </a:r>
            <a:r>
              <a:rPr lang="en-US" sz="1400" dirty="0" smtClean="0">
                <a:latin typeface="Lucida Console" pitchFamily="49" charset="0"/>
                <a:sym typeface="Symbol"/>
              </a:rPr>
              <a:t></a:t>
            </a:r>
            <a:r>
              <a:rPr lang="en-US" sz="1400" dirty="0" smtClean="0">
                <a:latin typeface="Lucida Console" pitchFamily="49" charset="0"/>
              </a:rPr>
              <a:t> </a:t>
            </a:r>
            <a:endParaRPr lang="fr-BE" dirty="0"/>
          </a:p>
        </p:txBody>
      </p:sp>
      <p:cxnSp>
        <p:nvCxnSpPr>
          <p:cNvPr id="6" name="Straight Arrow Connector 5"/>
          <p:cNvCxnSpPr/>
          <p:nvPr/>
        </p:nvCxnSpPr>
        <p:spPr>
          <a:xfrm rot="5400000">
            <a:off x="5599906" y="3923506"/>
            <a:ext cx="381000" cy="1588"/>
          </a:xfrm>
          <a:prstGeom prst="straightConnector1">
            <a:avLst/>
          </a:prstGeom>
          <a:ln w="38100">
            <a:headEnd type="triangl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Arrow Connector 6"/>
          <p:cNvCxnSpPr/>
          <p:nvPr/>
        </p:nvCxnSpPr>
        <p:spPr>
          <a:xfrm rot="5400000">
            <a:off x="3010694" y="3237706"/>
            <a:ext cx="381000" cy="1588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2971800" y="2590800"/>
            <a:ext cx="2362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NextAvail</a:t>
            </a:r>
            <a:r>
              <a:rPr lang="en-US" dirty="0" smtClean="0"/>
              <a:t> = 1</a:t>
            </a:r>
            <a:endParaRPr lang="fr-BE" dirty="0"/>
          </a:p>
        </p:txBody>
      </p:sp>
      <p:sp>
        <p:nvSpPr>
          <p:cNvPr id="9" name="TextBox 8"/>
          <p:cNvSpPr txBox="1"/>
          <p:nvPr/>
        </p:nvSpPr>
        <p:spPr>
          <a:xfrm>
            <a:off x="5715000" y="4114800"/>
            <a:ext cx="2362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NextFree</a:t>
            </a:r>
            <a:r>
              <a:rPr lang="en-US" dirty="0" smtClean="0"/>
              <a:t> = 8</a:t>
            </a:r>
            <a:endParaRPr lang="fr-BE" dirty="0"/>
          </a:p>
        </p:txBody>
      </p:sp>
      <p:sp>
        <p:nvSpPr>
          <p:cNvPr id="10" name="TextBox 9"/>
          <p:cNvSpPr txBox="1"/>
          <p:nvPr/>
        </p:nvSpPr>
        <p:spPr>
          <a:xfrm>
            <a:off x="1371600" y="3429000"/>
            <a:ext cx="1066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N = 10</a:t>
            </a:r>
            <a:endParaRPr lang="fr-BE" dirty="0"/>
          </a:p>
        </p:txBody>
      </p:sp>
      <p:sp>
        <p:nvSpPr>
          <p:cNvPr id="11" name="TextBox 10"/>
          <p:cNvSpPr txBox="1"/>
          <p:nvPr/>
        </p:nvSpPr>
        <p:spPr>
          <a:xfrm>
            <a:off x="4800600" y="2590800"/>
            <a:ext cx="2362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NAvail</a:t>
            </a:r>
            <a:r>
              <a:rPr lang="en-US" dirty="0" smtClean="0"/>
              <a:t> = 6</a:t>
            </a:r>
            <a:endParaRPr lang="fr-BE" dirty="0"/>
          </a:p>
        </p:txBody>
      </p:sp>
      <p:sp>
        <p:nvSpPr>
          <p:cNvPr id="12" name="TextBox 11"/>
          <p:cNvSpPr txBox="1"/>
          <p:nvPr/>
        </p:nvSpPr>
        <p:spPr>
          <a:xfrm>
            <a:off x="1066800" y="4953000"/>
            <a:ext cx="6858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 smtClean="0"/>
              <a:t>N: Length of the </a:t>
            </a:r>
            <a:r>
              <a:rPr lang="en-US" i="1" dirty="0" err="1" smtClean="0"/>
              <a:t>InputQueue</a:t>
            </a:r>
            <a:endParaRPr lang="en-US" i="1" dirty="0" smtClean="0"/>
          </a:p>
          <a:p>
            <a:r>
              <a:rPr lang="en-US" i="1" dirty="0" err="1" smtClean="0"/>
              <a:t>NextAvail</a:t>
            </a:r>
            <a:r>
              <a:rPr lang="en-US" i="1" dirty="0" smtClean="0"/>
              <a:t>: “pointer” to the next available character, if </a:t>
            </a:r>
            <a:r>
              <a:rPr lang="en-US" i="1" dirty="0" err="1" smtClean="0"/>
              <a:t>NAvail</a:t>
            </a:r>
            <a:r>
              <a:rPr lang="en-US" i="1" dirty="0" smtClean="0"/>
              <a:t> &gt; 0</a:t>
            </a:r>
          </a:p>
          <a:p>
            <a:r>
              <a:rPr lang="en-US" i="1" dirty="0" err="1" smtClean="0"/>
              <a:t>NAvail</a:t>
            </a:r>
            <a:r>
              <a:rPr lang="en-US" i="1" dirty="0" smtClean="0"/>
              <a:t>: how many characters are currently available</a:t>
            </a:r>
          </a:p>
          <a:p>
            <a:r>
              <a:rPr lang="en-US" i="1" dirty="0" err="1" smtClean="0"/>
              <a:t>NextFree</a:t>
            </a:r>
            <a:r>
              <a:rPr lang="en-US" i="1" dirty="0" smtClean="0"/>
              <a:t>: pointer to the next free slot, if </a:t>
            </a:r>
            <a:r>
              <a:rPr lang="en-US" i="1" dirty="0" err="1" smtClean="0"/>
              <a:t>Navail</a:t>
            </a:r>
            <a:r>
              <a:rPr lang="en-US" i="1" dirty="0" smtClean="0"/>
              <a:t> &lt; N.</a:t>
            </a:r>
            <a:endParaRPr lang="fr-BE" i="1" dirty="0"/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381000"/>
            <a:ext cx="8229600" cy="1143000"/>
          </a:xfrm>
        </p:spPr>
        <p:txBody>
          <a:bodyPr/>
          <a:lstStyle/>
          <a:p>
            <a:r>
              <a:rPr lang="en-US" dirty="0" smtClean="0"/>
              <a:t>Code fragments</a:t>
            </a:r>
            <a:endParaRPr lang="fr-BE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3413915"/>
          </a:xfr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>
              <a:buNone/>
            </a:pPr>
            <a:r>
              <a:rPr lang="en-US" sz="2000" dirty="0" smtClean="0"/>
              <a:t>char </a:t>
            </a:r>
            <a:r>
              <a:rPr lang="en-US" sz="2000" dirty="0" err="1" smtClean="0"/>
              <a:t>ReadInput</a:t>
            </a:r>
            <a:r>
              <a:rPr lang="en-US" sz="2000" dirty="0" smtClean="0"/>
              <a:t>()</a:t>
            </a:r>
          </a:p>
          <a:p>
            <a:pPr>
              <a:buNone/>
            </a:pPr>
            <a:r>
              <a:rPr lang="en-US" sz="2000" dirty="0" smtClean="0"/>
              <a:t>{</a:t>
            </a:r>
          </a:p>
          <a:p>
            <a:pPr>
              <a:buNone/>
            </a:pPr>
            <a:r>
              <a:rPr lang="en-US" sz="2000" dirty="0" smtClean="0"/>
              <a:t>	….</a:t>
            </a:r>
          </a:p>
          <a:p>
            <a:pPr>
              <a:buNone/>
            </a:pPr>
            <a:r>
              <a:rPr lang="en-US" sz="2000" dirty="0" smtClean="0"/>
              <a:t>	char c = </a:t>
            </a:r>
            <a:r>
              <a:rPr lang="en-US" sz="2000" dirty="0" err="1" smtClean="0"/>
              <a:t>Buf</a:t>
            </a:r>
            <a:r>
              <a:rPr lang="en-US" sz="2000" dirty="0" smtClean="0"/>
              <a:t>[</a:t>
            </a:r>
            <a:r>
              <a:rPr lang="en-US" sz="2000" dirty="0" err="1" smtClean="0"/>
              <a:t>NextAvail</a:t>
            </a:r>
            <a:r>
              <a:rPr lang="en-US" sz="2000" dirty="0" smtClean="0"/>
              <a:t>];</a:t>
            </a:r>
          </a:p>
          <a:p>
            <a:pPr>
              <a:buNone/>
            </a:pPr>
            <a:r>
              <a:rPr lang="en-US" sz="2000" dirty="0" smtClean="0"/>
              <a:t>	</a:t>
            </a:r>
            <a:r>
              <a:rPr lang="en-US" sz="2000" dirty="0" err="1" smtClean="0"/>
              <a:t>NextAvail</a:t>
            </a:r>
            <a:r>
              <a:rPr lang="en-US" sz="2000" dirty="0" smtClean="0"/>
              <a:t> = (NextAvail+1)%N;</a:t>
            </a:r>
          </a:p>
          <a:p>
            <a:pPr>
              <a:buNone/>
            </a:pPr>
            <a:r>
              <a:rPr lang="en-US" sz="2000" dirty="0" smtClean="0"/>
              <a:t>	</a:t>
            </a:r>
            <a:r>
              <a:rPr lang="en-US" sz="2000" dirty="0" err="1" smtClean="0"/>
              <a:t>NAvail</a:t>
            </a:r>
            <a:r>
              <a:rPr lang="en-US" sz="2000" dirty="0" smtClean="0"/>
              <a:t> = NAvail-1;</a:t>
            </a:r>
          </a:p>
          <a:p>
            <a:pPr>
              <a:buNone/>
            </a:pPr>
            <a:r>
              <a:rPr lang="en-US" sz="2000" dirty="0" smtClean="0"/>
              <a:t>     ….</a:t>
            </a:r>
          </a:p>
          <a:p>
            <a:pPr>
              <a:buNone/>
            </a:pPr>
            <a:r>
              <a:rPr lang="en-US" sz="2000" dirty="0" smtClean="0"/>
              <a:t>     return c;</a:t>
            </a:r>
          </a:p>
          <a:p>
            <a:pPr>
              <a:buNone/>
            </a:pPr>
            <a:r>
              <a:rPr lang="en-US" sz="2000" dirty="0" smtClean="0"/>
              <a:t>}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3413915"/>
          </a:xfr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>
              <a:buNone/>
            </a:pPr>
            <a:r>
              <a:rPr lang="en-US" sz="2000" dirty="0" smtClean="0"/>
              <a:t>void Interrupt(char c)</a:t>
            </a:r>
          </a:p>
          <a:p>
            <a:pPr>
              <a:buNone/>
            </a:pPr>
            <a:r>
              <a:rPr lang="en-US" sz="2000" dirty="0" smtClean="0"/>
              <a:t>{</a:t>
            </a:r>
          </a:p>
          <a:p>
            <a:pPr>
              <a:buNone/>
            </a:pPr>
            <a:r>
              <a:rPr lang="en-US" sz="2000" dirty="0" smtClean="0"/>
              <a:t>	….</a:t>
            </a:r>
          </a:p>
          <a:p>
            <a:pPr>
              <a:buNone/>
            </a:pPr>
            <a:r>
              <a:rPr lang="en-US" sz="2000" dirty="0" smtClean="0"/>
              <a:t>	</a:t>
            </a:r>
            <a:r>
              <a:rPr lang="en-US" sz="2000" dirty="0" err="1" smtClean="0"/>
              <a:t>Buf</a:t>
            </a:r>
            <a:r>
              <a:rPr lang="en-US" sz="2000" dirty="0" smtClean="0"/>
              <a:t>[</a:t>
            </a:r>
            <a:r>
              <a:rPr lang="en-US" sz="2000" dirty="0" err="1" smtClean="0"/>
              <a:t>NextFree</a:t>
            </a:r>
            <a:r>
              <a:rPr lang="en-US" sz="2000" dirty="0" smtClean="0"/>
              <a:t>] = c;</a:t>
            </a:r>
          </a:p>
          <a:p>
            <a:pPr>
              <a:buNone/>
            </a:pPr>
            <a:r>
              <a:rPr lang="en-US" sz="2000" dirty="0" smtClean="0"/>
              <a:t>	</a:t>
            </a:r>
            <a:r>
              <a:rPr lang="en-US" sz="2000" dirty="0" err="1" smtClean="0"/>
              <a:t>NextFree</a:t>
            </a:r>
            <a:r>
              <a:rPr lang="en-US" sz="2000" dirty="0" smtClean="0"/>
              <a:t> = (NextFree+1)%N;</a:t>
            </a:r>
          </a:p>
          <a:p>
            <a:pPr>
              <a:buNone/>
            </a:pPr>
            <a:r>
              <a:rPr lang="en-US" sz="2000" dirty="0" smtClean="0"/>
              <a:t>	</a:t>
            </a:r>
            <a:r>
              <a:rPr lang="en-US" sz="2000" dirty="0" err="1" smtClean="0"/>
              <a:t>NAvail</a:t>
            </a:r>
            <a:r>
              <a:rPr lang="en-US" sz="2000" dirty="0" smtClean="0"/>
              <a:t> = Navail+1;</a:t>
            </a:r>
          </a:p>
          <a:p>
            <a:pPr>
              <a:buNone/>
            </a:pPr>
            <a:r>
              <a:rPr lang="en-US" sz="2000" dirty="0" smtClean="0"/>
              <a:t>     </a:t>
            </a:r>
            <a:r>
              <a:rPr lang="en-US" sz="2000" dirty="0" smtClean="0"/>
              <a:t>….</a:t>
            </a:r>
          </a:p>
          <a:p>
            <a:pPr>
              <a:buNone/>
            </a:pPr>
            <a:r>
              <a:rPr lang="en-US" sz="2000" dirty="0" smtClean="0"/>
              <a:t>}</a:t>
            </a:r>
            <a:endParaRPr lang="en-US" sz="2000" dirty="0" smtClean="0"/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457200" y="5562600"/>
            <a:ext cx="8229600" cy="1143000"/>
          </a:xfrm>
          <a:prstGeom prst="rect">
            <a:avLst/>
          </a:prstGeom>
        </p:spPr>
        <p:txBody>
          <a:bodyPr vert="horz">
            <a:normAutofit fontScale="92500" lnSpcReduction="10000"/>
          </a:bodyPr>
          <a:lstStyle/>
          <a:p>
            <a:pPr marL="274320" marR="0" lvl="0" indent="-27432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tabLst/>
              <a:defRPr/>
            </a:pPr>
            <a:r>
              <a:rPr kumimoji="0" lang="en-US" sz="2600" b="0" i="1" u="none" strike="noStrike" kern="120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Not shown: “block” (make the application wait) if there are no characters</a:t>
            </a:r>
            <a:r>
              <a:rPr kumimoji="0" lang="en-US" sz="2600" b="0" i="1" u="none" strike="noStrike" kern="1200" cap="none" spc="0" normalizeH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when a Read is done.  Don’t restart the keyboard if there won’t be room for the next input character.</a:t>
            </a:r>
            <a:endParaRPr kumimoji="0" lang="fr-BE" sz="2600" b="0" i="1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 bug!</a:t>
            </a:r>
            <a:endParaRPr lang="fr-BE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User runs the program and types in 34 characters:</a:t>
            </a:r>
          </a:p>
          <a:p>
            <a:pPr>
              <a:buNone/>
            </a:pPr>
            <a:endParaRPr lang="en-US" dirty="0" smtClean="0"/>
          </a:p>
          <a:p>
            <a:pPr lvl="1">
              <a:buNone/>
            </a:pPr>
            <a:r>
              <a:rPr lang="en-US" sz="2000" b="1" dirty="0" smtClean="0">
                <a:latin typeface="Lucida Console" pitchFamily="49" charset="0"/>
              </a:rPr>
              <a:t>The quick brown fox jumped over the lazy dog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Application receives 22, and some are wrong:</a:t>
            </a:r>
          </a:p>
          <a:p>
            <a:pPr>
              <a:buNone/>
            </a:pPr>
            <a:endParaRPr lang="en-US" dirty="0" smtClean="0"/>
          </a:p>
          <a:p>
            <a:pPr lvl="1">
              <a:buNone/>
            </a:pPr>
            <a:r>
              <a:rPr lang="en-US" sz="2000" b="1" dirty="0" smtClean="0">
                <a:latin typeface="Lucida Console" pitchFamily="49" charset="0"/>
              </a:rPr>
              <a:t>Th11zpjkj[1brow171jznz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How can this be?  The code was trivial!</a:t>
            </a:r>
            <a:endParaRPr lang="fr-BE" dirty="0"/>
          </a:p>
        </p:txBody>
      </p:sp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Assembly code</a:t>
            </a:r>
            <a:endParaRPr lang="fr-BE" dirty="0"/>
          </a:p>
        </p:txBody>
      </p:sp>
      <p:sp>
        <p:nvSpPr>
          <p:cNvPr id="4" name="Content Placeholder 3"/>
          <p:cNvSpPr txBox="1">
            <a:spLocks/>
          </p:cNvSpPr>
          <p:nvPr/>
        </p:nvSpPr>
        <p:spPr>
          <a:xfrm>
            <a:off x="457200" y="1920085"/>
            <a:ext cx="4038600" cy="3413915"/>
          </a:xfrm>
          <a:prstGeom prst="rect">
            <a:avLst/>
          </a:prstGeom>
          <a:ln>
            <a:solidFill>
              <a:srgbClr val="002060"/>
            </a:solidFill>
          </a:ln>
        </p:spPr>
        <p:txBody>
          <a:bodyPr vert="horz">
            <a:normAutofit lnSpcReduction="10000"/>
          </a:bodyPr>
          <a:lstStyle/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char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ReadInput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()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{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	….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</a:pPr>
            <a:r>
              <a:rPr lang="en-US" sz="2000" dirty="0" smtClean="0"/>
              <a:t>//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=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-1</a:t>
            </a: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	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mov</a:t>
            </a:r>
            <a:r>
              <a:rPr lang="en-US" sz="2000" dirty="0" smtClean="0"/>
              <a:t>  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NAvail</a:t>
            </a:r>
            <a:r>
              <a:rPr lang="en-US" sz="2000" dirty="0" smtClean="0"/>
              <a:t>, R1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sub    $1,R1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lang="en-US" sz="2000" dirty="0" smtClean="0"/>
              <a:t>     </a:t>
            </a:r>
            <a:r>
              <a:rPr lang="en-US" sz="2000" dirty="0" err="1" smtClean="0"/>
              <a:t>mov</a:t>
            </a:r>
            <a:r>
              <a:rPr lang="en-US" sz="2000" dirty="0" smtClean="0"/>
              <a:t>   R1,NAvail</a:t>
            </a: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….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}</a:t>
            </a:r>
          </a:p>
        </p:txBody>
      </p:sp>
      <p:sp>
        <p:nvSpPr>
          <p:cNvPr id="5" name="Content Placeholder 4"/>
          <p:cNvSpPr txBox="1">
            <a:spLocks/>
          </p:cNvSpPr>
          <p:nvPr/>
        </p:nvSpPr>
        <p:spPr>
          <a:xfrm>
            <a:off x="4648200" y="1920085"/>
            <a:ext cx="4038600" cy="3413915"/>
          </a:xfrm>
          <a:prstGeom prst="rect">
            <a:avLst/>
          </a:prstGeo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void Interrupt(char c)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{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	….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//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=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+1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	</a:t>
            </a:r>
            <a:r>
              <a:rPr lang="en-US" sz="2000" dirty="0" err="1" smtClean="0"/>
              <a:t>mov</a:t>
            </a:r>
            <a:r>
              <a:rPr lang="en-US" sz="2000" dirty="0" smtClean="0"/>
              <a:t>   </a:t>
            </a:r>
            <a:r>
              <a:rPr lang="en-US" sz="2000" dirty="0" err="1" smtClean="0"/>
              <a:t>NAvail</a:t>
            </a:r>
            <a:r>
              <a:rPr lang="en-US" sz="2000" dirty="0" smtClean="0"/>
              <a:t>, R1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add    $1,R1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</a:t>
            </a:r>
            <a:r>
              <a:rPr lang="en-US" sz="2000" dirty="0" err="1" smtClean="0"/>
              <a:t>mov</a:t>
            </a:r>
            <a:r>
              <a:rPr lang="en-US" sz="2000" dirty="0" smtClean="0"/>
              <a:t>   R1,NAvail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….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}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457200" y="5562600"/>
            <a:ext cx="8229600" cy="114300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marL="274320" marR="0" lvl="0" indent="-27432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tabLst/>
              <a:defRPr/>
            </a:pPr>
            <a:r>
              <a:rPr kumimoji="0" lang="en-US" sz="2600" b="0" i="1" u="none" strike="noStrike" kern="120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But when does “Interrupt” actually</a:t>
            </a:r>
            <a:r>
              <a:rPr kumimoji="0" lang="en-US" sz="2600" b="0" i="1" u="none" strike="noStrike" kern="1200" cap="none" spc="0" normalizeH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execute?</a:t>
            </a:r>
            <a:endParaRPr kumimoji="0" lang="fr-BE" sz="2600" b="0" i="1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A bear walks into a bar.  </a:t>
            </a:r>
            <a:br>
              <a:rPr lang="en-US" dirty="0" smtClean="0"/>
            </a:br>
            <a:r>
              <a:rPr lang="en-US" dirty="0" smtClean="0"/>
              <a:t>Where does it sit?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An interrupt needs to occur.  When does it happen?</a:t>
            </a:r>
          </a:p>
          <a:p>
            <a:pPr lvl="1"/>
            <a:r>
              <a:rPr lang="en-US" i="1" dirty="0" smtClean="0"/>
              <a:t>Whenever it likes</a:t>
            </a:r>
            <a:endParaRPr lang="fr-BE" i="1" dirty="0"/>
          </a:p>
        </p:txBody>
      </p:sp>
      <p:pic>
        <p:nvPicPr>
          <p:cNvPr id="1026" name="Picture 2" descr="http://www.americanbear.org/">
            <a:hlinkClick r:id="rId2"/>
          </p:cNvPr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609600"/>
            <a:ext cx="1095375" cy="1168400"/>
          </a:xfrm>
          <a:prstGeom prst="rect">
            <a:avLst/>
          </a:prstGeom>
          <a:noFill/>
        </p:spPr>
      </p:pic>
      <p:sp>
        <p:nvSpPr>
          <p:cNvPr id="30" name="Rectangle 2"/>
          <p:cNvSpPr>
            <a:spLocks noChangeArrowheads="1"/>
          </p:cNvSpPr>
          <p:nvPr/>
        </p:nvSpPr>
        <p:spPr bwMode="auto">
          <a:xfrm>
            <a:off x="457200" y="4267200"/>
            <a:ext cx="8458200" cy="2133600"/>
          </a:xfrm>
          <a:prstGeom prst="rect">
            <a:avLst/>
          </a:prstGeom>
          <a:solidFill>
            <a:srgbClr val="FFCC99">
              <a:alpha val="50000"/>
            </a:srgb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1" name="Rectangle 3"/>
          <p:cNvSpPr>
            <a:spLocks noChangeArrowheads="1"/>
          </p:cNvSpPr>
          <p:nvPr/>
        </p:nvSpPr>
        <p:spPr bwMode="auto">
          <a:xfrm>
            <a:off x="457200" y="3200400"/>
            <a:ext cx="8458200" cy="1066800"/>
          </a:xfrm>
          <a:prstGeom prst="rect">
            <a:avLst/>
          </a:prstGeom>
          <a:solidFill>
            <a:schemeClr val="accent1">
              <a:alpha val="39999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endParaRPr lang="fr-FR"/>
          </a:p>
        </p:txBody>
      </p:sp>
      <p:sp>
        <p:nvSpPr>
          <p:cNvPr id="32" name="Rectangle 6"/>
          <p:cNvSpPr>
            <a:spLocks noChangeArrowheads="1"/>
          </p:cNvSpPr>
          <p:nvPr/>
        </p:nvSpPr>
        <p:spPr bwMode="auto">
          <a:xfrm>
            <a:off x="533400" y="3505200"/>
            <a:ext cx="1600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User process</a:t>
            </a:r>
          </a:p>
        </p:txBody>
      </p:sp>
      <p:sp>
        <p:nvSpPr>
          <p:cNvPr id="33" name="Rectangle 8"/>
          <p:cNvSpPr>
            <a:spLocks noChangeArrowheads="1"/>
          </p:cNvSpPr>
          <p:nvPr/>
        </p:nvSpPr>
        <p:spPr bwMode="auto">
          <a:xfrm>
            <a:off x="2362200" y="3505200"/>
            <a:ext cx="1219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Read Call</a:t>
            </a:r>
            <a:endParaRPr lang="en-US" dirty="0"/>
          </a:p>
        </p:txBody>
      </p:sp>
      <p:sp>
        <p:nvSpPr>
          <p:cNvPr id="34" name="Line 9"/>
          <p:cNvSpPr>
            <a:spLocks noChangeShapeType="1"/>
          </p:cNvSpPr>
          <p:nvPr/>
        </p:nvSpPr>
        <p:spPr bwMode="auto">
          <a:xfrm>
            <a:off x="381000" y="4267200"/>
            <a:ext cx="861060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5" name="Line 12"/>
          <p:cNvSpPr>
            <a:spLocks noChangeShapeType="1"/>
          </p:cNvSpPr>
          <p:nvPr/>
        </p:nvSpPr>
        <p:spPr bwMode="auto">
          <a:xfrm>
            <a:off x="3124200" y="3962400"/>
            <a:ext cx="762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6" name="Rectangle 13"/>
          <p:cNvSpPr>
            <a:spLocks noChangeArrowheads="1"/>
          </p:cNvSpPr>
          <p:nvPr/>
        </p:nvSpPr>
        <p:spPr bwMode="auto">
          <a:xfrm>
            <a:off x="2438400" y="4572000"/>
            <a:ext cx="1143000" cy="5334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Push State</a:t>
            </a:r>
            <a:endParaRPr lang="en-US" dirty="0"/>
          </a:p>
        </p:txBody>
      </p:sp>
      <p:sp>
        <p:nvSpPr>
          <p:cNvPr id="37" name="Line 14"/>
          <p:cNvSpPr>
            <a:spLocks noChangeShapeType="1"/>
          </p:cNvSpPr>
          <p:nvPr/>
        </p:nvSpPr>
        <p:spPr bwMode="auto">
          <a:xfrm>
            <a:off x="3581400" y="4800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38" name="Rectangle 15"/>
          <p:cNvSpPr>
            <a:spLocks noChangeArrowheads="1"/>
          </p:cNvSpPr>
          <p:nvPr/>
        </p:nvSpPr>
        <p:spPr bwMode="auto">
          <a:xfrm>
            <a:off x="3962400" y="4572000"/>
            <a:ext cx="20574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Remove data</a:t>
            </a:r>
            <a:endParaRPr lang="en-US" dirty="0"/>
          </a:p>
        </p:txBody>
      </p:sp>
      <p:sp>
        <p:nvSpPr>
          <p:cNvPr id="39" name="Line 16"/>
          <p:cNvSpPr>
            <a:spLocks noChangeShapeType="1"/>
          </p:cNvSpPr>
          <p:nvPr/>
        </p:nvSpPr>
        <p:spPr bwMode="auto">
          <a:xfrm>
            <a:off x="6019800" y="48006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0" name="Rectangle 17"/>
          <p:cNvSpPr>
            <a:spLocks noChangeArrowheads="1"/>
          </p:cNvSpPr>
          <p:nvPr/>
        </p:nvSpPr>
        <p:spPr bwMode="auto">
          <a:xfrm>
            <a:off x="6400800" y="4572000"/>
            <a:ext cx="1066800" cy="5334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Pop State</a:t>
            </a:r>
            <a:endParaRPr lang="en-US" dirty="0"/>
          </a:p>
        </p:txBody>
      </p:sp>
      <p:sp>
        <p:nvSpPr>
          <p:cNvPr id="41" name="Line 20"/>
          <p:cNvSpPr>
            <a:spLocks noChangeShapeType="1"/>
          </p:cNvSpPr>
          <p:nvPr/>
        </p:nvSpPr>
        <p:spPr bwMode="auto">
          <a:xfrm flipV="1">
            <a:off x="7162800" y="3886200"/>
            <a:ext cx="228600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2" name="Rectangle 21"/>
          <p:cNvSpPr>
            <a:spLocks noChangeArrowheads="1"/>
          </p:cNvSpPr>
          <p:nvPr/>
        </p:nvSpPr>
        <p:spPr bwMode="auto">
          <a:xfrm>
            <a:off x="6400800" y="3429000"/>
            <a:ext cx="18288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Resume process</a:t>
            </a:r>
          </a:p>
        </p:txBody>
      </p:sp>
      <p:sp>
        <p:nvSpPr>
          <p:cNvPr id="43" name="TextBox 42"/>
          <p:cNvSpPr txBox="1"/>
          <p:nvPr/>
        </p:nvSpPr>
        <p:spPr>
          <a:xfrm>
            <a:off x="3962400" y="5410200"/>
            <a:ext cx="3505200" cy="307777"/>
          </a:xfrm>
          <a:prstGeom prst="rect">
            <a:avLst/>
          </a:prstGeom>
          <a:solidFill>
            <a:srgbClr val="FFFF00"/>
          </a:solidFill>
          <a:ln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i="1" dirty="0" smtClean="0">
                <a:latin typeface="Lucida Console" pitchFamily="49" charset="0"/>
              </a:rPr>
              <a:t>The quick brown fox jumped </a:t>
            </a:r>
            <a:r>
              <a:rPr lang="en-US" sz="1400" i="1" dirty="0" err="1" smtClean="0">
                <a:latin typeface="Lucida Console" pitchFamily="49" charset="0"/>
              </a:rPr>
              <a:t>ov</a:t>
            </a:r>
            <a:r>
              <a:rPr lang="en-US" sz="1400" i="1" dirty="0" smtClean="0">
                <a:latin typeface="Lucida Console" pitchFamily="49" charset="0"/>
              </a:rPr>
              <a:t>…</a:t>
            </a:r>
            <a:endParaRPr lang="fr-BE" sz="1400" i="1" dirty="0">
              <a:latin typeface="Lucida Console" pitchFamily="49" charset="0"/>
            </a:endParaRPr>
          </a:p>
        </p:txBody>
      </p:sp>
      <p:sp>
        <p:nvSpPr>
          <p:cNvPr id="44" name="Rectangle 6"/>
          <p:cNvSpPr>
            <a:spLocks noChangeArrowheads="1"/>
          </p:cNvSpPr>
          <p:nvPr/>
        </p:nvSpPr>
        <p:spPr bwMode="auto">
          <a:xfrm>
            <a:off x="1295400" y="6248400"/>
            <a:ext cx="17526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Keyboard Device</a:t>
            </a:r>
            <a:endParaRPr lang="en-US" dirty="0"/>
          </a:p>
        </p:txBody>
      </p:sp>
      <p:sp>
        <p:nvSpPr>
          <p:cNvPr id="45" name="Line 7"/>
          <p:cNvSpPr>
            <a:spLocks noChangeShapeType="1"/>
          </p:cNvSpPr>
          <p:nvPr/>
        </p:nvSpPr>
        <p:spPr bwMode="auto">
          <a:xfrm flipV="1">
            <a:off x="3048000" y="6172200"/>
            <a:ext cx="685800" cy="381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6" name="Rectangle 8"/>
          <p:cNvSpPr>
            <a:spLocks noChangeArrowheads="1"/>
          </p:cNvSpPr>
          <p:nvPr/>
        </p:nvSpPr>
        <p:spPr bwMode="auto">
          <a:xfrm>
            <a:off x="4724400" y="5867400"/>
            <a:ext cx="12192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Handler</a:t>
            </a:r>
            <a:endParaRPr lang="en-US" dirty="0"/>
          </a:p>
        </p:txBody>
      </p:sp>
      <p:sp>
        <p:nvSpPr>
          <p:cNvPr id="47" name="Rectangle 21"/>
          <p:cNvSpPr>
            <a:spLocks noChangeArrowheads="1"/>
          </p:cNvSpPr>
          <p:nvPr/>
        </p:nvSpPr>
        <p:spPr bwMode="auto">
          <a:xfrm>
            <a:off x="7543800" y="6248400"/>
            <a:ext cx="685800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RTI</a:t>
            </a:r>
            <a:endParaRPr lang="en-US" dirty="0"/>
          </a:p>
        </p:txBody>
      </p:sp>
      <p:cxnSp>
        <p:nvCxnSpPr>
          <p:cNvPr id="48" name="Straight Arrow Connector 47"/>
          <p:cNvCxnSpPr/>
          <p:nvPr/>
        </p:nvCxnSpPr>
        <p:spPr>
          <a:xfrm flipV="1">
            <a:off x="5257800" y="5715004"/>
            <a:ext cx="152401" cy="152396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" name="Line 7"/>
          <p:cNvSpPr>
            <a:spLocks noChangeShapeType="1"/>
          </p:cNvSpPr>
          <p:nvPr/>
        </p:nvSpPr>
        <p:spPr bwMode="auto">
          <a:xfrm>
            <a:off x="6858000" y="6172200"/>
            <a:ext cx="685800" cy="304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50" name="Rectangle 13"/>
          <p:cNvSpPr>
            <a:spLocks noChangeArrowheads="1"/>
          </p:cNvSpPr>
          <p:nvPr/>
        </p:nvSpPr>
        <p:spPr bwMode="auto">
          <a:xfrm>
            <a:off x="3200400" y="5867400"/>
            <a:ext cx="11430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Push State</a:t>
            </a:r>
            <a:endParaRPr lang="en-US" dirty="0"/>
          </a:p>
        </p:txBody>
      </p:sp>
      <p:sp>
        <p:nvSpPr>
          <p:cNvPr id="51" name="Rectangle 17"/>
          <p:cNvSpPr>
            <a:spLocks noChangeArrowheads="1"/>
          </p:cNvSpPr>
          <p:nvPr/>
        </p:nvSpPr>
        <p:spPr bwMode="auto">
          <a:xfrm>
            <a:off x="6324600" y="5867400"/>
            <a:ext cx="10668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Pop State</a:t>
            </a:r>
            <a:endParaRPr lang="en-US" dirty="0"/>
          </a:p>
        </p:txBody>
      </p:sp>
      <p:sp>
        <p:nvSpPr>
          <p:cNvPr id="52" name="Line 14"/>
          <p:cNvSpPr>
            <a:spLocks noChangeShapeType="1"/>
          </p:cNvSpPr>
          <p:nvPr/>
        </p:nvSpPr>
        <p:spPr bwMode="auto">
          <a:xfrm>
            <a:off x="4343400" y="60960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53" name="Line 14"/>
          <p:cNvSpPr>
            <a:spLocks noChangeShapeType="1"/>
          </p:cNvSpPr>
          <p:nvPr/>
        </p:nvSpPr>
        <p:spPr bwMode="auto">
          <a:xfrm>
            <a:off x="5943600" y="60960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54" name="Line 14"/>
          <p:cNvSpPr>
            <a:spLocks noChangeShapeType="1"/>
          </p:cNvSpPr>
          <p:nvPr/>
        </p:nvSpPr>
        <p:spPr bwMode="auto">
          <a:xfrm>
            <a:off x="2057400" y="3733800"/>
            <a:ext cx="3810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/>
          <a:lstStyle/>
          <a:p>
            <a:endParaRPr lang="fr-BE"/>
          </a:p>
        </p:txBody>
      </p:sp>
      <p:cxnSp>
        <p:nvCxnSpPr>
          <p:cNvPr id="55" name="Straight Arrow Connector 54"/>
          <p:cNvCxnSpPr/>
          <p:nvPr/>
        </p:nvCxnSpPr>
        <p:spPr>
          <a:xfrm rot="5400000" flipH="1" flipV="1">
            <a:off x="4876800" y="5105400"/>
            <a:ext cx="304800" cy="3048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" grpId="0" animBg="1"/>
      <p:bldP spid="36" grpId="0" animBg="1"/>
      <p:bldP spid="37" grpId="0" animBg="1"/>
      <p:bldP spid="38" grpId="0" animBg="1"/>
      <p:bldP spid="39" grpId="0" animBg="1"/>
      <p:bldP spid="40" grpId="0" animBg="1"/>
      <p:bldP spid="41" grpId="0" animBg="1"/>
      <p:bldP spid="42" grpId="0" animBg="1"/>
      <p:bldP spid="47" grpId="0" animBg="1"/>
      <p:bldP spid="50" grpId="0" animBg="1"/>
      <p:bldP spid="51" grpId="0" animBg="1"/>
      <p:bldP spid="52" grpId="0" animBg="1"/>
      <p:bldP spid="53" grpId="0" animBg="1"/>
      <p:bldP spid="54" grpId="0" animBg="1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Assembly code</a:t>
            </a:r>
            <a:endParaRPr lang="fr-BE" dirty="0"/>
          </a:p>
        </p:txBody>
      </p:sp>
      <p:sp>
        <p:nvSpPr>
          <p:cNvPr id="4" name="Content Placeholder 3"/>
          <p:cNvSpPr txBox="1">
            <a:spLocks/>
          </p:cNvSpPr>
          <p:nvPr/>
        </p:nvSpPr>
        <p:spPr>
          <a:xfrm>
            <a:off x="457200" y="1920085"/>
            <a:ext cx="4038600" cy="3413915"/>
          </a:xfrm>
          <a:prstGeom prst="rect">
            <a:avLst/>
          </a:prstGeom>
          <a:ln>
            <a:solidFill>
              <a:srgbClr val="002060"/>
            </a:solidFill>
          </a:ln>
        </p:spPr>
        <p:txBody>
          <a:bodyPr vert="horz">
            <a:normAutofit lnSpcReduction="10000"/>
          </a:bodyPr>
          <a:lstStyle/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char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ReadInput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()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{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	….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</a:pPr>
            <a:r>
              <a:rPr lang="en-US" sz="2000" dirty="0" smtClean="0"/>
              <a:t>//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=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-1</a:t>
            </a: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	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mov</a:t>
            </a:r>
            <a:r>
              <a:rPr lang="en-US" sz="2000" dirty="0" smtClean="0"/>
              <a:t>  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NAvail</a:t>
            </a:r>
            <a:r>
              <a:rPr lang="en-US" sz="2000" dirty="0" smtClean="0"/>
              <a:t>, R1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sub    $1,R1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lang="en-US" sz="2000" dirty="0" smtClean="0"/>
              <a:t>     </a:t>
            </a:r>
            <a:r>
              <a:rPr lang="en-US" sz="2000" dirty="0" err="1" smtClean="0"/>
              <a:t>mov</a:t>
            </a:r>
            <a:r>
              <a:rPr lang="en-US" sz="2000" dirty="0" smtClean="0"/>
              <a:t>   R1,NAvail</a:t>
            </a: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….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}</a:t>
            </a:r>
          </a:p>
        </p:txBody>
      </p:sp>
      <p:sp>
        <p:nvSpPr>
          <p:cNvPr id="5" name="Content Placeholder 4"/>
          <p:cNvSpPr txBox="1">
            <a:spLocks/>
          </p:cNvSpPr>
          <p:nvPr/>
        </p:nvSpPr>
        <p:spPr>
          <a:xfrm>
            <a:off x="4648200" y="1920085"/>
            <a:ext cx="4038600" cy="3413915"/>
          </a:xfrm>
          <a:prstGeom prst="rect">
            <a:avLst/>
          </a:prstGeo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void Interrupt(char c)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{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	….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//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=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+1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	</a:t>
            </a:r>
            <a:r>
              <a:rPr lang="en-US" sz="2000" dirty="0" err="1" smtClean="0"/>
              <a:t>mov</a:t>
            </a:r>
            <a:r>
              <a:rPr lang="en-US" sz="2000" dirty="0" smtClean="0"/>
              <a:t>   </a:t>
            </a:r>
            <a:r>
              <a:rPr lang="en-US" sz="2000" dirty="0" err="1" smtClean="0"/>
              <a:t>NAvail</a:t>
            </a:r>
            <a:r>
              <a:rPr lang="en-US" sz="2000" dirty="0" smtClean="0"/>
              <a:t>, R1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add    $1,R1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</a:t>
            </a:r>
            <a:r>
              <a:rPr lang="en-US" sz="2000" dirty="0" err="1" smtClean="0"/>
              <a:t>mov</a:t>
            </a:r>
            <a:r>
              <a:rPr lang="en-US" sz="2000" dirty="0" smtClean="0"/>
              <a:t>   R1,NAvail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….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}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457200" y="5562600"/>
            <a:ext cx="8229600" cy="114300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marL="274320" marR="0" lvl="0" indent="-274320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tabLst/>
              <a:defRPr/>
            </a:pPr>
            <a:r>
              <a:rPr kumimoji="0" lang="en-US" sz="2600" b="0" i="1" u="none" strike="noStrike" kern="120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Push will save the value of R1 on the stack.</a:t>
            </a:r>
          </a:p>
          <a:p>
            <a:pPr marL="274320" marR="0" lvl="0" indent="-274320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tabLst/>
              <a:defRPr/>
            </a:pPr>
            <a:r>
              <a:rPr lang="en-US" sz="2600" i="1" noProof="0" dirty="0" smtClean="0">
                <a:solidFill>
                  <a:srgbClr val="FF0000"/>
                </a:solidFill>
              </a:rPr>
              <a:t>Pop restores R1 to its value prior to the interrupt</a:t>
            </a:r>
            <a:endParaRPr kumimoji="0" lang="fr-BE" sz="2600" b="0" i="1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2286000" y="2133600"/>
            <a:ext cx="2438400" cy="1676400"/>
          </a:xfrm>
          <a:prstGeom prst="line">
            <a:avLst/>
          </a:prstGeom>
          <a:ln w="19050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>
            <a:off x="2286000" y="3886200"/>
            <a:ext cx="2667000" cy="1295400"/>
          </a:xfrm>
          <a:prstGeom prst="line">
            <a:avLst/>
          </a:prstGeom>
          <a:ln w="19050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Rectangle 13"/>
          <p:cNvSpPr>
            <a:spLocks noChangeArrowheads="1"/>
          </p:cNvSpPr>
          <p:nvPr/>
        </p:nvSpPr>
        <p:spPr bwMode="auto">
          <a:xfrm>
            <a:off x="3048000" y="2743200"/>
            <a:ext cx="11430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Push State</a:t>
            </a:r>
            <a:endParaRPr lang="en-US" dirty="0"/>
          </a:p>
        </p:txBody>
      </p:sp>
      <p:sp>
        <p:nvSpPr>
          <p:cNvPr id="12" name="Rectangle 13"/>
          <p:cNvSpPr>
            <a:spLocks noChangeArrowheads="1"/>
          </p:cNvSpPr>
          <p:nvPr/>
        </p:nvSpPr>
        <p:spPr bwMode="auto">
          <a:xfrm>
            <a:off x="3048000" y="4419600"/>
            <a:ext cx="11430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Pop State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Example: </a:t>
            </a:r>
            <a:r>
              <a:rPr lang="en-US" dirty="0" err="1" smtClean="0"/>
              <a:t>NAvail</a:t>
            </a:r>
            <a:r>
              <a:rPr lang="en-US" dirty="0" smtClean="0"/>
              <a:t> initially 3</a:t>
            </a:r>
            <a:endParaRPr lang="fr-BE" dirty="0"/>
          </a:p>
        </p:txBody>
      </p:sp>
      <p:sp>
        <p:nvSpPr>
          <p:cNvPr id="4" name="Content Placeholder 3"/>
          <p:cNvSpPr txBox="1">
            <a:spLocks/>
          </p:cNvSpPr>
          <p:nvPr/>
        </p:nvSpPr>
        <p:spPr>
          <a:xfrm>
            <a:off x="457200" y="1920085"/>
            <a:ext cx="4038600" cy="3413915"/>
          </a:xfrm>
          <a:prstGeom prst="rect">
            <a:avLst/>
          </a:prstGeom>
          <a:ln>
            <a:solidFill>
              <a:srgbClr val="002060"/>
            </a:solidFill>
          </a:ln>
        </p:spPr>
        <p:txBody>
          <a:bodyPr vert="horz">
            <a:normAutofit lnSpcReduction="10000"/>
          </a:bodyPr>
          <a:lstStyle/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char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ReadInput</a:t>
            </a: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()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{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	….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</a:pPr>
            <a:r>
              <a:rPr lang="en-US" sz="2000" dirty="0" smtClean="0"/>
              <a:t>//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=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-1</a:t>
            </a: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	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mov</a:t>
            </a:r>
            <a:r>
              <a:rPr lang="en-US" sz="2000" dirty="0" smtClean="0"/>
              <a:t>   </a:t>
            </a:r>
            <a:r>
              <a:rPr kumimoji="0" lang="en-US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NAvail</a:t>
            </a:r>
            <a:r>
              <a:rPr lang="en-US" sz="2000" dirty="0" smtClean="0"/>
              <a:t>, R1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sub    $1,R1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lang="en-US" sz="2000" dirty="0" smtClean="0"/>
              <a:t>     </a:t>
            </a:r>
            <a:r>
              <a:rPr lang="en-US" sz="2000" dirty="0" err="1" smtClean="0"/>
              <a:t>mov</a:t>
            </a:r>
            <a:r>
              <a:rPr lang="en-US" sz="2000" dirty="0" smtClean="0"/>
              <a:t>   R1,NAvail</a:t>
            </a:r>
            <a:endParaRPr kumimoji="0" lang="en-US" sz="20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….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    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}</a:t>
            </a:r>
          </a:p>
        </p:txBody>
      </p:sp>
      <p:sp>
        <p:nvSpPr>
          <p:cNvPr id="5" name="Content Placeholder 4"/>
          <p:cNvSpPr txBox="1">
            <a:spLocks/>
          </p:cNvSpPr>
          <p:nvPr/>
        </p:nvSpPr>
        <p:spPr>
          <a:xfrm>
            <a:off x="4648200" y="1920085"/>
            <a:ext cx="4038600" cy="3413915"/>
          </a:xfrm>
          <a:prstGeom prst="rect">
            <a:avLst/>
          </a:prstGeom>
          <a:ln>
            <a:solidFill>
              <a:srgbClr val="002060"/>
            </a:solidFill>
          </a:ln>
        </p:spPr>
        <p:txBody>
          <a:bodyPr>
            <a:normAutofit/>
          </a:bodyPr>
          <a:lstStyle/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void Interrupt(char c)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{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	….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//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= </a:t>
            </a:r>
            <a:r>
              <a:rPr lang="en-US" sz="2000" dirty="0" err="1" smtClean="0"/>
              <a:t>NAvail</a:t>
            </a:r>
            <a:r>
              <a:rPr lang="en-US" sz="2000" dirty="0" smtClean="0"/>
              <a:t> +1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	</a:t>
            </a:r>
            <a:r>
              <a:rPr lang="en-US" sz="2000" dirty="0" err="1" smtClean="0"/>
              <a:t>mov</a:t>
            </a:r>
            <a:r>
              <a:rPr lang="en-US" sz="2000" dirty="0" smtClean="0"/>
              <a:t>   </a:t>
            </a:r>
            <a:r>
              <a:rPr lang="en-US" sz="2000" dirty="0" err="1" smtClean="0"/>
              <a:t>NAvail</a:t>
            </a:r>
            <a:r>
              <a:rPr lang="en-US" sz="2000" dirty="0" smtClean="0"/>
              <a:t>, R1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add    $1,R1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</a:t>
            </a:r>
            <a:r>
              <a:rPr lang="en-US" sz="2000" dirty="0" err="1" smtClean="0"/>
              <a:t>mov</a:t>
            </a:r>
            <a:r>
              <a:rPr lang="en-US" sz="2000" dirty="0" smtClean="0"/>
              <a:t>   R1,NAvail</a:t>
            </a:r>
          </a:p>
          <a:p>
            <a:pPr marL="274320" lvl="0" indent="-274320">
              <a:spcBef>
                <a:spcPct val="20000"/>
              </a:spcBef>
              <a:buClr>
                <a:schemeClr val="accent3"/>
              </a:buClr>
              <a:buSzPct val="95000"/>
              <a:defRPr/>
            </a:pPr>
            <a:r>
              <a:rPr lang="en-US" sz="2000" dirty="0" smtClean="0"/>
              <a:t>     ….</a:t>
            </a:r>
          </a:p>
          <a:p>
            <a:pPr marL="274320" marR="0" lvl="0" indent="-27432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buFont typeface="Wingdings 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}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457200" y="5562600"/>
            <a:ext cx="8229600" cy="114300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marL="274320" marR="0" lvl="0" indent="-274320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chemeClr val="accent3"/>
              </a:buClr>
              <a:buSzPct val="95000"/>
              <a:tabLst/>
              <a:defRPr/>
            </a:pPr>
            <a:r>
              <a:rPr kumimoji="0" lang="en-US" sz="2600" b="0" i="1" u="none" strike="noStrike" kern="1200" cap="none" spc="0" normalizeH="0" baseline="0" noProof="0" dirty="0" err="1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NAvail</a:t>
            </a:r>
            <a:r>
              <a:rPr kumimoji="0" lang="en-US" sz="2600" b="0" i="1" u="none" strike="noStrike" kern="1200" cap="none" spc="0" normalizeH="0" baseline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should be 3 (old value</a:t>
            </a:r>
            <a:r>
              <a:rPr kumimoji="0" lang="en-US" sz="2600" b="0" i="1" u="none" strike="noStrike" kern="1200" cap="none" spc="0" normalizeH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 – 1 + 1)… but we leave it at 2!</a:t>
            </a:r>
            <a:br>
              <a:rPr kumimoji="0" lang="en-US" sz="2600" b="0" i="1" u="none" strike="noStrike" kern="1200" cap="none" spc="0" normalizeH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</a:br>
            <a:r>
              <a:rPr kumimoji="0" lang="en-US" sz="2600" b="0" i="1" u="none" strike="noStrike" kern="1200" cap="none" spc="0" normalizeH="0" noProof="0" dirty="0" smtClean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A character will vanish from the input buffer</a:t>
            </a:r>
            <a:endParaRPr kumimoji="0" lang="fr-BE" sz="2600" b="0" i="1" u="none" strike="noStrike" kern="120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2286000" y="2133600"/>
            <a:ext cx="2438400" cy="1676400"/>
          </a:xfrm>
          <a:prstGeom prst="line">
            <a:avLst/>
          </a:prstGeom>
          <a:ln w="19050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>
            <a:off x="2286000" y="3886200"/>
            <a:ext cx="2667000" cy="1295400"/>
          </a:xfrm>
          <a:prstGeom prst="line">
            <a:avLst/>
          </a:prstGeom>
          <a:ln w="19050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Rectangle 13"/>
          <p:cNvSpPr>
            <a:spLocks noChangeArrowheads="1"/>
          </p:cNvSpPr>
          <p:nvPr/>
        </p:nvSpPr>
        <p:spPr bwMode="auto">
          <a:xfrm>
            <a:off x="3048000" y="2743200"/>
            <a:ext cx="11430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Push State</a:t>
            </a:r>
            <a:endParaRPr lang="en-US" dirty="0"/>
          </a:p>
        </p:txBody>
      </p:sp>
      <p:sp>
        <p:nvSpPr>
          <p:cNvPr id="12" name="Rectangle 13"/>
          <p:cNvSpPr>
            <a:spLocks noChangeArrowheads="1"/>
          </p:cNvSpPr>
          <p:nvPr/>
        </p:nvSpPr>
        <p:spPr bwMode="auto">
          <a:xfrm>
            <a:off x="3048000" y="4419600"/>
            <a:ext cx="1143000" cy="457200"/>
          </a:xfrm>
          <a:prstGeom prst="rect">
            <a:avLst/>
          </a:prstGeom>
          <a:solidFill>
            <a:srgbClr val="FFC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dirty="0" smtClean="0"/>
              <a:t>Pop State</a:t>
            </a:r>
            <a:endParaRPr lang="en-US" dirty="0"/>
          </a:p>
        </p:txBody>
      </p:sp>
      <p:sp>
        <p:nvSpPr>
          <p:cNvPr id="13" name="Rectangular Callout 12"/>
          <p:cNvSpPr/>
          <p:nvPr/>
        </p:nvSpPr>
        <p:spPr>
          <a:xfrm>
            <a:off x="2590800" y="2133600"/>
            <a:ext cx="1828800" cy="914400"/>
          </a:xfrm>
          <a:prstGeom prst="wedgeRectCallout">
            <a:avLst>
              <a:gd name="adj1" fmla="val -79884"/>
              <a:gd name="adj2" fmla="val 131466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R1 = 3-1 = 2</a:t>
            </a:r>
            <a:endParaRPr lang="fr-BE" dirty="0"/>
          </a:p>
        </p:txBody>
      </p:sp>
      <p:sp>
        <p:nvSpPr>
          <p:cNvPr id="14" name="Rectangular Callout 13"/>
          <p:cNvSpPr/>
          <p:nvPr/>
        </p:nvSpPr>
        <p:spPr>
          <a:xfrm>
            <a:off x="4038600" y="1295400"/>
            <a:ext cx="1828800" cy="914400"/>
          </a:xfrm>
          <a:prstGeom prst="wedgeRectCallout">
            <a:avLst>
              <a:gd name="adj1" fmla="val -79884"/>
              <a:gd name="adj2" fmla="val 131466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Push 2 on stack</a:t>
            </a:r>
            <a:endParaRPr lang="fr-BE" dirty="0"/>
          </a:p>
        </p:txBody>
      </p:sp>
      <p:sp>
        <p:nvSpPr>
          <p:cNvPr id="15" name="Rectangular Callout 14"/>
          <p:cNvSpPr/>
          <p:nvPr/>
        </p:nvSpPr>
        <p:spPr>
          <a:xfrm>
            <a:off x="6934200" y="1905000"/>
            <a:ext cx="1828800" cy="914400"/>
          </a:xfrm>
          <a:prstGeom prst="wedgeRectCallout">
            <a:avLst>
              <a:gd name="adj1" fmla="val -79884"/>
              <a:gd name="adj2" fmla="val 131466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 smtClean="0"/>
              <a:t>NAvail</a:t>
            </a:r>
            <a:r>
              <a:rPr lang="en-US" dirty="0" smtClean="0"/>
              <a:t> is still 3</a:t>
            </a:r>
            <a:endParaRPr lang="fr-BE" dirty="0"/>
          </a:p>
        </p:txBody>
      </p:sp>
      <p:sp>
        <p:nvSpPr>
          <p:cNvPr id="16" name="Rectangular Callout 15"/>
          <p:cNvSpPr/>
          <p:nvPr/>
        </p:nvSpPr>
        <p:spPr>
          <a:xfrm>
            <a:off x="6781800" y="2286000"/>
            <a:ext cx="1828800" cy="914400"/>
          </a:xfrm>
          <a:prstGeom prst="wedgeRectCallout">
            <a:avLst>
              <a:gd name="adj1" fmla="val -79884"/>
              <a:gd name="adj2" fmla="val 131466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R1 = 3+1 = 4</a:t>
            </a:r>
            <a:endParaRPr lang="fr-BE" dirty="0"/>
          </a:p>
        </p:txBody>
      </p:sp>
      <p:sp>
        <p:nvSpPr>
          <p:cNvPr id="17" name="Rectangular Callout 16"/>
          <p:cNvSpPr/>
          <p:nvPr/>
        </p:nvSpPr>
        <p:spPr>
          <a:xfrm>
            <a:off x="7315200" y="2667000"/>
            <a:ext cx="1828800" cy="914400"/>
          </a:xfrm>
          <a:prstGeom prst="wedgeRectCallout">
            <a:avLst>
              <a:gd name="adj1" fmla="val -79884"/>
              <a:gd name="adj2" fmla="val 131466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 smtClean="0"/>
              <a:t>NAvail</a:t>
            </a:r>
            <a:r>
              <a:rPr lang="en-US" dirty="0" smtClean="0"/>
              <a:t> = 4</a:t>
            </a:r>
            <a:endParaRPr lang="fr-BE" dirty="0"/>
          </a:p>
        </p:txBody>
      </p:sp>
      <p:sp>
        <p:nvSpPr>
          <p:cNvPr id="18" name="Rectangular Callout 17"/>
          <p:cNvSpPr/>
          <p:nvPr/>
        </p:nvSpPr>
        <p:spPr>
          <a:xfrm>
            <a:off x="4724400" y="2743200"/>
            <a:ext cx="2133600" cy="1066800"/>
          </a:xfrm>
          <a:prstGeom prst="wedgeRectCallout">
            <a:avLst>
              <a:gd name="adj1" fmla="val -79884"/>
              <a:gd name="adj2" fmla="val 131466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Pop 2 from stack into R1, restoring pre-interrupt value</a:t>
            </a:r>
            <a:endParaRPr lang="fr-BE" dirty="0"/>
          </a:p>
        </p:txBody>
      </p:sp>
      <p:sp>
        <p:nvSpPr>
          <p:cNvPr id="19" name="Rectangular Callout 18"/>
          <p:cNvSpPr/>
          <p:nvPr/>
        </p:nvSpPr>
        <p:spPr>
          <a:xfrm>
            <a:off x="3124200" y="2438400"/>
            <a:ext cx="1828800" cy="914400"/>
          </a:xfrm>
          <a:prstGeom prst="wedgeRectCallout">
            <a:avLst>
              <a:gd name="adj1" fmla="val -79884"/>
              <a:gd name="adj2" fmla="val 131466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 smtClean="0"/>
              <a:t>NAvail</a:t>
            </a:r>
            <a:r>
              <a:rPr lang="en-US" dirty="0" smtClean="0"/>
              <a:t> = 2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11" grpId="0" animBg="1"/>
      <p:bldP spid="12" grpId="0" animBg="1"/>
      <p:bldP spid="13" grpId="0" animBg="1"/>
      <p:bldP spid="14" grpId="0" animBg="1"/>
      <p:bldP spid="15" grpId="0" animBg="1"/>
      <p:bldP spid="16" grpId="0" animBg="1"/>
      <p:bldP spid="17" grpId="0" animBg="1"/>
      <p:bldP spid="18" grpId="0" animBg="1"/>
      <p:bldP spid="19" grpId="0" animBg="1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Effect of interrupts?</a:t>
            </a:r>
            <a:endParaRPr lang="fr-BE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/>
              <a:t>NAvail</a:t>
            </a:r>
            <a:r>
              <a:rPr lang="en-US" dirty="0" smtClean="0"/>
              <a:t> will have the wrong value in it.</a:t>
            </a:r>
          </a:p>
          <a:p>
            <a:pPr lvl="1"/>
            <a:r>
              <a:rPr lang="en-US" dirty="0" smtClean="0"/>
              <a:t>We can forget that we added a character</a:t>
            </a:r>
          </a:p>
          <a:p>
            <a:pPr lvl="1"/>
            <a:r>
              <a:rPr lang="en-US" dirty="0" smtClean="0"/>
              <a:t>With other plausible code sequences we could forget that we removed characters</a:t>
            </a:r>
          </a:p>
          <a:p>
            <a:endParaRPr lang="en-US" dirty="0" smtClean="0"/>
          </a:p>
          <a:p>
            <a:r>
              <a:rPr lang="en-US" dirty="0" smtClean="0"/>
              <a:t>So… reads could return the wrong number of characters and could read data from parts of the buffer that have junk in them!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 easy fix…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Interrupt handler can disable interrupts</a:t>
            </a:r>
          </a:p>
          <a:p>
            <a:pPr lvl="1"/>
            <a:r>
              <a:rPr lang="en-US" dirty="0" smtClean="0"/>
              <a:t>Done with a special hardware instruction accessed from a special kernel function (normal user code can’t execute this instruction or call this kernel function – it isn’t a system call)</a:t>
            </a:r>
          </a:p>
          <a:p>
            <a:pPr lvl="1"/>
            <a:r>
              <a:rPr lang="en-US" dirty="0" smtClean="0"/>
              <a:t>While interrupts are disabled, hardware that needs service will be “waiting” and can hurt performance if used too often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Notice the tension</a:t>
            </a:r>
          </a:p>
          <a:p>
            <a:pPr lvl="1"/>
            <a:r>
              <a:rPr lang="en-US" dirty="0" smtClean="0"/>
              <a:t>Disabling interrupts makes it easier to write correct code</a:t>
            </a:r>
          </a:p>
          <a:p>
            <a:pPr lvl="1"/>
            <a:r>
              <a:rPr lang="en-US" dirty="0" smtClean="0"/>
              <a:t>But we prefer not to disable them if possible, because doing so makes our O/S “less responsive” to I/O events</a:t>
            </a:r>
          </a:p>
          <a:p>
            <a:pPr lvl="1"/>
            <a:r>
              <a:rPr lang="en-US" dirty="0" smtClean="0"/>
              <a:t>Forcing us to think hard: “when </a:t>
            </a:r>
            <a:r>
              <a:rPr lang="en-US" i="1" dirty="0" smtClean="0"/>
              <a:t>must </a:t>
            </a:r>
            <a:r>
              <a:rPr lang="en-US" dirty="0" smtClean="0"/>
              <a:t>I disable them?”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Hardware interrupt “levels”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Rather than have all interrupts blocked, there are usually a few “levels” of interrupts</a:t>
            </a:r>
          </a:p>
          <a:p>
            <a:pPr lvl="1"/>
            <a:r>
              <a:rPr lang="en-US" dirty="0" smtClean="0"/>
              <a:t>Each device has its own associated level</a:t>
            </a:r>
          </a:p>
          <a:p>
            <a:pPr lvl="1"/>
            <a:r>
              <a:rPr lang="en-US" dirty="0" smtClean="0"/>
              <a:t>Illegal instructions, bad memory accesses: top priority</a:t>
            </a:r>
          </a:p>
          <a:p>
            <a:pPr lvl="1"/>
            <a:r>
              <a:rPr lang="en-US" dirty="0" smtClean="0"/>
              <a:t>Then the system clock/timer</a:t>
            </a:r>
          </a:p>
          <a:p>
            <a:pPr lvl="1"/>
            <a:r>
              <a:rPr lang="en-US" dirty="0" smtClean="0"/>
              <a:t>Next, disks and the network – high speed DMA devices</a:t>
            </a:r>
          </a:p>
          <a:p>
            <a:pPr lvl="1"/>
            <a:r>
              <a:rPr lang="en-US" dirty="0" smtClean="0"/>
              <a:t>Then USB stuff: USB memories, keyboard, etc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So if the keyboard driver disables interrupts, it probably only blocks keyboard interrupts – not others</a:t>
            </a:r>
          </a:p>
        </p:txBody>
      </p:sp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This illustrates a bigger issue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Part of the job of the operating system is to maximize concurrency</a:t>
            </a:r>
          </a:p>
          <a:p>
            <a:pPr lvl="1"/>
            <a:r>
              <a:rPr lang="en-US" dirty="0" smtClean="0"/>
              <a:t>Having more things happening at once means that more work is getting done</a:t>
            </a:r>
          </a:p>
          <a:p>
            <a:pPr lvl="1"/>
            <a:r>
              <a:rPr lang="en-US" dirty="0" smtClean="0"/>
              <a:t>Overlapping I/O with computation is just one example of concurrency… we’ll see many others</a:t>
            </a:r>
          </a:p>
          <a:p>
            <a:r>
              <a:rPr lang="en-US" dirty="0" smtClean="0"/>
              <a:t>Allowing concurrency creates a risk that concurrent events will interfere with one-another (bugs)</a:t>
            </a:r>
          </a:p>
          <a:p>
            <a:r>
              <a:rPr lang="en-US" dirty="0" smtClean="0"/>
              <a:t>Can temporarily disallow concurrency, but this will slow the computer down (defeating the purpose)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Definition: A </a:t>
            </a:r>
            <a:r>
              <a:rPr lang="en-US" i="1" dirty="0" smtClean="0"/>
              <a:t>race condition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We say that code contains a </a:t>
            </a:r>
            <a:r>
              <a:rPr lang="en-US" i="1" dirty="0" smtClean="0"/>
              <a:t>race condition </a:t>
            </a:r>
            <a:r>
              <a:rPr lang="en-US" dirty="0" smtClean="0"/>
              <a:t>if:</a:t>
            </a:r>
          </a:p>
          <a:p>
            <a:pPr lvl="1"/>
            <a:r>
              <a:rPr lang="en-US" dirty="0" smtClean="0"/>
              <a:t>We are executing a fragment of code</a:t>
            </a:r>
          </a:p>
          <a:p>
            <a:pPr lvl="1"/>
            <a:r>
              <a:rPr lang="en-US" dirty="0" smtClean="0"/>
              <a:t>Correctness of the outcome depends on whether or not some other concurrent event occurs before we finish the fragment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Our example illustrated a race condition between the </a:t>
            </a:r>
            <a:r>
              <a:rPr lang="en-US" b="1" dirty="0" err="1" smtClean="0"/>
              <a:t>ReadInput</a:t>
            </a:r>
            <a:r>
              <a:rPr lang="en-US" dirty="0" smtClean="0"/>
              <a:t> system call and the </a:t>
            </a:r>
            <a:r>
              <a:rPr lang="en-US" b="1" dirty="0" smtClean="0"/>
              <a:t>Interrupt</a:t>
            </a:r>
            <a:r>
              <a:rPr lang="en-US" dirty="0" smtClean="0"/>
              <a:t> handler</a:t>
            </a:r>
          </a:p>
          <a:p>
            <a:pPr lvl="1"/>
            <a:r>
              <a:rPr lang="en-US" dirty="0" smtClean="0"/>
              <a:t>Disabling interrupts during </a:t>
            </a:r>
            <a:r>
              <a:rPr lang="en-US" dirty="0" err="1" smtClean="0"/>
              <a:t>ReadInput</a:t>
            </a:r>
            <a:r>
              <a:rPr lang="en-US" dirty="0" smtClean="0"/>
              <a:t> would be one way of eliminating the race condition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Road Map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Looking at the next few weeks</a:t>
            </a:r>
          </a:p>
          <a:p>
            <a:pPr lvl="1"/>
            <a:r>
              <a:rPr lang="en-US" dirty="0" smtClean="0"/>
              <a:t>We’ll be exploring ways of dealing with problems such as race conditions (there are several such problems)</a:t>
            </a:r>
          </a:p>
          <a:p>
            <a:pPr lvl="1"/>
            <a:r>
              <a:rPr lang="en-US" dirty="0" smtClean="0"/>
              <a:t>They arise within the O/S, for example in interrupt handlers, but also in </a:t>
            </a:r>
            <a:r>
              <a:rPr lang="en-US" i="1" dirty="0" smtClean="0"/>
              <a:t>multi-threaded applications</a:t>
            </a:r>
            <a:endParaRPr lang="en-US" dirty="0" smtClean="0"/>
          </a:p>
          <a:p>
            <a:r>
              <a:rPr lang="en-US" dirty="0" smtClean="0"/>
              <a:t>To understand these issues, we’ll need to understand the “abstraction” of a program running in an O/S</a:t>
            </a:r>
          </a:p>
          <a:p>
            <a:pPr lvl="1"/>
            <a:r>
              <a:rPr lang="en-US" dirty="0" smtClean="0"/>
              <a:t>First, explore the “process abstraction”</a:t>
            </a:r>
          </a:p>
          <a:p>
            <a:pPr lvl="1"/>
            <a:r>
              <a:rPr lang="en-US" dirty="0" smtClean="0"/>
              <a:t>Then, revisit race conditions in this context</a:t>
            </a:r>
          </a:p>
          <a:p>
            <a:pPr lvl="1"/>
            <a:r>
              <a:rPr lang="en-US" dirty="0" smtClean="0"/>
              <a:t>Learn to build safe, concurrent code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165</TotalTime>
  <Words>2542</Words>
  <Application>Microsoft Office PowerPoint</Application>
  <PresentationFormat>On-screen Show (4:3)</PresentationFormat>
  <Paragraphs>539</Paragraphs>
  <Slides>48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48</vt:i4>
      </vt:variant>
    </vt:vector>
  </HeadingPairs>
  <TitlesOfParts>
    <vt:vector size="49" baseType="lpstr">
      <vt:lpstr>Flow</vt:lpstr>
      <vt:lpstr>Architecture Review</vt:lpstr>
      <vt:lpstr>Computer System Architecture</vt:lpstr>
      <vt:lpstr>I/O operations</vt:lpstr>
      <vt:lpstr>Accessing I/O Devices</vt:lpstr>
      <vt:lpstr>Building a Keyboard Controller</vt:lpstr>
      <vt:lpstr>Building a Keyboard Controller</vt:lpstr>
      <vt:lpstr>Building a Keyboard Controller</vt:lpstr>
      <vt:lpstr>Building a Keyboard Controller</vt:lpstr>
      <vt:lpstr>Building a Keyboard Controller</vt:lpstr>
      <vt:lpstr>Interrupts</vt:lpstr>
      <vt:lpstr>Handling Multiple Devices</vt:lpstr>
      <vt:lpstr>How does I/O work?</vt:lpstr>
      <vt:lpstr>Direct Memory Access (DMA)</vt:lpstr>
      <vt:lpstr>Example I/O</vt:lpstr>
      <vt:lpstr>Interrupts (very important!)</vt:lpstr>
      <vt:lpstr>Interrupt Timeline</vt:lpstr>
      <vt:lpstr>Traps and Exceptions</vt:lpstr>
      <vt:lpstr>Why Protection?</vt:lpstr>
      <vt:lpstr>Preventing Runaway Programs</vt:lpstr>
      <vt:lpstr>Protecting Memory</vt:lpstr>
      <vt:lpstr>Virtual Memory / Segmentation</vt:lpstr>
      <vt:lpstr>Protected Instructions</vt:lpstr>
      <vt:lpstr>Dual-Mode Operation</vt:lpstr>
      <vt:lpstr>Crossing Protection Boundaries</vt:lpstr>
      <vt:lpstr>System Calls</vt:lpstr>
      <vt:lpstr>Why APIs?</vt:lpstr>
      <vt:lpstr>Reducing System Call Overhead</vt:lpstr>
      <vt:lpstr>SideBar: Real System Have Holes</vt:lpstr>
      <vt:lpstr>Back to Protection Boundaries</vt:lpstr>
      <vt:lpstr>Interrupts… same idea</vt:lpstr>
      <vt:lpstr>How interrupts work</vt:lpstr>
      <vt:lpstr>Interrupts vs. Procedure Call</vt:lpstr>
      <vt:lpstr>Making it real</vt:lpstr>
      <vt:lpstr>Implementing a queue</vt:lpstr>
      <vt:lpstr>A circular structure</vt:lpstr>
      <vt:lpstr>A circular structure</vt:lpstr>
      <vt:lpstr>Code fragments</vt:lpstr>
      <vt:lpstr>A bug!</vt:lpstr>
      <vt:lpstr>Assembly code</vt:lpstr>
      <vt:lpstr>A bear walks into a bar.   Where does it sit?</vt:lpstr>
      <vt:lpstr>Assembly code</vt:lpstr>
      <vt:lpstr>Example: NAvail initially 3</vt:lpstr>
      <vt:lpstr>Effect of interrupts?</vt:lpstr>
      <vt:lpstr>An easy fix…</vt:lpstr>
      <vt:lpstr>Hardware interrupt “levels”</vt:lpstr>
      <vt:lpstr>This illustrates a bigger issue</vt:lpstr>
      <vt:lpstr>Definition: A race condition</vt:lpstr>
      <vt:lpstr>Road Map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More Background…  then some of the real stuff..</dc:title>
  <dc:creator>ken</dc:creator>
  <cp:lastModifiedBy>Ken Birman</cp:lastModifiedBy>
  <cp:revision>24</cp:revision>
  <dcterms:created xsi:type="dcterms:W3CDTF">2006-08-16T00:00:00Z</dcterms:created>
  <dcterms:modified xsi:type="dcterms:W3CDTF">2009-01-22T17:02:02Z</dcterms:modified>
</cp:coreProperties>
</file>