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s/slide29.xml" ContentType="application/vnd.openxmlformats-officedocument.presentationml.slide+xml"/>
  <Override PartName="/ppt/slides/slide38.xml" ContentType="application/vnd.openxmlformats-officedocument.presentationml.slide+xml"/>
  <Override PartName="/ppt/slides/slide47.xml" ContentType="application/vnd.openxmlformats-officedocument.presentationml.slide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s/slide27.xml" ContentType="application/vnd.openxmlformats-officedocument.presentationml.slide+xml"/>
  <Override PartName="/ppt/slides/slide36.xml" ContentType="application/vnd.openxmlformats-officedocument.presentationml.slide+xml"/>
  <Override PartName="/ppt/slides/slide45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slides/slide25.xml" ContentType="application/vnd.openxmlformats-officedocument.presentationml.slide+xml"/>
  <Override PartName="/ppt/slides/slide34.xml" ContentType="application/vnd.openxmlformats-officedocument.presentationml.slide+xml"/>
  <Override PartName="/ppt/slides/slide43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Default Extension="wmf" ContentType="image/x-wmf"/>
  <Default Extension="rels" ContentType="application/vnd.openxmlformats-package.relationships+xml"/>
  <Default Extension="xml" ContentType="application/xml"/>
  <Override PartName="/ppt/slides/slide14.xml" ContentType="application/vnd.openxmlformats-officedocument.presentationml.slide+xml"/>
  <Override PartName="/ppt/slides/slide23.xml" ContentType="application/vnd.openxmlformats-officedocument.presentationml.slide+xml"/>
  <Override PartName="/ppt/slides/slide32.xml" ContentType="application/vnd.openxmlformats-officedocument.presentationml.slide+xml"/>
  <Override PartName="/ppt/slides/slide41.xml" ContentType="application/vnd.openxmlformats-officedocument.presentationml.slide+xml"/>
  <Override PartName="/ppt/theme/themeOverride1.xml" ContentType="application/vnd.openxmlformats-officedocument.themeOverride+xml"/>
  <Override PartName="/ppt/slides/slide10.xml" ContentType="application/vnd.openxmlformats-officedocument.presentationml.slide+xml"/>
  <Override PartName="/ppt/slides/slide12.xml" ContentType="application/vnd.openxmlformats-officedocument.presentationml.slide+xml"/>
  <Override PartName="/ppt/slides/slide21.xml" ContentType="application/vnd.openxmlformats-officedocument.presentationml.slide+xml"/>
  <Override PartName="/ppt/slides/slide30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s/slide28.xml" ContentType="application/vnd.openxmlformats-officedocument.presentationml.slide+xml"/>
  <Override PartName="/ppt/slides/slide39.xml" ContentType="application/vnd.openxmlformats-officedocument.presentationml.slide+xml"/>
  <Override PartName="/ppt/slides/slide48.xml" ContentType="application/vnd.openxmlformats-officedocument.presentationml.slide+xml"/>
  <Override PartName="/ppt/slideLayouts/slideLayout7.xml" ContentType="application/vnd.openxmlformats-officedocument.presentationml.slideLayout+xml"/>
  <Default Extension="png" ContentType="image/png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26.xml" ContentType="application/vnd.openxmlformats-officedocument.presentationml.slide+xml"/>
  <Override PartName="/ppt/slides/slide37.xml" ContentType="application/vnd.openxmlformats-officedocument.presentationml.slide+xml"/>
  <Override PartName="/ppt/slides/slide46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s/slide24.xml" ContentType="application/vnd.openxmlformats-officedocument.presentationml.slide+xml"/>
  <Override PartName="/ppt/slides/slide33.xml" ContentType="application/vnd.openxmlformats-officedocument.presentationml.slide+xml"/>
  <Override PartName="/ppt/slides/slide35.xml" ContentType="application/vnd.openxmlformats-officedocument.presentationml.slide+xml"/>
  <Override PartName="/ppt/slides/slide44.xml" ContentType="application/vnd.openxmlformats-officedocument.presentationml.slide+xml"/>
  <Default Extension="jpeg" ContentType="image/jpeg"/>
  <Override PartName="/ppt/slideLayouts/slideLayout3.xml" ContentType="application/vnd.openxmlformats-officedocument.presentationml.slideLayout+xml"/>
  <Default Extension="emf" ContentType="image/x-emf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22.xml" ContentType="application/vnd.openxmlformats-officedocument.presentationml.slide+xml"/>
  <Override PartName="/ppt/slides/slide31.xml" ContentType="application/vnd.openxmlformats-officedocument.presentationml.slide+xml"/>
  <Override PartName="/ppt/slides/slide42.xml" ContentType="application/vnd.openxmlformats-officedocument.presentationml.slide+xml"/>
  <Override PartName="/ppt/slideLayouts/slideLayout1.xml" ContentType="application/vnd.openxmlformats-officedocument.presentationml.slideLayout+xml"/>
  <Override PartName="/ppt/theme/themeOverride2.xml" ContentType="application/vnd.openxmlformats-officedocument.themeOverride+xml"/>
  <Override PartName="/docProps/app.xml" ContentType="application/vnd.openxmlformats-officedocument.extended-properties+xml"/>
  <Override PartName="/ppt/slides/slide11.xml" ContentType="application/vnd.openxmlformats-officedocument.presentationml.slide+xml"/>
  <Override PartName="/ppt/slides/slide20.xml" ContentType="application/vnd.openxmlformats-officedocument.presentationml.slide+xml"/>
  <Override PartName="/ppt/slides/slide40.xml" ContentType="application/vnd.openxmlformats-officedocument.presentationml.slide+xml"/>
  <Override PartName="/ppt/slideLayouts/slideLayout12.xml" ContentType="application/vnd.openxmlformats-officedocument.presentationml.slideLayout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1" r:id="rId1"/>
  </p:sldMasterIdLst>
  <p:sldIdLst>
    <p:sldId id="256" r:id="rId2"/>
    <p:sldId id="257" r:id="rId3"/>
    <p:sldId id="261" r:id="rId4"/>
    <p:sldId id="259" r:id="rId5"/>
    <p:sldId id="262" r:id="rId6"/>
    <p:sldId id="260" r:id="rId7"/>
    <p:sldId id="264" r:id="rId8"/>
    <p:sldId id="265" r:id="rId9"/>
    <p:sldId id="290" r:id="rId10"/>
    <p:sldId id="283" r:id="rId11"/>
    <p:sldId id="310" r:id="rId12"/>
    <p:sldId id="312" r:id="rId13"/>
    <p:sldId id="313" r:id="rId14"/>
    <p:sldId id="314" r:id="rId15"/>
    <p:sldId id="315" r:id="rId16"/>
    <p:sldId id="316" r:id="rId17"/>
    <p:sldId id="317" r:id="rId18"/>
    <p:sldId id="318" r:id="rId19"/>
    <p:sldId id="319" r:id="rId20"/>
    <p:sldId id="320" r:id="rId21"/>
    <p:sldId id="321" r:id="rId22"/>
    <p:sldId id="322" r:id="rId23"/>
    <p:sldId id="324" r:id="rId24"/>
    <p:sldId id="323" r:id="rId25"/>
    <p:sldId id="325" r:id="rId26"/>
    <p:sldId id="284" r:id="rId27"/>
    <p:sldId id="268" r:id="rId28"/>
    <p:sldId id="285" r:id="rId29"/>
    <p:sldId id="286" r:id="rId30"/>
    <p:sldId id="287" r:id="rId31"/>
    <p:sldId id="266" r:id="rId32"/>
    <p:sldId id="267" r:id="rId33"/>
    <p:sldId id="269" r:id="rId34"/>
    <p:sldId id="270" r:id="rId35"/>
    <p:sldId id="273" r:id="rId36"/>
    <p:sldId id="274" r:id="rId37"/>
    <p:sldId id="291" r:id="rId38"/>
    <p:sldId id="271" r:id="rId39"/>
    <p:sldId id="275" r:id="rId40"/>
    <p:sldId id="289" r:id="rId41"/>
    <p:sldId id="276" r:id="rId42"/>
    <p:sldId id="277" r:id="rId43"/>
    <p:sldId id="279" r:id="rId44"/>
    <p:sldId id="280" r:id="rId45"/>
    <p:sldId id="288" r:id="rId46"/>
    <p:sldId id="281" r:id="rId47"/>
    <p:sldId id="282" r:id="rId48"/>
    <p:sldId id="278" r:id="rId49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00FF"/>
    <a:srgbClr val="FFFF00"/>
    <a:srgbClr val="065093"/>
    <a:srgbClr val="FF0000"/>
  </p:clrMru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>
        <p:scale>
          <a:sx n="75" d="100"/>
          <a:sy n="75" d="100"/>
        </p:scale>
        <p:origin x="-792" y="-118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8" Type="http://schemas.openxmlformats.org/officeDocument/2006/relationships/slide" Target="slides/slide7.xml"/><Relationship Id="rId51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hemeOverride" Target="../theme/themeOverride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hemeOverride" Target="../theme/themeOverride2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8"/>
          <p:cNvSpPr>
            <a:spLocks noGrp="1"/>
          </p:cNvSpPr>
          <p:nvPr>
            <p:ph type="ctrTitle"/>
          </p:nvPr>
        </p:nvSpPr>
        <p:spPr>
          <a:xfrm>
            <a:off x="533400" y="1371600"/>
            <a:ext cx="7851648" cy="1828800"/>
          </a:xfrm>
          <a:ln>
            <a:noFill/>
          </a:ln>
        </p:spPr>
        <p:txBody>
          <a:bodyPr tIns="0" rIns="18288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  <a:contourClr>
                <a:schemeClr val="tx2"/>
              </a:contourClr>
            </a:sp3d>
          </a:bodyPr>
          <a:lstStyle>
            <a:lvl1pPr algn="r" rtl="0">
              <a:spcBef>
                <a:spcPct val="0"/>
              </a:spcBef>
              <a:buNone/>
              <a:defRPr sz="5600" b="1">
                <a:ln>
                  <a:noFill/>
                </a:ln>
                <a:solidFill>
                  <a:schemeClr val="accent3">
                    <a:tint val="90000"/>
                    <a:satMod val="120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17" name="Subtitle 16"/>
          <p:cNvSpPr>
            <a:spLocks noGrp="1"/>
          </p:cNvSpPr>
          <p:nvPr>
            <p:ph type="subTitle" idx="1"/>
          </p:nvPr>
        </p:nvSpPr>
        <p:spPr>
          <a:xfrm>
            <a:off x="533400" y="3228536"/>
            <a:ext cx="7854696" cy="1752600"/>
          </a:xfrm>
        </p:spPr>
        <p:txBody>
          <a:bodyPr lIns="0" rIns="18288"/>
          <a:lstStyle>
            <a:lvl1pPr marL="0" marR="45720" indent="0" algn="r">
              <a:buNone/>
              <a:defRPr>
                <a:solidFill>
                  <a:schemeClr val="tx1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29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18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09D84F4-1955-48AC-AD76-676461B8FC8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9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21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1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2A7F88D-A34A-41D9-9BC6-903D88F81F70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0352" y="1316736"/>
            <a:ext cx="7772400" cy="1362456"/>
          </a:xfrm>
          <a:ln>
            <a:noFill/>
          </a:ln>
        </p:spPr>
        <p:txBody>
          <a:bodyPr tIns="0">
            <a:no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</a:sp3d>
          </a:bodyPr>
          <a:lstStyle>
            <a:lvl1pPr algn="l" rtl="0">
              <a:spcBef>
                <a:spcPct val="0"/>
              </a:spcBef>
              <a:buNone/>
              <a:defRPr lang="en-US" sz="5600" b="1" cap="none" baseline="0" dirty="0">
                <a:ln w="635">
                  <a:noFill/>
                </a:ln>
                <a:solidFill>
                  <a:schemeClr val="accent4">
                    <a:tint val="90000"/>
                    <a:satMod val="125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30352" y="2704664"/>
            <a:ext cx="7772400" cy="1509712"/>
          </a:xfrm>
        </p:spPr>
        <p:txBody>
          <a:bodyPr lIns="45720" rIns="45720"/>
          <a:lstStyle>
            <a:lvl1pPr marL="0" indent="0">
              <a:buNone/>
              <a:defRPr sz="22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F04B7EA-6F4C-4813-99DA-6925373F81F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9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21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1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422E2F4-E2E9-47D7-AA83-05076BE0158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855248"/>
            <a:ext cx="4040188" cy="659352"/>
          </a:xfrm>
        </p:spPr>
        <p:txBody>
          <a:bodyPr lIns="45720" tIns="0" rIns="45720" bIns="0" anchor="ctr">
            <a:noAutofit/>
          </a:bodyPr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45025" y="1859757"/>
            <a:ext cx="4041775" cy="654843"/>
          </a:xfrm>
        </p:spPr>
        <p:txBody>
          <a:bodyPr lIns="45720" tIns="0" rIns="45720" bIns="0" anchor="ctr"/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2514600"/>
            <a:ext cx="4040188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514600"/>
            <a:ext cx="4041775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9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Footer Placeholder 21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1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5176738-C222-49C4-B4B6-4895F26C824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305800" cy="1143000"/>
          </a:xfrm>
        </p:spPr>
        <p:txBody>
          <a:bodyPr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contourClr>
                <a:schemeClr val="tx2"/>
              </a:contourClr>
            </a:sp3d>
          </a:bodyPr>
          <a:lstStyle>
            <a:lvl1pPr algn="l" rtl="0">
              <a:spcBef>
                <a:spcPct val="0"/>
              </a:spcBef>
              <a:buNone/>
              <a:defRPr sz="50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9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Footer Placeholder 21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1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00D24FA-EA78-480E-8EEB-625AC9D739D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9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Footer Placeholder 21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1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5531A03-D8AD-4E25-A07D-E521E06D5DD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514352"/>
            <a:ext cx="2743200" cy="1162050"/>
          </a:xfrm>
        </p:spPr>
        <p:txBody>
          <a:bodyPr>
            <a:noAutofit/>
          </a:bodyPr>
          <a:lstStyle>
            <a:lvl1pPr algn="l" rtl="0">
              <a:spcBef>
                <a:spcPct val="0"/>
              </a:spcBef>
              <a:buNone/>
              <a:defRPr sz="26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685800" y="1676400"/>
            <a:ext cx="2743200" cy="4572000"/>
          </a:xfrm>
        </p:spPr>
        <p:txBody>
          <a:bodyPr lIns="18288" rIns="18288"/>
          <a:lstStyle>
            <a:lvl1pPr marL="0" indent="0" algn="l">
              <a:buNone/>
              <a:defRPr sz="1400"/>
            </a:lvl1pPr>
            <a:lvl2pPr indent="0" algn="l">
              <a:buNone/>
              <a:defRPr sz="1200"/>
            </a:lvl2pPr>
            <a:lvl3pPr indent="0" algn="l">
              <a:buNone/>
              <a:defRPr sz="1000"/>
            </a:lvl3pPr>
            <a:lvl4pPr indent="0" algn="l">
              <a:buNone/>
              <a:defRPr sz="900"/>
            </a:lvl4pPr>
            <a:lvl5pPr indent="0" algn="l">
              <a:buNone/>
              <a:defRPr sz="900"/>
            </a:lvl5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3575050" y="1676400"/>
            <a:ext cx="5111750" cy="4572000"/>
          </a:xfrm>
        </p:spPr>
        <p:txBody>
          <a:bodyPr tIns="0"/>
          <a:lstStyle>
            <a:lvl1pPr>
              <a:defRPr sz="2800"/>
            </a:lvl1pPr>
            <a:lvl2pPr>
              <a:defRPr sz="2600"/>
            </a:lvl2pPr>
            <a:lvl3pPr>
              <a:defRPr sz="2400"/>
            </a:lvl3pPr>
            <a:lvl4pPr>
              <a:defRPr sz="2000"/>
            </a:lvl4pPr>
            <a:lvl5pPr>
              <a:defRPr sz="1800"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9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21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1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F9D18A7-3DB5-47ED-A05A-1A7134C9C50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Snip and Round Single Corner Rectangle 4"/>
          <p:cNvSpPr/>
          <p:nvPr/>
        </p:nvSpPr>
        <p:spPr>
          <a:xfrm rot="420000" flipV="1">
            <a:off x="3165475" y="1108075"/>
            <a:ext cx="5257800" cy="4114800"/>
          </a:xfrm>
          <a:prstGeom prst="snipRoundRect">
            <a:avLst>
              <a:gd name="adj1" fmla="val 0"/>
              <a:gd name="adj2" fmla="val 3646"/>
            </a:avLst>
          </a:prstGeom>
          <a:solidFill>
            <a:srgbClr val="FFFFFF"/>
          </a:solidFill>
          <a:ln w="3175" cap="rnd" cmpd="sng" algn="ctr">
            <a:solidFill>
              <a:srgbClr val="C0C0C0"/>
            </a:solidFill>
            <a:prstDash val="solid"/>
          </a:ln>
          <a:effectLst>
            <a:outerShdw blurRad="63500" dist="38500" dir="7500000" sx="98500" sy="100080" kx="100000" algn="tl" rotWithShape="0">
              <a:srgbClr val="000000">
                <a:alpha val="25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6" name="Right Triangle 5"/>
          <p:cNvSpPr/>
          <p:nvPr/>
        </p:nvSpPr>
        <p:spPr>
          <a:xfrm rot="420000" flipV="1">
            <a:off x="8004175" y="5359400"/>
            <a:ext cx="155575" cy="155575"/>
          </a:xfrm>
          <a:prstGeom prst="rtTriangle">
            <a:avLst/>
          </a:prstGeom>
          <a:solidFill>
            <a:srgbClr val="FFFFFF"/>
          </a:solidFill>
          <a:ln w="12700" cap="flat" cmpd="sng" algn="ctr">
            <a:solidFill>
              <a:srgbClr val="FFFFFF"/>
            </a:solidFill>
            <a:prstDash val="solid"/>
            <a:bevel/>
          </a:ln>
          <a:effectLst>
            <a:outerShdw blurRad="19685" dist="6350" dir="12900000" algn="tl" rotWithShape="0">
              <a:srgbClr val="000000">
                <a:alpha val="47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7" name="Freeform 6"/>
          <p:cNvSpPr>
            <a:spLocks/>
          </p:cNvSpPr>
          <p:nvPr/>
        </p:nvSpPr>
        <p:spPr bwMode="auto">
          <a:xfrm flipV="1">
            <a:off x="-9525" y="5816600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/>
          <a:lstStyle/>
          <a:p>
            <a:pPr>
              <a:defRPr/>
            </a:pPr>
            <a:endParaRPr lang="en-US">
              <a:latin typeface="+mn-lt"/>
            </a:endParaRPr>
          </a:p>
        </p:txBody>
      </p:sp>
      <p:sp>
        <p:nvSpPr>
          <p:cNvPr id="8" name="Freeform 7"/>
          <p:cNvSpPr>
            <a:spLocks/>
          </p:cNvSpPr>
          <p:nvPr/>
        </p:nvSpPr>
        <p:spPr bwMode="auto">
          <a:xfrm flipV="1">
            <a:off x="4381500" y="6219825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/>
          <a:lstStyle/>
          <a:p>
            <a:pPr>
              <a:defRPr/>
            </a:pPr>
            <a:endParaRPr lang="en-US">
              <a:latin typeface="+mn-lt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1176996"/>
            <a:ext cx="2212848" cy="1582621"/>
          </a:xfrm>
        </p:spPr>
        <p:txBody>
          <a:bodyPr lIns="45720" rIns="45720" bIns="45720"/>
          <a:lstStyle>
            <a:lvl1pPr algn="l">
              <a:buNone/>
              <a:defRPr sz="2000" b="1">
                <a:solidFill>
                  <a:schemeClr val="tx2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0" y="2828785"/>
            <a:ext cx="2209800" cy="2179320"/>
          </a:xfrm>
        </p:spPr>
        <p:txBody>
          <a:bodyPr lIns="64008" rIns="45720"/>
          <a:lstStyle>
            <a:lvl1pPr marL="0" indent="0" algn="l">
              <a:spcBef>
                <a:spcPts val="250"/>
              </a:spcBef>
              <a:buFontTx/>
              <a:buNone/>
              <a:defRPr sz="13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 rot="420000">
            <a:off x="3485793" y="1199517"/>
            <a:ext cx="4617720" cy="3931920"/>
          </a:xfrm>
          <a:prstGeom prst="rect">
            <a:avLst/>
          </a:prstGeom>
          <a:solidFill>
            <a:schemeClr val="bg2"/>
          </a:solidFill>
          <a:ln w="3000" cap="rnd">
            <a:solidFill>
              <a:srgbClr val="C0C0C0"/>
            </a:solidFill>
            <a:round/>
          </a:ln>
          <a:effectLst/>
        </p:spPr>
        <p:txBody>
          <a:bodyPr>
            <a:normAutofit/>
          </a:bodyPr>
          <a:lstStyle>
            <a:lvl1pPr marL="0" indent="0">
              <a:buNone/>
              <a:defRPr sz="3200"/>
            </a:lvl1pPr>
          </a:lstStyle>
          <a:p>
            <a:pPr lvl="0"/>
            <a:r>
              <a:rPr lang="en-US" noProof="0" smtClean="0"/>
              <a:t>Click icon to add picture</a:t>
            </a:r>
            <a:endParaRPr lang="en-US" noProof="0" dirty="0"/>
          </a:p>
        </p:txBody>
      </p:sp>
      <p:sp>
        <p:nvSpPr>
          <p:cNvPr id="9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1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077200" y="6356350"/>
            <a:ext cx="609600" cy="3651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EA5147E-CDFF-496B-8D17-52AD88A2F39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9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21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1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BBE6B89-947F-40D2-9C8B-7EFEF95669B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914401"/>
            <a:ext cx="2057400" cy="5211763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914401"/>
            <a:ext cx="6019800" cy="5211763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9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21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1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E28246C-FB3C-4A7F-9548-07878C9A04C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>
  <p:cSld name="Title, Text,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fr-BE"/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r-BE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r-BE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57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6553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8122118-9046-4631-8A97-2169BFB72AA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Freeform 6"/>
          <p:cNvSpPr>
            <a:spLocks/>
          </p:cNvSpPr>
          <p:nvPr/>
        </p:nvSpPr>
        <p:spPr bwMode="auto">
          <a:xfrm>
            <a:off x="-9525" y="-7938"/>
            <a:ext cx="9163050" cy="1041401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/>
          <a:lstStyle/>
          <a:p>
            <a:pPr>
              <a:defRPr/>
            </a:pPr>
            <a:endParaRPr lang="en-US">
              <a:latin typeface="+mn-lt"/>
            </a:endParaRPr>
          </a:p>
        </p:txBody>
      </p:sp>
      <p:sp>
        <p:nvSpPr>
          <p:cNvPr id="8" name="Freeform 7"/>
          <p:cNvSpPr>
            <a:spLocks/>
          </p:cNvSpPr>
          <p:nvPr/>
        </p:nvSpPr>
        <p:spPr bwMode="auto">
          <a:xfrm>
            <a:off x="4381500" y="-7938"/>
            <a:ext cx="4762500" cy="638176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/>
          <a:lstStyle/>
          <a:p>
            <a:pPr>
              <a:defRPr/>
            </a:pPr>
            <a:endParaRPr lang="en-US">
              <a:latin typeface="+mn-lt"/>
            </a:endParaRPr>
          </a:p>
        </p:txBody>
      </p:sp>
      <p:sp>
        <p:nvSpPr>
          <p:cNvPr id="1028" name="Title Placeholder 8"/>
          <p:cNvSpPr>
            <a:spLocks noGrp="1"/>
          </p:cNvSpPr>
          <p:nvPr>
            <p:ph type="title"/>
          </p:nvPr>
        </p:nvSpPr>
        <p:spPr bwMode="auto">
          <a:xfrm>
            <a:off x="457200" y="704850"/>
            <a:ext cx="82296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0" tIns="45720" rIns="0" bIns="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9" name="Text Placeholder 29"/>
          <p:cNvSpPr>
            <a:spLocks noGrp="1"/>
          </p:cNvSpPr>
          <p:nvPr>
            <p:ph type="body" idx="1"/>
          </p:nvPr>
        </p:nvSpPr>
        <p:spPr bwMode="auto">
          <a:xfrm>
            <a:off x="457200" y="1935163"/>
            <a:ext cx="8229600" cy="43894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22" name="Footer Placeholder 21"/>
          <p:cNvSpPr>
            <a:spLocks noGrp="1"/>
          </p:cNvSpPr>
          <p:nvPr>
            <p:ph type="ftr" sz="quarter" idx="3"/>
          </p:nvPr>
        </p:nvSpPr>
        <p:spPr>
          <a:xfrm>
            <a:off x="2667000" y="6356350"/>
            <a:ext cx="33528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8" name="Slide Number Placeholder 17"/>
          <p:cNvSpPr>
            <a:spLocks noGrp="1"/>
          </p:cNvSpPr>
          <p:nvPr>
            <p:ph type="sldNum" sz="quarter" idx="4"/>
          </p:nvPr>
        </p:nvSpPr>
        <p:spPr>
          <a:xfrm>
            <a:off x="7924800" y="6356350"/>
            <a:ext cx="7620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r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pPr>
              <a:defRPr/>
            </a:pPr>
            <a:fld id="{C1873584-E345-4AB8-9711-9C902191CB6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  <p:grpSp>
        <p:nvGrpSpPr>
          <p:cNvPr id="1033" name="Group 1"/>
          <p:cNvGrpSpPr>
            <a:grpSpLocks/>
          </p:cNvGrpSpPr>
          <p:nvPr/>
        </p:nvGrpSpPr>
        <p:grpSpPr bwMode="auto">
          <a:xfrm>
            <a:off x="-19050" y="203200"/>
            <a:ext cx="9180513" cy="647700"/>
            <a:chOff x="-19045" y="216550"/>
            <a:chExt cx="9180548" cy="649224"/>
          </a:xfrm>
        </p:grpSpPr>
        <p:sp>
          <p:nvSpPr>
            <p:cNvPr id="12" name="Freeform 11"/>
            <p:cNvSpPr>
              <a:spLocks/>
            </p:cNvSpPr>
            <p:nvPr/>
          </p:nvSpPr>
          <p:spPr bwMode="auto">
            <a:xfrm rot="21435692">
              <a:off x="-19045" y="216550"/>
              <a:ext cx="9163050" cy="649224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966"/>
                </a:cxn>
                <a:cxn ang="0">
                  <a:pos x="1608" y="282"/>
                </a:cxn>
                <a:cxn ang="0">
                  <a:pos x="4110" y="1008"/>
                </a:cxn>
                <a:cxn ang="0">
                  <a:pos x="5772" y="0"/>
                </a:cxn>
              </a:cxnLst>
              <a:rect l="0" t="0" r="0" b="0"/>
              <a:pathLst>
                <a:path w="5772" h="1055">
                  <a:moveTo>
                    <a:pt x="0" y="966"/>
                  </a:moveTo>
                  <a:cubicBezTo>
                    <a:pt x="282" y="738"/>
                    <a:pt x="923" y="275"/>
                    <a:pt x="1608" y="282"/>
                  </a:cubicBezTo>
                  <a:cubicBezTo>
                    <a:pt x="2293" y="289"/>
                    <a:pt x="3416" y="1055"/>
                    <a:pt x="4110" y="1008"/>
                  </a:cubicBezTo>
                  <a:cubicBezTo>
                    <a:pt x="4804" y="961"/>
                    <a:pt x="5426" y="210"/>
                    <a:pt x="5772" y="0"/>
                  </a:cubicBezTo>
                </a:path>
              </a:pathLst>
            </a:custGeom>
            <a:noFill/>
            <a:ln w="10795" cap="flat" cmpd="sng" algn="ctr">
              <a:gradFill>
                <a:gsLst>
                  <a:gs pos="74000">
                    <a:schemeClr val="accent3">
                      <a:shade val="75000"/>
                    </a:schemeClr>
                  </a:gs>
                  <a:gs pos="86000">
                    <a:schemeClr val="tx1">
                      <a:alpha val="29000"/>
                    </a:schemeClr>
                  </a:gs>
                  <a:gs pos="16000">
                    <a:schemeClr val="accent2">
                      <a:shade val="75000"/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13" name="Freeform 12"/>
            <p:cNvSpPr>
              <a:spLocks/>
            </p:cNvSpPr>
            <p:nvPr/>
          </p:nvSpPr>
          <p:spPr bwMode="auto">
            <a:xfrm rot="21435692">
              <a:off x="-14309" y="290003"/>
              <a:ext cx="9175812" cy="530352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732"/>
                </a:cxn>
                <a:cxn ang="0">
                  <a:pos x="1638" y="228"/>
                </a:cxn>
                <a:cxn ang="0">
                  <a:pos x="4122" y="816"/>
                </a:cxn>
                <a:cxn ang="0">
                  <a:pos x="5766" y="0"/>
                </a:cxn>
              </a:cxnLst>
              <a:rect l="0" t="0" r="0" b="0"/>
              <a:pathLst>
                <a:path w="5766" h="854">
                  <a:moveTo>
                    <a:pt x="0" y="732"/>
                  </a:moveTo>
                  <a:cubicBezTo>
                    <a:pt x="273" y="647"/>
                    <a:pt x="951" y="214"/>
                    <a:pt x="1638" y="228"/>
                  </a:cubicBezTo>
                  <a:cubicBezTo>
                    <a:pt x="2325" y="242"/>
                    <a:pt x="3434" y="854"/>
                    <a:pt x="4122" y="816"/>
                  </a:cubicBezTo>
                  <a:cubicBezTo>
                    <a:pt x="4810" y="778"/>
                    <a:pt x="5424" y="170"/>
                    <a:pt x="5766" y="0"/>
                  </a:cubicBezTo>
                </a:path>
              </a:pathLst>
            </a:custGeom>
            <a:noFill/>
            <a:ln w="9525" cap="flat" cmpd="sng" algn="ctr">
              <a:gradFill>
                <a:gsLst>
                  <a:gs pos="74000">
                    <a:schemeClr val="accent4"/>
                  </a:gs>
                  <a:gs pos="44000">
                    <a:schemeClr val="accent1"/>
                  </a:gs>
                  <a:gs pos="33000">
                    <a:schemeClr val="accent2"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/>
            <a:lstStyle/>
            <a:p>
              <a:pPr>
                <a:defRPr/>
              </a:pPr>
              <a:endParaRPr lang="en-US"/>
            </a:p>
          </p:txBody>
        </p:sp>
      </p:grp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02" r:id="rId1"/>
    <p:sldLayoutId id="2147483694" r:id="rId2"/>
    <p:sldLayoutId id="2147483703" r:id="rId3"/>
    <p:sldLayoutId id="2147483695" r:id="rId4"/>
    <p:sldLayoutId id="2147483696" r:id="rId5"/>
    <p:sldLayoutId id="2147483697" r:id="rId6"/>
    <p:sldLayoutId id="2147483698" r:id="rId7"/>
    <p:sldLayoutId id="2147483699" r:id="rId8"/>
    <p:sldLayoutId id="2147483704" r:id="rId9"/>
    <p:sldLayoutId id="2147483700" r:id="rId10"/>
    <p:sldLayoutId id="2147483701" r:id="rId11"/>
    <p:sldLayoutId id="2147483705" r:id="rId12"/>
  </p:sldLayoutIdLst>
  <p:txStyles>
    <p:titleStyle>
      <a:lvl1pPr algn="l" rtl="0" eaLnBrk="0" fontAlgn="base" hangingPunct="0">
        <a:spcBef>
          <a:spcPct val="0"/>
        </a:spcBef>
        <a:spcAft>
          <a:spcPct val="0"/>
        </a:spcAft>
        <a:defRPr sz="5000" kern="1200">
          <a:solidFill>
            <a:schemeClr val="tx2"/>
          </a:solidFill>
          <a:latin typeface="+mj-lt"/>
          <a:ea typeface="+mj-ea"/>
          <a:cs typeface="+mj-cs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5000">
          <a:solidFill>
            <a:schemeClr val="tx2"/>
          </a:solidFill>
          <a:latin typeface="Calibri" pitchFamily="34" charset="0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5000">
          <a:solidFill>
            <a:schemeClr val="tx2"/>
          </a:solidFill>
          <a:latin typeface="Calibri" pitchFamily="34" charset="0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5000">
          <a:solidFill>
            <a:schemeClr val="tx2"/>
          </a:solidFill>
          <a:latin typeface="Calibri" pitchFamily="34" charset="0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5000">
          <a:solidFill>
            <a:schemeClr val="tx2"/>
          </a:solidFill>
          <a:latin typeface="Calibri" pitchFamily="34" charset="0"/>
        </a:defRPr>
      </a:lvl5pPr>
      <a:lvl6pPr marL="457200" algn="l" rtl="0" fontAlgn="base">
        <a:spcBef>
          <a:spcPct val="0"/>
        </a:spcBef>
        <a:spcAft>
          <a:spcPct val="0"/>
        </a:spcAft>
        <a:defRPr sz="5000">
          <a:solidFill>
            <a:schemeClr val="tx2"/>
          </a:solidFill>
          <a:latin typeface="Calibri" pitchFamily="34" charset="0"/>
        </a:defRPr>
      </a:lvl6pPr>
      <a:lvl7pPr marL="914400" algn="l" rtl="0" fontAlgn="base">
        <a:spcBef>
          <a:spcPct val="0"/>
        </a:spcBef>
        <a:spcAft>
          <a:spcPct val="0"/>
        </a:spcAft>
        <a:defRPr sz="5000">
          <a:solidFill>
            <a:schemeClr val="tx2"/>
          </a:solidFill>
          <a:latin typeface="Calibri" pitchFamily="34" charset="0"/>
        </a:defRPr>
      </a:lvl7pPr>
      <a:lvl8pPr marL="1371600" algn="l" rtl="0" fontAlgn="base">
        <a:spcBef>
          <a:spcPct val="0"/>
        </a:spcBef>
        <a:spcAft>
          <a:spcPct val="0"/>
        </a:spcAft>
        <a:defRPr sz="5000">
          <a:solidFill>
            <a:schemeClr val="tx2"/>
          </a:solidFill>
          <a:latin typeface="Calibri" pitchFamily="34" charset="0"/>
        </a:defRPr>
      </a:lvl8pPr>
      <a:lvl9pPr marL="1828800" algn="l" rtl="0" fontAlgn="base">
        <a:spcBef>
          <a:spcPct val="0"/>
        </a:spcBef>
        <a:spcAft>
          <a:spcPct val="0"/>
        </a:spcAft>
        <a:defRPr sz="5000">
          <a:solidFill>
            <a:schemeClr val="tx2"/>
          </a:solidFill>
          <a:latin typeface="Calibri" pitchFamily="34" charset="0"/>
        </a:defRPr>
      </a:lvl9pPr>
    </p:titleStyle>
    <p:bodyStyle>
      <a:lvl1pPr marL="273050" indent="-273050" algn="l" rtl="0" eaLnBrk="0" fontAlgn="base" hangingPunct="0">
        <a:spcBef>
          <a:spcPct val="20000"/>
        </a:spcBef>
        <a:spcAft>
          <a:spcPct val="0"/>
        </a:spcAft>
        <a:buClr>
          <a:srgbClr val="0BD0D9"/>
        </a:buClr>
        <a:buSzPct val="95000"/>
        <a:buFont typeface="Wingdings 2" pitchFamily="18" charset="2"/>
        <a:buChar char=""/>
        <a:defRPr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639763" indent="-246063" algn="l" rtl="0" eaLnBrk="0" fontAlgn="base" hangingPunct="0">
        <a:spcBef>
          <a:spcPct val="20000"/>
        </a:spcBef>
        <a:spcAft>
          <a:spcPct val="0"/>
        </a:spcAft>
        <a:buClr>
          <a:schemeClr val="accent1"/>
        </a:buClr>
        <a:buSzPct val="85000"/>
        <a:buFont typeface="Wingdings 2" pitchFamily="18" charset="2"/>
        <a:buChar char="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46063" algn="l" rtl="0" eaLnBrk="0" fontAlgn="base" hangingPunct="0">
        <a:spcBef>
          <a:spcPct val="20000"/>
        </a:spcBef>
        <a:spcAft>
          <a:spcPct val="0"/>
        </a:spcAft>
        <a:buClr>
          <a:schemeClr val="accent2"/>
        </a:buClr>
        <a:buSzPct val="70000"/>
        <a:buFont typeface="Wingdings 2" pitchFamily="18" charset="2"/>
        <a:buChar char=""/>
        <a:defRPr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87450" indent="-209550" algn="l" rtl="0" eaLnBrk="0" fontAlgn="base" hangingPunct="0">
        <a:spcBef>
          <a:spcPct val="20000"/>
        </a:spcBef>
        <a:spcAft>
          <a:spcPct val="0"/>
        </a:spcAft>
        <a:buClr>
          <a:srgbClr val="0BD0D9"/>
        </a:buClr>
        <a:buSzPct val="65000"/>
        <a:buFont typeface="Wingdings 2" pitchFamily="18" charset="2"/>
        <a:buChar char="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462088" indent="-209550" algn="l" rtl="0" eaLnBrk="0" fontAlgn="base" hangingPunct="0">
        <a:spcBef>
          <a:spcPct val="20000"/>
        </a:spcBef>
        <a:spcAft>
          <a:spcPct val="0"/>
        </a:spcAft>
        <a:buClr>
          <a:srgbClr val="10CF9B"/>
        </a:buClr>
        <a:buSzPct val="65000"/>
        <a:buFont typeface="Wingdings 2" pitchFamily="18" charset="2"/>
        <a:buChar char="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737360" indent="-210312" algn="l" rtl="0" eaLnBrk="1" latinLnBrk="0" hangingPunct="1">
        <a:spcBef>
          <a:spcPct val="20000"/>
        </a:spcBef>
        <a:buClr>
          <a:schemeClr val="accent5"/>
        </a:buClr>
        <a:buSzPct val="80000"/>
        <a:buFont typeface="Wingdings 2"/>
        <a:buChar char="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6"/>
        </a:buClr>
        <a:buSzPct val="80000"/>
        <a:buFont typeface="Wingdings 2"/>
        <a:buChar char="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94560" indent="-182880" algn="l" rtl="0" eaLnBrk="1" latinLnBrk="0" hangingPunct="1">
        <a:spcBef>
          <a:spcPct val="20000"/>
        </a:spcBef>
        <a:buClr>
          <a:schemeClr val="tx2"/>
        </a:buClr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468880" indent="-182880" algn="l" rtl="0" eaLnBrk="1" latinLnBrk="0" hangingPunct="1">
        <a:spcBef>
          <a:spcPct val="20000"/>
        </a:spcBef>
        <a:buClr>
          <a:schemeClr val="tx2"/>
        </a:buClr>
        <a:buFontTx/>
        <a:buChar char="•"/>
        <a:defRPr kumimoji="0" sz="14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hyperlink" Target="http://he-cda.wiley.com/WileyCDA/HigherEdTitle/productCd-0470128720,courseCd-CX9000.html" TargetMode="Externa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hyperlink" Target="http://images.google.com/imgres?imgurl=http://rst.gsfc.nasa.gov/Sect16/full-20earth2.jpg&amp;imgrefurl=http://rst.gsfc.nasa.gov/Sect16/Sect16_1.html&amp;usg=__rsxR1LMdfBsgZp6ct2BxFZJb3r0=&amp;h=310&amp;w=310&amp;sz=60&amp;hl=en&amp;start=16&amp;um=1&amp;tbnid=3MRCOwHKfEvifM:&amp;tbnh=117&amp;tbnw=117&amp;prev=/images?q=earth&amp;um=1&amp;hl=en&amp;rls=com.microsoft:en-us:IE-SearchBox&amp;rlz=1I7GGLD&amp;sa=N" TargetMode="External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hyperlink" Target="http://images.google.com/imgres?imgurl=http://rst.gsfc.nasa.gov/Sect16/full-20earth2.jpg&amp;imgrefurl=http://rst.gsfc.nasa.gov/Sect16/Sect16_1.html&amp;usg=__rsxR1LMdfBsgZp6ct2BxFZJb3r0=&amp;h=310&amp;w=310&amp;sz=60&amp;hl=en&amp;start=16&amp;um=1&amp;tbnid=3MRCOwHKfEvifM:&amp;tbnh=117&amp;tbnw=117&amp;prev=/images?q=earth&amp;um=1&amp;hl=en&amp;rls=com.microsoft:en-us:IE-SearchBox&amp;rlz=1I7GGLD&amp;sa=N" TargetMode="External"/><Relationship Id="rId1" Type="http://schemas.openxmlformats.org/officeDocument/2006/relationships/slideLayout" Target="../slideLayouts/slideLayout6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hyperlink" Target="http://images.google.com/imgres?imgurl=http://weblogs.newsday.com/sports/football/bob_blog/winner.jpg&amp;imgrefurl=http://weblogs.newsday.com/sports/football/bob_blog/2008/04/&amp;usg=__7wm-yczZetg7pgwgAm3dNpB2V6Q=&amp;h=374&amp;w=300&amp;sz=23&amp;hl=en&amp;start=1&amp;um=1&amp;tbnid=1NRvbO52SSkd5M:&amp;tbnh=122&amp;tbnw=98&amp;prev=/images?q=winner&amp;um=1&amp;hl=en&amp;rls=com.microsoft:en-us:IE-SearchBox&amp;rlz=1I7GGLD" TargetMode="Externa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6.jpeg"/><Relationship Id="rId4" Type="http://schemas.openxmlformats.org/officeDocument/2006/relationships/hyperlink" Target="http://images.google.com/imgres?imgurl=http://ziade.org/pycommunity/pycon/PyCon07/media/winner.png&amp;imgrefurl=http://ziade.org/pycommunity/pycon/PyCon07/slides.html&amp;usg=__BieGNZEn-MnFB7iNKShk9-f2Xqk=&amp;h=456&amp;w=360&amp;sz=119&amp;hl=en&amp;start=4&amp;um=1&amp;tbnid=3g7t52m0fL4n4M:&amp;tbnh=128&amp;tbnw=101&amp;prev=/images?q=winner&amp;um=1&amp;hl=en&amp;rls=com.microsoft:en-us:IE-SearchBox&amp;rlz=1I7GGLD" TargetMode="Externa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hyperlink" Target="http://images.google.com/imgres?imgurl=http://a482.ac-images.myspacecdn.com/images01/127/l_9ee72878069fe67009d99458d027e4d1.jpg&amp;imgrefurl=https://richarddawkins.net/forum/viewtopic.php?f=18&amp;t=53072&amp;start=0&amp;st=0&amp;sk=t&amp;sd=a&amp;usg=__TdWxTQAZwcIwdJlBV47K6niB3Uo=&amp;h=640&amp;w=512&amp;sz=60&amp;hl=en&amp;start=3&amp;um=1&amp;tbnid=hKfRyNvYxGFL1M:&amp;tbnh=137&amp;tbnw=110&amp;prev=/images?q=turtles+all+the+way+down&amp;um=1&amp;hl=en&amp;rls=com.microsoft:en-us:IE-SearchBox&amp;rlz=1I7GGLD&amp;sa=N" TargetMode="Externa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0.jpeg"/><Relationship Id="rId4" Type="http://schemas.openxmlformats.org/officeDocument/2006/relationships/image" Target="../media/image9.emf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hyperlink" Target="http://images.google.com/imgres?imgurl=http://upload.wikimedia.org/wikipedia/en/9/9f/WheresWaldo.jpg&amp;imgrefurl=http://www.therapservices.net/blog/kara/?m=200710&amp;usg=__ydzGoiH4pDedb-4QPIukaz2KHpQ=&amp;h=449&amp;w=239&amp;sz=17&amp;hl=en&amp;start=2&amp;um=1&amp;tbnid=Jwf5SFICmU8UAM:&amp;tbnh=127&amp;tbnw=68&amp;prev=/images?q=where's+waldo?&amp;um=1&amp;hl=en&amp;rls=com.microsoft:en-us:IE-SearchBox&amp;rlz=1I7GGLD&amp;sa=N" TargetMode="External"/><Relationship Id="rId2" Type="http://schemas.openxmlformats.org/officeDocument/2006/relationships/image" Target="../media/image11.wmf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12.jpeg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hyperlink" Target="http://images.google.com/imgres?imgurl=http://upload.wikimedia.org/wikipedia/en/9/9f/WheresWaldo.jpg&amp;imgrefurl=http://www.therapservices.net/blog/kara/?m=200710&amp;usg=__ydzGoiH4pDedb-4QPIukaz2KHpQ=&amp;h=449&amp;w=239&amp;sz=17&amp;hl=en&amp;start=2&amp;um=1&amp;tbnid=Jwf5SFICmU8UAM:&amp;tbnh=127&amp;tbnw=68&amp;prev=/images?q=where's+waldo?&amp;um=1&amp;hl=en&amp;rls=com.microsoft:en-us:IE-SearchBox&amp;rlz=1I7GGLD&amp;sa=N" TargetMode="External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4.jpeg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hyperlink" Target="http://images.google.com/imgres?imgurl=http://upload.wikimedia.org/wikipedia/en/9/9f/WheresWaldo.jpg&amp;imgrefurl=http://www.therapservices.net/blog/kara/?m=200710&amp;usg=__ydzGoiH4pDedb-4QPIukaz2KHpQ=&amp;h=449&amp;w=239&amp;sz=17&amp;hl=en&amp;start=2&amp;um=1&amp;tbnid=Jwf5SFICmU8UAM:&amp;tbnh=127&amp;tbnw=68&amp;prev=/images?q=where's+waldo?&amp;um=1&amp;hl=en&amp;rls=com.microsoft:en-us:IE-SearchBox&amp;rlz=1I7GGLD&amp;sa=N" TargetMode="External"/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wmf"/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wmf"/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8" Type="http://schemas.openxmlformats.org/officeDocument/2006/relationships/hyperlink" Target="http://images.google.com/imgres?imgurl=http://images.ctv.ca/gallery/photo/OS_history_20070126/image0.jpg&amp;imgrefurl=http://www.ctv.ca/gallery/html/OS_history_20070126/photo_0.html&amp;usg=__0wJdeMeuWqWXIAMs1vNuzFSm6X4=&amp;h=300&amp;w=400&amp;sz=38&amp;hl=en&amp;start=4&amp;um=1&amp;tbnid=6JquR6ow_uQTCM:&amp;tbnh=93&amp;tbnw=124&amp;prev=/images?q=IBM+OS+360&amp;um=1&amp;hl=en&amp;rls=com.microsoft:en-us:IE-SearchBox&amp;rlz=1I7GGLD" TargetMode="External"/><Relationship Id="rId13" Type="http://schemas.openxmlformats.org/officeDocument/2006/relationships/image" Target="../media/image23.jpeg"/><Relationship Id="rId3" Type="http://schemas.openxmlformats.org/officeDocument/2006/relationships/image" Target="../media/image18.jpeg"/><Relationship Id="rId7" Type="http://schemas.openxmlformats.org/officeDocument/2006/relationships/image" Target="../media/image20.jpeg"/><Relationship Id="rId12" Type="http://schemas.openxmlformats.org/officeDocument/2006/relationships/hyperlink" Target="http://images.google.com/imgres?imgurl=http://www.openvms-rocks.com/docs/OPSYS/VMSOS731/vmsos731/9996/ZK-0786.gif&amp;imgrefurl=http://www.openvms-rocks.com/docs/OPSYS/VMSOS731/vmsos731/9996/9996pro_019.html&amp;usg=__65cotomUD4vmGOHZgt5n5uAcwdw=&amp;h=351&amp;w=463&amp;sz=5&amp;hl=en&amp;start=6&amp;um=1&amp;tbnid=HktM9hJThbXEWM:&amp;tbnh=97&amp;tbnw=128&amp;prev=/images?q=batch+job&amp;um=1&amp;hl=en&amp;rls=com.microsoft:en-us:IE-SearchBox&amp;rlz=1I7GGLD&amp;sa=G" TargetMode="External"/><Relationship Id="rId2" Type="http://schemas.openxmlformats.org/officeDocument/2006/relationships/hyperlink" Target="http://images.google.com/imgres?imgurl=http://ed-thelen.org/1401Project/FirstLightCardDecks-.jpg&amp;imgrefurl=http://ed-thelen.org/1401Project/Sched2005October.html&amp;usg=__VTuRAwRAfj242s9GUxKBBm73WJ0=&amp;h=600&amp;w=580&amp;sz=37&amp;hl=en&amp;start=1&amp;um=1&amp;tbnid=rDJqwWDhUyj0OM:&amp;tbnh=135&amp;tbnw=131&amp;prev=/images?q=card+deck+IBM+reader&amp;um=1&amp;hl=en&amp;rls=com.microsoft:en-us:IE-SearchBox&amp;rlz=1I7GGLD" TargetMode="External"/><Relationship Id="rId1" Type="http://schemas.openxmlformats.org/officeDocument/2006/relationships/slideLayout" Target="../slideLayouts/slideLayout2.xml"/><Relationship Id="rId6" Type="http://schemas.openxmlformats.org/officeDocument/2006/relationships/hyperlink" Target="http://images.google.com/imgres?imgurl=http://home.netcom.com/~zmoq/graphics/ibm2540.JPG&amp;imgrefurl=http://home.netcom.com/~zmoq/pages/ibm370.htm&amp;usg=__lOq-Uub6YMGradP2dd34bzzRd3o=&amp;h=185&amp;w=175&amp;sz=17&amp;hl=en&amp;start=13&amp;um=1&amp;tbnid=aoKuM_dQDao_SM:&amp;tbnh=102&amp;tbnw=96&amp;prev=/images?q=card+deck+IBM+reader&amp;um=1&amp;hl=en&amp;rls=com.microsoft:en-us:IE-SearchBox&amp;rlz=1I7GGLD" TargetMode="External"/><Relationship Id="rId11" Type="http://schemas.openxmlformats.org/officeDocument/2006/relationships/image" Target="../media/image22.jpeg"/><Relationship Id="rId5" Type="http://schemas.openxmlformats.org/officeDocument/2006/relationships/image" Target="../media/image19.jpeg"/><Relationship Id="rId15" Type="http://schemas.openxmlformats.org/officeDocument/2006/relationships/image" Target="../media/image24.jpeg"/><Relationship Id="rId10" Type="http://schemas.openxmlformats.org/officeDocument/2006/relationships/hyperlink" Target="http://images.google.com/imgres?imgurl=http://www-03.ibm.com/ibm/history/exhibits/vintage/images/4506VV4002.jpg&amp;imgrefurl=http://www-03.ibm.com/ibm/history/exhibits/vintage/vintage_4506VV4002.html&amp;usg=__66ub-8YciDRS_SK1rlve5F5AwCs=&amp;h=455&amp;w=443&amp;sz=45&amp;hl=en&amp;start=1&amp;um=1&amp;tbnid=Ah9ocFCOVl5tvM:&amp;tbnh=128&amp;tbnw=125&amp;prev=/images?q=card+punch&amp;um=1&amp;hl=en&amp;rls=com.microsoft:en-us:IE-SearchBox&amp;rlz=1I7GGLD&amp;sa=N" TargetMode="External"/><Relationship Id="rId4" Type="http://schemas.openxmlformats.org/officeDocument/2006/relationships/hyperlink" Target="http://images.google.com/imgres?imgurl=http://www.columbia.edu/acis/history/card2.jpg&amp;imgrefurl=http://www.columbia.edu/acis/history/cards.html&amp;usg=__6PmZUsBYzMkR2LoSdWn5adA662g=&amp;h=311&amp;w=734&amp;sz=60&amp;hl=en&amp;start=4&amp;um=1&amp;tbnid=XKpOgNQq1eMS4M:&amp;tbnh=60&amp;tbnw=141&amp;prev=/images?q=card+deck+IBM+reader&amp;um=1&amp;hl=en&amp;rls=com.microsoft:en-us:IE-SearchBox&amp;rlz=1I7GGLD" TargetMode="External"/><Relationship Id="rId9" Type="http://schemas.openxmlformats.org/officeDocument/2006/relationships/image" Target="../media/image21.jpeg"/><Relationship Id="rId14" Type="http://schemas.openxmlformats.org/officeDocument/2006/relationships/hyperlink" Target="http://images.google.com/imgres?imgurl=http://ed-thelen.org/comp-hist/vs-cdc-512-line-printer.jpg&amp;imgrefurl=http://ed-thelen.org/comp-hist/visible-storage.html&amp;usg=___oC9iqhh5elm3J0xgTC3Yd8_o0Y=&amp;h=349&amp;w=409&amp;sz=61&amp;hl=en&amp;start=2&amp;um=1&amp;tbnid=ugB4G71Z_oGAwM:&amp;tbnh=107&amp;tbnw=125&amp;prev=/images?q=line+printer&amp;um=1&amp;hl=en&amp;rls=com.microsoft:en-us:IE-SearchBox&amp;rlz=1I7GGLD" TargetMode="External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wmf"/><Relationship Id="rId2" Type="http://schemas.openxmlformats.org/officeDocument/2006/relationships/image" Target="../media/image25.wmf"/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wmf"/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9.wmf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2.png"/><Relationship Id="rId1" Type="http://schemas.openxmlformats.org/officeDocument/2006/relationships/slideLayout" Target="../slideLayouts/slideLayout2.xml"/></Relationships>
</file>

<file path=ppt/slides/_rels/slide47.xml.rels><?xml version="1.0" encoding="UTF-8" standalone="yes"?>
<Relationships xmlns="http://schemas.openxmlformats.org/package/2006/relationships"><Relationship Id="rId8" Type="http://schemas.openxmlformats.org/officeDocument/2006/relationships/hyperlink" Target="http://images.google.com/imgres?imgurl=http://www.techshout.com/images/cyber-shot-dsc-g1-digital-camera.jpg&amp;imgrefurl=http://www.techshout.com/gadgets/2007/08/sony-cyber-shot-dsc-g1-wireless-digital-camera-unveiled/&amp;usg=__FVOk1X2fmnUINw7rJGn4UoNWOIg=&amp;h=416&amp;w=330&amp;sz=29&amp;hl=en&amp;start=17&amp;um=1&amp;tbnid=Zdl-5Xr9Gh163M:&amp;tbnh=125&amp;tbnw=99&amp;prev=/images?q=digital+camera&amp;um=1&amp;hl=en&amp;rls=com.microsoft:en-us:IE-SearchBox&amp;rlz=1I7GGLD" TargetMode="External"/><Relationship Id="rId13" Type="http://schemas.openxmlformats.org/officeDocument/2006/relationships/image" Target="../media/image38.jpeg"/><Relationship Id="rId18" Type="http://schemas.openxmlformats.org/officeDocument/2006/relationships/hyperlink" Target="http://images.google.com/imgres?imgurl=http://www.nlm.nih.gov/medlineplus/ency/images/ency/fullsize/18035.jpg&amp;imgrefurl=http://www.nlm.nih.gov/medlineplus/ency/imagepages/18035.htm&amp;usg=__S4XCVw5BTMqRMisxZXqepRhoRCQ=&amp;h=320&amp;w=400&amp;sz=24&amp;hl=en&amp;start=1&amp;um=1&amp;tbnid=UDoAsVRHB4ECTM:&amp;tbnh=99&amp;tbnw=124&amp;prev=/images?q=insulin+pump&amp;um=1&amp;hl=en&amp;rls=com.microsoft:en-us:IE-SearchBox&amp;rlz=1I7GGLD" TargetMode="External"/><Relationship Id="rId3" Type="http://schemas.openxmlformats.org/officeDocument/2006/relationships/image" Target="../media/image33.jpeg"/><Relationship Id="rId21" Type="http://schemas.openxmlformats.org/officeDocument/2006/relationships/image" Target="../media/image42.jpeg"/><Relationship Id="rId7" Type="http://schemas.openxmlformats.org/officeDocument/2006/relationships/image" Target="../media/image35.jpeg"/><Relationship Id="rId12" Type="http://schemas.openxmlformats.org/officeDocument/2006/relationships/hyperlink" Target="http://images.google.com/imgres?imgurl=http://www.treehugger.com/Cycling_BikeRace01.JPG&amp;imgrefurl=http://www.treehugger.com/2008/03/09-week/&amp;usg=__Smzkn7rZ5sil0EWPFoBFCM6-aE8=&amp;h=550&amp;w=550&amp;sz=67&amp;hl=en&amp;start=1&amp;um=1&amp;tbnid=IKZqUZ-hZ9OzhM:&amp;tbnh=133&amp;tbnw=133&amp;prev=/images?q=bike+race&amp;um=1&amp;hl=en&amp;rls=com.microsoft:en-us:IE-SearchBox&amp;rlz=1I7GGLD" TargetMode="External"/><Relationship Id="rId17" Type="http://schemas.openxmlformats.org/officeDocument/2006/relationships/image" Target="../media/image40.jpeg"/><Relationship Id="rId25" Type="http://schemas.openxmlformats.org/officeDocument/2006/relationships/image" Target="../media/image44.jpeg"/><Relationship Id="rId2" Type="http://schemas.openxmlformats.org/officeDocument/2006/relationships/hyperlink" Target="http://images.google.com/imgres?imgurl=http://timthefoolman.files.wordpress.com/2007/01/iphone_2.jpg&amp;imgrefurl=http://timthefoolman.com/2007/01/19/iphone-ppc-6700-part-2/&amp;usg=__FmvK1IaJoZejuXZbrxsWy2FvlJ4=&amp;h=340&amp;w=450&amp;sz=23&amp;hl=en&amp;start=3&amp;um=1&amp;tbnid=yMmwFGEgzuLWHM:&amp;tbnh=96&amp;tbnw=127&amp;prev=/images?q=i-phone&amp;um=1&amp;hl=en&amp;rls=com.microsoft:en-us:IE-SearchBox&amp;rlz=1I7GGLD" TargetMode="External"/><Relationship Id="rId16" Type="http://schemas.openxmlformats.org/officeDocument/2006/relationships/hyperlink" Target="http://images.google.com/imgres?imgurl=http://www.unitedautorental-ontario.com/gps-navigation-system-4.jpg&amp;imgrefurl=http://www.unitedautorental-ontario.com/gps-navigation-system.htm&amp;usg=__6CwavVzD-r2ud-0aMW16FNRHrPM=&amp;h=265&amp;w=350&amp;sz=32&amp;hl=en&amp;start=2&amp;um=1&amp;tbnid=BRMD4i5TMToYmM:&amp;tbnh=91&amp;tbnw=120&amp;prev=/images?q=GPS+directions&amp;um=1&amp;hl=en&amp;rls=com.microsoft:en-us:IE-SearchBox&amp;rlz=1I7GGLD" TargetMode="External"/><Relationship Id="rId20" Type="http://schemas.openxmlformats.org/officeDocument/2006/relationships/hyperlink" Target="http://images.google.com/imgres?imgurl=http://tech.nologi.ca/wp-content/uploads/2006/12/nerd-fun.jpg&amp;imgrefurl=http://tech.nologi.ca/?p=249&amp;usg=__b87i6pF1hbneYPBQV9edi2a_kRI=&amp;h=360&amp;w=480&amp;sz=221&amp;hl=en&amp;start=67&amp;um=1&amp;tbnid=k_PZzXV8gSK_YM:&amp;tbnh=97&amp;tbnw=129&amp;prev=/images?q=technology+nerd&amp;start=60&amp;ndsp=20&amp;um=1&amp;hl=en&amp;rls=com.microsoft:en-us:IE-SearchBox&amp;rlz=1I7GGLD&amp;sa=N" TargetMode="External"/><Relationship Id="rId1" Type="http://schemas.openxmlformats.org/officeDocument/2006/relationships/slideLayout" Target="../slideLayouts/slideLayout2.xml"/><Relationship Id="rId6" Type="http://schemas.openxmlformats.org/officeDocument/2006/relationships/hyperlink" Target="http://images.google.com/imgres?imgurl=http://www.dailyspotlight.net/public/.MacBook_Air_m.jpg&amp;imgrefurl=http://www.dailyspotlight.net/&amp;usg=__nGGVXlodCd1vG1UjgW9Y0_P1_WE=&amp;h=280&amp;w=448&amp;sz=14&amp;hl=en&amp;start=5&amp;um=1&amp;tbnid=JhHIt7jNi_bcnM:&amp;tbnh=79&amp;tbnw=127&amp;prev=/images?q=thin+computer&amp;um=1&amp;hl=en&amp;rls=com.microsoft:en-us:IE-SearchBox&amp;rlz=1I7GGLD" TargetMode="External"/><Relationship Id="rId11" Type="http://schemas.openxmlformats.org/officeDocument/2006/relationships/image" Target="../media/image37.jpeg"/><Relationship Id="rId24" Type="http://schemas.openxmlformats.org/officeDocument/2006/relationships/hyperlink" Target="http://images.google.com/imgres?imgurl=http://www.treehugger.com/traffic-light.jpg&amp;imgrefurl=http://www.treehugger.com/2008/05/11-week/&amp;usg=__RGrNuO-kOmdyjpAAFIo7wtUJP2E=&amp;h=311&amp;w=468&amp;sz=37&amp;hl=en&amp;start=1&amp;um=1&amp;tbnid=15TOkCVQxij7fM:&amp;tbnh=85&amp;tbnw=128&amp;prev=/images?q=traffic+light+senses+cars&amp;um=1&amp;hl=en&amp;rls=com.microsoft:en-us:IE-SearchBox&amp;rlz=1I7GGLD&amp;sa=N" TargetMode="External"/><Relationship Id="rId5" Type="http://schemas.openxmlformats.org/officeDocument/2006/relationships/image" Target="../media/image34.jpeg"/><Relationship Id="rId15" Type="http://schemas.openxmlformats.org/officeDocument/2006/relationships/image" Target="../media/image39.jpeg"/><Relationship Id="rId23" Type="http://schemas.openxmlformats.org/officeDocument/2006/relationships/image" Target="../media/image43.jpeg"/><Relationship Id="rId10" Type="http://schemas.openxmlformats.org/officeDocument/2006/relationships/hyperlink" Target="http://images.google.com/imgres?imgurl=http://zedomax.com/blog/wp-content/uploads/2008/05/garmin-edge-1.jpg&amp;imgrefurl=http://zedomax.com/blog/2008/05/29/bikers-now-can-get-garmin-edge-705-gps-for-bike-navigation/&amp;usg=__6Z81Bsp1uSGirSYQ2LLK0imfaLU=&amp;h=533&amp;w=800&amp;sz=369&amp;hl=en&amp;start=2&amp;um=1&amp;tbnid=OJ-6UcmFndPXmM:&amp;tbnh=95&amp;tbnw=143&amp;prev=/images?q=garmin+edge&amp;um=1&amp;hl=en&amp;rls=com.microsoft:en-us:IE-SearchBox&amp;rlz=1I7GGLD&amp;sa=N" TargetMode="External"/><Relationship Id="rId19" Type="http://schemas.openxmlformats.org/officeDocument/2006/relationships/image" Target="../media/image41.jpeg"/><Relationship Id="rId4" Type="http://schemas.openxmlformats.org/officeDocument/2006/relationships/hyperlink" Target="http://images.google.com/imgres?imgurl=http://www.ingenuity-records.co.uk/userimages/video-camera-795356.jpg&amp;imgrefurl=http://www.ingenuity-records.co.uk/page4.htm&amp;usg=__R1vqG8rC5uGEl9TDMUIdiSrmIW4=&amp;h=850&amp;w=565&amp;sz=54&amp;hl=en&amp;start=14&amp;um=1&amp;tbnid=jHbV-OotRSv3iM:&amp;tbnh=145&amp;tbnw=96&amp;prev=/images?q=video+camera&amp;um=1&amp;hl=en&amp;rls=com.microsoft:en-us:IE-SearchBox&amp;rlz=1I7GGLD" TargetMode="External"/><Relationship Id="rId9" Type="http://schemas.openxmlformats.org/officeDocument/2006/relationships/image" Target="../media/image36.jpeg"/><Relationship Id="rId14" Type="http://schemas.openxmlformats.org/officeDocument/2006/relationships/hyperlink" Target="http://images.google.com/imgres?imgurl=http://www.nextgreatthing.com/wordpress/wp-content/uploads/guitar-hero-rock-band.jpg&amp;imgrefurl=http://nileslibya.wordpress.com/2007/12/&amp;usg=__eJXFg5ic4h3P42O637PcAQrNzkY=&amp;h=600&amp;w=800&amp;sz=193&amp;hl=en&amp;start=9&amp;um=1&amp;tbnid=jHz3qwdjJg1buM:&amp;tbnh=107&amp;tbnw=143&amp;prev=/images?q=guitar+hero&amp;um=1&amp;hl=en&amp;rls=com.microsoft:en-us:IE-SearchBox&amp;rlz=1I7GGLD" TargetMode="External"/><Relationship Id="rId22" Type="http://schemas.openxmlformats.org/officeDocument/2006/relationships/hyperlink" Target="http://images.google.com/imgres?imgurl=http://www.sics.se/files/IllustrationEng.jpg&amp;imgrefurl=http://www.sics.se/node/1361&amp;usg=__ARd0rq-prQu1Fft1Nqr1gWLIzEE=&amp;h=629&amp;w=999&amp;sz=262&amp;hl=en&amp;start=19&amp;um=1&amp;tbnid=uWdCY_eZc7Z-KM:&amp;tbnh=94&amp;tbnw=149&amp;prev=/images?q=environment+sensor&amp;um=1&amp;hl=en&amp;rls=com.microsoft:en-us:IE-SearchBox&amp;rlz=1I7GGLD" TargetMode="External"/></Relationships>
</file>

<file path=ppt/slides/_rels/slide4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5.wmf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ctrTitle"/>
          </p:nvPr>
        </p:nvSpPr>
        <p:spPr/>
        <p:txBody>
          <a:bodyPr>
            <a:normAutofit fontScale="90000"/>
          </a:bodyPr>
          <a:lstStyle/>
          <a:p>
            <a:pPr eaLnBrk="1" fontAlgn="auto" hangingPunct="1">
              <a:spcAft>
                <a:spcPts val="0"/>
              </a:spcAft>
              <a:defRPr/>
            </a:pPr>
            <a:r>
              <a:rPr lang="en-US" dirty="0" smtClean="0"/>
              <a:t>CS 4410/4411</a:t>
            </a:r>
            <a:br>
              <a:rPr lang="en-US" dirty="0" smtClean="0"/>
            </a:br>
            <a:r>
              <a:rPr lang="en-US" dirty="0" smtClean="0"/>
              <a:t>Systems Programming and </a:t>
            </a:r>
            <a:br>
              <a:rPr lang="en-US" dirty="0" smtClean="0"/>
            </a:br>
            <a:r>
              <a:rPr lang="en-US" dirty="0" smtClean="0"/>
              <a:t>Operating Systems</a:t>
            </a:r>
            <a:endParaRPr lang="fr-BE" dirty="0"/>
          </a:p>
        </p:txBody>
      </p:sp>
      <p:sp>
        <p:nvSpPr>
          <p:cNvPr id="6147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533400" y="3228975"/>
            <a:ext cx="7854950" cy="1752600"/>
          </a:xfrm>
        </p:spPr>
        <p:txBody>
          <a:bodyPr/>
          <a:lstStyle/>
          <a:p>
            <a:pPr marR="0" eaLnBrk="1" hangingPunct="1">
              <a:lnSpc>
                <a:spcPct val="90000"/>
              </a:lnSpc>
            </a:pPr>
            <a:endParaRPr lang="en-US" sz="2400" smtClean="0"/>
          </a:p>
          <a:p>
            <a:pPr marR="0" eaLnBrk="1" hangingPunct="1">
              <a:lnSpc>
                <a:spcPct val="90000"/>
              </a:lnSpc>
            </a:pPr>
            <a:r>
              <a:rPr lang="en-US" sz="2400" smtClean="0"/>
              <a:t>Spring 2009</a:t>
            </a:r>
          </a:p>
          <a:p>
            <a:pPr marR="0" eaLnBrk="1" hangingPunct="1">
              <a:lnSpc>
                <a:spcPct val="90000"/>
              </a:lnSpc>
            </a:pPr>
            <a:endParaRPr lang="en-US" sz="2400" smtClean="0"/>
          </a:p>
          <a:p>
            <a:pPr marR="0" eaLnBrk="1" hangingPunct="1">
              <a:lnSpc>
                <a:spcPct val="90000"/>
              </a:lnSpc>
            </a:pPr>
            <a:r>
              <a:rPr lang="en-US" sz="2400" smtClean="0"/>
              <a:t>Instructor: Ken Birman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381000"/>
            <a:ext cx="8229600" cy="1143000"/>
          </a:xfrm>
        </p:spPr>
        <p:txBody>
          <a:bodyPr/>
          <a:lstStyle/>
          <a:p>
            <a:pPr eaLnBrk="1" hangingPunct="1"/>
            <a:r>
              <a:rPr lang="en-US" smtClean="0">
                <a:solidFill>
                  <a:srgbClr val="0000FF"/>
                </a:solidFill>
              </a:rPr>
              <a:t>Administrative</a:t>
            </a:r>
          </a:p>
        </p:txBody>
      </p:sp>
      <p:sp>
        <p:nvSpPr>
          <p:cNvPr id="3075" name="Rectangle 3"/>
          <p:cNvSpPr>
            <a:spLocks noGrp="1" noChangeArrowheads="1"/>
          </p:cNvSpPr>
          <p:nvPr>
            <p:ph idx="1"/>
          </p:nvPr>
        </p:nvSpPr>
        <p:spPr/>
        <p:txBody>
          <a:bodyPr>
            <a:normAutofit fontScale="85000" lnSpcReduction="20000"/>
          </a:bodyPr>
          <a:lstStyle/>
          <a:p>
            <a:pPr marL="274320" indent="-274320" eaLnBrk="1" fontAlgn="auto" hangingPunct="1">
              <a:lnSpc>
                <a:spcPct val="80000"/>
              </a:lnSpc>
              <a:spcAft>
                <a:spcPct val="10000"/>
              </a:spcAft>
              <a:buClr>
                <a:schemeClr val="accent3"/>
              </a:buClr>
              <a:buFont typeface="Wingdings 2"/>
              <a:buChar char=""/>
              <a:defRPr/>
            </a:pPr>
            <a:r>
              <a:rPr lang="en-US" b="1" dirty="0"/>
              <a:t>Instructor: Ken </a:t>
            </a:r>
            <a:r>
              <a:rPr lang="en-US" b="1" dirty="0" err="1"/>
              <a:t>Birman</a:t>
            </a:r>
            <a:r>
              <a:rPr lang="en-US" b="1" dirty="0"/>
              <a:t>, </a:t>
            </a:r>
            <a:r>
              <a:rPr lang="en-US" b="1" dirty="0" smtClean="0"/>
              <a:t>x5-9199</a:t>
            </a:r>
          </a:p>
          <a:p>
            <a:pPr marL="274320" indent="-274320" eaLnBrk="1" fontAlgn="auto" hangingPunct="1">
              <a:lnSpc>
                <a:spcPct val="80000"/>
              </a:lnSpc>
              <a:spcAft>
                <a:spcPct val="10000"/>
              </a:spcAft>
              <a:buClr>
                <a:schemeClr val="accent3"/>
              </a:buClr>
              <a:buFont typeface="Wingdings 2"/>
              <a:buChar char=""/>
              <a:defRPr/>
            </a:pPr>
            <a:endParaRPr lang="en-US" b="1" dirty="0" smtClean="0"/>
          </a:p>
          <a:p>
            <a:pPr marL="274320" indent="-274320" eaLnBrk="1" fontAlgn="auto" hangingPunct="1">
              <a:lnSpc>
                <a:spcPct val="80000"/>
              </a:lnSpc>
              <a:spcAft>
                <a:spcPct val="10000"/>
              </a:spcAft>
              <a:buClr>
                <a:schemeClr val="accent3"/>
              </a:buClr>
              <a:buFont typeface="Wingdings 2"/>
              <a:buChar char=""/>
              <a:defRPr/>
            </a:pPr>
            <a:r>
              <a:rPr lang="en-US" b="1" dirty="0" smtClean="0"/>
              <a:t>Office hours: 4119b Upson</a:t>
            </a:r>
            <a:endParaRPr lang="en-US" dirty="0" smtClean="0"/>
          </a:p>
          <a:p>
            <a:pPr marL="640080" lvl="1" indent="-246888" eaLnBrk="1" fontAlgn="auto" hangingPunct="1">
              <a:lnSpc>
                <a:spcPct val="80000"/>
              </a:lnSpc>
              <a:spcAft>
                <a:spcPct val="10000"/>
              </a:spcAft>
              <a:buFont typeface="Wingdings 2"/>
              <a:buChar char=""/>
              <a:defRPr/>
            </a:pPr>
            <a:r>
              <a:rPr lang="en-US" dirty="0" smtClean="0"/>
              <a:t>Schedule via email, any day/time</a:t>
            </a:r>
          </a:p>
          <a:p>
            <a:pPr marL="640080" lvl="1" indent="-246888" eaLnBrk="1" fontAlgn="auto" hangingPunct="1">
              <a:lnSpc>
                <a:spcPct val="80000"/>
              </a:lnSpc>
              <a:spcAft>
                <a:spcPct val="10000"/>
              </a:spcAft>
              <a:buFont typeface="Wingdings 2"/>
              <a:buChar char=""/>
              <a:defRPr/>
            </a:pPr>
            <a:r>
              <a:rPr lang="en-US" dirty="0" smtClean="0"/>
              <a:t>TA office hours:  Listed on our web page</a:t>
            </a:r>
          </a:p>
          <a:p>
            <a:pPr marL="274320" indent="-274320" eaLnBrk="1" fontAlgn="auto" hangingPunct="1">
              <a:lnSpc>
                <a:spcPct val="80000"/>
              </a:lnSpc>
              <a:spcAft>
                <a:spcPct val="10000"/>
              </a:spcAft>
              <a:buClr>
                <a:schemeClr val="accent3"/>
              </a:buClr>
              <a:buFont typeface="Wingdings 2"/>
              <a:buNone/>
              <a:defRPr/>
            </a:pPr>
            <a:endParaRPr lang="en-US" b="1" dirty="0"/>
          </a:p>
          <a:p>
            <a:pPr marL="274320" indent="-274320" eaLnBrk="1" fontAlgn="auto" hangingPunct="1">
              <a:spcAft>
                <a:spcPts val="0"/>
              </a:spcAft>
              <a:buClr>
                <a:schemeClr val="accent3"/>
              </a:buClr>
              <a:buFont typeface="Wingdings 2"/>
              <a:buChar char=""/>
              <a:defRPr/>
            </a:pPr>
            <a:r>
              <a:rPr lang="en-US" b="1" dirty="0" smtClean="0"/>
              <a:t>CS4410 Lectures:</a:t>
            </a:r>
            <a:r>
              <a:rPr lang="en-US" dirty="0" smtClean="0"/>
              <a:t> 205 Thurston Hall</a:t>
            </a:r>
          </a:p>
          <a:p>
            <a:pPr marL="640080" lvl="1" indent="-246888" eaLnBrk="1" fontAlgn="auto" hangingPunct="1">
              <a:spcAft>
                <a:spcPts val="0"/>
              </a:spcAft>
              <a:buFont typeface="Wingdings 2"/>
              <a:buChar char=""/>
              <a:defRPr/>
            </a:pPr>
            <a:r>
              <a:rPr lang="en-US" dirty="0" smtClean="0"/>
              <a:t>Tuesday, Thursday	10:10-11:25 AM	</a:t>
            </a:r>
            <a:endParaRPr lang="en-US" sz="3800" dirty="0" smtClean="0"/>
          </a:p>
          <a:p>
            <a:pPr marL="274320" indent="-274320" eaLnBrk="1" fontAlgn="auto" hangingPunct="1">
              <a:spcAft>
                <a:spcPts val="0"/>
              </a:spcAft>
              <a:buClr>
                <a:schemeClr val="accent3"/>
              </a:buClr>
              <a:buFont typeface="Wingdings 2"/>
              <a:buChar char=""/>
              <a:defRPr/>
            </a:pPr>
            <a:r>
              <a:rPr lang="en-US" b="1" dirty="0" smtClean="0"/>
              <a:t>CS4411 Section:</a:t>
            </a:r>
            <a:r>
              <a:rPr lang="en-US" dirty="0" smtClean="0"/>
              <a:t> B14 Hollister Hall</a:t>
            </a:r>
            <a:r>
              <a:rPr lang="en-US" sz="3800" dirty="0" smtClean="0"/>
              <a:t> </a:t>
            </a:r>
            <a:endParaRPr lang="en-US" dirty="0" smtClean="0"/>
          </a:p>
          <a:p>
            <a:pPr marL="640080" lvl="1" indent="-246888" eaLnBrk="1" fontAlgn="auto" hangingPunct="1">
              <a:spcAft>
                <a:spcPts val="0"/>
              </a:spcAft>
              <a:buFont typeface="Wingdings 2"/>
              <a:buChar char=""/>
              <a:defRPr/>
            </a:pPr>
            <a:r>
              <a:rPr lang="en-US" dirty="0" smtClean="0"/>
              <a:t>Tuesday			3:35-4:25 PM	</a:t>
            </a:r>
            <a:endParaRPr lang="en-US" sz="3800" dirty="0" smtClean="0"/>
          </a:p>
          <a:p>
            <a:pPr marL="274320" indent="-274320" eaLnBrk="1" fontAlgn="auto" hangingPunct="1">
              <a:spcAft>
                <a:spcPts val="0"/>
              </a:spcAft>
              <a:buClr>
                <a:schemeClr val="accent3"/>
              </a:buClr>
              <a:buFont typeface="Wingdings 2"/>
              <a:buChar char=""/>
              <a:defRPr/>
            </a:pPr>
            <a:endParaRPr lang="en-US" sz="2800" dirty="0" smtClean="0"/>
          </a:p>
          <a:p>
            <a:pPr marL="640080" lvl="1" indent="-246888" eaLnBrk="1" fontAlgn="auto" hangingPunct="1">
              <a:lnSpc>
                <a:spcPct val="80000"/>
              </a:lnSpc>
              <a:spcAft>
                <a:spcPct val="10000"/>
              </a:spcAft>
              <a:buFontTx/>
              <a:buNone/>
              <a:defRPr/>
            </a:pPr>
            <a:endParaRPr lang="en-US" sz="2000" dirty="0">
              <a:solidFill>
                <a:srgbClr val="002060"/>
              </a:solidFill>
            </a:endParaRPr>
          </a:p>
          <a:p>
            <a:pPr marL="274320" indent="-274320" algn="ctr" eaLnBrk="1" fontAlgn="auto" hangingPunct="1">
              <a:lnSpc>
                <a:spcPct val="80000"/>
              </a:lnSpc>
              <a:spcAft>
                <a:spcPct val="10000"/>
              </a:spcAft>
              <a:buClr>
                <a:schemeClr val="accent3"/>
              </a:buClr>
              <a:buFont typeface="Wingdings 2"/>
              <a:buNone/>
              <a:defRPr/>
            </a:pPr>
            <a:r>
              <a:rPr lang="en-US" dirty="0" smtClean="0"/>
              <a:t>www.cs.cornell.edu/courses/cs44100/2007sp</a:t>
            </a:r>
            <a:endParaRPr lang="en-US" dirty="0"/>
          </a:p>
        </p:txBody>
      </p:sp>
      <p:pic>
        <p:nvPicPr>
          <p:cNvPr id="7172" name="Picture 5" descr="PictureOfMe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791200" y="1600200"/>
            <a:ext cx="762000" cy="9064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>
                <a:solidFill>
                  <a:srgbClr val="0000FF"/>
                </a:solidFill>
              </a:rPr>
              <a:t>Course Help</a:t>
            </a:r>
          </a:p>
        </p:txBody>
      </p:sp>
      <p:sp>
        <p:nvSpPr>
          <p:cNvPr id="8195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spcAft>
                <a:spcPct val="10000"/>
              </a:spcAft>
            </a:pPr>
            <a:r>
              <a:rPr lang="en-US" sz="2400" dirty="0" smtClean="0"/>
              <a:t>News group: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dirty="0" smtClean="0"/>
              <a:t>Use newsstand.cit.cornell.edu, group “cornell.class.cs4410”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dirty="0" smtClean="0"/>
              <a:t>Please subscribe today and check often.  Post any time you have a question or comment and feel free to help other people out if you know the answer!</a:t>
            </a:r>
          </a:p>
          <a:p>
            <a:pPr lvl="1" eaLnBrk="1" hangingPunct="1">
              <a:spcAft>
                <a:spcPct val="10000"/>
              </a:spcAft>
              <a:buFontTx/>
              <a:buNone/>
            </a:pPr>
            <a:endParaRPr lang="en-US" sz="2000" dirty="0" smtClean="0"/>
          </a:p>
          <a:p>
            <a:pPr eaLnBrk="1" hangingPunct="1">
              <a:spcAft>
                <a:spcPct val="10000"/>
              </a:spcAft>
            </a:pPr>
            <a:r>
              <a:rPr lang="en-US" sz="2400" dirty="0" smtClean="0"/>
              <a:t>Required Textbook: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dirty="0" smtClean="0"/>
              <a:t>Operating Systems Concepts: </a:t>
            </a:r>
            <a:r>
              <a:rPr lang="en-US" sz="2000" dirty="0" smtClean="0"/>
              <a:t>8</a:t>
            </a:r>
            <a:r>
              <a:rPr lang="en-US" sz="2000" baseline="30000" dirty="0" smtClean="0"/>
              <a:t>th</a:t>
            </a:r>
            <a:r>
              <a:rPr lang="en-US" sz="2000" dirty="0" smtClean="0"/>
              <a:t> </a:t>
            </a:r>
            <a:r>
              <a:rPr lang="en-US" sz="2000" dirty="0" smtClean="0"/>
              <a:t>Edition</a:t>
            </a:r>
          </a:p>
          <a:p>
            <a:pPr lvl="1" eaLnBrk="1" hangingPunct="1">
              <a:spcAft>
                <a:spcPct val="10000"/>
              </a:spcAft>
              <a:buFontTx/>
              <a:buNone/>
            </a:pPr>
            <a:r>
              <a:rPr lang="en-US" sz="2000" dirty="0" smtClean="0"/>
              <a:t>	</a:t>
            </a:r>
            <a:r>
              <a:rPr lang="en-US" sz="2000" dirty="0" err="1" smtClean="0"/>
              <a:t>Silberschatz</a:t>
            </a:r>
            <a:r>
              <a:rPr lang="en-US" sz="2000" dirty="0" smtClean="0"/>
              <a:t>, Galvin and Gagne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dirty="0" smtClean="0"/>
              <a:t>7</a:t>
            </a:r>
            <a:r>
              <a:rPr lang="en-US" sz="2000" baseline="30000" dirty="0" smtClean="0"/>
              <a:t>th</a:t>
            </a:r>
            <a:r>
              <a:rPr lang="en-US" sz="2000" dirty="0" smtClean="0"/>
              <a:t> edition </a:t>
            </a:r>
            <a:r>
              <a:rPr lang="en-US" sz="2000" dirty="0" smtClean="0"/>
              <a:t>will also work.  Copies on reserve in the</a:t>
            </a:r>
            <a:br>
              <a:rPr lang="en-US" sz="2000" dirty="0" smtClean="0"/>
            </a:br>
            <a:r>
              <a:rPr lang="en-US" sz="2000" dirty="0" smtClean="0"/>
              <a:t>Engineering library</a:t>
            </a:r>
          </a:p>
        </p:txBody>
      </p:sp>
      <p:pic>
        <p:nvPicPr>
          <p:cNvPr id="47106" name="Picture 2" descr="\\web2.cs.cornell.edu\cs\Courses\cs4410\2009sp\images\osc_book_8e.jpg">
            <a:hlinkClick r:id="rId2"/>
          </p:cNvPr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467600" y="4800600"/>
            <a:ext cx="952500" cy="135255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>
                <a:solidFill>
                  <a:srgbClr val="0000FF"/>
                </a:solidFill>
              </a:rPr>
              <a:t>CS 4410: Overview</a:t>
            </a:r>
          </a:p>
        </p:txBody>
      </p:sp>
      <p:sp>
        <p:nvSpPr>
          <p:cNvPr id="5123" name="Rectangle 3"/>
          <p:cNvSpPr>
            <a:spLocks noGrp="1" noChangeArrowheads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pPr marL="274320" indent="-274320" eaLnBrk="1" fontAlgn="auto" hangingPunct="1">
              <a:lnSpc>
                <a:spcPct val="90000"/>
              </a:lnSpc>
              <a:spcAft>
                <a:spcPct val="10000"/>
              </a:spcAft>
              <a:buClr>
                <a:schemeClr val="accent3"/>
              </a:buClr>
              <a:buFont typeface="Wingdings 2"/>
              <a:buChar char=""/>
              <a:defRPr/>
            </a:pPr>
            <a:r>
              <a:rPr lang="en-US" sz="2400" dirty="0"/>
              <a:t>Prerequisite: </a:t>
            </a:r>
          </a:p>
          <a:p>
            <a:pPr marL="640080" lvl="1" indent="-246888" eaLnBrk="1" fontAlgn="auto" hangingPunct="1">
              <a:lnSpc>
                <a:spcPct val="90000"/>
              </a:lnSpc>
              <a:spcAft>
                <a:spcPct val="10000"/>
              </a:spcAft>
              <a:buFont typeface="Wingdings 2"/>
              <a:buChar char=""/>
              <a:defRPr/>
            </a:pPr>
            <a:r>
              <a:rPr lang="en-US" sz="2000" dirty="0"/>
              <a:t>Mastery of CS </a:t>
            </a:r>
            <a:r>
              <a:rPr lang="en-US" sz="2000" dirty="0" smtClean="0"/>
              <a:t>3610 </a:t>
            </a:r>
            <a:r>
              <a:rPr lang="en-US" sz="2000" dirty="0"/>
              <a:t>material</a:t>
            </a:r>
          </a:p>
          <a:p>
            <a:pPr marL="640080" lvl="1" indent="-246888" eaLnBrk="1" fontAlgn="auto" hangingPunct="1">
              <a:lnSpc>
                <a:spcPct val="90000"/>
              </a:lnSpc>
              <a:spcAft>
                <a:spcPct val="10000"/>
              </a:spcAft>
              <a:buFontTx/>
              <a:buNone/>
              <a:defRPr/>
            </a:pPr>
            <a:endParaRPr lang="en-US" sz="2000" dirty="0"/>
          </a:p>
          <a:p>
            <a:pPr marL="274320" indent="-274320" eaLnBrk="1" fontAlgn="auto" hangingPunct="1">
              <a:lnSpc>
                <a:spcPct val="90000"/>
              </a:lnSpc>
              <a:spcAft>
                <a:spcPct val="10000"/>
              </a:spcAft>
              <a:buClr>
                <a:schemeClr val="accent3"/>
              </a:buClr>
              <a:buFont typeface="Wingdings 2"/>
              <a:buChar char=""/>
              <a:defRPr/>
            </a:pPr>
            <a:r>
              <a:rPr lang="en-US" sz="2400" dirty="0"/>
              <a:t>CS </a:t>
            </a:r>
            <a:r>
              <a:rPr lang="en-US" sz="2400" dirty="0" smtClean="0"/>
              <a:t>4410: </a:t>
            </a:r>
            <a:r>
              <a:rPr lang="en-US" sz="2400" dirty="0"/>
              <a:t>Operating Systems</a:t>
            </a:r>
          </a:p>
          <a:p>
            <a:pPr marL="640080" lvl="1" indent="-246888" eaLnBrk="1" fontAlgn="auto" hangingPunct="1">
              <a:lnSpc>
                <a:spcPct val="90000"/>
              </a:lnSpc>
              <a:spcAft>
                <a:spcPct val="10000"/>
              </a:spcAft>
              <a:buFont typeface="Wingdings 2"/>
              <a:buChar char=""/>
              <a:defRPr/>
            </a:pPr>
            <a:r>
              <a:rPr lang="en-US" sz="2000" dirty="0"/>
              <a:t>Fundamentals of OS design</a:t>
            </a:r>
          </a:p>
          <a:p>
            <a:pPr marL="640080" lvl="1" indent="-246888" eaLnBrk="1" fontAlgn="auto" hangingPunct="1">
              <a:lnSpc>
                <a:spcPct val="90000"/>
              </a:lnSpc>
              <a:spcAft>
                <a:spcPct val="10000"/>
              </a:spcAft>
              <a:buFont typeface="Wingdings 2"/>
              <a:buChar char=""/>
              <a:defRPr/>
            </a:pPr>
            <a:r>
              <a:rPr lang="en-US" sz="2000" dirty="0"/>
              <a:t>How parts of the OS are structured</a:t>
            </a:r>
          </a:p>
          <a:p>
            <a:pPr marL="640080" lvl="1" indent="-246888" eaLnBrk="1" fontAlgn="auto" hangingPunct="1">
              <a:lnSpc>
                <a:spcPct val="90000"/>
              </a:lnSpc>
              <a:spcAft>
                <a:spcPct val="10000"/>
              </a:spcAft>
              <a:buFont typeface="Wingdings 2"/>
              <a:buChar char=""/>
              <a:defRPr/>
            </a:pPr>
            <a:r>
              <a:rPr lang="en-US" sz="2000" dirty="0"/>
              <a:t>What algorithms are commonly used</a:t>
            </a:r>
          </a:p>
          <a:p>
            <a:pPr marL="640080" lvl="1" indent="-246888" eaLnBrk="1" fontAlgn="auto" hangingPunct="1">
              <a:lnSpc>
                <a:spcPct val="90000"/>
              </a:lnSpc>
              <a:spcAft>
                <a:spcPct val="10000"/>
              </a:spcAft>
              <a:buFont typeface="Wingdings 2"/>
              <a:buChar char=""/>
              <a:defRPr/>
            </a:pPr>
            <a:r>
              <a:rPr lang="en-US" sz="2000" dirty="0"/>
              <a:t>What are the mechanisms and policies used</a:t>
            </a:r>
          </a:p>
          <a:p>
            <a:pPr marL="640080" lvl="1" indent="-246888" eaLnBrk="1" fontAlgn="auto" hangingPunct="1">
              <a:lnSpc>
                <a:spcPct val="90000"/>
              </a:lnSpc>
              <a:spcAft>
                <a:spcPct val="10000"/>
              </a:spcAft>
              <a:buFontTx/>
              <a:buNone/>
              <a:defRPr/>
            </a:pPr>
            <a:endParaRPr lang="en-US" sz="2000" dirty="0"/>
          </a:p>
          <a:p>
            <a:pPr marL="274320" indent="-274320" eaLnBrk="1" fontAlgn="auto" hangingPunct="1">
              <a:lnSpc>
                <a:spcPct val="90000"/>
              </a:lnSpc>
              <a:spcAft>
                <a:spcPct val="10000"/>
              </a:spcAft>
              <a:buClr>
                <a:schemeClr val="accent3"/>
              </a:buClr>
              <a:buFont typeface="Wingdings 2"/>
              <a:buChar char=""/>
              <a:defRPr/>
            </a:pPr>
            <a:r>
              <a:rPr lang="en-US" sz="2400" dirty="0"/>
              <a:t>Evaluations:</a:t>
            </a:r>
          </a:p>
          <a:p>
            <a:pPr marL="640080" lvl="1" indent="-246888" eaLnBrk="1" fontAlgn="auto" hangingPunct="1">
              <a:lnSpc>
                <a:spcPct val="90000"/>
              </a:lnSpc>
              <a:spcAft>
                <a:spcPct val="10000"/>
              </a:spcAft>
              <a:buFont typeface="Wingdings 2"/>
              <a:buChar char=""/>
              <a:defRPr/>
            </a:pPr>
            <a:r>
              <a:rPr lang="en-US" sz="2000" dirty="0"/>
              <a:t>Weekly homework</a:t>
            </a:r>
          </a:p>
          <a:p>
            <a:pPr marL="640080" lvl="1" indent="-246888" eaLnBrk="1" fontAlgn="auto" hangingPunct="1">
              <a:lnSpc>
                <a:spcPct val="90000"/>
              </a:lnSpc>
              <a:spcAft>
                <a:spcPct val="10000"/>
              </a:spcAft>
              <a:buFont typeface="Wingdings 2"/>
              <a:buChar char=""/>
              <a:defRPr/>
            </a:pPr>
            <a:r>
              <a:rPr lang="en-US" sz="2000" dirty="0" smtClean="0"/>
              <a:t>Prelims, Exams: </a:t>
            </a:r>
            <a:r>
              <a:rPr lang="en-US" sz="2000" b="1" dirty="0" smtClean="0">
                <a:solidFill>
                  <a:srgbClr val="FF0000"/>
                </a:solidFill>
              </a:rPr>
              <a:t>Thursday Feb 26, Thursday April 2, Friday May 8</a:t>
            </a:r>
            <a:endParaRPr lang="en-US" sz="2000" b="1" dirty="0">
              <a:solidFill>
                <a:srgbClr val="FF0000"/>
              </a:solidFill>
            </a:endParaRPr>
          </a:p>
          <a:p>
            <a:pPr marL="640080" lvl="1" indent="-246888" eaLnBrk="1" fontAlgn="auto" hangingPunct="1">
              <a:lnSpc>
                <a:spcPct val="90000"/>
              </a:lnSpc>
              <a:spcAft>
                <a:spcPct val="10000"/>
              </a:spcAft>
              <a:buFont typeface="Wingdings 2"/>
              <a:buChar char=""/>
              <a:defRPr/>
            </a:pPr>
            <a:r>
              <a:rPr lang="en-US" sz="2000" dirty="0"/>
              <a:t>Readings: research papers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>
                <a:solidFill>
                  <a:srgbClr val="0000FF"/>
                </a:solidFill>
              </a:rPr>
              <a:t>CS 4411: Overview</a:t>
            </a:r>
          </a:p>
        </p:txBody>
      </p:sp>
      <p:sp>
        <p:nvSpPr>
          <p:cNvPr id="8196" name="Rectangle 4"/>
          <p:cNvSpPr>
            <a:spLocks noGrp="1" noChangeArrowheads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274320" indent="-274320" eaLnBrk="1" fontAlgn="auto" hangingPunct="1">
              <a:lnSpc>
                <a:spcPct val="90000"/>
              </a:lnSpc>
              <a:spcAft>
                <a:spcPct val="10000"/>
              </a:spcAft>
              <a:buClr>
                <a:schemeClr val="accent3"/>
              </a:buClr>
              <a:buFont typeface="Wingdings 2"/>
              <a:buChar char=""/>
              <a:defRPr/>
            </a:pPr>
            <a:r>
              <a:rPr lang="en-US" sz="2400" dirty="0"/>
              <a:t>CS </a:t>
            </a:r>
            <a:r>
              <a:rPr lang="en-US" sz="2400" dirty="0" smtClean="0"/>
              <a:t>4411: </a:t>
            </a:r>
            <a:r>
              <a:rPr lang="en-US" sz="2400" dirty="0"/>
              <a:t>Practicum in Operating Systems</a:t>
            </a:r>
          </a:p>
          <a:p>
            <a:pPr marL="640080" lvl="1" indent="-246888" eaLnBrk="1" fontAlgn="auto" hangingPunct="1">
              <a:lnSpc>
                <a:spcPct val="90000"/>
              </a:lnSpc>
              <a:spcAft>
                <a:spcPct val="10000"/>
              </a:spcAft>
              <a:buFont typeface="Wingdings 2"/>
              <a:buChar char=""/>
              <a:defRPr/>
            </a:pPr>
            <a:r>
              <a:rPr lang="en-US" sz="2000" dirty="0"/>
              <a:t>Projects that complement course material</a:t>
            </a:r>
          </a:p>
          <a:p>
            <a:pPr marL="640080" lvl="1" indent="-246888" eaLnBrk="1" fontAlgn="auto" hangingPunct="1">
              <a:lnSpc>
                <a:spcPct val="90000"/>
              </a:lnSpc>
              <a:spcAft>
                <a:spcPct val="10000"/>
              </a:spcAft>
              <a:buFont typeface="Wingdings 2"/>
              <a:buChar char=""/>
              <a:defRPr/>
            </a:pPr>
            <a:r>
              <a:rPr lang="en-US" sz="2000" dirty="0"/>
              <a:t>Expose you to cutting edge system design</a:t>
            </a:r>
          </a:p>
          <a:p>
            <a:pPr marL="640080" lvl="1" indent="-246888" eaLnBrk="1" fontAlgn="auto" hangingPunct="1">
              <a:lnSpc>
                <a:spcPct val="90000"/>
              </a:lnSpc>
              <a:spcAft>
                <a:spcPct val="10000"/>
              </a:spcAft>
              <a:buFont typeface="Wingdings 2"/>
              <a:buChar char=""/>
              <a:defRPr/>
            </a:pPr>
            <a:r>
              <a:rPr lang="en-US" sz="2000" dirty="0"/>
              <a:t>Best way to learn about OSs</a:t>
            </a:r>
          </a:p>
          <a:p>
            <a:pPr marL="640080" lvl="1" indent="-246888" eaLnBrk="1" fontAlgn="auto" hangingPunct="1">
              <a:lnSpc>
                <a:spcPct val="90000"/>
              </a:lnSpc>
              <a:spcAft>
                <a:spcPct val="10000"/>
              </a:spcAft>
              <a:buFontTx/>
              <a:buNone/>
              <a:defRPr/>
            </a:pPr>
            <a:endParaRPr lang="en-US" sz="2000" dirty="0"/>
          </a:p>
          <a:p>
            <a:pPr marL="274320" indent="-274320" eaLnBrk="1" fontAlgn="auto" hangingPunct="1">
              <a:lnSpc>
                <a:spcPct val="90000"/>
              </a:lnSpc>
              <a:spcAft>
                <a:spcPct val="10000"/>
              </a:spcAft>
              <a:buClr>
                <a:schemeClr val="accent3"/>
              </a:buClr>
              <a:buFont typeface="Wingdings 2"/>
              <a:buChar char=""/>
              <a:defRPr/>
            </a:pPr>
            <a:r>
              <a:rPr lang="en-US" sz="2400" dirty="0"/>
              <a:t>This semester:</a:t>
            </a:r>
          </a:p>
          <a:p>
            <a:pPr marL="640080" lvl="1" indent="-246888" eaLnBrk="1" fontAlgn="auto" hangingPunct="1">
              <a:lnSpc>
                <a:spcPct val="90000"/>
              </a:lnSpc>
              <a:spcAft>
                <a:spcPct val="10000"/>
              </a:spcAft>
              <a:buFont typeface="Wingdings 2"/>
              <a:buChar char=""/>
              <a:defRPr/>
            </a:pPr>
            <a:r>
              <a:rPr lang="en-US" sz="2000" dirty="0"/>
              <a:t>Build </a:t>
            </a:r>
            <a:r>
              <a:rPr lang="en-US" sz="2000" dirty="0" smtClean="0"/>
              <a:t>a new kind of file storage system for scientific research </a:t>
            </a:r>
            <a:br>
              <a:rPr lang="en-US" sz="2000" dirty="0" smtClean="0"/>
            </a:br>
            <a:r>
              <a:rPr lang="en-US" sz="2000" dirty="0" smtClean="0"/>
              <a:t>on global climate change and environment monitoring</a:t>
            </a:r>
            <a:endParaRPr lang="en-US" sz="1800" dirty="0"/>
          </a:p>
          <a:p>
            <a:pPr marL="640080" lvl="1" indent="-246888" eaLnBrk="1" fontAlgn="auto" hangingPunct="1">
              <a:lnSpc>
                <a:spcPct val="90000"/>
              </a:lnSpc>
              <a:spcAft>
                <a:spcPct val="10000"/>
              </a:spcAft>
              <a:buFont typeface="Wingdings 2"/>
              <a:buChar char=""/>
              <a:defRPr/>
            </a:pPr>
            <a:r>
              <a:rPr lang="en-US" sz="2000" dirty="0"/>
              <a:t>Will use </a:t>
            </a:r>
            <a:r>
              <a:rPr lang="en-US" sz="2000" dirty="0" smtClean="0"/>
              <a:t>normal PCs</a:t>
            </a:r>
            <a:endParaRPr lang="en-US" sz="2000" dirty="0"/>
          </a:p>
          <a:p>
            <a:pPr marL="640080" lvl="1" indent="-246888" eaLnBrk="1" fontAlgn="auto" hangingPunct="1">
              <a:lnSpc>
                <a:spcPct val="90000"/>
              </a:lnSpc>
              <a:spcAft>
                <a:spcPct val="10000"/>
              </a:spcAft>
              <a:buFont typeface="Wingdings 2"/>
              <a:buChar char=""/>
              <a:defRPr/>
            </a:pPr>
            <a:r>
              <a:rPr lang="en-US" sz="2000" dirty="0" smtClean="0"/>
              <a:t>Designed to be done by a single person working alone</a:t>
            </a:r>
            <a:endParaRPr lang="en-US" sz="2000" dirty="0"/>
          </a:p>
          <a:p>
            <a:pPr marL="640080" lvl="1" indent="-246888" eaLnBrk="1" fontAlgn="auto" hangingPunct="1">
              <a:lnSpc>
                <a:spcPct val="90000"/>
              </a:lnSpc>
              <a:spcAft>
                <a:spcPct val="10000"/>
              </a:spcAft>
              <a:buFont typeface="Wingdings 2"/>
              <a:buChar char=""/>
              <a:defRPr/>
            </a:pPr>
            <a:r>
              <a:rPr lang="en-US" sz="2000" dirty="0"/>
              <a:t>Weekly sections on the </a:t>
            </a:r>
            <a:r>
              <a:rPr lang="en-US" sz="2000" dirty="0" smtClean="0"/>
              <a:t>projects</a:t>
            </a:r>
            <a:endParaRPr lang="en-US" sz="20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>
                <a:solidFill>
                  <a:srgbClr val="0000FF"/>
                </a:solidFill>
              </a:rPr>
              <a:t>Grading</a:t>
            </a:r>
          </a:p>
        </p:txBody>
      </p:sp>
      <p:sp>
        <p:nvSpPr>
          <p:cNvPr id="6147" name="Rectangle 3"/>
          <p:cNvSpPr>
            <a:spLocks noGrp="1" noChangeArrowheads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 marL="274320" indent="-274320" eaLnBrk="1" fontAlgn="auto" hangingPunct="1">
              <a:lnSpc>
                <a:spcPct val="90000"/>
              </a:lnSpc>
              <a:spcAft>
                <a:spcPct val="10000"/>
              </a:spcAft>
              <a:buClr>
                <a:schemeClr val="accent3"/>
              </a:buClr>
              <a:buFont typeface="Wingdings 2"/>
              <a:buChar char=""/>
              <a:defRPr/>
            </a:pPr>
            <a:r>
              <a:rPr lang="en-US" sz="2800" dirty="0"/>
              <a:t>CS </a:t>
            </a:r>
            <a:r>
              <a:rPr lang="en-US" sz="2800" dirty="0" smtClean="0"/>
              <a:t>4410: </a:t>
            </a:r>
            <a:r>
              <a:rPr lang="en-US" sz="2800" dirty="0"/>
              <a:t>Operating </a:t>
            </a:r>
            <a:r>
              <a:rPr lang="en-US" sz="2800" dirty="0" smtClean="0"/>
              <a:t>Systems is curved</a:t>
            </a:r>
            <a:endParaRPr lang="en-US" sz="2800" dirty="0"/>
          </a:p>
          <a:p>
            <a:pPr marL="640080" lvl="1" indent="-246888" eaLnBrk="1" fontAlgn="auto" hangingPunct="1">
              <a:lnSpc>
                <a:spcPct val="90000"/>
              </a:lnSpc>
              <a:spcAft>
                <a:spcPct val="10000"/>
              </a:spcAft>
              <a:buFont typeface="Wingdings 2"/>
              <a:buChar char=""/>
              <a:defRPr/>
            </a:pPr>
            <a:r>
              <a:rPr lang="en-US" dirty="0" smtClean="0"/>
              <a:t>Prelims ~ 25% each</a:t>
            </a:r>
            <a:endParaRPr lang="en-US" dirty="0"/>
          </a:p>
          <a:p>
            <a:pPr marL="640080" lvl="1" indent="-246888" eaLnBrk="1" fontAlgn="auto" hangingPunct="1">
              <a:lnSpc>
                <a:spcPct val="90000"/>
              </a:lnSpc>
              <a:spcAft>
                <a:spcPct val="10000"/>
              </a:spcAft>
              <a:buFont typeface="Wingdings 2"/>
              <a:buChar char=""/>
              <a:defRPr/>
            </a:pPr>
            <a:r>
              <a:rPr lang="en-US" dirty="0"/>
              <a:t>Final ~  </a:t>
            </a:r>
            <a:r>
              <a:rPr lang="en-US" dirty="0" smtClean="0"/>
              <a:t>40</a:t>
            </a:r>
            <a:r>
              <a:rPr lang="en-US" dirty="0"/>
              <a:t>%</a:t>
            </a:r>
          </a:p>
          <a:p>
            <a:pPr marL="640080" lvl="1" indent="-246888" eaLnBrk="1" fontAlgn="auto" hangingPunct="1">
              <a:lnSpc>
                <a:spcPct val="90000"/>
              </a:lnSpc>
              <a:spcAft>
                <a:spcPct val="10000"/>
              </a:spcAft>
              <a:buFont typeface="Wingdings 2"/>
              <a:buChar char=""/>
              <a:defRPr/>
            </a:pPr>
            <a:r>
              <a:rPr lang="en-US" dirty="0"/>
              <a:t>Assignments ~ 10</a:t>
            </a:r>
            <a:r>
              <a:rPr lang="en-US" dirty="0" smtClean="0"/>
              <a:t>%</a:t>
            </a:r>
          </a:p>
          <a:p>
            <a:pPr marL="640080" lvl="1" indent="-246888" eaLnBrk="1" fontAlgn="auto" hangingPunct="1">
              <a:lnSpc>
                <a:spcPct val="90000"/>
              </a:lnSpc>
              <a:spcAft>
                <a:spcPct val="10000"/>
              </a:spcAft>
              <a:buFont typeface="Wingdings 2"/>
              <a:buChar char=""/>
              <a:defRPr/>
            </a:pPr>
            <a:r>
              <a:rPr lang="en-US" dirty="0" smtClean="0"/>
              <a:t>We also do some subjective fiddling with grades.</a:t>
            </a:r>
            <a:endParaRPr lang="en-US" dirty="0" smtClean="0"/>
          </a:p>
          <a:p>
            <a:pPr marL="640080" lvl="1" indent="-246888" eaLnBrk="1" fontAlgn="auto" hangingPunct="1">
              <a:lnSpc>
                <a:spcPct val="90000"/>
              </a:lnSpc>
              <a:spcAft>
                <a:spcPct val="10000"/>
              </a:spcAft>
              <a:buNone/>
              <a:defRPr/>
            </a:pPr>
            <a:endParaRPr lang="en-US" dirty="0"/>
          </a:p>
          <a:p>
            <a:pPr marL="274320" indent="-274320" eaLnBrk="1" fontAlgn="auto" hangingPunct="1">
              <a:lnSpc>
                <a:spcPct val="90000"/>
              </a:lnSpc>
              <a:spcAft>
                <a:spcPct val="10000"/>
              </a:spcAft>
              <a:buClr>
                <a:schemeClr val="accent3"/>
              </a:buClr>
              <a:buFont typeface="Wingdings 2"/>
              <a:buChar char=""/>
              <a:defRPr/>
            </a:pPr>
            <a:r>
              <a:rPr lang="en-US" sz="2800" dirty="0"/>
              <a:t>CS </a:t>
            </a:r>
            <a:r>
              <a:rPr lang="en-US" sz="2800" dirty="0" smtClean="0"/>
              <a:t>4411: </a:t>
            </a:r>
            <a:r>
              <a:rPr lang="en-US" sz="2800" dirty="0"/>
              <a:t>Systems Programming</a:t>
            </a:r>
          </a:p>
          <a:p>
            <a:pPr marL="640080" lvl="1" indent="-246888" eaLnBrk="1" fontAlgn="auto" hangingPunct="1">
              <a:lnSpc>
                <a:spcPct val="90000"/>
              </a:lnSpc>
              <a:spcAft>
                <a:spcPct val="10000"/>
              </a:spcAft>
              <a:buFont typeface="Wingdings 2"/>
              <a:buChar char=""/>
              <a:defRPr/>
            </a:pPr>
            <a:r>
              <a:rPr lang="en-US" dirty="0"/>
              <a:t>Six </a:t>
            </a:r>
            <a:r>
              <a:rPr lang="en-US" dirty="0" smtClean="0"/>
              <a:t>stages~ </a:t>
            </a:r>
            <a:r>
              <a:rPr lang="en-US" dirty="0"/>
              <a:t>100</a:t>
            </a:r>
            <a:r>
              <a:rPr lang="en-US" dirty="0" smtClean="0"/>
              <a:t>%.  No exams.</a:t>
            </a:r>
            <a:endParaRPr lang="en-US" dirty="0"/>
          </a:p>
          <a:p>
            <a:pPr marL="640080" lvl="1" indent="-246888" eaLnBrk="1" fontAlgn="auto" hangingPunct="1">
              <a:lnSpc>
                <a:spcPct val="90000"/>
              </a:lnSpc>
              <a:spcAft>
                <a:spcPct val="10000"/>
              </a:spcAft>
              <a:buFontTx/>
              <a:buNone/>
              <a:defRPr/>
            </a:pPr>
            <a:endParaRPr lang="en-US" dirty="0"/>
          </a:p>
          <a:p>
            <a:pPr marL="274320" indent="-274320" eaLnBrk="1" fontAlgn="auto" hangingPunct="1">
              <a:lnSpc>
                <a:spcPct val="90000"/>
              </a:lnSpc>
              <a:spcAft>
                <a:spcPct val="10000"/>
              </a:spcAft>
              <a:buClr>
                <a:schemeClr val="accent3"/>
              </a:buClr>
              <a:buFont typeface="Wingdings 2"/>
              <a:buChar char=""/>
              <a:defRPr/>
            </a:pPr>
            <a:r>
              <a:rPr lang="en-US" sz="2800" dirty="0"/>
              <a:t>This is a rough guide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>
                <a:solidFill>
                  <a:srgbClr val="0000FF"/>
                </a:solidFill>
              </a:rPr>
              <a:t>Academic Integrity</a:t>
            </a:r>
          </a:p>
        </p:txBody>
      </p:sp>
      <p:sp>
        <p:nvSpPr>
          <p:cNvPr id="10243" name="Rectangle 3"/>
          <p:cNvSpPr>
            <a:spLocks noGrp="1" noChangeArrowheads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 marL="274320" indent="-274320" eaLnBrk="1" fontAlgn="auto" hangingPunct="1">
              <a:lnSpc>
                <a:spcPct val="80000"/>
              </a:lnSpc>
              <a:spcAft>
                <a:spcPct val="10000"/>
              </a:spcAft>
              <a:buClr>
                <a:schemeClr val="accent3"/>
              </a:buClr>
              <a:buFont typeface="Wingdings 2"/>
              <a:buChar char=""/>
              <a:defRPr/>
            </a:pPr>
            <a:r>
              <a:rPr lang="en-US" sz="2400" b="1" dirty="0">
                <a:solidFill>
                  <a:srgbClr val="FF0000"/>
                </a:solidFill>
                <a:effectLst>
                  <a:outerShdw blurRad="38100" dist="38100" dir="2700000" algn="tl">
                    <a:srgbClr val="FFFF00">
                      <a:alpha val="42745"/>
                    </a:srgbClr>
                  </a:outerShdw>
                </a:effectLst>
              </a:rPr>
              <a:t>Submitted work should be your own</a:t>
            </a:r>
          </a:p>
          <a:p>
            <a:pPr marL="274320" indent="-274320" eaLnBrk="1" fontAlgn="auto" hangingPunct="1">
              <a:lnSpc>
                <a:spcPct val="80000"/>
              </a:lnSpc>
              <a:spcAft>
                <a:spcPct val="10000"/>
              </a:spcAft>
              <a:buClr>
                <a:schemeClr val="accent3"/>
              </a:buClr>
              <a:buFontTx/>
              <a:buNone/>
              <a:defRPr/>
            </a:pPr>
            <a:endParaRPr lang="en-US" sz="2000" dirty="0">
              <a:solidFill>
                <a:srgbClr val="FF0000"/>
              </a:solidFill>
            </a:endParaRPr>
          </a:p>
          <a:p>
            <a:pPr marL="274320" indent="-274320" eaLnBrk="1" fontAlgn="auto" hangingPunct="1">
              <a:lnSpc>
                <a:spcPct val="80000"/>
              </a:lnSpc>
              <a:spcAft>
                <a:spcPct val="10000"/>
              </a:spcAft>
              <a:buClr>
                <a:schemeClr val="accent3"/>
              </a:buClr>
              <a:buFont typeface="Wingdings 2"/>
              <a:buChar char=""/>
              <a:defRPr/>
            </a:pPr>
            <a:r>
              <a:rPr lang="en-US" sz="2400" dirty="0"/>
              <a:t>Acceptable collaboration:</a:t>
            </a:r>
          </a:p>
          <a:p>
            <a:pPr marL="640080" lvl="1" indent="-246888" eaLnBrk="1" fontAlgn="auto" hangingPunct="1">
              <a:lnSpc>
                <a:spcPct val="80000"/>
              </a:lnSpc>
              <a:spcAft>
                <a:spcPct val="10000"/>
              </a:spcAft>
              <a:buFont typeface="Wingdings 2"/>
              <a:buChar char=""/>
              <a:defRPr/>
            </a:pPr>
            <a:r>
              <a:rPr lang="en-US" sz="2000" dirty="0"/>
              <a:t>Clarify problem, C syntax doubts, debugging strategy</a:t>
            </a:r>
          </a:p>
          <a:p>
            <a:pPr marL="640080" lvl="1" indent="-246888" eaLnBrk="1" fontAlgn="auto" hangingPunct="1">
              <a:lnSpc>
                <a:spcPct val="80000"/>
              </a:lnSpc>
              <a:spcAft>
                <a:spcPct val="10000"/>
              </a:spcAft>
              <a:buFontTx/>
              <a:buNone/>
              <a:defRPr/>
            </a:pPr>
            <a:endParaRPr lang="en-US" sz="2000" dirty="0"/>
          </a:p>
          <a:p>
            <a:pPr marL="274320" indent="-274320" eaLnBrk="1" fontAlgn="auto" hangingPunct="1">
              <a:lnSpc>
                <a:spcPct val="80000"/>
              </a:lnSpc>
              <a:spcAft>
                <a:spcPct val="10000"/>
              </a:spcAft>
              <a:buClr>
                <a:schemeClr val="accent3"/>
              </a:buClr>
              <a:buFont typeface="Wingdings 2"/>
              <a:buChar char=""/>
              <a:defRPr/>
            </a:pPr>
            <a:r>
              <a:rPr lang="en-US" sz="2400" dirty="0"/>
              <a:t>Dishonesty has no place in any community</a:t>
            </a:r>
          </a:p>
          <a:p>
            <a:pPr marL="640080" lvl="1" indent="-246888" eaLnBrk="1" fontAlgn="auto" hangingPunct="1">
              <a:lnSpc>
                <a:spcPct val="80000"/>
              </a:lnSpc>
              <a:spcAft>
                <a:spcPct val="10000"/>
              </a:spcAft>
              <a:buFont typeface="Wingdings 2"/>
              <a:buChar char=""/>
              <a:defRPr/>
            </a:pPr>
            <a:r>
              <a:rPr lang="en-US" sz="2000" dirty="0"/>
              <a:t>May NOT be in possession of someone else’s homework/project</a:t>
            </a:r>
          </a:p>
          <a:p>
            <a:pPr marL="640080" lvl="1" indent="-246888" eaLnBrk="1" fontAlgn="auto" hangingPunct="1">
              <a:lnSpc>
                <a:spcPct val="80000"/>
              </a:lnSpc>
              <a:spcAft>
                <a:spcPct val="10000"/>
              </a:spcAft>
              <a:buFont typeface="Wingdings 2"/>
              <a:buChar char=""/>
              <a:defRPr/>
            </a:pPr>
            <a:r>
              <a:rPr lang="en-US" sz="2000" dirty="0"/>
              <a:t>May NOT copy code from another group</a:t>
            </a:r>
          </a:p>
          <a:p>
            <a:pPr marL="640080" lvl="1" indent="-246888" eaLnBrk="1" fontAlgn="auto" hangingPunct="1">
              <a:lnSpc>
                <a:spcPct val="80000"/>
              </a:lnSpc>
              <a:spcAft>
                <a:spcPct val="10000"/>
              </a:spcAft>
              <a:buFont typeface="Wingdings 2"/>
              <a:buChar char=""/>
              <a:defRPr/>
            </a:pPr>
            <a:r>
              <a:rPr lang="en-US" sz="2000" dirty="0"/>
              <a:t>May NOT copy, collaborate or share homework/assignments</a:t>
            </a:r>
          </a:p>
          <a:p>
            <a:pPr marL="640080" lvl="1" indent="-246888" eaLnBrk="1" fontAlgn="auto" hangingPunct="1">
              <a:lnSpc>
                <a:spcPct val="80000"/>
              </a:lnSpc>
              <a:spcAft>
                <a:spcPct val="10000"/>
              </a:spcAft>
              <a:buFont typeface="Wingdings 2"/>
              <a:buChar char=""/>
              <a:defRPr/>
            </a:pPr>
            <a:r>
              <a:rPr lang="en-US" sz="2000" dirty="0"/>
              <a:t>University Academic Integrity rules are the general guidelines</a:t>
            </a:r>
          </a:p>
          <a:p>
            <a:pPr marL="640080" lvl="1" indent="-246888" eaLnBrk="1" fontAlgn="auto" hangingPunct="1">
              <a:lnSpc>
                <a:spcPct val="80000"/>
              </a:lnSpc>
              <a:spcAft>
                <a:spcPct val="10000"/>
              </a:spcAft>
              <a:buFontTx/>
              <a:buNone/>
              <a:defRPr/>
            </a:pPr>
            <a:endParaRPr lang="en-US" sz="2000" dirty="0"/>
          </a:p>
          <a:p>
            <a:pPr marL="274320" indent="-274320" eaLnBrk="1" fontAlgn="auto" hangingPunct="1">
              <a:lnSpc>
                <a:spcPct val="80000"/>
              </a:lnSpc>
              <a:spcAft>
                <a:spcPct val="10000"/>
              </a:spcAft>
              <a:buClr>
                <a:schemeClr val="accent3"/>
              </a:buClr>
              <a:buFont typeface="Wingdings 2"/>
              <a:buChar char=""/>
              <a:defRPr/>
            </a:pPr>
            <a:r>
              <a:rPr lang="en-US" sz="2400" dirty="0">
                <a:solidFill>
                  <a:srgbClr val="FF0000"/>
                </a:solidFill>
              </a:rPr>
              <a:t>Penalty depends on circumstances, but can be as severe as an ‘F’ in CS </a:t>
            </a:r>
            <a:r>
              <a:rPr lang="en-US" sz="2400" dirty="0" smtClean="0">
                <a:solidFill>
                  <a:srgbClr val="FF0000"/>
                </a:solidFill>
              </a:rPr>
              <a:t>4410 </a:t>
            </a:r>
            <a:r>
              <a:rPr lang="en-US" sz="2400" dirty="0">
                <a:solidFill>
                  <a:srgbClr val="FF0000"/>
                </a:solidFill>
              </a:rPr>
              <a:t>and CS </a:t>
            </a:r>
            <a:r>
              <a:rPr lang="en-US" sz="2400" dirty="0" smtClean="0">
                <a:solidFill>
                  <a:srgbClr val="FF0000"/>
                </a:solidFill>
              </a:rPr>
              <a:t>4411</a:t>
            </a:r>
            <a:endParaRPr lang="en-US" sz="2400" dirty="0">
              <a:solidFill>
                <a:srgbClr val="FF00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5" presetClass="emph" presetSubtype="0" repeatCount="indefinite" fill="remove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6" dur="1000" fill="hold"/>
                                        <p:tgtEl>
                                          <p:spTgt spid="102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>
                <a:solidFill>
                  <a:srgbClr val="0000FF"/>
                </a:solidFill>
              </a:rPr>
              <a:t>What is an Operating System?</a:t>
            </a:r>
          </a:p>
        </p:txBody>
      </p:sp>
      <p:sp>
        <p:nvSpPr>
          <p:cNvPr id="13315" name="Content Placeholder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smtClean="0"/>
              <a:t>An operating system (abbreviated O/S) is the software infrastructure that runs a single computer system.</a:t>
            </a:r>
          </a:p>
          <a:p>
            <a:pPr lvl="1" eaLnBrk="1" hangingPunct="1"/>
            <a:r>
              <a:rPr lang="en-US" smtClean="0"/>
              <a:t>It is responsible for managing and coordinating activities and sharing the (limited) resources of the computer. </a:t>
            </a:r>
          </a:p>
          <a:p>
            <a:pPr eaLnBrk="1" hangingPunct="1"/>
            <a:r>
              <a:rPr lang="en-US" smtClean="0"/>
              <a:t>It hosts applications:</a:t>
            </a:r>
          </a:p>
          <a:p>
            <a:pPr lvl="1" eaLnBrk="1" hangingPunct="1"/>
            <a:r>
              <a:rPr lang="en-US" smtClean="0"/>
              <a:t>Provides a collection of system calls via library APIs</a:t>
            </a:r>
          </a:p>
          <a:p>
            <a:pPr lvl="1" eaLnBrk="1" hangingPunct="1"/>
            <a:r>
              <a:rPr lang="en-US" smtClean="0"/>
              <a:t>Creates a </a:t>
            </a:r>
            <a:r>
              <a:rPr lang="en-US" i="1" smtClean="0"/>
              <a:t>virtual runtime environment</a:t>
            </a:r>
          </a:p>
          <a:p>
            <a:pPr eaLnBrk="1" hangingPunct="1"/>
            <a:r>
              <a:rPr lang="en-US" smtClean="0"/>
              <a:t>It exploits concurrency by scheduling activities to occur in parallel</a:t>
            </a:r>
            <a:endParaRPr lang="fr-BE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>
                <a:solidFill>
                  <a:srgbClr val="0000FF"/>
                </a:solidFill>
              </a:rPr>
              <a:t>What is an Operating System?</a:t>
            </a:r>
          </a:p>
        </p:txBody>
      </p:sp>
      <p:sp>
        <p:nvSpPr>
          <p:cNvPr id="14339" name="Content Placeholder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smtClean="0"/>
              <a:t>If you are using a computer… you are using an O/S</a:t>
            </a:r>
          </a:p>
          <a:p>
            <a:pPr eaLnBrk="1" hangingPunct="1"/>
            <a:r>
              <a:rPr lang="en-US" smtClean="0"/>
              <a:t>All computers, including cell phones, cameras, video game consoles, and even GPS navigators use an O/S of some type. </a:t>
            </a:r>
          </a:p>
          <a:p>
            <a:pPr lvl="1" eaLnBrk="1" hangingPunct="1"/>
            <a:r>
              <a:rPr lang="en-US" smtClean="0"/>
              <a:t>But there are multiple kinds of operating systems</a:t>
            </a:r>
          </a:p>
          <a:p>
            <a:pPr lvl="1" eaLnBrk="1" hangingPunct="1"/>
            <a:r>
              <a:rPr lang="en-US" smtClean="0"/>
              <a:t>Small devices often have stripped-down operating systems</a:t>
            </a:r>
          </a:p>
          <a:p>
            <a:pPr lvl="1" eaLnBrk="1" hangingPunct="1"/>
            <a:endParaRPr lang="en-US" smtClean="0"/>
          </a:p>
          <a:p>
            <a:pPr eaLnBrk="1" hangingPunct="1"/>
            <a:r>
              <a:rPr lang="en-US" smtClean="0"/>
              <a:t>Can think of the O/S as being “everything between the programming language and the hardware”</a:t>
            </a:r>
          </a:p>
          <a:p>
            <a:pPr eaLnBrk="1" hangingPunct="1"/>
            <a:endParaRPr lang="fr-BE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>
                <a:solidFill>
                  <a:srgbClr val="0000FF"/>
                </a:solidFill>
              </a:rPr>
              <a:t>Why take this course?</a:t>
            </a:r>
          </a:p>
        </p:txBody>
      </p:sp>
      <p:sp>
        <p:nvSpPr>
          <p:cNvPr id="35843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lnSpc>
                <a:spcPct val="90000"/>
              </a:lnSpc>
              <a:spcAft>
                <a:spcPct val="10000"/>
              </a:spcAft>
            </a:pPr>
            <a:r>
              <a:rPr lang="en-US" sz="2400" smtClean="0"/>
              <a:t>Operating systems are the core of a computer system</a:t>
            </a:r>
          </a:p>
          <a:p>
            <a:pPr lvl="1" eaLnBrk="1" hangingPunct="1">
              <a:lnSpc>
                <a:spcPct val="90000"/>
              </a:lnSpc>
              <a:spcAft>
                <a:spcPct val="10000"/>
              </a:spcAft>
            </a:pPr>
            <a:r>
              <a:rPr lang="en-US" sz="2000" smtClean="0"/>
              <a:t>To use computers effectively, you need to know</a:t>
            </a:r>
          </a:p>
          <a:p>
            <a:pPr lvl="2" eaLnBrk="1" hangingPunct="1">
              <a:lnSpc>
                <a:spcPct val="90000"/>
              </a:lnSpc>
              <a:spcAft>
                <a:spcPct val="10000"/>
              </a:spcAft>
            </a:pPr>
            <a:r>
              <a:rPr lang="en-US" sz="1700" smtClean="0"/>
              <a:t>How to code applications in a programming language</a:t>
            </a:r>
          </a:p>
          <a:p>
            <a:pPr lvl="2" eaLnBrk="1" hangingPunct="1">
              <a:lnSpc>
                <a:spcPct val="90000"/>
              </a:lnSpc>
              <a:spcAft>
                <a:spcPct val="10000"/>
              </a:spcAft>
            </a:pPr>
            <a:r>
              <a:rPr lang="en-US" sz="1700" smtClean="0"/>
              <a:t>How those applications can ask the O/S to perform actions for it</a:t>
            </a:r>
          </a:p>
          <a:p>
            <a:pPr lvl="2" eaLnBrk="1" hangingPunct="1">
              <a:lnSpc>
                <a:spcPct val="90000"/>
              </a:lnSpc>
              <a:spcAft>
                <a:spcPct val="10000"/>
              </a:spcAft>
            </a:pPr>
            <a:r>
              <a:rPr lang="en-US" sz="1700" smtClean="0"/>
              <a:t>How the computer hardware really works</a:t>
            </a:r>
          </a:p>
          <a:p>
            <a:pPr lvl="1" eaLnBrk="1" hangingPunct="1">
              <a:lnSpc>
                <a:spcPct val="90000"/>
              </a:lnSpc>
              <a:spcAft>
                <a:spcPct val="10000"/>
              </a:spcAft>
            </a:pPr>
            <a:r>
              <a:rPr lang="en-US" sz="2000" smtClean="0"/>
              <a:t>The O/S is a bridge between the hardware and your application</a:t>
            </a:r>
          </a:p>
          <a:p>
            <a:pPr lvl="1" eaLnBrk="1" hangingPunct="1">
              <a:lnSpc>
                <a:spcPct val="90000"/>
              </a:lnSpc>
              <a:spcAft>
                <a:spcPct val="10000"/>
              </a:spcAft>
            </a:pPr>
            <a:r>
              <a:rPr lang="en-US" sz="2000" smtClean="0"/>
              <a:t>The O/S also creates a number of new abstractions beyond what the hardware has built into it (example: “shared memory”)</a:t>
            </a:r>
          </a:p>
          <a:p>
            <a:pPr eaLnBrk="1" hangingPunct="1">
              <a:lnSpc>
                <a:spcPct val="90000"/>
              </a:lnSpc>
              <a:spcAft>
                <a:spcPct val="10000"/>
              </a:spcAft>
            </a:pPr>
            <a:r>
              <a:rPr lang="en-US" sz="2400" smtClean="0"/>
              <a:t>Operating systems are exceptionally complex systems</a:t>
            </a:r>
          </a:p>
          <a:p>
            <a:pPr lvl="1" eaLnBrk="1" hangingPunct="1">
              <a:lnSpc>
                <a:spcPct val="90000"/>
              </a:lnSpc>
              <a:spcAft>
                <a:spcPct val="10000"/>
              </a:spcAft>
            </a:pPr>
            <a:r>
              <a:rPr lang="en-US" sz="2000" smtClean="0"/>
              <a:t>Huge, parallel, very expensive, and hard to build</a:t>
            </a:r>
          </a:p>
          <a:p>
            <a:pPr lvl="2" eaLnBrk="1" hangingPunct="1">
              <a:lnSpc>
                <a:spcPct val="90000"/>
              </a:lnSpc>
              <a:spcAft>
                <a:spcPct val="10000"/>
              </a:spcAft>
            </a:pPr>
            <a:r>
              <a:rPr lang="en-US" sz="1800" smtClean="0"/>
              <a:t>Windows Vista,  Windows 7.0: 1000s of people, decades …</a:t>
            </a:r>
          </a:p>
          <a:p>
            <a:pPr lvl="1" eaLnBrk="1" hangingPunct="1">
              <a:lnSpc>
                <a:spcPct val="90000"/>
              </a:lnSpc>
              <a:spcAft>
                <a:spcPct val="10000"/>
              </a:spcAft>
            </a:pPr>
            <a:r>
              <a:rPr lang="en-US" smtClean="0"/>
              <a:t>We want to learn to build complex things, too!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4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4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4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4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0000FF"/>
                </a:solidFill>
              </a:rPr>
              <a:t>Why take CS4411?</a:t>
            </a:r>
            <a:endParaRPr lang="fr-BE" dirty="0">
              <a:solidFill>
                <a:srgbClr val="0000FF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Sometimes, reading about it just isn’t the same as doing it…</a:t>
            </a:r>
          </a:p>
          <a:p>
            <a:pPr lvl="1"/>
            <a:r>
              <a:rPr lang="en-US" dirty="0" smtClean="0"/>
              <a:t>Knowing how an O/S works is useful</a:t>
            </a:r>
          </a:p>
          <a:p>
            <a:pPr lvl="1"/>
            <a:r>
              <a:rPr lang="en-US" dirty="0" smtClean="0"/>
              <a:t>Hands-on experience building systems is </a:t>
            </a:r>
            <a:r>
              <a:rPr lang="en-US" i="1" dirty="0" smtClean="0"/>
              <a:t>invaluable</a:t>
            </a:r>
            <a:endParaRPr lang="en-US" dirty="0" smtClean="0"/>
          </a:p>
          <a:p>
            <a:pPr lvl="1"/>
            <a:endParaRPr lang="en-US" dirty="0" smtClean="0"/>
          </a:p>
          <a:p>
            <a:r>
              <a:rPr lang="en-US" dirty="0" smtClean="0"/>
              <a:t>You’ll get a better job… be happier in your life… get rich…. and will be assured entry into heaven</a:t>
            </a:r>
          </a:p>
          <a:p>
            <a:endParaRPr lang="en-US" dirty="0" smtClean="0"/>
          </a:p>
          <a:p>
            <a:r>
              <a:rPr lang="en-US" dirty="0" smtClean="0"/>
              <a:t>(But just the same, CS4411 is optional)</a:t>
            </a:r>
            <a:endParaRPr lang="fr-BE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Sparse </a:t>
            </a:r>
            <a:r>
              <a:rPr lang="en-US" dirty="0" err="1" smtClean="0"/>
              <a:t>Petabyte</a:t>
            </a:r>
            <a:r>
              <a:rPr lang="en-US" dirty="0" smtClean="0"/>
              <a:t> File System</a:t>
            </a:r>
            <a:endParaRPr lang="fr-BE" dirty="0"/>
          </a:p>
        </p:txBody>
      </p:sp>
      <p:sp>
        <p:nvSpPr>
          <p:cNvPr id="5" name="Content Placeholder 4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Many kinds of devices can store files</a:t>
            </a:r>
          </a:p>
          <a:p>
            <a:pPr lvl="1"/>
            <a:r>
              <a:rPr lang="en-US" dirty="0" smtClean="0"/>
              <a:t>Hard disks, USB memory, etc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The O/S treats them all “the same”</a:t>
            </a:r>
          </a:p>
          <a:p>
            <a:pPr lvl="1"/>
            <a:r>
              <a:rPr lang="en-US" dirty="0" smtClean="0"/>
              <a:t>It has a standard file system service</a:t>
            </a:r>
          </a:p>
          <a:p>
            <a:pPr lvl="1"/>
            <a:r>
              <a:rPr lang="en-US" dirty="0" smtClean="0"/>
              <a:t>That service will work over any device that can read and write blocks of bytes (usually 512 or 1024 at a time)</a:t>
            </a:r>
          </a:p>
          <a:p>
            <a:pPr lvl="1"/>
            <a:r>
              <a:rPr lang="en-US" dirty="0" smtClean="0"/>
              <a:t>But it assumes that files aren’t enormous and that a file with N bytes in it is like a byte string N bytes long</a:t>
            </a:r>
            <a:endParaRPr lang="fr-BE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Concept of a “service”</a:t>
            </a:r>
            <a:endParaRPr lang="fr-BE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As O/S got large, designers began to split functionality up into components</a:t>
            </a:r>
          </a:p>
          <a:p>
            <a:pPr lvl="1"/>
            <a:r>
              <a:rPr lang="en-US" dirty="0" smtClean="0"/>
              <a:t>The kernel is one component: code that needs to run with special </a:t>
            </a:r>
            <a:r>
              <a:rPr lang="en-US" dirty="0" err="1" smtClean="0"/>
              <a:t>privilages</a:t>
            </a:r>
            <a:endParaRPr lang="en-US" dirty="0" smtClean="0"/>
          </a:p>
          <a:p>
            <a:pPr lvl="1"/>
            <a:r>
              <a:rPr lang="en-US" dirty="0" smtClean="0"/>
              <a:t>The file system is often implemented in a service that runs with high priority but outside the kernel</a:t>
            </a:r>
          </a:p>
          <a:p>
            <a:r>
              <a:rPr lang="en-US" dirty="0" smtClean="0"/>
              <a:t>There are many services running on a typical O/S</a:t>
            </a:r>
          </a:p>
          <a:p>
            <a:r>
              <a:rPr lang="en-US" dirty="0" smtClean="0"/>
              <a:t>We’ll add an extra one to Windows.  </a:t>
            </a:r>
          </a:p>
          <a:p>
            <a:pPr lvl="1"/>
            <a:r>
              <a:rPr lang="en-US" dirty="0" smtClean="0"/>
              <a:t>It will have its own API (modeled after the standard one)</a:t>
            </a:r>
          </a:p>
          <a:p>
            <a:pPr lvl="1"/>
            <a:r>
              <a:rPr lang="en-US" dirty="0" smtClean="0"/>
              <a:t>Test programs can talk to the service through this API</a:t>
            </a:r>
            <a:endParaRPr lang="fr-BE" dirty="0"/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Concept of a “service”</a:t>
            </a:r>
            <a:endParaRPr lang="fr-BE" dirty="0"/>
          </a:p>
        </p:txBody>
      </p:sp>
      <p:sp>
        <p:nvSpPr>
          <p:cNvPr id="14" name="Content Placeholder 13"/>
          <p:cNvSpPr>
            <a:spLocks noGrp="1"/>
          </p:cNvSpPr>
          <p:nvPr>
            <p:ph idx="1"/>
          </p:nvPr>
        </p:nvSpPr>
        <p:spPr>
          <a:xfrm>
            <a:off x="457200" y="4953000"/>
            <a:ext cx="8229600" cy="1371600"/>
          </a:xfrm>
        </p:spPr>
        <p:txBody>
          <a:bodyPr/>
          <a:lstStyle/>
          <a:p>
            <a:r>
              <a:rPr lang="en-US" dirty="0" smtClean="0"/>
              <a:t>The Sparse </a:t>
            </a:r>
            <a:r>
              <a:rPr lang="en-US" dirty="0" err="1" smtClean="0"/>
              <a:t>Petabyte</a:t>
            </a:r>
            <a:r>
              <a:rPr lang="en-US" dirty="0" smtClean="0"/>
              <a:t> File System will run as a service</a:t>
            </a:r>
          </a:p>
          <a:p>
            <a:r>
              <a:rPr lang="en-US" dirty="0" smtClean="0"/>
              <a:t>At first, it will store data in memory, although we’ll add disk “backing” storage later</a:t>
            </a:r>
            <a:endParaRPr lang="fr-BE" dirty="0"/>
          </a:p>
        </p:txBody>
      </p:sp>
      <p:sp>
        <p:nvSpPr>
          <p:cNvPr id="4" name="Hexagon 3"/>
          <p:cNvSpPr/>
          <p:nvPr/>
        </p:nvSpPr>
        <p:spPr>
          <a:xfrm>
            <a:off x="1524000" y="2362200"/>
            <a:ext cx="1289304" cy="1143000"/>
          </a:xfrm>
          <a:prstGeom prst="hexagon">
            <a:avLst/>
          </a:prstGeom>
          <a:solidFill>
            <a:srgbClr val="FFFF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b="1" dirty="0" smtClean="0">
                <a:solidFill>
                  <a:srgbClr val="FF0000"/>
                </a:solidFill>
              </a:rPr>
              <a:t>Client</a:t>
            </a:r>
            <a:endParaRPr lang="fr-BE" b="1" dirty="0">
              <a:solidFill>
                <a:srgbClr val="FF0000"/>
              </a:solidFill>
            </a:endParaRPr>
          </a:p>
        </p:txBody>
      </p:sp>
      <p:sp>
        <p:nvSpPr>
          <p:cNvPr id="5" name="Flowchart: Magnetic Disk 4"/>
          <p:cNvSpPr/>
          <p:nvPr/>
        </p:nvSpPr>
        <p:spPr>
          <a:xfrm>
            <a:off x="5029200" y="2362200"/>
            <a:ext cx="1143000" cy="1066800"/>
          </a:xfrm>
          <a:prstGeom prst="flowChartMagneticDisk">
            <a:avLst/>
          </a:prstGeom>
          <a:solidFill>
            <a:srgbClr val="FFFF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b="1" dirty="0" smtClean="0">
                <a:solidFill>
                  <a:srgbClr val="FF0000"/>
                </a:solidFill>
              </a:rPr>
              <a:t>Service</a:t>
            </a:r>
            <a:endParaRPr lang="fr-BE" b="1" dirty="0">
              <a:solidFill>
                <a:srgbClr val="FF0000"/>
              </a:solidFill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2743200" y="3200400"/>
            <a:ext cx="914400" cy="369332"/>
          </a:xfrm>
          <a:prstGeom prst="rect">
            <a:avLst/>
          </a:prstGeom>
          <a:solidFill>
            <a:srgbClr val="FFFF00"/>
          </a:solidFill>
          <a:ln w="19050">
            <a:solidFill>
              <a:schemeClr val="accent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 smtClean="0">
                <a:solidFill>
                  <a:srgbClr val="FF0000"/>
                </a:solidFill>
              </a:rPr>
              <a:t>API</a:t>
            </a:r>
            <a:endParaRPr lang="fr-BE" b="1" dirty="0">
              <a:solidFill>
                <a:srgbClr val="FF0000"/>
              </a:solidFill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457200" y="3810000"/>
            <a:ext cx="7467600" cy="923330"/>
          </a:xfrm>
          <a:prstGeom prst="rect">
            <a:avLst/>
          </a:prstGeom>
          <a:solidFill>
            <a:srgbClr val="00B0F0"/>
          </a:solidFill>
        </p:spPr>
        <p:txBody>
          <a:bodyPr wrap="square" rtlCol="0">
            <a:spAutoFit/>
          </a:bodyPr>
          <a:lstStyle/>
          <a:p>
            <a:pPr algn="ctr"/>
            <a:endParaRPr lang="en-US" b="1" dirty="0" smtClean="0"/>
          </a:p>
          <a:p>
            <a:pPr algn="ctr"/>
            <a:r>
              <a:rPr lang="en-US" b="1" dirty="0" smtClean="0"/>
              <a:t>Kernel</a:t>
            </a:r>
          </a:p>
          <a:p>
            <a:pPr algn="ctr"/>
            <a:endParaRPr lang="fr-BE" b="1" dirty="0"/>
          </a:p>
        </p:txBody>
      </p:sp>
      <p:cxnSp>
        <p:nvCxnSpPr>
          <p:cNvPr id="9" name="Straight Arrow Connector 8"/>
          <p:cNvCxnSpPr>
            <a:endCxn id="6" idx="1"/>
          </p:cNvCxnSpPr>
          <p:nvPr/>
        </p:nvCxnSpPr>
        <p:spPr>
          <a:xfrm rot="16200000" flipH="1">
            <a:off x="2650867" y="3292733"/>
            <a:ext cx="108466" cy="7620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Straight Arrow Connector 10"/>
          <p:cNvCxnSpPr>
            <a:stCxn id="6" idx="2"/>
          </p:cNvCxnSpPr>
          <p:nvPr/>
        </p:nvCxnSpPr>
        <p:spPr>
          <a:xfrm rot="16200000" flipH="1">
            <a:off x="3232666" y="3537466"/>
            <a:ext cx="240268" cy="30480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Straight Arrow Connector 12"/>
          <p:cNvCxnSpPr/>
          <p:nvPr/>
        </p:nvCxnSpPr>
        <p:spPr>
          <a:xfrm rot="5400000" flipH="1" flipV="1">
            <a:off x="5067300" y="3467100"/>
            <a:ext cx="381000" cy="30480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Sparse </a:t>
            </a:r>
            <a:r>
              <a:rPr lang="en-US" dirty="0" err="1" smtClean="0"/>
              <a:t>Petabyte</a:t>
            </a:r>
            <a:r>
              <a:rPr lang="en-US" dirty="0" smtClean="0"/>
              <a:t> File System</a:t>
            </a:r>
            <a:endParaRPr lang="fr-BE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Suppose we are collecting, for example, weather data for the entire globe</a:t>
            </a:r>
          </a:p>
          <a:p>
            <a:pPr lvl="1"/>
            <a:r>
              <a:rPr lang="en-US" dirty="0" smtClean="0"/>
              <a:t>We might take a coordinate system and use it to represent locations on the earth</a:t>
            </a:r>
          </a:p>
          <a:p>
            <a:pPr lvl="1"/>
            <a:r>
              <a:rPr lang="en-US" dirty="0" smtClean="0"/>
              <a:t>Then the weather, as of 11:10am on Thursday Jan. 22 in Ithaca would be some sort of record stored at some specific place in the file</a:t>
            </a:r>
          </a:p>
          <a:p>
            <a:r>
              <a:rPr lang="en-US" dirty="0" smtClean="0"/>
              <a:t>The file could be </a:t>
            </a:r>
            <a:r>
              <a:rPr lang="en-US" i="1" dirty="0" smtClean="0"/>
              <a:t>very big</a:t>
            </a:r>
            <a:r>
              <a:rPr lang="en-US" dirty="0" smtClean="0"/>
              <a:t> but perhaps full of holes</a:t>
            </a:r>
          </a:p>
          <a:p>
            <a:pPr lvl="1"/>
            <a:r>
              <a:rPr lang="en-US" dirty="0" smtClean="0"/>
              <a:t>We only know some of the weather data…</a:t>
            </a:r>
            <a:endParaRPr lang="fr-BE" dirty="0"/>
          </a:p>
        </p:txBody>
      </p:sp>
      <p:pic>
        <p:nvPicPr>
          <p:cNvPr id="40962" name="Picture 2" descr="http://tbn2.google.com/images?q=tbn:3MRCOwHKfEvifM:http://rst.gsfc.nasa.gov/Sect16/full-20earth2.jpg">
            <a:hlinkClick r:id="rId2"/>
          </p:cNvPr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696200" y="2438400"/>
            <a:ext cx="1114425" cy="1114425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Sparse </a:t>
            </a:r>
            <a:r>
              <a:rPr lang="en-US" dirty="0" err="1" smtClean="0"/>
              <a:t>Petabyte</a:t>
            </a:r>
            <a:r>
              <a:rPr lang="en-US" dirty="0" smtClean="0"/>
              <a:t> File System</a:t>
            </a:r>
            <a:endParaRPr lang="fr-BE" dirty="0"/>
          </a:p>
        </p:txBody>
      </p:sp>
      <p:pic>
        <p:nvPicPr>
          <p:cNvPr id="40962" name="Picture 2" descr="http://tbn2.google.com/images?q=tbn:3MRCOwHKfEvifM:http://rst.gsfc.nasa.gov/Sect16/full-20earth2.jpg">
            <a:hlinkClick r:id="rId2"/>
          </p:cNvPr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848600" y="457200"/>
            <a:ext cx="1114425" cy="1114425"/>
          </a:xfrm>
          <a:prstGeom prst="rect">
            <a:avLst/>
          </a:prstGeom>
          <a:noFill/>
        </p:spPr>
      </p:pic>
      <p:cxnSp>
        <p:nvCxnSpPr>
          <p:cNvPr id="6" name="Straight Connector 5"/>
          <p:cNvCxnSpPr/>
          <p:nvPr/>
        </p:nvCxnSpPr>
        <p:spPr>
          <a:xfrm rot="5400000">
            <a:off x="990600" y="4419600"/>
            <a:ext cx="39624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" name="Straight Connector 6"/>
          <p:cNvCxnSpPr/>
          <p:nvPr/>
        </p:nvCxnSpPr>
        <p:spPr>
          <a:xfrm rot="5400000">
            <a:off x="5409405" y="4418806"/>
            <a:ext cx="39624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TextBox 7"/>
          <p:cNvSpPr txBox="1"/>
          <p:nvPr/>
        </p:nvSpPr>
        <p:spPr>
          <a:xfrm>
            <a:off x="2971800" y="3962400"/>
            <a:ext cx="4419600" cy="369332"/>
          </a:xfrm>
          <a:prstGeom prst="rect">
            <a:avLst/>
          </a:prstGeom>
          <a:noFill/>
          <a:ln>
            <a:solidFill>
              <a:schemeClr val="tx2"/>
            </a:solidFill>
          </a:ln>
        </p:spPr>
        <p:txBody>
          <a:bodyPr wrap="square" rtlCol="0">
            <a:spAutoFit/>
          </a:bodyPr>
          <a:lstStyle/>
          <a:p>
            <a:r>
              <a:rPr lang="en-US" dirty="0" smtClean="0"/>
              <a:t>Sunny, temp=7F, snow depth=1”….</a:t>
            </a:r>
            <a:endParaRPr lang="fr-BE" dirty="0"/>
          </a:p>
        </p:txBody>
      </p:sp>
      <p:sp>
        <p:nvSpPr>
          <p:cNvPr id="9" name="TextBox 8"/>
          <p:cNvSpPr txBox="1"/>
          <p:nvPr/>
        </p:nvSpPr>
        <p:spPr>
          <a:xfrm>
            <a:off x="228600" y="3429000"/>
            <a:ext cx="2438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i="1" dirty="0" smtClean="0"/>
              <a:t>Ithaca Coordinates</a:t>
            </a:r>
            <a:endParaRPr lang="fr-BE" i="1" dirty="0"/>
          </a:p>
        </p:txBody>
      </p:sp>
      <p:cxnSp>
        <p:nvCxnSpPr>
          <p:cNvPr id="11" name="Straight Arrow Connector 10"/>
          <p:cNvCxnSpPr>
            <a:endCxn id="8" idx="1"/>
          </p:cNvCxnSpPr>
          <p:nvPr/>
        </p:nvCxnSpPr>
        <p:spPr>
          <a:xfrm>
            <a:off x="1295400" y="3810000"/>
            <a:ext cx="1676400" cy="337066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Indexing our file</a:t>
            </a:r>
            <a:endParaRPr lang="fr-BE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Idea is to have a formula that lets us convert coordinates into a location in the file</a:t>
            </a:r>
          </a:p>
          <a:p>
            <a:r>
              <a:rPr lang="en-US" dirty="0" smtClean="0"/>
              <a:t>For example:  Ithaca is at </a:t>
            </a:r>
            <a:r>
              <a:rPr lang="fr-BE" dirty="0" smtClean="0"/>
              <a:t>42°26′37″N, 76°30′00″W﻿ </a:t>
            </a:r>
          </a:p>
          <a:p>
            <a:pPr lvl="1"/>
            <a:r>
              <a:rPr lang="en-US" dirty="0" smtClean="0"/>
              <a:t>Represent as a really big number:</a:t>
            </a:r>
          </a:p>
          <a:p>
            <a:pPr lvl="3">
              <a:buNone/>
            </a:pPr>
            <a:r>
              <a:rPr lang="en-US" dirty="0" smtClean="0"/>
              <a:t>42263700007630000000</a:t>
            </a:r>
          </a:p>
          <a:p>
            <a:pPr lvl="1"/>
            <a:r>
              <a:rPr lang="en-US" dirty="0" smtClean="0"/>
              <a:t>Suppose that our weather “record” is 16 bytes long…</a:t>
            </a:r>
          </a:p>
          <a:p>
            <a:pPr lvl="1"/>
            <a:r>
              <a:rPr lang="en-US" dirty="0" smtClean="0"/>
              <a:t>Then the weather record for Ithaca is at offset</a:t>
            </a:r>
          </a:p>
          <a:p>
            <a:pPr lvl="2"/>
            <a:r>
              <a:rPr lang="en-US" dirty="0" smtClean="0"/>
              <a:t>16 x 42263700007630000000</a:t>
            </a:r>
          </a:p>
          <a:p>
            <a:pPr lvl="1"/>
            <a:r>
              <a:rPr lang="en-US" dirty="0" smtClean="0"/>
              <a:t>So… open file… seek to desired offset… read/write 16 bytes.  You’ll read zeros if you hit a hole</a:t>
            </a:r>
          </a:p>
          <a:p>
            <a:pPr lvl="2"/>
            <a:endParaRPr lang="fr-BE" dirty="0" smtClean="0"/>
          </a:p>
          <a:p>
            <a:pPr lvl="3">
              <a:buNone/>
            </a:pPr>
            <a:endParaRPr lang="fr-BE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File access using “seek”</a:t>
            </a:r>
            <a:endParaRPr lang="fr-BE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Imagine that a file has an associated pointer</a:t>
            </a:r>
          </a:p>
          <a:p>
            <a:pPr lvl="1"/>
            <a:r>
              <a:rPr lang="en-US" dirty="0" smtClean="0"/>
              <a:t>When you open an existing file, it points to offset 0</a:t>
            </a:r>
          </a:p>
          <a:p>
            <a:pPr lvl="1"/>
            <a:r>
              <a:rPr lang="en-US" dirty="0" smtClean="0"/>
              <a:t>When you read, for example, 16 bytes</a:t>
            </a:r>
          </a:p>
          <a:p>
            <a:pPr lvl="2"/>
            <a:r>
              <a:rPr lang="en-US" dirty="0" smtClean="0"/>
              <a:t>You get the next 16 starting where the pointer is</a:t>
            </a:r>
          </a:p>
          <a:p>
            <a:pPr lvl="2"/>
            <a:r>
              <a:rPr lang="en-US" dirty="0" smtClean="0"/>
              <a:t>And the pointer automatically increments by 16</a:t>
            </a:r>
          </a:p>
          <a:p>
            <a:r>
              <a:rPr lang="en-US" dirty="0" smtClean="0"/>
              <a:t>The </a:t>
            </a:r>
            <a:r>
              <a:rPr lang="en-US" i="1" dirty="0" smtClean="0"/>
              <a:t>seek </a:t>
            </a:r>
            <a:r>
              <a:rPr lang="en-US" dirty="0" smtClean="0"/>
              <a:t>system call lets you set the pointer to any place that you like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Special case: EOF</a:t>
            </a:r>
            <a:endParaRPr lang="fr-BE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We say that the End of File or EOF point is reached when a read tries to go beyond the point where the last data in the file was written</a:t>
            </a:r>
          </a:p>
          <a:p>
            <a:pPr lvl="1"/>
            <a:r>
              <a:rPr lang="en-US" dirty="0" smtClean="0"/>
              <a:t>E.g. file has 1000 bytes, but you seek to location 2000</a:t>
            </a:r>
          </a:p>
          <a:p>
            <a:r>
              <a:rPr lang="en-US" dirty="0" smtClean="0"/>
              <a:t>To tell the user (who might care)</a:t>
            </a:r>
          </a:p>
          <a:p>
            <a:pPr lvl="1"/>
            <a:r>
              <a:rPr lang="en-US" dirty="0" err="1" smtClean="0"/>
              <a:t>Fstat</a:t>
            </a:r>
            <a:r>
              <a:rPr lang="en-US" dirty="0" smtClean="0"/>
              <a:t> tells you how big the file currently is</a:t>
            </a:r>
          </a:p>
          <a:p>
            <a:pPr lvl="1"/>
            <a:r>
              <a:rPr lang="en-US" dirty="0" smtClean="0"/>
              <a:t>Read tells you how many bytes you actually read, e.g. 0 if you are completely beyond the EOF</a:t>
            </a:r>
          </a:p>
          <a:p>
            <a:pPr lvl="1"/>
            <a:r>
              <a:rPr lang="en-US" dirty="0" smtClean="0"/>
              <a:t>Thus a read of 16 bytes could return 4 bytes… or 0…</a:t>
            </a:r>
          </a:p>
          <a:p>
            <a:r>
              <a:rPr lang="en-US" dirty="0" smtClean="0"/>
              <a:t>In our file system, a write will always succeed</a:t>
            </a:r>
            <a:endParaRPr lang="fr-BE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Sparse </a:t>
            </a:r>
            <a:r>
              <a:rPr lang="en-US" dirty="0" err="1" smtClean="0"/>
              <a:t>Petabyte</a:t>
            </a:r>
            <a:r>
              <a:rPr lang="en-US" dirty="0" smtClean="0"/>
              <a:t> File System</a:t>
            </a:r>
            <a:endParaRPr lang="fr-BE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So this leads to the basic idea</a:t>
            </a:r>
          </a:p>
          <a:p>
            <a:pPr lvl="1"/>
            <a:r>
              <a:rPr lang="en-US" dirty="0" smtClean="0"/>
              <a:t>Build a file system that can store a new kind of file</a:t>
            </a:r>
          </a:p>
          <a:p>
            <a:pPr lvl="2"/>
            <a:r>
              <a:rPr lang="en-US" dirty="0" smtClean="0"/>
              <a:t>Very, very big (1 PB = 1000 TB; 1 TB = 1000 GB; 1 GB = 1000 MB)</a:t>
            </a:r>
          </a:p>
          <a:p>
            <a:pPr lvl="2"/>
            <a:r>
              <a:rPr lang="en-US" dirty="0" smtClean="0"/>
              <a:t>But mostly full of holes: the data is in little dribs and drabs here and there</a:t>
            </a:r>
          </a:p>
          <a:p>
            <a:pPr lvl="1"/>
            <a:r>
              <a:rPr lang="en-US" dirty="0" smtClean="0"/>
              <a:t>Basic interface is like for any file system:</a:t>
            </a:r>
          </a:p>
          <a:p>
            <a:pPr lvl="2"/>
            <a:r>
              <a:rPr lang="en-US" dirty="0" smtClean="0"/>
              <a:t>Create/read/write/seek/</a:t>
            </a:r>
            <a:r>
              <a:rPr lang="en-US" dirty="0" err="1" smtClean="0"/>
              <a:t>fstat</a:t>
            </a:r>
            <a:endParaRPr lang="en-US" dirty="0" smtClean="0"/>
          </a:p>
          <a:p>
            <a:pPr lvl="2"/>
            <a:r>
              <a:rPr lang="en-US" dirty="0" smtClean="0"/>
              <a:t>Seek lets us move a “file pointer” to say where the read or write will occur</a:t>
            </a:r>
          </a:p>
          <a:p>
            <a:pPr lvl="2"/>
            <a:r>
              <a:rPr lang="en-US" dirty="0" smtClean="0"/>
              <a:t>Read and write access variable numbers of bytes</a:t>
            </a:r>
          </a:p>
          <a:p>
            <a:pPr lvl="2"/>
            <a:r>
              <a:rPr lang="en-US" dirty="0" smtClean="0"/>
              <a:t>Empty chunks within the file read as zeros</a:t>
            </a:r>
            <a:endParaRPr lang="fr-BE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Sparse </a:t>
            </a:r>
            <a:r>
              <a:rPr lang="en-US" dirty="0" err="1" smtClean="0"/>
              <a:t>Petabyte</a:t>
            </a:r>
            <a:r>
              <a:rPr lang="en-US" dirty="0" smtClean="0"/>
              <a:t> File System</a:t>
            </a:r>
            <a:endParaRPr lang="fr-BE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How can it be done?</a:t>
            </a:r>
          </a:p>
          <a:p>
            <a:pPr lvl="1"/>
            <a:r>
              <a:rPr lang="en-US" dirty="0" smtClean="0"/>
              <a:t>We’ll implement a tree-structure to do lookups</a:t>
            </a:r>
          </a:p>
          <a:p>
            <a:r>
              <a:rPr lang="en-US" dirty="0" smtClean="0"/>
              <a:t>Sounds expensive!</a:t>
            </a:r>
          </a:p>
          <a:p>
            <a:pPr lvl="1"/>
            <a:r>
              <a:rPr lang="en-US" dirty="0" smtClean="0"/>
              <a:t>And it will be… finding data won’t be easy or fast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Motivating…. A concurrent solution!</a:t>
            </a:r>
          </a:p>
          <a:p>
            <a:pPr lvl="1"/>
            <a:r>
              <a:rPr lang="en-US" dirty="0" smtClean="0"/>
              <a:t>With multiple threads, our file service will be able to handle multiple reads and writes simultaneously</a:t>
            </a:r>
            <a:endParaRPr lang="fr-BE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Sparse </a:t>
            </a:r>
            <a:r>
              <a:rPr lang="en-US" dirty="0" err="1" smtClean="0"/>
              <a:t>Petabyte</a:t>
            </a:r>
            <a:r>
              <a:rPr lang="en-US" dirty="0" smtClean="0"/>
              <a:t> File System</a:t>
            </a:r>
            <a:endParaRPr lang="fr-BE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What will I learn by doing this project?</a:t>
            </a:r>
          </a:p>
          <a:p>
            <a:pPr lvl="1"/>
            <a:r>
              <a:rPr lang="en-US" dirty="0" smtClean="0"/>
              <a:t>How to build a new service on a Windows system (in fact the same approach works on Linux too)</a:t>
            </a:r>
          </a:p>
          <a:p>
            <a:pPr lvl="1"/>
            <a:r>
              <a:rPr lang="en-US" dirty="0" smtClean="0"/>
              <a:t>Thinking about and implementing a good data structure for locating chunks of the data</a:t>
            </a:r>
          </a:p>
          <a:p>
            <a:pPr lvl="1"/>
            <a:r>
              <a:rPr lang="en-US" dirty="0" smtClean="0"/>
              <a:t>Using threads to maximize concurrency</a:t>
            </a:r>
          </a:p>
          <a:p>
            <a:pPr lvl="1"/>
            <a:r>
              <a:rPr lang="en-US" dirty="0" smtClean="0"/>
              <a:t>Testing and debugging the solution</a:t>
            </a:r>
          </a:p>
          <a:p>
            <a:pPr lvl="1"/>
            <a:r>
              <a:rPr lang="en-US" dirty="0" smtClean="0"/>
              <a:t>Tuning it for blazingly high speed</a:t>
            </a:r>
          </a:p>
          <a:p>
            <a:pPr lvl="1"/>
            <a:r>
              <a:rPr lang="en-US" dirty="0" smtClean="0"/>
              <a:t>Running on a </a:t>
            </a:r>
            <a:r>
              <a:rPr lang="en-US" dirty="0" err="1" smtClean="0"/>
              <a:t>multicore</a:t>
            </a:r>
            <a:r>
              <a:rPr lang="en-US" dirty="0" smtClean="0"/>
              <a:t> computer donated by Intel</a:t>
            </a:r>
          </a:p>
          <a:p>
            <a:r>
              <a:rPr lang="en-US" dirty="0" smtClean="0"/>
              <a:t>These are skills that you can use in many settings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0000FF"/>
                </a:solidFill>
              </a:rPr>
              <a:t>Win a cool prize!</a:t>
            </a:r>
            <a:endParaRPr lang="fr-BE" dirty="0">
              <a:solidFill>
                <a:srgbClr val="0000FF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Doing CS4411 is a great experience</a:t>
            </a:r>
          </a:p>
          <a:p>
            <a:pPr lvl="1"/>
            <a:r>
              <a:rPr lang="en-US" dirty="0" smtClean="0"/>
              <a:t>But also a way to figure out if you “have what it takes” to be a great systems person</a:t>
            </a:r>
          </a:p>
          <a:p>
            <a:pPr lvl="1"/>
            <a:r>
              <a:rPr lang="en-US" dirty="0" smtClean="0"/>
              <a:t>So… we want solutions that work, and aren’t buggy</a:t>
            </a:r>
          </a:p>
          <a:p>
            <a:pPr lvl="1"/>
            <a:r>
              <a:rPr lang="en-US" dirty="0" smtClean="0"/>
              <a:t>… but we also want awesome performance</a:t>
            </a:r>
          </a:p>
          <a:p>
            <a:endParaRPr lang="en-US" dirty="0" smtClean="0"/>
          </a:p>
          <a:p>
            <a:r>
              <a:rPr lang="en-US" dirty="0" smtClean="0"/>
              <a:t>Winner gets a prize!</a:t>
            </a:r>
          </a:p>
        </p:txBody>
      </p:sp>
      <p:pic>
        <p:nvPicPr>
          <p:cNvPr id="52226" name="Picture 2" descr="http://tbn3.google.com/images?q=tbn:1NRvbO52SSkd5M:http://weblogs.newsday.com/sports/football/bob_blog/winner.jpg">
            <a:hlinkClick r:id="rId2"/>
          </p:cNvPr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930020" y="4343400"/>
            <a:ext cx="1461380" cy="1819268"/>
          </a:xfrm>
          <a:prstGeom prst="rect">
            <a:avLst/>
          </a:prstGeom>
          <a:noFill/>
        </p:spPr>
      </p:pic>
      <p:pic>
        <p:nvPicPr>
          <p:cNvPr id="52228" name="Picture 4" descr="http://tbn1.google.com/images?q=tbn:3g7t52m0fL4n4M:http://ziade.org/pycommunity/pycon/PyCon07/media/winner.png">
            <a:hlinkClick r:id="rId4"/>
          </p:cNvPr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 flipH="1">
            <a:off x="4343399" y="4357396"/>
            <a:ext cx="1419225" cy="1798623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But I’m not taking CS4411!</a:t>
            </a:r>
            <a:endParaRPr lang="fr-BE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 dirty="0" smtClean="0"/>
              <a:t>You’ll hear about it from time to time, anyhow</a:t>
            </a:r>
          </a:p>
          <a:p>
            <a:r>
              <a:rPr lang="en-US" dirty="0" smtClean="0"/>
              <a:t>You could actually still add the class</a:t>
            </a:r>
          </a:p>
          <a:p>
            <a:pPr lvl="1"/>
            <a:r>
              <a:rPr lang="en-US" dirty="0" smtClean="0"/>
              <a:t>You’ve only </a:t>
            </a:r>
            <a:r>
              <a:rPr lang="en-US" smtClean="0"/>
              <a:t>missed one </a:t>
            </a:r>
            <a:r>
              <a:rPr lang="en-US" dirty="0" smtClean="0"/>
              <a:t>(organizational) meeting</a:t>
            </a:r>
          </a:p>
          <a:p>
            <a:pPr lvl="1"/>
            <a:r>
              <a:rPr lang="en-US" dirty="0" smtClean="0"/>
              <a:t>The actual assignment hasn’t even been posted yet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Common questions</a:t>
            </a:r>
          </a:p>
          <a:p>
            <a:pPr lvl="1"/>
            <a:r>
              <a:rPr lang="en-US" i="1" dirty="0" smtClean="0"/>
              <a:t>How hard is the project?</a:t>
            </a:r>
          </a:p>
          <a:p>
            <a:pPr lvl="2"/>
            <a:r>
              <a:rPr lang="en-US" dirty="0" smtClean="0"/>
              <a:t>We designed it so that everyone can succeed</a:t>
            </a:r>
          </a:p>
          <a:p>
            <a:pPr lvl="1"/>
            <a:r>
              <a:rPr lang="en-US" i="1" dirty="0" smtClean="0"/>
              <a:t>Can I do the project with a friend?</a:t>
            </a:r>
          </a:p>
          <a:p>
            <a:pPr lvl="2"/>
            <a:r>
              <a:rPr lang="en-US" dirty="0" smtClean="0"/>
              <a:t>Sorry, not in 2009.  This is a single-person project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smtClean="0"/>
              <a:t>Back to the Future</a:t>
            </a:r>
            <a:r>
              <a:rPr lang="fr-BE" dirty="0" smtClean="0"/>
              <a:t>…</a:t>
            </a:r>
            <a:endParaRPr lang="fr-BE" dirty="0"/>
          </a:p>
        </p:txBody>
      </p:sp>
    </p:spTree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 smtClean="0">
                <a:solidFill>
                  <a:srgbClr val="0000FF"/>
                </a:solidFill>
              </a:rPr>
              <a:t>CS4410 Goal?</a:t>
            </a:r>
            <a:endParaRPr lang="fr-BE" dirty="0" smtClean="0">
              <a:solidFill>
                <a:srgbClr val="0000FF"/>
              </a:solidFill>
            </a:endParaRPr>
          </a:p>
        </p:txBody>
      </p:sp>
      <p:sp>
        <p:nvSpPr>
          <p:cNvPr id="16387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smtClean="0"/>
              <a:t>Learn to reason about complex systems (especially ones that employ concurrency)</a:t>
            </a:r>
          </a:p>
          <a:p>
            <a:pPr lvl="1" eaLnBrk="1" hangingPunct="1">
              <a:lnSpc>
                <a:spcPct val="90000"/>
              </a:lnSpc>
              <a:spcAft>
                <a:spcPct val="10000"/>
              </a:spcAft>
            </a:pPr>
            <a:r>
              <a:rPr lang="en-US" smtClean="0"/>
              <a:t>Internet, air traffic control, e-government, weather sensing and prediction systems, social networks, etc</a:t>
            </a:r>
          </a:p>
          <a:p>
            <a:pPr lvl="1" eaLnBrk="1" hangingPunct="1">
              <a:lnSpc>
                <a:spcPct val="90000"/>
              </a:lnSpc>
              <a:spcAft>
                <a:spcPct val="10000"/>
              </a:spcAft>
            </a:pPr>
            <a:r>
              <a:rPr lang="en-US" smtClean="0"/>
              <a:t>Operating systems are the “archetypical” example of a highly complex yet structured system.  </a:t>
            </a:r>
          </a:p>
          <a:p>
            <a:pPr eaLnBrk="1" hangingPunct="1">
              <a:lnSpc>
                <a:spcPct val="90000"/>
              </a:lnSpc>
              <a:spcAft>
                <a:spcPct val="10000"/>
              </a:spcAft>
            </a:pPr>
            <a:r>
              <a:rPr lang="en-US" smtClean="0"/>
              <a:t>We’ll want to </a:t>
            </a:r>
          </a:p>
          <a:p>
            <a:pPr lvl="1" eaLnBrk="1" hangingPunct="1">
              <a:lnSpc>
                <a:spcPct val="90000"/>
              </a:lnSpc>
              <a:spcAft>
                <a:spcPct val="10000"/>
              </a:spcAft>
            </a:pPr>
            <a:r>
              <a:rPr lang="en-US" smtClean="0"/>
              <a:t>Understand how to structure a big system</a:t>
            </a:r>
          </a:p>
          <a:p>
            <a:pPr lvl="1" eaLnBrk="1" hangingPunct="1">
              <a:lnSpc>
                <a:spcPct val="90000"/>
              </a:lnSpc>
              <a:spcAft>
                <a:spcPct val="10000"/>
              </a:spcAft>
            </a:pPr>
            <a:r>
              <a:rPr lang="en-US" smtClean="0"/>
              <a:t>Understand how to exploit concurrency</a:t>
            </a:r>
          </a:p>
          <a:p>
            <a:pPr lvl="1" eaLnBrk="1" hangingPunct="1">
              <a:lnSpc>
                <a:spcPct val="90000"/>
              </a:lnSpc>
              <a:spcAft>
                <a:spcPct val="10000"/>
              </a:spcAft>
            </a:pPr>
            <a:r>
              <a:rPr lang="en-US" smtClean="0"/>
              <a:t>Prove the correctness of our solutions</a:t>
            </a:r>
          </a:p>
          <a:p>
            <a:pPr eaLnBrk="1" hangingPunct="1"/>
            <a:endParaRPr lang="fr-BE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152400"/>
            <a:ext cx="8305800" cy="1143000"/>
          </a:xfrm>
        </p:spPr>
        <p:txBody>
          <a:bodyPr/>
          <a:lstStyle/>
          <a:p>
            <a:pPr eaLnBrk="1" fontAlgn="auto" hangingPunct="1">
              <a:spcAft>
                <a:spcPts val="0"/>
              </a:spcAft>
              <a:defRPr/>
            </a:pPr>
            <a:r>
              <a:rPr lang="en-US" dirty="0">
                <a:solidFill>
                  <a:srgbClr val="0000FF"/>
                </a:solidFill>
              </a:rPr>
              <a:t>Operating System: Definition</a:t>
            </a:r>
          </a:p>
        </p:txBody>
      </p:sp>
      <p:sp>
        <p:nvSpPr>
          <p:cNvPr id="17411" name="Text Box 4"/>
          <p:cNvSpPr txBox="1">
            <a:spLocks noChangeArrowheads="1"/>
          </p:cNvSpPr>
          <p:nvPr/>
        </p:nvSpPr>
        <p:spPr bwMode="auto">
          <a:xfrm>
            <a:off x="533400" y="1371600"/>
            <a:ext cx="7848600" cy="1662113"/>
          </a:xfrm>
          <a:prstGeom prst="rect">
            <a:avLst/>
          </a:prstGeom>
          <a:solidFill>
            <a:srgbClr val="CCFFCC">
              <a:alpha val="39999"/>
            </a:srgbClr>
          </a:solidFill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>
              <a:spcBef>
                <a:spcPct val="20000"/>
              </a:spcBef>
              <a:spcAft>
                <a:spcPct val="10000"/>
              </a:spcAft>
            </a:pPr>
            <a:r>
              <a:rPr lang="en-US" sz="2400" b="1"/>
              <a:t>Definition</a:t>
            </a:r>
          </a:p>
          <a:p>
            <a:pPr algn="ctr">
              <a:spcBef>
                <a:spcPct val="20000"/>
              </a:spcBef>
              <a:spcAft>
                <a:spcPct val="10000"/>
              </a:spcAft>
            </a:pPr>
            <a:r>
              <a:rPr lang="en-US" sz="2400"/>
              <a:t>An Operating System (OS) provides a virtual machine on top of the real hardware, whose interface is more convenient than the raw hardware interface.</a:t>
            </a:r>
          </a:p>
        </p:txBody>
      </p:sp>
      <p:sp>
        <p:nvSpPr>
          <p:cNvPr id="17412" name="Line 5"/>
          <p:cNvSpPr>
            <a:spLocks noChangeShapeType="1"/>
          </p:cNvSpPr>
          <p:nvPr/>
        </p:nvSpPr>
        <p:spPr bwMode="auto">
          <a:xfrm>
            <a:off x="1981200" y="3595688"/>
            <a:ext cx="2514600" cy="0"/>
          </a:xfrm>
          <a:prstGeom prst="line">
            <a:avLst/>
          </a:prstGeom>
          <a:noFill/>
          <a:ln w="38100">
            <a:solidFill>
              <a:srgbClr val="FF0000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17413" name="Line 6"/>
          <p:cNvSpPr>
            <a:spLocks noChangeShapeType="1"/>
          </p:cNvSpPr>
          <p:nvPr/>
        </p:nvSpPr>
        <p:spPr bwMode="auto">
          <a:xfrm>
            <a:off x="1981200" y="4662488"/>
            <a:ext cx="2514600" cy="0"/>
          </a:xfrm>
          <a:prstGeom prst="line">
            <a:avLst/>
          </a:prstGeom>
          <a:noFill/>
          <a:ln w="38100">
            <a:solidFill>
              <a:srgbClr val="FF0000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17414" name="Text Box 7"/>
          <p:cNvSpPr txBox="1">
            <a:spLocks noChangeArrowheads="1"/>
          </p:cNvSpPr>
          <p:nvPr/>
        </p:nvSpPr>
        <p:spPr bwMode="auto">
          <a:xfrm>
            <a:off x="2438400" y="4662488"/>
            <a:ext cx="11747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r>
              <a:rPr lang="en-US">
                <a:solidFill>
                  <a:srgbClr val="0000FF"/>
                </a:solidFill>
              </a:rPr>
              <a:t>Hardware</a:t>
            </a:r>
          </a:p>
        </p:txBody>
      </p:sp>
      <p:sp>
        <p:nvSpPr>
          <p:cNvPr id="17415" name="Text Box 8"/>
          <p:cNvSpPr txBox="1">
            <a:spLocks noChangeArrowheads="1"/>
          </p:cNvSpPr>
          <p:nvPr/>
        </p:nvSpPr>
        <p:spPr bwMode="auto">
          <a:xfrm>
            <a:off x="2362200" y="3228975"/>
            <a:ext cx="14160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r>
              <a:rPr lang="en-US">
                <a:solidFill>
                  <a:srgbClr val="0000FF"/>
                </a:solidFill>
              </a:rPr>
              <a:t>Applications</a:t>
            </a:r>
          </a:p>
        </p:txBody>
      </p:sp>
      <p:sp>
        <p:nvSpPr>
          <p:cNvPr id="17416" name="Oval 9"/>
          <p:cNvSpPr>
            <a:spLocks noChangeArrowheads="1"/>
          </p:cNvSpPr>
          <p:nvPr/>
        </p:nvSpPr>
        <p:spPr bwMode="auto">
          <a:xfrm>
            <a:off x="1981200" y="3671888"/>
            <a:ext cx="2438400" cy="914400"/>
          </a:xfrm>
          <a:prstGeom prst="ellipse">
            <a:avLst/>
          </a:prstGeom>
          <a:solidFill>
            <a:schemeClr val="accent1"/>
          </a:solidFill>
          <a:ln w="9525">
            <a:noFill/>
            <a:round/>
            <a:headEnd/>
            <a:tailEnd/>
          </a:ln>
        </p:spPr>
        <p:txBody>
          <a:bodyPr wrap="none" anchor="ctr"/>
          <a:lstStyle/>
          <a:p>
            <a:pPr algn="ctr"/>
            <a:r>
              <a:rPr lang="en-US"/>
              <a:t>Operating System</a:t>
            </a:r>
          </a:p>
        </p:txBody>
      </p:sp>
      <p:sp>
        <p:nvSpPr>
          <p:cNvPr id="17417" name="Text Box 10"/>
          <p:cNvSpPr txBox="1">
            <a:spLocks noChangeArrowheads="1"/>
          </p:cNvSpPr>
          <p:nvPr/>
        </p:nvSpPr>
        <p:spPr bwMode="auto">
          <a:xfrm>
            <a:off x="4479925" y="3381375"/>
            <a:ext cx="14541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>
                <a:solidFill>
                  <a:srgbClr val="0000FF"/>
                </a:solidFill>
              </a:rPr>
              <a:t>OS interface</a:t>
            </a:r>
          </a:p>
        </p:txBody>
      </p:sp>
      <p:sp>
        <p:nvSpPr>
          <p:cNvPr id="17418" name="Text Box 11"/>
          <p:cNvSpPr txBox="1">
            <a:spLocks noChangeArrowheads="1"/>
          </p:cNvSpPr>
          <p:nvPr/>
        </p:nvSpPr>
        <p:spPr bwMode="auto">
          <a:xfrm>
            <a:off x="4489450" y="4433888"/>
            <a:ext cx="29019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>
                <a:solidFill>
                  <a:srgbClr val="0000FF"/>
                </a:solidFill>
              </a:rPr>
              <a:t>Physical machine interface</a:t>
            </a:r>
          </a:p>
        </p:txBody>
      </p:sp>
      <p:sp>
        <p:nvSpPr>
          <p:cNvPr id="14349" name="Text Box 13"/>
          <p:cNvSpPr txBox="1">
            <a:spLocks noChangeArrowheads="1"/>
          </p:cNvSpPr>
          <p:nvPr/>
        </p:nvSpPr>
        <p:spPr bwMode="auto">
          <a:xfrm>
            <a:off x="307975" y="5334000"/>
            <a:ext cx="8283575" cy="13335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>
              <a:spcBef>
                <a:spcPct val="20000"/>
              </a:spcBef>
            </a:pPr>
            <a:r>
              <a:rPr lang="en-US" sz="2400" b="1"/>
              <a:t>Advantages</a:t>
            </a:r>
          </a:p>
          <a:p>
            <a:pPr algn="ctr">
              <a:spcBef>
                <a:spcPct val="20000"/>
              </a:spcBef>
            </a:pPr>
            <a:r>
              <a:rPr lang="en-US" sz="2400"/>
              <a:t>Easy to use, simpler to code, more reliable, more secure, …</a:t>
            </a:r>
          </a:p>
          <a:p>
            <a:pPr algn="ctr">
              <a:spcBef>
                <a:spcPct val="20000"/>
              </a:spcBef>
            </a:pPr>
            <a:r>
              <a:rPr lang="en-US" sz="2400"/>
              <a:t>You can say: “I want to write XYZ into file ABC”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349" grpId="0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434" name="Picture 3" descr="Von_Neumann_architecture.pn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7315200" y="1219200"/>
            <a:ext cx="1733550" cy="16240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8435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>
                <a:solidFill>
                  <a:srgbClr val="0000FF"/>
                </a:solidFill>
              </a:rPr>
              <a:t>What’s a </a:t>
            </a:r>
            <a:r>
              <a:rPr lang="en-US" b="1" smtClean="0">
                <a:solidFill>
                  <a:srgbClr val="0000FF"/>
                </a:solidFill>
              </a:rPr>
              <a:t>virtual machine</a:t>
            </a:r>
            <a:r>
              <a:rPr lang="en-US" smtClean="0">
                <a:solidFill>
                  <a:srgbClr val="0000FF"/>
                </a:solidFill>
              </a:rPr>
              <a:t>?</a:t>
            </a:r>
            <a:endParaRPr lang="fr-BE" smtClean="0">
              <a:solidFill>
                <a:srgbClr val="0000FF"/>
              </a:solidFill>
            </a:endParaRPr>
          </a:p>
        </p:txBody>
      </p:sp>
      <p:sp>
        <p:nvSpPr>
          <p:cNvPr id="18436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smtClean="0"/>
              <a:t>In 1940’s </a:t>
            </a:r>
            <a:r>
              <a:rPr lang="fr-BE" b="1" smtClean="0"/>
              <a:t>John von Neumann </a:t>
            </a:r>
            <a:r>
              <a:rPr lang="fr-BE" smtClean="0"/>
              <a:t>proposed a </a:t>
            </a:r>
            <a:br>
              <a:rPr lang="fr-BE" smtClean="0"/>
            </a:br>
            <a:r>
              <a:rPr lang="fr-BE" smtClean="0"/>
              <a:t>model for a stored-program computing system</a:t>
            </a:r>
          </a:p>
          <a:p>
            <a:pPr eaLnBrk="1" hangingPunct="1"/>
            <a:r>
              <a:rPr lang="en-US" b="1" smtClean="0"/>
              <a:t>Alan Turing </a:t>
            </a:r>
            <a:r>
              <a:rPr lang="en-US" smtClean="0"/>
              <a:t>showed that any computer system</a:t>
            </a:r>
            <a:br>
              <a:rPr lang="en-US" smtClean="0"/>
            </a:br>
            <a:r>
              <a:rPr lang="en-US" smtClean="0"/>
              <a:t>with sufficient power can “emulate” any other</a:t>
            </a:r>
          </a:p>
          <a:p>
            <a:pPr eaLnBrk="1" hangingPunct="1"/>
            <a:r>
              <a:rPr lang="en-US" smtClean="0"/>
              <a:t>Today we think of virtual machines</a:t>
            </a:r>
          </a:p>
          <a:p>
            <a:pPr lvl="1" eaLnBrk="1" hangingPunct="1"/>
            <a:r>
              <a:rPr lang="en-US" smtClean="0"/>
              <a:t>A virtual machine looks like a computer from the point of view of the applications running on it</a:t>
            </a:r>
          </a:p>
          <a:p>
            <a:pPr lvl="1" eaLnBrk="1" hangingPunct="1"/>
            <a:r>
              <a:rPr lang="en-US" smtClean="0"/>
              <a:t>But will often be an emulation created  by a more primitive computer system hidden from the application</a:t>
            </a:r>
            <a:endParaRPr lang="fr-BE" smtClean="0"/>
          </a:p>
        </p:txBody>
      </p:sp>
    </p:spTree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Anti-virus puzzle</a:t>
            </a:r>
            <a:endParaRPr lang="fr-BE" smtClean="0"/>
          </a:p>
        </p:txBody>
      </p:sp>
      <p:sp>
        <p:nvSpPr>
          <p:cNvPr id="19459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smtClean="0"/>
              <a:t>Suppose that you are worried that your PC has been infected by a nasty computer virus</a:t>
            </a:r>
          </a:p>
          <a:p>
            <a:pPr lvl="1" eaLnBrk="1" hangingPunct="1"/>
            <a:r>
              <a:rPr lang="en-US" smtClean="0"/>
              <a:t>So you run an anti-virus program</a:t>
            </a:r>
          </a:p>
          <a:p>
            <a:pPr lvl="1" eaLnBrk="1" hangingPunct="1"/>
            <a:r>
              <a:rPr lang="en-US" smtClean="0"/>
              <a:t>It reports good news: no viruses detected</a:t>
            </a:r>
          </a:p>
          <a:p>
            <a:pPr eaLnBrk="1" hangingPunct="1"/>
            <a:r>
              <a:rPr lang="en-US" i="1" smtClean="0"/>
              <a:t>Did it run on the real system, or in a virtual machine?</a:t>
            </a:r>
            <a:endParaRPr lang="fr-BE" i="1" smtClean="0"/>
          </a:p>
        </p:txBody>
      </p:sp>
      <p:pic>
        <p:nvPicPr>
          <p:cNvPr id="19460" name="Picture 2" descr="http://tbn1.google.com/images?q=tbn:hKfRyNvYxGFL1M:http://a482.ac-images.myspacecdn.com/images01/127/l_9ee72878069fe67009d99458d027e4d1.jpg">
            <a:hlinkClick r:id="rId2"/>
          </p:cNvPr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6934200" y="4876800"/>
            <a:ext cx="1047750" cy="13049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9461" name="Picture 3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4800600" y="4800600"/>
            <a:ext cx="1219200" cy="1828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9462" name="TextBox 5"/>
          <p:cNvSpPr txBox="1">
            <a:spLocks noChangeArrowheads="1"/>
          </p:cNvSpPr>
          <p:nvPr/>
        </p:nvSpPr>
        <p:spPr bwMode="auto">
          <a:xfrm>
            <a:off x="5867400" y="4343400"/>
            <a:ext cx="457200" cy="1016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n-US" sz="6000">
                <a:solidFill>
                  <a:srgbClr val="FFC000"/>
                </a:solidFill>
              </a:rPr>
              <a:t>?</a:t>
            </a:r>
            <a:endParaRPr lang="fr-BE">
              <a:solidFill>
                <a:srgbClr val="FFC000"/>
              </a:solidFill>
            </a:endParaRPr>
          </a:p>
        </p:txBody>
      </p:sp>
      <p:pic>
        <p:nvPicPr>
          <p:cNvPr id="19463" name="Picture 5" descr="http://www.beroux.com/articles/virtual-machines/virtual-pc-2007.jpg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533400" y="4572000"/>
            <a:ext cx="2882900" cy="21621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>
                <a:solidFill>
                  <a:srgbClr val="0000FF"/>
                </a:solidFill>
              </a:rPr>
              <a:t>Solution?</a:t>
            </a:r>
            <a:endParaRPr lang="fr-BE" smtClean="0">
              <a:solidFill>
                <a:srgbClr val="0000FF"/>
              </a:solidFill>
            </a:endParaRPr>
          </a:p>
        </p:txBody>
      </p:sp>
      <p:sp>
        <p:nvSpPr>
          <p:cNvPr id="2048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smtClean="0"/>
              <a:t>There isn’t any solution without special hardware</a:t>
            </a:r>
          </a:p>
          <a:p>
            <a:pPr lvl="1" eaLnBrk="1" hangingPunct="1"/>
            <a:r>
              <a:rPr lang="en-US" smtClean="0"/>
              <a:t>Believe it or not, this is a </a:t>
            </a:r>
            <a:r>
              <a:rPr lang="en-US" i="1" smtClean="0"/>
              <a:t>real </a:t>
            </a:r>
            <a:r>
              <a:rPr lang="en-US" smtClean="0"/>
              <a:t>problem!</a:t>
            </a:r>
          </a:p>
          <a:p>
            <a:pPr lvl="1" eaLnBrk="1" hangingPunct="1"/>
            <a:r>
              <a:rPr lang="en-US" smtClean="0"/>
              <a:t>A virtual machine isn’t distinguishable from a real one</a:t>
            </a:r>
          </a:p>
          <a:p>
            <a:pPr lvl="1" eaLnBrk="1" hangingPunct="1"/>
            <a:endParaRPr lang="en-US" smtClean="0"/>
          </a:p>
          <a:p>
            <a:pPr eaLnBrk="1" hangingPunct="1"/>
            <a:r>
              <a:rPr lang="en-US" smtClean="0"/>
              <a:t>We’ll revisit this issue (much) later in the course</a:t>
            </a:r>
          </a:p>
          <a:p>
            <a:pPr eaLnBrk="1" hangingPunct="1"/>
            <a:endParaRPr lang="en-US" smtClean="0"/>
          </a:p>
          <a:p>
            <a:pPr eaLnBrk="1" hangingPunct="1"/>
            <a:r>
              <a:rPr lang="en-US" smtClean="0"/>
              <a:t>But the basic take-away is that the operating system is a magician that creates virtual worlds… in which our applications run…</a:t>
            </a:r>
            <a:endParaRPr lang="fr-BE" smtClean="0"/>
          </a:p>
        </p:txBody>
      </p:sp>
    </p:spTree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>
                <a:solidFill>
                  <a:srgbClr val="0000FF"/>
                </a:solidFill>
              </a:rPr>
              <a:t>Operating Systems Services</a:t>
            </a:r>
          </a:p>
        </p:txBody>
      </p:sp>
      <p:sp>
        <p:nvSpPr>
          <p:cNvPr id="21507" name="Rectangle 4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lnSpc>
                <a:spcPct val="90000"/>
              </a:lnSpc>
            </a:pPr>
            <a:r>
              <a:rPr lang="en-US" sz="2400" smtClean="0"/>
              <a:t>Manage physical resources:</a:t>
            </a:r>
          </a:p>
          <a:p>
            <a:pPr lvl="1" eaLnBrk="1" hangingPunct="1">
              <a:lnSpc>
                <a:spcPct val="90000"/>
              </a:lnSpc>
            </a:pPr>
            <a:r>
              <a:rPr lang="en-US" sz="2000" smtClean="0"/>
              <a:t>It drives various devices</a:t>
            </a:r>
          </a:p>
          <a:p>
            <a:pPr lvl="2" eaLnBrk="1" hangingPunct="1">
              <a:lnSpc>
                <a:spcPct val="90000"/>
              </a:lnSpc>
            </a:pPr>
            <a:r>
              <a:rPr lang="en-US" sz="1800" smtClean="0"/>
              <a:t>Eg: CPU, memory, disks, networks, displays, cameras, etc</a:t>
            </a:r>
          </a:p>
          <a:p>
            <a:pPr lvl="1" eaLnBrk="1" hangingPunct="1">
              <a:lnSpc>
                <a:spcPct val="90000"/>
              </a:lnSpc>
              <a:buFontTx/>
              <a:buNone/>
            </a:pPr>
            <a:endParaRPr lang="en-US" sz="2000" smtClean="0"/>
          </a:p>
          <a:p>
            <a:pPr eaLnBrk="1" hangingPunct="1">
              <a:lnSpc>
                <a:spcPct val="90000"/>
              </a:lnSpc>
            </a:pPr>
            <a:r>
              <a:rPr lang="en-US" sz="2400" smtClean="0"/>
              <a:t>Provide abstractions for physical resources</a:t>
            </a:r>
          </a:p>
          <a:p>
            <a:pPr lvl="1" eaLnBrk="1" hangingPunct="1">
              <a:lnSpc>
                <a:spcPct val="90000"/>
              </a:lnSpc>
            </a:pPr>
            <a:r>
              <a:rPr lang="en-US" sz="2000" smtClean="0"/>
              <a:t>Provide virtual resources and interfaces</a:t>
            </a:r>
          </a:p>
          <a:p>
            <a:pPr lvl="2" eaLnBrk="1" hangingPunct="1">
              <a:lnSpc>
                <a:spcPct val="90000"/>
              </a:lnSpc>
            </a:pPr>
            <a:r>
              <a:rPr lang="en-US" sz="1800" smtClean="0"/>
              <a:t>Eg: files, directories, users, threads, processes, etc</a:t>
            </a:r>
          </a:p>
          <a:p>
            <a:pPr lvl="1" eaLnBrk="1" hangingPunct="1">
              <a:lnSpc>
                <a:spcPct val="90000"/>
              </a:lnSpc>
            </a:pPr>
            <a:r>
              <a:rPr lang="en-US" sz="2000" smtClean="0"/>
              <a:t>Simplify programming through high-level abstractions</a:t>
            </a:r>
          </a:p>
          <a:p>
            <a:pPr lvl="1" eaLnBrk="1" hangingPunct="1">
              <a:lnSpc>
                <a:spcPct val="90000"/>
              </a:lnSpc>
            </a:pPr>
            <a:r>
              <a:rPr lang="en-US" sz="2000" smtClean="0"/>
              <a:t>Provide users with a stable environment, mask failures</a:t>
            </a:r>
          </a:p>
          <a:p>
            <a:pPr lvl="1" eaLnBrk="1" hangingPunct="1">
              <a:lnSpc>
                <a:spcPct val="90000"/>
              </a:lnSpc>
              <a:buFontTx/>
              <a:buNone/>
            </a:pPr>
            <a:endParaRPr lang="en-US" sz="2000" smtClean="0"/>
          </a:p>
          <a:p>
            <a:pPr eaLnBrk="1" hangingPunct="1">
              <a:lnSpc>
                <a:spcPct val="90000"/>
              </a:lnSpc>
            </a:pPr>
            <a:r>
              <a:rPr lang="en-US" sz="2400" smtClean="0"/>
              <a:t>Isolate and mediate between entities</a:t>
            </a:r>
          </a:p>
          <a:p>
            <a:pPr lvl="1" eaLnBrk="1" hangingPunct="1">
              <a:lnSpc>
                <a:spcPct val="90000"/>
              </a:lnSpc>
            </a:pPr>
            <a:r>
              <a:rPr lang="en-US" sz="2000" smtClean="0"/>
              <a:t>Trusted intermediary for untrusted applications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Rectangle 2"/>
          <p:cNvSpPr>
            <a:spLocks noGrp="1" noChangeArrowheads="1"/>
          </p:cNvSpPr>
          <p:nvPr>
            <p:ph type="title"/>
          </p:nvPr>
        </p:nvSpPr>
        <p:spPr>
          <a:xfrm>
            <a:off x="838200" y="228600"/>
            <a:ext cx="8305800" cy="1143000"/>
          </a:xfrm>
        </p:spPr>
        <p:txBody>
          <a:bodyPr/>
          <a:lstStyle/>
          <a:p>
            <a:pPr algn="ctr" eaLnBrk="1" fontAlgn="auto" hangingPunct="1">
              <a:spcAft>
                <a:spcPts val="0"/>
              </a:spcAft>
              <a:defRPr/>
            </a:pPr>
            <a:r>
              <a:rPr lang="en-US" dirty="0">
                <a:solidFill>
                  <a:srgbClr val="0000FF"/>
                </a:solidFill>
              </a:rPr>
              <a:t>What is in an OS?</a:t>
            </a:r>
          </a:p>
        </p:txBody>
      </p:sp>
      <p:sp>
        <p:nvSpPr>
          <p:cNvPr id="22531" name="Text Box 4"/>
          <p:cNvSpPr txBox="1">
            <a:spLocks noChangeArrowheads="1"/>
          </p:cNvSpPr>
          <p:nvPr/>
        </p:nvSpPr>
        <p:spPr bwMode="auto">
          <a:xfrm>
            <a:off x="304800" y="3352800"/>
            <a:ext cx="1371600" cy="915988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0" hangingPunct="0">
              <a:spcBef>
                <a:spcPct val="50000"/>
              </a:spcBef>
            </a:pPr>
            <a:r>
              <a:rPr lang="en-US"/>
              <a:t>Operating System Services</a:t>
            </a:r>
          </a:p>
        </p:txBody>
      </p:sp>
      <p:sp>
        <p:nvSpPr>
          <p:cNvPr id="22532" name="Text Box 5"/>
          <p:cNvSpPr txBox="1">
            <a:spLocks noChangeArrowheads="1"/>
          </p:cNvSpPr>
          <p:nvPr/>
        </p:nvSpPr>
        <p:spPr bwMode="auto">
          <a:xfrm>
            <a:off x="2209800" y="5561013"/>
            <a:ext cx="6353175" cy="376237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en-US"/>
              <a:t>Interrupts, Cache, Physical Memory, TLB, Hardware Devices</a:t>
            </a:r>
          </a:p>
        </p:txBody>
      </p:sp>
      <p:sp>
        <p:nvSpPr>
          <p:cNvPr id="22533" name="Line 6"/>
          <p:cNvSpPr>
            <a:spLocks noChangeShapeType="1"/>
          </p:cNvSpPr>
          <p:nvPr/>
        </p:nvSpPr>
        <p:spPr bwMode="auto">
          <a:xfrm>
            <a:off x="2209800" y="5334000"/>
            <a:ext cx="6400800" cy="0"/>
          </a:xfrm>
          <a:prstGeom prst="line">
            <a:avLst/>
          </a:prstGeom>
          <a:noFill/>
          <a:ln w="28575">
            <a:solidFill>
              <a:srgbClr val="FF3300"/>
            </a:solidFill>
            <a:round/>
            <a:headEnd/>
            <a:tailEnd/>
          </a:ln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22534" name="Text Box 7"/>
          <p:cNvSpPr txBox="1">
            <a:spLocks noChangeArrowheads="1"/>
          </p:cNvSpPr>
          <p:nvPr/>
        </p:nvSpPr>
        <p:spPr bwMode="auto">
          <a:xfrm>
            <a:off x="2514600" y="4114800"/>
            <a:ext cx="1381125" cy="395288"/>
          </a:xfrm>
          <a:prstGeom prst="rect">
            <a:avLst/>
          </a:prstGeom>
          <a:noFill/>
          <a:ln w="2857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en-US"/>
              <a:t>Generic I/O</a:t>
            </a:r>
          </a:p>
        </p:txBody>
      </p:sp>
      <p:sp>
        <p:nvSpPr>
          <p:cNvPr id="22535" name="Text Box 8"/>
          <p:cNvSpPr txBox="1">
            <a:spLocks noChangeArrowheads="1"/>
          </p:cNvSpPr>
          <p:nvPr/>
        </p:nvSpPr>
        <p:spPr bwMode="auto">
          <a:xfrm>
            <a:off x="4267200" y="4114800"/>
            <a:ext cx="1406525" cy="395288"/>
          </a:xfrm>
          <a:prstGeom prst="rect">
            <a:avLst/>
          </a:prstGeom>
          <a:noFill/>
          <a:ln w="2857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en-US"/>
              <a:t>File System</a:t>
            </a:r>
          </a:p>
        </p:txBody>
      </p:sp>
      <p:sp>
        <p:nvSpPr>
          <p:cNvPr id="22536" name="Text Box 9"/>
          <p:cNvSpPr txBox="1">
            <a:spLocks noChangeArrowheads="1"/>
          </p:cNvSpPr>
          <p:nvPr/>
        </p:nvSpPr>
        <p:spPr bwMode="auto">
          <a:xfrm>
            <a:off x="4953000" y="4724400"/>
            <a:ext cx="2590800" cy="395288"/>
          </a:xfrm>
          <a:prstGeom prst="rect">
            <a:avLst/>
          </a:prstGeom>
          <a:noFill/>
          <a:ln w="28575">
            <a:solidFill>
              <a:schemeClr val="tx1"/>
            </a:solidFill>
            <a:miter lim="800000"/>
            <a:headEnd/>
            <a:tailEnd/>
          </a:ln>
        </p:spPr>
        <p:txBody>
          <a:bodyPr anchor="ctr"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en-US"/>
              <a:t>Memory Management</a:t>
            </a:r>
          </a:p>
        </p:txBody>
      </p:sp>
      <p:sp>
        <p:nvSpPr>
          <p:cNvPr id="22537" name="Rectangle 10"/>
          <p:cNvSpPr>
            <a:spLocks noChangeArrowheads="1"/>
          </p:cNvSpPr>
          <p:nvPr/>
        </p:nvSpPr>
        <p:spPr bwMode="auto">
          <a:xfrm>
            <a:off x="3505200" y="3657600"/>
            <a:ext cx="914400" cy="914400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22538" name="Text Box 11"/>
          <p:cNvSpPr txBox="1">
            <a:spLocks noChangeArrowheads="1"/>
          </p:cNvSpPr>
          <p:nvPr/>
        </p:nvSpPr>
        <p:spPr bwMode="auto">
          <a:xfrm>
            <a:off x="6019800" y="4114800"/>
            <a:ext cx="2479675" cy="395288"/>
          </a:xfrm>
          <a:prstGeom prst="rect">
            <a:avLst/>
          </a:prstGeom>
          <a:noFill/>
          <a:ln w="28575">
            <a:solidFill>
              <a:schemeClr val="tx1"/>
            </a:solidFill>
            <a:miter lim="800000"/>
            <a:headEnd/>
            <a:tailEnd/>
          </a:ln>
        </p:spPr>
        <p:txBody>
          <a:bodyPr anchor="ctr"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en-US"/>
              <a:t>Process Management</a:t>
            </a:r>
          </a:p>
        </p:txBody>
      </p:sp>
      <p:sp>
        <p:nvSpPr>
          <p:cNvPr id="22539" name="Text Box 12"/>
          <p:cNvSpPr txBox="1">
            <a:spLocks noChangeArrowheads="1"/>
          </p:cNvSpPr>
          <p:nvPr/>
        </p:nvSpPr>
        <p:spPr bwMode="auto">
          <a:xfrm>
            <a:off x="4270375" y="3505200"/>
            <a:ext cx="1749425" cy="395288"/>
          </a:xfrm>
          <a:prstGeom prst="rect">
            <a:avLst/>
          </a:prstGeom>
          <a:noFill/>
          <a:ln w="2857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pPr algn="ctr" eaLnBrk="0" hangingPunct="0">
              <a:spcBef>
                <a:spcPct val="50000"/>
              </a:spcBef>
            </a:pPr>
            <a:r>
              <a:rPr lang="en-US"/>
              <a:t>Virtual Memory</a:t>
            </a:r>
          </a:p>
        </p:txBody>
      </p:sp>
      <p:sp>
        <p:nvSpPr>
          <p:cNvPr id="22540" name="Text Box 13"/>
          <p:cNvSpPr txBox="1">
            <a:spLocks noChangeArrowheads="1"/>
          </p:cNvSpPr>
          <p:nvPr/>
        </p:nvSpPr>
        <p:spPr bwMode="auto">
          <a:xfrm>
            <a:off x="2514600" y="3505200"/>
            <a:ext cx="1355725" cy="395288"/>
          </a:xfrm>
          <a:prstGeom prst="rect">
            <a:avLst/>
          </a:prstGeom>
          <a:noFill/>
          <a:ln w="2857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en-US"/>
              <a:t>Networking</a:t>
            </a:r>
          </a:p>
        </p:txBody>
      </p:sp>
      <p:sp>
        <p:nvSpPr>
          <p:cNvPr id="22541" name="Text Box 14"/>
          <p:cNvSpPr txBox="1">
            <a:spLocks noChangeArrowheads="1"/>
          </p:cNvSpPr>
          <p:nvPr/>
        </p:nvSpPr>
        <p:spPr bwMode="auto">
          <a:xfrm>
            <a:off x="2505075" y="2895600"/>
            <a:ext cx="1000125" cy="395288"/>
          </a:xfrm>
          <a:prstGeom prst="rect">
            <a:avLst/>
          </a:prstGeom>
          <a:noFill/>
          <a:ln w="2857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en-US"/>
              <a:t>Naming</a:t>
            </a:r>
          </a:p>
        </p:txBody>
      </p:sp>
      <p:sp>
        <p:nvSpPr>
          <p:cNvPr id="22542" name="Text Box 15"/>
          <p:cNvSpPr txBox="1">
            <a:spLocks noChangeArrowheads="1"/>
          </p:cNvSpPr>
          <p:nvPr/>
        </p:nvSpPr>
        <p:spPr bwMode="auto">
          <a:xfrm>
            <a:off x="6400800" y="3505200"/>
            <a:ext cx="1749425" cy="395288"/>
          </a:xfrm>
          <a:prstGeom prst="rect">
            <a:avLst/>
          </a:prstGeom>
          <a:noFill/>
          <a:ln w="2857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en-US"/>
              <a:t>Access Control</a:t>
            </a:r>
          </a:p>
        </p:txBody>
      </p:sp>
      <p:sp>
        <p:nvSpPr>
          <p:cNvPr id="22543" name="Line 16"/>
          <p:cNvSpPr>
            <a:spLocks noChangeShapeType="1"/>
          </p:cNvSpPr>
          <p:nvPr/>
        </p:nvSpPr>
        <p:spPr bwMode="auto">
          <a:xfrm>
            <a:off x="2209800" y="2590800"/>
            <a:ext cx="6400800" cy="0"/>
          </a:xfrm>
          <a:prstGeom prst="line">
            <a:avLst/>
          </a:prstGeom>
          <a:noFill/>
          <a:ln w="28575">
            <a:solidFill>
              <a:srgbClr val="FF3300"/>
            </a:solidFill>
            <a:round/>
            <a:headEnd/>
            <a:tailEnd/>
          </a:ln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22544" name="Text Box 17"/>
          <p:cNvSpPr txBox="1">
            <a:spLocks noChangeArrowheads="1"/>
          </p:cNvSpPr>
          <p:nvPr/>
        </p:nvSpPr>
        <p:spPr bwMode="auto">
          <a:xfrm>
            <a:off x="5715000" y="2043113"/>
            <a:ext cx="2466975" cy="369887"/>
          </a:xfrm>
          <a:prstGeom prst="rect">
            <a:avLst/>
          </a:prstGeom>
          <a:noFill/>
          <a:ln w="28575">
            <a:solidFill>
              <a:srgbClr val="0000FF"/>
            </a:solidFill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en-US">
                <a:solidFill>
                  <a:srgbClr val="0070C0"/>
                </a:solidFill>
              </a:rPr>
              <a:t>Windowing &amp; graphics</a:t>
            </a:r>
          </a:p>
        </p:txBody>
      </p:sp>
      <p:sp>
        <p:nvSpPr>
          <p:cNvPr id="22545" name="Text Box 18"/>
          <p:cNvSpPr txBox="1">
            <a:spLocks noChangeArrowheads="1"/>
          </p:cNvSpPr>
          <p:nvPr/>
        </p:nvSpPr>
        <p:spPr bwMode="auto">
          <a:xfrm>
            <a:off x="4283075" y="2895600"/>
            <a:ext cx="1965325" cy="395288"/>
          </a:xfrm>
          <a:prstGeom prst="rect">
            <a:avLst/>
          </a:prstGeom>
          <a:noFill/>
          <a:ln w="2857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en-US"/>
              <a:t>Windowing &amp; Gfx</a:t>
            </a:r>
          </a:p>
        </p:txBody>
      </p:sp>
      <p:sp>
        <p:nvSpPr>
          <p:cNvPr id="22546" name="Text Box 20"/>
          <p:cNvSpPr txBox="1">
            <a:spLocks noChangeArrowheads="1"/>
          </p:cNvSpPr>
          <p:nvPr/>
        </p:nvSpPr>
        <p:spPr bwMode="auto">
          <a:xfrm>
            <a:off x="228600" y="1676400"/>
            <a:ext cx="20574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en-US"/>
              <a:t>Applications</a:t>
            </a:r>
          </a:p>
        </p:txBody>
      </p:sp>
      <p:sp>
        <p:nvSpPr>
          <p:cNvPr id="22547" name="Text Box 21"/>
          <p:cNvSpPr txBox="1">
            <a:spLocks noChangeArrowheads="1"/>
          </p:cNvSpPr>
          <p:nvPr/>
        </p:nvSpPr>
        <p:spPr bwMode="auto">
          <a:xfrm>
            <a:off x="228600" y="2362200"/>
            <a:ext cx="1803400" cy="366713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en-US"/>
              <a:t>OS Interface</a:t>
            </a:r>
          </a:p>
        </p:txBody>
      </p:sp>
      <p:sp>
        <p:nvSpPr>
          <p:cNvPr id="22548" name="Text Box 22"/>
          <p:cNvSpPr txBox="1">
            <a:spLocks noChangeArrowheads="1"/>
          </p:cNvSpPr>
          <p:nvPr/>
        </p:nvSpPr>
        <p:spPr bwMode="auto">
          <a:xfrm>
            <a:off x="0" y="5119688"/>
            <a:ext cx="2203450" cy="366712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en-US"/>
              <a:t>Physical m/c Intf</a:t>
            </a:r>
          </a:p>
        </p:txBody>
      </p:sp>
      <p:sp>
        <p:nvSpPr>
          <p:cNvPr id="22549" name="Text Box 23"/>
          <p:cNvSpPr txBox="1">
            <a:spLocks noChangeArrowheads="1"/>
          </p:cNvSpPr>
          <p:nvPr/>
        </p:nvSpPr>
        <p:spPr bwMode="auto">
          <a:xfrm>
            <a:off x="2514600" y="4724400"/>
            <a:ext cx="1828800" cy="395288"/>
          </a:xfrm>
          <a:prstGeom prst="rect">
            <a:avLst/>
          </a:prstGeom>
          <a:noFill/>
          <a:ln w="28575">
            <a:solidFill>
              <a:schemeClr val="tx1"/>
            </a:solidFill>
            <a:miter lim="800000"/>
            <a:headEnd/>
            <a:tailEnd/>
          </a:ln>
        </p:spPr>
        <p:txBody>
          <a:bodyPr anchor="ctr"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en-US"/>
              <a:t>Device Drivers</a:t>
            </a:r>
          </a:p>
        </p:txBody>
      </p:sp>
      <p:sp>
        <p:nvSpPr>
          <p:cNvPr id="22550" name="Line 24"/>
          <p:cNvSpPr>
            <a:spLocks noChangeShapeType="1"/>
          </p:cNvSpPr>
          <p:nvPr/>
        </p:nvSpPr>
        <p:spPr bwMode="auto">
          <a:xfrm flipV="1">
            <a:off x="8763000" y="1676400"/>
            <a:ext cx="0" cy="41148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 type="triangle" w="med" len="med"/>
          </a:ln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22551" name="Line 25"/>
          <p:cNvSpPr>
            <a:spLocks noChangeShapeType="1"/>
          </p:cNvSpPr>
          <p:nvPr/>
        </p:nvSpPr>
        <p:spPr bwMode="auto">
          <a:xfrm>
            <a:off x="1981200" y="1905000"/>
            <a:ext cx="0" cy="40386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 type="triangle" w="med" len="med"/>
          </a:ln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22552" name="Text Box 26"/>
          <p:cNvSpPr txBox="1">
            <a:spLocks noChangeArrowheads="1"/>
          </p:cNvSpPr>
          <p:nvPr/>
        </p:nvSpPr>
        <p:spPr bwMode="auto">
          <a:xfrm>
            <a:off x="4343400" y="2057400"/>
            <a:ext cx="812800" cy="369888"/>
          </a:xfrm>
          <a:prstGeom prst="rect">
            <a:avLst/>
          </a:prstGeom>
          <a:noFill/>
          <a:ln w="28575">
            <a:solidFill>
              <a:srgbClr val="0000FF"/>
            </a:solidFill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pPr algn="ctr" eaLnBrk="0" hangingPunct="0">
              <a:spcBef>
                <a:spcPct val="50000"/>
              </a:spcBef>
            </a:pPr>
            <a:r>
              <a:rPr lang="en-US">
                <a:solidFill>
                  <a:srgbClr val="0070C0"/>
                </a:solidFill>
              </a:rPr>
              <a:t>Shells</a:t>
            </a:r>
          </a:p>
        </p:txBody>
      </p:sp>
      <p:sp>
        <p:nvSpPr>
          <p:cNvPr id="22553" name="Text Box 27"/>
          <p:cNvSpPr txBox="1">
            <a:spLocks noChangeArrowheads="1"/>
          </p:cNvSpPr>
          <p:nvPr/>
        </p:nvSpPr>
        <p:spPr bwMode="auto">
          <a:xfrm>
            <a:off x="2438400" y="2057400"/>
            <a:ext cx="1466850" cy="369888"/>
          </a:xfrm>
          <a:prstGeom prst="rect">
            <a:avLst/>
          </a:prstGeom>
          <a:noFill/>
          <a:ln w="28575">
            <a:solidFill>
              <a:srgbClr val="0000FF"/>
            </a:solidFill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pPr algn="ctr" eaLnBrk="0" hangingPunct="0">
              <a:spcBef>
                <a:spcPct val="50000"/>
              </a:spcBef>
            </a:pPr>
            <a:r>
              <a:rPr lang="en-US">
                <a:solidFill>
                  <a:srgbClr val="0070C0"/>
                </a:solidFill>
              </a:rPr>
              <a:t>System Utils</a:t>
            </a:r>
          </a:p>
        </p:txBody>
      </p:sp>
      <p:sp>
        <p:nvSpPr>
          <p:cNvPr id="22554" name="Text Box 28"/>
          <p:cNvSpPr txBox="1">
            <a:spLocks noChangeArrowheads="1"/>
          </p:cNvSpPr>
          <p:nvPr/>
        </p:nvSpPr>
        <p:spPr bwMode="auto">
          <a:xfrm>
            <a:off x="3048000" y="1524000"/>
            <a:ext cx="966788" cy="369888"/>
          </a:xfrm>
          <a:prstGeom prst="rect">
            <a:avLst/>
          </a:prstGeom>
          <a:noFill/>
          <a:ln w="28575">
            <a:solidFill>
              <a:srgbClr val="0000FF"/>
            </a:solidFill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pPr algn="ctr" eaLnBrk="0" hangingPunct="0">
              <a:spcBef>
                <a:spcPct val="50000"/>
              </a:spcBef>
            </a:pPr>
            <a:r>
              <a:rPr lang="en-US">
                <a:solidFill>
                  <a:srgbClr val="0070C0"/>
                </a:solidFill>
              </a:rPr>
              <a:t>FireFox</a:t>
            </a:r>
          </a:p>
        </p:txBody>
      </p:sp>
      <p:sp>
        <p:nvSpPr>
          <p:cNvPr id="22555" name="Text Box 29"/>
          <p:cNvSpPr txBox="1">
            <a:spLocks noChangeArrowheads="1"/>
          </p:cNvSpPr>
          <p:nvPr/>
        </p:nvSpPr>
        <p:spPr bwMode="auto">
          <a:xfrm>
            <a:off x="5257800" y="1524000"/>
            <a:ext cx="1262063" cy="369888"/>
          </a:xfrm>
          <a:prstGeom prst="rect">
            <a:avLst/>
          </a:prstGeom>
          <a:noFill/>
          <a:ln w="28575">
            <a:solidFill>
              <a:srgbClr val="0000FF"/>
            </a:solidFill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pPr algn="ctr" eaLnBrk="0" hangingPunct="0">
              <a:spcBef>
                <a:spcPct val="50000"/>
              </a:spcBef>
            </a:pPr>
            <a:r>
              <a:rPr lang="en-US">
                <a:solidFill>
                  <a:srgbClr val="0070C0"/>
                </a:solidFill>
              </a:rPr>
              <a:t>Sql Server</a:t>
            </a:r>
          </a:p>
        </p:txBody>
      </p:sp>
      <p:sp>
        <p:nvSpPr>
          <p:cNvPr id="22556" name="Text Box 30"/>
          <p:cNvSpPr txBox="1">
            <a:spLocks noChangeArrowheads="1"/>
          </p:cNvSpPr>
          <p:nvPr/>
        </p:nvSpPr>
        <p:spPr bwMode="auto">
          <a:xfrm>
            <a:off x="3008313" y="6110288"/>
            <a:ext cx="3468687" cy="519112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pPr algn="ctr" eaLnBrk="0" hangingPunct="0">
              <a:spcBef>
                <a:spcPct val="50000"/>
              </a:spcBef>
            </a:pPr>
            <a:r>
              <a:rPr lang="en-US" sz="2800"/>
              <a:t>Logical OS Structure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>
                <a:solidFill>
                  <a:srgbClr val="0000FF"/>
                </a:solidFill>
              </a:rPr>
              <a:t>Issues in OS Design</a:t>
            </a:r>
          </a:p>
        </p:txBody>
      </p:sp>
      <p:sp>
        <p:nvSpPr>
          <p:cNvPr id="23555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spcAft>
                <a:spcPct val="10000"/>
              </a:spcAft>
            </a:pPr>
            <a:r>
              <a:rPr lang="en-US" sz="2000" b="1" smtClean="0">
                <a:solidFill>
                  <a:srgbClr val="000000"/>
                </a:solidFill>
              </a:rPr>
              <a:t>Structure: </a:t>
            </a:r>
            <a:r>
              <a:rPr lang="en-US" sz="2000" smtClean="0">
                <a:solidFill>
                  <a:srgbClr val="000000"/>
                </a:solidFill>
              </a:rPr>
              <a:t>how is an operating system organized ?</a:t>
            </a:r>
          </a:p>
          <a:p>
            <a:pPr eaLnBrk="1" hangingPunct="1">
              <a:spcAft>
                <a:spcPct val="10000"/>
              </a:spcAft>
            </a:pPr>
            <a:r>
              <a:rPr lang="en-US" sz="2000" b="1" smtClean="0">
                <a:solidFill>
                  <a:srgbClr val="000000"/>
                </a:solidFill>
              </a:rPr>
              <a:t>Sharing: </a:t>
            </a:r>
            <a:r>
              <a:rPr lang="en-US" sz="2000" smtClean="0">
                <a:solidFill>
                  <a:srgbClr val="000000"/>
                </a:solidFill>
              </a:rPr>
              <a:t>how are resources shared among users ?</a:t>
            </a:r>
          </a:p>
          <a:p>
            <a:pPr eaLnBrk="1" hangingPunct="1">
              <a:spcAft>
                <a:spcPct val="10000"/>
              </a:spcAft>
            </a:pPr>
            <a:r>
              <a:rPr lang="en-US" sz="2000" b="1" smtClean="0">
                <a:solidFill>
                  <a:srgbClr val="000000"/>
                </a:solidFill>
              </a:rPr>
              <a:t>Naming: </a:t>
            </a:r>
            <a:r>
              <a:rPr lang="en-US" sz="2000" smtClean="0">
                <a:solidFill>
                  <a:srgbClr val="000000"/>
                </a:solidFill>
              </a:rPr>
              <a:t>how are resources named by users or programs ?</a:t>
            </a:r>
          </a:p>
          <a:p>
            <a:pPr eaLnBrk="1" hangingPunct="1">
              <a:spcAft>
                <a:spcPct val="10000"/>
              </a:spcAft>
            </a:pPr>
            <a:r>
              <a:rPr lang="en-US" sz="2000" b="1" smtClean="0">
                <a:solidFill>
                  <a:srgbClr val="000000"/>
                </a:solidFill>
              </a:rPr>
              <a:t>Protection: </a:t>
            </a:r>
            <a:r>
              <a:rPr lang="en-US" sz="2000" smtClean="0">
                <a:solidFill>
                  <a:srgbClr val="000000"/>
                </a:solidFill>
              </a:rPr>
              <a:t>how is one user/program protected from another ?</a:t>
            </a:r>
          </a:p>
          <a:p>
            <a:pPr eaLnBrk="1" hangingPunct="1">
              <a:spcAft>
                <a:spcPct val="10000"/>
              </a:spcAft>
            </a:pPr>
            <a:r>
              <a:rPr lang="en-US" sz="2000" b="1" smtClean="0">
                <a:solidFill>
                  <a:srgbClr val="000000"/>
                </a:solidFill>
              </a:rPr>
              <a:t>Security: </a:t>
            </a:r>
            <a:r>
              <a:rPr lang="en-US" sz="2000" smtClean="0">
                <a:solidFill>
                  <a:srgbClr val="000000"/>
                </a:solidFill>
              </a:rPr>
              <a:t>how to authenticate, control access, secure privacy ?</a:t>
            </a:r>
          </a:p>
          <a:p>
            <a:pPr eaLnBrk="1" hangingPunct="1">
              <a:spcAft>
                <a:spcPct val="10000"/>
              </a:spcAft>
            </a:pPr>
            <a:r>
              <a:rPr lang="en-US" sz="2000" b="1" smtClean="0">
                <a:solidFill>
                  <a:srgbClr val="000000"/>
                </a:solidFill>
              </a:rPr>
              <a:t>Performance: </a:t>
            </a:r>
            <a:r>
              <a:rPr lang="en-US" sz="2000" smtClean="0">
                <a:solidFill>
                  <a:srgbClr val="000000"/>
                </a:solidFill>
              </a:rPr>
              <a:t>why is it so slow ?</a:t>
            </a:r>
          </a:p>
          <a:p>
            <a:pPr eaLnBrk="1" hangingPunct="1">
              <a:spcAft>
                <a:spcPct val="10000"/>
              </a:spcAft>
            </a:pPr>
            <a:r>
              <a:rPr lang="en-US" sz="2000" b="1" smtClean="0">
                <a:solidFill>
                  <a:srgbClr val="000000"/>
                </a:solidFill>
              </a:rPr>
              <a:t>Reliability and fault tolerance: </a:t>
            </a:r>
            <a:r>
              <a:rPr lang="en-US" sz="2000" smtClean="0">
                <a:solidFill>
                  <a:srgbClr val="000000"/>
                </a:solidFill>
              </a:rPr>
              <a:t>how do we deal with failures ?</a:t>
            </a:r>
          </a:p>
          <a:p>
            <a:pPr eaLnBrk="1" hangingPunct="1">
              <a:spcAft>
                <a:spcPct val="10000"/>
              </a:spcAft>
            </a:pPr>
            <a:r>
              <a:rPr lang="en-US" sz="2000" b="1" smtClean="0">
                <a:solidFill>
                  <a:srgbClr val="000000"/>
                </a:solidFill>
              </a:rPr>
              <a:t>Extensibility: </a:t>
            </a:r>
            <a:r>
              <a:rPr lang="en-US" sz="2000" smtClean="0">
                <a:solidFill>
                  <a:srgbClr val="000000"/>
                </a:solidFill>
              </a:rPr>
              <a:t>how do we add new features ?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>
                <a:solidFill>
                  <a:srgbClr val="0000FF"/>
                </a:solidFill>
              </a:rPr>
              <a:t>Issues in OS Design</a:t>
            </a:r>
          </a:p>
        </p:txBody>
      </p:sp>
      <p:sp>
        <p:nvSpPr>
          <p:cNvPr id="24579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spcAft>
                <a:spcPct val="10000"/>
              </a:spcAft>
            </a:pPr>
            <a:r>
              <a:rPr lang="en-US" sz="2000" b="1" smtClean="0">
                <a:solidFill>
                  <a:srgbClr val="000000"/>
                </a:solidFill>
              </a:rPr>
              <a:t>Communication: </a:t>
            </a:r>
            <a:r>
              <a:rPr lang="en-US" sz="2000" smtClean="0">
                <a:solidFill>
                  <a:srgbClr val="000000"/>
                </a:solidFill>
              </a:rPr>
              <a:t>how can we exchange information ?</a:t>
            </a:r>
          </a:p>
          <a:p>
            <a:pPr eaLnBrk="1" hangingPunct="1">
              <a:spcAft>
                <a:spcPct val="20000"/>
              </a:spcAft>
            </a:pPr>
            <a:r>
              <a:rPr lang="en-US" sz="2000" b="1" smtClean="0">
                <a:solidFill>
                  <a:srgbClr val="000000"/>
                </a:solidFill>
              </a:rPr>
              <a:t>Concurrency: </a:t>
            </a:r>
            <a:r>
              <a:rPr lang="en-US" sz="2000" smtClean="0">
                <a:solidFill>
                  <a:srgbClr val="000000"/>
                </a:solidFill>
              </a:rPr>
              <a:t>how are parallel activities created and controlled ?</a:t>
            </a:r>
          </a:p>
          <a:p>
            <a:pPr eaLnBrk="1" hangingPunct="1">
              <a:spcAft>
                <a:spcPct val="20000"/>
              </a:spcAft>
            </a:pPr>
            <a:r>
              <a:rPr lang="en-US" sz="2000" b="1" smtClean="0">
                <a:solidFill>
                  <a:srgbClr val="000000"/>
                </a:solidFill>
              </a:rPr>
              <a:t>Scale, growth: </a:t>
            </a:r>
            <a:r>
              <a:rPr lang="en-US" sz="2000" smtClean="0">
                <a:solidFill>
                  <a:srgbClr val="000000"/>
                </a:solidFill>
              </a:rPr>
              <a:t>what happens as demands or resources increase ?</a:t>
            </a:r>
          </a:p>
          <a:p>
            <a:pPr eaLnBrk="1" hangingPunct="1">
              <a:spcAft>
                <a:spcPct val="20000"/>
              </a:spcAft>
            </a:pPr>
            <a:r>
              <a:rPr lang="en-US" sz="2000" b="1" smtClean="0">
                <a:solidFill>
                  <a:srgbClr val="000000"/>
                </a:solidFill>
              </a:rPr>
              <a:t>Persistence: </a:t>
            </a:r>
            <a:r>
              <a:rPr lang="en-US" sz="2000" smtClean="0">
                <a:solidFill>
                  <a:srgbClr val="000000"/>
                </a:solidFill>
              </a:rPr>
              <a:t>how can data outlast processes that created them</a:t>
            </a:r>
          </a:p>
          <a:p>
            <a:pPr eaLnBrk="1" hangingPunct="1">
              <a:spcAft>
                <a:spcPct val="20000"/>
              </a:spcAft>
            </a:pPr>
            <a:r>
              <a:rPr lang="en-US" sz="2000" b="1" smtClean="0">
                <a:solidFill>
                  <a:srgbClr val="000000"/>
                </a:solidFill>
              </a:rPr>
              <a:t>Compatibility: </a:t>
            </a:r>
            <a:r>
              <a:rPr lang="en-US" sz="2000" smtClean="0">
                <a:solidFill>
                  <a:srgbClr val="000000"/>
                </a:solidFill>
              </a:rPr>
              <a:t>can we ever do anything new ?</a:t>
            </a:r>
          </a:p>
          <a:p>
            <a:pPr eaLnBrk="1" hangingPunct="1">
              <a:spcAft>
                <a:spcPct val="20000"/>
              </a:spcAft>
            </a:pPr>
            <a:r>
              <a:rPr lang="en-US" sz="2000" b="1" smtClean="0">
                <a:solidFill>
                  <a:srgbClr val="000000"/>
                </a:solidFill>
              </a:rPr>
              <a:t>Distribution: </a:t>
            </a:r>
            <a:r>
              <a:rPr lang="en-US" sz="2000" smtClean="0">
                <a:solidFill>
                  <a:srgbClr val="000000"/>
                </a:solidFill>
              </a:rPr>
              <a:t>accessing the world of information</a:t>
            </a:r>
          </a:p>
          <a:p>
            <a:pPr eaLnBrk="1" hangingPunct="1">
              <a:spcAft>
                <a:spcPct val="20000"/>
              </a:spcAft>
            </a:pPr>
            <a:r>
              <a:rPr lang="en-US" sz="2000" b="1" smtClean="0">
                <a:solidFill>
                  <a:srgbClr val="000000"/>
                </a:solidFill>
              </a:rPr>
              <a:t>Accounting: </a:t>
            </a:r>
            <a:r>
              <a:rPr lang="en-US" sz="2000" smtClean="0">
                <a:solidFill>
                  <a:srgbClr val="000000"/>
                </a:solidFill>
              </a:rPr>
              <a:t>who pays bills, and how to control resource usage</a:t>
            </a:r>
            <a:endParaRPr lang="en-US" sz="200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4" name="Rectangle 4"/>
          <p:cNvSpPr>
            <a:spLocks noGrp="1" noChangeArrowheads="1"/>
          </p:cNvSpPr>
          <p:nvPr>
            <p:ph type="title"/>
          </p:nvPr>
        </p:nvSpPr>
        <p:spPr>
          <a:xfrm>
            <a:off x="457200" y="381000"/>
            <a:ext cx="8305800" cy="1143000"/>
          </a:xfrm>
        </p:spPr>
        <p:txBody>
          <a:bodyPr/>
          <a:lstStyle/>
          <a:p>
            <a:pPr eaLnBrk="1" fontAlgn="auto" hangingPunct="1">
              <a:spcAft>
                <a:spcPts val="0"/>
              </a:spcAft>
              <a:defRPr/>
            </a:pPr>
            <a:r>
              <a:rPr lang="en-US" dirty="0" smtClean="0">
                <a:solidFill>
                  <a:srgbClr val="0000FF"/>
                </a:solidFill>
              </a:rPr>
              <a:t>Where’s Waldo?</a:t>
            </a:r>
            <a:endParaRPr lang="en-US" dirty="0">
              <a:solidFill>
                <a:srgbClr val="0000FF"/>
              </a:solidFill>
            </a:endParaRPr>
          </a:p>
        </p:txBody>
      </p:sp>
      <p:pic>
        <p:nvPicPr>
          <p:cNvPr id="25603" name="Picture 5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 rot="5400000">
            <a:off x="2590801" y="1671637"/>
            <a:ext cx="3962400" cy="42767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5604" name="Picture 7" descr="http://tbn1.google.com/images?q=tbn:Jwf5SFICmU8UAM:http://upload.wikimedia.org/wikipedia/en/9/9f/WheresWaldo.jpg">
            <a:hlinkClick r:id="rId3"/>
          </p:cNvPr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 rot="-480000">
            <a:off x="6248400" y="2590800"/>
            <a:ext cx="152400" cy="2841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626" name="Picture 5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066800" y="1752600"/>
            <a:ext cx="7467600" cy="48355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8" name="Rectangle 4"/>
          <p:cNvSpPr txBox="1">
            <a:spLocks noChangeArrowheads="1"/>
          </p:cNvSpPr>
          <p:nvPr/>
        </p:nvSpPr>
        <p:spPr>
          <a:xfrm>
            <a:off x="457200" y="381000"/>
            <a:ext cx="8305800" cy="1143000"/>
          </a:xfrm>
          <a:prstGeom prst="rect">
            <a:avLst/>
          </a:prstGeom>
        </p:spPr>
        <p:txBody>
          <a:bodyPr lIns="0" rIns="0" bIns="0" anchor="b">
            <a:normAutofit/>
          </a:bodyPr>
          <a:lstStyle/>
          <a:p>
            <a:pPr fontAlgn="auto">
              <a:spcAft>
                <a:spcPts val="0"/>
              </a:spcAft>
              <a:defRPr/>
            </a:pPr>
            <a:r>
              <a:rPr lang="en-US" sz="5400" dirty="0">
                <a:solidFill>
                  <a:srgbClr val="0000FF"/>
                </a:solidFill>
              </a:rPr>
              <a:t>Where’s Waldo?</a:t>
            </a:r>
            <a:endParaRPr lang="en-US" sz="5000" dirty="0">
              <a:solidFill>
                <a:srgbClr val="0000FF"/>
              </a:solidFill>
              <a:latin typeface="+mj-lt"/>
              <a:ea typeface="+mj-ea"/>
              <a:cs typeface="+mj-cs"/>
            </a:endParaRPr>
          </a:p>
        </p:txBody>
      </p:sp>
      <p:pic>
        <p:nvPicPr>
          <p:cNvPr id="26628" name="Picture 7" descr="http://tbn1.google.com/images?q=tbn:Jwf5SFICmU8UAM:http://upload.wikimedia.org/wikipedia/en/9/9f/WheresWaldo.jpg">
            <a:hlinkClick r:id="rId3"/>
          </p:cNvPr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3379788" y="3657600"/>
            <a:ext cx="122237" cy="228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50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>
                <a:solidFill>
                  <a:srgbClr val="0000FF"/>
                </a:solidFill>
              </a:rPr>
              <a:t>Blue Screen of Death</a:t>
            </a:r>
            <a:endParaRPr lang="fr-BE" smtClean="0">
              <a:solidFill>
                <a:srgbClr val="0000FF"/>
              </a:solidFill>
            </a:endParaRPr>
          </a:p>
        </p:txBody>
      </p:sp>
      <p:sp>
        <p:nvSpPr>
          <p:cNvPr id="27651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smtClean="0"/>
              <a:t>Actually illustrates a kind of virtual machine!</a:t>
            </a:r>
          </a:p>
          <a:p>
            <a:pPr eaLnBrk="1" hangingPunct="1"/>
            <a:endParaRPr lang="en-US" smtClean="0"/>
          </a:p>
          <a:p>
            <a:pPr eaLnBrk="1" hangingPunct="1"/>
            <a:r>
              <a:rPr lang="en-US" smtClean="0"/>
              <a:t>Every modern computer has a BIOS (Basic Input Output Subsystem)</a:t>
            </a:r>
          </a:p>
          <a:p>
            <a:pPr lvl="1" eaLnBrk="1" hangingPunct="1"/>
            <a:r>
              <a:rPr lang="en-US" smtClean="0"/>
              <a:t>This is a small, dedicated operating system used to start the machine (to “boot” it)</a:t>
            </a:r>
          </a:p>
          <a:p>
            <a:pPr lvl="1" eaLnBrk="1" hangingPunct="1"/>
            <a:r>
              <a:rPr lang="en-US" smtClean="0"/>
              <a:t>It operates things like the power switch</a:t>
            </a:r>
          </a:p>
          <a:p>
            <a:pPr lvl="1" eaLnBrk="1" hangingPunct="1"/>
            <a:r>
              <a:rPr lang="en-US" smtClean="0"/>
              <a:t>And if the main O/S crashes… the BIOS shows </a:t>
            </a:r>
            <a:br>
              <a:rPr lang="en-US" smtClean="0"/>
            </a:br>
            <a:r>
              <a:rPr lang="en-US" smtClean="0"/>
              <a:t>a blue screen with some data about how it died!</a:t>
            </a:r>
            <a:endParaRPr lang="fr-BE" smtClean="0"/>
          </a:p>
        </p:txBody>
      </p:sp>
      <p:pic>
        <p:nvPicPr>
          <p:cNvPr id="27652" name="Picture 7" descr="http://tbn1.google.com/images?q=tbn:Jwf5SFICmU8UAM:http://upload.wikimedia.org/wikipedia/en/9/9f/WheresWaldo.jpg">
            <a:hlinkClick r:id="rId2"/>
          </p:cNvPr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924800" y="990600"/>
            <a:ext cx="582613" cy="10874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>
                <a:solidFill>
                  <a:srgbClr val="0000FF"/>
                </a:solidFill>
              </a:rPr>
              <a:t>Short O/S History</a:t>
            </a:r>
          </a:p>
        </p:txBody>
      </p:sp>
      <p:sp>
        <p:nvSpPr>
          <p:cNvPr id="28675" name="Rectangle 4"/>
          <p:cNvSpPr>
            <a:spLocks noGrp="1" noChangeArrowheads="1"/>
          </p:cNvSpPr>
          <p:nvPr>
            <p:ph idx="1"/>
          </p:nvPr>
        </p:nvSpPr>
        <p:spPr/>
        <p:txBody>
          <a:bodyPr lIns="90488" tIns="44450" rIns="90488" bIns="44450"/>
          <a:lstStyle/>
          <a:p>
            <a:pPr eaLnBrk="1" hangingPunct="1">
              <a:spcAft>
                <a:spcPct val="10000"/>
              </a:spcAft>
            </a:pPr>
            <a:r>
              <a:rPr lang="en-US" sz="2400" smtClean="0"/>
              <a:t>Initially, the OS was just a run-time library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smtClean="0"/>
              <a:t>You linked your application with the OS, 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smtClean="0"/>
              <a:t>loaded the whole program into memory, and ran it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smtClean="0"/>
              <a:t>How do you get it into the computer? Through the control panel!</a:t>
            </a:r>
          </a:p>
          <a:p>
            <a:pPr eaLnBrk="1" hangingPunct="1">
              <a:spcAft>
                <a:spcPct val="10000"/>
              </a:spcAft>
            </a:pPr>
            <a:r>
              <a:rPr lang="en-US" sz="2400" smtClean="0"/>
              <a:t>Simple batch systems (mid1950s – mid 1960s)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smtClean="0"/>
              <a:t>Permanently resident OS in primary memory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smtClean="0"/>
              <a:t>Loaded a single job from card reader, ran it, loaded next job...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i="1" smtClean="0"/>
              <a:t>Control cards</a:t>
            </a:r>
            <a:r>
              <a:rPr lang="en-US" sz="2000" smtClean="0"/>
              <a:t> in the input file told the OS what to do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i="1" smtClean="0"/>
              <a:t>Spooling</a:t>
            </a:r>
            <a:r>
              <a:rPr lang="en-US" sz="2000" smtClean="0"/>
              <a:t> allowed jobs to be read in advance onto tape/disk</a:t>
            </a:r>
          </a:p>
        </p:txBody>
      </p:sp>
      <p:sp>
        <p:nvSpPr>
          <p:cNvPr id="18437" name="Line 5"/>
          <p:cNvSpPr>
            <a:spLocks noChangeShapeType="1"/>
          </p:cNvSpPr>
          <p:nvPr/>
        </p:nvSpPr>
        <p:spPr bwMode="auto">
          <a:xfrm>
            <a:off x="2667000" y="5715000"/>
            <a:ext cx="685800" cy="0"/>
          </a:xfrm>
          <a:prstGeom prst="line">
            <a:avLst/>
          </a:prstGeom>
          <a:noFill/>
          <a:ln w="38100">
            <a:solidFill>
              <a:schemeClr val="accent2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18438" name="Line 6"/>
          <p:cNvSpPr>
            <a:spLocks noChangeShapeType="1"/>
          </p:cNvSpPr>
          <p:nvPr/>
        </p:nvSpPr>
        <p:spPr bwMode="auto">
          <a:xfrm>
            <a:off x="1981200" y="6172200"/>
            <a:ext cx="685800" cy="0"/>
          </a:xfrm>
          <a:prstGeom prst="line">
            <a:avLst/>
          </a:prstGeom>
          <a:noFill/>
          <a:ln w="38100">
            <a:solidFill>
              <a:srgbClr val="FF3300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18439" name="Line 7"/>
          <p:cNvSpPr>
            <a:spLocks noChangeShapeType="1"/>
          </p:cNvSpPr>
          <p:nvPr/>
        </p:nvSpPr>
        <p:spPr bwMode="auto">
          <a:xfrm flipV="1">
            <a:off x="2667000" y="5715000"/>
            <a:ext cx="0" cy="457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18440" name="Line 8"/>
          <p:cNvSpPr>
            <a:spLocks noChangeShapeType="1"/>
          </p:cNvSpPr>
          <p:nvPr/>
        </p:nvSpPr>
        <p:spPr bwMode="auto">
          <a:xfrm>
            <a:off x="1981200" y="5867400"/>
            <a:ext cx="0" cy="304800"/>
          </a:xfrm>
          <a:prstGeom prst="line">
            <a:avLst/>
          </a:prstGeom>
          <a:noFill/>
          <a:ln w="28575">
            <a:solidFill>
              <a:srgbClr val="FF3300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fr-BE"/>
          </a:p>
        </p:txBody>
      </p:sp>
      <p:sp>
        <p:nvSpPr>
          <p:cNvPr id="18441" name="Line 9"/>
          <p:cNvSpPr>
            <a:spLocks noChangeShapeType="1"/>
          </p:cNvSpPr>
          <p:nvPr/>
        </p:nvSpPr>
        <p:spPr bwMode="auto">
          <a:xfrm>
            <a:off x="3886200" y="5715000"/>
            <a:ext cx="152400" cy="0"/>
          </a:xfrm>
          <a:prstGeom prst="line">
            <a:avLst/>
          </a:prstGeom>
          <a:noFill/>
          <a:ln w="38100">
            <a:solidFill>
              <a:schemeClr val="accent2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18442" name="Line 10"/>
          <p:cNvSpPr>
            <a:spLocks noChangeShapeType="1"/>
          </p:cNvSpPr>
          <p:nvPr/>
        </p:nvSpPr>
        <p:spPr bwMode="auto">
          <a:xfrm>
            <a:off x="3352800" y="6172200"/>
            <a:ext cx="533400" cy="0"/>
          </a:xfrm>
          <a:prstGeom prst="line">
            <a:avLst/>
          </a:prstGeom>
          <a:noFill/>
          <a:ln w="38100">
            <a:solidFill>
              <a:srgbClr val="FF3300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18443" name="Line 11"/>
          <p:cNvSpPr>
            <a:spLocks noChangeShapeType="1"/>
          </p:cNvSpPr>
          <p:nvPr/>
        </p:nvSpPr>
        <p:spPr bwMode="auto">
          <a:xfrm flipV="1">
            <a:off x="3886200" y="5715000"/>
            <a:ext cx="0" cy="457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18444" name="Line 12"/>
          <p:cNvSpPr>
            <a:spLocks noChangeShapeType="1"/>
          </p:cNvSpPr>
          <p:nvPr/>
        </p:nvSpPr>
        <p:spPr bwMode="auto">
          <a:xfrm flipV="1">
            <a:off x="3352800" y="5715000"/>
            <a:ext cx="0" cy="457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18445" name="Line 13"/>
          <p:cNvSpPr>
            <a:spLocks noChangeShapeType="1"/>
          </p:cNvSpPr>
          <p:nvPr/>
        </p:nvSpPr>
        <p:spPr bwMode="auto">
          <a:xfrm>
            <a:off x="4724400" y="5715000"/>
            <a:ext cx="304800" cy="0"/>
          </a:xfrm>
          <a:prstGeom prst="line">
            <a:avLst/>
          </a:prstGeom>
          <a:noFill/>
          <a:ln w="38100">
            <a:solidFill>
              <a:schemeClr val="accent2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18446" name="Line 14"/>
          <p:cNvSpPr>
            <a:spLocks noChangeShapeType="1"/>
          </p:cNvSpPr>
          <p:nvPr/>
        </p:nvSpPr>
        <p:spPr bwMode="auto">
          <a:xfrm>
            <a:off x="4038600" y="6172200"/>
            <a:ext cx="685800" cy="0"/>
          </a:xfrm>
          <a:prstGeom prst="line">
            <a:avLst/>
          </a:prstGeom>
          <a:noFill/>
          <a:ln w="38100">
            <a:solidFill>
              <a:srgbClr val="FF3300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18447" name="Line 15"/>
          <p:cNvSpPr>
            <a:spLocks noChangeShapeType="1"/>
          </p:cNvSpPr>
          <p:nvPr/>
        </p:nvSpPr>
        <p:spPr bwMode="auto">
          <a:xfrm flipV="1">
            <a:off x="4724400" y="5715000"/>
            <a:ext cx="0" cy="457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18448" name="Line 16"/>
          <p:cNvSpPr>
            <a:spLocks noChangeShapeType="1"/>
          </p:cNvSpPr>
          <p:nvPr/>
        </p:nvSpPr>
        <p:spPr bwMode="auto">
          <a:xfrm flipV="1">
            <a:off x="4038600" y="5715000"/>
            <a:ext cx="0" cy="457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18449" name="Line 17"/>
          <p:cNvSpPr>
            <a:spLocks noChangeShapeType="1"/>
          </p:cNvSpPr>
          <p:nvPr/>
        </p:nvSpPr>
        <p:spPr bwMode="auto">
          <a:xfrm>
            <a:off x="6477000" y="5715000"/>
            <a:ext cx="609600" cy="0"/>
          </a:xfrm>
          <a:prstGeom prst="line">
            <a:avLst/>
          </a:prstGeom>
          <a:noFill/>
          <a:ln w="38100">
            <a:solidFill>
              <a:schemeClr val="accent2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18450" name="Line 18"/>
          <p:cNvSpPr>
            <a:spLocks noChangeShapeType="1"/>
          </p:cNvSpPr>
          <p:nvPr/>
        </p:nvSpPr>
        <p:spPr bwMode="auto">
          <a:xfrm>
            <a:off x="5791200" y="6172200"/>
            <a:ext cx="685800" cy="0"/>
          </a:xfrm>
          <a:prstGeom prst="line">
            <a:avLst/>
          </a:prstGeom>
          <a:noFill/>
          <a:ln w="38100">
            <a:solidFill>
              <a:srgbClr val="FF3300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18451" name="Line 19"/>
          <p:cNvSpPr>
            <a:spLocks noChangeShapeType="1"/>
          </p:cNvSpPr>
          <p:nvPr/>
        </p:nvSpPr>
        <p:spPr bwMode="auto">
          <a:xfrm flipV="1">
            <a:off x="6477000" y="5715000"/>
            <a:ext cx="0" cy="457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18452" name="Line 20"/>
          <p:cNvSpPr>
            <a:spLocks noChangeShapeType="1"/>
          </p:cNvSpPr>
          <p:nvPr/>
        </p:nvSpPr>
        <p:spPr bwMode="auto">
          <a:xfrm>
            <a:off x="5791200" y="5867400"/>
            <a:ext cx="0" cy="304800"/>
          </a:xfrm>
          <a:prstGeom prst="line">
            <a:avLst/>
          </a:prstGeom>
          <a:noFill/>
          <a:ln w="28575">
            <a:solidFill>
              <a:srgbClr val="FF3300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fr-BE"/>
          </a:p>
        </p:txBody>
      </p:sp>
      <p:sp>
        <p:nvSpPr>
          <p:cNvPr id="18453" name="Line 21"/>
          <p:cNvSpPr>
            <a:spLocks noChangeShapeType="1"/>
          </p:cNvSpPr>
          <p:nvPr/>
        </p:nvSpPr>
        <p:spPr bwMode="auto">
          <a:xfrm>
            <a:off x="7162800" y="5715000"/>
            <a:ext cx="152400" cy="0"/>
          </a:xfrm>
          <a:prstGeom prst="line">
            <a:avLst/>
          </a:prstGeom>
          <a:noFill/>
          <a:ln w="38100">
            <a:solidFill>
              <a:schemeClr val="accent2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18454" name="Line 22"/>
          <p:cNvSpPr>
            <a:spLocks noChangeShapeType="1"/>
          </p:cNvSpPr>
          <p:nvPr/>
        </p:nvSpPr>
        <p:spPr bwMode="auto">
          <a:xfrm>
            <a:off x="6553200" y="6172200"/>
            <a:ext cx="457200" cy="0"/>
          </a:xfrm>
          <a:prstGeom prst="line">
            <a:avLst/>
          </a:prstGeom>
          <a:noFill/>
          <a:ln w="38100">
            <a:solidFill>
              <a:srgbClr val="FF3300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18455" name="Line 23"/>
          <p:cNvSpPr>
            <a:spLocks noChangeShapeType="1"/>
          </p:cNvSpPr>
          <p:nvPr/>
        </p:nvSpPr>
        <p:spPr bwMode="auto">
          <a:xfrm flipV="1">
            <a:off x="7315200" y="5715000"/>
            <a:ext cx="0" cy="457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18456" name="Line 24"/>
          <p:cNvSpPr>
            <a:spLocks noChangeShapeType="1"/>
          </p:cNvSpPr>
          <p:nvPr/>
        </p:nvSpPr>
        <p:spPr bwMode="auto">
          <a:xfrm>
            <a:off x="7696200" y="5715000"/>
            <a:ext cx="304800" cy="0"/>
          </a:xfrm>
          <a:prstGeom prst="line">
            <a:avLst/>
          </a:prstGeom>
          <a:noFill/>
          <a:ln w="38100">
            <a:solidFill>
              <a:schemeClr val="accent2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18457" name="Line 25"/>
          <p:cNvSpPr>
            <a:spLocks noChangeShapeType="1"/>
          </p:cNvSpPr>
          <p:nvPr/>
        </p:nvSpPr>
        <p:spPr bwMode="auto">
          <a:xfrm flipV="1">
            <a:off x="7696200" y="5715000"/>
            <a:ext cx="0" cy="457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18458" name="Line 26"/>
          <p:cNvSpPr>
            <a:spLocks noChangeShapeType="1"/>
          </p:cNvSpPr>
          <p:nvPr/>
        </p:nvSpPr>
        <p:spPr bwMode="auto">
          <a:xfrm>
            <a:off x="7086600" y="6172200"/>
            <a:ext cx="609600" cy="0"/>
          </a:xfrm>
          <a:prstGeom prst="line">
            <a:avLst/>
          </a:prstGeom>
          <a:noFill/>
          <a:ln w="38100">
            <a:solidFill>
              <a:srgbClr val="FF3300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18459" name="Line 27"/>
          <p:cNvSpPr>
            <a:spLocks noChangeShapeType="1"/>
          </p:cNvSpPr>
          <p:nvPr/>
        </p:nvSpPr>
        <p:spPr bwMode="auto">
          <a:xfrm flipV="1">
            <a:off x="5029200" y="5715000"/>
            <a:ext cx="0" cy="457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18460" name="Line 28"/>
          <p:cNvSpPr>
            <a:spLocks noChangeShapeType="1"/>
          </p:cNvSpPr>
          <p:nvPr/>
        </p:nvSpPr>
        <p:spPr bwMode="auto">
          <a:xfrm flipV="1">
            <a:off x="8001000" y="5715000"/>
            <a:ext cx="0" cy="457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18461" name="AutoShape 29"/>
          <p:cNvSpPr>
            <a:spLocks noChangeArrowheads="1"/>
          </p:cNvSpPr>
          <p:nvPr/>
        </p:nvSpPr>
        <p:spPr bwMode="auto">
          <a:xfrm>
            <a:off x="5257800" y="5715000"/>
            <a:ext cx="304800" cy="304800"/>
          </a:xfrm>
          <a:prstGeom prst="rightArrow">
            <a:avLst>
              <a:gd name="adj1" fmla="val 50000"/>
              <a:gd name="adj2" fmla="val 56769"/>
            </a:avLst>
          </a:prstGeom>
          <a:solidFill>
            <a:schemeClr val="bg2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fr-BE"/>
          </a:p>
        </p:txBody>
      </p:sp>
      <p:sp>
        <p:nvSpPr>
          <p:cNvPr id="18462" name="Text Box 30"/>
          <p:cNvSpPr txBox="1">
            <a:spLocks noChangeArrowheads="1"/>
          </p:cNvSpPr>
          <p:nvPr/>
        </p:nvSpPr>
        <p:spPr bwMode="auto">
          <a:xfrm>
            <a:off x="517525" y="5522913"/>
            <a:ext cx="11112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>
                <a:solidFill>
                  <a:schemeClr val="accent2"/>
                </a:solidFill>
              </a:rPr>
              <a:t>Compute</a:t>
            </a:r>
          </a:p>
        </p:txBody>
      </p:sp>
      <p:sp>
        <p:nvSpPr>
          <p:cNvPr id="18463" name="Text Box 31"/>
          <p:cNvSpPr txBox="1">
            <a:spLocks noChangeArrowheads="1"/>
          </p:cNvSpPr>
          <p:nvPr/>
        </p:nvSpPr>
        <p:spPr bwMode="auto">
          <a:xfrm>
            <a:off x="685800" y="5867400"/>
            <a:ext cx="4889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>
                <a:solidFill>
                  <a:srgbClr val="FF0000"/>
                </a:solidFill>
              </a:rPr>
              <a:t>I/O</a:t>
            </a:r>
          </a:p>
        </p:txBody>
      </p:sp>
      <p:pic>
        <p:nvPicPr>
          <p:cNvPr id="28703" name="Picture 3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 rot="-5400000">
            <a:off x="7031831" y="54769"/>
            <a:ext cx="1252538" cy="2514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437" grpId="0" animBg="1"/>
      <p:bldP spid="18438" grpId="0" animBg="1"/>
      <p:bldP spid="18439" grpId="0" animBg="1"/>
      <p:bldP spid="18440" grpId="0" animBg="1"/>
      <p:bldP spid="18441" grpId="0" animBg="1"/>
      <p:bldP spid="18442" grpId="0" animBg="1"/>
      <p:bldP spid="18443" grpId="0" animBg="1"/>
      <p:bldP spid="18444" grpId="0" animBg="1"/>
      <p:bldP spid="18445" grpId="0" animBg="1"/>
      <p:bldP spid="18446" grpId="0" animBg="1"/>
      <p:bldP spid="18447" grpId="0" animBg="1"/>
      <p:bldP spid="18448" grpId="0" animBg="1"/>
      <p:bldP spid="18449" grpId="0" animBg="1"/>
      <p:bldP spid="18450" grpId="0" animBg="1"/>
      <p:bldP spid="18451" grpId="0" animBg="1"/>
      <p:bldP spid="18452" grpId="0" animBg="1"/>
      <p:bldP spid="18453" grpId="0" animBg="1"/>
      <p:bldP spid="18454" grpId="0" animBg="1"/>
      <p:bldP spid="18455" grpId="0" animBg="1"/>
      <p:bldP spid="18456" grpId="0" animBg="1"/>
      <p:bldP spid="18457" grpId="0" animBg="1"/>
      <p:bldP spid="18458" grpId="0" animBg="1"/>
      <p:bldP spid="18459" grpId="0" animBg="1"/>
      <p:bldP spid="18460" grpId="0" animBg="1"/>
      <p:bldP spid="18461" grpId="0" animBg="1"/>
      <p:bldP spid="18462" grpId="0"/>
      <p:bldP spid="18463" grpId="0"/>
    </p:bld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304800"/>
            <a:ext cx="8229600" cy="1143000"/>
          </a:xfrm>
        </p:spPr>
        <p:txBody>
          <a:bodyPr/>
          <a:lstStyle/>
          <a:p>
            <a:pPr eaLnBrk="1" hangingPunct="1"/>
            <a:r>
              <a:rPr lang="en-US" smtClean="0">
                <a:solidFill>
                  <a:srgbClr val="0000FF"/>
                </a:solidFill>
              </a:rPr>
              <a:t>Multiprogramming Systems </a:t>
            </a:r>
          </a:p>
        </p:txBody>
      </p:sp>
      <p:sp>
        <p:nvSpPr>
          <p:cNvPr id="29699" name="Rectangle 4"/>
          <p:cNvSpPr>
            <a:spLocks noGrp="1" noChangeArrowheads="1"/>
          </p:cNvSpPr>
          <p:nvPr>
            <p:ph idx="1"/>
          </p:nvPr>
        </p:nvSpPr>
        <p:spPr>
          <a:xfrm>
            <a:off x="457200" y="1536700"/>
            <a:ext cx="8229600" cy="4387850"/>
          </a:xfrm>
        </p:spPr>
        <p:txBody>
          <a:bodyPr lIns="90488" tIns="44450" rIns="90488" bIns="44450"/>
          <a:lstStyle/>
          <a:p>
            <a:pPr eaLnBrk="1" hangingPunct="1">
              <a:spcAft>
                <a:spcPct val="10000"/>
              </a:spcAft>
            </a:pPr>
            <a:r>
              <a:rPr lang="en-US" sz="2400" i="1" smtClean="0"/>
              <a:t>Multiprogramming</a:t>
            </a:r>
            <a:r>
              <a:rPr lang="en-US" sz="2400" smtClean="0"/>
              <a:t> systems increased utilization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smtClean="0"/>
              <a:t>Developed in the 1960s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smtClean="0"/>
              <a:t>Keeps multiple runnable jobs loaded in memory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smtClean="0"/>
              <a:t>Overlaps I/O processing of a job with computation of another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smtClean="0"/>
              <a:t>Benefits from I/O devices that can operate asynchronously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smtClean="0"/>
              <a:t>Requires the use of interrupts and DMA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smtClean="0"/>
              <a:t>Optimizes for </a:t>
            </a:r>
            <a:r>
              <a:rPr lang="en-US" sz="2000" i="1" smtClean="0"/>
              <a:t>throughput </a:t>
            </a:r>
            <a:r>
              <a:rPr lang="en-US" sz="2000" smtClean="0"/>
              <a:t>at the cost of </a:t>
            </a:r>
            <a:r>
              <a:rPr lang="en-US" sz="2000" i="1" smtClean="0"/>
              <a:t>response time</a:t>
            </a:r>
          </a:p>
        </p:txBody>
      </p:sp>
      <p:sp>
        <p:nvSpPr>
          <p:cNvPr id="29700" name="Line 5"/>
          <p:cNvSpPr>
            <a:spLocks noChangeShapeType="1"/>
          </p:cNvSpPr>
          <p:nvPr/>
        </p:nvSpPr>
        <p:spPr bwMode="auto">
          <a:xfrm>
            <a:off x="2514600" y="4572000"/>
            <a:ext cx="685800" cy="0"/>
          </a:xfrm>
          <a:prstGeom prst="line">
            <a:avLst/>
          </a:prstGeom>
          <a:noFill/>
          <a:ln w="38100">
            <a:solidFill>
              <a:schemeClr val="accent2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9701" name="Text Box 6"/>
          <p:cNvSpPr txBox="1">
            <a:spLocks noChangeArrowheads="1"/>
          </p:cNvSpPr>
          <p:nvPr/>
        </p:nvSpPr>
        <p:spPr bwMode="auto">
          <a:xfrm>
            <a:off x="365125" y="4379913"/>
            <a:ext cx="11112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Compute</a:t>
            </a:r>
          </a:p>
        </p:txBody>
      </p:sp>
      <p:sp>
        <p:nvSpPr>
          <p:cNvPr id="29702" name="Text Box 7"/>
          <p:cNvSpPr txBox="1">
            <a:spLocks noChangeArrowheads="1"/>
          </p:cNvSpPr>
          <p:nvPr/>
        </p:nvSpPr>
        <p:spPr bwMode="auto">
          <a:xfrm>
            <a:off x="457200" y="4800600"/>
            <a:ext cx="4889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I/O</a:t>
            </a:r>
          </a:p>
        </p:txBody>
      </p:sp>
      <p:sp>
        <p:nvSpPr>
          <p:cNvPr id="29703" name="Line 8"/>
          <p:cNvSpPr>
            <a:spLocks noChangeShapeType="1"/>
          </p:cNvSpPr>
          <p:nvPr/>
        </p:nvSpPr>
        <p:spPr bwMode="auto">
          <a:xfrm>
            <a:off x="1828800" y="5029200"/>
            <a:ext cx="685800" cy="0"/>
          </a:xfrm>
          <a:prstGeom prst="line">
            <a:avLst/>
          </a:prstGeom>
          <a:noFill/>
          <a:ln w="38100">
            <a:pattFill prst="wdUpDiag">
              <a:fgClr>
                <a:srgbClr val="FF3300"/>
              </a:fgClr>
              <a:bgClr>
                <a:schemeClr val="accent2"/>
              </a:bgClr>
            </a:patt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9704" name="Line 9"/>
          <p:cNvSpPr>
            <a:spLocks noChangeShapeType="1"/>
          </p:cNvSpPr>
          <p:nvPr/>
        </p:nvSpPr>
        <p:spPr bwMode="auto">
          <a:xfrm flipV="1">
            <a:off x="2514600" y="4572000"/>
            <a:ext cx="0" cy="457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9705" name="Line 10"/>
          <p:cNvSpPr>
            <a:spLocks noChangeShapeType="1"/>
          </p:cNvSpPr>
          <p:nvPr/>
        </p:nvSpPr>
        <p:spPr bwMode="auto">
          <a:xfrm>
            <a:off x="1828800" y="4724400"/>
            <a:ext cx="0" cy="304800"/>
          </a:xfrm>
          <a:prstGeom prst="line">
            <a:avLst/>
          </a:prstGeom>
          <a:noFill/>
          <a:ln w="28575">
            <a:solidFill>
              <a:srgbClr val="FF3300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fr-BE"/>
          </a:p>
        </p:txBody>
      </p:sp>
      <p:sp>
        <p:nvSpPr>
          <p:cNvPr id="29706" name="Line 11"/>
          <p:cNvSpPr>
            <a:spLocks noChangeShapeType="1"/>
          </p:cNvSpPr>
          <p:nvPr/>
        </p:nvSpPr>
        <p:spPr bwMode="auto">
          <a:xfrm>
            <a:off x="3733800" y="4572000"/>
            <a:ext cx="152400" cy="0"/>
          </a:xfrm>
          <a:prstGeom prst="line">
            <a:avLst/>
          </a:prstGeom>
          <a:noFill/>
          <a:ln w="38100">
            <a:solidFill>
              <a:schemeClr val="accent2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9707" name="Line 12"/>
          <p:cNvSpPr>
            <a:spLocks noChangeShapeType="1"/>
          </p:cNvSpPr>
          <p:nvPr/>
        </p:nvSpPr>
        <p:spPr bwMode="auto">
          <a:xfrm>
            <a:off x="3200400" y="5029200"/>
            <a:ext cx="533400" cy="0"/>
          </a:xfrm>
          <a:prstGeom prst="line">
            <a:avLst/>
          </a:prstGeom>
          <a:noFill/>
          <a:ln w="38100">
            <a:pattFill prst="wdUpDiag">
              <a:fgClr>
                <a:srgbClr val="FF3300"/>
              </a:fgClr>
              <a:bgClr>
                <a:schemeClr val="accent2"/>
              </a:bgClr>
            </a:patt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9708" name="Line 13"/>
          <p:cNvSpPr>
            <a:spLocks noChangeShapeType="1"/>
          </p:cNvSpPr>
          <p:nvPr/>
        </p:nvSpPr>
        <p:spPr bwMode="auto">
          <a:xfrm flipV="1">
            <a:off x="3733800" y="4572000"/>
            <a:ext cx="0" cy="457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9709" name="Line 14"/>
          <p:cNvSpPr>
            <a:spLocks noChangeShapeType="1"/>
          </p:cNvSpPr>
          <p:nvPr/>
        </p:nvSpPr>
        <p:spPr bwMode="auto">
          <a:xfrm flipV="1">
            <a:off x="3200400" y="4572000"/>
            <a:ext cx="0" cy="457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9710" name="Line 15"/>
          <p:cNvSpPr>
            <a:spLocks noChangeShapeType="1"/>
          </p:cNvSpPr>
          <p:nvPr/>
        </p:nvSpPr>
        <p:spPr bwMode="auto">
          <a:xfrm>
            <a:off x="4572000" y="4572000"/>
            <a:ext cx="304800" cy="0"/>
          </a:xfrm>
          <a:prstGeom prst="line">
            <a:avLst/>
          </a:prstGeom>
          <a:noFill/>
          <a:ln w="38100">
            <a:solidFill>
              <a:schemeClr val="accent2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9711" name="Line 16"/>
          <p:cNvSpPr>
            <a:spLocks noChangeShapeType="1"/>
          </p:cNvSpPr>
          <p:nvPr/>
        </p:nvSpPr>
        <p:spPr bwMode="auto">
          <a:xfrm>
            <a:off x="3886200" y="5029200"/>
            <a:ext cx="685800" cy="0"/>
          </a:xfrm>
          <a:prstGeom prst="line">
            <a:avLst/>
          </a:prstGeom>
          <a:noFill/>
          <a:ln w="38100">
            <a:pattFill prst="wdUpDiag">
              <a:fgClr>
                <a:srgbClr val="FF3300"/>
              </a:fgClr>
              <a:bgClr>
                <a:schemeClr val="accent2"/>
              </a:bgClr>
            </a:patt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9712" name="Line 17"/>
          <p:cNvSpPr>
            <a:spLocks noChangeShapeType="1"/>
          </p:cNvSpPr>
          <p:nvPr/>
        </p:nvSpPr>
        <p:spPr bwMode="auto">
          <a:xfrm flipV="1">
            <a:off x="4572000" y="4572000"/>
            <a:ext cx="0" cy="457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9713" name="Line 18"/>
          <p:cNvSpPr>
            <a:spLocks noChangeShapeType="1"/>
          </p:cNvSpPr>
          <p:nvPr/>
        </p:nvSpPr>
        <p:spPr bwMode="auto">
          <a:xfrm flipV="1">
            <a:off x="3886200" y="4572000"/>
            <a:ext cx="0" cy="457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9714" name="Line 19"/>
          <p:cNvSpPr>
            <a:spLocks noChangeShapeType="1"/>
          </p:cNvSpPr>
          <p:nvPr/>
        </p:nvSpPr>
        <p:spPr bwMode="auto">
          <a:xfrm flipV="1">
            <a:off x="4876800" y="4572000"/>
            <a:ext cx="0" cy="457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9715" name="Line 20"/>
          <p:cNvSpPr>
            <a:spLocks noChangeShapeType="1"/>
          </p:cNvSpPr>
          <p:nvPr/>
        </p:nvSpPr>
        <p:spPr bwMode="auto">
          <a:xfrm>
            <a:off x="5562600" y="4572000"/>
            <a:ext cx="533400" cy="0"/>
          </a:xfrm>
          <a:prstGeom prst="line">
            <a:avLst/>
          </a:prstGeom>
          <a:noFill/>
          <a:ln w="38100">
            <a:solidFill>
              <a:srgbClr val="00CC00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9716" name="Line 21"/>
          <p:cNvSpPr>
            <a:spLocks noChangeShapeType="1"/>
          </p:cNvSpPr>
          <p:nvPr/>
        </p:nvSpPr>
        <p:spPr bwMode="auto">
          <a:xfrm>
            <a:off x="4876800" y="5029200"/>
            <a:ext cx="685800" cy="0"/>
          </a:xfrm>
          <a:prstGeom prst="line">
            <a:avLst/>
          </a:prstGeom>
          <a:noFill/>
          <a:ln w="38100">
            <a:pattFill prst="wdUpDiag">
              <a:fgClr>
                <a:srgbClr val="FF3300"/>
              </a:fgClr>
              <a:bgClr>
                <a:srgbClr val="00CC00"/>
              </a:bgClr>
            </a:patt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9717" name="Line 22"/>
          <p:cNvSpPr>
            <a:spLocks noChangeShapeType="1"/>
          </p:cNvSpPr>
          <p:nvPr/>
        </p:nvSpPr>
        <p:spPr bwMode="auto">
          <a:xfrm flipV="1">
            <a:off x="5562600" y="4572000"/>
            <a:ext cx="0" cy="457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9718" name="Line 23"/>
          <p:cNvSpPr>
            <a:spLocks noChangeShapeType="1"/>
          </p:cNvSpPr>
          <p:nvPr/>
        </p:nvSpPr>
        <p:spPr bwMode="auto">
          <a:xfrm>
            <a:off x="6096000" y="5029200"/>
            <a:ext cx="152400" cy="0"/>
          </a:xfrm>
          <a:prstGeom prst="line">
            <a:avLst/>
          </a:prstGeom>
          <a:noFill/>
          <a:ln w="38100">
            <a:pattFill prst="wdUpDiag">
              <a:fgClr>
                <a:srgbClr val="FF3300"/>
              </a:fgClr>
              <a:bgClr>
                <a:srgbClr val="00CC00"/>
              </a:bgClr>
            </a:patt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9719" name="Line 24"/>
          <p:cNvSpPr>
            <a:spLocks noChangeShapeType="1"/>
          </p:cNvSpPr>
          <p:nvPr/>
        </p:nvSpPr>
        <p:spPr bwMode="auto">
          <a:xfrm flipV="1">
            <a:off x="6248400" y="4572000"/>
            <a:ext cx="0" cy="457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9720" name="Line 25"/>
          <p:cNvSpPr>
            <a:spLocks noChangeShapeType="1"/>
          </p:cNvSpPr>
          <p:nvPr/>
        </p:nvSpPr>
        <p:spPr bwMode="auto">
          <a:xfrm flipV="1">
            <a:off x="6096000" y="4572000"/>
            <a:ext cx="0" cy="457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9721" name="Line 26"/>
          <p:cNvSpPr>
            <a:spLocks noChangeShapeType="1"/>
          </p:cNvSpPr>
          <p:nvPr/>
        </p:nvSpPr>
        <p:spPr bwMode="auto">
          <a:xfrm>
            <a:off x="7772400" y="4572000"/>
            <a:ext cx="304800" cy="0"/>
          </a:xfrm>
          <a:prstGeom prst="line">
            <a:avLst/>
          </a:prstGeom>
          <a:noFill/>
          <a:ln w="38100">
            <a:solidFill>
              <a:srgbClr val="00CC00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9722" name="Line 27"/>
          <p:cNvSpPr>
            <a:spLocks noChangeShapeType="1"/>
          </p:cNvSpPr>
          <p:nvPr/>
        </p:nvSpPr>
        <p:spPr bwMode="auto">
          <a:xfrm>
            <a:off x="6248400" y="4572000"/>
            <a:ext cx="1219200" cy="0"/>
          </a:xfrm>
          <a:prstGeom prst="line">
            <a:avLst/>
          </a:prstGeom>
          <a:noFill/>
          <a:ln w="38100">
            <a:solidFill>
              <a:srgbClr val="00CC00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9723" name="Line 28"/>
          <p:cNvSpPr>
            <a:spLocks noChangeShapeType="1"/>
          </p:cNvSpPr>
          <p:nvPr/>
        </p:nvSpPr>
        <p:spPr bwMode="auto">
          <a:xfrm flipV="1">
            <a:off x="7772400" y="4572000"/>
            <a:ext cx="0" cy="457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9724" name="Line 29"/>
          <p:cNvSpPr>
            <a:spLocks noChangeShapeType="1"/>
          </p:cNvSpPr>
          <p:nvPr/>
        </p:nvSpPr>
        <p:spPr bwMode="auto">
          <a:xfrm flipV="1">
            <a:off x="7467600" y="4572000"/>
            <a:ext cx="0" cy="457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9725" name="Line 30"/>
          <p:cNvSpPr>
            <a:spLocks noChangeShapeType="1"/>
          </p:cNvSpPr>
          <p:nvPr/>
        </p:nvSpPr>
        <p:spPr bwMode="auto">
          <a:xfrm flipV="1">
            <a:off x="8077200" y="4572000"/>
            <a:ext cx="0" cy="457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9726" name="Line 31"/>
          <p:cNvSpPr>
            <a:spLocks noChangeShapeType="1"/>
          </p:cNvSpPr>
          <p:nvPr/>
        </p:nvSpPr>
        <p:spPr bwMode="auto">
          <a:xfrm>
            <a:off x="4876800" y="4724400"/>
            <a:ext cx="0" cy="304800"/>
          </a:xfrm>
          <a:prstGeom prst="line">
            <a:avLst/>
          </a:prstGeom>
          <a:noFill/>
          <a:ln w="28575">
            <a:solidFill>
              <a:srgbClr val="FF3300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fr-BE"/>
          </a:p>
        </p:txBody>
      </p:sp>
      <p:sp>
        <p:nvSpPr>
          <p:cNvPr id="29727" name="Line 32"/>
          <p:cNvSpPr>
            <a:spLocks noChangeShapeType="1"/>
          </p:cNvSpPr>
          <p:nvPr/>
        </p:nvSpPr>
        <p:spPr bwMode="auto">
          <a:xfrm>
            <a:off x="7467600" y="5029200"/>
            <a:ext cx="304800" cy="0"/>
          </a:xfrm>
          <a:prstGeom prst="line">
            <a:avLst/>
          </a:prstGeom>
          <a:noFill/>
          <a:ln w="38100">
            <a:pattFill prst="wdUpDiag">
              <a:fgClr>
                <a:srgbClr val="FF3300"/>
              </a:fgClr>
              <a:bgClr>
                <a:srgbClr val="00CC00"/>
              </a:bgClr>
            </a:patt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4609" name="Line 33"/>
          <p:cNvSpPr>
            <a:spLocks noChangeShapeType="1"/>
          </p:cNvSpPr>
          <p:nvPr/>
        </p:nvSpPr>
        <p:spPr bwMode="auto">
          <a:xfrm>
            <a:off x="2514600" y="5715000"/>
            <a:ext cx="685800" cy="0"/>
          </a:xfrm>
          <a:prstGeom prst="line">
            <a:avLst/>
          </a:prstGeom>
          <a:noFill/>
          <a:ln w="38100">
            <a:solidFill>
              <a:schemeClr val="accent2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4610" name="Line 34"/>
          <p:cNvSpPr>
            <a:spLocks noChangeShapeType="1"/>
          </p:cNvSpPr>
          <p:nvPr/>
        </p:nvSpPr>
        <p:spPr bwMode="auto">
          <a:xfrm>
            <a:off x="1828800" y="6172200"/>
            <a:ext cx="685800" cy="0"/>
          </a:xfrm>
          <a:prstGeom prst="line">
            <a:avLst/>
          </a:prstGeom>
          <a:noFill/>
          <a:ln w="38100">
            <a:pattFill prst="wdUpDiag">
              <a:fgClr>
                <a:srgbClr val="FF3300"/>
              </a:fgClr>
              <a:bgClr>
                <a:schemeClr val="accent2"/>
              </a:bgClr>
            </a:patt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4611" name="Line 35"/>
          <p:cNvSpPr>
            <a:spLocks noChangeShapeType="1"/>
          </p:cNvSpPr>
          <p:nvPr/>
        </p:nvSpPr>
        <p:spPr bwMode="auto">
          <a:xfrm flipV="1">
            <a:off x="2514600" y="5715000"/>
            <a:ext cx="0" cy="457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4612" name="Line 36"/>
          <p:cNvSpPr>
            <a:spLocks noChangeShapeType="1"/>
          </p:cNvSpPr>
          <p:nvPr/>
        </p:nvSpPr>
        <p:spPr bwMode="auto">
          <a:xfrm>
            <a:off x="1828800" y="5867400"/>
            <a:ext cx="0" cy="304800"/>
          </a:xfrm>
          <a:prstGeom prst="line">
            <a:avLst/>
          </a:prstGeom>
          <a:noFill/>
          <a:ln w="28575">
            <a:solidFill>
              <a:srgbClr val="FF3300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fr-BE"/>
          </a:p>
        </p:txBody>
      </p:sp>
      <p:sp>
        <p:nvSpPr>
          <p:cNvPr id="24613" name="Line 37"/>
          <p:cNvSpPr>
            <a:spLocks noChangeShapeType="1"/>
          </p:cNvSpPr>
          <p:nvPr/>
        </p:nvSpPr>
        <p:spPr bwMode="auto">
          <a:xfrm>
            <a:off x="3733800" y="5715000"/>
            <a:ext cx="152400" cy="0"/>
          </a:xfrm>
          <a:prstGeom prst="line">
            <a:avLst/>
          </a:prstGeom>
          <a:noFill/>
          <a:ln w="38100">
            <a:solidFill>
              <a:schemeClr val="accent2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4614" name="Line 38"/>
          <p:cNvSpPr>
            <a:spLocks noChangeShapeType="1"/>
          </p:cNvSpPr>
          <p:nvPr/>
        </p:nvSpPr>
        <p:spPr bwMode="auto">
          <a:xfrm>
            <a:off x="3200400" y="6172200"/>
            <a:ext cx="533400" cy="0"/>
          </a:xfrm>
          <a:prstGeom prst="line">
            <a:avLst/>
          </a:prstGeom>
          <a:noFill/>
          <a:ln w="38100">
            <a:pattFill prst="wdUpDiag">
              <a:fgClr>
                <a:srgbClr val="FF3300"/>
              </a:fgClr>
              <a:bgClr>
                <a:schemeClr val="accent2"/>
              </a:bgClr>
            </a:patt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4615" name="Line 39"/>
          <p:cNvSpPr>
            <a:spLocks noChangeShapeType="1"/>
          </p:cNvSpPr>
          <p:nvPr/>
        </p:nvSpPr>
        <p:spPr bwMode="auto">
          <a:xfrm flipV="1">
            <a:off x="3733800" y="5715000"/>
            <a:ext cx="0" cy="457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4616" name="Line 40"/>
          <p:cNvSpPr>
            <a:spLocks noChangeShapeType="1"/>
          </p:cNvSpPr>
          <p:nvPr/>
        </p:nvSpPr>
        <p:spPr bwMode="auto">
          <a:xfrm flipV="1">
            <a:off x="3200400" y="5715000"/>
            <a:ext cx="0" cy="457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4617" name="Line 41"/>
          <p:cNvSpPr>
            <a:spLocks noChangeShapeType="1"/>
          </p:cNvSpPr>
          <p:nvPr/>
        </p:nvSpPr>
        <p:spPr bwMode="auto">
          <a:xfrm>
            <a:off x="5105400" y="5715000"/>
            <a:ext cx="304800" cy="0"/>
          </a:xfrm>
          <a:prstGeom prst="line">
            <a:avLst/>
          </a:prstGeom>
          <a:noFill/>
          <a:ln w="38100">
            <a:solidFill>
              <a:schemeClr val="accent2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4618" name="Line 42"/>
          <p:cNvSpPr>
            <a:spLocks noChangeShapeType="1"/>
          </p:cNvSpPr>
          <p:nvPr/>
        </p:nvSpPr>
        <p:spPr bwMode="auto">
          <a:xfrm>
            <a:off x="3886200" y="6172200"/>
            <a:ext cx="685800" cy="0"/>
          </a:xfrm>
          <a:prstGeom prst="line">
            <a:avLst/>
          </a:prstGeom>
          <a:noFill/>
          <a:ln w="38100">
            <a:pattFill prst="wdUpDiag">
              <a:fgClr>
                <a:srgbClr val="FF3300"/>
              </a:fgClr>
              <a:bgClr>
                <a:schemeClr val="accent2"/>
              </a:bgClr>
            </a:patt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4619" name="Line 43"/>
          <p:cNvSpPr>
            <a:spLocks noChangeShapeType="1"/>
          </p:cNvSpPr>
          <p:nvPr/>
        </p:nvSpPr>
        <p:spPr bwMode="auto">
          <a:xfrm flipV="1">
            <a:off x="5105400" y="5715000"/>
            <a:ext cx="0" cy="457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4620" name="Line 44"/>
          <p:cNvSpPr>
            <a:spLocks noChangeShapeType="1"/>
          </p:cNvSpPr>
          <p:nvPr/>
        </p:nvSpPr>
        <p:spPr bwMode="auto">
          <a:xfrm flipV="1">
            <a:off x="3886200" y="5715000"/>
            <a:ext cx="0" cy="457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4621" name="Line 45"/>
          <p:cNvSpPr>
            <a:spLocks noChangeShapeType="1"/>
          </p:cNvSpPr>
          <p:nvPr/>
        </p:nvSpPr>
        <p:spPr bwMode="auto">
          <a:xfrm flipV="1">
            <a:off x="5410200" y="5715000"/>
            <a:ext cx="0" cy="457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4622" name="Line 46"/>
          <p:cNvSpPr>
            <a:spLocks noChangeShapeType="1"/>
          </p:cNvSpPr>
          <p:nvPr/>
        </p:nvSpPr>
        <p:spPr bwMode="auto">
          <a:xfrm>
            <a:off x="3200400" y="5715000"/>
            <a:ext cx="533400" cy="0"/>
          </a:xfrm>
          <a:prstGeom prst="line">
            <a:avLst/>
          </a:prstGeom>
          <a:noFill/>
          <a:ln w="38100">
            <a:solidFill>
              <a:srgbClr val="00CC00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4623" name="Line 47"/>
          <p:cNvSpPr>
            <a:spLocks noChangeShapeType="1"/>
          </p:cNvSpPr>
          <p:nvPr/>
        </p:nvSpPr>
        <p:spPr bwMode="auto">
          <a:xfrm>
            <a:off x="2514600" y="6172200"/>
            <a:ext cx="685800" cy="0"/>
          </a:xfrm>
          <a:prstGeom prst="line">
            <a:avLst/>
          </a:prstGeom>
          <a:noFill/>
          <a:ln w="38100">
            <a:pattFill prst="wdUpDiag">
              <a:fgClr>
                <a:srgbClr val="FF3300"/>
              </a:fgClr>
              <a:bgClr>
                <a:srgbClr val="00CC00"/>
              </a:bgClr>
            </a:patt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4624" name="Line 48"/>
          <p:cNvSpPr>
            <a:spLocks noChangeShapeType="1"/>
          </p:cNvSpPr>
          <p:nvPr/>
        </p:nvSpPr>
        <p:spPr bwMode="auto">
          <a:xfrm>
            <a:off x="3733800" y="6172200"/>
            <a:ext cx="152400" cy="0"/>
          </a:xfrm>
          <a:prstGeom prst="line">
            <a:avLst/>
          </a:prstGeom>
          <a:noFill/>
          <a:ln w="38100">
            <a:pattFill prst="wdUpDiag">
              <a:fgClr>
                <a:srgbClr val="FF3300"/>
              </a:fgClr>
              <a:bgClr>
                <a:srgbClr val="00CC00"/>
              </a:bgClr>
            </a:patt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4625" name="Line 49"/>
          <p:cNvSpPr>
            <a:spLocks noChangeShapeType="1"/>
          </p:cNvSpPr>
          <p:nvPr/>
        </p:nvSpPr>
        <p:spPr bwMode="auto">
          <a:xfrm>
            <a:off x="5410200" y="5715000"/>
            <a:ext cx="304800" cy="0"/>
          </a:xfrm>
          <a:prstGeom prst="line">
            <a:avLst/>
          </a:prstGeom>
          <a:noFill/>
          <a:ln w="38100">
            <a:solidFill>
              <a:srgbClr val="00CC00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4626" name="Line 50"/>
          <p:cNvSpPr>
            <a:spLocks noChangeShapeType="1"/>
          </p:cNvSpPr>
          <p:nvPr/>
        </p:nvSpPr>
        <p:spPr bwMode="auto">
          <a:xfrm>
            <a:off x="3886200" y="5715000"/>
            <a:ext cx="1219200" cy="0"/>
          </a:xfrm>
          <a:prstGeom prst="line">
            <a:avLst/>
          </a:prstGeom>
          <a:noFill/>
          <a:ln w="38100">
            <a:solidFill>
              <a:srgbClr val="00CC00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4627" name="Line 51"/>
          <p:cNvSpPr>
            <a:spLocks noChangeShapeType="1"/>
          </p:cNvSpPr>
          <p:nvPr/>
        </p:nvSpPr>
        <p:spPr bwMode="auto">
          <a:xfrm>
            <a:off x="1828800" y="5562600"/>
            <a:ext cx="0" cy="304800"/>
          </a:xfrm>
          <a:prstGeom prst="line">
            <a:avLst/>
          </a:prstGeom>
          <a:noFill/>
          <a:ln w="28575">
            <a:solidFill>
              <a:srgbClr val="FF3300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fr-BE"/>
          </a:p>
        </p:txBody>
      </p:sp>
      <p:sp>
        <p:nvSpPr>
          <p:cNvPr id="24628" name="Line 52"/>
          <p:cNvSpPr>
            <a:spLocks noChangeShapeType="1"/>
          </p:cNvSpPr>
          <p:nvPr/>
        </p:nvSpPr>
        <p:spPr bwMode="auto">
          <a:xfrm>
            <a:off x="5105400" y="6172200"/>
            <a:ext cx="304800" cy="0"/>
          </a:xfrm>
          <a:prstGeom prst="line">
            <a:avLst/>
          </a:prstGeom>
          <a:noFill/>
          <a:ln w="38100">
            <a:pattFill prst="wdUpDiag">
              <a:fgClr>
                <a:srgbClr val="FF3300"/>
              </a:fgClr>
              <a:bgClr>
                <a:srgbClr val="00CC00"/>
              </a:bgClr>
            </a:patt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4629" name="Line 53"/>
          <p:cNvSpPr>
            <a:spLocks noChangeShapeType="1"/>
          </p:cNvSpPr>
          <p:nvPr/>
        </p:nvSpPr>
        <p:spPr bwMode="auto">
          <a:xfrm flipV="1">
            <a:off x="5715000" y="5715000"/>
            <a:ext cx="0" cy="457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4630" name="Text Box 54"/>
          <p:cNvSpPr txBox="1">
            <a:spLocks noChangeArrowheads="1"/>
          </p:cNvSpPr>
          <p:nvPr/>
        </p:nvSpPr>
        <p:spPr bwMode="auto">
          <a:xfrm>
            <a:off x="441325" y="5522913"/>
            <a:ext cx="11112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Compute</a:t>
            </a:r>
          </a:p>
        </p:txBody>
      </p:sp>
      <p:sp>
        <p:nvSpPr>
          <p:cNvPr id="24631" name="Text Box 55"/>
          <p:cNvSpPr txBox="1">
            <a:spLocks noChangeArrowheads="1"/>
          </p:cNvSpPr>
          <p:nvPr/>
        </p:nvSpPr>
        <p:spPr bwMode="auto">
          <a:xfrm>
            <a:off x="533400" y="5943600"/>
            <a:ext cx="4889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I/O</a:t>
            </a:r>
          </a:p>
        </p:txBody>
      </p:sp>
      <p:sp>
        <p:nvSpPr>
          <p:cNvPr id="24632" name="AutoShape 56"/>
          <p:cNvSpPr>
            <a:spLocks noChangeArrowheads="1"/>
          </p:cNvSpPr>
          <p:nvPr/>
        </p:nvSpPr>
        <p:spPr bwMode="auto">
          <a:xfrm>
            <a:off x="3810000" y="5181600"/>
            <a:ext cx="533400" cy="381000"/>
          </a:xfrm>
          <a:prstGeom prst="downArrow">
            <a:avLst>
              <a:gd name="adj1" fmla="val 45833"/>
              <a:gd name="adj2" fmla="val 47083"/>
            </a:avLst>
          </a:prstGeom>
          <a:solidFill>
            <a:schemeClr val="folHlink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fr-BE"/>
          </a:p>
        </p:txBody>
      </p:sp>
      <p:pic>
        <p:nvPicPr>
          <p:cNvPr id="29752" name="Picture 57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 rot="5400000">
            <a:off x="7122319" y="4841081"/>
            <a:ext cx="1384300" cy="22177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609" grpId="0" animBg="1"/>
      <p:bldP spid="24610" grpId="0" animBg="1"/>
      <p:bldP spid="24611" grpId="0" animBg="1"/>
      <p:bldP spid="24612" grpId="0" animBg="1"/>
      <p:bldP spid="24613" grpId="0" animBg="1"/>
      <p:bldP spid="24614" grpId="0" animBg="1"/>
      <p:bldP spid="24615" grpId="0" animBg="1"/>
      <p:bldP spid="24616" grpId="0" animBg="1"/>
      <p:bldP spid="24617" grpId="0" animBg="1"/>
      <p:bldP spid="24618" grpId="0" animBg="1"/>
      <p:bldP spid="24619" grpId="0" animBg="1"/>
      <p:bldP spid="24620" grpId="0" animBg="1"/>
      <p:bldP spid="24621" grpId="0" animBg="1"/>
      <p:bldP spid="24622" grpId="0" animBg="1"/>
      <p:bldP spid="24623" grpId="0" animBg="1"/>
      <p:bldP spid="24624" grpId="0" animBg="1"/>
      <p:bldP spid="24625" grpId="0" animBg="1"/>
      <p:bldP spid="24626" grpId="0" animBg="1"/>
      <p:bldP spid="24627" grpId="0" animBg="1"/>
      <p:bldP spid="24628" grpId="0" animBg="1"/>
      <p:bldP spid="24629" grpId="0" animBg="1"/>
      <p:bldP spid="24630" grpId="0"/>
      <p:bldP spid="24631" grpId="0"/>
      <p:bldP spid="24632" grpId="0" animBg="1"/>
    </p:bld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>
                <a:solidFill>
                  <a:srgbClr val="0000FF"/>
                </a:solidFill>
              </a:rPr>
              <a:t>Batch Systems</a:t>
            </a:r>
            <a:endParaRPr lang="fr-BE" smtClean="0">
              <a:solidFill>
                <a:srgbClr val="0000FF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 marL="274320" indent="-274320" eaLnBrk="1" fontAlgn="auto" hangingPunct="1">
              <a:spcAft>
                <a:spcPts val="0"/>
              </a:spcAft>
              <a:buClr>
                <a:schemeClr val="accent3"/>
              </a:buClr>
              <a:buFont typeface="Wingdings 2"/>
              <a:buChar char=""/>
              <a:defRPr/>
            </a:pPr>
            <a:r>
              <a:rPr lang="en-US" dirty="0" smtClean="0"/>
              <a:t>User submitted “job”, often as a card deck</a:t>
            </a:r>
          </a:p>
          <a:p>
            <a:pPr marL="274320" indent="-274320" eaLnBrk="1" fontAlgn="auto" hangingPunct="1">
              <a:spcAft>
                <a:spcPts val="0"/>
              </a:spcAft>
              <a:buClr>
                <a:schemeClr val="accent3"/>
              </a:buClr>
              <a:buFont typeface="Wingdings 2"/>
              <a:buChar char=""/>
              <a:defRPr/>
            </a:pPr>
            <a:endParaRPr lang="en-US" dirty="0" smtClean="0"/>
          </a:p>
          <a:p>
            <a:pPr marL="274320" indent="-274320" eaLnBrk="1" fontAlgn="auto" hangingPunct="1">
              <a:spcAft>
                <a:spcPts val="0"/>
              </a:spcAft>
              <a:buClr>
                <a:schemeClr val="accent3"/>
              </a:buClr>
              <a:buFont typeface="Wingdings 2"/>
              <a:buChar char=""/>
              <a:defRPr/>
            </a:pPr>
            <a:endParaRPr lang="en-US" dirty="0" smtClean="0"/>
          </a:p>
          <a:p>
            <a:pPr marL="274320" indent="-274320" eaLnBrk="1" fontAlgn="auto" hangingPunct="1">
              <a:spcAft>
                <a:spcPts val="0"/>
              </a:spcAft>
              <a:buClr>
                <a:schemeClr val="accent3"/>
              </a:buClr>
              <a:buFont typeface="Wingdings 2"/>
              <a:buChar char=""/>
              <a:defRPr/>
            </a:pPr>
            <a:endParaRPr lang="en-US" dirty="0" smtClean="0"/>
          </a:p>
          <a:p>
            <a:pPr marL="274320" indent="-274320" eaLnBrk="1" fontAlgn="auto" hangingPunct="1">
              <a:spcAft>
                <a:spcPts val="0"/>
              </a:spcAft>
              <a:buClr>
                <a:schemeClr val="accent3"/>
              </a:buClr>
              <a:buFont typeface="Wingdings 2"/>
              <a:buChar char=""/>
              <a:defRPr/>
            </a:pPr>
            <a:endParaRPr lang="en-US" dirty="0" smtClean="0"/>
          </a:p>
          <a:p>
            <a:pPr marL="274320" indent="-274320" eaLnBrk="1" fontAlgn="auto" hangingPunct="1">
              <a:spcAft>
                <a:spcPts val="0"/>
              </a:spcAft>
              <a:buClr>
                <a:schemeClr val="accent3"/>
              </a:buClr>
              <a:buFont typeface="Wingdings 2"/>
              <a:buChar char=""/>
              <a:defRPr/>
            </a:pPr>
            <a:endParaRPr lang="en-US" dirty="0" smtClean="0"/>
          </a:p>
          <a:p>
            <a:pPr marL="274320" indent="-274320" eaLnBrk="1" fontAlgn="auto" hangingPunct="1">
              <a:spcAft>
                <a:spcPts val="0"/>
              </a:spcAft>
              <a:buClr>
                <a:schemeClr val="accent3"/>
              </a:buClr>
              <a:buFont typeface="Wingdings 2"/>
              <a:buChar char=""/>
              <a:defRPr/>
            </a:pPr>
            <a:endParaRPr lang="en-US" dirty="0" smtClean="0"/>
          </a:p>
          <a:p>
            <a:pPr marL="274320" indent="-274320" eaLnBrk="1" fontAlgn="auto" hangingPunct="1">
              <a:spcAft>
                <a:spcPts val="0"/>
              </a:spcAft>
              <a:buClr>
                <a:schemeClr val="accent3"/>
              </a:buClr>
              <a:buFont typeface="Wingdings 2"/>
              <a:buChar char=""/>
              <a:defRPr/>
            </a:pPr>
            <a:r>
              <a:rPr lang="en-US" dirty="0" smtClean="0"/>
              <a:t>Computer collected the jobs into a batch, then ran the whole batch at once on some schedule</a:t>
            </a:r>
          </a:p>
          <a:p>
            <a:pPr marL="274320" indent="-274320" eaLnBrk="1" fontAlgn="auto" hangingPunct="1">
              <a:spcAft>
                <a:spcPts val="0"/>
              </a:spcAft>
              <a:buClr>
                <a:schemeClr val="accent3"/>
              </a:buClr>
              <a:buFont typeface="Wingdings 2"/>
              <a:buChar char=""/>
              <a:defRPr/>
            </a:pPr>
            <a:r>
              <a:rPr lang="en-US" dirty="0" smtClean="0"/>
              <a:t>Results printed on a shared line printer</a:t>
            </a:r>
            <a:endParaRPr lang="fr-BE" dirty="0"/>
          </a:p>
        </p:txBody>
      </p:sp>
      <p:pic>
        <p:nvPicPr>
          <p:cNvPr id="30724" name="Picture 4" descr="http://tbn2.google.com/images?q=tbn:rDJqwWDhUyj0OM:http://ed-thelen.org/1401Project/FirstLightCardDecks-.jpg">
            <a:hlinkClick r:id="rId2"/>
          </p:cNvPr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 rot="-2930658">
            <a:off x="1858962" y="3444876"/>
            <a:ext cx="842963" cy="8683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0725" name="Picture 6" descr="http://tbn2.google.com/images?q=tbn:XKpOgNQq1eMS4M:http://www.columbia.edu/acis/history/card2.jpg">
            <a:hlinkClick r:id="rId4"/>
          </p:cNvPr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838200" y="2971800"/>
            <a:ext cx="1343025" cy="5715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0726" name="Picture 8" descr="http://tbn2.google.com/images?q=tbn:aoKuM_dQDao_SM:http://home.netcom.com/~zmoq/graphics/ibm2540.JPG">
            <a:hlinkClick r:id="rId6"/>
          </p:cNvPr>
          <p:cNvPicPr>
            <a:picLocks noChangeAspect="1" noChangeArrowheads="1"/>
          </p:cNvPicPr>
          <p:nvPr/>
        </p:nvPicPr>
        <p:blipFill>
          <a:blip r:embed="rId7"/>
          <a:srcRect/>
          <a:stretch>
            <a:fillRect/>
          </a:stretch>
        </p:blipFill>
        <p:spPr bwMode="auto">
          <a:xfrm>
            <a:off x="2971800" y="2667000"/>
            <a:ext cx="914400" cy="9715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0727" name="Picture 10" descr="http://tbn2.google.com/images?q=tbn:6JquR6ow_uQTCM:http://images.ctv.ca/gallery/photo/OS_history_20070126/image0.jpg">
            <a:hlinkClick r:id="rId8"/>
          </p:cNvPr>
          <p:cNvPicPr>
            <a:picLocks noChangeAspect="1" noChangeArrowheads="1"/>
          </p:cNvPicPr>
          <p:nvPr/>
        </p:nvPicPr>
        <p:blipFill>
          <a:blip r:embed="rId9"/>
          <a:srcRect/>
          <a:stretch>
            <a:fillRect/>
          </a:stretch>
        </p:blipFill>
        <p:spPr bwMode="auto">
          <a:xfrm>
            <a:off x="6819900" y="3533775"/>
            <a:ext cx="1181100" cy="8858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0728" name="Picture 14" descr="http://tbn0.google.com/images?q=tbn:Ah9ocFCOVl5tvM:http://www-03.ibm.com/ibm/history/exhibits/vintage/images/4506VV4002.jpg">
            <a:hlinkClick r:id="rId10"/>
          </p:cNvPr>
          <p:cNvPicPr>
            <a:picLocks noChangeAspect="1" noChangeArrowheads="1"/>
          </p:cNvPicPr>
          <p:nvPr/>
        </p:nvPicPr>
        <p:blipFill>
          <a:blip r:embed="rId11"/>
          <a:srcRect/>
          <a:stretch>
            <a:fillRect/>
          </a:stretch>
        </p:blipFill>
        <p:spPr bwMode="auto">
          <a:xfrm>
            <a:off x="381000" y="3810000"/>
            <a:ext cx="1190625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0729" name="Picture 16" descr="http://tbn0.google.com/images?q=tbn:HktM9hJThbXEWM:http://www.openvms-rocks.com/docs/OPSYS/VMSOS731/vmsos731/9996/ZK-0786.gif">
            <a:hlinkClick r:id="rId12"/>
          </p:cNvPr>
          <p:cNvPicPr>
            <a:picLocks noChangeAspect="1" noChangeArrowheads="1"/>
          </p:cNvPicPr>
          <p:nvPr/>
        </p:nvPicPr>
        <p:blipFill>
          <a:blip r:embed="rId13"/>
          <a:srcRect/>
          <a:stretch>
            <a:fillRect/>
          </a:stretch>
        </p:blipFill>
        <p:spPr bwMode="auto">
          <a:xfrm>
            <a:off x="4572000" y="2819400"/>
            <a:ext cx="1219200" cy="9239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0730" name="Picture 16" descr="http://tbn0.google.com/images?q=tbn:HktM9hJThbXEWM:http://www.openvms-rocks.com/docs/OPSYS/VMSOS731/vmsos731/9996/ZK-0786.gif">
            <a:hlinkClick r:id="rId12"/>
          </p:cNvPr>
          <p:cNvPicPr>
            <a:picLocks noChangeAspect="1" noChangeArrowheads="1"/>
          </p:cNvPicPr>
          <p:nvPr/>
        </p:nvPicPr>
        <p:blipFill>
          <a:blip r:embed="rId13"/>
          <a:srcRect/>
          <a:stretch>
            <a:fillRect/>
          </a:stretch>
        </p:blipFill>
        <p:spPr bwMode="auto">
          <a:xfrm>
            <a:off x="5638800" y="2743200"/>
            <a:ext cx="990600" cy="750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0731" name="Picture 16" descr="http://tbn0.google.com/images?q=tbn:HktM9hJThbXEWM:http://www.openvms-rocks.com/docs/OPSYS/VMSOS731/vmsos731/9996/ZK-0786.gif">
            <a:hlinkClick r:id="rId12"/>
          </p:cNvPr>
          <p:cNvPicPr>
            <a:picLocks noChangeAspect="1" noChangeArrowheads="1"/>
          </p:cNvPicPr>
          <p:nvPr/>
        </p:nvPicPr>
        <p:blipFill>
          <a:blip r:embed="rId13"/>
          <a:srcRect/>
          <a:stretch>
            <a:fillRect/>
          </a:stretch>
        </p:blipFill>
        <p:spPr bwMode="auto">
          <a:xfrm>
            <a:off x="6477000" y="2743200"/>
            <a:ext cx="609600" cy="461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0732" name="Picture 18" descr="http://tbn0.google.com/images?q=tbn:ugB4G71Z_oGAwM:http://ed-thelen.org/comp-hist/vs-cdc-512-line-printer.jpg">
            <a:hlinkClick r:id="rId14"/>
          </p:cNvPr>
          <p:cNvPicPr>
            <a:picLocks noChangeAspect="1" noChangeArrowheads="1"/>
          </p:cNvPicPr>
          <p:nvPr/>
        </p:nvPicPr>
        <p:blipFill>
          <a:blip r:embed="rId15"/>
          <a:srcRect/>
          <a:stretch>
            <a:fillRect/>
          </a:stretch>
        </p:blipFill>
        <p:spPr bwMode="auto">
          <a:xfrm>
            <a:off x="5029200" y="3810000"/>
            <a:ext cx="1190625" cy="10191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8" name="Freeform 17"/>
          <p:cNvSpPr/>
          <p:nvPr/>
        </p:nvSpPr>
        <p:spPr>
          <a:xfrm>
            <a:off x="1576388" y="3224213"/>
            <a:ext cx="5994400" cy="1350962"/>
          </a:xfrm>
          <a:custGeom>
            <a:avLst/>
            <a:gdLst>
              <a:gd name="connsiteX0" fmla="*/ 0 w 5994838"/>
              <a:gd name="connsiteY0" fmla="*/ 1166648 h 1351892"/>
              <a:gd name="connsiteX1" fmla="*/ 1639614 w 5994838"/>
              <a:gd name="connsiteY1" fmla="*/ 181303 h 1351892"/>
              <a:gd name="connsiteX2" fmla="*/ 4162096 w 5994838"/>
              <a:gd name="connsiteY2" fmla="*/ 78827 h 1351892"/>
              <a:gd name="connsiteX3" fmla="*/ 5904186 w 5994838"/>
              <a:gd name="connsiteY3" fmla="*/ 283779 h 1351892"/>
              <a:gd name="connsiteX4" fmla="*/ 4706007 w 5994838"/>
              <a:gd name="connsiteY4" fmla="*/ 1174530 h 1351892"/>
              <a:gd name="connsiteX5" fmla="*/ 1411014 w 5994838"/>
              <a:gd name="connsiteY5" fmla="*/ 1347951 h 135189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5994838" h="1351892">
                <a:moveTo>
                  <a:pt x="0" y="1166648"/>
                </a:moveTo>
                <a:cubicBezTo>
                  <a:pt x="472965" y="764627"/>
                  <a:pt x="945931" y="362607"/>
                  <a:pt x="1639614" y="181303"/>
                </a:cubicBezTo>
                <a:cubicBezTo>
                  <a:pt x="2333297" y="0"/>
                  <a:pt x="3451334" y="61748"/>
                  <a:pt x="4162096" y="78827"/>
                </a:cubicBezTo>
                <a:cubicBezTo>
                  <a:pt x="4872858" y="95906"/>
                  <a:pt x="5813534" y="101162"/>
                  <a:pt x="5904186" y="283779"/>
                </a:cubicBezTo>
                <a:cubicBezTo>
                  <a:pt x="5994838" y="466396"/>
                  <a:pt x="5454869" y="997168"/>
                  <a:pt x="4706007" y="1174530"/>
                </a:cubicBezTo>
                <a:cubicBezTo>
                  <a:pt x="3957145" y="1351892"/>
                  <a:pt x="2684079" y="1349921"/>
                  <a:pt x="1411014" y="1347951"/>
                </a:cubicBezTo>
              </a:path>
            </a:pathLst>
          </a:custGeom>
          <a:ln w="76200">
            <a:solidFill>
              <a:srgbClr val="065093">
                <a:alpha val="14902"/>
              </a:srgbClr>
            </a:solidFill>
            <a:headEnd type="none" w="med" len="med"/>
            <a:tailEnd type="triangl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anchor="ctr"/>
          <a:lstStyle/>
          <a:p>
            <a:pPr algn="ctr">
              <a:defRPr/>
            </a:pPr>
            <a:endParaRPr lang="fr-BE"/>
          </a:p>
        </p:txBody>
      </p:sp>
    </p:spTree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>
                <a:solidFill>
                  <a:srgbClr val="0000FF"/>
                </a:solidFill>
              </a:rPr>
              <a:t>Time Sharing Systems</a:t>
            </a:r>
          </a:p>
        </p:txBody>
      </p:sp>
      <p:sp>
        <p:nvSpPr>
          <p:cNvPr id="31747" name="Rectangle 65"/>
          <p:cNvSpPr>
            <a:spLocks noGrp="1" noChangeArrowheads="1"/>
          </p:cNvSpPr>
          <p:nvPr>
            <p:ph idx="1"/>
          </p:nvPr>
        </p:nvSpPr>
        <p:spPr/>
        <p:txBody>
          <a:bodyPr lIns="90488" tIns="44450" rIns="90488" bIns="44450"/>
          <a:lstStyle/>
          <a:p>
            <a:pPr eaLnBrk="1" hangingPunct="1">
              <a:spcAft>
                <a:spcPct val="10000"/>
              </a:spcAft>
              <a:buFontTx/>
              <a:buNone/>
            </a:pPr>
            <a:r>
              <a:rPr lang="en-US" sz="2400" i="1" smtClean="0"/>
              <a:t>Timesharing</a:t>
            </a:r>
            <a:r>
              <a:rPr lang="en-US" sz="2400" b="1" smtClean="0"/>
              <a:t> </a:t>
            </a:r>
            <a:r>
              <a:rPr lang="en-US" sz="2400" smtClean="0"/>
              <a:t>(1970s) allows interactive computer use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smtClean="0"/>
              <a:t>Users connect to a central machine through a terminal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smtClean="0"/>
              <a:t>User feels as if she has the entire machine  (a virtual machine)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smtClean="0"/>
              <a:t>Based on time-slicing: divides CPU equally among the users 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smtClean="0"/>
              <a:t>Allows active viewing, editing, debugging, executing process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smtClean="0"/>
              <a:t>Security mechanisms needed to isolate users 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smtClean="0"/>
              <a:t>Requires memory protection hardware for isolation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smtClean="0"/>
              <a:t>Optimizes for </a:t>
            </a:r>
            <a:r>
              <a:rPr lang="en-US" sz="2000" i="1" smtClean="0"/>
              <a:t>response time </a:t>
            </a:r>
            <a:r>
              <a:rPr lang="en-US" sz="2000" smtClean="0"/>
              <a:t>at the cost of </a:t>
            </a:r>
            <a:r>
              <a:rPr lang="en-US" sz="2000" i="1" smtClean="0"/>
              <a:t>throughput</a:t>
            </a:r>
          </a:p>
        </p:txBody>
      </p:sp>
      <p:sp>
        <p:nvSpPr>
          <p:cNvPr id="31748" name="Freeform 4"/>
          <p:cNvSpPr>
            <a:spLocks/>
          </p:cNvSpPr>
          <p:nvPr/>
        </p:nvSpPr>
        <p:spPr bwMode="auto">
          <a:xfrm>
            <a:off x="7797800" y="728663"/>
            <a:ext cx="968375" cy="301625"/>
          </a:xfrm>
          <a:custGeom>
            <a:avLst/>
            <a:gdLst>
              <a:gd name="T0" fmla="*/ 312379 w 1829"/>
              <a:gd name="T1" fmla="*/ 68913 h 569"/>
              <a:gd name="T2" fmla="*/ 499277 w 1829"/>
              <a:gd name="T3" fmla="*/ 47179 h 569"/>
              <a:gd name="T4" fmla="*/ 536339 w 1829"/>
              <a:gd name="T5" fmla="*/ 41348 h 569"/>
              <a:gd name="T6" fmla="*/ 570754 w 1829"/>
              <a:gd name="T7" fmla="*/ 39227 h 569"/>
              <a:gd name="T8" fmla="*/ 604639 w 1829"/>
              <a:gd name="T9" fmla="*/ 37107 h 569"/>
              <a:gd name="T10" fmla="*/ 637465 w 1829"/>
              <a:gd name="T11" fmla="*/ 35516 h 569"/>
              <a:gd name="T12" fmla="*/ 670291 w 1829"/>
              <a:gd name="T13" fmla="*/ 32866 h 569"/>
              <a:gd name="T14" fmla="*/ 704706 w 1829"/>
              <a:gd name="T15" fmla="*/ 28095 h 569"/>
              <a:gd name="T16" fmla="*/ 741768 w 1829"/>
              <a:gd name="T17" fmla="*/ 20144 h 569"/>
              <a:gd name="T18" fmla="*/ 833893 w 1829"/>
              <a:gd name="T19" fmla="*/ 14843 h 569"/>
              <a:gd name="T20" fmla="*/ 926548 w 1829"/>
              <a:gd name="T21" fmla="*/ 3711 h 569"/>
              <a:gd name="T22" fmla="*/ 947197 w 1829"/>
              <a:gd name="T23" fmla="*/ 18023 h 569"/>
              <a:gd name="T24" fmla="*/ 960963 w 1829"/>
              <a:gd name="T25" fmla="*/ 39757 h 569"/>
              <a:gd name="T26" fmla="*/ 967846 w 1829"/>
              <a:gd name="T27" fmla="*/ 65732 h 569"/>
              <a:gd name="T28" fmla="*/ 966257 w 1829"/>
              <a:gd name="T29" fmla="*/ 88526 h 569"/>
              <a:gd name="T30" fmla="*/ 956198 w 1829"/>
              <a:gd name="T31" fmla="*/ 99658 h 569"/>
              <a:gd name="T32" fmla="*/ 938725 w 1829"/>
              <a:gd name="T33" fmla="*/ 106549 h 569"/>
              <a:gd name="T34" fmla="*/ 919136 w 1829"/>
              <a:gd name="T35" fmla="*/ 112380 h 569"/>
              <a:gd name="T36" fmla="*/ 899546 w 1829"/>
              <a:gd name="T37" fmla="*/ 121922 h 569"/>
              <a:gd name="T38" fmla="*/ 880485 w 1829"/>
              <a:gd name="T39" fmla="*/ 133054 h 569"/>
              <a:gd name="T40" fmla="*/ 862484 w 1829"/>
              <a:gd name="T41" fmla="*/ 145246 h 569"/>
              <a:gd name="T42" fmla="*/ 847659 w 1829"/>
              <a:gd name="T43" fmla="*/ 159559 h 569"/>
              <a:gd name="T44" fmla="*/ 833893 w 1829"/>
              <a:gd name="T45" fmla="*/ 174402 h 569"/>
              <a:gd name="T46" fmla="*/ 823834 w 1829"/>
              <a:gd name="T47" fmla="*/ 191365 h 569"/>
              <a:gd name="T48" fmla="*/ 816421 w 1829"/>
              <a:gd name="T49" fmla="*/ 210448 h 569"/>
              <a:gd name="T50" fmla="*/ 812715 w 1829"/>
              <a:gd name="T51" fmla="*/ 231652 h 569"/>
              <a:gd name="T52" fmla="*/ 497159 w 1829"/>
              <a:gd name="T53" fmla="*/ 290493 h 569"/>
              <a:gd name="T54" fmla="*/ 492394 w 1829"/>
              <a:gd name="T55" fmla="*/ 290493 h 569"/>
              <a:gd name="T56" fmla="*/ 481275 w 1829"/>
              <a:gd name="T57" fmla="*/ 291553 h 569"/>
              <a:gd name="T58" fmla="*/ 463274 w 1829"/>
              <a:gd name="T59" fmla="*/ 293143 h 569"/>
              <a:gd name="T60" fmla="*/ 443155 w 1829"/>
              <a:gd name="T61" fmla="*/ 294204 h 569"/>
              <a:gd name="T62" fmla="*/ 422506 w 1829"/>
              <a:gd name="T63" fmla="*/ 295794 h 569"/>
              <a:gd name="T64" fmla="*/ 403975 w 1829"/>
              <a:gd name="T65" fmla="*/ 297914 h 569"/>
              <a:gd name="T66" fmla="*/ 388621 w 1829"/>
              <a:gd name="T67" fmla="*/ 299505 h 569"/>
              <a:gd name="T68" fmla="*/ 380679 w 1829"/>
              <a:gd name="T69" fmla="*/ 301625 h 569"/>
              <a:gd name="T70" fmla="*/ 0 60000 65536"/>
              <a:gd name="T71" fmla="*/ 0 60000 65536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w 1829"/>
              <a:gd name="T106" fmla="*/ 0 h 569"/>
              <a:gd name="T107" fmla="*/ 1829 w 1829"/>
              <a:gd name="T108" fmla="*/ 569 h 569"/>
            </a:gdLst>
            <a:ahLst/>
            <a:cxnLst>
              <a:cxn ang="T70">
                <a:pos x="T0" y="T1"/>
              </a:cxn>
              <a:cxn ang="T71">
                <a:pos x="T2" y="T3"/>
              </a:cxn>
              <a:cxn ang="T72">
                <a:pos x="T4" y="T5"/>
              </a:cxn>
              <a:cxn ang="T73">
                <a:pos x="T6" y="T7"/>
              </a:cxn>
              <a:cxn ang="T74">
                <a:pos x="T8" y="T9"/>
              </a:cxn>
              <a:cxn ang="T75">
                <a:pos x="T10" y="T11"/>
              </a:cxn>
              <a:cxn ang="T76">
                <a:pos x="T12" y="T13"/>
              </a:cxn>
              <a:cxn ang="T77">
                <a:pos x="T14" y="T15"/>
              </a:cxn>
              <a:cxn ang="T78">
                <a:pos x="T16" y="T17"/>
              </a:cxn>
              <a:cxn ang="T79">
                <a:pos x="T18" y="T19"/>
              </a:cxn>
              <a:cxn ang="T80">
                <a:pos x="T20" y="T21"/>
              </a:cxn>
              <a:cxn ang="T81">
                <a:pos x="T22" y="T23"/>
              </a:cxn>
              <a:cxn ang="T82">
                <a:pos x="T24" y="T25"/>
              </a:cxn>
              <a:cxn ang="T83">
                <a:pos x="T26" y="T27"/>
              </a:cxn>
              <a:cxn ang="T84">
                <a:pos x="T28" y="T29"/>
              </a:cxn>
              <a:cxn ang="T85">
                <a:pos x="T30" y="T31"/>
              </a:cxn>
              <a:cxn ang="T86">
                <a:pos x="T32" y="T33"/>
              </a:cxn>
              <a:cxn ang="T87">
                <a:pos x="T34" y="T35"/>
              </a:cxn>
              <a:cxn ang="T88">
                <a:pos x="T36" y="T37"/>
              </a:cxn>
              <a:cxn ang="T89">
                <a:pos x="T38" y="T39"/>
              </a:cxn>
              <a:cxn ang="T90">
                <a:pos x="T40" y="T41"/>
              </a:cxn>
              <a:cxn ang="T91">
                <a:pos x="T42" y="T43"/>
              </a:cxn>
              <a:cxn ang="T92">
                <a:pos x="T44" y="T45"/>
              </a:cxn>
              <a:cxn ang="T93">
                <a:pos x="T46" y="T47"/>
              </a:cxn>
              <a:cxn ang="T94">
                <a:pos x="T48" y="T49"/>
              </a:cxn>
              <a:cxn ang="T95">
                <a:pos x="T50" y="T51"/>
              </a:cxn>
              <a:cxn ang="T96">
                <a:pos x="T52" y="T53"/>
              </a:cxn>
              <a:cxn ang="T97">
                <a:pos x="T54" y="T55"/>
              </a:cxn>
              <a:cxn ang="T98">
                <a:pos x="T56" y="T57"/>
              </a:cxn>
              <a:cxn ang="T99">
                <a:pos x="T58" y="T59"/>
              </a:cxn>
              <a:cxn ang="T100">
                <a:pos x="T60" y="T61"/>
              </a:cxn>
              <a:cxn ang="T101">
                <a:pos x="T62" y="T63"/>
              </a:cxn>
              <a:cxn ang="T102">
                <a:pos x="T64" y="T65"/>
              </a:cxn>
              <a:cxn ang="T103">
                <a:pos x="T66" y="T67"/>
              </a:cxn>
              <a:cxn ang="T104">
                <a:pos x="T68" y="T69"/>
              </a:cxn>
            </a:cxnLst>
            <a:rect l="T105" t="T106" r="T107" b="T108"/>
            <a:pathLst>
              <a:path w="1829" h="569">
                <a:moveTo>
                  <a:pt x="0" y="192"/>
                </a:moveTo>
                <a:lnTo>
                  <a:pt x="590" y="130"/>
                </a:lnTo>
                <a:lnTo>
                  <a:pt x="905" y="96"/>
                </a:lnTo>
                <a:lnTo>
                  <a:pt x="943" y="89"/>
                </a:lnTo>
                <a:lnTo>
                  <a:pt x="978" y="83"/>
                </a:lnTo>
                <a:lnTo>
                  <a:pt x="1013" y="78"/>
                </a:lnTo>
                <a:lnTo>
                  <a:pt x="1046" y="76"/>
                </a:lnTo>
                <a:lnTo>
                  <a:pt x="1078" y="74"/>
                </a:lnTo>
                <a:lnTo>
                  <a:pt x="1110" y="71"/>
                </a:lnTo>
                <a:lnTo>
                  <a:pt x="1142" y="70"/>
                </a:lnTo>
                <a:lnTo>
                  <a:pt x="1173" y="68"/>
                </a:lnTo>
                <a:lnTo>
                  <a:pt x="1204" y="67"/>
                </a:lnTo>
                <a:lnTo>
                  <a:pt x="1235" y="65"/>
                </a:lnTo>
                <a:lnTo>
                  <a:pt x="1266" y="62"/>
                </a:lnTo>
                <a:lnTo>
                  <a:pt x="1299" y="58"/>
                </a:lnTo>
                <a:lnTo>
                  <a:pt x="1331" y="53"/>
                </a:lnTo>
                <a:lnTo>
                  <a:pt x="1366" y="46"/>
                </a:lnTo>
                <a:lnTo>
                  <a:pt x="1401" y="38"/>
                </a:lnTo>
                <a:lnTo>
                  <a:pt x="1438" y="28"/>
                </a:lnTo>
                <a:lnTo>
                  <a:pt x="1575" y="28"/>
                </a:lnTo>
                <a:lnTo>
                  <a:pt x="1726" y="0"/>
                </a:lnTo>
                <a:lnTo>
                  <a:pt x="1750" y="7"/>
                </a:lnTo>
                <a:lnTo>
                  <a:pt x="1771" y="19"/>
                </a:lnTo>
                <a:lnTo>
                  <a:pt x="1789" y="34"/>
                </a:lnTo>
                <a:lnTo>
                  <a:pt x="1803" y="53"/>
                </a:lnTo>
                <a:lnTo>
                  <a:pt x="1815" y="75"/>
                </a:lnTo>
                <a:lnTo>
                  <a:pt x="1823" y="99"/>
                </a:lnTo>
                <a:lnTo>
                  <a:pt x="1828" y="124"/>
                </a:lnTo>
                <a:lnTo>
                  <a:pt x="1829" y="151"/>
                </a:lnTo>
                <a:lnTo>
                  <a:pt x="1825" y="167"/>
                </a:lnTo>
                <a:lnTo>
                  <a:pt x="1817" y="179"/>
                </a:lnTo>
                <a:lnTo>
                  <a:pt x="1806" y="188"/>
                </a:lnTo>
                <a:lnTo>
                  <a:pt x="1790" y="195"/>
                </a:lnTo>
                <a:lnTo>
                  <a:pt x="1773" y="201"/>
                </a:lnTo>
                <a:lnTo>
                  <a:pt x="1754" y="207"/>
                </a:lnTo>
                <a:lnTo>
                  <a:pt x="1736" y="212"/>
                </a:lnTo>
                <a:lnTo>
                  <a:pt x="1719" y="219"/>
                </a:lnTo>
                <a:lnTo>
                  <a:pt x="1699" y="230"/>
                </a:lnTo>
                <a:lnTo>
                  <a:pt x="1681" y="240"/>
                </a:lnTo>
                <a:lnTo>
                  <a:pt x="1663" y="251"/>
                </a:lnTo>
                <a:lnTo>
                  <a:pt x="1645" y="263"/>
                </a:lnTo>
                <a:lnTo>
                  <a:pt x="1629" y="274"/>
                </a:lnTo>
                <a:lnTo>
                  <a:pt x="1614" y="287"/>
                </a:lnTo>
                <a:lnTo>
                  <a:pt x="1601" y="301"/>
                </a:lnTo>
                <a:lnTo>
                  <a:pt x="1587" y="314"/>
                </a:lnTo>
                <a:lnTo>
                  <a:pt x="1575" y="329"/>
                </a:lnTo>
                <a:lnTo>
                  <a:pt x="1565" y="345"/>
                </a:lnTo>
                <a:lnTo>
                  <a:pt x="1556" y="361"/>
                </a:lnTo>
                <a:lnTo>
                  <a:pt x="1548" y="378"/>
                </a:lnTo>
                <a:lnTo>
                  <a:pt x="1542" y="397"/>
                </a:lnTo>
                <a:lnTo>
                  <a:pt x="1538" y="416"/>
                </a:lnTo>
                <a:lnTo>
                  <a:pt x="1535" y="437"/>
                </a:lnTo>
                <a:lnTo>
                  <a:pt x="1534" y="459"/>
                </a:lnTo>
                <a:lnTo>
                  <a:pt x="939" y="548"/>
                </a:lnTo>
                <a:lnTo>
                  <a:pt x="937" y="548"/>
                </a:lnTo>
                <a:lnTo>
                  <a:pt x="930" y="548"/>
                </a:lnTo>
                <a:lnTo>
                  <a:pt x="921" y="549"/>
                </a:lnTo>
                <a:lnTo>
                  <a:pt x="909" y="550"/>
                </a:lnTo>
                <a:lnTo>
                  <a:pt x="892" y="551"/>
                </a:lnTo>
                <a:lnTo>
                  <a:pt x="875" y="553"/>
                </a:lnTo>
                <a:lnTo>
                  <a:pt x="857" y="554"/>
                </a:lnTo>
                <a:lnTo>
                  <a:pt x="837" y="555"/>
                </a:lnTo>
                <a:lnTo>
                  <a:pt x="818" y="556"/>
                </a:lnTo>
                <a:lnTo>
                  <a:pt x="798" y="558"/>
                </a:lnTo>
                <a:lnTo>
                  <a:pt x="780" y="560"/>
                </a:lnTo>
                <a:lnTo>
                  <a:pt x="763" y="562"/>
                </a:lnTo>
                <a:lnTo>
                  <a:pt x="747" y="563"/>
                </a:lnTo>
                <a:lnTo>
                  <a:pt x="734" y="565"/>
                </a:lnTo>
                <a:lnTo>
                  <a:pt x="725" y="566"/>
                </a:lnTo>
                <a:lnTo>
                  <a:pt x="719" y="569"/>
                </a:lnTo>
                <a:lnTo>
                  <a:pt x="0" y="192"/>
                </a:lnTo>
                <a:close/>
              </a:path>
            </a:pathLst>
          </a:custGeom>
          <a:solidFill>
            <a:srgbClr val="BA993A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49" name="Freeform 5"/>
          <p:cNvSpPr>
            <a:spLocks/>
          </p:cNvSpPr>
          <p:nvPr/>
        </p:nvSpPr>
        <p:spPr bwMode="auto">
          <a:xfrm>
            <a:off x="7794625" y="838200"/>
            <a:ext cx="387350" cy="596900"/>
          </a:xfrm>
          <a:custGeom>
            <a:avLst/>
            <a:gdLst>
              <a:gd name="T0" fmla="*/ 383651 w 733"/>
              <a:gd name="T1" fmla="*/ 596900 h 1130"/>
              <a:gd name="T2" fmla="*/ 340318 w 733"/>
              <a:gd name="T3" fmla="*/ 575243 h 1130"/>
              <a:gd name="T4" fmla="*/ 342961 w 733"/>
              <a:gd name="T5" fmla="*/ 537738 h 1130"/>
              <a:gd name="T6" fmla="*/ 343489 w 733"/>
              <a:gd name="T7" fmla="*/ 504460 h 1130"/>
              <a:gd name="T8" fmla="*/ 342961 w 733"/>
              <a:gd name="T9" fmla="*/ 471181 h 1130"/>
              <a:gd name="T10" fmla="*/ 340318 w 733"/>
              <a:gd name="T11" fmla="*/ 433677 h 1130"/>
              <a:gd name="T12" fmla="*/ 337676 w 733"/>
              <a:gd name="T13" fmla="*/ 403568 h 1130"/>
              <a:gd name="T14" fmla="*/ 335562 w 733"/>
              <a:gd name="T15" fmla="*/ 376100 h 1130"/>
              <a:gd name="T16" fmla="*/ 332392 w 733"/>
              <a:gd name="T17" fmla="*/ 350745 h 1130"/>
              <a:gd name="T18" fmla="*/ 328693 w 733"/>
              <a:gd name="T19" fmla="*/ 325918 h 1130"/>
              <a:gd name="T20" fmla="*/ 324465 w 733"/>
              <a:gd name="T21" fmla="*/ 301619 h 1130"/>
              <a:gd name="T22" fmla="*/ 319181 w 733"/>
              <a:gd name="T23" fmla="*/ 276264 h 1130"/>
              <a:gd name="T24" fmla="*/ 312311 w 733"/>
              <a:gd name="T25" fmla="*/ 250381 h 1130"/>
              <a:gd name="T26" fmla="*/ 304384 w 733"/>
              <a:gd name="T27" fmla="*/ 221328 h 1130"/>
              <a:gd name="T28" fmla="*/ 94592 w 733"/>
              <a:gd name="T29" fmla="*/ 123078 h 1130"/>
              <a:gd name="T30" fmla="*/ 87722 w 733"/>
              <a:gd name="T31" fmla="*/ 163223 h 1130"/>
              <a:gd name="T32" fmla="*/ 83494 w 733"/>
              <a:gd name="T33" fmla="*/ 198614 h 1130"/>
              <a:gd name="T34" fmla="*/ 80852 w 733"/>
              <a:gd name="T35" fmla="*/ 234534 h 1130"/>
              <a:gd name="T36" fmla="*/ 79795 w 733"/>
              <a:gd name="T37" fmla="*/ 274680 h 1130"/>
              <a:gd name="T38" fmla="*/ 79795 w 733"/>
              <a:gd name="T39" fmla="*/ 324861 h 1130"/>
              <a:gd name="T40" fmla="*/ 81909 w 733"/>
              <a:gd name="T41" fmla="*/ 368705 h 1130"/>
              <a:gd name="T42" fmla="*/ 86665 w 733"/>
              <a:gd name="T43" fmla="*/ 413076 h 1130"/>
              <a:gd name="T44" fmla="*/ 94592 w 733"/>
              <a:gd name="T45" fmla="*/ 462729 h 1130"/>
              <a:gd name="T46" fmla="*/ 40162 w 733"/>
              <a:gd name="T47" fmla="*/ 441072 h 1130"/>
              <a:gd name="T48" fmla="*/ 40162 w 733"/>
              <a:gd name="T49" fmla="*/ 105118 h 1130"/>
              <a:gd name="T50" fmla="*/ 0 w 733"/>
              <a:gd name="T51" fmla="*/ 69198 h 1130"/>
              <a:gd name="T52" fmla="*/ 0 w 733"/>
              <a:gd name="T53" fmla="*/ 0 h 1130"/>
              <a:gd name="T54" fmla="*/ 387350 w 733"/>
              <a:gd name="T55" fmla="*/ 181183 h 1130"/>
              <a:gd name="T56" fmla="*/ 383651 w 733"/>
              <a:gd name="T57" fmla="*/ 596900 h 1130"/>
              <a:gd name="T58" fmla="*/ 0 60000 65536"/>
              <a:gd name="T59" fmla="*/ 0 60000 65536"/>
              <a:gd name="T60" fmla="*/ 0 60000 65536"/>
              <a:gd name="T61" fmla="*/ 0 60000 65536"/>
              <a:gd name="T62" fmla="*/ 0 60000 65536"/>
              <a:gd name="T63" fmla="*/ 0 60000 65536"/>
              <a:gd name="T64" fmla="*/ 0 60000 65536"/>
              <a:gd name="T65" fmla="*/ 0 60000 65536"/>
              <a:gd name="T66" fmla="*/ 0 60000 65536"/>
              <a:gd name="T67" fmla="*/ 0 60000 65536"/>
              <a:gd name="T68" fmla="*/ 0 60000 65536"/>
              <a:gd name="T69" fmla="*/ 0 60000 65536"/>
              <a:gd name="T70" fmla="*/ 0 60000 65536"/>
              <a:gd name="T71" fmla="*/ 0 60000 65536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  <a:gd name="T87" fmla="*/ 0 w 733"/>
              <a:gd name="T88" fmla="*/ 0 h 1130"/>
              <a:gd name="T89" fmla="*/ 733 w 733"/>
              <a:gd name="T90" fmla="*/ 1130 h 1130"/>
            </a:gdLst>
            <a:ahLst/>
            <a:cxnLst>
              <a:cxn ang="T58">
                <a:pos x="T0" y="T1"/>
              </a:cxn>
              <a:cxn ang="T59">
                <a:pos x="T2" y="T3"/>
              </a:cxn>
              <a:cxn ang="T60">
                <a:pos x="T4" y="T5"/>
              </a:cxn>
              <a:cxn ang="T61">
                <a:pos x="T6" y="T7"/>
              </a:cxn>
              <a:cxn ang="T62">
                <a:pos x="T8" y="T9"/>
              </a:cxn>
              <a:cxn ang="T63">
                <a:pos x="T10" y="T11"/>
              </a:cxn>
              <a:cxn ang="T64">
                <a:pos x="T12" y="T13"/>
              </a:cxn>
              <a:cxn ang="T65">
                <a:pos x="T14" y="T15"/>
              </a:cxn>
              <a:cxn ang="T66">
                <a:pos x="T16" y="T17"/>
              </a:cxn>
              <a:cxn ang="T67">
                <a:pos x="T18" y="T19"/>
              </a:cxn>
              <a:cxn ang="T68">
                <a:pos x="T20" y="T21"/>
              </a:cxn>
              <a:cxn ang="T69">
                <a:pos x="T22" y="T23"/>
              </a:cxn>
              <a:cxn ang="T70">
                <a:pos x="T24" y="T25"/>
              </a:cxn>
              <a:cxn ang="T71">
                <a:pos x="T26" y="T27"/>
              </a:cxn>
              <a:cxn ang="T72">
                <a:pos x="T28" y="T29"/>
              </a:cxn>
              <a:cxn ang="T73">
                <a:pos x="T30" y="T31"/>
              </a:cxn>
              <a:cxn ang="T74">
                <a:pos x="T32" y="T33"/>
              </a:cxn>
              <a:cxn ang="T75">
                <a:pos x="T34" y="T35"/>
              </a:cxn>
              <a:cxn ang="T76">
                <a:pos x="T36" y="T37"/>
              </a:cxn>
              <a:cxn ang="T77">
                <a:pos x="T38" y="T39"/>
              </a:cxn>
              <a:cxn ang="T78">
                <a:pos x="T40" y="T41"/>
              </a:cxn>
              <a:cxn ang="T79">
                <a:pos x="T42" y="T43"/>
              </a:cxn>
              <a:cxn ang="T80">
                <a:pos x="T44" y="T45"/>
              </a:cxn>
              <a:cxn ang="T81">
                <a:pos x="T46" y="T47"/>
              </a:cxn>
              <a:cxn ang="T82">
                <a:pos x="T48" y="T49"/>
              </a:cxn>
              <a:cxn ang="T83">
                <a:pos x="T50" y="T51"/>
              </a:cxn>
              <a:cxn ang="T84">
                <a:pos x="T52" y="T53"/>
              </a:cxn>
              <a:cxn ang="T85">
                <a:pos x="T54" y="T55"/>
              </a:cxn>
              <a:cxn ang="T86">
                <a:pos x="T56" y="T57"/>
              </a:cxn>
            </a:cxnLst>
            <a:rect l="T87" t="T88" r="T89" b="T90"/>
            <a:pathLst>
              <a:path w="733" h="1130">
                <a:moveTo>
                  <a:pt x="726" y="1130"/>
                </a:moveTo>
                <a:lnTo>
                  <a:pt x="644" y="1089"/>
                </a:lnTo>
                <a:lnTo>
                  <a:pt x="649" y="1018"/>
                </a:lnTo>
                <a:lnTo>
                  <a:pt x="650" y="955"/>
                </a:lnTo>
                <a:lnTo>
                  <a:pt x="649" y="892"/>
                </a:lnTo>
                <a:lnTo>
                  <a:pt x="644" y="821"/>
                </a:lnTo>
                <a:lnTo>
                  <a:pt x="639" y="764"/>
                </a:lnTo>
                <a:lnTo>
                  <a:pt x="635" y="712"/>
                </a:lnTo>
                <a:lnTo>
                  <a:pt x="629" y="664"/>
                </a:lnTo>
                <a:lnTo>
                  <a:pt x="622" y="617"/>
                </a:lnTo>
                <a:lnTo>
                  <a:pt x="614" y="571"/>
                </a:lnTo>
                <a:lnTo>
                  <a:pt x="604" y="523"/>
                </a:lnTo>
                <a:lnTo>
                  <a:pt x="591" y="474"/>
                </a:lnTo>
                <a:lnTo>
                  <a:pt x="576" y="419"/>
                </a:lnTo>
                <a:lnTo>
                  <a:pt x="179" y="233"/>
                </a:lnTo>
                <a:lnTo>
                  <a:pt x="166" y="309"/>
                </a:lnTo>
                <a:lnTo>
                  <a:pt x="158" y="376"/>
                </a:lnTo>
                <a:lnTo>
                  <a:pt x="153" y="444"/>
                </a:lnTo>
                <a:lnTo>
                  <a:pt x="151" y="520"/>
                </a:lnTo>
                <a:lnTo>
                  <a:pt x="151" y="615"/>
                </a:lnTo>
                <a:lnTo>
                  <a:pt x="155" y="698"/>
                </a:lnTo>
                <a:lnTo>
                  <a:pt x="164" y="782"/>
                </a:lnTo>
                <a:lnTo>
                  <a:pt x="179" y="876"/>
                </a:lnTo>
                <a:lnTo>
                  <a:pt x="76" y="835"/>
                </a:lnTo>
                <a:lnTo>
                  <a:pt x="76" y="199"/>
                </a:lnTo>
                <a:lnTo>
                  <a:pt x="0" y="131"/>
                </a:lnTo>
                <a:lnTo>
                  <a:pt x="0" y="0"/>
                </a:lnTo>
                <a:lnTo>
                  <a:pt x="733" y="343"/>
                </a:lnTo>
                <a:lnTo>
                  <a:pt x="726" y="1130"/>
                </a:lnTo>
                <a:close/>
              </a:path>
            </a:pathLst>
          </a:custGeom>
          <a:solidFill>
            <a:srgbClr val="9E7000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50" name="Freeform 6"/>
          <p:cNvSpPr>
            <a:spLocks/>
          </p:cNvSpPr>
          <p:nvPr/>
        </p:nvSpPr>
        <p:spPr bwMode="auto">
          <a:xfrm>
            <a:off x="8161338" y="990600"/>
            <a:ext cx="311150" cy="87313"/>
          </a:xfrm>
          <a:custGeom>
            <a:avLst/>
            <a:gdLst>
              <a:gd name="T0" fmla="*/ 303754 w 589"/>
              <a:gd name="T1" fmla="*/ 0 h 165"/>
              <a:gd name="T2" fmla="*/ 17961 w 589"/>
              <a:gd name="T3" fmla="*/ 32809 h 165"/>
              <a:gd name="T4" fmla="*/ 0 w 589"/>
              <a:gd name="T5" fmla="*/ 87313 h 165"/>
              <a:gd name="T6" fmla="*/ 12678 w 589"/>
              <a:gd name="T7" fmla="*/ 86255 h 165"/>
              <a:gd name="T8" fmla="*/ 24300 w 589"/>
              <a:gd name="T9" fmla="*/ 84667 h 165"/>
              <a:gd name="T10" fmla="*/ 35922 w 589"/>
              <a:gd name="T11" fmla="*/ 83609 h 165"/>
              <a:gd name="T12" fmla="*/ 46488 w 589"/>
              <a:gd name="T13" fmla="*/ 82550 h 165"/>
              <a:gd name="T14" fmla="*/ 57053 w 589"/>
              <a:gd name="T15" fmla="*/ 81492 h 165"/>
              <a:gd name="T16" fmla="*/ 67090 w 589"/>
              <a:gd name="T17" fmla="*/ 79905 h 165"/>
              <a:gd name="T18" fmla="*/ 77655 w 589"/>
              <a:gd name="T19" fmla="*/ 78846 h 165"/>
              <a:gd name="T20" fmla="*/ 87164 w 589"/>
              <a:gd name="T21" fmla="*/ 77259 h 165"/>
              <a:gd name="T22" fmla="*/ 97730 w 589"/>
              <a:gd name="T23" fmla="*/ 75671 h 165"/>
              <a:gd name="T24" fmla="*/ 107238 w 589"/>
              <a:gd name="T25" fmla="*/ 74613 h 165"/>
              <a:gd name="T26" fmla="*/ 117276 w 589"/>
              <a:gd name="T27" fmla="*/ 73555 h 165"/>
              <a:gd name="T28" fmla="*/ 127841 w 589"/>
              <a:gd name="T29" fmla="*/ 71967 h 165"/>
              <a:gd name="T30" fmla="*/ 138406 w 589"/>
              <a:gd name="T31" fmla="*/ 70380 h 165"/>
              <a:gd name="T32" fmla="*/ 149500 w 589"/>
              <a:gd name="T33" fmla="*/ 69321 h 165"/>
              <a:gd name="T34" fmla="*/ 161650 w 589"/>
              <a:gd name="T35" fmla="*/ 67205 h 165"/>
              <a:gd name="T36" fmla="*/ 173800 w 589"/>
              <a:gd name="T37" fmla="*/ 65617 h 165"/>
              <a:gd name="T38" fmla="*/ 183309 w 589"/>
              <a:gd name="T39" fmla="*/ 64559 h 165"/>
              <a:gd name="T40" fmla="*/ 193346 w 589"/>
              <a:gd name="T41" fmla="*/ 62442 h 165"/>
              <a:gd name="T42" fmla="*/ 201798 w 589"/>
              <a:gd name="T43" fmla="*/ 61384 h 165"/>
              <a:gd name="T44" fmla="*/ 210779 w 589"/>
              <a:gd name="T45" fmla="*/ 59796 h 165"/>
              <a:gd name="T46" fmla="*/ 218703 w 589"/>
              <a:gd name="T47" fmla="*/ 58738 h 165"/>
              <a:gd name="T48" fmla="*/ 226627 w 589"/>
              <a:gd name="T49" fmla="*/ 57679 h 165"/>
              <a:gd name="T50" fmla="*/ 235079 w 589"/>
              <a:gd name="T51" fmla="*/ 56621 h 165"/>
              <a:gd name="T52" fmla="*/ 243003 w 589"/>
              <a:gd name="T53" fmla="*/ 55034 h 165"/>
              <a:gd name="T54" fmla="*/ 249871 w 589"/>
              <a:gd name="T55" fmla="*/ 53975 h 165"/>
              <a:gd name="T56" fmla="*/ 258323 w 589"/>
              <a:gd name="T57" fmla="*/ 52917 h 165"/>
              <a:gd name="T58" fmla="*/ 266247 w 589"/>
              <a:gd name="T59" fmla="*/ 50800 h 165"/>
              <a:gd name="T60" fmla="*/ 274700 w 589"/>
              <a:gd name="T61" fmla="*/ 49742 h 165"/>
              <a:gd name="T62" fmla="*/ 283152 w 589"/>
              <a:gd name="T63" fmla="*/ 48684 h 165"/>
              <a:gd name="T64" fmla="*/ 291604 w 589"/>
              <a:gd name="T65" fmla="*/ 46567 h 165"/>
              <a:gd name="T66" fmla="*/ 301641 w 589"/>
              <a:gd name="T67" fmla="*/ 45509 h 165"/>
              <a:gd name="T68" fmla="*/ 311150 w 589"/>
              <a:gd name="T69" fmla="*/ 43921 h 165"/>
              <a:gd name="T70" fmla="*/ 303754 w 589"/>
              <a:gd name="T71" fmla="*/ 0 h 165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w 589"/>
              <a:gd name="T109" fmla="*/ 0 h 165"/>
              <a:gd name="T110" fmla="*/ 589 w 589"/>
              <a:gd name="T111" fmla="*/ 165 h 165"/>
            </a:gdLst>
            <a:ahLst/>
            <a:cxnLst>
              <a:cxn ang="T72">
                <a:pos x="T0" y="T1"/>
              </a:cxn>
              <a:cxn ang="T73">
                <a:pos x="T2" y="T3"/>
              </a:cxn>
              <a:cxn ang="T74">
                <a:pos x="T4" y="T5"/>
              </a:cxn>
              <a:cxn ang="T75">
                <a:pos x="T6" y="T7"/>
              </a:cxn>
              <a:cxn ang="T76">
                <a:pos x="T8" y="T9"/>
              </a:cxn>
              <a:cxn ang="T77">
                <a:pos x="T10" y="T11"/>
              </a:cxn>
              <a:cxn ang="T78">
                <a:pos x="T12" y="T13"/>
              </a:cxn>
              <a:cxn ang="T79">
                <a:pos x="T14" y="T15"/>
              </a:cxn>
              <a:cxn ang="T80">
                <a:pos x="T16" y="T17"/>
              </a:cxn>
              <a:cxn ang="T81">
                <a:pos x="T18" y="T19"/>
              </a:cxn>
              <a:cxn ang="T82">
                <a:pos x="T20" y="T21"/>
              </a:cxn>
              <a:cxn ang="T83">
                <a:pos x="T22" y="T23"/>
              </a:cxn>
              <a:cxn ang="T84">
                <a:pos x="T24" y="T25"/>
              </a:cxn>
              <a:cxn ang="T85">
                <a:pos x="T26" y="T27"/>
              </a:cxn>
              <a:cxn ang="T86">
                <a:pos x="T28" y="T29"/>
              </a:cxn>
              <a:cxn ang="T87">
                <a:pos x="T30" y="T31"/>
              </a:cxn>
              <a:cxn ang="T88">
                <a:pos x="T32" y="T33"/>
              </a:cxn>
              <a:cxn ang="T89">
                <a:pos x="T34" y="T35"/>
              </a:cxn>
              <a:cxn ang="T90">
                <a:pos x="T36" y="T37"/>
              </a:cxn>
              <a:cxn ang="T91">
                <a:pos x="T38" y="T39"/>
              </a:cxn>
              <a:cxn ang="T92">
                <a:pos x="T40" y="T41"/>
              </a:cxn>
              <a:cxn ang="T93">
                <a:pos x="T42" y="T43"/>
              </a:cxn>
              <a:cxn ang="T94">
                <a:pos x="T44" y="T45"/>
              </a:cxn>
              <a:cxn ang="T95">
                <a:pos x="T46" y="T47"/>
              </a:cxn>
              <a:cxn ang="T96">
                <a:pos x="T48" y="T49"/>
              </a:cxn>
              <a:cxn ang="T97">
                <a:pos x="T50" y="T51"/>
              </a:cxn>
              <a:cxn ang="T98">
                <a:pos x="T52" y="T53"/>
              </a:cxn>
              <a:cxn ang="T99">
                <a:pos x="T54" y="T55"/>
              </a:cxn>
              <a:cxn ang="T100">
                <a:pos x="T56" y="T57"/>
              </a:cxn>
              <a:cxn ang="T101">
                <a:pos x="T58" y="T59"/>
              </a:cxn>
              <a:cxn ang="T102">
                <a:pos x="T60" y="T61"/>
              </a:cxn>
              <a:cxn ang="T103">
                <a:pos x="T62" y="T63"/>
              </a:cxn>
              <a:cxn ang="T104">
                <a:pos x="T64" y="T65"/>
              </a:cxn>
              <a:cxn ang="T105">
                <a:pos x="T66" y="T67"/>
              </a:cxn>
              <a:cxn ang="T106">
                <a:pos x="T68" y="T69"/>
              </a:cxn>
              <a:cxn ang="T107">
                <a:pos x="T70" y="T71"/>
              </a:cxn>
            </a:cxnLst>
            <a:rect l="T108" t="T109" r="T110" b="T111"/>
            <a:pathLst>
              <a:path w="589" h="165">
                <a:moveTo>
                  <a:pt x="575" y="0"/>
                </a:moveTo>
                <a:lnTo>
                  <a:pt x="34" y="62"/>
                </a:lnTo>
                <a:lnTo>
                  <a:pt x="0" y="165"/>
                </a:lnTo>
                <a:lnTo>
                  <a:pt x="24" y="163"/>
                </a:lnTo>
                <a:lnTo>
                  <a:pt x="46" y="160"/>
                </a:lnTo>
                <a:lnTo>
                  <a:pt x="68" y="158"/>
                </a:lnTo>
                <a:lnTo>
                  <a:pt x="88" y="156"/>
                </a:lnTo>
                <a:lnTo>
                  <a:pt x="108" y="154"/>
                </a:lnTo>
                <a:lnTo>
                  <a:pt x="127" y="151"/>
                </a:lnTo>
                <a:lnTo>
                  <a:pt x="147" y="149"/>
                </a:lnTo>
                <a:lnTo>
                  <a:pt x="165" y="146"/>
                </a:lnTo>
                <a:lnTo>
                  <a:pt x="185" y="143"/>
                </a:lnTo>
                <a:lnTo>
                  <a:pt x="203" y="141"/>
                </a:lnTo>
                <a:lnTo>
                  <a:pt x="222" y="139"/>
                </a:lnTo>
                <a:lnTo>
                  <a:pt x="242" y="136"/>
                </a:lnTo>
                <a:lnTo>
                  <a:pt x="262" y="133"/>
                </a:lnTo>
                <a:lnTo>
                  <a:pt x="283" y="131"/>
                </a:lnTo>
                <a:lnTo>
                  <a:pt x="306" y="127"/>
                </a:lnTo>
                <a:lnTo>
                  <a:pt x="329" y="124"/>
                </a:lnTo>
                <a:lnTo>
                  <a:pt x="347" y="122"/>
                </a:lnTo>
                <a:lnTo>
                  <a:pt x="366" y="118"/>
                </a:lnTo>
                <a:lnTo>
                  <a:pt x="382" y="116"/>
                </a:lnTo>
                <a:lnTo>
                  <a:pt x="399" y="113"/>
                </a:lnTo>
                <a:lnTo>
                  <a:pt x="414" y="111"/>
                </a:lnTo>
                <a:lnTo>
                  <a:pt x="429" y="109"/>
                </a:lnTo>
                <a:lnTo>
                  <a:pt x="445" y="107"/>
                </a:lnTo>
                <a:lnTo>
                  <a:pt x="460" y="104"/>
                </a:lnTo>
                <a:lnTo>
                  <a:pt x="473" y="102"/>
                </a:lnTo>
                <a:lnTo>
                  <a:pt x="489" y="100"/>
                </a:lnTo>
                <a:lnTo>
                  <a:pt x="504" y="96"/>
                </a:lnTo>
                <a:lnTo>
                  <a:pt x="520" y="94"/>
                </a:lnTo>
                <a:lnTo>
                  <a:pt x="536" y="92"/>
                </a:lnTo>
                <a:lnTo>
                  <a:pt x="552" y="88"/>
                </a:lnTo>
                <a:lnTo>
                  <a:pt x="571" y="86"/>
                </a:lnTo>
                <a:lnTo>
                  <a:pt x="589" y="83"/>
                </a:lnTo>
                <a:lnTo>
                  <a:pt x="575" y="0"/>
                </a:lnTo>
                <a:close/>
              </a:path>
            </a:pathLst>
          </a:custGeom>
          <a:solidFill>
            <a:srgbClr val="723300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51" name="Freeform 7"/>
          <p:cNvSpPr>
            <a:spLocks/>
          </p:cNvSpPr>
          <p:nvPr/>
        </p:nvSpPr>
        <p:spPr bwMode="auto">
          <a:xfrm>
            <a:off x="8178800" y="1066800"/>
            <a:ext cx="120650" cy="376238"/>
          </a:xfrm>
          <a:custGeom>
            <a:avLst/>
            <a:gdLst>
              <a:gd name="T0" fmla="*/ 120650 w 227"/>
              <a:gd name="T1" fmla="*/ 0 h 711"/>
              <a:gd name="T2" fmla="*/ 115867 w 227"/>
              <a:gd name="T3" fmla="*/ 5292 h 711"/>
              <a:gd name="T4" fmla="*/ 111083 w 227"/>
              <a:gd name="T5" fmla="*/ 10054 h 711"/>
              <a:gd name="T6" fmla="*/ 106831 w 227"/>
              <a:gd name="T7" fmla="*/ 14817 h 711"/>
              <a:gd name="T8" fmla="*/ 103111 w 227"/>
              <a:gd name="T9" fmla="*/ 19050 h 711"/>
              <a:gd name="T10" fmla="*/ 99390 w 227"/>
              <a:gd name="T11" fmla="*/ 23813 h 711"/>
              <a:gd name="T12" fmla="*/ 95670 w 227"/>
              <a:gd name="T13" fmla="*/ 28575 h 711"/>
              <a:gd name="T14" fmla="*/ 91949 w 227"/>
              <a:gd name="T15" fmla="*/ 33338 h 711"/>
              <a:gd name="T16" fmla="*/ 87697 w 227"/>
              <a:gd name="T17" fmla="*/ 39688 h 711"/>
              <a:gd name="T18" fmla="*/ 81851 w 227"/>
              <a:gd name="T19" fmla="*/ 48683 h 711"/>
              <a:gd name="T20" fmla="*/ 77067 w 227"/>
              <a:gd name="T21" fmla="*/ 57150 h 711"/>
              <a:gd name="T22" fmla="*/ 72284 w 227"/>
              <a:gd name="T23" fmla="*/ 65617 h 711"/>
              <a:gd name="T24" fmla="*/ 68032 w 227"/>
              <a:gd name="T25" fmla="*/ 74083 h 711"/>
              <a:gd name="T26" fmla="*/ 64311 w 227"/>
              <a:gd name="T27" fmla="*/ 82550 h 711"/>
              <a:gd name="T28" fmla="*/ 61122 w 227"/>
              <a:gd name="T29" fmla="*/ 91546 h 711"/>
              <a:gd name="T30" fmla="*/ 57933 w 227"/>
              <a:gd name="T31" fmla="*/ 101600 h 711"/>
              <a:gd name="T32" fmla="*/ 55276 w 227"/>
              <a:gd name="T33" fmla="*/ 111654 h 711"/>
              <a:gd name="T34" fmla="*/ 44114 w 227"/>
              <a:gd name="T35" fmla="*/ 361950 h 711"/>
              <a:gd name="T36" fmla="*/ 0 w 227"/>
              <a:gd name="T37" fmla="*/ 376238 h 711"/>
              <a:gd name="T38" fmla="*/ 0 w 227"/>
              <a:gd name="T39" fmla="*/ 3704 h 711"/>
              <a:gd name="T40" fmla="*/ 120650 w 227"/>
              <a:gd name="T41" fmla="*/ 0 h 711"/>
              <a:gd name="T42" fmla="*/ 0 60000 65536"/>
              <a:gd name="T43" fmla="*/ 0 60000 65536"/>
              <a:gd name="T44" fmla="*/ 0 60000 65536"/>
              <a:gd name="T45" fmla="*/ 0 60000 65536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  <a:gd name="T51" fmla="*/ 0 60000 65536"/>
              <a:gd name="T52" fmla="*/ 0 60000 65536"/>
              <a:gd name="T53" fmla="*/ 0 60000 65536"/>
              <a:gd name="T54" fmla="*/ 0 60000 65536"/>
              <a:gd name="T55" fmla="*/ 0 60000 65536"/>
              <a:gd name="T56" fmla="*/ 0 60000 65536"/>
              <a:gd name="T57" fmla="*/ 0 60000 65536"/>
              <a:gd name="T58" fmla="*/ 0 60000 65536"/>
              <a:gd name="T59" fmla="*/ 0 60000 65536"/>
              <a:gd name="T60" fmla="*/ 0 60000 65536"/>
              <a:gd name="T61" fmla="*/ 0 60000 65536"/>
              <a:gd name="T62" fmla="*/ 0 60000 65536"/>
              <a:gd name="T63" fmla="*/ 0 w 227"/>
              <a:gd name="T64" fmla="*/ 0 h 711"/>
              <a:gd name="T65" fmla="*/ 227 w 227"/>
              <a:gd name="T66" fmla="*/ 711 h 711"/>
            </a:gdLst>
            <a:ahLst/>
            <a:cxnLst>
              <a:cxn ang="T42">
                <a:pos x="T0" y="T1"/>
              </a:cxn>
              <a:cxn ang="T43">
                <a:pos x="T2" y="T3"/>
              </a:cxn>
              <a:cxn ang="T44">
                <a:pos x="T4" y="T5"/>
              </a:cxn>
              <a:cxn ang="T45">
                <a:pos x="T6" y="T7"/>
              </a:cxn>
              <a:cxn ang="T46">
                <a:pos x="T8" y="T9"/>
              </a:cxn>
              <a:cxn ang="T47">
                <a:pos x="T10" y="T11"/>
              </a:cxn>
              <a:cxn ang="T48">
                <a:pos x="T12" y="T13"/>
              </a:cxn>
              <a:cxn ang="T49">
                <a:pos x="T14" y="T15"/>
              </a:cxn>
              <a:cxn ang="T50">
                <a:pos x="T16" y="T17"/>
              </a:cxn>
              <a:cxn ang="T51">
                <a:pos x="T18" y="T19"/>
              </a:cxn>
              <a:cxn ang="T52">
                <a:pos x="T20" y="T21"/>
              </a:cxn>
              <a:cxn ang="T53">
                <a:pos x="T22" y="T23"/>
              </a:cxn>
              <a:cxn ang="T54">
                <a:pos x="T24" y="T25"/>
              </a:cxn>
              <a:cxn ang="T55">
                <a:pos x="T26" y="T27"/>
              </a:cxn>
              <a:cxn ang="T56">
                <a:pos x="T28" y="T29"/>
              </a:cxn>
              <a:cxn ang="T57">
                <a:pos x="T30" y="T31"/>
              </a:cxn>
              <a:cxn ang="T58">
                <a:pos x="T32" y="T33"/>
              </a:cxn>
              <a:cxn ang="T59">
                <a:pos x="T34" y="T35"/>
              </a:cxn>
              <a:cxn ang="T60">
                <a:pos x="T36" y="T37"/>
              </a:cxn>
              <a:cxn ang="T61">
                <a:pos x="T38" y="T39"/>
              </a:cxn>
              <a:cxn ang="T62">
                <a:pos x="T40" y="T41"/>
              </a:cxn>
            </a:cxnLst>
            <a:rect l="T63" t="T64" r="T65" b="T66"/>
            <a:pathLst>
              <a:path w="227" h="711">
                <a:moveTo>
                  <a:pt x="227" y="0"/>
                </a:moveTo>
                <a:lnTo>
                  <a:pt x="218" y="10"/>
                </a:lnTo>
                <a:lnTo>
                  <a:pt x="209" y="19"/>
                </a:lnTo>
                <a:lnTo>
                  <a:pt x="201" y="28"/>
                </a:lnTo>
                <a:lnTo>
                  <a:pt x="194" y="36"/>
                </a:lnTo>
                <a:lnTo>
                  <a:pt x="187" y="45"/>
                </a:lnTo>
                <a:lnTo>
                  <a:pt x="180" y="54"/>
                </a:lnTo>
                <a:lnTo>
                  <a:pt x="173" y="63"/>
                </a:lnTo>
                <a:lnTo>
                  <a:pt x="165" y="75"/>
                </a:lnTo>
                <a:lnTo>
                  <a:pt x="154" y="92"/>
                </a:lnTo>
                <a:lnTo>
                  <a:pt x="145" y="108"/>
                </a:lnTo>
                <a:lnTo>
                  <a:pt x="136" y="124"/>
                </a:lnTo>
                <a:lnTo>
                  <a:pt x="128" y="140"/>
                </a:lnTo>
                <a:lnTo>
                  <a:pt x="121" y="156"/>
                </a:lnTo>
                <a:lnTo>
                  <a:pt x="115" y="173"/>
                </a:lnTo>
                <a:lnTo>
                  <a:pt x="109" y="192"/>
                </a:lnTo>
                <a:lnTo>
                  <a:pt x="104" y="211"/>
                </a:lnTo>
                <a:lnTo>
                  <a:pt x="83" y="684"/>
                </a:lnTo>
                <a:lnTo>
                  <a:pt x="0" y="711"/>
                </a:lnTo>
                <a:lnTo>
                  <a:pt x="0" y="7"/>
                </a:lnTo>
                <a:lnTo>
                  <a:pt x="227" y="0"/>
                </a:lnTo>
                <a:close/>
              </a:path>
            </a:pathLst>
          </a:custGeom>
          <a:solidFill>
            <a:srgbClr val="723300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52" name="Freeform 8"/>
          <p:cNvSpPr>
            <a:spLocks/>
          </p:cNvSpPr>
          <p:nvPr/>
        </p:nvSpPr>
        <p:spPr bwMode="auto">
          <a:xfrm>
            <a:off x="7981950" y="585788"/>
            <a:ext cx="128588" cy="252412"/>
          </a:xfrm>
          <a:custGeom>
            <a:avLst/>
            <a:gdLst>
              <a:gd name="T0" fmla="*/ 121210 w 244"/>
              <a:gd name="T1" fmla="*/ 0 h 476"/>
              <a:gd name="T2" fmla="*/ 124899 w 244"/>
              <a:gd name="T3" fmla="*/ 34468 h 476"/>
              <a:gd name="T4" fmla="*/ 126480 w 244"/>
              <a:gd name="T5" fmla="*/ 64164 h 476"/>
              <a:gd name="T6" fmla="*/ 128061 w 244"/>
              <a:gd name="T7" fmla="*/ 94920 h 476"/>
              <a:gd name="T8" fmla="*/ 128588 w 244"/>
              <a:gd name="T9" fmla="*/ 129388 h 476"/>
              <a:gd name="T10" fmla="*/ 128588 w 244"/>
              <a:gd name="T11" fmla="*/ 162265 h 476"/>
              <a:gd name="T12" fmla="*/ 127534 w 244"/>
              <a:gd name="T13" fmla="*/ 190900 h 476"/>
              <a:gd name="T14" fmla="*/ 125426 w 244"/>
              <a:gd name="T15" fmla="*/ 220065 h 476"/>
              <a:gd name="T16" fmla="*/ 123318 w 244"/>
              <a:gd name="T17" fmla="*/ 252412 h 476"/>
              <a:gd name="T18" fmla="*/ 3689 w 244"/>
              <a:gd name="T19" fmla="*/ 214232 h 476"/>
              <a:gd name="T20" fmla="*/ 0 w 244"/>
              <a:gd name="T21" fmla="*/ 58331 h 476"/>
              <a:gd name="T22" fmla="*/ 121210 w 244"/>
              <a:gd name="T23" fmla="*/ 0 h 47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w 244"/>
              <a:gd name="T37" fmla="*/ 0 h 476"/>
              <a:gd name="T38" fmla="*/ 244 w 244"/>
              <a:gd name="T39" fmla="*/ 476 h 476"/>
            </a:gdLst>
            <a:ahLst/>
            <a:cxnLst>
              <a:cxn ang="T24">
                <a:pos x="T0" y="T1"/>
              </a:cxn>
              <a:cxn ang="T25">
                <a:pos x="T2" y="T3"/>
              </a:cxn>
              <a:cxn ang="T26">
                <a:pos x="T4" y="T5"/>
              </a:cxn>
              <a:cxn ang="T27">
                <a:pos x="T6" y="T7"/>
              </a:cxn>
              <a:cxn ang="T28">
                <a:pos x="T8" y="T9"/>
              </a:cxn>
              <a:cxn ang="T29">
                <a:pos x="T10" y="T11"/>
              </a:cxn>
              <a:cxn ang="T30">
                <a:pos x="T12" y="T13"/>
              </a:cxn>
              <a:cxn ang="T31">
                <a:pos x="T14" y="T15"/>
              </a:cxn>
              <a:cxn ang="T32">
                <a:pos x="T16" y="T17"/>
              </a:cxn>
              <a:cxn ang="T33">
                <a:pos x="T18" y="T19"/>
              </a:cxn>
              <a:cxn ang="T34">
                <a:pos x="T20" y="T21"/>
              </a:cxn>
              <a:cxn ang="T35">
                <a:pos x="T22" y="T23"/>
              </a:cxn>
            </a:cxnLst>
            <a:rect l="T36" t="T37" r="T38" b="T39"/>
            <a:pathLst>
              <a:path w="244" h="476">
                <a:moveTo>
                  <a:pt x="230" y="0"/>
                </a:moveTo>
                <a:lnTo>
                  <a:pt x="237" y="65"/>
                </a:lnTo>
                <a:lnTo>
                  <a:pt x="240" y="121"/>
                </a:lnTo>
                <a:lnTo>
                  <a:pt x="243" y="179"/>
                </a:lnTo>
                <a:lnTo>
                  <a:pt x="244" y="244"/>
                </a:lnTo>
                <a:lnTo>
                  <a:pt x="244" y="306"/>
                </a:lnTo>
                <a:lnTo>
                  <a:pt x="242" y="360"/>
                </a:lnTo>
                <a:lnTo>
                  <a:pt x="238" y="415"/>
                </a:lnTo>
                <a:lnTo>
                  <a:pt x="234" y="476"/>
                </a:lnTo>
                <a:lnTo>
                  <a:pt x="7" y="404"/>
                </a:lnTo>
                <a:lnTo>
                  <a:pt x="0" y="110"/>
                </a:lnTo>
                <a:lnTo>
                  <a:pt x="230" y="0"/>
                </a:lnTo>
                <a:close/>
              </a:path>
            </a:pathLst>
          </a:custGeom>
          <a:solidFill>
            <a:srgbClr val="AAAAB7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53" name="Freeform 9"/>
          <p:cNvSpPr>
            <a:spLocks/>
          </p:cNvSpPr>
          <p:nvPr/>
        </p:nvSpPr>
        <p:spPr bwMode="auto">
          <a:xfrm>
            <a:off x="7866063" y="766763"/>
            <a:ext cx="128587" cy="93662"/>
          </a:xfrm>
          <a:custGeom>
            <a:avLst/>
            <a:gdLst>
              <a:gd name="T0" fmla="*/ 128587 w 243"/>
              <a:gd name="T1" fmla="*/ 2117 h 177"/>
              <a:gd name="T2" fmla="*/ 121179 w 243"/>
              <a:gd name="T3" fmla="*/ 76729 h 177"/>
              <a:gd name="T4" fmla="*/ 120120 w 243"/>
              <a:gd name="T5" fmla="*/ 80962 h 177"/>
              <a:gd name="T6" fmla="*/ 118004 w 243"/>
              <a:gd name="T7" fmla="*/ 84137 h 177"/>
              <a:gd name="T8" fmla="*/ 115887 w 243"/>
              <a:gd name="T9" fmla="*/ 86783 h 177"/>
              <a:gd name="T10" fmla="*/ 112183 w 243"/>
              <a:gd name="T11" fmla="*/ 89429 h 177"/>
              <a:gd name="T12" fmla="*/ 108479 w 243"/>
              <a:gd name="T13" fmla="*/ 91545 h 177"/>
              <a:gd name="T14" fmla="*/ 104775 w 243"/>
              <a:gd name="T15" fmla="*/ 93133 h 177"/>
              <a:gd name="T16" fmla="*/ 100541 w 243"/>
              <a:gd name="T17" fmla="*/ 93662 h 177"/>
              <a:gd name="T18" fmla="*/ 96308 w 243"/>
              <a:gd name="T19" fmla="*/ 93133 h 177"/>
              <a:gd name="T20" fmla="*/ 20108 w 243"/>
              <a:gd name="T21" fmla="*/ 89429 h 177"/>
              <a:gd name="T22" fmla="*/ 15875 w 243"/>
              <a:gd name="T23" fmla="*/ 87312 h 177"/>
              <a:gd name="T24" fmla="*/ 12171 w 243"/>
              <a:gd name="T25" fmla="*/ 85195 h 177"/>
              <a:gd name="T26" fmla="*/ 8467 w 243"/>
              <a:gd name="T27" fmla="*/ 82020 h 177"/>
              <a:gd name="T28" fmla="*/ 5292 w 243"/>
              <a:gd name="T29" fmla="*/ 78316 h 177"/>
              <a:gd name="T30" fmla="*/ 2646 w 243"/>
              <a:gd name="T31" fmla="*/ 73554 h 177"/>
              <a:gd name="T32" fmla="*/ 529 w 243"/>
              <a:gd name="T33" fmla="*/ 68791 h 177"/>
              <a:gd name="T34" fmla="*/ 0 w 243"/>
              <a:gd name="T35" fmla="*/ 64029 h 177"/>
              <a:gd name="T36" fmla="*/ 0 w 243"/>
              <a:gd name="T37" fmla="*/ 58208 h 177"/>
              <a:gd name="T38" fmla="*/ 3704 w 243"/>
              <a:gd name="T39" fmla="*/ 0 h 177"/>
              <a:gd name="T40" fmla="*/ 128587 w 243"/>
              <a:gd name="T41" fmla="*/ 2117 h 177"/>
              <a:gd name="T42" fmla="*/ 0 60000 65536"/>
              <a:gd name="T43" fmla="*/ 0 60000 65536"/>
              <a:gd name="T44" fmla="*/ 0 60000 65536"/>
              <a:gd name="T45" fmla="*/ 0 60000 65536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  <a:gd name="T51" fmla="*/ 0 60000 65536"/>
              <a:gd name="T52" fmla="*/ 0 60000 65536"/>
              <a:gd name="T53" fmla="*/ 0 60000 65536"/>
              <a:gd name="T54" fmla="*/ 0 60000 65536"/>
              <a:gd name="T55" fmla="*/ 0 60000 65536"/>
              <a:gd name="T56" fmla="*/ 0 60000 65536"/>
              <a:gd name="T57" fmla="*/ 0 60000 65536"/>
              <a:gd name="T58" fmla="*/ 0 60000 65536"/>
              <a:gd name="T59" fmla="*/ 0 60000 65536"/>
              <a:gd name="T60" fmla="*/ 0 60000 65536"/>
              <a:gd name="T61" fmla="*/ 0 60000 65536"/>
              <a:gd name="T62" fmla="*/ 0 60000 65536"/>
              <a:gd name="T63" fmla="*/ 0 w 243"/>
              <a:gd name="T64" fmla="*/ 0 h 177"/>
              <a:gd name="T65" fmla="*/ 243 w 243"/>
              <a:gd name="T66" fmla="*/ 177 h 177"/>
            </a:gdLst>
            <a:ahLst/>
            <a:cxnLst>
              <a:cxn ang="T42">
                <a:pos x="T0" y="T1"/>
              </a:cxn>
              <a:cxn ang="T43">
                <a:pos x="T2" y="T3"/>
              </a:cxn>
              <a:cxn ang="T44">
                <a:pos x="T4" y="T5"/>
              </a:cxn>
              <a:cxn ang="T45">
                <a:pos x="T6" y="T7"/>
              </a:cxn>
              <a:cxn ang="T46">
                <a:pos x="T8" y="T9"/>
              </a:cxn>
              <a:cxn ang="T47">
                <a:pos x="T10" y="T11"/>
              </a:cxn>
              <a:cxn ang="T48">
                <a:pos x="T12" y="T13"/>
              </a:cxn>
              <a:cxn ang="T49">
                <a:pos x="T14" y="T15"/>
              </a:cxn>
              <a:cxn ang="T50">
                <a:pos x="T16" y="T17"/>
              </a:cxn>
              <a:cxn ang="T51">
                <a:pos x="T18" y="T19"/>
              </a:cxn>
              <a:cxn ang="T52">
                <a:pos x="T20" y="T21"/>
              </a:cxn>
              <a:cxn ang="T53">
                <a:pos x="T22" y="T23"/>
              </a:cxn>
              <a:cxn ang="T54">
                <a:pos x="T24" y="T25"/>
              </a:cxn>
              <a:cxn ang="T55">
                <a:pos x="T26" y="T27"/>
              </a:cxn>
              <a:cxn ang="T56">
                <a:pos x="T28" y="T29"/>
              </a:cxn>
              <a:cxn ang="T57">
                <a:pos x="T30" y="T31"/>
              </a:cxn>
              <a:cxn ang="T58">
                <a:pos x="T32" y="T33"/>
              </a:cxn>
              <a:cxn ang="T59">
                <a:pos x="T34" y="T35"/>
              </a:cxn>
              <a:cxn ang="T60">
                <a:pos x="T36" y="T37"/>
              </a:cxn>
              <a:cxn ang="T61">
                <a:pos x="T38" y="T39"/>
              </a:cxn>
              <a:cxn ang="T62">
                <a:pos x="T40" y="T41"/>
              </a:cxn>
            </a:cxnLst>
            <a:rect l="T63" t="T64" r="T65" b="T66"/>
            <a:pathLst>
              <a:path w="243" h="177">
                <a:moveTo>
                  <a:pt x="243" y="4"/>
                </a:moveTo>
                <a:lnTo>
                  <a:pt x="229" y="145"/>
                </a:lnTo>
                <a:lnTo>
                  <a:pt x="227" y="153"/>
                </a:lnTo>
                <a:lnTo>
                  <a:pt x="223" y="159"/>
                </a:lnTo>
                <a:lnTo>
                  <a:pt x="219" y="164"/>
                </a:lnTo>
                <a:lnTo>
                  <a:pt x="212" y="169"/>
                </a:lnTo>
                <a:lnTo>
                  <a:pt x="205" y="173"/>
                </a:lnTo>
                <a:lnTo>
                  <a:pt x="198" y="176"/>
                </a:lnTo>
                <a:lnTo>
                  <a:pt x="190" y="177"/>
                </a:lnTo>
                <a:lnTo>
                  <a:pt x="182" y="176"/>
                </a:lnTo>
                <a:lnTo>
                  <a:pt x="38" y="169"/>
                </a:lnTo>
                <a:lnTo>
                  <a:pt x="30" y="165"/>
                </a:lnTo>
                <a:lnTo>
                  <a:pt x="23" y="161"/>
                </a:lnTo>
                <a:lnTo>
                  <a:pt x="16" y="155"/>
                </a:lnTo>
                <a:lnTo>
                  <a:pt x="10" y="148"/>
                </a:lnTo>
                <a:lnTo>
                  <a:pt x="5" y="139"/>
                </a:lnTo>
                <a:lnTo>
                  <a:pt x="1" y="130"/>
                </a:lnTo>
                <a:lnTo>
                  <a:pt x="0" y="121"/>
                </a:lnTo>
                <a:lnTo>
                  <a:pt x="0" y="110"/>
                </a:lnTo>
                <a:lnTo>
                  <a:pt x="7" y="0"/>
                </a:lnTo>
                <a:lnTo>
                  <a:pt x="243" y="4"/>
                </a:lnTo>
                <a:close/>
              </a:path>
            </a:pathLst>
          </a:custGeom>
          <a:solidFill>
            <a:srgbClr val="0087FF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54" name="Freeform 10"/>
          <p:cNvSpPr>
            <a:spLocks/>
          </p:cNvSpPr>
          <p:nvPr/>
        </p:nvSpPr>
        <p:spPr bwMode="auto">
          <a:xfrm>
            <a:off x="8105775" y="498475"/>
            <a:ext cx="138113" cy="390525"/>
          </a:xfrm>
          <a:custGeom>
            <a:avLst/>
            <a:gdLst>
              <a:gd name="T0" fmla="*/ 138113 w 263"/>
              <a:gd name="T1" fmla="*/ 3709 h 737"/>
              <a:gd name="T2" fmla="*/ 131811 w 263"/>
              <a:gd name="T3" fmla="*/ 12187 h 737"/>
              <a:gd name="T4" fmla="*/ 124459 w 263"/>
              <a:gd name="T5" fmla="*/ 19606 h 737"/>
              <a:gd name="T6" fmla="*/ 118157 w 263"/>
              <a:gd name="T7" fmla="*/ 26494 h 737"/>
              <a:gd name="T8" fmla="*/ 112381 w 263"/>
              <a:gd name="T9" fmla="*/ 33383 h 737"/>
              <a:gd name="T10" fmla="*/ 107129 w 263"/>
              <a:gd name="T11" fmla="*/ 40801 h 737"/>
              <a:gd name="T12" fmla="*/ 101878 w 263"/>
              <a:gd name="T13" fmla="*/ 48749 h 737"/>
              <a:gd name="T14" fmla="*/ 97677 w 263"/>
              <a:gd name="T15" fmla="*/ 57228 h 737"/>
              <a:gd name="T16" fmla="*/ 94526 w 263"/>
              <a:gd name="T17" fmla="*/ 67295 h 737"/>
              <a:gd name="T18" fmla="*/ 100303 w 263"/>
              <a:gd name="T19" fmla="*/ 330118 h 737"/>
              <a:gd name="T20" fmla="*/ 103453 w 263"/>
              <a:gd name="T21" fmla="*/ 339126 h 737"/>
              <a:gd name="T22" fmla="*/ 105029 w 263"/>
              <a:gd name="T23" fmla="*/ 348664 h 737"/>
              <a:gd name="T24" fmla="*/ 107129 w 263"/>
              <a:gd name="T25" fmla="*/ 357672 h 737"/>
              <a:gd name="T26" fmla="*/ 108705 w 263"/>
              <a:gd name="T27" fmla="*/ 365620 h 737"/>
              <a:gd name="T28" fmla="*/ 111331 w 263"/>
              <a:gd name="T29" fmla="*/ 373039 h 737"/>
              <a:gd name="T30" fmla="*/ 115532 w 263"/>
              <a:gd name="T31" fmla="*/ 379397 h 737"/>
              <a:gd name="T32" fmla="*/ 120783 w 263"/>
              <a:gd name="T33" fmla="*/ 384696 h 737"/>
              <a:gd name="T34" fmla="*/ 129186 w 263"/>
              <a:gd name="T35" fmla="*/ 388405 h 737"/>
              <a:gd name="T36" fmla="*/ 127610 w 263"/>
              <a:gd name="T37" fmla="*/ 388405 h 737"/>
              <a:gd name="T38" fmla="*/ 125510 w 263"/>
              <a:gd name="T39" fmla="*/ 388935 h 737"/>
              <a:gd name="T40" fmla="*/ 123934 w 263"/>
              <a:gd name="T41" fmla="*/ 390525 h 737"/>
              <a:gd name="T42" fmla="*/ 121833 w 263"/>
              <a:gd name="T43" fmla="*/ 390525 h 737"/>
              <a:gd name="T44" fmla="*/ 110280 w 263"/>
              <a:gd name="T45" fmla="*/ 390525 h 737"/>
              <a:gd name="T46" fmla="*/ 99777 w 263"/>
              <a:gd name="T47" fmla="*/ 390525 h 737"/>
              <a:gd name="T48" fmla="*/ 89275 w 263"/>
              <a:gd name="T49" fmla="*/ 390525 h 737"/>
              <a:gd name="T50" fmla="*/ 79822 w 263"/>
              <a:gd name="T51" fmla="*/ 388935 h 737"/>
              <a:gd name="T52" fmla="*/ 70369 w 263"/>
              <a:gd name="T53" fmla="*/ 387876 h 737"/>
              <a:gd name="T54" fmla="*/ 61442 w 263"/>
              <a:gd name="T55" fmla="*/ 384696 h 737"/>
              <a:gd name="T56" fmla="*/ 51464 w 263"/>
              <a:gd name="T57" fmla="*/ 379927 h 737"/>
              <a:gd name="T58" fmla="*/ 42537 w 263"/>
              <a:gd name="T59" fmla="*/ 374099 h 737"/>
              <a:gd name="T60" fmla="*/ 33609 w 263"/>
              <a:gd name="T61" fmla="*/ 365620 h 737"/>
              <a:gd name="T62" fmla="*/ 26782 w 263"/>
              <a:gd name="T63" fmla="*/ 357142 h 737"/>
              <a:gd name="T64" fmla="*/ 22056 w 263"/>
              <a:gd name="T65" fmla="*/ 347074 h 737"/>
              <a:gd name="T66" fmla="*/ 18380 w 263"/>
              <a:gd name="T67" fmla="*/ 337537 h 737"/>
              <a:gd name="T68" fmla="*/ 16279 w 263"/>
              <a:gd name="T69" fmla="*/ 326409 h 737"/>
              <a:gd name="T70" fmla="*/ 14179 w 263"/>
              <a:gd name="T71" fmla="*/ 315281 h 737"/>
              <a:gd name="T72" fmla="*/ 12603 w 263"/>
              <a:gd name="T73" fmla="*/ 303094 h 737"/>
              <a:gd name="T74" fmla="*/ 10503 w 263"/>
              <a:gd name="T75" fmla="*/ 290377 h 737"/>
              <a:gd name="T76" fmla="*/ 10503 w 263"/>
              <a:gd name="T77" fmla="*/ 212484 h 737"/>
              <a:gd name="T78" fmla="*/ 0 w 263"/>
              <a:gd name="T79" fmla="*/ 88491 h 737"/>
              <a:gd name="T80" fmla="*/ 1575 w 263"/>
              <a:gd name="T81" fmla="*/ 77363 h 737"/>
              <a:gd name="T82" fmla="*/ 2626 w 263"/>
              <a:gd name="T83" fmla="*/ 66236 h 737"/>
              <a:gd name="T84" fmla="*/ 5251 w 263"/>
              <a:gd name="T85" fmla="*/ 55638 h 737"/>
              <a:gd name="T86" fmla="*/ 7877 w 263"/>
              <a:gd name="T87" fmla="*/ 46100 h 737"/>
              <a:gd name="T88" fmla="*/ 11028 w 263"/>
              <a:gd name="T89" fmla="*/ 37092 h 737"/>
              <a:gd name="T90" fmla="*/ 16279 w 263"/>
              <a:gd name="T91" fmla="*/ 28614 h 737"/>
              <a:gd name="T92" fmla="*/ 22581 w 263"/>
              <a:gd name="T93" fmla="*/ 21195 h 737"/>
              <a:gd name="T94" fmla="*/ 31509 w 263"/>
              <a:gd name="T95" fmla="*/ 14837 h 737"/>
              <a:gd name="T96" fmla="*/ 38861 w 263"/>
              <a:gd name="T97" fmla="*/ 11657 h 737"/>
              <a:gd name="T98" fmla="*/ 47263 w 263"/>
              <a:gd name="T99" fmla="*/ 9008 h 737"/>
              <a:gd name="T100" fmla="*/ 56716 w 263"/>
              <a:gd name="T101" fmla="*/ 7948 h 737"/>
              <a:gd name="T102" fmla="*/ 67744 w 263"/>
              <a:gd name="T103" fmla="*/ 6359 h 737"/>
              <a:gd name="T104" fmla="*/ 78247 w 263"/>
              <a:gd name="T105" fmla="*/ 4769 h 737"/>
              <a:gd name="T106" fmla="*/ 88224 w 263"/>
              <a:gd name="T107" fmla="*/ 3709 h 737"/>
              <a:gd name="T108" fmla="*/ 96627 w 263"/>
              <a:gd name="T109" fmla="*/ 2649 h 737"/>
              <a:gd name="T110" fmla="*/ 103979 w 263"/>
              <a:gd name="T111" fmla="*/ 0 h 737"/>
              <a:gd name="T112" fmla="*/ 138113 w 263"/>
              <a:gd name="T113" fmla="*/ 3709 h 737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  <a:gd name="T141" fmla="*/ 0 60000 65536"/>
              <a:gd name="T142" fmla="*/ 0 60000 65536"/>
              <a:gd name="T143" fmla="*/ 0 60000 65536"/>
              <a:gd name="T144" fmla="*/ 0 60000 65536"/>
              <a:gd name="T145" fmla="*/ 0 60000 65536"/>
              <a:gd name="T146" fmla="*/ 0 60000 65536"/>
              <a:gd name="T147" fmla="*/ 0 60000 65536"/>
              <a:gd name="T148" fmla="*/ 0 60000 65536"/>
              <a:gd name="T149" fmla="*/ 0 60000 65536"/>
              <a:gd name="T150" fmla="*/ 0 60000 65536"/>
              <a:gd name="T151" fmla="*/ 0 60000 65536"/>
              <a:gd name="T152" fmla="*/ 0 60000 65536"/>
              <a:gd name="T153" fmla="*/ 0 60000 65536"/>
              <a:gd name="T154" fmla="*/ 0 60000 65536"/>
              <a:gd name="T155" fmla="*/ 0 60000 65536"/>
              <a:gd name="T156" fmla="*/ 0 60000 65536"/>
              <a:gd name="T157" fmla="*/ 0 60000 65536"/>
              <a:gd name="T158" fmla="*/ 0 60000 65536"/>
              <a:gd name="T159" fmla="*/ 0 60000 65536"/>
              <a:gd name="T160" fmla="*/ 0 60000 65536"/>
              <a:gd name="T161" fmla="*/ 0 60000 65536"/>
              <a:gd name="T162" fmla="*/ 0 60000 65536"/>
              <a:gd name="T163" fmla="*/ 0 60000 65536"/>
              <a:gd name="T164" fmla="*/ 0 60000 65536"/>
              <a:gd name="T165" fmla="*/ 0 60000 65536"/>
              <a:gd name="T166" fmla="*/ 0 60000 65536"/>
              <a:gd name="T167" fmla="*/ 0 60000 65536"/>
              <a:gd name="T168" fmla="*/ 0 60000 65536"/>
              <a:gd name="T169" fmla="*/ 0 60000 65536"/>
              <a:gd name="T170" fmla="*/ 0 60000 65536"/>
              <a:gd name="T171" fmla="*/ 0 w 263"/>
              <a:gd name="T172" fmla="*/ 0 h 737"/>
              <a:gd name="T173" fmla="*/ 263 w 263"/>
              <a:gd name="T174" fmla="*/ 737 h 737"/>
            </a:gdLst>
            <a:ahLst/>
            <a:cxnLst>
              <a:cxn ang="T114">
                <a:pos x="T0" y="T1"/>
              </a:cxn>
              <a:cxn ang="T115">
                <a:pos x="T2" y="T3"/>
              </a:cxn>
              <a:cxn ang="T116">
                <a:pos x="T4" y="T5"/>
              </a:cxn>
              <a:cxn ang="T117">
                <a:pos x="T6" y="T7"/>
              </a:cxn>
              <a:cxn ang="T118">
                <a:pos x="T8" y="T9"/>
              </a:cxn>
              <a:cxn ang="T119">
                <a:pos x="T10" y="T11"/>
              </a:cxn>
              <a:cxn ang="T120">
                <a:pos x="T12" y="T13"/>
              </a:cxn>
              <a:cxn ang="T121">
                <a:pos x="T14" y="T15"/>
              </a:cxn>
              <a:cxn ang="T122">
                <a:pos x="T16" y="T17"/>
              </a:cxn>
              <a:cxn ang="T123">
                <a:pos x="T18" y="T19"/>
              </a:cxn>
              <a:cxn ang="T124">
                <a:pos x="T20" y="T21"/>
              </a:cxn>
              <a:cxn ang="T125">
                <a:pos x="T22" y="T23"/>
              </a:cxn>
              <a:cxn ang="T126">
                <a:pos x="T24" y="T25"/>
              </a:cxn>
              <a:cxn ang="T127">
                <a:pos x="T26" y="T27"/>
              </a:cxn>
              <a:cxn ang="T128">
                <a:pos x="T28" y="T29"/>
              </a:cxn>
              <a:cxn ang="T129">
                <a:pos x="T30" y="T31"/>
              </a:cxn>
              <a:cxn ang="T130">
                <a:pos x="T32" y="T33"/>
              </a:cxn>
              <a:cxn ang="T131">
                <a:pos x="T34" y="T35"/>
              </a:cxn>
              <a:cxn ang="T132">
                <a:pos x="T36" y="T37"/>
              </a:cxn>
              <a:cxn ang="T133">
                <a:pos x="T38" y="T39"/>
              </a:cxn>
              <a:cxn ang="T134">
                <a:pos x="T40" y="T41"/>
              </a:cxn>
              <a:cxn ang="T135">
                <a:pos x="T42" y="T43"/>
              </a:cxn>
              <a:cxn ang="T136">
                <a:pos x="T44" y="T45"/>
              </a:cxn>
              <a:cxn ang="T137">
                <a:pos x="T46" y="T47"/>
              </a:cxn>
              <a:cxn ang="T138">
                <a:pos x="T48" y="T49"/>
              </a:cxn>
              <a:cxn ang="T139">
                <a:pos x="T50" y="T51"/>
              </a:cxn>
              <a:cxn ang="T140">
                <a:pos x="T52" y="T53"/>
              </a:cxn>
              <a:cxn ang="T141">
                <a:pos x="T54" y="T55"/>
              </a:cxn>
              <a:cxn ang="T142">
                <a:pos x="T56" y="T57"/>
              </a:cxn>
              <a:cxn ang="T143">
                <a:pos x="T58" y="T59"/>
              </a:cxn>
              <a:cxn ang="T144">
                <a:pos x="T60" y="T61"/>
              </a:cxn>
              <a:cxn ang="T145">
                <a:pos x="T62" y="T63"/>
              </a:cxn>
              <a:cxn ang="T146">
                <a:pos x="T64" y="T65"/>
              </a:cxn>
              <a:cxn ang="T147">
                <a:pos x="T66" y="T67"/>
              </a:cxn>
              <a:cxn ang="T148">
                <a:pos x="T68" y="T69"/>
              </a:cxn>
              <a:cxn ang="T149">
                <a:pos x="T70" y="T71"/>
              </a:cxn>
              <a:cxn ang="T150">
                <a:pos x="T72" y="T73"/>
              </a:cxn>
              <a:cxn ang="T151">
                <a:pos x="T74" y="T75"/>
              </a:cxn>
              <a:cxn ang="T152">
                <a:pos x="T76" y="T77"/>
              </a:cxn>
              <a:cxn ang="T153">
                <a:pos x="T78" y="T79"/>
              </a:cxn>
              <a:cxn ang="T154">
                <a:pos x="T80" y="T81"/>
              </a:cxn>
              <a:cxn ang="T155">
                <a:pos x="T82" y="T83"/>
              </a:cxn>
              <a:cxn ang="T156">
                <a:pos x="T84" y="T85"/>
              </a:cxn>
              <a:cxn ang="T157">
                <a:pos x="T86" y="T87"/>
              </a:cxn>
              <a:cxn ang="T158">
                <a:pos x="T88" y="T89"/>
              </a:cxn>
              <a:cxn ang="T159">
                <a:pos x="T90" y="T91"/>
              </a:cxn>
              <a:cxn ang="T160">
                <a:pos x="T92" y="T93"/>
              </a:cxn>
              <a:cxn ang="T161">
                <a:pos x="T94" y="T95"/>
              </a:cxn>
              <a:cxn ang="T162">
                <a:pos x="T96" y="T97"/>
              </a:cxn>
              <a:cxn ang="T163">
                <a:pos x="T98" y="T99"/>
              </a:cxn>
              <a:cxn ang="T164">
                <a:pos x="T100" y="T101"/>
              </a:cxn>
              <a:cxn ang="T165">
                <a:pos x="T102" y="T103"/>
              </a:cxn>
              <a:cxn ang="T166">
                <a:pos x="T104" y="T105"/>
              </a:cxn>
              <a:cxn ang="T167">
                <a:pos x="T106" y="T107"/>
              </a:cxn>
              <a:cxn ang="T168">
                <a:pos x="T108" y="T109"/>
              </a:cxn>
              <a:cxn ang="T169">
                <a:pos x="T110" y="T111"/>
              </a:cxn>
              <a:cxn ang="T170">
                <a:pos x="T112" y="T113"/>
              </a:cxn>
            </a:cxnLst>
            <a:rect l="T171" t="T172" r="T173" b="T174"/>
            <a:pathLst>
              <a:path w="263" h="737">
                <a:moveTo>
                  <a:pt x="263" y="7"/>
                </a:moveTo>
                <a:lnTo>
                  <a:pt x="251" y="23"/>
                </a:lnTo>
                <a:lnTo>
                  <a:pt x="237" y="37"/>
                </a:lnTo>
                <a:lnTo>
                  <a:pt x="225" y="50"/>
                </a:lnTo>
                <a:lnTo>
                  <a:pt x="214" y="63"/>
                </a:lnTo>
                <a:lnTo>
                  <a:pt x="204" y="77"/>
                </a:lnTo>
                <a:lnTo>
                  <a:pt x="194" y="92"/>
                </a:lnTo>
                <a:lnTo>
                  <a:pt x="186" y="108"/>
                </a:lnTo>
                <a:lnTo>
                  <a:pt x="180" y="127"/>
                </a:lnTo>
                <a:lnTo>
                  <a:pt x="191" y="623"/>
                </a:lnTo>
                <a:lnTo>
                  <a:pt x="197" y="640"/>
                </a:lnTo>
                <a:lnTo>
                  <a:pt x="200" y="658"/>
                </a:lnTo>
                <a:lnTo>
                  <a:pt x="204" y="675"/>
                </a:lnTo>
                <a:lnTo>
                  <a:pt x="207" y="690"/>
                </a:lnTo>
                <a:lnTo>
                  <a:pt x="212" y="704"/>
                </a:lnTo>
                <a:lnTo>
                  <a:pt x="220" y="716"/>
                </a:lnTo>
                <a:lnTo>
                  <a:pt x="230" y="726"/>
                </a:lnTo>
                <a:lnTo>
                  <a:pt x="246" y="733"/>
                </a:lnTo>
                <a:lnTo>
                  <a:pt x="243" y="733"/>
                </a:lnTo>
                <a:lnTo>
                  <a:pt x="239" y="734"/>
                </a:lnTo>
                <a:lnTo>
                  <a:pt x="236" y="737"/>
                </a:lnTo>
                <a:lnTo>
                  <a:pt x="232" y="737"/>
                </a:lnTo>
                <a:lnTo>
                  <a:pt x="210" y="737"/>
                </a:lnTo>
                <a:lnTo>
                  <a:pt x="190" y="737"/>
                </a:lnTo>
                <a:lnTo>
                  <a:pt x="170" y="737"/>
                </a:lnTo>
                <a:lnTo>
                  <a:pt x="152" y="734"/>
                </a:lnTo>
                <a:lnTo>
                  <a:pt x="134" y="732"/>
                </a:lnTo>
                <a:lnTo>
                  <a:pt x="117" y="726"/>
                </a:lnTo>
                <a:lnTo>
                  <a:pt x="98" y="717"/>
                </a:lnTo>
                <a:lnTo>
                  <a:pt x="81" y="706"/>
                </a:lnTo>
                <a:lnTo>
                  <a:pt x="64" y="690"/>
                </a:lnTo>
                <a:lnTo>
                  <a:pt x="51" y="674"/>
                </a:lnTo>
                <a:lnTo>
                  <a:pt x="42" y="655"/>
                </a:lnTo>
                <a:lnTo>
                  <a:pt x="35" y="637"/>
                </a:lnTo>
                <a:lnTo>
                  <a:pt x="31" y="616"/>
                </a:lnTo>
                <a:lnTo>
                  <a:pt x="27" y="595"/>
                </a:lnTo>
                <a:lnTo>
                  <a:pt x="24" y="572"/>
                </a:lnTo>
                <a:lnTo>
                  <a:pt x="20" y="548"/>
                </a:lnTo>
                <a:lnTo>
                  <a:pt x="20" y="401"/>
                </a:lnTo>
                <a:lnTo>
                  <a:pt x="0" y="167"/>
                </a:lnTo>
                <a:lnTo>
                  <a:pt x="3" y="146"/>
                </a:lnTo>
                <a:lnTo>
                  <a:pt x="5" y="125"/>
                </a:lnTo>
                <a:lnTo>
                  <a:pt x="10" y="105"/>
                </a:lnTo>
                <a:lnTo>
                  <a:pt x="15" y="87"/>
                </a:lnTo>
                <a:lnTo>
                  <a:pt x="21" y="70"/>
                </a:lnTo>
                <a:lnTo>
                  <a:pt x="31" y="54"/>
                </a:lnTo>
                <a:lnTo>
                  <a:pt x="43" y="40"/>
                </a:lnTo>
                <a:lnTo>
                  <a:pt x="60" y="28"/>
                </a:lnTo>
                <a:lnTo>
                  <a:pt x="74" y="22"/>
                </a:lnTo>
                <a:lnTo>
                  <a:pt x="90" y="17"/>
                </a:lnTo>
                <a:lnTo>
                  <a:pt x="108" y="15"/>
                </a:lnTo>
                <a:lnTo>
                  <a:pt x="129" y="12"/>
                </a:lnTo>
                <a:lnTo>
                  <a:pt x="149" y="9"/>
                </a:lnTo>
                <a:lnTo>
                  <a:pt x="168" y="7"/>
                </a:lnTo>
                <a:lnTo>
                  <a:pt x="184" y="5"/>
                </a:lnTo>
                <a:lnTo>
                  <a:pt x="198" y="0"/>
                </a:lnTo>
                <a:lnTo>
                  <a:pt x="263" y="7"/>
                </a:lnTo>
                <a:close/>
              </a:path>
            </a:pathLst>
          </a:custGeom>
          <a:solidFill>
            <a:srgbClr val="AAAAB7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55" name="Freeform 11"/>
          <p:cNvSpPr>
            <a:spLocks/>
          </p:cNvSpPr>
          <p:nvPr/>
        </p:nvSpPr>
        <p:spPr bwMode="auto">
          <a:xfrm>
            <a:off x="8204200" y="490538"/>
            <a:ext cx="406400" cy="503237"/>
          </a:xfrm>
          <a:custGeom>
            <a:avLst/>
            <a:gdLst>
              <a:gd name="T0" fmla="*/ 148023 w 766"/>
              <a:gd name="T1" fmla="*/ 468841 h 951"/>
              <a:gd name="T2" fmla="*/ 48810 w 766"/>
              <a:gd name="T3" fmla="*/ 393170 h 951"/>
              <a:gd name="T4" fmla="*/ 40852 w 766"/>
              <a:gd name="T5" fmla="*/ 391054 h 951"/>
              <a:gd name="T6" fmla="*/ 33955 w 766"/>
              <a:gd name="T7" fmla="*/ 387879 h 951"/>
              <a:gd name="T8" fmla="*/ 26527 w 766"/>
              <a:gd name="T9" fmla="*/ 383645 h 951"/>
              <a:gd name="T10" fmla="*/ 18569 w 766"/>
              <a:gd name="T11" fmla="*/ 378883 h 951"/>
              <a:gd name="T12" fmla="*/ 12733 w 766"/>
              <a:gd name="T13" fmla="*/ 374650 h 951"/>
              <a:gd name="T14" fmla="*/ 7428 w 766"/>
              <a:gd name="T15" fmla="*/ 369887 h 951"/>
              <a:gd name="T16" fmla="*/ 2122 w 766"/>
              <a:gd name="T17" fmla="*/ 364596 h 951"/>
              <a:gd name="T18" fmla="*/ 0 w 766"/>
              <a:gd name="T19" fmla="*/ 320146 h 951"/>
              <a:gd name="T20" fmla="*/ 0 w 766"/>
              <a:gd name="T21" fmla="*/ 249237 h 951"/>
              <a:gd name="T22" fmla="*/ 531 w 766"/>
              <a:gd name="T23" fmla="*/ 169862 h 951"/>
              <a:gd name="T24" fmla="*/ 531 w 766"/>
              <a:gd name="T25" fmla="*/ 100542 h 951"/>
              <a:gd name="T26" fmla="*/ 1061 w 766"/>
              <a:gd name="T27" fmla="*/ 53975 h 951"/>
              <a:gd name="T28" fmla="*/ 4244 w 766"/>
              <a:gd name="T29" fmla="*/ 41804 h 951"/>
              <a:gd name="T30" fmla="*/ 10611 w 766"/>
              <a:gd name="T31" fmla="*/ 29104 h 951"/>
              <a:gd name="T32" fmla="*/ 19100 w 766"/>
              <a:gd name="T33" fmla="*/ 19050 h 951"/>
              <a:gd name="T34" fmla="*/ 29180 w 766"/>
              <a:gd name="T35" fmla="*/ 11642 h 951"/>
              <a:gd name="T36" fmla="*/ 41913 w 766"/>
              <a:gd name="T37" fmla="*/ 6879 h 951"/>
              <a:gd name="T38" fmla="*/ 326818 w 766"/>
              <a:gd name="T39" fmla="*/ 0 h 951"/>
              <a:gd name="T40" fmla="*/ 333184 w 766"/>
              <a:gd name="T41" fmla="*/ 0 h 951"/>
              <a:gd name="T42" fmla="*/ 337959 w 766"/>
              <a:gd name="T43" fmla="*/ 1058 h 951"/>
              <a:gd name="T44" fmla="*/ 342734 w 766"/>
              <a:gd name="T45" fmla="*/ 3175 h 951"/>
              <a:gd name="T46" fmla="*/ 348040 w 766"/>
              <a:gd name="T47" fmla="*/ 6350 h 951"/>
              <a:gd name="T48" fmla="*/ 358120 w 766"/>
              <a:gd name="T49" fmla="*/ 14817 h 951"/>
              <a:gd name="T50" fmla="*/ 363426 w 766"/>
              <a:gd name="T51" fmla="*/ 24871 h 951"/>
              <a:gd name="T52" fmla="*/ 365017 w 766"/>
              <a:gd name="T53" fmla="*/ 37042 h 951"/>
              <a:gd name="T54" fmla="*/ 362895 w 766"/>
              <a:gd name="T55" fmla="*/ 49742 h 951"/>
              <a:gd name="T56" fmla="*/ 363426 w 766"/>
              <a:gd name="T57" fmla="*/ 300566 h 951"/>
              <a:gd name="T58" fmla="*/ 355998 w 766"/>
              <a:gd name="T59" fmla="*/ 314325 h 951"/>
              <a:gd name="T60" fmla="*/ 348570 w 766"/>
              <a:gd name="T61" fmla="*/ 326496 h 951"/>
              <a:gd name="T62" fmla="*/ 342204 w 766"/>
              <a:gd name="T63" fmla="*/ 335491 h 951"/>
              <a:gd name="T64" fmla="*/ 335307 w 766"/>
              <a:gd name="T65" fmla="*/ 342371 h 951"/>
              <a:gd name="T66" fmla="*/ 327348 w 766"/>
              <a:gd name="T67" fmla="*/ 349779 h 951"/>
              <a:gd name="T68" fmla="*/ 374037 w 766"/>
              <a:gd name="T69" fmla="*/ 353483 h 951"/>
              <a:gd name="T70" fmla="*/ 352815 w 766"/>
              <a:gd name="T71" fmla="*/ 490008 h 951"/>
              <a:gd name="T72" fmla="*/ 261030 w 766"/>
              <a:gd name="T73" fmla="*/ 491595 h 951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w 766"/>
              <a:gd name="T112" fmla="*/ 0 h 951"/>
              <a:gd name="T113" fmla="*/ 766 w 766"/>
              <a:gd name="T114" fmla="*/ 951 h 951"/>
            </a:gdLst>
            <a:ahLst/>
            <a:cxnLst>
              <a:cxn ang="T74">
                <a:pos x="T0" y="T1"/>
              </a:cxn>
              <a:cxn ang="T75">
                <a:pos x="T2" y="T3"/>
              </a:cxn>
              <a:cxn ang="T76">
                <a:pos x="T4" y="T5"/>
              </a:cxn>
              <a:cxn ang="T77">
                <a:pos x="T6" y="T7"/>
              </a:cxn>
              <a:cxn ang="T78">
                <a:pos x="T8" y="T9"/>
              </a:cxn>
              <a:cxn ang="T79">
                <a:pos x="T10" y="T11"/>
              </a:cxn>
              <a:cxn ang="T80">
                <a:pos x="T12" y="T13"/>
              </a:cxn>
              <a:cxn ang="T81">
                <a:pos x="T14" y="T15"/>
              </a:cxn>
              <a:cxn ang="T82">
                <a:pos x="T16" y="T17"/>
              </a:cxn>
              <a:cxn ang="T83">
                <a:pos x="T18" y="T19"/>
              </a:cxn>
              <a:cxn ang="T84">
                <a:pos x="T20" y="T21"/>
              </a:cxn>
              <a:cxn ang="T85">
                <a:pos x="T22" y="T23"/>
              </a:cxn>
              <a:cxn ang="T86">
                <a:pos x="T24" y="T25"/>
              </a:cxn>
              <a:cxn ang="T87">
                <a:pos x="T26" y="T27"/>
              </a:cxn>
              <a:cxn ang="T88">
                <a:pos x="T28" y="T29"/>
              </a:cxn>
              <a:cxn ang="T89">
                <a:pos x="T30" y="T31"/>
              </a:cxn>
              <a:cxn ang="T90">
                <a:pos x="T32" y="T33"/>
              </a:cxn>
              <a:cxn ang="T91">
                <a:pos x="T34" y="T35"/>
              </a:cxn>
              <a:cxn ang="T92">
                <a:pos x="T36" y="T37"/>
              </a:cxn>
              <a:cxn ang="T93">
                <a:pos x="T38" y="T39"/>
              </a:cxn>
              <a:cxn ang="T94">
                <a:pos x="T40" y="T41"/>
              </a:cxn>
              <a:cxn ang="T95">
                <a:pos x="T42" y="T43"/>
              </a:cxn>
              <a:cxn ang="T96">
                <a:pos x="T44" y="T45"/>
              </a:cxn>
              <a:cxn ang="T97">
                <a:pos x="T46" y="T47"/>
              </a:cxn>
              <a:cxn ang="T98">
                <a:pos x="T48" y="T49"/>
              </a:cxn>
              <a:cxn ang="T99">
                <a:pos x="T50" y="T51"/>
              </a:cxn>
              <a:cxn ang="T100">
                <a:pos x="T52" y="T53"/>
              </a:cxn>
              <a:cxn ang="T101">
                <a:pos x="T54" y="T55"/>
              </a:cxn>
              <a:cxn ang="T102">
                <a:pos x="T56" y="T57"/>
              </a:cxn>
              <a:cxn ang="T103">
                <a:pos x="T58" y="T59"/>
              </a:cxn>
              <a:cxn ang="T104">
                <a:pos x="T60" y="T61"/>
              </a:cxn>
              <a:cxn ang="T105">
                <a:pos x="T62" y="T63"/>
              </a:cxn>
              <a:cxn ang="T106">
                <a:pos x="T64" y="T65"/>
              </a:cxn>
              <a:cxn ang="T107">
                <a:pos x="T66" y="T67"/>
              </a:cxn>
              <a:cxn ang="T108">
                <a:pos x="T68" y="T69"/>
              </a:cxn>
              <a:cxn ang="T109">
                <a:pos x="T70" y="T71"/>
              </a:cxn>
              <a:cxn ang="T110">
                <a:pos x="T72" y="T73"/>
              </a:cxn>
            </a:cxnLst>
            <a:rect l="T111" t="T112" r="T113" b="T114"/>
            <a:pathLst>
              <a:path w="766" h="951">
                <a:moveTo>
                  <a:pt x="265" y="951"/>
                </a:moveTo>
                <a:lnTo>
                  <a:pt x="279" y="886"/>
                </a:lnTo>
                <a:lnTo>
                  <a:pt x="102" y="745"/>
                </a:lnTo>
                <a:lnTo>
                  <a:pt x="92" y="743"/>
                </a:lnTo>
                <a:lnTo>
                  <a:pt x="84" y="741"/>
                </a:lnTo>
                <a:lnTo>
                  <a:pt x="77" y="739"/>
                </a:lnTo>
                <a:lnTo>
                  <a:pt x="71" y="736"/>
                </a:lnTo>
                <a:lnTo>
                  <a:pt x="64" y="733"/>
                </a:lnTo>
                <a:lnTo>
                  <a:pt x="57" y="730"/>
                </a:lnTo>
                <a:lnTo>
                  <a:pt x="50" y="725"/>
                </a:lnTo>
                <a:lnTo>
                  <a:pt x="42" y="721"/>
                </a:lnTo>
                <a:lnTo>
                  <a:pt x="35" y="716"/>
                </a:lnTo>
                <a:lnTo>
                  <a:pt x="29" y="713"/>
                </a:lnTo>
                <a:lnTo>
                  <a:pt x="24" y="708"/>
                </a:lnTo>
                <a:lnTo>
                  <a:pt x="19" y="704"/>
                </a:lnTo>
                <a:lnTo>
                  <a:pt x="14" y="699"/>
                </a:lnTo>
                <a:lnTo>
                  <a:pt x="10" y="694"/>
                </a:lnTo>
                <a:lnTo>
                  <a:pt x="4" y="689"/>
                </a:lnTo>
                <a:lnTo>
                  <a:pt x="0" y="682"/>
                </a:lnTo>
                <a:lnTo>
                  <a:pt x="0" y="605"/>
                </a:lnTo>
                <a:lnTo>
                  <a:pt x="0" y="539"/>
                </a:lnTo>
                <a:lnTo>
                  <a:pt x="0" y="471"/>
                </a:lnTo>
                <a:lnTo>
                  <a:pt x="0" y="395"/>
                </a:lnTo>
                <a:lnTo>
                  <a:pt x="1" y="321"/>
                </a:lnTo>
                <a:lnTo>
                  <a:pt x="1" y="256"/>
                </a:lnTo>
                <a:lnTo>
                  <a:pt x="1" y="190"/>
                </a:lnTo>
                <a:lnTo>
                  <a:pt x="2" y="116"/>
                </a:lnTo>
                <a:lnTo>
                  <a:pt x="2" y="102"/>
                </a:lnTo>
                <a:lnTo>
                  <a:pt x="4" y="91"/>
                </a:lnTo>
                <a:lnTo>
                  <a:pt x="8" y="79"/>
                </a:lnTo>
                <a:lnTo>
                  <a:pt x="13" y="67"/>
                </a:lnTo>
                <a:lnTo>
                  <a:pt x="20" y="55"/>
                </a:lnTo>
                <a:lnTo>
                  <a:pt x="27" y="45"/>
                </a:lnTo>
                <a:lnTo>
                  <a:pt x="36" y="36"/>
                </a:lnTo>
                <a:lnTo>
                  <a:pt x="45" y="28"/>
                </a:lnTo>
                <a:lnTo>
                  <a:pt x="55" y="22"/>
                </a:lnTo>
                <a:lnTo>
                  <a:pt x="66" y="16"/>
                </a:lnTo>
                <a:lnTo>
                  <a:pt x="79" y="13"/>
                </a:lnTo>
                <a:lnTo>
                  <a:pt x="91" y="10"/>
                </a:lnTo>
                <a:lnTo>
                  <a:pt x="616" y="0"/>
                </a:lnTo>
                <a:lnTo>
                  <a:pt x="622" y="0"/>
                </a:lnTo>
                <a:lnTo>
                  <a:pt x="628" y="0"/>
                </a:lnTo>
                <a:lnTo>
                  <a:pt x="632" y="1"/>
                </a:lnTo>
                <a:lnTo>
                  <a:pt x="637" y="2"/>
                </a:lnTo>
                <a:lnTo>
                  <a:pt x="641" y="4"/>
                </a:lnTo>
                <a:lnTo>
                  <a:pt x="646" y="6"/>
                </a:lnTo>
                <a:lnTo>
                  <a:pt x="652" y="8"/>
                </a:lnTo>
                <a:lnTo>
                  <a:pt x="656" y="12"/>
                </a:lnTo>
                <a:lnTo>
                  <a:pt x="667" y="20"/>
                </a:lnTo>
                <a:lnTo>
                  <a:pt x="675" y="28"/>
                </a:lnTo>
                <a:lnTo>
                  <a:pt x="680" y="37"/>
                </a:lnTo>
                <a:lnTo>
                  <a:pt x="685" y="47"/>
                </a:lnTo>
                <a:lnTo>
                  <a:pt x="687" y="59"/>
                </a:lnTo>
                <a:lnTo>
                  <a:pt x="688" y="70"/>
                </a:lnTo>
                <a:lnTo>
                  <a:pt x="687" y="83"/>
                </a:lnTo>
                <a:lnTo>
                  <a:pt x="684" y="94"/>
                </a:lnTo>
                <a:lnTo>
                  <a:pt x="691" y="552"/>
                </a:lnTo>
                <a:lnTo>
                  <a:pt x="685" y="568"/>
                </a:lnTo>
                <a:lnTo>
                  <a:pt x="679" y="581"/>
                </a:lnTo>
                <a:lnTo>
                  <a:pt x="671" y="594"/>
                </a:lnTo>
                <a:lnTo>
                  <a:pt x="663" y="607"/>
                </a:lnTo>
                <a:lnTo>
                  <a:pt x="657" y="617"/>
                </a:lnTo>
                <a:lnTo>
                  <a:pt x="650" y="626"/>
                </a:lnTo>
                <a:lnTo>
                  <a:pt x="645" y="634"/>
                </a:lnTo>
                <a:lnTo>
                  <a:pt x="639" y="641"/>
                </a:lnTo>
                <a:lnTo>
                  <a:pt x="632" y="647"/>
                </a:lnTo>
                <a:lnTo>
                  <a:pt x="625" y="654"/>
                </a:lnTo>
                <a:lnTo>
                  <a:pt x="617" y="661"/>
                </a:lnTo>
                <a:lnTo>
                  <a:pt x="608" y="669"/>
                </a:lnTo>
                <a:lnTo>
                  <a:pt x="705" y="668"/>
                </a:lnTo>
                <a:lnTo>
                  <a:pt x="766" y="717"/>
                </a:lnTo>
                <a:lnTo>
                  <a:pt x="665" y="926"/>
                </a:lnTo>
                <a:lnTo>
                  <a:pt x="550" y="867"/>
                </a:lnTo>
                <a:lnTo>
                  <a:pt x="492" y="929"/>
                </a:lnTo>
                <a:lnTo>
                  <a:pt x="265" y="951"/>
                </a:lnTo>
                <a:close/>
              </a:path>
            </a:pathLst>
          </a:custGeom>
          <a:solidFill>
            <a:srgbClr val="E0E0E5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56" name="Freeform 12"/>
          <p:cNvSpPr>
            <a:spLocks/>
          </p:cNvSpPr>
          <p:nvPr/>
        </p:nvSpPr>
        <p:spPr bwMode="auto">
          <a:xfrm>
            <a:off x="8308975" y="555625"/>
            <a:ext cx="206375" cy="249238"/>
          </a:xfrm>
          <a:custGeom>
            <a:avLst/>
            <a:gdLst>
              <a:gd name="T0" fmla="*/ 10638 w 388"/>
              <a:gd name="T1" fmla="*/ 173199 h 472"/>
              <a:gd name="T2" fmla="*/ 0 w 388"/>
              <a:gd name="T3" fmla="*/ 22706 h 472"/>
              <a:gd name="T4" fmla="*/ 2128 w 388"/>
              <a:gd name="T5" fmla="*/ 19010 h 472"/>
              <a:gd name="T6" fmla="*/ 5319 w 388"/>
              <a:gd name="T7" fmla="*/ 16369 h 472"/>
              <a:gd name="T8" fmla="*/ 9042 w 388"/>
              <a:gd name="T9" fmla="*/ 13729 h 472"/>
              <a:gd name="T10" fmla="*/ 12765 w 388"/>
              <a:gd name="T11" fmla="*/ 12145 h 472"/>
              <a:gd name="T12" fmla="*/ 17021 w 388"/>
              <a:gd name="T13" fmla="*/ 11089 h 472"/>
              <a:gd name="T14" fmla="*/ 21276 w 388"/>
              <a:gd name="T15" fmla="*/ 10033 h 472"/>
              <a:gd name="T16" fmla="*/ 26063 w 388"/>
              <a:gd name="T17" fmla="*/ 9505 h 472"/>
              <a:gd name="T18" fmla="*/ 30850 w 388"/>
              <a:gd name="T19" fmla="*/ 8977 h 472"/>
              <a:gd name="T20" fmla="*/ 82444 w 388"/>
              <a:gd name="T21" fmla="*/ 8977 h 472"/>
              <a:gd name="T22" fmla="*/ 91486 w 388"/>
              <a:gd name="T23" fmla="*/ 6865 h 472"/>
              <a:gd name="T24" fmla="*/ 99996 w 388"/>
              <a:gd name="T25" fmla="*/ 5280 h 472"/>
              <a:gd name="T26" fmla="*/ 107975 w 388"/>
              <a:gd name="T27" fmla="*/ 3168 h 472"/>
              <a:gd name="T28" fmla="*/ 114889 w 388"/>
              <a:gd name="T29" fmla="*/ 2112 h 472"/>
              <a:gd name="T30" fmla="*/ 122868 w 388"/>
              <a:gd name="T31" fmla="*/ 1056 h 472"/>
              <a:gd name="T32" fmla="*/ 130846 w 388"/>
              <a:gd name="T33" fmla="*/ 528 h 472"/>
              <a:gd name="T34" fmla="*/ 139356 w 388"/>
              <a:gd name="T35" fmla="*/ 0 h 472"/>
              <a:gd name="T36" fmla="*/ 149462 w 388"/>
              <a:gd name="T37" fmla="*/ 0 h 472"/>
              <a:gd name="T38" fmla="*/ 160100 w 388"/>
              <a:gd name="T39" fmla="*/ 1056 h 472"/>
              <a:gd name="T40" fmla="*/ 170738 w 388"/>
              <a:gd name="T41" fmla="*/ 3168 h 472"/>
              <a:gd name="T42" fmla="*/ 180312 w 388"/>
              <a:gd name="T43" fmla="*/ 8449 h 472"/>
              <a:gd name="T44" fmla="*/ 188291 w 388"/>
              <a:gd name="T45" fmla="*/ 14257 h 472"/>
              <a:gd name="T46" fmla="*/ 195737 w 388"/>
              <a:gd name="T47" fmla="*/ 22178 h 472"/>
              <a:gd name="T48" fmla="*/ 201056 w 388"/>
              <a:gd name="T49" fmla="*/ 30627 h 472"/>
              <a:gd name="T50" fmla="*/ 204779 w 388"/>
              <a:gd name="T51" fmla="*/ 41188 h 472"/>
              <a:gd name="T52" fmla="*/ 206375 w 388"/>
              <a:gd name="T53" fmla="*/ 51749 h 472"/>
              <a:gd name="T54" fmla="*/ 206375 w 388"/>
              <a:gd name="T55" fmla="*/ 80263 h 472"/>
              <a:gd name="T56" fmla="*/ 206375 w 388"/>
              <a:gd name="T57" fmla="*/ 105081 h 472"/>
              <a:gd name="T58" fmla="*/ 206375 w 388"/>
              <a:gd name="T59" fmla="*/ 130428 h 472"/>
              <a:gd name="T60" fmla="*/ 206375 w 388"/>
              <a:gd name="T61" fmla="*/ 158942 h 472"/>
              <a:gd name="T62" fmla="*/ 205311 w 388"/>
              <a:gd name="T63" fmla="*/ 179008 h 472"/>
              <a:gd name="T64" fmla="*/ 203716 w 388"/>
              <a:gd name="T65" fmla="*/ 196433 h 472"/>
              <a:gd name="T66" fmla="*/ 201056 w 388"/>
              <a:gd name="T67" fmla="*/ 214387 h 472"/>
              <a:gd name="T68" fmla="*/ 199992 w 388"/>
              <a:gd name="T69" fmla="*/ 234453 h 472"/>
              <a:gd name="T70" fmla="*/ 91486 w 388"/>
              <a:gd name="T71" fmla="*/ 249238 h 472"/>
              <a:gd name="T72" fmla="*/ 90954 w 388"/>
              <a:gd name="T73" fmla="*/ 242901 h 472"/>
              <a:gd name="T74" fmla="*/ 90954 w 388"/>
              <a:gd name="T75" fmla="*/ 238149 h 472"/>
              <a:gd name="T76" fmla="*/ 90954 w 388"/>
              <a:gd name="T77" fmla="*/ 233397 h 472"/>
              <a:gd name="T78" fmla="*/ 91486 w 388"/>
              <a:gd name="T79" fmla="*/ 227060 h 472"/>
              <a:gd name="T80" fmla="*/ 84571 w 388"/>
              <a:gd name="T81" fmla="*/ 226532 h 472"/>
              <a:gd name="T82" fmla="*/ 77657 w 388"/>
              <a:gd name="T83" fmla="*/ 226004 h 472"/>
              <a:gd name="T84" fmla="*/ 71274 w 388"/>
              <a:gd name="T85" fmla="*/ 226004 h 472"/>
              <a:gd name="T86" fmla="*/ 64891 w 388"/>
              <a:gd name="T87" fmla="*/ 226532 h 472"/>
              <a:gd name="T88" fmla="*/ 59040 w 388"/>
              <a:gd name="T89" fmla="*/ 226532 h 472"/>
              <a:gd name="T90" fmla="*/ 53189 w 388"/>
              <a:gd name="T91" fmla="*/ 226004 h 472"/>
              <a:gd name="T92" fmla="*/ 46807 w 388"/>
              <a:gd name="T93" fmla="*/ 224420 h 472"/>
              <a:gd name="T94" fmla="*/ 39892 w 388"/>
              <a:gd name="T95" fmla="*/ 221780 h 472"/>
              <a:gd name="T96" fmla="*/ 33509 w 388"/>
              <a:gd name="T97" fmla="*/ 217555 h 472"/>
              <a:gd name="T98" fmla="*/ 28190 w 388"/>
              <a:gd name="T99" fmla="*/ 212803 h 472"/>
              <a:gd name="T100" fmla="*/ 23403 w 388"/>
              <a:gd name="T101" fmla="*/ 208050 h 472"/>
              <a:gd name="T102" fmla="*/ 20212 w 388"/>
              <a:gd name="T103" fmla="*/ 201714 h 472"/>
              <a:gd name="T104" fmla="*/ 17021 w 388"/>
              <a:gd name="T105" fmla="*/ 195905 h 472"/>
              <a:gd name="T106" fmla="*/ 14361 w 388"/>
              <a:gd name="T107" fmla="*/ 188513 h 472"/>
              <a:gd name="T108" fmla="*/ 12765 w 388"/>
              <a:gd name="T109" fmla="*/ 181120 h 472"/>
              <a:gd name="T110" fmla="*/ 10638 w 388"/>
              <a:gd name="T111" fmla="*/ 173199 h 472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  <a:gd name="T141" fmla="*/ 0 60000 65536"/>
              <a:gd name="T142" fmla="*/ 0 60000 65536"/>
              <a:gd name="T143" fmla="*/ 0 60000 65536"/>
              <a:gd name="T144" fmla="*/ 0 60000 65536"/>
              <a:gd name="T145" fmla="*/ 0 60000 65536"/>
              <a:gd name="T146" fmla="*/ 0 60000 65536"/>
              <a:gd name="T147" fmla="*/ 0 60000 65536"/>
              <a:gd name="T148" fmla="*/ 0 60000 65536"/>
              <a:gd name="T149" fmla="*/ 0 60000 65536"/>
              <a:gd name="T150" fmla="*/ 0 60000 65536"/>
              <a:gd name="T151" fmla="*/ 0 60000 65536"/>
              <a:gd name="T152" fmla="*/ 0 60000 65536"/>
              <a:gd name="T153" fmla="*/ 0 60000 65536"/>
              <a:gd name="T154" fmla="*/ 0 60000 65536"/>
              <a:gd name="T155" fmla="*/ 0 60000 65536"/>
              <a:gd name="T156" fmla="*/ 0 60000 65536"/>
              <a:gd name="T157" fmla="*/ 0 60000 65536"/>
              <a:gd name="T158" fmla="*/ 0 60000 65536"/>
              <a:gd name="T159" fmla="*/ 0 60000 65536"/>
              <a:gd name="T160" fmla="*/ 0 60000 65536"/>
              <a:gd name="T161" fmla="*/ 0 60000 65536"/>
              <a:gd name="T162" fmla="*/ 0 60000 65536"/>
              <a:gd name="T163" fmla="*/ 0 60000 65536"/>
              <a:gd name="T164" fmla="*/ 0 60000 65536"/>
              <a:gd name="T165" fmla="*/ 0 60000 65536"/>
              <a:gd name="T166" fmla="*/ 0 60000 65536"/>
              <a:gd name="T167" fmla="*/ 0 60000 65536"/>
              <a:gd name="T168" fmla="*/ 0 w 388"/>
              <a:gd name="T169" fmla="*/ 0 h 472"/>
              <a:gd name="T170" fmla="*/ 388 w 388"/>
              <a:gd name="T171" fmla="*/ 472 h 472"/>
            </a:gdLst>
            <a:ahLst/>
            <a:cxnLst>
              <a:cxn ang="T112">
                <a:pos x="T0" y="T1"/>
              </a:cxn>
              <a:cxn ang="T113">
                <a:pos x="T2" y="T3"/>
              </a:cxn>
              <a:cxn ang="T114">
                <a:pos x="T4" y="T5"/>
              </a:cxn>
              <a:cxn ang="T115">
                <a:pos x="T6" y="T7"/>
              </a:cxn>
              <a:cxn ang="T116">
                <a:pos x="T8" y="T9"/>
              </a:cxn>
              <a:cxn ang="T117">
                <a:pos x="T10" y="T11"/>
              </a:cxn>
              <a:cxn ang="T118">
                <a:pos x="T12" y="T13"/>
              </a:cxn>
              <a:cxn ang="T119">
                <a:pos x="T14" y="T15"/>
              </a:cxn>
              <a:cxn ang="T120">
                <a:pos x="T16" y="T17"/>
              </a:cxn>
              <a:cxn ang="T121">
                <a:pos x="T18" y="T19"/>
              </a:cxn>
              <a:cxn ang="T122">
                <a:pos x="T20" y="T21"/>
              </a:cxn>
              <a:cxn ang="T123">
                <a:pos x="T22" y="T23"/>
              </a:cxn>
              <a:cxn ang="T124">
                <a:pos x="T24" y="T25"/>
              </a:cxn>
              <a:cxn ang="T125">
                <a:pos x="T26" y="T27"/>
              </a:cxn>
              <a:cxn ang="T126">
                <a:pos x="T28" y="T29"/>
              </a:cxn>
              <a:cxn ang="T127">
                <a:pos x="T30" y="T31"/>
              </a:cxn>
              <a:cxn ang="T128">
                <a:pos x="T32" y="T33"/>
              </a:cxn>
              <a:cxn ang="T129">
                <a:pos x="T34" y="T35"/>
              </a:cxn>
              <a:cxn ang="T130">
                <a:pos x="T36" y="T37"/>
              </a:cxn>
              <a:cxn ang="T131">
                <a:pos x="T38" y="T39"/>
              </a:cxn>
              <a:cxn ang="T132">
                <a:pos x="T40" y="T41"/>
              </a:cxn>
              <a:cxn ang="T133">
                <a:pos x="T42" y="T43"/>
              </a:cxn>
              <a:cxn ang="T134">
                <a:pos x="T44" y="T45"/>
              </a:cxn>
              <a:cxn ang="T135">
                <a:pos x="T46" y="T47"/>
              </a:cxn>
              <a:cxn ang="T136">
                <a:pos x="T48" y="T49"/>
              </a:cxn>
              <a:cxn ang="T137">
                <a:pos x="T50" y="T51"/>
              </a:cxn>
              <a:cxn ang="T138">
                <a:pos x="T52" y="T53"/>
              </a:cxn>
              <a:cxn ang="T139">
                <a:pos x="T54" y="T55"/>
              </a:cxn>
              <a:cxn ang="T140">
                <a:pos x="T56" y="T57"/>
              </a:cxn>
              <a:cxn ang="T141">
                <a:pos x="T58" y="T59"/>
              </a:cxn>
              <a:cxn ang="T142">
                <a:pos x="T60" y="T61"/>
              </a:cxn>
              <a:cxn ang="T143">
                <a:pos x="T62" y="T63"/>
              </a:cxn>
              <a:cxn ang="T144">
                <a:pos x="T64" y="T65"/>
              </a:cxn>
              <a:cxn ang="T145">
                <a:pos x="T66" y="T67"/>
              </a:cxn>
              <a:cxn ang="T146">
                <a:pos x="T68" y="T69"/>
              </a:cxn>
              <a:cxn ang="T147">
                <a:pos x="T70" y="T71"/>
              </a:cxn>
              <a:cxn ang="T148">
                <a:pos x="T72" y="T73"/>
              </a:cxn>
              <a:cxn ang="T149">
                <a:pos x="T74" y="T75"/>
              </a:cxn>
              <a:cxn ang="T150">
                <a:pos x="T76" y="T77"/>
              </a:cxn>
              <a:cxn ang="T151">
                <a:pos x="T78" y="T79"/>
              </a:cxn>
              <a:cxn ang="T152">
                <a:pos x="T80" y="T81"/>
              </a:cxn>
              <a:cxn ang="T153">
                <a:pos x="T82" y="T83"/>
              </a:cxn>
              <a:cxn ang="T154">
                <a:pos x="T84" y="T85"/>
              </a:cxn>
              <a:cxn ang="T155">
                <a:pos x="T86" y="T87"/>
              </a:cxn>
              <a:cxn ang="T156">
                <a:pos x="T88" y="T89"/>
              </a:cxn>
              <a:cxn ang="T157">
                <a:pos x="T90" y="T91"/>
              </a:cxn>
              <a:cxn ang="T158">
                <a:pos x="T92" y="T93"/>
              </a:cxn>
              <a:cxn ang="T159">
                <a:pos x="T94" y="T95"/>
              </a:cxn>
              <a:cxn ang="T160">
                <a:pos x="T96" y="T97"/>
              </a:cxn>
              <a:cxn ang="T161">
                <a:pos x="T98" y="T99"/>
              </a:cxn>
              <a:cxn ang="T162">
                <a:pos x="T100" y="T101"/>
              </a:cxn>
              <a:cxn ang="T163">
                <a:pos x="T102" y="T103"/>
              </a:cxn>
              <a:cxn ang="T164">
                <a:pos x="T104" y="T105"/>
              </a:cxn>
              <a:cxn ang="T165">
                <a:pos x="T106" y="T107"/>
              </a:cxn>
              <a:cxn ang="T166">
                <a:pos x="T108" y="T109"/>
              </a:cxn>
              <a:cxn ang="T167">
                <a:pos x="T110" y="T111"/>
              </a:cxn>
            </a:cxnLst>
            <a:rect l="T168" t="T169" r="T170" b="T171"/>
            <a:pathLst>
              <a:path w="388" h="472">
                <a:moveTo>
                  <a:pt x="20" y="328"/>
                </a:moveTo>
                <a:lnTo>
                  <a:pt x="0" y="43"/>
                </a:lnTo>
                <a:lnTo>
                  <a:pt x="4" y="36"/>
                </a:lnTo>
                <a:lnTo>
                  <a:pt x="10" y="31"/>
                </a:lnTo>
                <a:lnTo>
                  <a:pt x="17" y="26"/>
                </a:lnTo>
                <a:lnTo>
                  <a:pt x="24" y="23"/>
                </a:lnTo>
                <a:lnTo>
                  <a:pt x="32" y="21"/>
                </a:lnTo>
                <a:lnTo>
                  <a:pt x="40" y="19"/>
                </a:lnTo>
                <a:lnTo>
                  <a:pt x="49" y="18"/>
                </a:lnTo>
                <a:lnTo>
                  <a:pt x="58" y="17"/>
                </a:lnTo>
                <a:lnTo>
                  <a:pt x="155" y="17"/>
                </a:lnTo>
                <a:lnTo>
                  <a:pt x="172" y="13"/>
                </a:lnTo>
                <a:lnTo>
                  <a:pt x="188" y="10"/>
                </a:lnTo>
                <a:lnTo>
                  <a:pt x="203" y="6"/>
                </a:lnTo>
                <a:lnTo>
                  <a:pt x="216" y="4"/>
                </a:lnTo>
                <a:lnTo>
                  <a:pt x="231" y="2"/>
                </a:lnTo>
                <a:lnTo>
                  <a:pt x="246" y="1"/>
                </a:lnTo>
                <a:lnTo>
                  <a:pt x="262" y="0"/>
                </a:lnTo>
                <a:lnTo>
                  <a:pt x="281" y="0"/>
                </a:lnTo>
                <a:lnTo>
                  <a:pt x="301" y="2"/>
                </a:lnTo>
                <a:lnTo>
                  <a:pt x="321" y="6"/>
                </a:lnTo>
                <a:lnTo>
                  <a:pt x="339" y="16"/>
                </a:lnTo>
                <a:lnTo>
                  <a:pt x="354" y="27"/>
                </a:lnTo>
                <a:lnTo>
                  <a:pt x="368" y="42"/>
                </a:lnTo>
                <a:lnTo>
                  <a:pt x="378" y="58"/>
                </a:lnTo>
                <a:lnTo>
                  <a:pt x="385" y="78"/>
                </a:lnTo>
                <a:lnTo>
                  <a:pt x="388" y="98"/>
                </a:lnTo>
                <a:lnTo>
                  <a:pt x="388" y="152"/>
                </a:lnTo>
                <a:lnTo>
                  <a:pt x="388" y="199"/>
                </a:lnTo>
                <a:lnTo>
                  <a:pt x="388" y="247"/>
                </a:lnTo>
                <a:lnTo>
                  <a:pt x="388" y="301"/>
                </a:lnTo>
                <a:lnTo>
                  <a:pt x="386" y="339"/>
                </a:lnTo>
                <a:lnTo>
                  <a:pt x="383" y="372"/>
                </a:lnTo>
                <a:lnTo>
                  <a:pt x="378" y="406"/>
                </a:lnTo>
                <a:lnTo>
                  <a:pt x="376" y="444"/>
                </a:lnTo>
                <a:lnTo>
                  <a:pt x="172" y="472"/>
                </a:lnTo>
                <a:lnTo>
                  <a:pt x="171" y="460"/>
                </a:lnTo>
                <a:lnTo>
                  <a:pt x="171" y="451"/>
                </a:lnTo>
                <a:lnTo>
                  <a:pt x="171" y="442"/>
                </a:lnTo>
                <a:lnTo>
                  <a:pt x="172" y="430"/>
                </a:lnTo>
                <a:lnTo>
                  <a:pt x="159" y="429"/>
                </a:lnTo>
                <a:lnTo>
                  <a:pt x="146" y="428"/>
                </a:lnTo>
                <a:lnTo>
                  <a:pt x="134" y="428"/>
                </a:lnTo>
                <a:lnTo>
                  <a:pt x="122" y="429"/>
                </a:lnTo>
                <a:lnTo>
                  <a:pt x="111" y="429"/>
                </a:lnTo>
                <a:lnTo>
                  <a:pt x="100" y="428"/>
                </a:lnTo>
                <a:lnTo>
                  <a:pt x="88" y="425"/>
                </a:lnTo>
                <a:lnTo>
                  <a:pt x="75" y="420"/>
                </a:lnTo>
                <a:lnTo>
                  <a:pt x="63" y="412"/>
                </a:lnTo>
                <a:lnTo>
                  <a:pt x="53" y="403"/>
                </a:lnTo>
                <a:lnTo>
                  <a:pt x="44" y="394"/>
                </a:lnTo>
                <a:lnTo>
                  <a:pt x="38" y="382"/>
                </a:lnTo>
                <a:lnTo>
                  <a:pt x="32" y="371"/>
                </a:lnTo>
                <a:lnTo>
                  <a:pt x="27" y="357"/>
                </a:lnTo>
                <a:lnTo>
                  <a:pt x="24" y="343"/>
                </a:lnTo>
                <a:lnTo>
                  <a:pt x="20" y="328"/>
                </a:lnTo>
                <a:close/>
              </a:path>
            </a:pathLst>
          </a:custGeom>
          <a:solidFill>
            <a:srgbClr val="2B284C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57" name="Freeform 13"/>
          <p:cNvSpPr>
            <a:spLocks/>
          </p:cNvSpPr>
          <p:nvPr/>
        </p:nvSpPr>
        <p:spPr bwMode="auto">
          <a:xfrm>
            <a:off x="8250238" y="565150"/>
            <a:ext cx="250825" cy="28575"/>
          </a:xfrm>
          <a:custGeom>
            <a:avLst/>
            <a:gdLst>
              <a:gd name="T0" fmla="*/ 0 w 474"/>
              <a:gd name="T1" fmla="*/ 28575 h 55"/>
              <a:gd name="T2" fmla="*/ 250825 w 474"/>
              <a:gd name="T3" fmla="*/ 15586 h 55"/>
              <a:gd name="T4" fmla="*/ 236008 w 474"/>
              <a:gd name="T5" fmla="*/ 0 h 55"/>
              <a:gd name="T6" fmla="*/ 16933 w 474"/>
              <a:gd name="T7" fmla="*/ 11950 h 55"/>
              <a:gd name="T8" fmla="*/ 0 w 474"/>
              <a:gd name="T9" fmla="*/ 28575 h 55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474"/>
              <a:gd name="T16" fmla="*/ 0 h 55"/>
              <a:gd name="T17" fmla="*/ 474 w 474"/>
              <a:gd name="T18" fmla="*/ 55 h 55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474" h="55">
                <a:moveTo>
                  <a:pt x="0" y="55"/>
                </a:moveTo>
                <a:lnTo>
                  <a:pt x="474" y="30"/>
                </a:lnTo>
                <a:lnTo>
                  <a:pt x="446" y="0"/>
                </a:lnTo>
                <a:lnTo>
                  <a:pt x="32" y="23"/>
                </a:lnTo>
                <a:lnTo>
                  <a:pt x="0" y="55"/>
                </a:lnTo>
                <a:close/>
              </a:path>
            </a:pathLst>
          </a:custGeom>
          <a:solidFill>
            <a:srgbClr val="999999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58" name="Freeform 14"/>
          <p:cNvSpPr>
            <a:spLocks/>
          </p:cNvSpPr>
          <p:nvPr/>
        </p:nvSpPr>
        <p:spPr bwMode="auto">
          <a:xfrm>
            <a:off x="8434388" y="722313"/>
            <a:ext cx="65087" cy="55562"/>
          </a:xfrm>
          <a:custGeom>
            <a:avLst/>
            <a:gdLst>
              <a:gd name="T0" fmla="*/ 0 w 123"/>
              <a:gd name="T1" fmla="*/ 11112 h 105"/>
              <a:gd name="T2" fmla="*/ 65087 w 123"/>
              <a:gd name="T3" fmla="*/ 0 h 105"/>
              <a:gd name="T4" fmla="*/ 65087 w 123"/>
              <a:gd name="T5" fmla="*/ 43920 h 105"/>
              <a:gd name="T6" fmla="*/ 0 w 123"/>
              <a:gd name="T7" fmla="*/ 55562 h 105"/>
              <a:gd name="T8" fmla="*/ 0 w 123"/>
              <a:gd name="T9" fmla="*/ 11112 h 105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123"/>
              <a:gd name="T16" fmla="*/ 0 h 105"/>
              <a:gd name="T17" fmla="*/ 123 w 123"/>
              <a:gd name="T18" fmla="*/ 105 h 105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123" h="105">
                <a:moveTo>
                  <a:pt x="0" y="21"/>
                </a:moveTo>
                <a:lnTo>
                  <a:pt x="123" y="0"/>
                </a:lnTo>
                <a:lnTo>
                  <a:pt x="123" y="83"/>
                </a:lnTo>
                <a:lnTo>
                  <a:pt x="0" y="105"/>
                </a:lnTo>
                <a:lnTo>
                  <a:pt x="0" y="21"/>
                </a:lnTo>
                <a:close/>
              </a:path>
            </a:pathLst>
          </a:custGeom>
          <a:solidFill>
            <a:srgbClr val="FF7FFF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59" name="Freeform 15"/>
          <p:cNvSpPr>
            <a:spLocks/>
          </p:cNvSpPr>
          <p:nvPr/>
        </p:nvSpPr>
        <p:spPr bwMode="auto">
          <a:xfrm>
            <a:off x="8318500" y="600075"/>
            <a:ext cx="133350" cy="133350"/>
          </a:xfrm>
          <a:custGeom>
            <a:avLst/>
            <a:gdLst>
              <a:gd name="T0" fmla="*/ 44274 w 253"/>
              <a:gd name="T1" fmla="*/ 6907 h 251"/>
              <a:gd name="T2" fmla="*/ 50599 w 253"/>
              <a:gd name="T3" fmla="*/ 11688 h 251"/>
              <a:gd name="T4" fmla="*/ 57978 w 253"/>
              <a:gd name="T5" fmla="*/ 12219 h 251"/>
              <a:gd name="T6" fmla="*/ 63249 w 253"/>
              <a:gd name="T7" fmla="*/ 8500 h 251"/>
              <a:gd name="T8" fmla="*/ 69047 w 253"/>
              <a:gd name="T9" fmla="*/ 4250 h 251"/>
              <a:gd name="T10" fmla="*/ 74318 w 253"/>
              <a:gd name="T11" fmla="*/ 1063 h 251"/>
              <a:gd name="T12" fmla="*/ 82224 w 253"/>
              <a:gd name="T13" fmla="*/ 0 h 251"/>
              <a:gd name="T14" fmla="*/ 90657 w 253"/>
              <a:gd name="T15" fmla="*/ 2125 h 251"/>
              <a:gd name="T16" fmla="*/ 96982 w 253"/>
              <a:gd name="T17" fmla="*/ 9563 h 251"/>
              <a:gd name="T18" fmla="*/ 105942 w 253"/>
              <a:gd name="T19" fmla="*/ 20188 h 251"/>
              <a:gd name="T20" fmla="*/ 115957 w 253"/>
              <a:gd name="T21" fmla="*/ 30283 h 251"/>
              <a:gd name="T22" fmla="*/ 123336 w 253"/>
              <a:gd name="T23" fmla="*/ 40377 h 251"/>
              <a:gd name="T24" fmla="*/ 123863 w 253"/>
              <a:gd name="T25" fmla="*/ 50471 h 251"/>
              <a:gd name="T26" fmla="*/ 121227 w 253"/>
              <a:gd name="T27" fmla="*/ 55784 h 251"/>
              <a:gd name="T28" fmla="*/ 122809 w 253"/>
              <a:gd name="T29" fmla="*/ 66409 h 251"/>
              <a:gd name="T30" fmla="*/ 131769 w 253"/>
              <a:gd name="T31" fmla="*/ 79691 h 251"/>
              <a:gd name="T32" fmla="*/ 131769 w 253"/>
              <a:gd name="T33" fmla="*/ 91911 h 251"/>
              <a:gd name="T34" fmla="*/ 123336 w 253"/>
              <a:gd name="T35" fmla="*/ 97755 h 251"/>
              <a:gd name="T36" fmla="*/ 115957 w 253"/>
              <a:gd name="T37" fmla="*/ 104130 h 251"/>
              <a:gd name="T38" fmla="*/ 109105 w 253"/>
              <a:gd name="T39" fmla="*/ 111036 h 251"/>
              <a:gd name="T40" fmla="*/ 102780 w 253"/>
              <a:gd name="T41" fmla="*/ 116880 h 251"/>
              <a:gd name="T42" fmla="*/ 94874 w 253"/>
              <a:gd name="T43" fmla="*/ 120068 h 251"/>
              <a:gd name="T44" fmla="*/ 86440 w 253"/>
              <a:gd name="T45" fmla="*/ 121131 h 251"/>
              <a:gd name="T46" fmla="*/ 80115 w 253"/>
              <a:gd name="T47" fmla="*/ 124850 h 251"/>
              <a:gd name="T48" fmla="*/ 74845 w 253"/>
              <a:gd name="T49" fmla="*/ 129100 h 251"/>
              <a:gd name="T50" fmla="*/ 69047 w 253"/>
              <a:gd name="T51" fmla="*/ 132819 h 251"/>
              <a:gd name="T52" fmla="*/ 64830 w 253"/>
              <a:gd name="T53" fmla="*/ 132287 h 251"/>
              <a:gd name="T54" fmla="*/ 64830 w 253"/>
              <a:gd name="T55" fmla="*/ 127506 h 251"/>
              <a:gd name="T56" fmla="*/ 59032 w 253"/>
              <a:gd name="T57" fmla="*/ 126975 h 251"/>
              <a:gd name="T58" fmla="*/ 53235 w 253"/>
              <a:gd name="T59" fmla="*/ 131225 h 251"/>
              <a:gd name="T60" fmla="*/ 44801 w 253"/>
              <a:gd name="T61" fmla="*/ 131225 h 251"/>
              <a:gd name="T62" fmla="*/ 38476 w 253"/>
              <a:gd name="T63" fmla="*/ 128037 h 251"/>
              <a:gd name="T64" fmla="*/ 33733 w 253"/>
              <a:gd name="T65" fmla="*/ 122193 h 251"/>
              <a:gd name="T66" fmla="*/ 29516 w 253"/>
              <a:gd name="T67" fmla="*/ 115287 h 251"/>
              <a:gd name="T68" fmla="*/ 23718 w 253"/>
              <a:gd name="T69" fmla="*/ 106786 h 251"/>
              <a:gd name="T70" fmla="*/ 14231 w 253"/>
              <a:gd name="T71" fmla="*/ 98817 h 251"/>
              <a:gd name="T72" fmla="*/ 5798 w 253"/>
              <a:gd name="T73" fmla="*/ 91379 h 251"/>
              <a:gd name="T74" fmla="*/ 527 w 253"/>
              <a:gd name="T75" fmla="*/ 82879 h 251"/>
              <a:gd name="T76" fmla="*/ 1581 w 253"/>
              <a:gd name="T77" fmla="*/ 72785 h 251"/>
              <a:gd name="T78" fmla="*/ 8960 w 253"/>
              <a:gd name="T79" fmla="*/ 66409 h 251"/>
              <a:gd name="T80" fmla="*/ 9487 w 253"/>
              <a:gd name="T81" fmla="*/ 55784 h 251"/>
              <a:gd name="T82" fmla="*/ 3162 w 253"/>
              <a:gd name="T83" fmla="*/ 43565 h 251"/>
              <a:gd name="T84" fmla="*/ 5271 w 253"/>
              <a:gd name="T85" fmla="*/ 32408 h 251"/>
              <a:gd name="T86" fmla="*/ 14231 w 253"/>
              <a:gd name="T87" fmla="*/ 22314 h 251"/>
              <a:gd name="T88" fmla="*/ 23191 w 253"/>
              <a:gd name="T89" fmla="*/ 12219 h 251"/>
              <a:gd name="T90" fmla="*/ 33206 w 253"/>
              <a:gd name="T91" fmla="*/ 6375 h 251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w 253"/>
              <a:gd name="T139" fmla="*/ 0 h 251"/>
              <a:gd name="T140" fmla="*/ 253 w 253"/>
              <a:gd name="T141" fmla="*/ 251 h 251"/>
            </a:gdLst>
            <a:ahLst/>
            <a:cxnLst>
              <a:cxn ang="T92">
                <a:pos x="T0" y="T1"/>
              </a:cxn>
              <a:cxn ang="T93">
                <a:pos x="T2" y="T3"/>
              </a:cxn>
              <a:cxn ang="T94">
                <a:pos x="T4" y="T5"/>
              </a:cxn>
              <a:cxn ang="T95">
                <a:pos x="T6" y="T7"/>
              </a:cxn>
              <a:cxn ang="T96">
                <a:pos x="T8" y="T9"/>
              </a:cxn>
              <a:cxn ang="T97">
                <a:pos x="T10" y="T11"/>
              </a:cxn>
              <a:cxn ang="T98">
                <a:pos x="T12" y="T13"/>
              </a:cxn>
              <a:cxn ang="T99">
                <a:pos x="T14" y="T15"/>
              </a:cxn>
              <a:cxn ang="T100">
                <a:pos x="T16" y="T17"/>
              </a:cxn>
              <a:cxn ang="T101">
                <a:pos x="T18" y="T19"/>
              </a:cxn>
              <a:cxn ang="T102">
                <a:pos x="T20" y="T21"/>
              </a:cxn>
              <a:cxn ang="T103">
                <a:pos x="T22" y="T23"/>
              </a:cxn>
              <a:cxn ang="T104">
                <a:pos x="T24" y="T25"/>
              </a:cxn>
              <a:cxn ang="T105">
                <a:pos x="T26" y="T27"/>
              </a:cxn>
              <a:cxn ang="T106">
                <a:pos x="T28" y="T29"/>
              </a:cxn>
              <a:cxn ang="T107">
                <a:pos x="T30" y="T31"/>
              </a:cxn>
              <a:cxn ang="T108">
                <a:pos x="T32" y="T33"/>
              </a:cxn>
              <a:cxn ang="T109">
                <a:pos x="T34" y="T35"/>
              </a:cxn>
              <a:cxn ang="T110">
                <a:pos x="T36" y="T37"/>
              </a:cxn>
              <a:cxn ang="T111">
                <a:pos x="T38" y="T39"/>
              </a:cxn>
              <a:cxn ang="T112">
                <a:pos x="T40" y="T41"/>
              </a:cxn>
              <a:cxn ang="T113">
                <a:pos x="T42" y="T43"/>
              </a:cxn>
              <a:cxn ang="T114">
                <a:pos x="T44" y="T45"/>
              </a:cxn>
              <a:cxn ang="T115">
                <a:pos x="T46" y="T47"/>
              </a:cxn>
              <a:cxn ang="T116">
                <a:pos x="T48" y="T49"/>
              </a:cxn>
              <a:cxn ang="T117">
                <a:pos x="T50" y="T51"/>
              </a:cxn>
              <a:cxn ang="T118">
                <a:pos x="T52" y="T53"/>
              </a:cxn>
              <a:cxn ang="T119">
                <a:pos x="T54" y="T55"/>
              </a:cxn>
              <a:cxn ang="T120">
                <a:pos x="T56" y="T57"/>
              </a:cxn>
              <a:cxn ang="T121">
                <a:pos x="T58" y="T59"/>
              </a:cxn>
              <a:cxn ang="T122">
                <a:pos x="T60" y="T61"/>
              </a:cxn>
              <a:cxn ang="T123">
                <a:pos x="T62" y="T63"/>
              </a:cxn>
              <a:cxn ang="T124">
                <a:pos x="T64" y="T65"/>
              </a:cxn>
              <a:cxn ang="T125">
                <a:pos x="T66" y="T67"/>
              </a:cxn>
              <a:cxn ang="T126">
                <a:pos x="T68" y="T69"/>
              </a:cxn>
              <a:cxn ang="T127">
                <a:pos x="T70" y="T71"/>
              </a:cxn>
              <a:cxn ang="T128">
                <a:pos x="T72" y="T73"/>
              </a:cxn>
              <a:cxn ang="T129">
                <a:pos x="T74" y="T75"/>
              </a:cxn>
              <a:cxn ang="T130">
                <a:pos x="T76" y="T77"/>
              </a:cxn>
              <a:cxn ang="T131">
                <a:pos x="T78" y="T79"/>
              </a:cxn>
              <a:cxn ang="T132">
                <a:pos x="T80" y="T81"/>
              </a:cxn>
              <a:cxn ang="T133">
                <a:pos x="T82" y="T83"/>
              </a:cxn>
              <a:cxn ang="T134">
                <a:pos x="T84" y="T85"/>
              </a:cxn>
              <a:cxn ang="T135">
                <a:pos x="T86" y="T87"/>
              </a:cxn>
              <a:cxn ang="T136">
                <a:pos x="T88" y="T89"/>
              </a:cxn>
              <a:cxn ang="T137">
                <a:pos x="T90" y="T91"/>
              </a:cxn>
            </a:cxnLst>
            <a:rect l="T138" t="T139" r="T140" b="T141"/>
            <a:pathLst>
              <a:path w="253" h="251">
                <a:moveTo>
                  <a:pt x="76" y="11"/>
                </a:moveTo>
                <a:lnTo>
                  <a:pt x="84" y="13"/>
                </a:lnTo>
                <a:lnTo>
                  <a:pt x="89" y="18"/>
                </a:lnTo>
                <a:lnTo>
                  <a:pt x="96" y="22"/>
                </a:lnTo>
                <a:lnTo>
                  <a:pt x="103" y="24"/>
                </a:lnTo>
                <a:lnTo>
                  <a:pt x="110" y="23"/>
                </a:lnTo>
                <a:lnTo>
                  <a:pt x="116" y="21"/>
                </a:lnTo>
                <a:lnTo>
                  <a:pt x="120" y="16"/>
                </a:lnTo>
                <a:lnTo>
                  <a:pt x="126" y="12"/>
                </a:lnTo>
                <a:lnTo>
                  <a:pt x="131" y="8"/>
                </a:lnTo>
                <a:lnTo>
                  <a:pt x="135" y="4"/>
                </a:lnTo>
                <a:lnTo>
                  <a:pt x="141" y="2"/>
                </a:lnTo>
                <a:lnTo>
                  <a:pt x="148" y="0"/>
                </a:lnTo>
                <a:lnTo>
                  <a:pt x="156" y="0"/>
                </a:lnTo>
                <a:lnTo>
                  <a:pt x="164" y="2"/>
                </a:lnTo>
                <a:lnTo>
                  <a:pt x="172" y="4"/>
                </a:lnTo>
                <a:lnTo>
                  <a:pt x="181" y="4"/>
                </a:lnTo>
                <a:lnTo>
                  <a:pt x="184" y="18"/>
                </a:lnTo>
                <a:lnTo>
                  <a:pt x="191" y="29"/>
                </a:lnTo>
                <a:lnTo>
                  <a:pt x="201" y="38"/>
                </a:lnTo>
                <a:lnTo>
                  <a:pt x="211" y="47"/>
                </a:lnTo>
                <a:lnTo>
                  <a:pt x="220" y="57"/>
                </a:lnTo>
                <a:lnTo>
                  <a:pt x="228" y="66"/>
                </a:lnTo>
                <a:lnTo>
                  <a:pt x="234" y="76"/>
                </a:lnTo>
                <a:lnTo>
                  <a:pt x="236" y="90"/>
                </a:lnTo>
                <a:lnTo>
                  <a:pt x="235" y="95"/>
                </a:lnTo>
                <a:lnTo>
                  <a:pt x="233" y="100"/>
                </a:lnTo>
                <a:lnTo>
                  <a:pt x="230" y="105"/>
                </a:lnTo>
                <a:lnTo>
                  <a:pt x="229" y="110"/>
                </a:lnTo>
                <a:lnTo>
                  <a:pt x="233" y="125"/>
                </a:lnTo>
                <a:lnTo>
                  <a:pt x="242" y="138"/>
                </a:lnTo>
                <a:lnTo>
                  <a:pt x="250" y="150"/>
                </a:lnTo>
                <a:lnTo>
                  <a:pt x="253" y="165"/>
                </a:lnTo>
                <a:lnTo>
                  <a:pt x="250" y="173"/>
                </a:lnTo>
                <a:lnTo>
                  <a:pt x="243" y="179"/>
                </a:lnTo>
                <a:lnTo>
                  <a:pt x="234" y="184"/>
                </a:lnTo>
                <a:lnTo>
                  <a:pt x="226" y="189"/>
                </a:lnTo>
                <a:lnTo>
                  <a:pt x="220" y="196"/>
                </a:lnTo>
                <a:lnTo>
                  <a:pt x="214" y="202"/>
                </a:lnTo>
                <a:lnTo>
                  <a:pt x="207" y="209"/>
                </a:lnTo>
                <a:lnTo>
                  <a:pt x="202" y="215"/>
                </a:lnTo>
                <a:lnTo>
                  <a:pt x="195" y="220"/>
                </a:lnTo>
                <a:lnTo>
                  <a:pt x="188" y="224"/>
                </a:lnTo>
                <a:lnTo>
                  <a:pt x="180" y="226"/>
                </a:lnTo>
                <a:lnTo>
                  <a:pt x="171" y="227"/>
                </a:lnTo>
                <a:lnTo>
                  <a:pt x="164" y="228"/>
                </a:lnTo>
                <a:lnTo>
                  <a:pt x="158" y="231"/>
                </a:lnTo>
                <a:lnTo>
                  <a:pt x="152" y="235"/>
                </a:lnTo>
                <a:lnTo>
                  <a:pt x="148" y="239"/>
                </a:lnTo>
                <a:lnTo>
                  <a:pt x="142" y="243"/>
                </a:lnTo>
                <a:lnTo>
                  <a:pt x="138" y="248"/>
                </a:lnTo>
                <a:lnTo>
                  <a:pt x="131" y="250"/>
                </a:lnTo>
                <a:lnTo>
                  <a:pt x="124" y="251"/>
                </a:lnTo>
                <a:lnTo>
                  <a:pt x="123" y="249"/>
                </a:lnTo>
                <a:lnTo>
                  <a:pt x="123" y="244"/>
                </a:lnTo>
                <a:lnTo>
                  <a:pt x="123" y="240"/>
                </a:lnTo>
                <a:lnTo>
                  <a:pt x="120" y="238"/>
                </a:lnTo>
                <a:lnTo>
                  <a:pt x="112" y="239"/>
                </a:lnTo>
                <a:lnTo>
                  <a:pt x="107" y="242"/>
                </a:lnTo>
                <a:lnTo>
                  <a:pt x="101" y="247"/>
                </a:lnTo>
                <a:lnTo>
                  <a:pt x="93" y="248"/>
                </a:lnTo>
                <a:lnTo>
                  <a:pt x="85" y="247"/>
                </a:lnTo>
                <a:lnTo>
                  <a:pt x="79" y="244"/>
                </a:lnTo>
                <a:lnTo>
                  <a:pt x="73" y="241"/>
                </a:lnTo>
                <a:lnTo>
                  <a:pt x="69" y="235"/>
                </a:lnTo>
                <a:lnTo>
                  <a:pt x="64" y="230"/>
                </a:lnTo>
                <a:lnTo>
                  <a:pt x="61" y="223"/>
                </a:lnTo>
                <a:lnTo>
                  <a:pt x="56" y="217"/>
                </a:lnTo>
                <a:lnTo>
                  <a:pt x="52" y="210"/>
                </a:lnTo>
                <a:lnTo>
                  <a:pt x="45" y="201"/>
                </a:lnTo>
                <a:lnTo>
                  <a:pt x="37" y="193"/>
                </a:lnTo>
                <a:lnTo>
                  <a:pt x="27" y="186"/>
                </a:lnTo>
                <a:lnTo>
                  <a:pt x="19" y="179"/>
                </a:lnTo>
                <a:lnTo>
                  <a:pt x="11" y="172"/>
                </a:lnTo>
                <a:lnTo>
                  <a:pt x="6" y="164"/>
                </a:lnTo>
                <a:lnTo>
                  <a:pt x="1" y="156"/>
                </a:lnTo>
                <a:lnTo>
                  <a:pt x="0" y="145"/>
                </a:lnTo>
                <a:lnTo>
                  <a:pt x="3" y="137"/>
                </a:lnTo>
                <a:lnTo>
                  <a:pt x="10" y="131"/>
                </a:lnTo>
                <a:lnTo>
                  <a:pt x="17" y="125"/>
                </a:lnTo>
                <a:lnTo>
                  <a:pt x="21" y="117"/>
                </a:lnTo>
                <a:lnTo>
                  <a:pt x="18" y="105"/>
                </a:lnTo>
                <a:lnTo>
                  <a:pt x="13" y="93"/>
                </a:lnTo>
                <a:lnTo>
                  <a:pt x="6" y="82"/>
                </a:lnTo>
                <a:lnTo>
                  <a:pt x="0" y="69"/>
                </a:lnTo>
                <a:lnTo>
                  <a:pt x="10" y="61"/>
                </a:lnTo>
                <a:lnTo>
                  <a:pt x="19" y="51"/>
                </a:lnTo>
                <a:lnTo>
                  <a:pt x="27" y="42"/>
                </a:lnTo>
                <a:lnTo>
                  <a:pt x="36" y="32"/>
                </a:lnTo>
                <a:lnTo>
                  <a:pt x="44" y="23"/>
                </a:lnTo>
                <a:lnTo>
                  <a:pt x="53" y="16"/>
                </a:lnTo>
                <a:lnTo>
                  <a:pt x="63" y="12"/>
                </a:lnTo>
                <a:lnTo>
                  <a:pt x="76" y="11"/>
                </a:lnTo>
                <a:close/>
              </a:path>
            </a:pathLst>
          </a:custGeom>
          <a:solidFill>
            <a:srgbClr val="FF2B3A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60" name="Freeform 16"/>
          <p:cNvSpPr>
            <a:spLocks/>
          </p:cNvSpPr>
          <p:nvPr/>
        </p:nvSpPr>
        <p:spPr bwMode="auto">
          <a:xfrm>
            <a:off x="8370888" y="1081088"/>
            <a:ext cx="376237" cy="377825"/>
          </a:xfrm>
          <a:custGeom>
            <a:avLst/>
            <a:gdLst>
              <a:gd name="T0" fmla="*/ 363537 w 711"/>
              <a:gd name="T1" fmla="*/ 114300 h 714"/>
              <a:gd name="T2" fmla="*/ 345545 w 711"/>
              <a:gd name="T3" fmla="*/ 124883 h 714"/>
              <a:gd name="T4" fmla="*/ 328083 w 711"/>
              <a:gd name="T5" fmla="*/ 133350 h 714"/>
              <a:gd name="T6" fmla="*/ 309562 w 711"/>
              <a:gd name="T7" fmla="*/ 138642 h 714"/>
              <a:gd name="T8" fmla="*/ 288925 w 711"/>
              <a:gd name="T9" fmla="*/ 141817 h 714"/>
              <a:gd name="T10" fmla="*/ 264054 w 711"/>
              <a:gd name="T11" fmla="*/ 141817 h 714"/>
              <a:gd name="T12" fmla="*/ 237596 w 711"/>
              <a:gd name="T13" fmla="*/ 135996 h 714"/>
              <a:gd name="T14" fmla="*/ 214312 w 711"/>
              <a:gd name="T15" fmla="*/ 125412 h 714"/>
              <a:gd name="T16" fmla="*/ 192087 w 711"/>
              <a:gd name="T17" fmla="*/ 113771 h 714"/>
              <a:gd name="T18" fmla="*/ 168275 w 711"/>
              <a:gd name="T19" fmla="*/ 104246 h 714"/>
              <a:gd name="T20" fmla="*/ 140758 w 711"/>
              <a:gd name="T21" fmla="*/ 100542 h 714"/>
              <a:gd name="T22" fmla="*/ 124883 w 711"/>
              <a:gd name="T23" fmla="*/ 120650 h 714"/>
              <a:gd name="T24" fmla="*/ 129116 w 711"/>
              <a:gd name="T25" fmla="*/ 140229 h 714"/>
              <a:gd name="T26" fmla="*/ 144991 w 711"/>
              <a:gd name="T27" fmla="*/ 150283 h 714"/>
              <a:gd name="T28" fmla="*/ 159808 w 711"/>
              <a:gd name="T29" fmla="*/ 163513 h 714"/>
              <a:gd name="T30" fmla="*/ 169862 w 711"/>
              <a:gd name="T31" fmla="*/ 179917 h 714"/>
              <a:gd name="T32" fmla="*/ 169862 w 711"/>
              <a:gd name="T33" fmla="*/ 259821 h 714"/>
              <a:gd name="T34" fmla="*/ 178858 w 711"/>
              <a:gd name="T35" fmla="*/ 329142 h 714"/>
              <a:gd name="T36" fmla="*/ 114300 w 711"/>
              <a:gd name="T37" fmla="*/ 349779 h 714"/>
              <a:gd name="T38" fmla="*/ 112712 w 711"/>
              <a:gd name="T39" fmla="*/ 375708 h 714"/>
              <a:gd name="T40" fmla="*/ 106362 w 711"/>
              <a:gd name="T41" fmla="*/ 377825 h 714"/>
              <a:gd name="T42" fmla="*/ 84667 w 711"/>
              <a:gd name="T43" fmla="*/ 376238 h 714"/>
              <a:gd name="T44" fmla="*/ 65087 w 711"/>
              <a:gd name="T45" fmla="*/ 373063 h 714"/>
              <a:gd name="T46" fmla="*/ 41275 w 711"/>
              <a:gd name="T47" fmla="*/ 368829 h 714"/>
              <a:gd name="T48" fmla="*/ 16404 w 711"/>
              <a:gd name="T49" fmla="*/ 359304 h 714"/>
              <a:gd name="T50" fmla="*/ 1058 w 711"/>
              <a:gd name="T51" fmla="*/ 341313 h 714"/>
              <a:gd name="T52" fmla="*/ 5292 w 711"/>
              <a:gd name="T53" fmla="*/ 320675 h 714"/>
              <a:gd name="T54" fmla="*/ 20637 w 711"/>
              <a:gd name="T55" fmla="*/ 306388 h 714"/>
              <a:gd name="T56" fmla="*/ 29633 w 711"/>
              <a:gd name="T57" fmla="*/ 292629 h 714"/>
              <a:gd name="T58" fmla="*/ 39158 w 711"/>
              <a:gd name="T59" fmla="*/ 279400 h 714"/>
              <a:gd name="T60" fmla="*/ 49212 w 711"/>
              <a:gd name="T61" fmla="*/ 268287 h 714"/>
              <a:gd name="T62" fmla="*/ 57679 w 711"/>
              <a:gd name="T63" fmla="*/ 260879 h 714"/>
              <a:gd name="T64" fmla="*/ 60854 w 711"/>
              <a:gd name="T65" fmla="*/ 250296 h 714"/>
              <a:gd name="T66" fmla="*/ 55562 w 711"/>
              <a:gd name="T67" fmla="*/ 227542 h 714"/>
              <a:gd name="T68" fmla="*/ 43921 w 711"/>
              <a:gd name="T69" fmla="*/ 207962 h 714"/>
              <a:gd name="T70" fmla="*/ 30692 w 711"/>
              <a:gd name="T71" fmla="*/ 166688 h 714"/>
              <a:gd name="T72" fmla="*/ 25400 w 711"/>
              <a:gd name="T73" fmla="*/ 91546 h 714"/>
              <a:gd name="T74" fmla="*/ 28575 w 711"/>
              <a:gd name="T75" fmla="*/ 69850 h 714"/>
              <a:gd name="T76" fmla="*/ 38629 w 711"/>
              <a:gd name="T77" fmla="*/ 51329 h 714"/>
              <a:gd name="T78" fmla="*/ 56621 w 711"/>
              <a:gd name="T79" fmla="*/ 39158 h 714"/>
              <a:gd name="T80" fmla="*/ 75142 w 711"/>
              <a:gd name="T81" fmla="*/ 34396 h 714"/>
              <a:gd name="T82" fmla="*/ 93662 w 711"/>
              <a:gd name="T83" fmla="*/ 31750 h 714"/>
              <a:gd name="T84" fmla="*/ 119062 w 711"/>
              <a:gd name="T85" fmla="*/ 22225 h 714"/>
              <a:gd name="T86" fmla="*/ 141287 w 711"/>
              <a:gd name="T87" fmla="*/ 7937 h 714"/>
              <a:gd name="T88" fmla="*/ 167746 w 711"/>
              <a:gd name="T89" fmla="*/ 0 h 714"/>
              <a:gd name="T90" fmla="*/ 188912 w 711"/>
              <a:gd name="T91" fmla="*/ 6879 h 714"/>
              <a:gd name="T92" fmla="*/ 207433 w 711"/>
              <a:gd name="T93" fmla="*/ 17992 h 714"/>
              <a:gd name="T94" fmla="*/ 226483 w 711"/>
              <a:gd name="T95" fmla="*/ 20638 h 714"/>
              <a:gd name="T96" fmla="*/ 238654 w 711"/>
              <a:gd name="T97" fmla="*/ 17463 h 714"/>
              <a:gd name="T98" fmla="*/ 250825 w 711"/>
              <a:gd name="T99" fmla="*/ 14287 h 714"/>
              <a:gd name="T100" fmla="*/ 267758 w 711"/>
              <a:gd name="T101" fmla="*/ 17992 h 714"/>
              <a:gd name="T102" fmla="*/ 280458 w 711"/>
              <a:gd name="T103" fmla="*/ 33867 h 714"/>
              <a:gd name="T104" fmla="*/ 294745 w 711"/>
              <a:gd name="T105" fmla="*/ 51329 h 714"/>
              <a:gd name="T106" fmla="*/ 324908 w 711"/>
              <a:gd name="T107" fmla="*/ 74613 h 714"/>
              <a:gd name="T108" fmla="*/ 353483 w 711"/>
              <a:gd name="T109" fmla="*/ 92075 h 714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  <a:gd name="T141" fmla="*/ 0 60000 65536"/>
              <a:gd name="T142" fmla="*/ 0 60000 65536"/>
              <a:gd name="T143" fmla="*/ 0 60000 65536"/>
              <a:gd name="T144" fmla="*/ 0 60000 65536"/>
              <a:gd name="T145" fmla="*/ 0 60000 65536"/>
              <a:gd name="T146" fmla="*/ 0 60000 65536"/>
              <a:gd name="T147" fmla="*/ 0 60000 65536"/>
              <a:gd name="T148" fmla="*/ 0 60000 65536"/>
              <a:gd name="T149" fmla="*/ 0 60000 65536"/>
              <a:gd name="T150" fmla="*/ 0 60000 65536"/>
              <a:gd name="T151" fmla="*/ 0 60000 65536"/>
              <a:gd name="T152" fmla="*/ 0 60000 65536"/>
              <a:gd name="T153" fmla="*/ 0 60000 65536"/>
              <a:gd name="T154" fmla="*/ 0 60000 65536"/>
              <a:gd name="T155" fmla="*/ 0 60000 65536"/>
              <a:gd name="T156" fmla="*/ 0 60000 65536"/>
              <a:gd name="T157" fmla="*/ 0 60000 65536"/>
              <a:gd name="T158" fmla="*/ 0 60000 65536"/>
              <a:gd name="T159" fmla="*/ 0 60000 65536"/>
              <a:gd name="T160" fmla="*/ 0 60000 65536"/>
              <a:gd name="T161" fmla="*/ 0 60000 65536"/>
              <a:gd name="T162" fmla="*/ 0 60000 65536"/>
              <a:gd name="T163" fmla="*/ 0 60000 65536"/>
              <a:gd name="T164" fmla="*/ 0 60000 65536"/>
              <a:gd name="T165" fmla="*/ 0 w 711"/>
              <a:gd name="T166" fmla="*/ 0 h 714"/>
              <a:gd name="T167" fmla="*/ 711 w 711"/>
              <a:gd name="T168" fmla="*/ 714 h 714"/>
            </a:gdLst>
            <a:ahLst/>
            <a:cxnLst>
              <a:cxn ang="T110">
                <a:pos x="T0" y="T1"/>
              </a:cxn>
              <a:cxn ang="T111">
                <a:pos x="T2" y="T3"/>
              </a:cxn>
              <a:cxn ang="T112">
                <a:pos x="T4" y="T5"/>
              </a:cxn>
              <a:cxn ang="T113">
                <a:pos x="T6" y="T7"/>
              </a:cxn>
              <a:cxn ang="T114">
                <a:pos x="T8" y="T9"/>
              </a:cxn>
              <a:cxn ang="T115">
                <a:pos x="T10" y="T11"/>
              </a:cxn>
              <a:cxn ang="T116">
                <a:pos x="T12" y="T13"/>
              </a:cxn>
              <a:cxn ang="T117">
                <a:pos x="T14" y="T15"/>
              </a:cxn>
              <a:cxn ang="T118">
                <a:pos x="T16" y="T17"/>
              </a:cxn>
              <a:cxn ang="T119">
                <a:pos x="T18" y="T19"/>
              </a:cxn>
              <a:cxn ang="T120">
                <a:pos x="T20" y="T21"/>
              </a:cxn>
              <a:cxn ang="T121">
                <a:pos x="T22" y="T23"/>
              </a:cxn>
              <a:cxn ang="T122">
                <a:pos x="T24" y="T25"/>
              </a:cxn>
              <a:cxn ang="T123">
                <a:pos x="T26" y="T27"/>
              </a:cxn>
              <a:cxn ang="T124">
                <a:pos x="T28" y="T29"/>
              </a:cxn>
              <a:cxn ang="T125">
                <a:pos x="T30" y="T31"/>
              </a:cxn>
              <a:cxn ang="T126">
                <a:pos x="T32" y="T33"/>
              </a:cxn>
              <a:cxn ang="T127">
                <a:pos x="T34" y="T35"/>
              </a:cxn>
              <a:cxn ang="T128">
                <a:pos x="T36" y="T37"/>
              </a:cxn>
              <a:cxn ang="T129">
                <a:pos x="T38" y="T39"/>
              </a:cxn>
              <a:cxn ang="T130">
                <a:pos x="T40" y="T41"/>
              </a:cxn>
              <a:cxn ang="T131">
                <a:pos x="T42" y="T43"/>
              </a:cxn>
              <a:cxn ang="T132">
                <a:pos x="T44" y="T45"/>
              </a:cxn>
              <a:cxn ang="T133">
                <a:pos x="T46" y="T47"/>
              </a:cxn>
              <a:cxn ang="T134">
                <a:pos x="T48" y="T49"/>
              </a:cxn>
              <a:cxn ang="T135">
                <a:pos x="T50" y="T51"/>
              </a:cxn>
              <a:cxn ang="T136">
                <a:pos x="T52" y="T53"/>
              </a:cxn>
              <a:cxn ang="T137">
                <a:pos x="T54" y="T55"/>
              </a:cxn>
              <a:cxn ang="T138">
                <a:pos x="T56" y="T57"/>
              </a:cxn>
              <a:cxn ang="T139">
                <a:pos x="T58" y="T59"/>
              </a:cxn>
              <a:cxn ang="T140">
                <a:pos x="T60" y="T61"/>
              </a:cxn>
              <a:cxn ang="T141">
                <a:pos x="T62" y="T63"/>
              </a:cxn>
              <a:cxn ang="T142">
                <a:pos x="T64" y="T65"/>
              </a:cxn>
              <a:cxn ang="T143">
                <a:pos x="T66" y="T67"/>
              </a:cxn>
              <a:cxn ang="T144">
                <a:pos x="T68" y="T69"/>
              </a:cxn>
              <a:cxn ang="T145">
                <a:pos x="T70" y="T71"/>
              </a:cxn>
              <a:cxn ang="T146">
                <a:pos x="T72" y="T73"/>
              </a:cxn>
              <a:cxn ang="T147">
                <a:pos x="T74" y="T75"/>
              </a:cxn>
              <a:cxn ang="T148">
                <a:pos x="T76" y="T77"/>
              </a:cxn>
              <a:cxn ang="T149">
                <a:pos x="T78" y="T79"/>
              </a:cxn>
              <a:cxn ang="T150">
                <a:pos x="T80" y="T81"/>
              </a:cxn>
              <a:cxn ang="T151">
                <a:pos x="T82" y="T83"/>
              </a:cxn>
              <a:cxn ang="T152">
                <a:pos x="T84" y="T85"/>
              </a:cxn>
              <a:cxn ang="T153">
                <a:pos x="T86" y="T87"/>
              </a:cxn>
              <a:cxn ang="T154">
                <a:pos x="T88" y="T89"/>
              </a:cxn>
              <a:cxn ang="T155">
                <a:pos x="T90" y="T91"/>
              </a:cxn>
              <a:cxn ang="T156">
                <a:pos x="T92" y="T93"/>
              </a:cxn>
              <a:cxn ang="T157">
                <a:pos x="T94" y="T95"/>
              </a:cxn>
              <a:cxn ang="T158">
                <a:pos x="T96" y="T97"/>
              </a:cxn>
              <a:cxn ang="T159">
                <a:pos x="T98" y="T99"/>
              </a:cxn>
              <a:cxn ang="T160">
                <a:pos x="T100" y="T101"/>
              </a:cxn>
              <a:cxn ang="T161">
                <a:pos x="T102" y="T103"/>
              </a:cxn>
              <a:cxn ang="T162">
                <a:pos x="T104" y="T105"/>
              </a:cxn>
              <a:cxn ang="T163">
                <a:pos x="T106" y="T107"/>
              </a:cxn>
              <a:cxn ang="T164">
                <a:pos x="T108" y="T109"/>
              </a:cxn>
            </a:cxnLst>
            <a:rect l="T165" t="T166" r="T167" b="T168"/>
            <a:pathLst>
              <a:path w="711" h="714">
                <a:moveTo>
                  <a:pt x="711" y="200"/>
                </a:moveTo>
                <a:lnTo>
                  <a:pt x="699" y="208"/>
                </a:lnTo>
                <a:lnTo>
                  <a:pt x="687" y="216"/>
                </a:lnTo>
                <a:lnTo>
                  <a:pt x="676" y="223"/>
                </a:lnTo>
                <a:lnTo>
                  <a:pt x="664" y="230"/>
                </a:lnTo>
                <a:lnTo>
                  <a:pt x="653" y="236"/>
                </a:lnTo>
                <a:lnTo>
                  <a:pt x="641" y="242"/>
                </a:lnTo>
                <a:lnTo>
                  <a:pt x="631" y="247"/>
                </a:lnTo>
                <a:lnTo>
                  <a:pt x="620" y="252"/>
                </a:lnTo>
                <a:lnTo>
                  <a:pt x="608" y="255"/>
                </a:lnTo>
                <a:lnTo>
                  <a:pt x="597" y="259"/>
                </a:lnTo>
                <a:lnTo>
                  <a:pt x="585" y="262"/>
                </a:lnTo>
                <a:lnTo>
                  <a:pt x="573" y="265"/>
                </a:lnTo>
                <a:lnTo>
                  <a:pt x="560" y="267"/>
                </a:lnTo>
                <a:lnTo>
                  <a:pt x="546" y="268"/>
                </a:lnTo>
                <a:lnTo>
                  <a:pt x="533" y="269"/>
                </a:lnTo>
                <a:lnTo>
                  <a:pt x="518" y="269"/>
                </a:lnTo>
                <a:lnTo>
                  <a:pt x="499" y="268"/>
                </a:lnTo>
                <a:lnTo>
                  <a:pt x="481" y="266"/>
                </a:lnTo>
                <a:lnTo>
                  <a:pt x="465" y="262"/>
                </a:lnTo>
                <a:lnTo>
                  <a:pt x="449" y="257"/>
                </a:lnTo>
                <a:lnTo>
                  <a:pt x="434" y="251"/>
                </a:lnTo>
                <a:lnTo>
                  <a:pt x="420" y="244"/>
                </a:lnTo>
                <a:lnTo>
                  <a:pt x="405" y="237"/>
                </a:lnTo>
                <a:lnTo>
                  <a:pt x="392" y="229"/>
                </a:lnTo>
                <a:lnTo>
                  <a:pt x="378" y="222"/>
                </a:lnTo>
                <a:lnTo>
                  <a:pt x="363" y="215"/>
                </a:lnTo>
                <a:lnTo>
                  <a:pt x="349" y="208"/>
                </a:lnTo>
                <a:lnTo>
                  <a:pt x="334" y="203"/>
                </a:lnTo>
                <a:lnTo>
                  <a:pt x="318" y="197"/>
                </a:lnTo>
                <a:lnTo>
                  <a:pt x="302" y="194"/>
                </a:lnTo>
                <a:lnTo>
                  <a:pt x="284" y="191"/>
                </a:lnTo>
                <a:lnTo>
                  <a:pt x="266" y="190"/>
                </a:lnTo>
                <a:lnTo>
                  <a:pt x="251" y="196"/>
                </a:lnTo>
                <a:lnTo>
                  <a:pt x="240" y="210"/>
                </a:lnTo>
                <a:lnTo>
                  <a:pt x="236" y="228"/>
                </a:lnTo>
                <a:lnTo>
                  <a:pt x="235" y="249"/>
                </a:lnTo>
                <a:lnTo>
                  <a:pt x="237" y="258"/>
                </a:lnTo>
                <a:lnTo>
                  <a:pt x="244" y="265"/>
                </a:lnTo>
                <a:lnTo>
                  <a:pt x="253" y="270"/>
                </a:lnTo>
                <a:lnTo>
                  <a:pt x="262" y="276"/>
                </a:lnTo>
                <a:lnTo>
                  <a:pt x="274" y="284"/>
                </a:lnTo>
                <a:lnTo>
                  <a:pt x="284" y="292"/>
                </a:lnTo>
                <a:lnTo>
                  <a:pt x="293" y="301"/>
                </a:lnTo>
                <a:lnTo>
                  <a:pt x="302" y="309"/>
                </a:lnTo>
                <a:lnTo>
                  <a:pt x="310" y="318"/>
                </a:lnTo>
                <a:lnTo>
                  <a:pt x="316" y="329"/>
                </a:lnTo>
                <a:lnTo>
                  <a:pt x="321" y="340"/>
                </a:lnTo>
                <a:lnTo>
                  <a:pt x="324" y="354"/>
                </a:lnTo>
                <a:lnTo>
                  <a:pt x="324" y="443"/>
                </a:lnTo>
                <a:lnTo>
                  <a:pt x="321" y="491"/>
                </a:lnTo>
                <a:lnTo>
                  <a:pt x="324" y="533"/>
                </a:lnTo>
                <a:lnTo>
                  <a:pt x="331" y="574"/>
                </a:lnTo>
                <a:lnTo>
                  <a:pt x="338" y="622"/>
                </a:lnTo>
                <a:lnTo>
                  <a:pt x="217" y="612"/>
                </a:lnTo>
                <a:lnTo>
                  <a:pt x="219" y="638"/>
                </a:lnTo>
                <a:lnTo>
                  <a:pt x="216" y="661"/>
                </a:lnTo>
                <a:lnTo>
                  <a:pt x="215" y="684"/>
                </a:lnTo>
                <a:lnTo>
                  <a:pt x="217" y="710"/>
                </a:lnTo>
                <a:lnTo>
                  <a:pt x="213" y="710"/>
                </a:lnTo>
                <a:lnTo>
                  <a:pt x="209" y="711"/>
                </a:lnTo>
                <a:lnTo>
                  <a:pt x="205" y="714"/>
                </a:lnTo>
                <a:lnTo>
                  <a:pt x="201" y="714"/>
                </a:lnTo>
                <a:lnTo>
                  <a:pt x="186" y="714"/>
                </a:lnTo>
                <a:lnTo>
                  <a:pt x="173" y="713"/>
                </a:lnTo>
                <a:lnTo>
                  <a:pt x="160" y="711"/>
                </a:lnTo>
                <a:lnTo>
                  <a:pt x="148" y="709"/>
                </a:lnTo>
                <a:lnTo>
                  <a:pt x="135" y="707"/>
                </a:lnTo>
                <a:lnTo>
                  <a:pt x="123" y="705"/>
                </a:lnTo>
                <a:lnTo>
                  <a:pt x="110" y="702"/>
                </a:lnTo>
                <a:lnTo>
                  <a:pt x="95" y="700"/>
                </a:lnTo>
                <a:lnTo>
                  <a:pt x="78" y="697"/>
                </a:lnTo>
                <a:lnTo>
                  <a:pt x="60" y="692"/>
                </a:lnTo>
                <a:lnTo>
                  <a:pt x="44" y="686"/>
                </a:lnTo>
                <a:lnTo>
                  <a:pt x="31" y="679"/>
                </a:lnTo>
                <a:lnTo>
                  <a:pt x="18" y="670"/>
                </a:lnTo>
                <a:lnTo>
                  <a:pt x="8" y="659"/>
                </a:lnTo>
                <a:lnTo>
                  <a:pt x="2" y="645"/>
                </a:lnTo>
                <a:lnTo>
                  <a:pt x="0" y="629"/>
                </a:lnTo>
                <a:lnTo>
                  <a:pt x="3" y="615"/>
                </a:lnTo>
                <a:lnTo>
                  <a:pt x="10" y="606"/>
                </a:lnTo>
                <a:lnTo>
                  <a:pt x="20" y="597"/>
                </a:lnTo>
                <a:lnTo>
                  <a:pt x="31" y="588"/>
                </a:lnTo>
                <a:lnTo>
                  <a:pt x="39" y="579"/>
                </a:lnTo>
                <a:lnTo>
                  <a:pt x="44" y="570"/>
                </a:lnTo>
                <a:lnTo>
                  <a:pt x="51" y="562"/>
                </a:lnTo>
                <a:lnTo>
                  <a:pt x="56" y="553"/>
                </a:lnTo>
                <a:lnTo>
                  <a:pt x="62" y="545"/>
                </a:lnTo>
                <a:lnTo>
                  <a:pt x="67" y="537"/>
                </a:lnTo>
                <a:lnTo>
                  <a:pt x="74" y="528"/>
                </a:lnTo>
                <a:lnTo>
                  <a:pt x="81" y="519"/>
                </a:lnTo>
                <a:lnTo>
                  <a:pt x="87" y="513"/>
                </a:lnTo>
                <a:lnTo>
                  <a:pt x="93" y="507"/>
                </a:lnTo>
                <a:lnTo>
                  <a:pt x="98" y="503"/>
                </a:lnTo>
                <a:lnTo>
                  <a:pt x="104" y="497"/>
                </a:lnTo>
                <a:lnTo>
                  <a:pt x="109" y="493"/>
                </a:lnTo>
                <a:lnTo>
                  <a:pt x="112" y="487"/>
                </a:lnTo>
                <a:lnTo>
                  <a:pt x="114" y="481"/>
                </a:lnTo>
                <a:lnTo>
                  <a:pt x="115" y="473"/>
                </a:lnTo>
                <a:lnTo>
                  <a:pt x="114" y="457"/>
                </a:lnTo>
                <a:lnTo>
                  <a:pt x="111" y="443"/>
                </a:lnTo>
                <a:lnTo>
                  <a:pt x="105" y="430"/>
                </a:lnTo>
                <a:lnTo>
                  <a:pt x="98" y="418"/>
                </a:lnTo>
                <a:lnTo>
                  <a:pt x="91" y="406"/>
                </a:lnTo>
                <a:lnTo>
                  <a:pt x="83" y="393"/>
                </a:lnTo>
                <a:lnTo>
                  <a:pt x="76" y="379"/>
                </a:lnTo>
                <a:lnTo>
                  <a:pt x="71" y="364"/>
                </a:lnTo>
                <a:lnTo>
                  <a:pt x="58" y="315"/>
                </a:lnTo>
                <a:lnTo>
                  <a:pt x="51" y="270"/>
                </a:lnTo>
                <a:lnTo>
                  <a:pt x="48" y="224"/>
                </a:lnTo>
                <a:lnTo>
                  <a:pt x="48" y="173"/>
                </a:lnTo>
                <a:lnTo>
                  <a:pt x="49" y="158"/>
                </a:lnTo>
                <a:lnTo>
                  <a:pt x="50" y="144"/>
                </a:lnTo>
                <a:lnTo>
                  <a:pt x="54" y="132"/>
                </a:lnTo>
                <a:lnTo>
                  <a:pt x="58" y="119"/>
                </a:lnTo>
                <a:lnTo>
                  <a:pt x="65" y="108"/>
                </a:lnTo>
                <a:lnTo>
                  <a:pt x="73" y="97"/>
                </a:lnTo>
                <a:lnTo>
                  <a:pt x="83" y="88"/>
                </a:lnTo>
                <a:lnTo>
                  <a:pt x="95" y="80"/>
                </a:lnTo>
                <a:lnTo>
                  <a:pt x="107" y="74"/>
                </a:lnTo>
                <a:lnTo>
                  <a:pt x="119" y="70"/>
                </a:lnTo>
                <a:lnTo>
                  <a:pt x="130" y="68"/>
                </a:lnTo>
                <a:lnTo>
                  <a:pt x="142" y="65"/>
                </a:lnTo>
                <a:lnTo>
                  <a:pt x="153" y="63"/>
                </a:lnTo>
                <a:lnTo>
                  <a:pt x="165" y="62"/>
                </a:lnTo>
                <a:lnTo>
                  <a:pt x="177" y="60"/>
                </a:lnTo>
                <a:lnTo>
                  <a:pt x="191" y="56"/>
                </a:lnTo>
                <a:lnTo>
                  <a:pt x="209" y="50"/>
                </a:lnTo>
                <a:lnTo>
                  <a:pt x="225" y="42"/>
                </a:lnTo>
                <a:lnTo>
                  <a:pt x="239" y="33"/>
                </a:lnTo>
                <a:lnTo>
                  <a:pt x="253" y="23"/>
                </a:lnTo>
                <a:lnTo>
                  <a:pt x="267" y="15"/>
                </a:lnTo>
                <a:lnTo>
                  <a:pt x="282" y="7"/>
                </a:lnTo>
                <a:lnTo>
                  <a:pt x="299" y="2"/>
                </a:lnTo>
                <a:lnTo>
                  <a:pt x="317" y="0"/>
                </a:lnTo>
                <a:lnTo>
                  <a:pt x="332" y="2"/>
                </a:lnTo>
                <a:lnTo>
                  <a:pt x="346" y="6"/>
                </a:lnTo>
                <a:lnTo>
                  <a:pt x="357" y="13"/>
                </a:lnTo>
                <a:lnTo>
                  <a:pt x="369" y="19"/>
                </a:lnTo>
                <a:lnTo>
                  <a:pt x="380" y="27"/>
                </a:lnTo>
                <a:lnTo>
                  <a:pt x="392" y="34"/>
                </a:lnTo>
                <a:lnTo>
                  <a:pt x="405" y="38"/>
                </a:lnTo>
                <a:lnTo>
                  <a:pt x="420" y="40"/>
                </a:lnTo>
                <a:lnTo>
                  <a:pt x="428" y="39"/>
                </a:lnTo>
                <a:lnTo>
                  <a:pt x="436" y="38"/>
                </a:lnTo>
                <a:lnTo>
                  <a:pt x="444" y="35"/>
                </a:lnTo>
                <a:lnTo>
                  <a:pt x="451" y="33"/>
                </a:lnTo>
                <a:lnTo>
                  <a:pt x="458" y="31"/>
                </a:lnTo>
                <a:lnTo>
                  <a:pt x="466" y="29"/>
                </a:lnTo>
                <a:lnTo>
                  <a:pt x="474" y="27"/>
                </a:lnTo>
                <a:lnTo>
                  <a:pt x="482" y="26"/>
                </a:lnTo>
                <a:lnTo>
                  <a:pt x="496" y="29"/>
                </a:lnTo>
                <a:lnTo>
                  <a:pt x="506" y="34"/>
                </a:lnTo>
                <a:lnTo>
                  <a:pt x="515" y="42"/>
                </a:lnTo>
                <a:lnTo>
                  <a:pt x="523" y="53"/>
                </a:lnTo>
                <a:lnTo>
                  <a:pt x="530" y="64"/>
                </a:lnTo>
                <a:lnTo>
                  <a:pt x="538" y="76"/>
                </a:lnTo>
                <a:lnTo>
                  <a:pt x="546" y="87"/>
                </a:lnTo>
                <a:lnTo>
                  <a:pt x="557" y="97"/>
                </a:lnTo>
                <a:lnTo>
                  <a:pt x="577" y="113"/>
                </a:lnTo>
                <a:lnTo>
                  <a:pt x="597" y="128"/>
                </a:lnTo>
                <a:lnTo>
                  <a:pt x="614" y="141"/>
                </a:lnTo>
                <a:lnTo>
                  <a:pt x="631" y="152"/>
                </a:lnTo>
                <a:lnTo>
                  <a:pt x="649" y="163"/>
                </a:lnTo>
                <a:lnTo>
                  <a:pt x="668" y="174"/>
                </a:lnTo>
                <a:lnTo>
                  <a:pt x="688" y="187"/>
                </a:lnTo>
                <a:lnTo>
                  <a:pt x="711" y="200"/>
                </a:lnTo>
                <a:close/>
              </a:path>
            </a:pathLst>
          </a:custGeom>
          <a:solidFill>
            <a:srgbClr val="00AF38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61" name="Freeform 17"/>
          <p:cNvSpPr>
            <a:spLocks/>
          </p:cNvSpPr>
          <p:nvPr/>
        </p:nvSpPr>
        <p:spPr bwMode="auto">
          <a:xfrm>
            <a:off x="8464550" y="755650"/>
            <a:ext cx="447675" cy="436563"/>
          </a:xfrm>
          <a:custGeom>
            <a:avLst/>
            <a:gdLst>
              <a:gd name="T0" fmla="*/ 440267 w 846"/>
              <a:gd name="T1" fmla="*/ 59267 h 825"/>
              <a:gd name="T2" fmla="*/ 422804 w 846"/>
              <a:gd name="T3" fmla="*/ 32279 h 825"/>
              <a:gd name="T4" fmla="*/ 396875 w 846"/>
              <a:gd name="T5" fmla="*/ 8996 h 825"/>
              <a:gd name="T6" fmla="*/ 374121 w 846"/>
              <a:gd name="T7" fmla="*/ 1058 h 825"/>
              <a:gd name="T8" fmla="*/ 350308 w 846"/>
              <a:gd name="T9" fmla="*/ 1058 h 825"/>
              <a:gd name="T10" fmla="*/ 295275 w 846"/>
              <a:gd name="T11" fmla="*/ 0 h 825"/>
              <a:gd name="T12" fmla="*/ 261937 w 846"/>
              <a:gd name="T13" fmla="*/ 4233 h 825"/>
              <a:gd name="T14" fmla="*/ 232304 w 846"/>
              <a:gd name="T15" fmla="*/ 9525 h 825"/>
              <a:gd name="T16" fmla="*/ 195792 w 846"/>
              <a:gd name="T17" fmla="*/ 28575 h 825"/>
              <a:gd name="T18" fmla="*/ 164042 w 846"/>
              <a:gd name="T19" fmla="*/ 67204 h 825"/>
              <a:gd name="T20" fmla="*/ 143404 w 846"/>
              <a:gd name="T21" fmla="*/ 116417 h 825"/>
              <a:gd name="T22" fmla="*/ 124354 w 846"/>
              <a:gd name="T23" fmla="*/ 161925 h 825"/>
              <a:gd name="T24" fmla="*/ 112183 w 846"/>
              <a:gd name="T25" fmla="*/ 198967 h 825"/>
              <a:gd name="T26" fmla="*/ 105304 w 846"/>
              <a:gd name="T27" fmla="*/ 241300 h 825"/>
              <a:gd name="T28" fmla="*/ 78317 w 846"/>
              <a:gd name="T29" fmla="*/ 217488 h 825"/>
              <a:gd name="T30" fmla="*/ 52917 w 846"/>
              <a:gd name="T31" fmla="*/ 198967 h 825"/>
              <a:gd name="T32" fmla="*/ 27517 w 846"/>
              <a:gd name="T33" fmla="*/ 195263 h 825"/>
              <a:gd name="T34" fmla="*/ 21167 w 846"/>
              <a:gd name="T35" fmla="*/ 204788 h 825"/>
              <a:gd name="T36" fmla="*/ 10583 w 846"/>
              <a:gd name="T37" fmla="*/ 219604 h 825"/>
              <a:gd name="T38" fmla="*/ 2117 w 846"/>
              <a:gd name="T39" fmla="*/ 233363 h 825"/>
              <a:gd name="T40" fmla="*/ 1588 w 846"/>
              <a:gd name="T41" fmla="*/ 255588 h 825"/>
              <a:gd name="T42" fmla="*/ 16933 w 846"/>
              <a:gd name="T43" fmla="*/ 279930 h 825"/>
              <a:gd name="T44" fmla="*/ 43392 w 846"/>
              <a:gd name="T45" fmla="*/ 300038 h 825"/>
              <a:gd name="T46" fmla="*/ 74083 w 846"/>
              <a:gd name="T47" fmla="*/ 324909 h 825"/>
              <a:gd name="T48" fmla="*/ 103717 w 846"/>
              <a:gd name="T49" fmla="*/ 347134 h 825"/>
              <a:gd name="T50" fmla="*/ 141288 w 846"/>
              <a:gd name="T51" fmla="*/ 356659 h 825"/>
              <a:gd name="T52" fmla="*/ 157163 w 846"/>
              <a:gd name="T53" fmla="*/ 352955 h 825"/>
              <a:gd name="T54" fmla="*/ 170392 w 846"/>
              <a:gd name="T55" fmla="*/ 342900 h 825"/>
              <a:gd name="T56" fmla="*/ 185208 w 846"/>
              <a:gd name="T57" fmla="*/ 347134 h 825"/>
              <a:gd name="T58" fmla="*/ 204788 w 846"/>
              <a:gd name="T59" fmla="*/ 374650 h 825"/>
              <a:gd name="T60" fmla="*/ 230717 w 846"/>
              <a:gd name="T61" fmla="*/ 397405 h 825"/>
              <a:gd name="T62" fmla="*/ 253471 w 846"/>
              <a:gd name="T63" fmla="*/ 416455 h 825"/>
              <a:gd name="T64" fmla="*/ 271992 w 846"/>
              <a:gd name="T65" fmla="*/ 430213 h 825"/>
              <a:gd name="T66" fmla="*/ 293688 w 846"/>
              <a:gd name="T67" fmla="*/ 436563 h 825"/>
              <a:gd name="T68" fmla="*/ 312208 w 846"/>
              <a:gd name="T69" fmla="*/ 436034 h 825"/>
              <a:gd name="T70" fmla="*/ 328083 w 846"/>
              <a:gd name="T71" fmla="*/ 430742 h 825"/>
              <a:gd name="T72" fmla="*/ 336550 w 846"/>
              <a:gd name="T73" fmla="*/ 400580 h 825"/>
              <a:gd name="T74" fmla="*/ 340783 w 846"/>
              <a:gd name="T75" fmla="*/ 340784 h 825"/>
              <a:gd name="T76" fmla="*/ 342900 w 846"/>
              <a:gd name="T77" fmla="*/ 272521 h 825"/>
              <a:gd name="T78" fmla="*/ 346075 w 846"/>
              <a:gd name="T79" fmla="*/ 228071 h 825"/>
              <a:gd name="T80" fmla="*/ 364067 w 846"/>
              <a:gd name="T81" fmla="*/ 184679 h 825"/>
              <a:gd name="T82" fmla="*/ 399521 w 846"/>
              <a:gd name="T83" fmla="*/ 147109 h 825"/>
              <a:gd name="T84" fmla="*/ 431800 w 846"/>
              <a:gd name="T85" fmla="*/ 113242 h 825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w 846"/>
              <a:gd name="T130" fmla="*/ 0 h 825"/>
              <a:gd name="T131" fmla="*/ 846 w 846"/>
              <a:gd name="T132" fmla="*/ 825 h 825"/>
            </a:gdLst>
            <a:ahLst/>
            <a:cxnLst>
              <a:cxn ang="T86">
                <a:pos x="T0" y="T1"/>
              </a:cxn>
              <a:cxn ang="T87">
                <a:pos x="T2" y="T3"/>
              </a:cxn>
              <a:cxn ang="T88">
                <a:pos x="T4" y="T5"/>
              </a:cxn>
              <a:cxn ang="T89">
                <a:pos x="T6" y="T7"/>
              </a:cxn>
              <a:cxn ang="T90">
                <a:pos x="T8" y="T9"/>
              </a:cxn>
              <a:cxn ang="T91">
                <a:pos x="T10" y="T11"/>
              </a:cxn>
              <a:cxn ang="T92">
                <a:pos x="T12" y="T13"/>
              </a:cxn>
              <a:cxn ang="T93">
                <a:pos x="T14" y="T15"/>
              </a:cxn>
              <a:cxn ang="T94">
                <a:pos x="T16" y="T17"/>
              </a:cxn>
              <a:cxn ang="T95">
                <a:pos x="T18" y="T19"/>
              </a:cxn>
              <a:cxn ang="T96">
                <a:pos x="T20" y="T21"/>
              </a:cxn>
              <a:cxn ang="T97">
                <a:pos x="T22" y="T23"/>
              </a:cxn>
              <a:cxn ang="T98">
                <a:pos x="T24" y="T25"/>
              </a:cxn>
              <a:cxn ang="T99">
                <a:pos x="T26" y="T27"/>
              </a:cxn>
              <a:cxn ang="T100">
                <a:pos x="T28" y="T29"/>
              </a:cxn>
              <a:cxn ang="T101">
                <a:pos x="T30" y="T31"/>
              </a:cxn>
              <a:cxn ang="T102">
                <a:pos x="T32" y="T33"/>
              </a:cxn>
              <a:cxn ang="T103">
                <a:pos x="T34" y="T35"/>
              </a:cxn>
              <a:cxn ang="T104">
                <a:pos x="T36" y="T37"/>
              </a:cxn>
              <a:cxn ang="T105">
                <a:pos x="T38" y="T39"/>
              </a:cxn>
              <a:cxn ang="T106">
                <a:pos x="T40" y="T41"/>
              </a:cxn>
              <a:cxn ang="T107">
                <a:pos x="T42" y="T43"/>
              </a:cxn>
              <a:cxn ang="T108">
                <a:pos x="T44" y="T45"/>
              </a:cxn>
              <a:cxn ang="T109">
                <a:pos x="T46" y="T47"/>
              </a:cxn>
              <a:cxn ang="T110">
                <a:pos x="T48" y="T49"/>
              </a:cxn>
              <a:cxn ang="T111">
                <a:pos x="T50" y="T51"/>
              </a:cxn>
              <a:cxn ang="T112">
                <a:pos x="T52" y="T53"/>
              </a:cxn>
              <a:cxn ang="T113">
                <a:pos x="T54" y="T55"/>
              </a:cxn>
              <a:cxn ang="T114">
                <a:pos x="T56" y="T57"/>
              </a:cxn>
              <a:cxn ang="T115">
                <a:pos x="T58" y="T59"/>
              </a:cxn>
              <a:cxn ang="T116">
                <a:pos x="T60" y="T61"/>
              </a:cxn>
              <a:cxn ang="T117">
                <a:pos x="T62" y="T63"/>
              </a:cxn>
              <a:cxn ang="T118">
                <a:pos x="T64" y="T65"/>
              </a:cxn>
              <a:cxn ang="T119">
                <a:pos x="T66" y="T67"/>
              </a:cxn>
              <a:cxn ang="T120">
                <a:pos x="T68" y="T69"/>
              </a:cxn>
              <a:cxn ang="T121">
                <a:pos x="T70" y="T71"/>
              </a:cxn>
              <a:cxn ang="T122">
                <a:pos x="T72" y="T73"/>
              </a:cxn>
              <a:cxn ang="T123">
                <a:pos x="T74" y="T75"/>
              </a:cxn>
              <a:cxn ang="T124">
                <a:pos x="T76" y="T77"/>
              </a:cxn>
              <a:cxn ang="T125">
                <a:pos x="T78" y="T79"/>
              </a:cxn>
              <a:cxn ang="T126">
                <a:pos x="T80" y="T81"/>
              </a:cxn>
              <a:cxn ang="T127">
                <a:pos x="T82" y="T83"/>
              </a:cxn>
              <a:cxn ang="T128">
                <a:pos x="T84" y="T85"/>
              </a:cxn>
            </a:cxnLst>
            <a:rect l="T129" t="T130" r="T131" b="T132"/>
            <a:pathLst>
              <a:path w="846" h="825">
                <a:moveTo>
                  <a:pt x="846" y="154"/>
                </a:moveTo>
                <a:lnTo>
                  <a:pt x="840" y="132"/>
                </a:lnTo>
                <a:lnTo>
                  <a:pt x="832" y="112"/>
                </a:lnTo>
                <a:lnTo>
                  <a:pt x="823" y="94"/>
                </a:lnTo>
                <a:lnTo>
                  <a:pt x="812" y="77"/>
                </a:lnTo>
                <a:lnTo>
                  <a:pt x="799" y="61"/>
                </a:lnTo>
                <a:lnTo>
                  <a:pt x="784" y="46"/>
                </a:lnTo>
                <a:lnTo>
                  <a:pt x="768" y="32"/>
                </a:lnTo>
                <a:lnTo>
                  <a:pt x="750" y="17"/>
                </a:lnTo>
                <a:lnTo>
                  <a:pt x="736" y="9"/>
                </a:lnTo>
                <a:lnTo>
                  <a:pt x="721" y="4"/>
                </a:lnTo>
                <a:lnTo>
                  <a:pt x="707" y="2"/>
                </a:lnTo>
                <a:lnTo>
                  <a:pt x="692" y="1"/>
                </a:lnTo>
                <a:lnTo>
                  <a:pt x="678" y="1"/>
                </a:lnTo>
                <a:lnTo>
                  <a:pt x="662" y="2"/>
                </a:lnTo>
                <a:lnTo>
                  <a:pt x="644" y="2"/>
                </a:lnTo>
                <a:lnTo>
                  <a:pt x="627" y="0"/>
                </a:lnTo>
                <a:lnTo>
                  <a:pt x="558" y="0"/>
                </a:lnTo>
                <a:lnTo>
                  <a:pt x="535" y="3"/>
                </a:lnTo>
                <a:lnTo>
                  <a:pt x="515" y="6"/>
                </a:lnTo>
                <a:lnTo>
                  <a:pt x="495" y="8"/>
                </a:lnTo>
                <a:lnTo>
                  <a:pt x="476" y="10"/>
                </a:lnTo>
                <a:lnTo>
                  <a:pt x="458" y="14"/>
                </a:lnTo>
                <a:lnTo>
                  <a:pt x="439" y="18"/>
                </a:lnTo>
                <a:lnTo>
                  <a:pt x="420" y="25"/>
                </a:lnTo>
                <a:lnTo>
                  <a:pt x="400" y="34"/>
                </a:lnTo>
                <a:lnTo>
                  <a:pt x="370" y="54"/>
                </a:lnTo>
                <a:lnTo>
                  <a:pt x="346" y="75"/>
                </a:lnTo>
                <a:lnTo>
                  <a:pt x="326" y="101"/>
                </a:lnTo>
                <a:lnTo>
                  <a:pt x="310" y="127"/>
                </a:lnTo>
                <a:lnTo>
                  <a:pt x="296" y="156"/>
                </a:lnTo>
                <a:lnTo>
                  <a:pt x="283" y="187"/>
                </a:lnTo>
                <a:lnTo>
                  <a:pt x="271" y="220"/>
                </a:lnTo>
                <a:lnTo>
                  <a:pt x="257" y="254"/>
                </a:lnTo>
                <a:lnTo>
                  <a:pt x="246" y="281"/>
                </a:lnTo>
                <a:lnTo>
                  <a:pt x="235" y="306"/>
                </a:lnTo>
                <a:lnTo>
                  <a:pt x="227" y="329"/>
                </a:lnTo>
                <a:lnTo>
                  <a:pt x="219" y="352"/>
                </a:lnTo>
                <a:lnTo>
                  <a:pt x="212" y="376"/>
                </a:lnTo>
                <a:lnTo>
                  <a:pt x="207" y="400"/>
                </a:lnTo>
                <a:lnTo>
                  <a:pt x="202" y="426"/>
                </a:lnTo>
                <a:lnTo>
                  <a:pt x="199" y="456"/>
                </a:lnTo>
                <a:lnTo>
                  <a:pt x="180" y="441"/>
                </a:lnTo>
                <a:lnTo>
                  <a:pt x="163" y="426"/>
                </a:lnTo>
                <a:lnTo>
                  <a:pt x="148" y="411"/>
                </a:lnTo>
                <a:lnTo>
                  <a:pt x="133" y="397"/>
                </a:lnTo>
                <a:lnTo>
                  <a:pt x="117" y="385"/>
                </a:lnTo>
                <a:lnTo>
                  <a:pt x="100" y="376"/>
                </a:lnTo>
                <a:lnTo>
                  <a:pt x="81" y="369"/>
                </a:lnTo>
                <a:lnTo>
                  <a:pt x="58" y="366"/>
                </a:lnTo>
                <a:lnTo>
                  <a:pt x="52" y="369"/>
                </a:lnTo>
                <a:lnTo>
                  <a:pt x="47" y="374"/>
                </a:lnTo>
                <a:lnTo>
                  <a:pt x="44" y="381"/>
                </a:lnTo>
                <a:lnTo>
                  <a:pt x="40" y="387"/>
                </a:lnTo>
                <a:lnTo>
                  <a:pt x="34" y="397"/>
                </a:lnTo>
                <a:lnTo>
                  <a:pt x="27" y="405"/>
                </a:lnTo>
                <a:lnTo>
                  <a:pt x="20" y="415"/>
                </a:lnTo>
                <a:lnTo>
                  <a:pt x="14" y="423"/>
                </a:lnTo>
                <a:lnTo>
                  <a:pt x="8" y="432"/>
                </a:lnTo>
                <a:lnTo>
                  <a:pt x="4" y="441"/>
                </a:lnTo>
                <a:lnTo>
                  <a:pt x="1" y="451"/>
                </a:lnTo>
                <a:lnTo>
                  <a:pt x="0" y="463"/>
                </a:lnTo>
                <a:lnTo>
                  <a:pt x="3" y="483"/>
                </a:lnTo>
                <a:lnTo>
                  <a:pt x="9" y="500"/>
                </a:lnTo>
                <a:lnTo>
                  <a:pt x="20" y="517"/>
                </a:lnTo>
                <a:lnTo>
                  <a:pt x="32" y="529"/>
                </a:lnTo>
                <a:lnTo>
                  <a:pt x="47" y="542"/>
                </a:lnTo>
                <a:lnTo>
                  <a:pt x="64" y="554"/>
                </a:lnTo>
                <a:lnTo>
                  <a:pt x="82" y="567"/>
                </a:lnTo>
                <a:lnTo>
                  <a:pt x="99" y="580"/>
                </a:lnTo>
                <a:lnTo>
                  <a:pt x="121" y="597"/>
                </a:lnTo>
                <a:lnTo>
                  <a:pt x="140" y="614"/>
                </a:lnTo>
                <a:lnTo>
                  <a:pt x="158" y="630"/>
                </a:lnTo>
                <a:lnTo>
                  <a:pt x="177" y="644"/>
                </a:lnTo>
                <a:lnTo>
                  <a:pt x="196" y="656"/>
                </a:lnTo>
                <a:lnTo>
                  <a:pt x="218" y="665"/>
                </a:lnTo>
                <a:lnTo>
                  <a:pt x="241" y="671"/>
                </a:lnTo>
                <a:lnTo>
                  <a:pt x="267" y="674"/>
                </a:lnTo>
                <a:lnTo>
                  <a:pt x="279" y="672"/>
                </a:lnTo>
                <a:lnTo>
                  <a:pt x="288" y="670"/>
                </a:lnTo>
                <a:lnTo>
                  <a:pt x="297" y="667"/>
                </a:lnTo>
                <a:lnTo>
                  <a:pt x="305" y="661"/>
                </a:lnTo>
                <a:lnTo>
                  <a:pt x="314" y="655"/>
                </a:lnTo>
                <a:lnTo>
                  <a:pt x="322" y="648"/>
                </a:lnTo>
                <a:lnTo>
                  <a:pt x="330" y="641"/>
                </a:lnTo>
                <a:lnTo>
                  <a:pt x="340" y="635"/>
                </a:lnTo>
                <a:lnTo>
                  <a:pt x="350" y="656"/>
                </a:lnTo>
                <a:lnTo>
                  <a:pt x="360" y="676"/>
                </a:lnTo>
                <a:lnTo>
                  <a:pt x="373" y="693"/>
                </a:lnTo>
                <a:lnTo>
                  <a:pt x="387" y="708"/>
                </a:lnTo>
                <a:lnTo>
                  <a:pt x="401" y="723"/>
                </a:lnTo>
                <a:lnTo>
                  <a:pt x="417" y="737"/>
                </a:lnTo>
                <a:lnTo>
                  <a:pt x="436" y="751"/>
                </a:lnTo>
                <a:lnTo>
                  <a:pt x="455" y="766"/>
                </a:lnTo>
                <a:lnTo>
                  <a:pt x="468" y="777"/>
                </a:lnTo>
                <a:lnTo>
                  <a:pt x="479" y="787"/>
                </a:lnTo>
                <a:lnTo>
                  <a:pt x="491" y="796"/>
                </a:lnTo>
                <a:lnTo>
                  <a:pt x="502" y="805"/>
                </a:lnTo>
                <a:lnTo>
                  <a:pt x="514" y="813"/>
                </a:lnTo>
                <a:lnTo>
                  <a:pt x="525" y="819"/>
                </a:lnTo>
                <a:lnTo>
                  <a:pt x="539" y="824"/>
                </a:lnTo>
                <a:lnTo>
                  <a:pt x="555" y="825"/>
                </a:lnTo>
                <a:lnTo>
                  <a:pt x="566" y="825"/>
                </a:lnTo>
                <a:lnTo>
                  <a:pt x="579" y="825"/>
                </a:lnTo>
                <a:lnTo>
                  <a:pt x="590" y="824"/>
                </a:lnTo>
                <a:lnTo>
                  <a:pt x="602" y="822"/>
                </a:lnTo>
                <a:lnTo>
                  <a:pt x="612" y="819"/>
                </a:lnTo>
                <a:lnTo>
                  <a:pt x="620" y="814"/>
                </a:lnTo>
                <a:lnTo>
                  <a:pt x="627" y="806"/>
                </a:lnTo>
                <a:lnTo>
                  <a:pt x="631" y="797"/>
                </a:lnTo>
                <a:lnTo>
                  <a:pt x="636" y="757"/>
                </a:lnTo>
                <a:lnTo>
                  <a:pt x="635" y="720"/>
                </a:lnTo>
                <a:lnTo>
                  <a:pt x="636" y="684"/>
                </a:lnTo>
                <a:lnTo>
                  <a:pt x="644" y="644"/>
                </a:lnTo>
                <a:lnTo>
                  <a:pt x="644" y="580"/>
                </a:lnTo>
                <a:lnTo>
                  <a:pt x="647" y="546"/>
                </a:lnTo>
                <a:lnTo>
                  <a:pt x="648" y="515"/>
                </a:lnTo>
                <a:lnTo>
                  <a:pt x="649" y="486"/>
                </a:lnTo>
                <a:lnTo>
                  <a:pt x="650" y="457"/>
                </a:lnTo>
                <a:lnTo>
                  <a:pt x="654" y="431"/>
                </a:lnTo>
                <a:lnTo>
                  <a:pt x="660" y="403"/>
                </a:lnTo>
                <a:lnTo>
                  <a:pt x="672" y="377"/>
                </a:lnTo>
                <a:lnTo>
                  <a:pt x="688" y="349"/>
                </a:lnTo>
                <a:lnTo>
                  <a:pt x="711" y="322"/>
                </a:lnTo>
                <a:lnTo>
                  <a:pt x="734" y="299"/>
                </a:lnTo>
                <a:lnTo>
                  <a:pt x="755" y="278"/>
                </a:lnTo>
                <a:lnTo>
                  <a:pt x="777" y="258"/>
                </a:lnTo>
                <a:lnTo>
                  <a:pt x="798" y="237"/>
                </a:lnTo>
                <a:lnTo>
                  <a:pt x="816" y="214"/>
                </a:lnTo>
                <a:lnTo>
                  <a:pt x="832" y="188"/>
                </a:lnTo>
                <a:lnTo>
                  <a:pt x="846" y="154"/>
                </a:lnTo>
                <a:close/>
              </a:path>
            </a:pathLst>
          </a:custGeom>
          <a:solidFill>
            <a:srgbClr val="99CCFF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62" name="Freeform 18"/>
          <p:cNvSpPr>
            <a:spLocks/>
          </p:cNvSpPr>
          <p:nvPr/>
        </p:nvSpPr>
        <p:spPr bwMode="auto">
          <a:xfrm>
            <a:off x="8678863" y="566738"/>
            <a:ext cx="171450" cy="250825"/>
          </a:xfrm>
          <a:custGeom>
            <a:avLst/>
            <a:gdLst>
              <a:gd name="T0" fmla="*/ 2638 w 325"/>
              <a:gd name="T1" fmla="*/ 8431 h 476"/>
              <a:gd name="T2" fmla="*/ 9496 w 325"/>
              <a:gd name="T3" fmla="*/ 1581 h 476"/>
              <a:gd name="T4" fmla="*/ 21102 w 325"/>
              <a:gd name="T5" fmla="*/ 527 h 476"/>
              <a:gd name="T6" fmla="*/ 35345 w 325"/>
              <a:gd name="T7" fmla="*/ 2635 h 476"/>
              <a:gd name="T8" fmla="*/ 49589 w 325"/>
              <a:gd name="T9" fmla="*/ 4742 h 476"/>
              <a:gd name="T10" fmla="*/ 63832 w 325"/>
              <a:gd name="T11" fmla="*/ 6850 h 476"/>
              <a:gd name="T12" fmla="*/ 80713 w 325"/>
              <a:gd name="T13" fmla="*/ 7904 h 476"/>
              <a:gd name="T14" fmla="*/ 96540 w 325"/>
              <a:gd name="T15" fmla="*/ 12647 h 476"/>
              <a:gd name="T16" fmla="*/ 109200 w 325"/>
              <a:gd name="T17" fmla="*/ 22659 h 476"/>
              <a:gd name="T18" fmla="*/ 116586 w 325"/>
              <a:gd name="T19" fmla="*/ 35832 h 476"/>
              <a:gd name="T20" fmla="*/ 115531 w 325"/>
              <a:gd name="T21" fmla="*/ 56383 h 476"/>
              <a:gd name="T22" fmla="*/ 105508 w 325"/>
              <a:gd name="T23" fmla="*/ 77461 h 476"/>
              <a:gd name="T24" fmla="*/ 104453 w 325"/>
              <a:gd name="T25" fmla="*/ 93796 h 476"/>
              <a:gd name="T26" fmla="*/ 112893 w 325"/>
              <a:gd name="T27" fmla="*/ 95904 h 476"/>
              <a:gd name="T28" fmla="*/ 120806 w 325"/>
              <a:gd name="T29" fmla="*/ 98538 h 476"/>
              <a:gd name="T30" fmla="*/ 126082 w 325"/>
              <a:gd name="T31" fmla="*/ 101173 h 476"/>
              <a:gd name="T32" fmla="*/ 131885 w 325"/>
              <a:gd name="T33" fmla="*/ 104335 h 476"/>
              <a:gd name="T34" fmla="*/ 137160 w 325"/>
              <a:gd name="T35" fmla="*/ 108023 h 476"/>
              <a:gd name="T36" fmla="*/ 147711 w 325"/>
              <a:gd name="T37" fmla="*/ 116981 h 476"/>
              <a:gd name="T38" fmla="*/ 159844 w 325"/>
              <a:gd name="T39" fmla="*/ 132790 h 476"/>
              <a:gd name="T40" fmla="*/ 167757 w 325"/>
              <a:gd name="T41" fmla="*/ 151233 h 476"/>
              <a:gd name="T42" fmla="*/ 170922 w 325"/>
              <a:gd name="T43" fmla="*/ 170730 h 476"/>
              <a:gd name="T44" fmla="*/ 170922 w 325"/>
              <a:gd name="T45" fmla="*/ 194969 h 476"/>
              <a:gd name="T46" fmla="*/ 163537 w 325"/>
              <a:gd name="T47" fmla="*/ 218681 h 476"/>
              <a:gd name="T48" fmla="*/ 150348 w 325"/>
              <a:gd name="T49" fmla="*/ 238178 h 476"/>
              <a:gd name="T50" fmla="*/ 130830 w 325"/>
              <a:gd name="T51" fmla="*/ 248717 h 476"/>
              <a:gd name="T52" fmla="*/ 104980 w 325"/>
              <a:gd name="T53" fmla="*/ 248717 h 476"/>
              <a:gd name="T54" fmla="*/ 79658 w 325"/>
              <a:gd name="T55" fmla="*/ 238178 h 476"/>
              <a:gd name="T56" fmla="*/ 60667 w 325"/>
              <a:gd name="T57" fmla="*/ 217628 h 476"/>
              <a:gd name="T58" fmla="*/ 50116 w 325"/>
              <a:gd name="T59" fmla="*/ 191280 h 476"/>
              <a:gd name="T60" fmla="*/ 50116 w 325"/>
              <a:gd name="T61" fmla="*/ 164933 h 476"/>
              <a:gd name="T62" fmla="*/ 57502 w 325"/>
              <a:gd name="T63" fmla="*/ 145436 h 476"/>
              <a:gd name="T64" fmla="*/ 50116 w 325"/>
              <a:gd name="T65" fmla="*/ 120670 h 476"/>
              <a:gd name="T66" fmla="*/ 30597 w 325"/>
              <a:gd name="T67" fmla="*/ 92742 h 476"/>
              <a:gd name="T68" fmla="*/ 17409 w 325"/>
              <a:gd name="T69" fmla="*/ 62706 h 476"/>
              <a:gd name="T70" fmla="*/ 5803 w 325"/>
              <a:gd name="T71" fmla="*/ 29509 h 476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w 325"/>
              <a:gd name="T109" fmla="*/ 0 h 476"/>
              <a:gd name="T110" fmla="*/ 325 w 325"/>
              <a:gd name="T111" fmla="*/ 476 h 476"/>
            </a:gdLst>
            <a:ahLst/>
            <a:cxnLst>
              <a:cxn ang="T72">
                <a:pos x="T0" y="T1"/>
              </a:cxn>
              <a:cxn ang="T73">
                <a:pos x="T2" y="T3"/>
              </a:cxn>
              <a:cxn ang="T74">
                <a:pos x="T4" y="T5"/>
              </a:cxn>
              <a:cxn ang="T75">
                <a:pos x="T6" y="T7"/>
              </a:cxn>
              <a:cxn ang="T76">
                <a:pos x="T8" y="T9"/>
              </a:cxn>
              <a:cxn ang="T77">
                <a:pos x="T10" y="T11"/>
              </a:cxn>
              <a:cxn ang="T78">
                <a:pos x="T12" y="T13"/>
              </a:cxn>
              <a:cxn ang="T79">
                <a:pos x="T14" y="T15"/>
              </a:cxn>
              <a:cxn ang="T80">
                <a:pos x="T16" y="T17"/>
              </a:cxn>
              <a:cxn ang="T81">
                <a:pos x="T18" y="T19"/>
              </a:cxn>
              <a:cxn ang="T82">
                <a:pos x="T20" y="T21"/>
              </a:cxn>
              <a:cxn ang="T83">
                <a:pos x="T22" y="T23"/>
              </a:cxn>
              <a:cxn ang="T84">
                <a:pos x="T24" y="T25"/>
              </a:cxn>
              <a:cxn ang="T85">
                <a:pos x="T26" y="T27"/>
              </a:cxn>
              <a:cxn ang="T86">
                <a:pos x="T28" y="T29"/>
              </a:cxn>
              <a:cxn ang="T87">
                <a:pos x="T30" y="T31"/>
              </a:cxn>
              <a:cxn ang="T88">
                <a:pos x="T32" y="T33"/>
              </a:cxn>
              <a:cxn ang="T89">
                <a:pos x="T34" y="T35"/>
              </a:cxn>
              <a:cxn ang="T90">
                <a:pos x="T36" y="T37"/>
              </a:cxn>
              <a:cxn ang="T91">
                <a:pos x="T38" y="T39"/>
              </a:cxn>
              <a:cxn ang="T92">
                <a:pos x="T40" y="T41"/>
              </a:cxn>
              <a:cxn ang="T93">
                <a:pos x="T42" y="T43"/>
              </a:cxn>
              <a:cxn ang="T94">
                <a:pos x="T44" y="T45"/>
              </a:cxn>
              <a:cxn ang="T95">
                <a:pos x="T46" y="T47"/>
              </a:cxn>
              <a:cxn ang="T96">
                <a:pos x="T48" y="T49"/>
              </a:cxn>
              <a:cxn ang="T97">
                <a:pos x="T50" y="T51"/>
              </a:cxn>
              <a:cxn ang="T98">
                <a:pos x="T52" y="T53"/>
              </a:cxn>
              <a:cxn ang="T99">
                <a:pos x="T54" y="T55"/>
              </a:cxn>
              <a:cxn ang="T100">
                <a:pos x="T56" y="T57"/>
              </a:cxn>
              <a:cxn ang="T101">
                <a:pos x="T58" y="T59"/>
              </a:cxn>
              <a:cxn ang="T102">
                <a:pos x="T60" y="T61"/>
              </a:cxn>
              <a:cxn ang="T103">
                <a:pos x="T62" y="T63"/>
              </a:cxn>
              <a:cxn ang="T104">
                <a:pos x="T64" y="T65"/>
              </a:cxn>
              <a:cxn ang="T105">
                <a:pos x="T66" y="T67"/>
              </a:cxn>
              <a:cxn ang="T106">
                <a:pos x="T68" y="T69"/>
              </a:cxn>
              <a:cxn ang="T107">
                <a:pos x="T70" y="T71"/>
              </a:cxn>
            </a:cxnLst>
            <a:rect l="T108" t="T109" r="T110" b="T111"/>
            <a:pathLst>
              <a:path w="325" h="476">
                <a:moveTo>
                  <a:pt x="0" y="21"/>
                </a:moveTo>
                <a:lnTo>
                  <a:pt x="5" y="16"/>
                </a:lnTo>
                <a:lnTo>
                  <a:pt x="12" y="9"/>
                </a:lnTo>
                <a:lnTo>
                  <a:pt x="18" y="3"/>
                </a:lnTo>
                <a:lnTo>
                  <a:pt x="24" y="0"/>
                </a:lnTo>
                <a:lnTo>
                  <a:pt x="40" y="1"/>
                </a:lnTo>
                <a:lnTo>
                  <a:pt x="54" y="3"/>
                </a:lnTo>
                <a:lnTo>
                  <a:pt x="67" y="5"/>
                </a:lnTo>
                <a:lnTo>
                  <a:pt x="81" y="7"/>
                </a:lnTo>
                <a:lnTo>
                  <a:pt x="94" y="9"/>
                </a:lnTo>
                <a:lnTo>
                  <a:pt x="107" y="12"/>
                </a:lnTo>
                <a:lnTo>
                  <a:pt x="121" y="13"/>
                </a:lnTo>
                <a:lnTo>
                  <a:pt x="137" y="14"/>
                </a:lnTo>
                <a:lnTo>
                  <a:pt x="153" y="15"/>
                </a:lnTo>
                <a:lnTo>
                  <a:pt x="168" y="19"/>
                </a:lnTo>
                <a:lnTo>
                  <a:pt x="183" y="24"/>
                </a:lnTo>
                <a:lnTo>
                  <a:pt x="196" y="32"/>
                </a:lnTo>
                <a:lnTo>
                  <a:pt x="207" y="43"/>
                </a:lnTo>
                <a:lnTo>
                  <a:pt x="215" y="54"/>
                </a:lnTo>
                <a:lnTo>
                  <a:pt x="221" y="68"/>
                </a:lnTo>
                <a:lnTo>
                  <a:pt x="223" y="84"/>
                </a:lnTo>
                <a:lnTo>
                  <a:pt x="219" y="107"/>
                </a:lnTo>
                <a:lnTo>
                  <a:pt x="209" y="127"/>
                </a:lnTo>
                <a:lnTo>
                  <a:pt x="200" y="147"/>
                </a:lnTo>
                <a:lnTo>
                  <a:pt x="196" y="171"/>
                </a:lnTo>
                <a:lnTo>
                  <a:pt x="198" y="178"/>
                </a:lnTo>
                <a:lnTo>
                  <a:pt x="206" y="181"/>
                </a:lnTo>
                <a:lnTo>
                  <a:pt x="214" y="182"/>
                </a:lnTo>
                <a:lnTo>
                  <a:pt x="223" y="185"/>
                </a:lnTo>
                <a:lnTo>
                  <a:pt x="229" y="187"/>
                </a:lnTo>
                <a:lnTo>
                  <a:pt x="235" y="189"/>
                </a:lnTo>
                <a:lnTo>
                  <a:pt x="239" y="192"/>
                </a:lnTo>
                <a:lnTo>
                  <a:pt x="245" y="195"/>
                </a:lnTo>
                <a:lnTo>
                  <a:pt x="250" y="198"/>
                </a:lnTo>
                <a:lnTo>
                  <a:pt x="254" y="202"/>
                </a:lnTo>
                <a:lnTo>
                  <a:pt x="260" y="205"/>
                </a:lnTo>
                <a:lnTo>
                  <a:pt x="264" y="209"/>
                </a:lnTo>
                <a:lnTo>
                  <a:pt x="280" y="222"/>
                </a:lnTo>
                <a:lnTo>
                  <a:pt x="293" y="236"/>
                </a:lnTo>
                <a:lnTo>
                  <a:pt x="303" y="252"/>
                </a:lnTo>
                <a:lnTo>
                  <a:pt x="313" y="268"/>
                </a:lnTo>
                <a:lnTo>
                  <a:pt x="318" y="287"/>
                </a:lnTo>
                <a:lnTo>
                  <a:pt x="322" y="305"/>
                </a:lnTo>
                <a:lnTo>
                  <a:pt x="324" y="324"/>
                </a:lnTo>
                <a:lnTo>
                  <a:pt x="325" y="346"/>
                </a:lnTo>
                <a:lnTo>
                  <a:pt x="324" y="370"/>
                </a:lnTo>
                <a:lnTo>
                  <a:pt x="318" y="393"/>
                </a:lnTo>
                <a:lnTo>
                  <a:pt x="310" y="415"/>
                </a:lnTo>
                <a:lnTo>
                  <a:pt x="300" y="434"/>
                </a:lnTo>
                <a:lnTo>
                  <a:pt x="285" y="452"/>
                </a:lnTo>
                <a:lnTo>
                  <a:pt x="269" y="464"/>
                </a:lnTo>
                <a:lnTo>
                  <a:pt x="248" y="472"/>
                </a:lnTo>
                <a:lnTo>
                  <a:pt x="227" y="476"/>
                </a:lnTo>
                <a:lnTo>
                  <a:pt x="199" y="472"/>
                </a:lnTo>
                <a:lnTo>
                  <a:pt x="174" y="464"/>
                </a:lnTo>
                <a:lnTo>
                  <a:pt x="151" y="452"/>
                </a:lnTo>
                <a:lnTo>
                  <a:pt x="131" y="433"/>
                </a:lnTo>
                <a:lnTo>
                  <a:pt x="115" y="413"/>
                </a:lnTo>
                <a:lnTo>
                  <a:pt x="103" y="389"/>
                </a:lnTo>
                <a:lnTo>
                  <a:pt x="95" y="363"/>
                </a:lnTo>
                <a:lnTo>
                  <a:pt x="93" y="336"/>
                </a:lnTo>
                <a:lnTo>
                  <a:pt x="95" y="313"/>
                </a:lnTo>
                <a:lnTo>
                  <a:pt x="99" y="295"/>
                </a:lnTo>
                <a:lnTo>
                  <a:pt x="109" y="276"/>
                </a:lnTo>
                <a:lnTo>
                  <a:pt x="120" y="257"/>
                </a:lnTo>
                <a:lnTo>
                  <a:pt x="95" y="229"/>
                </a:lnTo>
                <a:lnTo>
                  <a:pt x="75" y="203"/>
                </a:lnTo>
                <a:lnTo>
                  <a:pt x="58" y="176"/>
                </a:lnTo>
                <a:lnTo>
                  <a:pt x="44" y="148"/>
                </a:lnTo>
                <a:lnTo>
                  <a:pt x="33" y="119"/>
                </a:lnTo>
                <a:lnTo>
                  <a:pt x="23" y="88"/>
                </a:lnTo>
                <a:lnTo>
                  <a:pt x="11" y="56"/>
                </a:lnTo>
                <a:lnTo>
                  <a:pt x="0" y="21"/>
                </a:lnTo>
                <a:close/>
              </a:path>
            </a:pathLst>
          </a:custGeom>
          <a:solidFill>
            <a:srgbClr val="999999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63" name="Freeform 19"/>
          <p:cNvSpPr>
            <a:spLocks/>
          </p:cNvSpPr>
          <p:nvPr/>
        </p:nvSpPr>
        <p:spPr bwMode="auto">
          <a:xfrm>
            <a:off x="8358188" y="1446213"/>
            <a:ext cx="115887" cy="73025"/>
          </a:xfrm>
          <a:custGeom>
            <a:avLst/>
            <a:gdLst>
              <a:gd name="T0" fmla="*/ 30692 w 219"/>
              <a:gd name="T1" fmla="*/ 0 h 137"/>
              <a:gd name="T2" fmla="*/ 42333 w 219"/>
              <a:gd name="T3" fmla="*/ 1066 h 137"/>
              <a:gd name="T4" fmla="*/ 52916 w 219"/>
              <a:gd name="T5" fmla="*/ 2665 h 137"/>
              <a:gd name="T6" fmla="*/ 62971 w 219"/>
              <a:gd name="T7" fmla="*/ 4797 h 137"/>
              <a:gd name="T8" fmla="*/ 72496 w 219"/>
              <a:gd name="T9" fmla="*/ 5863 h 137"/>
              <a:gd name="T10" fmla="*/ 82020 w 219"/>
              <a:gd name="T11" fmla="*/ 7995 h 137"/>
              <a:gd name="T12" fmla="*/ 92604 w 219"/>
              <a:gd name="T13" fmla="*/ 9061 h 137"/>
              <a:gd name="T14" fmla="*/ 103716 w 219"/>
              <a:gd name="T15" fmla="*/ 9061 h 137"/>
              <a:gd name="T16" fmla="*/ 115887 w 219"/>
              <a:gd name="T17" fmla="*/ 9061 h 137"/>
              <a:gd name="T18" fmla="*/ 109537 w 219"/>
              <a:gd name="T19" fmla="*/ 15458 h 137"/>
              <a:gd name="T20" fmla="*/ 104245 w 219"/>
              <a:gd name="T21" fmla="*/ 21854 h 137"/>
              <a:gd name="T22" fmla="*/ 97895 w 219"/>
              <a:gd name="T23" fmla="*/ 27184 h 137"/>
              <a:gd name="T24" fmla="*/ 92075 w 219"/>
              <a:gd name="T25" fmla="*/ 31982 h 137"/>
              <a:gd name="T26" fmla="*/ 85195 w 219"/>
              <a:gd name="T27" fmla="*/ 36246 h 137"/>
              <a:gd name="T28" fmla="*/ 79375 w 219"/>
              <a:gd name="T29" fmla="*/ 39977 h 137"/>
              <a:gd name="T30" fmla="*/ 72496 w 219"/>
              <a:gd name="T31" fmla="*/ 43175 h 137"/>
              <a:gd name="T32" fmla="*/ 66146 w 219"/>
              <a:gd name="T33" fmla="*/ 46374 h 137"/>
              <a:gd name="T34" fmla="*/ 59266 w 219"/>
              <a:gd name="T35" fmla="*/ 49039 h 137"/>
              <a:gd name="T36" fmla="*/ 51858 w 219"/>
              <a:gd name="T37" fmla="*/ 52237 h 137"/>
              <a:gd name="T38" fmla="*/ 45508 w 219"/>
              <a:gd name="T39" fmla="*/ 54902 h 137"/>
              <a:gd name="T40" fmla="*/ 38100 w 219"/>
              <a:gd name="T41" fmla="*/ 57567 h 137"/>
              <a:gd name="T42" fmla="*/ 30692 w 219"/>
              <a:gd name="T43" fmla="*/ 60765 h 137"/>
              <a:gd name="T44" fmla="*/ 22754 w 219"/>
              <a:gd name="T45" fmla="*/ 63963 h 137"/>
              <a:gd name="T46" fmla="*/ 14817 w 219"/>
              <a:gd name="T47" fmla="*/ 67695 h 137"/>
              <a:gd name="T48" fmla="*/ 6879 w 219"/>
              <a:gd name="T49" fmla="*/ 71426 h 137"/>
              <a:gd name="T50" fmla="*/ 0 w 219"/>
              <a:gd name="T51" fmla="*/ 73025 h 137"/>
              <a:gd name="T52" fmla="*/ 4233 w 219"/>
              <a:gd name="T53" fmla="*/ 62897 h 137"/>
              <a:gd name="T54" fmla="*/ 7937 w 219"/>
              <a:gd name="T55" fmla="*/ 52770 h 137"/>
              <a:gd name="T56" fmla="*/ 11112 w 219"/>
              <a:gd name="T57" fmla="*/ 44241 h 137"/>
              <a:gd name="T58" fmla="*/ 14287 w 219"/>
              <a:gd name="T59" fmla="*/ 35713 h 137"/>
              <a:gd name="T60" fmla="*/ 17992 w 219"/>
              <a:gd name="T61" fmla="*/ 27718 h 137"/>
              <a:gd name="T62" fmla="*/ 21696 w 219"/>
              <a:gd name="T63" fmla="*/ 19189 h 137"/>
              <a:gd name="T64" fmla="*/ 25929 w 219"/>
              <a:gd name="T65" fmla="*/ 10128 h 137"/>
              <a:gd name="T66" fmla="*/ 30692 w 219"/>
              <a:gd name="T67" fmla="*/ 0 h 137"/>
              <a:gd name="T68" fmla="*/ 0 60000 65536"/>
              <a:gd name="T69" fmla="*/ 0 60000 65536"/>
              <a:gd name="T70" fmla="*/ 0 60000 65536"/>
              <a:gd name="T71" fmla="*/ 0 60000 65536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w 219"/>
              <a:gd name="T103" fmla="*/ 0 h 137"/>
              <a:gd name="T104" fmla="*/ 219 w 219"/>
              <a:gd name="T105" fmla="*/ 137 h 137"/>
            </a:gdLst>
            <a:ahLst/>
            <a:cxnLst>
              <a:cxn ang="T68">
                <a:pos x="T0" y="T1"/>
              </a:cxn>
              <a:cxn ang="T69">
                <a:pos x="T2" y="T3"/>
              </a:cxn>
              <a:cxn ang="T70">
                <a:pos x="T4" y="T5"/>
              </a:cxn>
              <a:cxn ang="T71">
                <a:pos x="T6" y="T7"/>
              </a:cxn>
              <a:cxn ang="T72">
                <a:pos x="T8" y="T9"/>
              </a:cxn>
              <a:cxn ang="T73">
                <a:pos x="T10" y="T11"/>
              </a:cxn>
              <a:cxn ang="T74">
                <a:pos x="T12" y="T13"/>
              </a:cxn>
              <a:cxn ang="T75">
                <a:pos x="T14" y="T15"/>
              </a:cxn>
              <a:cxn ang="T76">
                <a:pos x="T16" y="T17"/>
              </a:cxn>
              <a:cxn ang="T77">
                <a:pos x="T18" y="T19"/>
              </a:cxn>
              <a:cxn ang="T78">
                <a:pos x="T20" y="T21"/>
              </a:cxn>
              <a:cxn ang="T79">
                <a:pos x="T22" y="T23"/>
              </a:cxn>
              <a:cxn ang="T80">
                <a:pos x="T24" y="T25"/>
              </a:cxn>
              <a:cxn ang="T81">
                <a:pos x="T26" y="T27"/>
              </a:cxn>
              <a:cxn ang="T82">
                <a:pos x="T28" y="T29"/>
              </a:cxn>
              <a:cxn ang="T83">
                <a:pos x="T30" y="T31"/>
              </a:cxn>
              <a:cxn ang="T84">
                <a:pos x="T32" y="T33"/>
              </a:cxn>
              <a:cxn ang="T85">
                <a:pos x="T34" y="T35"/>
              </a:cxn>
              <a:cxn ang="T86">
                <a:pos x="T36" y="T37"/>
              </a:cxn>
              <a:cxn ang="T87">
                <a:pos x="T38" y="T39"/>
              </a:cxn>
              <a:cxn ang="T88">
                <a:pos x="T40" y="T41"/>
              </a:cxn>
              <a:cxn ang="T89">
                <a:pos x="T42" y="T43"/>
              </a:cxn>
              <a:cxn ang="T90">
                <a:pos x="T44" y="T45"/>
              </a:cxn>
              <a:cxn ang="T91">
                <a:pos x="T46" y="T47"/>
              </a:cxn>
              <a:cxn ang="T92">
                <a:pos x="T48" y="T49"/>
              </a:cxn>
              <a:cxn ang="T93">
                <a:pos x="T50" y="T51"/>
              </a:cxn>
              <a:cxn ang="T94">
                <a:pos x="T52" y="T53"/>
              </a:cxn>
              <a:cxn ang="T95">
                <a:pos x="T54" y="T55"/>
              </a:cxn>
              <a:cxn ang="T96">
                <a:pos x="T56" y="T57"/>
              </a:cxn>
              <a:cxn ang="T97">
                <a:pos x="T58" y="T59"/>
              </a:cxn>
              <a:cxn ang="T98">
                <a:pos x="T60" y="T61"/>
              </a:cxn>
              <a:cxn ang="T99">
                <a:pos x="T62" y="T63"/>
              </a:cxn>
              <a:cxn ang="T100">
                <a:pos x="T64" y="T65"/>
              </a:cxn>
              <a:cxn ang="T101">
                <a:pos x="T66" y="T67"/>
              </a:cxn>
            </a:cxnLst>
            <a:rect l="T102" t="T103" r="T104" b="T105"/>
            <a:pathLst>
              <a:path w="219" h="137">
                <a:moveTo>
                  <a:pt x="58" y="0"/>
                </a:moveTo>
                <a:lnTo>
                  <a:pt x="80" y="2"/>
                </a:lnTo>
                <a:lnTo>
                  <a:pt x="100" y="5"/>
                </a:lnTo>
                <a:lnTo>
                  <a:pt x="119" y="9"/>
                </a:lnTo>
                <a:lnTo>
                  <a:pt x="137" y="11"/>
                </a:lnTo>
                <a:lnTo>
                  <a:pt x="155" y="15"/>
                </a:lnTo>
                <a:lnTo>
                  <a:pt x="175" y="17"/>
                </a:lnTo>
                <a:lnTo>
                  <a:pt x="196" y="17"/>
                </a:lnTo>
                <a:lnTo>
                  <a:pt x="219" y="17"/>
                </a:lnTo>
                <a:lnTo>
                  <a:pt x="207" y="29"/>
                </a:lnTo>
                <a:lnTo>
                  <a:pt x="197" y="41"/>
                </a:lnTo>
                <a:lnTo>
                  <a:pt x="185" y="51"/>
                </a:lnTo>
                <a:lnTo>
                  <a:pt x="174" y="60"/>
                </a:lnTo>
                <a:lnTo>
                  <a:pt x="161" y="68"/>
                </a:lnTo>
                <a:lnTo>
                  <a:pt x="150" y="75"/>
                </a:lnTo>
                <a:lnTo>
                  <a:pt x="137" y="81"/>
                </a:lnTo>
                <a:lnTo>
                  <a:pt x="125" y="87"/>
                </a:lnTo>
                <a:lnTo>
                  <a:pt x="112" y="92"/>
                </a:lnTo>
                <a:lnTo>
                  <a:pt x="98" y="98"/>
                </a:lnTo>
                <a:lnTo>
                  <a:pt x="86" y="103"/>
                </a:lnTo>
                <a:lnTo>
                  <a:pt x="72" y="108"/>
                </a:lnTo>
                <a:lnTo>
                  <a:pt x="58" y="114"/>
                </a:lnTo>
                <a:lnTo>
                  <a:pt x="43" y="120"/>
                </a:lnTo>
                <a:lnTo>
                  <a:pt x="28" y="127"/>
                </a:lnTo>
                <a:lnTo>
                  <a:pt x="13" y="134"/>
                </a:lnTo>
                <a:lnTo>
                  <a:pt x="0" y="137"/>
                </a:lnTo>
                <a:lnTo>
                  <a:pt x="8" y="118"/>
                </a:lnTo>
                <a:lnTo>
                  <a:pt x="15" y="99"/>
                </a:lnTo>
                <a:lnTo>
                  <a:pt x="21" y="83"/>
                </a:lnTo>
                <a:lnTo>
                  <a:pt x="27" y="67"/>
                </a:lnTo>
                <a:lnTo>
                  <a:pt x="34" y="52"/>
                </a:lnTo>
                <a:lnTo>
                  <a:pt x="41" y="36"/>
                </a:lnTo>
                <a:lnTo>
                  <a:pt x="49" y="19"/>
                </a:lnTo>
                <a:lnTo>
                  <a:pt x="58" y="0"/>
                </a:lnTo>
                <a:close/>
              </a:path>
            </a:pathLst>
          </a:custGeom>
          <a:solidFill>
            <a:srgbClr val="F2D8CC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64" name="Freeform 20"/>
          <p:cNvSpPr>
            <a:spLocks/>
          </p:cNvSpPr>
          <p:nvPr/>
        </p:nvSpPr>
        <p:spPr bwMode="auto">
          <a:xfrm>
            <a:off x="8472488" y="1404938"/>
            <a:ext cx="460375" cy="254000"/>
          </a:xfrm>
          <a:custGeom>
            <a:avLst/>
            <a:gdLst>
              <a:gd name="T0" fmla="*/ 124354 w 870"/>
              <a:gd name="T1" fmla="*/ 114539 h 479"/>
              <a:gd name="T2" fmla="*/ 113242 w 870"/>
              <a:gd name="T3" fmla="*/ 110296 h 479"/>
              <a:gd name="T4" fmla="*/ 101071 w 870"/>
              <a:gd name="T5" fmla="*/ 108706 h 479"/>
              <a:gd name="T6" fmla="*/ 77258 w 870"/>
              <a:gd name="T7" fmla="*/ 113478 h 479"/>
              <a:gd name="T8" fmla="*/ 57150 w 870"/>
              <a:gd name="T9" fmla="*/ 125144 h 479"/>
              <a:gd name="T10" fmla="*/ 0 w 870"/>
              <a:gd name="T11" fmla="*/ 134159 h 479"/>
              <a:gd name="T12" fmla="*/ 5292 w 870"/>
              <a:gd name="T13" fmla="*/ 104463 h 479"/>
              <a:gd name="T14" fmla="*/ 13229 w 870"/>
              <a:gd name="T15" fmla="*/ 84313 h 479"/>
              <a:gd name="T16" fmla="*/ 28575 w 870"/>
              <a:gd name="T17" fmla="*/ 68405 h 479"/>
              <a:gd name="T18" fmla="*/ 44979 w 870"/>
              <a:gd name="T19" fmla="*/ 62572 h 479"/>
              <a:gd name="T20" fmla="*/ 60854 w 870"/>
              <a:gd name="T21" fmla="*/ 59390 h 479"/>
              <a:gd name="T22" fmla="*/ 83608 w 870"/>
              <a:gd name="T23" fmla="*/ 51436 h 479"/>
              <a:gd name="T24" fmla="*/ 114829 w 870"/>
              <a:gd name="T25" fmla="*/ 42422 h 479"/>
              <a:gd name="T26" fmla="*/ 146050 w 870"/>
              <a:gd name="T27" fmla="*/ 38180 h 479"/>
              <a:gd name="T28" fmla="*/ 167746 w 870"/>
              <a:gd name="T29" fmla="*/ 37649 h 479"/>
              <a:gd name="T30" fmla="*/ 180975 w 870"/>
              <a:gd name="T31" fmla="*/ 37649 h 479"/>
              <a:gd name="T32" fmla="*/ 194733 w 870"/>
              <a:gd name="T33" fmla="*/ 37649 h 479"/>
              <a:gd name="T34" fmla="*/ 214313 w 870"/>
              <a:gd name="T35" fmla="*/ 33937 h 479"/>
              <a:gd name="T36" fmla="*/ 230717 w 870"/>
              <a:gd name="T37" fmla="*/ 24923 h 479"/>
              <a:gd name="T38" fmla="*/ 247650 w 870"/>
              <a:gd name="T39" fmla="*/ 15908 h 479"/>
              <a:gd name="T40" fmla="*/ 261937 w 870"/>
              <a:gd name="T41" fmla="*/ 12727 h 479"/>
              <a:gd name="T42" fmla="*/ 277283 w 870"/>
              <a:gd name="T43" fmla="*/ 11136 h 479"/>
              <a:gd name="T44" fmla="*/ 295804 w 870"/>
              <a:gd name="T45" fmla="*/ 7954 h 479"/>
              <a:gd name="T46" fmla="*/ 312208 w 870"/>
              <a:gd name="T47" fmla="*/ 2651 h 479"/>
              <a:gd name="T48" fmla="*/ 331788 w 870"/>
              <a:gd name="T49" fmla="*/ 0 h 479"/>
              <a:gd name="T50" fmla="*/ 345017 w 870"/>
              <a:gd name="T51" fmla="*/ 12727 h 479"/>
              <a:gd name="T52" fmla="*/ 343429 w 870"/>
              <a:gd name="T53" fmla="*/ 32877 h 479"/>
              <a:gd name="T54" fmla="*/ 329671 w 870"/>
              <a:gd name="T55" fmla="*/ 46664 h 479"/>
              <a:gd name="T56" fmla="*/ 315383 w 870"/>
              <a:gd name="T57" fmla="*/ 63102 h 479"/>
              <a:gd name="T58" fmla="*/ 327554 w 870"/>
              <a:gd name="T59" fmla="*/ 65223 h 479"/>
              <a:gd name="T60" fmla="*/ 339725 w 870"/>
              <a:gd name="T61" fmla="*/ 63633 h 479"/>
              <a:gd name="T62" fmla="*/ 358246 w 870"/>
              <a:gd name="T63" fmla="*/ 63102 h 479"/>
              <a:gd name="T64" fmla="*/ 386821 w 870"/>
              <a:gd name="T65" fmla="*/ 67344 h 479"/>
              <a:gd name="T66" fmla="*/ 412750 w 870"/>
              <a:gd name="T67" fmla="*/ 75829 h 479"/>
              <a:gd name="T68" fmla="*/ 434975 w 870"/>
              <a:gd name="T69" fmla="*/ 90146 h 479"/>
              <a:gd name="T70" fmla="*/ 451379 w 870"/>
              <a:gd name="T71" fmla="*/ 109766 h 479"/>
              <a:gd name="T72" fmla="*/ 460375 w 870"/>
              <a:gd name="T73" fmla="*/ 135750 h 479"/>
              <a:gd name="T74" fmla="*/ 456142 w 870"/>
              <a:gd name="T75" fmla="*/ 154309 h 479"/>
              <a:gd name="T76" fmla="*/ 447675 w 870"/>
              <a:gd name="T77" fmla="*/ 155900 h 479"/>
              <a:gd name="T78" fmla="*/ 437621 w 870"/>
              <a:gd name="T79" fmla="*/ 152188 h 479"/>
              <a:gd name="T80" fmla="*/ 428625 w 870"/>
              <a:gd name="T81" fmla="*/ 146885 h 479"/>
              <a:gd name="T82" fmla="*/ 411692 w 870"/>
              <a:gd name="T83" fmla="*/ 139461 h 479"/>
              <a:gd name="T84" fmla="*/ 392113 w 870"/>
              <a:gd name="T85" fmla="*/ 134689 h 479"/>
              <a:gd name="T86" fmla="*/ 370946 w 870"/>
              <a:gd name="T87" fmla="*/ 128856 h 479"/>
              <a:gd name="T88" fmla="*/ 323321 w 870"/>
              <a:gd name="T89" fmla="*/ 131507 h 479"/>
              <a:gd name="T90" fmla="*/ 303742 w 870"/>
              <a:gd name="T91" fmla="*/ 135219 h 479"/>
              <a:gd name="T92" fmla="*/ 285750 w 870"/>
              <a:gd name="T93" fmla="*/ 138401 h 479"/>
              <a:gd name="T94" fmla="*/ 267229 w 870"/>
              <a:gd name="T95" fmla="*/ 142113 h 479"/>
              <a:gd name="T96" fmla="*/ 248708 w 870"/>
              <a:gd name="T97" fmla="*/ 147415 h 479"/>
              <a:gd name="T98" fmla="*/ 227013 w 870"/>
              <a:gd name="T99" fmla="*/ 155370 h 479"/>
              <a:gd name="T100" fmla="*/ 202671 w 870"/>
              <a:gd name="T101" fmla="*/ 165975 h 479"/>
              <a:gd name="T102" fmla="*/ 187325 w 870"/>
              <a:gd name="T103" fmla="*/ 181883 h 479"/>
              <a:gd name="T104" fmla="*/ 183621 w 870"/>
              <a:gd name="T105" fmla="*/ 212639 h 479"/>
              <a:gd name="T106" fmla="*/ 170921 w 870"/>
              <a:gd name="T107" fmla="*/ 241804 h 479"/>
              <a:gd name="T108" fmla="*/ 144992 w 870"/>
              <a:gd name="T109" fmla="*/ 254000 h 479"/>
              <a:gd name="T110" fmla="*/ 120121 w 870"/>
              <a:gd name="T111" fmla="*/ 247106 h 479"/>
              <a:gd name="T112" fmla="*/ 103188 w 870"/>
              <a:gd name="T113" fmla="*/ 230138 h 479"/>
              <a:gd name="T114" fmla="*/ 100542 w 870"/>
              <a:gd name="T115" fmla="*/ 199912 h 479"/>
              <a:gd name="T116" fmla="*/ 111654 w 870"/>
              <a:gd name="T117" fmla="*/ 164914 h 479"/>
              <a:gd name="T118" fmla="*/ 127529 w 870"/>
              <a:gd name="T119" fmla="*/ 130977 h 479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  <a:gd name="T141" fmla="*/ 0 60000 65536"/>
              <a:gd name="T142" fmla="*/ 0 60000 65536"/>
              <a:gd name="T143" fmla="*/ 0 60000 65536"/>
              <a:gd name="T144" fmla="*/ 0 60000 65536"/>
              <a:gd name="T145" fmla="*/ 0 60000 65536"/>
              <a:gd name="T146" fmla="*/ 0 60000 65536"/>
              <a:gd name="T147" fmla="*/ 0 60000 65536"/>
              <a:gd name="T148" fmla="*/ 0 60000 65536"/>
              <a:gd name="T149" fmla="*/ 0 60000 65536"/>
              <a:gd name="T150" fmla="*/ 0 60000 65536"/>
              <a:gd name="T151" fmla="*/ 0 60000 65536"/>
              <a:gd name="T152" fmla="*/ 0 60000 65536"/>
              <a:gd name="T153" fmla="*/ 0 60000 65536"/>
              <a:gd name="T154" fmla="*/ 0 60000 65536"/>
              <a:gd name="T155" fmla="*/ 0 60000 65536"/>
              <a:gd name="T156" fmla="*/ 0 60000 65536"/>
              <a:gd name="T157" fmla="*/ 0 60000 65536"/>
              <a:gd name="T158" fmla="*/ 0 60000 65536"/>
              <a:gd name="T159" fmla="*/ 0 60000 65536"/>
              <a:gd name="T160" fmla="*/ 0 60000 65536"/>
              <a:gd name="T161" fmla="*/ 0 60000 65536"/>
              <a:gd name="T162" fmla="*/ 0 60000 65536"/>
              <a:gd name="T163" fmla="*/ 0 60000 65536"/>
              <a:gd name="T164" fmla="*/ 0 60000 65536"/>
              <a:gd name="T165" fmla="*/ 0 60000 65536"/>
              <a:gd name="T166" fmla="*/ 0 60000 65536"/>
              <a:gd name="T167" fmla="*/ 0 60000 65536"/>
              <a:gd name="T168" fmla="*/ 0 60000 65536"/>
              <a:gd name="T169" fmla="*/ 0 60000 65536"/>
              <a:gd name="T170" fmla="*/ 0 60000 65536"/>
              <a:gd name="T171" fmla="*/ 0 60000 65536"/>
              <a:gd name="T172" fmla="*/ 0 60000 65536"/>
              <a:gd name="T173" fmla="*/ 0 60000 65536"/>
              <a:gd name="T174" fmla="*/ 0 60000 65536"/>
              <a:gd name="T175" fmla="*/ 0 60000 65536"/>
              <a:gd name="T176" fmla="*/ 0 60000 65536"/>
              <a:gd name="T177" fmla="*/ 0 60000 65536"/>
              <a:gd name="T178" fmla="*/ 0 60000 65536"/>
              <a:gd name="T179" fmla="*/ 0 60000 65536"/>
              <a:gd name="T180" fmla="*/ 0 w 870"/>
              <a:gd name="T181" fmla="*/ 0 h 479"/>
              <a:gd name="T182" fmla="*/ 870 w 870"/>
              <a:gd name="T183" fmla="*/ 479 h 479"/>
            </a:gdLst>
            <a:ahLst/>
            <a:cxnLst>
              <a:cxn ang="T120">
                <a:pos x="T0" y="T1"/>
              </a:cxn>
              <a:cxn ang="T121">
                <a:pos x="T2" y="T3"/>
              </a:cxn>
              <a:cxn ang="T122">
                <a:pos x="T4" y="T5"/>
              </a:cxn>
              <a:cxn ang="T123">
                <a:pos x="T6" y="T7"/>
              </a:cxn>
              <a:cxn ang="T124">
                <a:pos x="T8" y="T9"/>
              </a:cxn>
              <a:cxn ang="T125">
                <a:pos x="T10" y="T11"/>
              </a:cxn>
              <a:cxn ang="T126">
                <a:pos x="T12" y="T13"/>
              </a:cxn>
              <a:cxn ang="T127">
                <a:pos x="T14" y="T15"/>
              </a:cxn>
              <a:cxn ang="T128">
                <a:pos x="T16" y="T17"/>
              </a:cxn>
              <a:cxn ang="T129">
                <a:pos x="T18" y="T19"/>
              </a:cxn>
              <a:cxn ang="T130">
                <a:pos x="T20" y="T21"/>
              </a:cxn>
              <a:cxn ang="T131">
                <a:pos x="T22" y="T23"/>
              </a:cxn>
              <a:cxn ang="T132">
                <a:pos x="T24" y="T25"/>
              </a:cxn>
              <a:cxn ang="T133">
                <a:pos x="T26" y="T27"/>
              </a:cxn>
              <a:cxn ang="T134">
                <a:pos x="T28" y="T29"/>
              </a:cxn>
              <a:cxn ang="T135">
                <a:pos x="T30" y="T31"/>
              </a:cxn>
              <a:cxn ang="T136">
                <a:pos x="T32" y="T33"/>
              </a:cxn>
              <a:cxn ang="T137">
                <a:pos x="T34" y="T35"/>
              </a:cxn>
              <a:cxn ang="T138">
                <a:pos x="T36" y="T37"/>
              </a:cxn>
              <a:cxn ang="T139">
                <a:pos x="T38" y="T39"/>
              </a:cxn>
              <a:cxn ang="T140">
                <a:pos x="T40" y="T41"/>
              </a:cxn>
              <a:cxn ang="T141">
                <a:pos x="T42" y="T43"/>
              </a:cxn>
              <a:cxn ang="T142">
                <a:pos x="T44" y="T45"/>
              </a:cxn>
              <a:cxn ang="T143">
                <a:pos x="T46" y="T47"/>
              </a:cxn>
              <a:cxn ang="T144">
                <a:pos x="T48" y="T49"/>
              </a:cxn>
              <a:cxn ang="T145">
                <a:pos x="T50" y="T51"/>
              </a:cxn>
              <a:cxn ang="T146">
                <a:pos x="T52" y="T53"/>
              </a:cxn>
              <a:cxn ang="T147">
                <a:pos x="T54" y="T55"/>
              </a:cxn>
              <a:cxn ang="T148">
                <a:pos x="T56" y="T57"/>
              </a:cxn>
              <a:cxn ang="T149">
                <a:pos x="T58" y="T59"/>
              </a:cxn>
              <a:cxn ang="T150">
                <a:pos x="T60" y="T61"/>
              </a:cxn>
              <a:cxn ang="T151">
                <a:pos x="T62" y="T63"/>
              </a:cxn>
              <a:cxn ang="T152">
                <a:pos x="T64" y="T65"/>
              </a:cxn>
              <a:cxn ang="T153">
                <a:pos x="T66" y="T67"/>
              </a:cxn>
              <a:cxn ang="T154">
                <a:pos x="T68" y="T69"/>
              </a:cxn>
              <a:cxn ang="T155">
                <a:pos x="T70" y="T71"/>
              </a:cxn>
              <a:cxn ang="T156">
                <a:pos x="T72" y="T73"/>
              </a:cxn>
              <a:cxn ang="T157">
                <a:pos x="T74" y="T75"/>
              </a:cxn>
              <a:cxn ang="T158">
                <a:pos x="T76" y="T77"/>
              </a:cxn>
              <a:cxn ang="T159">
                <a:pos x="T78" y="T79"/>
              </a:cxn>
              <a:cxn ang="T160">
                <a:pos x="T80" y="T81"/>
              </a:cxn>
              <a:cxn ang="T161">
                <a:pos x="T82" y="T83"/>
              </a:cxn>
              <a:cxn ang="T162">
                <a:pos x="T84" y="T85"/>
              </a:cxn>
              <a:cxn ang="T163">
                <a:pos x="T86" y="T87"/>
              </a:cxn>
              <a:cxn ang="T164">
                <a:pos x="T88" y="T89"/>
              </a:cxn>
              <a:cxn ang="T165">
                <a:pos x="T90" y="T91"/>
              </a:cxn>
              <a:cxn ang="T166">
                <a:pos x="T92" y="T93"/>
              </a:cxn>
              <a:cxn ang="T167">
                <a:pos x="T94" y="T95"/>
              </a:cxn>
              <a:cxn ang="T168">
                <a:pos x="T96" y="T97"/>
              </a:cxn>
              <a:cxn ang="T169">
                <a:pos x="T98" y="T99"/>
              </a:cxn>
              <a:cxn ang="T170">
                <a:pos x="T100" y="T101"/>
              </a:cxn>
              <a:cxn ang="T171">
                <a:pos x="T102" y="T103"/>
              </a:cxn>
              <a:cxn ang="T172">
                <a:pos x="T104" y="T105"/>
              </a:cxn>
              <a:cxn ang="T173">
                <a:pos x="T106" y="T107"/>
              </a:cxn>
              <a:cxn ang="T174">
                <a:pos x="T108" y="T109"/>
              </a:cxn>
              <a:cxn ang="T175">
                <a:pos x="T110" y="T111"/>
              </a:cxn>
              <a:cxn ang="T176">
                <a:pos x="T112" y="T113"/>
              </a:cxn>
              <a:cxn ang="T177">
                <a:pos x="T114" y="T115"/>
              </a:cxn>
              <a:cxn ang="T178">
                <a:pos x="T116" y="T117"/>
              </a:cxn>
              <a:cxn ang="T179">
                <a:pos x="T118" y="T119"/>
              </a:cxn>
            </a:cxnLst>
            <a:rect l="T180" t="T181" r="T182" b="T183"/>
            <a:pathLst>
              <a:path w="870" h="479">
                <a:moveTo>
                  <a:pt x="250" y="222"/>
                </a:moveTo>
                <a:lnTo>
                  <a:pt x="242" y="220"/>
                </a:lnTo>
                <a:lnTo>
                  <a:pt x="235" y="216"/>
                </a:lnTo>
                <a:lnTo>
                  <a:pt x="228" y="214"/>
                </a:lnTo>
                <a:lnTo>
                  <a:pt x="221" y="211"/>
                </a:lnTo>
                <a:lnTo>
                  <a:pt x="214" y="208"/>
                </a:lnTo>
                <a:lnTo>
                  <a:pt x="207" y="206"/>
                </a:lnTo>
                <a:lnTo>
                  <a:pt x="199" y="205"/>
                </a:lnTo>
                <a:lnTo>
                  <a:pt x="191" y="205"/>
                </a:lnTo>
                <a:lnTo>
                  <a:pt x="174" y="206"/>
                </a:lnTo>
                <a:lnTo>
                  <a:pt x="159" y="209"/>
                </a:lnTo>
                <a:lnTo>
                  <a:pt x="146" y="214"/>
                </a:lnTo>
                <a:lnTo>
                  <a:pt x="133" y="221"/>
                </a:lnTo>
                <a:lnTo>
                  <a:pt x="120" y="228"/>
                </a:lnTo>
                <a:lnTo>
                  <a:pt x="108" y="236"/>
                </a:lnTo>
                <a:lnTo>
                  <a:pt x="93" y="245"/>
                </a:lnTo>
                <a:lnTo>
                  <a:pt x="78" y="253"/>
                </a:lnTo>
                <a:lnTo>
                  <a:pt x="0" y="253"/>
                </a:lnTo>
                <a:lnTo>
                  <a:pt x="0" y="225"/>
                </a:lnTo>
                <a:lnTo>
                  <a:pt x="6" y="211"/>
                </a:lnTo>
                <a:lnTo>
                  <a:pt x="10" y="197"/>
                </a:lnTo>
                <a:lnTo>
                  <a:pt x="15" y="183"/>
                </a:lnTo>
                <a:lnTo>
                  <a:pt x="20" y="170"/>
                </a:lnTo>
                <a:lnTo>
                  <a:pt x="25" y="159"/>
                </a:lnTo>
                <a:lnTo>
                  <a:pt x="32" y="148"/>
                </a:lnTo>
                <a:lnTo>
                  <a:pt x="41" y="138"/>
                </a:lnTo>
                <a:lnTo>
                  <a:pt x="54" y="129"/>
                </a:lnTo>
                <a:lnTo>
                  <a:pt x="64" y="123"/>
                </a:lnTo>
                <a:lnTo>
                  <a:pt x="75" y="120"/>
                </a:lnTo>
                <a:lnTo>
                  <a:pt x="85" y="118"/>
                </a:lnTo>
                <a:lnTo>
                  <a:pt x="94" y="115"/>
                </a:lnTo>
                <a:lnTo>
                  <a:pt x="104" y="113"/>
                </a:lnTo>
                <a:lnTo>
                  <a:pt x="115" y="112"/>
                </a:lnTo>
                <a:lnTo>
                  <a:pt x="125" y="109"/>
                </a:lnTo>
                <a:lnTo>
                  <a:pt x="136" y="105"/>
                </a:lnTo>
                <a:lnTo>
                  <a:pt x="158" y="97"/>
                </a:lnTo>
                <a:lnTo>
                  <a:pt x="179" y="90"/>
                </a:lnTo>
                <a:lnTo>
                  <a:pt x="197" y="85"/>
                </a:lnTo>
                <a:lnTo>
                  <a:pt x="217" y="80"/>
                </a:lnTo>
                <a:lnTo>
                  <a:pt x="235" y="75"/>
                </a:lnTo>
                <a:lnTo>
                  <a:pt x="254" y="73"/>
                </a:lnTo>
                <a:lnTo>
                  <a:pt x="276" y="72"/>
                </a:lnTo>
                <a:lnTo>
                  <a:pt x="299" y="71"/>
                </a:lnTo>
                <a:lnTo>
                  <a:pt x="308" y="71"/>
                </a:lnTo>
                <a:lnTo>
                  <a:pt x="317" y="71"/>
                </a:lnTo>
                <a:lnTo>
                  <a:pt x="326" y="71"/>
                </a:lnTo>
                <a:lnTo>
                  <a:pt x="334" y="71"/>
                </a:lnTo>
                <a:lnTo>
                  <a:pt x="342" y="71"/>
                </a:lnTo>
                <a:lnTo>
                  <a:pt x="350" y="71"/>
                </a:lnTo>
                <a:lnTo>
                  <a:pt x="359" y="71"/>
                </a:lnTo>
                <a:lnTo>
                  <a:pt x="368" y="71"/>
                </a:lnTo>
                <a:lnTo>
                  <a:pt x="382" y="70"/>
                </a:lnTo>
                <a:lnTo>
                  <a:pt x="393" y="67"/>
                </a:lnTo>
                <a:lnTo>
                  <a:pt x="405" y="64"/>
                </a:lnTo>
                <a:lnTo>
                  <a:pt x="415" y="58"/>
                </a:lnTo>
                <a:lnTo>
                  <a:pt x="425" y="52"/>
                </a:lnTo>
                <a:lnTo>
                  <a:pt x="436" y="47"/>
                </a:lnTo>
                <a:lnTo>
                  <a:pt x="446" y="40"/>
                </a:lnTo>
                <a:lnTo>
                  <a:pt x="458" y="34"/>
                </a:lnTo>
                <a:lnTo>
                  <a:pt x="468" y="30"/>
                </a:lnTo>
                <a:lnTo>
                  <a:pt x="477" y="27"/>
                </a:lnTo>
                <a:lnTo>
                  <a:pt x="486" y="25"/>
                </a:lnTo>
                <a:lnTo>
                  <a:pt x="495" y="24"/>
                </a:lnTo>
                <a:lnTo>
                  <a:pt x="504" y="23"/>
                </a:lnTo>
                <a:lnTo>
                  <a:pt x="513" y="23"/>
                </a:lnTo>
                <a:lnTo>
                  <a:pt x="524" y="21"/>
                </a:lnTo>
                <a:lnTo>
                  <a:pt x="534" y="20"/>
                </a:lnTo>
                <a:lnTo>
                  <a:pt x="547" y="18"/>
                </a:lnTo>
                <a:lnTo>
                  <a:pt x="559" y="15"/>
                </a:lnTo>
                <a:lnTo>
                  <a:pt x="570" y="12"/>
                </a:lnTo>
                <a:lnTo>
                  <a:pt x="580" y="8"/>
                </a:lnTo>
                <a:lnTo>
                  <a:pt x="590" y="5"/>
                </a:lnTo>
                <a:lnTo>
                  <a:pt x="602" y="2"/>
                </a:lnTo>
                <a:lnTo>
                  <a:pt x="613" y="1"/>
                </a:lnTo>
                <a:lnTo>
                  <a:pt x="627" y="0"/>
                </a:lnTo>
                <a:lnTo>
                  <a:pt x="638" y="3"/>
                </a:lnTo>
                <a:lnTo>
                  <a:pt x="648" y="11"/>
                </a:lnTo>
                <a:lnTo>
                  <a:pt x="652" y="24"/>
                </a:lnTo>
                <a:lnTo>
                  <a:pt x="654" y="38"/>
                </a:lnTo>
                <a:lnTo>
                  <a:pt x="653" y="51"/>
                </a:lnTo>
                <a:lnTo>
                  <a:pt x="649" y="62"/>
                </a:lnTo>
                <a:lnTo>
                  <a:pt x="642" y="71"/>
                </a:lnTo>
                <a:lnTo>
                  <a:pt x="633" y="80"/>
                </a:lnTo>
                <a:lnTo>
                  <a:pt x="623" y="88"/>
                </a:lnTo>
                <a:lnTo>
                  <a:pt x="614" y="97"/>
                </a:lnTo>
                <a:lnTo>
                  <a:pt x="604" y="107"/>
                </a:lnTo>
                <a:lnTo>
                  <a:pt x="596" y="119"/>
                </a:lnTo>
                <a:lnTo>
                  <a:pt x="604" y="121"/>
                </a:lnTo>
                <a:lnTo>
                  <a:pt x="612" y="122"/>
                </a:lnTo>
                <a:lnTo>
                  <a:pt x="619" y="123"/>
                </a:lnTo>
                <a:lnTo>
                  <a:pt x="627" y="122"/>
                </a:lnTo>
                <a:lnTo>
                  <a:pt x="634" y="121"/>
                </a:lnTo>
                <a:lnTo>
                  <a:pt x="642" y="120"/>
                </a:lnTo>
                <a:lnTo>
                  <a:pt x="650" y="119"/>
                </a:lnTo>
                <a:lnTo>
                  <a:pt x="659" y="119"/>
                </a:lnTo>
                <a:lnTo>
                  <a:pt x="677" y="119"/>
                </a:lnTo>
                <a:lnTo>
                  <a:pt x="696" y="121"/>
                </a:lnTo>
                <a:lnTo>
                  <a:pt x="713" y="123"/>
                </a:lnTo>
                <a:lnTo>
                  <a:pt x="731" y="127"/>
                </a:lnTo>
                <a:lnTo>
                  <a:pt x="748" y="131"/>
                </a:lnTo>
                <a:lnTo>
                  <a:pt x="764" y="137"/>
                </a:lnTo>
                <a:lnTo>
                  <a:pt x="780" y="143"/>
                </a:lnTo>
                <a:lnTo>
                  <a:pt x="795" y="151"/>
                </a:lnTo>
                <a:lnTo>
                  <a:pt x="809" y="160"/>
                </a:lnTo>
                <a:lnTo>
                  <a:pt x="822" y="170"/>
                </a:lnTo>
                <a:lnTo>
                  <a:pt x="833" y="182"/>
                </a:lnTo>
                <a:lnTo>
                  <a:pt x="843" y="193"/>
                </a:lnTo>
                <a:lnTo>
                  <a:pt x="853" y="207"/>
                </a:lnTo>
                <a:lnTo>
                  <a:pt x="861" y="222"/>
                </a:lnTo>
                <a:lnTo>
                  <a:pt x="866" y="239"/>
                </a:lnTo>
                <a:lnTo>
                  <a:pt x="870" y="256"/>
                </a:lnTo>
                <a:lnTo>
                  <a:pt x="870" y="287"/>
                </a:lnTo>
                <a:lnTo>
                  <a:pt x="865" y="288"/>
                </a:lnTo>
                <a:lnTo>
                  <a:pt x="862" y="291"/>
                </a:lnTo>
                <a:lnTo>
                  <a:pt x="857" y="293"/>
                </a:lnTo>
                <a:lnTo>
                  <a:pt x="853" y="294"/>
                </a:lnTo>
                <a:lnTo>
                  <a:pt x="846" y="294"/>
                </a:lnTo>
                <a:lnTo>
                  <a:pt x="839" y="292"/>
                </a:lnTo>
                <a:lnTo>
                  <a:pt x="833" y="290"/>
                </a:lnTo>
                <a:lnTo>
                  <a:pt x="827" y="287"/>
                </a:lnTo>
                <a:lnTo>
                  <a:pt x="822" y="284"/>
                </a:lnTo>
                <a:lnTo>
                  <a:pt x="817" y="280"/>
                </a:lnTo>
                <a:lnTo>
                  <a:pt x="810" y="277"/>
                </a:lnTo>
                <a:lnTo>
                  <a:pt x="805" y="274"/>
                </a:lnTo>
                <a:lnTo>
                  <a:pt x="791" y="268"/>
                </a:lnTo>
                <a:lnTo>
                  <a:pt x="778" y="263"/>
                </a:lnTo>
                <a:lnTo>
                  <a:pt x="766" y="260"/>
                </a:lnTo>
                <a:lnTo>
                  <a:pt x="754" y="258"/>
                </a:lnTo>
                <a:lnTo>
                  <a:pt x="741" y="254"/>
                </a:lnTo>
                <a:lnTo>
                  <a:pt x="729" y="252"/>
                </a:lnTo>
                <a:lnTo>
                  <a:pt x="716" y="247"/>
                </a:lnTo>
                <a:lnTo>
                  <a:pt x="701" y="243"/>
                </a:lnTo>
                <a:lnTo>
                  <a:pt x="637" y="243"/>
                </a:lnTo>
                <a:lnTo>
                  <a:pt x="623" y="246"/>
                </a:lnTo>
                <a:lnTo>
                  <a:pt x="611" y="248"/>
                </a:lnTo>
                <a:lnTo>
                  <a:pt x="598" y="251"/>
                </a:lnTo>
                <a:lnTo>
                  <a:pt x="586" y="253"/>
                </a:lnTo>
                <a:lnTo>
                  <a:pt x="574" y="255"/>
                </a:lnTo>
                <a:lnTo>
                  <a:pt x="563" y="258"/>
                </a:lnTo>
                <a:lnTo>
                  <a:pt x="551" y="259"/>
                </a:lnTo>
                <a:lnTo>
                  <a:pt x="540" y="261"/>
                </a:lnTo>
                <a:lnTo>
                  <a:pt x="528" y="263"/>
                </a:lnTo>
                <a:lnTo>
                  <a:pt x="517" y="266"/>
                </a:lnTo>
                <a:lnTo>
                  <a:pt x="505" y="268"/>
                </a:lnTo>
                <a:lnTo>
                  <a:pt x="494" y="271"/>
                </a:lnTo>
                <a:lnTo>
                  <a:pt x="483" y="275"/>
                </a:lnTo>
                <a:lnTo>
                  <a:pt x="470" y="278"/>
                </a:lnTo>
                <a:lnTo>
                  <a:pt x="457" y="283"/>
                </a:lnTo>
                <a:lnTo>
                  <a:pt x="445" y="287"/>
                </a:lnTo>
                <a:lnTo>
                  <a:pt x="429" y="293"/>
                </a:lnTo>
                <a:lnTo>
                  <a:pt x="413" y="299"/>
                </a:lnTo>
                <a:lnTo>
                  <a:pt x="398" y="306"/>
                </a:lnTo>
                <a:lnTo>
                  <a:pt x="383" y="313"/>
                </a:lnTo>
                <a:lnTo>
                  <a:pt x="370" y="321"/>
                </a:lnTo>
                <a:lnTo>
                  <a:pt x="361" y="331"/>
                </a:lnTo>
                <a:lnTo>
                  <a:pt x="354" y="343"/>
                </a:lnTo>
                <a:lnTo>
                  <a:pt x="352" y="359"/>
                </a:lnTo>
                <a:lnTo>
                  <a:pt x="351" y="380"/>
                </a:lnTo>
                <a:lnTo>
                  <a:pt x="347" y="401"/>
                </a:lnTo>
                <a:lnTo>
                  <a:pt x="342" y="421"/>
                </a:lnTo>
                <a:lnTo>
                  <a:pt x="334" y="440"/>
                </a:lnTo>
                <a:lnTo>
                  <a:pt x="323" y="456"/>
                </a:lnTo>
                <a:lnTo>
                  <a:pt x="309" y="467"/>
                </a:lnTo>
                <a:lnTo>
                  <a:pt x="293" y="475"/>
                </a:lnTo>
                <a:lnTo>
                  <a:pt x="274" y="479"/>
                </a:lnTo>
                <a:lnTo>
                  <a:pt x="258" y="477"/>
                </a:lnTo>
                <a:lnTo>
                  <a:pt x="242" y="473"/>
                </a:lnTo>
                <a:lnTo>
                  <a:pt x="227" y="466"/>
                </a:lnTo>
                <a:lnTo>
                  <a:pt x="214" y="458"/>
                </a:lnTo>
                <a:lnTo>
                  <a:pt x="203" y="447"/>
                </a:lnTo>
                <a:lnTo>
                  <a:pt x="195" y="434"/>
                </a:lnTo>
                <a:lnTo>
                  <a:pt x="190" y="419"/>
                </a:lnTo>
                <a:lnTo>
                  <a:pt x="188" y="403"/>
                </a:lnTo>
                <a:lnTo>
                  <a:pt x="190" y="377"/>
                </a:lnTo>
                <a:lnTo>
                  <a:pt x="195" y="354"/>
                </a:lnTo>
                <a:lnTo>
                  <a:pt x="202" y="332"/>
                </a:lnTo>
                <a:lnTo>
                  <a:pt x="211" y="311"/>
                </a:lnTo>
                <a:lnTo>
                  <a:pt x="220" y="291"/>
                </a:lnTo>
                <a:lnTo>
                  <a:pt x="230" y="270"/>
                </a:lnTo>
                <a:lnTo>
                  <a:pt x="241" y="247"/>
                </a:lnTo>
                <a:lnTo>
                  <a:pt x="250" y="222"/>
                </a:lnTo>
                <a:close/>
              </a:path>
            </a:pathLst>
          </a:custGeom>
          <a:solidFill>
            <a:srgbClr val="666666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65" name="Freeform 21"/>
          <p:cNvSpPr>
            <a:spLocks/>
          </p:cNvSpPr>
          <p:nvPr/>
        </p:nvSpPr>
        <p:spPr bwMode="auto">
          <a:xfrm>
            <a:off x="8656638" y="1289050"/>
            <a:ext cx="109537" cy="173038"/>
          </a:xfrm>
          <a:custGeom>
            <a:avLst/>
            <a:gdLst>
              <a:gd name="T0" fmla="*/ 106347 w 206"/>
              <a:gd name="T1" fmla="*/ 37042 h 327"/>
              <a:gd name="T2" fmla="*/ 106878 w 206"/>
              <a:gd name="T3" fmla="*/ 46038 h 327"/>
              <a:gd name="T4" fmla="*/ 107410 w 206"/>
              <a:gd name="T5" fmla="*/ 53975 h 327"/>
              <a:gd name="T6" fmla="*/ 107410 w 206"/>
              <a:gd name="T7" fmla="*/ 61913 h 327"/>
              <a:gd name="T8" fmla="*/ 104220 w 206"/>
              <a:gd name="T9" fmla="*/ 69850 h 327"/>
              <a:gd name="T10" fmla="*/ 102093 w 206"/>
              <a:gd name="T11" fmla="*/ 71967 h 327"/>
              <a:gd name="T12" fmla="*/ 98902 w 206"/>
              <a:gd name="T13" fmla="*/ 74084 h 327"/>
              <a:gd name="T14" fmla="*/ 96244 w 206"/>
              <a:gd name="T15" fmla="*/ 75671 h 327"/>
              <a:gd name="T16" fmla="*/ 95180 w 206"/>
              <a:gd name="T17" fmla="*/ 78846 h 327"/>
              <a:gd name="T18" fmla="*/ 95180 w 206"/>
              <a:gd name="T19" fmla="*/ 87313 h 327"/>
              <a:gd name="T20" fmla="*/ 95180 w 206"/>
              <a:gd name="T21" fmla="*/ 94721 h 327"/>
              <a:gd name="T22" fmla="*/ 95180 w 206"/>
              <a:gd name="T23" fmla="*/ 102129 h 327"/>
              <a:gd name="T24" fmla="*/ 95180 w 206"/>
              <a:gd name="T25" fmla="*/ 110596 h 327"/>
              <a:gd name="T26" fmla="*/ 94648 w 206"/>
              <a:gd name="T27" fmla="*/ 127530 h 327"/>
              <a:gd name="T28" fmla="*/ 93585 w 206"/>
              <a:gd name="T29" fmla="*/ 142346 h 327"/>
              <a:gd name="T30" fmla="*/ 91458 w 206"/>
              <a:gd name="T31" fmla="*/ 157163 h 327"/>
              <a:gd name="T32" fmla="*/ 87736 w 206"/>
              <a:gd name="T33" fmla="*/ 173038 h 327"/>
              <a:gd name="T34" fmla="*/ 32967 w 206"/>
              <a:gd name="T35" fmla="*/ 173038 h 327"/>
              <a:gd name="T36" fmla="*/ 27650 w 206"/>
              <a:gd name="T37" fmla="*/ 163513 h 327"/>
              <a:gd name="T38" fmla="*/ 23928 w 206"/>
              <a:gd name="T39" fmla="*/ 155046 h 327"/>
              <a:gd name="T40" fmla="*/ 22333 w 206"/>
              <a:gd name="T41" fmla="*/ 145521 h 327"/>
              <a:gd name="T42" fmla="*/ 20206 w 206"/>
              <a:gd name="T43" fmla="*/ 135467 h 327"/>
              <a:gd name="T44" fmla="*/ 20206 w 206"/>
              <a:gd name="T45" fmla="*/ 71438 h 327"/>
              <a:gd name="T46" fmla="*/ 15420 w 206"/>
              <a:gd name="T47" fmla="*/ 67734 h 327"/>
              <a:gd name="T48" fmla="*/ 11166 w 206"/>
              <a:gd name="T49" fmla="*/ 64029 h 327"/>
              <a:gd name="T50" fmla="*/ 7444 w 206"/>
              <a:gd name="T51" fmla="*/ 59796 h 327"/>
              <a:gd name="T52" fmla="*/ 5317 w 206"/>
              <a:gd name="T53" fmla="*/ 55563 h 327"/>
              <a:gd name="T54" fmla="*/ 2659 w 206"/>
              <a:gd name="T55" fmla="*/ 50800 h 327"/>
              <a:gd name="T56" fmla="*/ 1595 w 206"/>
              <a:gd name="T57" fmla="*/ 45508 h 327"/>
              <a:gd name="T58" fmla="*/ 0 w 206"/>
              <a:gd name="T59" fmla="*/ 39688 h 327"/>
              <a:gd name="T60" fmla="*/ 0 w 206"/>
              <a:gd name="T61" fmla="*/ 33338 h 327"/>
              <a:gd name="T62" fmla="*/ 0 w 206"/>
              <a:gd name="T63" fmla="*/ 23813 h 327"/>
              <a:gd name="T64" fmla="*/ 2127 w 206"/>
              <a:gd name="T65" fmla="*/ 13758 h 327"/>
              <a:gd name="T66" fmla="*/ 5849 w 206"/>
              <a:gd name="T67" fmla="*/ 7408 h 327"/>
              <a:gd name="T68" fmla="*/ 13293 w 206"/>
              <a:gd name="T69" fmla="*/ 4233 h 327"/>
              <a:gd name="T70" fmla="*/ 18079 w 206"/>
              <a:gd name="T71" fmla="*/ 4763 h 327"/>
              <a:gd name="T72" fmla="*/ 22333 w 206"/>
              <a:gd name="T73" fmla="*/ 6350 h 327"/>
              <a:gd name="T74" fmla="*/ 26587 w 206"/>
              <a:gd name="T75" fmla="*/ 7408 h 327"/>
              <a:gd name="T76" fmla="*/ 30841 w 206"/>
              <a:gd name="T77" fmla="*/ 7938 h 327"/>
              <a:gd name="T78" fmla="*/ 36690 w 206"/>
              <a:gd name="T79" fmla="*/ 7408 h 327"/>
              <a:gd name="T80" fmla="*/ 43070 w 206"/>
              <a:gd name="T81" fmla="*/ 6879 h 327"/>
              <a:gd name="T82" fmla="*/ 47856 w 206"/>
              <a:gd name="T83" fmla="*/ 5292 h 327"/>
              <a:gd name="T84" fmla="*/ 53173 w 206"/>
              <a:gd name="T85" fmla="*/ 4233 h 327"/>
              <a:gd name="T86" fmla="*/ 57959 w 206"/>
              <a:gd name="T87" fmla="*/ 3175 h 327"/>
              <a:gd name="T88" fmla="*/ 62744 w 206"/>
              <a:gd name="T89" fmla="*/ 1588 h 327"/>
              <a:gd name="T90" fmla="*/ 69125 w 206"/>
              <a:gd name="T91" fmla="*/ 1058 h 327"/>
              <a:gd name="T92" fmla="*/ 74974 w 206"/>
              <a:gd name="T93" fmla="*/ 529 h 327"/>
              <a:gd name="T94" fmla="*/ 79228 w 206"/>
              <a:gd name="T95" fmla="*/ 529 h 327"/>
              <a:gd name="T96" fmla="*/ 83482 w 206"/>
              <a:gd name="T97" fmla="*/ 0 h 327"/>
              <a:gd name="T98" fmla="*/ 87204 w 206"/>
              <a:gd name="T99" fmla="*/ 0 h 327"/>
              <a:gd name="T100" fmla="*/ 90926 w 206"/>
              <a:gd name="T101" fmla="*/ 0 h 327"/>
              <a:gd name="T102" fmla="*/ 94648 w 206"/>
              <a:gd name="T103" fmla="*/ 0 h 327"/>
              <a:gd name="T104" fmla="*/ 97839 w 206"/>
              <a:gd name="T105" fmla="*/ 529 h 327"/>
              <a:gd name="T106" fmla="*/ 101561 w 206"/>
              <a:gd name="T107" fmla="*/ 2646 h 327"/>
              <a:gd name="T108" fmla="*/ 104220 w 206"/>
              <a:gd name="T109" fmla="*/ 4233 h 327"/>
              <a:gd name="T110" fmla="*/ 108474 w 206"/>
              <a:gd name="T111" fmla="*/ 11113 h 327"/>
              <a:gd name="T112" fmla="*/ 109537 w 206"/>
              <a:gd name="T113" fmla="*/ 19050 h 327"/>
              <a:gd name="T114" fmla="*/ 107410 w 206"/>
              <a:gd name="T115" fmla="*/ 28046 h 327"/>
              <a:gd name="T116" fmla="*/ 106347 w 206"/>
              <a:gd name="T117" fmla="*/ 37042 h 327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  <a:gd name="T141" fmla="*/ 0 60000 65536"/>
              <a:gd name="T142" fmla="*/ 0 60000 65536"/>
              <a:gd name="T143" fmla="*/ 0 60000 65536"/>
              <a:gd name="T144" fmla="*/ 0 60000 65536"/>
              <a:gd name="T145" fmla="*/ 0 60000 65536"/>
              <a:gd name="T146" fmla="*/ 0 60000 65536"/>
              <a:gd name="T147" fmla="*/ 0 60000 65536"/>
              <a:gd name="T148" fmla="*/ 0 60000 65536"/>
              <a:gd name="T149" fmla="*/ 0 60000 65536"/>
              <a:gd name="T150" fmla="*/ 0 60000 65536"/>
              <a:gd name="T151" fmla="*/ 0 60000 65536"/>
              <a:gd name="T152" fmla="*/ 0 60000 65536"/>
              <a:gd name="T153" fmla="*/ 0 60000 65536"/>
              <a:gd name="T154" fmla="*/ 0 60000 65536"/>
              <a:gd name="T155" fmla="*/ 0 60000 65536"/>
              <a:gd name="T156" fmla="*/ 0 60000 65536"/>
              <a:gd name="T157" fmla="*/ 0 60000 65536"/>
              <a:gd name="T158" fmla="*/ 0 60000 65536"/>
              <a:gd name="T159" fmla="*/ 0 60000 65536"/>
              <a:gd name="T160" fmla="*/ 0 60000 65536"/>
              <a:gd name="T161" fmla="*/ 0 60000 65536"/>
              <a:gd name="T162" fmla="*/ 0 60000 65536"/>
              <a:gd name="T163" fmla="*/ 0 60000 65536"/>
              <a:gd name="T164" fmla="*/ 0 60000 65536"/>
              <a:gd name="T165" fmla="*/ 0 60000 65536"/>
              <a:gd name="T166" fmla="*/ 0 60000 65536"/>
              <a:gd name="T167" fmla="*/ 0 60000 65536"/>
              <a:gd name="T168" fmla="*/ 0 60000 65536"/>
              <a:gd name="T169" fmla="*/ 0 60000 65536"/>
              <a:gd name="T170" fmla="*/ 0 60000 65536"/>
              <a:gd name="T171" fmla="*/ 0 60000 65536"/>
              <a:gd name="T172" fmla="*/ 0 60000 65536"/>
              <a:gd name="T173" fmla="*/ 0 60000 65536"/>
              <a:gd name="T174" fmla="*/ 0 60000 65536"/>
              <a:gd name="T175" fmla="*/ 0 60000 65536"/>
              <a:gd name="T176" fmla="*/ 0 60000 65536"/>
              <a:gd name="T177" fmla="*/ 0 w 206"/>
              <a:gd name="T178" fmla="*/ 0 h 327"/>
              <a:gd name="T179" fmla="*/ 206 w 206"/>
              <a:gd name="T180" fmla="*/ 327 h 327"/>
            </a:gdLst>
            <a:ahLst/>
            <a:cxnLst>
              <a:cxn ang="T118">
                <a:pos x="T0" y="T1"/>
              </a:cxn>
              <a:cxn ang="T119">
                <a:pos x="T2" y="T3"/>
              </a:cxn>
              <a:cxn ang="T120">
                <a:pos x="T4" y="T5"/>
              </a:cxn>
              <a:cxn ang="T121">
                <a:pos x="T6" y="T7"/>
              </a:cxn>
              <a:cxn ang="T122">
                <a:pos x="T8" y="T9"/>
              </a:cxn>
              <a:cxn ang="T123">
                <a:pos x="T10" y="T11"/>
              </a:cxn>
              <a:cxn ang="T124">
                <a:pos x="T12" y="T13"/>
              </a:cxn>
              <a:cxn ang="T125">
                <a:pos x="T14" y="T15"/>
              </a:cxn>
              <a:cxn ang="T126">
                <a:pos x="T16" y="T17"/>
              </a:cxn>
              <a:cxn ang="T127">
                <a:pos x="T18" y="T19"/>
              </a:cxn>
              <a:cxn ang="T128">
                <a:pos x="T20" y="T21"/>
              </a:cxn>
              <a:cxn ang="T129">
                <a:pos x="T22" y="T23"/>
              </a:cxn>
              <a:cxn ang="T130">
                <a:pos x="T24" y="T25"/>
              </a:cxn>
              <a:cxn ang="T131">
                <a:pos x="T26" y="T27"/>
              </a:cxn>
              <a:cxn ang="T132">
                <a:pos x="T28" y="T29"/>
              </a:cxn>
              <a:cxn ang="T133">
                <a:pos x="T30" y="T31"/>
              </a:cxn>
              <a:cxn ang="T134">
                <a:pos x="T32" y="T33"/>
              </a:cxn>
              <a:cxn ang="T135">
                <a:pos x="T34" y="T35"/>
              </a:cxn>
              <a:cxn ang="T136">
                <a:pos x="T36" y="T37"/>
              </a:cxn>
              <a:cxn ang="T137">
                <a:pos x="T38" y="T39"/>
              </a:cxn>
              <a:cxn ang="T138">
                <a:pos x="T40" y="T41"/>
              </a:cxn>
              <a:cxn ang="T139">
                <a:pos x="T42" y="T43"/>
              </a:cxn>
              <a:cxn ang="T140">
                <a:pos x="T44" y="T45"/>
              </a:cxn>
              <a:cxn ang="T141">
                <a:pos x="T46" y="T47"/>
              </a:cxn>
              <a:cxn ang="T142">
                <a:pos x="T48" y="T49"/>
              </a:cxn>
              <a:cxn ang="T143">
                <a:pos x="T50" y="T51"/>
              </a:cxn>
              <a:cxn ang="T144">
                <a:pos x="T52" y="T53"/>
              </a:cxn>
              <a:cxn ang="T145">
                <a:pos x="T54" y="T55"/>
              </a:cxn>
              <a:cxn ang="T146">
                <a:pos x="T56" y="T57"/>
              </a:cxn>
              <a:cxn ang="T147">
                <a:pos x="T58" y="T59"/>
              </a:cxn>
              <a:cxn ang="T148">
                <a:pos x="T60" y="T61"/>
              </a:cxn>
              <a:cxn ang="T149">
                <a:pos x="T62" y="T63"/>
              </a:cxn>
              <a:cxn ang="T150">
                <a:pos x="T64" y="T65"/>
              </a:cxn>
              <a:cxn ang="T151">
                <a:pos x="T66" y="T67"/>
              </a:cxn>
              <a:cxn ang="T152">
                <a:pos x="T68" y="T69"/>
              </a:cxn>
              <a:cxn ang="T153">
                <a:pos x="T70" y="T71"/>
              </a:cxn>
              <a:cxn ang="T154">
                <a:pos x="T72" y="T73"/>
              </a:cxn>
              <a:cxn ang="T155">
                <a:pos x="T74" y="T75"/>
              </a:cxn>
              <a:cxn ang="T156">
                <a:pos x="T76" y="T77"/>
              </a:cxn>
              <a:cxn ang="T157">
                <a:pos x="T78" y="T79"/>
              </a:cxn>
              <a:cxn ang="T158">
                <a:pos x="T80" y="T81"/>
              </a:cxn>
              <a:cxn ang="T159">
                <a:pos x="T82" y="T83"/>
              </a:cxn>
              <a:cxn ang="T160">
                <a:pos x="T84" y="T85"/>
              </a:cxn>
              <a:cxn ang="T161">
                <a:pos x="T86" y="T87"/>
              </a:cxn>
              <a:cxn ang="T162">
                <a:pos x="T88" y="T89"/>
              </a:cxn>
              <a:cxn ang="T163">
                <a:pos x="T90" y="T91"/>
              </a:cxn>
              <a:cxn ang="T164">
                <a:pos x="T92" y="T93"/>
              </a:cxn>
              <a:cxn ang="T165">
                <a:pos x="T94" y="T95"/>
              </a:cxn>
              <a:cxn ang="T166">
                <a:pos x="T96" y="T97"/>
              </a:cxn>
              <a:cxn ang="T167">
                <a:pos x="T98" y="T99"/>
              </a:cxn>
              <a:cxn ang="T168">
                <a:pos x="T100" y="T101"/>
              </a:cxn>
              <a:cxn ang="T169">
                <a:pos x="T102" y="T103"/>
              </a:cxn>
              <a:cxn ang="T170">
                <a:pos x="T104" y="T105"/>
              </a:cxn>
              <a:cxn ang="T171">
                <a:pos x="T106" y="T107"/>
              </a:cxn>
              <a:cxn ang="T172">
                <a:pos x="T108" y="T109"/>
              </a:cxn>
              <a:cxn ang="T173">
                <a:pos x="T110" y="T111"/>
              </a:cxn>
              <a:cxn ang="T174">
                <a:pos x="T112" y="T113"/>
              </a:cxn>
              <a:cxn ang="T175">
                <a:pos x="T114" y="T115"/>
              </a:cxn>
              <a:cxn ang="T176">
                <a:pos x="T116" y="T117"/>
              </a:cxn>
            </a:cxnLst>
            <a:rect l="T177" t="T178" r="T179" b="T180"/>
            <a:pathLst>
              <a:path w="206" h="327">
                <a:moveTo>
                  <a:pt x="200" y="70"/>
                </a:moveTo>
                <a:lnTo>
                  <a:pt x="201" y="87"/>
                </a:lnTo>
                <a:lnTo>
                  <a:pt x="202" y="102"/>
                </a:lnTo>
                <a:lnTo>
                  <a:pt x="202" y="117"/>
                </a:lnTo>
                <a:lnTo>
                  <a:pt x="196" y="132"/>
                </a:lnTo>
                <a:lnTo>
                  <a:pt x="192" y="136"/>
                </a:lnTo>
                <a:lnTo>
                  <a:pt x="186" y="140"/>
                </a:lnTo>
                <a:lnTo>
                  <a:pt x="181" y="143"/>
                </a:lnTo>
                <a:lnTo>
                  <a:pt x="179" y="149"/>
                </a:lnTo>
                <a:lnTo>
                  <a:pt x="179" y="165"/>
                </a:lnTo>
                <a:lnTo>
                  <a:pt x="179" y="179"/>
                </a:lnTo>
                <a:lnTo>
                  <a:pt x="179" y="193"/>
                </a:lnTo>
                <a:lnTo>
                  <a:pt x="179" y="209"/>
                </a:lnTo>
                <a:lnTo>
                  <a:pt x="178" y="241"/>
                </a:lnTo>
                <a:lnTo>
                  <a:pt x="176" y="269"/>
                </a:lnTo>
                <a:lnTo>
                  <a:pt x="172" y="297"/>
                </a:lnTo>
                <a:lnTo>
                  <a:pt x="165" y="327"/>
                </a:lnTo>
                <a:lnTo>
                  <a:pt x="62" y="327"/>
                </a:lnTo>
                <a:lnTo>
                  <a:pt x="52" y="309"/>
                </a:lnTo>
                <a:lnTo>
                  <a:pt x="45" y="293"/>
                </a:lnTo>
                <a:lnTo>
                  <a:pt x="42" y="275"/>
                </a:lnTo>
                <a:lnTo>
                  <a:pt x="38" y="256"/>
                </a:lnTo>
                <a:lnTo>
                  <a:pt x="38" y="135"/>
                </a:lnTo>
                <a:lnTo>
                  <a:pt x="29" y="128"/>
                </a:lnTo>
                <a:lnTo>
                  <a:pt x="21" y="121"/>
                </a:lnTo>
                <a:lnTo>
                  <a:pt x="14" y="113"/>
                </a:lnTo>
                <a:lnTo>
                  <a:pt x="10" y="105"/>
                </a:lnTo>
                <a:lnTo>
                  <a:pt x="5" y="96"/>
                </a:lnTo>
                <a:lnTo>
                  <a:pt x="3" y="86"/>
                </a:lnTo>
                <a:lnTo>
                  <a:pt x="0" y="75"/>
                </a:lnTo>
                <a:lnTo>
                  <a:pt x="0" y="63"/>
                </a:lnTo>
                <a:lnTo>
                  <a:pt x="0" y="45"/>
                </a:lnTo>
                <a:lnTo>
                  <a:pt x="4" y="26"/>
                </a:lnTo>
                <a:lnTo>
                  <a:pt x="11" y="14"/>
                </a:lnTo>
                <a:lnTo>
                  <a:pt x="25" y="8"/>
                </a:lnTo>
                <a:lnTo>
                  <a:pt x="34" y="9"/>
                </a:lnTo>
                <a:lnTo>
                  <a:pt x="42" y="12"/>
                </a:lnTo>
                <a:lnTo>
                  <a:pt x="50" y="14"/>
                </a:lnTo>
                <a:lnTo>
                  <a:pt x="58" y="15"/>
                </a:lnTo>
                <a:lnTo>
                  <a:pt x="69" y="14"/>
                </a:lnTo>
                <a:lnTo>
                  <a:pt x="81" y="13"/>
                </a:lnTo>
                <a:lnTo>
                  <a:pt x="90" y="10"/>
                </a:lnTo>
                <a:lnTo>
                  <a:pt x="100" y="8"/>
                </a:lnTo>
                <a:lnTo>
                  <a:pt x="109" y="6"/>
                </a:lnTo>
                <a:lnTo>
                  <a:pt x="118" y="3"/>
                </a:lnTo>
                <a:lnTo>
                  <a:pt x="130" y="2"/>
                </a:lnTo>
                <a:lnTo>
                  <a:pt x="141" y="1"/>
                </a:lnTo>
                <a:lnTo>
                  <a:pt x="149" y="1"/>
                </a:lnTo>
                <a:lnTo>
                  <a:pt x="157" y="0"/>
                </a:lnTo>
                <a:lnTo>
                  <a:pt x="164" y="0"/>
                </a:lnTo>
                <a:lnTo>
                  <a:pt x="171" y="0"/>
                </a:lnTo>
                <a:lnTo>
                  <a:pt x="178" y="0"/>
                </a:lnTo>
                <a:lnTo>
                  <a:pt x="184" y="1"/>
                </a:lnTo>
                <a:lnTo>
                  <a:pt x="191" y="5"/>
                </a:lnTo>
                <a:lnTo>
                  <a:pt x="196" y="8"/>
                </a:lnTo>
                <a:lnTo>
                  <a:pt x="204" y="21"/>
                </a:lnTo>
                <a:lnTo>
                  <a:pt x="206" y="36"/>
                </a:lnTo>
                <a:lnTo>
                  <a:pt x="202" y="53"/>
                </a:lnTo>
                <a:lnTo>
                  <a:pt x="200" y="70"/>
                </a:lnTo>
                <a:close/>
              </a:path>
            </a:pathLst>
          </a:custGeom>
          <a:solidFill>
            <a:srgbClr val="3F3F9E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66" name="Freeform 22"/>
          <p:cNvSpPr>
            <a:spLocks/>
          </p:cNvSpPr>
          <p:nvPr/>
        </p:nvSpPr>
        <p:spPr bwMode="auto">
          <a:xfrm>
            <a:off x="8489950" y="1157288"/>
            <a:ext cx="423863" cy="138112"/>
          </a:xfrm>
          <a:custGeom>
            <a:avLst/>
            <a:gdLst>
              <a:gd name="T0" fmla="*/ 126842 w 802"/>
              <a:gd name="T1" fmla="*/ 66675 h 261"/>
              <a:gd name="T2" fmla="*/ 110987 w 802"/>
              <a:gd name="T3" fmla="*/ 64029 h 261"/>
              <a:gd name="T4" fmla="*/ 97774 w 802"/>
              <a:gd name="T5" fmla="*/ 57679 h 261"/>
              <a:gd name="T6" fmla="*/ 86147 w 802"/>
              <a:gd name="T7" fmla="*/ 50800 h 261"/>
              <a:gd name="T8" fmla="*/ 75048 w 802"/>
              <a:gd name="T9" fmla="*/ 42862 h 261"/>
              <a:gd name="T10" fmla="*/ 63949 w 802"/>
              <a:gd name="T11" fmla="*/ 35454 h 261"/>
              <a:gd name="T12" fmla="*/ 50208 w 802"/>
              <a:gd name="T13" fmla="*/ 29104 h 261"/>
              <a:gd name="T14" fmla="*/ 34881 w 802"/>
              <a:gd name="T15" fmla="*/ 26458 h 261"/>
              <a:gd name="T16" fmla="*/ 20083 w 802"/>
              <a:gd name="T17" fmla="*/ 26458 h 261"/>
              <a:gd name="T18" fmla="*/ 11099 w 802"/>
              <a:gd name="T19" fmla="*/ 30692 h 261"/>
              <a:gd name="T20" fmla="*/ 4228 w 802"/>
              <a:gd name="T21" fmla="*/ 38629 h 261"/>
              <a:gd name="T22" fmla="*/ 529 w 802"/>
              <a:gd name="T23" fmla="*/ 47625 h 261"/>
              <a:gd name="T24" fmla="*/ 1586 w 802"/>
              <a:gd name="T25" fmla="*/ 61383 h 261"/>
              <a:gd name="T26" fmla="*/ 8456 w 802"/>
              <a:gd name="T27" fmla="*/ 74612 h 261"/>
              <a:gd name="T28" fmla="*/ 20612 w 802"/>
              <a:gd name="T29" fmla="*/ 85196 h 261"/>
              <a:gd name="T30" fmla="*/ 35939 w 802"/>
              <a:gd name="T31" fmla="*/ 93662 h 261"/>
              <a:gd name="T32" fmla="*/ 51794 w 802"/>
              <a:gd name="T33" fmla="*/ 102658 h 261"/>
              <a:gd name="T34" fmla="*/ 66063 w 802"/>
              <a:gd name="T35" fmla="*/ 111125 h 261"/>
              <a:gd name="T36" fmla="*/ 80862 w 802"/>
              <a:gd name="T37" fmla="*/ 118533 h 261"/>
              <a:gd name="T38" fmla="*/ 94603 w 802"/>
              <a:gd name="T39" fmla="*/ 124354 h 261"/>
              <a:gd name="T40" fmla="*/ 108344 w 802"/>
              <a:gd name="T41" fmla="*/ 130175 h 261"/>
              <a:gd name="T42" fmla="*/ 123142 w 802"/>
              <a:gd name="T43" fmla="*/ 133349 h 261"/>
              <a:gd name="T44" fmla="*/ 138997 w 802"/>
              <a:gd name="T45" fmla="*/ 136525 h 261"/>
              <a:gd name="T46" fmla="*/ 155381 w 802"/>
              <a:gd name="T47" fmla="*/ 138112 h 261"/>
              <a:gd name="T48" fmla="*/ 174407 w 802"/>
              <a:gd name="T49" fmla="*/ 138112 h 261"/>
              <a:gd name="T50" fmla="*/ 193962 w 802"/>
              <a:gd name="T51" fmla="*/ 138112 h 261"/>
              <a:gd name="T52" fmla="*/ 211932 w 802"/>
              <a:gd name="T53" fmla="*/ 138112 h 261"/>
              <a:gd name="T54" fmla="*/ 229901 w 802"/>
              <a:gd name="T55" fmla="*/ 137054 h 261"/>
              <a:gd name="T56" fmla="*/ 246813 w 802"/>
              <a:gd name="T57" fmla="*/ 135995 h 261"/>
              <a:gd name="T58" fmla="*/ 263725 w 802"/>
              <a:gd name="T59" fmla="*/ 132820 h 261"/>
              <a:gd name="T60" fmla="*/ 280638 w 802"/>
              <a:gd name="T61" fmla="*/ 128587 h 261"/>
              <a:gd name="T62" fmla="*/ 298607 w 802"/>
              <a:gd name="T63" fmla="*/ 122237 h 261"/>
              <a:gd name="T64" fmla="*/ 321333 w 802"/>
              <a:gd name="T65" fmla="*/ 112183 h 261"/>
              <a:gd name="T66" fmla="*/ 345115 w 802"/>
              <a:gd name="T67" fmla="*/ 104245 h 261"/>
              <a:gd name="T68" fmla="*/ 367313 w 802"/>
              <a:gd name="T69" fmla="*/ 95779 h 261"/>
              <a:gd name="T70" fmla="*/ 388453 w 802"/>
              <a:gd name="T71" fmla="*/ 82550 h 261"/>
              <a:gd name="T72" fmla="*/ 403780 w 802"/>
              <a:gd name="T73" fmla="*/ 68262 h 261"/>
              <a:gd name="T74" fmla="*/ 412764 w 802"/>
              <a:gd name="T75" fmla="*/ 59266 h 261"/>
              <a:gd name="T76" fmla="*/ 419106 w 802"/>
              <a:gd name="T77" fmla="*/ 49741 h 261"/>
              <a:gd name="T78" fmla="*/ 423334 w 802"/>
              <a:gd name="T79" fmla="*/ 39687 h 261"/>
              <a:gd name="T80" fmla="*/ 422806 w 802"/>
              <a:gd name="T81" fmla="*/ 24871 h 261"/>
              <a:gd name="T82" fmla="*/ 415407 w 802"/>
              <a:gd name="T83" fmla="*/ 12700 h 261"/>
              <a:gd name="T84" fmla="*/ 402723 w 802"/>
              <a:gd name="T85" fmla="*/ 5292 h 261"/>
              <a:gd name="T86" fmla="*/ 387396 w 802"/>
              <a:gd name="T87" fmla="*/ 1058 h 261"/>
              <a:gd name="T88" fmla="*/ 361499 w 802"/>
              <a:gd name="T89" fmla="*/ 1058 h 261"/>
              <a:gd name="T90" fmla="*/ 330317 w 802"/>
              <a:gd name="T91" fmla="*/ 6350 h 261"/>
              <a:gd name="T92" fmla="*/ 300721 w 802"/>
              <a:gd name="T93" fmla="*/ 15875 h 261"/>
              <a:gd name="T94" fmla="*/ 271653 w 802"/>
              <a:gd name="T95" fmla="*/ 27517 h 261"/>
              <a:gd name="T96" fmla="*/ 243642 w 802"/>
              <a:gd name="T97" fmla="*/ 40217 h 261"/>
              <a:gd name="T98" fmla="*/ 214574 w 802"/>
              <a:gd name="T99" fmla="*/ 51858 h 261"/>
              <a:gd name="T100" fmla="*/ 184978 w 802"/>
              <a:gd name="T101" fmla="*/ 61383 h 261"/>
              <a:gd name="T102" fmla="*/ 153267 w 802"/>
              <a:gd name="T103" fmla="*/ 66675 h 261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  <a:gd name="T141" fmla="*/ 0 60000 65536"/>
              <a:gd name="T142" fmla="*/ 0 60000 65536"/>
              <a:gd name="T143" fmla="*/ 0 60000 65536"/>
              <a:gd name="T144" fmla="*/ 0 60000 65536"/>
              <a:gd name="T145" fmla="*/ 0 60000 65536"/>
              <a:gd name="T146" fmla="*/ 0 60000 65536"/>
              <a:gd name="T147" fmla="*/ 0 60000 65536"/>
              <a:gd name="T148" fmla="*/ 0 60000 65536"/>
              <a:gd name="T149" fmla="*/ 0 60000 65536"/>
              <a:gd name="T150" fmla="*/ 0 60000 65536"/>
              <a:gd name="T151" fmla="*/ 0 60000 65536"/>
              <a:gd name="T152" fmla="*/ 0 60000 65536"/>
              <a:gd name="T153" fmla="*/ 0 60000 65536"/>
              <a:gd name="T154" fmla="*/ 0 60000 65536"/>
              <a:gd name="T155" fmla="*/ 0 60000 65536"/>
              <a:gd name="T156" fmla="*/ 0 w 802"/>
              <a:gd name="T157" fmla="*/ 0 h 261"/>
              <a:gd name="T158" fmla="*/ 802 w 802"/>
              <a:gd name="T159" fmla="*/ 261 h 261"/>
            </a:gdLst>
            <a:ahLst/>
            <a:cxnLst>
              <a:cxn ang="T104">
                <a:pos x="T0" y="T1"/>
              </a:cxn>
              <a:cxn ang="T105">
                <a:pos x="T2" y="T3"/>
              </a:cxn>
              <a:cxn ang="T106">
                <a:pos x="T4" y="T5"/>
              </a:cxn>
              <a:cxn ang="T107">
                <a:pos x="T6" y="T7"/>
              </a:cxn>
              <a:cxn ang="T108">
                <a:pos x="T8" y="T9"/>
              </a:cxn>
              <a:cxn ang="T109">
                <a:pos x="T10" y="T11"/>
              </a:cxn>
              <a:cxn ang="T110">
                <a:pos x="T12" y="T13"/>
              </a:cxn>
              <a:cxn ang="T111">
                <a:pos x="T14" y="T15"/>
              </a:cxn>
              <a:cxn ang="T112">
                <a:pos x="T16" y="T17"/>
              </a:cxn>
              <a:cxn ang="T113">
                <a:pos x="T18" y="T19"/>
              </a:cxn>
              <a:cxn ang="T114">
                <a:pos x="T20" y="T21"/>
              </a:cxn>
              <a:cxn ang="T115">
                <a:pos x="T22" y="T23"/>
              </a:cxn>
              <a:cxn ang="T116">
                <a:pos x="T24" y="T25"/>
              </a:cxn>
              <a:cxn ang="T117">
                <a:pos x="T26" y="T27"/>
              </a:cxn>
              <a:cxn ang="T118">
                <a:pos x="T28" y="T29"/>
              </a:cxn>
              <a:cxn ang="T119">
                <a:pos x="T30" y="T31"/>
              </a:cxn>
              <a:cxn ang="T120">
                <a:pos x="T32" y="T33"/>
              </a:cxn>
              <a:cxn ang="T121">
                <a:pos x="T34" y="T35"/>
              </a:cxn>
              <a:cxn ang="T122">
                <a:pos x="T36" y="T37"/>
              </a:cxn>
              <a:cxn ang="T123">
                <a:pos x="T38" y="T39"/>
              </a:cxn>
              <a:cxn ang="T124">
                <a:pos x="T40" y="T41"/>
              </a:cxn>
              <a:cxn ang="T125">
                <a:pos x="T42" y="T43"/>
              </a:cxn>
              <a:cxn ang="T126">
                <a:pos x="T44" y="T45"/>
              </a:cxn>
              <a:cxn ang="T127">
                <a:pos x="T46" y="T47"/>
              </a:cxn>
              <a:cxn ang="T128">
                <a:pos x="T48" y="T49"/>
              </a:cxn>
              <a:cxn ang="T129">
                <a:pos x="T50" y="T51"/>
              </a:cxn>
              <a:cxn ang="T130">
                <a:pos x="T52" y="T53"/>
              </a:cxn>
              <a:cxn ang="T131">
                <a:pos x="T54" y="T55"/>
              </a:cxn>
              <a:cxn ang="T132">
                <a:pos x="T56" y="T57"/>
              </a:cxn>
              <a:cxn ang="T133">
                <a:pos x="T58" y="T59"/>
              </a:cxn>
              <a:cxn ang="T134">
                <a:pos x="T60" y="T61"/>
              </a:cxn>
              <a:cxn ang="T135">
                <a:pos x="T62" y="T63"/>
              </a:cxn>
              <a:cxn ang="T136">
                <a:pos x="T64" y="T65"/>
              </a:cxn>
              <a:cxn ang="T137">
                <a:pos x="T66" y="T67"/>
              </a:cxn>
              <a:cxn ang="T138">
                <a:pos x="T68" y="T69"/>
              </a:cxn>
              <a:cxn ang="T139">
                <a:pos x="T70" y="T71"/>
              </a:cxn>
              <a:cxn ang="T140">
                <a:pos x="T72" y="T73"/>
              </a:cxn>
              <a:cxn ang="T141">
                <a:pos x="T74" y="T75"/>
              </a:cxn>
              <a:cxn ang="T142">
                <a:pos x="T76" y="T77"/>
              </a:cxn>
              <a:cxn ang="T143">
                <a:pos x="T78" y="T79"/>
              </a:cxn>
              <a:cxn ang="T144">
                <a:pos x="T80" y="T81"/>
              </a:cxn>
              <a:cxn ang="T145">
                <a:pos x="T82" y="T83"/>
              </a:cxn>
              <a:cxn ang="T146">
                <a:pos x="T84" y="T85"/>
              </a:cxn>
              <a:cxn ang="T147">
                <a:pos x="T86" y="T87"/>
              </a:cxn>
              <a:cxn ang="T148">
                <a:pos x="T88" y="T89"/>
              </a:cxn>
              <a:cxn ang="T149">
                <a:pos x="T90" y="T91"/>
              </a:cxn>
              <a:cxn ang="T150">
                <a:pos x="T92" y="T93"/>
              </a:cxn>
              <a:cxn ang="T151">
                <a:pos x="T94" y="T95"/>
              </a:cxn>
              <a:cxn ang="T152">
                <a:pos x="T96" y="T97"/>
              </a:cxn>
              <a:cxn ang="T153">
                <a:pos x="T98" y="T99"/>
              </a:cxn>
              <a:cxn ang="T154">
                <a:pos x="T100" y="T101"/>
              </a:cxn>
              <a:cxn ang="T155">
                <a:pos x="T102" y="T103"/>
              </a:cxn>
            </a:cxnLst>
            <a:rect l="T156" t="T157" r="T158" b="T159"/>
            <a:pathLst>
              <a:path w="802" h="261">
                <a:moveTo>
                  <a:pt x="258" y="128"/>
                </a:moveTo>
                <a:lnTo>
                  <a:pt x="240" y="126"/>
                </a:lnTo>
                <a:lnTo>
                  <a:pt x="224" y="124"/>
                </a:lnTo>
                <a:lnTo>
                  <a:pt x="210" y="121"/>
                </a:lnTo>
                <a:lnTo>
                  <a:pt x="196" y="115"/>
                </a:lnTo>
                <a:lnTo>
                  <a:pt x="185" y="109"/>
                </a:lnTo>
                <a:lnTo>
                  <a:pt x="173" y="102"/>
                </a:lnTo>
                <a:lnTo>
                  <a:pt x="163" y="96"/>
                </a:lnTo>
                <a:lnTo>
                  <a:pt x="153" y="88"/>
                </a:lnTo>
                <a:lnTo>
                  <a:pt x="142" y="81"/>
                </a:lnTo>
                <a:lnTo>
                  <a:pt x="131" y="74"/>
                </a:lnTo>
                <a:lnTo>
                  <a:pt x="121" y="67"/>
                </a:lnTo>
                <a:lnTo>
                  <a:pt x="108" y="61"/>
                </a:lnTo>
                <a:lnTo>
                  <a:pt x="95" y="55"/>
                </a:lnTo>
                <a:lnTo>
                  <a:pt x="82" y="52"/>
                </a:lnTo>
                <a:lnTo>
                  <a:pt x="66" y="50"/>
                </a:lnTo>
                <a:lnTo>
                  <a:pt x="47" y="49"/>
                </a:lnTo>
                <a:lnTo>
                  <a:pt x="38" y="50"/>
                </a:lnTo>
                <a:lnTo>
                  <a:pt x="29" y="53"/>
                </a:lnTo>
                <a:lnTo>
                  <a:pt x="21" y="58"/>
                </a:lnTo>
                <a:lnTo>
                  <a:pt x="14" y="65"/>
                </a:lnTo>
                <a:lnTo>
                  <a:pt x="8" y="73"/>
                </a:lnTo>
                <a:lnTo>
                  <a:pt x="4" y="81"/>
                </a:lnTo>
                <a:lnTo>
                  <a:pt x="1" y="90"/>
                </a:lnTo>
                <a:lnTo>
                  <a:pt x="0" y="100"/>
                </a:lnTo>
                <a:lnTo>
                  <a:pt x="3" y="116"/>
                </a:lnTo>
                <a:lnTo>
                  <a:pt x="7" y="130"/>
                </a:lnTo>
                <a:lnTo>
                  <a:pt x="16" y="141"/>
                </a:lnTo>
                <a:lnTo>
                  <a:pt x="27" y="152"/>
                </a:lnTo>
                <a:lnTo>
                  <a:pt x="39" y="161"/>
                </a:lnTo>
                <a:lnTo>
                  <a:pt x="53" y="169"/>
                </a:lnTo>
                <a:lnTo>
                  <a:pt x="68" y="177"/>
                </a:lnTo>
                <a:lnTo>
                  <a:pt x="83" y="186"/>
                </a:lnTo>
                <a:lnTo>
                  <a:pt x="98" y="194"/>
                </a:lnTo>
                <a:lnTo>
                  <a:pt x="111" y="203"/>
                </a:lnTo>
                <a:lnTo>
                  <a:pt x="125" y="210"/>
                </a:lnTo>
                <a:lnTo>
                  <a:pt x="139" y="217"/>
                </a:lnTo>
                <a:lnTo>
                  <a:pt x="153" y="224"/>
                </a:lnTo>
                <a:lnTo>
                  <a:pt x="165" y="231"/>
                </a:lnTo>
                <a:lnTo>
                  <a:pt x="179" y="235"/>
                </a:lnTo>
                <a:lnTo>
                  <a:pt x="192" y="241"/>
                </a:lnTo>
                <a:lnTo>
                  <a:pt x="205" y="246"/>
                </a:lnTo>
                <a:lnTo>
                  <a:pt x="219" y="249"/>
                </a:lnTo>
                <a:lnTo>
                  <a:pt x="233" y="252"/>
                </a:lnTo>
                <a:lnTo>
                  <a:pt x="248" y="256"/>
                </a:lnTo>
                <a:lnTo>
                  <a:pt x="263" y="258"/>
                </a:lnTo>
                <a:lnTo>
                  <a:pt x="278" y="259"/>
                </a:lnTo>
                <a:lnTo>
                  <a:pt x="294" y="261"/>
                </a:lnTo>
                <a:lnTo>
                  <a:pt x="311" y="261"/>
                </a:lnTo>
                <a:lnTo>
                  <a:pt x="330" y="261"/>
                </a:lnTo>
                <a:lnTo>
                  <a:pt x="349" y="261"/>
                </a:lnTo>
                <a:lnTo>
                  <a:pt x="367" y="261"/>
                </a:lnTo>
                <a:lnTo>
                  <a:pt x="384" y="261"/>
                </a:lnTo>
                <a:lnTo>
                  <a:pt x="401" y="261"/>
                </a:lnTo>
                <a:lnTo>
                  <a:pt x="419" y="261"/>
                </a:lnTo>
                <a:lnTo>
                  <a:pt x="435" y="259"/>
                </a:lnTo>
                <a:lnTo>
                  <a:pt x="451" y="258"/>
                </a:lnTo>
                <a:lnTo>
                  <a:pt x="467" y="257"/>
                </a:lnTo>
                <a:lnTo>
                  <a:pt x="483" y="255"/>
                </a:lnTo>
                <a:lnTo>
                  <a:pt x="499" y="251"/>
                </a:lnTo>
                <a:lnTo>
                  <a:pt x="515" y="248"/>
                </a:lnTo>
                <a:lnTo>
                  <a:pt x="531" y="243"/>
                </a:lnTo>
                <a:lnTo>
                  <a:pt x="548" y="238"/>
                </a:lnTo>
                <a:lnTo>
                  <a:pt x="565" y="231"/>
                </a:lnTo>
                <a:lnTo>
                  <a:pt x="584" y="223"/>
                </a:lnTo>
                <a:lnTo>
                  <a:pt x="608" y="212"/>
                </a:lnTo>
                <a:lnTo>
                  <a:pt x="631" y="204"/>
                </a:lnTo>
                <a:lnTo>
                  <a:pt x="653" y="197"/>
                </a:lnTo>
                <a:lnTo>
                  <a:pt x="674" y="189"/>
                </a:lnTo>
                <a:lnTo>
                  <a:pt x="695" y="181"/>
                </a:lnTo>
                <a:lnTo>
                  <a:pt x="715" y="170"/>
                </a:lnTo>
                <a:lnTo>
                  <a:pt x="735" y="156"/>
                </a:lnTo>
                <a:lnTo>
                  <a:pt x="754" y="138"/>
                </a:lnTo>
                <a:lnTo>
                  <a:pt x="764" y="129"/>
                </a:lnTo>
                <a:lnTo>
                  <a:pt x="772" y="120"/>
                </a:lnTo>
                <a:lnTo>
                  <a:pt x="781" y="112"/>
                </a:lnTo>
                <a:lnTo>
                  <a:pt x="788" y="104"/>
                </a:lnTo>
                <a:lnTo>
                  <a:pt x="793" y="94"/>
                </a:lnTo>
                <a:lnTo>
                  <a:pt x="798" y="85"/>
                </a:lnTo>
                <a:lnTo>
                  <a:pt x="801" y="75"/>
                </a:lnTo>
                <a:lnTo>
                  <a:pt x="802" y="62"/>
                </a:lnTo>
                <a:lnTo>
                  <a:pt x="800" y="47"/>
                </a:lnTo>
                <a:lnTo>
                  <a:pt x="794" y="35"/>
                </a:lnTo>
                <a:lnTo>
                  <a:pt x="786" y="24"/>
                </a:lnTo>
                <a:lnTo>
                  <a:pt x="775" y="15"/>
                </a:lnTo>
                <a:lnTo>
                  <a:pt x="762" y="10"/>
                </a:lnTo>
                <a:lnTo>
                  <a:pt x="747" y="4"/>
                </a:lnTo>
                <a:lnTo>
                  <a:pt x="733" y="2"/>
                </a:lnTo>
                <a:lnTo>
                  <a:pt x="717" y="0"/>
                </a:lnTo>
                <a:lnTo>
                  <a:pt x="684" y="2"/>
                </a:lnTo>
                <a:lnTo>
                  <a:pt x="655" y="6"/>
                </a:lnTo>
                <a:lnTo>
                  <a:pt x="625" y="12"/>
                </a:lnTo>
                <a:lnTo>
                  <a:pt x="596" y="20"/>
                </a:lnTo>
                <a:lnTo>
                  <a:pt x="569" y="30"/>
                </a:lnTo>
                <a:lnTo>
                  <a:pt x="541" y="41"/>
                </a:lnTo>
                <a:lnTo>
                  <a:pt x="514" y="52"/>
                </a:lnTo>
                <a:lnTo>
                  <a:pt x="487" y="63"/>
                </a:lnTo>
                <a:lnTo>
                  <a:pt x="461" y="76"/>
                </a:lnTo>
                <a:lnTo>
                  <a:pt x="433" y="88"/>
                </a:lnTo>
                <a:lnTo>
                  <a:pt x="406" y="98"/>
                </a:lnTo>
                <a:lnTo>
                  <a:pt x="378" y="108"/>
                </a:lnTo>
                <a:lnTo>
                  <a:pt x="350" y="116"/>
                </a:lnTo>
                <a:lnTo>
                  <a:pt x="320" y="122"/>
                </a:lnTo>
                <a:lnTo>
                  <a:pt x="290" y="126"/>
                </a:lnTo>
                <a:lnTo>
                  <a:pt x="258" y="128"/>
                </a:lnTo>
                <a:close/>
              </a:path>
            </a:pathLst>
          </a:custGeom>
          <a:solidFill>
            <a:srgbClr val="66007C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67" name="Freeform 23"/>
          <p:cNvSpPr>
            <a:spLocks/>
          </p:cNvSpPr>
          <p:nvPr/>
        </p:nvSpPr>
        <p:spPr bwMode="auto">
          <a:xfrm>
            <a:off x="8653463" y="835025"/>
            <a:ext cx="296862" cy="217488"/>
          </a:xfrm>
          <a:custGeom>
            <a:avLst/>
            <a:gdLst>
              <a:gd name="T0" fmla="*/ 284713 w 562"/>
              <a:gd name="T1" fmla="*/ 35454 h 411"/>
              <a:gd name="T2" fmla="*/ 294749 w 562"/>
              <a:gd name="T3" fmla="*/ 31221 h 411"/>
              <a:gd name="T4" fmla="*/ 295806 w 562"/>
              <a:gd name="T5" fmla="*/ 23283 h 411"/>
              <a:gd name="T6" fmla="*/ 288410 w 562"/>
              <a:gd name="T7" fmla="*/ 16404 h 411"/>
              <a:gd name="T8" fmla="*/ 275733 w 562"/>
              <a:gd name="T9" fmla="*/ 13229 h 411"/>
              <a:gd name="T10" fmla="*/ 261999 w 562"/>
              <a:gd name="T11" fmla="*/ 11113 h 411"/>
              <a:gd name="T12" fmla="*/ 247209 w 562"/>
              <a:gd name="T13" fmla="*/ 9525 h 411"/>
              <a:gd name="T14" fmla="*/ 234003 w 562"/>
              <a:gd name="T15" fmla="*/ 5821 h 411"/>
              <a:gd name="T16" fmla="*/ 220798 w 562"/>
              <a:gd name="T17" fmla="*/ 2117 h 411"/>
              <a:gd name="T18" fmla="*/ 206536 w 562"/>
              <a:gd name="T19" fmla="*/ 529 h 411"/>
              <a:gd name="T20" fmla="*/ 188576 w 562"/>
              <a:gd name="T21" fmla="*/ 529 h 411"/>
              <a:gd name="T22" fmla="*/ 170088 w 562"/>
              <a:gd name="T23" fmla="*/ 3175 h 411"/>
              <a:gd name="T24" fmla="*/ 152657 w 562"/>
              <a:gd name="T25" fmla="*/ 8467 h 411"/>
              <a:gd name="T26" fmla="*/ 135225 w 562"/>
              <a:gd name="T27" fmla="*/ 14288 h 411"/>
              <a:gd name="T28" fmla="*/ 113040 w 562"/>
              <a:gd name="T29" fmla="*/ 21696 h 411"/>
              <a:gd name="T30" fmla="*/ 90326 w 562"/>
              <a:gd name="T31" fmla="*/ 27517 h 411"/>
              <a:gd name="T32" fmla="*/ 69726 w 562"/>
              <a:gd name="T33" fmla="*/ 33338 h 411"/>
              <a:gd name="T34" fmla="*/ 48597 w 562"/>
              <a:gd name="T35" fmla="*/ 41804 h 411"/>
              <a:gd name="T36" fmla="*/ 26411 w 562"/>
              <a:gd name="T37" fmla="*/ 54504 h 411"/>
              <a:gd name="T38" fmla="*/ 10564 w 562"/>
              <a:gd name="T39" fmla="*/ 70909 h 411"/>
              <a:gd name="T40" fmla="*/ 2641 w 562"/>
              <a:gd name="T41" fmla="*/ 89429 h 411"/>
              <a:gd name="T42" fmla="*/ 0 w 562"/>
              <a:gd name="T43" fmla="*/ 113771 h 411"/>
              <a:gd name="T44" fmla="*/ 1056 w 562"/>
              <a:gd name="T45" fmla="*/ 142346 h 411"/>
              <a:gd name="T46" fmla="*/ 9508 w 562"/>
              <a:gd name="T47" fmla="*/ 167746 h 411"/>
              <a:gd name="T48" fmla="*/ 25883 w 562"/>
              <a:gd name="T49" fmla="*/ 188384 h 411"/>
              <a:gd name="T50" fmla="*/ 48068 w 562"/>
              <a:gd name="T51" fmla="*/ 204788 h 411"/>
              <a:gd name="T52" fmla="*/ 69197 w 562"/>
              <a:gd name="T53" fmla="*/ 214842 h 411"/>
              <a:gd name="T54" fmla="*/ 85572 w 562"/>
              <a:gd name="T55" fmla="*/ 216959 h 411"/>
              <a:gd name="T56" fmla="*/ 102475 w 562"/>
              <a:gd name="T57" fmla="*/ 216959 h 411"/>
              <a:gd name="T58" fmla="*/ 120435 w 562"/>
              <a:gd name="T59" fmla="*/ 215371 h 411"/>
              <a:gd name="T60" fmla="*/ 134697 w 562"/>
              <a:gd name="T61" fmla="*/ 215371 h 411"/>
              <a:gd name="T62" fmla="*/ 142092 w 562"/>
              <a:gd name="T63" fmla="*/ 213784 h 411"/>
              <a:gd name="T64" fmla="*/ 145790 w 562"/>
              <a:gd name="T65" fmla="*/ 209550 h 411"/>
              <a:gd name="T66" fmla="*/ 148431 w 562"/>
              <a:gd name="T67" fmla="*/ 201613 h 411"/>
              <a:gd name="T68" fmla="*/ 153713 w 562"/>
              <a:gd name="T69" fmla="*/ 184680 h 411"/>
              <a:gd name="T70" fmla="*/ 158995 w 562"/>
              <a:gd name="T71" fmla="*/ 166159 h 411"/>
              <a:gd name="T72" fmla="*/ 163221 w 562"/>
              <a:gd name="T73" fmla="*/ 147638 h 411"/>
              <a:gd name="T74" fmla="*/ 167447 w 562"/>
              <a:gd name="T75" fmla="*/ 128588 h 411"/>
              <a:gd name="T76" fmla="*/ 174314 w 562"/>
              <a:gd name="T77" fmla="*/ 106892 h 411"/>
              <a:gd name="T78" fmla="*/ 186991 w 562"/>
              <a:gd name="T79" fmla="*/ 92075 h 411"/>
              <a:gd name="T80" fmla="*/ 205479 w 562"/>
              <a:gd name="T81" fmla="*/ 82021 h 411"/>
              <a:gd name="T82" fmla="*/ 227136 w 562"/>
              <a:gd name="T83" fmla="*/ 75671 h 411"/>
              <a:gd name="T84" fmla="*/ 246152 w 562"/>
              <a:gd name="T85" fmla="*/ 70379 h 411"/>
              <a:gd name="T86" fmla="*/ 258302 w 562"/>
              <a:gd name="T87" fmla="*/ 64029 h 411"/>
              <a:gd name="T88" fmla="*/ 267810 w 562"/>
              <a:gd name="T89" fmla="*/ 55563 h 411"/>
              <a:gd name="T90" fmla="*/ 277846 w 562"/>
              <a:gd name="T91" fmla="*/ 44450 h 411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w 562"/>
              <a:gd name="T139" fmla="*/ 0 h 411"/>
              <a:gd name="T140" fmla="*/ 562 w 562"/>
              <a:gd name="T141" fmla="*/ 411 h 411"/>
            </a:gdLst>
            <a:ahLst/>
            <a:cxnLst>
              <a:cxn ang="T92">
                <a:pos x="T0" y="T1"/>
              </a:cxn>
              <a:cxn ang="T93">
                <a:pos x="T2" y="T3"/>
              </a:cxn>
              <a:cxn ang="T94">
                <a:pos x="T4" y="T5"/>
              </a:cxn>
              <a:cxn ang="T95">
                <a:pos x="T6" y="T7"/>
              </a:cxn>
              <a:cxn ang="T96">
                <a:pos x="T8" y="T9"/>
              </a:cxn>
              <a:cxn ang="T97">
                <a:pos x="T10" y="T11"/>
              </a:cxn>
              <a:cxn ang="T98">
                <a:pos x="T12" y="T13"/>
              </a:cxn>
              <a:cxn ang="T99">
                <a:pos x="T14" y="T15"/>
              </a:cxn>
              <a:cxn ang="T100">
                <a:pos x="T16" y="T17"/>
              </a:cxn>
              <a:cxn ang="T101">
                <a:pos x="T18" y="T19"/>
              </a:cxn>
              <a:cxn ang="T102">
                <a:pos x="T20" y="T21"/>
              </a:cxn>
              <a:cxn ang="T103">
                <a:pos x="T22" y="T23"/>
              </a:cxn>
              <a:cxn ang="T104">
                <a:pos x="T24" y="T25"/>
              </a:cxn>
              <a:cxn ang="T105">
                <a:pos x="T26" y="T27"/>
              </a:cxn>
              <a:cxn ang="T106">
                <a:pos x="T28" y="T29"/>
              </a:cxn>
              <a:cxn ang="T107">
                <a:pos x="T30" y="T31"/>
              </a:cxn>
              <a:cxn ang="T108">
                <a:pos x="T32" y="T33"/>
              </a:cxn>
              <a:cxn ang="T109">
                <a:pos x="T34" y="T35"/>
              </a:cxn>
              <a:cxn ang="T110">
                <a:pos x="T36" y="T37"/>
              </a:cxn>
              <a:cxn ang="T111">
                <a:pos x="T38" y="T39"/>
              </a:cxn>
              <a:cxn ang="T112">
                <a:pos x="T40" y="T41"/>
              </a:cxn>
              <a:cxn ang="T113">
                <a:pos x="T42" y="T43"/>
              </a:cxn>
              <a:cxn ang="T114">
                <a:pos x="T44" y="T45"/>
              </a:cxn>
              <a:cxn ang="T115">
                <a:pos x="T46" y="T47"/>
              </a:cxn>
              <a:cxn ang="T116">
                <a:pos x="T48" y="T49"/>
              </a:cxn>
              <a:cxn ang="T117">
                <a:pos x="T50" y="T51"/>
              </a:cxn>
              <a:cxn ang="T118">
                <a:pos x="T52" y="T53"/>
              </a:cxn>
              <a:cxn ang="T119">
                <a:pos x="T54" y="T55"/>
              </a:cxn>
              <a:cxn ang="T120">
                <a:pos x="T56" y="T57"/>
              </a:cxn>
              <a:cxn ang="T121">
                <a:pos x="T58" y="T59"/>
              </a:cxn>
              <a:cxn ang="T122">
                <a:pos x="T60" y="T61"/>
              </a:cxn>
              <a:cxn ang="T123">
                <a:pos x="T62" y="T63"/>
              </a:cxn>
              <a:cxn ang="T124">
                <a:pos x="T64" y="T65"/>
              </a:cxn>
              <a:cxn ang="T125">
                <a:pos x="T66" y="T67"/>
              </a:cxn>
              <a:cxn ang="T126">
                <a:pos x="T68" y="T69"/>
              </a:cxn>
              <a:cxn ang="T127">
                <a:pos x="T70" y="T71"/>
              </a:cxn>
              <a:cxn ang="T128">
                <a:pos x="T72" y="T73"/>
              </a:cxn>
              <a:cxn ang="T129">
                <a:pos x="T74" y="T75"/>
              </a:cxn>
              <a:cxn ang="T130">
                <a:pos x="T76" y="T77"/>
              </a:cxn>
              <a:cxn ang="T131">
                <a:pos x="T78" y="T79"/>
              </a:cxn>
              <a:cxn ang="T132">
                <a:pos x="T80" y="T81"/>
              </a:cxn>
              <a:cxn ang="T133">
                <a:pos x="T82" y="T83"/>
              </a:cxn>
              <a:cxn ang="T134">
                <a:pos x="T84" y="T85"/>
              </a:cxn>
              <a:cxn ang="T135">
                <a:pos x="T86" y="T87"/>
              </a:cxn>
              <a:cxn ang="T136">
                <a:pos x="T88" y="T89"/>
              </a:cxn>
              <a:cxn ang="T137">
                <a:pos x="T90" y="T91"/>
              </a:cxn>
            </a:cxnLst>
            <a:rect l="T138" t="T139" r="T140" b="T141"/>
            <a:pathLst>
              <a:path w="562" h="411">
                <a:moveTo>
                  <a:pt x="535" y="72"/>
                </a:moveTo>
                <a:lnTo>
                  <a:pt x="539" y="67"/>
                </a:lnTo>
                <a:lnTo>
                  <a:pt x="548" y="63"/>
                </a:lnTo>
                <a:lnTo>
                  <a:pt x="558" y="59"/>
                </a:lnTo>
                <a:lnTo>
                  <a:pt x="562" y="55"/>
                </a:lnTo>
                <a:lnTo>
                  <a:pt x="560" y="44"/>
                </a:lnTo>
                <a:lnTo>
                  <a:pt x="554" y="36"/>
                </a:lnTo>
                <a:lnTo>
                  <a:pt x="546" y="31"/>
                </a:lnTo>
                <a:lnTo>
                  <a:pt x="535" y="27"/>
                </a:lnTo>
                <a:lnTo>
                  <a:pt x="522" y="25"/>
                </a:lnTo>
                <a:lnTo>
                  <a:pt x="510" y="23"/>
                </a:lnTo>
                <a:lnTo>
                  <a:pt x="496" y="21"/>
                </a:lnTo>
                <a:lnTo>
                  <a:pt x="483" y="20"/>
                </a:lnTo>
                <a:lnTo>
                  <a:pt x="468" y="18"/>
                </a:lnTo>
                <a:lnTo>
                  <a:pt x="455" y="15"/>
                </a:lnTo>
                <a:lnTo>
                  <a:pt x="443" y="11"/>
                </a:lnTo>
                <a:lnTo>
                  <a:pt x="430" y="8"/>
                </a:lnTo>
                <a:lnTo>
                  <a:pt x="418" y="4"/>
                </a:lnTo>
                <a:lnTo>
                  <a:pt x="405" y="2"/>
                </a:lnTo>
                <a:lnTo>
                  <a:pt x="391" y="1"/>
                </a:lnTo>
                <a:lnTo>
                  <a:pt x="377" y="0"/>
                </a:lnTo>
                <a:lnTo>
                  <a:pt x="357" y="1"/>
                </a:lnTo>
                <a:lnTo>
                  <a:pt x="339" y="3"/>
                </a:lnTo>
                <a:lnTo>
                  <a:pt x="322" y="6"/>
                </a:lnTo>
                <a:lnTo>
                  <a:pt x="306" y="10"/>
                </a:lnTo>
                <a:lnTo>
                  <a:pt x="289" y="16"/>
                </a:lnTo>
                <a:lnTo>
                  <a:pt x="273" y="21"/>
                </a:lnTo>
                <a:lnTo>
                  <a:pt x="256" y="27"/>
                </a:lnTo>
                <a:lnTo>
                  <a:pt x="237" y="34"/>
                </a:lnTo>
                <a:lnTo>
                  <a:pt x="214" y="41"/>
                </a:lnTo>
                <a:lnTo>
                  <a:pt x="192" y="47"/>
                </a:lnTo>
                <a:lnTo>
                  <a:pt x="171" y="52"/>
                </a:lnTo>
                <a:lnTo>
                  <a:pt x="152" y="57"/>
                </a:lnTo>
                <a:lnTo>
                  <a:pt x="132" y="63"/>
                </a:lnTo>
                <a:lnTo>
                  <a:pt x="113" y="70"/>
                </a:lnTo>
                <a:lnTo>
                  <a:pt x="92" y="79"/>
                </a:lnTo>
                <a:lnTo>
                  <a:pt x="72" y="89"/>
                </a:lnTo>
                <a:lnTo>
                  <a:pt x="50" y="103"/>
                </a:lnTo>
                <a:lnTo>
                  <a:pt x="33" y="118"/>
                </a:lnTo>
                <a:lnTo>
                  <a:pt x="20" y="134"/>
                </a:lnTo>
                <a:lnTo>
                  <a:pt x="11" y="151"/>
                </a:lnTo>
                <a:lnTo>
                  <a:pt x="5" y="169"/>
                </a:lnTo>
                <a:lnTo>
                  <a:pt x="2" y="191"/>
                </a:lnTo>
                <a:lnTo>
                  <a:pt x="0" y="215"/>
                </a:lnTo>
                <a:lnTo>
                  <a:pt x="0" y="241"/>
                </a:lnTo>
                <a:lnTo>
                  <a:pt x="2" y="269"/>
                </a:lnTo>
                <a:lnTo>
                  <a:pt x="9" y="294"/>
                </a:lnTo>
                <a:lnTo>
                  <a:pt x="18" y="317"/>
                </a:lnTo>
                <a:lnTo>
                  <a:pt x="33" y="338"/>
                </a:lnTo>
                <a:lnTo>
                  <a:pt x="49" y="356"/>
                </a:lnTo>
                <a:lnTo>
                  <a:pt x="69" y="372"/>
                </a:lnTo>
                <a:lnTo>
                  <a:pt x="91" y="387"/>
                </a:lnTo>
                <a:lnTo>
                  <a:pt x="116" y="401"/>
                </a:lnTo>
                <a:lnTo>
                  <a:pt x="131" y="406"/>
                </a:lnTo>
                <a:lnTo>
                  <a:pt x="147" y="409"/>
                </a:lnTo>
                <a:lnTo>
                  <a:pt x="162" y="410"/>
                </a:lnTo>
                <a:lnTo>
                  <a:pt x="178" y="411"/>
                </a:lnTo>
                <a:lnTo>
                  <a:pt x="194" y="410"/>
                </a:lnTo>
                <a:lnTo>
                  <a:pt x="212" y="409"/>
                </a:lnTo>
                <a:lnTo>
                  <a:pt x="228" y="407"/>
                </a:lnTo>
                <a:lnTo>
                  <a:pt x="244" y="407"/>
                </a:lnTo>
                <a:lnTo>
                  <a:pt x="255" y="407"/>
                </a:lnTo>
                <a:lnTo>
                  <a:pt x="263" y="406"/>
                </a:lnTo>
                <a:lnTo>
                  <a:pt x="269" y="404"/>
                </a:lnTo>
                <a:lnTo>
                  <a:pt x="273" y="401"/>
                </a:lnTo>
                <a:lnTo>
                  <a:pt x="276" y="396"/>
                </a:lnTo>
                <a:lnTo>
                  <a:pt x="279" y="389"/>
                </a:lnTo>
                <a:lnTo>
                  <a:pt x="281" y="381"/>
                </a:lnTo>
                <a:lnTo>
                  <a:pt x="285" y="370"/>
                </a:lnTo>
                <a:lnTo>
                  <a:pt x="291" y="349"/>
                </a:lnTo>
                <a:lnTo>
                  <a:pt x="296" y="331"/>
                </a:lnTo>
                <a:lnTo>
                  <a:pt x="301" y="314"/>
                </a:lnTo>
                <a:lnTo>
                  <a:pt x="306" y="296"/>
                </a:lnTo>
                <a:lnTo>
                  <a:pt x="309" y="279"/>
                </a:lnTo>
                <a:lnTo>
                  <a:pt x="312" y="261"/>
                </a:lnTo>
                <a:lnTo>
                  <a:pt x="317" y="243"/>
                </a:lnTo>
                <a:lnTo>
                  <a:pt x="322" y="222"/>
                </a:lnTo>
                <a:lnTo>
                  <a:pt x="330" y="202"/>
                </a:lnTo>
                <a:lnTo>
                  <a:pt x="340" y="186"/>
                </a:lnTo>
                <a:lnTo>
                  <a:pt x="354" y="174"/>
                </a:lnTo>
                <a:lnTo>
                  <a:pt x="371" y="163"/>
                </a:lnTo>
                <a:lnTo>
                  <a:pt x="389" y="155"/>
                </a:lnTo>
                <a:lnTo>
                  <a:pt x="410" y="149"/>
                </a:lnTo>
                <a:lnTo>
                  <a:pt x="430" y="143"/>
                </a:lnTo>
                <a:lnTo>
                  <a:pt x="452" y="137"/>
                </a:lnTo>
                <a:lnTo>
                  <a:pt x="466" y="133"/>
                </a:lnTo>
                <a:lnTo>
                  <a:pt x="479" y="128"/>
                </a:lnTo>
                <a:lnTo>
                  <a:pt x="489" y="121"/>
                </a:lnTo>
                <a:lnTo>
                  <a:pt x="499" y="113"/>
                </a:lnTo>
                <a:lnTo>
                  <a:pt x="507" y="105"/>
                </a:lnTo>
                <a:lnTo>
                  <a:pt x="516" y="95"/>
                </a:lnTo>
                <a:lnTo>
                  <a:pt x="526" y="84"/>
                </a:lnTo>
                <a:lnTo>
                  <a:pt x="535" y="72"/>
                </a:lnTo>
                <a:close/>
              </a:path>
            </a:pathLst>
          </a:custGeom>
          <a:solidFill>
            <a:srgbClr val="A321AF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68" name="Freeform 24"/>
          <p:cNvSpPr>
            <a:spLocks/>
          </p:cNvSpPr>
          <p:nvPr/>
        </p:nvSpPr>
        <p:spPr bwMode="auto">
          <a:xfrm>
            <a:off x="8716963" y="869950"/>
            <a:ext cx="241300" cy="179388"/>
          </a:xfrm>
          <a:custGeom>
            <a:avLst/>
            <a:gdLst>
              <a:gd name="T0" fmla="*/ 189971 w 456"/>
              <a:gd name="T1" fmla="*/ 142875 h 339"/>
              <a:gd name="T2" fmla="*/ 198967 w 456"/>
              <a:gd name="T3" fmla="*/ 136525 h 339"/>
              <a:gd name="T4" fmla="*/ 206375 w 456"/>
              <a:gd name="T5" fmla="*/ 126471 h 339"/>
              <a:gd name="T6" fmla="*/ 212196 w 456"/>
              <a:gd name="T7" fmla="*/ 114829 h 339"/>
              <a:gd name="T8" fmla="*/ 220663 w 456"/>
              <a:gd name="T9" fmla="*/ 101600 h 339"/>
              <a:gd name="T10" fmla="*/ 229658 w 456"/>
              <a:gd name="T11" fmla="*/ 87313 h 339"/>
              <a:gd name="T12" fmla="*/ 237067 w 456"/>
              <a:gd name="T13" fmla="*/ 73554 h 339"/>
              <a:gd name="T14" fmla="*/ 240771 w 456"/>
              <a:gd name="T15" fmla="*/ 58208 h 339"/>
              <a:gd name="T16" fmla="*/ 241300 w 456"/>
              <a:gd name="T17" fmla="*/ 39158 h 339"/>
              <a:gd name="T18" fmla="*/ 238125 w 456"/>
              <a:gd name="T19" fmla="*/ 21167 h 339"/>
              <a:gd name="T20" fmla="*/ 229658 w 456"/>
              <a:gd name="T21" fmla="*/ 7938 h 339"/>
              <a:gd name="T22" fmla="*/ 219604 w 456"/>
              <a:gd name="T23" fmla="*/ 2117 h 339"/>
              <a:gd name="T24" fmla="*/ 207433 w 456"/>
              <a:gd name="T25" fmla="*/ 0 h 339"/>
              <a:gd name="T26" fmla="*/ 194204 w 456"/>
              <a:gd name="T27" fmla="*/ 0 h 339"/>
              <a:gd name="T28" fmla="*/ 182563 w 456"/>
              <a:gd name="T29" fmla="*/ 0 h 339"/>
              <a:gd name="T30" fmla="*/ 174625 w 456"/>
              <a:gd name="T31" fmla="*/ 2117 h 339"/>
              <a:gd name="T32" fmla="*/ 167746 w 456"/>
              <a:gd name="T33" fmla="*/ 3704 h 339"/>
              <a:gd name="T34" fmla="*/ 159808 w 456"/>
              <a:gd name="T35" fmla="*/ 6350 h 339"/>
              <a:gd name="T36" fmla="*/ 144992 w 456"/>
              <a:gd name="T37" fmla="*/ 9525 h 339"/>
              <a:gd name="T38" fmla="*/ 124883 w 456"/>
              <a:gd name="T39" fmla="*/ 12171 h 339"/>
              <a:gd name="T40" fmla="*/ 105833 w 456"/>
              <a:gd name="T41" fmla="*/ 14288 h 339"/>
              <a:gd name="T42" fmla="*/ 86783 w 456"/>
              <a:gd name="T43" fmla="*/ 18521 h 339"/>
              <a:gd name="T44" fmla="*/ 69850 w 456"/>
              <a:gd name="T45" fmla="*/ 24342 h 339"/>
              <a:gd name="T46" fmla="*/ 57150 w 456"/>
              <a:gd name="T47" fmla="*/ 26988 h 339"/>
              <a:gd name="T48" fmla="*/ 44979 w 456"/>
              <a:gd name="T49" fmla="*/ 30163 h 339"/>
              <a:gd name="T50" fmla="*/ 33867 w 456"/>
              <a:gd name="T51" fmla="*/ 35983 h 339"/>
              <a:gd name="T52" fmla="*/ 20638 w 456"/>
              <a:gd name="T53" fmla="*/ 49213 h 339"/>
              <a:gd name="T54" fmla="*/ 8467 w 456"/>
              <a:gd name="T55" fmla="*/ 69321 h 339"/>
              <a:gd name="T56" fmla="*/ 2117 w 456"/>
              <a:gd name="T57" fmla="*/ 90488 h 339"/>
              <a:gd name="T58" fmla="*/ 0 w 456"/>
              <a:gd name="T59" fmla="*/ 114300 h 339"/>
              <a:gd name="T60" fmla="*/ 1058 w 456"/>
              <a:gd name="T61" fmla="*/ 138642 h 339"/>
              <a:gd name="T62" fmla="*/ 12171 w 456"/>
              <a:gd name="T63" fmla="*/ 157692 h 339"/>
              <a:gd name="T64" fmla="*/ 30163 w 456"/>
              <a:gd name="T65" fmla="*/ 171980 h 339"/>
              <a:gd name="T66" fmla="*/ 53446 w 456"/>
              <a:gd name="T67" fmla="*/ 178330 h 339"/>
              <a:gd name="T68" fmla="*/ 74083 w 456"/>
              <a:gd name="T69" fmla="*/ 178859 h 339"/>
              <a:gd name="T70" fmla="*/ 89429 w 456"/>
              <a:gd name="T71" fmla="*/ 176213 h 339"/>
              <a:gd name="T72" fmla="*/ 104246 w 456"/>
              <a:gd name="T73" fmla="*/ 170921 h 339"/>
              <a:gd name="T74" fmla="*/ 117475 w 456"/>
              <a:gd name="T75" fmla="*/ 165100 h 339"/>
              <a:gd name="T76" fmla="*/ 130704 w 456"/>
              <a:gd name="T77" fmla="*/ 157692 h 339"/>
              <a:gd name="T78" fmla="*/ 144463 w 456"/>
              <a:gd name="T79" fmla="*/ 151871 h 339"/>
              <a:gd name="T80" fmla="*/ 158750 w 456"/>
              <a:gd name="T81" fmla="*/ 147109 h 339"/>
              <a:gd name="T82" fmla="*/ 174625 w 456"/>
              <a:gd name="T83" fmla="*/ 143934 h 339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w 456"/>
              <a:gd name="T127" fmla="*/ 0 h 339"/>
              <a:gd name="T128" fmla="*/ 456 w 456"/>
              <a:gd name="T129" fmla="*/ 339 h 339"/>
            </a:gdLst>
            <a:ahLst/>
            <a:cxnLst>
              <a:cxn ang="T84">
                <a:pos x="T0" y="T1"/>
              </a:cxn>
              <a:cxn ang="T85">
                <a:pos x="T2" y="T3"/>
              </a:cxn>
              <a:cxn ang="T86">
                <a:pos x="T4" y="T5"/>
              </a:cxn>
              <a:cxn ang="T87">
                <a:pos x="T6" y="T7"/>
              </a:cxn>
              <a:cxn ang="T88">
                <a:pos x="T8" y="T9"/>
              </a:cxn>
              <a:cxn ang="T89">
                <a:pos x="T10" y="T11"/>
              </a:cxn>
              <a:cxn ang="T90">
                <a:pos x="T12" y="T13"/>
              </a:cxn>
              <a:cxn ang="T91">
                <a:pos x="T14" y="T15"/>
              </a:cxn>
              <a:cxn ang="T92">
                <a:pos x="T16" y="T17"/>
              </a:cxn>
              <a:cxn ang="T93">
                <a:pos x="T18" y="T19"/>
              </a:cxn>
              <a:cxn ang="T94">
                <a:pos x="T20" y="T21"/>
              </a:cxn>
              <a:cxn ang="T95">
                <a:pos x="T22" y="T23"/>
              </a:cxn>
              <a:cxn ang="T96">
                <a:pos x="T24" y="T25"/>
              </a:cxn>
              <a:cxn ang="T97">
                <a:pos x="T26" y="T27"/>
              </a:cxn>
              <a:cxn ang="T98">
                <a:pos x="T28" y="T29"/>
              </a:cxn>
              <a:cxn ang="T99">
                <a:pos x="T30" y="T31"/>
              </a:cxn>
              <a:cxn ang="T100">
                <a:pos x="T32" y="T33"/>
              </a:cxn>
              <a:cxn ang="T101">
                <a:pos x="T34" y="T35"/>
              </a:cxn>
              <a:cxn ang="T102">
                <a:pos x="T36" y="T37"/>
              </a:cxn>
              <a:cxn ang="T103">
                <a:pos x="T38" y="T39"/>
              </a:cxn>
              <a:cxn ang="T104">
                <a:pos x="T40" y="T41"/>
              </a:cxn>
              <a:cxn ang="T105">
                <a:pos x="T42" y="T43"/>
              </a:cxn>
              <a:cxn ang="T106">
                <a:pos x="T44" y="T45"/>
              </a:cxn>
              <a:cxn ang="T107">
                <a:pos x="T46" y="T47"/>
              </a:cxn>
              <a:cxn ang="T108">
                <a:pos x="T48" y="T49"/>
              </a:cxn>
              <a:cxn ang="T109">
                <a:pos x="T50" y="T51"/>
              </a:cxn>
              <a:cxn ang="T110">
                <a:pos x="T52" y="T53"/>
              </a:cxn>
              <a:cxn ang="T111">
                <a:pos x="T54" y="T55"/>
              </a:cxn>
              <a:cxn ang="T112">
                <a:pos x="T56" y="T57"/>
              </a:cxn>
              <a:cxn ang="T113">
                <a:pos x="T58" y="T59"/>
              </a:cxn>
              <a:cxn ang="T114">
                <a:pos x="T60" y="T61"/>
              </a:cxn>
              <a:cxn ang="T115">
                <a:pos x="T62" y="T63"/>
              </a:cxn>
              <a:cxn ang="T116">
                <a:pos x="T64" y="T65"/>
              </a:cxn>
              <a:cxn ang="T117">
                <a:pos x="T66" y="T67"/>
              </a:cxn>
              <a:cxn ang="T118">
                <a:pos x="T68" y="T69"/>
              </a:cxn>
              <a:cxn ang="T119">
                <a:pos x="T70" y="T71"/>
              </a:cxn>
              <a:cxn ang="T120">
                <a:pos x="T72" y="T73"/>
              </a:cxn>
              <a:cxn ang="T121">
                <a:pos x="T74" y="T75"/>
              </a:cxn>
              <a:cxn ang="T122">
                <a:pos x="T76" y="T77"/>
              </a:cxn>
              <a:cxn ang="T123">
                <a:pos x="T78" y="T79"/>
              </a:cxn>
              <a:cxn ang="T124">
                <a:pos x="T80" y="T81"/>
              </a:cxn>
              <a:cxn ang="T125">
                <a:pos x="T82" y="T83"/>
              </a:cxn>
            </a:cxnLst>
            <a:rect l="T126" t="T127" r="T128" b="T129"/>
            <a:pathLst>
              <a:path w="456" h="339">
                <a:moveTo>
                  <a:pt x="346" y="271"/>
                </a:moveTo>
                <a:lnTo>
                  <a:pt x="359" y="270"/>
                </a:lnTo>
                <a:lnTo>
                  <a:pt x="368" y="265"/>
                </a:lnTo>
                <a:lnTo>
                  <a:pt x="376" y="258"/>
                </a:lnTo>
                <a:lnTo>
                  <a:pt x="383" y="249"/>
                </a:lnTo>
                <a:lnTo>
                  <a:pt x="390" y="239"/>
                </a:lnTo>
                <a:lnTo>
                  <a:pt x="395" y="227"/>
                </a:lnTo>
                <a:lnTo>
                  <a:pt x="401" y="217"/>
                </a:lnTo>
                <a:lnTo>
                  <a:pt x="408" y="205"/>
                </a:lnTo>
                <a:lnTo>
                  <a:pt x="417" y="192"/>
                </a:lnTo>
                <a:lnTo>
                  <a:pt x="426" y="179"/>
                </a:lnTo>
                <a:lnTo>
                  <a:pt x="434" y="165"/>
                </a:lnTo>
                <a:lnTo>
                  <a:pt x="442" y="153"/>
                </a:lnTo>
                <a:lnTo>
                  <a:pt x="448" y="139"/>
                </a:lnTo>
                <a:lnTo>
                  <a:pt x="453" y="125"/>
                </a:lnTo>
                <a:lnTo>
                  <a:pt x="455" y="110"/>
                </a:lnTo>
                <a:lnTo>
                  <a:pt x="456" y="93"/>
                </a:lnTo>
                <a:lnTo>
                  <a:pt x="456" y="74"/>
                </a:lnTo>
                <a:lnTo>
                  <a:pt x="455" y="57"/>
                </a:lnTo>
                <a:lnTo>
                  <a:pt x="450" y="40"/>
                </a:lnTo>
                <a:lnTo>
                  <a:pt x="442" y="24"/>
                </a:lnTo>
                <a:lnTo>
                  <a:pt x="434" y="15"/>
                </a:lnTo>
                <a:lnTo>
                  <a:pt x="425" y="8"/>
                </a:lnTo>
                <a:lnTo>
                  <a:pt x="415" y="4"/>
                </a:lnTo>
                <a:lnTo>
                  <a:pt x="403" y="2"/>
                </a:lnTo>
                <a:lnTo>
                  <a:pt x="392" y="0"/>
                </a:lnTo>
                <a:lnTo>
                  <a:pt x="379" y="0"/>
                </a:lnTo>
                <a:lnTo>
                  <a:pt x="367" y="0"/>
                </a:lnTo>
                <a:lnTo>
                  <a:pt x="353" y="0"/>
                </a:lnTo>
                <a:lnTo>
                  <a:pt x="345" y="0"/>
                </a:lnTo>
                <a:lnTo>
                  <a:pt x="337" y="2"/>
                </a:lnTo>
                <a:lnTo>
                  <a:pt x="330" y="4"/>
                </a:lnTo>
                <a:lnTo>
                  <a:pt x="324" y="5"/>
                </a:lnTo>
                <a:lnTo>
                  <a:pt x="317" y="7"/>
                </a:lnTo>
                <a:lnTo>
                  <a:pt x="310" y="10"/>
                </a:lnTo>
                <a:lnTo>
                  <a:pt x="302" y="12"/>
                </a:lnTo>
                <a:lnTo>
                  <a:pt x="294" y="14"/>
                </a:lnTo>
                <a:lnTo>
                  <a:pt x="274" y="18"/>
                </a:lnTo>
                <a:lnTo>
                  <a:pt x="254" y="21"/>
                </a:lnTo>
                <a:lnTo>
                  <a:pt x="236" y="23"/>
                </a:lnTo>
                <a:lnTo>
                  <a:pt x="218" y="24"/>
                </a:lnTo>
                <a:lnTo>
                  <a:pt x="200" y="27"/>
                </a:lnTo>
                <a:lnTo>
                  <a:pt x="183" y="30"/>
                </a:lnTo>
                <a:lnTo>
                  <a:pt x="164" y="35"/>
                </a:lnTo>
                <a:lnTo>
                  <a:pt x="144" y="42"/>
                </a:lnTo>
                <a:lnTo>
                  <a:pt x="132" y="46"/>
                </a:lnTo>
                <a:lnTo>
                  <a:pt x="119" y="48"/>
                </a:lnTo>
                <a:lnTo>
                  <a:pt x="108" y="51"/>
                </a:lnTo>
                <a:lnTo>
                  <a:pt x="96" y="53"/>
                </a:lnTo>
                <a:lnTo>
                  <a:pt x="85" y="57"/>
                </a:lnTo>
                <a:lnTo>
                  <a:pt x="74" y="61"/>
                </a:lnTo>
                <a:lnTo>
                  <a:pt x="64" y="68"/>
                </a:lnTo>
                <a:lnTo>
                  <a:pt x="55" y="76"/>
                </a:lnTo>
                <a:lnTo>
                  <a:pt x="39" y="93"/>
                </a:lnTo>
                <a:lnTo>
                  <a:pt x="26" y="111"/>
                </a:lnTo>
                <a:lnTo>
                  <a:pt x="16" y="131"/>
                </a:lnTo>
                <a:lnTo>
                  <a:pt x="9" y="150"/>
                </a:lnTo>
                <a:lnTo>
                  <a:pt x="4" y="171"/>
                </a:lnTo>
                <a:lnTo>
                  <a:pt x="2" y="193"/>
                </a:lnTo>
                <a:lnTo>
                  <a:pt x="0" y="216"/>
                </a:lnTo>
                <a:lnTo>
                  <a:pt x="0" y="240"/>
                </a:lnTo>
                <a:lnTo>
                  <a:pt x="2" y="262"/>
                </a:lnTo>
                <a:lnTo>
                  <a:pt x="10" y="281"/>
                </a:lnTo>
                <a:lnTo>
                  <a:pt x="23" y="298"/>
                </a:lnTo>
                <a:lnTo>
                  <a:pt x="39" y="313"/>
                </a:lnTo>
                <a:lnTo>
                  <a:pt x="57" y="325"/>
                </a:lnTo>
                <a:lnTo>
                  <a:pt x="78" y="333"/>
                </a:lnTo>
                <a:lnTo>
                  <a:pt x="101" y="337"/>
                </a:lnTo>
                <a:lnTo>
                  <a:pt x="124" y="339"/>
                </a:lnTo>
                <a:lnTo>
                  <a:pt x="140" y="338"/>
                </a:lnTo>
                <a:lnTo>
                  <a:pt x="156" y="336"/>
                </a:lnTo>
                <a:lnTo>
                  <a:pt x="169" y="333"/>
                </a:lnTo>
                <a:lnTo>
                  <a:pt x="184" y="329"/>
                </a:lnTo>
                <a:lnTo>
                  <a:pt x="197" y="323"/>
                </a:lnTo>
                <a:lnTo>
                  <a:pt x="210" y="318"/>
                </a:lnTo>
                <a:lnTo>
                  <a:pt x="222" y="312"/>
                </a:lnTo>
                <a:lnTo>
                  <a:pt x="235" y="305"/>
                </a:lnTo>
                <a:lnTo>
                  <a:pt x="247" y="298"/>
                </a:lnTo>
                <a:lnTo>
                  <a:pt x="260" y="293"/>
                </a:lnTo>
                <a:lnTo>
                  <a:pt x="273" y="287"/>
                </a:lnTo>
                <a:lnTo>
                  <a:pt x="285" y="281"/>
                </a:lnTo>
                <a:lnTo>
                  <a:pt x="300" y="278"/>
                </a:lnTo>
                <a:lnTo>
                  <a:pt x="314" y="274"/>
                </a:lnTo>
                <a:lnTo>
                  <a:pt x="330" y="272"/>
                </a:lnTo>
                <a:lnTo>
                  <a:pt x="346" y="271"/>
                </a:lnTo>
                <a:close/>
              </a:path>
            </a:pathLst>
          </a:custGeom>
          <a:solidFill>
            <a:srgbClr val="66007C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69" name="Freeform 25"/>
          <p:cNvSpPr>
            <a:spLocks/>
          </p:cNvSpPr>
          <p:nvPr/>
        </p:nvSpPr>
        <p:spPr bwMode="auto">
          <a:xfrm>
            <a:off x="8713788" y="947738"/>
            <a:ext cx="174625" cy="350837"/>
          </a:xfrm>
          <a:custGeom>
            <a:avLst/>
            <a:gdLst>
              <a:gd name="T0" fmla="*/ 0 w 332"/>
              <a:gd name="T1" fmla="*/ 340798 h 664"/>
              <a:gd name="T2" fmla="*/ 3156 w 332"/>
              <a:gd name="T3" fmla="*/ 344497 h 664"/>
              <a:gd name="T4" fmla="*/ 5260 w 332"/>
              <a:gd name="T5" fmla="*/ 347138 h 664"/>
              <a:gd name="T6" fmla="*/ 8416 w 332"/>
              <a:gd name="T7" fmla="*/ 349780 h 664"/>
              <a:gd name="T8" fmla="*/ 12623 w 332"/>
              <a:gd name="T9" fmla="*/ 350837 h 664"/>
              <a:gd name="T10" fmla="*/ 21039 w 332"/>
              <a:gd name="T11" fmla="*/ 350837 h 664"/>
              <a:gd name="T12" fmla="*/ 28403 w 332"/>
              <a:gd name="T13" fmla="*/ 350837 h 664"/>
              <a:gd name="T14" fmla="*/ 35767 w 332"/>
              <a:gd name="T15" fmla="*/ 350837 h 664"/>
              <a:gd name="T16" fmla="*/ 42604 w 332"/>
              <a:gd name="T17" fmla="*/ 350837 h 664"/>
              <a:gd name="T18" fmla="*/ 49442 w 332"/>
              <a:gd name="T19" fmla="*/ 350837 h 664"/>
              <a:gd name="T20" fmla="*/ 56806 w 332"/>
              <a:gd name="T21" fmla="*/ 350837 h 664"/>
              <a:gd name="T22" fmla="*/ 63643 w 332"/>
              <a:gd name="T23" fmla="*/ 350837 h 664"/>
              <a:gd name="T24" fmla="*/ 72585 w 332"/>
              <a:gd name="T25" fmla="*/ 350837 h 664"/>
              <a:gd name="T26" fmla="*/ 94150 w 332"/>
              <a:gd name="T27" fmla="*/ 337628 h 664"/>
              <a:gd name="T28" fmla="*/ 110982 w 332"/>
              <a:gd name="T29" fmla="*/ 321777 h 664"/>
              <a:gd name="T30" fmla="*/ 124131 w 332"/>
              <a:gd name="T31" fmla="*/ 303812 h 664"/>
              <a:gd name="T32" fmla="*/ 133599 w 332"/>
              <a:gd name="T33" fmla="*/ 284263 h 664"/>
              <a:gd name="T34" fmla="*/ 141488 w 332"/>
              <a:gd name="T35" fmla="*/ 262599 h 664"/>
              <a:gd name="T36" fmla="*/ 147274 w 332"/>
              <a:gd name="T37" fmla="*/ 238823 h 664"/>
              <a:gd name="T38" fmla="*/ 151482 w 332"/>
              <a:gd name="T39" fmla="*/ 214518 h 664"/>
              <a:gd name="T40" fmla="*/ 155164 w 332"/>
              <a:gd name="T41" fmla="*/ 188628 h 664"/>
              <a:gd name="T42" fmla="*/ 157268 w 332"/>
              <a:gd name="T43" fmla="*/ 172777 h 664"/>
              <a:gd name="T44" fmla="*/ 159898 w 332"/>
              <a:gd name="T45" fmla="*/ 159039 h 664"/>
              <a:gd name="T46" fmla="*/ 162002 w 332"/>
              <a:gd name="T47" fmla="*/ 145830 h 664"/>
              <a:gd name="T48" fmla="*/ 164631 w 332"/>
              <a:gd name="T49" fmla="*/ 132621 h 664"/>
              <a:gd name="T50" fmla="*/ 166735 w 332"/>
              <a:gd name="T51" fmla="*/ 119940 h 664"/>
              <a:gd name="T52" fmla="*/ 169365 w 332"/>
              <a:gd name="T53" fmla="*/ 105674 h 664"/>
              <a:gd name="T54" fmla="*/ 172521 w 332"/>
              <a:gd name="T55" fmla="*/ 91408 h 664"/>
              <a:gd name="T56" fmla="*/ 174625 w 332"/>
              <a:gd name="T57" fmla="*/ 75557 h 664"/>
              <a:gd name="T58" fmla="*/ 174625 w 332"/>
              <a:gd name="T59" fmla="*/ 37514 h 664"/>
              <a:gd name="T60" fmla="*/ 173047 w 332"/>
              <a:gd name="T61" fmla="*/ 28532 h 664"/>
              <a:gd name="T62" fmla="*/ 170943 w 332"/>
              <a:gd name="T63" fmla="*/ 20078 h 664"/>
              <a:gd name="T64" fmla="*/ 170417 w 332"/>
              <a:gd name="T65" fmla="*/ 10567 h 664"/>
              <a:gd name="T66" fmla="*/ 169365 w 332"/>
              <a:gd name="T67" fmla="*/ 1057 h 664"/>
              <a:gd name="T68" fmla="*/ 164105 w 332"/>
              <a:gd name="T69" fmla="*/ 1057 h 664"/>
              <a:gd name="T70" fmla="*/ 159372 w 332"/>
              <a:gd name="T71" fmla="*/ 528 h 664"/>
              <a:gd name="T72" fmla="*/ 153586 w 332"/>
              <a:gd name="T73" fmla="*/ 528 h 664"/>
              <a:gd name="T74" fmla="*/ 149378 w 332"/>
              <a:gd name="T75" fmla="*/ 0 h 664"/>
              <a:gd name="T76" fmla="*/ 144644 w 332"/>
              <a:gd name="T77" fmla="*/ 0 h 664"/>
              <a:gd name="T78" fmla="*/ 139910 w 332"/>
              <a:gd name="T79" fmla="*/ 528 h 664"/>
              <a:gd name="T80" fmla="*/ 135177 w 332"/>
              <a:gd name="T81" fmla="*/ 1057 h 664"/>
              <a:gd name="T82" fmla="*/ 129391 w 332"/>
              <a:gd name="T83" fmla="*/ 2642 h 664"/>
              <a:gd name="T84" fmla="*/ 126235 w 332"/>
              <a:gd name="T85" fmla="*/ 5812 h 664"/>
              <a:gd name="T86" fmla="*/ 123605 w 332"/>
              <a:gd name="T87" fmla="*/ 10039 h 664"/>
              <a:gd name="T88" fmla="*/ 122553 w 332"/>
              <a:gd name="T89" fmla="*/ 14266 h 664"/>
              <a:gd name="T90" fmla="*/ 120449 w 332"/>
              <a:gd name="T91" fmla="*/ 19021 h 664"/>
              <a:gd name="T92" fmla="*/ 115715 w 332"/>
              <a:gd name="T93" fmla="*/ 31702 h 664"/>
              <a:gd name="T94" fmla="*/ 113085 w 332"/>
              <a:gd name="T95" fmla="*/ 43855 h 664"/>
              <a:gd name="T96" fmla="*/ 111508 w 332"/>
              <a:gd name="T97" fmla="*/ 56007 h 664"/>
              <a:gd name="T98" fmla="*/ 109930 w 332"/>
              <a:gd name="T99" fmla="*/ 70273 h 664"/>
              <a:gd name="T100" fmla="*/ 106248 w 332"/>
              <a:gd name="T101" fmla="*/ 94050 h 664"/>
              <a:gd name="T102" fmla="*/ 101514 w 332"/>
              <a:gd name="T103" fmla="*/ 114656 h 664"/>
              <a:gd name="T104" fmla="*/ 95728 w 332"/>
              <a:gd name="T105" fmla="*/ 136319 h 664"/>
              <a:gd name="T106" fmla="*/ 92046 w 332"/>
              <a:gd name="T107" fmla="*/ 159567 h 664"/>
              <a:gd name="T108" fmla="*/ 87838 w 332"/>
              <a:gd name="T109" fmla="*/ 187571 h 664"/>
              <a:gd name="T110" fmla="*/ 81527 w 332"/>
              <a:gd name="T111" fmla="*/ 212933 h 664"/>
              <a:gd name="T112" fmla="*/ 73111 w 332"/>
              <a:gd name="T113" fmla="*/ 236709 h 664"/>
              <a:gd name="T114" fmla="*/ 62591 w 332"/>
              <a:gd name="T115" fmla="*/ 257844 h 664"/>
              <a:gd name="T116" fmla="*/ 49968 w 332"/>
              <a:gd name="T117" fmla="*/ 278450 h 664"/>
              <a:gd name="T118" fmla="*/ 35767 w 332"/>
              <a:gd name="T119" fmla="*/ 299057 h 664"/>
              <a:gd name="T120" fmla="*/ 18935 w 332"/>
              <a:gd name="T121" fmla="*/ 319663 h 664"/>
              <a:gd name="T122" fmla="*/ 0 w 332"/>
              <a:gd name="T123" fmla="*/ 340798 h 664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  <a:gd name="T141" fmla="*/ 0 60000 65536"/>
              <a:gd name="T142" fmla="*/ 0 60000 65536"/>
              <a:gd name="T143" fmla="*/ 0 60000 65536"/>
              <a:gd name="T144" fmla="*/ 0 60000 65536"/>
              <a:gd name="T145" fmla="*/ 0 60000 65536"/>
              <a:gd name="T146" fmla="*/ 0 60000 65536"/>
              <a:gd name="T147" fmla="*/ 0 60000 65536"/>
              <a:gd name="T148" fmla="*/ 0 60000 65536"/>
              <a:gd name="T149" fmla="*/ 0 60000 65536"/>
              <a:gd name="T150" fmla="*/ 0 60000 65536"/>
              <a:gd name="T151" fmla="*/ 0 60000 65536"/>
              <a:gd name="T152" fmla="*/ 0 60000 65536"/>
              <a:gd name="T153" fmla="*/ 0 60000 65536"/>
              <a:gd name="T154" fmla="*/ 0 60000 65536"/>
              <a:gd name="T155" fmla="*/ 0 60000 65536"/>
              <a:gd name="T156" fmla="*/ 0 60000 65536"/>
              <a:gd name="T157" fmla="*/ 0 60000 65536"/>
              <a:gd name="T158" fmla="*/ 0 60000 65536"/>
              <a:gd name="T159" fmla="*/ 0 60000 65536"/>
              <a:gd name="T160" fmla="*/ 0 60000 65536"/>
              <a:gd name="T161" fmla="*/ 0 60000 65536"/>
              <a:gd name="T162" fmla="*/ 0 60000 65536"/>
              <a:gd name="T163" fmla="*/ 0 60000 65536"/>
              <a:gd name="T164" fmla="*/ 0 60000 65536"/>
              <a:gd name="T165" fmla="*/ 0 60000 65536"/>
              <a:gd name="T166" fmla="*/ 0 60000 65536"/>
              <a:gd name="T167" fmla="*/ 0 60000 65536"/>
              <a:gd name="T168" fmla="*/ 0 60000 65536"/>
              <a:gd name="T169" fmla="*/ 0 60000 65536"/>
              <a:gd name="T170" fmla="*/ 0 60000 65536"/>
              <a:gd name="T171" fmla="*/ 0 60000 65536"/>
              <a:gd name="T172" fmla="*/ 0 60000 65536"/>
              <a:gd name="T173" fmla="*/ 0 60000 65536"/>
              <a:gd name="T174" fmla="*/ 0 60000 65536"/>
              <a:gd name="T175" fmla="*/ 0 60000 65536"/>
              <a:gd name="T176" fmla="*/ 0 60000 65536"/>
              <a:gd name="T177" fmla="*/ 0 60000 65536"/>
              <a:gd name="T178" fmla="*/ 0 60000 65536"/>
              <a:gd name="T179" fmla="*/ 0 60000 65536"/>
              <a:gd name="T180" fmla="*/ 0 60000 65536"/>
              <a:gd name="T181" fmla="*/ 0 60000 65536"/>
              <a:gd name="T182" fmla="*/ 0 60000 65536"/>
              <a:gd name="T183" fmla="*/ 0 60000 65536"/>
              <a:gd name="T184" fmla="*/ 0 60000 65536"/>
              <a:gd name="T185" fmla="*/ 0 60000 65536"/>
              <a:gd name="T186" fmla="*/ 0 w 332"/>
              <a:gd name="T187" fmla="*/ 0 h 664"/>
              <a:gd name="T188" fmla="*/ 332 w 332"/>
              <a:gd name="T189" fmla="*/ 664 h 664"/>
            </a:gdLst>
            <a:ahLst/>
            <a:cxnLst>
              <a:cxn ang="T124">
                <a:pos x="T0" y="T1"/>
              </a:cxn>
              <a:cxn ang="T125">
                <a:pos x="T2" y="T3"/>
              </a:cxn>
              <a:cxn ang="T126">
                <a:pos x="T4" y="T5"/>
              </a:cxn>
              <a:cxn ang="T127">
                <a:pos x="T6" y="T7"/>
              </a:cxn>
              <a:cxn ang="T128">
                <a:pos x="T8" y="T9"/>
              </a:cxn>
              <a:cxn ang="T129">
                <a:pos x="T10" y="T11"/>
              </a:cxn>
              <a:cxn ang="T130">
                <a:pos x="T12" y="T13"/>
              </a:cxn>
              <a:cxn ang="T131">
                <a:pos x="T14" y="T15"/>
              </a:cxn>
              <a:cxn ang="T132">
                <a:pos x="T16" y="T17"/>
              </a:cxn>
              <a:cxn ang="T133">
                <a:pos x="T18" y="T19"/>
              </a:cxn>
              <a:cxn ang="T134">
                <a:pos x="T20" y="T21"/>
              </a:cxn>
              <a:cxn ang="T135">
                <a:pos x="T22" y="T23"/>
              </a:cxn>
              <a:cxn ang="T136">
                <a:pos x="T24" y="T25"/>
              </a:cxn>
              <a:cxn ang="T137">
                <a:pos x="T26" y="T27"/>
              </a:cxn>
              <a:cxn ang="T138">
                <a:pos x="T28" y="T29"/>
              </a:cxn>
              <a:cxn ang="T139">
                <a:pos x="T30" y="T31"/>
              </a:cxn>
              <a:cxn ang="T140">
                <a:pos x="T32" y="T33"/>
              </a:cxn>
              <a:cxn ang="T141">
                <a:pos x="T34" y="T35"/>
              </a:cxn>
              <a:cxn ang="T142">
                <a:pos x="T36" y="T37"/>
              </a:cxn>
              <a:cxn ang="T143">
                <a:pos x="T38" y="T39"/>
              </a:cxn>
              <a:cxn ang="T144">
                <a:pos x="T40" y="T41"/>
              </a:cxn>
              <a:cxn ang="T145">
                <a:pos x="T42" y="T43"/>
              </a:cxn>
              <a:cxn ang="T146">
                <a:pos x="T44" y="T45"/>
              </a:cxn>
              <a:cxn ang="T147">
                <a:pos x="T46" y="T47"/>
              </a:cxn>
              <a:cxn ang="T148">
                <a:pos x="T48" y="T49"/>
              </a:cxn>
              <a:cxn ang="T149">
                <a:pos x="T50" y="T51"/>
              </a:cxn>
              <a:cxn ang="T150">
                <a:pos x="T52" y="T53"/>
              </a:cxn>
              <a:cxn ang="T151">
                <a:pos x="T54" y="T55"/>
              </a:cxn>
              <a:cxn ang="T152">
                <a:pos x="T56" y="T57"/>
              </a:cxn>
              <a:cxn ang="T153">
                <a:pos x="T58" y="T59"/>
              </a:cxn>
              <a:cxn ang="T154">
                <a:pos x="T60" y="T61"/>
              </a:cxn>
              <a:cxn ang="T155">
                <a:pos x="T62" y="T63"/>
              </a:cxn>
              <a:cxn ang="T156">
                <a:pos x="T64" y="T65"/>
              </a:cxn>
              <a:cxn ang="T157">
                <a:pos x="T66" y="T67"/>
              </a:cxn>
              <a:cxn ang="T158">
                <a:pos x="T68" y="T69"/>
              </a:cxn>
              <a:cxn ang="T159">
                <a:pos x="T70" y="T71"/>
              </a:cxn>
              <a:cxn ang="T160">
                <a:pos x="T72" y="T73"/>
              </a:cxn>
              <a:cxn ang="T161">
                <a:pos x="T74" y="T75"/>
              </a:cxn>
              <a:cxn ang="T162">
                <a:pos x="T76" y="T77"/>
              </a:cxn>
              <a:cxn ang="T163">
                <a:pos x="T78" y="T79"/>
              </a:cxn>
              <a:cxn ang="T164">
                <a:pos x="T80" y="T81"/>
              </a:cxn>
              <a:cxn ang="T165">
                <a:pos x="T82" y="T83"/>
              </a:cxn>
              <a:cxn ang="T166">
                <a:pos x="T84" y="T85"/>
              </a:cxn>
              <a:cxn ang="T167">
                <a:pos x="T86" y="T87"/>
              </a:cxn>
              <a:cxn ang="T168">
                <a:pos x="T88" y="T89"/>
              </a:cxn>
              <a:cxn ang="T169">
                <a:pos x="T90" y="T91"/>
              </a:cxn>
              <a:cxn ang="T170">
                <a:pos x="T92" y="T93"/>
              </a:cxn>
              <a:cxn ang="T171">
                <a:pos x="T94" y="T95"/>
              </a:cxn>
              <a:cxn ang="T172">
                <a:pos x="T96" y="T97"/>
              </a:cxn>
              <a:cxn ang="T173">
                <a:pos x="T98" y="T99"/>
              </a:cxn>
              <a:cxn ang="T174">
                <a:pos x="T100" y="T101"/>
              </a:cxn>
              <a:cxn ang="T175">
                <a:pos x="T102" y="T103"/>
              </a:cxn>
              <a:cxn ang="T176">
                <a:pos x="T104" y="T105"/>
              </a:cxn>
              <a:cxn ang="T177">
                <a:pos x="T106" y="T107"/>
              </a:cxn>
              <a:cxn ang="T178">
                <a:pos x="T108" y="T109"/>
              </a:cxn>
              <a:cxn ang="T179">
                <a:pos x="T110" y="T111"/>
              </a:cxn>
              <a:cxn ang="T180">
                <a:pos x="T112" y="T113"/>
              </a:cxn>
              <a:cxn ang="T181">
                <a:pos x="T114" y="T115"/>
              </a:cxn>
              <a:cxn ang="T182">
                <a:pos x="T116" y="T117"/>
              </a:cxn>
              <a:cxn ang="T183">
                <a:pos x="T118" y="T119"/>
              </a:cxn>
              <a:cxn ang="T184">
                <a:pos x="T120" y="T121"/>
              </a:cxn>
              <a:cxn ang="T185">
                <a:pos x="T122" y="T123"/>
              </a:cxn>
            </a:cxnLst>
            <a:rect l="T186" t="T187" r="T188" b="T189"/>
            <a:pathLst>
              <a:path w="332" h="664">
                <a:moveTo>
                  <a:pt x="0" y="645"/>
                </a:moveTo>
                <a:lnTo>
                  <a:pt x="6" y="652"/>
                </a:lnTo>
                <a:lnTo>
                  <a:pt x="10" y="657"/>
                </a:lnTo>
                <a:lnTo>
                  <a:pt x="16" y="662"/>
                </a:lnTo>
                <a:lnTo>
                  <a:pt x="24" y="664"/>
                </a:lnTo>
                <a:lnTo>
                  <a:pt x="40" y="664"/>
                </a:lnTo>
                <a:lnTo>
                  <a:pt x="54" y="664"/>
                </a:lnTo>
                <a:lnTo>
                  <a:pt x="68" y="664"/>
                </a:lnTo>
                <a:lnTo>
                  <a:pt x="81" y="664"/>
                </a:lnTo>
                <a:lnTo>
                  <a:pt x="94" y="664"/>
                </a:lnTo>
                <a:lnTo>
                  <a:pt x="108" y="664"/>
                </a:lnTo>
                <a:lnTo>
                  <a:pt x="121" y="664"/>
                </a:lnTo>
                <a:lnTo>
                  <a:pt x="138" y="664"/>
                </a:lnTo>
                <a:lnTo>
                  <a:pt x="179" y="639"/>
                </a:lnTo>
                <a:lnTo>
                  <a:pt x="211" y="609"/>
                </a:lnTo>
                <a:lnTo>
                  <a:pt x="236" y="575"/>
                </a:lnTo>
                <a:lnTo>
                  <a:pt x="254" y="538"/>
                </a:lnTo>
                <a:lnTo>
                  <a:pt x="269" y="497"/>
                </a:lnTo>
                <a:lnTo>
                  <a:pt x="280" y="452"/>
                </a:lnTo>
                <a:lnTo>
                  <a:pt x="288" y="406"/>
                </a:lnTo>
                <a:lnTo>
                  <a:pt x="295" y="357"/>
                </a:lnTo>
                <a:lnTo>
                  <a:pt x="299" y="327"/>
                </a:lnTo>
                <a:lnTo>
                  <a:pt x="304" y="301"/>
                </a:lnTo>
                <a:lnTo>
                  <a:pt x="308" y="276"/>
                </a:lnTo>
                <a:lnTo>
                  <a:pt x="313" y="251"/>
                </a:lnTo>
                <a:lnTo>
                  <a:pt x="317" y="227"/>
                </a:lnTo>
                <a:lnTo>
                  <a:pt x="322" y="200"/>
                </a:lnTo>
                <a:lnTo>
                  <a:pt x="328" y="173"/>
                </a:lnTo>
                <a:lnTo>
                  <a:pt x="332" y="143"/>
                </a:lnTo>
                <a:lnTo>
                  <a:pt x="332" y="71"/>
                </a:lnTo>
                <a:lnTo>
                  <a:pt x="329" y="54"/>
                </a:lnTo>
                <a:lnTo>
                  <a:pt x="325" y="38"/>
                </a:lnTo>
                <a:lnTo>
                  <a:pt x="324" y="20"/>
                </a:lnTo>
                <a:lnTo>
                  <a:pt x="322" y="2"/>
                </a:lnTo>
                <a:lnTo>
                  <a:pt x="312" y="2"/>
                </a:lnTo>
                <a:lnTo>
                  <a:pt x="303" y="1"/>
                </a:lnTo>
                <a:lnTo>
                  <a:pt x="292" y="1"/>
                </a:lnTo>
                <a:lnTo>
                  <a:pt x="284" y="0"/>
                </a:lnTo>
                <a:lnTo>
                  <a:pt x="275" y="0"/>
                </a:lnTo>
                <a:lnTo>
                  <a:pt x="266" y="1"/>
                </a:lnTo>
                <a:lnTo>
                  <a:pt x="257" y="2"/>
                </a:lnTo>
                <a:lnTo>
                  <a:pt x="246" y="5"/>
                </a:lnTo>
                <a:lnTo>
                  <a:pt x="240" y="11"/>
                </a:lnTo>
                <a:lnTo>
                  <a:pt x="235" y="19"/>
                </a:lnTo>
                <a:lnTo>
                  <a:pt x="233" y="27"/>
                </a:lnTo>
                <a:lnTo>
                  <a:pt x="229" y="36"/>
                </a:lnTo>
                <a:lnTo>
                  <a:pt x="220" y="60"/>
                </a:lnTo>
                <a:lnTo>
                  <a:pt x="215" y="83"/>
                </a:lnTo>
                <a:lnTo>
                  <a:pt x="212" y="106"/>
                </a:lnTo>
                <a:lnTo>
                  <a:pt x="209" y="133"/>
                </a:lnTo>
                <a:lnTo>
                  <a:pt x="202" y="178"/>
                </a:lnTo>
                <a:lnTo>
                  <a:pt x="193" y="217"/>
                </a:lnTo>
                <a:lnTo>
                  <a:pt x="182" y="258"/>
                </a:lnTo>
                <a:lnTo>
                  <a:pt x="175" y="302"/>
                </a:lnTo>
                <a:lnTo>
                  <a:pt x="167" y="355"/>
                </a:lnTo>
                <a:lnTo>
                  <a:pt x="155" y="403"/>
                </a:lnTo>
                <a:lnTo>
                  <a:pt x="139" y="448"/>
                </a:lnTo>
                <a:lnTo>
                  <a:pt x="119" y="488"/>
                </a:lnTo>
                <a:lnTo>
                  <a:pt x="95" y="527"/>
                </a:lnTo>
                <a:lnTo>
                  <a:pt x="68" y="566"/>
                </a:lnTo>
                <a:lnTo>
                  <a:pt x="36" y="605"/>
                </a:lnTo>
                <a:lnTo>
                  <a:pt x="0" y="645"/>
                </a:lnTo>
                <a:close/>
              </a:path>
            </a:pathLst>
          </a:custGeom>
          <a:solidFill>
            <a:srgbClr val="999999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70" name="Freeform 26"/>
          <p:cNvSpPr>
            <a:spLocks/>
          </p:cNvSpPr>
          <p:nvPr/>
        </p:nvSpPr>
        <p:spPr bwMode="auto">
          <a:xfrm>
            <a:off x="8402638" y="904875"/>
            <a:ext cx="87312" cy="77788"/>
          </a:xfrm>
          <a:custGeom>
            <a:avLst/>
            <a:gdLst>
              <a:gd name="T0" fmla="*/ 62290 w 164"/>
              <a:gd name="T1" fmla="*/ 77788 h 146"/>
              <a:gd name="T2" fmla="*/ 67081 w 164"/>
              <a:gd name="T3" fmla="*/ 73526 h 146"/>
              <a:gd name="T4" fmla="*/ 71873 w 164"/>
              <a:gd name="T5" fmla="*/ 69263 h 146"/>
              <a:gd name="T6" fmla="*/ 76132 w 164"/>
              <a:gd name="T7" fmla="*/ 65534 h 146"/>
              <a:gd name="T8" fmla="*/ 79326 w 164"/>
              <a:gd name="T9" fmla="*/ 61271 h 146"/>
              <a:gd name="T10" fmla="*/ 82520 w 164"/>
              <a:gd name="T11" fmla="*/ 57009 h 146"/>
              <a:gd name="T12" fmla="*/ 85182 w 164"/>
              <a:gd name="T13" fmla="*/ 52747 h 146"/>
              <a:gd name="T14" fmla="*/ 86780 w 164"/>
              <a:gd name="T15" fmla="*/ 47419 h 146"/>
              <a:gd name="T16" fmla="*/ 87312 w 164"/>
              <a:gd name="T17" fmla="*/ 41558 h 146"/>
              <a:gd name="T18" fmla="*/ 86780 w 164"/>
              <a:gd name="T19" fmla="*/ 36230 h 146"/>
              <a:gd name="T20" fmla="*/ 86247 w 164"/>
              <a:gd name="T21" fmla="*/ 31435 h 146"/>
              <a:gd name="T22" fmla="*/ 84650 w 164"/>
              <a:gd name="T23" fmla="*/ 26640 h 146"/>
              <a:gd name="T24" fmla="*/ 81988 w 164"/>
              <a:gd name="T25" fmla="*/ 22910 h 146"/>
              <a:gd name="T26" fmla="*/ 78794 w 164"/>
              <a:gd name="T27" fmla="*/ 19181 h 146"/>
              <a:gd name="T28" fmla="*/ 75067 w 164"/>
              <a:gd name="T29" fmla="*/ 17049 h 146"/>
              <a:gd name="T30" fmla="*/ 70808 w 164"/>
              <a:gd name="T31" fmla="*/ 14918 h 146"/>
              <a:gd name="T32" fmla="*/ 66016 w 164"/>
              <a:gd name="T33" fmla="*/ 14385 h 146"/>
              <a:gd name="T34" fmla="*/ 59628 w 164"/>
              <a:gd name="T35" fmla="*/ 13853 h 146"/>
              <a:gd name="T36" fmla="*/ 53239 w 164"/>
              <a:gd name="T37" fmla="*/ 12254 h 146"/>
              <a:gd name="T38" fmla="*/ 47383 w 164"/>
              <a:gd name="T39" fmla="*/ 9590 h 146"/>
              <a:gd name="T40" fmla="*/ 42591 w 164"/>
              <a:gd name="T41" fmla="*/ 6926 h 146"/>
              <a:gd name="T42" fmla="*/ 36735 w 164"/>
              <a:gd name="T43" fmla="*/ 4795 h 146"/>
              <a:gd name="T44" fmla="*/ 31411 w 164"/>
              <a:gd name="T45" fmla="*/ 2131 h 146"/>
              <a:gd name="T46" fmla="*/ 25022 w 164"/>
              <a:gd name="T47" fmla="*/ 533 h 146"/>
              <a:gd name="T48" fmla="*/ 18634 w 164"/>
              <a:gd name="T49" fmla="*/ 0 h 146"/>
              <a:gd name="T50" fmla="*/ 14375 w 164"/>
              <a:gd name="T51" fmla="*/ 533 h 146"/>
              <a:gd name="T52" fmla="*/ 10648 w 164"/>
              <a:gd name="T53" fmla="*/ 2131 h 146"/>
              <a:gd name="T54" fmla="*/ 7453 w 164"/>
              <a:gd name="T55" fmla="*/ 4795 h 146"/>
              <a:gd name="T56" fmla="*/ 5324 w 164"/>
              <a:gd name="T57" fmla="*/ 7992 h 146"/>
              <a:gd name="T58" fmla="*/ 2662 w 164"/>
              <a:gd name="T59" fmla="*/ 11189 h 146"/>
              <a:gd name="T60" fmla="*/ 1597 w 164"/>
              <a:gd name="T61" fmla="*/ 15451 h 146"/>
              <a:gd name="T62" fmla="*/ 0 w 164"/>
              <a:gd name="T63" fmla="*/ 19713 h 146"/>
              <a:gd name="T64" fmla="*/ 0 w 164"/>
              <a:gd name="T65" fmla="*/ 25041 h 146"/>
              <a:gd name="T66" fmla="*/ 2130 w 164"/>
              <a:gd name="T67" fmla="*/ 35164 h 146"/>
              <a:gd name="T68" fmla="*/ 6389 w 164"/>
              <a:gd name="T69" fmla="*/ 43689 h 146"/>
              <a:gd name="T70" fmla="*/ 12777 w 164"/>
              <a:gd name="T71" fmla="*/ 50615 h 146"/>
              <a:gd name="T72" fmla="*/ 21828 w 164"/>
              <a:gd name="T73" fmla="*/ 55943 h 146"/>
              <a:gd name="T74" fmla="*/ 31411 w 164"/>
              <a:gd name="T75" fmla="*/ 60739 h 146"/>
              <a:gd name="T76" fmla="*/ 41526 w 164"/>
              <a:gd name="T77" fmla="*/ 65534 h 146"/>
              <a:gd name="T78" fmla="*/ 52707 w 164"/>
              <a:gd name="T79" fmla="*/ 71394 h 146"/>
              <a:gd name="T80" fmla="*/ 62290 w 164"/>
              <a:gd name="T81" fmla="*/ 77788 h 14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w 164"/>
              <a:gd name="T124" fmla="*/ 0 h 146"/>
              <a:gd name="T125" fmla="*/ 164 w 164"/>
              <a:gd name="T126" fmla="*/ 146 h 146"/>
            </a:gdLst>
            <a:ahLst/>
            <a:cxnLst>
              <a:cxn ang="T82">
                <a:pos x="T0" y="T1"/>
              </a:cxn>
              <a:cxn ang="T83">
                <a:pos x="T2" y="T3"/>
              </a:cxn>
              <a:cxn ang="T84">
                <a:pos x="T4" y="T5"/>
              </a:cxn>
              <a:cxn ang="T85">
                <a:pos x="T6" y="T7"/>
              </a:cxn>
              <a:cxn ang="T86">
                <a:pos x="T8" y="T9"/>
              </a:cxn>
              <a:cxn ang="T87">
                <a:pos x="T10" y="T11"/>
              </a:cxn>
              <a:cxn ang="T88">
                <a:pos x="T12" y="T13"/>
              </a:cxn>
              <a:cxn ang="T89">
                <a:pos x="T14" y="T15"/>
              </a:cxn>
              <a:cxn ang="T90">
                <a:pos x="T16" y="T17"/>
              </a:cxn>
              <a:cxn ang="T91">
                <a:pos x="T18" y="T19"/>
              </a:cxn>
              <a:cxn ang="T92">
                <a:pos x="T20" y="T21"/>
              </a:cxn>
              <a:cxn ang="T93">
                <a:pos x="T22" y="T23"/>
              </a:cxn>
              <a:cxn ang="T94">
                <a:pos x="T24" y="T25"/>
              </a:cxn>
              <a:cxn ang="T95">
                <a:pos x="T26" y="T27"/>
              </a:cxn>
              <a:cxn ang="T96">
                <a:pos x="T28" y="T29"/>
              </a:cxn>
              <a:cxn ang="T97">
                <a:pos x="T30" y="T31"/>
              </a:cxn>
              <a:cxn ang="T98">
                <a:pos x="T32" y="T33"/>
              </a:cxn>
              <a:cxn ang="T99">
                <a:pos x="T34" y="T35"/>
              </a:cxn>
              <a:cxn ang="T100">
                <a:pos x="T36" y="T37"/>
              </a:cxn>
              <a:cxn ang="T101">
                <a:pos x="T38" y="T39"/>
              </a:cxn>
              <a:cxn ang="T102">
                <a:pos x="T40" y="T41"/>
              </a:cxn>
              <a:cxn ang="T103">
                <a:pos x="T42" y="T43"/>
              </a:cxn>
              <a:cxn ang="T104">
                <a:pos x="T44" y="T45"/>
              </a:cxn>
              <a:cxn ang="T105">
                <a:pos x="T46" y="T47"/>
              </a:cxn>
              <a:cxn ang="T106">
                <a:pos x="T48" y="T49"/>
              </a:cxn>
              <a:cxn ang="T107">
                <a:pos x="T50" y="T51"/>
              </a:cxn>
              <a:cxn ang="T108">
                <a:pos x="T52" y="T53"/>
              </a:cxn>
              <a:cxn ang="T109">
                <a:pos x="T54" y="T55"/>
              </a:cxn>
              <a:cxn ang="T110">
                <a:pos x="T56" y="T57"/>
              </a:cxn>
              <a:cxn ang="T111">
                <a:pos x="T58" y="T59"/>
              </a:cxn>
              <a:cxn ang="T112">
                <a:pos x="T60" y="T61"/>
              </a:cxn>
              <a:cxn ang="T113">
                <a:pos x="T62" y="T63"/>
              </a:cxn>
              <a:cxn ang="T114">
                <a:pos x="T64" y="T65"/>
              </a:cxn>
              <a:cxn ang="T115">
                <a:pos x="T66" y="T67"/>
              </a:cxn>
              <a:cxn ang="T116">
                <a:pos x="T68" y="T69"/>
              </a:cxn>
              <a:cxn ang="T117">
                <a:pos x="T70" y="T71"/>
              </a:cxn>
              <a:cxn ang="T118">
                <a:pos x="T72" y="T73"/>
              </a:cxn>
              <a:cxn ang="T119">
                <a:pos x="T74" y="T75"/>
              </a:cxn>
              <a:cxn ang="T120">
                <a:pos x="T76" y="T77"/>
              </a:cxn>
              <a:cxn ang="T121">
                <a:pos x="T78" y="T79"/>
              </a:cxn>
              <a:cxn ang="T122">
                <a:pos x="T80" y="T81"/>
              </a:cxn>
            </a:cxnLst>
            <a:rect l="T123" t="T124" r="T125" b="T126"/>
            <a:pathLst>
              <a:path w="164" h="146">
                <a:moveTo>
                  <a:pt x="117" y="146"/>
                </a:moveTo>
                <a:lnTo>
                  <a:pt x="126" y="138"/>
                </a:lnTo>
                <a:lnTo>
                  <a:pt x="135" y="130"/>
                </a:lnTo>
                <a:lnTo>
                  <a:pt x="143" y="123"/>
                </a:lnTo>
                <a:lnTo>
                  <a:pt x="149" y="115"/>
                </a:lnTo>
                <a:lnTo>
                  <a:pt x="155" y="107"/>
                </a:lnTo>
                <a:lnTo>
                  <a:pt x="160" y="99"/>
                </a:lnTo>
                <a:lnTo>
                  <a:pt x="163" y="89"/>
                </a:lnTo>
                <a:lnTo>
                  <a:pt x="164" y="78"/>
                </a:lnTo>
                <a:lnTo>
                  <a:pt x="163" y="68"/>
                </a:lnTo>
                <a:lnTo>
                  <a:pt x="162" y="59"/>
                </a:lnTo>
                <a:lnTo>
                  <a:pt x="159" y="50"/>
                </a:lnTo>
                <a:lnTo>
                  <a:pt x="154" y="43"/>
                </a:lnTo>
                <a:lnTo>
                  <a:pt x="148" y="36"/>
                </a:lnTo>
                <a:lnTo>
                  <a:pt x="141" y="32"/>
                </a:lnTo>
                <a:lnTo>
                  <a:pt x="133" y="28"/>
                </a:lnTo>
                <a:lnTo>
                  <a:pt x="124" y="27"/>
                </a:lnTo>
                <a:lnTo>
                  <a:pt x="112" y="26"/>
                </a:lnTo>
                <a:lnTo>
                  <a:pt x="100" y="23"/>
                </a:lnTo>
                <a:lnTo>
                  <a:pt x="89" y="18"/>
                </a:lnTo>
                <a:lnTo>
                  <a:pt x="80" y="13"/>
                </a:lnTo>
                <a:lnTo>
                  <a:pt x="69" y="9"/>
                </a:lnTo>
                <a:lnTo>
                  <a:pt x="59" y="4"/>
                </a:lnTo>
                <a:lnTo>
                  <a:pt x="47" y="1"/>
                </a:lnTo>
                <a:lnTo>
                  <a:pt x="35" y="0"/>
                </a:lnTo>
                <a:lnTo>
                  <a:pt x="27" y="1"/>
                </a:lnTo>
                <a:lnTo>
                  <a:pt x="20" y="4"/>
                </a:lnTo>
                <a:lnTo>
                  <a:pt x="14" y="9"/>
                </a:lnTo>
                <a:lnTo>
                  <a:pt x="10" y="15"/>
                </a:lnTo>
                <a:lnTo>
                  <a:pt x="5" y="21"/>
                </a:lnTo>
                <a:lnTo>
                  <a:pt x="3" y="29"/>
                </a:lnTo>
                <a:lnTo>
                  <a:pt x="0" y="37"/>
                </a:lnTo>
                <a:lnTo>
                  <a:pt x="0" y="47"/>
                </a:lnTo>
                <a:lnTo>
                  <a:pt x="4" y="66"/>
                </a:lnTo>
                <a:lnTo>
                  <a:pt x="12" y="82"/>
                </a:lnTo>
                <a:lnTo>
                  <a:pt x="24" y="95"/>
                </a:lnTo>
                <a:lnTo>
                  <a:pt x="41" y="105"/>
                </a:lnTo>
                <a:lnTo>
                  <a:pt x="59" y="114"/>
                </a:lnTo>
                <a:lnTo>
                  <a:pt x="78" y="123"/>
                </a:lnTo>
                <a:lnTo>
                  <a:pt x="99" y="134"/>
                </a:lnTo>
                <a:lnTo>
                  <a:pt x="117" y="146"/>
                </a:lnTo>
                <a:close/>
              </a:path>
            </a:pathLst>
          </a:custGeom>
          <a:solidFill>
            <a:srgbClr val="F2D8CC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71" name="Freeform 27"/>
          <p:cNvSpPr>
            <a:spLocks/>
          </p:cNvSpPr>
          <p:nvPr/>
        </p:nvSpPr>
        <p:spPr bwMode="auto">
          <a:xfrm>
            <a:off x="8655050" y="606425"/>
            <a:ext cx="90488" cy="128588"/>
          </a:xfrm>
          <a:custGeom>
            <a:avLst/>
            <a:gdLst>
              <a:gd name="T0" fmla="*/ 90488 w 172"/>
              <a:gd name="T1" fmla="*/ 97495 h 244"/>
              <a:gd name="T2" fmla="*/ 84175 w 172"/>
              <a:gd name="T3" fmla="*/ 105400 h 244"/>
              <a:gd name="T4" fmla="*/ 77862 w 172"/>
              <a:gd name="T5" fmla="*/ 112251 h 244"/>
              <a:gd name="T6" fmla="*/ 71023 w 172"/>
              <a:gd name="T7" fmla="*/ 116994 h 244"/>
              <a:gd name="T8" fmla="*/ 63131 w 172"/>
              <a:gd name="T9" fmla="*/ 121210 h 244"/>
              <a:gd name="T10" fmla="*/ 54714 w 172"/>
              <a:gd name="T11" fmla="*/ 124899 h 244"/>
              <a:gd name="T12" fmla="*/ 46296 w 172"/>
              <a:gd name="T13" fmla="*/ 126480 h 244"/>
              <a:gd name="T14" fmla="*/ 36827 w 172"/>
              <a:gd name="T15" fmla="*/ 128061 h 244"/>
              <a:gd name="T16" fmla="*/ 27357 w 172"/>
              <a:gd name="T17" fmla="*/ 128588 h 244"/>
              <a:gd name="T18" fmla="*/ 23674 w 172"/>
              <a:gd name="T19" fmla="*/ 128061 h 244"/>
              <a:gd name="T20" fmla="*/ 19992 w 172"/>
              <a:gd name="T21" fmla="*/ 127007 h 244"/>
              <a:gd name="T22" fmla="*/ 16309 w 172"/>
              <a:gd name="T23" fmla="*/ 125426 h 244"/>
              <a:gd name="T24" fmla="*/ 13152 w 172"/>
              <a:gd name="T25" fmla="*/ 123845 h 244"/>
              <a:gd name="T26" fmla="*/ 9470 w 172"/>
              <a:gd name="T27" fmla="*/ 121737 h 244"/>
              <a:gd name="T28" fmla="*/ 6839 w 172"/>
              <a:gd name="T29" fmla="*/ 119629 h 244"/>
              <a:gd name="T30" fmla="*/ 3683 w 172"/>
              <a:gd name="T31" fmla="*/ 117521 h 244"/>
              <a:gd name="T32" fmla="*/ 0 w 172"/>
              <a:gd name="T33" fmla="*/ 115940 h 244"/>
              <a:gd name="T34" fmla="*/ 526 w 172"/>
              <a:gd name="T35" fmla="*/ 101184 h 244"/>
              <a:gd name="T36" fmla="*/ 526 w 172"/>
              <a:gd name="T37" fmla="*/ 88536 h 244"/>
              <a:gd name="T38" fmla="*/ 0 w 172"/>
              <a:gd name="T39" fmla="*/ 75361 h 244"/>
              <a:gd name="T40" fmla="*/ 0 w 172"/>
              <a:gd name="T41" fmla="*/ 61659 h 244"/>
              <a:gd name="T42" fmla="*/ 526 w 172"/>
              <a:gd name="T43" fmla="*/ 51646 h 244"/>
              <a:gd name="T44" fmla="*/ 1578 w 172"/>
              <a:gd name="T45" fmla="*/ 42687 h 244"/>
              <a:gd name="T46" fmla="*/ 4209 w 172"/>
              <a:gd name="T47" fmla="*/ 34782 h 244"/>
              <a:gd name="T48" fmla="*/ 7891 w 172"/>
              <a:gd name="T49" fmla="*/ 26877 h 244"/>
              <a:gd name="T50" fmla="*/ 12100 w 172"/>
              <a:gd name="T51" fmla="*/ 20553 h 244"/>
              <a:gd name="T52" fmla="*/ 17361 w 172"/>
              <a:gd name="T53" fmla="*/ 13175 h 244"/>
              <a:gd name="T54" fmla="*/ 23674 w 172"/>
              <a:gd name="T55" fmla="*/ 6324 h 244"/>
              <a:gd name="T56" fmla="*/ 30513 w 172"/>
              <a:gd name="T57" fmla="*/ 0 h 244"/>
              <a:gd name="T58" fmla="*/ 34722 w 172"/>
              <a:gd name="T59" fmla="*/ 10013 h 244"/>
              <a:gd name="T60" fmla="*/ 39983 w 172"/>
              <a:gd name="T61" fmla="*/ 20026 h 244"/>
              <a:gd name="T62" fmla="*/ 44192 w 172"/>
              <a:gd name="T63" fmla="*/ 28985 h 244"/>
              <a:gd name="T64" fmla="*/ 48927 w 172"/>
              <a:gd name="T65" fmla="*/ 37417 h 244"/>
              <a:gd name="T66" fmla="*/ 53661 w 172"/>
              <a:gd name="T67" fmla="*/ 45849 h 244"/>
              <a:gd name="T68" fmla="*/ 58922 w 172"/>
              <a:gd name="T69" fmla="*/ 54281 h 244"/>
              <a:gd name="T70" fmla="*/ 64709 w 172"/>
              <a:gd name="T71" fmla="*/ 62713 h 244"/>
              <a:gd name="T72" fmla="*/ 70496 w 172"/>
              <a:gd name="T73" fmla="*/ 72199 h 244"/>
              <a:gd name="T74" fmla="*/ 72601 w 172"/>
              <a:gd name="T75" fmla="*/ 75361 h 244"/>
              <a:gd name="T76" fmla="*/ 74179 w 172"/>
              <a:gd name="T77" fmla="*/ 80104 h 244"/>
              <a:gd name="T78" fmla="*/ 76810 w 172"/>
              <a:gd name="T79" fmla="*/ 86428 h 244"/>
              <a:gd name="T80" fmla="*/ 79440 w 172"/>
              <a:gd name="T81" fmla="*/ 91698 h 244"/>
              <a:gd name="T82" fmla="*/ 82597 w 172"/>
              <a:gd name="T83" fmla="*/ 96441 h 244"/>
              <a:gd name="T84" fmla="*/ 85227 w 172"/>
              <a:gd name="T85" fmla="*/ 99603 h 244"/>
              <a:gd name="T86" fmla="*/ 87858 w 172"/>
              <a:gd name="T87" fmla="*/ 100130 h 244"/>
              <a:gd name="T88" fmla="*/ 90488 w 172"/>
              <a:gd name="T89" fmla="*/ 97495 h 244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w 172"/>
              <a:gd name="T136" fmla="*/ 0 h 244"/>
              <a:gd name="T137" fmla="*/ 172 w 172"/>
              <a:gd name="T138" fmla="*/ 244 h 244"/>
            </a:gdLst>
            <a:ahLst/>
            <a:cxnLst>
              <a:cxn ang="T90">
                <a:pos x="T0" y="T1"/>
              </a:cxn>
              <a:cxn ang="T91">
                <a:pos x="T2" y="T3"/>
              </a:cxn>
              <a:cxn ang="T92">
                <a:pos x="T4" y="T5"/>
              </a:cxn>
              <a:cxn ang="T93">
                <a:pos x="T6" y="T7"/>
              </a:cxn>
              <a:cxn ang="T94">
                <a:pos x="T8" y="T9"/>
              </a:cxn>
              <a:cxn ang="T95">
                <a:pos x="T10" y="T11"/>
              </a:cxn>
              <a:cxn ang="T96">
                <a:pos x="T12" y="T13"/>
              </a:cxn>
              <a:cxn ang="T97">
                <a:pos x="T14" y="T15"/>
              </a:cxn>
              <a:cxn ang="T98">
                <a:pos x="T16" y="T17"/>
              </a:cxn>
              <a:cxn ang="T99">
                <a:pos x="T18" y="T19"/>
              </a:cxn>
              <a:cxn ang="T100">
                <a:pos x="T20" y="T21"/>
              </a:cxn>
              <a:cxn ang="T101">
                <a:pos x="T22" y="T23"/>
              </a:cxn>
              <a:cxn ang="T102">
                <a:pos x="T24" y="T25"/>
              </a:cxn>
              <a:cxn ang="T103">
                <a:pos x="T26" y="T27"/>
              </a:cxn>
              <a:cxn ang="T104">
                <a:pos x="T28" y="T29"/>
              </a:cxn>
              <a:cxn ang="T105">
                <a:pos x="T30" y="T31"/>
              </a:cxn>
              <a:cxn ang="T106">
                <a:pos x="T32" y="T33"/>
              </a:cxn>
              <a:cxn ang="T107">
                <a:pos x="T34" y="T35"/>
              </a:cxn>
              <a:cxn ang="T108">
                <a:pos x="T36" y="T37"/>
              </a:cxn>
              <a:cxn ang="T109">
                <a:pos x="T38" y="T39"/>
              </a:cxn>
              <a:cxn ang="T110">
                <a:pos x="T40" y="T41"/>
              </a:cxn>
              <a:cxn ang="T111">
                <a:pos x="T42" y="T43"/>
              </a:cxn>
              <a:cxn ang="T112">
                <a:pos x="T44" y="T45"/>
              </a:cxn>
              <a:cxn ang="T113">
                <a:pos x="T46" y="T47"/>
              </a:cxn>
              <a:cxn ang="T114">
                <a:pos x="T48" y="T49"/>
              </a:cxn>
              <a:cxn ang="T115">
                <a:pos x="T50" y="T51"/>
              </a:cxn>
              <a:cxn ang="T116">
                <a:pos x="T52" y="T53"/>
              </a:cxn>
              <a:cxn ang="T117">
                <a:pos x="T54" y="T55"/>
              </a:cxn>
              <a:cxn ang="T118">
                <a:pos x="T56" y="T57"/>
              </a:cxn>
              <a:cxn ang="T119">
                <a:pos x="T58" y="T59"/>
              </a:cxn>
              <a:cxn ang="T120">
                <a:pos x="T60" y="T61"/>
              </a:cxn>
              <a:cxn ang="T121">
                <a:pos x="T62" y="T63"/>
              </a:cxn>
              <a:cxn ang="T122">
                <a:pos x="T64" y="T65"/>
              </a:cxn>
              <a:cxn ang="T123">
                <a:pos x="T66" y="T67"/>
              </a:cxn>
              <a:cxn ang="T124">
                <a:pos x="T68" y="T69"/>
              </a:cxn>
              <a:cxn ang="T125">
                <a:pos x="T70" y="T71"/>
              </a:cxn>
              <a:cxn ang="T126">
                <a:pos x="T72" y="T73"/>
              </a:cxn>
              <a:cxn ang="T127">
                <a:pos x="T74" y="T75"/>
              </a:cxn>
              <a:cxn ang="T128">
                <a:pos x="T76" y="T77"/>
              </a:cxn>
              <a:cxn ang="T129">
                <a:pos x="T78" y="T79"/>
              </a:cxn>
              <a:cxn ang="T130">
                <a:pos x="T80" y="T81"/>
              </a:cxn>
              <a:cxn ang="T131">
                <a:pos x="T82" y="T83"/>
              </a:cxn>
              <a:cxn ang="T132">
                <a:pos x="T84" y="T85"/>
              </a:cxn>
              <a:cxn ang="T133">
                <a:pos x="T86" y="T87"/>
              </a:cxn>
              <a:cxn ang="T134">
                <a:pos x="T88" y="T89"/>
              </a:cxn>
            </a:cxnLst>
            <a:rect l="T135" t="T136" r="T137" b="T138"/>
            <a:pathLst>
              <a:path w="172" h="244">
                <a:moveTo>
                  <a:pt x="172" y="185"/>
                </a:moveTo>
                <a:lnTo>
                  <a:pt x="160" y="200"/>
                </a:lnTo>
                <a:lnTo>
                  <a:pt x="148" y="213"/>
                </a:lnTo>
                <a:lnTo>
                  <a:pt x="135" y="222"/>
                </a:lnTo>
                <a:lnTo>
                  <a:pt x="120" y="230"/>
                </a:lnTo>
                <a:lnTo>
                  <a:pt x="104" y="237"/>
                </a:lnTo>
                <a:lnTo>
                  <a:pt x="88" y="240"/>
                </a:lnTo>
                <a:lnTo>
                  <a:pt x="70" y="243"/>
                </a:lnTo>
                <a:lnTo>
                  <a:pt x="52" y="244"/>
                </a:lnTo>
                <a:lnTo>
                  <a:pt x="45" y="243"/>
                </a:lnTo>
                <a:lnTo>
                  <a:pt x="38" y="241"/>
                </a:lnTo>
                <a:lnTo>
                  <a:pt x="31" y="238"/>
                </a:lnTo>
                <a:lnTo>
                  <a:pt x="25" y="235"/>
                </a:lnTo>
                <a:lnTo>
                  <a:pt x="18" y="231"/>
                </a:lnTo>
                <a:lnTo>
                  <a:pt x="13" y="227"/>
                </a:lnTo>
                <a:lnTo>
                  <a:pt x="7" y="223"/>
                </a:lnTo>
                <a:lnTo>
                  <a:pt x="0" y="220"/>
                </a:lnTo>
                <a:lnTo>
                  <a:pt x="1" y="192"/>
                </a:lnTo>
                <a:lnTo>
                  <a:pt x="1" y="168"/>
                </a:lnTo>
                <a:lnTo>
                  <a:pt x="0" y="143"/>
                </a:lnTo>
                <a:lnTo>
                  <a:pt x="0" y="117"/>
                </a:lnTo>
                <a:lnTo>
                  <a:pt x="1" y="98"/>
                </a:lnTo>
                <a:lnTo>
                  <a:pt x="3" y="81"/>
                </a:lnTo>
                <a:lnTo>
                  <a:pt x="8" y="66"/>
                </a:lnTo>
                <a:lnTo>
                  <a:pt x="15" y="51"/>
                </a:lnTo>
                <a:lnTo>
                  <a:pt x="23" y="39"/>
                </a:lnTo>
                <a:lnTo>
                  <a:pt x="33" y="25"/>
                </a:lnTo>
                <a:lnTo>
                  <a:pt x="45" y="12"/>
                </a:lnTo>
                <a:lnTo>
                  <a:pt x="58" y="0"/>
                </a:lnTo>
                <a:lnTo>
                  <a:pt x="66" y="19"/>
                </a:lnTo>
                <a:lnTo>
                  <a:pt x="76" y="38"/>
                </a:lnTo>
                <a:lnTo>
                  <a:pt x="84" y="55"/>
                </a:lnTo>
                <a:lnTo>
                  <a:pt x="93" y="71"/>
                </a:lnTo>
                <a:lnTo>
                  <a:pt x="102" y="87"/>
                </a:lnTo>
                <a:lnTo>
                  <a:pt x="112" y="103"/>
                </a:lnTo>
                <a:lnTo>
                  <a:pt x="123" y="119"/>
                </a:lnTo>
                <a:lnTo>
                  <a:pt x="134" y="137"/>
                </a:lnTo>
                <a:lnTo>
                  <a:pt x="138" y="143"/>
                </a:lnTo>
                <a:lnTo>
                  <a:pt x="141" y="152"/>
                </a:lnTo>
                <a:lnTo>
                  <a:pt x="146" y="164"/>
                </a:lnTo>
                <a:lnTo>
                  <a:pt x="151" y="174"/>
                </a:lnTo>
                <a:lnTo>
                  <a:pt x="157" y="183"/>
                </a:lnTo>
                <a:lnTo>
                  <a:pt x="162" y="189"/>
                </a:lnTo>
                <a:lnTo>
                  <a:pt x="167" y="190"/>
                </a:lnTo>
                <a:lnTo>
                  <a:pt x="172" y="185"/>
                </a:lnTo>
                <a:close/>
              </a:path>
            </a:pathLst>
          </a:custGeom>
          <a:solidFill>
            <a:srgbClr val="F2D8CC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72" name="Freeform 28"/>
          <p:cNvSpPr>
            <a:spLocks/>
          </p:cNvSpPr>
          <p:nvPr/>
        </p:nvSpPr>
        <p:spPr bwMode="auto">
          <a:xfrm>
            <a:off x="8229600" y="465138"/>
            <a:ext cx="357188" cy="368300"/>
          </a:xfrm>
          <a:custGeom>
            <a:avLst/>
            <a:gdLst>
              <a:gd name="T0" fmla="*/ 350319 w 676"/>
              <a:gd name="T1" fmla="*/ 50873 h 695"/>
              <a:gd name="T2" fmla="*/ 357188 w 676"/>
              <a:gd name="T3" fmla="*/ 109695 h 695"/>
              <a:gd name="T4" fmla="*/ 354018 w 676"/>
              <a:gd name="T5" fmla="*/ 170637 h 695"/>
              <a:gd name="T6" fmla="*/ 350319 w 676"/>
              <a:gd name="T7" fmla="*/ 232638 h 695"/>
              <a:gd name="T8" fmla="*/ 348734 w 676"/>
              <a:gd name="T9" fmla="*/ 273973 h 695"/>
              <a:gd name="T10" fmla="*/ 348734 w 676"/>
              <a:gd name="T11" fmla="*/ 295700 h 695"/>
              <a:gd name="T12" fmla="*/ 350847 w 676"/>
              <a:gd name="T13" fmla="*/ 304179 h 695"/>
              <a:gd name="T14" fmla="*/ 350319 w 676"/>
              <a:gd name="T15" fmla="*/ 305769 h 695"/>
              <a:gd name="T16" fmla="*/ 349791 w 676"/>
              <a:gd name="T17" fmla="*/ 317427 h 695"/>
              <a:gd name="T18" fmla="*/ 345035 w 676"/>
              <a:gd name="T19" fmla="*/ 336504 h 695"/>
              <a:gd name="T20" fmla="*/ 334996 w 676"/>
              <a:gd name="T21" fmla="*/ 350812 h 695"/>
              <a:gd name="T22" fmla="*/ 320729 w 676"/>
              <a:gd name="T23" fmla="*/ 363531 h 695"/>
              <a:gd name="T24" fmla="*/ 308048 w 676"/>
              <a:gd name="T25" fmla="*/ 368300 h 695"/>
              <a:gd name="T26" fmla="*/ 309633 w 676"/>
              <a:gd name="T27" fmla="*/ 358761 h 695"/>
              <a:gd name="T28" fmla="*/ 315446 w 676"/>
              <a:gd name="T29" fmla="*/ 349753 h 695"/>
              <a:gd name="T30" fmla="*/ 321786 w 676"/>
              <a:gd name="T31" fmla="*/ 340744 h 695"/>
              <a:gd name="T32" fmla="*/ 326542 w 676"/>
              <a:gd name="T33" fmla="*/ 331205 h 695"/>
              <a:gd name="T34" fmla="*/ 329712 w 676"/>
              <a:gd name="T35" fmla="*/ 282982 h 695"/>
              <a:gd name="T36" fmla="*/ 325485 w 676"/>
              <a:gd name="T37" fmla="*/ 236348 h 695"/>
              <a:gd name="T38" fmla="*/ 321258 w 676"/>
              <a:gd name="T39" fmla="*/ 189714 h 695"/>
              <a:gd name="T40" fmla="*/ 325485 w 676"/>
              <a:gd name="T41" fmla="*/ 144670 h 695"/>
              <a:gd name="T42" fmla="*/ 327598 w 676"/>
              <a:gd name="T43" fmla="*/ 111815 h 695"/>
              <a:gd name="T44" fmla="*/ 326013 w 676"/>
              <a:gd name="T45" fmla="*/ 80019 h 695"/>
              <a:gd name="T46" fmla="*/ 318088 w 676"/>
              <a:gd name="T47" fmla="*/ 50873 h 695"/>
              <a:gd name="T48" fmla="*/ 300651 w 676"/>
              <a:gd name="T49" fmla="*/ 25966 h 695"/>
              <a:gd name="T50" fmla="*/ 273703 w 676"/>
              <a:gd name="T51" fmla="*/ 25966 h 695"/>
              <a:gd name="T52" fmla="*/ 245699 w 676"/>
              <a:gd name="T53" fmla="*/ 28086 h 695"/>
              <a:gd name="T54" fmla="*/ 217166 w 676"/>
              <a:gd name="T55" fmla="*/ 30736 h 695"/>
              <a:gd name="T56" fmla="*/ 189162 w 676"/>
              <a:gd name="T57" fmla="*/ 34445 h 695"/>
              <a:gd name="T58" fmla="*/ 160629 w 676"/>
              <a:gd name="T59" fmla="*/ 37625 h 695"/>
              <a:gd name="T60" fmla="*/ 133681 w 676"/>
              <a:gd name="T61" fmla="*/ 40275 h 695"/>
              <a:gd name="T62" fmla="*/ 106734 w 676"/>
              <a:gd name="T63" fmla="*/ 41334 h 695"/>
              <a:gd name="T64" fmla="*/ 80843 w 676"/>
              <a:gd name="T65" fmla="*/ 40275 h 695"/>
              <a:gd name="T66" fmla="*/ 60236 w 676"/>
              <a:gd name="T67" fmla="*/ 43454 h 695"/>
              <a:gd name="T68" fmla="*/ 39629 w 676"/>
              <a:gd name="T69" fmla="*/ 49813 h 695"/>
              <a:gd name="T70" fmla="*/ 19550 w 676"/>
              <a:gd name="T71" fmla="*/ 54053 h 695"/>
              <a:gd name="T72" fmla="*/ 0 w 676"/>
              <a:gd name="T73" fmla="*/ 51933 h 695"/>
              <a:gd name="T74" fmla="*/ 1585 w 676"/>
              <a:gd name="T75" fmla="*/ 45574 h 695"/>
              <a:gd name="T76" fmla="*/ 7397 w 676"/>
              <a:gd name="T77" fmla="*/ 40275 h 695"/>
              <a:gd name="T78" fmla="*/ 15852 w 676"/>
              <a:gd name="T79" fmla="*/ 34975 h 695"/>
              <a:gd name="T80" fmla="*/ 23249 w 676"/>
              <a:gd name="T81" fmla="*/ 31266 h 695"/>
              <a:gd name="T82" fmla="*/ 50725 w 676"/>
              <a:gd name="T83" fmla="*/ 25966 h 695"/>
              <a:gd name="T84" fmla="*/ 77673 w 676"/>
              <a:gd name="T85" fmla="*/ 21727 h 695"/>
              <a:gd name="T86" fmla="*/ 105677 w 676"/>
              <a:gd name="T87" fmla="*/ 18018 h 695"/>
              <a:gd name="T88" fmla="*/ 133681 w 676"/>
              <a:gd name="T89" fmla="*/ 15368 h 695"/>
              <a:gd name="T90" fmla="*/ 160629 w 676"/>
              <a:gd name="T91" fmla="*/ 12188 h 695"/>
              <a:gd name="T92" fmla="*/ 188633 w 676"/>
              <a:gd name="T93" fmla="*/ 8479 h 695"/>
              <a:gd name="T94" fmla="*/ 216638 w 676"/>
              <a:gd name="T95" fmla="*/ 4769 h 695"/>
              <a:gd name="T96" fmla="*/ 243585 w 676"/>
              <a:gd name="T97" fmla="*/ 0 h 695"/>
              <a:gd name="T98" fmla="*/ 257323 w 676"/>
              <a:gd name="T99" fmla="*/ 530 h 695"/>
              <a:gd name="T100" fmla="*/ 271061 w 676"/>
              <a:gd name="T101" fmla="*/ 0 h 695"/>
              <a:gd name="T102" fmla="*/ 284799 w 676"/>
              <a:gd name="T103" fmla="*/ 0 h 695"/>
              <a:gd name="T104" fmla="*/ 298009 w 676"/>
              <a:gd name="T105" fmla="*/ 530 h 695"/>
              <a:gd name="T106" fmla="*/ 311219 w 676"/>
              <a:gd name="T107" fmla="*/ 2120 h 695"/>
              <a:gd name="T108" fmla="*/ 322315 w 676"/>
              <a:gd name="T109" fmla="*/ 6359 h 695"/>
              <a:gd name="T110" fmla="*/ 332882 w 676"/>
              <a:gd name="T111" fmla="*/ 12718 h 695"/>
              <a:gd name="T112" fmla="*/ 340808 w 676"/>
              <a:gd name="T113" fmla="*/ 22257 h 695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  <a:gd name="T141" fmla="*/ 0 60000 65536"/>
              <a:gd name="T142" fmla="*/ 0 60000 65536"/>
              <a:gd name="T143" fmla="*/ 0 60000 65536"/>
              <a:gd name="T144" fmla="*/ 0 60000 65536"/>
              <a:gd name="T145" fmla="*/ 0 60000 65536"/>
              <a:gd name="T146" fmla="*/ 0 60000 65536"/>
              <a:gd name="T147" fmla="*/ 0 60000 65536"/>
              <a:gd name="T148" fmla="*/ 0 60000 65536"/>
              <a:gd name="T149" fmla="*/ 0 60000 65536"/>
              <a:gd name="T150" fmla="*/ 0 60000 65536"/>
              <a:gd name="T151" fmla="*/ 0 60000 65536"/>
              <a:gd name="T152" fmla="*/ 0 60000 65536"/>
              <a:gd name="T153" fmla="*/ 0 60000 65536"/>
              <a:gd name="T154" fmla="*/ 0 60000 65536"/>
              <a:gd name="T155" fmla="*/ 0 60000 65536"/>
              <a:gd name="T156" fmla="*/ 0 60000 65536"/>
              <a:gd name="T157" fmla="*/ 0 60000 65536"/>
              <a:gd name="T158" fmla="*/ 0 60000 65536"/>
              <a:gd name="T159" fmla="*/ 0 60000 65536"/>
              <a:gd name="T160" fmla="*/ 0 60000 65536"/>
              <a:gd name="T161" fmla="*/ 0 60000 65536"/>
              <a:gd name="T162" fmla="*/ 0 60000 65536"/>
              <a:gd name="T163" fmla="*/ 0 60000 65536"/>
              <a:gd name="T164" fmla="*/ 0 60000 65536"/>
              <a:gd name="T165" fmla="*/ 0 60000 65536"/>
              <a:gd name="T166" fmla="*/ 0 60000 65536"/>
              <a:gd name="T167" fmla="*/ 0 60000 65536"/>
              <a:gd name="T168" fmla="*/ 0 60000 65536"/>
              <a:gd name="T169" fmla="*/ 0 60000 65536"/>
              <a:gd name="T170" fmla="*/ 0 60000 65536"/>
              <a:gd name="T171" fmla="*/ 0 w 676"/>
              <a:gd name="T172" fmla="*/ 0 h 695"/>
              <a:gd name="T173" fmla="*/ 676 w 676"/>
              <a:gd name="T174" fmla="*/ 695 h 695"/>
            </a:gdLst>
            <a:ahLst/>
            <a:cxnLst>
              <a:cxn ang="T114">
                <a:pos x="T0" y="T1"/>
              </a:cxn>
              <a:cxn ang="T115">
                <a:pos x="T2" y="T3"/>
              </a:cxn>
              <a:cxn ang="T116">
                <a:pos x="T4" y="T5"/>
              </a:cxn>
              <a:cxn ang="T117">
                <a:pos x="T6" y="T7"/>
              </a:cxn>
              <a:cxn ang="T118">
                <a:pos x="T8" y="T9"/>
              </a:cxn>
              <a:cxn ang="T119">
                <a:pos x="T10" y="T11"/>
              </a:cxn>
              <a:cxn ang="T120">
                <a:pos x="T12" y="T13"/>
              </a:cxn>
              <a:cxn ang="T121">
                <a:pos x="T14" y="T15"/>
              </a:cxn>
              <a:cxn ang="T122">
                <a:pos x="T16" y="T17"/>
              </a:cxn>
              <a:cxn ang="T123">
                <a:pos x="T18" y="T19"/>
              </a:cxn>
              <a:cxn ang="T124">
                <a:pos x="T20" y="T21"/>
              </a:cxn>
              <a:cxn ang="T125">
                <a:pos x="T22" y="T23"/>
              </a:cxn>
              <a:cxn ang="T126">
                <a:pos x="T24" y="T25"/>
              </a:cxn>
              <a:cxn ang="T127">
                <a:pos x="T26" y="T27"/>
              </a:cxn>
              <a:cxn ang="T128">
                <a:pos x="T28" y="T29"/>
              </a:cxn>
              <a:cxn ang="T129">
                <a:pos x="T30" y="T31"/>
              </a:cxn>
              <a:cxn ang="T130">
                <a:pos x="T32" y="T33"/>
              </a:cxn>
              <a:cxn ang="T131">
                <a:pos x="T34" y="T35"/>
              </a:cxn>
              <a:cxn ang="T132">
                <a:pos x="T36" y="T37"/>
              </a:cxn>
              <a:cxn ang="T133">
                <a:pos x="T38" y="T39"/>
              </a:cxn>
              <a:cxn ang="T134">
                <a:pos x="T40" y="T41"/>
              </a:cxn>
              <a:cxn ang="T135">
                <a:pos x="T42" y="T43"/>
              </a:cxn>
              <a:cxn ang="T136">
                <a:pos x="T44" y="T45"/>
              </a:cxn>
              <a:cxn ang="T137">
                <a:pos x="T46" y="T47"/>
              </a:cxn>
              <a:cxn ang="T138">
                <a:pos x="T48" y="T49"/>
              </a:cxn>
              <a:cxn ang="T139">
                <a:pos x="T50" y="T51"/>
              </a:cxn>
              <a:cxn ang="T140">
                <a:pos x="T52" y="T53"/>
              </a:cxn>
              <a:cxn ang="T141">
                <a:pos x="T54" y="T55"/>
              </a:cxn>
              <a:cxn ang="T142">
                <a:pos x="T56" y="T57"/>
              </a:cxn>
              <a:cxn ang="T143">
                <a:pos x="T58" y="T59"/>
              </a:cxn>
              <a:cxn ang="T144">
                <a:pos x="T60" y="T61"/>
              </a:cxn>
              <a:cxn ang="T145">
                <a:pos x="T62" y="T63"/>
              </a:cxn>
              <a:cxn ang="T146">
                <a:pos x="T64" y="T65"/>
              </a:cxn>
              <a:cxn ang="T147">
                <a:pos x="T66" y="T67"/>
              </a:cxn>
              <a:cxn ang="T148">
                <a:pos x="T68" y="T69"/>
              </a:cxn>
              <a:cxn ang="T149">
                <a:pos x="T70" y="T71"/>
              </a:cxn>
              <a:cxn ang="T150">
                <a:pos x="T72" y="T73"/>
              </a:cxn>
              <a:cxn ang="T151">
                <a:pos x="T74" y="T75"/>
              </a:cxn>
              <a:cxn ang="T152">
                <a:pos x="T76" y="T77"/>
              </a:cxn>
              <a:cxn ang="T153">
                <a:pos x="T78" y="T79"/>
              </a:cxn>
              <a:cxn ang="T154">
                <a:pos x="T80" y="T81"/>
              </a:cxn>
              <a:cxn ang="T155">
                <a:pos x="T82" y="T83"/>
              </a:cxn>
              <a:cxn ang="T156">
                <a:pos x="T84" y="T85"/>
              </a:cxn>
              <a:cxn ang="T157">
                <a:pos x="T86" y="T87"/>
              </a:cxn>
              <a:cxn ang="T158">
                <a:pos x="T88" y="T89"/>
              </a:cxn>
              <a:cxn ang="T159">
                <a:pos x="T90" y="T91"/>
              </a:cxn>
              <a:cxn ang="T160">
                <a:pos x="T92" y="T93"/>
              </a:cxn>
              <a:cxn ang="T161">
                <a:pos x="T94" y="T95"/>
              </a:cxn>
              <a:cxn ang="T162">
                <a:pos x="T96" y="T97"/>
              </a:cxn>
              <a:cxn ang="T163">
                <a:pos x="T98" y="T99"/>
              </a:cxn>
              <a:cxn ang="T164">
                <a:pos x="T100" y="T101"/>
              </a:cxn>
              <a:cxn ang="T165">
                <a:pos x="T102" y="T103"/>
              </a:cxn>
              <a:cxn ang="T166">
                <a:pos x="T104" y="T105"/>
              </a:cxn>
              <a:cxn ang="T167">
                <a:pos x="T106" y="T107"/>
              </a:cxn>
              <a:cxn ang="T168">
                <a:pos x="T108" y="T109"/>
              </a:cxn>
              <a:cxn ang="T169">
                <a:pos x="T110" y="T111"/>
              </a:cxn>
              <a:cxn ang="T170">
                <a:pos x="T112" y="T113"/>
              </a:cxn>
            </a:cxnLst>
            <a:rect l="T171" t="T172" r="T173" b="T174"/>
            <a:pathLst>
              <a:path w="676" h="695">
                <a:moveTo>
                  <a:pt x="645" y="42"/>
                </a:moveTo>
                <a:lnTo>
                  <a:pt x="663" y="96"/>
                </a:lnTo>
                <a:lnTo>
                  <a:pt x="672" y="151"/>
                </a:lnTo>
                <a:lnTo>
                  <a:pt x="676" y="207"/>
                </a:lnTo>
                <a:lnTo>
                  <a:pt x="673" y="265"/>
                </a:lnTo>
                <a:lnTo>
                  <a:pt x="670" y="322"/>
                </a:lnTo>
                <a:lnTo>
                  <a:pt x="665" y="380"/>
                </a:lnTo>
                <a:lnTo>
                  <a:pt x="663" y="439"/>
                </a:lnTo>
                <a:lnTo>
                  <a:pt x="665" y="497"/>
                </a:lnTo>
                <a:lnTo>
                  <a:pt x="660" y="517"/>
                </a:lnTo>
                <a:lnTo>
                  <a:pt x="658" y="537"/>
                </a:lnTo>
                <a:lnTo>
                  <a:pt x="660" y="558"/>
                </a:lnTo>
                <a:lnTo>
                  <a:pt x="662" y="580"/>
                </a:lnTo>
                <a:lnTo>
                  <a:pt x="664" y="574"/>
                </a:lnTo>
                <a:lnTo>
                  <a:pt x="663" y="577"/>
                </a:lnTo>
                <a:lnTo>
                  <a:pt x="662" y="580"/>
                </a:lnTo>
                <a:lnTo>
                  <a:pt x="662" y="599"/>
                </a:lnTo>
                <a:lnTo>
                  <a:pt x="658" y="617"/>
                </a:lnTo>
                <a:lnTo>
                  <a:pt x="653" y="635"/>
                </a:lnTo>
                <a:lnTo>
                  <a:pt x="645" y="650"/>
                </a:lnTo>
                <a:lnTo>
                  <a:pt x="634" y="662"/>
                </a:lnTo>
                <a:lnTo>
                  <a:pt x="622" y="675"/>
                </a:lnTo>
                <a:lnTo>
                  <a:pt x="607" y="686"/>
                </a:lnTo>
                <a:lnTo>
                  <a:pt x="590" y="695"/>
                </a:lnTo>
                <a:lnTo>
                  <a:pt x="583" y="695"/>
                </a:lnTo>
                <a:lnTo>
                  <a:pt x="583" y="686"/>
                </a:lnTo>
                <a:lnTo>
                  <a:pt x="586" y="677"/>
                </a:lnTo>
                <a:lnTo>
                  <a:pt x="591" y="669"/>
                </a:lnTo>
                <a:lnTo>
                  <a:pt x="597" y="660"/>
                </a:lnTo>
                <a:lnTo>
                  <a:pt x="603" y="652"/>
                </a:lnTo>
                <a:lnTo>
                  <a:pt x="609" y="643"/>
                </a:lnTo>
                <a:lnTo>
                  <a:pt x="615" y="635"/>
                </a:lnTo>
                <a:lnTo>
                  <a:pt x="618" y="625"/>
                </a:lnTo>
                <a:lnTo>
                  <a:pt x="624" y="580"/>
                </a:lnTo>
                <a:lnTo>
                  <a:pt x="624" y="534"/>
                </a:lnTo>
                <a:lnTo>
                  <a:pt x="621" y="489"/>
                </a:lnTo>
                <a:lnTo>
                  <a:pt x="616" y="446"/>
                </a:lnTo>
                <a:lnTo>
                  <a:pt x="610" y="402"/>
                </a:lnTo>
                <a:lnTo>
                  <a:pt x="608" y="358"/>
                </a:lnTo>
                <a:lnTo>
                  <a:pt x="609" y="316"/>
                </a:lnTo>
                <a:lnTo>
                  <a:pt x="616" y="273"/>
                </a:lnTo>
                <a:lnTo>
                  <a:pt x="618" y="242"/>
                </a:lnTo>
                <a:lnTo>
                  <a:pt x="620" y="211"/>
                </a:lnTo>
                <a:lnTo>
                  <a:pt x="620" y="181"/>
                </a:lnTo>
                <a:lnTo>
                  <a:pt x="617" y="151"/>
                </a:lnTo>
                <a:lnTo>
                  <a:pt x="611" y="122"/>
                </a:lnTo>
                <a:lnTo>
                  <a:pt x="602" y="96"/>
                </a:lnTo>
                <a:lnTo>
                  <a:pt x="589" y="71"/>
                </a:lnTo>
                <a:lnTo>
                  <a:pt x="569" y="49"/>
                </a:lnTo>
                <a:lnTo>
                  <a:pt x="544" y="49"/>
                </a:lnTo>
                <a:lnTo>
                  <a:pt x="518" y="49"/>
                </a:lnTo>
                <a:lnTo>
                  <a:pt x="491" y="50"/>
                </a:lnTo>
                <a:lnTo>
                  <a:pt x="465" y="53"/>
                </a:lnTo>
                <a:lnTo>
                  <a:pt x="437" y="56"/>
                </a:lnTo>
                <a:lnTo>
                  <a:pt x="411" y="58"/>
                </a:lnTo>
                <a:lnTo>
                  <a:pt x="385" y="62"/>
                </a:lnTo>
                <a:lnTo>
                  <a:pt x="358" y="65"/>
                </a:lnTo>
                <a:lnTo>
                  <a:pt x="331" y="69"/>
                </a:lnTo>
                <a:lnTo>
                  <a:pt x="304" y="71"/>
                </a:lnTo>
                <a:lnTo>
                  <a:pt x="278" y="73"/>
                </a:lnTo>
                <a:lnTo>
                  <a:pt x="253" y="76"/>
                </a:lnTo>
                <a:lnTo>
                  <a:pt x="228" y="77"/>
                </a:lnTo>
                <a:lnTo>
                  <a:pt x="202" y="78"/>
                </a:lnTo>
                <a:lnTo>
                  <a:pt x="177" y="77"/>
                </a:lnTo>
                <a:lnTo>
                  <a:pt x="153" y="76"/>
                </a:lnTo>
                <a:lnTo>
                  <a:pt x="134" y="78"/>
                </a:lnTo>
                <a:lnTo>
                  <a:pt x="114" y="82"/>
                </a:lnTo>
                <a:lnTo>
                  <a:pt x="95" y="88"/>
                </a:lnTo>
                <a:lnTo>
                  <a:pt x="75" y="94"/>
                </a:lnTo>
                <a:lnTo>
                  <a:pt x="57" y="100"/>
                </a:lnTo>
                <a:lnTo>
                  <a:pt x="37" y="102"/>
                </a:lnTo>
                <a:lnTo>
                  <a:pt x="19" y="102"/>
                </a:lnTo>
                <a:lnTo>
                  <a:pt x="0" y="98"/>
                </a:lnTo>
                <a:lnTo>
                  <a:pt x="0" y="92"/>
                </a:lnTo>
                <a:lnTo>
                  <a:pt x="3" y="86"/>
                </a:lnTo>
                <a:lnTo>
                  <a:pt x="8" y="80"/>
                </a:lnTo>
                <a:lnTo>
                  <a:pt x="14" y="76"/>
                </a:lnTo>
                <a:lnTo>
                  <a:pt x="22" y="71"/>
                </a:lnTo>
                <a:lnTo>
                  <a:pt x="30" y="66"/>
                </a:lnTo>
                <a:lnTo>
                  <a:pt x="37" y="63"/>
                </a:lnTo>
                <a:lnTo>
                  <a:pt x="44" y="59"/>
                </a:lnTo>
                <a:lnTo>
                  <a:pt x="69" y="55"/>
                </a:lnTo>
                <a:lnTo>
                  <a:pt x="96" y="49"/>
                </a:lnTo>
                <a:lnTo>
                  <a:pt x="121" y="46"/>
                </a:lnTo>
                <a:lnTo>
                  <a:pt x="147" y="41"/>
                </a:lnTo>
                <a:lnTo>
                  <a:pt x="174" y="38"/>
                </a:lnTo>
                <a:lnTo>
                  <a:pt x="200" y="34"/>
                </a:lnTo>
                <a:lnTo>
                  <a:pt x="226" y="32"/>
                </a:lnTo>
                <a:lnTo>
                  <a:pt x="253" y="29"/>
                </a:lnTo>
                <a:lnTo>
                  <a:pt x="279" y="25"/>
                </a:lnTo>
                <a:lnTo>
                  <a:pt x="304" y="23"/>
                </a:lnTo>
                <a:lnTo>
                  <a:pt x="331" y="19"/>
                </a:lnTo>
                <a:lnTo>
                  <a:pt x="357" y="16"/>
                </a:lnTo>
                <a:lnTo>
                  <a:pt x="383" y="12"/>
                </a:lnTo>
                <a:lnTo>
                  <a:pt x="410" y="9"/>
                </a:lnTo>
                <a:lnTo>
                  <a:pt x="435" y="4"/>
                </a:lnTo>
                <a:lnTo>
                  <a:pt x="461" y="0"/>
                </a:lnTo>
                <a:lnTo>
                  <a:pt x="474" y="1"/>
                </a:lnTo>
                <a:lnTo>
                  <a:pt x="487" y="1"/>
                </a:lnTo>
                <a:lnTo>
                  <a:pt x="499" y="1"/>
                </a:lnTo>
                <a:lnTo>
                  <a:pt x="513" y="0"/>
                </a:lnTo>
                <a:lnTo>
                  <a:pt x="526" y="0"/>
                </a:lnTo>
                <a:lnTo>
                  <a:pt x="539" y="0"/>
                </a:lnTo>
                <a:lnTo>
                  <a:pt x="552" y="1"/>
                </a:lnTo>
                <a:lnTo>
                  <a:pt x="564" y="1"/>
                </a:lnTo>
                <a:lnTo>
                  <a:pt x="577" y="2"/>
                </a:lnTo>
                <a:lnTo>
                  <a:pt x="589" y="4"/>
                </a:lnTo>
                <a:lnTo>
                  <a:pt x="600" y="8"/>
                </a:lnTo>
                <a:lnTo>
                  <a:pt x="610" y="12"/>
                </a:lnTo>
                <a:lnTo>
                  <a:pt x="621" y="17"/>
                </a:lnTo>
                <a:lnTo>
                  <a:pt x="630" y="24"/>
                </a:lnTo>
                <a:lnTo>
                  <a:pt x="638" y="32"/>
                </a:lnTo>
                <a:lnTo>
                  <a:pt x="645" y="42"/>
                </a:lnTo>
                <a:close/>
              </a:path>
            </a:pathLst>
          </a:custGeom>
          <a:solidFill>
            <a:srgbClr val="000000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73" name="Freeform 29"/>
          <p:cNvSpPr>
            <a:spLocks/>
          </p:cNvSpPr>
          <p:nvPr/>
        </p:nvSpPr>
        <p:spPr bwMode="auto">
          <a:xfrm>
            <a:off x="7983538" y="490538"/>
            <a:ext cx="215900" cy="395287"/>
          </a:xfrm>
          <a:custGeom>
            <a:avLst/>
            <a:gdLst>
              <a:gd name="T0" fmla="*/ 202703 w 409"/>
              <a:gd name="T1" fmla="*/ 20582 h 749"/>
              <a:gd name="T2" fmla="*/ 164696 w 409"/>
              <a:gd name="T3" fmla="*/ 29554 h 749"/>
              <a:gd name="T4" fmla="*/ 136719 w 409"/>
              <a:gd name="T5" fmla="*/ 51192 h 749"/>
              <a:gd name="T6" fmla="*/ 138303 w 409"/>
              <a:gd name="T7" fmla="*/ 155159 h 749"/>
              <a:gd name="T8" fmla="*/ 139358 w 409"/>
              <a:gd name="T9" fmla="*/ 245405 h 749"/>
              <a:gd name="T10" fmla="*/ 143054 w 409"/>
              <a:gd name="T11" fmla="*/ 253321 h 749"/>
              <a:gd name="T12" fmla="*/ 144637 w 409"/>
              <a:gd name="T13" fmla="*/ 302930 h 749"/>
              <a:gd name="T14" fmla="*/ 151500 w 409"/>
              <a:gd name="T15" fmla="*/ 352011 h 749"/>
              <a:gd name="T16" fmla="*/ 177893 w 409"/>
              <a:gd name="T17" fmla="*/ 376816 h 749"/>
              <a:gd name="T18" fmla="*/ 188451 w 409"/>
              <a:gd name="T19" fmla="*/ 373649 h 749"/>
              <a:gd name="T20" fmla="*/ 196369 w 409"/>
              <a:gd name="T21" fmla="*/ 375232 h 749"/>
              <a:gd name="T22" fmla="*/ 193729 w 409"/>
              <a:gd name="T23" fmla="*/ 388954 h 749"/>
              <a:gd name="T24" fmla="*/ 174198 w 409"/>
              <a:gd name="T25" fmla="*/ 394759 h 749"/>
              <a:gd name="T26" fmla="*/ 145693 w 409"/>
              <a:gd name="T27" fmla="*/ 388954 h 749"/>
              <a:gd name="T28" fmla="*/ 120355 w 409"/>
              <a:gd name="T29" fmla="*/ 375232 h 749"/>
              <a:gd name="T30" fmla="*/ 109798 w 409"/>
              <a:gd name="T31" fmla="*/ 356233 h 749"/>
              <a:gd name="T32" fmla="*/ 90266 w 409"/>
              <a:gd name="T33" fmla="*/ 350428 h 749"/>
              <a:gd name="T34" fmla="*/ 69679 w 409"/>
              <a:gd name="T35" fmla="*/ 346734 h 749"/>
              <a:gd name="T36" fmla="*/ 52259 w 409"/>
              <a:gd name="T37" fmla="*/ 339345 h 749"/>
              <a:gd name="T38" fmla="*/ 33784 w 409"/>
              <a:gd name="T39" fmla="*/ 333540 h 749"/>
              <a:gd name="T40" fmla="*/ 35367 w 409"/>
              <a:gd name="T41" fmla="*/ 321402 h 749"/>
              <a:gd name="T42" fmla="*/ 64928 w 409"/>
              <a:gd name="T43" fmla="*/ 325624 h 749"/>
              <a:gd name="T44" fmla="*/ 95545 w 409"/>
              <a:gd name="T45" fmla="*/ 337234 h 749"/>
              <a:gd name="T46" fmla="*/ 111381 w 409"/>
              <a:gd name="T47" fmla="*/ 260710 h 749"/>
              <a:gd name="T48" fmla="*/ 120355 w 409"/>
              <a:gd name="T49" fmla="*/ 183658 h 749"/>
              <a:gd name="T50" fmla="*/ 114548 w 409"/>
              <a:gd name="T51" fmla="*/ 122439 h 749"/>
              <a:gd name="T52" fmla="*/ 99240 w 409"/>
              <a:gd name="T53" fmla="*/ 109245 h 749"/>
              <a:gd name="T54" fmla="*/ 79181 w 409"/>
              <a:gd name="T55" fmla="*/ 120328 h 749"/>
              <a:gd name="T56" fmla="*/ 58594 w 409"/>
              <a:gd name="T57" fmla="*/ 130355 h 749"/>
              <a:gd name="T58" fmla="*/ 37479 w 409"/>
              <a:gd name="T59" fmla="*/ 141438 h 749"/>
              <a:gd name="T60" fmla="*/ 17948 w 409"/>
              <a:gd name="T61" fmla="*/ 152521 h 749"/>
              <a:gd name="T62" fmla="*/ 0 w 409"/>
              <a:gd name="T63" fmla="*/ 154104 h 749"/>
              <a:gd name="T64" fmla="*/ 7390 w 409"/>
              <a:gd name="T65" fmla="*/ 138799 h 749"/>
              <a:gd name="T66" fmla="*/ 26922 w 409"/>
              <a:gd name="T67" fmla="*/ 125077 h 749"/>
              <a:gd name="T68" fmla="*/ 47509 w 409"/>
              <a:gd name="T69" fmla="*/ 113467 h 749"/>
              <a:gd name="T70" fmla="*/ 68096 w 409"/>
              <a:gd name="T71" fmla="*/ 102912 h 749"/>
              <a:gd name="T72" fmla="*/ 89211 w 409"/>
              <a:gd name="T73" fmla="*/ 92885 h 749"/>
              <a:gd name="T74" fmla="*/ 109270 w 409"/>
              <a:gd name="T75" fmla="*/ 82329 h 749"/>
              <a:gd name="T76" fmla="*/ 117716 w 409"/>
              <a:gd name="T77" fmla="*/ 61747 h 749"/>
              <a:gd name="T78" fmla="*/ 124578 w 409"/>
              <a:gd name="T79" fmla="*/ 37998 h 749"/>
              <a:gd name="T80" fmla="*/ 138303 w 409"/>
              <a:gd name="T81" fmla="*/ 18471 h 749"/>
              <a:gd name="T82" fmla="*/ 163113 w 409"/>
              <a:gd name="T83" fmla="*/ 12666 h 749"/>
              <a:gd name="T84" fmla="*/ 187923 w 409"/>
              <a:gd name="T85" fmla="*/ 6333 h 749"/>
              <a:gd name="T86" fmla="*/ 206926 w 409"/>
              <a:gd name="T87" fmla="*/ 0 h 749"/>
              <a:gd name="T88" fmla="*/ 215900 w 409"/>
              <a:gd name="T89" fmla="*/ 4750 h 749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w 409"/>
              <a:gd name="T136" fmla="*/ 0 h 749"/>
              <a:gd name="T137" fmla="*/ 409 w 409"/>
              <a:gd name="T138" fmla="*/ 749 h 749"/>
            </a:gdLst>
            <a:ahLst/>
            <a:cxnLst>
              <a:cxn ang="T90">
                <a:pos x="T0" y="T1"/>
              </a:cxn>
              <a:cxn ang="T91">
                <a:pos x="T2" y="T3"/>
              </a:cxn>
              <a:cxn ang="T92">
                <a:pos x="T4" y="T5"/>
              </a:cxn>
              <a:cxn ang="T93">
                <a:pos x="T6" y="T7"/>
              </a:cxn>
              <a:cxn ang="T94">
                <a:pos x="T8" y="T9"/>
              </a:cxn>
              <a:cxn ang="T95">
                <a:pos x="T10" y="T11"/>
              </a:cxn>
              <a:cxn ang="T96">
                <a:pos x="T12" y="T13"/>
              </a:cxn>
              <a:cxn ang="T97">
                <a:pos x="T14" y="T15"/>
              </a:cxn>
              <a:cxn ang="T98">
                <a:pos x="T16" y="T17"/>
              </a:cxn>
              <a:cxn ang="T99">
                <a:pos x="T18" y="T19"/>
              </a:cxn>
              <a:cxn ang="T100">
                <a:pos x="T20" y="T21"/>
              </a:cxn>
              <a:cxn ang="T101">
                <a:pos x="T22" y="T23"/>
              </a:cxn>
              <a:cxn ang="T102">
                <a:pos x="T24" y="T25"/>
              </a:cxn>
              <a:cxn ang="T103">
                <a:pos x="T26" y="T27"/>
              </a:cxn>
              <a:cxn ang="T104">
                <a:pos x="T28" y="T29"/>
              </a:cxn>
              <a:cxn ang="T105">
                <a:pos x="T30" y="T31"/>
              </a:cxn>
              <a:cxn ang="T106">
                <a:pos x="T32" y="T33"/>
              </a:cxn>
              <a:cxn ang="T107">
                <a:pos x="T34" y="T35"/>
              </a:cxn>
              <a:cxn ang="T108">
                <a:pos x="T36" y="T37"/>
              </a:cxn>
              <a:cxn ang="T109">
                <a:pos x="T38" y="T39"/>
              </a:cxn>
              <a:cxn ang="T110">
                <a:pos x="T40" y="T41"/>
              </a:cxn>
              <a:cxn ang="T111">
                <a:pos x="T42" y="T43"/>
              </a:cxn>
              <a:cxn ang="T112">
                <a:pos x="T44" y="T45"/>
              </a:cxn>
              <a:cxn ang="T113">
                <a:pos x="T46" y="T47"/>
              </a:cxn>
              <a:cxn ang="T114">
                <a:pos x="T48" y="T49"/>
              </a:cxn>
              <a:cxn ang="T115">
                <a:pos x="T50" y="T51"/>
              </a:cxn>
              <a:cxn ang="T116">
                <a:pos x="T52" y="T53"/>
              </a:cxn>
              <a:cxn ang="T117">
                <a:pos x="T54" y="T55"/>
              </a:cxn>
              <a:cxn ang="T118">
                <a:pos x="T56" y="T57"/>
              </a:cxn>
              <a:cxn ang="T119">
                <a:pos x="T58" y="T59"/>
              </a:cxn>
              <a:cxn ang="T120">
                <a:pos x="T60" y="T61"/>
              </a:cxn>
              <a:cxn ang="T121">
                <a:pos x="T62" y="T63"/>
              </a:cxn>
              <a:cxn ang="T122">
                <a:pos x="T64" y="T65"/>
              </a:cxn>
              <a:cxn ang="T123">
                <a:pos x="T66" y="T67"/>
              </a:cxn>
              <a:cxn ang="T124">
                <a:pos x="T68" y="T69"/>
              </a:cxn>
              <a:cxn ang="T125">
                <a:pos x="T70" y="T71"/>
              </a:cxn>
              <a:cxn ang="T126">
                <a:pos x="T72" y="T73"/>
              </a:cxn>
              <a:cxn ang="T127">
                <a:pos x="T74" y="T75"/>
              </a:cxn>
              <a:cxn ang="T128">
                <a:pos x="T76" y="T77"/>
              </a:cxn>
              <a:cxn ang="T129">
                <a:pos x="T78" y="T79"/>
              </a:cxn>
              <a:cxn ang="T130">
                <a:pos x="T80" y="T81"/>
              </a:cxn>
              <a:cxn ang="T131">
                <a:pos x="T82" y="T83"/>
              </a:cxn>
              <a:cxn ang="T132">
                <a:pos x="T84" y="T85"/>
              </a:cxn>
              <a:cxn ang="T133">
                <a:pos x="T86" y="T87"/>
              </a:cxn>
              <a:cxn ang="T134">
                <a:pos x="T88" y="T89"/>
              </a:cxn>
            </a:cxnLst>
            <a:rect l="T135" t="T136" r="T137" b="T138"/>
            <a:pathLst>
              <a:path w="409" h="749">
                <a:moveTo>
                  <a:pt x="409" y="9"/>
                </a:moveTo>
                <a:lnTo>
                  <a:pt x="405" y="29"/>
                </a:lnTo>
                <a:lnTo>
                  <a:pt x="384" y="39"/>
                </a:lnTo>
                <a:lnTo>
                  <a:pt x="361" y="46"/>
                </a:lnTo>
                <a:lnTo>
                  <a:pt x="336" y="50"/>
                </a:lnTo>
                <a:lnTo>
                  <a:pt x="312" y="56"/>
                </a:lnTo>
                <a:lnTo>
                  <a:pt x="290" y="65"/>
                </a:lnTo>
                <a:lnTo>
                  <a:pt x="272" y="78"/>
                </a:lnTo>
                <a:lnTo>
                  <a:pt x="259" y="97"/>
                </a:lnTo>
                <a:lnTo>
                  <a:pt x="255" y="125"/>
                </a:lnTo>
                <a:lnTo>
                  <a:pt x="257" y="211"/>
                </a:lnTo>
                <a:lnTo>
                  <a:pt x="262" y="294"/>
                </a:lnTo>
                <a:lnTo>
                  <a:pt x="266" y="377"/>
                </a:lnTo>
                <a:lnTo>
                  <a:pt x="271" y="460"/>
                </a:lnTo>
                <a:lnTo>
                  <a:pt x="264" y="465"/>
                </a:lnTo>
                <a:lnTo>
                  <a:pt x="267" y="470"/>
                </a:lnTo>
                <a:lnTo>
                  <a:pt x="272" y="475"/>
                </a:lnTo>
                <a:lnTo>
                  <a:pt x="271" y="480"/>
                </a:lnTo>
                <a:lnTo>
                  <a:pt x="274" y="510"/>
                </a:lnTo>
                <a:lnTo>
                  <a:pt x="274" y="541"/>
                </a:lnTo>
                <a:lnTo>
                  <a:pt x="274" y="574"/>
                </a:lnTo>
                <a:lnTo>
                  <a:pt x="274" y="606"/>
                </a:lnTo>
                <a:lnTo>
                  <a:pt x="278" y="638"/>
                </a:lnTo>
                <a:lnTo>
                  <a:pt x="287" y="667"/>
                </a:lnTo>
                <a:lnTo>
                  <a:pt x="303" y="693"/>
                </a:lnTo>
                <a:lnTo>
                  <a:pt x="329" y="714"/>
                </a:lnTo>
                <a:lnTo>
                  <a:pt x="337" y="714"/>
                </a:lnTo>
                <a:lnTo>
                  <a:pt x="345" y="712"/>
                </a:lnTo>
                <a:lnTo>
                  <a:pt x="351" y="710"/>
                </a:lnTo>
                <a:lnTo>
                  <a:pt x="357" y="708"/>
                </a:lnTo>
                <a:lnTo>
                  <a:pt x="361" y="707"/>
                </a:lnTo>
                <a:lnTo>
                  <a:pt x="366" y="708"/>
                </a:lnTo>
                <a:lnTo>
                  <a:pt x="372" y="711"/>
                </a:lnTo>
                <a:lnTo>
                  <a:pt x="376" y="719"/>
                </a:lnTo>
                <a:lnTo>
                  <a:pt x="375" y="732"/>
                </a:lnTo>
                <a:lnTo>
                  <a:pt x="367" y="737"/>
                </a:lnTo>
                <a:lnTo>
                  <a:pt x="357" y="741"/>
                </a:lnTo>
                <a:lnTo>
                  <a:pt x="350" y="749"/>
                </a:lnTo>
                <a:lnTo>
                  <a:pt x="330" y="748"/>
                </a:lnTo>
                <a:lnTo>
                  <a:pt x="312" y="746"/>
                </a:lnTo>
                <a:lnTo>
                  <a:pt x="294" y="741"/>
                </a:lnTo>
                <a:lnTo>
                  <a:pt x="276" y="737"/>
                </a:lnTo>
                <a:lnTo>
                  <a:pt x="260" y="730"/>
                </a:lnTo>
                <a:lnTo>
                  <a:pt x="244" y="721"/>
                </a:lnTo>
                <a:lnTo>
                  <a:pt x="228" y="711"/>
                </a:lnTo>
                <a:lnTo>
                  <a:pt x="215" y="700"/>
                </a:lnTo>
                <a:lnTo>
                  <a:pt x="213" y="684"/>
                </a:lnTo>
                <a:lnTo>
                  <a:pt x="208" y="675"/>
                </a:lnTo>
                <a:lnTo>
                  <a:pt x="197" y="669"/>
                </a:lnTo>
                <a:lnTo>
                  <a:pt x="186" y="666"/>
                </a:lnTo>
                <a:lnTo>
                  <a:pt x="171" y="664"/>
                </a:lnTo>
                <a:lnTo>
                  <a:pt x="157" y="663"/>
                </a:lnTo>
                <a:lnTo>
                  <a:pt x="144" y="662"/>
                </a:lnTo>
                <a:lnTo>
                  <a:pt x="132" y="657"/>
                </a:lnTo>
                <a:lnTo>
                  <a:pt x="122" y="651"/>
                </a:lnTo>
                <a:lnTo>
                  <a:pt x="111" y="646"/>
                </a:lnTo>
                <a:lnTo>
                  <a:pt x="99" y="643"/>
                </a:lnTo>
                <a:lnTo>
                  <a:pt x="86" y="639"/>
                </a:lnTo>
                <a:lnTo>
                  <a:pt x="75" y="636"/>
                </a:lnTo>
                <a:lnTo>
                  <a:pt x="64" y="632"/>
                </a:lnTo>
                <a:lnTo>
                  <a:pt x="54" y="625"/>
                </a:lnTo>
                <a:lnTo>
                  <a:pt x="47" y="617"/>
                </a:lnTo>
                <a:lnTo>
                  <a:pt x="67" y="609"/>
                </a:lnTo>
                <a:lnTo>
                  <a:pt x="85" y="608"/>
                </a:lnTo>
                <a:lnTo>
                  <a:pt x="105" y="612"/>
                </a:lnTo>
                <a:lnTo>
                  <a:pt x="123" y="617"/>
                </a:lnTo>
                <a:lnTo>
                  <a:pt x="142" y="625"/>
                </a:lnTo>
                <a:lnTo>
                  <a:pt x="162" y="633"/>
                </a:lnTo>
                <a:lnTo>
                  <a:pt x="181" y="639"/>
                </a:lnTo>
                <a:lnTo>
                  <a:pt x="202" y="641"/>
                </a:lnTo>
                <a:lnTo>
                  <a:pt x="207" y="567"/>
                </a:lnTo>
                <a:lnTo>
                  <a:pt x="211" y="494"/>
                </a:lnTo>
                <a:lnTo>
                  <a:pt x="216" y="423"/>
                </a:lnTo>
                <a:lnTo>
                  <a:pt x="219" y="352"/>
                </a:lnTo>
                <a:lnTo>
                  <a:pt x="228" y="348"/>
                </a:lnTo>
                <a:lnTo>
                  <a:pt x="226" y="310"/>
                </a:lnTo>
                <a:lnTo>
                  <a:pt x="221" y="273"/>
                </a:lnTo>
                <a:lnTo>
                  <a:pt x="217" y="232"/>
                </a:lnTo>
                <a:lnTo>
                  <a:pt x="215" y="193"/>
                </a:lnTo>
                <a:lnTo>
                  <a:pt x="202" y="200"/>
                </a:lnTo>
                <a:lnTo>
                  <a:pt x="188" y="207"/>
                </a:lnTo>
                <a:lnTo>
                  <a:pt x="176" y="214"/>
                </a:lnTo>
                <a:lnTo>
                  <a:pt x="163" y="221"/>
                </a:lnTo>
                <a:lnTo>
                  <a:pt x="150" y="228"/>
                </a:lnTo>
                <a:lnTo>
                  <a:pt x="137" y="235"/>
                </a:lnTo>
                <a:lnTo>
                  <a:pt x="124" y="242"/>
                </a:lnTo>
                <a:lnTo>
                  <a:pt x="111" y="247"/>
                </a:lnTo>
                <a:lnTo>
                  <a:pt x="98" y="254"/>
                </a:lnTo>
                <a:lnTo>
                  <a:pt x="85" y="261"/>
                </a:lnTo>
                <a:lnTo>
                  <a:pt x="71" y="268"/>
                </a:lnTo>
                <a:lnTo>
                  <a:pt x="59" y="275"/>
                </a:lnTo>
                <a:lnTo>
                  <a:pt x="46" y="282"/>
                </a:lnTo>
                <a:lnTo>
                  <a:pt x="34" y="289"/>
                </a:lnTo>
                <a:lnTo>
                  <a:pt x="20" y="295"/>
                </a:lnTo>
                <a:lnTo>
                  <a:pt x="7" y="302"/>
                </a:lnTo>
                <a:lnTo>
                  <a:pt x="0" y="292"/>
                </a:lnTo>
                <a:lnTo>
                  <a:pt x="4" y="282"/>
                </a:lnTo>
                <a:lnTo>
                  <a:pt x="9" y="273"/>
                </a:lnTo>
                <a:lnTo>
                  <a:pt x="14" y="263"/>
                </a:lnTo>
                <a:lnTo>
                  <a:pt x="25" y="254"/>
                </a:lnTo>
                <a:lnTo>
                  <a:pt x="38" y="245"/>
                </a:lnTo>
                <a:lnTo>
                  <a:pt x="51" y="237"/>
                </a:lnTo>
                <a:lnTo>
                  <a:pt x="63" y="229"/>
                </a:lnTo>
                <a:lnTo>
                  <a:pt x="76" y="222"/>
                </a:lnTo>
                <a:lnTo>
                  <a:pt x="90" y="215"/>
                </a:lnTo>
                <a:lnTo>
                  <a:pt x="102" y="208"/>
                </a:lnTo>
                <a:lnTo>
                  <a:pt x="116" y="202"/>
                </a:lnTo>
                <a:lnTo>
                  <a:pt x="129" y="195"/>
                </a:lnTo>
                <a:lnTo>
                  <a:pt x="142" y="189"/>
                </a:lnTo>
                <a:lnTo>
                  <a:pt x="155" y="182"/>
                </a:lnTo>
                <a:lnTo>
                  <a:pt x="169" y="176"/>
                </a:lnTo>
                <a:lnTo>
                  <a:pt x="181" y="169"/>
                </a:lnTo>
                <a:lnTo>
                  <a:pt x="194" y="163"/>
                </a:lnTo>
                <a:lnTo>
                  <a:pt x="207" y="156"/>
                </a:lnTo>
                <a:lnTo>
                  <a:pt x="219" y="148"/>
                </a:lnTo>
                <a:lnTo>
                  <a:pt x="220" y="132"/>
                </a:lnTo>
                <a:lnTo>
                  <a:pt x="223" y="117"/>
                </a:lnTo>
                <a:lnTo>
                  <a:pt x="226" y="101"/>
                </a:lnTo>
                <a:lnTo>
                  <a:pt x="231" y="86"/>
                </a:lnTo>
                <a:lnTo>
                  <a:pt x="236" y="72"/>
                </a:lnTo>
                <a:lnTo>
                  <a:pt x="243" y="59"/>
                </a:lnTo>
                <a:lnTo>
                  <a:pt x="251" y="47"/>
                </a:lnTo>
                <a:lnTo>
                  <a:pt x="262" y="35"/>
                </a:lnTo>
                <a:lnTo>
                  <a:pt x="276" y="31"/>
                </a:lnTo>
                <a:lnTo>
                  <a:pt x="293" y="27"/>
                </a:lnTo>
                <a:lnTo>
                  <a:pt x="309" y="24"/>
                </a:lnTo>
                <a:lnTo>
                  <a:pt x="325" y="20"/>
                </a:lnTo>
                <a:lnTo>
                  <a:pt x="341" y="17"/>
                </a:lnTo>
                <a:lnTo>
                  <a:pt x="356" y="12"/>
                </a:lnTo>
                <a:lnTo>
                  <a:pt x="370" y="7"/>
                </a:lnTo>
                <a:lnTo>
                  <a:pt x="385" y="0"/>
                </a:lnTo>
                <a:lnTo>
                  <a:pt x="392" y="0"/>
                </a:lnTo>
                <a:lnTo>
                  <a:pt x="399" y="1"/>
                </a:lnTo>
                <a:lnTo>
                  <a:pt x="405" y="4"/>
                </a:lnTo>
                <a:lnTo>
                  <a:pt x="409" y="9"/>
                </a:lnTo>
                <a:close/>
              </a:path>
            </a:pathLst>
          </a:custGeom>
          <a:solidFill>
            <a:srgbClr val="000000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74" name="Freeform 30"/>
          <p:cNvSpPr>
            <a:spLocks/>
          </p:cNvSpPr>
          <p:nvPr/>
        </p:nvSpPr>
        <p:spPr bwMode="auto">
          <a:xfrm>
            <a:off x="8288338" y="546100"/>
            <a:ext cx="238125" cy="200025"/>
          </a:xfrm>
          <a:custGeom>
            <a:avLst/>
            <a:gdLst>
              <a:gd name="T0" fmla="*/ 229677 w 451"/>
              <a:gd name="T1" fmla="*/ 32808 h 378"/>
              <a:gd name="T2" fmla="*/ 236013 w 451"/>
              <a:gd name="T3" fmla="*/ 52917 h 378"/>
              <a:gd name="T4" fmla="*/ 238125 w 451"/>
              <a:gd name="T5" fmla="*/ 73554 h 378"/>
              <a:gd name="T6" fmla="*/ 238125 w 451"/>
              <a:gd name="T7" fmla="*/ 94721 h 378"/>
              <a:gd name="T8" fmla="*/ 237069 w 451"/>
              <a:gd name="T9" fmla="*/ 115887 h 378"/>
              <a:gd name="T10" fmla="*/ 233901 w 451"/>
              <a:gd name="T11" fmla="*/ 137583 h 378"/>
              <a:gd name="T12" fmla="*/ 231789 w 451"/>
              <a:gd name="T13" fmla="*/ 158750 h 378"/>
              <a:gd name="T14" fmla="*/ 229677 w 451"/>
              <a:gd name="T15" fmla="*/ 180446 h 378"/>
              <a:gd name="T16" fmla="*/ 229677 w 451"/>
              <a:gd name="T17" fmla="*/ 200025 h 378"/>
              <a:gd name="T18" fmla="*/ 221757 w 451"/>
              <a:gd name="T19" fmla="*/ 177800 h 378"/>
              <a:gd name="T20" fmla="*/ 219645 w 451"/>
              <a:gd name="T21" fmla="*/ 153988 h 378"/>
              <a:gd name="T22" fmla="*/ 220173 w 451"/>
              <a:gd name="T23" fmla="*/ 129646 h 378"/>
              <a:gd name="T24" fmla="*/ 221757 w 451"/>
              <a:gd name="T25" fmla="*/ 105833 h 378"/>
              <a:gd name="T26" fmla="*/ 222285 w 451"/>
              <a:gd name="T27" fmla="*/ 81492 h 378"/>
              <a:gd name="T28" fmla="*/ 219117 w 451"/>
              <a:gd name="T29" fmla="*/ 58737 h 378"/>
              <a:gd name="T30" fmla="*/ 209613 w 451"/>
              <a:gd name="T31" fmla="*/ 37571 h 378"/>
              <a:gd name="T32" fmla="*/ 192190 w 451"/>
              <a:gd name="T33" fmla="*/ 19050 h 378"/>
              <a:gd name="T34" fmla="*/ 180574 w 451"/>
              <a:gd name="T35" fmla="*/ 19050 h 378"/>
              <a:gd name="T36" fmla="*/ 169486 w 451"/>
              <a:gd name="T37" fmla="*/ 19050 h 378"/>
              <a:gd name="T38" fmla="*/ 157342 w 451"/>
              <a:gd name="T39" fmla="*/ 19579 h 378"/>
              <a:gd name="T40" fmla="*/ 145726 w 451"/>
              <a:gd name="T41" fmla="*/ 20638 h 378"/>
              <a:gd name="T42" fmla="*/ 133582 w 451"/>
              <a:gd name="T43" fmla="*/ 22225 h 378"/>
              <a:gd name="T44" fmla="*/ 121966 w 451"/>
              <a:gd name="T45" fmla="*/ 23283 h 378"/>
              <a:gd name="T46" fmla="*/ 109823 w 451"/>
              <a:gd name="T47" fmla="*/ 24871 h 378"/>
              <a:gd name="T48" fmla="*/ 98207 w 451"/>
              <a:gd name="T49" fmla="*/ 26458 h 378"/>
              <a:gd name="T50" fmla="*/ 87119 w 451"/>
              <a:gd name="T51" fmla="*/ 28046 h 378"/>
              <a:gd name="T52" fmla="*/ 75503 w 451"/>
              <a:gd name="T53" fmla="*/ 29104 h 378"/>
              <a:gd name="T54" fmla="*/ 63887 w 451"/>
              <a:gd name="T55" fmla="*/ 29633 h 378"/>
              <a:gd name="T56" fmla="*/ 52271 w 451"/>
              <a:gd name="T57" fmla="*/ 30692 h 378"/>
              <a:gd name="T58" fmla="*/ 41183 w 451"/>
              <a:gd name="T59" fmla="*/ 30692 h 378"/>
              <a:gd name="T60" fmla="*/ 30096 w 451"/>
              <a:gd name="T61" fmla="*/ 29633 h 378"/>
              <a:gd name="T62" fmla="*/ 19008 w 451"/>
              <a:gd name="T63" fmla="*/ 28046 h 378"/>
              <a:gd name="T64" fmla="*/ 8448 w 451"/>
              <a:gd name="T65" fmla="*/ 26458 h 378"/>
              <a:gd name="T66" fmla="*/ 4752 w 451"/>
              <a:gd name="T67" fmla="*/ 24342 h 378"/>
              <a:gd name="T68" fmla="*/ 2112 w 451"/>
              <a:gd name="T69" fmla="*/ 21167 h 378"/>
              <a:gd name="T70" fmla="*/ 528 w 451"/>
              <a:gd name="T71" fmla="*/ 17463 h 378"/>
              <a:gd name="T72" fmla="*/ 0 w 451"/>
              <a:gd name="T73" fmla="*/ 14287 h 378"/>
              <a:gd name="T74" fmla="*/ 12144 w 451"/>
              <a:gd name="T75" fmla="*/ 14287 h 378"/>
              <a:gd name="T76" fmla="*/ 23232 w 451"/>
              <a:gd name="T77" fmla="*/ 13229 h 378"/>
              <a:gd name="T78" fmla="*/ 35376 w 451"/>
              <a:gd name="T79" fmla="*/ 12700 h 378"/>
              <a:gd name="T80" fmla="*/ 46991 w 451"/>
              <a:gd name="T81" fmla="*/ 11642 h 378"/>
              <a:gd name="T82" fmla="*/ 59135 w 451"/>
              <a:gd name="T83" fmla="*/ 10583 h 378"/>
              <a:gd name="T84" fmla="*/ 70751 w 451"/>
              <a:gd name="T85" fmla="*/ 8996 h 378"/>
              <a:gd name="T86" fmla="*/ 82895 w 451"/>
              <a:gd name="T87" fmla="*/ 7937 h 378"/>
              <a:gd name="T88" fmla="*/ 93983 w 451"/>
              <a:gd name="T89" fmla="*/ 6879 h 378"/>
              <a:gd name="T90" fmla="*/ 106127 w 451"/>
              <a:gd name="T91" fmla="*/ 5821 h 378"/>
              <a:gd name="T92" fmla="*/ 117743 w 451"/>
              <a:gd name="T93" fmla="*/ 4233 h 378"/>
              <a:gd name="T94" fmla="*/ 129886 w 451"/>
              <a:gd name="T95" fmla="*/ 3175 h 378"/>
              <a:gd name="T96" fmla="*/ 141502 w 451"/>
              <a:gd name="T97" fmla="*/ 2117 h 378"/>
              <a:gd name="T98" fmla="*/ 153646 w 451"/>
              <a:gd name="T99" fmla="*/ 1587 h 378"/>
              <a:gd name="T100" fmla="*/ 165262 w 451"/>
              <a:gd name="T101" fmla="*/ 529 h 378"/>
              <a:gd name="T102" fmla="*/ 176878 w 451"/>
              <a:gd name="T103" fmla="*/ 0 h 378"/>
              <a:gd name="T104" fmla="*/ 188494 w 451"/>
              <a:gd name="T105" fmla="*/ 0 h 378"/>
              <a:gd name="T106" fmla="*/ 194302 w 451"/>
              <a:gd name="T107" fmla="*/ 3175 h 378"/>
              <a:gd name="T108" fmla="*/ 200109 w 451"/>
              <a:gd name="T109" fmla="*/ 6350 h 378"/>
              <a:gd name="T110" fmla="*/ 205917 w 451"/>
              <a:gd name="T111" fmla="*/ 8996 h 378"/>
              <a:gd name="T112" fmla="*/ 212253 w 451"/>
              <a:gd name="T113" fmla="*/ 12700 h 378"/>
              <a:gd name="T114" fmla="*/ 217533 w 451"/>
              <a:gd name="T115" fmla="*/ 16404 h 378"/>
              <a:gd name="T116" fmla="*/ 222285 w 451"/>
              <a:gd name="T117" fmla="*/ 21167 h 378"/>
              <a:gd name="T118" fmla="*/ 226509 w 451"/>
              <a:gd name="T119" fmla="*/ 26987 h 378"/>
              <a:gd name="T120" fmla="*/ 229677 w 451"/>
              <a:gd name="T121" fmla="*/ 32808 h 378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  <a:gd name="T141" fmla="*/ 0 60000 65536"/>
              <a:gd name="T142" fmla="*/ 0 60000 65536"/>
              <a:gd name="T143" fmla="*/ 0 60000 65536"/>
              <a:gd name="T144" fmla="*/ 0 60000 65536"/>
              <a:gd name="T145" fmla="*/ 0 60000 65536"/>
              <a:gd name="T146" fmla="*/ 0 60000 65536"/>
              <a:gd name="T147" fmla="*/ 0 60000 65536"/>
              <a:gd name="T148" fmla="*/ 0 60000 65536"/>
              <a:gd name="T149" fmla="*/ 0 60000 65536"/>
              <a:gd name="T150" fmla="*/ 0 60000 65536"/>
              <a:gd name="T151" fmla="*/ 0 60000 65536"/>
              <a:gd name="T152" fmla="*/ 0 60000 65536"/>
              <a:gd name="T153" fmla="*/ 0 60000 65536"/>
              <a:gd name="T154" fmla="*/ 0 60000 65536"/>
              <a:gd name="T155" fmla="*/ 0 60000 65536"/>
              <a:gd name="T156" fmla="*/ 0 60000 65536"/>
              <a:gd name="T157" fmla="*/ 0 60000 65536"/>
              <a:gd name="T158" fmla="*/ 0 60000 65536"/>
              <a:gd name="T159" fmla="*/ 0 60000 65536"/>
              <a:gd name="T160" fmla="*/ 0 60000 65536"/>
              <a:gd name="T161" fmla="*/ 0 60000 65536"/>
              <a:gd name="T162" fmla="*/ 0 60000 65536"/>
              <a:gd name="T163" fmla="*/ 0 60000 65536"/>
              <a:gd name="T164" fmla="*/ 0 60000 65536"/>
              <a:gd name="T165" fmla="*/ 0 60000 65536"/>
              <a:gd name="T166" fmla="*/ 0 60000 65536"/>
              <a:gd name="T167" fmla="*/ 0 60000 65536"/>
              <a:gd name="T168" fmla="*/ 0 60000 65536"/>
              <a:gd name="T169" fmla="*/ 0 60000 65536"/>
              <a:gd name="T170" fmla="*/ 0 60000 65536"/>
              <a:gd name="T171" fmla="*/ 0 60000 65536"/>
              <a:gd name="T172" fmla="*/ 0 60000 65536"/>
              <a:gd name="T173" fmla="*/ 0 60000 65536"/>
              <a:gd name="T174" fmla="*/ 0 60000 65536"/>
              <a:gd name="T175" fmla="*/ 0 60000 65536"/>
              <a:gd name="T176" fmla="*/ 0 60000 65536"/>
              <a:gd name="T177" fmla="*/ 0 60000 65536"/>
              <a:gd name="T178" fmla="*/ 0 60000 65536"/>
              <a:gd name="T179" fmla="*/ 0 60000 65536"/>
              <a:gd name="T180" fmla="*/ 0 60000 65536"/>
              <a:gd name="T181" fmla="*/ 0 60000 65536"/>
              <a:gd name="T182" fmla="*/ 0 60000 65536"/>
              <a:gd name="T183" fmla="*/ 0 w 451"/>
              <a:gd name="T184" fmla="*/ 0 h 378"/>
              <a:gd name="T185" fmla="*/ 451 w 451"/>
              <a:gd name="T186" fmla="*/ 378 h 378"/>
            </a:gdLst>
            <a:ahLst/>
            <a:cxnLst>
              <a:cxn ang="T122">
                <a:pos x="T0" y="T1"/>
              </a:cxn>
              <a:cxn ang="T123">
                <a:pos x="T2" y="T3"/>
              </a:cxn>
              <a:cxn ang="T124">
                <a:pos x="T4" y="T5"/>
              </a:cxn>
              <a:cxn ang="T125">
                <a:pos x="T6" y="T7"/>
              </a:cxn>
              <a:cxn ang="T126">
                <a:pos x="T8" y="T9"/>
              </a:cxn>
              <a:cxn ang="T127">
                <a:pos x="T10" y="T11"/>
              </a:cxn>
              <a:cxn ang="T128">
                <a:pos x="T12" y="T13"/>
              </a:cxn>
              <a:cxn ang="T129">
                <a:pos x="T14" y="T15"/>
              </a:cxn>
              <a:cxn ang="T130">
                <a:pos x="T16" y="T17"/>
              </a:cxn>
              <a:cxn ang="T131">
                <a:pos x="T18" y="T19"/>
              </a:cxn>
              <a:cxn ang="T132">
                <a:pos x="T20" y="T21"/>
              </a:cxn>
              <a:cxn ang="T133">
                <a:pos x="T22" y="T23"/>
              </a:cxn>
              <a:cxn ang="T134">
                <a:pos x="T24" y="T25"/>
              </a:cxn>
              <a:cxn ang="T135">
                <a:pos x="T26" y="T27"/>
              </a:cxn>
              <a:cxn ang="T136">
                <a:pos x="T28" y="T29"/>
              </a:cxn>
              <a:cxn ang="T137">
                <a:pos x="T30" y="T31"/>
              </a:cxn>
              <a:cxn ang="T138">
                <a:pos x="T32" y="T33"/>
              </a:cxn>
              <a:cxn ang="T139">
                <a:pos x="T34" y="T35"/>
              </a:cxn>
              <a:cxn ang="T140">
                <a:pos x="T36" y="T37"/>
              </a:cxn>
              <a:cxn ang="T141">
                <a:pos x="T38" y="T39"/>
              </a:cxn>
              <a:cxn ang="T142">
                <a:pos x="T40" y="T41"/>
              </a:cxn>
              <a:cxn ang="T143">
                <a:pos x="T42" y="T43"/>
              </a:cxn>
              <a:cxn ang="T144">
                <a:pos x="T44" y="T45"/>
              </a:cxn>
              <a:cxn ang="T145">
                <a:pos x="T46" y="T47"/>
              </a:cxn>
              <a:cxn ang="T146">
                <a:pos x="T48" y="T49"/>
              </a:cxn>
              <a:cxn ang="T147">
                <a:pos x="T50" y="T51"/>
              </a:cxn>
              <a:cxn ang="T148">
                <a:pos x="T52" y="T53"/>
              </a:cxn>
              <a:cxn ang="T149">
                <a:pos x="T54" y="T55"/>
              </a:cxn>
              <a:cxn ang="T150">
                <a:pos x="T56" y="T57"/>
              </a:cxn>
              <a:cxn ang="T151">
                <a:pos x="T58" y="T59"/>
              </a:cxn>
              <a:cxn ang="T152">
                <a:pos x="T60" y="T61"/>
              </a:cxn>
              <a:cxn ang="T153">
                <a:pos x="T62" y="T63"/>
              </a:cxn>
              <a:cxn ang="T154">
                <a:pos x="T64" y="T65"/>
              </a:cxn>
              <a:cxn ang="T155">
                <a:pos x="T66" y="T67"/>
              </a:cxn>
              <a:cxn ang="T156">
                <a:pos x="T68" y="T69"/>
              </a:cxn>
              <a:cxn ang="T157">
                <a:pos x="T70" y="T71"/>
              </a:cxn>
              <a:cxn ang="T158">
                <a:pos x="T72" y="T73"/>
              </a:cxn>
              <a:cxn ang="T159">
                <a:pos x="T74" y="T75"/>
              </a:cxn>
              <a:cxn ang="T160">
                <a:pos x="T76" y="T77"/>
              </a:cxn>
              <a:cxn ang="T161">
                <a:pos x="T78" y="T79"/>
              </a:cxn>
              <a:cxn ang="T162">
                <a:pos x="T80" y="T81"/>
              </a:cxn>
              <a:cxn ang="T163">
                <a:pos x="T82" y="T83"/>
              </a:cxn>
              <a:cxn ang="T164">
                <a:pos x="T84" y="T85"/>
              </a:cxn>
              <a:cxn ang="T165">
                <a:pos x="T86" y="T87"/>
              </a:cxn>
              <a:cxn ang="T166">
                <a:pos x="T88" y="T89"/>
              </a:cxn>
              <a:cxn ang="T167">
                <a:pos x="T90" y="T91"/>
              </a:cxn>
              <a:cxn ang="T168">
                <a:pos x="T92" y="T93"/>
              </a:cxn>
              <a:cxn ang="T169">
                <a:pos x="T94" y="T95"/>
              </a:cxn>
              <a:cxn ang="T170">
                <a:pos x="T96" y="T97"/>
              </a:cxn>
              <a:cxn ang="T171">
                <a:pos x="T98" y="T99"/>
              </a:cxn>
              <a:cxn ang="T172">
                <a:pos x="T100" y="T101"/>
              </a:cxn>
              <a:cxn ang="T173">
                <a:pos x="T102" y="T103"/>
              </a:cxn>
              <a:cxn ang="T174">
                <a:pos x="T104" y="T105"/>
              </a:cxn>
              <a:cxn ang="T175">
                <a:pos x="T106" y="T107"/>
              </a:cxn>
              <a:cxn ang="T176">
                <a:pos x="T108" y="T109"/>
              </a:cxn>
              <a:cxn ang="T177">
                <a:pos x="T110" y="T111"/>
              </a:cxn>
              <a:cxn ang="T178">
                <a:pos x="T112" y="T113"/>
              </a:cxn>
              <a:cxn ang="T179">
                <a:pos x="T114" y="T115"/>
              </a:cxn>
              <a:cxn ang="T180">
                <a:pos x="T116" y="T117"/>
              </a:cxn>
              <a:cxn ang="T181">
                <a:pos x="T118" y="T119"/>
              </a:cxn>
              <a:cxn ang="T182">
                <a:pos x="T120" y="T121"/>
              </a:cxn>
            </a:cxnLst>
            <a:rect l="T183" t="T184" r="T185" b="T186"/>
            <a:pathLst>
              <a:path w="451" h="378">
                <a:moveTo>
                  <a:pt x="435" y="62"/>
                </a:moveTo>
                <a:lnTo>
                  <a:pt x="447" y="100"/>
                </a:lnTo>
                <a:lnTo>
                  <a:pt x="451" y="139"/>
                </a:lnTo>
                <a:lnTo>
                  <a:pt x="451" y="179"/>
                </a:lnTo>
                <a:lnTo>
                  <a:pt x="449" y="219"/>
                </a:lnTo>
                <a:lnTo>
                  <a:pt x="443" y="260"/>
                </a:lnTo>
                <a:lnTo>
                  <a:pt x="439" y="300"/>
                </a:lnTo>
                <a:lnTo>
                  <a:pt x="435" y="341"/>
                </a:lnTo>
                <a:lnTo>
                  <a:pt x="435" y="378"/>
                </a:lnTo>
                <a:lnTo>
                  <a:pt x="420" y="336"/>
                </a:lnTo>
                <a:lnTo>
                  <a:pt x="416" y="291"/>
                </a:lnTo>
                <a:lnTo>
                  <a:pt x="417" y="245"/>
                </a:lnTo>
                <a:lnTo>
                  <a:pt x="420" y="200"/>
                </a:lnTo>
                <a:lnTo>
                  <a:pt x="421" y="154"/>
                </a:lnTo>
                <a:lnTo>
                  <a:pt x="415" y="111"/>
                </a:lnTo>
                <a:lnTo>
                  <a:pt x="397" y="71"/>
                </a:lnTo>
                <a:lnTo>
                  <a:pt x="364" y="36"/>
                </a:lnTo>
                <a:lnTo>
                  <a:pt x="342" y="36"/>
                </a:lnTo>
                <a:lnTo>
                  <a:pt x="321" y="36"/>
                </a:lnTo>
                <a:lnTo>
                  <a:pt x="298" y="37"/>
                </a:lnTo>
                <a:lnTo>
                  <a:pt x="276" y="39"/>
                </a:lnTo>
                <a:lnTo>
                  <a:pt x="253" y="42"/>
                </a:lnTo>
                <a:lnTo>
                  <a:pt x="231" y="44"/>
                </a:lnTo>
                <a:lnTo>
                  <a:pt x="208" y="47"/>
                </a:lnTo>
                <a:lnTo>
                  <a:pt x="186" y="50"/>
                </a:lnTo>
                <a:lnTo>
                  <a:pt x="165" y="53"/>
                </a:lnTo>
                <a:lnTo>
                  <a:pt x="143" y="55"/>
                </a:lnTo>
                <a:lnTo>
                  <a:pt x="121" y="56"/>
                </a:lnTo>
                <a:lnTo>
                  <a:pt x="99" y="58"/>
                </a:lnTo>
                <a:lnTo>
                  <a:pt x="78" y="58"/>
                </a:lnTo>
                <a:lnTo>
                  <a:pt x="57" y="56"/>
                </a:lnTo>
                <a:lnTo>
                  <a:pt x="36" y="53"/>
                </a:lnTo>
                <a:lnTo>
                  <a:pt x="16" y="50"/>
                </a:lnTo>
                <a:lnTo>
                  <a:pt x="9" y="46"/>
                </a:lnTo>
                <a:lnTo>
                  <a:pt x="4" y="40"/>
                </a:lnTo>
                <a:lnTo>
                  <a:pt x="1" y="33"/>
                </a:lnTo>
                <a:lnTo>
                  <a:pt x="0" y="27"/>
                </a:lnTo>
                <a:lnTo>
                  <a:pt x="23" y="27"/>
                </a:lnTo>
                <a:lnTo>
                  <a:pt x="44" y="25"/>
                </a:lnTo>
                <a:lnTo>
                  <a:pt x="67" y="24"/>
                </a:lnTo>
                <a:lnTo>
                  <a:pt x="89" y="22"/>
                </a:lnTo>
                <a:lnTo>
                  <a:pt x="112" y="20"/>
                </a:lnTo>
                <a:lnTo>
                  <a:pt x="134" y="17"/>
                </a:lnTo>
                <a:lnTo>
                  <a:pt x="157" y="15"/>
                </a:lnTo>
                <a:lnTo>
                  <a:pt x="178" y="13"/>
                </a:lnTo>
                <a:lnTo>
                  <a:pt x="201" y="11"/>
                </a:lnTo>
                <a:lnTo>
                  <a:pt x="223" y="8"/>
                </a:lnTo>
                <a:lnTo>
                  <a:pt x="246" y="6"/>
                </a:lnTo>
                <a:lnTo>
                  <a:pt x="268" y="4"/>
                </a:lnTo>
                <a:lnTo>
                  <a:pt x="291" y="3"/>
                </a:lnTo>
                <a:lnTo>
                  <a:pt x="313" y="1"/>
                </a:lnTo>
                <a:lnTo>
                  <a:pt x="335" y="0"/>
                </a:lnTo>
                <a:lnTo>
                  <a:pt x="357" y="0"/>
                </a:lnTo>
                <a:lnTo>
                  <a:pt x="368" y="6"/>
                </a:lnTo>
                <a:lnTo>
                  <a:pt x="379" y="12"/>
                </a:lnTo>
                <a:lnTo>
                  <a:pt x="390" y="17"/>
                </a:lnTo>
                <a:lnTo>
                  <a:pt x="402" y="24"/>
                </a:lnTo>
                <a:lnTo>
                  <a:pt x="412" y="31"/>
                </a:lnTo>
                <a:lnTo>
                  <a:pt x="421" y="40"/>
                </a:lnTo>
                <a:lnTo>
                  <a:pt x="429" y="51"/>
                </a:lnTo>
                <a:lnTo>
                  <a:pt x="435" y="62"/>
                </a:lnTo>
                <a:close/>
              </a:path>
            </a:pathLst>
          </a:custGeom>
          <a:solidFill>
            <a:srgbClr val="000000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75" name="Freeform 31"/>
          <p:cNvSpPr>
            <a:spLocks/>
          </p:cNvSpPr>
          <p:nvPr/>
        </p:nvSpPr>
        <p:spPr bwMode="auto">
          <a:xfrm>
            <a:off x="8189913" y="552450"/>
            <a:ext cx="474662" cy="998538"/>
          </a:xfrm>
          <a:custGeom>
            <a:avLst/>
            <a:gdLst>
              <a:gd name="T0" fmla="*/ 49742 w 897"/>
              <a:gd name="T1" fmla="*/ 323850 h 1887"/>
              <a:gd name="T2" fmla="*/ 199496 w 897"/>
              <a:gd name="T3" fmla="*/ 309563 h 1887"/>
              <a:gd name="T4" fmla="*/ 381000 w 897"/>
              <a:gd name="T5" fmla="*/ 300038 h 1887"/>
              <a:gd name="T6" fmla="*/ 286808 w 897"/>
              <a:gd name="T7" fmla="*/ 315913 h 1887"/>
              <a:gd name="T8" fmla="*/ 176741 w 897"/>
              <a:gd name="T9" fmla="*/ 332317 h 1887"/>
              <a:gd name="T10" fmla="*/ 100542 w 897"/>
              <a:gd name="T11" fmla="*/ 341842 h 1887"/>
              <a:gd name="T12" fmla="*/ 150812 w 897"/>
              <a:gd name="T13" fmla="*/ 398992 h 1887"/>
              <a:gd name="T14" fmla="*/ 50800 w 897"/>
              <a:gd name="T15" fmla="*/ 363009 h 1887"/>
              <a:gd name="T16" fmla="*/ 198437 w 897"/>
              <a:gd name="T17" fmla="*/ 433917 h 1887"/>
              <a:gd name="T18" fmla="*/ 276754 w 897"/>
              <a:gd name="T19" fmla="*/ 410634 h 1887"/>
              <a:gd name="T20" fmla="*/ 236008 w 897"/>
              <a:gd name="T21" fmla="*/ 353484 h 1887"/>
              <a:gd name="T22" fmla="*/ 241829 w 897"/>
              <a:gd name="T23" fmla="*/ 401109 h 1887"/>
              <a:gd name="T24" fmla="*/ 227012 w 897"/>
              <a:gd name="T25" fmla="*/ 409046 h 1887"/>
              <a:gd name="T26" fmla="*/ 219075 w 897"/>
              <a:gd name="T27" fmla="*/ 348721 h 1887"/>
              <a:gd name="T28" fmla="*/ 279400 w 897"/>
              <a:gd name="T29" fmla="*/ 350309 h 1887"/>
              <a:gd name="T30" fmla="*/ 319616 w 897"/>
              <a:gd name="T31" fmla="*/ 392642 h 1887"/>
              <a:gd name="T32" fmla="*/ 358775 w 897"/>
              <a:gd name="T33" fmla="*/ 421217 h 1887"/>
              <a:gd name="T34" fmla="*/ 444500 w 897"/>
              <a:gd name="T35" fmla="*/ 277813 h 1887"/>
              <a:gd name="T36" fmla="*/ 419100 w 897"/>
              <a:gd name="T37" fmla="*/ 355071 h 1887"/>
              <a:gd name="T38" fmla="*/ 410633 w 897"/>
              <a:gd name="T39" fmla="*/ 483129 h 1887"/>
              <a:gd name="T40" fmla="*/ 366183 w 897"/>
              <a:gd name="T41" fmla="*/ 454025 h 1887"/>
              <a:gd name="T42" fmla="*/ 300566 w 897"/>
              <a:gd name="T43" fmla="*/ 409575 h 1887"/>
              <a:gd name="T44" fmla="*/ 308504 w 897"/>
              <a:gd name="T45" fmla="*/ 482600 h 1887"/>
              <a:gd name="T46" fmla="*/ 384704 w 897"/>
              <a:gd name="T47" fmla="*/ 540809 h 1887"/>
              <a:gd name="T48" fmla="*/ 403754 w 897"/>
              <a:gd name="T49" fmla="*/ 557213 h 1887"/>
              <a:gd name="T50" fmla="*/ 333904 w 897"/>
              <a:gd name="T51" fmla="*/ 542925 h 1887"/>
              <a:gd name="T52" fmla="*/ 243946 w 897"/>
              <a:gd name="T53" fmla="*/ 574146 h 1887"/>
              <a:gd name="T54" fmla="*/ 261937 w 897"/>
              <a:gd name="T55" fmla="*/ 805921 h 1887"/>
              <a:gd name="T56" fmla="*/ 323321 w 897"/>
              <a:gd name="T57" fmla="*/ 848255 h 1887"/>
              <a:gd name="T58" fmla="*/ 364066 w 897"/>
              <a:gd name="T59" fmla="*/ 823913 h 1887"/>
              <a:gd name="T60" fmla="*/ 341841 w 897"/>
              <a:gd name="T61" fmla="*/ 876830 h 1887"/>
              <a:gd name="T62" fmla="*/ 422275 w 897"/>
              <a:gd name="T63" fmla="*/ 883180 h 1887"/>
              <a:gd name="T64" fmla="*/ 445029 w 897"/>
              <a:gd name="T65" fmla="*/ 899584 h 1887"/>
              <a:gd name="T66" fmla="*/ 328612 w 897"/>
              <a:gd name="T67" fmla="*/ 927630 h 1887"/>
              <a:gd name="T68" fmla="*/ 303212 w 897"/>
              <a:gd name="T69" fmla="*/ 978959 h 1887"/>
              <a:gd name="T70" fmla="*/ 386291 w 897"/>
              <a:gd name="T71" fmla="*/ 954088 h 1887"/>
              <a:gd name="T72" fmla="*/ 365654 w 897"/>
              <a:gd name="T73" fmla="*/ 974196 h 1887"/>
              <a:gd name="T74" fmla="*/ 293687 w 897"/>
              <a:gd name="T75" fmla="*/ 998009 h 1887"/>
              <a:gd name="T76" fmla="*/ 286808 w 897"/>
              <a:gd name="T77" fmla="*/ 931334 h 1887"/>
              <a:gd name="T78" fmla="*/ 252412 w 897"/>
              <a:gd name="T79" fmla="*/ 844550 h 1887"/>
              <a:gd name="T80" fmla="*/ 191029 w 897"/>
              <a:gd name="T81" fmla="*/ 859367 h 1887"/>
              <a:gd name="T82" fmla="*/ 185208 w 897"/>
              <a:gd name="T83" fmla="*/ 945092 h 1887"/>
              <a:gd name="T84" fmla="*/ 215900 w 897"/>
              <a:gd name="T85" fmla="*/ 961496 h 1887"/>
              <a:gd name="T86" fmla="*/ 159279 w 897"/>
              <a:gd name="T87" fmla="*/ 946150 h 1887"/>
              <a:gd name="T88" fmla="*/ 219604 w 897"/>
              <a:gd name="T89" fmla="*/ 802217 h 1887"/>
              <a:gd name="T90" fmla="*/ 225954 w 897"/>
              <a:gd name="T91" fmla="*/ 557213 h 1887"/>
              <a:gd name="T92" fmla="*/ 315383 w 897"/>
              <a:gd name="T93" fmla="*/ 530225 h 1887"/>
              <a:gd name="T94" fmla="*/ 269875 w 897"/>
              <a:gd name="T95" fmla="*/ 496888 h 1887"/>
              <a:gd name="T96" fmla="*/ 155046 w 897"/>
              <a:gd name="T97" fmla="*/ 510646 h 1887"/>
              <a:gd name="T98" fmla="*/ 59267 w 897"/>
              <a:gd name="T99" fmla="*/ 529696 h 1887"/>
              <a:gd name="T100" fmla="*/ 16404 w 897"/>
              <a:gd name="T101" fmla="*/ 517525 h 1887"/>
              <a:gd name="T102" fmla="*/ 208491 w 897"/>
              <a:gd name="T103" fmla="*/ 486304 h 1887"/>
              <a:gd name="T104" fmla="*/ 255587 w 897"/>
              <a:gd name="T105" fmla="*/ 445559 h 1887"/>
              <a:gd name="T106" fmla="*/ 15875 w 897"/>
              <a:gd name="T107" fmla="*/ 480484 h 1887"/>
              <a:gd name="T108" fmla="*/ 100542 w 897"/>
              <a:gd name="T109" fmla="*/ 451379 h 1887"/>
              <a:gd name="T110" fmla="*/ 91546 w 897"/>
              <a:gd name="T111" fmla="*/ 418042 h 1887"/>
              <a:gd name="T112" fmla="*/ 32279 w 897"/>
              <a:gd name="T113" fmla="*/ 368300 h 1887"/>
              <a:gd name="T114" fmla="*/ 16404 w 897"/>
              <a:gd name="T115" fmla="*/ 305859 h 1887"/>
              <a:gd name="T116" fmla="*/ 10583 w 897"/>
              <a:gd name="T117" fmla="*/ 1588 h 1887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  <a:gd name="T141" fmla="*/ 0 60000 65536"/>
              <a:gd name="T142" fmla="*/ 0 60000 65536"/>
              <a:gd name="T143" fmla="*/ 0 60000 65536"/>
              <a:gd name="T144" fmla="*/ 0 60000 65536"/>
              <a:gd name="T145" fmla="*/ 0 60000 65536"/>
              <a:gd name="T146" fmla="*/ 0 60000 65536"/>
              <a:gd name="T147" fmla="*/ 0 60000 65536"/>
              <a:gd name="T148" fmla="*/ 0 60000 65536"/>
              <a:gd name="T149" fmla="*/ 0 60000 65536"/>
              <a:gd name="T150" fmla="*/ 0 60000 65536"/>
              <a:gd name="T151" fmla="*/ 0 60000 65536"/>
              <a:gd name="T152" fmla="*/ 0 60000 65536"/>
              <a:gd name="T153" fmla="*/ 0 60000 65536"/>
              <a:gd name="T154" fmla="*/ 0 60000 65536"/>
              <a:gd name="T155" fmla="*/ 0 60000 65536"/>
              <a:gd name="T156" fmla="*/ 0 60000 65536"/>
              <a:gd name="T157" fmla="*/ 0 60000 65536"/>
              <a:gd name="T158" fmla="*/ 0 60000 65536"/>
              <a:gd name="T159" fmla="*/ 0 60000 65536"/>
              <a:gd name="T160" fmla="*/ 0 60000 65536"/>
              <a:gd name="T161" fmla="*/ 0 60000 65536"/>
              <a:gd name="T162" fmla="*/ 0 60000 65536"/>
              <a:gd name="T163" fmla="*/ 0 60000 65536"/>
              <a:gd name="T164" fmla="*/ 0 60000 65536"/>
              <a:gd name="T165" fmla="*/ 0 60000 65536"/>
              <a:gd name="T166" fmla="*/ 0 60000 65536"/>
              <a:gd name="T167" fmla="*/ 0 60000 65536"/>
              <a:gd name="T168" fmla="*/ 0 60000 65536"/>
              <a:gd name="T169" fmla="*/ 0 60000 65536"/>
              <a:gd name="T170" fmla="*/ 0 60000 65536"/>
              <a:gd name="T171" fmla="*/ 0 60000 65536"/>
              <a:gd name="T172" fmla="*/ 0 60000 65536"/>
              <a:gd name="T173" fmla="*/ 0 60000 65536"/>
              <a:gd name="T174" fmla="*/ 0 60000 65536"/>
              <a:gd name="T175" fmla="*/ 0 60000 65536"/>
              <a:gd name="T176" fmla="*/ 0 60000 65536"/>
              <a:gd name="T177" fmla="*/ 0 w 897"/>
              <a:gd name="T178" fmla="*/ 0 h 1887"/>
              <a:gd name="T179" fmla="*/ 897 w 897"/>
              <a:gd name="T180" fmla="*/ 1887 h 1887"/>
            </a:gdLst>
            <a:ahLst/>
            <a:cxnLst>
              <a:cxn ang="T118">
                <a:pos x="T0" y="T1"/>
              </a:cxn>
              <a:cxn ang="T119">
                <a:pos x="T2" y="T3"/>
              </a:cxn>
              <a:cxn ang="T120">
                <a:pos x="T4" y="T5"/>
              </a:cxn>
              <a:cxn ang="T121">
                <a:pos x="T6" y="T7"/>
              </a:cxn>
              <a:cxn ang="T122">
                <a:pos x="T8" y="T9"/>
              </a:cxn>
              <a:cxn ang="T123">
                <a:pos x="T10" y="T11"/>
              </a:cxn>
              <a:cxn ang="T124">
                <a:pos x="T12" y="T13"/>
              </a:cxn>
              <a:cxn ang="T125">
                <a:pos x="T14" y="T15"/>
              </a:cxn>
              <a:cxn ang="T126">
                <a:pos x="T16" y="T17"/>
              </a:cxn>
              <a:cxn ang="T127">
                <a:pos x="T18" y="T19"/>
              </a:cxn>
              <a:cxn ang="T128">
                <a:pos x="T20" y="T21"/>
              </a:cxn>
              <a:cxn ang="T129">
                <a:pos x="T22" y="T23"/>
              </a:cxn>
              <a:cxn ang="T130">
                <a:pos x="T24" y="T25"/>
              </a:cxn>
              <a:cxn ang="T131">
                <a:pos x="T26" y="T27"/>
              </a:cxn>
              <a:cxn ang="T132">
                <a:pos x="T28" y="T29"/>
              </a:cxn>
              <a:cxn ang="T133">
                <a:pos x="T30" y="T31"/>
              </a:cxn>
              <a:cxn ang="T134">
                <a:pos x="T32" y="T33"/>
              </a:cxn>
              <a:cxn ang="T135">
                <a:pos x="T34" y="T35"/>
              </a:cxn>
              <a:cxn ang="T136">
                <a:pos x="T36" y="T37"/>
              </a:cxn>
              <a:cxn ang="T137">
                <a:pos x="T38" y="T39"/>
              </a:cxn>
              <a:cxn ang="T138">
                <a:pos x="T40" y="T41"/>
              </a:cxn>
              <a:cxn ang="T139">
                <a:pos x="T42" y="T43"/>
              </a:cxn>
              <a:cxn ang="T140">
                <a:pos x="T44" y="T45"/>
              </a:cxn>
              <a:cxn ang="T141">
                <a:pos x="T46" y="T47"/>
              </a:cxn>
              <a:cxn ang="T142">
                <a:pos x="T48" y="T49"/>
              </a:cxn>
              <a:cxn ang="T143">
                <a:pos x="T50" y="T51"/>
              </a:cxn>
              <a:cxn ang="T144">
                <a:pos x="T52" y="T53"/>
              </a:cxn>
              <a:cxn ang="T145">
                <a:pos x="T54" y="T55"/>
              </a:cxn>
              <a:cxn ang="T146">
                <a:pos x="T56" y="T57"/>
              </a:cxn>
              <a:cxn ang="T147">
                <a:pos x="T58" y="T59"/>
              </a:cxn>
              <a:cxn ang="T148">
                <a:pos x="T60" y="T61"/>
              </a:cxn>
              <a:cxn ang="T149">
                <a:pos x="T62" y="T63"/>
              </a:cxn>
              <a:cxn ang="T150">
                <a:pos x="T64" y="T65"/>
              </a:cxn>
              <a:cxn ang="T151">
                <a:pos x="T66" y="T67"/>
              </a:cxn>
              <a:cxn ang="T152">
                <a:pos x="T68" y="T69"/>
              </a:cxn>
              <a:cxn ang="T153">
                <a:pos x="T70" y="T71"/>
              </a:cxn>
              <a:cxn ang="T154">
                <a:pos x="T72" y="T73"/>
              </a:cxn>
              <a:cxn ang="T155">
                <a:pos x="T74" y="T75"/>
              </a:cxn>
              <a:cxn ang="T156">
                <a:pos x="T76" y="T77"/>
              </a:cxn>
              <a:cxn ang="T157">
                <a:pos x="T78" y="T79"/>
              </a:cxn>
              <a:cxn ang="T158">
                <a:pos x="T80" y="T81"/>
              </a:cxn>
              <a:cxn ang="T159">
                <a:pos x="T82" y="T83"/>
              </a:cxn>
              <a:cxn ang="T160">
                <a:pos x="T84" y="T85"/>
              </a:cxn>
              <a:cxn ang="T161">
                <a:pos x="T86" y="T87"/>
              </a:cxn>
              <a:cxn ang="T162">
                <a:pos x="T88" y="T89"/>
              </a:cxn>
              <a:cxn ang="T163">
                <a:pos x="T90" y="T91"/>
              </a:cxn>
              <a:cxn ang="T164">
                <a:pos x="T92" y="T93"/>
              </a:cxn>
              <a:cxn ang="T165">
                <a:pos x="T94" y="T95"/>
              </a:cxn>
              <a:cxn ang="T166">
                <a:pos x="T96" y="T97"/>
              </a:cxn>
              <a:cxn ang="T167">
                <a:pos x="T98" y="T99"/>
              </a:cxn>
              <a:cxn ang="T168">
                <a:pos x="T100" y="T101"/>
              </a:cxn>
              <a:cxn ang="T169">
                <a:pos x="T102" y="T103"/>
              </a:cxn>
              <a:cxn ang="T170">
                <a:pos x="T104" y="T105"/>
              </a:cxn>
              <a:cxn ang="T171">
                <a:pos x="T106" y="T107"/>
              </a:cxn>
              <a:cxn ang="T172">
                <a:pos x="T108" y="T109"/>
              </a:cxn>
              <a:cxn ang="T173">
                <a:pos x="T110" y="T111"/>
              </a:cxn>
              <a:cxn ang="T174">
                <a:pos x="T112" y="T113"/>
              </a:cxn>
              <a:cxn ang="T175">
                <a:pos x="T114" y="T115"/>
              </a:cxn>
              <a:cxn ang="T176">
                <a:pos x="T116" y="T117"/>
              </a:cxn>
            </a:cxnLst>
            <a:rect l="T177" t="T178" r="T179" b="T180"/>
            <a:pathLst>
              <a:path w="897" h="1887">
                <a:moveTo>
                  <a:pt x="44" y="26"/>
                </a:moveTo>
                <a:lnTo>
                  <a:pt x="38" y="110"/>
                </a:lnTo>
                <a:lnTo>
                  <a:pt x="37" y="196"/>
                </a:lnTo>
                <a:lnTo>
                  <a:pt x="38" y="283"/>
                </a:lnTo>
                <a:lnTo>
                  <a:pt x="41" y="371"/>
                </a:lnTo>
                <a:lnTo>
                  <a:pt x="48" y="428"/>
                </a:lnTo>
                <a:lnTo>
                  <a:pt x="56" y="488"/>
                </a:lnTo>
                <a:lnTo>
                  <a:pt x="63" y="548"/>
                </a:lnTo>
                <a:lnTo>
                  <a:pt x="70" y="605"/>
                </a:lnTo>
                <a:lnTo>
                  <a:pt x="77" y="608"/>
                </a:lnTo>
                <a:lnTo>
                  <a:pt x="85" y="611"/>
                </a:lnTo>
                <a:lnTo>
                  <a:pt x="94" y="612"/>
                </a:lnTo>
                <a:lnTo>
                  <a:pt x="102" y="613"/>
                </a:lnTo>
                <a:lnTo>
                  <a:pt x="110" y="614"/>
                </a:lnTo>
                <a:lnTo>
                  <a:pt x="117" y="616"/>
                </a:lnTo>
                <a:lnTo>
                  <a:pt x="124" y="621"/>
                </a:lnTo>
                <a:lnTo>
                  <a:pt x="130" y="629"/>
                </a:lnTo>
                <a:lnTo>
                  <a:pt x="166" y="612"/>
                </a:lnTo>
                <a:lnTo>
                  <a:pt x="202" y="608"/>
                </a:lnTo>
                <a:lnTo>
                  <a:pt x="236" y="605"/>
                </a:lnTo>
                <a:lnTo>
                  <a:pt x="272" y="600"/>
                </a:lnTo>
                <a:lnTo>
                  <a:pt x="306" y="596"/>
                </a:lnTo>
                <a:lnTo>
                  <a:pt x="342" y="590"/>
                </a:lnTo>
                <a:lnTo>
                  <a:pt x="377" y="585"/>
                </a:lnTo>
                <a:lnTo>
                  <a:pt x="411" y="580"/>
                </a:lnTo>
                <a:lnTo>
                  <a:pt x="447" y="575"/>
                </a:lnTo>
                <a:lnTo>
                  <a:pt x="483" y="569"/>
                </a:lnTo>
                <a:lnTo>
                  <a:pt x="517" y="565"/>
                </a:lnTo>
                <a:lnTo>
                  <a:pt x="552" y="561"/>
                </a:lnTo>
                <a:lnTo>
                  <a:pt x="589" y="558"/>
                </a:lnTo>
                <a:lnTo>
                  <a:pt x="625" y="554"/>
                </a:lnTo>
                <a:lnTo>
                  <a:pt x="660" y="553"/>
                </a:lnTo>
                <a:lnTo>
                  <a:pt x="697" y="552"/>
                </a:lnTo>
                <a:lnTo>
                  <a:pt x="733" y="552"/>
                </a:lnTo>
                <a:lnTo>
                  <a:pt x="728" y="561"/>
                </a:lnTo>
                <a:lnTo>
                  <a:pt x="720" y="567"/>
                </a:lnTo>
                <a:lnTo>
                  <a:pt x="711" y="569"/>
                </a:lnTo>
                <a:lnTo>
                  <a:pt x="699" y="572"/>
                </a:lnTo>
                <a:lnTo>
                  <a:pt x="686" y="572"/>
                </a:lnTo>
                <a:lnTo>
                  <a:pt x="674" y="572"/>
                </a:lnTo>
                <a:lnTo>
                  <a:pt x="662" y="573"/>
                </a:lnTo>
                <a:lnTo>
                  <a:pt x="651" y="575"/>
                </a:lnTo>
                <a:lnTo>
                  <a:pt x="633" y="580"/>
                </a:lnTo>
                <a:lnTo>
                  <a:pt x="615" y="584"/>
                </a:lnTo>
                <a:lnTo>
                  <a:pt x="597" y="588"/>
                </a:lnTo>
                <a:lnTo>
                  <a:pt x="579" y="591"/>
                </a:lnTo>
                <a:lnTo>
                  <a:pt x="560" y="594"/>
                </a:lnTo>
                <a:lnTo>
                  <a:pt x="542" y="597"/>
                </a:lnTo>
                <a:lnTo>
                  <a:pt x="524" y="600"/>
                </a:lnTo>
                <a:lnTo>
                  <a:pt x="505" y="603"/>
                </a:lnTo>
                <a:lnTo>
                  <a:pt x="487" y="605"/>
                </a:lnTo>
                <a:lnTo>
                  <a:pt x="469" y="608"/>
                </a:lnTo>
                <a:lnTo>
                  <a:pt x="450" y="611"/>
                </a:lnTo>
                <a:lnTo>
                  <a:pt x="432" y="613"/>
                </a:lnTo>
                <a:lnTo>
                  <a:pt x="413" y="615"/>
                </a:lnTo>
                <a:lnTo>
                  <a:pt x="394" y="619"/>
                </a:lnTo>
                <a:lnTo>
                  <a:pt x="375" y="621"/>
                </a:lnTo>
                <a:lnTo>
                  <a:pt x="356" y="624"/>
                </a:lnTo>
                <a:lnTo>
                  <a:pt x="345" y="627"/>
                </a:lnTo>
                <a:lnTo>
                  <a:pt x="334" y="628"/>
                </a:lnTo>
                <a:lnTo>
                  <a:pt x="322" y="629"/>
                </a:lnTo>
                <a:lnTo>
                  <a:pt x="311" y="630"/>
                </a:lnTo>
                <a:lnTo>
                  <a:pt x="298" y="631"/>
                </a:lnTo>
                <a:lnTo>
                  <a:pt x="287" y="632"/>
                </a:lnTo>
                <a:lnTo>
                  <a:pt x="274" y="633"/>
                </a:lnTo>
                <a:lnTo>
                  <a:pt x="262" y="633"/>
                </a:lnTo>
                <a:lnTo>
                  <a:pt x="250" y="636"/>
                </a:lnTo>
                <a:lnTo>
                  <a:pt x="237" y="637"/>
                </a:lnTo>
                <a:lnTo>
                  <a:pt x="226" y="638"/>
                </a:lnTo>
                <a:lnTo>
                  <a:pt x="214" y="640"/>
                </a:lnTo>
                <a:lnTo>
                  <a:pt x="202" y="644"/>
                </a:lnTo>
                <a:lnTo>
                  <a:pt x="190" y="646"/>
                </a:lnTo>
                <a:lnTo>
                  <a:pt x="180" y="649"/>
                </a:lnTo>
                <a:lnTo>
                  <a:pt x="169" y="654"/>
                </a:lnTo>
                <a:lnTo>
                  <a:pt x="187" y="667"/>
                </a:lnTo>
                <a:lnTo>
                  <a:pt x="209" y="677"/>
                </a:lnTo>
                <a:lnTo>
                  <a:pt x="230" y="687"/>
                </a:lnTo>
                <a:lnTo>
                  <a:pt x="252" y="698"/>
                </a:lnTo>
                <a:lnTo>
                  <a:pt x="272" y="709"/>
                </a:lnTo>
                <a:lnTo>
                  <a:pt x="289" y="725"/>
                </a:lnTo>
                <a:lnTo>
                  <a:pt x="301" y="745"/>
                </a:lnTo>
                <a:lnTo>
                  <a:pt x="307" y="770"/>
                </a:lnTo>
                <a:lnTo>
                  <a:pt x="305" y="772"/>
                </a:lnTo>
                <a:lnTo>
                  <a:pt x="285" y="754"/>
                </a:lnTo>
                <a:lnTo>
                  <a:pt x="264" y="739"/>
                </a:lnTo>
                <a:lnTo>
                  <a:pt x="241" y="725"/>
                </a:lnTo>
                <a:lnTo>
                  <a:pt x="218" y="712"/>
                </a:lnTo>
                <a:lnTo>
                  <a:pt x="194" y="701"/>
                </a:lnTo>
                <a:lnTo>
                  <a:pt x="170" y="688"/>
                </a:lnTo>
                <a:lnTo>
                  <a:pt x="146" y="676"/>
                </a:lnTo>
                <a:lnTo>
                  <a:pt x="124" y="661"/>
                </a:lnTo>
                <a:lnTo>
                  <a:pt x="117" y="663"/>
                </a:lnTo>
                <a:lnTo>
                  <a:pt x="110" y="668"/>
                </a:lnTo>
                <a:lnTo>
                  <a:pt x="105" y="672"/>
                </a:lnTo>
                <a:lnTo>
                  <a:pt x="101" y="679"/>
                </a:lnTo>
                <a:lnTo>
                  <a:pt x="96" y="686"/>
                </a:lnTo>
                <a:lnTo>
                  <a:pt x="93" y="693"/>
                </a:lnTo>
                <a:lnTo>
                  <a:pt x="91" y="700"/>
                </a:lnTo>
                <a:lnTo>
                  <a:pt x="87" y="707"/>
                </a:lnTo>
                <a:lnTo>
                  <a:pt x="87" y="721"/>
                </a:lnTo>
                <a:lnTo>
                  <a:pt x="277" y="812"/>
                </a:lnTo>
                <a:lnTo>
                  <a:pt x="293" y="835"/>
                </a:lnTo>
                <a:lnTo>
                  <a:pt x="307" y="833"/>
                </a:lnTo>
                <a:lnTo>
                  <a:pt x="321" y="831"/>
                </a:lnTo>
                <a:lnTo>
                  <a:pt x="335" y="828"/>
                </a:lnTo>
                <a:lnTo>
                  <a:pt x="347" y="826"/>
                </a:lnTo>
                <a:lnTo>
                  <a:pt x="361" y="824"/>
                </a:lnTo>
                <a:lnTo>
                  <a:pt x="375" y="820"/>
                </a:lnTo>
                <a:lnTo>
                  <a:pt x="389" y="818"/>
                </a:lnTo>
                <a:lnTo>
                  <a:pt x="402" y="816"/>
                </a:lnTo>
                <a:lnTo>
                  <a:pt x="415" y="812"/>
                </a:lnTo>
                <a:lnTo>
                  <a:pt x="429" y="810"/>
                </a:lnTo>
                <a:lnTo>
                  <a:pt x="441" y="809"/>
                </a:lnTo>
                <a:lnTo>
                  <a:pt x="455" y="806"/>
                </a:lnTo>
                <a:lnTo>
                  <a:pt x="468" y="805"/>
                </a:lnTo>
                <a:lnTo>
                  <a:pt x="481" y="804"/>
                </a:lnTo>
                <a:lnTo>
                  <a:pt x="494" y="803"/>
                </a:lnTo>
                <a:lnTo>
                  <a:pt x="507" y="803"/>
                </a:lnTo>
                <a:lnTo>
                  <a:pt x="512" y="788"/>
                </a:lnTo>
                <a:lnTo>
                  <a:pt x="523" y="776"/>
                </a:lnTo>
                <a:lnTo>
                  <a:pt x="534" y="763"/>
                </a:lnTo>
                <a:lnTo>
                  <a:pt x="544" y="751"/>
                </a:lnTo>
                <a:lnTo>
                  <a:pt x="552" y="739"/>
                </a:lnTo>
                <a:lnTo>
                  <a:pt x="556" y="726"/>
                </a:lnTo>
                <a:lnTo>
                  <a:pt x="554" y="711"/>
                </a:lnTo>
                <a:lnTo>
                  <a:pt x="543" y="694"/>
                </a:lnTo>
                <a:lnTo>
                  <a:pt x="527" y="700"/>
                </a:lnTo>
                <a:lnTo>
                  <a:pt x="511" y="696"/>
                </a:lnTo>
                <a:lnTo>
                  <a:pt x="494" y="687"/>
                </a:lnTo>
                <a:lnTo>
                  <a:pt x="478" y="677"/>
                </a:lnTo>
                <a:lnTo>
                  <a:pt x="462" y="669"/>
                </a:lnTo>
                <a:lnTo>
                  <a:pt x="446" y="668"/>
                </a:lnTo>
                <a:lnTo>
                  <a:pt x="432" y="676"/>
                </a:lnTo>
                <a:lnTo>
                  <a:pt x="418" y="698"/>
                </a:lnTo>
                <a:lnTo>
                  <a:pt x="415" y="707"/>
                </a:lnTo>
                <a:lnTo>
                  <a:pt x="414" y="716"/>
                </a:lnTo>
                <a:lnTo>
                  <a:pt x="414" y="724"/>
                </a:lnTo>
                <a:lnTo>
                  <a:pt x="417" y="732"/>
                </a:lnTo>
                <a:lnTo>
                  <a:pt x="422" y="740"/>
                </a:lnTo>
                <a:lnTo>
                  <a:pt x="427" y="746"/>
                </a:lnTo>
                <a:lnTo>
                  <a:pt x="436" y="750"/>
                </a:lnTo>
                <a:lnTo>
                  <a:pt x="445" y="754"/>
                </a:lnTo>
                <a:lnTo>
                  <a:pt x="450" y="756"/>
                </a:lnTo>
                <a:lnTo>
                  <a:pt x="457" y="758"/>
                </a:lnTo>
                <a:lnTo>
                  <a:pt x="464" y="761"/>
                </a:lnTo>
                <a:lnTo>
                  <a:pt x="471" y="764"/>
                </a:lnTo>
                <a:lnTo>
                  <a:pt x="477" y="767"/>
                </a:lnTo>
                <a:lnTo>
                  <a:pt x="483" y="773"/>
                </a:lnTo>
                <a:lnTo>
                  <a:pt x="486" y="779"/>
                </a:lnTo>
                <a:lnTo>
                  <a:pt x="489" y="786"/>
                </a:lnTo>
                <a:lnTo>
                  <a:pt x="480" y="789"/>
                </a:lnTo>
                <a:lnTo>
                  <a:pt x="470" y="789"/>
                </a:lnTo>
                <a:lnTo>
                  <a:pt x="460" y="787"/>
                </a:lnTo>
                <a:lnTo>
                  <a:pt x="449" y="782"/>
                </a:lnTo>
                <a:lnTo>
                  <a:pt x="439" y="778"/>
                </a:lnTo>
                <a:lnTo>
                  <a:pt x="429" y="773"/>
                </a:lnTo>
                <a:lnTo>
                  <a:pt x="418" y="769"/>
                </a:lnTo>
                <a:lnTo>
                  <a:pt x="408" y="765"/>
                </a:lnTo>
                <a:lnTo>
                  <a:pt x="400" y="761"/>
                </a:lnTo>
                <a:lnTo>
                  <a:pt x="394" y="755"/>
                </a:lnTo>
                <a:lnTo>
                  <a:pt x="387" y="749"/>
                </a:lnTo>
                <a:lnTo>
                  <a:pt x="383" y="740"/>
                </a:lnTo>
                <a:lnTo>
                  <a:pt x="385" y="725"/>
                </a:lnTo>
                <a:lnTo>
                  <a:pt x="389" y="710"/>
                </a:lnTo>
                <a:lnTo>
                  <a:pt x="392" y="696"/>
                </a:lnTo>
                <a:lnTo>
                  <a:pt x="399" y="684"/>
                </a:lnTo>
                <a:lnTo>
                  <a:pt x="406" y="671"/>
                </a:lnTo>
                <a:lnTo>
                  <a:pt x="414" y="659"/>
                </a:lnTo>
                <a:lnTo>
                  <a:pt x="423" y="648"/>
                </a:lnTo>
                <a:lnTo>
                  <a:pt x="434" y="638"/>
                </a:lnTo>
                <a:lnTo>
                  <a:pt x="447" y="638"/>
                </a:lnTo>
                <a:lnTo>
                  <a:pt x="458" y="640"/>
                </a:lnTo>
                <a:lnTo>
                  <a:pt x="469" y="645"/>
                </a:lnTo>
                <a:lnTo>
                  <a:pt x="479" y="651"/>
                </a:lnTo>
                <a:lnTo>
                  <a:pt x="488" y="656"/>
                </a:lnTo>
                <a:lnTo>
                  <a:pt x="499" y="662"/>
                </a:lnTo>
                <a:lnTo>
                  <a:pt x="509" y="668"/>
                </a:lnTo>
                <a:lnTo>
                  <a:pt x="520" y="671"/>
                </a:lnTo>
                <a:lnTo>
                  <a:pt x="524" y="666"/>
                </a:lnTo>
                <a:lnTo>
                  <a:pt x="528" y="662"/>
                </a:lnTo>
                <a:lnTo>
                  <a:pt x="533" y="661"/>
                </a:lnTo>
                <a:lnTo>
                  <a:pt x="540" y="662"/>
                </a:lnTo>
                <a:lnTo>
                  <a:pt x="546" y="664"/>
                </a:lnTo>
                <a:lnTo>
                  <a:pt x="551" y="666"/>
                </a:lnTo>
                <a:lnTo>
                  <a:pt x="557" y="666"/>
                </a:lnTo>
                <a:lnTo>
                  <a:pt x="563" y="664"/>
                </a:lnTo>
                <a:lnTo>
                  <a:pt x="565" y="685"/>
                </a:lnTo>
                <a:lnTo>
                  <a:pt x="568" y="707"/>
                </a:lnTo>
                <a:lnTo>
                  <a:pt x="576" y="727"/>
                </a:lnTo>
                <a:lnTo>
                  <a:pt x="593" y="740"/>
                </a:lnTo>
                <a:lnTo>
                  <a:pt x="599" y="740"/>
                </a:lnTo>
                <a:lnTo>
                  <a:pt x="604" y="742"/>
                </a:lnTo>
                <a:lnTo>
                  <a:pt x="607" y="746"/>
                </a:lnTo>
                <a:lnTo>
                  <a:pt x="611" y="750"/>
                </a:lnTo>
                <a:lnTo>
                  <a:pt x="614" y="755"/>
                </a:lnTo>
                <a:lnTo>
                  <a:pt x="618" y="759"/>
                </a:lnTo>
                <a:lnTo>
                  <a:pt x="622" y="762"/>
                </a:lnTo>
                <a:lnTo>
                  <a:pt x="628" y="763"/>
                </a:lnTo>
                <a:lnTo>
                  <a:pt x="636" y="767"/>
                </a:lnTo>
                <a:lnTo>
                  <a:pt x="645" y="772"/>
                </a:lnTo>
                <a:lnTo>
                  <a:pt x="653" y="777"/>
                </a:lnTo>
                <a:lnTo>
                  <a:pt x="662" y="782"/>
                </a:lnTo>
                <a:lnTo>
                  <a:pt x="670" y="789"/>
                </a:lnTo>
                <a:lnTo>
                  <a:pt x="678" y="796"/>
                </a:lnTo>
                <a:lnTo>
                  <a:pt x="685" y="803"/>
                </a:lnTo>
                <a:lnTo>
                  <a:pt x="693" y="810"/>
                </a:lnTo>
                <a:lnTo>
                  <a:pt x="703" y="767"/>
                </a:lnTo>
                <a:lnTo>
                  <a:pt x="712" y="725"/>
                </a:lnTo>
                <a:lnTo>
                  <a:pt x="722" y="683"/>
                </a:lnTo>
                <a:lnTo>
                  <a:pt x="736" y="641"/>
                </a:lnTo>
                <a:lnTo>
                  <a:pt x="753" y="603"/>
                </a:lnTo>
                <a:lnTo>
                  <a:pt x="776" y="567"/>
                </a:lnTo>
                <a:lnTo>
                  <a:pt x="806" y="536"/>
                </a:lnTo>
                <a:lnTo>
                  <a:pt x="842" y="510"/>
                </a:lnTo>
                <a:lnTo>
                  <a:pt x="839" y="518"/>
                </a:lnTo>
                <a:lnTo>
                  <a:pt x="840" y="525"/>
                </a:lnTo>
                <a:lnTo>
                  <a:pt x="843" y="531"/>
                </a:lnTo>
                <a:lnTo>
                  <a:pt x="848" y="537"/>
                </a:lnTo>
                <a:lnTo>
                  <a:pt x="851" y="544"/>
                </a:lnTo>
                <a:lnTo>
                  <a:pt x="853" y="550"/>
                </a:lnTo>
                <a:lnTo>
                  <a:pt x="848" y="557"/>
                </a:lnTo>
                <a:lnTo>
                  <a:pt x="839" y="562"/>
                </a:lnTo>
                <a:lnTo>
                  <a:pt x="842" y="566"/>
                </a:lnTo>
                <a:lnTo>
                  <a:pt x="831" y="585"/>
                </a:lnTo>
                <a:lnTo>
                  <a:pt x="821" y="606"/>
                </a:lnTo>
                <a:lnTo>
                  <a:pt x="811" y="627"/>
                </a:lnTo>
                <a:lnTo>
                  <a:pt x="801" y="649"/>
                </a:lnTo>
                <a:lnTo>
                  <a:pt x="792" y="671"/>
                </a:lnTo>
                <a:lnTo>
                  <a:pt x="780" y="694"/>
                </a:lnTo>
                <a:lnTo>
                  <a:pt x="769" y="716"/>
                </a:lnTo>
                <a:lnTo>
                  <a:pt x="756" y="737"/>
                </a:lnTo>
                <a:lnTo>
                  <a:pt x="753" y="756"/>
                </a:lnTo>
                <a:lnTo>
                  <a:pt x="751" y="779"/>
                </a:lnTo>
                <a:lnTo>
                  <a:pt x="750" y="802"/>
                </a:lnTo>
                <a:lnTo>
                  <a:pt x="750" y="825"/>
                </a:lnTo>
                <a:lnTo>
                  <a:pt x="752" y="848"/>
                </a:lnTo>
                <a:lnTo>
                  <a:pt x="758" y="869"/>
                </a:lnTo>
                <a:lnTo>
                  <a:pt x="767" y="890"/>
                </a:lnTo>
                <a:lnTo>
                  <a:pt x="780" y="908"/>
                </a:lnTo>
                <a:lnTo>
                  <a:pt x="776" y="913"/>
                </a:lnTo>
                <a:lnTo>
                  <a:pt x="770" y="916"/>
                </a:lnTo>
                <a:lnTo>
                  <a:pt x="766" y="918"/>
                </a:lnTo>
                <a:lnTo>
                  <a:pt x="761" y="919"/>
                </a:lnTo>
                <a:lnTo>
                  <a:pt x="755" y="918"/>
                </a:lnTo>
                <a:lnTo>
                  <a:pt x="751" y="916"/>
                </a:lnTo>
                <a:lnTo>
                  <a:pt x="745" y="914"/>
                </a:lnTo>
                <a:lnTo>
                  <a:pt x="740" y="911"/>
                </a:lnTo>
                <a:lnTo>
                  <a:pt x="735" y="896"/>
                </a:lnTo>
                <a:lnTo>
                  <a:pt x="727" y="884"/>
                </a:lnTo>
                <a:lnTo>
                  <a:pt x="716" y="875"/>
                </a:lnTo>
                <a:lnTo>
                  <a:pt x="705" y="866"/>
                </a:lnTo>
                <a:lnTo>
                  <a:pt x="692" y="858"/>
                </a:lnTo>
                <a:lnTo>
                  <a:pt x="680" y="849"/>
                </a:lnTo>
                <a:lnTo>
                  <a:pt x="668" y="839"/>
                </a:lnTo>
                <a:lnTo>
                  <a:pt x="658" y="826"/>
                </a:lnTo>
                <a:lnTo>
                  <a:pt x="649" y="816"/>
                </a:lnTo>
                <a:lnTo>
                  <a:pt x="639" y="808"/>
                </a:lnTo>
                <a:lnTo>
                  <a:pt x="630" y="801"/>
                </a:lnTo>
                <a:lnTo>
                  <a:pt x="620" y="794"/>
                </a:lnTo>
                <a:lnTo>
                  <a:pt x="609" y="788"/>
                </a:lnTo>
                <a:lnTo>
                  <a:pt x="598" y="781"/>
                </a:lnTo>
                <a:lnTo>
                  <a:pt x="589" y="774"/>
                </a:lnTo>
                <a:lnTo>
                  <a:pt x="579" y="765"/>
                </a:lnTo>
                <a:lnTo>
                  <a:pt x="568" y="774"/>
                </a:lnTo>
                <a:lnTo>
                  <a:pt x="560" y="785"/>
                </a:lnTo>
                <a:lnTo>
                  <a:pt x="555" y="796"/>
                </a:lnTo>
                <a:lnTo>
                  <a:pt x="549" y="806"/>
                </a:lnTo>
                <a:lnTo>
                  <a:pt x="544" y="818"/>
                </a:lnTo>
                <a:lnTo>
                  <a:pt x="541" y="831"/>
                </a:lnTo>
                <a:lnTo>
                  <a:pt x="538" y="842"/>
                </a:lnTo>
                <a:lnTo>
                  <a:pt x="534" y="855"/>
                </a:lnTo>
                <a:lnTo>
                  <a:pt x="542" y="866"/>
                </a:lnTo>
                <a:lnTo>
                  <a:pt x="552" y="877"/>
                </a:lnTo>
                <a:lnTo>
                  <a:pt x="562" y="889"/>
                </a:lnTo>
                <a:lnTo>
                  <a:pt x="572" y="900"/>
                </a:lnTo>
                <a:lnTo>
                  <a:pt x="583" y="912"/>
                </a:lnTo>
                <a:lnTo>
                  <a:pt x="595" y="922"/>
                </a:lnTo>
                <a:lnTo>
                  <a:pt x="606" y="932"/>
                </a:lnTo>
                <a:lnTo>
                  <a:pt x="619" y="943"/>
                </a:lnTo>
                <a:lnTo>
                  <a:pt x="631" y="953"/>
                </a:lnTo>
                <a:lnTo>
                  <a:pt x="644" y="963"/>
                </a:lnTo>
                <a:lnTo>
                  <a:pt x="657" y="974"/>
                </a:lnTo>
                <a:lnTo>
                  <a:pt x="669" y="983"/>
                </a:lnTo>
                <a:lnTo>
                  <a:pt x="682" y="992"/>
                </a:lnTo>
                <a:lnTo>
                  <a:pt x="695" y="1001"/>
                </a:lnTo>
                <a:lnTo>
                  <a:pt x="707" y="1010"/>
                </a:lnTo>
                <a:lnTo>
                  <a:pt x="720" y="1020"/>
                </a:lnTo>
                <a:lnTo>
                  <a:pt x="727" y="1022"/>
                </a:lnTo>
                <a:lnTo>
                  <a:pt x="735" y="1025"/>
                </a:lnTo>
                <a:lnTo>
                  <a:pt x="741" y="1026"/>
                </a:lnTo>
                <a:lnTo>
                  <a:pt x="750" y="1028"/>
                </a:lnTo>
                <a:lnTo>
                  <a:pt x="758" y="1029"/>
                </a:lnTo>
                <a:lnTo>
                  <a:pt x="766" y="1029"/>
                </a:lnTo>
                <a:lnTo>
                  <a:pt x="772" y="1028"/>
                </a:lnTo>
                <a:lnTo>
                  <a:pt x="780" y="1025"/>
                </a:lnTo>
                <a:lnTo>
                  <a:pt x="780" y="1033"/>
                </a:lnTo>
                <a:lnTo>
                  <a:pt x="778" y="1040"/>
                </a:lnTo>
                <a:lnTo>
                  <a:pt x="774" y="1045"/>
                </a:lnTo>
                <a:lnTo>
                  <a:pt x="769" y="1049"/>
                </a:lnTo>
                <a:lnTo>
                  <a:pt x="763" y="1053"/>
                </a:lnTo>
                <a:lnTo>
                  <a:pt x="756" y="1055"/>
                </a:lnTo>
                <a:lnTo>
                  <a:pt x="750" y="1056"/>
                </a:lnTo>
                <a:lnTo>
                  <a:pt x="743" y="1057"/>
                </a:lnTo>
                <a:lnTo>
                  <a:pt x="730" y="1055"/>
                </a:lnTo>
                <a:lnTo>
                  <a:pt x="716" y="1050"/>
                </a:lnTo>
                <a:lnTo>
                  <a:pt x="704" y="1046"/>
                </a:lnTo>
                <a:lnTo>
                  <a:pt x="692" y="1040"/>
                </a:lnTo>
                <a:lnTo>
                  <a:pt x="681" y="1033"/>
                </a:lnTo>
                <a:lnTo>
                  <a:pt x="669" y="1028"/>
                </a:lnTo>
                <a:lnTo>
                  <a:pt x="659" y="1020"/>
                </a:lnTo>
                <a:lnTo>
                  <a:pt x="649" y="1013"/>
                </a:lnTo>
                <a:lnTo>
                  <a:pt x="631" y="1026"/>
                </a:lnTo>
                <a:lnTo>
                  <a:pt x="613" y="1036"/>
                </a:lnTo>
                <a:lnTo>
                  <a:pt x="594" y="1044"/>
                </a:lnTo>
                <a:lnTo>
                  <a:pt x="573" y="1048"/>
                </a:lnTo>
                <a:lnTo>
                  <a:pt x="552" y="1054"/>
                </a:lnTo>
                <a:lnTo>
                  <a:pt x="532" y="1059"/>
                </a:lnTo>
                <a:lnTo>
                  <a:pt x="510" y="1064"/>
                </a:lnTo>
                <a:lnTo>
                  <a:pt x="489" y="1071"/>
                </a:lnTo>
                <a:lnTo>
                  <a:pt x="484" y="1073"/>
                </a:lnTo>
                <a:lnTo>
                  <a:pt x="478" y="1076"/>
                </a:lnTo>
                <a:lnTo>
                  <a:pt x="472" y="1078"/>
                </a:lnTo>
                <a:lnTo>
                  <a:pt x="466" y="1081"/>
                </a:lnTo>
                <a:lnTo>
                  <a:pt x="461" y="1085"/>
                </a:lnTo>
                <a:lnTo>
                  <a:pt x="455" y="1088"/>
                </a:lnTo>
                <a:lnTo>
                  <a:pt x="450" y="1093"/>
                </a:lnTo>
                <a:lnTo>
                  <a:pt x="445" y="1097"/>
                </a:lnTo>
                <a:lnTo>
                  <a:pt x="436" y="1152"/>
                </a:lnTo>
                <a:lnTo>
                  <a:pt x="431" y="1206"/>
                </a:lnTo>
                <a:lnTo>
                  <a:pt x="432" y="1259"/>
                </a:lnTo>
                <a:lnTo>
                  <a:pt x="438" y="1312"/>
                </a:lnTo>
                <a:lnTo>
                  <a:pt x="447" y="1363"/>
                </a:lnTo>
                <a:lnTo>
                  <a:pt x="461" y="1414"/>
                </a:lnTo>
                <a:lnTo>
                  <a:pt x="476" y="1463"/>
                </a:lnTo>
                <a:lnTo>
                  <a:pt x="494" y="1511"/>
                </a:lnTo>
                <a:lnTo>
                  <a:pt x="495" y="1523"/>
                </a:lnTo>
                <a:lnTo>
                  <a:pt x="496" y="1535"/>
                </a:lnTo>
                <a:lnTo>
                  <a:pt x="497" y="1549"/>
                </a:lnTo>
                <a:lnTo>
                  <a:pt x="500" y="1560"/>
                </a:lnTo>
                <a:lnTo>
                  <a:pt x="504" y="1572"/>
                </a:lnTo>
                <a:lnTo>
                  <a:pt x="511" y="1582"/>
                </a:lnTo>
                <a:lnTo>
                  <a:pt x="520" y="1589"/>
                </a:lnTo>
                <a:lnTo>
                  <a:pt x="534" y="1594"/>
                </a:lnTo>
                <a:lnTo>
                  <a:pt x="549" y="1592"/>
                </a:lnTo>
                <a:lnTo>
                  <a:pt x="564" y="1594"/>
                </a:lnTo>
                <a:lnTo>
                  <a:pt x="580" y="1596"/>
                </a:lnTo>
                <a:lnTo>
                  <a:pt x="595" y="1599"/>
                </a:lnTo>
                <a:lnTo>
                  <a:pt x="611" y="1603"/>
                </a:lnTo>
                <a:lnTo>
                  <a:pt x="626" y="1605"/>
                </a:lnTo>
                <a:lnTo>
                  <a:pt x="642" y="1608"/>
                </a:lnTo>
                <a:lnTo>
                  <a:pt x="658" y="1610"/>
                </a:lnTo>
                <a:lnTo>
                  <a:pt x="665" y="1600"/>
                </a:lnTo>
                <a:lnTo>
                  <a:pt x="662" y="1551"/>
                </a:lnTo>
                <a:lnTo>
                  <a:pt x="659" y="1503"/>
                </a:lnTo>
                <a:lnTo>
                  <a:pt x="658" y="1456"/>
                </a:lnTo>
                <a:lnTo>
                  <a:pt x="661" y="1406"/>
                </a:lnTo>
                <a:lnTo>
                  <a:pt x="668" y="1406"/>
                </a:lnTo>
                <a:lnTo>
                  <a:pt x="669" y="1458"/>
                </a:lnTo>
                <a:lnTo>
                  <a:pt x="677" y="1508"/>
                </a:lnTo>
                <a:lnTo>
                  <a:pt x="688" y="1557"/>
                </a:lnTo>
                <a:lnTo>
                  <a:pt x="693" y="1610"/>
                </a:lnTo>
                <a:lnTo>
                  <a:pt x="700" y="1615"/>
                </a:lnTo>
                <a:lnTo>
                  <a:pt x="699" y="1621"/>
                </a:lnTo>
                <a:lnTo>
                  <a:pt x="697" y="1628"/>
                </a:lnTo>
                <a:lnTo>
                  <a:pt x="698" y="1632"/>
                </a:lnTo>
                <a:lnTo>
                  <a:pt x="690" y="1637"/>
                </a:lnTo>
                <a:lnTo>
                  <a:pt x="681" y="1639"/>
                </a:lnTo>
                <a:lnTo>
                  <a:pt x="673" y="1641"/>
                </a:lnTo>
                <a:lnTo>
                  <a:pt x="665" y="1642"/>
                </a:lnTo>
                <a:lnTo>
                  <a:pt x="657" y="1645"/>
                </a:lnTo>
                <a:lnTo>
                  <a:pt x="651" y="1650"/>
                </a:lnTo>
                <a:lnTo>
                  <a:pt x="646" y="1657"/>
                </a:lnTo>
                <a:lnTo>
                  <a:pt x="644" y="1669"/>
                </a:lnTo>
                <a:lnTo>
                  <a:pt x="637" y="1696"/>
                </a:lnTo>
                <a:lnTo>
                  <a:pt x="652" y="1692"/>
                </a:lnTo>
                <a:lnTo>
                  <a:pt x="667" y="1690"/>
                </a:lnTo>
                <a:lnTo>
                  <a:pt x="682" y="1686"/>
                </a:lnTo>
                <a:lnTo>
                  <a:pt x="698" y="1683"/>
                </a:lnTo>
                <a:lnTo>
                  <a:pt x="714" y="1679"/>
                </a:lnTo>
                <a:lnTo>
                  <a:pt x="731" y="1677"/>
                </a:lnTo>
                <a:lnTo>
                  <a:pt x="747" y="1674"/>
                </a:lnTo>
                <a:lnTo>
                  <a:pt x="764" y="1671"/>
                </a:lnTo>
                <a:lnTo>
                  <a:pt x="780" y="1670"/>
                </a:lnTo>
                <a:lnTo>
                  <a:pt x="798" y="1669"/>
                </a:lnTo>
                <a:lnTo>
                  <a:pt x="814" y="1669"/>
                </a:lnTo>
                <a:lnTo>
                  <a:pt x="831" y="1670"/>
                </a:lnTo>
                <a:lnTo>
                  <a:pt x="847" y="1673"/>
                </a:lnTo>
                <a:lnTo>
                  <a:pt x="863" y="1675"/>
                </a:lnTo>
                <a:lnTo>
                  <a:pt x="879" y="1679"/>
                </a:lnTo>
                <a:lnTo>
                  <a:pt x="895" y="1685"/>
                </a:lnTo>
                <a:lnTo>
                  <a:pt x="897" y="1693"/>
                </a:lnTo>
                <a:lnTo>
                  <a:pt x="895" y="1700"/>
                </a:lnTo>
                <a:lnTo>
                  <a:pt x="889" y="1706"/>
                </a:lnTo>
                <a:lnTo>
                  <a:pt x="881" y="1708"/>
                </a:lnTo>
                <a:lnTo>
                  <a:pt x="861" y="1704"/>
                </a:lnTo>
                <a:lnTo>
                  <a:pt x="841" y="1700"/>
                </a:lnTo>
                <a:lnTo>
                  <a:pt x="822" y="1698"/>
                </a:lnTo>
                <a:lnTo>
                  <a:pt x="802" y="1698"/>
                </a:lnTo>
                <a:lnTo>
                  <a:pt x="783" y="1698"/>
                </a:lnTo>
                <a:lnTo>
                  <a:pt x="764" y="1700"/>
                </a:lnTo>
                <a:lnTo>
                  <a:pt x="745" y="1705"/>
                </a:lnTo>
                <a:lnTo>
                  <a:pt x="727" y="1708"/>
                </a:lnTo>
                <a:lnTo>
                  <a:pt x="708" y="1714"/>
                </a:lnTo>
                <a:lnTo>
                  <a:pt x="691" y="1721"/>
                </a:lnTo>
                <a:lnTo>
                  <a:pt x="673" y="1728"/>
                </a:lnTo>
                <a:lnTo>
                  <a:pt x="656" y="1736"/>
                </a:lnTo>
                <a:lnTo>
                  <a:pt x="638" y="1744"/>
                </a:lnTo>
                <a:lnTo>
                  <a:pt x="621" y="1753"/>
                </a:lnTo>
                <a:lnTo>
                  <a:pt x="604" y="1762"/>
                </a:lnTo>
                <a:lnTo>
                  <a:pt x="588" y="1771"/>
                </a:lnTo>
                <a:lnTo>
                  <a:pt x="581" y="1779"/>
                </a:lnTo>
                <a:lnTo>
                  <a:pt x="574" y="1787"/>
                </a:lnTo>
                <a:lnTo>
                  <a:pt x="568" y="1795"/>
                </a:lnTo>
                <a:lnTo>
                  <a:pt x="564" y="1804"/>
                </a:lnTo>
                <a:lnTo>
                  <a:pt x="559" y="1814"/>
                </a:lnTo>
                <a:lnTo>
                  <a:pt x="557" y="1823"/>
                </a:lnTo>
                <a:lnTo>
                  <a:pt x="556" y="1833"/>
                </a:lnTo>
                <a:lnTo>
                  <a:pt x="556" y="1844"/>
                </a:lnTo>
                <a:lnTo>
                  <a:pt x="564" y="1848"/>
                </a:lnTo>
                <a:lnTo>
                  <a:pt x="573" y="1850"/>
                </a:lnTo>
                <a:lnTo>
                  <a:pt x="582" y="1850"/>
                </a:lnTo>
                <a:lnTo>
                  <a:pt x="591" y="1849"/>
                </a:lnTo>
                <a:lnTo>
                  <a:pt x="599" y="1848"/>
                </a:lnTo>
                <a:lnTo>
                  <a:pt x="609" y="1844"/>
                </a:lnTo>
                <a:lnTo>
                  <a:pt x="618" y="1842"/>
                </a:lnTo>
                <a:lnTo>
                  <a:pt x="626" y="1840"/>
                </a:lnTo>
                <a:lnTo>
                  <a:pt x="642" y="1832"/>
                </a:lnTo>
                <a:lnTo>
                  <a:pt x="659" y="1824"/>
                </a:lnTo>
                <a:lnTo>
                  <a:pt x="676" y="1816"/>
                </a:lnTo>
                <a:lnTo>
                  <a:pt x="695" y="1809"/>
                </a:lnTo>
                <a:lnTo>
                  <a:pt x="712" y="1804"/>
                </a:lnTo>
                <a:lnTo>
                  <a:pt x="730" y="1803"/>
                </a:lnTo>
                <a:lnTo>
                  <a:pt x="748" y="1808"/>
                </a:lnTo>
                <a:lnTo>
                  <a:pt x="767" y="1817"/>
                </a:lnTo>
                <a:lnTo>
                  <a:pt x="769" y="1822"/>
                </a:lnTo>
                <a:lnTo>
                  <a:pt x="771" y="1826"/>
                </a:lnTo>
                <a:lnTo>
                  <a:pt x="771" y="1830"/>
                </a:lnTo>
                <a:lnTo>
                  <a:pt x="767" y="1833"/>
                </a:lnTo>
                <a:lnTo>
                  <a:pt x="753" y="1830"/>
                </a:lnTo>
                <a:lnTo>
                  <a:pt x="740" y="1830"/>
                </a:lnTo>
                <a:lnTo>
                  <a:pt x="728" y="1831"/>
                </a:lnTo>
                <a:lnTo>
                  <a:pt x="715" y="1833"/>
                </a:lnTo>
                <a:lnTo>
                  <a:pt x="703" y="1836"/>
                </a:lnTo>
                <a:lnTo>
                  <a:pt x="691" y="1841"/>
                </a:lnTo>
                <a:lnTo>
                  <a:pt x="680" y="1847"/>
                </a:lnTo>
                <a:lnTo>
                  <a:pt x="668" y="1852"/>
                </a:lnTo>
                <a:lnTo>
                  <a:pt x="657" y="1859"/>
                </a:lnTo>
                <a:lnTo>
                  <a:pt x="645" y="1865"/>
                </a:lnTo>
                <a:lnTo>
                  <a:pt x="634" y="1872"/>
                </a:lnTo>
                <a:lnTo>
                  <a:pt x="621" y="1877"/>
                </a:lnTo>
                <a:lnTo>
                  <a:pt x="609" y="1881"/>
                </a:lnTo>
                <a:lnTo>
                  <a:pt x="596" y="1885"/>
                </a:lnTo>
                <a:lnTo>
                  <a:pt x="583" y="1887"/>
                </a:lnTo>
                <a:lnTo>
                  <a:pt x="570" y="1887"/>
                </a:lnTo>
                <a:lnTo>
                  <a:pt x="563" y="1886"/>
                </a:lnTo>
                <a:lnTo>
                  <a:pt x="555" y="1886"/>
                </a:lnTo>
                <a:lnTo>
                  <a:pt x="546" y="1887"/>
                </a:lnTo>
                <a:lnTo>
                  <a:pt x="539" y="1887"/>
                </a:lnTo>
                <a:lnTo>
                  <a:pt x="531" y="1886"/>
                </a:lnTo>
                <a:lnTo>
                  <a:pt x="525" y="1883"/>
                </a:lnTo>
                <a:lnTo>
                  <a:pt x="519" y="1880"/>
                </a:lnTo>
                <a:lnTo>
                  <a:pt x="517" y="1873"/>
                </a:lnTo>
                <a:lnTo>
                  <a:pt x="519" y="1856"/>
                </a:lnTo>
                <a:lnTo>
                  <a:pt x="521" y="1838"/>
                </a:lnTo>
                <a:lnTo>
                  <a:pt x="524" y="1817"/>
                </a:lnTo>
                <a:lnTo>
                  <a:pt x="527" y="1796"/>
                </a:lnTo>
                <a:lnTo>
                  <a:pt x="533" y="1778"/>
                </a:lnTo>
                <a:lnTo>
                  <a:pt x="542" y="1760"/>
                </a:lnTo>
                <a:lnTo>
                  <a:pt x="555" y="1745"/>
                </a:lnTo>
                <a:lnTo>
                  <a:pt x="572" y="1734"/>
                </a:lnTo>
                <a:lnTo>
                  <a:pt x="560" y="1709"/>
                </a:lnTo>
                <a:lnTo>
                  <a:pt x="549" y="1682"/>
                </a:lnTo>
                <a:lnTo>
                  <a:pt x="542" y="1654"/>
                </a:lnTo>
                <a:lnTo>
                  <a:pt x="539" y="1626"/>
                </a:lnTo>
                <a:lnTo>
                  <a:pt x="527" y="1624"/>
                </a:lnTo>
                <a:lnTo>
                  <a:pt x="516" y="1621"/>
                </a:lnTo>
                <a:lnTo>
                  <a:pt x="505" y="1616"/>
                </a:lnTo>
                <a:lnTo>
                  <a:pt x="495" y="1611"/>
                </a:lnTo>
                <a:lnTo>
                  <a:pt x="485" y="1605"/>
                </a:lnTo>
                <a:lnTo>
                  <a:pt x="477" y="1596"/>
                </a:lnTo>
                <a:lnTo>
                  <a:pt x="470" y="1587"/>
                </a:lnTo>
                <a:lnTo>
                  <a:pt x="464" y="1576"/>
                </a:lnTo>
                <a:lnTo>
                  <a:pt x="463" y="1560"/>
                </a:lnTo>
                <a:lnTo>
                  <a:pt x="461" y="1544"/>
                </a:lnTo>
                <a:lnTo>
                  <a:pt x="457" y="1529"/>
                </a:lnTo>
                <a:lnTo>
                  <a:pt x="452" y="1516"/>
                </a:lnTo>
                <a:lnTo>
                  <a:pt x="439" y="1535"/>
                </a:lnTo>
                <a:lnTo>
                  <a:pt x="422" y="1552"/>
                </a:lnTo>
                <a:lnTo>
                  <a:pt x="402" y="1569"/>
                </a:lnTo>
                <a:lnTo>
                  <a:pt x="385" y="1587"/>
                </a:lnTo>
                <a:lnTo>
                  <a:pt x="370" y="1605"/>
                </a:lnTo>
                <a:lnTo>
                  <a:pt x="361" y="1624"/>
                </a:lnTo>
                <a:lnTo>
                  <a:pt x="360" y="1647"/>
                </a:lnTo>
                <a:lnTo>
                  <a:pt x="370" y="1673"/>
                </a:lnTo>
                <a:lnTo>
                  <a:pt x="385" y="1682"/>
                </a:lnTo>
                <a:lnTo>
                  <a:pt x="387" y="1698"/>
                </a:lnTo>
                <a:lnTo>
                  <a:pt x="385" y="1716"/>
                </a:lnTo>
                <a:lnTo>
                  <a:pt x="386" y="1732"/>
                </a:lnTo>
                <a:lnTo>
                  <a:pt x="376" y="1739"/>
                </a:lnTo>
                <a:lnTo>
                  <a:pt x="369" y="1747"/>
                </a:lnTo>
                <a:lnTo>
                  <a:pt x="363" y="1756"/>
                </a:lnTo>
                <a:lnTo>
                  <a:pt x="359" y="1765"/>
                </a:lnTo>
                <a:lnTo>
                  <a:pt x="354" y="1776"/>
                </a:lnTo>
                <a:lnTo>
                  <a:pt x="350" y="1786"/>
                </a:lnTo>
                <a:lnTo>
                  <a:pt x="344" y="1795"/>
                </a:lnTo>
                <a:lnTo>
                  <a:pt x="337" y="1804"/>
                </a:lnTo>
                <a:lnTo>
                  <a:pt x="363" y="1804"/>
                </a:lnTo>
                <a:lnTo>
                  <a:pt x="527" y="1708"/>
                </a:lnTo>
                <a:lnTo>
                  <a:pt x="543" y="1708"/>
                </a:lnTo>
                <a:lnTo>
                  <a:pt x="535" y="1731"/>
                </a:lnTo>
                <a:lnTo>
                  <a:pt x="520" y="1751"/>
                </a:lnTo>
                <a:lnTo>
                  <a:pt x="502" y="1768"/>
                </a:lnTo>
                <a:lnTo>
                  <a:pt x="480" y="1781"/>
                </a:lnTo>
                <a:lnTo>
                  <a:pt x="456" y="1793"/>
                </a:lnTo>
                <a:lnTo>
                  <a:pt x="431" y="1805"/>
                </a:lnTo>
                <a:lnTo>
                  <a:pt x="408" y="1817"/>
                </a:lnTo>
                <a:lnTo>
                  <a:pt x="386" y="1831"/>
                </a:lnTo>
                <a:lnTo>
                  <a:pt x="374" y="1834"/>
                </a:lnTo>
                <a:lnTo>
                  <a:pt x="361" y="1838"/>
                </a:lnTo>
                <a:lnTo>
                  <a:pt x="347" y="1841"/>
                </a:lnTo>
                <a:lnTo>
                  <a:pt x="332" y="1843"/>
                </a:lnTo>
                <a:lnTo>
                  <a:pt x="319" y="1843"/>
                </a:lnTo>
                <a:lnTo>
                  <a:pt x="305" y="1842"/>
                </a:lnTo>
                <a:lnTo>
                  <a:pt x="292" y="1838"/>
                </a:lnTo>
                <a:lnTo>
                  <a:pt x="281" y="1831"/>
                </a:lnTo>
                <a:lnTo>
                  <a:pt x="285" y="1816"/>
                </a:lnTo>
                <a:lnTo>
                  <a:pt x="292" y="1801"/>
                </a:lnTo>
                <a:lnTo>
                  <a:pt x="301" y="1788"/>
                </a:lnTo>
                <a:lnTo>
                  <a:pt x="312" y="1776"/>
                </a:lnTo>
                <a:lnTo>
                  <a:pt x="323" y="1763"/>
                </a:lnTo>
                <a:lnTo>
                  <a:pt x="334" y="1749"/>
                </a:lnTo>
                <a:lnTo>
                  <a:pt x="343" y="1737"/>
                </a:lnTo>
                <a:lnTo>
                  <a:pt x="350" y="1722"/>
                </a:lnTo>
                <a:lnTo>
                  <a:pt x="323" y="1619"/>
                </a:lnTo>
                <a:lnTo>
                  <a:pt x="337" y="1602"/>
                </a:lnTo>
                <a:lnTo>
                  <a:pt x="352" y="1584"/>
                </a:lnTo>
                <a:lnTo>
                  <a:pt x="368" y="1568"/>
                </a:lnTo>
                <a:lnTo>
                  <a:pt x="384" y="1551"/>
                </a:lnTo>
                <a:lnTo>
                  <a:pt x="400" y="1534"/>
                </a:lnTo>
                <a:lnTo>
                  <a:pt x="415" y="1516"/>
                </a:lnTo>
                <a:lnTo>
                  <a:pt x="429" y="1496"/>
                </a:lnTo>
                <a:lnTo>
                  <a:pt x="440" y="1476"/>
                </a:lnTo>
                <a:lnTo>
                  <a:pt x="418" y="1429"/>
                </a:lnTo>
                <a:lnTo>
                  <a:pt x="398" y="1377"/>
                </a:lnTo>
                <a:lnTo>
                  <a:pt x="379" y="1324"/>
                </a:lnTo>
                <a:lnTo>
                  <a:pt x="366" y="1270"/>
                </a:lnTo>
                <a:lnTo>
                  <a:pt x="360" y="1217"/>
                </a:lnTo>
                <a:lnTo>
                  <a:pt x="362" y="1165"/>
                </a:lnTo>
                <a:lnTo>
                  <a:pt x="377" y="1116"/>
                </a:lnTo>
                <a:lnTo>
                  <a:pt x="405" y="1071"/>
                </a:lnTo>
                <a:lnTo>
                  <a:pt x="416" y="1062"/>
                </a:lnTo>
                <a:lnTo>
                  <a:pt x="427" y="1053"/>
                </a:lnTo>
                <a:lnTo>
                  <a:pt x="440" y="1046"/>
                </a:lnTo>
                <a:lnTo>
                  <a:pt x="453" y="1039"/>
                </a:lnTo>
                <a:lnTo>
                  <a:pt x="466" y="1033"/>
                </a:lnTo>
                <a:lnTo>
                  <a:pt x="479" y="1029"/>
                </a:lnTo>
                <a:lnTo>
                  <a:pt x="493" y="1024"/>
                </a:lnTo>
                <a:lnTo>
                  <a:pt x="508" y="1021"/>
                </a:lnTo>
                <a:lnTo>
                  <a:pt x="521" y="1017"/>
                </a:lnTo>
                <a:lnTo>
                  <a:pt x="536" y="1014"/>
                </a:lnTo>
                <a:lnTo>
                  <a:pt x="551" y="1012"/>
                </a:lnTo>
                <a:lnTo>
                  <a:pt x="566" y="1008"/>
                </a:lnTo>
                <a:lnTo>
                  <a:pt x="581" y="1006"/>
                </a:lnTo>
                <a:lnTo>
                  <a:pt x="596" y="1002"/>
                </a:lnTo>
                <a:lnTo>
                  <a:pt x="611" y="999"/>
                </a:lnTo>
                <a:lnTo>
                  <a:pt x="626" y="995"/>
                </a:lnTo>
                <a:lnTo>
                  <a:pt x="617" y="985"/>
                </a:lnTo>
                <a:lnTo>
                  <a:pt x="607" y="976"/>
                </a:lnTo>
                <a:lnTo>
                  <a:pt x="597" y="968"/>
                </a:lnTo>
                <a:lnTo>
                  <a:pt x="587" y="960"/>
                </a:lnTo>
                <a:lnTo>
                  <a:pt x="575" y="952"/>
                </a:lnTo>
                <a:lnTo>
                  <a:pt x="565" y="944"/>
                </a:lnTo>
                <a:lnTo>
                  <a:pt x="554" y="936"/>
                </a:lnTo>
                <a:lnTo>
                  <a:pt x="543" y="927"/>
                </a:lnTo>
                <a:lnTo>
                  <a:pt x="526" y="934"/>
                </a:lnTo>
                <a:lnTo>
                  <a:pt x="510" y="939"/>
                </a:lnTo>
                <a:lnTo>
                  <a:pt x="493" y="944"/>
                </a:lnTo>
                <a:lnTo>
                  <a:pt x="476" y="949"/>
                </a:lnTo>
                <a:lnTo>
                  <a:pt x="458" y="951"/>
                </a:lnTo>
                <a:lnTo>
                  <a:pt x="440" y="953"/>
                </a:lnTo>
                <a:lnTo>
                  <a:pt x="423" y="955"/>
                </a:lnTo>
                <a:lnTo>
                  <a:pt x="405" y="957"/>
                </a:lnTo>
                <a:lnTo>
                  <a:pt x="386" y="958"/>
                </a:lnTo>
                <a:lnTo>
                  <a:pt x="368" y="959"/>
                </a:lnTo>
                <a:lnTo>
                  <a:pt x="350" y="960"/>
                </a:lnTo>
                <a:lnTo>
                  <a:pt x="331" y="961"/>
                </a:lnTo>
                <a:lnTo>
                  <a:pt x="313" y="962"/>
                </a:lnTo>
                <a:lnTo>
                  <a:pt x="293" y="965"/>
                </a:lnTo>
                <a:lnTo>
                  <a:pt x="275" y="967"/>
                </a:lnTo>
                <a:lnTo>
                  <a:pt x="256" y="969"/>
                </a:lnTo>
                <a:lnTo>
                  <a:pt x="241" y="973"/>
                </a:lnTo>
                <a:lnTo>
                  <a:pt x="227" y="976"/>
                </a:lnTo>
                <a:lnTo>
                  <a:pt x="212" y="979"/>
                </a:lnTo>
                <a:lnTo>
                  <a:pt x="198" y="982"/>
                </a:lnTo>
                <a:lnTo>
                  <a:pt x="183" y="985"/>
                </a:lnTo>
                <a:lnTo>
                  <a:pt x="170" y="989"/>
                </a:lnTo>
                <a:lnTo>
                  <a:pt x="155" y="992"/>
                </a:lnTo>
                <a:lnTo>
                  <a:pt x="141" y="995"/>
                </a:lnTo>
                <a:lnTo>
                  <a:pt x="126" y="998"/>
                </a:lnTo>
                <a:lnTo>
                  <a:pt x="112" y="1001"/>
                </a:lnTo>
                <a:lnTo>
                  <a:pt x="97" y="1005"/>
                </a:lnTo>
                <a:lnTo>
                  <a:pt x="84" y="1007"/>
                </a:lnTo>
                <a:lnTo>
                  <a:pt x="69" y="1009"/>
                </a:lnTo>
                <a:lnTo>
                  <a:pt x="54" y="1012"/>
                </a:lnTo>
                <a:lnTo>
                  <a:pt x="40" y="1014"/>
                </a:lnTo>
                <a:lnTo>
                  <a:pt x="25" y="1016"/>
                </a:lnTo>
                <a:lnTo>
                  <a:pt x="17" y="1010"/>
                </a:lnTo>
                <a:lnTo>
                  <a:pt x="7" y="1007"/>
                </a:lnTo>
                <a:lnTo>
                  <a:pt x="0" y="1002"/>
                </a:lnTo>
                <a:lnTo>
                  <a:pt x="1" y="993"/>
                </a:lnTo>
                <a:lnTo>
                  <a:pt x="1" y="983"/>
                </a:lnTo>
                <a:lnTo>
                  <a:pt x="31" y="978"/>
                </a:lnTo>
                <a:lnTo>
                  <a:pt x="61" y="973"/>
                </a:lnTo>
                <a:lnTo>
                  <a:pt x="92" y="967"/>
                </a:lnTo>
                <a:lnTo>
                  <a:pt x="122" y="962"/>
                </a:lnTo>
                <a:lnTo>
                  <a:pt x="151" y="957"/>
                </a:lnTo>
                <a:lnTo>
                  <a:pt x="181" y="951"/>
                </a:lnTo>
                <a:lnTo>
                  <a:pt x="212" y="945"/>
                </a:lnTo>
                <a:lnTo>
                  <a:pt x="242" y="939"/>
                </a:lnTo>
                <a:lnTo>
                  <a:pt x="273" y="935"/>
                </a:lnTo>
                <a:lnTo>
                  <a:pt x="303" y="930"/>
                </a:lnTo>
                <a:lnTo>
                  <a:pt x="334" y="926"/>
                </a:lnTo>
                <a:lnTo>
                  <a:pt x="363" y="922"/>
                </a:lnTo>
                <a:lnTo>
                  <a:pt x="394" y="919"/>
                </a:lnTo>
                <a:lnTo>
                  <a:pt x="425" y="916"/>
                </a:lnTo>
                <a:lnTo>
                  <a:pt x="456" y="914"/>
                </a:lnTo>
                <a:lnTo>
                  <a:pt x="487" y="913"/>
                </a:lnTo>
                <a:lnTo>
                  <a:pt x="494" y="911"/>
                </a:lnTo>
                <a:lnTo>
                  <a:pt x="502" y="910"/>
                </a:lnTo>
                <a:lnTo>
                  <a:pt x="510" y="908"/>
                </a:lnTo>
                <a:lnTo>
                  <a:pt x="517" y="904"/>
                </a:lnTo>
                <a:lnTo>
                  <a:pt x="507" y="889"/>
                </a:lnTo>
                <a:lnTo>
                  <a:pt x="499" y="875"/>
                </a:lnTo>
                <a:lnTo>
                  <a:pt x="496" y="860"/>
                </a:lnTo>
                <a:lnTo>
                  <a:pt x="501" y="842"/>
                </a:lnTo>
                <a:lnTo>
                  <a:pt x="483" y="842"/>
                </a:lnTo>
                <a:lnTo>
                  <a:pt x="464" y="843"/>
                </a:lnTo>
                <a:lnTo>
                  <a:pt x="446" y="847"/>
                </a:lnTo>
                <a:lnTo>
                  <a:pt x="427" y="850"/>
                </a:lnTo>
                <a:lnTo>
                  <a:pt x="410" y="853"/>
                </a:lnTo>
                <a:lnTo>
                  <a:pt x="392" y="858"/>
                </a:lnTo>
                <a:lnTo>
                  <a:pt x="374" y="861"/>
                </a:lnTo>
                <a:lnTo>
                  <a:pt x="356" y="864"/>
                </a:lnTo>
                <a:lnTo>
                  <a:pt x="50" y="913"/>
                </a:lnTo>
                <a:lnTo>
                  <a:pt x="46" y="911"/>
                </a:lnTo>
                <a:lnTo>
                  <a:pt x="41" y="908"/>
                </a:lnTo>
                <a:lnTo>
                  <a:pt x="36" y="907"/>
                </a:lnTo>
                <a:lnTo>
                  <a:pt x="30" y="908"/>
                </a:lnTo>
                <a:lnTo>
                  <a:pt x="30" y="881"/>
                </a:lnTo>
                <a:lnTo>
                  <a:pt x="45" y="879"/>
                </a:lnTo>
                <a:lnTo>
                  <a:pt x="58" y="876"/>
                </a:lnTo>
                <a:lnTo>
                  <a:pt x="73" y="874"/>
                </a:lnTo>
                <a:lnTo>
                  <a:pt x="88" y="871"/>
                </a:lnTo>
                <a:lnTo>
                  <a:pt x="102" y="868"/>
                </a:lnTo>
                <a:lnTo>
                  <a:pt x="117" y="866"/>
                </a:lnTo>
                <a:lnTo>
                  <a:pt x="132" y="864"/>
                </a:lnTo>
                <a:lnTo>
                  <a:pt x="147" y="861"/>
                </a:lnTo>
                <a:lnTo>
                  <a:pt x="160" y="859"/>
                </a:lnTo>
                <a:lnTo>
                  <a:pt x="175" y="857"/>
                </a:lnTo>
                <a:lnTo>
                  <a:pt x="190" y="853"/>
                </a:lnTo>
                <a:lnTo>
                  <a:pt x="204" y="851"/>
                </a:lnTo>
                <a:lnTo>
                  <a:pt x="218" y="848"/>
                </a:lnTo>
                <a:lnTo>
                  <a:pt x="233" y="845"/>
                </a:lnTo>
                <a:lnTo>
                  <a:pt x="246" y="842"/>
                </a:lnTo>
                <a:lnTo>
                  <a:pt x="260" y="839"/>
                </a:lnTo>
                <a:lnTo>
                  <a:pt x="249" y="832"/>
                </a:lnTo>
                <a:lnTo>
                  <a:pt x="236" y="824"/>
                </a:lnTo>
                <a:lnTo>
                  <a:pt x="224" y="817"/>
                </a:lnTo>
                <a:lnTo>
                  <a:pt x="211" y="810"/>
                </a:lnTo>
                <a:lnTo>
                  <a:pt x="198" y="804"/>
                </a:lnTo>
                <a:lnTo>
                  <a:pt x="186" y="797"/>
                </a:lnTo>
                <a:lnTo>
                  <a:pt x="173" y="790"/>
                </a:lnTo>
                <a:lnTo>
                  <a:pt x="160" y="784"/>
                </a:lnTo>
                <a:lnTo>
                  <a:pt x="147" y="778"/>
                </a:lnTo>
                <a:lnTo>
                  <a:pt x="134" y="772"/>
                </a:lnTo>
                <a:lnTo>
                  <a:pt x="120" y="765"/>
                </a:lnTo>
                <a:lnTo>
                  <a:pt x="108" y="759"/>
                </a:lnTo>
                <a:lnTo>
                  <a:pt x="94" y="754"/>
                </a:lnTo>
                <a:lnTo>
                  <a:pt x="80" y="748"/>
                </a:lnTo>
                <a:lnTo>
                  <a:pt x="68" y="742"/>
                </a:lnTo>
                <a:lnTo>
                  <a:pt x="54" y="737"/>
                </a:lnTo>
                <a:lnTo>
                  <a:pt x="55" y="723"/>
                </a:lnTo>
                <a:lnTo>
                  <a:pt x="57" y="710"/>
                </a:lnTo>
                <a:lnTo>
                  <a:pt x="61" y="696"/>
                </a:lnTo>
                <a:lnTo>
                  <a:pt x="65" y="684"/>
                </a:lnTo>
                <a:lnTo>
                  <a:pt x="71" y="672"/>
                </a:lnTo>
                <a:lnTo>
                  <a:pt x="77" y="660"/>
                </a:lnTo>
                <a:lnTo>
                  <a:pt x="84" y="649"/>
                </a:lnTo>
                <a:lnTo>
                  <a:pt x="91" y="638"/>
                </a:lnTo>
                <a:lnTo>
                  <a:pt x="76" y="637"/>
                </a:lnTo>
                <a:lnTo>
                  <a:pt x="63" y="632"/>
                </a:lnTo>
                <a:lnTo>
                  <a:pt x="53" y="625"/>
                </a:lnTo>
                <a:lnTo>
                  <a:pt x="46" y="615"/>
                </a:lnTo>
                <a:lnTo>
                  <a:pt x="39" y="605"/>
                </a:lnTo>
                <a:lnTo>
                  <a:pt x="34" y="592"/>
                </a:lnTo>
                <a:lnTo>
                  <a:pt x="31" y="578"/>
                </a:lnTo>
                <a:lnTo>
                  <a:pt x="28" y="566"/>
                </a:lnTo>
                <a:lnTo>
                  <a:pt x="21" y="501"/>
                </a:lnTo>
                <a:lnTo>
                  <a:pt x="14" y="435"/>
                </a:lnTo>
                <a:lnTo>
                  <a:pt x="9" y="368"/>
                </a:lnTo>
                <a:lnTo>
                  <a:pt x="5" y="301"/>
                </a:lnTo>
                <a:lnTo>
                  <a:pt x="1" y="235"/>
                </a:lnTo>
                <a:lnTo>
                  <a:pt x="1" y="168"/>
                </a:lnTo>
                <a:lnTo>
                  <a:pt x="1" y="104"/>
                </a:lnTo>
                <a:lnTo>
                  <a:pt x="5" y="42"/>
                </a:lnTo>
                <a:lnTo>
                  <a:pt x="10" y="30"/>
                </a:lnTo>
                <a:lnTo>
                  <a:pt x="14" y="15"/>
                </a:lnTo>
                <a:lnTo>
                  <a:pt x="20" y="3"/>
                </a:lnTo>
                <a:lnTo>
                  <a:pt x="30" y="0"/>
                </a:lnTo>
                <a:lnTo>
                  <a:pt x="44" y="26"/>
                </a:lnTo>
                <a:close/>
              </a:path>
            </a:pathLst>
          </a:custGeom>
          <a:solidFill>
            <a:srgbClr val="000000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76" name="Freeform 32"/>
          <p:cNvSpPr>
            <a:spLocks/>
          </p:cNvSpPr>
          <p:nvPr/>
        </p:nvSpPr>
        <p:spPr bwMode="auto">
          <a:xfrm>
            <a:off x="8647113" y="555625"/>
            <a:ext cx="157162" cy="185738"/>
          </a:xfrm>
          <a:custGeom>
            <a:avLst/>
            <a:gdLst>
              <a:gd name="T0" fmla="*/ 157162 w 296"/>
              <a:gd name="T1" fmla="*/ 59267 h 351"/>
              <a:gd name="T2" fmla="*/ 149729 w 296"/>
              <a:gd name="T3" fmla="*/ 95250 h 351"/>
              <a:gd name="T4" fmla="*/ 136455 w 296"/>
              <a:gd name="T5" fmla="*/ 111654 h 351"/>
              <a:gd name="T6" fmla="*/ 128491 w 296"/>
              <a:gd name="T7" fmla="*/ 107950 h 351"/>
              <a:gd name="T8" fmla="*/ 130083 w 296"/>
              <a:gd name="T9" fmla="*/ 95250 h 351"/>
              <a:gd name="T10" fmla="*/ 136986 w 296"/>
              <a:gd name="T11" fmla="*/ 76729 h 351"/>
              <a:gd name="T12" fmla="*/ 141233 w 296"/>
              <a:gd name="T13" fmla="*/ 58208 h 351"/>
              <a:gd name="T14" fmla="*/ 139110 w 296"/>
              <a:gd name="T15" fmla="*/ 41275 h 351"/>
              <a:gd name="T16" fmla="*/ 125836 w 296"/>
              <a:gd name="T17" fmla="*/ 30163 h 351"/>
              <a:gd name="T18" fmla="*/ 109907 w 296"/>
              <a:gd name="T19" fmla="*/ 26988 h 351"/>
              <a:gd name="T20" fmla="*/ 92386 w 296"/>
              <a:gd name="T21" fmla="*/ 25929 h 351"/>
              <a:gd name="T22" fmla="*/ 75395 w 296"/>
              <a:gd name="T23" fmla="*/ 24871 h 351"/>
              <a:gd name="T24" fmla="*/ 62652 w 296"/>
              <a:gd name="T25" fmla="*/ 23283 h 351"/>
              <a:gd name="T26" fmla="*/ 56281 w 296"/>
              <a:gd name="T27" fmla="*/ 20108 h 351"/>
              <a:gd name="T28" fmla="*/ 49910 w 296"/>
              <a:gd name="T29" fmla="*/ 17463 h 351"/>
              <a:gd name="T30" fmla="*/ 43538 w 296"/>
              <a:gd name="T31" fmla="*/ 18521 h 351"/>
              <a:gd name="T32" fmla="*/ 56281 w 296"/>
              <a:gd name="T33" fmla="*/ 78317 h 351"/>
              <a:gd name="T34" fmla="*/ 47786 w 296"/>
              <a:gd name="T35" fmla="*/ 77259 h 351"/>
              <a:gd name="T36" fmla="*/ 42476 w 296"/>
              <a:gd name="T37" fmla="*/ 73025 h 351"/>
              <a:gd name="T38" fmla="*/ 38229 w 296"/>
              <a:gd name="T39" fmla="*/ 67204 h 351"/>
              <a:gd name="T40" fmla="*/ 35043 w 296"/>
              <a:gd name="T41" fmla="*/ 60325 h 351"/>
              <a:gd name="T42" fmla="*/ 24424 w 296"/>
              <a:gd name="T43" fmla="*/ 85196 h 351"/>
              <a:gd name="T44" fmla="*/ 20707 w 296"/>
              <a:gd name="T45" fmla="*/ 111654 h 351"/>
              <a:gd name="T46" fmla="*/ 19645 w 296"/>
              <a:gd name="T47" fmla="*/ 138113 h 351"/>
              <a:gd name="T48" fmla="*/ 19114 w 296"/>
              <a:gd name="T49" fmla="*/ 164571 h 351"/>
              <a:gd name="T50" fmla="*/ 26548 w 296"/>
              <a:gd name="T51" fmla="*/ 169863 h 351"/>
              <a:gd name="T52" fmla="*/ 35043 w 296"/>
              <a:gd name="T53" fmla="*/ 169863 h 351"/>
              <a:gd name="T54" fmla="*/ 44069 w 296"/>
              <a:gd name="T55" fmla="*/ 167217 h 351"/>
              <a:gd name="T56" fmla="*/ 52564 w 296"/>
              <a:gd name="T57" fmla="*/ 164571 h 351"/>
              <a:gd name="T58" fmla="*/ 55750 w 296"/>
              <a:gd name="T59" fmla="*/ 162984 h 351"/>
              <a:gd name="T60" fmla="*/ 59998 w 296"/>
              <a:gd name="T61" fmla="*/ 163513 h 351"/>
              <a:gd name="T62" fmla="*/ 58936 w 296"/>
              <a:gd name="T63" fmla="*/ 172509 h 351"/>
              <a:gd name="T64" fmla="*/ 56281 w 296"/>
              <a:gd name="T65" fmla="*/ 182563 h 351"/>
              <a:gd name="T66" fmla="*/ 40883 w 296"/>
              <a:gd name="T67" fmla="*/ 185209 h 351"/>
              <a:gd name="T68" fmla="*/ 25486 w 296"/>
              <a:gd name="T69" fmla="*/ 185738 h 351"/>
              <a:gd name="T70" fmla="*/ 11150 w 296"/>
              <a:gd name="T71" fmla="*/ 182563 h 351"/>
              <a:gd name="T72" fmla="*/ 0 w 296"/>
              <a:gd name="T73" fmla="*/ 171980 h 351"/>
              <a:gd name="T74" fmla="*/ 1593 w 296"/>
              <a:gd name="T75" fmla="*/ 139171 h 351"/>
              <a:gd name="T76" fmla="*/ 2655 w 296"/>
              <a:gd name="T77" fmla="*/ 106363 h 351"/>
              <a:gd name="T78" fmla="*/ 7433 w 296"/>
              <a:gd name="T79" fmla="*/ 74613 h 351"/>
              <a:gd name="T80" fmla="*/ 19114 w 296"/>
              <a:gd name="T81" fmla="*/ 44979 h 351"/>
              <a:gd name="T82" fmla="*/ 26548 w 296"/>
              <a:gd name="T83" fmla="*/ 37571 h 351"/>
              <a:gd name="T84" fmla="*/ 24955 w 296"/>
              <a:gd name="T85" fmla="*/ 26988 h 351"/>
              <a:gd name="T86" fmla="*/ 20707 w 296"/>
              <a:gd name="T87" fmla="*/ 16933 h 351"/>
              <a:gd name="T88" fmla="*/ 19114 w 296"/>
              <a:gd name="T89" fmla="*/ 6879 h 351"/>
              <a:gd name="T90" fmla="*/ 32919 w 296"/>
              <a:gd name="T91" fmla="*/ 0 h 351"/>
              <a:gd name="T92" fmla="*/ 49379 w 296"/>
              <a:gd name="T93" fmla="*/ 1588 h 351"/>
              <a:gd name="T94" fmla="*/ 66900 w 296"/>
              <a:gd name="T95" fmla="*/ 6350 h 351"/>
              <a:gd name="T96" fmla="*/ 83360 w 296"/>
              <a:gd name="T97" fmla="*/ 10054 h 351"/>
              <a:gd name="T98" fmla="*/ 104598 w 296"/>
              <a:gd name="T99" fmla="*/ 12171 h 351"/>
              <a:gd name="T100" fmla="*/ 126898 w 296"/>
              <a:gd name="T101" fmla="*/ 13229 h 351"/>
              <a:gd name="T102" fmla="*/ 146012 w 296"/>
              <a:gd name="T103" fmla="*/ 20638 h 351"/>
              <a:gd name="T104" fmla="*/ 157162 w 296"/>
              <a:gd name="T105" fmla="*/ 39688 h 351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  <a:gd name="T141" fmla="*/ 0 60000 65536"/>
              <a:gd name="T142" fmla="*/ 0 60000 65536"/>
              <a:gd name="T143" fmla="*/ 0 60000 65536"/>
              <a:gd name="T144" fmla="*/ 0 60000 65536"/>
              <a:gd name="T145" fmla="*/ 0 60000 65536"/>
              <a:gd name="T146" fmla="*/ 0 60000 65536"/>
              <a:gd name="T147" fmla="*/ 0 60000 65536"/>
              <a:gd name="T148" fmla="*/ 0 60000 65536"/>
              <a:gd name="T149" fmla="*/ 0 60000 65536"/>
              <a:gd name="T150" fmla="*/ 0 60000 65536"/>
              <a:gd name="T151" fmla="*/ 0 60000 65536"/>
              <a:gd name="T152" fmla="*/ 0 60000 65536"/>
              <a:gd name="T153" fmla="*/ 0 60000 65536"/>
              <a:gd name="T154" fmla="*/ 0 60000 65536"/>
              <a:gd name="T155" fmla="*/ 0 60000 65536"/>
              <a:gd name="T156" fmla="*/ 0 60000 65536"/>
              <a:gd name="T157" fmla="*/ 0 60000 65536"/>
              <a:gd name="T158" fmla="*/ 0 60000 65536"/>
              <a:gd name="T159" fmla="*/ 0 w 296"/>
              <a:gd name="T160" fmla="*/ 0 h 351"/>
              <a:gd name="T161" fmla="*/ 296 w 296"/>
              <a:gd name="T162" fmla="*/ 351 h 351"/>
            </a:gdLst>
            <a:ahLst/>
            <a:cxnLst>
              <a:cxn ang="T106">
                <a:pos x="T0" y="T1"/>
              </a:cxn>
              <a:cxn ang="T107">
                <a:pos x="T2" y="T3"/>
              </a:cxn>
              <a:cxn ang="T108">
                <a:pos x="T4" y="T5"/>
              </a:cxn>
              <a:cxn ang="T109">
                <a:pos x="T6" y="T7"/>
              </a:cxn>
              <a:cxn ang="T110">
                <a:pos x="T8" y="T9"/>
              </a:cxn>
              <a:cxn ang="T111">
                <a:pos x="T10" y="T11"/>
              </a:cxn>
              <a:cxn ang="T112">
                <a:pos x="T12" y="T13"/>
              </a:cxn>
              <a:cxn ang="T113">
                <a:pos x="T14" y="T15"/>
              </a:cxn>
              <a:cxn ang="T114">
                <a:pos x="T16" y="T17"/>
              </a:cxn>
              <a:cxn ang="T115">
                <a:pos x="T18" y="T19"/>
              </a:cxn>
              <a:cxn ang="T116">
                <a:pos x="T20" y="T21"/>
              </a:cxn>
              <a:cxn ang="T117">
                <a:pos x="T22" y="T23"/>
              </a:cxn>
              <a:cxn ang="T118">
                <a:pos x="T24" y="T25"/>
              </a:cxn>
              <a:cxn ang="T119">
                <a:pos x="T26" y="T27"/>
              </a:cxn>
              <a:cxn ang="T120">
                <a:pos x="T28" y="T29"/>
              </a:cxn>
              <a:cxn ang="T121">
                <a:pos x="T30" y="T31"/>
              </a:cxn>
              <a:cxn ang="T122">
                <a:pos x="T32" y="T33"/>
              </a:cxn>
              <a:cxn ang="T123">
                <a:pos x="T34" y="T35"/>
              </a:cxn>
              <a:cxn ang="T124">
                <a:pos x="T36" y="T37"/>
              </a:cxn>
              <a:cxn ang="T125">
                <a:pos x="T38" y="T39"/>
              </a:cxn>
              <a:cxn ang="T126">
                <a:pos x="T40" y="T41"/>
              </a:cxn>
              <a:cxn ang="T127">
                <a:pos x="T42" y="T43"/>
              </a:cxn>
              <a:cxn ang="T128">
                <a:pos x="T44" y="T45"/>
              </a:cxn>
              <a:cxn ang="T129">
                <a:pos x="T46" y="T47"/>
              </a:cxn>
              <a:cxn ang="T130">
                <a:pos x="T48" y="T49"/>
              </a:cxn>
              <a:cxn ang="T131">
                <a:pos x="T50" y="T51"/>
              </a:cxn>
              <a:cxn ang="T132">
                <a:pos x="T52" y="T53"/>
              </a:cxn>
              <a:cxn ang="T133">
                <a:pos x="T54" y="T55"/>
              </a:cxn>
              <a:cxn ang="T134">
                <a:pos x="T56" y="T57"/>
              </a:cxn>
              <a:cxn ang="T135">
                <a:pos x="T58" y="T59"/>
              </a:cxn>
              <a:cxn ang="T136">
                <a:pos x="T60" y="T61"/>
              </a:cxn>
              <a:cxn ang="T137">
                <a:pos x="T62" y="T63"/>
              </a:cxn>
              <a:cxn ang="T138">
                <a:pos x="T64" y="T65"/>
              </a:cxn>
              <a:cxn ang="T139">
                <a:pos x="T66" y="T67"/>
              </a:cxn>
              <a:cxn ang="T140">
                <a:pos x="T68" y="T69"/>
              </a:cxn>
              <a:cxn ang="T141">
                <a:pos x="T70" y="T71"/>
              </a:cxn>
              <a:cxn ang="T142">
                <a:pos x="T72" y="T73"/>
              </a:cxn>
              <a:cxn ang="T143">
                <a:pos x="T74" y="T75"/>
              </a:cxn>
              <a:cxn ang="T144">
                <a:pos x="T76" y="T77"/>
              </a:cxn>
              <a:cxn ang="T145">
                <a:pos x="T78" y="T79"/>
              </a:cxn>
              <a:cxn ang="T146">
                <a:pos x="T80" y="T81"/>
              </a:cxn>
              <a:cxn ang="T147">
                <a:pos x="T82" y="T83"/>
              </a:cxn>
              <a:cxn ang="T148">
                <a:pos x="T84" y="T85"/>
              </a:cxn>
              <a:cxn ang="T149">
                <a:pos x="T86" y="T87"/>
              </a:cxn>
              <a:cxn ang="T150">
                <a:pos x="T88" y="T89"/>
              </a:cxn>
              <a:cxn ang="T151">
                <a:pos x="T90" y="T91"/>
              </a:cxn>
              <a:cxn ang="T152">
                <a:pos x="T92" y="T93"/>
              </a:cxn>
              <a:cxn ang="T153">
                <a:pos x="T94" y="T95"/>
              </a:cxn>
              <a:cxn ang="T154">
                <a:pos x="T96" y="T97"/>
              </a:cxn>
              <a:cxn ang="T155">
                <a:pos x="T98" y="T99"/>
              </a:cxn>
              <a:cxn ang="T156">
                <a:pos x="T100" y="T101"/>
              </a:cxn>
              <a:cxn ang="T157">
                <a:pos x="T102" y="T103"/>
              </a:cxn>
              <a:cxn ang="T158">
                <a:pos x="T104" y="T105"/>
              </a:cxn>
            </a:cxnLst>
            <a:rect l="T159" t="T160" r="T161" b="T162"/>
            <a:pathLst>
              <a:path w="296" h="351">
                <a:moveTo>
                  <a:pt x="296" y="75"/>
                </a:moveTo>
                <a:lnTo>
                  <a:pt x="296" y="112"/>
                </a:lnTo>
                <a:lnTo>
                  <a:pt x="291" y="146"/>
                </a:lnTo>
                <a:lnTo>
                  <a:pt x="282" y="180"/>
                </a:lnTo>
                <a:lnTo>
                  <a:pt x="266" y="213"/>
                </a:lnTo>
                <a:lnTo>
                  <a:pt x="257" y="211"/>
                </a:lnTo>
                <a:lnTo>
                  <a:pt x="249" y="208"/>
                </a:lnTo>
                <a:lnTo>
                  <a:pt x="242" y="204"/>
                </a:lnTo>
                <a:lnTo>
                  <a:pt x="237" y="195"/>
                </a:lnTo>
                <a:lnTo>
                  <a:pt x="245" y="180"/>
                </a:lnTo>
                <a:lnTo>
                  <a:pt x="252" y="162"/>
                </a:lnTo>
                <a:lnTo>
                  <a:pt x="258" y="145"/>
                </a:lnTo>
                <a:lnTo>
                  <a:pt x="264" y="128"/>
                </a:lnTo>
                <a:lnTo>
                  <a:pt x="266" y="110"/>
                </a:lnTo>
                <a:lnTo>
                  <a:pt x="266" y="94"/>
                </a:lnTo>
                <a:lnTo>
                  <a:pt x="262" y="78"/>
                </a:lnTo>
                <a:lnTo>
                  <a:pt x="254" y="63"/>
                </a:lnTo>
                <a:lnTo>
                  <a:pt x="237" y="57"/>
                </a:lnTo>
                <a:lnTo>
                  <a:pt x="223" y="54"/>
                </a:lnTo>
                <a:lnTo>
                  <a:pt x="207" y="51"/>
                </a:lnTo>
                <a:lnTo>
                  <a:pt x="190" y="50"/>
                </a:lnTo>
                <a:lnTo>
                  <a:pt x="174" y="49"/>
                </a:lnTo>
                <a:lnTo>
                  <a:pt x="158" y="48"/>
                </a:lnTo>
                <a:lnTo>
                  <a:pt x="142" y="47"/>
                </a:lnTo>
                <a:lnTo>
                  <a:pt x="125" y="46"/>
                </a:lnTo>
                <a:lnTo>
                  <a:pt x="118" y="44"/>
                </a:lnTo>
                <a:lnTo>
                  <a:pt x="113" y="41"/>
                </a:lnTo>
                <a:lnTo>
                  <a:pt x="106" y="38"/>
                </a:lnTo>
                <a:lnTo>
                  <a:pt x="100" y="35"/>
                </a:lnTo>
                <a:lnTo>
                  <a:pt x="94" y="33"/>
                </a:lnTo>
                <a:lnTo>
                  <a:pt x="88" y="33"/>
                </a:lnTo>
                <a:lnTo>
                  <a:pt x="82" y="35"/>
                </a:lnTo>
                <a:lnTo>
                  <a:pt x="76" y="40"/>
                </a:lnTo>
                <a:lnTo>
                  <a:pt x="106" y="148"/>
                </a:lnTo>
                <a:lnTo>
                  <a:pt x="97" y="148"/>
                </a:lnTo>
                <a:lnTo>
                  <a:pt x="90" y="146"/>
                </a:lnTo>
                <a:lnTo>
                  <a:pt x="84" y="143"/>
                </a:lnTo>
                <a:lnTo>
                  <a:pt x="80" y="138"/>
                </a:lnTo>
                <a:lnTo>
                  <a:pt x="76" y="133"/>
                </a:lnTo>
                <a:lnTo>
                  <a:pt x="72" y="127"/>
                </a:lnTo>
                <a:lnTo>
                  <a:pt x="69" y="120"/>
                </a:lnTo>
                <a:lnTo>
                  <a:pt x="66" y="114"/>
                </a:lnTo>
                <a:lnTo>
                  <a:pt x="54" y="137"/>
                </a:lnTo>
                <a:lnTo>
                  <a:pt x="46" y="161"/>
                </a:lnTo>
                <a:lnTo>
                  <a:pt x="42" y="185"/>
                </a:lnTo>
                <a:lnTo>
                  <a:pt x="39" y="211"/>
                </a:lnTo>
                <a:lnTo>
                  <a:pt x="38" y="236"/>
                </a:lnTo>
                <a:lnTo>
                  <a:pt x="37" y="261"/>
                </a:lnTo>
                <a:lnTo>
                  <a:pt x="37" y="286"/>
                </a:lnTo>
                <a:lnTo>
                  <a:pt x="36" y="311"/>
                </a:lnTo>
                <a:lnTo>
                  <a:pt x="43" y="317"/>
                </a:lnTo>
                <a:lnTo>
                  <a:pt x="50" y="321"/>
                </a:lnTo>
                <a:lnTo>
                  <a:pt x="58" y="322"/>
                </a:lnTo>
                <a:lnTo>
                  <a:pt x="66" y="321"/>
                </a:lnTo>
                <a:lnTo>
                  <a:pt x="75" y="319"/>
                </a:lnTo>
                <a:lnTo>
                  <a:pt x="83" y="316"/>
                </a:lnTo>
                <a:lnTo>
                  <a:pt x="91" y="314"/>
                </a:lnTo>
                <a:lnTo>
                  <a:pt x="99" y="311"/>
                </a:lnTo>
                <a:lnTo>
                  <a:pt x="101" y="309"/>
                </a:lnTo>
                <a:lnTo>
                  <a:pt x="105" y="308"/>
                </a:lnTo>
                <a:lnTo>
                  <a:pt x="109" y="309"/>
                </a:lnTo>
                <a:lnTo>
                  <a:pt x="113" y="309"/>
                </a:lnTo>
                <a:lnTo>
                  <a:pt x="115" y="317"/>
                </a:lnTo>
                <a:lnTo>
                  <a:pt x="111" y="326"/>
                </a:lnTo>
                <a:lnTo>
                  <a:pt x="108" y="334"/>
                </a:lnTo>
                <a:lnTo>
                  <a:pt x="106" y="345"/>
                </a:lnTo>
                <a:lnTo>
                  <a:pt x="92" y="348"/>
                </a:lnTo>
                <a:lnTo>
                  <a:pt x="77" y="350"/>
                </a:lnTo>
                <a:lnTo>
                  <a:pt x="62" y="351"/>
                </a:lnTo>
                <a:lnTo>
                  <a:pt x="48" y="351"/>
                </a:lnTo>
                <a:lnTo>
                  <a:pt x="33" y="349"/>
                </a:lnTo>
                <a:lnTo>
                  <a:pt x="21" y="345"/>
                </a:lnTo>
                <a:lnTo>
                  <a:pt x="9" y="337"/>
                </a:lnTo>
                <a:lnTo>
                  <a:pt x="0" y="325"/>
                </a:lnTo>
                <a:lnTo>
                  <a:pt x="3" y="294"/>
                </a:lnTo>
                <a:lnTo>
                  <a:pt x="3" y="263"/>
                </a:lnTo>
                <a:lnTo>
                  <a:pt x="4" y="232"/>
                </a:lnTo>
                <a:lnTo>
                  <a:pt x="5" y="201"/>
                </a:lnTo>
                <a:lnTo>
                  <a:pt x="8" y="170"/>
                </a:lnTo>
                <a:lnTo>
                  <a:pt x="14" y="141"/>
                </a:lnTo>
                <a:lnTo>
                  <a:pt x="23" y="112"/>
                </a:lnTo>
                <a:lnTo>
                  <a:pt x="36" y="85"/>
                </a:lnTo>
                <a:lnTo>
                  <a:pt x="45" y="79"/>
                </a:lnTo>
                <a:lnTo>
                  <a:pt x="50" y="71"/>
                </a:lnTo>
                <a:lnTo>
                  <a:pt x="50" y="62"/>
                </a:lnTo>
                <a:lnTo>
                  <a:pt x="47" y="51"/>
                </a:lnTo>
                <a:lnTo>
                  <a:pt x="44" y="41"/>
                </a:lnTo>
                <a:lnTo>
                  <a:pt x="39" y="32"/>
                </a:lnTo>
                <a:lnTo>
                  <a:pt x="37" y="22"/>
                </a:lnTo>
                <a:lnTo>
                  <a:pt x="36" y="13"/>
                </a:lnTo>
                <a:lnTo>
                  <a:pt x="48" y="4"/>
                </a:lnTo>
                <a:lnTo>
                  <a:pt x="62" y="0"/>
                </a:lnTo>
                <a:lnTo>
                  <a:pt x="78" y="0"/>
                </a:lnTo>
                <a:lnTo>
                  <a:pt x="93" y="3"/>
                </a:lnTo>
                <a:lnTo>
                  <a:pt x="109" y="8"/>
                </a:lnTo>
                <a:lnTo>
                  <a:pt x="126" y="12"/>
                </a:lnTo>
                <a:lnTo>
                  <a:pt x="142" y="17"/>
                </a:lnTo>
                <a:lnTo>
                  <a:pt x="157" y="19"/>
                </a:lnTo>
                <a:lnTo>
                  <a:pt x="176" y="22"/>
                </a:lnTo>
                <a:lnTo>
                  <a:pt x="197" y="23"/>
                </a:lnTo>
                <a:lnTo>
                  <a:pt x="218" y="23"/>
                </a:lnTo>
                <a:lnTo>
                  <a:pt x="239" y="25"/>
                </a:lnTo>
                <a:lnTo>
                  <a:pt x="258" y="30"/>
                </a:lnTo>
                <a:lnTo>
                  <a:pt x="275" y="39"/>
                </a:lnTo>
                <a:lnTo>
                  <a:pt x="288" y="54"/>
                </a:lnTo>
                <a:lnTo>
                  <a:pt x="296" y="75"/>
                </a:lnTo>
                <a:close/>
              </a:path>
            </a:pathLst>
          </a:custGeom>
          <a:solidFill>
            <a:srgbClr val="000000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77" name="Freeform 33"/>
          <p:cNvSpPr>
            <a:spLocks/>
          </p:cNvSpPr>
          <p:nvPr/>
        </p:nvSpPr>
        <p:spPr bwMode="auto">
          <a:xfrm>
            <a:off x="8243888" y="582613"/>
            <a:ext cx="71437" cy="144462"/>
          </a:xfrm>
          <a:custGeom>
            <a:avLst/>
            <a:gdLst>
              <a:gd name="T0" fmla="*/ 0 w 135"/>
              <a:gd name="T1" fmla="*/ 0 h 271"/>
              <a:gd name="T2" fmla="*/ 1058 w 135"/>
              <a:gd name="T3" fmla="*/ 533 h 271"/>
              <a:gd name="T4" fmla="*/ 4233 w 135"/>
              <a:gd name="T5" fmla="*/ 2132 h 271"/>
              <a:gd name="T6" fmla="*/ 8467 w 135"/>
              <a:gd name="T7" fmla="*/ 3731 h 271"/>
              <a:gd name="T8" fmla="*/ 13758 w 135"/>
              <a:gd name="T9" fmla="*/ 6397 h 271"/>
              <a:gd name="T10" fmla="*/ 19579 w 135"/>
              <a:gd name="T11" fmla="*/ 7996 h 271"/>
              <a:gd name="T12" fmla="*/ 25400 w 135"/>
              <a:gd name="T13" fmla="*/ 10128 h 271"/>
              <a:gd name="T14" fmla="*/ 30691 w 135"/>
              <a:gd name="T15" fmla="*/ 10661 h 271"/>
              <a:gd name="T16" fmla="*/ 35983 w 135"/>
              <a:gd name="T17" fmla="*/ 10661 h 271"/>
              <a:gd name="T18" fmla="*/ 46037 w 135"/>
              <a:gd name="T19" fmla="*/ 9062 h 271"/>
              <a:gd name="T20" fmla="*/ 53975 w 135"/>
              <a:gd name="T21" fmla="*/ 10128 h 271"/>
              <a:gd name="T22" fmla="*/ 59266 w 135"/>
              <a:gd name="T23" fmla="*/ 11728 h 271"/>
              <a:gd name="T24" fmla="*/ 62970 w 135"/>
              <a:gd name="T25" fmla="*/ 13860 h 271"/>
              <a:gd name="T26" fmla="*/ 65616 w 135"/>
              <a:gd name="T27" fmla="*/ 15992 h 271"/>
              <a:gd name="T28" fmla="*/ 66145 w 135"/>
              <a:gd name="T29" fmla="*/ 17058 h 271"/>
              <a:gd name="T30" fmla="*/ 66145 w 135"/>
              <a:gd name="T31" fmla="*/ 17058 h 271"/>
              <a:gd name="T32" fmla="*/ 65087 w 135"/>
              <a:gd name="T33" fmla="*/ 14926 h 271"/>
              <a:gd name="T34" fmla="*/ 67733 w 135"/>
              <a:gd name="T35" fmla="*/ 38381 h 271"/>
              <a:gd name="T36" fmla="*/ 69850 w 135"/>
              <a:gd name="T37" fmla="*/ 79427 h 271"/>
              <a:gd name="T38" fmla="*/ 70908 w 135"/>
              <a:gd name="T39" fmla="*/ 118875 h 271"/>
              <a:gd name="T40" fmla="*/ 71437 w 135"/>
              <a:gd name="T41" fmla="*/ 135933 h 271"/>
              <a:gd name="T42" fmla="*/ 20637 w 135"/>
              <a:gd name="T43" fmla="*/ 144462 h 271"/>
              <a:gd name="T44" fmla="*/ 0 w 135"/>
              <a:gd name="T45" fmla="*/ 0 h 271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  <a:gd name="T51" fmla="*/ 0 60000 65536"/>
              <a:gd name="T52" fmla="*/ 0 60000 65536"/>
              <a:gd name="T53" fmla="*/ 0 60000 65536"/>
              <a:gd name="T54" fmla="*/ 0 60000 65536"/>
              <a:gd name="T55" fmla="*/ 0 60000 65536"/>
              <a:gd name="T56" fmla="*/ 0 60000 65536"/>
              <a:gd name="T57" fmla="*/ 0 60000 65536"/>
              <a:gd name="T58" fmla="*/ 0 60000 65536"/>
              <a:gd name="T59" fmla="*/ 0 60000 65536"/>
              <a:gd name="T60" fmla="*/ 0 60000 65536"/>
              <a:gd name="T61" fmla="*/ 0 60000 65536"/>
              <a:gd name="T62" fmla="*/ 0 60000 65536"/>
              <a:gd name="T63" fmla="*/ 0 60000 65536"/>
              <a:gd name="T64" fmla="*/ 0 60000 65536"/>
              <a:gd name="T65" fmla="*/ 0 60000 65536"/>
              <a:gd name="T66" fmla="*/ 0 60000 65536"/>
              <a:gd name="T67" fmla="*/ 0 60000 65536"/>
              <a:gd name="T68" fmla="*/ 0 60000 65536"/>
              <a:gd name="T69" fmla="*/ 0 w 135"/>
              <a:gd name="T70" fmla="*/ 0 h 271"/>
              <a:gd name="T71" fmla="*/ 135 w 135"/>
              <a:gd name="T72" fmla="*/ 271 h 271"/>
            </a:gdLst>
            <a:ahLst/>
            <a:cxnLst>
              <a:cxn ang="T46">
                <a:pos x="T0" y="T1"/>
              </a:cxn>
              <a:cxn ang="T47">
                <a:pos x="T2" y="T3"/>
              </a:cxn>
              <a:cxn ang="T48">
                <a:pos x="T4" y="T5"/>
              </a:cxn>
              <a:cxn ang="T49">
                <a:pos x="T6" y="T7"/>
              </a:cxn>
              <a:cxn ang="T50">
                <a:pos x="T8" y="T9"/>
              </a:cxn>
              <a:cxn ang="T51">
                <a:pos x="T10" y="T11"/>
              </a:cxn>
              <a:cxn ang="T52">
                <a:pos x="T12" y="T13"/>
              </a:cxn>
              <a:cxn ang="T53">
                <a:pos x="T14" y="T15"/>
              </a:cxn>
              <a:cxn ang="T54">
                <a:pos x="T16" y="T17"/>
              </a:cxn>
              <a:cxn ang="T55">
                <a:pos x="T18" y="T19"/>
              </a:cxn>
              <a:cxn ang="T56">
                <a:pos x="T20" y="T21"/>
              </a:cxn>
              <a:cxn ang="T57">
                <a:pos x="T22" y="T23"/>
              </a:cxn>
              <a:cxn ang="T58">
                <a:pos x="T24" y="T25"/>
              </a:cxn>
              <a:cxn ang="T59">
                <a:pos x="T26" y="T27"/>
              </a:cxn>
              <a:cxn ang="T60">
                <a:pos x="T28" y="T29"/>
              </a:cxn>
              <a:cxn ang="T61">
                <a:pos x="T30" y="T31"/>
              </a:cxn>
              <a:cxn ang="T62">
                <a:pos x="T32" y="T33"/>
              </a:cxn>
              <a:cxn ang="T63">
                <a:pos x="T34" y="T35"/>
              </a:cxn>
              <a:cxn ang="T64">
                <a:pos x="T36" y="T37"/>
              </a:cxn>
              <a:cxn ang="T65">
                <a:pos x="T38" y="T39"/>
              </a:cxn>
              <a:cxn ang="T66">
                <a:pos x="T40" y="T41"/>
              </a:cxn>
              <a:cxn ang="T67">
                <a:pos x="T42" y="T43"/>
              </a:cxn>
              <a:cxn ang="T68">
                <a:pos x="T44" y="T45"/>
              </a:cxn>
            </a:cxnLst>
            <a:rect l="T69" t="T70" r="T71" b="T72"/>
            <a:pathLst>
              <a:path w="135" h="271">
                <a:moveTo>
                  <a:pt x="0" y="0"/>
                </a:moveTo>
                <a:lnTo>
                  <a:pt x="2" y="1"/>
                </a:lnTo>
                <a:lnTo>
                  <a:pt x="8" y="4"/>
                </a:lnTo>
                <a:lnTo>
                  <a:pt x="16" y="7"/>
                </a:lnTo>
                <a:lnTo>
                  <a:pt x="26" y="12"/>
                </a:lnTo>
                <a:lnTo>
                  <a:pt x="37" y="15"/>
                </a:lnTo>
                <a:lnTo>
                  <a:pt x="48" y="19"/>
                </a:lnTo>
                <a:lnTo>
                  <a:pt x="58" y="20"/>
                </a:lnTo>
                <a:lnTo>
                  <a:pt x="68" y="20"/>
                </a:lnTo>
                <a:lnTo>
                  <a:pt x="87" y="17"/>
                </a:lnTo>
                <a:lnTo>
                  <a:pt x="102" y="19"/>
                </a:lnTo>
                <a:lnTo>
                  <a:pt x="112" y="22"/>
                </a:lnTo>
                <a:lnTo>
                  <a:pt x="119" y="26"/>
                </a:lnTo>
                <a:lnTo>
                  <a:pt x="124" y="30"/>
                </a:lnTo>
                <a:lnTo>
                  <a:pt x="125" y="32"/>
                </a:lnTo>
                <a:lnTo>
                  <a:pt x="123" y="28"/>
                </a:lnTo>
                <a:lnTo>
                  <a:pt x="128" y="72"/>
                </a:lnTo>
                <a:lnTo>
                  <a:pt x="132" y="149"/>
                </a:lnTo>
                <a:lnTo>
                  <a:pt x="134" y="223"/>
                </a:lnTo>
                <a:lnTo>
                  <a:pt x="135" y="255"/>
                </a:lnTo>
                <a:lnTo>
                  <a:pt x="39" y="271"/>
                </a:lnTo>
                <a:lnTo>
                  <a:pt x="0" y="0"/>
                </a:lnTo>
                <a:close/>
              </a:path>
            </a:pathLst>
          </a:custGeom>
          <a:solidFill>
            <a:srgbClr val="AFEDED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78" name="Freeform 34"/>
          <p:cNvSpPr>
            <a:spLocks/>
          </p:cNvSpPr>
          <p:nvPr/>
        </p:nvSpPr>
        <p:spPr bwMode="auto">
          <a:xfrm>
            <a:off x="8242300" y="574675"/>
            <a:ext cx="230188" cy="257175"/>
          </a:xfrm>
          <a:custGeom>
            <a:avLst/>
            <a:gdLst>
              <a:gd name="T0" fmla="*/ 22276 w 434"/>
              <a:gd name="T1" fmla="*/ 90144 h 485"/>
              <a:gd name="T2" fmla="*/ 29702 w 434"/>
              <a:gd name="T3" fmla="*/ 153245 h 485"/>
              <a:gd name="T4" fmla="*/ 39249 w 434"/>
              <a:gd name="T5" fmla="*/ 143700 h 485"/>
              <a:gd name="T6" fmla="*/ 54099 w 434"/>
              <a:gd name="T7" fmla="*/ 141049 h 485"/>
              <a:gd name="T8" fmla="*/ 63646 w 434"/>
              <a:gd name="T9" fmla="*/ 141049 h 485"/>
              <a:gd name="T10" fmla="*/ 62586 w 434"/>
              <a:gd name="T11" fmla="*/ 108703 h 485"/>
              <a:gd name="T12" fmla="*/ 57812 w 434"/>
              <a:gd name="T13" fmla="*/ 17499 h 485"/>
              <a:gd name="T14" fmla="*/ 63646 w 434"/>
              <a:gd name="T15" fmla="*/ 15908 h 485"/>
              <a:gd name="T16" fmla="*/ 73193 w 434"/>
              <a:gd name="T17" fmla="*/ 54086 h 485"/>
              <a:gd name="T18" fmla="*/ 83801 w 434"/>
              <a:gd name="T19" fmla="*/ 134155 h 485"/>
              <a:gd name="T20" fmla="*/ 84332 w 434"/>
              <a:gd name="T21" fmla="*/ 156956 h 485"/>
              <a:gd name="T22" fmla="*/ 96000 w 434"/>
              <a:gd name="T23" fmla="*/ 174985 h 485"/>
              <a:gd name="T24" fmla="*/ 110321 w 434"/>
              <a:gd name="T25" fmla="*/ 178697 h 485"/>
              <a:gd name="T26" fmla="*/ 103956 w 434"/>
              <a:gd name="T27" fmla="*/ 164910 h 485"/>
              <a:gd name="T28" fmla="*/ 93348 w 434"/>
              <a:gd name="T29" fmla="*/ 151654 h 485"/>
              <a:gd name="T30" fmla="*/ 103425 w 434"/>
              <a:gd name="T31" fmla="*/ 145821 h 485"/>
              <a:gd name="T32" fmla="*/ 112972 w 434"/>
              <a:gd name="T33" fmla="*/ 156956 h 485"/>
              <a:gd name="T34" fmla="*/ 124111 w 434"/>
              <a:gd name="T35" fmla="*/ 150063 h 485"/>
              <a:gd name="T36" fmla="*/ 143735 w 434"/>
              <a:gd name="T37" fmla="*/ 153245 h 485"/>
              <a:gd name="T38" fmla="*/ 162829 w 434"/>
              <a:gd name="T39" fmla="*/ 143700 h 485"/>
              <a:gd name="T40" fmla="*/ 179801 w 434"/>
              <a:gd name="T41" fmla="*/ 143170 h 485"/>
              <a:gd name="T42" fmla="*/ 185635 w 434"/>
              <a:gd name="T43" fmla="*/ 133095 h 485"/>
              <a:gd name="T44" fmla="*/ 193591 w 434"/>
              <a:gd name="T45" fmla="*/ 128322 h 485"/>
              <a:gd name="T46" fmla="*/ 196774 w 434"/>
              <a:gd name="T47" fmla="*/ 137867 h 485"/>
              <a:gd name="T48" fmla="*/ 187227 w 434"/>
              <a:gd name="T49" fmla="*/ 149533 h 485"/>
              <a:gd name="T50" fmla="*/ 175558 w 434"/>
              <a:gd name="T51" fmla="*/ 156956 h 485"/>
              <a:gd name="T52" fmla="*/ 154873 w 434"/>
              <a:gd name="T53" fmla="*/ 157487 h 485"/>
              <a:gd name="T54" fmla="*/ 136840 w 434"/>
              <a:gd name="T55" fmla="*/ 169152 h 485"/>
              <a:gd name="T56" fmla="*/ 122519 w 434"/>
              <a:gd name="T57" fmla="*/ 179757 h 485"/>
              <a:gd name="T58" fmla="*/ 120398 w 434"/>
              <a:gd name="T59" fmla="*/ 195665 h 485"/>
              <a:gd name="T60" fmla="*/ 172376 w 434"/>
              <a:gd name="T61" fmla="*/ 205740 h 485"/>
              <a:gd name="T62" fmla="*/ 172376 w 434"/>
              <a:gd name="T63" fmla="*/ 225890 h 485"/>
              <a:gd name="T64" fmla="*/ 188287 w 434"/>
              <a:gd name="T65" fmla="*/ 223769 h 485"/>
              <a:gd name="T66" fmla="*/ 204729 w 434"/>
              <a:gd name="T67" fmla="*/ 220057 h 485"/>
              <a:gd name="T68" fmla="*/ 213746 w 434"/>
              <a:gd name="T69" fmla="*/ 224299 h 485"/>
              <a:gd name="T70" fmla="*/ 221702 w 434"/>
              <a:gd name="T71" fmla="*/ 226950 h 485"/>
              <a:gd name="T72" fmla="*/ 230188 w 434"/>
              <a:gd name="T73" fmla="*/ 229071 h 485"/>
              <a:gd name="T74" fmla="*/ 209503 w 434"/>
              <a:gd name="T75" fmla="*/ 239676 h 485"/>
              <a:gd name="T76" fmla="*/ 184575 w 434"/>
              <a:gd name="T77" fmla="*/ 243388 h 485"/>
              <a:gd name="T78" fmla="*/ 160707 w 434"/>
              <a:gd name="T79" fmla="*/ 250812 h 485"/>
              <a:gd name="T80" fmla="*/ 132597 w 434"/>
              <a:gd name="T81" fmla="*/ 255054 h 485"/>
              <a:gd name="T82" fmla="*/ 103425 w 434"/>
              <a:gd name="T83" fmla="*/ 257175 h 485"/>
              <a:gd name="T84" fmla="*/ 74785 w 434"/>
              <a:gd name="T85" fmla="*/ 256114 h 485"/>
              <a:gd name="T86" fmla="*/ 47204 w 434"/>
              <a:gd name="T87" fmla="*/ 249221 h 485"/>
              <a:gd name="T88" fmla="*/ 22807 w 434"/>
              <a:gd name="T89" fmla="*/ 235434 h 485"/>
              <a:gd name="T90" fmla="*/ 7956 w 434"/>
              <a:gd name="T91" fmla="*/ 1591 h 485"/>
              <a:gd name="T92" fmla="*/ 15912 w 434"/>
              <a:gd name="T93" fmla="*/ 23331 h 485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  <a:gd name="T141" fmla="*/ 0 w 434"/>
              <a:gd name="T142" fmla="*/ 0 h 485"/>
              <a:gd name="T143" fmla="*/ 434 w 434"/>
              <a:gd name="T144" fmla="*/ 485 h 485"/>
            </a:gdLst>
            <a:ahLst/>
            <a:cxnLst>
              <a:cxn ang="T94">
                <a:pos x="T0" y="T1"/>
              </a:cxn>
              <a:cxn ang="T95">
                <a:pos x="T2" y="T3"/>
              </a:cxn>
              <a:cxn ang="T96">
                <a:pos x="T4" y="T5"/>
              </a:cxn>
              <a:cxn ang="T97">
                <a:pos x="T6" y="T7"/>
              </a:cxn>
              <a:cxn ang="T98">
                <a:pos x="T8" y="T9"/>
              </a:cxn>
              <a:cxn ang="T99">
                <a:pos x="T10" y="T11"/>
              </a:cxn>
              <a:cxn ang="T100">
                <a:pos x="T12" y="T13"/>
              </a:cxn>
              <a:cxn ang="T101">
                <a:pos x="T14" y="T15"/>
              </a:cxn>
              <a:cxn ang="T102">
                <a:pos x="T16" y="T17"/>
              </a:cxn>
              <a:cxn ang="T103">
                <a:pos x="T18" y="T19"/>
              </a:cxn>
              <a:cxn ang="T104">
                <a:pos x="T20" y="T21"/>
              </a:cxn>
              <a:cxn ang="T105">
                <a:pos x="T22" y="T23"/>
              </a:cxn>
              <a:cxn ang="T106">
                <a:pos x="T24" y="T25"/>
              </a:cxn>
              <a:cxn ang="T107">
                <a:pos x="T26" y="T27"/>
              </a:cxn>
              <a:cxn ang="T108">
                <a:pos x="T28" y="T29"/>
              </a:cxn>
              <a:cxn ang="T109">
                <a:pos x="T30" y="T31"/>
              </a:cxn>
              <a:cxn ang="T110">
                <a:pos x="T32" y="T33"/>
              </a:cxn>
              <a:cxn ang="T111">
                <a:pos x="T34" y="T35"/>
              </a:cxn>
              <a:cxn ang="T112">
                <a:pos x="T36" y="T37"/>
              </a:cxn>
              <a:cxn ang="T113">
                <a:pos x="T38" y="T39"/>
              </a:cxn>
              <a:cxn ang="T114">
                <a:pos x="T40" y="T41"/>
              </a:cxn>
              <a:cxn ang="T115">
                <a:pos x="T42" y="T43"/>
              </a:cxn>
              <a:cxn ang="T116">
                <a:pos x="T44" y="T45"/>
              </a:cxn>
              <a:cxn ang="T117">
                <a:pos x="T46" y="T47"/>
              </a:cxn>
              <a:cxn ang="T118">
                <a:pos x="T48" y="T49"/>
              </a:cxn>
              <a:cxn ang="T119">
                <a:pos x="T50" y="T51"/>
              </a:cxn>
              <a:cxn ang="T120">
                <a:pos x="T52" y="T53"/>
              </a:cxn>
              <a:cxn ang="T121">
                <a:pos x="T54" y="T55"/>
              </a:cxn>
              <a:cxn ang="T122">
                <a:pos x="T56" y="T57"/>
              </a:cxn>
              <a:cxn ang="T123">
                <a:pos x="T58" y="T59"/>
              </a:cxn>
              <a:cxn ang="T124">
                <a:pos x="T60" y="T61"/>
              </a:cxn>
              <a:cxn ang="T125">
                <a:pos x="T62" y="T63"/>
              </a:cxn>
              <a:cxn ang="T126">
                <a:pos x="T64" y="T65"/>
              </a:cxn>
              <a:cxn ang="T127">
                <a:pos x="T66" y="T67"/>
              </a:cxn>
              <a:cxn ang="T128">
                <a:pos x="T68" y="T69"/>
              </a:cxn>
              <a:cxn ang="T129">
                <a:pos x="T70" y="T71"/>
              </a:cxn>
              <a:cxn ang="T130">
                <a:pos x="T72" y="T73"/>
              </a:cxn>
              <a:cxn ang="T131">
                <a:pos x="T74" y="T75"/>
              </a:cxn>
              <a:cxn ang="T132">
                <a:pos x="T76" y="T77"/>
              </a:cxn>
              <a:cxn ang="T133">
                <a:pos x="T78" y="T79"/>
              </a:cxn>
              <a:cxn ang="T134">
                <a:pos x="T80" y="T81"/>
              </a:cxn>
              <a:cxn ang="T135">
                <a:pos x="T82" y="T83"/>
              </a:cxn>
              <a:cxn ang="T136">
                <a:pos x="T84" y="T85"/>
              </a:cxn>
              <a:cxn ang="T137">
                <a:pos x="T86" y="T87"/>
              </a:cxn>
              <a:cxn ang="T138">
                <a:pos x="T88" y="T89"/>
              </a:cxn>
              <a:cxn ang="T139">
                <a:pos x="T90" y="T91"/>
              </a:cxn>
              <a:cxn ang="T140">
                <a:pos x="T92" y="T93"/>
              </a:cxn>
            </a:cxnLst>
            <a:rect l="T141" t="T142" r="T143" b="T144"/>
            <a:pathLst>
              <a:path w="434" h="485">
                <a:moveTo>
                  <a:pt x="30" y="44"/>
                </a:moveTo>
                <a:lnTo>
                  <a:pt x="35" y="107"/>
                </a:lnTo>
                <a:lnTo>
                  <a:pt x="42" y="170"/>
                </a:lnTo>
                <a:lnTo>
                  <a:pt x="48" y="233"/>
                </a:lnTo>
                <a:lnTo>
                  <a:pt x="52" y="296"/>
                </a:lnTo>
                <a:lnTo>
                  <a:pt x="56" y="289"/>
                </a:lnTo>
                <a:lnTo>
                  <a:pt x="60" y="282"/>
                </a:lnTo>
                <a:lnTo>
                  <a:pt x="67" y="276"/>
                </a:lnTo>
                <a:lnTo>
                  <a:pt x="74" y="271"/>
                </a:lnTo>
                <a:lnTo>
                  <a:pt x="83" y="268"/>
                </a:lnTo>
                <a:lnTo>
                  <a:pt x="91" y="266"/>
                </a:lnTo>
                <a:lnTo>
                  <a:pt x="102" y="266"/>
                </a:lnTo>
                <a:lnTo>
                  <a:pt x="111" y="267"/>
                </a:lnTo>
                <a:lnTo>
                  <a:pt x="115" y="267"/>
                </a:lnTo>
                <a:lnTo>
                  <a:pt x="120" y="266"/>
                </a:lnTo>
                <a:lnTo>
                  <a:pt x="125" y="264"/>
                </a:lnTo>
                <a:lnTo>
                  <a:pt x="128" y="260"/>
                </a:lnTo>
                <a:lnTo>
                  <a:pt x="118" y="205"/>
                </a:lnTo>
                <a:lnTo>
                  <a:pt x="113" y="149"/>
                </a:lnTo>
                <a:lnTo>
                  <a:pt x="112" y="92"/>
                </a:lnTo>
                <a:lnTo>
                  <a:pt x="109" y="33"/>
                </a:lnTo>
                <a:lnTo>
                  <a:pt x="111" y="31"/>
                </a:lnTo>
                <a:lnTo>
                  <a:pt x="115" y="30"/>
                </a:lnTo>
                <a:lnTo>
                  <a:pt x="120" y="30"/>
                </a:lnTo>
                <a:lnTo>
                  <a:pt x="125" y="30"/>
                </a:lnTo>
                <a:lnTo>
                  <a:pt x="135" y="47"/>
                </a:lnTo>
                <a:lnTo>
                  <a:pt x="138" y="102"/>
                </a:lnTo>
                <a:lnTo>
                  <a:pt x="140" y="154"/>
                </a:lnTo>
                <a:lnTo>
                  <a:pt x="144" y="203"/>
                </a:lnTo>
                <a:lnTo>
                  <a:pt x="158" y="253"/>
                </a:lnTo>
                <a:lnTo>
                  <a:pt x="156" y="268"/>
                </a:lnTo>
                <a:lnTo>
                  <a:pt x="156" y="283"/>
                </a:lnTo>
                <a:lnTo>
                  <a:pt x="159" y="296"/>
                </a:lnTo>
                <a:lnTo>
                  <a:pt x="165" y="308"/>
                </a:lnTo>
                <a:lnTo>
                  <a:pt x="172" y="320"/>
                </a:lnTo>
                <a:lnTo>
                  <a:pt x="181" y="330"/>
                </a:lnTo>
                <a:lnTo>
                  <a:pt x="190" y="341"/>
                </a:lnTo>
                <a:lnTo>
                  <a:pt x="200" y="350"/>
                </a:lnTo>
                <a:lnTo>
                  <a:pt x="208" y="337"/>
                </a:lnTo>
                <a:lnTo>
                  <a:pt x="208" y="327"/>
                </a:lnTo>
                <a:lnTo>
                  <a:pt x="204" y="319"/>
                </a:lnTo>
                <a:lnTo>
                  <a:pt x="196" y="311"/>
                </a:lnTo>
                <a:lnTo>
                  <a:pt x="187" y="303"/>
                </a:lnTo>
                <a:lnTo>
                  <a:pt x="180" y="295"/>
                </a:lnTo>
                <a:lnTo>
                  <a:pt x="176" y="286"/>
                </a:lnTo>
                <a:lnTo>
                  <a:pt x="177" y="274"/>
                </a:lnTo>
                <a:lnTo>
                  <a:pt x="187" y="272"/>
                </a:lnTo>
                <a:lnTo>
                  <a:pt x="195" y="275"/>
                </a:lnTo>
                <a:lnTo>
                  <a:pt x="201" y="282"/>
                </a:lnTo>
                <a:lnTo>
                  <a:pt x="207" y="289"/>
                </a:lnTo>
                <a:lnTo>
                  <a:pt x="213" y="296"/>
                </a:lnTo>
                <a:lnTo>
                  <a:pt x="219" y="298"/>
                </a:lnTo>
                <a:lnTo>
                  <a:pt x="226" y="295"/>
                </a:lnTo>
                <a:lnTo>
                  <a:pt x="234" y="283"/>
                </a:lnTo>
                <a:lnTo>
                  <a:pt x="247" y="291"/>
                </a:lnTo>
                <a:lnTo>
                  <a:pt x="259" y="292"/>
                </a:lnTo>
                <a:lnTo>
                  <a:pt x="271" y="289"/>
                </a:lnTo>
                <a:lnTo>
                  <a:pt x="283" y="282"/>
                </a:lnTo>
                <a:lnTo>
                  <a:pt x="295" y="276"/>
                </a:lnTo>
                <a:lnTo>
                  <a:pt x="307" y="271"/>
                </a:lnTo>
                <a:lnTo>
                  <a:pt x="321" y="270"/>
                </a:lnTo>
                <a:lnTo>
                  <a:pt x="334" y="274"/>
                </a:lnTo>
                <a:lnTo>
                  <a:pt x="339" y="270"/>
                </a:lnTo>
                <a:lnTo>
                  <a:pt x="342" y="264"/>
                </a:lnTo>
                <a:lnTo>
                  <a:pt x="346" y="257"/>
                </a:lnTo>
                <a:lnTo>
                  <a:pt x="350" y="251"/>
                </a:lnTo>
                <a:lnTo>
                  <a:pt x="354" y="247"/>
                </a:lnTo>
                <a:lnTo>
                  <a:pt x="360" y="243"/>
                </a:lnTo>
                <a:lnTo>
                  <a:pt x="365" y="242"/>
                </a:lnTo>
                <a:lnTo>
                  <a:pt x="373" y="244"/>
                </a:lnTo>
                <a:lnTo>
                  <a:pt x="373" y="252"/>
                </a:lnTo>
                <a:lnTo>
                  <a:pt x="371" y="260"/>
                </a:lnTo>
                <a:lnTo>
                  <a:pt x="366" y="268"/>
                </a:lnTo>
                <a:lnTo>
                  <a:pt x="361" y="275"/>
                </a:lnTo>
                <a:lnTo>
                  <a:pt x="353" y="282"/>
                </a:lnTo>
                <a:lnTo>
                  <a:pt x="346" y="287"/>
                </a:lnTo>
                <a:lnTo>
                  <a:pt x="338" y="292"/>
                </a:lnTo>
                <a:lnTo>
                  <a:pt x="331" y="296"/>
                </a:lnTo>
                <a:lnTo>
                  <a:pt x="317" y="292"/>
                </a:lnTo>
                <a:lnTo>
                  <a:pt x="305" y="294"/>
                </a:lnTo>
                <a:lnTo>
                  <a:pt x="292" y="297"/>
                </a:lnTo>
                <a:lnTo>
                  <a:pt x="281" y="304"/>
                </a:lnTo>
                <a:lnTo>
                  <a:pt x="269" y="311"/>
                </a:lnTo>
                <a:lnTo>
                  <a:pt x="258" y="319"/>
                </a:lnTo>
                <a:lnTo>
                  <a:pt x="246" y="324"/>
                </a:lnTo>
                <a:lnTo>
                  <a:pt x="234" y="329"/>
                </a:lnTo>
                <a:lnTo>
                  <a:pt x="231" y="339"/>
                </a:lnTo>
                <a:lnTo>
                  <a:pt x="229" y="349"/>
                </a:lnTo>
                <a:lnTo>
                  <a:pt x="227" y="358"/>
                </a:lnTo>
                <a:lnTo>
                  <a:pt x="227" y="369"/>
                </a:lnTo>
                <a:lnTo>
                  <a:pt x="324" y="350"/>
                </a:lnTo>
                <a:lnTo>
                  <a:pt x="324" y="368"/>
                </a:lnTo>
                <a:lnTo>
                  <a:pt x="325" y="388"/>
                </a:lnTo>
                <a:lnTo>
                  <a:pt x="323" y="407"/>
                </a:lnTo>
                <a:lnTo>
                  <a:pt x="315" y="425"/>
                </a:lnTo>
                <a:lnTo>
                  <a:pt x="325" y="426"/>
                </a:lnTo>
                <a:lnTo>
                  <a:pt x="334" y="426"/>
                </a:lnTo>
                <a:lnTo>
                  <a:pt x="345" y="425"/>
                </a:lnTo>
                <a:lnTo>
                  <a:pt x="355" y="422"/>
                </a:lnTo>
                <a:lnTo>
                  <a:pt x="365" y="420"/>
                </a:lnTo>
                <a:lnTo>
                  <a:pt x="376" y="417"/>
                </a:lnTo>
                <a:lnTo>
                  <a:pt x="386" y="415"/>
                </a:lnTo>
                <a:lnTo>
                  <a:pt x="396" y="415"/>
                </a:lnTo>
                <a:lnTo>
                  <a:pt x="399" y="420"/>
                </a:lnTo>
                <a:lnTo>
                  <a:pt x="403" y="423"/>
                </a:lnTo>
                <a:lnTo>
                  <a:pt x="408" y="425"/>
                </a:lnTo>
                <a:lnTo>
                  <a:pt x="412" y="426"/>
                </a:lnTo>
                <a:lnTo>
                  <a:pt x="418" y="428"/>
                </a:lnTo>
                <a:lnTo>
                  <a:pt x="424" y="429"/>
                </a:lnTo>
                <a:lnTo>
                  <a:pt x="429" y="430"/>
                </a:lnTo>
                <a:lnTo>
                  <a:pt x="434" y="432"/>
                </a:lnTo>
                <a:lnTo>
                  <a:pt x="423" y="443"/>
                </a:lnTo>
                <a:lnTo>
                  <a:pt x="410" y="448"/>
                </a:lnTo>
                <a:lnTo>
                  <a:pt x="395" y="452"/>
                </a:lnTo>
                <a:lnTo>
                  <a:pt x="379" y="454"/>
                </a:lnTo>
                <a:lnTo>
                  <a:pt x="364" y="455"/>
                </a:lnTo>
                <a:lnTo>
                  <a:pt x="348" y="459"/>
                </a:lnTo>
                <a:lnTo>
                  <a:pt x="333" y="463"/>
                </a:lnTo>
                <a:lnTo>
                  <a:pt x="321" y="471"/>
                </a:lnTo>
                <a:lnTo>
                  <a:pt x="303" y="473"/>
                </a:lnTo>
                <a:lnTo>
                  <a:pt x="286" y="477"/>
                </a:lnTo>
                <a:lnTo>
                  <a:pt x="268" y="479"/>
                </a:lnTo>
                <a:lnTo>
                  <a:pt x="250" y="481"/>
                </a:lnTo>
                <a:lnTo>
                  <a:pt x="231" y="484"/>
                </a:lnTo>
                <a:lnTo>
                  <a:pt x="213" y="485"/>
                </a:lnTo>
                <a:lnTo>
                  <a:pt x="195" y="485"/>
                </a:lnTo>
                <a:lnTo>
                  <a:pt x="177" y="485"/>
                </a:lnTo>
                <a:lnTo>
                  <a:pt x="159" y="485"/>
                </a:lnTo>
                <a:lnTo>
                  <a:pt x="141" y="483"/>
                </a:lnTo>
                <a:lnTo>
                  <a:pt x="124" y="479"/>
                </a:lnTo>
                <a:lnTo>
                  <a:pt x="106" y="476"/>
                </a:lnTo>
                <a:lnTo>
                  <a:pt x="89" y="470"/>
                </a:lnTo>
                <a:lnTo>
                  <a:pt x="73" y="462"/>
                </a:lnTo>
                <a:lnTo>
                  <a:pt x="58" y="454"/>
                </a:lnTo>
                <a:lnTo>
                  <a:pt x="43" y="444"/>
                </a:lnTo>
                <a:lnTo>
                  <a:pt x="19" y="406"/>
                </a:lnTo>
                <a:lnTo>
                  <a:pt x="0" y="0"/>
                </a:lnTo>
                <a:lnTo>
                  <a:pt x="15" y="3"/>
                </a:lnTo>
                <a:lnTo>
                  <a:pt x="24" y="14"/>
                </a:lnTo>
                <a:lnTo>
                  <a:pt x="27" y="29"/>
                </a:lnTo>
                <a:lnTo>
                  <a:pt x="30" y="44"/>
                </a:lnTo>
                <a:close/>
              </a:path>
            </a:pathLst>
          </a:custGeom>
          <a:solidFill>
            <a:srgbClr val="000000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79" name="Freeform 35"/>
          <p:cNvSpPr>
            <a:spLocks/>
          </p:cNvSpPr>
          <p:nvPr/>
        </p:nvSpPr>
        <p:spPr bwMode="auto">
          <a:xfrm>
            <a:off x="8429625" y="595313"/>
            <a:ext cx="60325" cy="53975"/>
          </a:xfrm>
          <a:custGeom>
            <a:avLst/>
            <a:gdLst>
              <a:gd name="T0" fmla="*/ 53975 w 114"/>
              <a:gd name="T1" fmla="*/ 0 h 102"/>
              <a:gd name="T2" fmla="*/ 60325 w 114"/>
              <a:gd name="T3" fmla="*/ 16933 h 102"/>
              <a:gd name="T4" fmla="*/ 39158 w 114"/>
              <a:gd name="T5" fmla="*/ 29104 h 102"/>
              <a:gd name="T6" fmla="*/ 42333 w 114"/>
              <a:gd name="T7" fmla="*/ 33867 h 102"/>
              <a:gd name="T8" fmla="*/ 46038 w 114"/>
              <a:gd name="T9" fmla="*/ 38100 h 102"/>
              <a:gd name="T10" fmla="*/ 48154 w 114"/>
              <a:gd name="T11" fmla="*/ 42863 h 102"/>
              <a:gd name="T12" fmla="*/ 47625 w 114"/>
              <a:gd name="T13" fmla="*/ 49213 h 102"/>
              <a:gd name="T14" fmla="*/ 43392 w 114"/>
              <a:gd name="T15" fmla="*/ 51329 h 102"/>
              <a:gd name="T16" fmla="*/ 38629 w 114"/>
              <a:gd name="T17" fmla="*/ 53446 h 102"/>
              <a:gd name="T18" fmla="*/ 33337 w 114"/>
              <a:gd name="T19" fmla="*/ 53975 h 102"/>
              <a:gd name="T20" fmla="*/ 26988 w 114"/>
              <a:gd name="T21" fmla="*/ 53975 h 102"/>
              <a:gd name="T22" fmla="*/ 21696 w 114"/>
              <a:gd name="T23" fmla="*/ 53975 h 102"/>
              <a:gd name="T24" fmla="*/ 15346 w 114"/>
              <a:gd name="T25" fmla="*/ 53446 h 102"/>
              <a:gd name="T26" fmla="*/ 10054 w 114"/>
              <a:gd name="T27" fmla="*/ 53446 h 102"/>
              <a:gd name="T28" fmla="*/ 4763 w 114"/>
              <a:gd name="T29" fmla="*/ 53975 h 102"/>
              <a:gd name="T30" fmla="*/ 1058 w 114"/>
              <a:gd name="T31" fmla="*/ 48683 h 102"/>
              <a:gd name="T32" fmla="*/ 0 w 114"/>
              <a:gd name="T33" fmla="*/ 42863 h 102"/>
              <a:gd name="T34" fmla="*/ 1058 w 114"/>
              <a:gd name="T35" fmla="*/ 36513 h 102"/>
              <a:gd name="T36" fmla="*/ 2646 w 114"/>
              <a:gd name="T37" fmla="*/ 30162 h 102"/>
              <a:gd name="T38" fmla="*/ 5821 w 114"/>
              <a:gd name="T39" fmla="*/ 23813 h 102"/>
              <a:gd name="T40" fmla="*/ 7408 w 114"/>
              <a:gd name="T41" fmla="*/ 16404 h 102"/>
              <a:gd name="T42" fmla="*/ 8996 w 114"/>
              <a:gd name="T43" fmla="*/ 9525 h 102"/>
              <a:gd name="T44" fmla="*/ 8467 w 114"/>
              <a:gd name="T45" fmla="*/ 3175 h 102"/>
              <a:gd name="T46" fmla="*/ 11642 w 114"/>
              <a:gd name="T47" fmla="*/ 2117 h 102"/>
              <a:gd name="T48" fmla="*/ 15346 w 114"/>
              <a:gd name="T49" fmla="*/ 2117 h 102"/>
              <a:gd name="T50" fmla="*/ 19050 w 114"/>
              <a:gd name="T51" fmla="*/ 4233 h 102"/>
              <a:gd name="T52" fmla="*/ 21696 w 114"/>
              <a:gd name="T53" fmla="*/ 6879 h 102"/>
              <a:gd name="T54" fmla="*/ 22754 w 114"/>
              <a:gd name="T55" fmla="*/ 10583 h 102"/>
              <a:gd name="T56" fmla="*/ 25929 w 114"/>
              <a:gd name="T57" fmla="*/ 13758 h 102"/>
              <a:gd name="T58" fmla="*/ 30163 w 114"/>
              <a:gd name="T59" fmla="*/ 15875 h 102"/>
              <a:gd name="T60" fmla="*/ 34396 w 114"/>
              <a:gd name="T61" fmla="*/ 13758 h 102"/>
              <a:gd name="T62" fmla="*/ 37571 w 114"/>
              <a:gd name="T63" fmla="*/ 11642 h 102"/>
              <a:gd name="T64" fmla="*/ 40746 w 114"/>
              <a:gd name="T65" fmla="*/ 8996 h 102"/>
              <a:gd name="T66" fmla="*/ 43921 w 114"/>
              <a:gd name="T67" fmla="*/ 6879 h 102"/>
              <a:gd name="T68" fmla="*/ 47096 w 114"/>
              <a:gd name="T69" fmla="*/ 4233 h 102"/>
              <a:gd name="T70" fmla="*/ 50271 w 114"/>
              <a:gd name="T71" fmla="*/ 2646 h 102"/>
              <a:gd name="T72" fmla="*/ 51858 w 114"/>
              <a:gd name="T73" fmla="*/ 1058 h 102"/>
              <a:gd name="T74" fmla="*/ 52917 w 114"/>
              <a:gd name="T75" fmla="*/ 529 h 102"/>
              <a:gd name="T76" fmla="*/ 53975 w 114"/>
              <a:gd name="T77" fmla="*/ 0 h 102"/>
              <a:gd name="T78" fmla="*/ 0 60000 65536"/>
              <a:gd name="T79" fmla="*/ 0 60000 65536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w 114"/>
              <a:gd name="T118" fmla="*/ 0 h 102"/>
              <a:gd name="T119" fmla="*/ 114 w 114"/>
              <a:gd name="T120" fmla="*/ 102 h 102"/>
            </a:gdLst>
            <a:ahLst/>
            <a:cxnLst>
              <a:cxn ang="T78">
                <a:pos x="T0" y="T1"/>
              </a:cxn>
              <a:cxn ang="T79">
                <a:pos x="T2" y="T3"/>
              </a:cxn>
              <a:cxn ang="T80">
                <a:pos x="T4" y="T5"/>
              </a:cxn>
              <a:cxn ang="T81">
                <a:pos x="T6" y="T7"/>
              </a:cxn>
              <a:cxn ang="T82">
                <a:pos x="T8" y="T9"/>
              </a:cxn>
              <a:cxn ang="T83">
                <a:pos x="T10" y="T11"/>
              </a:cxn>
              <a:cxn ang="T84">
                <a:pos x="T12" y="T13"/>
              </a:cxn>
              <a:cxn ang="T85">
                <a:pos x="T14" y="T15"/>
              </a:cxn>
              <a:cxn ang="T86">
                <a:pos x="T16" y="T17"/>
              </a:cxn>
              <a:cxn ang="T87">
                <a:pos x="T18" y="T19"/>
              </a:cxn>
              <a:cxn ang="T88">
                <a:pos x="T20" y="T21"/>
              </a:cxn>
              <a:cxn ang="T89">
                <a:pos x="T22" y="T23"/>
              </a:cxn>
              <a:cxn ang="T90">
                <a:pos x="T24" y="T25"/>
              </a:cxn>
              <a:cxn ang="T91">
                <a:pos x="T26" y="T27"/>
              </a:cxn>
              <a:cxn ang="T92">
                <a:pos x="T28" y="T29"/>
              </a:cxn>
              <a:cxn ang="T93">
                <a:pos x="T30" y="T31"/>
              </a:cxn>
              <a:cxn ang="T94">
                <a:pos x="T32" y="T33"/>
              </a:cxn>
              <a:cxn ang="T95">
                <a:pos x="T34" y="T35"/>
              </a:cxn>
              <a:cxn ang="T96">
                <a:pos x="T36" y="T37"/>
              </a:cxn>
              <a:cxn ang="T97">
                <a:pos x="T38" y="T39"/>
              </a:cxn>
              <a:cxn ang="T98">
                <a:pos x="T40" y="T41"/>
              </a:cxn>
              <a:cxn ang="T99">
                <a:pos x="T42" y="T43"/>
              </a:cxn>
              <a:cxn ang="T100">
                <a:pos x="T44" y="T45"/>
              </a:cxn>
              <a:cxn ang="T101">
                <a:pos x="T46" y="T47"/>
              </a:cxn>
              <a:cxn ang="T102">
                <a:pos x="T48" y="T49"/>
              </a:cxn>
              <a:cxn ang="T103">
                <a:pos x="T50" y="T51"/>
              </a:cxn>
              <a:cxn ang="T104">
                <a:pos x="T52" y="T53"/>
              </a:cxn>
              <a:cxn ang="T105">
                <a:pos x="T54" y="T55"/>
              </a:cxn>
              <a:cxn ang="T106">
                <a:pos x="T56" y="T57"/>
              </a:cxn>
              <a:cxn ang="T107">
                <a:pos x="T58" y="T59"/>
              </a:cxn>
              <a:cxn ang="T108">
                <a:pos x="T60" y="T61"/>
              </a:cxn>
              <a:cxn ang="T109">
                <a:pos x="T62" y="T63"/>
              </a:cxn>
              <a:cxn ang="T110">
                <a:pos x="T64" y="T65"/>
              </a:cxn>
              <a:cxn ang="T111">
                <a:pos x="T66" y="T67"/>
              </a:cxn>
              <a:cxn ang="T112">
                <a:pos x="T68" y="T69"/>
              </a:cxn>
              <a:cxn ang="T113">
                <a:pos x="T70" y="T71"/>
              </a:cxn>
              <a:cxn ang="T114">
                <a:pos x="T72" y="T73"/>
              </a:cxn>
              <a:cxn ang="T115">
                <a:pos x="T74" y="T75"/>
              </a:cxn>
              <a:cxn ang="T116">
                <a:pos x="T76" y="T77"/>
              </a:cxn>
            </a:cxnLst>
            <a:rect l="T117" t="T118" r="T119" b="T120"/>
            <a:pathLst>
              <a:path w="114" h="102">
                <a:moveTo>
                  <a:pt x="102" y="0"/>
                </a:moveTo>
                <a:lnTo>
                  <a:pt x="114" y="32"/>
                </a:lnTo>
                <a:lnTo>
                  <a:pt x="74" y="55"/>
                </a:lnTo>
                <a:lnTo>
                  <a:pt x="80" y="64"/>
                </a:lnTo>
                <a:lnTo>
                  <a:pt x="87" y="72"/>
                </a:lnTo>
                <a:lnTo>
                  <a:pt x="91" y="81"/>
                </a:lnTo>
                <a:lnTo>
                  <a:pt x="90" y="93"/>
                </a:lnTo>
                <a:lnTo>
                  <a:pt x="82" y="97"/>
                </a:lnTo>
                <a:lnTo>
                  <a:pt x="73" y="101"/>
                </a:lnTo>
                <a:lnTo>
                  <a:pt x="63" y="102"/>
                </a:lnTo>
                <a:lnTo>
                  <a:pt x="51" y="102"/>
                </a:lnTo>
                <a:lnTo>
                  <a:pt x="41" y="102"/>
                </a:lnTo>
                <a:lnTo>
                  <a:pt x="29" y="101"/>
                </a:lnTo>
                <a:lnTo>
                  <a:pt x="19" y="101"/>
                </a:lnTo>
                <a:lnTo>
                  <a:pt x="9" y="102"/>
                </a:lnTo>
                <a:lnTo>
                  <a:pt x="2" y="92"/>
                </a:lnTo>
                <a:lnTo>
                  <a:pt x="0" y="81"/>
                </a:lnTo>
                <a:lnTo>
                  <a:pt x="2" y="69"/>
                </a:lnTo>
                <a:lnTo>
                  <a:pt x="5" y="57"/>
                </a:lnTo>
                <a:lnTo>
                  <a:pt x="11" y="45"/>
                </a:lnTo>
                <a:lnTo>
                  <a:pt x="14" y="31"/>
                </a:lnTo>
                <a:lnTo>
                  <a:pt x="17" y="18"/>
                </a:lnTo>
                <a:lnTo>
                  <a:pt x="16" y="6"/>
                </a:lnTo>
                <a:lnTo>
                  <a:pt x="22" y="4"/>
                </a:lnTo>
                <a:lnTo>
                  <a:pt x="29" y="4"/>
                </a:lnTo>
                <a:lnTo>
                  <a:pt x="36" y="8"/>
                </a:lnTo>
                <a:lnTo>
                  <a:pt x="41" y="13"/>
                </a:lnTo>
                <a:lnTo>
                  <a:pt x="43" y="20"/>
                </a:lnTo>
                <a:lnTo>
                  <a:pt x="49" y="26"/>
                </a:lnTo>
                <a:lnTo>
                  <a:pt x="57" y="30"/>
                </a:lnTo>
                <a:lnTo>
                  <a:pt x="65" y="26"/>
                </a:lnTo>
                <a:lnTo>
                  <a:pt x="71" y="22"/>
                </a:lnTo>
                <a:lnTo>
                  <a:pt x="77" y="17"/>
                </a:lnTo>
                <a:lnTo>
                  <a:pt x="83" y="13"/>
                </a:lnTo>
                <a:lnTo>
                  <a:pt x="89" y="8"/>
                </a:lnTo>
                <a:lnTo>
                  <a:pt x="95" y="5"/>
                </a:lnTo>
                <a:lnTo>
                  <a:pt x="98" y="2"/>
                </a:lnTo>
                <a:lnTo>
                  <a:pt x="100" y="1"/>
                </a:lnTo>
                <a:lnTo>
                  <a:pt x="102" y="0"/>
                </a:lnTo>
                <a:close/>
              </a:path>
            </a:pathLst>
          </a:custGeom>
          <a:solidFill>
            <a:srgbClr val="FFFFFF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80" name="Freeform 36"/>
          <p:cNvSpPr>
            <a:spLocks/>
          </p:cNvSpPr>
          <p:nvPr/>
        </p:nvSpPr>
        <p:spPr bwMode="auto">
          <a:xfrm>
            <a:off x="8408988" y="598488"/>
            <a:ext cx="14287" cy="17462"/>
          </a:xfrm>
          <a:custGeom>
            <a:avLst/>
            <a:gdLst>
              <a:gd name="T0" fmla="*/ 14287 w 26"/>
              <a:gd name="T1" fmla="*/ 13970 h 35"/>
              <a:gd name="T2" fmla="*/ 12639 w 26"/>
              <a:gd name="T3" fmla="*/ 15965 h 35"/>
              <a:gd name="T4" fmla="*/ 9891 w 26"/>
              <a:gd name="T5" fmla="*/ 17462 h 35"/>
              <a:gd name="T6" fmla="*/ 7143 w 26"/>
              <a:gd name="T7" fmla="*/ 17462 h 35"/>
              <a:gd name="T8" fmla="*/ 5495 w 26"/>
              <a:gd name="T9" fmla="*/ 16464 h 35"/>
              <a:gd name="T10" fmla="*/ 2748 w 26"/>
              <a:gd name="T11" fmla="*/ 12972 h 35"/>
              <a:gd name="T12" fmla="*/ 1099 w 26"/>
              <a:gd name="T13" fmla="*/ 9479 h 35"/>
              <a:gd name="T14" fmla="*/ 0 w 26"/>
              <a:gd name="T15" fmla="*/ 5488 h 35"/>
              <a:gd name="T16" fmla="*/ 550 w 26"/>
              <a:gd name="T17" fmla="*/ 1497 h 35"/>
              <a:gd name="T18" fmla="*/ 2198 w 26"/>
              <a:gd name="T19" fmla="*/ 1497 h 35"/>
              <a:gd name="T20" fmla="*/ 4396 w 26"/>
              <a:gd name="T21" fmla="*/ 499 h 35"/>
              <a:gd name="T22" fmla="*/ 5495 w 26"/>
              <a:gd name="T23" fmla="*/ 0 h 35"/>
              <a:gd name="T24" fmla="*/ 7143 w 26"/>
              <a:gd name="T25" fmla="*/ 0 h 35"/>
              <a:gd name="T26" fmla="*/ 10441 w 26"/>
              <a:gd name="T27" fmla="*/ 2993 h 35"/>
              <a:gd name="T28" fmla="*/ 12089 w 26"/>
              <a:gd name="T29" fmla="*/ 6985 h 35"/>
              <a:gd name="T30" fmla="*/ 12639 w 26"/>
              <a:gd name="T31" fmla="*/ 10976 h 35"/>
              <a:gd name="T32" fmla="*/ 14287 w 26"/>
              <a:gd name="T33" fmla="*/ 13970 h 35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  <a:gd name="T39" fmla="*/ 0 60000 65536"/>
              <a:gd name="T40" fmla="*/ 0 60000 65536"/>
              <a:gd name="T41" fmla="*/ 0 60000 65536"/>
              <a:gd name="T42" fmla="*/ 0 60000 65536"/>
              <a:gd name="T43" fmla="*/ 0 60000 65536"/>
              <a:gd name="T44" fmla="*/ 0 60000 65536"/>
              <a:gd name="T45" fmla="*/ 0 60000 65536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  <a:gd name="T51" fmla="*/ 0 w 26"/>
              <a:gd name="T52" fmla="*/ 0 h 35"/>
              <a:gd name="T53" fmla="*/ 26 w 26"/>
              <a:gd name="T54" fmla="*/ 35 h 35"/>
            </a:gdLst>
            <a:ahLst/>
            <a:cxnLst>
              <a:cxn ang="T34">
                <a:pos x="T0" y="T1"/>
              </a:cxn>
              <a:cxn ang="T35">
                <a:pos x="T2" y="T3"/>
              </a:cxn>
              <a:cxn ang="T36">
                <a:pos x="T4" y="T5"/>
              </a:cxn>
              <a:cxn ang="T37">
                <a:pos x="T6" y="T7"/>
              </a:cxn>
              <a:cxn ang="T38">
                <a:pos x="T8" y="T9"/>
              </a:cxn>
              <a:cxn ang="T39">
                <a:pos x="T10" y="T11"/>
              </a:cxn>
              <a:cxn ang="T40">
                <a:pos x="T12" y="T13"/>
              </a:cxn>
              <a:cxn ang="T41">
                <a:pos x="T14" y="T15"/>
              </a:cxn>
              <a:cxn ang="T42">
                <a:pos x="T16" y="T17"/>
              </a:cxn>
              <a:cxn ang="T43">
                <a:pos x="T18" y="T19"/>
              </a:cxn>
              <a:cxn ang="T44">
                <a:pos x="T20" y="T21"/>
              </a:cxn>
              <a:cxn ang="T45">
                <a:pos x="T22" y="T23"/>
              </a:cxn>
              <a:cxn ang="T46">
                <a:pos x="T24" y="T25"/>
              </a:cxn>
              <a:cxn ang="T47">
                <a:pos x="T26" y="T27"/>
              </a:cxn>
              <a:cxn ang="T48">
                <a:pos x="T28" y="T29"/>
              </a:cxn>
              <a:cxn ang="T49">
                <a:pos x="T30" y="T31"/>
              </a:cxn>
              <a:cxn ang="T50">
                <a:pos x="T32" y="T33"/>
              </a:cxn>
            </a:cxnLst>
            <a:rect l="T51" t="T52" r="T53" b="T54"/>
            <a:pathLst>
              <a:path w="26" h="35">
                <a:moveTo>
                  <a:pt x="26" y="28"/>
                </a:moveTo>
                <a:lnTo>
                  <a:pt x="23" y="32"/>
                </a:lnTo>
                <a:lnTo>
                  <a:pt x="18" y="35"/>
                </a:lnTo>
                <a:lnTo>
                  <a:pt x="13" y="35"/>
                </a:lnTo>
                <a:lnTo>
                  <a:pt x="10" y="33"/>
                </a:lnTo>
                <a:lnTo>
                  <a:pt x="5" y="26"/>
                </a:lnTo>
                <a:lnTo>
                  <a:pt x="2" y="19"/>
                </a:lnTo>
                <a:lnTo>
                  <a:pt x="0" y="11"/>
                </a:lnTo>
                <a:lnTo>
                  <a:pt x="1" y="3"/>
                </a:lnTo>
                <a:lnTo>
                  <a:pt x="4" y="3"/>
                </a:lnTo>
                <a:lnTo>
                  <a:pt x="8" y="1"/>
                </a:lnTo>
                <a:lnTo>
                  <a:pt x="10" y="0"/>
                </a:lnTo>
                <a:lnTo>
                  <a:pt x="13" y="0"/>
                </a:lnTo>
                <a:lnTo>
                  <a:pt x="19" y="6"/>
                </a:lnTo>
                <a:lnTo>
                  <a:pt x="22" y="14"/>
                </a:lnTo>
                <a:lnTo>
                  <a:pt x="23" y="22"/>
                </a:lnTo>
                <a:lnTo>
                  <a:pt x="26" y="28"/>
                </a:lnTo>
                <a:close/>
              </a:path>
            </a:pathLst>
          </a:custGeom>
          <a:solidFill>
            <a:srgbClr val="000000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81" name="Freeform 37"/>
          <p:cNvSpPr>
            <a:spLocks/>
          </p:cNvSpPr>
          <p:nvPr/>
        </p:nvSpPr>
        <p:spPr bwMode="auto">
          <a:xfrm>
            <a:off x="8334375" y="606425"/>
            <a:ext cx="22225" cy="26988"/>
          </a:xfrm>
          <a:custGeom>
            <a:avLst/>
            <a:gdLst>
              <a:gd name="T0" fmla="*/ 22225 w 42"/>
              <a:gd name="T1" fmla="*/ 3239 h 50"/>
              <a:gd name="T2" fmla="*/ 20638 w 42"/>
              <a:gd name="T3" fmla="*/ 6477 h 50"/>
              <a:gd name="T4" fmla="*/ 18521 w 42"/>
              <a:gd name="T5" fmla="*/ 10255 h 50"/>
              <a:gd name="T6" fmla="*/ 15875 w 42"/>
              <a:gd name="T7" fmla="*/ 14034 h 50"/>
              <a:gd name="T8" fmla="*/ 12700 w 42"/>
              <a:gd name="T9" fmla="*/ 17272 h 50"/>
              <a:gd name="T10" fmla="*/ 9525 w 42"/>
              <a:gd name="T11" fmla="*/ 20511 h 50"/>
              <a:gd name="T12" fmla="*/ 5821 w 42"/>
              <a:gd name="T13" fmla="*/ 23210 h 50"/>
              <a:gd name="T14" fmla="*/ 3175 w 42"/>
              <a:gd name="T15" fmla="*/ 25369 h 50"/>
              <a:gd name="T16" fmla="*/ 0 w 42"/>
              <a:gd name="T17" fmla="*/ 26988 h 50"/>
              <a:gd name="T18" fmla="*/ 1058 w 42"/>
              <a:gd name="T19" fmla="*/ 22670 h 50"/>
              <a:gd name="T20" fmla="*/ 3175 w 42"/>
              <a:gd name="T21" fmla="*/ 17272 h 50"/>
              <a:gd name="T22" fmla="*/ 4763 w 42"/>
              <a:gd name="T23" fmla="*/ 11875 h 50"/>
              <a:gd name="T24" fmla="*/ 7408 w 42"/>
              <a:gd name="T25" fmla="*/ 5937 h 50"/>
              <a:gd name="T26" fmla="*/ 9525 w 42"/>
              <a:gd name="T27" fmla="*/ 1619 h 50"/>
              <a:gd name="T28" fmla="*/ 13229 w 42"/>
              <a:gd name="T29" fmla="*/ 0 h 50"/>
              <a:gd name="T30" fmla="*/ 17463 w 42"/>
              <a:gd name="T31" fmla="*/ 0 h 50"/>
              <a:gd name="T32" fmla="*/ 22225 w 42"/>
              <a:gd name="T33" fmla="*/ 3239 h 50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  <a:gd name="T39" fmla="*/ 0 60000 65536"/>
              <a:gd name="T40" fmla="*/ 0 60000 65536"/>
              <a:gd name="T41" fmla="*/ 0 60000 65536"/>
              <a:gd name="T42" fmla="*/ 0 60000 65536"/>
              <a:gd name="T43" fmla="*/ 0 60000 65536"/>
              <a:gd name="T44" fmla="*/ 0 60000 65536"/>
              <a:gd name="T45" fmla="*/ 0 60000 65536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  <a:gd name="T51" fmla="*/ 0 w 42"/>
              <a:gd name="T52" fmla="*/ 0 h 50"/>
              <a:gd name="T53" fmla="*/ 42 w 42"/>
              <a:gd name="T54" fmla="*/ 50 h 50"/>
            </a:gdLst>
            <a:ahLst/>
            <a:cxnLst>
              <a:cxn ang="T34">
                <a:pos x="T0" y="T1"/>
              </a:cxn>
              <a:cxn ang="T35">
                <a:pos x="T2" y="T3"/>
              </a:cxn>
              <a:cxn ang="T36">
                <a:pos x="T4" y="T5"/>
              </a:cxn>
              <a:cxn ang="T37">
                <a:pos x="T6" y="T7"/>
              </a:cxn>
              <a:cxn ang="T38">
                <a:pos x="T8" y="T9"/>
              </a:cxn>
              <a:cxn ang="T39">
                <a:pos x="T10" y="T11"/>
              </a:cxn>
              <a:cxn ang="T40">
                <a:pos x="T12" y="T13"/>
              </a:cxn>
              <a:cxn ang="T41">
                <a:pos x="T14" y="T15"/>
              </a:cxn>
              <a:cxn ang="T42">
                <a:pos x="T16" y="T17"/>
              </a:cxn>
              <a:cxn ang="T43">
                <a:pos x="T18" y="T19"/>
              </a:cxn>
              <a:cxn ang="T44">
                <a:pos x="T20" y="T21"/>
              </a:cxn>
              <a:cxn ang="T45">
                <a:pos x="T22" y="T23"/>
              </a:cxn>
              <a:cxn ang="T46">
                <a:pos x="T24" y="T25"/>
              </a:cxn>
              <a:cxn ang="T47">
                <a:pos x="T26" y="T27"/>
              </a:cxn>
              <a:cxn ang="T48">
                <a:pos x="T28" y="T29"/>
              </a:cxn>
              <a:cxn ang="T49">
                <a:pos x="T30" y="T31"/>
              </a:cxn>
              <a:cxn ang="T50">
                <a:pos x="T32" y="T33"/>
              </a:cxn>
            </a:cxnLst>
            <a:rect l="T51" t="T52" r="T53" b="T54"/>
            <a:pathLst>
              <a:path w="42" h="50">
                <a:moveTo>
                  <a:pt x="42" y="6"/>
                </a:moveTo>
                <a:lnTo>
                  <a:pt x="39" y="12"/>
                </a:lnTo>
                <a:lnTo>
                  <a:pt x="35" y="19"/>
                </a:lnTo>
                <a:lnTo>
                  <a:pt x="30" y="26"/>
                </a:lnTo>
                <a:lnTo>
                  <a:pt x="24" y="32"/>
                </a:lnTo>
                <a:lnTo>
                  <a:pt x="18" y="38"/>
                </a:lnTo>
                <a:lnTo>
                  <a:pt x="11" y="43"/>
                </a:lnTo>
                <a:lnTo>
                  <a:pt x="6" y="47"/>
                </a:lnTo>
                <a:lnTo>
                  <a:pt x="0" y="50"/>
                </a:lnTo>
                <a:lnTo>
                  <a:pt x="2" y="42"/>
                </a:lnTo>
                <a:lnTo>
                  <a:pt x="6" y="32"/>
                </a:lnTo>
                <a:lnTo>
                  <a:pt x="9" y="22"/>
                </a:lnTo>
                <a:lnTo>
                  <a:pt x="14" y="11"/>
                </a:lnTo>
                <a:lnTo>
                  <a:pt x="18" y="3"/>
                </a:lnTo>
                <a:lnTo>
                  <a:pt x="25" y="0"/>
                </a:lnTo>
                <a:lnTo>
                  <a:pt x="33" y="0"/>
                </a:lnTo>
                <a:lnTo>
                  <a:pt x="42" y="6"/>
                </a:lnTo>
                <a:close/>
              </a:path>
            </a:pathLst>
          </a:custGeom>
          <a:solidFill>
            <a:srgbClr val="000000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82" name="Freeform 38"/>
          <p:cNvSpPr>
            <a:spLocks/>
          </p:cNvSpPr>
          <p:nvPr/>
        </p:nvSpPr>
        <p:spPr bwMode="auto">
          <a:xfrm>
            <a:off x="7918450" y="611188"/>
            <a:ext cx="23813" cy="139700"/>
          </a:xfrm>
          <a:custGeom>
            <a:avLst/>
            <a:gdLst>
              <a:gd name="T0" fmla="*/ 23813 w 43"/>
              <a:gd name="T1" fmla="*/ 0 h 263"/>
              <a:gd name="T2" fmla="*/ 22152 w 43"/>
              <a:gd name="T3" fmla="*/ 35589 h 263"/>
              <a:gd name="T4" fmla="*/ 21598 w 43"/>
              <a:gd name="T5" fmla="*/ 69584 h 263"/>
              <a:gd name="T6" fmla="*/ 19383 w 43"/>
              <a:gd name="T7" fmla="*/ 104111 h 263"/>
              <a:gd name="T8" fmla="*/ 14952 w 43"/>
              <a:gd name="T9" fmla="*/ 139700 h 263"/>
              <a:gd name="T10" fmla="*/ 9968 w 43"/>
              <a:gd name="T11" fmla="*/ 139700 h 263"/>
              <a:gd name="T12" fmla="*/ 5538 w 43"/>
              <a:gd name="T13" fmla="*/ 139700 h 263"/>
              <a:gd name="T14" fmla="*/ 1661 w 43"/>
              <a:gd name="T15" fmla="*/ 138106 h 263"/>
              <a:gd name="T16" fmla="*/ 0 w 43"/>
              <a:gd name="T17" fmla="*/ 134388 h 263"/>
              <a:gd name="T18" fmla="*/ 1108 w 43"/>
              <a:gd name="T19" fmla="*/ 116859 h 263"/>
              <a:gd name="T20" fmla="*/ 1661 w 43"/>
              <a:gd name="T21" fmla="*/ 99330 h 263"/>
              <a:gd name="T22" fmla="*/ 1661 w 43"/>
              <a:gd name="T23" fmla="*/ 81270 h 263"/>
              <a:gd name="T24" fmla="*/ 2215 w 43"/>
              <a:gd name="T25" fmla="*/ 63210 h 263"/>
              <a:gd name="T26" fmla="*/ 4430 w 43"/>
              <a:gd name="T27" fmla="*/ 46213 h 263"/>
              <a:gd name="T28" fmla="*/ 8307 w 43"/>
              <a:gd name="T29" fmla="*/ 29215 h 263"/>
              <a:gd name="T30" fmla="*/ 13845 w 43"/>
              <a:gd name="T31" fmla="*/ 14342 h 263"/>
              <a:gd name="T32" fmla="*/ 22152 w 43"/>
              <a:gd name="T33" fmla="*/ 0 h 263"/>
              <a:gd name="T34" fmla="*/ 23813 w 43"/>
              <a:gd name="T35" fmla="*/ 0 h 263"/>
              <a:gd name="T36" fmla="*/ 0 60000 65536"/>
              <a:gd name="T37" fmla="*/ 0 60000 65536"/>
              <a:gd name="T38" fmla="*/ 0 60000 65536"/>
              <a:gd name="T39" fmla="*/ 0 60000 65536"/>
              <a:gd name="T40" fmla="*/ 0 60000 65536"/>
              <a:gd name="T41" fmla="*/ 0 60000 65536"/>
              <a:gd name="T42" fmla="*/ 0 60000 65536"/>
              <a:gd name="T43" fmla="*/ 0 60000 65536"/>
              <a:gd name="T44" fmla="*/ 0 60000 65536"/>
              <a:gd name="T45" fmla="*/ 0 60000 65536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  <a:gd name="T51" fmla="*/ 0 60000 65536"/>
              <a:gd name="T52" fmla="*/ 0 60000 65536"/>
              <a:gd name="T53" fmla="*/ 0 60000 65536"/>
              <a:gd name="T54" fmla="*/ 0 w 43"/>
              <a:gd name="T55" fmla="*/ 0 h 263"/>
              <a:gd name="T56" fmla="*/ 43 w 43"/>
              <a:gd name="T57" fmla="*/ 263 h 263"/>
            </a:gdLst>
            <a:ahLst/>
            <a:cxnLst>
              <a:cxn ang="T36">
                <a:pos x="T0" y="T1"/>
              </a:cxn>
              <a:cxn ang="T37">
                <a:pos x="T2" y="T3"/>
              </a:cxn>
              <a:cxn ang="T38">
                <a:pos x="T4" y="T5"/>
              </a:cxn>
              <a:cxn ang="T39">
                <a:pos x="T6" y="T7"/>
              </a:cxn>
              <a:cxn ang="T40">
                <a:pos x="T8" y="T9"/>
              </a:cxn>
              <a:cxn ang="T41">
                <a:pos x="T10" y="T11"/>
              </a:cxn>
              <a:cxn ang="T42">
                <a:pos x="T12" y="T13"/>
              </a:cxn>
              <a:cxn ang="T43">
                <a:pos x="T14" y="T15"/>
              </a:cxn>
              <a:cxn ang="T44">
                <a:pos x="T16" y="T17"/>
              </a:cxn>
              <a:cxn ang="T45">
                <a:pos x="T18" y="T19"/>
              </a:cxn>
              <a:cxn ang="T46">
                <a:pos x="T20" y="T21"/>
              </a:cxn>
              <a:cxn ang="T47">
                <a:pos x="T22" y="T23"/>
              </a:cxn>
              <a:cxn ang="T48">
                <a:pos x="T24" y="T25"/>
              </a:cxn>
              <a:cxn ang="T49">
                <a:pos x="T26" y="T27"/>
              </a:cxn>
              <a:cxn ang="T50">
                <a:pos x="T28" y="T29"/>
              </a:cxn>
              <a:cxn ang="T51">
                <a:pos x="T30" y="T31"/>
              </a:cxn>
              <a:cxn ang="T52">
                <a:pos x="T32" y="T33"/>
              </a:cxn>
              <a:cxn ang="T53">
                <a:pos x="T34" y="T35"/>
              </a:cxn>
            </a:cxnLst>
            <a:rect l="T54" t="T55" r="T56" b="T57"/>
            <a:pathLst>
              <a:path w="43" h="263">
                <a:moveTo>
                  <a:pt x="43" y="0"/>
                </a:moveTo>
                <a:lnTo>
                  <a:pt x="40" y="67"/>
                </a:lnTo>
                <a:lnTo>
                  <a:pt x="39" y="131"/>
                </a:lnTo>
                <a:lnTo>
                  <a:pt x="35" y="196"/>
                </a:lnTo>
                <a:lnTo>
                  <a:pt x="27" y="263"/>
                </a:lnTo>
                <a:lnTo>
                  <a:pt x="18" y="263"/>
                </a:lnTo>
                <a:lnTo>
                  <a:pt x="10" y="263"/>
                </a:lnTo>
                <a:lnTo>
                  <a:pt x="3" y="260"/>
                </a:lnTo>
                <a:lnTo>
                  <a:pt x="0" y="253"/>
                </a:lnTo>
                <a:lnTo>
                  <a:pt x="2" y="220"/>
                </a:lnTo>
                <a:lnTo>
                  <a:pt x="3" y="187"/>
                </a:lnTo>
                <a:lnTo>
                  <a:pt x="3" y="153"/>
                </a:lnTo>
                <a:lnTo>
                  <a:pt x="4" y="119"/>
                </a:lnTo>
                <a:lnTo>
                  <a:pt x="8" y="87"/>
                </a:lnTo>
                <a:lnTo>
                  <a:pt x="15" y="55"/>
                </a:lnTo>
                <a:lnTo>
                  <a:pt x="25" y="27"/>
                </a:lnTo>
                <a:lnTo>
                  <a:pt x="40" y="0"/>
                </a:lnTo>
                <a:lnTo>
                  <a:pt x="43" y="0"/>
                </a:lnTo>
                <a:close/>
              </a:path>
            </a:pathLst>
          </a:custGeom>
          <a:solidFill>
            <a:srgbClr val="FFBF00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83" name="Freeform 39"/>
          <p:cNvSpPr>
            <a:spLocks/>
          </p:cNvSpPr>
          <p:nvPr/>
        </p:nvSpPr>
        <p:spPr bwMode="auto">
          <a:xfrm>
            <a:off x="8340725" y="623888"/>
            <a:ext cx="36513" cy="77787"/>
          </a:xfrm>
          <a:custGeom>
            <a:avLst/>
            <a:gdLst>
              <a:gd name="T0" fmla="*/ 29210 w 70"/>
              <a:gd name="T1" fmla="*/ 0 h 148"/>
              <a:gd name="T2" fmla="*/ 29210 w 70"/>
              <a:gd name="T3" fmla="*/ 4730 h 148"/>
              <a:gd name="T4" fmla="*/ 27646 w 70"/>
              <a:gd name="T5" fmla="*/ 8935 h 148"/>
              <a:gd name="T6" fmla="*/ 24516 w 70"/>
              <a:gd name="T7" fmla="*/ 13140 h 148"/>
              <a:gd name="T8" fmla="*/ 21908 w 70"/>
              <a:gd name="T9" fmla="*/ 17344 h 148"/>
              <a:gd name="T10" fmla="*/ 18257 w 70"/>
              <a:gd name="T11" fmla="*/ 22075 h 148"/>
              <a:gd name="T12" fmla="*/ 15127 w 70"/>
              <a:gd name="T13" fmla="*/ 27331 h 148"/>
              <a:gd name="T14" fmla="*/ 13040 w 70"/>
              <a:gd name="T15" fmla="*/ 32061 h 148"/>
              <a:gd name="T16" fmla="*/ 11997 w 70"/>
              <a:gd name="T17" fmla="*/ 37317 h 148"/>
              <a:gd name="T18" fmla="*/ 11476 w 70"/>
              <a:gd name="T19" fmla="*/ 42047 h 148"/>
              <a:gd name="T20" fmla="*/ 14084 w 70"/>
              <a:gd name="T21" fmla="*/ 47828 h 148"/>
              <a:gd name="T22" fmla="*/ 17213 w 70"/>
              <a:gd name="T23" fmla="*/ 52033 h 148"/>
              <a:gd name="T24" fmla="*/ 22429 w 70"/>
              <a:gd name="T25" fmla="*/ 54661 h 148"/>
              <a:gd name="T26" fmla="*/ 29210 w 70"/>
              <a:gd name="T27" fmla="*/ 55187 h 148"/>
              <a:gd name="T28" fmla="*/ 32340 w 70"/>
              <a:gd name="T29" fmla="*/ 60443 h 148"/>
              <a:gd name="T30" fmla="*/ 33383 w 70"/>
              <a:gd name="T31" fmla="*/ 66750 h 148"/>
              <a:gd name="T32" fmla="*/ 36513 w 70"/>
              <a:gd name="T33" fmla="*/ 72531 h 148"/>
              <a:gd name="T34" fmla="*/ 33383 w 70"/>
              <a:gd name="T35" fmla="*/ 75685 h 148"/>
              <a:gd name="T36" fmla="*/ 29210 w 70"/>
              <a:gd name="T37" fmla="*/ 77787 h 148"/>
              <a:gd name="T38" fmla="*/ 26081 w 70"/>
              <a:gd name="T39" fmla="*/ 77787 h 148"/>
              <a:gd name="T40" fmla="*/ 22429 w 70"/>
              <a:gd name="T41" fmla="*/ 75685 h 148"/>
              <a:gd name="T42" fmla="*/ 19821 w 70"/>
              <a:gd name="T43" fmla="*/ 70954 h 148"/>
              <a:gd name="T44" fmla="*/ 16692 w 70"/>
              <a:gd name="T45" fmla="*/ 66750 h 148"/>
              <a:gd name="T46" fmla="*/ 13040 w 70"/>
              <a:gd name="T47" fmla="*/ 63071 h 148"/>
              <a:gd name="T48" fmla="*/ 9911 w 70"/>
              <a:gd name="T49" fmla="*/ 60443 h 148"/>
              <a:gd name="T50" fmla="*/ 6259 w 70"/>
              <a:gd name="T51" fmla="*/ 56763 h 148"/>
              <a:gd name="T52" fmla="*/ 3130 w 70"/>
              <a:gd name="T53" fmla="*/ 53084 h 148"/>
              <a:gd name="T54" fmla="*/ 1565 w 70"/>
              <a:gd name="T55" fmla="*/ 48880 h 148"/>
              <a:gd name="T56" fmla="*/ 0 w 70"/>
              <a:gd name="T57" fmla="*/ 43624 h 148"/>
              <a:gd name="T58" fmla="*/ 2086 w 70"/>
              <a:gd name="T59" fmla="*/ 36266 h 148"/>
              <a:gd name="T60" fmla="*/ 3130 w 70"/>
              <a:gd name="T61" fmla="*/ 29433 h 148"/>
              <a:gd name="T62" fmla="*/ 4695 w 70"/>
              <a:gd name="T63" fmla="*/ 22075 h 148"/>
              <a:gd name="T64" fmla="*/ 7824 w 70"/>
              <a:gd name="T65" fmla="*/ 15768 h 148"/>
              <a:gd name="T66" fmla="*/ 10954 w 70"/>
              <a:gd name="T67" fmla="*/ 10512 h 148"/>
              <a:gd name="T68" fmla="*/ 15648 w 70"/>
              <a:gd name="T69" fmla="*/ 5256 h 148"/>
              <a:gd name="T70" fmla="*/ 21908 w 70"/>
              <a:gd name="T71" fmla="*/ 2102 h 148"/>
              <a:gd name="T72" fmla="*/ 29210 w 70"/>
              <a:gd name="T73" fmla="*/ 0 h 148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w 70"/>
              <a:gd name="T112" fmla="*/ 0 h 148"/>
              <a:gd name="T113" fmla="*/ 70 w 70"/>
              <a:gd name="T114" fmla="*/ 148 h 148"/>
            </a:gdLst>
            <a:ahLst/>
            <a:cxnLst>
              <a:cxn ang="T74">
                <a:pos x="T0" y="T1"/>
              </a:cxn>
              <a:cxn ang="T75">
                <a:pos x="T2" y="T3"/>
              </a:cxn>
              <a:cxn ang="T76">
                <a:pos x="T4" y="T5"/>
              </a:cxn>
              <a:cxn ang="T77">
                <a:pos x="T6" y="T7"/>
              </a:cxn>
              <a:cxn ang="T78">
                <a:pos x="T8" y="T9"/>
              </a:cxn>
              <a:cxn ang="T79">
                <a:pos x="T10" y="T11"/>
              </a:cxn>
              <a:cxn ang="T80">
                <a:pos x="T12" y="T13"/>
              </a:cxn>
              <a:cxn ang="T81">
                <a:pos x="T14" y="T15"/>
              </a:cxn>
              <a:cxn ang="T82">
                <a:pos x="T16" y="T17"/>
              </a:cxn>
              <a:cxn ang="T83">
                <a:pos x="T18" y="T19"/>
              </a:cxn>
              <a:cxn ang="T84">
                <a:pos x="T20" y="T21"/>
              </a:cxn>
              <a:cxn ang="T85">
                <a:pos x="T22" y="T23"/>
              </a:cxn>
              <a:cxn ang="T86">
                <a:pos x="T24" y="T25"/>
              </a:cxn>
              <a:cxn ang="T87">
                <a:pos x="T26" y="T27"/>
              </a:cxn>
              <a:cxn ang="T88">
                <a:pos x="T28" y="T29"/>
              </a:cxn>
              <a:cxn ang="T89">
                <a:pos x="T30" y="T31"/>
              </a:cxn>
              <a:cxn ang="T90">
                <a:pos x="T32" y="T33"/>
              </a:cxn>
              <a:cxn ang="T91">
                <a:pos x="T34" y="T35"/>
              </a:cxn>
              <a:cxn ang="T92">
                <a:pos x="T36" y="T37"/>
              </a:cxn>
              <a:cxn ang="T93">
                <a:pos x="T38" y="T39"/>
              </a:cxn>
              <a:cxn ang="T94">
                <a:pos x="T40" y="T41"/>
              </a:cxn>
              <a:cxn ang="T95">
                <a:pos x="T42" y="T43"/>
              </a:cxn>
              <a:cxn ang="T96">
                <a:pos x="T44" y="T45"/>
              </a:cxn>
              <a:cxn ang="T97">
                <a:pos x="T46" y="T47"/>
              </a:cxn>
              <a:cxn ang="T98">
                <a:pos x="T48" y="T49"/>
              </a:cxn>
              <a:cxn ang="T99">
                <a:pos x="T50" y="T51"/>
              </a:cxn>
              <a:cxn ang="T100">
                <a:pos x="T52" y="T53"/>
              </a:cxn>
              <a:cxn ang="T101">
                <a:pos x="T54" y="T55"/>
              </a:cxn>
              <a:cxn ang="T102">
                <a:pos x="T56" y="T57"/>
              </a:cxn>
              <a:cxn ang="T103">
                <a:pos x="T58" y="T59"/>
              </a:cxn>
              <a:cxn ang="T104">
                <a:pos x="T60" y="T61"/>
              </a:cxn>
              <a:cxn ang="T105">
                <a:pos x="T62" y="T63"/>
              </a:cxn>
              <a:cxn ang="T106">
                <a:pos x="T64" y="T65"/>
              </a:cxn>
              <a:cxn ang="T107">
                <a:pos x="T66" y="T67"/>
              </a:cxn>
              <a:cxn ang="T108">
                <a:pos x="T68" y="T69"/>
              </a:cxn>
              <a:cxn ang="T109">
                <a:pos x="T70" y="T71"/>
              </a:cxn>
              <a:cxn ang="T110">
                <a:pos x="T72" y="T73"/>
              </a:cxn>
            </a:cxnLst>
            <a:rect l="T111" t="T112" r="T113" b="T114"/>
            <a:pathLst>
              <a:path w="70" h="148">
                <a:moveTo>
                  <a:pt x="56" y="0"/>
                </a:moveTo>
                <a:lnTo>
                  <a:pt x="56" y="9"/>
                </a:lnTo>
                <a:lnTo>
                  <a:pt x="53" y="17"/>
                </a:lnTo>
                <a:lnTo>
                  <a:pt x="47" y="25"/>
                </a:lnTo>
                <a:lnTo>
                  <a:pt x="42" y="33"/>
                </a:lnTo>
                <a:lnTo>
                  <a:pt x="35" y="42"/>
                </a:lnTo>
                <a:lnTo>
                  <a:pt x="29" y="52"/>
                </a:lnTo>
                <a:lnTo>
                  <a:pt x="25" y="61"/>
                </a:lnTo>
                <a:lnTo>
                  <a:pt x="23" y="71"/>
                </a:lnTo>
                <a:lnTo>
                  <a:pt x="22" y="80"/>
                </a:lnTo>
                <a:lnTo>
                  <a:pt x="27" y="91"/>
                </a:lnTo>
                <a:lnTo>
                  <a:pt x="33" y="99"/>
                </a:lnTo>
                <a:lnTo>
                  <a:pt x="43" y="104"/>
                </a:lnTo>
                <a:lnTo>
                  <a:pt x="56" y="105"/>
                </a:lnTo>
                <a:lnTo>
                  <a:pt x="62" y="115"/>
                </a:lnTo>
                <a:lnTo>
                  <a:pt x="64" y="127"/>
                </a:lnTo>
                <a:lnTo>
                  <a:pt x="70" y="138"/>
                </a:lnTo>
                <a:lnTo>
                  <a:pt x="64" y="144"/>
                </a:lnTo>
                <a:lnTo>
                  <a:pt x="56" y="148"/>
                </a:lnTo>
                <a:lnTo>
                  <a:pt x="50" y="148"/>
                </a:lnTo>
                <a:lnTo>
                  <a:pt x="43" y="144"/>
                </a:lnTo>
                <a:lnTo>
                  <a:pt x="38" y="135"/>
                </a:lnTo>
                <a:lnTo>
                  <a:pt x="32" y="127"/>
                </a:lnTo>
                <a:lnTo>
                  <a:pt x="25" y="120"/>
                </a:lnTo>
                <a:lnTo>
                  <a:pt x="19" y="115"/>
                </a:lnTo>
                <a:lnTo>
                  <a:pt x="12" y="108"/>
                </a:lnTo>
                <a:lnTo>
                  <a:pt x="6" y="101"/>
                </a:lnTo>
                <a:lnTo>
                  <a:pt x="3" y="93"/>
                </a:lnTo>
                <a:lnTo>
                  <a:pt x="0" y="83"/>
                </a:lnTo>
                <a:lnTo>
                  <a:pt x="4" y="69"/>
                </a:lnTo>
                <a:lnTo>
                  <a:pt x="6" y="56"/>
                </a:lnTo>
                <a:lnTo>
                  <a:pt x="9" y="42"/>
                </a:lnTo>
                <a:lnTo>
                  <a:pt x="15" y="30"/>
                </a:lnTo>
                <a:lnTo>
                  <a:pt x="21" y="20"/>
                </a:lnTo>
                <a:lnTo>
                  <a:pt x="30" y="10"/>
                </a:lnTo>
                <a:lnTo>
                  <a:pt x="42" y="4"/>
                </a:lnTo>
                <a:lnTo>
                  <a:pt x="56" y="0"/>
                </a:lnTo>
                <a:close/>
              </a:path>
            </a:pathLst>
          </a:custGeom>
          <a:solidFill>
            <a:srgbClr val="66007C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84" name="Freeform 40"/>
          <p:cNvSpPr>
            <a:spLocks/>
          </p:cNvSpPr>
          <p:nvPr/>
        </p:nvSpPr>
        <p:spPr bwMode="auto">
          <a:xfrm>
            <a:off x="8375650" y="628650"/>
            <a:ext cx="50800" cy="69850"/>
          </a:xfrm>
          <a:custGeom>
            <a:avLst/>
            <a:gdLst>
              <a:gd name="T0" fmla="*/ 49245 w 98"/>
              <a:gd name="T1" fmla="*/ 15875 h 132"/>
              <a:gd name="T2" fmla="*/ 47690 w 98"/>
              <a:gd name="T3" fmla="*/ 23283 h 132"/>
              <a:gd name="T4" fmla="*/ 48727 w 98"/>
              <a:gd name="T5" fmla="*/ 29633 h 132"/>
              <a:gd name="T6" fmla="*/ 49245 w 98"/>
              <a:gd name="T7" fmla="*/ 35983 h 132"/>
              <a:gd name="T8" fmla="*/ 50282 w 98"/>
              <a:gd name="T9" fmla="*/ 41804 h 132"/>
              <a:gd name="T10" fmla="*/ 50800 w 98"/>
              <a:gd name="T11" fmla="*/ 48154 h 132"/>
              <a:gd name="T12" fmla="*/ 49763 w 98"/>
              <a:gd name="T13" fmla="*/ 53975 h 132"/>
              <a:gd name="T14" fmla="*/ 47171 w 98"/>
              <a:gd name="T15" fmla="*/ 59796 h 132"/>
              <a:gd name="T16" fmla="*/ 41988 w 98"/>
              <a:gd name="T17" fmla="*/ 65087 h 132"/>
              <a:gd name="T18" fmla="*/ 39396 w 98"/>
              <a:gd name="T19" fmla="*/ 67204 h 132"/>
              <a:gd name="T20" fmla="*/ 37322 w 98"/>
              <a:gd name="T21" fmla="*/ 68792 h 132"/>
              <a:gd name="T22" fmla="*/ 34731 w 98"/>
              <a:gd name="T23" fmla="*/ 69850 h 132"/>
              <a:gd name="T24" fmla="*/ 31620 w 98"/>
              <a:gd name="T25" fmla="*/ 69850 h 132"/>
              <a:gd name="T26" fmla="*/ 29029 w 98"/>
              <a:gd name="T27" fmla="*/ 69850 h 132"/>
              <a:gd name="T28" fmla="*/ 25918 w 98"/>
              <a:gd name="T29" fmla="*/ 69850 h 132"/>
              <a:gd name="T30" fmla="*/ 23327 w 98"/>
              <a:gd name="T31" fmla="*/ 69850 h 132"/>
              <a:gd name="T32" fmla="*/ 20735 w 98"/>
              <a:gd name="T33" fmla="*/ 69850 h 132"/>
              <a:gd name="T34" fmla="*/ 18661 w 98"/>
              <a:gd name="T35" fmla="*/ 62442 h 132"/>
              <a:gd name="T36" fmla="*/ 21253 w 98"/>
              <a:gd name="T37" fmla="*/ 60854 h 132"/>
              <a:gd name="T38" fmla="*/ 23327 w 98"/>
              <a:gd name="T39" fmla="*/ 60325 h 132"/>
              <a:gd name="T40" fmla="*/ 26437 w 98"/>
              <a:gd name="T41" fmla="*/ 58737 h 132"/>
              <a:gd name="T42" fmla="*/ 29547 w 98"/>
              <a:gd name="T43" fmla="*/ 58208 h 132"/>
              <a:gd name="T44" fmla="*/ 31620 w 98"/>
              <a:gd name="T45" fmla="*/ 57150 h 132"/>
              <a:gd name="T46" fmla="*/ 34212 w 98"/>
              <a:gd name="T47" fmla="*/ 55033 h 132"/>
              <a:gd name="T48" fmla="*/ 35767 w 98"/>
              <a:gd name="T49" fmla="*/ 52917 h 132"/>
              <a:gd name="T50" fmla="*/ 36804 w 98"/>
              <a:gd name="T51" fmla="*/ 49212 h 132"/>
              <a:gd name="T52" fmla="*/ 33694 w 98"/>
              <a:gd name="T53" fmla="*/ 44450 h 132"/>
              <a:gd name="T54" fmla="*/ 33176 w 98"/>
              <a:gd name="T55" fmla="*/ 38100 h 132"/>
              <a:gd name="T56" fmla="*/ 34212 w 98"/>
              <a:gd name="T57" fmla="*/ 31750 h 132"/>
              <a:gd name="T58" fmla="*/ 35767 w 98"/>
              <a:gd name="T59" fmla="*/ 25400 h 132"/>
              <a:gd name="T60" fmla="*/ 37322 w 98"/>
              <a:gd name="T61" fmla="*/ 20637 h 132"/>
              <a:gd name="T62" fmla="*/ 35767 w 98"/>
              <a:gd name="T63" fmla="*/ 16404 h 132"/>
              <a:gd name="T64" fmla="*/ 31620 w 98"/>
              <a:gd name="T65" fmla="*/ 14817 h 132"/>
              <a:gd name="T66" fmla="*/ 23327 w 98"/>
              <a:gd name="T67" fmla="*/ 15875 h 132"/>
              <a:gd name="T68" fmla="*/ 21253 w 98"/>
              <a:gd name="T69" fmla="*/ 18521 h 132"/>
              <a:gd name="T70" fmla="*/ 18661 w 98"/>
              <a:gd name="T71" fmla="*/ 21167 h 132"/>
              <a:gd name="T72" fmla="*/ 16069 w 98"/>
              <a:gd name="T73" fmla="*/ 24342 h 132"/>
              <a:gd name="T74" fmla="*/ 13478 w 98"/>
              <a:gd name="T75" fmla="*/ 26987 h 132"/>
              <a:gd name="T76" fmla="*/ 10367 w 98"/>
              <a:gd name="T77" fmla="*/ 28575 h 132"/>
              <a:gd name="T78" fmla="*/ 6739 w 98"/>
              <a:gd name="T79" fmla="*/ 29633 h 132"/>
              <a:gd name="T80" fmla="*/ 3110 w 98"/>
              <a:gd name="T81" fmla="*/ 29633 h 132"/>
              <a:gd name="T82" fmla="*/ 0 w 98"/>
              <a:gd name="T83" fmla="*/ 28046 h 132"/>
              <a:gd name="T84" fmla="*/ 0 w 98"/>
              <a:gd name="T85" fmla="*/ 23812 h 132"/>
              <a:gd name="T86" fmla="*/ 1037 w 98"/>
              <a:gd name="T87" fmla="*/ 19579 h 132"/>
              <a:gd name="T88" fmla="*/ 3110 w 98"/>
              <a:gd name="T89" fmla="*/ 15875 h 132"/>
              <a:gd name="T90" fmla="*/ 6220 w 98"/>
              <a:gd name="T91" fmla="*/ 12171 h 132"/>
              <a:gd name="T92" fmla="*/ 10367 w 98"/>
              <a:gd name="T93" fmla="*/ 8467 h 132"/>
              <a:gd name="T94" fmla="*/ 14514 w 98"/>
              <a:gd name="T95" fmla="*/ 5821 h 132"/>
              <a:gd name="T96" fmla="*/ 18143 w 98"/>
              <a:gd name="T97" fmla="*/ 3175 h 132"/>
              <a:gd name="T98" fmla="*/ 21771 w 98"/>
              <a:gd name="T99" fmla="*/ 529 h 132"/>
              <a:gd name="T100" fmla="*/ 26437 w 98"/>
              <a:gd name="T101" fmla="*/ 0 h 132"/>
              <a:gd name="T102" fmla="*/ 31102 w 98"/>
              <a:gd name="T103" fmla="*/ 0 h 132"/>
              <a:gd name="T104" fmla="*/ 34731 w 98"/>
              <a:gd name="T105" fmla="*/ 1587 h 132"/>
              <a:gd name="T106" fmla="*/ 38359 w 98"/>
              <a:gd name="T107" fmla="*/ 2646 h 132"/>
              <a:gd name="T108" fmla="*/ 41988 w 98"/>
              <a:gd name="T109" fmla="*/ 5821 h 132"/>
              <a:gd name="T110" fmla="*/ 44580 w 98"/>
              <a:gd name="T111" fmla="*/ 8467 h 132"/>
              <a:gd name="T112" fmla="*/ 46653 w 98"/>
              <a:gd name="T113" fmla="*/ 12171 h 132"/>
              <a:gd name="T114" fmla="*/ 49245 w 98"/>
              <a:gd name="T115" fmla="*/ 15875 h 132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  <a:gd name="T141" fmla="*/ 0 60000 65536"/>
              <a:gd name="T142" fmla="*/ 0 60000 65536"/>
              <a:gd name="T143" fmla="*/ 0 60000 65536"/>
              <a:gd name="T144" fmla="*/ 0 60000 65536"/>
              <a:gd name="T145" fmla="*/ 0 60000 65536"/>
              <a:gd name="T146" fmla="*/ 0 60000 65536"/>
              <a:gd name="T147" fmla="*/ 0 60000 65536"/>
              <a:gd name="T148" fmla="*/ 0 60000 65536"/>
              <a:gd name="T149" fmla="*/ 0 60000 65536"/>
              <a:gd name="T150" fmla="*/ 0 60000 65536"/>
              <a:gd name="T151" fmla="*/ 0 60000 65536"/>
              <a:gd name="T152" fmla="*/ 0 60000 65536"/>
              <a:gd name="T153" fmla="*/ 0 60000 65536"/>
              <a:gd name="T154" fmla="*/ 0 60000 65536"/>
              <a:gd name="T155" fmla="*/ 0 60000 65536"/>
              <a:gd name="T156" fmla="*/ 0 60000 65536"/>
              <a:gd name="T157" fmla="*/ 0 60000 65536"/>
              <a:gd name="T158" fmla="*/ 0 60000 65536"/>
              <a:gd name="T159" fmla="*/ 0 60000 65536"/>
              <a:gd name="T160" fmla="*/ 0 60000 65536"/>
              <a:gd name="T161" fmla="*/ 0 60000 65536"/>
              <a:gd name="T162" fmla="*/ 0 60000 65536"/>
              <a:gd name="T163" fmla="*/ 0 60000 65536"/>
              <a:gd name="T164" fmla="*/ 0 60000 65536"/>
              <a:gd name="T165" fmla="*/ 0 60000 65536"/>
              <a:gd name="T166" fmla="*/ 0 60000 65536"/>
              <a:gd name="T167" fmla="*/ 0 60000 65536"/>
              <a:gd name="T168" fmla="*/ 0 60000 65536"/>
              <a:gd name="T169" fmla="*/ 0 60000 65536"/>
              <a:gd name="T170" fmla="*/ 0 60000 65536"/>
              <a:gd name="T171" fmla="*/ 0 60000 65536"/>
              <a:gd name="T172" fmla="*/ 0 60000 65536"/>
              <a:gd name="T173" fmla="*/ 0 60000 65536"/>
              <a:gd name="T174" fmla="*/ 0 w 98"/>
              <a:gd name="T175" fmla="*/ 0 h 132"/>
              <a:gd name="T176" fmla="*/ 98 w 98"/>
              <a:gd name="T177" fmla="*/ 132 h 132"/>
            </a:gdLst>
            <a:ahLst/>
            <a:cxnLst>
              <a:cxn ang="T116">
                <a:pos x="T0" y="T1"/>
              </a:cxn>
              <a:cxn ang="T117">
                <a:pos x="T2" y="T3"/>
              </a:cxn>
              <a:cxn ang="T118">
                <a:pos x="T4" y="T5"/>
              </a:cxn>
              <a:cxn ang="T119">
                <a:pos x="T6" y="T7"/>
              </a:cxn>
              <a:cxn ang="T120">
                <a:pos x="T8" y="T9"/>
              </a:cxn>
              <a:cxn ang="T121">
                <a:pos x="T10" y="T11"/>
              </a:cxn>
              <a:cxn ang="T122">
                <a:pos x="T12" y="T13"/>
              </a:cxn>
              <a:cxn ang="T123">
                <a:pos x="T14" y="T15"/>
              </a:cxn>
              <a:cxn ang="T124">
                <a:pos x="T16" y="T17"/>
              </a:cxn>
              <a:cxn ang="T125">
                <a:pos x="T18" y="T19"/>
              </a:cxn>
              <a:cxn ang="T126">
                <a:pos x="T20" y="T21"/>
              </a:cxn>
              <a:cxn ang="T127">
                <a:pos x="T22" y="T23"/>
              </a:cxn>
              <a:cxn ang="T128">
                <a:pos x="T24" y="T25"/>
              </a:cxn>
              <a:cxn ang="T129">
                <a:pos x="T26" y="T27"/>
              </a:cxn>
              <a:cxn ang="T130">
                <a:pos x="T28" y="T29"/>
              </a:cxn>
              <a:cxn ang="T131">
                <a:pos x="T30" y="T31"/>
              </a:cxn>
              <a:cxn ang="T132">
                <a:pos x="T32" y="T33"/>
              </a:cxn>
              <a:cxn ang="T133">
                <a:pos x="T34" y="T35"/>
              </a:cxn>
              <a:cxn ang="T134">
                <a:pos x="T36" y="T37"/>
              </a:cxn>
              <a:cxn ang="T135">
                <a:pos x="T38" y="T39"/>
              </a:cxn>
              <a:cxn ang="T136">
                <a:pos x="T40" y="T41"/>
              </a:cxn>
              <a:cxn ang="T137">
                <a:pos x="T42" y="T43"/>
              </a:cxn>
              <a:cxn ang="T138">
                <a:pos x="T44" y="T45"/>
              </a:cxn>
              <a:cxn ang="T139">
                <a:pos x="T46" y="T47"/>
              </a:cxn>
              <a:cxn ang="T140">
                <a:pos x="T48" y="T49"/>
              </a:cxn>
              <a:cxn ang="T141">
                <a:pos x="T50" y="T51"/>
              </a:cxn>
              <a:cxn ang="T142">
                <a:pos x="T52" y="T53"/>
              </a:cxn>
              <a:cxn ang="T143">
                <a:pos x="T54" y="T55"/>
              </a:cxn>
              <a:cxn ang="T144">
                <a:pos x="T56" y="T57"/>
              </a:cxn>
              <a:cxn ang="T145">
                <a:pos x="T58" y="T59"/>
              </a:cxn>
              <a:cxn ang="T146">
                <a:pos x="T60" y="T61"/>
              </a:cxn>
              <a:cxn ang="T147">
                <a:pos x="T62" y="T63"/>
              </a:cxn>
              <a:cxn ang="T148">
                <a:pos x="T64" y="T65"/>
              </a:cxn>
              <a:cxn ang="T149">
                <a:pos x="T66" y="T67"/>
              </a:cxn>
              <a:cxn ang="T150">
                <a:pos x="T68" y="T69"/>
              </a:cxn>
              <a:cxn ang="T151">
                <a:pos x="T70" y="T71"/>
              </a:cxn>
              <a:cxn ang="T152">
                <a:pos x="T72" y="T73"/>
              </a:cxn>
              <a:cxn ang="T153">
                <a:pos x="T74" y="T75"/>
              </a:cxn>
              <a:cxn ang="T154">
                <a:pos x="T76" y="T77"/>
              </a:cxn>
              <a:cxn ang="T155">
                <a:pos x="T78" y="T79"/>
              </a:cxn>
              <a:cxn ang="T156">
                <a:pos x="T80" y="T81"/>
              </a:cxn>
              <a:cxn ang="T157">
                <a:pos x="T82" y="T83"/>
              </a:cxn>
              <a:cxn ang="T158">
                <a:pos x="T84" y="T85"/>
              </a:cxn>
              <a:cxn ang="T159">
                <a:pos x="T86" y="T87"/>
              </a:cxn>
              <a:cxn ang="T160">
                <a:pos x="T88" y="T89"/>
              </a:cxn>
              <a:cxn ang="T161">
                <a:pos x="T90" y="T91"/>
              </a:cxn>
              <a:cxn ang="T162">
                <a:pos x="T92" y="T93"/>
              </a:cxn>
              <a:cxn ang="T163">
                <a:pos x="T94" y="T95"/>
              </a:cxn>
              <a:cxn ang="T164">
                <a:pos x="T96" y="T97"/>
              </a:cxn>
              <a:cxn ang="T165">
                <a:pos x="T98" y="T99"/>
              </a:cxn>
              <a:cxn ang="T166">
                <a:pos x="T100" y="T101"/>
              </a:cxn>
              <a:cxn ang="T167">
                <a:pos x="T102" y="T103"/>
              </a:cxn>
              <a:cxn ang="T168">
                <a:pos x="T104" y="T105"/>
              </a:cxn>
              <a:cxn ang="T169">
                <a:pos x="T106" y="T107"/>
              </a:cxn>
              <a:cxn ang="T170">
                <a:pos x="T108" y="T109"/>
              </a:cxn>
              <a:cxn ang="T171">
                <a:pos x="T110" y="T111"/>
              </a:cxn>
              <a:cxn ang="T172">
                <a:pos x="T112" y="T113"/>
              </a:cxn>
              <a:cxn ang="T173">
                <a:pos x="T114" y="T115"/>
              </a:cxn>
            </a:cxnLst>
            <a:rect l="T174" t="T175" r="T176" b="T177"/>
            <a:pathLst>
              <a:path w="98" h="132">
                <a:moveTo>
                  <a:pt x="95" y="30"/>
                </a:moveTo>
                <a:lnTo>
                  <a:pt x="92" y="44"/>
                </a:lnTo>
                <a:lnTo>
                  <a:pt x="94" y="56"/>
                </a:lnTo>
                <a:lnTo>
                  <a:pt x="95" y="68"/>
                </a:lnTo>
                <a:lnTo>
                  <a:pt x="97" y="79"/>
                </a:lnTo>
                <a:lnTo>
                  <a:pt x="98" y="91"/>
                </a:lnTo>
                <a:lnTo>
                  <a:pt x="96" y="102"/>
                </a:lnTo>
                <a:lnTo>
                  <a:pt x="91" y="113"/>
                </a:lnTo>
                <a:lnTo>
                  <a:pt x="81" y="123"/>
                </a:lnTo>
                <a:lnTo>
                  <a:pt x="76" y="127"/>
                </a:lnTo>
                <a:lnTo>
                  <a:pt x="72" y="130"/>
                </a:lnTo>
                <a:lnTo>
                  <a:pt x="67" y="132"/>
                </a:lnTo>
                <a:lnTo>
                  <a:pt x="61" y="132"/>
                </a:lnTo>
                <a:lnTo>
                  <a:pt x="56" y="132"/>
                </a:lnTo>
                <a:lnTo>
                  <a:pt x="50" y="132"/>
                </a:lnTo>
                <a:lnTo>
                  <a:pt x="45" y="132"/>
                </a:lnTo>
                <a:lnTo>
                  <a:pt x="40" y="132"/>
                </a:lnTo>
                <a:lnTo>
                  <a:pt x="36" y="118"/>
                </a:lnTo>
                <a:lnTo>
                  <a:pt x="41" y="115"/>
                </a:lnTo>
                <a:lnTo>
                  <a:pt x="45" y="114"/>
                </a:lnTo>
                <a:lnTo>
                  <a:pt x="51" y="111"/>
                </a:lnTo>
                <a:lnTo>
                  <a:pt x="57" y="110"/>
                </a:lnTo>
                <a:lnTo>
                  <a:pt x="61" y="108"/>
                </a:lnTo>
                <a:lnTo>
                  <a:pt x="66" y="104"/>
                </a:lnTo>
                <a:lnTo>
                  <a:pt x="69" y="100"/>
                </a:lnTo>
                <a:lnTo>
                  <a:pt x="71" y="93"/>
                </a:lnTo>
                <a:lnTo>
                  <a:pt x="65" y="84"/>
                </a:lnTo>
                <a:lnTo>
                  <a:pt x="64" y="72"/>
                </a:lnTo>
                <a:lnTo>
                  <a:pt x="66" y="60"/>
                </a:lnTo>
                <a:lnTo>
                  <a:pt x="69" y="48"/>
                </a:lnTo>
                <a:lnTo>
                  <a:pt x="72" y="39"/>
                </a:lnTo>
                <a:lnTo>
                  <a:pt x="69" y="31"/>
                </a:lnTo>
                <a:lnTo>
                  <a:pt x="61" y="28"/>
                </a:lnTo>
                <a:lnTo>
                  <a:pt x="45" y="30"/>
                </a:lnTo>
                <a:lnTo>
                  <a:pt x="41" y="35"/>
                </a:lnTo>
                <a:lnTo>
                  <a:pt x="36" y="40"/>
                </a:lnTo>
                <a:lnTo>
                  <a:pt x="31" y="46"/>
                </a:lnTo>
                <a:lnTo>
                  <a:pt x="26" y="51"/>
                </a:lnTo>
                <a:lnTo>
                  <a:pt x="20" y="54"/>
                </a:lnTo>
                <a:lnTo>
                  <a:pt x="13" y="56"/>
                </a:lnTo>
                <a:lnTo>
                  <a:pt x="6" y="56"/>
                </a:lnTo>
                <a:lnTo>
                  <a:pt x="0" y="53"/>
                </a:lnTo>
                <a:lnTo>
                  <a:pt x="0" y="45"/>
                </a:lnTo>
                <a:lnTo>
                  <a:pt x="2" y="37"/>
                </a:lnTo>
                <a:lnTo>
                  <a:pt x="6" y="30"/>
                </a:lnTo>
                <a:lnTo>
                  <a:pt x="12" y="23"/>
                </a:lnTo>
                <a:lnTo>
                  <a:pt x="20" y="16"/>
                </a:lnTo>
                <a:lnTo>
                  <a:pt x="28" y="11"/>
                </a:lnTo>
                <a:lnTo>
                  <a:pt x="35" y="6"/>
                </a:lnTo>
                <a:lnTo>
                  <a:pt x="42" y="1"/>
                </a:lnTo>
                <a:lnTo>
                  <a:pt x="51" y="0"/>
                </a:lnTo>
                <a:lnTo>
                  <a:pt x="60" y="0"/>
                </a:lnTo>
                <a:lnTo>
                  <a:pt x="67" y="3"/>
                </a:lnTo>
                <a:lnTo>
                  <a:pt x="74" y="5"/>
                </a:lnTo>
                <a:lnTo>
                  <a:pt x="81" y="11"/>
                </a:lnTo>
                <a:lnTo>
                  <a:pt x="86" y="16"/>
                </a:lnTo>
                <a:lnTo>
                  <a:pt x="90" y="23"/>
                </a:lnTo>
                <a:lnTo>
                  <a:pt x="95" y="30"/>
                </a:lnTo>
                <a:close/>
              </a:path>
            </a:pathLst>
          </a:custGeom>
          <a:solidFill>
            <a:srgbClr val="66007C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85" name="Freeform 41"/>
          <p:cNvSpPr>
            <a:spLocks/>
          </p:cNvSpPr>
          <p:nvPr/>
        </p:nvSpPr>
        <p:spPr bwMode="auto">
          <a:xfrm>
            <a:off x="7875588" y="660400"/>
            <a:ext cx="25400" cy="77788"/>
          </a:xfrm>
          <a:custGeom>
            <a:avLst/>
            <a:gdLst>
              <a:gd name="T0" fmla="*/ 22352 w 50"/>
              <a:gd name="T1" fmla="*/ 4730 h 148"/>
              <a:gd name="T2" fmla="*/ 18796 w 50"/>
              <a:gd name="T3" fmla="*/ 13140 h 148"/>
              <a:gd name="T4" fmla="*/ 17780 w 50"/>
              <a:gd name="T5" fmla="*/ 21549 h 148"/>
              <a:gd name="T6" fmla="*/ 18288 w 50"/>
              <a:gd name="T7" fmla="*/ 30484 h 148"/>
              <a:gd name="T8" fmla="*/ 19304 w 50"/>
              <a:gd name="T9" fmla="*/ 40471 h 148"/>
              <a:gd name="T10" fmla="*/ 21844 w 50"/>
              <a:gd name="T11" fmla="*/ 49406 h 148"/>
              <a:gd name="T12" fmla="*/ 23368 w 50"/>
              <a:gd name="T13" fmla="*/ 58341 h 148"/>
              <a:gd name="T14" fmla="*/ 25400 w 50"/>
              <a:gd name="T15" fmla="*/ 67276 h 148"/>
              <a:gd name="T16" fmla="*/ 25400 w 50"/>
              <a:gd name="T17" fmla="*/ 76211 h 148"/>
              <a:gd name="T18" fmla="*/ 22860 w 50"/>
              <a:gd name="T19" fmla="*/ 77788 h 148"/>
              <a:gd name="T20" fmla="*/ 19812 w 50"/>
              <a:gd name="T21" fmla="*/ 77788 h 148"/>
              <a:gd name="T22" fmla="*/ 17272 w 50"/>
              <a:gd name="T23" fmla="*/ 77788 h 148"/>
              <a:gd name="T24" fmla="*/ 14224 w 50"/>
              <a:gd name="T25" fmla="*/ 77788 h 148"/>
              <a:gd name="T26" fmla="*/ 10668 w 50"/>
              <a:gd name="T27" fmla="*/ 69904 h 148"/>
              <a:gd name="T28" fmla="*/ 7620 w 50"/>
              <a:gd name="T29" fmla="*/ 61495 h 148"/>
              <a:gd name="T30" fmla="*/ 4572 w 50"/>
              <a:gd name="T31" fmla="*/ 53085 h 148"/>
              <a:gd name="T32" fmla="*/ 2540 w 50"/>
              <a:gd name="T33" fmla="*/ 44676 h 148"/>
              <a:gd name="T34" fmla="*/ 1524 w 50"/>
              <a:gd name="T35" fmla="*/ 36266 h 148"/>
              <a:gd name="T36" fmla="*/ 0 w 50"/>
              <a:gd name="T37" fmla="*/ 26805 h 148"/>
              <a:gd name="T38" fmla="*/ 508 w 50"/>
              <a:gd name="T39" fmla="*/ 17870 h 148"/>
              <a:gd name="T40" fmla="*/ 2540 w 50"/>
              <a:gd name="T41" fmla="*/ 8410 h 148"/>
              <a:gd name="T42" fmla="*/ 3556 w 50"/>
              <a:gd name="T43" fmla="*/ 5256 h 148"/>
              <a:gd name="T44" fmla="*/ 6096 w 50"/>
              <a:gd name="T45" fmla="*/ 3154 h 148"/>
              <a:gd name="T46" fmla="*/ 8128 w 50"/>
              <a:gd name="T47" fmla="*/ 1051 h 148"/>
              <a:gd name="T48" fmla="*/ 11684 w 50"/>
              <a:gd name="T49" fmla="*/ 0 h 148"/>
              <a:gd name="T50" fmla="*/ 14732 w 50"/>
              <a:gd name="T51" fmla="*/ 0 h 148"/>
              <a:gd name="T52" fmla="*/ 18288 w 50"/>
              <a:gd name="T53" fmla="*/ 526 h 148"/>
              <a:gd name="T54" fmla="*/ 20320 w 50"/>
              <a:gd name="T55" fmla="*/ 2102 h 148"/>
              <a:gd name="T56" fmla="*/ 22352 w 50"/>
              <a:gd name="T57" fmla="*/ 4730 h 148"/>
              <a:gd name="T58" fmla="*/ 0 60000 65536"/>
              <a:gd name="T59" fmla="*/ 0 60000 65536"/>
              <a:gd name="T60" fmla="*/ 0 60000 65536"/>
              <a:gd name="T61" fmla="*/ 0 60000 65536"/>
              <a:gd name="T62" fmla="*/ 0 60000 65536"/>
              <a:gd name="T63" fmla="*/ 0 60000 65536"/>
              <a:gd name="T64" fmla="*/ 0 60000 65536"/>
              <a:gd name="T65" fmla="*/ 0 60000 65536"/>
              <a:gd name="T66" fmla="*/ 0 60000 65536"/>
              <a:gd name="T67" fmla="*/ 0 60000 65536"/>
              <a:gd name="T68" fmla="*/ 0 60000 65536"/>
              <a:gd name="T69" fmla="*/ 0 60000 65536"/>
              <a:gd name="T70" fmla="*/ 0 60000 65536"/>
              <a:gd name="T71" fmla="*/ 0 60000 65536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  <a:gd name="T87" fmla="*/ 0 w 50"/>
              <a:gd name="T88" fmla="*/ 0 h 148"/>
              <a:gd name="T89" fmla="*/ 50 w 50"/>
              <a:gd name="T90" fmla="*/ 148 h 148"/>
            </a:gdLst>
            <a:ahLst/>
            <a:cxnLst>
              <a:cxn ang="T58">
                <a:pos x="T0" y="T1"/>
              </a:cxn>
              <a:cxn ang="T59">
                <a:pos x="T2" y="T3"/>
              </a:cxn>
              <a:cxn ang="T60">
                <a:pos x="T4" y="T5"/>
              </a:cxn>
              <a:cxn ang="T61">
                <a:pos x="T6" y="T7"/>
              </a:cxn>
              <a:cxn ang="T62">
                <a:pos x="T8" y="T9"/>
              </a:cxn>
              <a:cxn ang="T63">
                <a:pos x="T10" y="T11"/>
              </a:cxn>
              <a:cxn ang="T64">
                <a:pos x="T12" y="T13"/>
              </a:cxn>
              <a:cxn ang="T65">
                <a:pos x="T14" y="T15"/>
              </a:cxn>
              <a:cxn ang="T66">
                <a:pos x="T16" y="T17"/>
              </a:cxn>
              <a:cxn ang="T67">
                <a:pos x="T18" y="T19"/>
              </a:cxn>
              <a:cxn ang="T68">
                <a:pos x="T20" y="T21"/>
              </a:cxn>
              <a:cxn ang="T69">
                <a:pos x="T22" y="T23"/>
              </a:cxn>
              <a:cxn ang="T70">
                <a:pos x="T24" y="T25"/>
              </a:cxn>
              <a:cxn ang="T71">
                <a:pos x="T26" y="T27"/>
              </a:cxn>
              <a:cxn ang="T72">
                <a:pos x="T28" y="T29"/>
              </a:cxn>
              <a:cxn ang="T73">
                <a:pos x="T30" y="T31"/>
              </a:cxn>
              <a:cxn ang="T74">
                <a:pos x="T32" y="T33"/>
              </a:cxn>
              <a:cxn ang="T75">
                <a:pos x="T34" y="T35"/>
              </a:cxn>
              <a:cxn ang="T76">
                <a:pos x="T36" y="T37"/>
              </a:cxn>
              <a:cxn ang="T77">
                <a:pos x="T38" y="T39"/>
              </a:cxn>
              <a:cxn ang="T78">
                <a:pos x="T40" y="T41"/>
              </a:cxn>
              <a:cxn ang="T79">
                <a:pos x="T42" y="T43"/>
              </a:cxn>
              <a:cxn ang="T80">
                <a:pos x="T44" y="T45"/>
              </a:cxn>
              <a:cxn ang="T81">
                <a:pos x="T46" y="T47"/>
              </a:cxn>
              <a:cxn ang="T82">
                <a:pos x="T48" y="T49"/>
              </a:cxn>
              <a:cxn ang="T83">
                <a:pos x="T50" y="T51"/>
              </a:cxn>
              <a:cxn ang="T84">
                <a:pos x="T52" y="T53"/>
              </a:cxn>
              <a:cxn ang="T85">
                <a:pos x="T54" y="T55"/>
              </a:cxn>
              <a:cxn ang="T86">
                <a:pos x="T56" y="T57"/>
              </a:cxn>
            </a:cxnLst>
            <a:rect l="T87" t="T88" r="T89" b="T90"/>
            <a:pathLst>
              <a:path w="50" h="148">
                <a:moveTo>
                  <a:pt x="44" y="9"/>
                </a:moveTo>
                <a:lnTo>
                  <a:pt x="37" y="25"/>
                </a:lnTo>
                <a:lnTo>
                  <a:pt x="35" y="41"/>
                </a:lnTo>
                <a:lnTo>
                  <a:pt x="36" y="58"/>
                </a:lnTo>
                <a:lnTo>
                  <a:pt x="38" y="77"/>
                </a:lnTo>
                <a:lnTo>
                  <a:pt x="43" y="94"/>
                </a:lnTo>
                <a:lnTo>
                  <a:pt x="46" y="111"/>
                </a:lnTo>
                <a:lnTo>
                  <a:pt x="50" y="128"/>
                </a:lnTo>
                <a:lnTo>
                  <a:pt x="50" y="145"/>
                </a:lnTo>
                <a:lnTo>
                  <a:pt x="45" y="148"/>
                </a:lnTo>
                <a:lnTo>
                  <a:pt x="39" y="148"/>
                </a:lnTo>
                <a:lnTo>
                  <a:pt x="34" y="148"/>
                </a:lnTo>
                <a:lnTo>
                  <a:pt x="28" y="148"/>
                </a:lnTo>
                <a:lnTo>
                  <a:pt x="21" y="133"/>
                </a:lnTo>
                <a:lnTo>
                  <a:pt x="15" y="117"/>
                </a:lnTo>
                <a:lnTo>
                  <a:pt x="9" y="101"/>
                </a:lnTo>
                <a:lnTo>
                  <a:pt x="5" y="85"/>
                </a:lnTo>
                <a:lnTo>
                  <a:pt x="3" y="69"/>
                </a:lnTo>
                <a:lnTo>
                  <a:pt x="0" y="51"/>
                </a:lnTo>
                <a:lnTo>
                  <a:pt x="1" y="34"/>
                </a:lnTo>
                <a:lnTo>
                  <a:pt x="5" y="16"/>
                </a:lnTo>
                <a:lnTo>
                  <a:pt x="7" y="10"/>
                </a:lnTo>
                <a:lnTo>
                  <a:pt x="12" y="6"/>
                </a:lnTo>
                <a:lnTo>
                  <a:pt x="16" y="2"/>
                </a:lnTo>
                <a:lnTo>
                  <a:pt x="23" y="0"/>
                </a:lnTo>
                <a:lnTo>
                  <a:pt x="29" y="0"/>
                </a:lnTo>
                <a:lnTo>
                  <a:pt x="36" y="1"/>
                </a:lnTo>
                <a:lnTo>
                  <a:pt x="40" y="4"/>
                </a:lnTo>
                <a:lnTo>
                  <a:pt x="44" y="9"/>
                </a:lnTo>
                <a:close/>
              </a:path>
            </a:pathLst>
          </a:custGeom>
          <a:solidFill>
            <a:srgbClr val="000000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86" name="Freeform 42"/>
          <p:cNvSpPr>
            <a:spLocks/>
          </p:cNvSpPr>
          <p:nvPr/>
        </p:nvSpPr>
        <p:spPr bwMode="auto">
          <a:xfrm>
            <a:off x="8442325" y="668338"/>
            <a:ext cx="9525" cy="20637"/>
          </a:xfrm>
          <a:custGeom>
            <a:avLst/>
            <a:gdLst>
              <a:gd name="T0" fmla="*/ 9525 w 18"/>
              <a:gd name="T1" fmla="*/ 17922 h 38"/>
              <a:gd name="T2" fmla="*/ 6879 w 18"/>
              <a:gd name="T3" fmla="*/ 20094 h 38"/>
              <a:gd name="T4" fmla="*/ 4763 w 18"/>
              <a:gd name="T5" fmla="*/ 20637 h 38"/>
              <a:gd name="T6" fmla="*/ 2646 w 18"/>
              <a:gd name="T7" fmla="*/ 20094 h 38"/>
              <a:gd name="T8" fmla="*/ 0 w 18"/>
              <a:gd name="T9" fmla="*/ 16835 h 38"/>
              <a:gd name="T10" fmla="*/ 1058 w 18"/>
              <a:gd name="T11" fmla="*/ 0 h 38"/>
              <a:gd name="T12" fmla="*/ 5292 w 18"/>
              <a:gd name="T13" fmla="*/ 3258 h 38"/>
              <a:gd name="T14" fmla="*/ 8467 w 18"/>
              <a:gd name="T15" fmla="*/ 7603 h 38"/>
              <a:gd name="T16" fmla="*/ 9525 w 18"/>
              <a:gd name="T17" fmla="*/ 12491 h 38"/>
              <a:gd name="T18" fmla="*/ 9525 w 18"/>
              <a:gd name="T19" fmla="*/ 17922 h 38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w 18"/>
              <a:gd name="T31" fmla="*/ 0 h 38"/>
              <a:gd name="T32" fmla="*/ 18 w 18"/>
              <a:gd name="T33" fmla="*/ 38 h 38"/>
            </a:gdLst>
            <a:ahLst/>
            <a:cxnLst>
              <a:cxn ang="T20">
                <a:pos x="T0" y="T1"/>
              </a:cxn>
              <a:cxn ang="T21">
                <a:pos x="T2" y="T3"/>
              </a:cxn>
              <a:cxn ang="T22">
                <a:pos x="T4" y="T5"/>
              </a:cxn>
              <a:cxn ang="T23">
                <a:pos x="T6" y="T7"/>
              </a:cxn>
              <a:cxn ang="T24">
                <a:pos x="T8" y="T9"/>
              </a:cxn>
              <a:cxn ang="T25">
                <a:pos x="T10" y="T11"/>
              </a:cxn>
              <a:cxn ang="T26">
                <a:pos x="T12" y="T13"/>
              </a:cxn>
              <a:cxn ang="T27">
                <a:pos x="T14" y="T15"/>
              </a:cxn>
              <a:cxn ang="T28">
                <a:pos x="T16" y="T17"/>
              </a:cxn>
              <a:cxn ang="T29">
                <a:pos x="T18" y="T19"/>
              </a:cxn>
            </a:cxnLst>
            <a:rect l="T30" t="T31" r="T32" b="T33"/>
            <a:pathLst>
              <a:path w="18" h="38">
                <a:moveTo>
                  <a:pt x="18" y="33"/>
                </a:moveTo>
                <a:lnTo>
                  <a:pt x="13" y="37"/>
                </a:lnTo>
                <a:lnTo>
                  <a:pt x="9" y="38"/>
                </a:lnTo>
                <a:lnTo>
                  <a:pt x="5" y="37"/>
                </a:lnTo>
                <a:lnTo>
                  <a:pt x="0" y="31"/>
                </a:lnTo>
                <a:lnTo>
                  <a:pt x="2" y="0"/>
                </a:lnTo>
                <a:lnTo>
                  <a:pt x="10" y="6"/>
                </a:lnTo>
                <a:lnTo>
                  <a:pt x="16" y="14"/>
                </a:lnTo>
                <a:lnTo>
                  <a:pt x="18" y="23"/>
                </a:lnTo>
                <a:lnTo>
                  <a:pt x="18" y="33"/>
                </a:lnTo>
                <a:close/>
              </a:path>
            </a:pathLst>
          </a:custGeom>
          <a:solidFill>
            <a:srgbClr val="000000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87" name="Freeform 43"/>
          <p:cNvSpPr>
            <a:spLocks/>
          </p:cNvSpPr>
          <p:nvPr/>
        </p:nvSpPr>
        <p:spPr bwMode="auto">
          <a:xfrm>
            <a:off x="7956550" y="677863"/>
            <a:ext cx="25400" cy="69850"/>
          </a:xfrm>
          <a:custGeom>
            <a:avLst/>
            <a:gdLst>
              <a:gd name="T0" fmla="*/ 11349 w 47"/>
              <a:gd name="T1" fmla="*/ 62442 h 132"/>
              <a:gd name="T2" fmla="*/ 9187 w 47"/>
              <a:gd name="T3" fmla="*/ 65087 h 132"/>
              <a:gd name="T4" fmla="*/ 8647 w 47"/>
              <a:gd name="T5" fmla="*/ 67204 h 132"/>
              <a:gd name="T6" fmla="*/ 7026 w 47"/>
              <a:gd name="T7" fmla="*/ 69850 h 132"/>
              <a:gd name="T8" fmla="*/ 3783 w 47"/>
              <a:gd name="T9" fmla="*/ 69850 h 132"/>
              <a:gd name="T10" fmla="*/ 1081 w 47"/>
              <a:gd name="T11" fmla="*/ 60854 h 132"/>
              <a:gd name="T12" fmla="*/ 0 w 47"/>
              <a:gd name="T13" fmla="*/ 51329 h 132"/>
              <a:gd name="T14" fmla="*/ 540 w 47"/>
              <a:gd name="T15" fmla="*/ 42333 h 132"/>
              <a:gd name="T16" fmla="*/ 2702 w 47"/>
              <a:gd name="T17" fmla="*/ 33867 h 132"/>
              <a:gd name="T18" fmla="*/ 4864 w 47"/>
              <a:gd name="T19" fmla="*/ 25400 h 132"/>
              <a:gd name="T20" fmla="*/ 7566 w 47"/>
              <a:gd name="T21" fmla="*/ 16933 h 132"/>
              <a:gd name="T22" fmla="*/ 10268 w 47"/>
              <a:gd name="T23" fmla="*/ 8467 h 132"/>
              <a:gd name="T24" fmla="*/ 12970 w 47"/>
              <a:gd name="T25" fmla="*/ 0 h 132"/>
              <a:gd name="T26" fmla="*/ 17834 w 47"/>
              <a:gd name="T27" fmla="*/ 0 h 132"/>
              <a:gd name="T28" fmla="*/ 20536 w 47"/>
              <a:gd name="T29" fmla="*/ 0 h 132"/>
              <a:gd name="T30" fmla="*/ 22698 w 47"/>
              <a:gd name="T31" fmla="*/ 529 h 132"/>
              <a:gd name="T32" fmla="*/ 25400 w 47"/>
              <a:gd name="T33" fmla="*/ 3704 h 132"/>
              <a:gd name="T34" fmla="*/ 11349 w 47"/>
              <a:gd name="T35" fmla="*/ 62442 h 132"/>
              <a:gd name="T36" fmla="*/ 0 60000 65536"/>
              <a:gd name="T37" fmla="*/ 0 60000 65536"/>
              <a:gd name="T38" fmla="*/ 0 60000 65536"/>
              <a:gd name="T39" fmla="*/ 0 60000 65536"/>
              <a:gd name="T40" fmla="*/ 0 60000 65536"/>
              <a:gd name="T41" fmla="*/ 0 60000 65536"/>
              <a:gd name="T42" fmla="*/ 0 60000 65536"/>
              <a:gd name="T43" fmla="*/ 0 60000 65536"/>
              <a:gd name="T44" fmla="*/ 0 60000 65536"/>
              <a:gd name="T45" fmla="*/ 0 60000 65536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  <a:gd name="T51" fmla="*/ 0 60000 65536"/>
              <a:gd name="T52" fmla="*/ 0 60000 65536"/>
              <a:gd name="T53" fmla="*/ 0 60000 65536"/>
              <a:gd name="T54" fmla="*/ 0 w 47"/>
              <a:gd name="T55" fmla="*/ 0 h 132"/>
              <a:gd name="T56" fmla="*/ 47 w 47"/>
              <a:gd name="T57" fmla="*/ 132 h 132"/>
            </a:gdLst>
            <a:ahLst/>
            <a:cxnLst>
              <a:cxn ang="T36">
                <a:pos x="T0" y="T1"/>
              </a:cxn>
              <a:cxn ang="T37">
                <a:pos x="T2" y="T3"/>
              </a:cxn>
              <a:cxn ang="T38">
                <a:pos x="T4" y="T5"/>
              </a:cxn>
              <a:cxn ang="T39">
                <a:pos x="T6" y="T7"/>
              </a:cxn>
              <a:cxn ang="T40">
                <a:pos x="T8" y="T9"/>
              </a:cxn>
              <a:cxn ang="T41">
                <a:pos x="T10" y="T11"/>
              </a:cxn>
              <a:cxn ang="T42">
                <a:pos x="T12" y="T13"/>
              </a:cxn>
              <a:cxn ang="T43">
                <a:pos x="T14" y="T15"/>
              </a:cxn>
              <a:cxn ang="T44">
                <a:pos x="T16" y="T17"/>
              </a:cxn>
              <a:cxn ang="T45">
                <a:pos x="T18" y="T19"/>
              </a:cxn>
              <a:cxn ang="T46">
                <a:pos x="T20" y="T21"/>
              </a:cxn>
              <a:cxn ang="T47">
                <a:pos x="T22" y="T23"/>
              </a:cxn>
              <a:cxn ang="T48">
                <a:pos x="T24" y="T25"/>
              </a:cxn>
              <a:cxn ang="T49">
                <a:pos x="T26" y="T27"/>
              </a:cxn>
              <a:cxn ang="T50">
                <a:pos x="T28" y="T29"/>
              </a:cxn>
              <a:cxn ang="T51">
                <a:pos x="T30" y="T31"/>
              </a:cxn>
              <a:cxn ang="T52">
                <a:pos x="T32" y="T33"/>
              </a:cxn>
              <a:cxn ang="T53">
                <a:pos x="T34" y="T35"/>
              </a:cxn>
            </a:cxnLst>
            <a:rect l="T54" t="T55" r="T56" b="T57"/>
            <a:pathLst>
              <a:path w="47" h="132">
                <a:moveTo>
                  <a:pt x="21" y="118"/>
                </a:moveTo>
                <a:lnTo>
                  <a:pt x="17" y="123"/>
                </a:lnTo>
                <a:lnTo>
                  <a:pt x="16" y="127"/>
                </a:lnTo>
                <a:lnTo>
                  <a:pt x="13" y="132"/>
                </a:lnTo>
                <a:lnTo>
                  <a:pt x="7" y="132"/>
                </a:lnTo>
                <a:lnTo>
                  <a:pt x="2" y="115"/>
                </a:lnTo>
                <a:lnTo>
                  <a:pt x="0" y="97"/>
                </a:lnTo>
                <a:lnTo>
                  <a:pt x="1" y="80"/>
                </a:lnTo>
                <a:lnTo>
                  <a:pt x="5" y="64"/>
                </a:lnTo>
                <a:lnTo>
                  <a:pt x="9" y="48"/>
                </a:lnTo>
                <a:lnTo>
                  <a:pt x="14" y="32"/>
                </a:lnTo>
                <a:lnTo>
                  <a:pt x="19" y="16"/>
                </a:lnTo>
                <a:lnTo>
                  <a:pt x="24" y="0"/>
                </a:lnTo>
                <a:lnTo>
                  <a:pt x="33" y="0"/>
                </a:lnTo>
                <a:lnTo>
                  <a:pt x="38" y="0"/>
                </a:lnTo>
                <a:lnTo>
                  <a:pt x="42" y="1"/>
                </a:lnTo>
                <a:lnTo>
                  <a:pt x="47" y="7"/>
                </a:lnTo>
                <a:lnTo>
                  <a:pt x="21" y="118"/>
                </a:lnTo>
                <a:close/>
              </a:path>
            </a:pathLst>
          </a:custGeom>
          <a:solidFill>
            <a:srgbClr val="0700AF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88" name="Freeform 44"/>
          <p:cNvSpPr>
            <a:spLocks/>
          </p:cNvSpPr>
          <p:nvPr/>
        </p:nvSpPr>
        <p:spPr bwMode="auto">
          <a:xfrm>
            <a:off x="8645525" y="685800"/>
            <a:ext cx="249238" cy="417513"/>
          </a:xfrm>
          <a:custGeom>
            <a:avLst/>
            <a:gdLst>
              <a:gd name="T0" fmla="*/ 99273 w 472"/>
              <a:gd name="T1" fmla="*/ 32850 h 788"/>
              <a:gd name="T2" fmla="*/ 95576 w 472"/>
              <a:gd name="T3" fmla="*/ 65700 h 788"/>
              <a:gd name="T4" fmla="*/ 105609 w 472"/>
              <a:gd name="T5" fmla="*/ 96431 h 788"/>
              <a:gd name="T6" fmla="*/ 135180 w 472"/>
              <a:gd name="T7" fmla="*/ 113386 h 788"/>
              <a:gd name="T8" fmla="*/ 157358 w 472"/>
              <a:gd name="T9" fmla="*/ 116035 h 788"/>
              <a:gd name="T10" fmla="*/ 173727 w 472"/>
              <a:gd name="T11" fmla="*/ 107557 h 788"/>
              <a:gd name="T12" fmla="*/ 190625 w 472"/>
              <a:gd name="T13" fmla="*/ 70469 h 788"/>
              <a:gd name="T14" fmla="*/ 191681 w 472"/>
              <a:gd name="T15" fmla="*/ 22253 h 788"/>
              <a:gd name="T16" fmla="*/ 204354 w 472"/>
              <a:gd name="T17" fmla="*/ 27022 h 788"/>
              <a:gd name="T18" fmla="*/ 215443 w 472"/>
              <a:gd name="T19" fmla="*/ 55103 h 788"/>
              <a:gd name="T20" fmla="*/ 229172 w 472"/>
              <a:gd name="T21" fmla="*/ 80536 h 788"/>
              <a:gd name="T22" fmla="*/ 249238 w 472"/>
              <a:gd name="T23" fmla="*/ 105438 h 788"/>
              <a:gd name="T24" fmla="*/ 246598 w 472"/>
              <a:gd name="T25" fmla="*/ 129811 h 788"/>
              <a:gd name="T26" fmla="*/ 237621 w 472"/>
              <a:gd name="T27" fmla="*/ 117094 h 788"/>
              <a:gd name="T28" fmla="*/ 221780 w 472"/>
              <a:gd name="T29" fmla="*/ 93252 h 788"/>
              <a:gd name="T30" fmla="*/ 182704 w 472"/>
              <a:gd name="T31" fmla="*/ 141467 h 788"/>
              <a:gd name="T32" fmla="*/ 199602 w 472"/>
              <a:gd name="T33" fmla="*/ 145176 h 788"/>
              <a:gd name="T34" fmla="*/ 192737 w 472"/>
              <a:gd name="T35" fmla="*/ 158422 h 788"/>
              <a:gd name="T36" fmla="*/ 167391 w 472"/>
              <a:gd name="T37" fmla="*/ 161601 h 788"/>
              <a:gd name="T38" fmla="*/ 137292 w 472"/>
              <a:gd name="T39" fmla="*/ 170608 h 788"/>
              <a:gd name="T40" fmla="*/ 101385 w 472"/>
              <a:gd name="T41" fmla="*/ 182265 h 788"/>
              <a:gd name="T42" fmla="*/ 67062 w 472"/>
              <a:gd name="T43" fmla="*/ 196040 h 788"/>
              <a:gd name="T44" fmla="*/ 38019 w 472"/>
              <a:gd name="T45" fmla="*/ 219353 h 788"/>
              <a:gd name="T46" fmla="*/ 20594 w 472"/>
              <a:gd name="T47" fmla="*/ 259621 h 788"/>
              <a:gd name="T48" fmla="*/ 24290 w 472"/>
              <a:gd name="T49" fmla="*/ 307836 h 788"/>
              <a:gd name="T50" fmla="*/ 52277 w 472"/>
              <a:gd name="T51" fmla="*/ 345455 h 788"/>
              <a:gd name="T52" fmla="*/ 96633 w 472"/>
              <a:gd name="T53" fmla="*/ 361350 h 788"/>
              <a:gd name="T54" fmla="*/ 125675 w 472"/>
              <a:gd name="T55" fmla="*/ 363469 h 788"/>
              <a:gd name="T56" fmla="*/ 134652 w 472"/>
              <a:gd name="T57" fmla="*/ 363469 h 788"/>
              <a:gd name="T58" fmla="*/ 135180 w 472"/>
              <a:gd name="T59" fmla="*/ 376186 h 788"/>
              <a:gd name="T60" fmla="*/ 106137 w 472"/>
              <a:gd name="T61" fmla="*/ 380954 h 788"/>
              <a:gd name="T62" fmla="*/ 64950 w 472"/>
              <a:gd name="T63" fmla="*/ 375656 h 788"/>
              <a:gd name="T64" fmla="*/ 43828 w 472"/>
              <a:gd name="T65" fmla="*/ 384663 h 788"/>
              <a:gd name="T66" fmla="*/ 55973 w 472"/>
              <a:gd name="T67" fmla="*/ 408506 h 788"/>
              <a:gd name="T68" fmla="*/ 46996 w 472"/>
              <a:gd name="T69" fmla="*/ 417513 h 788"/>
              <a:gd name="T70" fmla="*/ 35379 w 472"/>
              <a:gd name="T71" fmla="*/ 412215 h 788"/>
              <a:gd name="T72" fmla="*/ 28515 w 472"/>
              <a:gd name="T73" fmla="*/ 387842 h 788"/>
              <a:gd name="T74" fmla="*/ 20594 w 472"/>
              <a:gd name="T75" fmla="*/ 374596 h 788"/>
              <a:gd name="T76" fmla="*/ 13729 w 472"/>
              <a:gd name="T77" fmla="*/ 386782 h 788"/>
              <a:gd name="T78" fmla="*/ 8977 w 472"/>
              <a:gd name="T79" fmla="*/ 361880 h 788"/>
              <a:gd name="T80" fmla="*/ 2640 w 472"/>
              <a:gd name="T81" fmla="*/ 304657 h 788"/>
              <a:gd name="T82" fmla="*/ 8449 w 472"/>
              <a:gd name="T83" fmla="*/ 227831 h 788"/>
              <a:gd name="T84" fmla="*/ 39604 w 472"/>
              <a:gd name="T85" fmla="*/ 185973 h 788"/>
              <a:gd name="T86" fmla="*/ 66534 w 472"/>
              <a:gd name="T87" fmla="*/ 172198 h 788"/>
              <a:gd name="T88" fmla="*/ 95048 w 472"/>
              <a:gd name="T89" fmla="*/ 162661 h 788"/>
              <a:gd name="T90" fmla="*/ 123035 w 472"/>
              <a:gd name="T91" fmla="*/ 153653 h 788"/>
              <a:gd name="T92" fmla="*/ 116170 w 472"/>
              <a:gd name="T93" fmla="*/ 138818 h 788"/>
              <a:gd name="T94" fmla="*/ 76567 w 472"/>
              <a:gd name="T95" fmla="*/ 109147 h 788"/>
              <a:gd name="T96" fmla="*/ 55973 w 472"/>
              <a:gd name="T97" fmla="*/ 90602 h 788"/>
              <a:gd name="T98" fmla="*/ 29043 w 472"/>
              <a:gd name="T99" fmla="*/ 104378 h 788"/>
              <a:gd name="T100" fmla="*/ 7921 w 472"/>
              <a:gd name="T101" fmla="*/ 112326 h 788"/>
              <a:gd name="T102" fmla="*/ 19010 w 472"/>
              <a:gd name="T103" fmla="*/ 94841 h 788"/>
              <a:gd name="T104" fmla="*/ 51749 w 472"/>
              <a:gd name="T105" fmla="*/ 77886 h 788"/>
              <a:gd name="T106" fmla="*/ 71286 w 472"/>
              <a:gd name="T107" fmla="*/ 50865 h 788"/>
              <a:gd name="T108" fmla="*/ 87128 w 472"/>
              <a:gd name="T109" fmla="*/ 15365 h 788"/>
              <a:gd name="T110" fmla="*/ 109834 w 472"/>
              <a:gd name="T111" fmla="*/ 3709 h 788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  <a:gd name="T141" fmla="*/ 0 60000 65536"/>
              <a:gd name="T142" fmla="*/ 0 60000 65536"/>
              <a:gd name="T143" fmla="*/ 0 60000 65536"/>
              <a:gd name="T144" fmla="*/ 0 60000 65536"/>
              <a:gd name="T145" fmla="*/ 0 60000 65536"/>
              <a:gd name="T146" fmla="*/ 0 60000 65536"/>
              <a:gd name="T147" fmla="*/ 0 60000 65536"/>
              <a:gd name="T148" fmla="*/ 0 60000 65536"/>
              <a:gd name="T149" fmla="*/ 0 60000 65536"/>
              <a:gd name="T150" fmla="*/ 0 60000 65536"/>
              <a:gd name="T151" fmla="*/ 0 60000 65536"/>
              <a:gd name="T152" fmla="*/ 0 60000 65536"/>
              <a:gd name="T153" fmla="*/ 0 60000 65536"/>
              <a:gd name="T154" fmla="*/ 0 60000 65536"/>
              <a:gd name="T155" fmla="*/ 0 60000 65536"/>
              <a:gd name="T156" fmla="*/ 0 60000 65536"/>
              <a:gd name="T157" fmla="*/ 0 60000 65536"/>
              <a:gd name="T158" fmla="*/ 0 60000 65536"/>
              <a:gd name="T159" fmla="*/ 0 60000 65536"/>
              <a:gd name="T160" fmla="*/ 0 60000 65536"/>
              <a:gd name="T161" fmla="*/ 0 60000 65536"/>
              <a:gd name="T162" fmla="*/ 0 60000 65536"/>
              <a:gd name="T163" fmla="*/ 0 60000 65536"/>
              <a:gd name="T164" fmla="*/ 0 60000 65536"/>
              <a:gd name="T165" fmla="*/ 0 60000 65536"/>
              <a:gd name="T166" fmla="*/ 0 60000 65536"/>
              <a:gd name="T167" fmla="*/ 0 60000 65536"/>
              <a:gd name="T168" fmla="*/ 0 w 472"/>
              <a:gd name="T169" fmla="*/ 0 h 788"/>
              <a:gd name="T170" fmla="*/ 472 w 472"/>
              <a:gd name="T171" fmla="*/ 788 h 788"/>
            </a:gdLst>
            <a:ahLst/>
            <a:cxnLst>
              <a:cxn ang="T112">
                <a:pos x="T0" y="T1"/>
              </a:cxn>
              <a:cxn ang="T113">
                <a:pos x="T2" y="T3"/>
              </a:cxn>
              <a:cxn ang="T114">
                <a:pos x="T4" y="T5"/>
              </a:cxn>
              <a:cxn ang="T115">
                <a:pos x="T6" y="T7"/>
              </a:cxn>
              <a:cxn ang="T116">
                <a:pos x="T8" y="T9"/>
              </a:cxn>
              <a:cxn ang="T117">
                <a:pos x="T10" y="T11"/>
              </a:cxn>
              <a:cxn ang="T118">
                <a:pos x="T12" y="T13"/>
              </a:cxn>
              <a:cxn ang="T119">
                <a:pos x="T14" y="T15"/>
              </a:cxn>
              <a:cxn ang="T120">
                <a:pos x="T16" y="T17"/>
              </a:cxn>
              <a:cxn ang="T121">
                <a:pos x="T18" y="T19"/>
              </a:cxn>
              <a:cxn ang="T122">
                <a:pos x="T20" y="T21"/>
              </a:cxn>
              <a:cxn ang="T123">
                <a:pos x="T22" y="T23"/>
              </a:cxn>
              <a:cxn ang="T124">
                <a:pos x="T24" y="T25"/>
              </a:cxn>
              <a:cxn ang="T125">
                <a:pos x="T26" y="T27"/>
              </a:cxn>
              <a:cxn ang="T126">
                <a:pos x="T28" y="T29"/>
              </a:cxn>
              <a:cxn ang="T127">
                <a:pos x="T30" y="T31"/>
              </a:cxn>
              <a:cxn ang="T128">
                <a:pos x="T32" y="T33"/>
              </a:cxn>
              <a:cxn ang="T129">
                <a:pos x="T34" y="T35"/>
              </a:cxn>
              <a:cxn ang="T130">
                <a:pos x="T36" y="T37"/>
              </a:cxn>
              <a:cxn ang="T131">
                <a:pos x="T38" y="T39"/>
              </a:cxn>
              <a:cxn ang="T132">
                <a:pos x="T40" y="T41"/>
              </a:cxn>
              <a:cxn ang="T133">
                <a:pos x="T42" y="T43"/>
              </a:cxn>
              <a:cxn ang="T134">
                <a:pos x="T44" y="T45"/>
              </a:cxn>
              <a:cxn ang="T135">
                <a:pos x="T46" y="T47"/>
              </a:cxn>
              <a:cxn ang="T136">
                <a:pos x="T48" y="T49"/>
              </a:cxn>
              <a:cxn ang="T137">
                <a:pos x="T50" y="T51"/>
              </a:cxn>
              <a:cxn ang="T138">
                <a:pos x="T52" y="T53"/>
              </a:cxn>
              <a:cxn ang="T139">
                <a:pos x="T54" y="T55"/>
              </a:cxn>
              <a:cxn ang="T140">
                <a:pos x="T56" y="T57"/>
              </a:cxn>
              <a:cxn ang="T141">
                <a:pos x="T58" y="T59"/>
              </a:cxn>
              <a:cxn ang="T142">
                <a:pos x="T60" y="T61"/>
              </a:cxn>
              <a:cxn ang="T143">
                <a:pos x="T62" y="T63"/>
              </a:cxn>
              <a:cxn ang="T144">
                <a:pos x="T64" y="T65"/>
              </a:cxn>
              <a:cxn ang="T145">
                <a:pos x="T66" y="T67"/>
              </a:cxn>
              <a:cxn ang="T146">
                <a:pos x="T68" y="T69"/>
              </a:cxn>
              <a:cxn ang="T147">
                <a:pos x="T70" y="T71"/>
              </a:cxn>
              <a:cxn ang="T148">
                <a:pos x="T72" y="T73"/>
              </a:cxn>
              <a:cxn ang="T149">
                <a:pos x="T74" y="T75"/>
              </a:cxn>
              <a:cxn ang="T150">
                <a:pos x="T76" y="T77"/>
              </a:cxn>
              <a:cxn ang="T151">
                <a:pos x="T78" y="T79"/>
              </a:cxn>
              <a:cxn ang="T152">
                <a:pos x="T80" y="T81"/>
              </a:cxn>
              <a:cxn ang="T153">
                <a:pos x="T82" y="T83"/>
              </a:cxn>
              <a:cxn ang="T154">
                <a:pos x="T84" y="T85"/>
              </a:cxn>
              <a:cxn ang="T155">
                <a:pos x="T86" y="T87"/>
              </a:cxn>
              <a:cxn ang="T156">
                <a:pos x="T88" y="T89"/>
              </a:cxn>
              <a:cxn ang="T157">
                <a:pos x="T90" y="T91"/>
              </a:cxn>
              <a:cxn ang="T158">
                <a:pos x="T92" y="T93"/>
              </a:cxn>
              <a:cxn ang="T159">
                <a:pos x="T94" y="T95"/>
              </a:cxn>
              <a:cxn ang="T160">
                <a:pos x="T96" y="T97"/>
              </a:cxn>
              <a:cxn ang="T161">
                <a:pos x="T98" y="T99"/>
              </a:cxn>
              <a:cxn ang="T162">
                <a:pos x="T100" y="T101"/>
              </a:cxn>
              <a:cxn ang="T163">
                <a:pos x="T102" y="T103"/>
              </a:cxn>
              <a:cxn ang="T164">
                <a:pos x="T104" y="T105"/>
              </a:cxn>
              <a:cxn ang="T165">
                <a:pos x="T106" y="T107"/>
              </a:cxn>
              <a:cxn ang="T166">
                <a:pos x="T108" y="T109"/>
              </a:cxn>
              <a:cxn ang="T167">
                <a:pos x="T110" y="T111"/>
              </a:cxn>
            </a:cxnLst>
            <a:rect l="T168" t="T169" r="T170" b="T171"/>
            <a:pathLst>
              <a:path w="472" h="788">
                <a:moveTo>
                  <a:pt x="217" y="24"/>
                </a:moveTo>
                <a:lnTo>
                  <a:pt x="202" y="34"/>
                </a:lnTo>
                <a:lnTo>
                  <a:pt x="193" y="47"/>
                </a:lnTo>
                <a:lnTo>
                  <a:pt x="188" y="62"/>
                </a:lnTo>
                <a:lnTo>
                  <a:pt x="184" y="77"/>
                </a:lnTo>
                <a:lnTo>
                  <a:pt x="182" y="92"/>
                </a:lnTo>
                <a:lnTo>
                  <a:pt x="182" y="108"/>
                </a:lnTo>
                <a:lnTo>
                  <a:pt x="181" y="124"/>
                </a:lnTo>
                <a:lnTo>
                  <a:pt x="178" y="140"/>
                </a:lnTo>
                <a:lnTo>
                  <a:pt x="182" y="157"/>
                </a:lnTo>
                <a:lnTo>
                  <a:pt x="190" y="171"/>
                </a:lnTo>
                <a:lnTo>
                  <a:pt x="200" y="182"/>
                </a:lnTo>
                <a:lnTo>
                  <a:pt x="213" y="191"/>
                </a:lnTo>
                <a:lnTo>
                  <a:pt x="227" y="199"/>
                </a:lnTo>
                <a:lnTo>
                  <a:pt x="241" y="207"/>
                </a:lnTo>
                <a:lnTo>
                  <a:pt x="256" y="214"/>
                </a:lnTo>
                <a:lnTo>
                  <a:pt x="270" y="222"/>
                </a:lnTo>
                <a:lnTo>
                  <a:pt x="279" y="222"/>
                </a:lnTo>
                <a:lnTo>
                  <a:pt x="290" y="221"/>
                </a:lnTo>
                <a:lnTo>
                  <a:pt x="298" y="219"/>
                </a:lnTo>
                <a:lnTo>
                  <a:pt x="307" y="216"/>
                </a:lnTo>
                <a:lnTo>
                  <a:pt x="315" y="213"/>
                </a:lnTo>
                <a:lnTo>
                  <a:pt x="322" y="208"/>
                </a:lnTo>
                <a:lnTo>
                  <a:pt x="329" y="203"/>
                </a:lnTo>
                <a:lnTo>
                  <a:pt x="335" y="196"/>
                </a:lnTo>
                <a:lnTo>
                  <a:pt x="347" y="175"/>
                </a:lnTo>
                <a:lnTo>
                  <a:pt x="355" y="155"/>
                </a:lnTo>
                <a:lnTo>
                  <a:pt x="361" y="133"/>
                </a:lnTo>
                <a:lnTo>
                  <a:pt x="364" y="110"/>
                </a:lnTo>
                <a:lnTo>
                  <a:pt x="365" y="88"/>
                </a:lnTo>
                <a:lnTo>
                  <a:pt x="365" y="65"/>
                </a:lnTo>
                <a:lnTo>
                  <a:pt x="363" y="42"/>
                </a:lnTo>
                <a:lnTo>
                  <a:pt x="359" y="21"/>
                </a:lnTo>
                <a:lnTo>
                  <a:pt x="372" y="29"/>
                </a:lnTo>
                <a:lnTo>
                  <a:pt x="381" y="39"/>
                </a:lnTo>
                <a:lnTo>
                  <a:pt x="387" y="51"/>
                </a:lnTo>
                <a:lnTo>
                  <a:pt x="393" y="64"/>
                </a:lnTo>
                <a:lnTo>
                  <a:pt x="397" y="78"/>
                </a:lnTo>
                <a:lnTo>
                  <a:pt x="402" y="92"/>
                </a:lnTo>
                <a:lnTo>
                  <a:pt x="408" y="104"/>
                </a:lnTo>
                <a:lnTo>
                  <a:pt x="416" y="117"/>
                </a:lnTo>
                <a:lnTo>
                  <a:pt x="418" y="131"/>
                </a:lnTo>
                <a:lnTo>
                  <a:pt x="425" y="142"/>
                </a:lnTo>
                <a:lnTo>
                  <a:pt x="434" y="152"/>
                </a:lnTo>
                <a:lnTo>
                  <a:pt x="445" y="163"/>
                </a:lnTo>
                <a:lnTo>
                  <a:pt x="457" y="174"/>
                </a:lnTo>
                <a:lnTo>
                  <a:pt x="466" y="186"/>
                </a:lnTo>
                <a:lnTo>
                  <a:pt x="472" y="199"/>
                </a:lnTo>
                <a:lnTo>
                  <a:pt x="472" y="215"/>
                </a:lnTo>
                <a:lnTo>
                  <a:pt x="472" y="224"/>
                </a:lnTo>
                <a:lnTo>
                  <a:pt x="470" y="235"/>
                </a:lnTo>
                <a:lnTo>
                  <a:pt x="467" y="245"/>
                </a:lnTo>
                <a:lnTo>
                  <a:pt x="467" y="254"/>
                </a:lnTo>
                <a:lnTo>
                  <a:pt x="461" y="244"/>
                </a:lnTo>
                <a:lnTo>
                  <a:pt x="456" y="234"/>
                </a:lnTo>
                <a:lnTo>
                  <a:pt x="450" y="221"/>
                </a:lnTo>
                <a:lnTo>
                  <a:pt x="443" y="210"/>
                </a:lnTo>
                <a:lnTo>
                  <a:pt x="436" y="198"/>
                </a:lnTo>
                <a:lnTo>
                  <a:pt x="429" y="187"/>
                </a:lnTo>
                <a:lnTo>
                  <a:pt x="420" y="176"/>
                </a:lnTo>
                <a:lnTo>
                  <a:pt x="409" y="168"/>
                </a:lnTo>
                <a:lnTo>
                  <a:pt x="331" y="265"/>
                </a:lnTo>
                <a:lnTo>
                  <a:pt x="338" y="267"/>
                </a:lnTo>
                <a:lnTo>
                  <a:pt x="346" y="267"/>
                </a:lnTo>
                <a:lnTo>
                  <a:pt x="355" y="268"/>
                </a:lnTo>
                <a:lnTo>
                  <a:pt x="363" y="268"/>
                </a:lnTo>
                <a:lnTo>
                  <a:pt x="371" y="270"/>
                </a:lnTo>
                <a:lnTo>
                  <a:pt x="378" y="274"/>
                </a:lnTo>
                <a:lnTo>
                  <a:pt x="382" y="278"/>
                </a:lnTo>
                <a:lnTo>
                  <a:pt x="385" y="287"/>
                </a:lnTo>
                <a:lnTo>
                  <a:pt x="376" y="294"/>
                </a:lnTo>
                <a:lnTo>
                  <a:pt x="365" y="299"/>
                </a:lnTo>
                <a:lnTo>
                  <a:pt x="354" y="301"/>
                </a:lnTo>
                <a:lnTo>
                  <a:pt x="342" y="302"/>
                </a:lnTo>
                <a:lnTo>
                  <a:pt x="330" y="304"/>
                </a:lnTo>
                <a:lnTo>
                  <a:pt x="317" y="305"/>
                </a:lnTo>
                <a:lnTo>
                  <a:pt x="304" y="307"/>
                </a:lnTo>
                <a:lnTo>
                  <a:pt x="293" y="310"/>
                </a:lnTo>
                <a:lnTo>
                  <a:pt x="277" y="316"/>
                </a:lnTo>
                <a:lnTo>
                  <a:pt x="260" y="322"/>
                </a:lnTo>
                <a:lnTo>
                  <a:pt x="244" y="328"/>
                </a:lnTo>
                <a:lnTo>
                  <a:pt x="227" y="332"/>
                </a:lnTo>
                <a:lnTo>
                  <a:pt x="209" y="338"/>
                </a:lnTo>
                <a:lnTo>
                  <a:pt x="192" y="344"/>
                </a:lnTo>
                <a:lnTo>
                  <a:pt x="175" y="349"/>
                </a:lnTo>
                <a:lnTo>
                  <a:pt x="159" y="355"/>
                </a:lnTo>
                <a:lnTo>
                  <a:pt x="143" y="362"/>
                </a:lnTo>
                <a:lnTo>
                  <a:pt x="127" y="370"/>
                </a:lnTo>
                <a:lnTo>
                  <a:pt x="112" y="379"/>
                </a:lnTo>
                <a:lnTo>
                  <a:pt x="98" y="389"/>
                </a:lnTo>
                <a:lnTo>
                  <a:pt x="84" y="401"/>
                </a:lnTo>
                <a:lnTo>
                  <a:pt x="72" y="414"/>
                </a:lnTo>
                <a:lnTo>
                  <a:pt x="62" y="428"/>
                </a:lnTo>
                <a:lnTo>
                  <a:pt x="51" y="446"/>
                </a:lnTo>
                <a:lnTo>
                  <a:pt x="43" y="467"/>
                </a:lnTo>
                <a:lnTo>
                  <a:pt x="39" y="490"/>
                </a:lnTo>
                <a:lnTo>
                  <a:pt x="36" y="513"/>
                </a:lnTo>
                <a:lnTo>
                  <a:pt x="37" y="536"/>
                </a:lnTo>
                <a:lnTo>
                  <a:pt x="40" y="559"/>
                </a:lnTo>
                <a:lnTo>
                  <a:pt x="46" y="581"/>
                </a:lnTo>
                <a:lnTo>
                  <a:pt x="54" y="603"/>
                </a:lnTo>
                <a:lnTo>
                  <a:pt x="63" y="623"/>
                </a:lnTo>
                <a:lnTo>
                  <a:pt x="80" y="639"/>
                </a:lnTo>
                <a:lnTo>
                  <a:pt x="99" y="652"/>
                </a:lnTo>
                <a:lnTo>
                  <a:pt x="119" y="662"/>
                </a:lnTo>
                <a:lnTo>
                  <a:pt x="139" y="670"/>
                </a:lnTo>
                <a:lnTo>
                  <a:pt x="161" y="677"/>
                </a:lnTo>
                <a:lnTo>
                  <a:pt x="183" y="682"/>
                </a:lnTo>
                <a:lnTo>
                  <a:pt x="205" y="685"/>
                </a:lnTo>
                <a:lnTo>
                  <a:pt x="228" y="688"/>
                </a:lnTo>
                <a:lnTo>
                  <a:pt x="232" y="687"/>
                </a:lnTo>
                <a:lnTo>
                  <a:pt x="238" y="686"/>
                </a:lnTo>
                <a:lnTo>
                  <a:pt x="241" y="685"/>
                </a:lnTo>
                <a:lnTo>
                  <a:pt x="246" y="685"/>
                </a:lnTo>
                <a:lnTo>
                  <a:pt x="251" y="685"/>
                </a:lnTo>
                <a:lnTo>
                  <a:pt x="255" y="686"/>
                </a:lnTo>
                <a:lnTo>
                  <a:pt x="260" y="688"/>
                </a:lnTo>
                <a:lnTo>
                  <a:pt x="264" y="692"/>
                </a:lnTo>
                <a:lnTo>
                  <a:pt x="262" y="702"/>
                </a:lnTo>
                <a:lnTo>
                  <a:pt x="256" y="710"/>
                </a:lnTo>
                <a:lnTo>
                  <a:pt x="248" y="717"/>
                </a:lnTo>
                <a:lnTo>
                  <a:pt x="241" y="722"/>
                </a:lnTo>
                <a:lnTo>
                  <a:pt x="222" y="721"/>
                </a:lnTo>
                <a:lnTo>
                  <a:pt x="201" y="719"/>
                </a:lnTo>
                <a:lnTo>
                  <a:pt x="182" y="718"/>
                </a:lnTo>
                <a:lnTo>
                  <a:pt x="162" y="716"/>
                </a:lnTo>
                <a:lnTo>
                  <a:pt x="143" y="714"/>
                </a:lnTo>
                <a:lnTo>
                  <a:pt x="123" y="709"/>
                </a:lnTo>
                <a:lnTo>
                  <a:pt x="106" y="703"/>
                </a:lnTo>
                <a:lnTo>
                  <a:pt x="89" y="694"/>
                </a:lnTo>
                <a:lnTo>
                  <a:pt x="83" y="710"/>
                </a:lnTo>
                <a:lnTo>
                  <a:pt x="83" y="726"/>
                </a:lnTo>
                <a:lnTo>
                  <a:pt x="88" y="742"/>
                </a:lnTo>
                <a:lnTo>
                  <a:pt x="96" y="757"/>
                </a:lnTo>
                <a:lnTo>
                  <a:pt x="103" y="763"/>
                </a:lnTo>
                <a:lnTo>
                  <a:pt x="106" y="771"/>
                </a:lnTo>
                <a:lnTo>
                  <a:pt x="106" y="779"/>
                </a:lnTo>
                <a:lnTo>
                  <a:pt x="103" y="787"/>
                </a:lnTo>
                <a:lnTo>
                  <a:pt x="96" y="788"/>
                </a:lnTo>
                <a:lnTo>
                  <a:pt x="89" y="788"/>
                </a:lnTo>
                <a:lnTo>
                  <a:pt x="83" y="786"/>
                </a:lnTo>
                <a:lnTo>
                  <a:pt x="78" y="784"/>
                </a:lnTo>
                <a:lnTo>
                  <a:pt x="73" y="781"/>
                </a:lnTo>
                <a:lnTo>
                  <a:pt x="67" y="778"/>
                </a:lnTo>
                <a:lnTo>
                  <a:pt x="64" y="774"/>
                </a:lnTo>
                <a:lnTo>
                  <a:pt x="60" y="771"/>
                </a:lnTo>
                <a:lnTo>
                  <a:pt x="58" y="752"/>
                </a:lnTo>
                <a:lnTo>
                  <a:pt x="54" y="732"/>
                </a:lnTo>
                <a:lnTo>
                  <a:pt x="49" y="714"/>
                </a:lnTo>
                <a:lnTo>
                  <a:pt x="47" y="694"/>
                </a:lnTo>
                <a:lnTo>
                  <a:pt x="42" y="700"/>
                </a:lnTo>
                <a:lnTo>
                  <a:pt x="39" y="707"/>
                </a:lnTo>
                <a:lnTo>
                  <a:pt x="36" y="714"/>
                </a:lnTo>
                <a:lnTo>
                  <a:pt x="34" y="721"/>
                </a:lnTo>
                <a:lnTo>
                  <a:pt x="31" y="726"/>
                </a:lnTo>
                <a:lnTo>
                  <a:pt x="26" y="730"/>
                </a:lnTo>
                <a:lnTo>
                  <a:pt x="20" y="731"/>
                </a:lnTo>
                <a:lnTo>
                  <a:pt x="11" y="727"/>
                </a:lnTo>
                <a:lnTo>
                  <a:pt x="13" y="706"/>
                </a:lnTo>
                <a:lnTo>
                  <a:pt x="17" y="683"/>
                </a:lnTo>
                <a:lnTo>
                  <a:pt x="23" y="662"/>
                </a:lnTo>
                <a:lnTo>
                  <a:pt x="31" y="643"/>
                </a:lnTo>
                <a:lnTo>
                  <a:pt x="16" y="609"/>
                </a:lnTo>
                <a:lnTo>
                  <a:pt x="5" y="575"/>
                </a:lnTo>
                <a:lnTo>
                  <a:pt x="0" y="538"/>
                </a:lnTo>
                <a:lnTo>
                  <a:pt x="0" y="502"/>
                </a:lnTo>
                <a:lnTo>
                  <a:pt x="5" y="465"/>
                </a:lnTo>
                <a:lnTo>
                  <a:pt x="16" y="430"/>
                </a:lnTo>
                <a:lnTo>
                  <a:pt x="31" y="396"/>
                </a:lnTo>
                <a:lnTo>
                  <a:pt x="51" y="365"/>
                </a:lnTo>
                <a:lnTo>
                  <a:pt x="63" y="357"/>
                </a:lnTo>
                <a:lnTo>
                  <a:pt x="75" y="351"/>
                </a:lnTo>
                <a:lnTo>
                  <a:pt x="88" y="344"/>
                </a:lnTo>
                <a:lnTo>
                  <a:pt x="101" y="337"/>
                </a:lnTo>
                <a:lnTo>
                  <a:pt x="113" y="331"/>
                </a:lnTo>
                <a:lnTo>
                  <a:pt x="126" y="325"/>
                </a:lnTo>
                <a:lnTo>
                  <a:pt x="139" y="321"/>
                </a:lnTo>
                <a:lnTo>
                  <a:pt x="153" y="316"/>
                </a:lnTo>
                <a:lnTo>
                  <a:pt x="166" y="312"/>
                </a:lnTo>
                <a:lnTo>
                  <a:pt x="180" y="307"/>
                </a:lnTo>
                <a:lnTo>
                  <a:pt x="193" y="302"/>
                </a:lnTo>
                <a:lnTo>
                  <a:pt x="207" y="298"/>
                </a:lnTo>
                <a:lnTo>
                  <a:pt x="220" y="294"/>
                </a:lnTo>
                <a:lnTo>
                  <a:pt x="233" y="290"/>
                </a:lnTo>
                <a:lnTo>
                  <a:pt x="247" y="285"/>
                </a:lnTo>
                <a:lnTo>
                  <a:pt x="261" y="281"/>
                </a:lnTo>
                <a:lnTo>
                  <a:pt x="241" y="271"/>
                </a:lnTo>
                <a:lnTo>
                  <a:pt x="220" y="262"/>
                </a:lnTo>
                <a:lnTo>
                  <a:pt x="198" y="251"/>
                </a:lnTo>
                <a:lnTo>
                  <a:pt x="177" y="238"/>
                </a:lnTo>
                <a:lnTo>
                  <a:pt x="159" y="223"/>
                </a:lnTo>
                <a:lnTo>
                  <a:pt x="145" y="206"/>
                </a:lnTo>
                <a:lnTo>
                  <a:pt x="136" y="187"/>
                </a:lnTo>
                <a:lnTo>
                  <a:pt x="133" y="163"/>
                </a:lnTo>
                <a:lnTo>
                  <a:pt x="120" y="166"/>
                </a:lnTo>
                <a:lnTo>
                  <a:pt x="106" y="171"/>
                </a:lnTo>
                <a:lnTo>
                  <a:pt x="94" y="176"/>
                </a:lnTo>
                <a:lnTo>
                  <a:pt x="80" y="182"/>
                </a:lnTo>
                <a:lnTo>
                  <a:pt x="67" y="189"/>
                </a:lnTo>
                <a:lnTo>
                  <a:pt x="55" y="197"/>
                </a:lnTo>
                <a:lnTo>
                  <a:pt x="42" y="206"/>
                </a:lnTo>
                <a:lnTo>
                  <a:pt x="31" y="215"/>
                </a:lnTo>
                <a:lnTo>
                  <a:pt x="20" y="216"/>
                </a:lnTo>
                <a:lnTo>
                  <a:pt x="15" y="212"/>
                </a:lnTo>
                <a:lnTo>
                  <a:pt x="10" y="205"/>
                </a:lnTo>
                <a:lnTo>
                  <a:pt x="7" y="198"/>
                </a:lnTo>
                <a:lnTo>
                  <a:pt x="21" y="188"/>
                </a:lnTo>
                <a:lnTo>
                  <a:pt x="36" y="179"/>
                </a:lnTo>
                <a:lnTo>
                  <a:pt x="51" y="169"/>
                </a:lnTo>
                <a:lnTo>
                  <a:pt x="66" y="161"/>
                </a:lnTo>
                <a:lnTo>
                  <a:pt x="82" y="155"/>
                </a:lnTo>
                <a:lnTo>
                  <a:pt x="98" y="147"/>
                </a:lnTo>
                <a:lnTo>
                  <a:pt x="113" y="140"/>
                </a:lnTo>
                <a:lnTo>
                  <a:pt x="129" y="133"/>
                </a:lnTo>
                <a:lnTo>
                  <a:pt x="131" y="114"/>
                </a:lnTo>
                <a:lnTo>
                  <a:pt x="135" y="96"/>
                </a:lnTo>
                <a:lnTo>
                  <a:pt x="141" y="78"/>
                </a:lnTo>
                <a:lnTo>
                  <a:pt x="147" y="61"/>
                </a:lnTo>
                <a:lnTo>
                  <a:pt x="156" y="45"/>
                </a:lnTo>
                <a:lnTo>
                  <a:pt x="165" y="29"/>
                </a:lnTo>
                <a:lnTo>
                  <a:pt x="175" y="15"/>
                </a:lnTo>
                <a:lnTo>
                  <a:pt x="185" y="1"/>
                </a:lnTo>
                <a:lnTo>
                  <a:pt x="199" y="0"/>
                </a:lnTo>
                <a:lnTo>
                  <a:pt x="208" y="7"/>
                </a:lnTo>
                <a:lnTo>
                  <a:pt x="214" y="17"/>
                </a:lnTo>
                <a:lnTo>
                  <a:pt x="217" y="24"/>
                </a:lnTo>
                <a:close/>
              </a:path>
            </a:pathLst>
          </a:custGeom>
          <a:solidFill>
            <a:srgbClr val="000000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89" name="Freeform 45"/>
          <p:cNvSpPr>
            <a:spLocks/>
          </p:cNvSpPr>
          <p:nvPr/>
        </p:nvSpPr>
        <p:spPr bwMode="auto">
          <a:xfrm>
            <a:off x="8423275" y="711200"/>
            <a:ext cx="69850" cy="74613"/>
          </a:xfrm>
          <a:custGeom>
            <a:avLst/>
            <a:gdLst>
              <a:gd name="T0" fmla="*/ 68792 w 132"/>
              <a:gd name="T1" fmla="*/ 8407 h 142"/>
              <a:gd name="T2" fmla="*/ 60325 w 132"/>
              <a:gd name="T3" fmla="*/ 15238 h 142"/>
              <a:gd name="T4" fmla="*/ 49742 w 132"/>
              <a:gd name="T5" fmla="*/ 19967 h 142"/>
              <a:gd name="T6" fmla="*/ 38100 w 132"/>
              <a:gd name="T7" fmla="*/ 23645 h 142"/>
              <a:gd name="T8" fmla="*/ 27517 w 132"/>
              <a:gd name="T9" fmla="*/ 27323 h 142"/>
              <a:gd name="T10" fmla="*/ 17992 w 132"/>
              <a:gd name="T11" fmla="*/ 32052 h 142"/>
              <a:gd name="T12" fmla="*/ 12700 w 132"/>
              <a:gd name="T13" fmla="*/ 38357 h 142"/>
              <a:gd name="T14" fmla="*/ 12171 w 132"/>
              <a:gd name="T15" fmla="*/ 48341 h 142"/>
              <a:gd name="T16" fmla="*/ 17463 w 132"/>
              <a:gd name="T17" fmla="*/ 62002 h 142"/>
              <a:gd name="T18" fmla="*/ 21167 w 132"/>
              <a:gd name="T19" fmla="*/ 62002 h 142"/>
              <a:gd name="T20" fmla="*/ 24871 w 132"/>
              <a:gd name="T21" fmla="*/ 60951 h 142"/>
              <a:gd name="T22" fmla="*/ 28575 w 132"/>
              <a:gd name="T23" fmla="*/ 59375 h 142"/>
              <a:gd name="T24" fmla="*/ 32279 w 132"/>
              <a:gd name="T25" fmla="*/ 58324 h 142"/>
              <a:gd name="T26" fmla="*/ 35983 w 132"/>
              <a:gd name="T27" fmla="*/ 57799 h 142"/>
              <a:gd name="T28" fmla="*/ 38629 w 132"/>
              <a:gd name="T29" fmla="*/ 57273 h 142"/>
              <a:gd name="T30" fmla="*/ 42333 w 132"/>
              <a:gd name="T31" fmla="*/ 57273 h 142"/>
              <a:gd name="T32" fmla="*/ 46037 w 132"/>
              <a:gd name="T33" fmla="*/ 58324 h 142"/>
              <a:gd name="T34" fmla="*/ 44450 w 132"/>
              <a:gd name="T35" fmla="*/ 63053 h 142"/>
              <a:gd name="T36" fmla="*/ 40746 w 132"/>
              <a:gd name="T37" fmla="*/ 67257 h 142"/>
              <a:gd name="T38" fmla="*/ 36512 w 132"/>
              <a:gd name="T39" fmla="*/ 70935 h 142"/>
              <a:gd name="T40" fmla="*/ 32279 w 132"/>
              <a:gd name="T41" fmla="*/ 74088 h 142"/>
              <a:gd name="T42" fmla="*/ 27517 w 132"/>
              <a:gd name="T43" fmla="*/ 73562 h 142"/>
              <a:gd name="T44" fmla="*/ 22754 w 132"/>
              <a:gd name="T45" fmla="*/ 74088 h 142"/>
              <a:gd name="T46" fmla="*/ 17463 w 132"/>
              <a:gd name="T47" fmla="*/ 74088 h 142"/>
              <a:gd name="T48" fmla="*/ 13229 w 132"/>
              <a:gd name="T49" fmla="*/ 74613 h 142"/>
              <a:gd name="T50" fmla="*/ 8996 w 132"/>
              <a:gd name="T51" fmla="*/ 74088 h 142"/>
              <a:gd name="T52" fmla="*/ 4762 w 132"/>
              <a:gd name="T53" fmla="*/ 73037 h 142"/>
              <a:gd name="T54" fmla="*/ 2117 w 132"/>
              <a:gd name="T55" fmla="*/ 70409 h 142"/>
              <a:gd name="T56" fmla="*/ 0 w 132"/>
              <a:gd name="T57" fmla="*/ 65680 h 142"/>
              <a:gd name="T58" fmla="*/ 2117 w 132"/>
              <a:gd name="T59" fmla="*/ 53070 h 142"/>
              <a:gd name="T60" fmla="*/ 3175 w 132"/>
              <a:gd name="T61" fmla="*/ 39408 h 142"/>
              <a:gd name="T62" fmla="*/ 5292 w 132"/>
              <a:gd name="T63" fmla="*/ 26272 h 142"/>
              <a:gd name="T64" fmla="*/ 12700 w 132"/>
              <a:gd name="T65" fmla="*/ 16814 h 142"/>
              <a:gd name="T66" fmla="*/ 19579 w 132"/>
              <a:gd name="T67" fmla="*/ 15763 h 142"/>
              <a:gd name="T68" fmla="*/ 25400 w 132"/>
              <a:gd name="T69" fmla="*/ 14712 h 142"/>
              <a:gd name="T70" fmla="*/ 32279 w 132"/>
              <a:gd name="T71" fmla="*/ 13136 h 142"/>
              <a:gd name="T72" fmla="*/ 38100 w 132"/>
              <a:gd name="T73" fmla="*/ 11560 h 142"/>
              <a:gd name="T74" fmla="*/ 44450 w 132"/>
              <a:gd name="T75" fmla="*/ 9458 h 142"/>
              <a:gd name="T76" fmla="*/ 50271 w 132"/>
              <a:gd name="T77" fmla="*/ 7356 h 142"/>
              <a:gd name="T78" fmla="*/ 56092 w 132"/>
              <a:gd name="T79" fmla="*/ 4204 h 142"/>
              <a:gd name="T80" fmla="*/ 61383 w 132"/>
              <a:gd name="T81" fmla="*/ 0 h 142"/>
              <a:gd name="T82" fmla="*/ 65087 w 132"/>
              <a:gd name="T83" fmla="*/ 525 h 142"/>
              <a:gd name="T84" fmla="*/ 67733 w 132"/>
              <a:gd name="T85" fmla="*/ 2627 h 142"/>
              <a:gd name="T86" fmla="*/ 69850 w 132"/>
              <a:gd name="T87" fmla="*/ 4729 h 142"/>
              <a:gd name="T88" fmla="*/ 68792 w 132"/>
              <a:gd name="T89" fmla="*/ 8407 h 142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w 132"/>
              <a:gd name="T136" fmla="*/ 0 h 142"/>
              <a:gd name="T137" fmla="*/ 132 w 132"/>
              <a:gd name="T138" fmla="*/ 142 h 142"/>
            </a:gdLst>
            <a:ahLst/>
            <a:cxnLst>
              <a:cxn ang="T90">
                <a:pos x="T0" y="T1"/>
              </a:cxn>
              <a:cxn ang="T91">
                <a:pos x="T2" y="T3"/>
              </a:cxn>
              <a:cxn ang="T92">
                <a:pos x="T4" y="T5"/>
              </a:cxn>
              <a:cxn ang="T93">
                <a:pos x="T6" y="T7"/>
              </a:cxn>
              <a:cxn ang="T94">
                <a:pos x="T8" y="T9"/>
              </a:cxn>
              <a:cxn ang="T95">
                <a:pos x="T10" y="T11"/>
              </a:cxn>
              <a:cxn ang="T96">
                <a:pos x="T12" y="T13"/>
              </a:cxn>
              <a:cxn ang="T97">
                <a:pos x="T14" y="T15"/>
              </a:cxn>
              <a:cxn ang="T98">
                <a:pos x="T16" y="T17"/>
              </a:cxn>
              <a:cxn ang="T99">
                <a:pos x="T18" y="T19"/>
              </a:cxn>
              <a:cxn ang="T100">
                <a:pos x="T20" y="T21"/>
              </a:cxn>
              <a:cxn ang="T101">
                <a:pos x="T22" y="T23"/>
              </a:cxn>
              <a:cxn ang="T102">
                <a:pos x="T24" y="T25"/>
              </a:cxn>
              <a:cxn ang="T103">
                <a:pos x="T26" y="T27"/>
              </a:cxn>
              <a:cxn ang="T104">
                <a:pos x="T28" y="T29"/>
              </a:cxn>
              <a:cxn ang="T105">
                <a:pos x="T30" y="T31"/>
              </a:cxn>
              <a:cxn ang="T106">
                <a:pos x="T32" y="T33"/>
              </a:cxn>
              <a:cxn ang="T107">
                <a:pos x="T34" y="T35"/>
              </a:cxn>
              <a:cxn ang="T108">
                <a:pos x="T36" y="T37"/>
              </a:cxn>
              <a:cxn ang="T109">
                <a:pos x="T38" y="T39"/>
              </a:cxn>
              <a:cxn ang="T110">
                <a:pos x="T40" y="T41"/>
              </a:cxn>
              <a:cxn ang="T111">
                <a:pos x="T42" y="T43"/>
              </a:cxn>
              <a:cxn ang="T112">
                <a:pos x="T44" y="T45"/>
              </a:cxn>
              <a:cxn ang="T113">
                <a:pos x="T46" y="T47"/>
              </a:cxn>
              <a:cxn ang="T114">
                <a:pos x="T48" y="T49"/>
              </a:cxn>
              <a:cxn ang="T115">
                <a:pos x="T50" y="T51"/>
              </a:cxn>
              <a:cxn ang="T116">
                <a:pos x="T52" y="T53"/>
              </a:cxn>
              <a:cxn ang="T117">
                <a:pos x="T54" y="T55"/>
              </a:cxn>
              <a:cxn ang="T118">
                <a:pos x="T56" y="T57"/>
              </a:cxn>
              <a:cxn ang="T119">
                <a:pos x="T58" y="T59"/>
              </a:cxn>
              <a:cxn ang="T120">
                <a:pos x="T60" y="T61"/>
              </a:cxn>
              <a:cxn ang="T121">
                <a:pos x="T62" y="T63"/>
              </a:cxn>
              <a:cxn ang="T122">
                <a:pos x="T64" y="T65"/>
              </a:cxn>
              <a:cxn ang="T123">
                <a:pos x="T66" y="T67"/>
              </a:cxn>
              <a:cxn ang="T124">
                <a:pos x="T68" y="T69"/>
              </a:cxn>
              <a:cxn ang="T125">
                <a:pos x="T70" y="T71"/>
              </a:cxn>
              <a:cxn ang="T126">
                <a:pos x="T72" y="T73"/>
              </a:cxn>
              <a:cxn ang="T127">
                <a:pos x="T74" y="T75"/>
              </a:cxn>
              <a:cxn ang="T128">
                <a:pos x="T76" y="T77"/>
              </a:cxn>
              <a:cxn ang="T129">
                <a:pos x="T78" y="T79"/>
              </a:cxn>
              <a:cxn ang="T130">
                <a:pos x="T80" y="T81"/>
              </a:cxn>
              <a:cxn ang="T131">
                <a:pos x="T82" y="T83"/>
              </a:cxn>
              <a:cxn ang="T132">
                <a:pos x="T84" y="T85"/>
              </a:cxn>
              <a:cxn ang="T133">
                <a:pos x="T86" y="T87"/>
              </a:cxn>
              <a:cxn ang="T134">
                <a:pos x="T88" y="T89"/>
              </a:cxn>
            </a:cxnLst>
            <a:rect l="T135" t="T136" r="T137" b="T138"/>
            <a:pathLst>
              <a:path w="132" h="142">
                <a:moveTo>
                  <a:pt x="130" y="16"/>
                </a:moveTo>
                <a:lnTo>
                  <a:pt x="114" y="29"/>
                </a:lnTo>
                <a:lnTo>
                  <a:pt x="94" y="38"/>
                </a:lnTo>
                <a:lnTo>
                  <a:pt x="72" y="45"/>
                </a:lnTo>
                <a:lnTo>
                  <a:pt x="52" y="52"/>
                </a:lnTo>
                <a:lnTo>
                  <a:pt x="34" y="61"/>
                </a:lnTo>
                <a:lnTo>
                  <a:pt x="24" y="73"/>
                </a:lnTo>
                <a:lnTo>
                  <a:pt x="23" y="92"/>
                </a:lnTo>
                <a:lnTo>
                  <a:pt x="33" y="118"/>
                </a:lnTo>
                <a:lnTo>
                  <a:pt x="40" y="118"/>
                </a:lnTo>
                <a:lnTo>
                  <a:pt x="47" y="116"/>
                </a:lnTo>
                <a:lnTo>
                  <a:pt x="54" y="113"/>
                </a:lnTo>
                <a:lnTo>
                  <a:pt x="61" y="111"/>
                </a:lnTo>
                <a:lnTo>
                  <a:pt x="68" y="110"/>
                </a:lnTo>
                <a:lnTo>
                  <a:pt x="73" y="109"/>
                </a:lnTo>
                <a:lnTo>
                  <a:pt x="80" y="109"/>
                </a:lnTo>
                <a:lnTo>
                  <a:pt x="87" y="111"/>
                </a:lnTo>
                <a:lnTo>
                  <a:pt x="84" y="120"/>
                </a:lnTo>
                <a:lnTo>
                  <a:pt x="77" y="128"/>
                </a:lnTo>
                <a:lnTo>
                  <a:pt x="69" y="135"/>
                </a:lnTo>
                <a:lnTo>
                  <a:pt x="61" y="141"/>
                </a:lnTo>
                <a:lnTo>
                  <a:pt x="52" y="140"/>
                </a:lnTo>
                <a:lnTo>
                  <a:pt x="43" y="141"/>
                </a:lnTo>
                <a:lnTo>
                  <a:pt x="33" y="141"/>
                </a:lnTo>
                <a:lnTo>
                  <a:pt x="25" y="142"/>
                </a:lnTo>
                <a:lnTo>
                  <a:pt x="17" y="141"/>
                </a:lnTo>
                <a:lnTo>
                  <a:pt x="9" y="139"/>
                </a:lnTo>
                <a:lnTo>
                  <a:pt x="4" y="134"/>
                </a:lnTo>
                <a:lnTo>
                  <a:pt x="0" y="125"/>
                </a:lnTo>
                <a:lnTo>
                  <a:pt x="4" y="101"/>
                </a:lnTo>
                <a:lnTo>
                  <a:pt x="6" y="75"/>
                </a:lnTo>
                <a:lnTo>
                  <a:pt x="10" y="50"/>
                </a:lnTo>
                <a:lnTo>
                  <a:pt x="24" y="32"/>
                </a:lnTo>
                <a:lnTo>
                  <a:pt x="37" y="30"/>
                </a:lnTo>
                <a:lnTo>
                  <a:pt x="48" y="28"/>
                </a:lnTo>
                <a:lnTo>
                  <a:pt x="61" y="25"/>
                </a:lnTo>
                <a:lnTo>
                  <a:pt x="72" y="22"/>
                </a:lnTo>
                <a:lnTo>
                  <a:pt x="84" y="18"/>
                </a:lnTo>
                <a:lnTo>
                  <a:pt x="95" y="14"/>
                </a:lnTo>
                <a:lnTo>
                  <a:pt x="106" y="8"/>
                </a:lnTo>
                <a:lnTo>
                  <a:pt x="116" y="0"/>
                </a:lnTo>
                <a:lnTo>
                  <a:pt x="123" y="1"/>
                </a:lnTo>
                <a:lnTo>
                  <a:pt x="128" y="5"/>
                </a:lnTo>
                <a:lnTo>
                  <a:pt x="132" y="9"/>
                </a:lnTo>
                <a:lnTo>
                  <a:pt x="130" y="16"/>
                </a:lnTo>
                <a:close/>
              </a:path>
            </a:pathLst>
          </a:custGeom>
          <a:solidFill>
            <a:srgbClr val="000000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90" name="Freeform 46"/>
          <p:cNvSpPr>
            <a:spLocks/>
          </p:cNvSpPr>
          <p:nvPr/>
        </p:nvSpPr>
        <p:spPr bwMode="auto">
          <a:xfrm>
            <a:off x="8270875" y="730250"/>
            <a:ext cx="30163" cy="71438"/>
          </a:xfrm>
          <a:custGeom>
            <a:avLst/>
            <a:gdLst>
              <a:gd name="T0" fmla="*/ 30163 w 59"/>
              <a:gd name="T1" fmla="*/ 1066 h 134"/>
              <a:gd name="T2" fmla="*/ 25562 w 59"/>
              <a:gd name="T3" fmla="*/ 18126 h 134"/>
              <a:gd name="T4" fmla="*/ 23006 w 59"/>
              <a:gd name="T5" fmla="*/ 35719 h 134"/>
              <a:gd name="T6" fmla="*/ 24028 w 59"/>
              <a:gd name="T7" fmla="*/ 53312 h 134"/>
              <a:gd name="T8" fmla="*/ 27607 w 59"/>
              <a:gd name="T9" fmla="*/ 71438 h 134"/>
              <a:gd name="T10" fmla="*/ 22494 w 59"/>
              <a:gd name="T11" fmla="*/ 69839 h 134"/>
              <a:gd name="T12" fmla="*/ 17382 w 59"/>
              <a:gd name="T13" fmla="*/ 68239 h 134"/>
              <a:gd name="T14" fmla="*/ 13292 w 59"/>
              <a:gd name="T15" fmla="*/ 65574 h 134"/>
              <a:gd name="T16" fmla="*/ 9202 w 59"/>
              <a:gd name="T17" fmla="*/ 62908 h 134"/>
              <a:gd name="T18" fmla="*/ 6135 w 59"/>
              <a:gd name="T19" fmla="*/ 59176 h 134"/>
              <a:gd name="T20" fmla="*/ 3579 w 59"/>
              <a:gd name="T21" fmla="*/ 54378 h 134"/>
              <a:gd name="T22" fmla="*/ 2556 w 59"/>
              <a:gd name="T23" fmla="*/ 49047 h 134"/>
              <a:gd name="T24" fmla="*/ 2045 w 59"/>
              <a:gd name="T25" fmla="*/ 43716 h 134"/>
              <a:gd name="T26" fmla="*/ 0 w 59"/>
              <a:gd name="T27" fmla="*/ 4798 h 134"/>
              <a:gd name="T28" fmla="*/ 3067 w 59"/>
              <a:gd name="T29" fmla="*/ 6931 h 134"/>
              <a:gd name="T30" fmla="*/ 6646 w 59"/>
              <a:gd name="T31" fmla="*/ 6931 h 134"/>
              <a:gd name="T32" fmla="*/ 10225 w 59"/>
              <a:gd name="T33" fmla="*/ 5864 h 134"/>
              <a:gd name="T34" fmla="*/ 13803 w 59"/>
              <a:gd name="T35" fmla="*/ 3199 h 134"/>
              <a:gd name="T36" fmla="*/ 17382 w 59"/>
              <a:gd name="T37" fmla="*/ 1599 h 134"/>
              <a:gd name="T38" fmla="*/ 21472 w 59"/>
              <a:gd name="T39" fmla="*/ 0 h 134"/>
              <a:gd name="T40" fmla="*/ 25562 w 59"/>
              <a:gd name="T41" fmla="*/ 0 h 134"/>
              <a:gd name="T42" fmla="*/ 30163 w 59"/>
              <a:gd name="T43" fmla="*/ 1066 h 134"/>
              <a:gd name="T44" fmla="*/ 0 60000 65536"/>
              <a:gd name="T45" fmla="*/ 0 60000 65536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  <a:gd name="T51" fmla="*/ 0 60000 65536"/>
              <a:gd name="T52" fmla="*/ 0 60000 65536"/>
              <a:gd name="T53" fmla="*/ 0 60000 65536"/>
              <a:gd name="T54" fmla="*/ 0 60000 65536"/>
              <a:gd name="T55" fmla="*/ 0 60000 65536"/>
              <a:gd name="T56" fmla="*/ 0 60000 65536"/>
              <a:gd name="T57" fmla="*/ 0 60000 65536"/>
              <a:gd name="T58" fmla="*/ 0 60000 65536"/>
              <a:gd name="T59" fmla="*/ 0 60000 65536"/>
              <a:gd name="T60" fmla="*/ 0 60000 65536"/>
              <a:gd name="T61" fmla="*/ 0 60000 65536"/>
              <a:gd name="T62" fmla="*/ 0 60000 65536"/>
              <a:gd name="T63" fmla="*/ 0 60000 65536"/>
              <a:gd name="T64" fmla="*/ 0 60000 65536"/>
              <a:gd name="T65" fmla="*/ 0 60000 65536"/>
              <a:gd name="T66" fmla="*/ 0 w 59"/>
              <a:gd name="T67" fmla="*/ 0 h 134"/>
              <a:gd name="T68" fmla="*/ 59 w 59"/>
              <a:gd name="T69" fmla="*/ 134 h 134"/>
            </a:gdLst>
            <a:ahLst/>
            <a:cxnLst>
              <a:cxn ang="T44">
                <a:pos x="T0" y="T1"/>
              </a:cxn>
              <a:cxn ang="T45">
                <a:pos x="T2" y="T3"/>
              </a:cxn>
              <a:cxn ang="T46">
                <a:pos x="T4" y="T5"/>
              </a:cxn>
              <a:cxn ang="T47">
                <a:pos x="T6" y="T7"/>
              </a:cxn>
              <a:cxn ang="T48">
                <a:pos x="T8" y="T9"/>
              </a:cxn>
              <a:cxn ang="T49">
                <a:pos x="T10" y="T11"/>
              </a:cxn>
              <a:cxn ang="T50">
                <a:pos x="T12" y="T13"/>
              </a:cxn>
              <a:cxn ang="T51">
                <a:pos x="T14" y="T15"/>
              </a:cxn>
              <a:cxn ang="T52">
                <a:pos x="T16" y="T17"/>
              </a:cxn>
              <a:cxn ang="T53">
                <a:pos x="T18" y="T19"/>
              </a:cxn>
              <a:cxn ang="T54">
                <a:pos x="T20" y="T21"/>
              </a:cxn>
              <a:cxn ang="T55">
                <a:pos x="T22" y="T23"/>
              </a:cxn>
              <a:cxn ang="T56">
                <a:pos x="T24" y="T25"/>
              </a:cxn>
              <a:cxn ang="T57">
                <a:pos x="T26" y="T27"/>
              </a:cxn>
              <a:cxn ang="T58">
                <a:pos x="T28" y="T29"/>
              </a:cxn>
              <a:cxn ang="T59">
                <a:pos x="T30" y="T31"/>
              </a:cxn>
              <a:cxn ang="T60">
                <a:pos x="T32" y="T33"/>
              </a:cxn>
              <a:cxn ang="T61">
                <a:pos x="T34" y="T35"/>
              </a:cxn>
              <a:cxn ang="T62">
                <a:pos x="T36" y="T37"/>
              </a:cxn>
              <a:cxn ang="T63">
                <a:pos x="T38" y="T39"/>
              </a:cxn>
              <a:cxn ang="T64">
                <a:pos x="T40" y="T41"/>
              </a:cxn>
              <a:cxn ang="T65">
                <a:pos x="T42" y="T43"/>
              </a:cxn>
            </a:cxnLst>
            <a:rect l="T66" t="T67" r="T68" b="T69"/>
            <a:pathLst>
              <a:path w="59" h="134">
                <a:moveTo>
                  <a:pt x="59" y="2"/>
                </a:moveTo>
                <a:lnTo>
                  <a:pt x="50" y="34"/>
                </a:lnTo>
                <a:lnTo>
                  <a:pt x="45" y="67"/>
                </a:lnTo>
                <a:lnTo>
                  <a:pt x="47" y="100"/>
                </a:lnTo>
                <a:lnTo>
                  <a:pt x="54" y="134"/>
                </a:lnTo>
                <a:lnTo>
                  <a:pt x="44" y="131"/>
                </a:lnTo>
                <a:lnTo>
                  <a:pt x="34" y="128"/>
                </a:lnTo>
                <a:lnTo>
                  <a:pt x="26" y="123"/>
                </a:lnTo>
                <a:lnTo>
                  <a:pt x="18" y="118"/>
                </a:lnTo>
                <a:lnTo>
                  <a:pt x="12" y="111"/>
                </a:lnTo>
                <a:lnTo>
                  <a:pt x="7" y="102"/>
                </a:lnTo>
                <a:lnTo>
                  <a:pt x="5" y="92"/>
                </a:lnTo>
                <a:lnTo>
                  <a:pt x="4" y="82"/>
                </a:lnTo>
                <a:lnTo>
                  <a:pt x="0" y="9"/>
                </a:lnTo>
                <a:lnTo>
                  <a:pt x="6" y="13"/>
                </a:lnTo>
                <a:lnTo>
                  <a:pt x="13" y="13"/>
                </a:lnTo>
                <a:lnTo>
                  <a:pt x="20" y="11"/>
                </a:lnTo>
                <a:lnTo>
                  <a:pt x="27" y="6"/>
                </a:lnTo>
                <a:lnTo>
                  <a:pt x="34" y="3"/>
                </a:lnTo>
                <a:lnTo>
                  <a:pt x="42" y="0"/>
                </a:lnTo>
                <a:lnTo>
                  <a:pt x="50" y="0"/>
                </a:lnTo>
                <a:lnTo>
                  <a:pt x="59" y="2"/>
                </a:lnTo>
                <a:close/>
              </a:path>
            </a:pathLst>
          </a:custGeom>
          <a:solidFill>
            <a:srgbClr val="2B284C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91" name="Freeform 47"/>
          <p:cNvSpPr>
            <a:spLocks/>
          </p:cNvSpPr>
          <p:nvPr/>
        </p:nvSpPr>
        <p:spPr bwMode="auto">
          <a:xfrm>
            <a:off x="8308975" y="738188"/>
            <a:ext cx="93663" cy="68262"/>
          </a:xfrm>
          <a:custGeom>
            <a:avLst/>
            <a:gdLst>
              <a:gd name="T0" fmla="*/ 55777 w 178"/>
              <a:gd name="T1" fmla="*/ 48154 h 129"/>
              <a:gd name="T2" fmla="*/ 59986 w 178"/>
              <a:gd name="T3" fmla="*/ 45508 h 129"/>
              <a:gd name="T4" fmla="*/ 64196 w 178"/>
              <a:gd name="T5" fmla="*/ 43391 h 129"/>
              <a:gd name="T6" fmla="*/ 68932 w 178"/>
              <a:gd name="T7" fmla="*/ 41275 h 129"/>
              <a:gd name="T8" fmla="*/ 73668 w 178"/>
              <a:gd name="T9" fmla="*/ 39687 h 129"/>
              <a:gd name="T10" fmla="*/ 78929 w 178"/>
              <a:gd name="T11" fmla="*/ 38100 h 129"/>
              <a:gd name="T12" fmla="*/ 83665 w 178"/>
              <a:gd name="T13" fmla="*/ 36512 h 129"/>
              <a:gd name="T14" fmla="*/ 88927 w 178"/>
              <a:gd name="T15" fmla="*/ 35983 h 129"/>
              <a:gd name="T16" fmla="*/ 93663 w 178"/>
              <a:gd name="T17" fmla="*/ 34925 h 129"/>
              <a:gd name="T18" fmla="*/ 93663 w 178"/>
              <a:gd name="T19" fmla="*/ 43391 h 129"/>
              <a:gd name="T20" fmla="*/ 92084 w 178"/>
              <a:gd name="T21" fmla="*/ 50800 h 129"/>
              <a:gd name="T22" fmla="*/ 88927 w 178"/>
              <a:gd name="T23" fmla="*/ 58208 h 129"/>
              <a:gd name="T24" fmla="*/ 85244 w 178"/>
              <a:gd name="T25" fmla="*/ 64558 h 129"/>
              <a:gd name="T26" fmla="*/ 75772 w 178"/>
              <a:gd name="T27" fmla="*/ 66674 h 129"/>
              <a:gd name="T28" fmla="*/ 66301 w 178"/>
              <a:gd name="T29" fmla="*/ 67733 h 129"/>
              <a:gd name="T30" fmla="*/ 56303 w 178"/>
              <a:gd name="T31" fmla="*/ 68262 h 129"/>
              <a:gd name="T32" fmla="*/ 46832 w 178"/>
              <a:gd name="T33" fmla="*/ 68262 h 129"/>
              <a:gd name="T34" fmla="*/ 36308 w 178"/>
              <a:gd name="T35" fmla="*/ 67733 h 129"/>
              <a:gd name="T36" fmla="*/ 26836 w 178"/>
              <a:gd name="T37" fmla="*/ 67733 h 129"/>
              <a:gd name="T38" fmla="*/ 17364 w 178"/>
              <a:gd name="T39" fmla="*/ 67733 h 129"/>
              <a:gd name="T40" fmla="*/ 7367 w 178"/>
              <a:gd name="T41" fmla="*/ 68262 h 129"/>
              <a:gd name="T42" fmla="*/ 1579 w 178"/>
              <a:gd name="T43" fmla="*/ 51329 h 129"/>
              <a:gd name="T44" fmla="*/ 0 w 178"/>
              <a:gd name="T45" fmla="*/ 34396 h 129"/>
              <a:gd name="T46" fmla="*/ 1579 w 178"/>
              <a:gd name="T47" fmla="*/ 17462 h 129"/>
              <a:gd name="T48" fmla="*/ 5788 w 178"/>
              <a:gd name="T49" fmla="*/ 0 h 129"/>
              <a:gd name="T50" fmla="*/ 13681 w 178"/>
              <a:gd name="T51" fmla="*/ 5821 h 129"/>
              <a:gd name="T52" fmla="*/ 19469 w 178"/>
              <a:gd name="T53" fmla="*/ 14287 h 129"/>
              <a:gd name="T54" fmla="*/ 23679 w 178"/>
              <a:gd name="T55" fmla="*/ 23283 h 129"/>
              <a:gd name="T56" fmla="*/ 27888 w 178"/>
              <a:gd name="T57" fmla="*/ 33337 h 129"/>
              <a:gd name="T58" fmla="*/ 32098 w 178"/>
              <a:gd name="T59" fmla="*/ 41804 h 129"/>
              <a:gd name="T60" fmla="*/ 38412 w 178"/>
              <a:gd name="T61" fmla="*/ 47625 h 129"/>
              <a:gd name="T62" fmla="*/ 45779 w 178"/>
              <a:gd name="T63" fmla="*/ 50800 h 129"/>
              <a:gd name="T64" fmla="*/ 55777 w 178"/>
              <a:gd name="T65" fmla="*/ 48154 h 129"/>
              <a:gd name="T66" fmla="*/ 0 60000 65536"/>
              <a:gd name="T67" fmla="*/ 0 60000 65536"/>
              <a:gd name="T68" fmla="*/ 0 60000 65536"/>
              <a:gd name="T69" fmla="*/ 0 60000 65536"/>
              <a:gd name="T70" fmla="*/ 0 60000 65536"/>
              <a:gd name="T71" fmla="*/ 0 60000 65536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w 178"/>
              <a:gd name="T100" fmla="*/ 0 h 129"/>
              <a:gd name="T101" fmla="*/ 178 w 178"/>
              <a:gd name="T102" fmla="*/ 129 h 129"/>
            </a:gdLst>
            <a:ahLst/>
            <a:cxnLst>
              <a:cxn ang="T66">
                <a:pos x="T0" y="T1"/>
              </a:cxn>
              <a:cxn ang="T67">
                <a:pos x="T2" y="T3"/>
              </a:cxn>
              <a:cxn ang="T68">
                <a:pos x="T4" y="T5"/>
              </a:cxn>
              <a:cxn ang="T69">
                <a:pos x="T6" y="T7"/>
              </a:cxn>
              <a:cxn ang="T70">
                <a:pos x="T8" y="T9"/>
              </a:cxn>
              <a:cxn ang="T71">
                <a:pos x="T10" y="T11"/>
              </a:cxn>
              <a:cxn ang="T72">
                <a:pos x="T12" y="T13"/>
              </a:cxn>
              <a:cxn ang="T73">
                <a:pos x="T14" y="T15"/>
              </a:cxn>
              <a:cxn ang="T74">
                <a:pos x="T16" y="T17"/>
              </a:cxn>
              <a:cxn ang="T75">
                <a:pos x="T18" y="T19"/>
              </a:cxn>
              <a:cxn ang="T76">
                <a:pos x="T20" y="T21"/>
              </a:cxn>
              <a:cxn ang="T77">
                <a:pos x="T22" y="T23"/>
              </a:cxn>
              <a:cxn ang="T78">
                <a:pos x="T24" y="T25"/>
              </a:cxn>
              <a:cxn ang="T79">
                <a:pos x="T26" y="T27"/>
              </a:cxn>
              <a:cxn ang="T80">
                <a:pos x="T28" y="T29"/>
              </a:cxn>
              <a:cxn ang="T81">
                <a:pos x="T30" y="T31"/>
              </a:cxn>
              <a:cxn ang="T82">
                <a:pos x="T32" y="T33"/>
              </a:cxn>
              <a:cxn ang="T83">
                <a:pos x="T34" y="T35"/>
              </a:cxn>
              <a:cxn ang="T84">
                <a:pos x="T36" y="T37"/>
              </a:cxn>
              <a:cxn ang="T85">
                <a:pos x="T38" y="T39"/>
              </a:cxn>
              <a:cxn ang="T86">
                <a:pos x="T40" y="T41"/>
              </a:cxn>
              <a:cxn ang="T87">
                <a:pos x="T42" y="T43"/>
              </a:cxn>
              <a:cxn ang="T88">
                <a:pos x="T44" y="T45"/>
              </a:cxn>
              <a:cxn ang="T89">
                <a:pos x="T46" y="T47"/>
              </a:cxn>
              <a:cxn ang="T90">
                <a:pos x="T48" y="T49"/>
              </a:cxn>
              <a:cxn ang="T91">
                <a:pos x="T50" y="T51"/>
              </a:cxn>
              <a:cxn ang="T92">
                <a:pos x="T52" y="T53"/>
              </a:cxn>
              <a:cxn ang="T93">
                <a:pos x="T54" y="T55"/>
              </a:cxn>
              <a:cxn ang="T94">
                <a:pos x="T56" y="T57"/>
              </a:cxn>
              <a:cxn ang="T95">
                <a:pos x="T58" y="T59"/>
              </a:cxn>
              <a:cxn ang="T96">
                <a:pos x="T60" y="T61"/>
              </a:cxn>
              <a:cxn ang="T97">
                <a:pos x="T62" y="T63"/>
              </a:cxn>
              <a:cxn ang="T98">
                <a:pos x="T64" y="T65"/>
              </a:cxn>
            </a:cxnLst>
            <a:rect l="T99" t="T100" r="T101" b="T102"/>
            <a:pathLst>
              <a:path w="178" h="129">
                <a:moveTo>
                  <a:pt x="106" y="91"/>
                </a:moveTo>
                <a:lnTo>
                  <a:pt x="114" y="86"/>
                </a:lnTo>
                <a:lnTo>
                  <a:pt x="122" y="82"/>
                </a:lnTo>
                <a:lnTo>
                  <a:pt x="131" y="78"/>
                </a:lnTo>
                <a:lnTo>
                  <a:pt x="140" y="75"/>
                </a:lnTo>
                <a:lnTo>
                  <a:pt x="150" y="72"/>
                </a:lnTo>
                <a:lnTo>
                  <a:pt x="159" y="69"/>
                </a:lnTo>
                <a:lnTo>
                  <a:pt x="169" y="68"/>
                </a:lnTo>
                <a:lnTo>
                  <a:pt x="178" y="66"/>
                </a:lnTo>
                <a:lnTo>
                  <a:pt x="178" y="82"/>
                </a:lnTo>
                <a:lnTo>
                  <a:pt x="175" y="96"/>
                </a:lnTo>
                <a:lnTo>
                  <a:pt x="169" y="110"/>
                </a:lnTo>
                <a:lnTo>
                  <a:pt x="162" y="122"/>
                </a:lnTo>
                <a:lnTo>
                  <a:pt x="144" y="126"/>
                </a:lnTo>
                <a:lnTo>
                  <a:pt x="126" y="128"/>
                </a:lnTo>
                <a:lnTo>
                  <a:pt x="107" y="129"/>
                </a:lnTo>
                <a:lnTo>
                  <a:pt x="89" y="129"/>
                </a:lnTo>
                <a:lnTo>
                  <a:pt x="69" y="128"/>
                </a:lnTo>
                <a:lnTo>
                  <a:pt x="51" y="128"/>
                </a:lnTo>
                <a:lnTo>
                  <a:pt x="33" y="128"/>
                </a:lnTo>
                <a:lnTo>
                  <a:pt x="14" y="129"/>
                </a:lnTo>
                <a:lnTo>
                  <a:pt x="3" y="97"/>
                </a:lnTo>
                <a:lnTo>
                  <a:pt x="0" y="65"/>
                </a:lnTo>
                <a:lnTo>
                  <a:pt x="3" y="33"/>
                </a:lnTo>
                <a:lnTo>
                  <a:pt x="11" y="0"/>
                </a:lnTo>
                <a:lnTo>
                  <a:pt x="26" y="11"/>
                </a:lnTo>
                <a:lnTo>
                  <a:pt x="37" y="27"/>
                </a:lnTo>
                <a:lnTo>
                  <a:pt x="45" y="44"/>
                </a:lnTo>
                <a:lnTo>
                  <a:pt x="53" y="63"/>
                </a:lnTo>
                <a:lnTo>
                  <a:pt x="61" y="79"/>
                </a:lnTo>
                <a:lnTo>
                  <a:pt x="73" y="90"/>
                </a:lnTo>
                <a:lnTo>
                  <a:pt x="87" y="96"/>
                </a:lnTo>
                <a:lnTo>
                  <a:pt x="106" y="91"/>
                </a:lnTo>
                <a:close/>
              </a:path>
            </a:pathLst>
          </a:custGeom>
          <a:solidFill>
            <a:srgbClr val="00AF38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92" name="Freeform 48"/>
          <p:cNvSpPr>
            <a:spLocks/>
          </p:cNvSpPr>
          <p:nvPr/>
        </p:nvSpPr>
        <p:spPr bwMode="auto">
          <a:xfrm>
            <a:off x="7864475" y="754063"/>
            <a:ext cx="142875" cy="115887"/>
          </a:xfrm>
          <a:custGeom>
            <a:avLst/>
            <a:gdLst>
              <a:gd name="T0" fmla="*/ 139171 w 270"/>
              <a:gd name="T1" fmla="*/ 30832 h 218"/>
              <a:gd name="T2" fmla="*/ 137583 w 270"/>
              <a:gd name="T3" fmla="*/ 58475 h 218"/>
              <a:gd name="T4" fmla="*/ 136525 w 270"/>
              <a:gd name="T5" fmla="*/ 85586 h 218"/>
              <a:gd name="T6" fmla="*/ 125942 w 270"/>
              <a:gd name="T7" fmla="*/ 107382 h 218"/>
              <a:gd name="T8" fmla="*/ 106892 w 270"/>
              <a:gd name="T9" fmla="*/ 115887 h 218"/>
              <a:gd name="T10" fmla="*/ 90487 w 270"/>
              <a:gd name="T11" fmla="*/ 115355 h 218"/>
              <a:gd name="T12" fmla="*/ 73025 w 270"/>
              <a:gd name="T13" fmla="*/ 112166 h 218"/>
              <a:gd name="T14" fmla="*/ 58208 w 270"/>
              <a:gd name="T15" fmla="*/ 106850 h 218"/>
              <a:gd name="T16" fmla="*/ 58208 w 270"/>
              <a:gd name="T17" fmla="*/ 99408 h 218"/>
              <a:gd name="T18" fmla="*/ 76200 w 270"/>
              <a:gd name="T19" fmla="*/ 98344 h 218"/>
              <a:gd name="T20" fmla="*/ 94721 w 270"/>
              <a:gd name="T21" fmla="*/ 98344 h 218"/>
              <a:gd name="T22" fmla="*/ 109537 w 270"/>
              <a:gd name="T23" fmla="*/ 93029 h 218"/>
              <a:gd name="T24" fmla="*/ 114300 w 270"/>
              <a:gd name="T25" fmla="*/ 69107 h 218"/>
              <a:gd name="T26" fmla="*/ 119592 w 270"/>
              <a:gd name="T27" fmla="*/ 39338 h 218"/>
              <a:gd name="T28" fmla="*/ 111125 w 270"/>
              <a:gd name="T29" fmla="*/ 24985 h 218"/>
              <a:gd name="T30" fmla="*/ 96837 w 270"/>
              <a:gd name="T31" fmla="*/ 26580 h 218"/>
              <a:gd name="T32" fmla="*/ 83079 w 270"/>
              <a:gd name="T33" fmla="*/ 26580 h 218"/>
              <a:gd name="T34" fmla="*/ 68792 w 270"/>
              <a:gd name="T35" fmla="*/ 26580 h 218"/>
              <a:gd name="T36" fmla="*/ 55033 w 270"/>
              <a:gd name="T37" fmla="*/ 24985 h 218"/>
              <a:gd name="T38" fmla="*/ 41275 w 270"/>
              <a:gd name="T39" fmla="*/ 23922 h 218"/>
              <a:gd name="T40" fmla="*/ 26458 w 270"/>
              <a:gd name="T41" fmla="*/ 22858 h 218"/>
              <a:gd name="T42" fmla="*/ 12700 w 270"/>
              <a:gd name="T43" fmla="*/ 20732 h 218"/>
              <a:gd name="T44" fmla="*/ 3175 w 270"/>
              <a:gd name="T45" fmla="*/ 17011 h 218"/>
              <a:gd name="T46" fmla="*/ 0 w 270"/>
              <a:gd name="T47" fmla="*/ 10632 h 218"/>
              <a:gd name="T48" fmla="*/ 6350 w 270"/>
              <a:gd name="T49" fmla="*/ 6379 h 218"/>
              <a:gd name="T50" fmla="*/ 21696 w 270"/>
              <a:gd name="T51" fmla="*/ 6379 h 218"/>
              <a:gd name="T52" fmla="*/ 37571 w 270"/>
              <a:gd name="T53" fmla="*/ 6911 h 218"/>
              <a:gd name="T54" fmla="*/ 53975 w 270"/>
              <a:gd name="T55" fmla="*/ 7974 h 218"/>
              <a:gd name="T56" fmla="*/ 71438 w 270"/>
              <a:gd name="T57" fmla="*/ 8505 h 218"/>
              <a:gd name="T58" fmla="*/ 88371 w 270"/>
              <a:gd name="T59" fmla="*/ 8505 h 218"/>
              <a:gd name="T60" fmla="*/ 104775 w 270"/>
              <a:gd name="T61" fmla="*/ 6911 h 218"/>
              <a:gd name="T62" fmla="*/ 120121 w 270"/>
              <a:gd name="T63" fmla="*/ 3190 h 218"/>
              <a:gd name="T64" fmla="*/ 134408 w 270"/>
              <a:gd name="T65" fmla="*/ 1063 h 218"/>
              <a:gd name="T66" fmla="*/ 141817 w 270"/>
              <a:gd name="T67" fmla="*/ 11163 h 218"/>
              <a:gd name="T68" fmla="*/ 0 60000 65536"/>
              <a:gd name="T69" fmla="*/ 0 60000 65536"/>
              <a:gd name="T70" fmla="*/ 0 60000 65536"/>
              <a:gd name="T71" fmla="*/ 0 60000 65536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w 270"/>
              <a:gd name="T103" fmla="*/ 0 h 218"/>
              <a:gd name="T104" fmla="*/ 270 w 270"/>
              <a:gd name="T105" fmla="*/ 218 h 218"/>
            </a:gdLst>
            <a:ahLst/>
            <a:cxnLst>
              <a:cxn ang="T68">
                <a:pos x="T0" y="T1"/>
              </a:cxn>
              <a:cxn ang="T69">
                <a:pos x="T2" y="T3"/>
              </a:cxn>
              <a:cxn ang="T70">
                <a:pos x="T4" y="T5"/>
              </a:cxn>
              <a:cxn ang="T71">
                <a:pos x="T6" y="T7"/>
              </a:cxn>
              <a:cxn ang="T72">
                <a:pos x="T8" y="T9"/>
              </a:cxn>
              <a:cxn ang="T73">
                <a:pos x="T10" y="T11"/>
              </a:cxn>
              <a:cxn ang="T74">
                <a:pos x="T12" y="T13"/>
              </a:cxn>
              <a:cxn ang="T75">
                <a:pos x="T14" y="T15"/>
              </a:cxn>
              <a:cxn ang="T76">
                <a:pos x="T16" y="T17"/>
              </a:cxn>
              <a:cxn ang="T77">
                <a:pos x="T18" y="T19"/>
              </a:cxn>
              <a:cxn ang="T78">
                <a:pos x="T20" y="T21"/>
              </a:cxn>
              <a:cxn ang="T79">
                <a:pos x="T22" y="T23"/>
              </a:cxn>
              <a:cxn ang="T80">
                <a:pos x="T24" y="T25"/>
              </a:cxn>
              <a:cxn ang="T81">
                <a:pos x="T26" y="T27"/>
              </a:cxn>
              <a:cxn ang="T82">
                <a:pos x="T28" y="T29"/>
              </a:cxn>
              <a:cxn ang="T83">
                <a:pos x="T30" y="T31"/>
              </a:cxn>
              <a:cxn ang="T84">
                <a:pos x="T32" y="T33"/>
              </a:cxn>
              <a:cxn ang="T85">
                <a:pos x="T34" y="T35"/>
              </a:cxn>
              <a:cxn ang="T86">
                <a:pos x="T36" y="T37"/>
              </a:cxn>
              <a:cxn ang="T87">
                <a:pos x="T38" y="T39"/>
              </a:cxn>
              <a:cxn ang="T88">
                <a:pos x="T40" y="T41"/>
              </a:cxn>
              <a:cxn ang="T89">
                <a:pos x="T42" y="T43"/>
              </a:cxn>
              <a:cxn ang="T90">
                <a:pos x="T44" y="T45"/>
              </a:cxn>
              <a:cxn ang="T91">
                <a:pos x="T46" y="T47"/>
              </a:cxn>
              <a:cxn ang="T92">
                <a:pos x="T48" y="T49"/>
              </a:cxn>
              <a:cxn ang="T93">
                <a:pos x="T50" y="T51"/>
              </a:cxn>
              <a:cxn ang="T94">
                <a:pos x="T52" y="T53"/>
              </a:cxn>
              <a:cxn ang="T95">
                <a:pos x="T54" y="T55"/>
              </a:cxn>
              <a:cxn ang="T96">
                <a:pos x="T56" y="T57"/>
              </a:cxn>
              <a:cxn ang="T97">
                <a:pos x="T58" y="T59"/>
              </a:cxn>
              <a:cxn ang="T98">
                <a:pos x="T60" y="T61"/>
              </a:cxn>
              <a:cxn ang="T99">
                <a:pos x="T62" y="T63"/>
              </a:cxn>
              <a:cxn ang="T100">
                <a:pos x="T64" y="T65"/>
              </a:cxn>
              <a:cxn ang="T101">
                <a:pos x="T66" y="T67"/>
              </a:cxn>
            </a:cxnLst>
            <a:rect l="T102" t="T103" r="T104" b="T105"/>
            <a:pathLst>
              <a:path w="270" h="218">
                <a:moveTo>
                  <a:pt x="270" y="34"/>
                </a:moveTo>
                <a:lnTo>
                  <a:pt x="263" y="58"/>
                </a:lnTo>
                <a:lnTo>
                  <a:pt x="260" y="84"/>
                </a:lnTo>
                <a:lnTo>
                  <a:pt x="260" y="110"/>
                </a:lnTo>
                <a:lnTo>
                  <a:pt x="260" y="136"/>
                </a:lnTo>
                <a:lnTo>
                  <a:pt x="258" y="161"/>
                </a:lnTo>
                <a:lnTo>
                  <a:pt x="252" y="183"/>
                </a:lnTo>
                <a:lnTo>
                  <a:pt x="238" y="202"/>
                </a:lnTo>
                <a:lnTo>
                  <a:pt x="216" y="217"/>
                </a:lnTo>
                <a:lnTo>
                  <a:pt x="202" y="218"/>
                </a:lnTo>
                <a:lnTo>
                  <a:pt x="185" y="218"/>
                </a:lnTo>
                <a:lnTo>
                  <a:pt x="171" y="217"/>
                </a:lnTo>
                <a:lnTo>
                  <a:pt x="155" y="215"/>
                </a:lnTo>
                <a:lnTo>
                  <a:pt x="138" y="211"/>
                </a:lnTo>
                <a:lnTo>
                  <a:pt x="124" y="208"/>
                </a:lnTo>
                <a:lnTo>
                  <a:pt x="110" y="201"/>
                </a:lnTo>
                <a:lnTo>
                  <a:pt x="96" y="194"/>
                </a:lnTo>
                <a:lnTo>
                  <a:pt x="110" y="187"/>
                </a:lnTo>
                <a:lnTo>
                  <a:pt x="127" y="185"/>
                </a:lnTo>
                <a:lnTo>
                  <a:pt x="144" y="185"/>
                </a:lnTo>
                <a:lnTo>
                  <a:pt x="161" y="186"/>
                </a:lnTo>
                <a:lnTo>
                  <a:pt x="179" y="185"/>
                </a:lnTo>
                <a:lnTo>
                  <a:pt x="193" y="181"/>
                </a:lnTo>
                <a:lnTo>
                  <a:pt x="207" y="175"/>
                </a:lnTo>
                <a:lnTo>
                  <a:pt x="216" y="161"/>
                </a:lnTo>
                <a:lnTo>
                  <a:pt x="216" y="130"/>
                </a:lnTo>
                <a:lnTo>
                  <a:pt x="221" y="101"/>
                </a:lnTo>
                <a:lnTo>
                  <a:pt x="226" y="74"/>
                </a:lnTo>
                <a:lnTo>
                  <a:pt x="223" y="46"/>
                </a:lnTo>
                <a:lnTo>
                  <a:pt x="210" y="47"/>
                </a:lnTo>
                <a:lnTo>
                  <a:pt x="197" y="49"/>
                </a:lnTo>
                <a:lnTo>
                  <a:pt x="183" y="50"/>
                </a:lnTo>
                <a:lnTo>
                  <a:pt x="171" y="50"/>
                </a:lnTo>
                <a:lnTo>
                  <a:pt x="157" y="50"/>
                </a:lnTo>
                <a:lnTo>
                  <a:pt x="144" y="50"/>
                </a:lnTo>
                <a:lnTo>
                  <a:pt x="130" y="50"/>
                </a:lnTo>
                <a:lnTo>
                  <a:pt x="117" y="49"/>
                </a:lnTo>
                <a:lnTo>
                  <a:pt x="104" y="47"/>
                </a:lnTo>
                <a:lnTo>
                  <a:pt x="90" y="46"/>
                </a:lnTo>
                <a:lnTo>
                  <a:pt x="78" y="45"/>
                </a:lnTo>
                <a:lnTo>
                  <a:pt x="64" y="44"/>
                </a:lnTo>
                <a:lnTo>
                  <a:pt x="50" y="43"/>
                </a:lnTo>
                <a:lnTo>
                  <a:pt x="38" y="40"/>
                </a:lnTo>
                <a:lnTo>
                  <a:pt x="24" y="39"/>
                </a:lnTo>
                <a:lnTo>
                  <a:pt x="10" y="37"/>
                </a:lnTo>
                <a:lnTo>
                  <a:pt x="6" y="32"/>
                </a:lnTo>
                <a:lnTo>
                  <a:pt x="2" y="27"/>
                </a:lnTo>
                <a:lnTo>
                  <a:pt x="0" y="20"/>
                </a:lnTo>
                <a:lnTo>
                  <a:pt x="0" y="13"/>
                </a:lnTo>
                <a:lnTo>
                  <a:pt x="12" y="12"/>
                </a:lnTo>
                <a:lnTo>
                  <a:pt x="26" y="11"/>
                </a:lnTo>
                <a:lnTo>
                  <a:pt x="41" y="12"/>
                </a:lnTo>
                <a:lnTo>
                  <a:pt x="56" y="12"/>
                </a:lnTo>
                <a:lnTo>
                  <a:pt x="71" y="13"/>
                </a:lnTo>
                <a:lnTo>
                  <a:pt x="87" y="14"/>
                </a:lnTo>
                <a:lnTo>
                  <a:pt x="102" y="15"/>
                </a:lnTo>
                <a:lnTo>
                  <a:pt x="119" y="16"/>
                </a:lnTo>
                <a:lnTo>
                  <a:pt x="135" y="16"/>
                </a:lnTo>
                <a:lnTo>
                  <a:pt x="151" y="18"/>
                </a:lnTo>
                <a:lnTo>
                  <a:pt x="167" y="16"/>
                </a:lnTo>
                <a:lnTo>
                  <a:pt x="182" y="15"/>
                </a:lnTo>
                <a:lnTo>
                  <a:pt x="198" y="13"/>
                </a:lnTo>
                <a:lnTo>
                  <a:pt x="213" y="11"/>
                </a:lnTo>
                <a:lnTo>
                  <a:pt x="227" y="6"/>
                </a:lnTo>
                <a:lnTo>
                  <a:pt x="240" y="0"/>
                </a:lnTo>
                <a:lnTo>
                  <a:pt x="254" y="2"/>
                </a:lnTo>
                <a:lnTo>
                  <a:pt x="263" y="10"/>
                </a:lnTo>
                <a:lnTo>
                  <a:pt x="268" y="21"/>
                </a:lnTo>
                <a:lnTo>
                  <a:pt x="270" y="34"/>
                </a:lnTo>
                <a:close/>
              </a:path>
            </a:pathLst>
          </a:custGeom>
          <a:solidFill>
            <a:srgbClr val="000000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93" name="Freeform 49"/>
          <p:cNvSpPr>
            <a:spLocks/>
          </p:cNvSpPr>
          <p:nvPr/>
        </p:nvSpPr>
        <p:spPr bwMode="auto">
          <a:xfrm>
            <a:off x="7791450" y="811213"/>
            <a:ext cx="404813" cy="196850"/>
          </a:xfrm>
          <a:custGeom>
            <a:avLst/>
            <a:gdLst>
              <a:gd name="T0" fmla="*/ 60854 w 765"/>
              <a:gd name="T1" fmla="*/ 8489 h 371"/>
              <a:gd name="T2" fmla="*/ 51858 w 765"/>
              <a:gd name="T3" fmla="*/ 14326 h 371"/>
              <a:gd name="T4" fmla="*/ 40217 w 765"/>
              <a:gd name="T5" fmla="*/ 16979 h 371"/>
              <a:gd name="T6" fmla="*/ 28046 w 765"/>
              <a:gd name="T7" fmla="*/ 20163 h 371"/>
              <a:gd name="T8" fmla="*/ 31221 w 765"/>
              <a:gd name="T9" fmla="*/ 28121 h 371"/>
              <a:gd name="T10" fmla="*/ 47625 w 765"/>
              <a:gd name="T11" fmla="*/ 38203 h 371"/>
              <a:gd name="T12" fmla="*/ 63500 w 765"/>
              <a:gd name="T13" fmla="*/ 47753 h 371"/>
              <a:gd name="T14" fmla="*/ 80963 w 765"/>
              <a:gd name="T15" fmla="*/ 55182 h 371"/>
              <a:gd name="T16" fmla="*/ 98425 w 765"/>
              <a:gd name="T17" fmla="*/ 63141 h 371"/>
              <a:gd name="T18" fmla="*/ 115888 w 765"/>
              <a:gd name="T19" fmla="*/ 70569 h 371"/>
              <a:gd name="T20" fmla="*/ 133879 w 765"/>
              <a:gd name="T21" fmla="*/ 77997 h 371"/>
              <a:gd name="T22" fmla="*/ 151871 w 765"/>
              <a:gd name="T23" fmla="*/ 85425 h 371"/>
              <a:gd name="T24" fmla="*/ 174096 w 765"/>
              <a:gd name="T25" fmla="*/ 96037 h 371"/>
              <a:gd name="T26" fmla="*/ 201613 w 765"/>
              <a:gd name="T27" fmla="*/ 109302 h 371"/>
              <a:gd name="T28" fmla="*/ 229129 w 765"/>
              <a:gd name="T29" fmla="*/ 121506 h 371"/>
              <a:gd name="T30" fmla="*/ 257175 w 765"/>
              <a:gd name="T31" fmla="*/ 133179 h 371"/>
              <a:gd name="T32" fmla="*/ 285221 w 765"/>
              <a:gd name="T33" fmla="*/ 144321 h 371"/>
              <a:gd name="T34" fmla="*/ 313796 w 765"/>
              <a:gd name="T35" fmla="*/ 154933 h 371"/>
              <a:gd name="T36" fmla="*/ 341313 w 765"/>
              <a:gd name="T37" fmla="*/ 166606 h 371"/>
              <a:gd name="T38" fmla="*/ 369359 w 765"/>
              <a:gd name="T39" fmla="*/ 178810 h 371"/>
              <a:gd name="T40" fmla="*/ 386292 w 765"/>
              <a:gd name="T41" fmla="*/ 185177 h 371"/>
              <a:gd name="T42" fmla="*/ 391584 w 765"/>
              <a:gd name="T43" fmla="*/ 185177 h 371"/>
              <a:gd name="T44" fmla="*/ 397405 w 765"/>
              <a:gd name="T45" fmla="*/ 185177 h 371"/>
              <a:gd name="T46" fmla="*/ 402167 w 765"/>
              <a:gd name="T47" fmla="*/ 186769 h 371"/>
              <a:gd name="T48" fmla="*/ 393700 w 765"/>
              <a:gd name="T49" fmla="*/ 194197 h 371"/>
              <a:gd name="T50" fmla="*/ 372534 w 765"/>
              <a:gd name="T51" fmla="*/ 196850 h 371"/>
              <a:gd name="T52" fmla="*/ 350838 w 765"/>
              <a:gd name="T53" fmla="*/ 192605 h 371"/>
              <a:gd name="T54" fmla="*/ 329142 w 765"/>
              <a:gd name="T55" fmla="*/ 185177 h 371"/>
              <a:gd name="T56" fmla="*/ 302155 w 765"/>
              <a:gd name="T57" fmla="*/ 173504 h 371"/>
              <a:gd name="T58" fmla="*/ 267759 w 765"/>
              <a:gd name="T59" fmla="*/ 158647 h 371"/>
              <a:gd name="T60" fmla="*/ 232834 w 765"/>
              <a:gd name="T61" fmla="*/ 143791 h 371"/>
              <a:gd name="T62" fmla="*/ 198438 w 765"/>
              <a:gd name="T63" fmla="*/ 128934 h 371"/>
              <a:gd name="T64" fmla="*/ 164571 w 765"/>
              <a:gd name="T65" fmla="*/ 114608 h 371"/>
              <a:gd name="T66" fmla="*/ 129646 w 765"/>
              <a:gd name="T67" fmla="*/ 99751 h 371"/>
              <a:gd name="T68" fmla="*/ 95250 w 765"/>
              <a:gd name="T69" fmla="*/ 84364 h 371"/>
              <a:gd name="T70" fmla="*/ 60854 w 765"/>
              <a:gd name="T71" fmla="*/ 68977 h 371"/>
              <a:gd name="T72" fmla="*/ 37042 w 765"/>
              <a:gd name="T73" fmla="*/ 56243 h 371"/>
              <a:gd name="T74" fmla="*/ 21696 w 765"/>
              <a:gd name="T75" fmla="*/ 47753 h 371"/>
              <a:gd name="T76" fmla="*/ 7938 w 765"/>
              <a:gd name="T77" fmla="*/ 37142 h 371"/>
              <a:gd name="T78" fmla="*/ 0 w 765"/>
              <a:gd name="T79" fmla="*/ 23877 h 371"/>
              <a:gd name="T80" fmla="*/ 5292 w 765"/>
              <a:gd name="T81" fmla="*/ 11142 h 371"/>
              <a:gd name="T82" fmla="*/ 16933 w 765"/>
              <a:gd name="T83" fmla="*/ 6367 h 371"/>
              <a:gd name="T84" fmla="*/ 29104 w 765"/>
              <a:gd name="T85" fmla="*/ 3714 h 371"/>
              <a:gd name="T86" fmla="*/ 41275 w 765"/>
              <a:gd name="T87" fmla="*/ 2122 h 371"/>
              <a:gd name="T88" fmla="*/ 51858 w 765"/>
              <a:gd name="T89" fmla="*/ 0 h 371"/>
              <a:gd name="T90" fmla="*/ 60854 w 765"/>
              <a:gd name="T91" fmla="*/ 531 h 371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w 765"/>
              <a:gd name="T139" fmla="*/ 0 h 371"/>
              <a:gd name="T140" fmla="*/ 765 w 765"/>
              <a:gd name="T141" fmla="*/ 371 h 371"/>
            </a:gdLst>
            <a:ahLst/>
            <a:cxnLst>
              <a:cxn ang="T92">
                <a:pos x="T0" y="T1"/>
              </a:cxn>
              <a:cxn ang="T93">
                <a:pos x="T2" y="T3"/>
              </a:cxn>
              <a:cxn ang="T94">
                <a:pos x="T4" y="T5"/>
              </a:cxn>
              <a:cxn ang="T95">
                <a:pos x="T6" y="T7"/>
              </a:cxn>
              <a:cxn ang="T96">
                <a:pos x="T8" y="T9"/>
              </a:cxn>
              <a:cxn ang="T97">
                <a:pos x="T10" y="T11"/>
              </a:cxn>
              <a:cxn ang="T98">
                <a:pos x="T12" y="T13"/>
              </a:cxn>
              <a:cxn ang="T99">
                <a:pos x="T14" y="T15"/>
              </a:cxn>
              <a:cxn ang="T100">
                <a:pos x="T16" y="T17"/>
              </a:cxn>
              <a:cxn ang="T101">
                <a:pos x="T18" y="T19"/>
              </a:cxn>
              <a:cxn ang="T102">
                <a:pos x="T20" y="T21"/>
              </a:cxn>
              <a:cxn ang="T103">
                <a:pos x="T22" y="T23"/>
              </a:cxn>
              <a:cxn ang="T104">
                <a:pos x="T24" y="T25"/>
              </a:cxn>
              <a:cxn ang="T105">
                <a:pos x="T26" y="T27"/>
              </a:cxn>
              <a:cxn ang="T106">
                <a:pos x="T28" y="T29"/>
              </a:cxn>
              <a:cxn ang="T107">
                <a:pos x="T30" y="T31"/>
              </a:cxn>
              <a:cxn ang="T108">
                <a:pos x="T32" y="T33"/>
              </a:cxn>
              <a:cxn ang="T109">
                <a:pos x="T34" y="T35"/>
              </a:cxn>
              <a:cxn ang="T110">
                <a:pos x="T36" y="T37"/>
              </a:cxn>
              <a:cxn ang="T111">
                <a:pos x="T38" y="T39"/>
              </a:cxn>
              <a:cxn ang="T112">
                <a:pos x="T40" y="T41"/>
              </a:cxn>
              <a:cxn ang="T113">
                <a:pos x="T42" y="T43"/>
              </a:cxn>
              <a:cxn ang="T114">
                <a:pos x="T44" y="T45"/>
              </a:cxn>
              <a:cxn ang="T115">
                <a:pos x="T46" y="T47"/>
              </a:cxn>
              <a:cxn ang="T116">
                <a:pos x="T48" y="T49"/>
              </a:cxn>
              <a:cxn ang="T117">
                <a:pos x="T50" y="T51"/>
              </a:cxn>
              <a:cxn ang="T118">
                <a:pos x="T52" y="T53"/>
              </a:cxn>
              <a:cxn ang="T119">
                <a:pos x="T54" y="T55"/>
              </a:cxn>
              <a:cxn ang="T120">
                <a:pos x="T56" y="T57"/>
              </a:cxn>
              <a:cxn ang="T121">
                <a:pos x="T58" y="T59"/>
              </a:cxn>
              <a:cxn ang="T122">
                <a:pos x="T60" y="T61"/>
              </a:cxn>
              <a:cxn ang="T123">
                <a:pos x="T62" y="T63"/>
              </a:cxn>
              <a:cxn ang="T124">
                <a:pos x="T64" y="T65"/>
              </a:cxn>
              <a:cxn ang="T125">
                <a:pos x="T66" y="T67"/>
              </a:cxn>
              <a:cxn ang="T126">
                <a:pos x="T68" y="T69"/>
              </a:cxn>
              <a:cxn ang="T127">
                <a:pos x="T70" y="T71"/>
              </a:cxn>
              <a:cxn ang="T128">
                <a:pos x="T72" y="T73"/>
              </a:cxn>
              <a:cxn ang="T129">
                <a:pos x="T74" y="T75"/>
              </a:cxn>
              <a:cxn ang="T130">
                <a:pos x="T76" y="T77"/>
              </a:cxn>
              <a:cxn ang="T131">
                <a:pos x="T78" y="T79"/>
              </a:cxn>
              <a:cxn ang="T132">
                <a:pos x="T80" y="T81"/>
              </a:cxn>
              <a:cxn ang="T133">
                <a:pos x="T82" y="T83"/>
              </a:cxn>
              <a:cxn ang="T134">
                <a:pos x="T84" y="T85"/>
              </a:cxn>
              <a:cxn ang="T135">
                <a:pos x="T86" y="T87"/>
              </a:cxn>
              <a:cxn ang="T136">
                <a:pos x="T88" y="T89"/>
              </a:cxn>
              <a:cxn ang="T137">
                <a:pos x="T90" y="T91"/>
              </a:cxn>
            </a:cxnLst>
            <a:rect l="T138" t="T139" r="T140" b="T141"/>
            <a:pathLst>
              <a:path w="765" h="371">
                <a:moveTo>
                  <a:pt x="120" y="7"/>
                </a:moveTo>
                <a:lnTo>
                  <a:pt x="115" y="16"/>
                </a:lnTo>
                <a:lnTo>
                  <a:pt x="107" y="23"/>
                </a:lnTo>
                <a:lnTo>
                  <a:pt x="98" y="27"/>
                </a:lnTo>
                <a:lnTo>
                  <a:pt x="87" y="30"/>
                </a:lnTo>
                <a:lnTo>
                  <a:pt x="76" y="32"/>
                </a:lnTo>
                <a:lnTo>
                  <a:pt x="64" y="35"/>
                </a:lnTo>
                <a:lnTo>
                  <a:pt x="53" y="38"/>
                </a:lnTo>
                <a:lnTo>
                  <a:pt x="44" y="43"/>
                </a:lnTo>
                <a:lnTo>
                  <a:pt x="59" y="53"/>
                </a:lnTo>
                <a:lnTo>
                  <a:pt x="74" y="62"/>
                </a:lnTo>
                <a:lnTo>
                  <a:pt x="90" y="72"/>
                </a:lnTo>
                <a:lnTo>
                  <a:pt x="104" y="80"/>
                </a:lnTo>
                <a:lnTo>
                  <a:pt x="120" y="90"/>
                </a:lnTo>
                <a:lnTo>
                  <a:pt x="137" y="98"/>
                </a:lnTo>
                <a:lnTo>
                  <a:pt x="153" y="104"/>
                </a:lnTo>
                <a:lnTo>
                  <a:pt x="170" y="113"/>
                </a:lnTo>
                <a:lnTo>
                  <a:pt x="186" y="119"/>
                </a:lnTo>
                <a:lnTo>
                  <a:pt x="203" y="126"/>
                </a:lnTo>
                <a:lnTo>
                  <a:pt x="219" y="133"/>
                </a:lnTo>
                <a:lnTo>
                  <a:pt x="236" y="140"/>
                </a:lnTo>
                <a:lnTo>
                  <a:pt x="253" y="147"/>
                </a:lnTo>
                <a:lnTo>
                  <a:pt x="271" y="154"/>
                </a:lnTo>
                <a:lnTo>
                  <a:pt x="287" y="161"/>
                </a:lnTo>
                <a:lnTo>
                  <a:pt x="304" y="168"/>
                </a:lnTo>
                <a:lnTo>
                  <a:pt x="329" y="181"/>
                </a:lnTo>
                <a:lnTo>
                  <a:pt x="354" y="194"/>
                </a:lnTo>
                <a:lnTo>
                  <a:pt x="381" y="206"/>
                </a:lnTo>
                <a:lnTo>
                  <a:pt x="407" y="219"/>
                </a:lnTo>
                <a:lnTo>
                  <a:pt x="433" y="229"/>
                </a:lnTo>
                <a:lnTo>
                  <a:pt x="460" y="241"/>
                </a:lnTo>
                <a:lnTo>
                  <a:pt x="486" y="251"/>
                </a:lnTo>
                <a:lnTo>
                  <a:pt x="512" y="261"/>
                </a:lnTo>
                <a:lnTo>
                  <a:pt x="539" y="272"/>
                </a:lnTo>
                <a:lnTo>
                  <a:pt x="566" y="282"/>
                </a:lnTo>
                <a:lnTo>
                  <a:pt x="593" y="292"/>
                </a:lnTo>
                <a:lnTo>
                  <a:pt x="619" y="304"/>
                </a:lnTo>
                <a:lnTo>
                  <a:pt x="645" y="314"/>
                </a:lnTo>
                <a:lnTo>
                  <a:pt x="672" y="326"/>
                </a:lnTo>
                <a:lnTo>
                  <a:pt x="698" y="337"/>
                </a:lnTo>
                <a:lnTo>
                  <a:pt x="724" y="349"/>
                </a:lnTo>
                <a:lnTo>
                  <a:pt x="730" y="349"/>
                </a:lnTo>
                <a:lnTo>
                  <a:pt x="735" y="349"/>
                </a:lnTo>
                <a:lnTo>
                  <a:pt x="740" y="349"/>
                </a:lnTo>
                <a:lnTo>
                  <a:pt x="746" y="349"/>
                </a:lnTo>
                <a:lnTo>
                  <a:pt x="751" y="349"/>
                </a:lnTo>
                <a:lnTo>
                  <a:pt x="755" y="350"/>
                </a:lnTo>
                <a:lnTo>
                  <a:pt x="760" y="352"/>
                </a:lnTo>
                <a:lnTo>
                  <a:pt x="765" y="355"/>
                </a:lnTo>
                <a:lnTo>
                  <a:pt x="744" y="366"/>
                </a:lnTo>
                <a:lnTo>
                  <a:pt x="723" y="370"/>
                </a:lnTo>
                <a:lnTo>
                  <a:pt x="704" y="371"/>
                </a:lnTo>
                <a:lnTo>
                  <a:pt x="683" y="369"/>
                </a:lnTo>
                <a:lnTo>
                  <a:pt x="663" y="363"/>
                </a:lnTo>
                <a:lnTo>
                  <a:pt x="642" y="357"/>
                </a:lnTo>
                <a:lnTo>
                  <a:pt x="622" y="349"/>
                </a:lnTo>
                <a:lnTo>
                  <a:pt x="603" y="342"/>
                </a:lnTo>
                <a:lnTo>
                  <a:pt x="571" y="327"/>
                </a:lnTo>
                <a:lnTo>
                  <a:pt x="539" y="313"/>
                </a:lnTo>
                <a:lnTo>
                  <a:pt x="506" y="299"/>
                </a:lnTo>
                <a:lnTo>
                  <a:pt x="473" y="284"/>
                </a:lnTo>
                <a:lnTo>
                  <a:pt x="440" y="271"/>
                </a:lnTo>
                <a:lnTo>
                  <a:pt x="408" y="257"/>
                </a:lnTo>
                <a:lnTo>
                  <a:pt x="375" y="243"/>
                </a:lnTo>
                <a:lnTo>
                  <a:pt x="343" y="229"/>
                </a:lnTo>
                <a:lnTo>
                  <a:pt x="311" y="216"/>
                </a:lnTo>
                <a:lnTo>
                  <a:pt x="277" y="202"/>
                </a:lnTo>
                <a:lnTo>
                  <a:pt x="245" y="188"/>
                </a:lnTo>
                <a:lnTo>
                  <a:pt x="212" y="173"/>
                </a:lnTo>
                <a:lnTo>
                  <a:pt x="180" y="159"/>
                </a:lnTo>
                <a:lnTo>
                  <a:pt x="147" y="145"/>
                </a:lnTo>
                <a:lnTo>
                  <a:pt x="115" y="130"/>
                </a:lnTo>
                <a:lnTo>
                  <a:pt x="83" y="115"/>
                </a:lnTo>
                <a:lnTo>
                  <a:pt x="70" y="106"/>
                </a:lnTo>
                <a:lnTo>
                  <a:pt x="56" y="98"/>
                </a:lnTo>
                <a:lnTo>
                  <a:pt x="41" y="90"/>
                </a:lnTo>
                <a:lnTo>
                  <a:pt x="28" y="80"/>
                </a:lnTo>
                <a:lnTo>
                  <a:pt x="15" y="70"/>
                </a:lnTo>
                <a:lnTo>
                  <a:pt x="6" y="59"/>
                </a:lnTo>
                <a:lnTo>
                  <a:pt x="0" y="45"/>
                </a:lnTo>
                <a:lnTo>
                  <a:pt x="1" y="29"/>
                </a:lnTo>
                <a:lnTo>
                  <a:pt x="10" y="21"/>
                </a:lnTo>
                <a:lnTo>
                  <a:pt x="21" y="15"/>
                </a:lnTo>
                <a:lnTo>
                  <a:pt x="32" y="12"/>
                </a:lnTo>
                <a:lnTo>
                  <a:pt x="44" y="9"/>
                </a:lnTo>
                <a:lnTo>
                  <a:pt x="55" y="7"/>
                </a:lnTo>
                <a:lnTo>
                  <a:pt x="67" y="5"/>
                </a:lnTo>
                <a:lnTo>
                  <a:pt x="78" y="4"/>
                </a:lnTo>
                <a:lnTo>
                  <a:pt x="90" y="0"/>
                </a:lnTo>
                <a:lnTo>
                  <a:pt x="98" y="0"/>
                </a:lnTo>
                <a:lnTo>
                  <a:pt x="107" y="0"/>
                </a:lnTo>
                <a:lnTo>
                  <a:pt x="115" y="1"/>
                </a:lnTo>
                <a:lnTo>
                  <a:pt x="120" y="7"/>
                </a:lnTo>
                <a:close/>
              </a:path>
            </a:pathLst>
          </a:custGeom>
          <a:solidFill>
            <a:srgbClr val="000000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94" name="Freeform 50"/>
          <p:cNvSpPr>
            <a:spLocks/>
          </p:cNvSpPr>
          <p:nvPr/>
        </p:nvSpPr>
        <p:spPr bwMode="auto">
          <a:xfrm>
            <a:off x="8804275" y="828675"/>
            <a:ext cx="179388" cy="434975"/>
          </a:xfrm>
          <a:custGeom>
            <a:avLst/>
            <a:gdLst>
              <a:gd name="T0" fmla="*/ 169334 w 339"/>
              <a:gd name="T1" fmla="*/ 31711 h 823"/>
              <a:gd name="T2" fmla="*/ 179388 w 339"/>
              <a:gd name="T3" fmla="*/ 49681 h 823"/>
              <a:gd name="T4" fmla="*/ 172509 w 339"/>
              <a:gd name="T5" fmla="*/ 66065 h 823"/>
              <a:gd name="T6" fmla="*/ 171450 w 339"/>
              <a:gd name="T7" fmla="*/ 90378 h 823"/>
              <a:gd name="T8" fmla="*/ 166688 w 339"/>
              <a:gd name="T9" fmla="*/ 127374 h 823"/>
              <a:gd name="T10" fmla="*/ 145521 w 339"/>
              <a:gd name="T11" fmla="*/ 155386 h 823"/>
              <a:gd name="T12" fmla="*/ 129117 w 339"/>
              <a:gd name="T13" fmla="*/ 184455 h 823"/>
              <a:gd name="T14" fmla="*/ 120650 w 339"/>
              <a:gd name="T15" fmla="*/ 189740 h 823"/>
              <a:gd name="T16" fmla="*/ 112184 w 339"/>
              <a:gd name="T17" fmla="*/ 188683 h 823"/>
              <a:gd name="T18" fmla="*/ 103188 w 339"/>
              <a:gd name="T19" fmla="*/ 180755 h 823"/>
              <a:gd name="T20" fmla="*/ 94192 w 339"/>
              <a:gd name="T21" fmla="*/ 229908 h 823"/>
              <a:gd name="T22" fmla="*/ 80963 w 339"/>
              <a:gd name="T23" fmla="*/ 290688 h 823"/>
              <a:gd name="T24" fmla="*/ 68263 w 339"/>
              <a:gd name="T25" fmla="*/ 357282 h 823"/>
              <a:gd name="T26" fmla="*/ 42333 w 339"/>
              <a:gd name="T27" fmla="*/ 418591 h 823"/>
              <a:gd name="T28" fmla="*/ 55563 w 339"/>
              <a:gd name="T29" fmla="*/ 415948 h 823"/>
              <a:gd name="T30" fmla="*/ 69321 w 339"/>
              <a:gd name="T31" fmla="*/ 409606 h 823"/>
              <a:gd name="T32" fmla="*/ 79904 w 339"/>
              <a:gd name="T33" fmla="*/ 409077 h 823"/>
              <a:gd name="T34" fmla="*/ 74613 w 339"/>
              <a:gd name="T35" fmla="*/ 420176 h 823"/>
              <a:gd name="T36" fmla="*/ 64029 w 339"/>
              <a:gd name="T37" fmla="*/ 428633 h 823"/>
              <a:gd name="T38" fmla="*/ 52917 w 339"/>
              <a:gd name="T39" fmla="*/ 434975 h 823"/>
              <a:gd name="T40" fmla="*/ 41275 w 339"/>
              <a:gd name="T41" fmla="*/ 429690 h 823"/>
              <a:gd name="T42" fmla="*/ 28046 w 339"/>
              <a:gd name="T43" fmla="*/ 434446 h 823"/>
              <a:gd name="T44" fmla="*/ 16404 w 339"/>
              <a:gd name="T45" fmla="*/ 434446 h 823"/>
              <a:gd name="T46" fmla="*/ 4233 w 339"/>
              <a:gd name="T47" fmla="*/ 431804 h 823"/>
              <a:gd name="T48" fmla="*/ 11113 w 339"/>
              <a:gd name="T49" fmla="*/ 421762 h 823"/>
              <a:gd name="T50" fmla="*/ 30163 w 339"/>
              <a:gd name="T51" fmla="*/ 396921 h 823"/>
              <a:gd name="T52" fmla="*/ 42863 w 339"/>
              <a:gd name="T53" fmla="*/ 365210 h 823"/>
              <a:gd name="T54" fmla="*/ 58738 w 339"/>
              <a:gd name="T55" fmla="*/ 297559 h 823"/>
              <a:gd name="T56" fmla="*/ 75142 w 339"/>
              <a:gd name="T57" fmla="*/ 210352 h 823"/>
              <a:gd name="T58" fmla="*/ 74613 w 339"/>
              <a:gd name="T59" fmla="*/ 118918 h 823"/>
              <a:gd name="T60" fmla="*/ 87842 w 339"/>
              <a:gd name="T61" fmla="*/ 119975 h 823"/>
              <a:gd name="T62" fmla="*/ 93134 w 339"/>
              <a:gd name="T63" fmla="*/ 134774 h 823"/>
              <a:gd name="T64" fmla="*/ 100542 w 339"/>
              <a:gd name="T65" fmla="*/ 178112 h 823"/>
              <a:gd name="T66" fmla="*/ 106892 w 339"/>
              <a:gd name="T67" fmla="*/ 175998 h 823"/>
              <a:gd name="T68" fmla="*/ 104775 w 339"/>
              <a:gd name="T69" fmla="*/ 165428 h 823"/>
              <a:gd name="T70" fmla="*/ 121179 w 339"/>
              <a:gd name="T71" fmla="*/ 146930 h 823"/>
              <a:gd name="T72" fmla="*/ 137584 w 339"/>
              <a:gd name="T73" fmla="*/ 105176 h 823"/>
              <a:gd name="T74" fmla="*/ 134409 w 339"/>
              <a:gd name="T75" fmla="*/ 58138 h 823"/>
              <a:gd name="T76" fmla="*/ 116417 w 339"/>
              <a:gd name="T77" fmla="*/ 32240 h 823"/>
              <a:gd name="T78" fmla="*/ 89959 w 339"/>
              <a:gd name="T79" fmla="*/ 20612 h 823"/>
              <a:gd name="T80" fmla="*/ 61383 w 339"/>
              <a:gd name="T81" fmla="*/ 17970 h 823"/>
              <a:gd name="T82" fmla="*/ 49742 w 339"/>
              <a:gd name="T83" fmla="*/ 11099 h 823"/>
              <a:gd name="T84" fmla="*/ 66675 w 339"/>
              <a:gd name="T85" fmla="*/ 529 h 823"/>
              <a:gd name="T86" fmla="*/ 93134 w 339"/>
              <a:gd name="T87" fmla="*/ 2114 h 823"/>
              <a:gd name="T88" fmla="*/ 120650 w 339"/>
              <a:gd name="T89" fmla="*/ 4228 h 823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w 339"/>
              <a:gd name="T136" fmla="*/ 0 h 823"/>
              <a:gd name="T137" fmla="*/ 339 w 339"/>
              <a:gd name="T138" fmla="*/ 823 h 823"/>
            </a:gdLst>
            <a:ahLst/>
            <a:cxnLst>
              <a:cxn ang="T90">
                <a:pos x="T0" y="T1"/>
              </a:cxn>
              <a:cxn ang="T91">
                <a:pos x="T2" y="T3"/>
              </a:cxn>
              <a:cxn ang="T92">
                <a:pos x="T4" y="T5"/>
              </a:cxn>
              <a:cxn ang="T93">
                <a:pos x="T6" y="T7"/>
              </a:cxn>
              <a:cxn ang="T94">
                <a:pos x="T8" y="T9"/>
              </a:cxn>
              <a:cxn ang="T95">
                <a:pos x="T10" y="T11"/>
              </a:cxn>
              <a:cxn ang="T96">
                <a:pos x="T12" y="T13"/>
              </a:cxn>
              <a:cxn ang="T97">
                <a:pos x="T14" y="T15"/>
              </a:cxn>
              <a:cxn ang="T98">
                <a:pos x="T16" y="T17"/>
              </a:cxn>
              <a:cxn ang="T99">
                <a:pos x="T18" y="T19"/>
              </a:cxn>
              <a:cxn ang="T100">
                <a:pos x="T20" y="T21"/>
              </a:cxn>
              <a:cxn ang="T101">
                <a:pos x="T22" y="T23"/>
              </a:cxn>
              <a:cxn ang="T102">
                <a:pos x="T24" y="T25"/>
              </a:cxn>
              <a:cxn ang="T103">
                <a:pos x="T26" y="T27"/>
              </a:cxn>
              <a:cxn ang="T104">
                <a:pos x="T28" y="T29"/>
              </a:cxn>
              <a:cxn ang="T105">
                <a:pos x="T30" y="T31"/>
              </a:cxn>
              <a:cxn ang="T106">
                <a:pos x="T32" y="T33"/>
              </a:cxn>
              <a:cxn ang="T107">
                <a:pos x="T34" y="T35"/>
              </a:cxn>
              <a:cxn ang="T108">
                <a:pos x="T36" y="T37"/>
              </a:cxn>
              <a:cxn ang="T109">
                <a:pos x="T38" y="T39"/>
              </a:cxn>
              <a:cxn ang="T110">
                <a:pos x="T40" y="T41"/>
              </a:cxn>
              <a:cxn ang="T111">
                <a:pos x="T42" y="T43"/>
              </a:cxn>
              <a:cxn ang="T112">
                <a:pos x="T44" y="T45"/>
              </a:cxn>
              <a:cxn ang="T113">
                <a:pos x="T46" y="T47"/>
              </a:cxn>
              <a:cxn ang="T114">
                <a:pos x="T48" y="T49"/>
              </a:cxn>
              <a:cxn ang="T115">
                <a:pos x="T50" y="T51"/>
              </a:cxn>
              <a:cxn ang="T116">
                <a:pos x="T52" y="T53"/>
              </a:cxn>
              <a:cxn ang="T117">
                <a:pos x="T54" y="T55"/>
              </a:cxn>
              <a:cxn ang="T118">
                <a:pos x="T56" y="T57"/>
              </a:cxn>
              <a:cxn ang="T119">
                <a:pos x="T58" y="T59"/>
              </a:cxn>
              <a:cxn ang="T120">
                <a:pos x="T60" y="T61"/>
              </a:cxn>
              <a:cxn ang="T121">
                <a:pos x="T62" y="T63"/>
              </a:cxn>
              <a:cxn ang="T122">
                <a:pos x="T64" y="T65"/>
              </a:cxn>
              <a:cxn ang="T123">
                <a:pos x="T66" y="T67"/>
              </a:cxn>
              <a:cxn ang="T124">
                <a:pos x="T68" y="T69"/>
              </a:cxn>
              <a:cxn ang="T125">
                <a:pos x="T70" y="T71"/>
              </a:cxn>
              <a:cxn ang="T126">
                <a:pos x="T72" y="T73"/>
              </a:cxn>
              <a:cxn ang="T127">
                <a:pos x="T74" y="T75"/>
              </a:cxn>
              <a:cxn ang="T128">
                <a:pos x="T76" y="T77"/>
              </a:cxn>
              <a:cxn ang="T129">
                <a:pos x="T78" y="T79"/>
              </a:cxn>
              <a:cxn ang="T130">
                <a:pos x="T80" y="T81"/>
              </a:cxn>
              <a:cxn ang="T131">
                <a:pos x="T82" y="T83"/>
              </a:cxn>
              <a:cxn ang="T132">
                <a:pos x="T84" y="T85"/>
              </a:cxn>
              <a:cxn ang="T133">
                <a:pos x="T86" y="T87"/>
              </a:cxn>
              <a:cxn ang="T134">
                <a:pos x="T88" y="T89"/>
              </a:cxn>
            </a:cxnLst>
            <a:rect l="T135" t="T136" r="T137" b="T138"/>
            <a:pathLst>
              <a:path w="339" h="823">
                <a:moveTo>
                  <a:pt x="293" y="51"/>
                </a:moveTo>
                <a:lnTo>
                  <a:pt x="307" y="53"/>
                </a:lnTo>
                <a:lnTo>
                  <a:pt x="320" y="60"/>
                </a:lnTo>
                <a:lnTo>
                  <a:pt x="329" y="70"/>
                </a:lnTo>
                <a:lnTo>
                  <a:pt x="336" y="82"/>
                </a:lnTo>
                <a:lnTo>
                  <a:pt x="339" y="94"/>
                </a:lnTo>
                <a:lnTo>
                  <a:pt x="339" y="106"/>
                </a:lnTo>
                <a:lnTo>
                  <a:pt x="335" y="117"/>
                </a:lnTo>
                <a:lnTo>
                  <a:pt x="326" y="125"/>
                </a:lnTo>
                <a:lnTo>
                  <a:pt x="325" y="131"/>
                </a:lnTo>
                <a:lnTo>
                  <a:pt x="324" y="147"/>
                </a:lnTo>
                <a:lnTo>
                  <a:pt x="324" y="171"/>
                </a:lnTo>
                <a:lnTo>
                  <a:pt x="329" y="201"/>
                </a:lnTo>
                <a:lnTo>
                  <a:pt x="324" y="223"/>
                </a:lnTo>
                <a:lnTo>
                  <a:pt x="315" y="241"/>
                </a:lnTo>
                <a:lnTo>
                  <a:pt x="302" y="259"/>
                </a:lnTo>
                <a:lnTo>
                  <a:pt x="289" y="276"/>
                </a:lnTo>
                <a:lnTo>
                  <a:pt x="275" y="294"/>
                </a:lnTo>
                <a:lnTo>
                  <a:pt x="262" y="311"/>
                </a:lnTo>
                <a:lnTo>
                  <a:pt x="251" y="329"/>
                </a:lnTo>
                <a:lnTo>
                  <a:pt x="244" y="349"/>
                </a:lnTo>
                <a:lnTo>
                  <a:pt x="238" y="354"/>
                </a:lnTo>
                <a:lnTo>
                  <a:pt x="234" y="358"/>
                </a:lnTo>
                <a:lnTo>
                  <a:pt x="228" y="359"/>
                </a:lnTo>
                <a:lnTo>
                  <a:pt x="223" y="359"/>
                </a:lnTo>
                <a:lnTo>
                  <a:pt x="218" y="359"/>
                </a:lnTo>
                <a:lnTo>
                  <a:pt x="212" y="357"/>
                </a:lnTo>
                <a:lnTo>
                  <a:pt x="206" y="355"/>
                </a:lnTo>
                <a:lnTo>
                  <a:pt x="200" y="353"/>
                </a:lnTo>
                <a:lnTo>
                  <a:pt x="195" y="342"/>
                </a:lnTo>
                <a:lnTo>
                  <a:pt x="183" y="372"/>
                </a:lnTo>
                <a:lnTo>
                  <a:pt x="180" y="402"/>
                </a:lnTo>
                <a:lnTo>
                  <a:pt x="178" y="435"/>
                </a:lnTo>
                <a:lnTo>
                  <a:pt x="172" y="468"/>
                </a:lnTo>
                <a:lnTo>
                  <a:pt x="161" y="509"/>
                </a:lnTo>
                <a:lnTo>
                  <a:pt x="153" y="550"/>
                </a:lnTo>
                <a:lnTo>
                  <a:pt x="147" y="593"/>
                </a:lnTo>
                <a:lnTo>
                  <a:pt x="139" y="635"/>
                </a:lnTo>
                <a:lnTo>
                  <a:pt x="129" y="676"/>
                </a:lnTo>
                <a:lnTo>
                  <a:pt x="117" y="716"/>
                </a:lnTo>
                <a:lnTo>
                  <a:pt x="101" y="755"/>
                </a:lnTo>
                <a:lnTo>
                  <a:pt x="80" y="792"/>
                </a:lnTo>
                <a:lnTo>
                  <a:pt x="88" y="792"/>
                </a:lnTo>
                <a:lnTo>
                  <a:pt x="97" y="791"/>
                </a:lnTo>
                <a:lnTo>
                  <a:pt x="105" y="787"/>
                </a:lnTo>
                <a:lnTo>
                  <a:pt x="114" y="784"/>
                </a:lnTo>
                <a:lnTo>
                  <a:pt x="123" y="779"/>
                </a:lnTo>
                <a:lnTo>
                  <a:pt x="131" y="775"/>
                </a:lnTo>
                <a:lnTo>
                  <a:pt x="140" y="770"/>
                </a:lnTo>
                <a:lnTo>
                  <a:pt x="148" y="766"/>
                </a:lnTo>
                <a:lnTo>
                  <a:pt x="151" y="774"/>
                </a:lnTo>
                <a:lnTo>
                  <a:pt x="148" y="781"/>
                </a:lnTo>
                <a:lnTo>
                  <a:pt x="143" y="787"/>
                </a:lnTo>
                <a:lnTo>
                  <a:pt x="141" y="795"/>
                </a:lnTo>
                <a:lnTo>
                  <a:pt x="135" y="801"/>
                </a:lnTo>
                <a:lnTo>
                  <a:pt x="128" y="806"/>
                </a:lnTo>
                <a:lnTo>
                  <a:pt x="121" y="811"/>
                </a:lnTo>
                <a:lnTo>
                  <a:pt x="114" y="816"/>
                </a:lnTo>
                <a:lnTo>
                  <a:pt x="106" y="821"/>
                </a:lnTo>
                <a:lnTo>
                  <a:pt x="100" y="823"/>
                </a:lnTo>
                <a:lnTo>
                  <a:pt x="92" y="823"/>
                </a:lnTo>
                <a:lnTo>
                  <a:pt x="85" y="822"/>
                </a:lnTo>
                <a:lnTo>
                  <a:pt x="78" y="813"/>
                </a:lnTo>
                <a:lnTo>
                  <a:pt x="69" y="811"/>
                </a:lnTo>
                <a:lnTo>
                  <a:pt x="61" y="816"/>
                </a:lnTo>
                <a:lnTo>
                  <a:pt x="53" y="822"/>
                </a:lnTo>
                <a:lnTo>
                  <a:pt x="46" y="822"/>
                </a:lnTo>
                <a:lnTo>
                  <a:pt x="39" y="822"/>
                </a:lnTo>
                <a:lnTo>
                  <a:pt x="31" y="822"/>
                </a:lnTo>
                <a:lnTo>
                  <a:pt x="23" y="821"/>
                </a:lnTo>
                <a:lnTo>
                  <a:pt x="15" y="819"/>
                </a:lnTo>
                <a:lnTo>
                  <a:pt x="8" y="817"/>
                </a:lnTo>
                <a:lnTo>
                  <a:pt x="3" y="813"/>
                </a:lnTo>
                <a:lnTo>
                  <a:pt x="0" y="806"/>
                </a:lnTo>
                <a:lnTo>
                  <a:pt x="21" y="798"/>
                </a:lnTo>
                <a:lnTo>
                  <a:pt x="35" y="785"/>
                </a:lnTo>
                <a:lnTo>
                  <a:pt x="48" y="769"/>
                </a:lnTo>
                <a:lnTo>
                  <a:pt x="57" y="751"/>
                </a:lnTo>
                <a:lnTo>
                  <a:pt x="65" y="731"/>
                </a:lnTo>
                <a:lnTo>
                  <a:pt x="73" y="711"/>
                </a:lnTo>
                <a:lnTo>
                  <a:pt x="81" y="691"/>
                </a:lnTo>
                <a:lnTo>
                  <a:pt x="92" y="674"/>
                </a:lnTo>
                <a:lnTo>
                  <a:pt x="100" y="618"/>
                </a:lnTo>
                <a:lnTo>
                  <a:pt x="111" y="563"/>
                </a:lnTo>
                <a:lnTo>
                  <a:pt x="123" y="508"/>
                </a:lnTo>
                <a:lnTo>
                  <a:pt x="134" y="453"/>
                </a:lnTo>
                <a:lnTo>
                  <a:pt x="142" y="398"/>
                </a:lnTo>
                <a:lnTo>
                  <a:pt x="148" y="341"/>
                </a:lnTo>
                <a:lnTo>
                  <a:pt x="148" y="283"/>
                </a:lnTo>
                <a:lnTo>
                  <a:pt x="141" y="225"/>
                </a:lnTo>
                <a:lnTo>
                  <a:pt x="152" y="221"/>
                </a:lnTo>
                <a:lnTo>
                  <a:pt x="160" y="223"/>
                </a:lnTo>
                <a:lnTo>
                  <a:pt x="166" y="227"/>
                </a:lnTo>
                <a:lnTo>
                  <a:pt x="171" y="235"/>
                </a:lnTo>
                <a:lnTo>
                  <a:pt x="173" y="244"/>
                </a:lnTo>
                <a:lnTo>
                  <a:pt x="176" y="255"/>
                </a:lnTo>
                <a:lnTo>
                  <a:pt x="179" y="264"/>
                </a:lnTo>
                <a:lnTo>
                  <a:pt x="183" y="271"/>
                </a:lnTo>
                <a:lnTo>
                  <a:pt x="190" y="337"/>
                </a:lnTo>
                <a:lnTo>
                  <a:pt x="195" y="337"/>
                </a:lnTo>
                <a:lnTo>
                  <a:pt x="198" y="335"/>
                </a:lnTo>
                <a:lnTo>
                  <a:pt x="202" y="333"/>
                </a:lnTo>
                <a:lnTo>
                  <a:pt x="204" y="330"/>
                </a:lnTo>
                <a:lnTo>
                  <a:pt x="198" y="322"/>
                </a:lnTo>
                <a:lnTo>
                  <a:pt x="198" y="313"/>
                </a:lnTo>
                <a:lnTo>
                  <a:pt x="203" y="304"/>
                </a:lnTo>
                <a:lnTo>
                  <a:pt x="207" y="297"/>
                </a:lnTo>
                <a:lnTo>
                  <a:pt x="229" y="278"/>
                </a:lnTo>
                <a:lnTo>
                  <a:pt x="245" y="254"/>
                </a:lnTo>
                <a:lnTo>
                  <a:pt x="254" y="227"/>
                </a:lnTo>
                <a:lnTo>
                  <a:pt x="260" y="199"/>
                </a:lnTo>
                <a:lnTo>
                  <a:pt x="260" y="169"/>
                </a:lnTo>
                <a:lnTo>
                  <a:pt x="259" y="139"/>
                </a:lnTo>
                <a:lnTo>
                  <a:pt x="254" y="110"/>
                </a:lnTo>
                <a:lnTo>
                  <a:pt x="250" y="83"/>
                </a:lnTo>
                <a:lnTo>
                  <a:pt x="235" y="71"/>
                </a:lnTo>
                <a:lnTo>
                  <a:pt x="220" y="61"/>
                </a:lnTo>
                <a:lnTo>
                  <a:pt x="204" y="52"/>
                </a:lnTo>
                <a:lnTo>
                  <a:pt x="187" y="45"/>
                </a:lnTo>
                <a:lnTo>
                  <a:pt x="170" y="39"/>
                </a:lnTo>
                <a:lnTo>
                  <a:pt x="152" y="35"/>
                </a:lnTo>
                <a:lnTo>
                  <a:pt x="134" y="34"/>
                </a:lnTo>
                <a:lnTo>
                  <a:pt x="116" y="34"/>
                </a:lnTo>
                <a:lnTo>
                  <a:pt x="108" y="31"/>
                </a:lnTo>
                <a:lnTo>
                  <a:pt x="100" y="27"/>
                </a:lnTo>
                <a:lnTo>
                  <a:pt x="94" y="21"/>
                </a:lnTo>
                <a:lnTo>
                  <a:pt x="96" y="11"/>
                </a:lnTo>
                <a:lnTo>
                  <a:pt x="111" y="5"/>
                </a:lnTo>
                <a:lnTo>
                  <a:pt x="126" y="1"/>
                </a:lnTo>
                <a:lnTo>
                  <a:pt x="143" y="0"/>
                </a:lnTo>
                <a:lnTo>
                  <a:pt x="159" y="1"/>
                </a:lnTo>
                <a:lnTo>
                  <a:pt x="176" y="4"/>
                </a:lnTo>
                <a:lnTo>
                  <a:pt x="194" y="6"/>
                </a:lnTo>
                <a:lnTo>
                  <a:pt x="211" y="7"/>
                </a:lnTo>
                <a:lnTo>
                  <a:pt x="228" y="8"/>
                </a:lnTo>
                <a:lnTo>
                  <a:pt x="293" y="51"/>
                </a:lnTo>
                <a:close/>
              </a:path>
            </a:pathLst>
          </a:custGeom>
          <a:solidFill>
            <a:srgbClr val="000000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95" name="Freeform 51"/>
          <p:cNvSpPr>
            <a:spLocks/>
          </p:cNvSpPr>
          <p:nvPr/>
        </p:nvSpPr>
        <p:spPr bwMode="auto">
          <a:xfrm>
            <a:off x="8710613" y="893763"/>
            <a:ext cx="71437" cy="107950"/>
          </a:xfrm>
          <a:custGeom>
            <a:avLst/>
            <a:gdLst>
              <a:gd name="T0" fmla="*/ 19050 w 135"/>
              <a:gd name="T1" fmla="*/ 74980 h 203"/>
              <a:gd name="T2" fmla="*/ 20108 w 135"/>
              <a:gd name="T3" fmla="*/ 83488 h 203"/>
              <a:gd name="T4" fmla="*/ 22225 w 135"/>
              <a:gd name="T5" fmla="*/ 91997 h 203"/>
              <a:gd name="T6" fmla="*/ 22754 w 135"/>
              <a:gd name="T7" fmla="*/ 100505 h 203"/>
              <a:gd name="T8" fmla="*/ 20108 w 135"/>
              <a:gd name="T9" fmla="*/ 107950 h 203"/>
              <a:gd name="T10" fmla="*/ 14817 w 135"/>
              <a:gd name="T11" fmla="*/ 105823 h 203"/>
              <a:gd name="T12" fmla="*/ 9525 w 135"/>
              <a:gd name="T13" fmla="*/ 103696 h 203"/>
              <a:gd name="T14" fmla="*/ 5821 w 135"/>
              <a:gd name="T15" fmla="*/ 99973 h 203"/>
              <a:gd name="T16" fmla="*/ 3175 w 135"/>
              <a:gd name="T17" fmla="*/ 93592 h 203"/>
              <a:gd name="T18" fmla="*/ 0 w 135"/>
              <a:gd name="T19" fmla="*/ 78702 h 203"/>
              <a:gd name="T20" fmla="*/ 0 w 135"/>
              <a:gd name="T21" fmla="*/ 62749 h 203"/>
              <a:gd name="T22" fmla="*/ 2646 w 135"/>
              <a:gd name="T23" fmla="*/ 47328 h 203"/>
              <a:gd name="T24" fmla="*/ 7937 w 135"/>
              <a:gd name="T25" fmla="*/ 32970 h 203"/>
              <a:gd name="T26" fmla="*/ 14287 w 135"/>
              <a:gd name="T27" fmla="*/ 25525 h 203"/>
              <a:gd name="T28" fmla="*/ 21696 w 135"/>
              <a:gd name="T29" fmla="*/ 19676 h 203"/>
              <a:gd name="T30" fmla="*/ 28575 w 135"/>
              <a:gd name="T31" fmla="*/ 15421 h 203"/>
              <a:gd name="T32" fmla="*/ 37041 w 135"/>
              <a:gd name="T33" fmla="*/ 11167 h 203"/>
              <a:gd name="T34" fmla="*/ 44979 w 135"/>
              <a:gd name="T35" fmla="*/ 7977 h 203"/>
              <a:gd name="T36" fmla="*/ 53975 w 135"/>
              <a:gd name="T37" fmla="*/ 5318 h 203"/>
              <a:gd name="T38" fmla="*/ 62441 w 135"/>
              <a:gd name="T39" fmla="*/ 2127 h 203"/>
              <a:gd name="T40" fmla="*/ 71437 w 135"/>
              <a:gd name="T41" fmla="*/ 0 h 203"/>
              <a:gd name="T42" fmla="*/ 67733 w 135"/>
              <a:gd name="T43" fmla="*/ 9572 h 203"/>
              <a:gd name="T44" fmla="*/ 59795 w 135"/>
              <a:gd name="T45" fmla="*/ 18080 h 203"/>
              <a:gd name="T46" fmla="*/ 49741 w 135"/>
              <a:gd name="T47" fmla="*/ 24993 h 203"/>
              <a:gd name="T48" fmla="*/ 39158 w 135"/>
              <a:gd name="T49" fmla="*/ 32438 h 203"/>
              <a:gd name="T50" fmla="*/ 29104 w 135"/>
              <a:gd name="T51" fmla="*/ 39351 h 203"/>
              <a:gd name="T52" fmla="*/ 21696 w 135"/>
              <a:gd name="T53" fmla="*/ 48923 h 203"/>
              <a:gd name="T54" fmla="*/ 17992 w 135"/>
              <a:gd name="T55" fmla="*/ 60090 h 203"/>
              <a:gd name="T56" fmla="*/ 19050 w 135"/>
              <a:gd name="T57" fmla="*/ 74980 h 203"/>
              <a:gd name="T58" fmla="*/ 0 60000 65536"/>
              <a:gd name="T59" fmla="*/ 0 60000 65536"/>
              <a:gd name="T60" fmla="*/ 0 60000 65536"/>
              <a:gd name="T61" fmla="*/ 0 60000 65536"/>
              <a:gd name="T62" fmla="*/ 0 60000 65536"/>
              <a:gd name="T63" fmla="*/ 0 60000 65536"/>
              <a:gd name="T64" fmla="*/ 0 60000 65536"/>
              <a:gd name="T65" fmla="*/ 0 60000 65536"/>
              <a:gd name="T66" fmla="*/ 0 60000 65536"/>
              <a:gd name="T67" fmla="*/ 0 60000 65536"/>
              <a:gd name="T68" fmla="*/ 0 60000 65536"/>
              <a:gd name="T69" fmla="*/ 0 60000 65536"/>
              <a:gd name="T70" fmla="*/ 0 60000 65536"/>
              <a:gd name="T71" fmla="*/ 0 60000 65536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  <a:gd name="T87" fmla="*/ 0 w 135"/>
              <a:gd name="T88" fmla="*/ 0 h 203"/>
              <a:gd name="T89" fmla="*/ 135 w 135"/>
              <a:gd name="T90" fmla="*/ 203 h 203"/>
            </a:gdLst>
            <a:ahLst/>
            <a:cxnLst>
              <a:cxn ang="T58">
                <a:pos x="T0" y="T1"/>
              </a:cxn>
              <a:cxn ang="T59">
                <a:pos x="T2" y="T3"/>
              </a:cxn>
              <a:cxn ang="T60">
                <a:pos x="T4" y="T5"/>
              </a:cxn>
              <a:cxn ang="T61">
                <a:pos x="T6" y="T7"/>
              </a:cxn>
              <a:cxn ang="T62">
                <a:pos x="T8" y="T9"/>
              </a:cxn>
              <a:cxn ang="T63">
                <a:pos x="T10" y="T11"/>
              </a:cxn>
              <a:cxn ang="T64">
                <a:pos x="T12" y="T13"/>
              </a:cxn>
              <a:cxn ang="T65">
                <a:pos x="T14" y="T15"/>
              </a:cxn>
              <a:cxn ang="T66">
                <a:pos x="T16" y="T17"/>
              </a:cxn>
              <a:cxn ang="T67">
                <a:pos x="T18" y="T19"/>
              </a:cxn>
              <a:cxn ang="T68">
                <a:pos x="T20" y="T21"/>
              </a:cxn>
              <a:cxn ang="T69">
                <a:pos x="T22" y="T23"/>
              </a:cxn>
              <a:cxn ang="T70">
                <a:pos x="T24" y="T25"/>
              </a:cxn>
              <a:cxn ang="T71">
                <a:pos x="T26" y="T27"/>
              </a:cxn>
              <a:cxn ang="T72">
                <a:pos x="T28" y="T29"/>
              </a:cxn>
              <a:cxn ang="T73">
                <a:pos x="T30" y="T31"/>
              </a:cxn>
              <a:cxn ang="T74">
                <a:pos x="T32" y="T33"/>
              </a:cxn>
              <a:cxn ang="T75">
                <a:pos x="T34" y="T35"/>
              </a:cxn>
              <a:cxn ang="T76">
                <a:pos x="T36" y="T37"/>
              </a:cxn>
              <a:cxn ang="T77">
                <a:pos x="T38" y="T39"/>
              </a:cxn>
              <a:cxn ang="T78">
                <a:pos x="T40" y="T41"/>
              </a:cxn>
              <a:cxn ang="T79">
                <a:pos x="T42" y="T43"/>
              </a:cxn>
              <a:cxn ang="T80">
                <a:pos x="T44" y="T45"/>
              </a:cxn>
              <a:cxn ang="T81">
                <a:pos x="T46" y="T47"/>
              </a:cxn>
              <a:cxn ang="T82">
                <a:pos x="T48" y="T49"/>
              </a:cxn>
              <a:cxn ang="T83">
                <a:pos x="T50" y="T51"/>
              </a:cxn>
              <a:cxn ang="T84">
                <a:pos x="T52" y="T53"/>
              </a:cxn>
              <a:cxn ang="T85">
                <a:pos x="T54" y="T55"/>
              </a:cxn>
              <a:cxn ang="T86">
                <a:pos x="T56" y="T57"/>
              </a:cxn>
            </a:cxnLst>
            <a:rect l="T87" t="T88" r="T89" b="T90"/>
            <a:pathLst>
              <a:path w="135" h="203">
                <a:moveTo>
                  <a:pt x="36" y="141"/>
                </a:moveTo>
                <a:lnTo>
                  <a:pt x="38" y="157"/>
                </a:lnTo>
                <a:lnTo>
                  <a:pt x="42" y="173"/>
                </a:lnTo>
                <a:lnTo>
                  <a:pt x="43" y="189"/>
                </a:lnTo>
                <a:lnTo>
                  <a:pt x="38" y="203"/>
                </a:lnTo>
                <a:lnTo>
                  <a:pt x="28" y="199"/>
                </a:lnTo>
                <a:lnTo>
                  <a:pt x="18" y="195"/>
                </a:lnTo>
                <a:lnTo>
                  <a:pt x="11" y="188"/>
                </a:lnTo>
                <a:lnTo>
                  <a:pt x="6" y="176"/>
                </a:lnTo>
                <a:lnTo>
                  <a:pt x="0" y="148"/>
                </a:lnTo>
                <a:lnTo>
                  <a:pt x="0" y="118"/>
                </a:lnTo>
                <a:lnTo>
                  <a:pt x="5" y="89"/>
                </a:lnTo>
                <a:lnTo>
                  <a:pt x="15" y="62"/>
                </a:lnTo>
                <a:lnTo>
                  <a:pt x="27" y="48"/>
                </a:lnTo>
                <a:lnTo>
                  <a:pt x="41" y="37"/>
                </a:lnTo>
                <a:lnTo>
                  <a:pt x="54" y="29"/>
                </a:lnTo>
                <a:lnTo>
                  <a:pt x="70" y="21"/>
                </a:lnTo>
                <a:lnTo>
                  <a:pt x="85" y="15"/>
                </a:lnTo>
                <a:lnTo>
                  <a:pt x="102" y="10"/>
                </a:lnTo>
                <a:lnTo>
                  <a:pt x="118" y="4"/>
                </a:lnTo>
                <a:lnTo>
                  <a:pt x="135" y="0"/>
                </a:lnTo>
                <a:lnTo>
                  <a:pt x="128" y="18"/>
                </a:lnTo>
                <a:lnTo>
                  <a:pt x="113" y="34"/>
                </a:lnTo>
                <a:lnTo>
                  <a:pt x="94" y="47"/>
                </a:lnTo>
                <a:lnTo>
                  <a:pt x="74" y="61"/>
                </a:lnTo>
                <a:lnTo>
                  <a:pt x="55" y="74"/>
                </a:lnTo>
                <a:lnTo>
                  <a:pt x="41" y="92"/>
                </a:lnTo>
                <a:lnTo>
                  <a:pt x="34" y="113"/>
                </a:lnTo>
                <a:lnTo>
                  <a:pt x="36" y="141"/>
                </a:lnTo>
                <a:close/>
              </a:path>
            </a:pathLst>
          </a:custGeom>
          <a:solidFill>
            <a:srgbClr val="000000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96" name="Freeform 52"/>
          <p:cNvSpPr>
            <a:spLocks/>
          </p:cNvSpPr>
          <p:nvPr/>
        </p:nvSpPr>
        <p:spPr bwMode="auto">
          <a:xfrm>
            <a:off x="7807325" y="912813"/>
            <a:ext cx="369888" cy="173037"/>
          </a:xfrm>
          <a:custGeom>
            <a:avLst/>
            <a:gdLst>
              <a:gd name="T0" fmla="*/ 332793 w 698"/>
              <a:gd name="T1" fmla="*/ 131487 h 329"/>
              <a:gd name="T2" fmla="*/ 335973 w 698"/>
              <a:gd name="T3" fmla="*/ 132013 h 329"/>
              <a:gd name="T4" fmla="*/ 338092 w 698"/>
              <a:gd name="T5" fmla="*/ 132539 h 329"/>
              <a:gd name="T6" fmla="*/ 341272 w 698"/>
              <a:gd name="T7" fmla="*/ 133591 h 329"/>
              <a:gd name="T8" fmla="*/ 344452 w 698"/>
              <a:gd name="T9" fmla="*/ 134117 h 329"/>
              <a:gd name="T10" fmla="*/ 346571 w 698"/>
              <a:gd name="T11" fmla="*/ 135169 h 329"/>
              <a:gd name="T12" fmla="*/ 349751 w 698"/>
              <a:gd name="T13" fmla="*/ 135695 h 329"/>
              <a:gd name="T14" fmla="*/ 352400 w 698"/>
              <a:gd name="T15" fmla="*/ 136221 h 329"/>
              <a:gd name="T16" fmla="*/ 355050 w 698"/>
              <a:gd name="T17" fmla="*/ 136747 h 329"/>
              <a:gd name="T18" fmla="*/ 358230 w 698"/>
              <a:gd name="T19" fmla="*/ 132539 h 329"/>
              <a:gd name="T20" fmla="*/ 359819 w 698"/>
              <a:gd name="T21" fmla="*/ 127279 h 329"/>
              <a:gd name="T22" fmla="*/ 361939 w 698"/>
              <a:gd name="T23" fmla="*/ 123072 h 329"/>
              <a:gd name="T24" fmla="*/ 367238 w 698"/>
              <a:gd name="T25" fmla="*/ 122546 h 329"/>
              <a:gd name="T26" fmla="*/ 366708 w 698"/>
              <a:gd name="T27" fmla="*/ 134643 h 329"/>
              <a:gd name="T28" fmla="*/ 369358 w 698"/>
              <a:gd name="T29" fmla="*/ 145688 h 329"/>
              <a:gd name="T30" fmla="*/ 369888 w 698"/>
              <a:gd name="T31" fmla="*/ 155155 h 329"/>
              <a:gd name="T32" fmla="*/ 362469 w 698"/>
              <a:gd name="T33" fmla="*/ 164622 h 329"/>
              <a:gd name="T34" fmla="*/ 364059 w 698"/>
              <a:gd name="T35" fmla="*/ 165674 h 329"/>
              <a:gd name="T36" fmla="*/ 360879 w 698"/>
              <a:gd name="T37" fmla="*/ 167778 h 329"/>
              <a:gd name="T38" fmla="*/ 356640 w 698"/>
              <a:gd name="T39" fmla="*/ 169355 h 329"/>
              <a:gd name="T40" fmla="*/ 352930 w 698"/>
              <a:gd name="T41" fmla="*/ 171459 h 329"/>
              <a:gd name="T42" fmla="*/ 348691 w 698"/>
              <a:gd name="T43" fmla="*/ 172511 h 329"/>
              <a:gd name="T44" fmla="*/ 343922 w 698"/>
              <a:gd name="T45" fmla="*/ 173037 h 329"/>
              <a:gd name="T46" fmla="*/ 339682 w 698"/>
              <a:gd name="T47" fmla="*/ 172511 h 329"/>
              <a:gd name="T48" fmla="*/ 335443 w 698"/>
              <a:gd name="T49" fmla="*/ 171985 h 329"/>
              <a:gd name="T50" fmla="*/ 331203 w 698"/>
              <a:gd name="T51" fmla="*/ 169355 h 329"/>
              <a:gd name="T52" fmla="*/ 311066 w 698"/>
              <a:gd name="T53" fmla="*/ 160414 h 329"/>
              <a:gd name="T54" fmla="*/ 290399 w 698"/>
              <a:gd name="T55" fmla="*/ 151999 h 329"/>
              <a:gd name="T56" fmla="*/ 269732 w 698"/>
              <a:gd name="T57" fmla="*/ 143058 h 329"/>
              <a:gd name="T58" fmla="*/ 249595 w 698"/>
              <a:gd name="T59" fmla="*/ 134643 h 329"/>
              <a:gd name="T60" fmla="*/ 228928 w 698"/>
              <a:gd name="T61" fmla="*/ 125702 h 329"/>
              <a:gd name="T62" fmla="*/ 208791 w 698"/>
              <a:gd name="T63" fmla="*/ 117286 h 329"/>
              <a:gd name="T64" fmla="*/ 188124 w 698"/>
              <a:gd name="T65" fmla="*/ 108871 h 329"/>
              <a:gd name="T66" fmla="*/ 168516 w 698"/>
              <a:gd name="T67" fmla="*/ 99404 h 329"/>
              <a:gd name="T68" fmla="*/ 147849 w 698"/>
              <a:gd name="T69" fmla="*/ 90463 h 329"/>
              <a:gd name="T70" fmla="*/ 127712 w 698"/>
              <a:gd name="T71" fmla="*/ 81522 h 329"/>
              <a:gd name="T72" fmla="*/ 107575 w 698"/>
              <a:gd name="T73" fmla="*/ 72581 h 329"/>
              <a:gd name="T74" fmla="*/ 87438 w 698"/>
              <a:gd name="T75" fmla="*/ 63114 h 329"/>
              <a:gd name="T76" fmla="*/ 67301 w 698"/>
              <a:gd name="T77" fmla="*/ 53121 h 329"/>
              <a:gd name="T78" fmla="*/ 47163 w 698"/>
              <a:gd name="T79" fmla="*/ 43128 h 329"/>
              <a:gd name="T80" fmla="*/ 28086 w 698"/>
              <a:gd name="T81" fmla="*/ 32083 h 329"/>
              <a:gd name="T82" fmla="*/ 8479 w 698"/>
              <a:gd name="T83" fmla="*/ 21564 h 329"/>
              <a:gd name="T84" fmla="*/ 6889 w 698"/>
              <a:gd name="T85" fmla="*/ 18408 h 329"/>
              <a:gd name="T86" fmla="*/ 4769 w 698"/>
              <a:gd name="T87" fmla="*/ 14727 h 329"/>
              <a:gd name="T88" fmla="*/ 2650 w 698"/>
              <a:gd name="T89" fmla="*/ 11571 h 329"/>
              <a:gd name="T90" fmla="*/ 0 w 698"/>
              <a:gd name="T91" fmla="*/ 9467 h 329"/>
              <a:gd name="T92" fmla="*/ 3709 w 698"/>
              <a:gd name="T93" fmla="*/ 0 h 329"/>
              <a:gd name="T94" fmla="*/ 24377 w 698"/>
              <a:gd name="T95" fmla="*/ 7889 h 329"/>
              <a:gd name="T96" fmla="*/ 45044 w 698"/>
              <a:gd name="T97" fmla="*/ 16304 h 329"/>
              <a:gd name="T98" fmla="*/ 65711 w 698"/>
              <a:gd name="T99" fmla="*/ 24194 h 329"/>
              <a:gd name="T100" fmla="*/ 86908 w 698"/>
              <a:gd name="T101" fmla="*/ 31557 h 329"/>
              <a:gd name="T102" fmla="*/ 107575 w 698"/>
              <a:gd name="T103" fmla="*/ 39446 h 329"/>
              <a:gd name="T104" fmla="*/ 128242 w 698"/>
              <a:gd name="T105" fmla="*/ 46809 h 329"/>
              <a:gd name="T106" fmla="*/ 148909 w 698"/>
              <a:gd name="T107" fmla="*/ 54699 h 329"/>
              <a:gd name="T108" fmla="*/ 170106 w 698"/>
              <a:gd name="T109" fmla="*/ 62062 h 329"/>
              <a:gd name="T110" fmla="*/ 190773 w 698"/>
              <a:gd name="T111" fmla="*/ 69951 h 329"/>
              <a:gd name="T112" fmla="*/ 211440 w 698"/>
              <a:gd name="T113" fmla="*/ 77840 h 329"/>
              <a:gd name="T114" fmla="*/ 232107 w 698"/>
              <a:gd name="T115" fmla="*/ 85730 h 329"/>
              <a:gd name="T116" fmla="*/ 252245 w 698"/>
              <a:gd name="T117" fmla="*/ 94145 h 329"/>
              <a:gd name="T118" fmla="*/ 272912 w 698"/>
              <a:gd name="T119" fmla="*/ 103086 h 329"/>
              <a:gd name="T120" fmla="*/ 292519 w 698"/>
              <a:gd name="T121" fmla="*/ 112553 h 329"/>
              <a:gd name="T122" fmla="*/ 312656 w 698"/>
              <a:gd name="T123" fmla="*/ 122020 h 329"/>
              <a:gd name="T124" fmla="*/ 332793 w 698"/>
              <a:gd name="T125" fmla="*/ 131487 h 329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  <a:gd name="T141" fmla="*/ 0 60000 65536"/>
              <a:gd name="T142" fmla="*/ 0 60000 65536"/>
              <a:gd name="T143" fmla="*/ 0 60000 65536"/>
              <a:gd name="T144" fmla="*/ 0 60000 65536"/>
              <a:gd name="T145" fmla="*/ 0 60000 65536"/>
              <a:gd name="T146" fmla="*/ 0 60000 65536"/>
              <a:gd name="T147" fmla="*/ 0 60000 65536"/>
              <a:gd name="T148" fmla="*/ 0 60000 65536"/>
              <a:gd name="T149" fmla="*/ 0 60000 65536"/>
              <a:gd name="T150" fmla="*/ 0 60000 65536"/>
              <a:gd name="T151" fmla="*/ 0 60000 65536"/>
              <a:gd name="T152" fmla="*/ 0 60000 65536"/>
              <a:gd name="T153" fmla="*/ 0 60000 65536"/>
              <a:gd name="T154" fmla="*/ 0 60000 65536"/>
              <a:gd name="T155" fmla="*/ 0 60000 65536"/>
              <a:gd name="T156" fmla="*/ 0 60000 65536"/>
              <a:gd name="T157" fmla="*/ 0 60000 65536"/>
              <a:gd name="T158" fmla="*/ 0 60000 65536"/>
              <a:gd name="T159" fmla="*/ 0 60000 65536"/>
              <a:gd name="T160" fmla="*/ 0 60000 65536"/>
              <a:gd name="T161" fmla="*/ 0 60000 65536"/>
              <a:gd name="T162" fmla="*/ 0 60000 65536"/>
              <a:gd name="T163" fmla="*/ 0 60000 65536"/>
              <a:gd name="T164" fmla="*/ 0 60000 65536"/>
              <a:gd name="T165" fmla="*/ 0 60000 65536"/>
              <a:gd name="T166" fmla="*/ 0 60000 65536"/>
              <a:gd name="T167" fmla="*/ 0 60000 65536"/>
              <a:gd name="T168" fmla="*/ 0 60000 65536"/>
              <a:gd name="T169" fmla="*/ 0 60000 65536"/>
              <a:gd name="T170" fmla="*/ 0 60000 65536"/>
              <a:gd name="T171" fmla="*/ 0 60000 65536"/>
              <a:gd name="T172" fmla="*/ 0 60000 65536"/>
              <a:gd name="T173" fmla="*/ 0 60000 65536"/>
              <a:gd name="T174" fmla="*/ 0 60000 65536"/>
              <a:gd name="T175" fmla="*/ 0 60000 65536"/>
              <a:gd name="T176" fmla="*/ 0 60000 65536"/>
              <a:gd name="T177" fmla="*/ 0 60000 65536"/>
              <a:gd name="T178" fmla="*/ 0 60000 65536"/>
              <a:gd name="T179" fmla="*/ 0 60000 65536"/>
              <a:gd name="T180" fmla="*/ 0 60000 65536"/>
              <a:gd name="T181" fmla="*/ 0 60000 65536"/>
              <a:gd name="T182" fmla="*/ 0 60000 65536"/>
              <a:gd name="T183" fmla="*/ 0 60000 65536"/>
              <a:gd name="T184" fmla="*/ 0 60000 65536"/>
              <a:gd name="T185" fmla="*/ 0 60000 65536"/>
              <a:gd name="T186" fmla="*/ 0 60000 65536"/>
              <a:gd name="T187" fmla="*/ 0 60000 65536"/>
              <a:gd name="T188" fmla="*/ 0 60000 65536"/>
              <a:gd name="T189" fmla="*/ 0 w 698"/>
              <a:gd name="T190" fmla="*/ 0 h 329"/>
              <a:gd name="T191" fmla="*/ 698 w 698"/>
              <a:gd name="T192" fmla="*/ 329 h 329"/>
            </a:gdLst>
            <a:ahLst/>
            <a:cxnLst>
              <a:cxn ang="T126">
                <a:pos x="T0" y="T1"/>
              </a:cxn>
              <a:cxn ang="T127">
                <a:pos x="T2" y="T3"/>
              </a:cxn>
              <a:cxn ang="T128">
                <a:pos x="T4" y="T5"/>
              </a:cxn>
              <a:cxn ang="T129">
                <a:pos x="T6" y="T7"/>
              </a:cxn>
              <a:cxn ang="T130">
                <a:pos x="T8" y="T9"/>
              </a:cxn>
              <a:cxn ang="T131">
                <a:pos x="T10" y="T11"/>
              </a:cxn>
              <a:cxn ang="T132">
                <a:pos x="T12" y="T13"/>
              </a:cxn>
              <a:cxn ang="T133">
                <a:pos x="T14" y="T15"/>
              </a:cxn>
              <a:cxn ang="T134">
                <a:pos x="T16" y="T17"/>
              </a:cxn>
              <a:cxn ang="T135">
                <a:pos x="T18" y="T19"/>
              </a:cxn>
              <a:cxn ang="T136">
                <a:pos x="T20" y="T21"/>
              </a:cxn>
              <a:cxn ang="T137">
                <a:pos x="T22" y="T23"/>
              </a:cxn>
              <a:cxn ang="T138">
                <a:pos x="T24" y="T25"/>
              </a:cxn>
              <a:cxn ang="T139">
                <a:pos x="T26" y="T27"/>
              </a:cxn>
              <a:cxn ang="T140">
                <a:pos x="T28" y="T29"/>
              </a:cxn>
              <a:cxn ang="T141">
                <a:pos x="T30" y="T31"/>
              </a:cxn>
              <a:cxn ang="T142">
                <a:pos x="T32" y="T33"/>
              </a:cxn>
              <a:cxn ang="T143">
                <a:pos x="T34" y="T35"/>
              </a:cxn>
              <a:cxn ang="T144">
                <a:pos x="T36" y="T37"/>
              </a:cxn>
              <a:cxn ang="T145">
                <a:pos x="T38" y="T39"/>
              </a:cxn>
              <a:cxn ang="T146">
                <a:pos x="T40" y="T41"/>
              </a:cxn>
              <a:cxn ang="T147">
                <a:pos x="T42" y="T43"/>
              </a:cxn>
              <a:cxn ang="T148">
                <a:pos x="T44" y="T45"/>
              </a:cxn>
              <a:cxn ang="T149">
                <a:pos x="T46" y="T47"/>
              </a:cxn>
              <a:cxn ang="T150">
                <a:pos x="T48" y="T49"/>
              </a:cxn>
              <a:cxn ang="T151">
                <a:pos x="T50" y="T51"/>
              </a:cxn>
              <a:cxn ang="T152">
                <a:pos x="T52" y="T53"/>
              </a:cxn>
              <a:cxn ang="T153">
                <a:pos x="T54" y="T55"/>
              </a:cxn>
              <a:cxn ang="T154">
                <a:pos x="T56" y="T57"/>
              </a:cxn>
              <a:cxn ang="T155">
                <a:pos x="T58" y="T59"/>
              </a:cxn>
              <a:cxn ang="T156">
                <a:pos x="T60" y="T61"/>
              </a:cxn>
              <a:cxn ang="T157">
                <a:pos x="T62" y="T63"/>
              </a:cxn>
              <a:cxn ang="T158">
                <a:pos x="T64" y="T65"/>
              </a:cxn>
              <a:cxn ang="T159">
                <a:pos x="T66" y="T67"/>
              </a:cxn>
              <a:cxn ang="T160">
                <a:pos x="T68" y="T69"/>
              </a:cxn>
              <a:cxn ang="T161">
                <a:pos x="T70" y="T71"/>
              </a:cxn>
              <a:cxn ang="T162">
                <a:pos x="T72" y="T73"/>
              </a:cxn>
              <a:cxn ang="T163">
                <a:pos x="T74" y="T75"/>
              </a:cxn>
              <a:cxn ang="T164">
                <a:pos x="T76" y="T77"/>
              </a:cxn>
              <a:cxn ang="T165">
                <a:pos x="T78" y="T79"/>
              </a:cxn>
              <a:cxn ang="T166">
                <a:pos x="T80" y="T81"/>
              </a:cxn>
              <a:cxn ang="T167">
                <a:pos x="T82" y="T83"/>
              </a:cxn>
              <a:cxn ang="T168">
                <a:pos x="T84" y="T85"/>
              </a:cxn>
              <a:cxn ang="T169">
                <a:pos x="T86" y="T87"/>
              </a:cxn>
              <a:cxn ang="T170">
                <a:pos x="T88" y="T89"/>
              </a:cxn>
              <a:cxn ang="T171">
                <a:pos x="T90" y="T91"/>
              </a:cxn>
              <a:cxn ang="T172">
                <a:pos x="T92" y="T93"/>
              </a:cxn>
              <a:cxn ang="T173">
                <a:pos x="T94" y="T95"/>
              </a:cxn>
              <a:cxn ang="T174">
                <a:pos x="T96" y="T97"/>
              </a:cxn>
              <a:cxn ang="T175">
                <a:pos x="T98" y="T99"/>
              </a:cxn>
              <a:cxn ang="T176">
                <a:pos x="T100" y="T101"/>
              </a:cxn>
              <a:cxn ang="T177">
                <a:pos x="T102" y="T103"/>
              </a:cxn>
              <a:cxn ang="T178">
                <a:pos x="T104" y="T105"/>
              </a:cxn>
              <a:cxn ang="T179">
                <a:pos x="T106" y="T107"/>
              </a:cxn>
              <a:cxn ang="T180">
                <a:pos x="T108" y="T109"/>
              </a:cxn>
              <a:cxn ang="T181">
                <a:pos x="T110" y="T111"/>
              </a:cxn>
              <a:cxn ang="T182">
                <a:pos x="T112" y="T113"/>
              </a:cxn>
              <a:cxn ang="T183">
                <a:pos x="T114" y="T115"/>
              </a:cxn>
              <a:cxn ang="T184">
                <a:pos x="T116" y="T117"/>
              </a:cxn>
              <a:cxn ang="T185">
                <a:pos x="T118" y="T119"/>
              </a:cxn>
              <a:cxn ang="T186">
                <a:pos x="T120" y="T121"/>
              </a:cxn>
              <a:cxn ang="T187">
                <a:pos x="T122" y="T123"/>
              </a:cxn>
              <a:cxn ang="T188">
                <a:pos x="T124" y="T125"/>
              </a:cxn>
            </a:cxnLst>
            <a:rect l="T189" t="T190" r="T191" b="T192"/>
            <a:pathLst>
              <a:path w="698" h="329">
                <a:moveTo>
                  <a:pt x="628" y="250"/>
                </a:moveTo>
                <a:lnTo>
                  <a:pt x="634" y="251"/>
                </a:lnTo>
                <a:lnTo>
                  <a:pt x="638" y="252"/>
                </a:lnTo>
                <a:lnTo>
                  <a:pt x="644" y="254"/>
                </a:lnTo>
                <a:lnTo>
                  <a:pt x="650" y="255"/>
                </a:lnTo>
                <a:lnTo>
                  <a:pt x="654" y="257"/>
                </a:lnTo>
                <a:lnTo>
                  <a:pt x="660" y="258"/>
                </a:lnTo>
                <a:lnTo>
                  <a:pt x="665" y="259"/>
                </a:lnTo>
                <a:lnTo>
                  <a:pt x="670" y="260"/>
                </a:lnTo>
                <a:lnTo>
                  <a:pt x="676" y="252"/>
                </a:lnTo>
                <a:lnTo>
                  <a:pt x="679" y="242"/>
                </a:lnTo>
                <a:lnTo>
                  <a:pt x="683" y="234"/>
                </a:lnTo>
                <a:lnTo>
                  <a:pt x="693" y="233"/>
                </a:lnTo>
                <a:lnTo>
                  <a:pt x="692" y="256"/>
                </a:lnTo>
                <a:lnTo>
                  <a:pt x="697" y="277"/>
                </a:lnTo>
                <a:lnTo>
                  <a:pt x="698" y="295"/>
                </a:lnTo>
                <a:lnTo>
                  <a:pt x="684" y="313"/>
                </a:lnTo>
                <a:lnTo>
                  <a:pt x="687" y="315"/>
                </a:lnTo>
                <a:lnTo>
                  <a:pt x="681" y="319"/>
                </a:lnTo>
                <a:lnTo>
                  <a:pt x="673" y="322"/>
                </a:lnTo>
                <a:lnTo>
                  <a:pt x="666" y="326"/>
                </a:lnTo>
                <a:lnTo>
                  <a:pt x="658" y="328"/>
                </a:lnTo>
                <a:lnTo>
                  <a:pt x="649" y="329"/>
                </a:lnTo>
                <a:lnTo>
                  <a:pt x="641" y="328"/>
                </a:lnTo>
                <a:lnTo>
                  <a:pt x="633" y="327"/>
                </a:lnTo>
                <a:lnTo>
                  <a:pt x="625" y="322"/>
                </a:lnTo>
                <a:lnTo>
                  <a:pt x="587" y="305"/>
                </a:lnTo>
                <a:lnTo>
                  <a:pt x="548" y="289"/>
                </a:lnTo>
                <a:lnTo>
                  <a:pt x="509" y="272"/>
                </a:lnTo>
                <a:lnTo>
                  <a:pt x="471" y="256"/>
                </a:lnTo>
                <a:lnTo>
                  <a:pt x="432" y="239"/>
                </a:lnTo>
                <a:lnTo>
                  <a:pt x="394" y="223"/>
                </a:lnTo>
                <a:lnTo>
                  <a:pt x="355" y="207"/>
                </a:lnTo>
                <a:lnTo>
                  <a:pt x="318" y="189"/>
                </a:lnTo>
                <a:lnTo>
                  <a:pt x="279" y="172"/>
                </a:lnTo>
                <a:lnTo>
                  <a:pt x="241" y="155"/>
                </a:lnTo>
                <a:lnTo>
                  <a:pt x="203" y="138"/>
                </a:lnTo>
                <a:lnTo>
                  <a:pt x="165" y="120"/>
                </a:lnTo>
                <a:lnTo>
                  <a:pt x="127" y="101"/>
                </a:lnTo>
                <a:lnTo>
                  <a:pt x="89" y="82"/>
                </a:lnTo>
                <a:lnTo>
                  <a:pt x="53" y="61"/>
                </a:lnTo>
                <a:lnTo>
                  <a:pt x="16" y="41"/>
                </a:lnTo>
                <a:lnTo>
                  <a:pt x="13" y="35"/>
                </a:lnTo>
                <a:lnTo>
                  <a:pt x="9" y="28"/>
                </a:lnTo>
                <a:lnTo>
                  <a:pt x="5" y="22"/>
                </a:lnTo>
                <a:lnTo>
                  <a:pt x="0" y="18"/>
                </a:lnTo>
                <a:lnTo>
                  <a:pt x="7" y="0"/>
                </a:lnTo>
                <a:lnTo>
                  <a:pt x="46" y="15"/>
                </a:lnTo>
                <a:lnTo>
                  <a:pt x="85" y="31"/>
                </a:lnTo>
                <a:lnTo>
                  <a:pt x="124" y="46"/>
                </a:lnTo>
                <a:lnTo>
                  <a:pt x="164" y="60"/>
                </a:lnTo>
                <a:lnTo>
                  <a:pt x="203" y="75"/>
                </a:lnTo>
                <a:lnTo>
                  <a:pt x="242" y="89"/>
                </a:lnTo>
                <a:lnTo>
                  <a:pt x="281" y="104"/>
                </a:lnTo>
                <a:lnTo>
                  <a:pt x="321" y="118"/>
                </a:lnTo>
                <a:lnTo>
                  <a:pt x="360" y="133"/>
                </a:lnTo>
                <a:lnTo>
                  <a:pt x="399" y="148"/>
                </a:lnTo>
                <a:lnTo>
                  <a:pt x="438" y="163"/>
                </a:lnTo>
                <a:lnTo>
                  <a:pt x="476" y="179"/>
                </a:lnTo>
                <a:lnTo>
                  <a:pt x="515" y="196"/>
                </a:lnTo>
                <a:lnTo>
                  <a:pt x="552" y="214"/>
                </a:lnTo>
                <a:lnTo>
                  <a:pt x="590" y="232"/>
                </a:lnTo>
                <a:lnTo>
                  <a:pt x="628" y="250"/>
                </a:lnTo>
                <a:close/>
              </a:path>
            </a:pathLst>
          </a:custGeom>
          <a:solidFill>
            <a:srgbClr val="000000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97" name="Freeform 53"/>
          <p:cNvSpPr>
            <a:spLocks/>
          </p:cNvSpPr>
          <p:nvPr/>
        </p:nvSpPr>
        <p:spPr bwMode="auto">
          <a:xfrm>
            <a:off x="8478838" y="947738"/>
            <a:ext cx="463550" cy="728662"/>
          </a:xfrm>
          <a:custGeom>
            <a:avLst/>
            <a:gdLst>
              <a:gd name="T0" fmla="*/ 341452 w 877"/>
              <a:gd name="T1" fmla="*/ 116861 h 1378"/>
              <a:gd name="T2" fmla="*/ 300753 w 877"/>
              <a:gd name="T3" fmla="*/ 270208 h 1378"/>
              <a:gd name="T4" fmla="*/ 242082 w 877"/>
              <a:gd name="T5" fmla="*/ 325730 h 1378"/>
              <a:gd name="T6" fmla="*/ 280139 w 877"/>
              <a:gd name="T7" fmla="*/ 270208 h 1378"/>
              <a:gd name="T8" fmla="*/ 236796 w 877"/>
              <a:gd name="T9" fmla="*/ 267564 h 1378"/>
              <a:gd name="T10" fmla="*/ 164912 w 877"/>
              <a:gd name="T11" fmla="*/ 291359 h 1378"/>
              <a:gd name="T12" fmla="*/ 106241 w 877"/>
              <a:gd name="T13" fmla="*/ 269679 h 1378"/>
              <a:gd name="T14" fmla="*/ 54971 w 877"/>
              <a:gd name="T15" fmla="*/ 246941 h 1378"/>
              <a:gd name="T16" fmla="*/ 20085 w 877"/>
              <a:gd name="T17" fmla="*/ 264391 h 1378"/>
              <a:gd name="T18" fmla="*/ 117870 w 877"/>
              <a:gd name="T19" fmla="*/ 326787 h 1378"/>
              <a:gd name="T20" fmla="*/ 229925 w 877"/>
              <a:gd name="T21" fmla="*/ 348468 h 1378"/>
              <a:gd name="T22" fmla="*/ 196626 w 877"/>
              <a:gd name="T23" fmla="*/ 353755 h 1378"/>
              <a:gd name="T24" fmla="*/ 213540 w 877"/>
              <a:gd name="T25" fmla="*/ 408749 h 1378"/>
              <a:gd name="T26" fmla="*/ 216711 w 877"/>
              <a:gd name="T27" fmla="*/ 425670 h 1378"/>
              <a:gd name="T28" fmla="*/ 223054 w 877"/>
              <a:gd name="T29" fmla="*/ 507631 h 1378"/>
              <a:gd name="T30" fmla="*/ 261639 w 877"/>
              <a:gd name="T31" fmla="*/ 473260 h 1378"/>
              <a:gd name="T32" fmla="*/ 295995 w 877"/>
              <a:gd name="T33" fmla="*/ 456868 h 1378"/>
              <a:gd name="T34" fmla="*/ 350437 w 877"/>
              <a:gd name="T35" fmla="*/ 472203 h 1378"/>
              <a:gd name="T36" fmla="*/ 326652 w 877"/>
              <a:gd name="T37" fmla="*/ 491767 h 1378"/>
              <a:gd name="T38" fmla="*/ 297053 w 877"/>
              <a:gd name="T39" fmla="*/ 473789 h 1378"/>
              <a:gd name="T40" fmla="*/ 271682 w 877"/>
              <a:gd name="T41" fmla="*/ 499699 h 1378"/>
              <a:gd name="T42" fmla="*/ 241025 w 877"/>
              <a:gd name="T43" fmla="*/ 521379 h 1378"/>
              <a:gd name="T44" fmla="*/ 155926 w 877"/>
              <a:gd name="T45" fmla="*/ 582189 h 1378"/>
              <a:gd name="T46" fmla="*/ 147469 w 877"/>
              <a:gd name="T47" fmla="*/ 686359 h 1378"/>
              <a:gd name="T48" fmla="*/ 177597 w 877"/>
              <a:gd name="T49" fmla="*/ 621848 h 1378"/>
              <a:gd name="T50" fmla="*/ 281196 w 877"/>
              <a:gd name="T51" fmla="*/ 577959 h 1378"/>
              <a:gd name="T52" fmla="*/ 410165 w 877"/>
              <a:gd name="T53" fmla="*/ 590650 h 1378"/>
              <a:gd name="T54" fmla="*/ 430779 w 877"/>
              <a:gd name="T55" fmla="*/ 565268 h 1378"/>
              <a:gd name="T56" fmla="*/ 355723 w 877"/>
              <a:gd name="T57" fmla="*/ 533012 h 1378"/>
              <a:gd name="T58" fmla="*/ 293881 w 877"/>
              <a:gd name="T59" fmla="*/ 537243 h 1378"/>
              <a:gd name="T60" fmla="*/ 330352 w 877"/>
              <a:gd name="T61" fmla="*/ 517678 h 1378"/>
              <a:gd name="T62" fmla="*/ 429193 w 877"/>
              <a:gd name="T63" fmla="*/ 535656 h 1378"/>
              <a:gd name="T64" fmla="*/ 463550 w 877"/>
              <a:gd name="T65" fmla="*/ 609157 h 1378"/>
              <a:gd name="T66" fmla="*/ 412808 w 877"/>
              <a:gd name="T67" fmla="*/ 611272 h 1378"/>
              <a:gd name="T68" fmla="*/ 355723 w 877"/>
              <a:gd name="T69" fmla="*/ 596466 h 1378"/>
              <a:gd name="T70" fmla="*/ 282253 w 877"/>
              <a:gd name="T71" fmla="*/ 596466 h 1378"/>
              <a:gd name="T72" fmla="*/ 219882 w 877"/>
              <a:gd name="T73" fmla="*/ 618147 h 1378"/>
              <a:gd name="T74" fmla="*/ 195040 w 877"/>
              <a:gd name="T75" fmla="*/ 660449 h 1378"/>
              <a:gd name="T76" fmla="*/ 123155 w 877"/>
              <a:gd name="T77" fmla="*/ 725489 h 1378"/>
              <a:gd name="T78" fmla="*/ 79285 w 877"/>
              <a:gd name="T79" fmla="*/ 642999 h 1378"/>
              <a:gd name="T80" fmla="*/ 164383 w 877"/>
              <a:gd name="T81" fmla="*/ 543059 h 1378"/>
              <a:gd name="T82" fmla="*/ 187111 w 877"/>
              <a:gd name="T83" fmla="*/ 445763 h 1378"/>
              <a:gd name="T84" fmla="*/ 172312 w 877"/>
              <a:gd name="T85" fmla="*/ 354284 h 1378"/>
              <a:gd name="T86" fmla="*/ 65542 w 877"/>
              <a:gd name="T87" fmla="*/ 328374 h 1378"/>
              <a:gd name="T88" fmla="*/ 1586 w 877"/>
              <a:gd name="T89" fmla="*/ 252229 h 1378"/>
              <a:gd name="T90" fmla="*/ 38057 w 877"/>
              <a:gd name="T91" fmla="*/ 225790 h 1378"/>
              <a:gd name="T92" fmla="*/ 125798 w 877"/>
              <a:gd name="T93" fmla="*/ 263334 h 1378"/>
              <a:gd name="T94" fmla="*/ 201911 w 877"/>
              <a:gd name="T95" fmla="*/ 259103 h 1378"/>
              <a:gd name="T96" fmla="*/ 251596 w 877"/>
              <a:gd name="T97" fmla="*/ 241653 h 1378"/>
              <a:gd name="T98" fmla="*/ 180769 w 877"/>
              <a:gd name="T99" fmla="*/ 209927 h 1378"/>
              <a:gd name="T100" fmla="*/ 150112 w 877"/>
              <a:gd name="T101" fmla="*/ 155462 h 1378"/>
              <a:gd name="T102" fmla="*/ 186054 w 877"/>
              <a:gd name="T103" fmla="*/ 167095 h 1378"/>
              <a:gd name="T104" fmla="*/ 245253 w 877"/>
              <a:gd name="T105" fmla="*/ 213628 h 1378"/>
              <a:gd name="T106" fmla="*/ 264810 w 877"/>
              <a:gd name="T107" fmla="*/ 226319 h 1378"/>
              <a:gd name="T108" fmla="*/ 285424 w 877"/>
              <a:gd name="T109" fmla="*/ 241125 h 1378"/>
              <a:gd name="T110" fmla="*/ 306038 w 877"/>
              <a:gd name="T111" fmla="*/ 217858 h 1378"/>
              <a:gd name="T112" fmla="*/ 338809 w 877"/>
              <a:gd name="T113" fmla="*/ 17450 h 1378"/>
              <a:gd name="T114" fmla="*/ 369466 w 877"/>
              <a:gd name="T115" fmla="*/ 0 h 1378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  <a:gd name="T141" fmla="*/ 0 60000 65536"/>
              <a:gd name="T142" fmla="*/ 0 60000 65536"/>
              <a:gd name="T143" fmla="*/ 0 60000 65536"/>
              <a:gd name="T144" fmla="*/ 0 60000 65536"/>
              <a:gd name="T145" fmla="*/ 0 60000 65536"/>
              <a:gd name="T146" fmla="*/ 0 60000 65536"/>
              <a:gd name="T147" fmla="*/ 0 60000 65536"/>
              <a:gd name="T148" fmla="*/ 0 60000 65536"/>
              <a:gd name="T149" fmla="*/ 0 60000 65536"/>
              <a:gd name="T150" fmla="*/ 0 60000 65536"/>
              <a:gd name="T151" fmla="*/ 0 60000 65536"/>
              <a:gd name="T152" fmla="*/ 0 60000 65536"/>
              <a:gd name="T153" fmla="*/ 0 60000 65536"/>
              <a:gd name="T154" fmla="*/ 0 60000 65536"/>
              <a:gd name="T155" fmla="*/ 0 60000 65536"/>
              <a:gd name="T156" fmla="*/ 0 60000 65536"/>
              <a:gd name="T157" fmla="*/ 0 60000 65536"/>
              <a:gd name="T158" fmla="*/ 0 60000 65536"/>
              <a:gd name="T159" fmla="*/ 0 60000 65536"/>
              <a:gd name="T160" fmla="*/ 0 60000 65536"/>
              <a:gd name="T161" fmla="*/ 0 60000 65536"/>
              <a:gd name="T162" fmla="*/ 0 60000 65536"/>
              <a:gd name="T163" fmla="*/ 0 60000 65536"/>
              <a:gd name="T164" fmla="*/ 0 60000 65536"/>
              <a:gd name="T165" fmla="*/ 0 60000 65536"/>
              <a:gd name="T166" fmla="*/ 0 60000 65536"/>
              <a:gd name="T167" fmla="*/ 0 60000 65536"/>
              <a:gd name="T168" fmla="*/ 0 60000 65536"/>
              <a:gd name="T169" fmla="*/ 0 60000 65536"/>
              <a:gd name="T170" fmla="*/ 0 60000 65536"/>
              <a:gd name="T171" fmla="*/ 0 60000 65536"/>
              <a:gd name="T172" fmla="*/ 0 60000 65536"/>
              <a:gd name="T173" fmla="*/ 0 60000 65536"/>
              <a:gd name="T174" fmla="*/ 0 w 877"/>
              <a:gd name="T175" fmla="*/ 0 h 1378"/>
              <a:gd name="T176" fmla="*/ 877 w 877"/>
              <a:gd name="T177" fmla="*/ 1378 h 1378"/>
            </a:gdLst>
            <a:ahLst/>
            <a:cxnLst>
              <a:cxn ang="T116">
                <a:pos x="T0" y="T1"/>
              </a:cxn>
              <a:cxn ang="T117">
                <a:pos x="T2" y="T3"/>
              </a:cxn>
              <a:cxn ang="T118">
                <a:pos x="T4" y="T5"/>
              </a:cxn>
              <a:cxn ang="T119">
                <a:pos x="T6" y="T7"/>
              </a:cxn>
              <a:cxn ang="T120">
                <a:pos x="T8" y="T9"/>
              </a:cxn>
              <a:cxn ang="T121">
                <a:pos x="T10" y="T11"/>
              </a:cxn>
              <a:cxn ang="T122">
                <a:pos x="T12" y="T13"/>
              </a:cxn>
              <a:cxn ang="T123">
                <a:pos x="T14" y="T15"/>
              </a:cxn>
              <a:cxn ang="T124">
                <a:pos x="T16" y="T17"/>
              </a:cxn>
              <a:cxn ang="T125">
                <a:pos x="T18" y="T19"/>
              </a:cxn>
              <a:cxn ang="T126">
                <a:pos x="T20" y="T21"/>
              </a:cxn>
              <a:cxn ang="T127">
                <a:pos x="T22" y="T23"/>
              </a:cxn>
              <a:cxn ang="T128">
                <a:pos x="T24" y="T25"/>
              </a:cxn>
              <a:cxn ang="T129">
                <a:pos x="T26" y="T27"/>
              </a:cxn>
              <a:cxn ang="T130">
                <a:pos x="T28" y="T29"/>
              </a:cxn>
              <a:cxn ang="T131">
                <a:pos x="T30" y="T31"/>
              </a:cxn>
              <a:cxn ang="T132">
                <a:pos x="T32" y="T33"/>
              </a:cxn>
              <a:cxn ang="T133">
                <a:pos x="T34" y="T35"/>
              </a:cxn>
              <a:cxn ang="T134">
                <a:pos x="T36" y="T37"/>
              </a:cxn>
              <a:cxn ang="T135">
                <a:pos x="T38" y="T39"/>
              </a:cxn>
              <a:cxn ang="T136">
                <a:pos x="T40" y="T41"/>
              </a:cxn>
              <a:cxn ang="T137">
                <a:pos x="T42" y="T43"/>
              </a:cxn>
              <a:cxn ang="T138">
                <a:pos x="T44" y="T45"/>
              </a:cxn>
              <a:cxn ang="T139">
                <a:pos x="T46" y="T47"/>
              </a:cxn>
              <a:cxn ang="T140">
                <a:pos x="T48" y="T49"/>
              </a:cxn>
              <a:cxn ang="T141">
                <a:pos x="T50" y="T51"/>
              </a:cxn>
              <a:cxn ang="T142">
                <a:pos x="T52" y="T53"/>
              </a:cxn>
              <a:cxn ang="T143">
                <a:pos x="T54" y="T55"/>
              </a:cxn>
              <a:cxn ang="T144">
                <a:pos x="T56" y="T57"/>
              </a:cxn>
              <a:cxn ang="T145">
                <a:pos x="T58" y="T59"/>
              </a:cxn>
              <a:cxn ang="T146">
                <a:pos x="T60" y="T61"/>
              </a:cxn>
              <a:cxn ang="T147">
                <a:pos x="T62" y="T63"/>
              </a:cxn>
              <a:cxn ang="T148">
                <a:pos x="T64" y="T65"/>
              </a:cxn>
              <a:cxn ang="T149">
                <a:pos x="T66" y="T67"/>
              </a:cxn>
              <a:cxn ang="T150">
                <a:pos x="T68" y="T69"/>
              </a:cxn>
              <a:cxn ang="T151">
                <a:pos x="T70" y="T71"/>
              </a:cxn>
              <a:cxn ang="T152">
                <a:pos x="T72" y="T73"/>
              </a:cxn>
              <a:cxn ang="T153">
                <a:pos x="T74" y="T75"/>
              </a:cxn>
              <a:cxn ang="T154">
                <a:pos x="T76" y="T77"/>
              </a:cxn>
              <a:cxn ang="T155">
                <a:pos x="T78" y="T79"/>
              </a:cxn>
              <a:cxn ang="T156">
                <a:pos x="T80" y="T81"/>
              </a:cxn>
              <a:cxn ang="T157">
                <a:pos x="T82" y="T83"/>
              </a:cxn>
              <a:cxn ang="T158">
                <a:pos x="T84" y="T85"/>
              </a:cxn>
              <a:cxn ang="T159">
                <a:pos x="T86" y="T87"/>
              </a:cxn>
              <a:cxn ang="T160">
                <a:pos x="T88" y="T89"/>
              </a:cxn>
              <a:cxn ang="T161">
                <a:pos x="T90" y="T91"/>
              </a:cxn>
              <a:cxn ang="T162">
                <a:pos x="T92" y="T93"/>
              </a:cxn>
              <a:cxn ang="T163">
                <a:pos x="T94" y="T95"/>
              </a:cxn>
              <a:cxn ang="T164">
                <a:pos x="T96" y="T97"/>
              </a:cxn>
              <a:cxn ang="T165">
                <a:pos x="T98" y="T99"/>
              </a:cxn>
              <a:cxn ang="T166">
                <a:pos x="T100" y="T101"/>
              </a:cxn>
              <a:cxn ang="T167">
                <a:pos x="T102" y="T103"/>
              </a:cxn>
              <a:cxn ang="T168">
                <a:pos x="T104" y="T105"/>
              </a:cxn>
              <a:cxn ang="T169">
                <a:pos x="T106" y="T107"/>
              </a:cxn>
              <a:cxn ang="T170">
                <a:pos x="T108" y="T109"/>
              </a:cxn>
              <a:cxn ang="T171">
                <a:pos x="T110" y="T111"/>
              </a:cxn>
              <a:cxn ang="T172">
                <a:pos x="T112" y="T113"/>
              </a:cxn>
              <a:cxn ang="T173">
                <a:pos x="T114" y="T115"/>
              </a:cxn>
            </a:cxnLst>
            <a:rect l="T174" t="T175" r="T176" b="T177"/>
            <a:pathLst>
              <a:path w="877" h="1378">
                <a:moveTo>
                  <a:pt x="711" y="15"/>
                </a:moveTo>
                <a:lnTo>
                  <a:pt x="691" y="32"/>
                </a:lnTo>
                <a:lnTo>
                  <a:pt x="677" y="54"/>
                </a:lnTo>
                <a:lnTo>
                  <a:pt x="668" y="80"/>
                </a:lnTo>
                <a:lnTo>
                  <a:pt x="663" y="107"/>
                </a:lnTo>
                <a:lnTo>
                  <a:pt x="660" y="136"/>
                </a:lnTo>
                <a:lnTo>
                  <a:pt x="656" y="165"/>
                </a:lnTo>
                <a:lnTo>
                  <a:pt x="653" y="193"/>
                </a:lnTo>
                <a:lnTo>
                  <a:pt x="646" y="221"/>
                </a:lnTo>
                <a:lnTo>
                  <a:pt x="634" y="254"/>
                </a:lnTo>
                <a:lnTo>
                  <a:pt x="628" y="288"/>
                </a:lnTo>
                <a:lnTo>
                  <a:pt x="625" y="324"/>
                </a:lnTo>
                <a:lnTo>
                  <a:pt x="623" y="359"/>
                </a:lnTo>
                <a:lnTo>
                  <a:pt x="621" y="395"/>
                </a:lnTo>
                <a:lnTo>
                  <a:pt x="614" y="429"/>
                </a:lnTo>
                <a:lnTo>
                  <a:pt x="602" y="463"/>
                </a:lnTo>
                <a:lnTo>
                  <a:pt x="583" y="492"/>
                </a:lnTo>
                <a:lnTo>
                  <a:pt x="569" y="511"/>
                </a:lnTo>
                <a:lnTo>
                  <a:pt x="556" y="530"/>
                </a:lnTo>
                <a:lnTo>
                  <a:pt x="543" y="550"/>
                </a:lnTo>
                <a:lnTo>
                  <a:pt x="529" y="568"/>
                </a:lnTo>
                <a:lnTo>
                  <a:pt x="514" y="585"/>
                </a:lnTo>
                <a:lnTo>
                  <a:pt x="498" y="600"/>
                </a:lnTo>
                <a:lnTo>
                  <a:pt x="480" y="613"/>
                </a:lnTo>
                <a:lnTo>
                  <a:pt x="460" y="621"/>
                </a:lnTo>
                <a:lnTo>
                  <a:pt x="458" y="618"/>
                </a:lnTo>
                <a:lnTo>
                  <a:pt x="458" y="616"/>
                </a:lnTo>
                <a:lnTo>
                  <a:pt x="458" y="613"/>
                </a:lnTo>
                <a:lnTo>
                  <a:pt x="458" y="610"/>
                </a:lnTo>
                <a:lnTo>
                  <a:pt x="465" y="610"/>
                </a:lnTo>
                <a:lnTo>
                  <a:pt x="475" y="593"/>
                </a:lnTo>
                <a:lnTo>
                  <a:pt x="487" y="576"/>
                </a:lnTo>
                <a:lnTo>
                  <a:pt x="497" y="560"/>
                </a:lnTo>
                <a:lnTo>
                  <a:pt x="508" y="543"/>
                </a:lnTo>
                <a:lnTo>
                  <a:pt x="520" y="527"/>
                </a:lnTo>
                <a:lnTo>
                  <a:pt x="530" y="511"/>
                </a:lnTo>
                <a:lnTo>
                  <a:pt x="540" y="494"/>
                </a:lnTo>
                <a:lnTo>
                  <a:pt x="550" y="476"/>
                </a:lnTo>
                <a:lnTo>
                  <a:pt x="536" y="481"/>
                </a:lnTo>
                <a:lnTo>
                  <a:pt x="521" y="486"/>
                </a:lnTo>
                <a:lnTo>
                  <a:pt x="507" y="490"/>
                </a:lnTo>
                <a:lnTo>
                  <a:pt x="492" y="494"/>
                </a:lnTo>
                <a:lnTo>
                  <a:pt x="477" y="498"/>
                </a:lnTo>
                <a:lnTo>
                  <a:pt x="462" y="502"/>
                </a:lnTo>
                <a:lnTo>
                  <a:pt x="448" y="506"/>
                </a:lnTo>
                <a:lnTo>
                  <a:pt x="432" y="510"/>
                </a:lnTo>
                <a:lnTo>
                  <a:pt x="417" y="514"/>
                </a:lnTo>
                <a:lnTo>
                  <a:pt x="402" y="519"/>
                </a:lnTo>
                <a:lnTo>
                  <a:pt x="386" y="523"/>
                </a:lnTo>
                <a:lnTo>
                  <a:pt x="371" y="528"/>
                </a:lnTo>
                <a:lnTo>
                  <a:pt x="356" y="532"/>
                </a:lnTo>
                <a:lnTo>
                  <a:pt x="341" y="538"/>
                </a:lnTo>
                <a:lnTo>
                  <a:pt x="326" y="544"/>
                </a:lnTo>
                <a:lnTo>
                  <a:pt x="312" y="551"/>
                </a:lnTo>
                <a:lnTo>
                  <a:pt x="299" y="549"/>
                </a:lnTo>
                <a:lnTo>
                  <a:pt x="286" y="546"/>
                </a:lnTo>
                <a:lnTo>
                  <a:pt x="273" y="543"/>
                </a:lnTo>
                <a:lnTo>
                  <a:pt x="261" y="538"/>
                </a:lnTo>
                <a:lnTo>
                  <a:pt x="248" y="534"/>
                </a:lnTo>
                <a:lnTo>
                  <a:pt x="237" y="528"/>
                </a:lnTo>
                <a:lnTo>
                  <a:pt x="225" y="522"/>
                </a:lnTo>
                <a:lnTo>
                  <a:pt x="213" y="516"/>
                </a:lnTo>
                <a:lnTo>
                  <a:pt x="201" y="510"/>
                </a:lnTo>
                <a:lnTo>
                  <a:pt x="190" y="504"/>
                </a:lnTo>
                <a:lnTo>
                  <a:pt x="178" y="497"/>
                </a:lnTo>
                <a:lnTo>
                  <a:pt x="167" y="490"/>
                </a:lnTo>
                <a:lnTo>
                  <a:pt x="154" y="484"/>
                </a:lnTo>
                <a:lnTo>
                  <a:pt x="143" y="477"/>
                </a:lnTo>
                <a:lnTo>
                  <a:pt x="131" y="472"/>
                </a:lnTo>
                <a:lnTo>
                  <a:pt x="119" y="466"/>
                </a:lnTo>
                <a:lnTo>
                  <a:pt x="111" y="467"/>
                </a:lnTo>
                <a:lnTo>
                  <a:pt x="104" y="467"/>
                </a:lnTo>
                <a:lnTo>
                  <a:pt x="97" y="466"/>
                </a:lnTo>
                <a:lnTo>
                  <a:pt x="90" y="464"/>
                </a:lnTo>
                <a:lnTo>
                  <a:pt x="83" y="463"/>
                </a:lnTo>
                <a:lnTo>
                  <a:pt x="76" y="460"/>
                </a:lnTo>
                <a:lnTo>
                  <a:pt x="69" y="459"/>
                </a:lnTo>
                <a:lnTo>
                  <a:pt x="63" y="459"/>
                </a:lnTo>
                <a:lnTo>
                  <a:pt x="52" y="472"/>
                </a:lnTo>
                <a:lnTo>
                  <a:pt x="43" y="486"/>
                </a:lnTo>
                <a:lnTo>
                  <a:pt x="38" y="500"/>
                </a:lnTo>
                <a:lnTo>
                  <a:pt x="42" y="515"/>
                </a:lnTo>
                <a:lnTo>
                  <a:pt x="61" y="537"/>
                </a:lnTo>
                <a:lnTo>
                  <a:pt x="81" y="555"/>
                </a:lnTo>
                <a:lnTo>
                  <a:pt x="103" y="571"/>
                </a:lnTo>
                <a:lnTo>
                  <a:pt x="126" y="585"/>
                </a:lnTo>
                <a:lnTo>
                  <a:pt x="149" y="595"/>
                </a:lnTo>
                <a:lnTo>
                  <a:pt x="173" y="605"/>
                </a:lnTo>
                <a:lnTo>
                  <a:pt x="198" y="613"/>
                </a:lnTo>
                <a:lnTo>
                  <a:pt x="223" y="618"/>
                </a:lnTo>
                <a:lnTo>
                  <a:pt x="249" y="623"/>
                </a:lnTo>
                <a:lnTo>
                  <a:pt x="276" y="628"/>
                </a:lnTo>
                <a:lnTo>
                  <a:pt x="302" y="631"/>
                </a:lnTo>
                <a:lnTo>
                  <a:pt x="328" y="634"/>
                </a:lnTo>
                <a:lnTo>
                  <a:pt x="355" y="638"/>
                </a:lnTo>
                <a:lnTo>
                  <a:pt x="381" y="641"/>
                </a:lnTo>
                <a:lnTo>
                  <a:pt x="406" y="646"/>
                </a:lnTo>
                <a:lnTo>
                  <a:pt x="432" y="650"/>
                </a:lnTo>
                <a:lnTo>
                  <a:pt x="435" y="659"/>
                </a:lnTo>
                <a:lnTo>
                  <a:pt x="430" y="663"/>
                </a:lnTo>
                <a:lnTo>
                  <a:pt x="422" y="667"/>
                </a:lnTo>
                <a:lnTo>
                  <a:pt x="418" y="673"/>
                </a:lnTo>
                <a:lnTo>
                  <a:pt x="410" y="672"/>
                </a:lnTo>
                <a:lnTo>
                  <a:pt x="403" y="671"/>
                </a:lnTo>
                <a:lnTo>
                  <a:pt x="395" y="670"/>
                </a:lnTo>
                <a:lnTo>
                  <a:pt x="387" y="669"/>
                </a:lnTo>
                <a:lnTo>
                  <a:pt x="379" y="669"/>
                </a:lnTo>
                <a:lnTo>
                  <a:pt x="372" y="669"/>
                </a:lnTo>
                <a:lnTo>
                  <a:pt x="365" y="671"/>
                </a:lnTo>
                <a:lnTo>
                  <a:pt x="359" y="673"/>
                </a:lnTo>
                <a:lnTo>
                  <a:pt x="356" y="693"/>
                </a:lnTo>
                <a:lnTo>
                  <a:pt x="355" y="715"/>
                </a:lnTo>
                <a:lnTo>
                  <a:pt x="362" y="733"/>
                </a:lnTo>
                <a:lnTo>
                  <a:pt x="378" y="742"/>
                </a:lnTo>
                <a:lnTo>
                  <a:pt x="380" y="760"/>
                </a:lnTo>
                <a:lnTo>
                  <a:pt x="390" y="770"/>
                </a:lnTo>
                <a:lnTo>
                  <a:pt x="404" y="773"/>
                </a:lnTo>
                <a:lnTo>
                  <a:pt x="420" y="773"/>
                </a:lnTo>
                <a:lnTo>
                  <a:pt x="434" y="774"/>
                </a:lnTo>
                <a:lnTo>
                  <a:pt x="443" y="779"/>
                </a:lnTo>
                <a:lnTo>
                  <a:pt x="443" y="790"/>
                </a:lnTo>
                <a:lnTo>
                  <a:pt x="432" y="812"/>
                </a:lnTo>
                <a:lnTo>
                  <a:pt x="426" y="810"/>
                </a:lnTo>
                <a:lnTo>
                  <a:pt x="421" y="809"/>
                </a:lnTo>
                <a:lnTo>
                  <a:pt x="416" y="807"/>
                </a:lnTo>
                <a:lnTo>
                  <a:pt x="410" y="805"/>
                </a:lnTo>
                <a:lnTo>
                  <a:pt x="405" y="805"/>
                </a:lnTo>
                <a:lnTo>
                  <a:pt x="399" y="804"/>
                </a:lnTo>
                <a:lnTo>
                  <a:pt x="394" y="804"/>
                </a:lnTo>
                <a:lnTo>
                  <a:pt x="388" y="805"/>
                </a:lnTo>
                <a:lnTo>
                  <a:pt x="388" y="844"/>
                </a:lnTo>
                <a:lnTo>
                  <a:pt x="389" y="885"/>
                </a:lnTo>
                <a:lnTo>
                  <a:pt x="395" y="925"/>
                </a:lnTo>
                <a:lnTo>
                  <a:pt x="411" y="962"/>
                </a:lnTo>
                <a:lnTo>
                  <a:pt x="422" y="960"/>
                </a:lnTo>
                <a:lnTo>
                  <a:pt x="436" y="959"/>
                </a:lnTo>
                <a:lnTo>
                  <a:pt x="450" y="958"/>
                </a:lnTo>
                <a:lnTo>
                  <a:pt x="464" y="956"/>
                </a:lnTo>
                <a:lnTo>
                  <a:pt x="475" y="953"/>
                </a:lnTo>
                <a:lnTo>
                  <a:pt x="484" y="946"/>
                </a:lnTo>
                <a:lnTo>
                  <a:pt x="490" y="936"/>
                </a:lnTo>
                <a:lnTo>
                  <a:pt x="490" y="920"/>
                </a:lnTo>
                <a:lnTo>
                  <a:pt x="493" y="908"/>
                </a:lnTo>
                <a:lnTo>
                  <a:pt x="495" y="895"/>
                </a:lnTo>
                <a:lnTo>
                  <a:pt x="496" y="880"/>
                </a:lnTo>
                <a:lnTo>
                  <a:pt x="498" y="866"/>
                </a:lnTo>
                <a:lnTo>
                  <a:pt x="501" y="853"/>
                </a:lnTo>
                <a:lnTo>
                  <a:pt x="506" y="844"/>
                </a:lnTo>
                <a:lnTo>
                  <a:pt x="514" y="840"/>
                </a:lnTo>
                <a:lnTo>
                  <a:pt x="526" y="841"/>
                </a:lnTo>
                <a:lnTo>
                  <a:pt x="530" y="873"/>
                </a:lnTo>
                <a:lnTo>
                  <a:pt x="545" y="868"/>
                </a:lnTo>
                <a:lnTo>
                  <a:pt x="560" y="864"/>
                </a:lnTo>
                <a:lnTo>
                  <a:pt x="575" y="859"/>
                </a:lnTo>
                <a:lnTo>
                  <a:pt x="591" y="854"/>
                </a:lnTo>
                <a:lnTo>
                  <a:pt x="607" y="851"/>
                </a:lnTo>
                <a:lnTo>
                  <a:pt x="623" y="850"/>
                </a:lnTo>
                <a:lnTo>
                  <a:pt x="639" y="849"/>
                </a:lnTo>
                <a:lnTo>
                  <a:pt x="655" y="851"/>
                </a:lnTo>
                <a:lnTo>
                  <a:pt x="665" y="864"/>
                </a:lnTo>
                <a:lnTo>
                  <a:pt x="666" y="878"/>
                </a:lnTo>
                <a:lnTo>
                  <a:pt x="663" y="893"/>
                </a:lnTo>
                <a:lnTo>
                  <a:pt x="657" y="906"/>
                </a:lnTo>
                <a:lnTo>
                  <a:pt x="652" y="907"/>
                </a:lnTo>
                <a:lnTo>
                  <a:pt x="647" y="911"/>
                </a:lnTo>
                <a:lnTo>
                  <a:pt x="642" y="915"/>
                </a:lnTo>
                <a:lnTo>
                  <a:pt x="639" y="920"/>
                </a:lnTo>
                <a:lnTo>
                  <a:pt x="636" y="924"/>
                </a:lnTo>
                <a:lnTo>
                  <a:pt x="631" y="928"/>
                </a:lnTo>
                <a:lnTo>
                  <a:pt x="625" y="930"/>
                </a:lnTo>
                <a:lnTo>
                  <a:pt x="618" y="930"/>
                </a:lnTo>
                <a:lnTo>
                  <a:pt x="618" y="916"/>
                </a:lnTo>
                <a:lnTo>
                  <a:pt x="623" y="904"/>
                </a:lnTo>
                <a:lnTo>
                  <a:pt x="628" y="891"/>
                </a:lnTo>
                <a:lnTo>
                  <a:pt x="625" y="880"/>
                </a:lnTo>
                <a:lnTo>
                  <a:pt x="613" y="881"/>
                </a:lnTo>
                <a:lnTo>
                  <a:pt x="600" y="884"/>
                </a:lnTo>
                <a:lnTo>
                  <a:pt x="587" y="888"/>
                </a:lnTo>
                <a:lnTo>
                  <a:pt x="575" y="892"/>
                </a:lnTo>
                <a:lnTo>
                  <a:pt x="562" y="896"/>
                </a:lnTo>
                <a:lnTo>
                  <a:pt x="551" y="898"/>
                </a:lnTo>
                <a:lnTo>
                  <a:pt x="538" y="898"/>
                </a:lnTo>
                <a:lnTo>
                  <a:pt x="526" y="893"/>
                </a:lnTo>
                <a:lnTo>
                  <a:pt x="520" y="901"/>
                </a:lnTo>
                <a:lnTo>
                  <a:pt x="521" y="909"/>
                </a:lnTo>
                <a:lnTo>
                  <a:pt x="523" y="919"/>
                </a:lnTo>
                <a:lnTo>
                  <a:pt x="520" y="927"/>
                </a:lnTo>
                <a:lnTo>
                  <a:pt x="515" y="935"/>
                </a:lnTo>
                <a:lnTo>
                  <a:pt x="514" y="945"/>
                </a:lnTo>
                <a:lnTo>
                  <a:pt x="515" y="954"/>
                </a:lnTo>
                <a:lnTo>
                  <a:pt x="516" y="964"/>
                </a:lnTo>
                <a:lnTo>
                  <a:pt x="516" y="974"/>
                </a:lnTo>
                <a:lnTo>
                  <a:pt x="515" y="980"/>
                </a:lnTo>
                <a:lnTo>
                  <a:pt x="508" y="986"/>
                </a:lnTo>
                <a:lnTo>
                  <a:pt x="497" y="988"/>
                </a:lnTo>
                <a:lnTo>
                  <a:pt x="483" y="985"/>
                </a:lnTo>
                <a:lnTo>
                  <a:pt x="469" y="985"/>
                </a:lnTo>
                <a:lnTo>
                  <a:pt x="456" y="986"/>
                </a:lnTo>
                <a:lnTo>
                  <a:pt x="442" y="988"/>
                </a:lnTo>
                <a:lnTo>
                  <a:pt x="427" y="992"/>
                </a:lnTo>
                <a:lnTo>
                  <a:pt x="413" y="994"/>
                </a:lnTo>
                <a:lnTo>
                  <a:pt x="398" y="994"/>
                </a:lnTo>
                <a:lnTo>
                  <a:pt x="385" y="993"/>
                </a:lnTo>
                <a:lnTo>
                  <a:pt x="375" y="1018"/>
                </a:lnTo>
                <a:lnTo>
                  <a:pt x="350" y="1047"/>
                </a:lnTo>
                <a:lnTo>
                  <a:pt x="323" y="1074"/>
                </a:lnTo>
                <a:lnTo>
                  <a:pt x="295" y="1101"/>
                </a:lnTo>
                <a:lnTo>
                  <a:pt x="269" y="1128"/>
                </a:lnTo>
                <a:lnTo>
                  <a:pt x="244" y="1157"/>
                </a:lnTo>
                <a:lnTo>
                  <a:pt x="222" y="1188"/>
                </a:lnTo>
                <a:lnTo>
                  <a:pt x="206" y="1220"/>
                </a:lnTo>
                <a:lnTo>
                  <a:pt x="194" y="1255"/>
                </a:lnTo>
                <a:lnTo>
                  <a:pt x="256" y="1322"/>
                </a:lnTo>
                <a:lnTo>
                  <a:pt x="264" y="1315"/>
                </a:lnTo>
                <a:lnTo>
                  <a:pt x="272" y="1307"/>
                </a:lnTo>
                <a:lnTo>
                  <a:pt x="279" y="1298"/>
                </a:lnTo>
                <a:lnTo>
                  <a:pt x="286" y="1287"/>
                </a:lnTo>
                <a:lnTo>
                  <a:pt x="292" y="1277"/>
                </a:lnTo>
                <a:lnTo>
                  <a:pt x="297" y="1267"/>
                </a:lnTo>
                <a:lnTo>
                  <a:pt x="302" y="1257"/>
                </a:lnTo>
                <a:lnTo>
                  <a:pt x="305" y="1246"/>
                </a:lnTo>
                <a:lnTo>
                  <a:pt x="303" y="1222"/>
                </a:lnTo>
                <a:lnTo>
                  <a:pt x="309" y="1203"/>
                </a:lnTo>
                <a:lnTo>
                  <a:pt x="320" y="1188"/>
                </a:lnTo>
                <a:lnTo>
                  <a:pt x="336" y="1176"/>
                </a:lnTo>
                <a:lnTo>
                  <a:pt x="354" y="1166"/>
                </a:lnTo>
                <a:lnTo>
                  <a:pt x="372" y="1156"/>
                </a:lnTo>
                <a:lnTo>
                  <a:pt x="389" y="1145"/>
                </a:lnTo>
                <a:lnTo>
                  <a:pt x="404" y="1134"/>
                </a:lnTo>
                <a:lnTo>
                  <a:pt x="428" y="1123"/>
                </a:lnTo>
                <a:lnTo>
                  <a:pt x="453" y="1112"/>
                </a:lnTo>
                <a:lnTo>
                  <a:pt x="480" y="1104"/>
                </a:lnTo>
                <a:lnTo>
                  <a:pt x="506" y="1097"/>
                </a:lnTo>
                <a:lnTo>
                  <a:pt x="532" y="1093"/>
                </a:lnTo>
                <a:lnTo>
                  <a:pt x="560" y="1089"/>
                </a:lnTo>
                <a:lnTo>
                  <a:pt x="587" y="1087"/>
                </a:lnTo>
                <a:lnTo>
                  <a:pt x="615" y="1087"/>
                </a:lnTo>
                <a:lnTo>
                  <a:pt x="642" y="1089"/>
                </a:lnTo>
                <a:lnTo>
                  <a:pt x="670" y="1092"/>
                </a:lnTo>
                <a:lnTo>
                  <a:pt x="697" y="1096"/>
                </a:lnTo>
                <a:lnTo>
                  <a:pt x="724" y="1102"/>
                </a:lnTo>
                <a:lnTo>
                  <a:pt x="750" y="1109"/>
                </a:lnTo>
                <a:lnTo>
                  <a:pt x="776" y="1117"/>
                </a:lnTo>
                <a:lnTo>
                  <a:pt x="802" y="1126"/>
                </a:lnTo>
                <a:lnTo>
                  <a:pt x="826" y="1136"/>
                </a:lnTo>
                <a:lnTo>
                  <a:pt x="829" y="1139"/>
                </a:lnTo>
                <a:lnTo>
                  <a:pt x="835" y="1137"/>
                </a:lnTo>
                <a:lnTo>
                  <a:pt x="840" y="1134"/>
                </a:lnTo>
                <a:lnTo>
                  <a:pt x="843" y="1131"/>
                </a:lnTo>
                <a:lnTo>
                  <a:pt x="836" y="1109"/>
                </a:lnTo>
                <a:lnTo>
                  <a:pt x="827" y="1088"/>
                </a:lnTo>
                <a:lnTo>
                  <a:pt x="815" y="1069"/>
                </a:lnTo>
                <a:lnTo>
                  <a:pt x="802" y="1051"/>
                </a:lnTo>
                <a:lnTo>
                  <a:pt x="786" y="1037"/>
                </a:lnTo>
                <a:lnTo>
                  <a:pt x="767" y="1024"/>
                </a:lnTo>
                <a:lnTo>
                  <a:pt x="747" y="1015"/>
                </a:lnTo>
                <a:lnTo>
                  <a:pt x="724" y="1009"/>
                </a:lnTo>
                <a:lnTo>
                  <a:pt x="711" y="1008"/>
                </a:lnTo>
                <a:lnTo>
                  <a:pt x="699" y="1007"/>
                </a:lnTo>
                <a:lnTo>
                  <a:pt x="686" y="1007"/>
                </a:lnTo>
                <a:lnTo>
                  <a:pt x="673" y="1008"/>
                </a:lnTo>
                <a:lnTo>
                  <a:pt x="661" y="1008"/>
                </a:lnTo>
                <a:lnTo>
                  <a:pt x="647" y="1010"/>
                </a:lnTo>
                <a:lnTo>
                  <a:pt x="634" y="1011"/>
                </a:lnTo>
                <a:lnTo>
                  <a:pt x="622" y="1013"/>
                </a:lnTo>
                <a:lnTo>
                  <a:pt x="608" y="1014"/>
                </a:lnTo>
                <a:lnTo>
                  <a:pt x="595" y="1015"/>
                </a:lnTo>
                <a:lnTo>
                  <a:pt x="583" y="1016"/>
                </a:lnTo>
                <a:lnTo>
                  <a:pt x="569" y="1016"/>
                </a:lnTo>
                <a:lnTo>
                  <a:pt x="556" y="1016"/>
                </a:lnTo>
                <a:lnTo>
                  <a:pt x="544" y="1015"/>
                </a:lnTo>
                <a:lnTo>
                  <a:pt x="532" y="1013"/>
                </a:lnTo>
                <a:lnTo>
                  <a:pt x="520" y="1009"/>
                </a:lnTo>
                <a:lnTo>
                  <a:pt x="520" y="993"/>
                </a:lnTo>
                <a:lnTo>
                  <a:pt x="539" y="991"/>
                </a:lnTo>
                <a:lnTo>
                  <a:pt x="560" y="987"/>
                </a:lnTo>
                <a:lnTo>
                  <a:pt x="582" y="985"/>
                </a:lnTo>
                <a:lnTo>
                  <a:pt x="602" y="982"/>
                </a:lnTo>
                <a:lnTo>
                  <a:pt x="625" y="979"/>
                </a:lnTo>
                <a:lnTo>
                  <a:pt x="647" y="978"/>
                </a:lnTo>
                <a:lnTo>
                  <a:pt x="670" y="977"/>
                </a:lnTo>
                <a:lnTo>
                  <a:pt x="692" y="977"/>
                </a:lnTo>
                <a:lnTo>
                  <a:pt x="713" y="978"/>
                </a:lnTo>
                <a:lnTo>
                  <a:pt x="735" y="982"/>
                </a:lnTo>
                <a:lnTo>
                  <a:pt x="756" y="986"/>
                </a:lnTo>
                <a:lnTo>
                  <a:pt x="775" y="993"/>
                </a:lnTo>
                <a:lnTo>
                  <a:pt x="794" y="1001"/>
                </a:lnTo>
                <a:lnTo>
                  <a:pt x="812" y="1013"/>
                </a:lnTo>
                <a:lnTo>
                  <a:pt x="828" y="1026"/>
                </a:lnTo>
                <a:lnTo>
                  <a:pt x="843" y="1042"/>
                </a:lnTo>
                <a:lnTo>
                  <a:pt x="851" y="1057"/>
                </a:lnTo>
                <a:lnTo>
                  <a:pt x="858" y="1071"/>
                </a:lnTo>
                <a:lnTo>
                  <a:pt x="865" y="1087"/>
                </a:lnTo>
                <a:lnTo>
                  <a:pt x="870" y="1102"/>
                </a:lnTo>
                <a:lnTo>
                  <a:pt x="874" y="1119"/>
                </a:lnTo>
                <a:lnTo>
                  <a:pt x="877" y="1135"/>
                </a:lnTo>
                <a:lnTo>
                  <a:pt x="877" y="1152"/>
                </a:lnTo>
                <a:lnTo>
                  <a:pt x="875" y="1169"/>
                </a:lnTo>
                <a:lnTo>
                  <a:pt x="862" y="1174"/>
                </a:lnTo>
                <a:lnTo>
                  <a:pt x="850" y="1176"/>
                </a:lnTo>
                <a:lnTo>
                  <a:pt x="838" y="1176"/>
                </a:lnTo>
                <a:lnTo>
                  <a:pt x="827" y="1174"/>
                </a:lnTo>
                <a:lnTo>
                  <a:pt x="815" y="1171"/>
                </a:lnTo>
                <a:lnTo>
                  <a:pt x="804" y="1167"/>
                </a:lnTo>
                <a:lnTo>
                  <a:pt x="793" y="1161"/>
                </a:lnTo>
                <a:lnTo>
                  <a:pt x="781" y="1156"/>
                </a:lnTo>
                <a:lnTo>
                  <a:pt x="770" y="1150"/>
                </a:lnTo>
                <a:lnTo>
                  <a:pt x="758" y="1144"/>
                </a:lnTo>
                <a:lnTo>
                  <a:pt x="747" y="1140"/>
                </a:lnTo>
                <a:lnTo>
                  <a:pt x="735" y="1135"/>
                </a:lnTo>
                <a:lnTo>
                  <a:pt x="724" y="1132"/>
                </a:lnTo>
                <a:lnTo>
                  <a:pt x="712" y="1129"/>
                </a:lnTo>
                <a:lnTo>
                  <a:pt x="701" y="1129"/>
                </a:lnTo>
                <a:lnTo>
                  <a:pt x="688" y="1131"/>
                </a:lnTo>
                <a:lnTo>
                  <a:pt x="673" y="1128"/>
                </a:lnTo>
                <a:lnTo>
                  <a:pt x="657" y="1127"/>
                </a:lnTo>
                <a:lnTo>
                  <a:pt x="642" y="1126"/>
                </a:lnTo>
                <a:lnTo>
                  <a:pt x="626" y="1125"/>
                </a:lnTo>
                <a:lnTo>
                  <a:pt x="611" y="1124"/>
                </a:lnTo>
                <a:lnTo>
                  <a:pt x="595" y="1124"/>
                </a:lnTo>
                <a:lnTo>
                  <a:pt x="579" y="1124"/>
                </a:lnTo>
                <a:lnTo>
                  <a:pt x="564" y="1125"/>
                </a:lnTo>
                <a:lnTo>
                  <a:pt x="548" y="1126"/>
                </a:lnTo>
                <a:lnTo>
                  <a:pt x="534" y="1128"/>
                </a:lnTo>
                <a:lnTo>
                  <a:pt x="519" y="1132"/>
                </a:lnTo>
                <a:lnTo>
                  <a:pt x="504" y="1135"/>
                </a:lnTo>
                <a:lnTo>
                  <a:pt x="489" y="1140"/>
                </a:lnTo>
                <a:lnTo>
                  <a:pt x="475" y="1145"/>
                </a:lnTo>
                <a:lnTo>
                  <a:pt x="461" y="1151"/>
                </a:lnTo>
                <a:lnTo>
                  <a:pt x="448" y="1159"/>
                </a:lnTo>
                <a:lnTo>
                  <a:pt x="437" y="1161"/>
                </a:lnTo>
                <a:lnTo>
                  <a:pt x="426" y="1165"/>
                </a:lnTo>
                <a:lnTo>
                  <a:pt x="416" y="1169"/>
                </a:lnTo>
                <a:lnTo>
                  <a:pt x="405" y="1175"/>
                </a:lnTo>
                <a:lnTo>
                  <a:pt x="396" y="1182"/>
                </a:lnTo>
                <a:lnTo>
                  <a:pt x="388" y="1189"/>
                </a:lnTo>
                <a:lnTo>
                  <a:pt x="381" y="1198"/>
                </a:lnTo>
                <a:lnTo>
                  <a:pt x="375" y="1208"/>
                </a:lnTo>
                <a:lnTo>
                  <a:pt x="378" y="1218"/>
                </a:lnTo>
                <a:lnTo>
                  <a:pt x="378" y="1228"/>
                </a:lnTo>
                <a:lnTo>
                  <a:pt x="373" y="1239"/>
                </a:lnTo>
                <a:lnTo>
                  <a:pt x="369" y="1249"/>
                </a:lnTo>
                <a:lnTo>
                  <a:pt x="356" y="1266"/>
                </a:lnTo>
                <a:lnTo>
                  <a:pt x="346" y="1286"/>
                </a:lnTo>
                <a:lnTo>
                  <a:pt x="335" y="1308"/>
                </a:lnTo>
                <a:lnTo>
                  <a:pt x="325" y="1329"/>
                </a:lnTo>
                <a:lnTo>
                  <a:pt x="311" y="1348"/>
                </a:lnTo>
                <a:lnTo>
                  <a:pt x="296" y="1364"/>
                </a:lnTo>
                <a:lnTo>
                  <a:pt x="276" y="1375"/>
                </a:lnTo>
                <a:lnTo>
                  <a:pt x="250" y="1378"/>
                </a:lnTo>
                <a:lnTo>
                  <a:pt x="233" y="1372"/>
                </a:lnTo>
                <a:lnTo>
                  <a:pt x="214" y="1365"/>
                </a:lnTo>
                <a:lnTo>
                  <a:pt x="195" y="1359"/>
                </a:lnTo>
                <a:lnTo>
                  <a:pt x="177" y="1349"/>
                </a:lnTo>
                <a:lnTo>
                  <a:pt x="160" y="1339"/>
                </a:lnTo>
                <a:lnTo>
                  <a:pt x="146" y="1325"/>
                </a:lnTo>
                <a:lnTo>
                  <a:pt x="137" y="1309"/>
                </a:lnTo>
                <a:lnTo>
                  <a:pt x="131" y="1289"/>
                </a:lnTo>
                <a:lnTo>
                  <a:pt x="137" y="1251"/>
                </a:lnTo>
                <a:lnTo>
                  <a:pt x="150" y="1216"/>
                </a:lnTo>
                <a:lnTo>
                  <a:pt x="167" y="1184"/>
                </a:lnTo>
                <a:lnTo>
                  <a:pt x="189" y="1153"/>
                </a:lnTo>
                <a:lnTo>
                  <a:pt x="213" y="1124"/>
                </a:lnTo>
                <a:lnTo>
                  <a:pt x="237" y="1095"/>
                </a:lnTo>
                <a:lnTo>
                  <a:pt x="261" y="1066"/>
                </a:lnTo>
                <a:lnTo>
                  <a:pt x="284" y="1038"/>
                </a:lnTo>
                <a:lnTo>
                  <a:pt x="293" y="1037"/>
                </a:lnTo>
                <a:lnTo>
                  <a:pt x="302" y="1033"/>
                </a:lnTo>
                <a:lnTo>
                  <a:pt x="311" y="1027"/>
                </a:lnTo>
                <a:lnTo>
                  <a:pt x="320" y="1021"/>
                </a:lnTo>
                <a:lnTo>
                  <a:pt x="328" y="1013"/>
                </a:lnTo>
                <a:lnTo>
                  <a:pt x="336" y="1003"/>
                </a:lnTo>
                <a:lnTo>
                  <a:pt x="343" y="995"/>
                </a:lnTo>
                <a:lnTo>
                  <a:pt x="349" y="986"/>
                </a:lnTo>
                <a:lnTo>
                  <a:pt x="366" y="986"/>
                </a:lnTo>
                <a:lnTo>
                  <a:pt x="364" y="939"/>
                </a:lnTo>
                <a:lnTo>
                  <a:pt x="358" y="892"/>
                </a:lnTo>
                <a:lnTo>
                  <a:pt x="354" y="843"/>
                </a:lnTo>
                <a:lnTo>
                  <a:pt x="352" y="791"/>
                </a:lnTo>
                <a:lnTo>
                  <a:pt x="342" y="780"/>
                </a:lnTo>
                <a:lnTo>
                  <a:pt x="335" y="766"/>
                </a:lnTo>
                <a:lnTo>
                  <a:pt x="331" y="751"/>
                </a:lnTo>
                <a:lnTo>
                  <a:pt x="330" y="734"/>
                </a:lnTo>
                <a:lnTo>
                  <a:pt x="328" y="718"/>
                </a:lnTo>
                <a:lnTo>
                  <a:pt x="328" y="701"/>
                </a:lnTo>
                <a:lnTo>
                  <a:pt x="328" y="685"/>
                </a:lnTo>
                <a:lnTo>
                  <a:pt x="326" y="670"/>
                </a:lnTo>
                <a:lnTo>
                  <a:pt x="302" y="670"/>
                </a:lnTo>
                <a:lnTo>
                  <a:pt x="278" y="669"/>
                </a:lnTo>
                <a:lnTo>
                  <a:pt x="254" y="665"/>
                </a:lnTo>
                <a:lnTo>
                  <a:pt x="231" y="662"/>
                </a:lnTo>
                <a:lnTo>
                  <a:pt x="208" y="656"/>
                </a:lnTo>
                <a:lnTo>
                  <a:pt x="186" y="649"/>
                </a:lnTo>
                <a:lnTo>
                  <a:pt x="166" y="641"/>
                </a:lnTo>
                <a:lnTo>
                  <a:pt x="144" y="632"/>
                </a:lnTo>
                <a:lnTo>
                  <a:pt x="124" y="621"/>
                </a:lnTo>
                <a:lnTo>
                  <a:pt x="104" y="609"/>
                </a:lnTo>
                <a:lnTo>
                  <a:pt x="85" y="597"/>
                </a:lnTo>
                <a:lnTo>
                  <a:pt x="67" y="583"/>
                </a:lnTo>
                <a:lnTo>
                  <a:pt x="49" y="567"/>
                </a:lnTo>
                <a:lnTo>
                  <a:pt x="32" y="551"/>
                </a:lnTo>
                <a:lnTo>
                  <a:pt x="16" y="534"/>
                </a:lnTo>
                <a:lnTo>
                  <a:pt x="0" y="515"/>
                </a:lnTo>
                <a:lnTo>
                  <a:pt x="0" y="497"/>
                </a:lnTo>
                <a:lnTo>
                  <a:pt x="3" y="477"/>
                </a:lnTo>
                <a:lnTo>
                  <a:pt x="11" y="459"/>
                </a:lnTo>
                <a:lnTo>
                  <a:pt x="24" y="443"/>
                </a:lnTo>
                <a:lnTo>
                  <a:pt x="29" y="440"/>
                </a:lnTo>
                <a:lnTo>
                  <a:pt x="36" y="436"/>
                </a:lnTo>
                <a:lnTo>
                  <a:pt x="43" y="433"/>
                </a:lnTo>
                <a:lnTo>
                  <a:pt x="50" y="429"/>
                </a:lnTo>
                <a:lnTo>
                  <a:pt x="57" y="427"/>
                </a:lnTo>
                <a:lnTo>
                  <a:pt x="65" y="426"/>
                </a:lnTo>
                <a:lnTo>
                  <a:pt x="72" y="427"/>
                </a:lnTo>
                <a:lnTo>
                  <a:pt x="80" y="429"/>
                </a:lnTo>
                <a:lnTo>
                  <a:pt x="82" y="443"/>
                </a:lnTo>
                <a:lnTo>
                  <a:pt x="106" y="439"/>
                </a:lnTo>
                <a:lnTo>
                  <a:pt x="129" y="441"/>
                </a:lnTo>
                <a:lnTo>
                  <a:pt x="152" y="449"/>
                </a:lnTo>
                <a:lnTo>
                  <a:pt x="174" y="459"/>
                </a:lnTo>
                <a:lnTo>
                  <a:pt x="195" y="473"/>
                </a:lnTo>
                <a:lnTo>
                  <a:pt x="216" y="486"/>
                </a:lnTo>
                <a:lnTo>
                  <a:pt x="238" y="498"/>
                </a:lnTo>
                <a:lnTo>
                  <a:pt x="260" y="508"/>
                </a:lnTo>
                <a:lnTo>
                  <a:pt x="275" y="515"/>
                </a:lnTo>
                <a:lnTo>
                  <a:pt x="291" y="516"/>
                </a:lnTo>
                <a:lnTo>
                  <a:pt x="305" y="514"/>
                </a:lnTo>
                <a:lnTo>
                  <a:pt x="320" y="510"/>
                </a:lnTo>
                <a:lnTo>
                  <a:pt x="335" y="504"/>
                </a:lnTo>
                <a:lnTo>
                  <a:pt x="350" y="497"/>
                </a:lnTo>
                <a:lnTo>
                  <a:pt x="366" y="492"/>
                </a:lnTo>
                <a:lnTo>
                  <a:pt x="382" y="490"/>
                </a:lnTo>
                <a:lnTo>
                  <a:pt x="396" y="486"/>
                </a:lnTo>
                <a:lnTo>
                  <a:pt x="410" y="482"/>
                </a:lnTo>
                <a:lnTo>
                  <a:pt x="425" y="479"/>
                </a:lnTo>
                <a:lnTo>
                  <a:pt x="438" y="475"/>
                </a:lnTo>
                <a:lnTo>
                  <a:pt x="452" y="471"/>
                </a:lnTo>
                <a:lnTo>
                  <a:pt x="466" y="467"/>
                </a:lnTo>
                <a:lnTo>
                  <a:pt x="480" y="463"/>
                </a:lnTo>
                <a:lnTo>
                  <a:pt x="493" y="457"/>
                </a:lnTo>
                <a:lnTo>
                  <a:pt x="476" y="457"/>
                </a:lnTo>
                <a:lnTo>
                  <a:pt x="459" y="455"/>
                </a:lnTo>
                <a:lnTo>
                  <a:pt x="442" y="452"/>
                </a:lnTo>
                <a:lnTo>
                  <a:pt x="426" y="448"/>
                </a:lnTo>
                <a:lnTo>
                  <a:pt x="410" y="442"/>
                </a:lnTo>
                <a:lnTo>
                  <a:pt x="395" y="435"/>
                </a:lnTo>
                <a:lnTo>
                  <a:pt x="381" y="427"/>
                </a:lnTo>
                <a:lnTo>
                  <a:pt x="367" y="418"/>
                </a:lnTo>
                <a:lnTo>
                  <a:pt x="355" y="409"/>
                </a:lnTo>
                <a:lnTo>
                  <a:pt x="342" y="397"/>
                </a:lnTo>
                <a:lnTo>
                  <a:pt x="331" y="386"/>
                </a:lnTo>
                <a:lnTo>
                  <a:pt x="320" y="373"/>
                </a:lnTo>
                <a:lnTo>
                  <a:pt x="310" y="359"/>
                </a:lnTo>
                <a:lnTo>
                  <a:pt x="301" y="346"/>
                </a:lnTo>
                <a:lnTo>
                  <a:pt x="293" y="331"/>
                </a:lnTo>
                <a:lnTo>
                  <a:pt x="286" y="315"/>
                </a:lnTo>
                <a:lnTo>
                  <a:pt x="281" y="307"/>
                </a:lnTo>
                <a:lnTo>
                  <a:pt x="280" y="300"/>
                </a:lnTo>
                <a:lnTo>
                  <a:pt x="284" y="294"/>
                </a:lnTo>
                <a:lnTo>
                  <a:pt x="289" y="290"/>
                </a:lnTo>
                <a:lnTo>
                  <a:pt x="296" y="285"/>
                </a:lnTo>
                <a:lnTo>
                  <a:pt x="303" y="279"/>
                </a:lnTo>
                <a:lnTo>
                  <a:pt x="309" y="274"/>
                </a:lnTo>
                <a:lnTo>
                  <a:pt x="312" y="267"/>
                </a:lnTo>
                <a:lnTo>
                  <a:pt x="326" y="276"/>
                </a:lnTo>
                <a:lnTo>
                  <a:pt x="336" y="287"/>
                </a:lnTo>
                <a:lnTo>
                  <a:pt x="344" y="301"/>
                </a:lnTo>
                <a:lnTo>
                  <a:pt x="352" y="316"/>
                </a:lnTo>
                <a:lnTo>
                  <a:pt x="359" y="331"/>
                </a:lnTo>
                <a:lnTo>
                  <a:pt x="369" y="346"/>
                </a:lnTo>
                <a:lnTo>
                  <a:pt x="380" y="359"/>
                </a:lnTo>
                <a:lnTo>
                  <a:pt x="395" y="371"/>
                </a:lnTo>
                <a:lnTo>
                  <a:pt x="407" y="380"/>
                </a:lnTo>
                <a:lnTo>
                  <a:pt x="420" y="388"/>
                </a:lnTo>
                <a:lnTo>
                  <a:pt x="434" y="395"/>
                </a:lnTo>
                <a:lnTo>
                  <a:pt x="449" y="401"/>
                </a:lnTo>
                <a:lnTo>
                  <a:pt x="464" y="404"/>
                </a:lnTo>
                <a:lnTo>
                  <a:pt x="479" y="406"/>
                </a:lnTo>
                <a:lnTo>
                  <a:pt x="495" y="405"/>
                </a:lnTo>
                <a:lnTo>
                  <a:pt x="509" y="401"/>
                </a:lnTo>
                <a:lnTo>
                  <a:pt x="514" y="405"/>
                </a:lnTo>
                <a:lnTo>
                  <a:pt x="515" y="410"/>
                </a:lnTo>
                <a:lnTo>
                  <a:pt x="513" y="414"/>
                </a:lnTo>
                <a:lnTo>
                  <a:pt x="508" y="419"/>
                </a:lnTo>
                <a:lnTo>
                  <a:pt x="504" y="424"/>
                </a:lnTo>
                <a:lnTo>
                  <a:pt x="501" y="428"/>
                </a:lnTo>
                <a:lnTo>
                  <a:pt x="503" y="434"/>
                </a:lnTo>
                <a:lnTo>
                  <a:pt x="507" y="441"/>
                </a:lnTo>
                <a:lnTo>
                  <a:pt x="500" y="452"/>
                </a:lnTo>
                <a:lnTo>
                  <a:pt x="505" y="453"/>
                </a:lnTo>
                <a:lnTo>
                  <a:pt x="512" y="453"/>
                </a:lnTo>
                <a:lnTo>
                  <a:pt x="520" y="452"/>
                </a:lnTo>
                <a:lnTo>
                  <a:pt x="527" y="452"/>
                </a:lnTo>
                <a:lnTo>
                  <a:pt x="535" y="453"/>
                </a:lnTo>
                <a:lnTo>
                  <a:pt x="540" y="456"/>
                </a:lnTo>
                <a:lnTo>
                  <a:pt x="545" y="460"/>
                </a:lnTo>
                <a:lnTo>
                  <a:pt x="546" y="469"/>
                </a:lnTo>
                <a:lnTo>
                  <a:pt x="554" y="464"/>
                </a:lnTo>
                <a:lnTo>
                  <a:pt x="560" y="457"/>
                </a:lnTo>
                <a:lnTo>
                  <a:pt x="566" y="449"/>
                </a:lnTo>
                <a:lnTo>
                  <a:pt x="570" y="441"/>
                </a:lnTo>
                <a:lnTo>
                  <a:pt x="574" y="432"/>
                </a:lnTo>
                <a:lnTo>
                  <a:pt x="576" y="421"/>
                </a:lnTo>
                <a:lnTo>
                  <a:pt x="579" y="412"/>
                </a:lnTo>
                <a:lnTo>
                  <a:pt x="583" y="403"/>
                </a:lnTo>
                <a:lnTo>
                  <a:pt x="585" y="356"/>
                </a:lnTo>
                <a:lnTo>
                  <a:pt x="591" y="309"/>
                </a:lnTo>
                <a:lnTo>
                  <a:pt x="599" y="263"/>
                </a:lnTo>
                <a:lnTo>
                  <a:pt x="609" y="217"/>
                </a:lnTo>
                <a:lnTo>
                  <a:pt x="618" y="172"/>
                </a:lnTo>
                <a:lnTo>
                  <a:pt x="629" y="126"/>
                </a:lnTo>
                <a:lnTo>
                  <a:pt x="637" y="80"/>
                </a:lnTo>
                <a:lnTo>
                  <a:pt x="641" y="33"/>
                </a:lnTo>
                <a:lnTo>
                  <a:pt x="645" y="26"/>
                </a:lnTo>
                <a:lnTo>
                  <a:pt x="649" y="19"/>
                </a:lnTo>
                <a:lnTo>
                  <a:pt x="654" y="13"/>
                </a:lnTo>
                <a:lnTo>
                  <a:pt x="660" y="8"/>
                </a:lnTo>
                <a:lnTo>
                  <a:pt x="666" y="4"/>
                </a:lnTo>
                <a:lnTo>
                  <a:pt x="673" y="2"/>
                </a:lnTo>
                <a:lnTo>
                  <a:pt x="681" y="1"/>
                </a:lnTo>
                <a:lnTo>
                  <a:pt x="691" y="1"/>
                </a:lnTo>
                <a:lnTo>
                  <a:pt x="699" y="0"/>
                </a:lnTo>
                <a:lnTo>
                  <a:pt x="704" y="2"/>
                </a:lnTo>
                <a:lnTo>
                  <a:pt x="709" y="7"/>
                </a:lnTo>
                <a:lnTo>
                  <a:pt x="711" y="15"/>
                </a:lnTo>
                <a:close/>
              </a:path>
            </a:pathLst>
          </a:custGeom>
          <a:solidFill>
            <a:srgbClr val="000000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98" name="Freeform 54"/>
          <p:cNvSpPr>
            <a:spLocks/>
          </p:cNvSpPr>
          <p:nvPr/>
        </p:nvSpPr>
        <p:spPr bwMode="auto">
          <a:xfrm>
            <a:off x="7866063" y="979488"/>
            <a:ext cx="33337" cy="231775"/>
          </a:xfrm>
          <a:custGeom>
            <a:avLst/>
            <a:gdLst>
              <a:gd name="T0" fmla="*/ 25131 w 65"/>
              <a:gd name="T1" fmla="*/ 11615 h 439"/>
              <a:gd name="T2" fmla="*/ 21028 w 65"/>
              <a:gd name="T3" fmla="*/ 38541 h 439"/>
              <a:gd name="T4" fmla="*/ 17951 w 65"/>
              <a:gd name="T5" fmla="*/ 65995 h 439"/>
              <a:gd name="T6" fmla="*/ 16412 w 65"/>
              <a:gd name="T7" fmla="*/ 94505 h 439"/>
              <a:gd name="T8" fmla="*/ 15899 w 65"/>
              <a:gd name="T9" fmla="*/ 123543 h 439"/>
              <a:gd name="T10" fmla="*/ 16925 w 65"/>
              <a:gd name="T11" fmla="*/ 152053 h 439"/>
              <a:gd name="T12" fmla="*/ 20515 w 65"/>
              <a:gd name="T13" fmla="*/ 179507 h 439"/>
              <a:gd name="T14" fmla="*/ 25644 w 65"/>
              <a:gd name="T15" fmla="*/ 205377 h 439"/>
              <a:gd name="T16" fmla="*/ 33337 w 65"/>
              <a:gd name="T17" fmla="*/ 229663 h 439"/>
              <a:gd name="T18" fmla="*/ 31798 w 65"/>
              <a:gd name="T19" fmla="*/ 231775 h 439"/>
              <a:gd name="T20" fmla="*/ 16925 w 65"/>
              <a:gd name="T21" fmla="*/ 208545 h 439"/>
              <a:gd name="T22" fmla="*/ 7180 w 65"/>
              <a:gd name="T23" fmla="*/ 183731 h 439"/>
              <a:gd name="T24" fmla="*/ 2564 w 65"/>
              <a:gd name="T25" fmla="*/ 157332 h 439"/>
              <a:gd name="T26" fmla="*/ 0 w 65"/>
              <a:gd name="T27" fmla="*/ 130934 h 439"/>
              <a:gd name="T28" fmla="*/ 513 w 65"/>
              <a:gd name="T29" fmla="*/ 103480 h 439"/>
              <a:gd name="T30" fmla="*/ 1539 w 65"/>
              <a:gd name="T31" fmla="*/ 76026 h 439"/>
              <a:gd name="T32" fmla="*/ 3077 w 65"/>
              <a:gd name="T33" fmla="*/ 47517 h 439"/>
              <a:gd name="T34" fmla="*/ 3077 w 65"/>
              <a:gd name="T35" fmla="*/ 19007 h 439"/>
              <a:gd name="T36" fmla="*/ 5642 w 65"/>
              <a:gd name="T37" fmla="*/ 13727 h 439"/>
              <a:gd name="T38" fmla="*/ 8206 w 65"/>
              <a:gd name="T39" fmla="*/ 5808 h 439"/>
              <a:gd name="T40" fmla="*/ 11796 w 65"/>
              <a:gd name="T41" fmla="*/ 0 h 439"/>
              <a:gd name="T42" fmla="*/ 20002 w 65"/>
              <a:gd name="T43" fmla="*/ 2112 h 439"/>
              <a:gd name="T44" fmla="*/ 25131 w 65"/>
              <a:gd name="T45" fmla="*/ 11615 h 439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  <a:gd name="T51" fmla="*/ 0 60000 65536"/>
              <a:gd name="T52" fmla="*/ 0 60000 65536"/>
              <a:gd name="T53" fmla="*/ 0 60000 65536"/>
              <a:gd name="T54" fmla="*/ 0 60000 65536"/>
              <a:gd name="T55" fmla="*/ 0 60000 65536"/>
              <a:gd name="T56" fmla="*/ 0 60000 65536"/>
              <a:gd name="T57" fmla="*/ 0 60000 65536"/>
              <a:gd name="T58" fmla="*/ 0 60000 65536"/>
              <a:gd name="T59" fmla="*/ 0 60000 65536"/>
              <a:gd name="T60" fmla="*/ 0 60000 65536"/>
              <a:gd name="T61" fmla="*/ 0 60000 65536"/>
              <a:gd name="T62" fmla="*/ 0 60000 65536"/>
              <a:gd name="T63" fmla="*/ 0 60000 65536"/>
              <a:gd name="T64" fmla="*/ 0 60000 65536"/>
              <a:gd name="T65" fmla="*/ 0 60000 65536"/>
              <a:gd name="T66" fmla="*/ 0 60000 65536"/>
              <a:gd name="T67" fmla="*/ 0 60000 65536"/>
              <a:gd name="T68" fmla="*/ 0 60000 65536"/>
              <a:gd name="T69" fmla="*/ 0 w 65"/>
              <a:gd name="T70" fmla="*/ 0 h 439"/>
              <a:gd name="T71" fmla="*/ 65 w 65"/>
              <a:gd name="T72" fmla="*/ 439 h 439"/>
            </a:gdLst>
            <a:ahLst/>
            <a:cxnLst>
              <a:cxn ang="T46">
                <a:pos x="T0" y="T1"/>
              </a:cxn>
              <a:cxn ang="T47">
                <a:pos x="T2" y="T3"/>
              </a:cxn>
              <a:cxn ang="T48">
                <a:pos x="T4" y="T5"/>
              </a:cxn>
              <a:cxn ang="T49">
                <a:pos x="T6" y="T7"/>
              </a:cxn>
              <a:cxn ang="T50">
                <a:pos x="T8" y="T9"/>
              </a:cxn>
              <a:cxn ang="T51">
                <a:pos x="T10" y="T11"/>
              </a:cxn>
              <a:cxn ang="T52">
                <a:pos x="T12" y="T13"/>
              </a:cxn>
              <a:cxn ang="T53">
                <a:pos x="T14" y="T15"/>
              </a:cxn>
              <a:cxn ang="T54">
                <a:pos x="T16" y="T17"/>
              </a:cxn>
              <a:cxn ang="T55">
                <a:pos x="T18" y="T19"/>
              </a:cxn>
              <a:cxn ang="T56">
                <a:pos x="T20" y="T21"/>
              </a:cxn>
              <a:cxn ang="T57">
                <a:pos x="T22" y="T23"/>
              </a:cxn>
              <a:cxn ang="T58">
                <a:pos x="T24" y="T25"/>
              </a:cxn>
              <a:cxn ang="T59">
                <a:pos x="T26" y="T27"/>
              </a:cxn>
              <a:cxn ang="T60">
                <a:pos x="T28" y="T29"/>
              </a:cxn>
              <a:cxn ang="T61">
                <a:pos x="T30" y="T31"/>
              </a:cxn>
              <a:cxn ang="T62">
                <a:pos x="T32" y="T33"/>
              </a:cxn>
              <a:cxn ang="T63">
                <a:pos x="T34" y="T35"/>
              </a:cxn>
              <a:cxn ang="T64">
                <a:pos x="T36" y="T37"/>
              </a:cxn>
              <a:cxn ang="T65">
                <a:pos x="T38" y="T39"/>
              </a:cxn>
              <a:cxn ang="T66">
                <a:pos x="T40" y="T41"/>
              </a:cxn>
              <a:cxn ang="T67">
                <a:pos x="T42" y="T43"/>
              </a:cxn>
              <a:cxn ang="T68">
                <a:pos x="T44" y="T45"/>
              </a:cxn>
            </a:cxnLst>
            <a:rect l="T69" t="T70" r="T71" b="T72"/>
            <a:pathLst>
              <a:path w="65" h="439">
                <a:moveTo>
                  <a:pt x="49" y="22"/>
                </a:moveTo>
                <a:lnTo>
                  <a:pt x="41" y="73"/>
                </a:lnTo>
                <a:lnTo>
                  <a:pt x="35" y="125"/>
                </a:lnTo>
                <a:lnTo>
                  <a:pt x="32" y="179"/>
                </a:lnTo>
                <a:lnTo>
                  <a:pt x="31" y="234"/>
                </a:lnTo>
                <a:lnTo>
                  <a:pt x="33" y="288"/>
                </a:lnTo>
                <a:lnTo>
                  <a:pt x="40" y="340"/>
                </a:lnTo>
                <a:lnTo>
                  <a:pt x="50" y="389"/>
                </a:lnTo>
                <a:lnTo>
                  <a:pt x="65" y="435"/>
                </a:lnTo>
                <a:lnTo>
                  <a:pt x="62" y="439"/>
                </a:lnTo>
                <a:lnTo>
                  <a:pt x="33" y="395"/>
                </a:lnTo>
                <a:lnTo>
                  <a:pt x="14" y="348"/>
                </a:lnTo>
                <a:lnTo>
                  <a:pt x="5" y="298"/>
                </a:lnTo>
                <a:lnTo>
                  <a:pt x="0" y="248"/>
                </a:lnTo>
                <a:lnTo>
                  <a:pt x="1" y="196"/>
                </a:lnTo>
                <a:lnTo>
                  <a:pt x="3" y="144"/>
                </a:lnTo>
                <a:lnTo>
                  <a:pt x="6" y="90"/>
                </a:lnTo>
                <a:lnTo>
                  <a:pt x="6" y="36"/>
                </a:lnTo>
                <a:lnTo>
                  <a:pt x="11" y="26"/>
                </a:lnTo>
                <a:lnTo>
                  <a:pt x="16" y="11"/>
                </a:lnTo>
                <a:lnTo>
                  <a:pt x="23" y="0"/>
                </a:lnTo>
                <a:lnTo>
                  <a:pt x="39" y="4"/>
                </a:lnTo>
                <a:lnTo>
                  <a:pt x="49" y="22"/>
                </a:lnTo>
                <a:close/>
              </a:path>
            </a:pathLst>
          </a:custGeom>
          <a:solidFill>
            <a:srgbClr val="000000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799" name="Freeform 55"/>
          <p:cNvSpPr>
            <a:spLocks/>
          </p:cNvSpPr>
          <p:nvPr/>
        </p:nvSpPr>
        <p:spPr bwMode="auto">
          <a:xfrm>
            <a:off x="8675688" y="1042988"/>
            <a:ext cx="3175" cy="4762"/>
          </a:xfrm>
          <a:custGeom>
            <a:avLst/>
            <a:gdLst>
              <a:gd name="T0" fmla="*/ 3175 w 7"/>
              <a:gd name="T1" fmla="*/ 1429 h 10"/>
              <a:gd name="T2" fmla="*/ 0 w 7"/>
              <a:gd name="T3" fmla="*/ 4762 h 10"/>
              <a:gd name="T4" fmla="*/ 0 w 7"/>
              <a:gd name="T5" fmla="*/ 0 h 10"/>
              <a:gd name="T6" fmla="*/ 907 w 7"/>
              <a:gd name="T7" fmla="*/ 0 h 10"/>
              <a:gd name="T8" fmla="*/ 1814 w 7"/>
              <a:gd name="T9" fmla="*/ 476 h 10"/>
              <a:gd name="T10" fmla="*/ 2721 w 7"/>
              <a:gd name="T11" fmla="*/ 952 h 10"/>
              <a:gd name="T12" fmla="*/ 3175 w 7"/>
              <a:gd name="T13" fmla="*/ 1429 h 10"/>
              <a:gd name="T14" fmla="*/ 0 60000 65536"/>
              <a:gd name="T15" fmla="*/ 0 60000 65536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  <a:gd name="T21" fmla="*/ 0 w 7"/>
              <a:gd name="T22" fmla="*/ 0 h 10"/>
              <a:gd name="T23" fmla="*/ 7 w 7"/>
              <a:gd name="T24" fmla="*/ 10 h 10"/>
            </a:gdLst>
            <a:ahLst/>
            <a:cxnLst>
              <a:cxn ang="T14">
                <a:pos x="T0" y="T1"/>
              </a:cxn>
              <a:cxn ang="T15">
                <a:pos x="T2" y="T3"/>
              </a:cxn>
              <a:cxn ang="T16">
                <a:pos x="T4" y="T5"/>
              </a:cxn>
              <a:cxn ang="T17">
                <a:pos x="T6" y="T7"/>
              </a:cxn>
              <a:cxn ang="T18">
                <a:pos x="T8" y="T9"/>
              </a:cxn>
              <a:cxn ang="T19">
                <a:pos x="T10" y="T11"/>
              </a:cxn>
              <a:cxn ang="T20">
                <a:pos x="T12" y="T13"/>
              </a:cxn>
            </a:cxnLst>
            <a:rect l="T21" t="T22" r="T23" b="T24"/>
            <a:pathLst>
              <a:path w="7" h="10">
                <a:moveTo>
                  <a:pt x="7" y="3"/>
                </a:moveTo>
                <a:lnTo>
                  <a:pt x="0" y="10"/>
                </a:lnTo>
                <a:lnTo>
                  <a:pt x="0" y="0"/>
                </a:lnTo>
                <a:lnTo>
                  <a:pt x="2" y="0"/>
                </a:lnTo>
                <a:lnTo>
                  <a:pt x="4" y="1"/>
                </a:lnTo>
                <a:lnTo>
                  <a:pt x="6" y="2"/>
                </a:lnTo>
                <a:lnTo>
                  <a:pt x="7" y="3"/>
                </a:lnTo>
                <a:close/>
              </a:path>
            </a:pathLst>
          </a:custGeom>
          <a:solidFill>
            <a:srgbClr val="FFFFFF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800" name="Freeform 56"/>
          <p:cNvSpPr>
            <a:spLocks/>
          </p:cNvSpPr>
          <p:nvPr/>
        </p:nvSpPr>
        <p:spPr bwMode="auto">
          <a:xfrm>
            <a:off x="8101013" y="1081088"/>
            <a:ext cx="44450" cy="288925"/>
          </a:xfrm>
          <a:custGeom>
            <a:avLst/>
            <a:gdLst>
              <a:gd name="T0" fmla="*/ 29272 w 82"/>
              <a:gd name="T1" fmla="*/ 43020 h 544"/>
              <a:gd name="T2" fmla="*/ 33609 w 82"/>
              <a:gd name="T3" fmla="*/ 72231 h 544"/>
              <a:gd name="T4" fmla="*/ 37403 w 82"/>
              <a:gd name="T5" fmla="*/ 103036 h 544"/>
              <a:gd name="T6" fmla="*/ 40655 w 82"/>
              <a:gd name="T7" fmla="*/ 133840 h 544"/>
              <a:gd name="T8" fmla="*/ 43366 w 82"/>
              <a:gd name="T9" fmla="*/ 165176 h 544"/>
              <a:gd name="T10" fmla="*/ 44450 w 82"/>
              <a:gd name="T11" fmla="*/ 195980 h 544"/>
              <a:gd name="T12" fmla="*/ 43908 w 82"/>
              <a:gd name="T13" fmla="*/ 226785 h 544"/>
              <a:gd name="T14" fmla="*/ 42282 w 82"/>
              <a:gd name="T15" fmla="*/ 257589 h 544"/>
              <a:gd name="T16" fmla="*/ 37945 w 82"/>
              <a:gd name="T17" fmla="*/ 287332 h 544"/>
              <a:gd name="T18" fmla="*/ 32524 w 82"/>
              <a:gd name="T19" fmla="*/ 288925 h 544"/>
              <a:gd name="T20" fmla="*/ 30898 w 82"/>
              <a:gd name="T21" fmla="*/ 254934 h 544"/>
              <a:gd name="T22" fmla="*/ 29272 w 82"/>
              <a:gd name="T23" fmla="*/ 219349 h 544"/>
              <a:gd name="T24" fmla="*/ 26562 w 82"/>
              <a:gd name="T25" fmla="*/ 183234 h 544"/>
              <a:gd name="T26" fmla="*/ 23851 w 82"/>
              <a:gd name="T27" fmla="*/ 146056 h 544"/>
              <a:gd name="T28" fmla="*/ 19515 w 82"/>
              <a:gd name="T29" fmla="*/ 109409 h 544"/>
              <a:gd name="T30" fmla="*/ 14636 w 82"/>
              <a:gd name="T31" fmla="*/ 73825 h 544"/>
              <a:gd name="T32" fmla="*/ 8131 w 82"/>
              <a:gd name="T33" fmla="*/ 37709 h 544"/>
              <a:gd name="T34" fmla="*/ 0 w 82"/>
              <a:gd name="T35" fmla="*/ 3718 h 544"/>
              <a:gd name="T36" fmla="*/ 3795 w 82"/>
              <a:gd name="T37" fmla="*/ 2656 h 544"/>
              <a:gd name="T38" fmla="*/ 7047 w 82"/>
              <a:gd name="T39" fmla="*/ 531 h 544"/>
              <a:gd name="T40" fmla="*/ 10841 w 82"/>
              <a:gd name="T41" fmla="*/ 0 h 544"/>
              <a:gd name="T42" fmla="*/ 14636 w 82"/>
              <a:gd name="T43" fmla="*/ 1062 h 544"/>
              <a:gd name="T44" fmla="*/ 20599 w 82"/>
              <a:gd name="T45" fmla="*/ 11153 h 544"/>
              <a:gd name="T46" fmla="*/ 23851 w 82"/>
              <a:gd name="T47" fmla="*/ 21244 h 544"/>
              <a:gd name="T48" fmla="*/ 26020 w 82"/>
              <a:gd name="T49" fmla="*/ 32398 h 544"/>
              <a:gd name="T50" fmla="*/ 29272 w 82"/>
              <a:gd name="T51" fmla="*/ 43020 h 544"/>
              <a:gd name="T52" fmla="*/ 0 60000 65536"/>
              <a:gd name="T53" fmla="*/ 0 60000 65536"/>
              <a:gd name="T54" fmla="*/ 0 60000 65536"/>
              <a:gd name="T55" fmla="*/ 0 60000 65536"/>
              <a:gd name="T56" fmla="*/ 0 60000 65536"/>
              <a:gd name="T57" fmla="*/ 0 60000 65536"/>
              <a:gd name="T58" fmla="*/ 0 60000 65536"/>
              <a:gd name="T59" fmla="*/ 0 60000 65536"/>
              <a:gd name="T60" fmla="*/ 0 60000 65536"/>
              <a:gd name="T61" fmla="*/ 0 60000 65536"/>
              <a:gd name="T62" fmla="*/ 0 60000 65536"/>
              <a:gd name="T63" fmla="*/ 0 60000 65536"/>
              <a:gd name="T64" fmla="*/ 0 60000 65536"/>
              <a:gd name="T65" fmla="*/ 0 60000 65536"/>
              <a:gd name="T66" fmla="*/ 0 60000 65536"/>
              <a:gd name="T67" fmla="*/ 0 60000 65536"/>
              <a:gd name="T68" fmla="*/ 0 60000 65536"/>
              <a:gd name="T69" fmla="*/ 0 60000 65536"/>
              <a:gd name="T70" fmla="*/ 0 60000 65536"/>
              <a:gd name="T71" fmla="*/ 0 60000 65536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  <a:gd name="T78" fmla="*/ 0 w 82"/>
              <a:gd name="T79" fmla="*/ 0 h 544"/>
              <a:gd name="T80" fmla="*/ 82 w 82"/>
              <a:gd name="T81" fmla="*/ 544 h 544"/>
            </a:gdLst>
            <a:ahLst/>
            <a:cxnLst>
              <a:cxn ang="T52">
                <a:pos x="T0" y="T1"/>
              </a:cxn>
              <a:cxn ang="T53">
                <a:pos x="T2" y="T3"/>
              </a:cxn>
              <a:cxn ang="T54">
                <a:pos x="T4" y="T5"/>
              </a:cxn>
              <a:cxn ang="T55">
                <a:pos x="T6" y="T7"/>
              </a:cxn>
              <a:cxn ang="T56">
                <a:pos x="T8" y="T9"/>
              </a:cxn>
              <a:cxn ang="T57">
                <a:pos x="T10" y="T11"/>
              </a:cxn>
              <a:cxn ang="T58">
                <a:pos x="T12" y="T13"/>
              </a:cxn>
              <a:cxn ang="T59">
                <a:pos x="T14" y="T15"/>
              </a:cxn>
              <a:cxn ang="T60">
                <a:pos x="T16" y="T17"/>
              </a:cxn>
              <a:cxn ang="T61">
                <a:pos x="T18" y="T19"/>
              </a:cxn>
              <a:cxn ang="T62">
                <a:pos x="T20" y="T21"/>
              </a:cxn>
              <a:cxn ang="T63">
                <a:pos x="T22" y="T23"/>
              </a:cxn>
              <a:cxn ang="T64">
                <a:pos x="T24" y="T25"/>
              </a:cxn>
              <a:cxn ang="T65">
                <a:pos x="T26" y="T27"/>
              </a:cxn>
              <a:cxn ang="T66">
                <a:pos x="T28" y="T29"/>
              </a:cxn>
              <a:cxn ang="T67">
                <a:pos x="T30" y="T31"/>
              </a:cxn>
              <a:cxn ang="T68">
                <a:pos x="T32" y="T33"/>
              </a:cxn>
              <a:cxn ang="T69">
                <a:pos x="T34" y="T35"/>
              </a:cxn>
              <a:cxn ang="T70">
                <a:pos x="T36" y="T37"/>
              </a:cxn>
              <a:cxn ang="T71">
                <a:pos x="T38" y="T39"/>
              </a:cxn>
              <a:cxn ang="T72">
                <a:pos x="T40" y="T41"/>
              </a:cxn>
              <a:cxn ang="T73">
                <a:pos x="T42" y="T43"/>
              </a:cxn>
              <a:cxn ang="T74">
                <a:pos x="T44" y="T45"/>
              </a:cxn>
              <a:cxn ang="T75">
                <a:pos x="T46" y="T47"/>
              </a:cxn>
              <a:cxn ang="T76">
                <a:pos x="T48" y="T49"/>
              </a:cxn>
              <a:cxn ang="T77">
                <a:pos x="T50" y="T51"/>
              </a:cxn>
            </a:cxnLst>
            <a:rect l="T78" t="T79" r="T80" b="T81"/>
            <a:pathLst>
              <a:path w="82" h="544">
                <a:moveTo>
                  <a:pt x="54" y="81"/>
                </a:moveTo>
                <a:lnTo>
                  <a:pt x="62" y="136"/>
                </a:lnTo>
                <a:lnTo>
                  <a:pt x="69" y="194"/>
                </a:lnTo>
                <a:lnTo>
                  <a:pt x="75" y="252"/>
                </a:lnTo>
                <a:lnTo>
                  <a:pt x="80" y="311"/>
                </a:lnTo>
                <a:lnTo>
                  <a:pt x="82" y="369"/>
                </a:lnTo>
                <a:lnTo>
                  <a:pt x="81" y="427"/>
                </a:lnTo>
                <a:lnTo>
                  <a:pt x="78" y="485"/>
                </a:lnTo>
                <a:lnTo>
                  <a:pt x="70" y="541"/>
                </a:lnTo>
                <a:lnTo>
                  <a:pt x="60" y="544"/>
                </a:lnTo>
                <a:lnTo>
                  <a:pt x="57" y="480"/>
                </a:lnTo>
                <a:lnTo>
                  <a:pt x="54" y="413"/>
                </a:lnTo>
                <a:lnTo>
                  <a:pt x="49" y="345"/>
                </a:lnTo>
                <a:lnTo>
                  <a:pt x="44" y="275"/>
                </a:lnTo>
                <a:lnTo>
                  <a:pt x="36" y="206"/>
                </a:lnTo>
                <a:lnTo>
                  <a:pt x="27" y="139"/>
                </a:lnTo>
                <a:lnTo>
                  <a:pt x="15" y="71"/>
                </a:lnTo>
                <a:lnTo>
                  <a:pt x="0" y="7"/>
                </a:lnTo>
                <a:lnTo>
                  <a:pt x="7" y="5"/>
                </a:lnTo>
                <a:lnTo>
                  <a:pt x="13" y="1"/>
                </a:lnTo>
                <a:lnTo>
                  <a:pt x="20" y="0"/>
                </a:lnTo>
                <a:lnTo>
                  <a:pt x="27" y="2"/>
                </a:lnTo>
                <a:lnTo>
                  <a:pt x="38" y="21"/>
                </a:lnTo>
                <a:lnTo>
                  <a:pt x="44" y="40"/>
                </a:lnTo>
                <a:lnTo>
                  <a:pt x="48" y="61"/>
                </a:lnTo>
                <a:lnTo>
                  <a:pt x="54" y="81"/>
                </a:lnTo>
                <a:close/>
              </a:path>
            </a:pathLst>
          </a:custGeom>
          <a:solidFill>
            <a:srgbClr val="000000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801" name="Freeform 57"/>
          <p:cNvSpPr>
            <a:spLocks/>
          </p:cNvSpPr>
          <p:nvPr/>
        </p:nvSpPr>
        <p:spPr bwMode="auto">
          <a:xfrm>
            <a:off x="8204200" y="1100138"/>
            <a:ext cx="69850" cy="330200"/>
          </a:xfrm>
          <a:custGeom>
            <a:avLst/>
            <a:gdLst>
              <a:gd name="T0" fmla="*/ 69850 w 131"/>
              <a:gd name="T1" fmla="*/ 3175 h 624"/>
              <a:gd name="T2" fmla="*/ 68784 w 131"/>
              <a:gd name="T3" fmla="*/ 11112 h 624"/>
              <a:gd name="T4" fmla="*/ 63985 w 131"/>
              <a:gd name="T5" fmla="*/ 18521 h 624"/>
              <a:gd name="T6" fmla="*/ 58653 w 131"/>
              <a:gd name="T7" fmla="*/ 25400 h 624"/>
              <a:gd name="T8" fmla="*/ 54387 w 131"/>
              <a:gd name="T9" fmla="*/ 32279 h 624"/>
              <a:gd name="T10" fmla="*/ 44256 w 131"/>
              <a:gd name="T11" fmla="*/ 68263 h 624"/>
              <a:gd name="T12" fmla="*/ 37858 w 131"/>
              <a:gd name="T13" fmla="*/ 104775 h 624"/>
              <a:gd name="T14" fmla="*/ 34125 w 131"/>
              <a:gd name="T15" fmla="*/ 140229 h 624"/>
              <a:gd name="T16" fmla="*/ 31459 w 131"/>
              <a:gd name="T17" fmla="*/ 176742 h 624"/>
              <a:gd name="T18" fmla="*/ 29326 w 131"/>
              <a:gd name="T19" fmla="*/ 213254 h 624"/>
              <a:gd name="T20" fmla="*/ 25594 w 131"/>
              <a:gd name="T21" fmla="*/ 248708 h 624"/>
              <a:gd name="T22" fmla="*/ 20795 w 131"/>
              <a:gd name="T23" fmla="*/ 285221 h 624"/>
              <a:gd name="T24" fmla="*/ 11731 w 131"/>
              <a:gd name="T25" fmla="*/ 321204 h 624"/>
              <a:gd name="T26" fmla="*/ 10664 w 131"/>
              <a:gd name="T27" fmla="*/ 323321 h 624"/>
              <a:gd name="T28" fmla="*/ 9065 w 131"/>
              <a:gd name="T29" fmla="*/ 325438 h 624"/>
              <a:gd name="T30" fmla="*/ 6398 w 131"/>
              <a:gd name="T31" fmla="*/ 327554 h 624"/>
              <a:gd name="T32" fmla="*/ 4799 w 131"/>
              <a:gd name="T33" fmla="*/ 329671 h 624"/>
              <a:gd name="T34" fmla="*/ 2133 w 131"/>
              <a:gd name="T35" fmla="*/ 330200 h 624"/>
              <a:gd name="T36" fmla="*/ 1066 w 131"/>
              <a:gd name="T37" fmla="*/ 328613 h 624"/>
              <a:gd name="T38" fmla="*/ 1066 w 131"/>
              <a:gd name="T39" fmla="*/ 326496 h 624"/>
              <a:gd name="T40" fmla="*/ 0 w 131"/>
              <a:gd name="T41" fmla="*/ 324908 h 624"/>
              <a:gd name="T42" fmla="*/ 4799 w 131"/>
              <a:gd name="T43" fmla="*/ 310621 h 624"/>
              <a:gd name="T44" fmla="*/ 7465 w 131"/>
              <a:gd name="T45" fmla="*/ 271992 h 624"/>
              <a:gd name="T46" fmla="*/ 9598 w 131"/>
              <a:gd name="T47" fmla="*/ 232833 h 624"/>
              <a:gd name="T48" fmla="*/ 10664 w 131"/>
              <a:gd name="T49" fmla="*/ 192617 h 624"/>
              <a:gd name="T50" fmla="*/ 11731 w 131"/>
              <a:gd name="T51" fmla="*/ 153988 h 624"/>
              <a:gd name="T52" fmla="*/ 15463 w 131"/>
              <a:gd name="T53" fmla="*/ 114829 h 624"/>
              <a:gd name="T54" fmla="*/ 22395 w 131"/>
              <a:gd name="T55" fmla="*/ 77258 h 624"/>
              <a:gd name="T56" fmla="*/ 32526 w 131"/>
              <a:gd name="T57" fmla="*/ 41804 h 624"/>
              <a:gd name="T58" fmla="*/ 48522 w 131"/>
              <a:gd name="T59" fmla="*/ 7408 h 624"/>
              <a:gd name="T60" fmla="*/ 51188 w 131"/>
              <a:gd name="T61" fmla="*/ 5292 h 624"/>
              <a:gd name="T62" fmla="*/ 53321 w 131"/>
              <a:gd name="T63" fmla="*/ 3175 h 624"/>
              <a:gd name="T64" fmla="*/ 55987 w 131"/>
              <a:gd name="T65" fmla="*/ 1587 h 624"/>
              <a:gd name="T66" fmla="*/ 59186 w 131"/>
              <a:gd name="T67" fmla="*/ 529 h 624"/>
              <a:gd name="T68" fmla="*/ 61319 w 131"/>
              <a:gd name="T69" fmla="*/ 0 h 624"/>
              <a:gd name="T70" fmla="*/ 64518 w 131"/>
              <a:gd name="T71" fmla="*/ 529 h 624"/>
              <a:gd name="T72" fmla="*/ 67717 w 131"/>
              <a:gd name="T73" fmla="*/ 1058 h 624"/>
              <a:gd name="T74" fmla="*/ 69850 w 131"/>
              <a:gd name="T75" fmla="*/ 3175 h 624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w 131"/>
              <a:gd name="T115" fmla="*/ 0 h 624"/>
              <a:gd name="T116" fmla="*/ 131 w 131"/>
              <a:gd name="T117" fmla="*/ 624 h 624"/>
            </a:gdLst>
            <a:ahLst/>
            <a:cxnLst>
              <a:cxn ang="T76">
                <a:pos x="T0" y="T1"/>
              </a:cxn>
              <a:cxn ang="T77">
                <a:pos x="T2" y="T3"/>
              </a:cxn>
              <a:cxn ang="T78">
                <a:pos x="T4" y="T5"/>
              </a:cxn>
              <a:cxn ang="T79">
                <a:pos x="T6" y="T7"/>
              </a:cxn>
              <a:cxn ang="T80">
                <a:pos x="T8" y="T9"/>
              </a:cxn>
              <a:cxn ang="T81">
                <a:pos x="T10" y="T11"/>
              </a:cxn>
              <a:cxn ang="T82">
                <a:pos x="T12" y="T13"/>
              </a:cxn>
              <a:cxn ang="T83">
                <a:pos x="T14" y="T15"/>
              </a:cxn>
              <a:cxn ang="T84">
                <a:pos x="T16" y="T17"/>
              </a:cxn>
              <a:cxn ang="T85">
                <a:pos x="T18" y="T19"/>
              </a:cxn>
              <a:cxn ang="T86">
                <a:pos x="T20" y="T21"/>
              </a:cxn>
              <a:cxn ang="T87">
                <a:pos x="T22" y="T23"/>
              </a:cxn>
              <a:cxn ang="T88">
                <a:pos x="T24" y="T25"/>
              </a:cxn>
              <a:cxn ang="T89">
                <a:pos x="T26" y="T27"/>
              </a:cxn>
              <a:cxn ang="T90">
                <a:pos x="T28" y="T29"/>
              </a:cxn>
              <a:cxn ang="T91">
                <a:pos x="T30" y="T31"/>
              </a:cxn>
              <a:cxn ang="T92">
                <a:pos x="T32" y="T33"/>
              </a:cxn>
              <a:cxn ang="T93">
                <a:pos x="T34" y="T35"/>
              </a:cxn>
              <a:cxn ang="T94">
                <a:pos x="T36" y="T37"/>
              </a:cxn>
              <a:cxn ang="T95">
                <a:pos x="T38" y="T39"/>
              </a:cxn>
              <a:cxn ang="T96">
                <a:pos x="T40" y="T41"/>
              </a:cxn>
              <a:cxn ang="T97">
                <a:pos x="T42" y="T43"/>
              </a:cxn>
              <a:cxn ang="T98">
                <a:pos x="T44" y="T45"/>
              </a:cxn>
              <a:cxn ang="T99">
                <a:pos x="T46" y="T47"/>
              </a:cxn>
              <a:cxn ang="T100">
                <a:pos x="T48" y="T49"/>
              </a:cxn>
              <a:cxn ang="T101">
                <a:pos x="T50" y="T51"/>
              </a:cxn>
              <a:cxn ang="T102">
                <a:pos x="T52" y="T53"/>
              </a:cxn>
              <a:cxn ang="T103">
                <a:pos x="T54" y="T55"/>
              </a:cxn>
              <a:cxn ang="T104">
                <a:pos x="T56" y="T57"/>
              </a:cxn>
              <a:cxn ang="T105">
                <a:pos x="T58" y="T59"/>
              </a:cxn>
              <a:cxn ang="T106">
                <a:pos x="T60" y="T61"/>
              </a:cxn>
              <a:cxn ang="T107">
                <a:pos x="T62" y="T63"/>
              </a:cxn>
              <a:cxn ang="T108">
                <a:pos x="T64" y="T65"/>
              </a:cxn>
              <a:cxn ang="T109">
                <a:pos x="T66" y="T67"/>
              </a:cxn>
              <a:cxn ang="T110">
                <a:pos x="T68" y="T69"/>
              </a:cxn>
              <a:cxn ang="T111">
                <a:pos x="T70" y="T71"/>
              </a:cxn>
              <a:cxn ang="T112">
                <a:pos x="T72" y="T73"/>
              </a:cxn>
              <a:cxn ang="T113">
                <a:pos x="T74" y="T75"/>
              </a:cxn>
            </a:cxnLst>
            <a:rect l="T114" t="T115" r="T116" b="T117"/>
            <a:pathLst>
              <a:path w="131" h="624">
                <a:moveTo>
                  <a:pt x="131" y="6"/>
                </a:moveTo>
                <a:lnTo>
                  <a:pt x="129" y="21"/>
                </a:lnTo>
                <a:lnTo>
                  <a:pt x="120" y="35"/>
                </a:lnTo>
                <a:lnTo>
                  <a:pt x="110" y="48"/>
                </a:lnTo>
                <a:lnTo>
                  <a:pt x="102" y="61"/>
                </a:lnTo>
                <a:lnTo>
                  <a:pt x="83" y="129"/>
                </a:lnTo>
                <a:lnTo>
                  <a:pt x="71" y="198"/>
                </a:lnTo>
                <a:lnTo>
                  <a:pt x="64" y="265"/>
                </a:lnTo>
                <a:lnTo>
                  <a:pt x="59" y="334"/>
                </a:lnTo>
                <a:lnTo>
                  <a:pt x="55" y="403"/>
                </a:lnTo>
                <a:lnTo>
                  <a:pt x="48" y="470"/>
                </a:lnTo>
                <a:lnTo>
                  <a:pt x="39" y="539"/>
                </a:lnTo>
                <a:lnTo>
                  <a:pt x="22" y="607"/>
                </a:lnTo>
                <a:lnTo>
                  <a:pt x="20" y="611"/>
                </a:lnTo>
                <a:lnTo>
                  <a:pt x="17" y="615"/>
                </a:lnTo>
                <a:lnTo>
                  <a:pt x="12" y="619"/>
                </a:lnTo>
                <a:lnTo>
                  <a:pt x="9" y="623"/>
                </a:lnTo>
                <a:lnTo>
                  <a:pt x="4" y="624"/>
                </a:lnTo>
                <a:lnTo>
                  <a:pt x="2" y="621"/>
                </a:lnTo>
                <a:lnTo>
                  <a:pt x="2" y="617"/>
                </a:lnTo>
                <a:lnTo>
                  <a:pt x="0" y="614"/>
                </a:lnTo>
                <a:lnTo>
                  <a:pt x="9" y="587"/>
                </a:lnTo>
                <a:lnTo>
                  <a:pt x="14" y="514"/>
                </a:lnTo>
                <a:lnTo>
                  <a:pt x="18" y="440"/>
                </a:lnTo>
                <a:lnTo>
                  <a:pt x="20" y="364"/>
                </a:lnTo>
                <a:lnTo>
                  <a:pt x="22" y="291"/>
                </a:lnTo>
                <a:lnTo>
                  <a:pt x="29" y="217"/>
                </a:lnTo>
                <a:lnTo>
                  <a:pt x="42" y="146"/>
                </a:lnTo>
                <a:lnTo>
                  <a:pt x="61" y="79"/>
                </a:lnTo>
                <a:lnTo>
                  <a:pt x="91" y="14"/>
                </a:lnTo>
                <a:lnTo>
                  <a:pt x="96" y="10"/>
                </a:lnTo>
                <a:lnTo>
                  <a:pt x="100" y="6"/>
                </a:lnTo>
                <a:lnTo>
                  <a:pt x="105" y="3"/>
                </a:lnTo>
                <a:lnTo>
                  <a:pt x="111" y="1"/>
                </a:lnTo>
                <a:lnTo>
                  <a:pt x="115" y="0"/>
                </a:lnTo>
                <a:lnTo>
                  <a:pt x="121" y="1"/>
                </a:lnTo>
                <a:lnTo>
                  <a:pt x="127" y="2"/>
                </a:lnTo>
                <a:lnTo>
                  <a:pt x="131" y="6"/>
                </a:lnTo>
                <a:close/>
              </a:path>
            </a:pathLst>
          </a:custGeom>
          <a:solidFill>
            <a:srgbClr val="000000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802" name="Freeform 58"/>
          <p:cNvSpPr>
            <a:spLocks/>
          </p:cNvSpPr>
          <p:nvPr/>
        </p:nvSpPr>
        <p:spPr bwMode="auto">
          <a:xfrm>
            <a:off x="8174038" y="1119188"/>
            <a:ext cx="22225" cy="327025"/>
          </a:xfrm>
          <a:custGeom>
            <a:avLst/>
            <a:gdLst>
              <a:gd name="T0" fmla="*/ 21720 w 44"/>
              <a:gd name="T1" fmla="*/ 8981 h 619"/>
              <a:gd name="T2" fmla="*/ 22225 w 44"/>
              <a:gd name="T3" fmla="*/ 90870 h 619"/>
              <a:gd name="T4" fmla="*/ 19194 w 44"/>
              <a:gd name="T5" fmla="*/ 169060 h 619"/>
              <a:gd name="T6" fmla="*/ 14648 w 44"/>
              <a:gd name="T7" fmla="*/ 245665 h 619"/>
              <a:gd name="T8" fmla="*/ 9092 w 44"/>
              <a:gd name="T9" fmla="*/ 324383 h 619"/>
              <a:gd name="T10" fmla="*/ 7072 w 44"/>
              <a:gd name="T11" fmla="*/ 326497 h 619"/>
              <a:gd name="T12" fmla="*/ 4546 w 44"/>
              <a:gd name="T13" fmla="*/ 327025 h 619"/>
              <a:gd name="T14" fmla="*/ 3031 w 44"/>
              <a:gd name="T15" fmla="*/ 327025 h 619"/>
              <a:gd name="T16" fmla="*/ 0 w 44"/>
              <a:gd name="T17" fmla="*/ 326497 h 619"/>
              <a:gd name="T18" fmla="*/ 1010 w 44"/>
              <a:gd name="T19" fmla="*/ 246193 h 619"/>
              <a:gd name="T20" fmla="*/ 2526 w 44"/>
              <a:gd name="T21" fmla="*/ 165362 h 619"/>
              <a:gd name="T22" fmla="*/ 3536 w 44"/>
              <a:gd name="T23" fmla="*/ 85058 h 619"/>
              <a:gd name="T24" fmla="*/ 6061 w 44"/>
              <a:gd name="T25" fmla="*/ 5283 h 619"/>
              <a:gd name="T26" fmla="*/ 14648 w 44"/>
              <a:gd name="T27" fmla="*/ 0 h 619"/>
              <a:gd name="T28" fmla="*/ 21720 w 44"/>
              <a:gd name="T29" fmla="*/ 8981 h 619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  <a:gd name="T39" fmla="*/ 0 60000 65536"/>
              <a:gd name="T40" fmla="*/ 0 60000 65536"/>
              <a:gd name="T41" fmla="*/ 0 60000 65536"/>
              <a:gd name="T42" fmla="*/ 0 60000 65536"/>
              <a:gd name="T43" fmla="*/ 0 60000 65536"/>
              <a:gd name="T44" fmla="*/ 0 60000 65536"/>
              <a:gd name="T45" fmla="*/ 0 w 44"/>
              <a:gd name="T46" fmla="*/ 0 h 619"/>
              <a:gd name="T47" fmla="*/ 44 w 44"/>
              <a:gd name="T48" fmla="*/ 619 h 619"/>
            </a:gdLst>
            <a:ahLst/>
            <a:cxnLst>
              <a:cxn ang="T30">
                <a:pos x="T0" y="T1"/>
              </a:cxn>
              <a:cxn ang="T31">
                <a:pos x="T2" y="T3"/>
              </a:cxn>
              <a:cxn ang="T32">
                <a:pos x="T4" y="T5"/>
              </a:cxn>
              <a:cxn ang="T33">
                <a:pos x="T6" y="T7"/>
              </a:cxn>
              <a:cxn ang="T34">
                <a:pos x="T8" y="T9"/>
              </a:cxn>
              <a:cxn ang="T35">
                <a:pos x="T10" y="T11"/>
              </a:cxn>
              <a:cxn ang="T36">
                <a:pos x="T12" y="T13"/>
              </a:cxn>
              <a:cxn ang="T37">
                <a:pos x="T14" y="T15"/>
              </a:cxn>
              <a:cxn ang="T38">
                <a:pos x="T16" y="T17"/>
              </a:cxn>
              <a:cxn ang="T39">
                <a:pos x="T18" y="T19"/>
              </a:cxn>
              <a:cxn ang="T40">
                <a:pos x="T20" y="T21"/>
              </a:cxn>
              <a:cxn ang="T41">
                <a:pos x="T22" y="T23"/>
              </a:cxn>
              <a:cxn ang="T42">
                <a:pos x="T24" y="T25"/>
              </a:cxn>
              <a:cxn ang="T43">
                <a:pos x="T26" y="T27"/>
              </a:cxn>
              <a:cxn ang="T44">
                <a:pos x="T28" y="T29"/>
              </a:cxn>
            </a:cxnLst>
            <a:rect l="T45" t="T46" r="T47" b="T48"/>
            <a:pathLst>
              <a:path w="44" h="619">
                <a:moveTo>
                  <a:pt x="43" y="17"/>
                </a:moveTo>
                <a:lnTo>
                  <a:pt x="44" y="172"/>
                </a:lnTo>
                <a:lnTo>
                  <a:pt x="38" y="320"/>
                </a:lnTo>
                <a:lnTo>
                  <a:pt x="29" y="465"/>
                </a:lnTo>
                <a:lnTo>
                  <a:pt x="18" y="614"/>
                </a:lnTo>
                <a:lnTo>
                  <a:pt x="14" y="618"/>
                </a:lnTo>
                <a:lnTo>
                  <a:pt x="9" y="619"/>
                </a:lnTo>
                <a:lnTo>
                  <a:pt x="6" y="619"/>
                </a:lnTo>
                <a:lnTo>
                  <a:pt x="0" y="618"/>
                </a:lnTo>
                <a:lnTo>
                  <a:pt x="2" y="466"/>
                </a:lnTo>
                <a:lnTo>
                  <a:pt x="5" y="313"/>
                </a:lnTo>
                <a:lnTo>
                  <a:pt x="7" y="161"/>
                </a:lnTo>
                <a:lnTo>
                  <a:pt x="12" y="10"/>
                </a:lnTo>
                <a:lnTo>
                  <a:pt x="29" y="0"/>
                </a:lnTo>
                <a:lnTo>
                  <a:pt x="43" y="17"/>
                </a:lnTo>
                <a:close/>
              </a:path>
            </a:pathLst>
          </a:custGeom>
          <a:solidFill>
            <a:srgbClr val="000000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803" name="Freeform 59"/>
          <p:cNvSpPr>
            <a:spLocks/>
          </p:cNvSpPr>
          <p:nvPr/>
        </p:nvSpPr>
        <p:spPr bwMode="auto">
          <a:xfrm>
            <a:off x="8496300" y="1412875"/>
            <a:ext cx="25400" cy="47625"/>
          </a:xfrm>
          <a:custGeom>
            <a:avLst/>
            <a:gdLst>
              <a:gd name="T0" fmla="*/ 25400 w 47"/>
              <a:gd name="T1" fmla="*/ 5351 h 89"/>
              <a:gd name="T2" fmla="*/ 22157 w 47"/>
              <a:gd name="T3" fmla="*/ 17124 h 89"/>
              <a:gd name="T4" fmla="*/ 19455 w 47"/>
              <a:gd name="T5" fmla="*/ 28361 h 89"/>
              <a:gd name="T6" fmla="*/ 16753 w 47"/>
              <a:gd name="T7" fmla="*/ 39598 h 89"/>
              <a:gd name="T8" fmla="*/ 10809 w 47"/>
              <a:gd name="T9" fmla="*/ 47625 h 89"/>
              <a:gd name="T10" fmla="*/ 8106 w 47"/>
              <a:gd name="T11" fmla="*/ 40669 h 89"/>
              <a:gd name="T12" fmla="*/ 4864 w 47"/>
              <a:gd name="T13" fmla="*/ 32107 h 89"/>
              <a:gd name="T14" fmla="*/ 1081 w 47"/>
              <a:gd name="T15" fmla="*/ 22475 h 89"/>
              <a:gd name="T16" fmla="*/ 0 w 47"/>
              <a:gd name="T17" fmla="*/ 12843 h 89"/>
              <a:gd name="T18" fmla="*/ 0 w 47"/>
              <a:gd name="T19" fmla="*/ 5351 h 89"/>
              <a:gd name="T20" fmla="*/ 3783 w 47"/>
              <a:gd name="T21" fmla="*/ 535 h 89"/>
              <a:gd name="T22" fmla="*/ 12430 w 47"/>
              <a:gd name="T23" fmla="*/ 0 h 89"/>
              <a:gd name="T24" fmla="*/ 25400 w 47"/>
              <a:gd name="T25" fmla="*/ 5351 h 89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  <a:gd name="T39" fmla="*/ 0 w 47"/>
              <a:gd name="T40" fmla="*/ 0 h 89"/>
              <a:gd name="T41" fmla="*/ 47 w 47"/>
              <a:gd name="T42" fmla="*/ 89 h 89"/>
            </a:gdLst>
            <a:ahLst/>
            <a:cxnLst>
              <a:cxn ang="T26">
                <a:pos x="T0" y="T1"/>
              </a:cxn>
              <a:cxn ang="T27">
                <a:pos x="T2" y="T3"/>
              </a:cxn>
              <a:cxn ang="T28">
                <a:pos x="T4" y="T5"/>
              </a:cxn>
              <a:cxn ang="T29">
                <a:pos x="T6" y="T7"/>
              </a:cxn>
              <a:cxn ang="T30">
                <a:pos x="T8" y="T9"/>
              </a:cxn>
              <a:cxn ang="T31">
                <a:pos x="T10" y="T11"/>
              </a:cxn>
              <a:cxn ang="T32">
                <a:pos x="T12" y="T13"/>
              </a:cxn>
              <a:cxn ang="T33">
                <a:pos x="T14" y="T15"/>
              </a:cxn>
              <a:cxn ang="T34">
                <a:pos x="T16" y="T17"/>
              </a:cxn>
              <a:cxn ang="T35">
                <a:pos x="T18" y="T19"/>
              </a:cxn>
              <a:cxn ang="T36">
                <a:pos x="T20" y="T21"/>
              </a:cxn>
              <a:cxn ang="T37">
                <a:pos x="T22" y="T23"/>
              </a:cxn>
              <a:cxn ang="T38">
                <a:pos x="T24" y="T25"/>
              </a:cxn>
            </a:cxnLst>
            <a:rect l="T39" t="T40" r="T41" b="T42"/>
            <a:pathLst>
              <a:path w="47" h="89">
                <a:moveTo>
                  <a:pt x="47" y="10"/>
                </a:moveTo>
                <a:lnTo>
                  <a:pt x="41" y="32"/>
                </a:lnTo>
                <a:lnTo>
                  <a:pt x="36" y="53"/>
                </a:lnTo>
                <a:lnTo>
                  <a:pt x="31" y="74"/>
                </a:lnTo>
                <a:lnTo>
                  <a:pt x="20" y="89"/>
                </a:lnTo>
                <a:lnTo>
                  <a:pt x="15" y="76"/>
                </a:lnTo>
                <a:lnTo>
                  <a:pt x="9" y="60"/>
                </a:lnTo>
                <a:lnTo>
                  <a:pt x="2" y="42"/>
                </a:lnTo>
                <a:lnTo>
                  <a:pt x="0" y="24"/>
                </a:lnTo>
                <a:lnTo>
                  <a:pt x="0" y="10"/>
                </a:lnTo>
                <a:lnTo>
                  <a:pt x="7" y="1"/>
                </a:lnTo>
                <a:lnTo>
                  <a:pt x="23" y="0"/>
                </a:lnTo>
                <a:lnTo>
                  <a:pt x="47" y="10"/>
                </a:lnTo>
                <a:close/>
              </a:path>
            </a:pathLst>
          </a:custGeom>
          <a:solidFill>
            <a:srgbClr val="F2D8CC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804" name="Freeform 60"/>
          <p:cNvSpPr>
            <a:spLocks/>
          </p:cNvSpPr>
          <p:nvPr/>
        </p:nvSpPr>
        <p:spPr bwMode="auto">
          <a:xfrm>
            <a:off x="8226425" y="895350"/>
            <a:ext cx="125413" cy="98425"/>
          </a:xfrm>
          <a:custGeom>
            <a:avLst/>
            <a:gdLst>
              <a:gd name="T0" fmla="*/ 121693 w 236"/>
              <a:gd name="T1" fmla="*/ 98425 h 185"/>
              <a:gd name="T2" fmla="*/ 123287 w 236"/>
              <a:gd name="T3" fmla="*/ 93105 h 185"/>
              <a:gd name="T4" fmla="*/ 124882 w 236"/>
              <a:gd name="T5" fmla="*/ 87784 h 185"/>
              <a:gd name="T6" fmla="*/ 125413 w 236"/>
              <a:gd name="T7" fmla="*/ 82996 h 185"/>
              <a:gd name="T8" fmla="*/ 125413 w 236"/>
              <a:gd name="T9" fmla="*/ 77676 h 185"/>
              <a:gd name="T10" fmla="*/ 124350 w 236"/>
              <a:gd name="T11" fmla="*/ 69164 h 185"/>
              <a:gd name="T12" fmla="*/ 121693 w 236"/>
              <a:gd name="T13" fmla="*/ 61183 h 185"/>
              <a:gd name="T14" fmla="*/ 117442 w 236"/>
              <a:gd name="T15" fmla="*/ 55331 h 185"/>
              <a:gd name="T16" fmla="*/ 112128 w 236"/>
              <a:gd name="T17" fmla="*/ 48946 h 185"/>
              <a:gd name="T18" fmla="*/ 105219 w 236"/>
              <a:gd name="T19" fmla="*/ 44158 h 185"/>
              <a:gd name="T20" fmla="*/ 97780 w 236"/>
              <a:gd name="T21" fmla="*/ 39370 h 185"/>
              <a:gd name="T22" fmla="*/ 89808 w 236"/>
              <a:gd name="T23" fmla="*/ 35114 h 185"/>
              <a:gd name="T24" fmla="*/ 81306 w 236"/>
              <a:gd name="T25" fmla="*/ 30858 h 185"/>
              <a:gd name="T26" fmla="*/ 73335 w 236"/>
              <a:gd name="T27" fmla="*/ 26069 h 185"/>
              <a:gd name="T28" fmla="*/ 66426 w 236"/>
              <a:gd name="T29" fmla="*/ 20749 h 185"/>
              <a:gd name="T30" fmla="*/ 59518 w 236"/>
              <a:gd name="T31" fmla="*/ 15961 h 185"/>
              <a:gd name="T32" fmla="*/ 53141 w 236"/>
              <a:gd name="T33" fmla="*/ 11173 h 185"/>
              <a:gd name="T34" fmla="*/ 46233 w 236"/>
              <a:gd name="T35" fmla="*/ 6916 h 185"/>
              <a:gd name="T36" fmla="*/ 38793 w 236"/>
              <a:gd name="T37" fmla="*/ 3192 h 185"/>
              <a:gd name="T38" fmla="*/ 30822 w 236"/>
              <a:gd name="T39" fmla="*/ 1064 h 185"/>
              <a:gd name="T40" fmla="*/ 21788 w 236"/>
              <a:gd name="T41" fmla="*/ 0 h 185"/>
              <a:gd name="T42" fmla="*/ 17537 w 236"/>
              <a:gd name="T43" fmla="*/ 1596 h 185"/>
              <a:gd name="T44" fmla="*/ 14880 w 236"/>
              <a:gd name="T45" fmla="*/ 5852 h 185"/>
              <a:gd name="T46" fmla="*/ 13285 w 236"/>
              <a:gd name="T47" fmla="*/ 10109 h 185"/>
              <a:gd name="T48" fmla="*/ 10628 w 236"/>
              <a:gd name="T49" fmla="*/ 14897 h 185"/>
              <a:gd name="T50" fmla="*/ 6377 w 236"/>
              <a:gd name="T51" fmla="*/ 20217 h 185"/>
              <a:gd name="T52" fmla="*/ 3720 w 236"/>
              <a:gd name="T53" fmla="*/ 26069 h 185"/>
              <a:gd name="T54" fmla="*/ 1594 w 236"/>
              <a:gd name="T55" fmla="*/ 31390 h 185"/>
              <a:gd name="T56" fmla="*/ 0 w 236"/>
              <a:gd name="T57" fmla="*/ 38306 h 185"/>
              <a:gd name="T58" fmla="*/ 9565 w 236"/>
              <a:gd name="T59" fmla="*/ 43094 h 185"/>
              <a:gd name="T60" fmla="*/ 18599 w 236"/>
              <a:gd name="T61" fmla="*/ 46818 h 185"/>
              <a:gd name="T62" fmla="*/ 28165 w 236"/>
              <a:gd name="T63" fmla="*/ 49479 h 185"/>
              <a:gd name="T64" fmla="*/ 36667 w 236"/>
              <a:gd name="T65" fmla="*/ 52671 h 185"/>
              <a:gd name="T66" fmla="*/ 45170 w 236"/>
              <a:gd name="T67" fmla="*/ 55863 h 185"/>
              <a:gd name="T68" fmla="*/ 54204 w 236"/>
              <a:gd name="T69" fmla="*/ 58523 h 185"/>
              <a:gd name="T70" fmla="*/ 63238 w 236"/>
              <a:gd name="T71" fmla="*/ 62779 h 185"/>
              <a:gd name="T72" fmla="*/ 72803 w 236"/>
              <a:gd name="T73" fmla="*/ 67567 h 185"/>
              <a:gd name="T74" fmla="*/ 79712 w 236"/>
              <a:gd name="T75" fmla="*/ 71824 h 185"/>
              <a:gd name="T76" fmla="*/ 85557 w 236"/>
              <a:gd name="T77" fmla="*/ 76080 h 185"/>
              <a:gd name="T78" fmla="*/ 91403 w 236"/>
              <a:gd name="T79" fmla="*/ 80336 h 185"/>
              <a:gd name="T80" fmla="*/ 96717 w 236"/>
              <a:gd name="T81" fmla="*/ 84592 h 185"/>
              <a:gd name="T82" fmla="*/ 102031 w 236"/>
              <a:gd name="T83" fmla="*/ 88849 h 185"/>
              <a:gd name="T84" fmla="*/ 107876 w 236"/>
              <a:gd name="T85" fmla="*/ 92041 h 185"/>
              <a:gd name="T86" fmla="*/ 114253 w 236"/>
              <a:gd name="T87" fmla="*/ 95233 h 185"/>
              <a:gd name="T88" fmla="*/ 121693 w 236"/>
              <a:gd name="T89" fmla="*/ 98425 h 185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w 236"/>
              <a:gd name="T136" fmla="*/ 0 h 185"/>
              <a:gd name="T137" fmla="*/ 236 w 236"/>
              <a:gd name="T138" fmla="*/ 185 h 185"/>
            </a:gdLst>
            <a:ahLst/>
            <a:cxnLst>
              <a:cxn ang="T90">
                <a:pos x="T0" y="T1"/>
              </a:cxn>
              <a:cxn ang="T91">
                <a:pos x="T2" y="T3"/>
              </a:cxn>
              <a:cxn ang="T92">
                <a:pos x="T4" y="T5"/>
              </a:cxn>
              <a:cxn ang="T93">
                <a:pos x="T6" y="T7"/>
              </a:cxn>
              <a:cxn ang="T94">
                <a:pos x="T8" y="T9"/>
              </a:cxn>
              <a:cxn ang="T95">
                <a:pos x="T10" y="T11"/>
              </a:cxn>
              <a:cxn ang="T96">
                <a:pos x="T12" y="T13"/>
              </a:cxn>
              <a:cxn ang="T97">
                <a:pos x="T14" y="T15"/>
              </a:cxn>
              <a:cxn ang="T98">
                <a:pos x="T16" y="T17"/>
              </a:cxn>
              <a:cxn ang="T99">
                <a:pos x="T18" y="T19"/>
              </a:cxn>
              <a:cxn ang="T100">
                <a:pos x="T20" y="T21"/>
              </a:cxn>
              <a:cxn ang="T101">
                <a:pos x="T22" y="T23"/>
              </a:cxn>
              <a:cxn ang="T102">
                <a:pos x="T24" y="T25"/>
              </a:cxn>
              <a:cxn ang="T103">
                <a:pos x="T26" y="T27"/>
              </a:cxn>
              <a:cxn ang="T104">
                <a:pos x="T28" y="T29"/>
              </a:cxn>
              <a:cxn ang="T105">
                <a:pos x="T30" y="T31"/>
              </a:cxn>
              <a:cxn ang="T106">
                <a:pos x="T32" y="T33"/>
              </a:cxn>
              <a:cxn ang="T107">
                <a:pos x="T34" y="T35"/>
              </a:cxn>
              <a:cxn ang="T108">
                <a:pos x="T36" y="T37"/>
              </a:cxn>
              <a:cxn ang="T109">
                <a:pos x="T38" y="T39"/>
              </a:cxn>
              <a:cxn ang="T110">
                <a:pos x="T40" y="T41"/>
              </a:cxn>
              <a:cxn ang="T111">
                <a:pos x="T42" y="T43"/>
              </a:cxn>
              <a:cxn ang="T112">
                <a:pos x="T44" y="T45"/>
              </a:cxn>
              <a:cxn ang="T113">
                <a:pos x="T46" y="T47"/>
              </a:cxn>
              <a:cxn ang="T114">
                <a:pos x="T48" y="T49"/>
              </a:cxn>
              <a:cxn ang="T115">
                <a:pos x="T50" y="T51"/>
              </a:cxn>
              <a:cxn ang="T116">
                <a:pos x="T52" y="T53"/>
              </a:cxn>
              <a:cxn ang="T117">
                <a:pos x="T54" y="T55"/>
              </a:cxn>
              <a:cxn ang="T118">
                <a:pos x="T56" y="T57"/>
              </a:cxn>
              <a:cxn ang="T119">
                <a:pos x="T58" y="T59"/>
              </a:cxn>
              <a:cxn ang="T120">
                <a:pos x="T60" y="T61"/>
              </a:cxn>
              <a:cxn ang="T121">
                <a:pos x="T62" y="T63"/>
              </a:cxn>
              <a:cxn ang="T122">
                <a:pos x="T64" y="T65"/>
              </a:cxn>
              <a:cxn ang="T123">
                <a:pos x="T66" y="T67"/>
              </a:cxn>
              <a:cxn ang="T124">
                <a:pos x="T68" y="T69"/>
              </a:cxn>
              <a:cxn ang="T125">
                <a:pos x="T70" y="T71"/>
              </a:cxn>
              <a:cxn ang="T126">
                <a:pos x="T72" y="T73"/>
              </a:cxn>
              <a:cxn ang="T127">
                <a:pos x="T74" y="T75"/>
              </a:cxn>
              <a:cxn ang="T128">
                <a:pos x="T76" y="T77"/>
              </a:cxn>
              <a:cxn ang="T129">
                <a:pos x="T78" y="T79"/>
              </a:cxn>
              <a:cxn ang="T130">
                <a:pos x="T80" y="T81"/>
              </a:cxn>
              <a:cxn ang="T131">
                <a:pos x="T82" y="T83"/>
              </a:cxn>
              <a:cxn ang="T132">
                <a:pos x="T84" y="T85"/>
              </a:cxn>
              <a:cxn ang="T133">
                <a:pos x="T86" y="T87"/>
              </a:cxn>
              <a:cxn ang="T134">
                <a:pos x="T88" y="T89"/>
              </a:cxn>
            </a:cxnLst>
            <a:rect l="T135" t="T136" r="T137" b="T138"/>
            <a:pathLst>
              <a:path w="236" h="185">
                <a:moveTo>
                  <a:pt x="229" y="185"/>
                </a:moveTo>
                <a:lnTo>
                  <a:pt x="232" y="175"/>
                </a:lnTo>
                <a:lnTo>
                  <a:pt x="235" y="165"/>
                </a:lnTo>
                <a:lnTo>
                  <a:pt x="236" y="156"/>
                </a:lnTo>
                <a:lnTo>
                  <a:pt x="236" y="146"/>
                </a:lnTo>
                <a:lnTo>
                  <a:pt x="234" y="130"/>
                </a:lnTo>
                <a:lnTo>
                  <a:pt x="229" y="115"/>
                </a:lnTo>
                <a:lnTo>
                  <a:pt x="221" y="104"/>
                </a:lnTo>
                <a:lnTo>
                  <a:pt x="211" y="92"/>
                </a:lnTo>
                <a:lnTo>
                  <a:pt x="198" y="83"/>
                </a:lnTo>
                <a:lnTo>
                  <a:pt x="184" y="74"/>
                </a:lnTo>
                <a:lnTo>
                  <a:pt x="169" y="66"/>
                </a:lnTo>
                <a:lnTo>
                  <a:pt x="153" y="58"/>
                </a:lnTo>
                <a:lnTo>
                  <a:pt x="138" y="49"/>
                </a:lnTo>
                <a:lnTo>
                  <a:pt x="125" y="39"/>
                </a:lnTo>
                <a:lnTo>
                  <a:pt x="112" y="30"/>
                </a:lnTo>
                <a:lnTo>
                  <a:pt x="100" y="21"/>
                </a:lnTo>
                <a:lnTo>
                  <a:pt x="87" y="13"/>
                </a:lnTo>
                <a:lnTo>
                  <a:pt x="73" y="6"/>
                </a:lnTo>
                <a:lnTo>
                  <a:pt x="58" y="2"/>
                </a:lnTo>
                <a:lnTo>
                  <a:pt x="41" y="0"/>
                </a:lnTo>
                <a:lnTo>
                  <a:pt x="33" y="3"/>
                </a:lnTo>
                <a:lnTo>
                  <a:pt x="28" y="11"/>
                </a:lnTo>
                <a:lnTo>
                  <a:pt x="25" y="19"/>
                </a:lnTo>
                <a:lnTo>
                  <a:pt x="20" y="28"/>
                </a:lnTo>
                <a:lnTo>
                  <a:pt x="12" y="38"/>
                </a:lnTo>
                <a:lnTo>
                  <a:pt x="7" y="49"/>
                </a:lnTo>
                <a:lnTo>
                  <a:pt x="3" y="59"/>
                </a:lnTo>
                <a:lnTo>
                  <a:pt x="0" y="72"/>
                </a:lnTo>
                <a:lnTo>
                  <a:pt x="18" y="81"/>
                </a:lnTo>
                <a:lnTo>
                  <a:pt x="35" y="88"/>
                </a:lnTo>
                <a:lnTo>
                  <a:pt x="53" y="93"/>
                </a:lnTo>
                <a:lnTo>
                  <a:pt x="69" y="99"/>
                </a:lnTo>
                <a:lnTo>
                  <a:pt x="85" y="105"/>
                </a:lnTo>
                <a:lnTo>
                  <a:pt x="102" y="110"/>
                </a:lnTo>
                <a:lnTo>
                  <a:pt x="119" y="118"/>
                </a:lnTo>
                <a:lnTo>
                  <a:pt x="137" y="127"/>
                </a:lnTo>
                <a:lnTo>
                  <a:pt x="150" y="135"/>
                </a:lnTo>
                <a:lnTo>
                  <a:pt x="161" y="143"/>
                </a:lnTo>
                <a:lnTo>
                  <a:pt x="172" y="151"/>
                </a:lnTo>
                <a:lnTo>
                  <a:pt x="182" y="159"/>
                </a:lnTo>
                <a:lnTo>
                  <a:pt x="192" y="167"/>
                </a:lnTo>
                <a:lnTo>
                  <a:pt x="203" y="173"/>
                </a:lnTo>
                <a:lnTo>
                  <a:pt x="215" y="179"/>
                </a:lnTo>
                <a:lnTo>
                  <a:pt x="229" y="185"/>
                </a:lnTo>
                <a:close/>
              </a:path>
            </a:pathLst>
          </a:custGeom>
          <a:solidFill>
            <a:srgbClr val="AAAAB7"/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pic>
        <p:nvPicPr>
          <p:cNvPr id="31805" name="Picture 61" descr="BS00283_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400800" y="457200"/>
            <a:ext cx="742950" cy="838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1806" name="Line 62"/>
          <p:cNvSpPr>
            <a:spLocks noChangeShapeType="1"/>
          </p:cNvSpPr>
          <p:nvPr/>
        </p:nvSpPr>
        <p:spPr bwMode="auto">
          <a:xfrm>
            <a:off x="7100888" y="990600"/>
            <a:ext cx="9906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807" name="Line 63"/>
          <p:cNvSpPr>
            <a:spLocks noChangeShapeType="1"/>
          </p:cNvSpPr>
          <p:nvPr/>
        </p:nvSpPr>
        <p:spPr bwMode="auto">
          <a:xfrm>
            <a:off x="7100888" y="914400"/>
            <a:ext cx="990600" cy="1143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pic>
        <p:nvPicPr>
          <p:cNvPr id="31808" name="Picture 64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786688" y="1752600"/>
            <a:ext cx="1204912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1809" name="Line 66"/>
          <p:cNvSpPr>
            <a:spLocks noChangeShapeType="1"/>
          </p:cNvSpPr>
          <p:nvPr/>
        </p:nvSpPr>
        <p:spPr bwMode="auto">
          <a:xfrm>
            <a:off x="1752600" y="5791200"/>
            <a:ext cx="1828800" cy="0"/>
          </a:xfrm>
          <a:prstGeom prst="line">
            <a:avLst/>
          </a:prstGeom>
          <a:noFill/>
          <a:ln w="38100">
            <a:solidFill>
              <a:schemeClr val="accent2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810" name="Text Box 67"/>
          <p:cNvSpPr txBox="1">
            <a:spLocks noChangeArrowheads="1"/>
          </p:cNvSpPr>
          <p:nvPr/>
        </p:nvSpPr>
        <p:spPr bwMode="auto">
          <a:xfrm>
            <a:off x="457200" y="5562600"/>
            <a:ext cx="11112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Compute</a:t>
            </a:r>
          </a:p>
        </p:txBody>
      </p:sp>
      <p:sp>
        <p:nvSpPr>
          <p:cNvPr id="31811" name="Line 68"/>
          <p:cNvSpPr>
            <a:spLocks noChangeShapeType="1"/>
          </p:cNvSpPr>
          <p:nvPr/>
        </p:nvSpPr>
        <p:spPr bwMode="auto">
          <a:xfrm>
            <a:off x="1752600" y="5486400"/>
            <a:ext cx="0" cy="304800"/>
          </a:xfrm>
          <a:prstGeom prst="line">
            <a:avLst/>
          </a:prstGeom>
          <a:noFill/>
          <a:ln w="28575">
            <a:solidFill>
              <a:srgbClr val="FF3300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fr-BE"/>
          </a:p>
        </p:txBody>
      </p:sp>
      <p:sp>
        <p:nvSpPr>
          <p:cNvPr id="31812" name="Line 69"/>
          <p:cNvSpPr>
            <a:spLocks noChangeShapeType="1"/>
          </p:cNvSpPr>
          <p:nvPr/>
        </p:nvSpPr>
        <p:spPr bwMode="auto">
          <a:xfrm>
            <a:off x="3581400" y="5791200"/>
            <a:ext cx="1219200" cy="0"/>
          </a:xfrm>
          <a:prstGeom prst="line">
            <a:avLst/>
          </a:prstGeom>
          <a:noFill/>
          <a:ln w="38100">
            <a:solidFill>
              <a:srgbClr val="00CC00"/>
            </a:solid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31813" name="Line 70"/>
          <p:cNvSpPr>
            <a:spLocks noChangeShapeType="1"/>
          </p:cNvSpPr>
          <p:nvPr/>
        </p:nvSpPr>
        <p:spPr bwMode="auto">
          <a:xfrm>
            <a:off x="3581400" y="5486400"/>
            <a:ext cx="0" cy="304800"/>
          </a:xfrm>
          <a:prstGeom prst="line">
            <a:avLst/>
          </a:prstGeom>
          <a:noFill/>
          <a:ln w="28575">
            <a:solidFill>
              <a:srgbClr val="FF3300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fr-BE"/>
          </a:p>
        </p:txBody>
      </p:sp>
      <p:sp>
        <p:nvSpPr>
          <p:cNvPr id="25671" name="Line 71"/>
          <p:cNvSpPr>
            <a:spLocks noChangeShapeType="1"/>
          </p:cNvSpPr>
          <p:nvPr/>
        </p:nvSpPr>
        <p:spPr bwMode="auto">
          <a:xfrm>
            <a:off x="5791200" y="5791200"/>
            <a:ext cx="2286000" cy="0"/>
          </a:xfrm>
          <a:prstGeom prst="line">
            <a:avLst/>
          </a:prstGeom>
          <a:noFill/>
          <a:ln w="38100">
            <a:pattFill prst="dkVert">
              <a:fgClr>
                <a:schemeClr val="accent2"/>
              </a:fgClr>
              <a:bgClr>
                <a:srgbClr val="00CC00"/>
              </a:bgClr>
            </a:pattFill>
            <a:round/>
            <a:headEnd/>
            <a:tailEnd/>
          </a:ln>
        </p:spPr>
        <p:txBody>
          <a:bodyPr/>
          <a:lstStyle/>
          <a:p>
            <a:endParaRPr lang="fr-BE"/>
          </a:p>
        </p:txBody>
      </p:sp>
      <p:sp>
        <p:nvSpPr>
          <p:cNvPr id="25672" name="Line 72"/>
          <p:cNvSpPr>
            <a:spLocks noChangeShapeType="1"/>
          </p:cNvSpPr>
          <p:nvPr/>
        </p:nvSpPr>
        <p:spPr bwMode="auto">
          <a:xfrm>
            <a:off x="5791200" y="5486400"/>
            <a:ext cx="0" cy="304800"/>
          </a:xfrm>
          <a:prstGeom prst="line">
            <a:avLst/>
          </a:prstGeom>
          <a:noFill/>
          <a:ln w="28575">
            <a:solidFill>
              <a:srgbClr val="FF3300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fr-BE"/>
          </a:p>
        </p:txBody>
      </p:sp>
      <p:sp>
        <p:nvSpPr>
          <p:cNvPr id="25673" name="Line 73"/>
          <p:cNvSpPr>
            <a:spLocks noChangeShapeType="1"/>
          </p:cNvSpPr>
          <p:nvPr/>
        </p:nvSpPr>
        <p:spPr bwMode="auto">
          <a:xfrm>
            <a:off x="5791200" y="5181600"/>
            <a:ext cx="0" cy="304800"/>
          </a:xfrm>
          <a:prstGeom prst="line">
            <a:avLst/>
          </a:prstGeom>
          <a:noFill/>
          <a:ln w="28575">
            <a:solidFill>
              <a:srgbClr val="FF3300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fr-BE"/>
          </a:p>
        </p:txBody>
      </p:sp>
      <p:sp>
        <p:nvSpPr>
          <p:cNvPr id="25674" name="AutoShape 74"/>
          <p:cNvSpPr>
            <a:spLocks noChangeArrowheads="1"/>
          </p:cNvSpPr>
          <p:nvPr/>
        </p:nvSpPr>
        <p:spPr bwMode="auto">
          <a:xfrm rot="-5400000">
            <a:off x="5029200" y="5562600"/>
            <a:ext cx="533400" cy="381000"/>
          </a:xfrm>
          <a:prstGeom prst="downArrow">
            <a:avLst>
              <a:gd name="adj1" fmla="val 45833"/>
              <a:gd name="adj2" fmla="val 47083"/>
            </a:avLst>
          </a:prstGeom>
          <a:solidFill>
            <a:schemeClr val="folHlink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fr-BE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5671" grpId="0" animBg="1"/>
      <p:bldP spid="25672" grpId="0" animBg="1"/>
      <p:bldP spid="25673" grpId="0" animBg="1"/>
      <p:bldP spid="25674" grpId="0" animBg="1"/>
    </p:bld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7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>
                <a:solidFill>
                  <a:srgbClr val="0000FF"/>
                </a:solidFill>
              </a:rPr>
              <a:t>Personal Operating Systems</a:t>
            </a:r>
          </a:p>
        </p:txBody>
      </p:sp>
      <p:sp>
        <p:nvSpPr>
          <p:cNvPr id="32771" name="Rectangle 13"/>
          <p:cNvSpPr>
            <a:spLocks noGrp="1" noChangeArrowheads="1"/>
          </p:cNvSpPr>
          <p:nvPr>
            <p:ph idx="1"/>
          </p:nvPr>
        </p:nvSpPr>
        <p:spPr/>
        <p:txBody>
          <a:bodyPr lIns="90488" tIns="44450" rIns="90488" bIns="44450"/>
          <a:lstStyle/>
          <a:p>
            <a:pPr eaLnBrk="1" hangingPunct="1"/>
            <a:r>
              <a:rPr lang="en-US" sz="2400" smtClean="0"/>
              <a:t>Earliest ones in the 1980s</a:t>
            </a:r>
          </a:p>
          <a:p>
            <a:pPr eaLnBrk="1" hangingPunct="1"/>
            <a:r>
              <a:rPr lang="en-US" sz="2400" smtClean="0"/>
              <a:t>Computers are cheap </a:t>
            </a:r>
            <a:r>
              <a:rPr lang="en-US" sz="2400" smtClean="0">
                <a:sym typeface="Symbol" pitchFamily="18" charset="2"/>
              </a:rPr>
              <a:t> </a:t>
            </a:r>
            <a:r>
              <a:rPr lang="en-US" sz="2400" smtClean="0"/>
              <a:t>everyone has a computer</a:t>
            </a:r>
          </a:p>
          <a:p>
            <a:pPr eaLnBrk="1" hangingPunct="1"/>
            <a:r>
              <a:rPr lang="en-US" sz="2400" smtClean="0"/>
              <a:t>Initially, the OS was a library</a:t>
            </a:r>
          </a:p>
          <a:p>
            <a:pPr eaLnBrk="1" hangingPunct="1"/>
            <a:r>
              <a:rPr lang="en-US" sz="2400" smtClean="0"/>
              <a:t>Advanced features were added back</a:t>
            </a:r>
          </a:p>
          <a:p>
            <a:pPr lvl="1" eaLnBrk="1" hangingPunct="1"/>
            <a:r>
              <a:rPr lang="en-US" sz="2000" smtClean="0"/>
              <a:t>Multiprogramming, memory protection, etc</a:t>
            </a:r>
          </a:p>
          <a:p>
            <a:pPr lvl="1" eaLnBrk="1" hangingPunct="1"/>
            <a:endParaRPr lang="en-US" sz="2000" smtClean="0"/>
          </a:p>
        </p:txBody>
      </p:sp>
      <p:pic>
        <p:nvPicPr>
          <p:cNvPr id="32772" name="Picture 15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248400" y="4495800"/>
            <a:ext cx="1800225" cy="16970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2773" name="Picture 16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 rot="5400000">
            <a:off x="3567906" y="4356894"/>
            <a:ext cx="1474788" cy="1600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2774" name="Picture 17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 rot="5400000">
            <a:off x="1104900" y="4076700"/>
            <a:ext cx="1295400" cy="2133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>
                <a:solidFill>
                  <a:srgbClr val="0000FF"/>
                </a:solidFill>
              </a:rPr>
              <a:t>Distributed Operating Systems</a:t>
            </a:r>
          </a:p>
        </p:txBody>
      </p:sp>
      <p:sp>
        <p:nvSpPr>
          <p:cNvPr id="33795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spcAft>
                <a:spcPct val="10000"/>
              </a:spcAft>
            </a:pPr>
            <a:r>
              <a:rPr lang="en-US" sz="2400" smtClean="0">
                <a:solidFill>
                  <a:srgbClr val="000000"/>
                </a:solidFill>
              </a:rPr>
              <a:t>Enabled by the emergence of the Internet ~1980</a:t>
            </a:r>
          </a:p>
          <a:p>
            <a:pPr eaLnBrk="1" hangingPunct="1">
              <a:spcAft>
                <a:spcPct val="10000"/>
              </a:spcAft>
            </a:pPr>
            <a:r>
              <a:rPr lang="en-US" sz="2400" smtClean="0">
                <a:solidFill>
                  <a:srgbClr val="000000"/>
                </a:solidFill>
              </a:rPr>
              <a:t>Cluster of individual machines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smtClean="0">
                <a:solidFill>
                  <a:srgbClr val="000000"/>
                </a:solidFill>
              </a:rPr>
              <a:t>Over a LAN or WAN or fast interconnect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smtClean="0">
                <a:solidFill>
                  <a:srgbClr val="000000"/>
                </a:solidFill>
              </a:rPr>
              <a:t>No shared memory or clock</a:t>
            </a:r>
          </a:p>
          <a:p>
            <a:pPr eaLnBrk="1" hangingPunct="1">
              <a:spcAft>
                <a:spcPct val="10000"/>
              </a:spcAft>
            </a:pPr>
            <a:r>
              <a:rPr lang="en-US" sz="2400" smtClean="0">
                <a:solidFill>
                  <a:srgbClr val="000000"/>
                </a:solidFill>
              </a:rPr>
              <a:t>Asymmetric vs. symmetric clustering</a:t>
            </a:r>
          </a:p>
          <a:p>
            <a:pPr eaLnBrk="1" hangingPunct="1">
              <a:spcAft>
                <a:spcPct val="10000"/>
              </a:spcAft>
            </a:pPr>
            <a:r>
              <a:rPr lang="en-US" sz="2400" smtClean="0">
                <a:solidFill>
                  <a:srgbClr val="000000"/>
                </a:solidFill>
              </a:rPr>
              <a:t>Sharing of distributed resources, hardware and software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smtClean="0">
                <a:solidFill>
                  <a:srgbClr val="000000"/>
                </a:solidFill>
              </a:rPr>
              <a:t>Resource utilization, high availability</a:t>
            </a:r>
          </a:p>
          <a:p>
            <a:pPr eaLnBrk="1" hangingPunct="1">
              <a:spcAft>
                <a:spcPct val="10000"/>
              </a:spcAft>
            </a:pPr>
            <a:r>
              <a:rPr lang="en-US" sz="2400" smtClean="0">
                <a:solidFill>
                  <a:srgbClr val="000000"/>
                </a:solidFill>
              </a:rPr>
              <a:t>Permits some parallelism, but speedup is not the issue</a:t>
            </a:r>
          </a:p>
          <a:p>
            <a:pPr eaLnBrk="1" hangingPunct="1">
              <a:spcAft>
                <a:spcPct val="10000"/>
              </a:spcAft>
            </a:pPr>
            <a:r>
              <a:rPr lang="en-US" sz="2400" smtClean="0">
                <a:solidFill>
                  <a:srgbClr val="000000"/>
                </a:solidFill>
              </a:rPr>
              <a:t>SANs, Oracle Parallel Server</a:t>
            </a:r>
          </a:p>
        </p:txBody>
      </p:sp>
    </p:spTree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>
                <a:solidFill>
                  <a:srgbClr val="0000FF"/>
                </a:solidFill>
              </a:rPr>
              <a:t>Parallel Operating Systems</a:t>
            </a:r>
          </a:p>
        </p:txBody>
      </p:sp>
      <p:sp>
        <p:nvSpPr>
          <p:cNvPr id="29699" name="Rectangle 3"/>
          <p:cNvSpPr>
            <a:spLocks noGrp="1" noChangeArrowheads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pPr marL="274320" indent="-274320" eaLnBrk="1" fontAlgn="auto" hangingPunct="1">
              <a:spcAft>
                <a:spcPct val="10000"/>
              </a:spcAft>
              <a:buClr>
                <a:schemeClr val="accent3"/>
              </a:buClr>
              <a:buFont typeface="Wingdings 2"/>
              <a:buChar char=""/>
              <a:defRPr/>
            </a:pPr>
            <a:r>
              <a:rPr lang="en-US" sz="2400" dirty="0" smtClean="0"/>
              <a:t>Aimed at </a:t>
            </a:r>
            <a:r>
              <a:rPr lang="en-US" sz="2400" dirty="0" err="1" smtClean="0"/>
              <a:t>multicore</a:t>
            </a:r>
            <a:r>
              <a:rPr lang="en-US" sz="2400" dirty="0" smtClean="0"/>
              <a:t> or </a:t>
            </a:r>
            <a:r>
              <a:rPr lang="en-US" sz="2400" dirty="0"/>
              <a:t>tightly coupled systems</a:t>
            </a:r>
          </a:p>
          <a:p>
            <a:pPr marL="274320" indent="-274320" eaLnBrk="1" fontAlgn="auto" hangingPunct="1">
              <a:spcAft>
                <a:spcPct val="10000"/>
              </a:spcAft>
              <a:buClr>
                <a:schemeClr val="accent3"/>
              </a:buClr>
              <a:buFont typeface="Wingdings 2"/>
              <a:buChar char=""/>
              <a:defRPr/>
            </a:pPr>
            <a:r>
              <a:rPr lang="en-US" sz="2400" dirty="0"/>
              <a:t>Many advantages:</a:t>
            </a:r>
          </a:p>
          <a:p>
            <a:pPr marL="640080" lvl="1" indent="-246888" eaLnBrk="1" fontAlgn="auto" hangingPunct="1">
              <a:spcAft>
                <a:spcPct val="10000"/>
              </a:spcAft>
              <a:buFont typeface="Wingdings 2"/>
              <a:buChar char=""/>
              <a:defRPr/>
            </a:pPr>
            <a:r>
              <a:rPr lang="en-US" sz="2000" dirty="0"/>
              <a:t>Increased throughput</a:t>
            </a:r>
          </a:p>
          <a:p>
            <a:pPr marL="640080" lvl="1" indent="-246888" eaLnBrk="1" fontAlgn="auto" hangingPunct="1">
              <a:spcAft>
                <a:spcPct val="10000"/>
              </a:spcAft>
              <a:buFont typeface="Wingdings 2"/>
              <a:buChar char=""/>
              <a:defRPr/>
            </a:pPr>
            <a:r>
              <a:rPr lang="en-US" sz="2000" dirty="0"/>
              <a:t>Cheaper</a:t>
            </a:r>
          </a:p>
          <a:p>
            <a:pPr marL="640080" lvl="1" indent="-246888" eaLnBrk="1" fontAlgn="auto" hangingPunct="1">
              <a:spcAft>
                <a:spcPct val="10000"/>
              </a:spcAft>
              <a:buFont typeface="Wingdings 2"/>
              <a:buChar char=""/>
              <a:defRPr/>
            </a:pPr>
            <a:r>
              <a:rPr lang="en-US" sz="2000" dirty="0"/>
              <a:t>More reliable</a:t>
            </a:r>
          </a:p>
          <a:p>
            <a:pPr marL="274320" indent="-274320" eaLnBrk="1" fontAlgn="auto" hangingPunct="1">
              <a:spcAft>
                <a:spcPct val="10000"/>
              </a:spcAft>
              <a:buClr>
                <a:schemeClr val="accent3"/>
              </a:buClr>
              <a:buFont typeface="Wingdings 2"/>
              <a:buChar char=""/>
              <a:defRPr/>
            </a:pPr>
            <a:r>
              <a:rPr lang="en-US" sz="2400" dirty="0"/>
              <a:t>Asymmetric vs. symmetric multiprocessing</a:t>
            </a:r>
          </a:p>
          <a:p>
            <a:pPr marL="640080" lvl="1" indent="-246888" eaLnBrk="1" fontAlgn="auto" hangingPunct="1">
              <a:spcAft>
                <a:spcPct val="10000"/>
              </a:spcAft>
              <a:buFont typeface="Wingdings 2"/>
              <a:buChar char=""/>
              <a:defRPr/>
            </a:pPr>
            <a:r>
              <a:rPr lang="en-US" sz="2000" dirty="0"/>
              <a:t>Master/slave vs. peer relationships</a:t>
            </a:r>
          </a:p>
          <a:p>
            <a:pPr marL="274320" indent="-274320" eaLnBrk="1" fontAlgn="auto" hangingPunct="1">
              <a:spcAft>
                <a:spcPct val="10000"/>
              </a:spcAft>
              <a:buClr>
                <a:schemeClr val="accent3"/>
              </a:buClr>
              <a:buFont typeface="Wingdings 2"/>
              <a:buChar char=""/>
              <a:defRPr/>
            </a:pPr>
            <a:r>
              <a:rPr lang="en-US" sz="2400" dirty="0"/>
              <a:t>Examples: SunOS Version 4 and Version </a:t>
            </a:r>
            <a:r>
              <a:rPr lang="en-US" sz="2400" dirty="0" smtClean="0"/>
              <a:t>5</a:t>
            </a:r>
          </a:p>
          <a:p>
            <a:pPr marL="274320" indent="-274320" eaLnBrk="1" fontAlgn="auto" hangingPunct="1">
              <a:spcAft>
                <a:spcPct val="10000"/>
              </a:spcAft>
              <a:buClr>
                <a:schemeClr val="accent3"/>
              </a:buClr>
              <a:buFont typeface="Wingdings 2"/>
              <a:buChar char=""/>
              <a:defRPr/>
            </a:pPr>
            <a:endParaRPr lang="en-US" sz="2400" dirty="0" smtClean="0"/>
          </a:p>
          <a:p>
            <a:pPr marL="274320" indent="-274320" eaLnBrk="1" fontAlgn="auto" hangingPunct="1">
              <a:spcAft>
                <a:spcPct val="10000"/>
              </a:spcAft>
              <a:buClr>
                <a:schemeClr val="accent3"/>
              </a:buClr>
              <a:buFont typeface="Wingdings 2"/>
              <a:buChar char=""/>
              <a:defRPr/>
            </a:pPr>
            <a:r>
              <a:rPr lang="en-US" sz="2400" dirty="0" smtClean="0"/>
              <a:t>Recent development: All our machines are</a:t>
            </a:r>
            <a:br>
              <a:rPr lang="en-US" sz="2400" dirty="0" smtClean="0"/>
            </a:br>
            <a:r>
              <a:rPr lang="en-US" sz="2400" dirty="0" err="1" smtClean="0"/>
              <a:t>multicore</a:t>
            </a:r>
            <a:r>
              <a:rPr lang="en-US" sz="2400" dirty="0" smtClean="0"/>
              <a:t> now.  But as recently as 5 years ago</a:t>
            </a:r>
            <a:br>
              <a:rPr lang="en-US" sz="2400" dirty="0" smtClean="0"/>
            </a:br>
            <a:r>
              <a:rPr lang="en-US" sz="2400" dirty="0" err="1" smtClean="0"/>
              <a:t>multicore</a:t>
            </a:r>
            <a:r>
              <a:rPr lang="en-US" sz="2400" dirty="0" smtClean="0"/>
              <a:t> was common only on servers</a:t>
            </a:r>
            <a:endParaRPr lang="en-US" sz="2400" dirty="0"/>
          </a:p>
        </p:txBody>
      </p:sp>
      <p:pic>
        <p:nvPicPr>
          <p:cNvPr id="34820" name="Picture 4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934200" y="4572000"/>
            <a:ext cx="1865313" cy="14970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>
                <a:solidFill>
                  <a:srgbClr val="0000FF"/>
                </a:solidFill>
              </a:rPr>
              <a:t>Cloud Computing</a:t>
            </a:r>
            <a:endParaRPr lang="fr-BE" smtClean="0">
              <a:solidFill>
                <a:srgbClr val="0000FF"/>
              </a:solidFill>
            </a:endParaRPr>
          </a:p>
        </p:txBody>
      </p:sp>
      <p:sp>
        <p:nvSpPr>
          <p:cNvPr id="3584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smtClean="0"/>
              <a:t>Really big data centers to support Google, Facebook, Yahoo, eBay, Amazon, Flickr, Twitter…</a:t>
            </a:r>
          </a:p>
          <a:p>
            <a:pPr lvl="1" eaLnBrk="1" hangingPunct="1"/>
            <a:r>
              <a:rPr lang="en-US" smtClean="0"/>
              <a:t>Racks and racks of computers</a:t>
            </a:r>
          </a:p>
          <a:p>
            <a:pPr lvl="1" eaLnBrk="1" hangingPunct="1"/>
            <a:r>
              <a:rPr lang="en-US" smtClean="0"/>
              <a:t>O/S specialized to manage massive </a:t>
            </a:r>
            <a:br>
              <a:rPr lang="en-US" smtClean="0"/>
            </a:br>
            <a:r>
              <a:rPr lang="en-US" smtClean="0"/>
              <a:t>collections of machines and to help us</a:t>
            </a:r>
            <a:br>
              <a:rPr lang="en-US" smtClean="0"/>
            </a:br>
            <a:r>
              <a:rPr lang="en-US" smtClean="0"/>
              <a:t>built applications to run on them</a:t>
            </a:r>
          </a:p>
          <a:p>
            <a:pPr eaLnBrk="1" hangingPunct="1"/>
            <a:r>
              <a:rPr lang="en-US" smtClean="0"/>
              <a:t>Actually, the O/S itself is relatively standard</a:t>
            </a:r>
          </a:p>
          <a:p>
            <a:pPr lvl="1" eaLnBrk="1" hangingPunct="1"/>
            <a:r>
              <a:rPr lang="en-US" smtClean="0"/>
              <a:t>What changes is the set of associated </a:t>
            </a:r>
            <a:r>
              <a:rPr lang="en-US" i="1" smtClean="0"/>
              <a:t>services</a:t>
            </a:r>
          </a:p>
          <a:p>
            <a:pPr lvl="1" eaLnBrk="1" hangingPunct="1"/>
            <a:r>
              <a:rPr lang="en-US" smtClean="0"/>
              <a:t>Debate: is the O/S just the thing that runs one machine, or does it “span” the whole data center?</a:t>
            </a:r>
            <a:endParaRPr lang="fr-BE" smtClean="0"/>
          </a:p>
        </p:txBody>
      </p:sp>
      <p:pic>
        <p:nvPicPr>
          <p:cNvPr id="35844" name="Picture 6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324600" y="2514600"/>
            <a:ext cx="2540000" cy="1905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>
                <a:solidFill>
                  <a:srgbClr val="0000FF"/>
                </a:solidFill>
              </a:rPr>
              <a:t>Real Time Operating Systems</a:t>
            </a:r>
          </a:p>
        </p:txBody>
      </p:sp>
      <p:sp>
        <p:nvSpPr>
          <p:cNvPr id="36867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sz="2400" smtClean="0"/>
              <a:t>Goal: To cope with rigid time constraints</a:t>
            </a:r>
          </a:p>
          <a:p>
            <a:pPr eaLnBrk="1" hangingPunct="1"/>
            <a:r>
              <a:rPr lang="en-US" sz="2400" smtClean="0"/>
              <a:t>Hard real-time</a:t>
            </a:r>
          </a:p>
          <a:p>
            <a:pPr lvl="1" eaLnBrk="1" hangingPunct="1"/>
            <a:r>
              <a:rPr lang="en-US" sz="2000" smtClean="0"/>
              <a:t>OS guarantees that applications will meet their deadlines</a:t>
            </a:r>
          </a:p>
          <a:p>
            <a:pPr lvl="1" eaLnBrk="1" hangingPunct="1"/>
            <a:r>
              <a:rPr lang="en-US" sz="2000" smtClean="0"/>
              <a:t>Examples: TCAS, health monitors, factory control</a:t>
            </a:r>
          </a:p>
          <a:p>
            <a:pPr eaLnBrk="1" hangingPunct="1"/>
            <a:r>
              <a:rPr lang="en-US" sz="2800" smtClean="0"/>
              <a:t>Soft real-time</a:t>
            </a:r>
          </a:p>
          <a:p>
            <a:pPr lvl="1" eaLnBrk="1" hangingPunct="1"/>
            <a:r>
              <a:rPr lang="en-US" sz="2000" smtClean="0"/>
              <a:t>OS provides prioritization, on a best-effort basis</a:t>
            </a:r>
          </a:p>
          <a:p>
            <a:pPr lvl="1" eaLnBrk="1" hangingPunct="1"/>
            <a:r>
              <a:rPr lang="en-US" sz="2000" smtClean="0"/>
              <a:t>No deadline guarantees, but bounded delays</a:t>
            </a:r>
          </a:p>
          <a:p>
            <a:pPr lvl="1" eaLnBrk="1" hangingPunct="1"/>
            <a:r>
              <a:rPr lang="en-US" sz="2000" smtClean="0"/>
              <a:t>Examples: most electronic appliances</a:t>
            </a:r>
          </a:p>
          <a:p>
            <a:pPr eaLnBrk="1" hangingPunct="1"/>
            <a:r>
              <a:rPr lang="en-US" sz="2800" smtClean="0"/>
              <a:t>Real-time means “predictable”</a:t>
            </a:r>
          </a:p>
          <a:p>
            <a:pPr lvl="2" eaLnBrk="1" hangingPunct="1"/>
            <a:r>
              <a:rPr lang="en-US" sz="2000" smtClean="0"/>
              <a:t>NOT fast</a:t>
            </a:r>
          </a:p>
        </p:txBody>
      </p:sp>
      <p:pic>
        <p:nvPicPr>
          <p:cNvPr id="36868" name="Picture 4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934200" y="4038600"/>
            <a:ext cx="1511300" cy="22320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9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>
                <a:solidFill>
                  <a:srgbClr val="0000FF"/>
                </a:solidFill>
              </a:rPr>
              <a:t>Ubiquitous Systems</a:t>
            </a:r>
          </a:p>
        </p:txBody>
      </p:sp>
      <p:sp>
        <p:nvSpPr>
          <p:cNvPr id="37891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spcAft>
                <a:spcPct val="10000"/>
              </a:spcAft>
            </a:pPr>
            <a:r>
              <a:rPr lang="en-US" sz="2400" smtClean="0"/>
              <a:t>PDAs, personal computers, cellular phones, sensors</a:t>
            </a:r>
          </a:p>
          <a:p>
            <a:pPr eaLnBrk="1" hangingPunct="1">
              <a:spcAft>
                <a:spcPct val="10000"/>
              </a:spcAft>
            </a:pPr>
            <a:r>
              <a:rPr lang="en-US" sz="2400" smtClean="0"/>
              <a:t>Challenges: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smtClean="0"/>
              <a:t>Small memory size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smtClean="0"/>
              <a:t>Slow processor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smtClean="0"/>
              <a:t>Different display and I/O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smtClean="0"/>
              <a:t>Battery concerns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smtClean="0"/>
              <a:t>Scale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smtClean="0"/>
              <a:t>Security</a:t>
            </a:r>
          </a:p>
          <a:p>
            <a:pPr lvl="1" eaLnBrk="1" hangingPunct="1">
              <a:spcAft>
                <a:spcPct val="10000"/>
              </a:spcAft>
            </a:pPr>
            <a:r>
              <a:rPr lang="en-US" sz="2000" smtClean="0"/>
              <a:t>Naming</a:t>
            </a:r>
          </a:p>
          <a:p>
            <a:pPr eaLnBrk="1" hangingPunct="1">
              <a:spcAft>
                <a:spcPct val="10000"/>
              </a:spcAft>
            </a:pPr>
            <a:r>
              <a:rPr lang="en-US" sz="2400" smtClean="0"/>
              <a:t>We will look into some of these problems</a:t>
            </a:r>
          </a:p>
          <a:p>
            <a:pPr eaLnBrk="1" hangingPunct="1">
              <a:spcAft>
                <a:spcPct val="10000"/>
              </a:spcAft>
            </a:pPr>
            <a:endParaRPr lang="en-US" sz="2400" smtClean="0"/>
          </a:p>
        </p:txBody>
      </p:sp>
      <p:pic>
        <p:nvPicPr>
          <p:cNvPr id="37892" name="Picture 7" descr="http://tbn0.google.com/images?q=tbn:yMmwFGEgzuLWHM:http://timthefoolman.files.wordpress.com/2007/01/iphone_2.jpg">
            <a:hlinkClick r:id="rId2"/>
          </p:cNvPr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 rot="-1474920">
            <a:off x="5638800" y="4114800"/>
            <a:ext cx="1209675" cy="91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7893" name="Picture 9" descr="http://tbn1.google.com/images?q=tbn:jHbV-OotRSv3iM:http://www.ingenuity-records.co.uk/userimages/video-camera-795356.jpg">
            <a:hlinkClick r:id="rId4"/>
          </p:cNvPr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6934200" y="3200400"/>
            <a:ext cx="914400" cy="1381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7894" name="Picture 11" descr="http://tbn0.google.com/images?q=tbn:JhHIt7jNi_bcnM:http://www.dailyspotlight.net/public/.MacBook_Air_m.jpg">
            <a:hlinkClick r:id="rId6"/>
          </p:cNvPr>
          <p:cNvPicPr>
            <a:picLocks noChangeAspect="1" noChangeArrowheads="1"/>
          </p:cNvPicPr>
          <p:nvPr/>
        </p:nvPicPr>
        <p:blipFill>
          <a:blip r:embed="rId7"/>
          <a:srcRect/>
          <a:stretch>
            <a:fillRect/>
          </a:stretch>
        </p:blipFill>
        <p:spPr bwMode="auto">
          <a:xfrm>
            <a:off x="6858000" y="5105400"/>
            <a:ext cx="1209675" cy="7524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7895" name="Picture 13" descr="http://tbn2.google.com/images?q=tbn:Zdl-5Xr9Gh163M:http://www.techshout.com/images/cyber-shot-dsc-g1-digital-camera.jpg">
            <a:hlinkClick r:id="rId8"/>
          </p:cNvPr>
          <p:cNvPicPr>
            <a:picLocks noChangeAspect="1" noChangeArrowheads="1"/>
          </p:cNvPicPr>
          <p:nvPr/>
        </p:nvPicPr>
        <p:blipFill>
          <a:blip r:embed="rId9"/>
          <a:srcRect/>
          <a:stretch>
            <a:fillRect/>
          </a:stretch>
        </p:blipFill>
        <p:spPr bwMode="auto">
          <a:xfrm>
            <a:off x="7848600" y="1981200"/>
            <a:ext cx="942975" cy="11906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7896" name="Picture 15" descr="http://tbn2.google.com/images?q=tbn:OJ-6UcmFndPXmM:http://zedomax.com/blog/wp-content/uploads/2008/05/garmin-edge-1.jpg">
            <a:hlinkClick r:id="rId10"/>
          </p:cNvPr>
          <p:cNvPicPr>
            <a:picLocks noChangeAspect="1" noChangeArrowheads="1"/>
          </p:cNvPicPr>
          <p:nvPr/>
        </p:nvPicPr>
        <p:blipFill>
          <a:blip r:embed="rId11"/>
          <a:srcRect/>
          <a:stretch>
            <a:fillRect/>
          </a:stretch>
        </p:blipFill>
        <p:spPr bwMode="auto">
          <a:xfrm>
            <a:off x="5638800" y="2743200"/>
            <a:ext cx="1362075" cy="904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7897" name="Picture 17" descr="http://tbn2.google.com/images?q=tbn:IKZqUZ-hZ9OzhM:http://www.treehugger.com/Cycling_BikeRace01.JPG">
            <a:hlinkClick r:id="rId12"/>
          </p:cNvPr>
          <p:cNvPicPr>
            <a:picLocks noChangeAspect="1" noChangeArrowheads="1"/>
          </p:cNvPicPr>
          <p:nvPr/>
        </p:nvPicPr>
        <p:blipFill>
          <a:blip r:embed="rId13"/>
          <a:srcRect/>
          <a:stretch>
            <a:fillRect/>
          </a:stretch>
        </p:blipFill>
        <p:spPr bwMode="auto">
          <a:xfrm>
            <a:off x="4191000" y="3581400"/>
            <a:ext cx="1266825" cy="12668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cxnSp>
        <p:nvCxnSpPr>
          <p:cNvPr id="15" name="Straight Connector 14"/>
          <p:cNvCxnSpPr/>
          <p:nvPr/>
        </p:nvCxnSpPr>
        <p:spPr>
          <a:xfrm rot="5400000">
            <a:off x="4419600" y="2971800"/>
            <a:ext cx="1447800" cy="9906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Straight Connector 16"/>
          <p:cNvCxnSpPr/>
          <p:nvPr/>
        </p:nvCxnSpPr>
        <p:spPr>
          <a:xfrm flipV="1">
            <a:off x="4648200" y="3657600"/>
            <a:ext cx="2362200" cy="6096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/>
          <p:cNvCxnSpPr/>
          <p:nvPr/>
        </p:nvCxnSpPr>
        <p:spPr>
          <a:xfrm flipV="1">
            <a:off x="4648200" y="3657600"/>
            <a:ext cx="990600" cy="6096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7901" name="Picture 19" descr="http://tbn3.google.com/images?q=tbn:jHz3qwdjJg1buM:http://www.nextgreatthing.com/wordpress/wp-content/uploads/guitar-hero-rock-band.jpg">
            <a:hlinkClick r:id="rId14"/>
          </p:cNvPr>
          <p:cNvPicPr>
            <a:picLocks noChangeAspect="1" noChangeArrowheads="1"/>
          </p:cNvPicPr>
          <p:nvPr/>
        </p:nvPicPr>
        <p:blipFill>
          <a:blip r:embed="rId15"/>
          <a:srcRect/>
          <a:stretch>
            <a:fillRect/>
          </a:stretch>
        </p:blipFill>
        <p:spPr bwMode="auto">
          <a:xfrm>
            <a:off x="2514600" y="4572000"/>
            <a:ext cx="1362075" cy="10191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7902" name="Picture 21" descr="http://tbn3.google.com/images?q=tbn:BRMD4i5TMToYmM:http://www.unitedautorental-ontario.com/gps-navigation-system-4.jpg">
            <a:hlinkClick r:id="rId16"/>
          </p:cNvPr>
          <p:cNvPicPr>
            <a:picLocks noChangeAspect="1" noChangeArrowheads="1"/>
          </p:cNvPicPr>
          <p:nvPr/>
        </p:nvPicPr>
        <p:blipFill>
          <a:blip r:embed="rId17"/>
          <a:srcRect/>
          <a:stretch>
            <a:fillRect/>
          </a:stretch>
        </p:blipFill>
        <p:spPr bwMode="auto">
          <a:xfrm>
            <a:off x="8001000" y="5867400"/>
            <a:ext cx="1143000" cy="866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7903" name="Picture 23" descr="http://tbn0.google.com/images?q=tbn:UDoAsVRHB4ECTM:http://www.nlm.nih.gov/medlineplus/ency/images/ency/fullsize/18035.jpg">
            <a:hlinkClick r:id="rId18"/>
          </p:cNvPr>
          <p:cNvPicPr>
            <a:picLocks noChangeAspect="1" noChangeArrowheads="1"/>
          </p:cNvPicPr>
          <p:nvPr/>
        </p:nvPicPr>
        <p:blipFill>
          <a:blip r:embed="rId19"/>
          <a:srcRect/>
          <a:stretch>
            <a:fillRect/>
          </a:stretch>
        </p:blipFill>
        <p:spPr bwMode="auto">
          <a:xfrm>
            <a:off x="6629400" y="5915025"/>
            <a:ext cx="1181100" cy="942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7904" name="Picture 25" descr="http://tbn1.google.com/images?q=tbn:k_PZzXV8gSK_YM:http://tech.nologi.ca/wp-content/uploads/2006/12/nerd-fun.jpg">
            <a:hlinkClick r:id="rId20"/>
          </p:cNvPr>
          <p:cNvPicPr>
            <a:picLocks noChangeAspect="1" noChangeArrowheads="1"/>
          </p:cNvPicPr>
          <p:nvPr/>
        </p:nvPicPr>
        <p:blipFill>
          <a:blip r:embed="rId21"/>
          <a:srcRect/>
          <a:stretch>
            <a:fillRect/>
          </a:stretch>
        </p:blipFill>
        <p:spPr bwMode="auto">
          <a:xfrm>
            <a:off x="3581400" y="2514600"/>
            <a:ext cx="1228725" cy="9239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7905" name="Picture 27" descr="http://tbn2.google.com/images?q=tbn:uWdCY_eZc7Z-KM:http://www.sics.se/files/IllustrationEng.jpg">
            <a:hlinkClick r:id="rId22"/>
          </p:cNvPr>
          <p:cNvPicPr>
            <a:picLocks noChangeAspect="1" noChangeArrowheads="1"/>
          </p:cNvPicPr>
          <p:nvPr/>
        </p:nvPicPr>
        <p:blipFill>
          <a:blip r:embed="rId23"/>
          <a:srcRect/>
          <a:stretch>
            <a:fillRect/>
          </a:stretch>
        </p:blipFill>
        <p:spPr bwMode="auto">
          <a:xfrm>
            <a:off x="6096000" y="1066800"/>
            <a:ext cx="1419225" cy="895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7906" name="Picture 21" descr="http://tbn2.google.com/images?q=tbn:15TOkCVQxij7fM:http://www.treehugger.com/traffic-light.jpg">
            <a:hlinkClick r:id="rId24"/>
          </p:cNvPr>
          <p:cNvPicPr>
            <a:picLocks noChangeAspect="1" noChangeArrowheads="1"/>
          </p:cNvPicPr>
          <p:nvPr/>
        </p:nvPicPr>
        <p:blipFill>
          <a:blip r:embed="rId25"/>
          <a:srcRect/>
          <a:stretch>
            <a:fillRect/>
          </a:stretch>
        </p:blipFill>
        <p:spPr bwMode="auto">
          <a:xfrm>
            <a:off x="7924800" y="4191000"/>
            <a:ext cx="1219200" cy="8096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Rectangle 2"/>
          <p:cNvSpPr>
            <a:spLocks noGrp="1" noChangeArrowheads="1"/>
          </p:cNvSpPr>
          <p:nvPr>
            <p:ph type="title"/>
          </p:nvPr>
        </p:nvSpPr>
        <p:spPr>
          <a:xfrm>
            <a:off x="381000" y="304800"/>
            <a:ext cx="8229600" cy="1143000"/>
          </a:xfrm>
        </p:spPr>
        <p:txBody>
          <a:bodyPr/>
          <a:lstStyle/>
          <a:p>
            <a:pPr eaLnBrk="1" hangingPunct="1"/>
            <a:r>
              <a:rPr lang="en-US" smtClean="0">
                <a:solidFill>
                  <a:srgbClr val="0000FF"/>
                </a:solidFill>
              </a:rPr>
              <a:t>Over the years</a:t>
            </a:r>
          </a:p>
        </p:txBody>
      </p:sp>
      <p:graphicFrame>
        <p:nvGraphicFramePr>
          <p:cNvPr id="27701" name="Group 53"/>
          <p:cNvGraphicFramePr>
            <a:graphicFrameLocks noGrp="1"/>
          </p:cNvGraphicFramePr>
          <p:nvPr>
            <p:ph idx="1"/>
          </p:nvPr>
        </p:nvGraphicFramePr>
        <p:xfrm>
          <a:off x="457200" y="2798763"/>
          <a:ext cx="8229600" cy="2459674"/>
        </p:xfrm>
        <a:graphic>
          <a:graphicData uri="http://schemas.openxmlformats.org/drawingml/2006/table">
            <a:tbl>
              <a:tblPr/>
              <a:tblGrid>
                <a:gridCol w="1879092"/>
                <a:gridCol w="1697355"/>
                <a:gridCol w="1968246"/>
                <a:gridCol w="2684907"/>
              </a:tblGrid>
              <a:tr h="35401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fr-FR" sz="16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marL="98755" marR="98755" horzOverflow="overflow">
                    <a:lnL cap="flat"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cap="flat"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1981</a:t>
                      </a:r>
                    </a:p>
                  </a:txBody>
                  <a:tcPr marL="98755" marR="98755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2005</a:t>
                      </a:r>
                    </a:p>
                  </a:txBody>
                  <a:tcPr marL="98755" marR="98755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Factor</a:t>
                      </a:r>
                    </a:p>
                  </a:txBody>
                  <a:tcPr marL="98755" marR="98755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556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MIPS</a:t>
                      </a:r>
                    </a:p>
                  </a:txBody>
                  <a:tcPr marL="98755" marR="98755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1</a:t>
                      </a:r>
                    </a:p>
                  </a:txBody>
                  <a:tcPr marL="98755" marR="98755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1000</a:t>
                      </a:r>
                    </a:p>
                  </a:txBody>
                  <a:tcPr marL="98755" marR="98755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1000</a:t>
                      </a:r>
                    </a:p>
                  </a:txBody>
                  <a:tcPr marL="98755" marR="98755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5401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$/MIPS</a:t>
                      </a:r>
                    </a:p>
                  </a:txBody>
                  <a:tcPr marL="98755" marR="98755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$100000</a:t>
                      </a:r>
                    </a:p>
                  </a:txBody>
                  <a:tcPr marL="98755" marR="98755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$5000</a:t>
                      </a:r>
                    </a:p>
                  </a:txBody>
                  <a:tcPr marL="98755" marR="98755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20000</a:t>
                      </a:r>
                    </a:p>
                  </a:txBody>
                  <a:tcPr marL="98755" marR="98755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69888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DRAM</a:t>
                      </a:r>
                    </a:p>
                  </a:txBody>
                  <a:tcPr marL="98755" marR="98755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128KB</a:t>
                      </a:r>
                    </a:p>
                  </a:txBody>
                  <a:tcPr marL="98755" marR="98755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512MB</a:t>
                      </a:r>
                    </a:p>
                  </a:txBody>
                  <a:tcPr marL="98755" marR="98755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4000</a:t>
                      </a:r>
                    </a:p>
                  </a:txBody>
                  <a:tcPr marL="98755" marR="98755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556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Disk</a:t>
                      </a:r>
                    </a:p>
                  </a:txBody>
                  <a:tcPr marL="98755" marR="98755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10MB</a:t>
                      </a:r>
                    </a:p>
                  </a:txBody>
                  <a:tcPr marL="98755" marR="98755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80GB</a:t>
                      </a:r>
                    </a:p>
                  </a:txBody>
                  <a:tcPr marL="98755" marR="98755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8000</a:t>
                      </a:r>
                    </a:p>
                  </a:txBody>
                  <a:tcPr marL="98755" marR="98755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20796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Net Bandwidth</a:t>
                      </a:r>
                    </a:p>
                  </a:txBody>
                  <a:tcPr marL="98755" marR="98755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9600 b/s</a:t>
                      </a:r>
                    </a:p>
                  </a:txBody>
                  <a:tcPr marL="98755" marR="98755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100 Mb/s</a:t>
                      </a:r>
                    </a:p>
                  </a:txBody>
                  <a:tcPr marL="98755" marR="98755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10000</a:t>
                      </a:r>
                    </a:p>
                  </a:txBody>
                  <a:tcPr marL="98755" marR="98755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287338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# Users</a:t>
                      </a:r>
                    </a:p>
                  </a:txBody>
                  <a:tcPr marL="98755" marR="98755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&gt;&gt; 10</a:t>
                      </a:r>
                    </a:p>
                  </a:txBody>
                  <a:tcPr marL="98755" marR="98755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&lt;= 1</a:t>
                      </a:r>
                    </a:p>
                  </a:txBody>
                  <a:tcPr marL="98755" marR="98755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0.1</a:t>
                      </a:r>
                    </a:p>
                  </a:txBody>
                  <a:tcPr marL="98755" marR="98755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  <p:sp>
        <p:nvSpPr>
          <p:cNvPr id="38957" name="Rectangle 3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762000" y="1371600"/>
            <a:ext cx="8382000" cy="4953000"/>
          </a:xfrm>
        </p:spPr>
        <p:txBody>
          <a:bodyPr/>
          <a:lstStyle/>
          <a:p>
            <a:pPr eaLnBrk="1" hangingPunct="1">
              <a:lnSpc>
                <a:spcPct val="90000"/>
              </a:lnSpc>
            </a:pPr>
            <a:r>
              <a:rPr lang="en-US" sz="2400" smtClean="0"/>
              <a:t>Not that batch systems were ridiculous</a:t>
            </a:r>
          </a:p>
          <a:p>
            <a:pPr lvl="1" eaLnBrk="1" hangingPunct="1">
              <a:lnSpc>
                <a:spcPct val="90000"/>
              </a:lnSpc>
            </a:pPr>
            <a:r>
              <a:rPr lang="en-US" sz="2000" smtClean="0"/>
              <a:t>They were exactly right for the tradeoffs at the time</a:t>
            </a:r>
          </a:p>
          <a:p>
            <a:pPr lvl="1" eaLnBrk="1" hangingPunct="1">
              <a:lnSpc>
                <a:spcPct val="90000"/>
              </a:lnSpc>
              <a:buFontTx/>
              <a:buNone/>
            </a:pPr>
            <a:endParaRPr lang="en-US" sz="1200" smtClean="0"/>
          </a:p>
          <a:p>
            <a:pPr eaLnBrk="1" hangingPunct="1">
              <a:lnSpc>
                <a:spcPct val="90000"/>
              </a:lnSpc>
            </a:pPr>
            <a:r>
              <a:rPr lang="en-US" sz="2400" smtClean="0"/>
              <a:t>The tradeoffs change</a:t>
            </a:r>
          </a:p>
          <a:p>
            <a:pPr lvl="1" eaLnBrk="1" hangingPunct="1">
              <a:lnSpc>
                <a:spcPct val="90000"/>
              </a:lnSpc>
            </a:pPr>
            <a:endParaRPr lang="en-US" sz="2000" smtClean="0"/>
          </a:p>
          <a:p>
            <a:pPr eaLnBrk="1" hangingPunct="1">
              <a:lnSpc>
                <a:spcPct val="90000"/>
              </a:lnSpc>
              <a:buFontTx/>
              <a:buNone/>
            </a:pPr>
            <a:endParaRPr lang="en-US" sz="2800" smtClean="0"/>
          </a:p>
          <a:p>
            <a:pPr eaLnBrk="1" hangingPunct="1">
              <a:lnSpc>
                <a:spcPct val="90000"/>
              </a:lnSpc>
              <a:buFontTx/>
              <a:buNone/>
            </a:pPr>
            <a:endParaRPr lang="en-US" sz="2800" smtClean="0"/>
          </a:p>
          <a:p>
            <a:pPr eaLnBrk="1" hangingPunct="1">
              <a:lnSpc>
                <a:spcPct val="90000"/>
              </a:lnSpc>
            </a:pPr>
            <a:endParaRPr lang="en-US" sz="2800" smtClean="0"/>
          </a:p>
          <a:p>
            <a:pPr eaLnBrk="1" hangingPunct="1">
              <a:lnSpc>
                <a:spcPct val="90000"/>
              </a:lnSpc>
            </a:pPr>
            <a:endParaRPr lang="en-US" sz="2800" smtClean="0"/>
          </a:p>
          <a:p>
            <a:pPr eaLnBrk="1" hangingPunct="1">
              <a:lnSpc>
                <a:spcPct val="90000"/>
              </a:lnSpc>
            </a:pPr>
            <a:endParaRPr lang="en-US" sz="2800" smtClean="0"/>
          </a:p>
          <a:p>
            <a:pPr eaLnBrk="1" hangingPunct="1">
              <a:lnSpc>
                <a:spcPct val="90000"/>
              </a:lnSpc>
            </a:pPr>
            <a:r>
              <a:rPr lang="en-US" sz="2400" smtClean="0"/>
              <a:t>Need to understand the fundamentals</a:t>
            </a:r>
          </a:p>
          <a:p>
            <a:pPr lvl="1" eaLnBrk="1" hangingPunct="1">
              <a:lnSpc>
                <a:spcPct val="90000"/>
              </a:lnSpc>
            </a:pPr>
            <a:r>
              <a:rPr lang="en-US" sz="2000" smtClean="0"/>
              <a:t>So you can design better systems for tomorrow’s tradeoffs</a:t>
            </a:r>
            <a:endParaRPr lang="en-US" smtClean="0"/>
          </a:p>
        </p:txBody>
      </p:sp>
      <p:pic>
        <p:nvPicPr>
          <p:cNvPr id="38958" name="Picture 54" descr="C:\Program Files\Microsoft Office\MEDIA\CAGCAT10\j0199805.wmf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7050088" y="762000"/>
            <a:ext cx="1789112" cy="1803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Flow">
  <a:themeElements>
    <a:clrScheme name="Flow">
      <a:dk1>
        <a:sysClr val="windowText" lastClr="000000"/>
      </a:dk1>
      <a:lt1>
        <a:sysClr val="window" lastClr="FFFFFF"/>
      </a:lt1>
      <a:dk2>
        <a:srgbClr val="04617B"/>
      </a:dk2>
      <a:lt2>
        <a:srgbClr val="DBF5F9"/>
      </a:lt2>
      <a:accent1>
        <a:srgbClr val="0F6FC6"/>
      </a:accent1>
      <a:accent2>
        <a:srgbClr val="009DD9"/>
      </a:accent2>
      <a:accent3>
        <a:srgbClr val="0BD0D9"/>
      </a:accent3>
      <a:accent4>
        <a:srgbClr val="10CF9B"/>
      </a:accent4>
      <a:accent5>
        <a:srgbClr val="7CCA62"/>
      </a:accent5>
      <a:accent6>
        <a:srgbClr val="A5C249"/>
      </a:accent6>
      <a:hlink>
        <a:srgbClr val="E2D700"/>
      </a:hlink>
      <a:folHlink>
        <a:srgbClr val="85DFD0"/>
      </a:folHlink>
    </a:clrScheme>
    <a:fontScheme name="Flow">
      <a:majorFont>
        <a:latin typeface="Calibri"/>
        <a:ea typeface=""/>
        <a:cs typeface=""/>
        <a:font script="Jpan" typeface="ＭＳ Ｐゴシック"/>
        <a:font script="Hang" typeface="HY중고딕"/>
        <a:font script="Hans" typeface="隶书"/>
        <a:font script="Hant" typeface="微軟正黑體"/>
        <a:font script="Arab" typeface="Traditional Arabic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Constantia"/>
        <a:ea typeface=""/>
        <a:cs typeface=""/>
        <a:font script="Jpan" typeface="HGP明朝E"/>
        <a:font script="Hang" typeface="HY신명조"/>
        <a:font script="Hans" typeface="宋体"/>
        <a:font script="Hant" typeface="新細明體"/>
        <a:font script="Arab" typeface="Majalla UI"/>
        <a:font script="Hebr" typeface="David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Flow">
      <a:fillStyleLst>
        <a:solidFill>
          <a:schemeClr val="phClr"/>
        </a:solidFill>
        <a:gradFill rotWithShape="1">
          <a:gsLst>
            <a:gs pos="0">
              <a:schemeClr val="phClr">
                <a:tint val="70000"/>
                <a:satMod val="130000"/>
              </a:schemeClr>
            </a:gs>
            <a:gs pos="43000">
              <a:schemeClr val="phClr">
                <a:tint val="44000"/>
                <a:satMod val="165000"/>
              </a:schemeClr>
            </a:gs>
            <a:gs pos="93000">
              <a:schemeClr val="phClr">
                <a:tint val="15000"/>
                <a:satMod val="165000"/>
              </a:schemeClr>
            </a:gs>
            <a:gs pos="100000">
              <a:schemeClr val="phClr">
                <a:tint val="5000"/>
                <a:satMod val="250000"/>
              </a:schemeClr>
            </a:gs>
          </a:gsLst>
          <a:path path="circle">
            <a:fillToRect l="50000" t="130000" r="50000" b="-30000"/>
          </a:path>
        </a:gradFill>
        <a:gradFill rotWithShape="1">
          <a:gsLst>
            <a:gs pos="0">
              <a:schemeClr val="phClr">
                <a:tint val="98000"/>
                <a:shade val="25000"/>
                <a:satMod val="250000"/>
              </a:schemeClr>
            </a:gs>
            <a:gs pos="68000">
              <a:schemeClr val="phClr">
                <a:tint val="86000"/>
                <a:satMod val="115000"/>
              </a:schemeClr>
            </a:gs>
            <a:gs pos="100000">
              <a:schemeClr val="phClr">
                <a:tint val="50000"/>
                <a:satMod val="150000"/>
              </a:schemeClr>
            </a:gs>
          </a:gsLst>
          <a:path path="circle">
            <a:fillToRect l="50000" t="130000" r="50000" b="-30000"/>
          </a:path>
        </a:gradFill>
      </a:fillStyleLst>
      <a:lnStyleLst>
        <a:ln w="9525" cap="flat" cmpd="sng" algn="ctr">
          <a:solidFill>
            <a:schemeClr val="phClr">
              <a:shade val="50000"/>
              <a:satMod val="103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  <a:scene3d>
            <a:camera prst="orthographicFront" fov="0">
              <a:rot lat="0" lon="0" rev="0"/>
            </a:camera>
            <a:lightRig rig="glow" dir="tl">
              <a:rot lat="0" lon="0" rev="900000"/>
            </a:lightRig>
          </a:scene3d>
          <a:sp3d prstMaterial="powder">
            <a:bevelT w="25400" h="381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0000"/>
                <a:satMod val="400000"/>
              </a:schemeClr>
            </a:gs>
            <a:gs pos="25000">
              <a:schemeClr val="phClr">
                <a:tint val="83000"/>
                <a:satMod val="320000"/>
              </a:schemeClr>
            </a:gs>
            <a:gs pos="100000">
              <a:schemeClr val="phClr">
                <a:shade val="15000"/>
                <a:satMod val="320000"/>
              </a:schemeClr>
            </a:gs>
          </a:gsLst>
          <a:path path="circle">
            <a:fillToRect l="10000" t="110000" r="10000" b="100000"/>
          </a:path>
        </a:gradFill>
        <a:blipFill>
          <a:blip xmlns:r="http://schemas.openxmlformats.org/officeDocument/2006/relationships" r:embed="rId1">
            <a:duotone>
              <a:schemeClr val="phClr">
                <a:shade val="90000"/>
                <a:satMod val="150000"/>
              </a:schemeClr>
              <a:schemeClr val="phClr">
                <a:tint val="88000"/>
                <a:satMod val="150000"/>
              </a:schemeClr>
            </a:duotone>
          </a:blip>
          <a:tile tx="0" ty="0" sx="65000" sy="65000" flip="none" algn="tl"/>
        </a:blipFill>
      </a:bgFillStyleLst>
    </a:fmtScheme>
  </a:themeElements>
  <a:objectDefaults/>
  <a:extraClrSchemeLst/>
</a:theme>
</file>

<file path=ppt/theme/themeOverride1.xml><?xml version="1.0" encoding="utf-8"?>
<a:themeOverride xmlns:a="http://schemas.openxmlformats.org/drawingml/2006/main">
  <a:clrScheme name="Flow">
    <a:dk1>
      <a:sysClr val="windowText" lastClr="000000"/>
    </a:dk1>
    <a:lt1>
      <a:sysClr val="window" lastClr="FFFFFF"/>
    </a:lt1>
    <a:dk2>
      <a:srgbClr val="04617B"/>
    </a:dk2>
    <a:lt2>
      <a:srgbClr val="DBF5F9"/>
    </a:lt2>
    <a:accent1>
      <a:srgbClr val="0F6FC6"/>
    </a:accent1>
    <a:accent2>
      <a:srgbClr val="009DD9"/>
    </a:accent2>
    <a:accent3>
      <a:srgbClr val="0BD0D9"/>
    </a:accent3>
    <a:accent4>
      <a:srgbClr val="10CF9B"/>
    </a:accent4>
    <a:accent5>
      <a:srgbClr val="7CCA62"/>
    </a:accent5>
    <a:accent6>
      <a:srgbClr val="A5C249"/>
    </a:accent6>
    <a:hlink>
      <a:srgbClr val="E2D700"/>
    </a:hlink>
    <a:folHlink>
      <a:srgbClr val="85DFD0"/>
    </a:folHlink>
  </a:clrScheme>
</a:themeOverride>
</file>

<file path=ppt/theme/themeOverride2.xml><?xml version="1.0" encoding="utf-8"?>
<a:themeOverride xmlns:a="http://schemas.openxmlformats.org/drawingml/2006/main">
  <a:clrScheme name="Flow">
    <a:dk1>
      <a:sysClr val="windowText" lastClr="000000"/>
    </a:dk1>
    <a:lt1>
      <a:sysClr val="window" lastClr="FFFFFF"/>
    </a:lt1>
    <a:dk2>
      <a:srgbClr val="04617B"/>
    </a:dk2>
    <a:lt2>
      <a:srgbClr val="DBF5F9"/>
    </a:lt2>
    <a:accent1>
      <a:srgbClr val="0F6FC6"/>
    </a:accent1>
    <a:accent2>
      <a:srgbClr val="009DD9"/>
    </a:accent2>
    <a:accent3>
      <a:srgbClr val="0BD0D9"/>
    </a:accent3>
    <a:accent4>
      <a:srgbClr val="10CF9B"/>
    </a:accent4>
    <a:accent5>
      <a:srgbClr val="7CCA62"/>
    </a:accent5>
    <a:accent6>
      <a:srgbClr val="A5C249"/>
    </a:accent6>
    <a:hlink>
      <a:srgbClr val="E2D700"/>
    </a:hlink>
    <a:folHlink>
      <a:srgbClr val="85DFD0"/>
    </a:folHlink>
  </a:clrScheme>
</a:themeOverride>
</file>

<file path=docProps/app.xml><?xml version="1.0" encoding="utf-8"?>
<Properties xmlns="http://schemas.openxmlformats.org/officeDocument/2006/extended-properties" xmlns:vt="http://schemas.openxmlformats.org/officeDocument/2006/docPropsVTypes">
  <Template>Flow</Template>
  <TotalTime>1785</TotalTime>
  <Words>2771</Words>
  <Application>Microsoft Office PowerPoint</Application>
  <PresentationFormat>On-screen Show (4:3)</PresentationFormat>
  <Paragraphs>454</Paragraphs>
  <Slides>48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48</vt:i4>
      </vt:variant>
    </vt:vector>
  </HeadingPairs>
  <TitlesOfParts>
    <vt:vector size="49" baseType="lpstr">
      <vt:lpstr>Flow</vt:lpstr>
      <vt:lpstr>CS 4410/4411 Systems Programming and  Operating Systems</vt:lpstr>
      <vt:lpstr>Administrative</vt:lpstr>
      <vt:lpstr>Course Help</vt:lpstr>
      <vt:lpstr>CS 4410: Overview</vt:lpstr>
      <vt:lpstr>CS 4411: Overview</vt:lpstr>
      <vt:lpstr>Grading</vt:lpstr>
      <vt:lpstr>Academic Integrity</vt:lpstr>
      <vt:lpstr>What is an Operating System?</vt:lpstr>
      <vt:lpstr>What is an Operating System?</vt:lpstr>
      <vt:lpstr>Why take this course?</vt:lpstr>
      <vt:lpstr>Why take CS4411?</vt:lpstr>
      <vt:lpstr>Sparse Petabyte File System</vt:lpstr>
      <vt:lpstr>Concept of a “service”</vt:lpstr>
      <vt:lpstr>Concept of a “service”</vt:lpstr>
      <vt:lpstr>Sparse Petabyte File System</vt:lpstr>
      <vt:lpstr>Sparse Petabyte File System</vt:lpstr>
      <vt:lpstr>Indexing our file</vt:lpstr>
      <vt:lpstr>File access using “seek”</vt:lpstr>
      <vt:lpstr>Special case: EOF</vt:lpstr>
      <vt:lpstr>Sparse Petabyte File System</vt:lpstr>
      <vt:lpstr>Sparse Petabyte File System</vt:lpstr>
      <vt:lpstr>Sparse Petabyte File System</vt:lpstr>
      <vt:lpstr>Win a cool prize!</vt:lpstr>
      <vt:lpstr>But I’m not taking CS4411!</vt:lpstr>
      <vt:lpstr>Back to the Future…</vt:lpstr>
      <vt:lpstr>CS4410 Goal?</vt:lpstr>
      <vt:lpstr>Operating System: Definition</vt:lpstr>
      <vt:lpstr>What’s a virtual machine?</vt:lpstr>
      <vt:lpstr>Anti-virus puzzle</vt:lpstr>
      <vt:lpstr>Solution?</vt:lpstr>
      <vt:lpstr>Operating Systems Services</vt:lpstr>
      <vt:lpstr>What is in an OS?</vt:lpstr>
      <vt:lpstr>Issues in OS Design</vt:lpstr>
      <vt:lpstr>Issues in OS Design</vt:lpstr>
      <vt:lpstr>Where’s Waldo?</vt:lpstr>
      <vt:lpstr>Slide 36</vt:lpstr>
      <vt:lpstr>Blue Screen of Death</vt:lpstr>
      <vt:lpstr>Short O/S History</vt:lpstr>
      <vt:lpstr>Multiprogramming Systems </vt:lpstr>
      <vt:lpstr>Batch Systems</vt:lpstr>
      <vt:lpstr>Time Sharing Systems</vt:lpstr>
      <vt:lpstr>Personal Operating Systems</vt:lpstr>
      <vt:lpstr>Distributed Operating Systems</vt:lpstr>
      <vt:lpstr>Parallel Operating Systems</vt:lpstr>
      <vt:lpstr>Cloud Computing</vt:lpstr>
      <vt:lpstr>Real Time Operating Systems</vt:lpstr>
      <vt:lpstr>Ubiquitous Systems</vt:lpstr>
      <vt:lpstr>Over the years</vt:lpstr>
    </vt:vector>
  </TitlesOfParts>
  <Company>Cornell University CS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CS 414/415 Systems Programming  and  Operating Systems</dc:title>
  <dc:creator>Ken Birman</dc:creator>
  <cp:lastModifiedBy>Ken Birman</cp:lastModifiedBy>
  <cp:revision>70</cp:revision>
  <dcterms:created xsi:type="dcterms:W3CDTF">2005-01-19T01:43:50Z</dcterms:created>
  <dcterms:modified xsi:type="dcterms:W3CDTF">2009-01-19T15:07:54Z</dcterms:modified>
</cp:coreProperties>
</file>