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47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3" Type="http://schemas.openxmlformats.org/officeDocument/2006/relationships/tags" Target="../tags/tag11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3" Type="http://schemas.openxmlformats.org/officeDocument/2006/relationships/tags" Target="../tags/tag13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8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0.tiff"/><Relationship Id="rId4" Type="http://schemas.openxmlformats.org/officeDocument/2006/relationships/tags" Target="../tags/tag5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image" Target="../media/image9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26" Type="http://schemas.openxmlformats.org/officeDocument/2006/relationships/tags" Target="../tags/tag50.xml"/><Relationship Id="rId3" Type="http://schemas.openxmlformats.org/officeDocument/2006/relationships/tags" Target="../tags/tag27.xml"/><Relationship Id="rId21" Type="http://schemas.openxmlformats.org/officeDocument/2006/relationships/tags" Target="../tags/tag45.xml"/><Relationship Id="rId34" Type="http://schemas.openxmlformats.org/officeDocument/2006/relationships/tags" Target="../tags/tag58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5" Type="http://schemas.openxmlformats.org/officeDocument/2006/relationships/tags" Target="../tags/tag49.xml"/><Relationship Id="rId33" Type="http://schemas.openxmlformats.org/officeDocument/2006/relationships/tags" Target="../tags/tag57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tags" Target="../tags/tag44.xml"/><Relationship Id="rId29" Type="http://schemas.openxmlformats.org/officeDocument/2006/relationships/tags" Target="../tags/tag53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tags" Target="../tags/tag48.xml"/><Relationship Id="rId32" Type="http://schemas.openxmlformats.org/officeDocument/2006/relationships/tags" Target="../tags/tag56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tags" Target="../tags/tag47.xml"/><Relationship Id="rId28" Type="http://schemas.openxmlformats.org/officeDocument/2006/relationships/tags" Target="../tags/tag52.xml"/><Relationship Id="rId36" Type="http://schemas.openxmlformats.org/officeDocument/2006/relationships/image" Target="../media/image9.png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31" Type="http://schemas.openxmlformats.org/officeDocument/2006/relationships/tags" Target="../tags/tag55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tags" Target="../tags/tag46.xml"/><Relationship Id="rId27" Type="http://schemas.openxmlformats.org/officeDocument/2006/relationships/tags" Target="../tags/tag51.xml"/><Relationship Id="rId30" Type="http://schemas.openxmlformats.org/officeDocument/2006/relationships/tags" Target="../tags/tag54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" Type="http://schemas.openxmlformats.org/officeDocument/2006/relationships/tags" Target="../tags/tag61.xml"/><Relationship Id="rId21" Type="http://schemas.openxmlformats.org/officeDocument/2006/relationships/tags" Target="../tags/tag79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8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/>
          <a:lstStyle/>
          <a:p>
            <a:r>
              <a:rPr lang="en-US" sz="4400" dirty="0" smtClean="0"/>
              <a:t>I/O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70033" y="6230459"/>
            <a:ext cx="680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Round 3: I/O Controllers + Bridge 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88911" y="685800"/>
            <a:ext cx="8955089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eparate </a:t>
            </a:r>
            <a:r>
              <a:rPr lang="en-US" sz="2800" dirty="0"/>
              <a:t>high-performance processor, memory, display interconnect from lower-performance interconnect</a:t>
            </a: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1" y="1905000"/>
            <a:ext cx="5791200" cy="4953001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3" descr="f06-09-P37449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2022476"/>
            <a:ext cx="5256213" cy="478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533400"/>
          </a:xfrm>
        </p:spPr>
        <p:txBody>
          <a:bodyPr lIns="0" tIns="0" rIns="0" bIns="0">
            <a:normAutofit fontScale="90000"/>
          </a:bodyPr>
          <a:lstStyle/>
          <a:p>
            <a:r>
              <a:rPr lang="en-US" dirty="0" smtClean="0"/>
              <a:t>Example Interconnects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126353"/>
              </p:ext>
            </p:extLst>
          </p:nvPr>
        </p:nvGraphicFramePr>
        <p:xfrm>
          <a:off x="152400" y="685800"/>
          <a:ext cx="89154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Name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Use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Devices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per channel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Channel Width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Data Rate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(B/sec)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Firewire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800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External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63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4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100M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USB 2.0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External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127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60M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USB 3.0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External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127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2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625M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Parallel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ATA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Internal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16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133M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Serial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ATA (SATA)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Internal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4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300M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PCI 66MHz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Internal</a:t>
                      </a:r>
                      <a:endParaRPr lang="en-US" sz="2000" i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32-64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533M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PCI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Express v2.x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Internal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2-64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16G/</a:t>
                      </a:r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dir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Hypertransport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v2.x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Internal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2-64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25G/</a:t>
                      </a:r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dir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QuickPath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(QPI)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Internal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40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12G/</a:t>
                      </a:r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dir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4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56147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Interconnecting Components</a:t>
            </a:r>
            <a:endParaRPr lang="en-AU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Interconnects are (were?) </a:t>
            </a:r>
            <a:r>
              <a:rPr lang="en-US" dirty="0" smtClean="0">
                <a:solidFill>
                  <a:schemeClr val="accent1"/>
                </a:solidFill>
              </a:rPr>
              <a:t>busses</a:t>
            </a:r>
          </a:p>
          <a:p>
            <a:pPr marL="401638" lvl="1" fontAlgn="auto">
              <a:spcAft>
                <a:spcPts val="0"/>
              </a:spcAft>
            </a:pPr>
            <a:r>
              <a:rPr lang="en-US" dirty="0" smtClean="0"/>
              <a:t>parallel set of wires for data and control</a:t>
            </a:r>
          </a:p>
          <a:p>
            <a:pPr marL="401638" lvl="1" fontAlgn="auto">
              <a:spcAft>
                <a:spcPts val="0"/>
              </a:spcAft>
            </a:pPr>
            <a:r>
              <a:rPr lang="en-US" dirty="0" smtClean="0">
                <a:solidFill>
                  <a:schemeClr val="accent1"/>
                </a:solidFill>
              </a:rPr>
              <a:t>shared</a:t>
            </a:r>
            <a:r>
              <a:rPr lang="en-US" dirty="0" smtClean="0"/>
              <a:t> channel</a:t>
            </a:r>
          </a:p>
          <a:p>
            <a:pPr marL="860425" lvl="2" fontAlgn="auto">
              <a:spcAft>
                <a:spcPts val="0"/>
              </a:spcAft>
            </a:pPr>
            <a:r>
              <a:rPr lang="en-US" sz="2000" dirty="0" smtClean="0"/>
              <a:t>multiple senders/receivers</a:t>
            </a:r>
          </a:p>
          <a:p>
            <a:pPr marL="860425" lvl="2" fontAlgn="auto">
              <a:spcAft>
                <a:spcPts val="0"/>
              </a:spcAft>
            </a:pPr>
            <a:r>
              <a:rPr lang="en-US" sz="2000" dirty="0" smtClean="0"/>
              <a:t>everyone can see all bus transactions</a:t>
            </a:r>
          </a:p>
          <a:p>
            <a:pPr marL="401638" lvl="1" fontAlgn="auto">
              <a:spcAft>
                <a:spcPts val="0"/>
              </a:spcAft>
            </a:pPr>
            <a:r>
              <a:rPr lang="en-US" dirty="0" smtClean="0"/>
              <a:t>bus protocol: rules for using the bus wires</a:t>
            </a:r>
          </a:p>
          <a:p>
            <a:pPr marL="401638" lvl="1" fontAlgn="auto">
              <a:spcAft>
                <a:spcPts val="0"/>
              </a:spcAft>
            </a:pPr>
            <a:endParaRPr lang="en-US" sz="2400" dirty="0" smtClean="0"/>
          </a:p>
          <a:p>
            <a:pPr marL="0" indent="0" fontAlgn="auto">
              <a:buNone/>
            </a:pPr>
            <a:r>
              <a:rPr lang="en-US" dirty="0" smtClean="0"/>
              <a:t>Alternative (and increasingly common):</a:t>
            </a:r>
          </a:p>
          <a:p>
            <a:pPr marL="401638" lvl="1" fontAlgn="auto">
              <a:spcAft>
                <a:spcPts val="0"/>
              </a:spcAft>
            </a:pPr>
            <a:r>
              <a:rPr lang="en-US" dirty="0" smtClean="0"/>
              <a:t>dedicated point-to-point channels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233458" y="914396"/>
            <a:ext cx="381000" cy="259080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88391" y="1155999"/>
            <a:ext cx="1755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e.g. Intel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Xeon</a:t>
            </a:r>
            <a:endParaRPr lang="en-US" sz="32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280582" y="3784889"/>
            <a:ext cx="266700" cy="106680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15840" y="4294508"/>
            <a:ext cx="1824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e.g. Intel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Nehalem</a:t>
            </a:r>
            <a:endParaRPr lang="en-US" sz="3200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084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Round 4: I/O </a:t>
            </a:r>
            <a:r>
              <a:rPr lang="en-US" sz="3600" dirty="0" err="1" smtClean="0"/>
              <a:t>Controllers+Bridge</a:t>
            </a:r>
            <a:r>
              <a:rPr lang="en-US" sz="3600" dirty="0" smtClean="0"/>
              <a:t>+ NUMA </a:t>
            </a:r>
            <a:endParaRPr lang="en-US" sz="3600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200" y="685800"/>
            <a:ext cx="933608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Remove bridge as bottleneck with Point-to-point interconnects</a:t>
            </a:r>
          </a:p>
          <a:p>
            <a:pPr marL="0" indent="0">
              <a:buNone/>
            </a:pPr>
            <a:r>
              <a:rPr lang="en-US" sz="2800" dirty="0" smtClean="0"/>
              <a:t>E.g. Non-Uniform Memory Access (NUMA)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650" y="2006604"/>
            <a:ext cx="58547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Diverse I/O devices require </a:t>
            </a:r>
            <a:r>
              <a:rPr lang="en-US" dirty="0" smtClean="0"/>
              <a:t>hierarchical interconnect </a:t>
            </a:r>
            <a:r>
              <a:rPr lang="en-US" dirty="0"/>
              <a:t>which is more recently </a:t>
            </a:r>
            <a:r>
              <a:rPr lang="en-US" dirty="0" smtClean="0"/>
              <a:t>transitioning to </a:t>
            </a:r>
            <a:r>
              <a:rPr lang="en-US" dirty="0"/>
              <a:t>point-to-point </a:t>
            </a:r>
            <a:r>
              <a:rPr lang="en-US" dirty="0" smtClean="0"/>
              <a:t>topologies.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does the processor interact with I/O devices?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dirty="0"/>
              <a:t>Set of methods to write/read data to/from device and control </a:t>
            </a:r>
            <a:r>
              <a:rPr lang="en-US" sz="3400" dirty="0" smtClean="0"/>
              <a:t>device</a:t>
            </a:r>
          </a:p>
          <a:p>
            <a:pPr marL="0" indent="0">
              <a:buNone/>
            </a:pPr>
            <a:r>
              <a:rPr lang="en-US" sz="3400" dirty="0" smtClean="0"/>
              <a:t>Example</a:t>
            </a:r>
            <a:r>
              <a:rPr lang="en-US" sz="3400" dirty="0"/>
              <a:t>: Linux Character Devices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3400" dirty="0" smtClean="0">
                <a:solidFill>
                  <a:schemeClr val="accent6"/>
                </a:solidFill>
              </a:rPr>
              <a:t>// </a:t>
            </a:r>
            <a:r>
              <a:rPr lang="en-US" sz="3400" dirty="0">
                <a:solidFill>
                  <a:schemeClr val="accent6"/>
                </a:solidFill>
              </a:rPr>
              <a:t>Open a toy " echo " character device</a:t>
            </a:r>
          </a:p>
          <a:p>
            <a:pPr marL="0" indent="0">
              <a:buNone/>
            </a:pPr>
            <a:r>
              <a:rPr lang="en-US" sz="3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3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400" dirty="0" err="1">
                <a:latin typeface="Consolas" pitchFamily="49" charset="0"/>
                <a:cs typeface="Consolas" pitchFamily="49" charset="0"/>
              </a:rPr>
              <a:t>fd</a:t>
            </a:r>
            <a:r>
              <a:rPr lang="en-US" sz="3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3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open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("/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dev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/echo", O_RDWR);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accent6"/>
                </a:solidFill>
              </a:rPr>
              <a:t>// Write to the device</a:t>
            </a:r>
          </a:p>
          <a:p>
            <a:pPr marL="0" indent="0">
              <a:buNone/>
            </a:pPr>
            <a:r>
              <a:rPr lang="en-US" sz="3400" dirty="0">
                <a:latin typeface="Consolas" pitchFamily="49" charset="0"/>
                <a:cs typeface="Consolas" pitchFamily="49" charset="0"/>
              </a:rPr>
              <a:t>char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write_buf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[] </a:t>
            </a:r>
            <a:r>
              <a:rPr lang="en-US" sz="34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"Hello World!";</a:t>
            </a:r>
            <a:endParaRPr lang="en-US" sz="3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write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fd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write_buf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write_buf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endParaRPr lang="en-US" sz="1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accent6"/>
                </a:solidFill>
              </a:rPr>
              <a:t>// Read from the device</a:t>
            </a:r>
          </a:p>
          <a:p>
            <a:pPr marL="0" indent="0">
              <a:buNone/>
            </a:pP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char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read_buf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 [32];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read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fd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read_buf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read_buf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endParaRPr lang="en-US" sz="13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accent6"/>
                </a:solidFill>
              </a:rPr>
              <a:t>// Close the device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close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fd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13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accent6"/>
                </a:solidFill>
              </a:rPr>
              <a:t>// Verify the result</a:t>
            </a:r>
          </a:p>
          <a:p>
            <a:pPr marL="0" indent="0">
              <a:buNone/>
            </a:pP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assert(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strcmp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write_buf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400" dirty="0" err="1" smtClean="0">
                <a:latin typeface="Consolas" pitchFamily="49" charset="0"/>
                <a:cs typeface="Consolas" pitchFamily="49" charset="0"/>
              </a:rPr>
              <a:t>read_buf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)==0);</a:t>
            </a:r>
            <a:endParaRPr lang="en-US" sz="3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I/O Device Driver Software Interface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I/O Device API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Typical I/O Device API</a:t>
            </a:r>
          </a:p>
          <a:p>
            <a:pPr lvl="1"/>
            <a:r>
              <a:rPr lang="en-US" dirty="0" smtClean="0"/>
              <a:t>a set of read-only or read/write register</a:t>
            </a:r>
            <a:r>
              <a:rPr lang="en-US" dirty="0" smtClean="0">
                <a:solidFill>
                  <a:schemeClr val="bg1"/>
                </a:solidFill>
              </a:rPr>
              <a:t>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Command registers</a:t>
            </a:r>
          </a:p>
          <a:p>
            <a:pPr lvl="1"/>
            <a:r>
              <a:rPr lang="en-US" dirty="0" smtClean="0"/>
              <a:t>writing causes device to do something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Status registers</a:t>
            </a:r>
          </a:p>
          <a:p>
            <a:pPr lvl="1"/>
            <a:r>
              <a:rPr lang="en-US" dirty="0" smtClean="0"/>
              <a:t>reading indicates what device is doing, error codes, 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Data registers</a:t>
            </a:r>
          </a:p>
          <a:p>
            <a:pPr lvl="1"/>
            <a:r>
              <a:rPr lang="en-US" dirty="0" smtClean="0"/>
              <a:t>Write: transfer data to a device</a:t>
            </a:r>
          </a:p>
          <a:p>
            <a:pPr lvl="1"/>
            <a:r>
              <a:rPr lang="en-US" dirty="0" smtClean="0"/>
              <a:t>Read: transfer data from a device</a:t>
            </a:r>
            <a:endParaRPr lang="en-AU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1610376"/>
            <a:ext cx="8991600" cy="3886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1932" y="5725180"/>
            <a:ext cx="4417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Every device uses this API</a:t>
            </a:r>
            <a:endParaRPr lang="en-US" sz="28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2374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I/O Device API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Simple (old) example: </a:t>
            </a:r>
            <a:r>
              <a:rPr lang="en-US" dirty="0" smtClean="0">
                <a:solidFill>
                  <a:schemeClr val="accent1"/>
                </a:solidFill>
              </a:rPr>
              <a:t>AT Keyboard Device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8-bit Status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8-bit Command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sz="2800" dirty="0" smtClean="0"/>
              <a:t>0xAA = “self test”</a:t>
            </a:r>
            <a:br>
              <a:rPr lang="en-US" sz="2800" dirty="0" smtClean="0"/>
            </a:br>
            <a:r>
              <a:rPr lang="en-US" sz="2800" dirty="0" smtClean="0"/>
              <a:t>0xAE = “enable </a:t>
            </a:r>
            <a:r>
              <a:rPr lang="en-US" sz="2800" dirty="0" err="1" smtClean="0"/>
              <a:t>kbd</a:t>
            </a:r>
            <a:r>
              <a:rPr lang="en-US" sz="2800" dirty="0" smtClean="0"/>
              <a:t>”</a:t>
            </a:r>
            <a:br>
              <a:rPr lang="en-US" sz="2800" dirty="0" smtClean="0"/>
            </a:br>
            <a:r>
              <a:rPr lang="en-US" sz="2800" dirty="0" smtClean="0"/>
              <a:t>0xED = “set LEDs”</a:t>
            </a:r>
          </a:p>
          <a:p>
            <a:pPr marL="0" indent="0">
              <a:buNone/>
            </a:pPr>
            <a:r>
              <a:rPr lang="en-US" sz="2800" dirty="0" smtClean="0"/>
              <a:t>	…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8-bit Data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scancode</a:t>
            </a:r>
            <a:r>
              <a:rPr lang="en-US" dirty="0" smtClean="0"/>
              <a:t> (when reading) </a:t>
            </a:r>
            <a:br>
              <a:rPr lang="en-US" dirty="0" smtClean="0"/>
            </a:br>
            <a:r>
              <a:rPr lang="en-US" dirty="0" smtClean="0"/>
              <a:t>LED state (when writing) or …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6753205"/>
              </p:ext>
            </p:extLst>
          </p:nvPr>
        </p:nvGraphicFramePr>
        <p:xfrm>
          <a:off x="2590800" y="2293228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PE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TO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AUXB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LOCK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AL2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SYSF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IBS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OBS</a:t>
                      </a:r>
                      <a:endParaRPr lang="en-US" sz="2000" b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2" descr="http://upload.wikimedia.org/wikipedia/commons/b/b8/AT_keybo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77190"/>
            <a:ext cx="1885156" cy="117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77082" y="3179941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Input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Buffer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Status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2382" y="3194399"/>
            <a:ext cx="1056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Input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Buffer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Status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304707" y="2705100"/>
            <a:ext cx="248221" cy="457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8153402" y="2743200"/>
            <a:ext cx="337330" cy="381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6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Communication Interface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9144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Q: How does </a:t>
            </a:r>
            <a:r>
              <a:rPr lang="en-US" strike="sngStrike" dirty="0" smtClean="0"/>
              <a:t> program </a:t>
            </a:r>
            <a:r>
              <a:rPr lang="en-US" dirty="0" smtClean="0"/>
              <a:t> </a:t>
            </a:r>
            <a:r>
              <a:rPr lang="en-US" strike="sngStrike" dirty="0" smtClean="0"/>
              <a:t> OS </a:t>
            </a:r>
            <a:r>
              <a:rPr lang="en-US" dirty="0" smtClean="0"/>
              <a:t> code talk to device?</a:t>
            </a:r>
          </a:p>
          <a:p>
            <a:pPr marL="0" indent="0">
              <a:buNone/>
            </a:pPr>
            <a:r>
              <a:rPr lang="en-US" dirty="0" smtClean="0"/>
              <a:t>A: special instructions to talk over special busses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Programmed I/O</a:t>
            </a:r>
          </a:p>
          <a:p>
            <a:pPr lvl="1"/>
            <a:r>
              <a:rPr lang="en-US" dirty="0" err="1" smtClean="0"/>
              <a:t>inb</a:t>
            </a:r>
            <a:r>
              <a:rPr lang="en-US" dirty="0" smtClean="0"/>
              <a:t> </a:t>
            </a:r>
            <a:r>
              <a:rPr lang="en-US" dirty="0" err="1" smtClean="0"/>
              <a:t>xa</a:t>
            </a:r>
            <a:r>
              <a:rPr lang="en-US" dirty="0" smtClean="0"/>
              <a:t>, 0x64</a:t>
            </a:r>
          </a:p>
          <a:p>
            <a:pPr lvl="1"/>
            <a:r>
              <a:rPr lang="en-US" dirty="0" err="1" smtClean="0"/>
              <a:t>outb</a:t>
            </a:r>
            <a:r>
              <a:rPr lang="en-US" dirty="0" smtClean="0"/>
              <a:t> </a:t>
            </a:r>
            <a:r>
              <a:rPr lang="en-US" dirty="0" err="1" smtClean="0"/>
              <a:t>xa</a:t>
            </a:r>
            <a:r>
              <a:rPr lang="en-US" dirty="0" smtClean="0"/>
              <a:t>, 0x60</a:t>
            </a:r>
          </a:p>
          <a:p>
            <a:pPr lvl="1"/>
            <a:r>
              <a:rPr lang="en-US" dirty="0" smtClean="0"/>
              <a:t>Specifies: device, data, direction</a:t>
            </a:r>
          </a:p>
          <a:p>
            <a:pPr lvl="1"/>
            <a:r>
              <a:rPr lang="en-US" dirty="0" smtClean="0"/>
              <a:t>Protection: only allowed in kernel mode</a:t>
            </a: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52400" y="6172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*x86: $a implicit; also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</a:rPr>
              <a:t>inw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</a:rPr>
              <a:t>outw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</a:rPr>
              <a:t>inh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</a:rPr>
              <a:t>outh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1408" y="1676400"/>
            <a:ext cx="357341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Interact with </a:t>
            </a:r>
            <a:r>
              <a:rPr lang="en-US" sz="2000" dirty="0" err="1" smtClean="0">
                <a:solidFill>
                  <a:schemeClr val="accent1"/>
                </a:solidFill>
                <a:latin typeface="Source Sans Pro"/>
              </a:rPr>
              <a:t>cmd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, status, and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data device registers directly 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24200" y="1979439"/>
            <a:ext cx="1367208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343090"/>
            <a:ext cx="234711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Source Sans Pro"/>
              </a:rPr>
              <a:t>k</a:t>
            </a:r>
            <a:r>
              <a:rPr lang="en-US" sz="2000" dirty="0" err="1" smtClean="0">
                <a:solidFill>
                  <a:schemeClr val="accent1"/>
                </a:solidFill>
                <a:latin typeface="Source Sans Pro"/>
              </a:rPr>
              <a:t>bd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status register 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95600" y="2400419"/>
            <a:ext cx="1367208" cy="14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8548" y="2717396"/>
            <a:ext cx="216277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accent1"/>
                </a:solidFill>
                <a:latin typeface="Source Sans Pro"/>
              </a:rPr>
              <a:t>k</a:t>
            </a:r>
            <a:r>
              <a:rPr lang="en-US" sz="2000" dirty="0" err="1" smtClean="0">
                <a:solidFill>
                  <a:schemeClr val="accent1"/>
                </a:solidFill>
                <a:latin typeface="Source Sans Pro"/>
              </a:rPr>
              <a:t>bd</a:t>
            </a:r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 data register 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91162" y="2873514"/>
            <a:ext cx="1367208" cy="148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85800" y="3478887"/>
            <a:ext cx="6506782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4139" y="4242647"/>
            <a:ext cx="654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Kernel boundary crossing is expensive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486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</a:t>
            </a:r>
            <a:r>
              <a:rPr lang="en-US" dirty="0" err="1" smtClean="0"/>
              <a:t>Input/Output</a:t>
            </a:r>
            <a:r>
              <a:rPr lang="en-US" dirty="0" smtClean="0"/>
              <a:t> (I/O)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377043"/>
            <a:ext cx="88455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How does a processor interact with its environment?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50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Communication Interface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685800"/>
            <a:ext cx="8915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Q: How does </a:t>
            </a:r>
            <a:r>
              <a:rPr lang="en-US" strike="sngStrike" dirty="0" smtClean="0"/>
              <a:t> program </a:t>
            </a:r>
            <a:r>
              <a:rPr lang="en-US" dirty="0" smtClean="0"/>
              <a:t> </a:t>
            </a:r>
            <a:r>
              <a:rPr lang="en-US" strike="sngStrike" dirty="0" smtClean="0"/>
              <a:t> OS </a:t>
            </a:r>
            <a:r>
              <a:rPr lang="en-US" dirty="0" smtClean="0"/>
              <a:t> code talk to device?</a:t>
            </a:r>
          </a:p>
          <a:p>
            <a:pPr marL="0" indent="0">
              <a:buNone/>
            </a:pPr>
            <a:r>
              <a:rPr lang="en-US" dirty="0" smtClean="0"/>
              <a:t>A: Map registers into virtual address space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Memory-mapped I/O</a:t>
            </a:r>
          </a:p>
          <a:p>
            <a:pPr lvl="1"/>
            <a:r>
              <a:rPr lang="en-US" dirty="0" smtClean="0"/>
              <a:t>Accesses to </a:t>
            </a:r>
            <a:r>
              <a:rPr lang="en-US" dirty="0" smtClean="0">
                <a:solidFill>
                  <a:schemeClr val="accent6"/>
                </a:solidFill>
              </a:rPr>
              <a:t>certain addresses </a:t>
            </a:r>
            <a:r>
              <a:rPr lang="en-US" dirty="0" smtClean="0"/>
              <a:t>redirected to I/O devices</a:t>
            </a:r>
          </a:p>
          <a:p>
            <a:pPr lvl="1"/>
            <a:r>
              <a:rPr lang="en-US" dirty="0" smtClean="0"/>
              <a:t>Data goes over the memory bus</a:t>
            </a:r>
          </a:p>
          <a:p>
            <a:pPr lvl="1"/>
            <a:r>
              <a:rPr lang="en-US" dirty="0" smtClean="0"/>
              <a:t>Protection: via bits in </a:t>
            </a:r>
            <a:r>
              <a:rPr lang="en-US" dirty="0" err="1" smtClean="0"/>
              <a:t>pagetable</a:t>
            </a:r>
            <a:r>
              <a:rPr lang="en-US" dirty="0" smtClean="0"/>
              <a:t> entries</a:t>
            </a:r>
          </a:p>
          <a:p>
            <a:pPr lvl="1"/>
            <a:r>
              <a:rPr lang="en-US" dirty="0" err="1" smtClean="0"/>
              <a:t>OS+MMU+devices</a:t>
            </a:r>
            <a:r>
              <a:rPr lang="en-US" dirty="0" smtClean="0"/>
              <a:t> configure mappings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6429" y="1932800"/>
            <a:ext cx="446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Faster. Less boundary crossing</a:t>
            </a:r>
            <a:endParaRPr lang="en-US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0000" y="2163633"/>
            <a:ext cx="683604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90799" y="2514600"/>
            <a:ext cx="2977243" cy="41326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0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Memory-Mapped I/O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7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4293350"/>
            <a:ext cx="1676400" cy="228600"/>
          </a:xfrm>
          <a:prstGeom prst="rect">
            <a:avLst/>
          </a:prstGeom>
          <a:solidFill>
            <a:srgbClr val="FF0000">
              <a:lumMod val="50000"/>
            </a:srgb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67000" y="4521950"/>
            <a:ext cx="1676400" cy="304800"/>
          </a:xfrm>
          <a:prstGeom prst="rect">
            <a:avLst/>
          </a:prstGeom>
          <a:solidFill>
            <a:srgbClr val="FF0000">
              <a:lumMod val="50000"/>
            </a:srgb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4826750"/>
            <a:ext cx="1676400" cy="228600"/>
          </a:xfrm>
          <a:prstGeom prst="rect">
            <a:avLst/>
          </a:prstGeom>
          <a:solidFill>
            <a:srgbClr val="FF0000">
              <a:lumMod val="50000"/>
            </a:srgb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4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1397750"/>
            <a:ext cx="1676400" cy="3810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Physical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Address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Space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914400"/>
            <a:ext cx="1676400" cy="228600"/>
          </a:xfrm>
          <a:prstGeom prst="rect">
            <a:avLst/>
          </a:prstGeom>
          <a:solidFill>
            <a:srgbClr val="FF0000">
              <a:lumMod val="50000"/>
            </a:srgb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6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4800" y="1143000"/>
            <a:ext cx="1676400" cy="304800"/>
          </a:xfrm>
          <a:prstGeom prst="rect">
            <a:avLst/>
          </a:prstGeom>
          <a:solidFill>
            <a:srgbClr val="FF0000">
              <a:lumMod val="50000"/>
            </a:srgb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7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4800" y="1447800"/>
            <a:ext cx="1676400" cy="228600"/>
          </a:xfrm>
          <a:prstGeom prst="rect">
            <a:avLst/>
          </a:prstGeom>
          <a:solidFill>
            <a:srgbClr val="FF0000">
              <a:lumMod val="50000"/>
            </a:srgbClr>
          </a:solidFill>
          <a:ln w="1905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8" name="Rectangle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800" y="914401"/>
            <a:ext cx="1676400" cy="429334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Virtual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Address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Space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04800" y="457200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0xFFFF FFFF</a:t>
            </a:r>
            <a:endParaRPr lang="en-US" sz="2000" dirty="0">
              <a:solidFill>
                <a:schemeClr val="accent1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48950" y="990600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0x00FF FFFF</a:t>
            </a:r>
            <a:endParaRPr lang="en-US" sz="2000" dirty="0">
              <a:solidFill>
                <a:schemeClr val="accent1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28600" y="5181600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0x0000 0000</a:t>
            </a:r>
            <a:endParaRPr lang="en-US" sz="2000" dirty="0">
              <a:solidFill>
                <a:schemeClr val="accent1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748950" y="5181600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0x0000 0000</a:t>
            </a:r>
            <a:endParaRPr lang="en-US" sz="2000" dirty="0">
              <a:solidFill>
                <a:schemeClr val="accent1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1981200" y="914400"/>
            <a:ext cx="685800" cy="341258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84" name="Straight Connector 83"/>
          <p:cNvCxnSpPr/>
          <p:nvPr/>
        </p:nvCxnSpPr>
        <p:spPr>
          <a:xfrm>
            <a:off x="1975450" y="1676400"/>
            <a:ext cx="691550" cy="338643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7240588" y="723900"/>
            <a:ext cx="836612" cy="609600"/>
            <a:chOff x="2133600" y="5867400"/>
            <a:chExt cx="836612" cy="609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552700" y="6324600"/>
              <a:ext cx="0" cy="152400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>
            <a:xfrm>
              <a:off x="2346960" y="6477000"/>
              <a:ext cx="396240" cy="0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88" name="Rectangle 87"/>
            <p:cNvSpPr/>
            <p:nvPr/>
          </p:nvSpPr>
          <p:spPr>
            <a:xfrm>
              <a:off x="2133600" y="5867400"/>
              <a:ext cx="836612" cy="45720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89" name="Rectangle 88"/>
          <p:cNvSpPr/>
          <p:nvPr>
            <p:custDataLst>
              <p:tags r:id="rId10"/>
            </p:custDataLst>
          </p:nvPr>
        </p:nvSpPr>
        <p:spPr>
          <a:xfrm>
            <a:off x="6934200" y="1371600"/>
            <a:ext cx="1447800" cy="3810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Display</a:t>
            </a:r>
          </a:p>
        </p:txBody>
      </p:sp>
      <p:sp>
        <p:nvSpPr>
          <p:cNvPr id="90" name="Rectangle 89"/>
          <p:cNvSpPr/>
          <p:nvPr>
            <p:custDataLst>
              <p:tags r:id="rId11"/>
            </p:custDataLst>
          </p:nvPr>
        </p:nvSpPr>
        <p:spPr>
          <a:xfrm>
            <a:off x="6858000" y="2590800"/>
            <a:ext cx="1447800" cy="3810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Disk</a:t>
            </a:r>
          </a:p>
        </p:txBody>
      </p:sp>
      <p:sp>
        <p:nvSpPr>
          <p:cNvPr id="91" name="Rectangle 90"/>
          <p:cNvSpPr/>
          <p:nvPr>
            <p:custDataLst>
              <p:tags r:id="rId12"/>
            </p:custDataLst>
          </p:nvPr>
        </p:nvSpPr>
        <p:spPr>
          <a:xfrm>
            <a:off x="6908517" y="3817620"/>
            <a:ext cx="1549683" cy="3810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Keyboard</a:t>
            </a:r>
          </a:p>
        </p:txBody>
      </p:sp>
      <p:sp>
        <p:nvSpPr>
          <p:cNvPr id="92" name="Rectangle 91"/>
          <p:cNvSpPr/>
          <p:nvPr>
            <p:custDataLst>
              <p:tags r:id="rId13"/>
            </p:custDataLst>
          </p:nvPr>
        </p:nvSpPr>
        <p:spPr>
          <a:xfrm>
            <a:off x="7010400" y="5067300"/>
            <a:ext cx="1371600" cy="3810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Network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6934200" y="1905000"/>
            <a:ext cx="1295400" cy="647700"/>
            <a:chOff x="4267200" y="5829300"/>
            <a:chExt cx="1295400" cy="647700"/>
          </a:xfrm>
        </p:grpSpPr>
        <p:sp>
          <p:nvSpPr>
            <p:cNvPr id="94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67200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5" name="AutoShap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966504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endParaRPr kumimoji="0" lang="en-GB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984718" y="3200400"/>
            <a:ext cx="1319304" cy="579120"/>
            <a:chOff x="5867400" y="5897880"/>
            <a:chExt cx="1319304" cy="579120"/>
          </a:xfrm>
        </p:grpSpPr>
        <p:sp>
          <p:nvSpPr>
            <p:cNvPr id="97" name="Rectangle 96"/>
            <p:cNvSpPr/>
            <p:nvPr/>
          </p:nvSpPr>
          <p:spPr>
            <a:xfrm>
              <a:off x="5867400" y="5897880"/>
              <a:ext cx="1319304" cy="579120"/>
            </a:xfrm>
            <a:prstGeom prst="rect">
              <a:avLst/>
            </a:prstGeom>
            <a:solidFill>
              <a:srgbClr val="00B0F0">
                <a:lumMod val="20000"/>
                <a:lumOff val="8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946176" y="59740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946176" y="61264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43600" y="62788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098576" y="59740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098576" y="61264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096000" y="62788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250976" y="59740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250976" y="61264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8400" y="62788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403376" y="59740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403376" y="61264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400800" y="62788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555776" y="59740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555776" y="61264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553200" y="62788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708176" y="59740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708176" y="61264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705600" y="62788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860576" y="59740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860576" y="61264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858000" y="62788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012976" y="59740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012976" y="61264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010400" y="6278880"/>
              <a:ext cx="106680" cy="91440"/>
            </a:xfrm>
            <a:prstGeom prst="rect">
              <a:avLst/>
            </a:prstGeom>
            <a:solidFill>
              <a:srgbClr val="00B0F0">
                <a:lumMod val="40000"/>
                <a:lumOff val="60000"/>
              </a:srgbClr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056120" y="4495800"/>
            <a:ext cx="1249680" cy="533400"/>
            <a:chOff x="7589520" y="5943600"/>
            <a:chExt cx="1249680" cy="533400"/>
          </a:xfrm>
        </p:grpSpPr>
        <p:sp>
          <p:nvSpPr>
            <p:cNvPr id="123" name="Freeform 122"/>
            <p:cNvSpPr/>
            <p:nvPr/>
          </p:nvSpPr>
          <p:spPr>
            <a:xfrm>
              <a:off x="7696200" y="5989320"/>
              <a:ext cx="1051560" cy="441960"/>
            </a:xfrm>
            <a:custGeom>
              <a:avLst/>
              <a:gdLst>
                <a:gd name="connsiteX0" fmla="*/ 0 w 1051560"/>
                <a:gd name="connsiteY0" fmla="*/ 0 h 441960"/>
                <a:gd name="connsiteX1" fmla="*/ 838200 w 1051560"/>
                <a:gd name="connsiteY1" fmla="*/ 121920 h 441960"/>
                <a:gd name="connsiteX2" fmla="*/ 426720 w 1051560"/>
                <a:gd name="connsiteY2" fmla="*/ 243840 h 441960"/>
                <a:gd name="connsiteX3" fmla="*/ 1051560 w 1051560"/>
                <a:gd name="connsiteY3" fmla="*/ 4419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560" h="441960">
                  <a:moveTo>
                    <a:pt x="0" y="0"/>
                  </a:moveTo>
                  <a:cubicBezTo>
                    <a:pt x="383540" y="40640"/>
                    <a:pt x="767080" y="81280"/>
                    <a:pt x="838200" y="121920"/>
                  </a:cubicBezTo>
                  <a:cubicBezTo>
                    <a:pt x="909320" y="162560"/>
                    <a:pt x="391160" y="190500"/>
                    <a:pt x="426720" y="243840"/>
                  </a:cubicBezTo>
                  <a:cubicBezTo>
                    <a:pt x="462280" y="297180"/>
                    <a:pt x="756920" y="369570"/>
                    <a:pt x="1051560" y="441960"/>
                  </a:cubicBezTo>
                </a:path>
              </a:pathLst>
            </a:custGeom>
            <a:noFill/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589520" y="5943600"/>
              <a:ext cx="106680" cy="9144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732520" y="6385560"/>
              <a:ext cx="106680" cy="91440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26" name="Rectangle 125"/>
          <p:cNvSpPr/>
          <p:nvPr>
            <p:custDataLst>
              <p:tags r:id="rId14"/>
            </p:custDataLst>
          </p:nvPr>
        </p:nvSpPr>
        <p:spPr>
          <a:xfrm>
            <a:off x="5414729" y="4594860"/>
            <a:ext cx="1447800" cy="6858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I/O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Controller</a:t>
            </a:r>
          </a:p>
        </p:txBody>
      </p:sp>
      <p:sp>
        <p:nvSpPr>
          <p:cNvPr id="127" name="Rectangle 126"/>
          <p:cNvSpPr/>
          <p:nvPr>
            <p:custDataLst>
              <p:tags r:id="rId15"/>
            </p:custDataLst>
          </p:nvPr>
        </p:nvSpPr>
        <p:spPr>
          <a:xfrm>
            <a:off x="5334000" y="3352800"/>
            <a:ext cx="1447800" cy="6858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I/O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Controller</a:t>
            </a:r>
          </a:p>
        </p:txBody>
      </p:sp>
      <p:sp>
        <p:nvSpPr>
          <p:cNvPr id="128" name="Rectangle 127"/>
          <p:cNvSpPr/>
          <p:nvPr>
            <p:custDataLst>
              <p:tags r:id="rId16"/>
            </p:custDataLst>
          </p:nvPr>
        </p:nvSpPr>
        <p:spPr>
          <a:xfrm>
            <a:off x="5334000" y="2057400"/>
            <a:ext cx="1447800" cy="6858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I/O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Controller</a:t>
            </a:r>
          </a:p>
        </p:txBody>
      </p:sp>
      <p:sp>
        <p:nvSpPr>
          <p:cNvPr id="129" name="Rectangle 128"/>
          <p:cNvSpPr/>
          <p:nvPr>
            <p:custDataLst>
              <p:tags r:id="rId17"/>
            </p:custDataLst>
          </p:nvPr>
        </p:nvSpPr>
        <p:spPr>
          <a:xfrm>
            <a:off x="5334000" y="838200"/>
            <a:ext cx="1447800" cy="6858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I/O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Controller</a:t>
            </a:r>
          </a:p>
        </p:txBody>
      </p:sp>
      <p:cxnSp>
        <p:nvCxnSpPr>
          <p:cNvPr id="130" name="Straight Arrow Connector 129"/>
          <p:cNvCxnSpPr>
            <a:stCxn id="71" idx="3"/>
            <a:endCxn id="128" idx="1"/>
          </p:cNvCxnSpPr>
          <p:nvPr/>
        </p:nvCxnSpPr>
        <p:spPr>
          <a:xfrm flipV="1">
            <a:off x="4343400" y="2400300"/>
            <a:ext cx="990600" cy="200735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tailEnd type="triangle"/>
          </a:ln>
          <a:effectLst/>
        </p:spPr>
      </p:cxnSp>
      <p:cxnSp>
        <p:nvCxnSpPr>
          <p:cNvPr id="131" name="Straight Arrow Connector 130"/>
          <p:cNvCxnSpPr>
            <a:stCxn id="73" idx="3"/>
            <a:endCxn id="126" idx="1"/>
          </p:cNvCxnSpPr>
          <p:nvPr/>
        </p:nvCxnSpPr>
        <p:spPr>
          <a:xfrm flipV="1">
            <a:off x="4343400" y="4937760"/>
            <a:ext cx="1071329" cy="3290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tailEnd type="triangle"/>
          </a:ln>
          <a:effectLst/>
        </p:spPr>
      </p:cxnSp>
      <p:sp>
        <p:nvSpPr>
          <p:cNvPr id="132" name="Rectangle 2"/>
          <p:cNvSpPr txBox="1">
            <a:spLocks noChangeArrowheads="1"/>
          </p:cNvSpPr>
          <p:nvPr>
            <p:custDataLst>
              <p:tags r:id="rId18"/>
            </p:custDataLst>
          </p:nvPr>
        </p:nvSpPr>
        <p:spPr>
          <a:xfrm>
            <a:off x="228600" y="5522150"/>
            <a:ext cx="8686800" cy="10310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dirty="0" smtClean="0">
                <a:ln>
                  <a:noFill/>
                </a:ln>
                <a:solidFill>
                  <a:schemeClr val="tx2"/>
                </a:solidFill>
                <a:latin typeface="Source Sans Pro"/>
              </a:rPr>
              <a:t>Less-favored alternative = Programmed I/O:</a:t>
            </a:r>
          </a:p>
          <a:p>
            <a:pPr marL="5842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n>
                  <a:noFill/>
                </a:ln>
                <a:solidFill>
                  <a:schemeClr val="tx2"/>
                </a:solidFill>
                <a:latin typeface="Source Sans Pro"/>
              </a:rPr>
              <a:t>Syscall instructions that communicate with I/O</a:t>
            </a:r>
          </a:p>
          <a:p>
            <a:pPr marL="584200" indent="-342900" algn="l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n>
                  <a:noFill/>
                </a:ln>
                <a:solidFill>
                  <a:schemeClr val="tx2"/>
                </a:solidFill>
                <a:latin typeface="Source Sans Pro"/>
              </a:rPr>
              <a:t>Communicate via special device registers</a:t>
            </a:r>
          </a:p>
        </p:txBody>
      </p:sp>
      <p:sp>
        <p:nvSpPr>
          <p:cNvPr id="133" name="TextBox 132"/>
          <p:cNvSpPr txBox="1"/>
          <p:nvPr/>
        </p:nvSpPr>
        <p:spPr>
          <a:xfrm rot="21076779">
            <a:off x="2460602" y="3229115"/>
            <a:ext cx="1947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6"/>
                </a:solidFill>
                <a:latin typeface="Source Sans Pro"/>
                <a:ea typeface="+mn-ea"/>
                <a:cs typeface="+mn-cs"/>
              </a:rPr>
              <a:t> agreed-upon locations for communication</a:t>
            </a:r>
            <a:endParaRPr lang="en-US" sz="2000" dirty="0">
              <a:solidFill>
                <a:schemeClr val="accent6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3738329" y="4119773"/>
            <a:ext cx="156523" cy="594347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639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Device Drivers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52400" y="609600"/>
            <a:ext cx="44958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Programmed I/O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</a:rPr>
              <a:t>char </a:t>
            </a:r>
            <a:r>
              <a:rPr lang="en-US" sz="2400" dirty="0" err="1" smtClean="0">
                <a:latin typeface="Consolas" pitchFamily="49" charset="0"/>
              </a:rPr>
              <a:t>read_kbd</a:t>
            </a:r>
            <a:r>
              <a:rPr lang="en-US" sz="2400" dirty="0" smtClean="0">
                <a:latin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</a:rPr>
              <a:t>do {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</a:rPr>
              <a:t>   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sleep</a:t>
            </a:r>
            <a:r>
              <a:rPr lang="en-US" sz="2400" dirty="0" smtClean="0">
                <a:latin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</a:rPr>
              <a:t>    status = </a:t>
            </a:r>
            <a:r>
              <a:rPr lang="en-US" sz="2400" dirty="0" err="1" smtClean="0">
                <a:solidFill>
                  <a:schemeClr val="accent1"/>
                </a:solidFill>
                <a:latin typeface="Consolas" pitchFamily="49" charset="0"/>
              </a:rPr>
              <a:t>inb</a:t>
            </a:r>
            <a:r>
              <a:rPr lang="en-US" sz="2400" dirty="0" smtClean="0">
                <a:latin typeface="Consolas" pitchFamily="49" charset="0"/>
              </a:rPr>
              <a:t>(0x64);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</a:rPr>
              <a:t>  } while(!(status &amp; 1));</a:t>
            </a:r>
          </a:p>
          <a:p>
            <a:pPr marL="0" indent="0">
              <a:buNone/>
            </a:pPr>
            <a:endParaRPr lang="en-US" sz="2400" dirty="0" smtClean="0">
              <a:latin typeface="Consolas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</a:rPr>
              <a:t>  return </a:t>
            </a:r>
            <a:r>
              <a:rPr lang="en-US" sz="2400" dirty="0" err="1" smtClean="0">
                <a:solidFill>
                  <a:schemeClr val="accent1"/>
                </a:solidFill>
                <a:latin typeface="Consolas" pitchFamily="49" charset="0"/>
              </a:rPr>
              <a:t>inb</a:t>
            </a:r>
            <a:r>
              <a:rPr lang="en-US" sz="2400" dirty="0" smtClean="0">
                <a:latin typeface="Consolas" pitchFamily="49" charset="0"/>
              </a:rPr>
              <a:t>(0x60);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48200" y="609600"/>
            <a:ext cx="4495800" cy="6172200"/>
          </a:xfrm>
          <a:prstGeom prst="rect">
            <a:avLst/>
          </a:prstGeom>
        </p:spPr>
        <p:txBody>
          <a:bodyPr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>
                <a:solidFill>
                  <a:schemeClr val="accent1"/>
                </a:solidFill>
              </a:rPr>
              <a:t>Memory Mapped I/O</a:t>
            </a:r>
          </a:p>
          <a:p>
            <a:pPr marL="0" indent="0" fontAlgn="auto">
              <a:buNone/>
            </a:pPr>
            <a:r>
              <a:rPr lang="en-US" sz="2400" dirty="0" err="1" smtClean="0">
                <a:latin typeface="Consolas" pitchFamily="49" charset="0"/>
              </a:rPr>
              <a:t>struct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kbd</a:t>
            </a:r>
            <a:r>
              <a:rPr lang="en-US" sz="2400" dirty="0" smtClean="0">
                <a:latin typeface="Consolas" pitchFamily="49" charset="0"/>
              </a:rPr>
              <a:t> {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  char status, pad[3];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  char data, pad[3];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};</a:t>
            </a:r>
          </a:p>
          <a:p>
            <a:pPr marL="0" indent="0" fontAlgn="auto">
              <a:buNone/>
            </a:pPr>
            <a:r>
              <a:rPr lang="en-US" sz="2400" dirty="0" err="1" smtClean="0">
                <a:latin typeface="Consolas" pitchFamily="49" charset="0"/>
              </a:rPr>
              <a:t>kbd</a:t>
            </a:r>
            <a:r>
              <a:rPr lang="en-US" sz="2400" dirty="0" smtClean="0">
                <a:latin typeface="Consolas" pitchFamily="49" charset="0"/>
              </a:rPr>
              <a:t> *k = </a:t>
            </a:r>
            <a:r>
              <a:rPr lang="en-US" sz="2400" dirty="0" err="1" smtClean="0">
                <a:latin typeface="Consolas" pitchFamily="49" charset="0"/>
              </a:rPr>
              <a:t>mmap</a:t>
            </a:r>
            <a:r>
              <a:rPr lang="en-US" sz="2400" dirty="0" smtClean="0">
                <a:latin typeface="Consolas" pitchFamily="49" charset="0"/>
              </a:rPr>
              <a:t>(...);</a:t>
            </a:r>
          </a:p>
          <a:p>
            <a:pPr fontAlgn="auto"/>
            <a:endParaRPr lang="en-US" sz="2400" dirty="0" smtClean="0">
              <a:latin typeface="Consolas" pitchFamily="49" charset="0"/>
            </a:endParaRP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char </a:t>
            </a:r>
            <a:r>
              <a:rPr lang="en-US" sz="2400" dirty="0" err="1" smtClean="0">
                <a:latin typeface="Consolas" pitchFamily="49" charset="0"/>
              </a:rPr>
              <a:t>read_kbd</a:t>
            </a:r>
            <a:r>
              <a:rPr lang="en-US" sz="2400" dirty="0" smtClean="0">
                <a:latin typeface="Consolas" pitchFamily="49" charset="0"/>
              </a:rPr>
              <a:t>()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{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  do {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   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sleep</a:t>
            </a:r>
            <a:r>
              <a:rPr lang="en-US" sz="2400" dirty="0" smtClean="0">
                <a:latin typeface="Consolas" pitchFamily="49" charset="0"/>
              </a:rPr>
              <a:t>();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    status =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k-&gt;status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  } while(!(status &amp; 1));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  return 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k-&gt;data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pPr marL="0" indent="0" fontAlgn="auto">
              <a:buNone/>
            </a:pPr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763847" y="464373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  <a:latin typeface="Source Sans Pro"/>
              </a:rPr>
              <a:t>syscall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70148" y="2628228"/>
            <a:ext cx="17526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51462" y="3710556"/>
            <a:ext cx="17526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72200" y="2667000"/>
            <a:ext cx="1752600" cy="381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8567" y="4224635"/>
            <a:ext cx="22495" cy="4191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261062" y="3059468"/>
            <a:ext cx="1487018" cy="1584267"/>
          </a:xfrm>
          <a:custGeom>
            <a:avLst/>
            <a:gdLst>
              <a:gd name="connsiteX0" fmla="*/ 0 w 1487018"/>
              <a:gd name="connsiteY0" fmla="*/ 1995054 h 1995054"/>
              <a:gd name="connsiteX1" fmla="*/ 1263534 w 1487018"/>
              <a:gd name="connsiteY1" fmla="*/ 1213658 h 1995054"/>
              <a:gd name="connsiteX2" fmla="*/ 1479665 w 1487018"/>
              <a:gd name="connsiteY2" fmla="*/ 0 h 199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7018" h="1995054">
                <a:moveTo>
                  <a:pt x="0" y="1995054"/>
                </a:moveTo>
                <a:cubicBezTo>
                  <a:pt x="508461" y="1770610"/>
                  <a:pt x="1016923" y="1546167"/>
                  <a:pt x="1263534" y="1213658"/>
                </a:cubicBezTo>
                <a:cubicBezTo>
                  <a:pt x="1510145" y="881149"/>
                  <a:pt x="1494905" y="440574"/>
                  <a:pt x="1479665" y="0"/>
                </a:cubicBezTo>
              </a:path>
            </a:pathLst>
          </a:custGeom>
          <a:noFill/>
          <a:ln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56337" y="3248891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  <a:latin typeface="Source Sans Pro"/>
              </a:rPr>
              <a:t>syscall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7956338" y="2857501"/>
            <a:ext cx="554799" cy="39139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I/O Data Transfer</a:t>
            </a:r>
            <a:endParaRPr lang="en-A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How to talk to device?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Programmed I/O or Memory-Mapped I/O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How to get events?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Polling or Interrupts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1"/>
                </a:solidFill>
              </a:rPr>
              <a:t>How to transfer lots of data?</a:t>
            </a:r>
            <a:endParaRPr lang="en-US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 marL="506413" indent="0">
              <a:buNone/>
            </a:pPr>
            <a:r>
              <a:rPr lang="en-US" dirty="0" smtClean="0">
                <a:latin typeface="Consolas" pitchFamily="49" charset="0"/>
              </a:rPr>
              <a:t>disk-&gt;</a:t>
            </a:r>
            <a:r>
              <a:rPr lang="en-US" dirty="0" err="1" smtClean="0">
                <a:latin typeface="Consolas" pitchFamily="49" charset="0"/>
              </a:rPr>
              <a:t>cmd</a:t>
            </a:r>
            <a:r>
              <a:rPr lang="en-US" dirty="0" smtClean="0">
                <a:latin typeface="Consolas" pitchFamily="49" charset="0"/>
              </a:rPr>
              <a:t> = READ_4K_SECTOR;</a:t>
            </a:r>
          </a:p>
          <a:p>
            <a:pPr marL="506413" indent="0">
              <a:buNone/>
            </a:pPr>
            <a:r>
              <a:rPr lang="en-US" dirty="0" smtClean="0">
                <a:latin typeface="Consolas" pitchFamily="49" charset="0"/>
              </a:rPr>
              <a:t>disk-&gt;data = 12;</a:t>
            </a:r>
          </a:p>
          <a:p>
            <a:pPr marL="506413" indent="0">
              <a:buNone/>
            </a:pPr>
            <a:r>
              <a:rPr lang="en-US" dirty="0" smtClean="0">
                <a:latin typeface="Consolas" pitchFamily="49" charset="0"/>
              </a:rPr>
              <a:t>while (!(disk-&gt;status &amp; 1) { }</a:t>
            </a:r>
          </a:p>
          <a:p>
            <a:pPr marL="506413" indent="0">
              <a:buNone/>
            </a:pPr>
            <a:r>
              <a:rPr lang="en-US" dirty="0" smtClean="0">
                <a:latin typeface="Consolas" pitchFamily="49" charset="0"/>
              </a:rPr>
              <a:t>for (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 = 0..4k) </a:t>
            </a:r>
          </a:p>
          <a:p>
            <a:pPr marL="506413" indent="0">
              <a:buNone/>
            </a:pPr>
            <a:r>
              <a:rPr lang="en-US" dirty="0" smtClean="0">
                <a:latin typeface="Consolas" pitchFamily="49" charset="0"/>
              </a:rPr>
              <a:t>	   </a:t>
            </a:r>
            <a:r>
              <a:rPr lang="en-US" dirty="0" err="1" smtClean="0">
                <a:latin typeface="Consolas" pitchFamily="49" charset="0"/>
              </a:rPr>
              <a:t>buf</a:t>
            </a:r>
            <a:r>
              <a:rPr lang="en-US" dirty="0" smtClean="0">
                <a:latin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</a:rPr>
              <a:t>] = disk-&gt;data;</a:t>
            </a:r>
          </a:p>
        </p:txBody>
      </p:sp>
      <p:sp>
        <p:nvSpPr>
          <p:cNvPr id="7" name="Right Brace 6"/>
          <p:cNvSpPr/>
          <p:nvPr/>
        </p:nvSpPr>
        <p:spPr>
          <a:xfrm>
            <a:off x="7412014" y="3124200"/>
            <a:ext cx="685800" cy="304800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3014" y="3429000"/>
            <a:ext cx="1606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Very,</a:t>
            </a:r>
          </a:p>
          <a:p>
            <a:r>
              <a:rPr lang="en-US" sz="2400" b="1" i="1" dirty="0" smtClean="0">
                <a:solidFill>
                  <a:schemeClr val="accent1"/>
                </a:solidFill>
                <a:latin typeface="Source Sans Pro"/>
              </a:rPr>
              <a:t>Very,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Expensive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524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762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Data Transfer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5867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1. Programmed I/O:  Device </a:t>
            </a:r>
            <a:r>
              <a:rPr lang="en-GB" dirty="0" smtClean="0">
                <a:sym typeface="Wingdings" pitchFamily="2" charset="2"/>
              </a:rPr>
              <a:t> </a:t>
            </a:r>
            <a:r>
              <a:rPr lang="en-GB" dirty="0" smtClean="0"/>
              <a:t> CPU </a:t>
            </a:r>
            <a:r>
              <a:rPr lang="en-GB" dirty="0" smtClean="0">
                <a:sym typeface="Wingdings" pitchFamily="2" charset="2"/>
              </a:rPr>
              <a:t></a:t>
            </a:r>
            <a:r>
              <a:rPr lang="en-GB" dirty="0" smtClean="0"/>
              <a:t> RAM</a:t>
            </a:r>
          </a:p>
          <a:p>
            <a:pPr lvl="1">
              <a:buNone/>
            </a:pPr>
            <a:r>
              <a:rPr lang="en-GB" dirty="0" smtClean="0">
                <a:solidFill>
                  <a:srgbClr val="FF2F92"/>
                </a:solidFill>
              </a:rPr>
              <a:t>for (</a:t>
            </a:r>
            <a:r>
              <a:rPr lang="en-GB" dirty="0" err="1" smtClean="0">
                <a:solidFill>
                  <a:srgbClr val="FF2F92"/>
                </a:solidFill>
              </a:rPr>
              <a:t>i</a:t>
            </a:r>
            <a:r>
              <a:rPr lang="en-GB" dirty="0" smtClean="0">
                <a:solidFill>
                  <a:srgbClr val="FF2F92"/>
                </a:solidFill>
              </a:rPr>
              <a:t> = 1 .. n)</a:t>
            </a:r>
          </a:p>
          <a:p>
            <a:pPr lvl="1"/>
            <a:r>
              <a:rPr lang="en-GB" dirty="0" smtClean="0"/>
              <a:t>CPU issues </a:t>
            </a:r>
            <a:r>
              <a:rPr lang="en-GB" dirty="0" smtClean="0">
                <a:solidFill>
                  <a:schemeClr val="accent6"/>
                </a:solidFill>
              </a:rPr>
              <a:t>read request</a:t>
            </a:r>
          </a:p>
          <a:p>
            <a:pPr lvl="1"/>
            <a:r>
              <a:rPr lang="en-GB" dirty="0" smtClean="0"/>
              <a:t>Device puts data on bus</a:t>
            </a:r>
            <a:br>
              <a:rPr lang="en-GB" dirty="0" smtClean="0"/>
            </a:br>
            <a:r>
              <a:rPr lang="en-GB" dirty="0" smtClean="0"/>
              <a:t>&amp; CPU reads into registers</a:t>
            </a:r>
          </a:p>
          <a:p>
            <a:pPr lvl="1"/>
            <a:r>
              <a:rPr lang="en-GB" dirty="0" smtClean="0">
                <a:solidFill>
                  <a:srgbClr val="92D050"/>
                </a:solidFill>
              </a:rPr>
              <a:t>CPU writes data to memory</a:t>
            </a:r>
            <a:endParaRPr lang="en-GB" dirty="0" smtClean="0"/>
          </a:p>
          <a:p>
            <a:endParaRPr lang="en-GB" sz="2200" dirty="0" smtClean="0"/>
          </a:p>
          <a:p>
            <a:pPr marL="0" indent="0">
              <a:buNone/>
            </a:pPr>
            <a:r>
              <a:rPr lang="en-GB" dirty="0" smtClean="0"/>
              <a:t>2. Direct Memory Access (DMA):  Device </a:t>
            </a:r>
            <a:r>
              <a:rPr lang="en-GB" dirty="0" smtClean="0">
                <a:sym typeface="Wingdings" pitchFamily="2" charset="2"/>
              </a:rPr>
              <a:t> </a:t>
            </a:r>
            <a:r>
              <a:rPr lang="en-GB" dirty="0" smtClean="0"/>
              <a:t>RAM</a:t>
            </a:r>
          </a:p>
          <a:p>
            <a:pPr lvl="1"/>
            <a:r>
              <a:rPr lang="en-GB" dirty="0" smtClean="0"/>
              <a:t>CPU </a:t>
            </a:r>
            <a:r>
              <a:rPr lang="en-GB" dirty="0" smtClean="0">
                <a:solidFill>
                  <a:schemeClr val="accent6"/>
                </a:solidFill>
              </a:rPr>
              <a:t>sets up DMA request</a:t>
            </a:r>
          </a:p>
          <a:p>
            <a:pPr lvl="1"/>
            <a:r>
              <a:rPr lang="en-GB" dirty="0" smtClean="0">
                <a:solidFill>
                  <a:srgbClr val="FF2F92"/>
                </a:solidFill>
              </a:rPr>
              <a:t>for (</a:t>
            </a:r>
            <a:r>
              <a:rPr lang="en-GB" dirty="0" err="1" smtClean="0">
                <a:solidFill>
                  <a:srgbClr val="FF2F92"/>
                </a:solidFill>
              </a:rPr>
              <a:t>i</a:t>
            </a:r>
            <a:r>
              <a:rPr lang="en-GB" dirty="0" smtClean="0">
                <a:solidFill>
                  <a:srgbClr val="FF2F92"/>
                </a:solidFill>
              </a:rPr>
              <a:t> = 1 ... n)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Device puts data on bus</a:t>
            </a:r>
            <a:br>
              <a:rPr lang="en-GB" dirty="0" smtClean="0"/>
            </a:br>
            <a:r>
              <a:rPr lang="en-GB" dirty="0" smtClean="0"/>
              <a:t>	&amp; RAM accepts it</a:t>
            </a:r>
          </a:p>
          <a:p>
            <a:pPr lvl="1"/>
            <a:r>
              <a:rPr lang="en-GB" dirty="0" smtClean="0">
                <a:solidFill>
                  <a:srgbClr val="92D050"/>
                </a:solidFill>
              </a:rPr>
              <a:t>Device interrupts CPU after done</a:t>
            </a: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07062" y="1362075"/>
            <a:ext cx="7699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chemeClr val="tx2"/>
                </a:solidFill>
                <a:latin typeface="Source Sans Pro"/>
              </a:rPr>
              <a:t>CPU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886700" y="1362075"/>
            <a:ext cx="800100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RAM</a:t>
            </a:r>
          </a:p>
        </p:txBody>
      </p:sp>
      <p:sp>
        <p:nvSpPr>
          <p:cNvPr id="9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29400" y="2095500"/>
            <a:ext cx="908050" cy="1028700"/>
          </a:xfrm>
          <a:prstGeom prst="flowChartMagneticDisk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DISK</a:t>
            </a:r>
          </a:p>
        </p:txBody>
      </p:sp>
      <p:sp>
        <p:nvSpPr>
          <p:cNvPr id="10" name="Freeform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553200" y="1828800"/>
            <a:ext cx="457199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lnTo>
                  <a:pt x="144" y="0"/>
                </a:lnTo>
                <a:lnTo>
                  <a:pt x="144" y="288"/>
                </a:lnTo>
              </a:path>
            </a:pathLst>
          </a:custGeom>
          <a:noFill/>
          <a:ln w="28575">
            <a:solidFill>
              <a:schemeClr val="accent6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553200" y="1663700"/>
            <a:ext cx="685799" cy="6985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553200" y="1447800"/>
            <a:ext cx="1295400" cy="0"/>
          </a:xfrm>
          <a:prstGeom prst="line">
            <a:avLst/>
          </a:prstGeom>
          <a:noFill/>
          <a:ln w="28575">
            <a:solidFill>
              <a:schemeClr val="accent4"/>
            </a:solidFill>
            <a:miter lim="800000"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59462" y="4343400"/>
            <a:ext cx="7699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chemeClr val="tx2"/>
                </a:solidFill>
                <a:latin typeface="Source Sans Pro"/>
              </a:rPr>
              <a:t>CPU</a:t>
            </a:r>
          </a:p>
        </p:txBody>
      </p:sp>
      <p:sp>
        <p:nvSpPr>
          <p:cNvPr id="14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39100" y="4343400"/>
            <a:ext cx="800100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RAM</a:t>
            </a:r>
          </a:p>
        </p:txBody>
      </p:sp>
      <p:sp>
        <p:nvSpPr>
          <p:cNvPr id="15" name="AutoShape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81800" y="5076825"/>
            <a:ext cx="908050" cy="1028700"/>
          </a:xfrm>
          <a:prstGeom prst="flowChartMagneticDisk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DISK</a:t>
            </a:r>
          </a:p>
        </p:txBody>
      </p:sp>
      <p:sp>
        <p:nvSpPr>
          <p:cNvPr id="16" name="Freeform 7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629400" y="4810125"/>
            <a:ext cx="457199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44" y="288"/>
              </a:cxn>
            </a:cxnLst>
            <a:rect l="0" t="0" r="r" b="b"/>
            <a:pathLst>
              <a:path w="144" h="288">
                <a:moveTo>
                  <a:pt x="0" y="0"/>
                </a:moveTo>
                <a:lnTo>
                  <a:pt x="144" y="0"/>
                </a:lnTo>
                <a:lnTo>
                  <a:pt x="144" y="288"/>
                </a:lnTo>
              </a:path>
            </a:pathLst>
          </a:custGeom>
          <a:noFill/>
          <a:ln w="28575">
            <a:solidFill>
              <a:schemeClr val="accent6"/>
            </a:solidFill>
            <a:prstDash val="sysDot"/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8"/>
          <p:cNvSpPr>
            <a:spLocks/>
          </p:cNvSpPr>
          <p:nvPr>
            <p:custDataLst>
              <p:tags r:id="rId13"/>
            </p:custDataLst>
          </p:nvPr>
        </p:nvSpPr>
        <p:spPr bwMode="auto">
          <a:xfrm flipH="1">
            <a:off x="7391398" y="4467225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15200" y="4772025"/>
            <a:ext cx="152400" cy="76200"/>
          </a:xfrm>
          <a:prstGeom prst="ellipse">
            <a:avLst/>
          </a:prstGeom>
          <a:solidFill>
            <a:srgbClr val="FF2F92"/>
          </a:solidFill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43800" y="4391025"/>
            <a:ext cx="76200" cy="152400"/>
          </a:xfrm>
          <a:prstGeom prst="ellipse">
            <a:avLst/>
          </a:prstGeom>
          <a:solidFill>
            <a:srgbClr val="FF2F92"/>
          </a:solidFill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15200" y="4619625"/>
            <a:ext cx="152400" cy="76200"/>
          </a:xfrm>
          <a:prstGeom prst="ellipse">
            <a:avLst/>
          </a:prstGeom>
          <a:solidFill>
            <a:srgbClr val="FF2F92"/>
          </a:solidFill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15200" y="4924425"/>
            <a:ext cx="152400" cy="76200"/>
          </a:xfrm>
          <a:prstGeom prst="ellipse">
            <a:avLst/>
          </a:prstGeom>
          <a:solidFill>
            <a:srgbClr val="FF2F92"/>
          </a:solidFill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553200" y="4606925"/>
            <a:ext cx="685799" cy="6985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4"/>
            </a:solidFill>
            <a:prstDash val="sysDash"/>
            <a:round/>
            <a:headEnd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1828800"/>
            <a:ext cx="152400" cy="76200"/>
          </a:xfrm>
          <a:prstGeom prst="ellipse">
            <a:avLst/>
          </a:prstGeom>
          <a:solidFill>
            <a:srgbClr val="FF2F92"/>
          </a:solidFill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91400" y="1371600"/>
            <a:ext cx="76200" cy="152400"/>
          </a:xfrm>
          <a:prstGeom prst="ellipse">
            <a:avLst/>
          </a:prstGeom>
          <a:solidFill>
            <a:srgbClr val="FF2F92"/>
          </a:solidFill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7208" y="6258580"/>
            <a:ext cx="8040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tx2"/>
                </a:solidFill>
                <a:latin typeface="Source Sans Pro"/>
              </a:rPr>
              <a:t>Which one is the winner? Which one is the loser?</a:t>
            </a:r>
            <a:endParaRPr lang="en-US" sz="2800" i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0728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DMA Example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DMA example: reading from audio (</a:t>
            </a:r>
            <a:r>
              <a:rPr lang="en-US" dirty="0" err="1" smtClean="0"/>
              <a:t>mic</a:t>
            </a:r>
            <a:r>
              <a:rPr lang="en-US" dirty="0" smtClean="0"/>
              <a:t>) input</a:t>
            </a:r>
          </a:p>
          <a:p>
            <a:pPr lvl="1"/>
            <a:r>
              <a:rPr lang="en-US" dirty="0" smtClean="0"/>
              <a:t>DMA engine on audio device… or I/O controller … or 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 = 4*PAGE_SIZE;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*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solidFill>
                  <a:schemeClr val="bg1"/>
                </a:solidFill>
                <a:latin typeface="Consolas" pitchFamily="49" charset="0"/>
              </a:rPr>
              <a:t>alloc_dma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mic_dma_baseaddr</a:t>
            </a:r>
            <a:r>
              <a:rPr lang="en-US" sz="2800" dirty="0" smtClean="0">
                <a:latin typeface="Consolas" pitchFamily="49" charset="0"/>
              </a:rPr>
              <a:t> = (</a:t>
            </a: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)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mic_dma_count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dma_len</a:t>
            </a:r>
            <a:r>
              <a:rPr lang="en-US" sz="2800" dirty="0" smtClean="0">
                <a:latin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cmd</a:t>
            </a:r>
            <a:r>
              <a:rPr lang="en-US" sz="2800" dirty="0" smtClean="0">
                <a:latin typeface="Consolas" pitchFamily="49" charset="0"/>
              </a:rPr>
              <a:t> = DEV_MIC_INPUT |</a:t>
            </a:r>
            <a:br>
              <a:rPr lang="en-US" sz="2800" dirty="0" smtClean="0">
                <a:latin typeface="Consolas" pitchFamily="49" charset="0"/>
              </a:rPr>
            </a:br>
            <a:r>
              <a:rPr lang="en-US" sz="2800" dirty="0" smtClean="0">
                <a:latin typeface="Consolas" pitchFamily="49" charset="0"/>
              </a:rPr>
              <a:t>DEV_INTERRUPT_ENABLE | DEV_DMA_ENABLE;</a:t>
            </a:r>
          </a:p>
        </p:txBody>
      </p:sp>
    </p:spTree>
    <p:extLst>
      <p:ext uri="{BB962C8B-B14F-4D97-AF65-F5344CB8AC3E}">
        <p14:creationId xmlns:p14="http://schemas.microsoft.com/office/powerpoint/2010/main" val="15174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GB" smtClean="0"/>
              <a:t>DMA Issues (1): Addressing</a:t>
            </a:r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GB" dirty="0" smtClean="0"/>
              <a:t>Issue #1: </a:t>
            </a:r>
            <a:r>
              <a:rPr lang="en-GB" dirty="0" smtClean="0">
                <a:solidFill>
                  <a:schemeClr val="accent1"/>
                </a:solidFill>
              </a:rPr>
              <a:t>DMA meets Virtual Memory</a:t>
            </a:r>
          </a:p>
          <a:p>
            <a:pPr marL="0" indent="0" fontAlgn="auto">
              <a:buNone/>
            </a:pPr>
            <a:r>
              <a:rPr lang="en-GB" dirty="0" smtClean="0"/>
              <a:t>RAM: physical addresses</a:t>
            </a:r>
          </a:p>
          <a:p>
            <a:pPr marL="0" indent="0" fontAlgn="auto">
              <a:buNone/>
            </a:pPr>
            <a:r>
              <a:rPr lang="en-GB" dirty="0" smtClean="0"/>
              <a:t>Programs: virtual addresses</a:t>
            </a:r>
          </a:p>
          <a:p>
            <a:pPr fontAlgn="auto"/>
            <a:endParaRPr lang="en-GB" dirty="0" smtClean="0"/>
          </a:p>
          <a:p>
            <a:pPr fontAlgn="auto"/>
            <a:endParaRPr lang="en-GB" dirty="0" smtClean="0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1349097"/>
            <a:ext cx="7699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chemeClr val="tx2"/>
                </a:solidFill>
                <a:latin typeface="Source Sans Pro"/>
              </a:rPr>
              <a:t>CPU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377672"/>
            <a:ext cx="800100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RAM</a:t>
            </a:r>
          </a:p>
        </p:txBody>
      </p:sp>
      <p:sp>
        <p:nvSpPr>
          <p:cNvPr id="9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2111097"/>
            <a:ext cx="908050" cy="1028700"/>
          </a:xfrm>
          <a:prstGeom prst="flowChartMagneticDisk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DISK</a:t>
            </a:r>
          </a:p>
        </p:txBody>
      </p:sp>
      <p:sp>
        <p:nvSpPr>
          <p:cNvPr id="10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501497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5"/>
            </a:solidFill>
            <a:round/>
            <a:headEnd type="arrow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806297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425297"/>
            <a:ext cx="76200" cy="1524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653897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958697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1349097"/>
            <a:ext cx="7699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chemeClr val="tx2"/>
                </a:solidFill>
                <a:latin typeface="Source Sans Pro"/>
              </a:rPr>
              <a:t>MMU</a:t>
            </a:r>
            <a:endParaRPr lang="en-GB" sz="22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679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DMA Example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DMA example: reading from audio (</a:t>
            </a:r>
            <a:r>
              <a:rPr lang="en-US" dirty="0" err="1" smtClean="0"/>
              <a:t>mic</a:t>
            </a:r>
            <a:r>
              <a:rPr lang="en-US" dirty="0" smtClean="0"/>
              <a:t>) input</a:t>
            </a:r>
          </a:p>
          <a:p>
            <a:pPr lvl="1"/>
            <a:r>
              <a:rPr lang="en-US" dirty="0" smtClean="0"/>
              <a:t>DMA engine on audio device… or I/O controller … or 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dirty="0" err="1" smtClean="0"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 = 4*PAGE_SIZE;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</a:rPr>
              <a:t>void *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</a:rPr>
              <a:t>alloc_dma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</a:rPr>
              <a:t>dma_size</a:t>
            </a:r>
            <a:r>
              <a:rPr lang="en-US" sz="2800" dirty="0" smtClean="0">
                <a:latin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mic_dma_baseaddr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solidFill>
                  <a:schemeClr val="accent1"/>
                </a:solidFill>
                <a:latin typeface="Consolas" pitchFamily="49" charset="0"/>
              </a:rPr>
              <a:t>virt_to_phys</a:t>
            </a:r>
            <a:r>
              <a:rPr lang="en-US" sz="2800" dirty="0" smtClean="0">
                <a:latin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</a:rPr>
              <a:t>buf</a:t>
            </a:r>
            <a:r>
              <a:rPr lang="en-US" sz="2800" dirty="0" smtClean="0">
                <a:latin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mic_dma_count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dma_len</a:t>
            </a:r>
            <a:r>
              <a:rPr lang="en-US" sz="2800" dirty="0" smtClean="0">
                <a:latin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</a:rPr>
              <a:t>dev-&gt;</a:t>
            </a:r>
            <a:r>
              <a:rPr lang="en-US" sz="2800" dirty="0" err="1" smtClean="0">
                <a:latin typeface="Consolas" pitchFamily="49" charset="0"/>
              </a:rPr>
              <a:t>cmd</a:t>
            </a:r>
            <a:r>
              <a:rPr lang="en-US" sz="2800" dirty="0" smtClean="0">
                <a:latin typeface="Consolas" pitchFamily="49" charset="0"/>
              </a:rPr>
              <a:t> = DEV_MIC_INPUT |</a:t>
            </a:r>
            <a:br>
              <a:rPr lang="en-US" sz="2800" dirty="0" smtClean="0">
                <a:latin typeface="Consolas" pitchFamily="49" charset="0"/>
              </a:rPr>
            </a:br>
            <a:r>
              <a:rPr lang="en-US" sz="2800" dirty="0" smtClean="0">
                <a:latin typeface="Consolas" pitchFamily="49" charset="0"/>
              </a:rPr>
              <a:t>DEV_INTERRUPT_ENABLE | DEV_DMA_ENABLE;</a:t>
            </a:r>
          </a:p>
        </p:txBody>
      </p:sp>
    </p:spTree>
    <p:extLst>
      <p:ext uri="{BB962C8B-B14F-4D97-AF65-F5344CB8AC3E}">
        <p14:creationId xmlns:p14="http://schemas.microsoft.com/office/powerpoint/2010/main" val="881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GB" smtClean="0"/>
              <a:t>DMA Issues (1): Addressing</a:t>
            </a:r>
            <a:endParaRPr lang="en-GB"/>
          </a:p>
        </p:txBody>
      </p:sp>
      <p:sp>
        <p:nvSpPr>
          <p:cNvPr id="1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Issue #1: </a:t>
            </a:r>
            <a:r>
              <a:rPr lang="en-US" dirty="0" smtClean="0">
                <a:solidFill>
                  <a:schemeClr val="accent1"/>
                </a:solidFill>
              </a:rPr>
              <a:t>DMA meets Virtual Memory</a:t>
            </a:r>
          </a:p>
          <a:p>
            <a:pPr marL="0" indent="0" fontAlgn="auto">
              <a:buNone/>
            </a:pPr>
            <a:r>
              <a:rPr lang="en-US" dirty="0" smtClean="0"/>
              <a:t>RAM: physical addresses</a:t>
            </a:r>
          </a:p>
          <a:p>
            <a:pPr marL="0" indent="0" fontAlgn="auto">
              <a:buNone/>
            </a:pPr>
            <a:r>
              <a:rPr lang="en-US" dirty="0" smtClean="0"/>
              <a:t>Programs: virtual addresses</a:t>
            </a:r>
          </a:p>
          <a:p>
            <a:pPr fontAlgn="auto"/>
            <a:endParaRPr lang="en-US" dirty="0" smtClean="0"/>
          </a:p>
          <a:p>
            <a:pPr fontAlgn="auto"/>
            <a:endParaRPr lang="en-US" dirty="0" smtClean="0"/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1409700"/>
            <a:ext cx="7699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chemeClr val="tx2"/>
                </a:solidFill>
                <a:latin typeface="Source Sans Pro"/>
              </a:rPr>
              <a:t>CPU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438275"/>
            <a:ext cx="800100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RAM</a:t>
            </a:r>
          </a:p>
        </p:txBody>
      </p:sp>
      <p:sp>
        <p:nvSpPr>
          <p:cNvPr id="21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2171700"/>
            <a:ext cx="908050" cy="1028700"/>
          </a:xfrm>
          <a:prstGeom prst="flowChartMagneticDisk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DISK</a:t>
            </a:r>
          </a:p>
        </p:txBody>
      </p:sp>
      <p:sp>
        <p:nvSpPr>
          <p:cNvPr id="22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5621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5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8669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485900"/>
            <a:ext cx="76200" cy="1524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7145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0193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1409700"/>
            <a:ext cx="7699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chemeClr val="tx2"/>
                </a:solidFill>
                <a:latin typeface="Source Sans Pro"/>
              </a:rPr>
              <a:t>MMU</a:t>
            </a:r>
            <a:endParaRPr lang="en-GB" sz="2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59662" y="2247900"/>
            <a:ext cx="769938" cy="390525"/>
          </a:xfrm>
          <a:prstGeom prst="rect">
            <a:avLst/>
          </a:prstGeom>
          <a:solidFill>
            <a:schemeClr val="bg1"/>
          </a:solidFill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0" tIns="0" rIns="0" bIns="4572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err="1" smtClean="0">
                <a:solidFill>
                  <a:schemeClr val="tx2"/>
                </a:solidFill>
                <a:latin typeface="Source Sans Pro"/>
              </a:rPr>
              <a:t>uTLB</a:t>
            </a:r>
            <a:endParaRPr lang="en-GB" sz="22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926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GB" smtClean="0"/>
              <a:t>DMA Issues (2): Virtual Mem</a:t>
            </a:r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GB" dirty="0" smtClean="0"/>
              <a:t>Issue #2: </a:t>
            </a:r>
            <a:r>
              <a:rPr lang="en-GB" dirty="0" smtClean="0">
                <a:solidFill>
                  <a:schemeClr val="accent1"/>
                </a:solidFill>
              </a:rPr>
              <a:t>DMA meets </a:t>
            </a:r>
            <a:r>
              <a:rPr lang="en-GB" i="1" dirty="0" smtClean="0">
                <a:solidFill>
                  <a:schemeClr val="accent1"/>
                </a:solidFill>
              </a:rPr>
              <a:t>Paged</a:t>
            </a:r>
            <a:r>
              <a:rPr lang="en-GB" dirty="0" smtClean="0">
                <a:solidFill>
                  <a:schemeClr val="accent1"/>
                </a:solidFill>
              </a:rPr>
              <a:t> Virtual Memory</a:t>
            </a:r>
          </a:p>
          <a:p>
            <a:pPr marL="0" indent="0" fontAlgn="auto">
              <a:buNone/>
            </a:pPr>
            <a:r>
              <a:rPr lang="en-GB" dirty="0" smtClean="0"/>
              <a:t>DMA destination page </a:t>
            </a:r>
            <a:br>
              <a:rPr lang="en-GB" dirty="0" smtClean="0"/>
            </a:br>
            <a:r>
              <a:rPr lang="en-GB" dirty="0" smtClean="0"/>
              <a:t>may get swapped out</a:t>
            </a:r>
          </a:p>
          <a:p>
            <a:pPr lvl="1" fontAlgn="auto">
              <a:spcAft>
                <a:spcPts val="0"/>
              </a:spcAft>
            </a:pPr>
            <a:endParaRPr lang="en-GB" dirty="0" smtClean="0"/>
          </a:p>
          <a:p>
            <a:pPr lvl="1" fontAlgn="auto">
              <a:spcAft>
                <a:spcPts val="0"/>
              </a:spcAft>
            </a:pPr>
            <a:endParaRPr lang="en-GB" dirty="0" smtClean="0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1409700"/>
            <a:ext cx="7699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chemeClr val="tx2"/>
                </a:solidFill>
                <a:latin typeface="Source Sans Pro"/>
              </a:rPr>
              <a:t>CPU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438275"/>
            <a:ext cx="800100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RAM</a:t>
            </a:r>
          </a:p>
        </p:txBody>
      </p:sp>
      <p:sp>
        <p:nvSpPr>
          <p:cNvPr id="9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2171700"/>
            <a:ext cx="908050" cy="1028700"/>
          </a:xfrm>
          <a:prstGeom prst="flowChartMagneticDisk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DISK</a:t>
            </a:r>
          </a:p>
        </p:txBody>
      </p:sp>
      <p:sp>
        <p:nvSpPr>
          <p:cNvPr id="10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5621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5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8669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485900"/>
            <a:ext cx="76200" cy="1524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7145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20193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</a:t>
            </a:r>
            <a:r>
              <a:rPr lang="en-US" dirty="0" err="1" smtClean="0"/>
              <a:t>Input/Output</a:t>
            </a:r>
            <a:r>
              <a:rPr lang="en-US" dirty="0" smtClean="0"/>
              <a:t> (I/O)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does a processor interact with its environment?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Computer System = </a:t>
            </a:r>
            <a:endParaRPr lang="en-US" dirty="0"/>
          </a:p>
          <a:p>
            <a:pPr marL="0" lv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Memory + </a:t>
            </a:r>
            <a:r>
              <a:rPr lang="en-US" dirty="0" err="1" smtClean="0">
                <a:solidFill>
                  <a:schemeClr val="tx2"/>
                </a:solidFill>
              </a:rPr>
              <a:t>Datapath</a:t>
            </a:r>
            <a:r>
              <a:rPr lang="en-US" dirty="0" smtClean="0">
                <a:solidFill>
                  <a:schemeClr val="tx2"/>
                </a:solidFill>
              </a:rPr>
              <a:t>  +  Control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83698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98546" y="5254478"/>
            <a:ext cx="1603304" cy="1168253"/>
            <a:chOff x="2133600" y="5867400"/>
            <a:chExt cx="836612" cy="60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552700" y="6324600"/>
              <a:ext cx="0" cy="1524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46960" y="6477000"/>
              <a:ext cx="39624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2133600" y="5867400"/>
              <a:ext cx="836612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</p:grpSp>
      <p:sp>
        <p:nvSpPr>
          <p:cNvPr id="12" name="Rectangle 11"/>
          <p:cNvSpPr/>
          <p:nvPr>
            <p:custDataLst>
              <p:tags r:id="rId2"/>
            </p:custDataLst>
          </p:nvPr>
        </p:nvSpPr>
        <p:spPr>
          <a:xfrm>
            <a:off x="3492486" y="6477000"/>
            <a:ext cx="1447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Display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3888740" y="4574634"/>
            <a:ext cx="1549683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Keyboard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>
          <a:xfrm>
            <a:off x="7087171" y="4483167"/>
            <a:ext cx="13716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Network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64443" y="3795751"/>
            <a:ext cx="1566015" cy="687416"/>
            <a:chOff x="5867400" y="5897880"/>
            <a:chExt cx="1319304" cy="579120"/>
          </a:xfrm>
        </p:grpSpPr>
        <p:sp>
          <p:nvSpPr>
            <p:cNvPr id="16" name="Rectangle 15"/>
            <p:cNvSpPr/>
            <p:nvPr/>
          </p:nvSpPr>
          <p:spPr>
            <a:xfrm>
              <a:off x="5867400" y="5897880"/>
              <a:ext cx="1319304" cy="5791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36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436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36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60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484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484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2484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4008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008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008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532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532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532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056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056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056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580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580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580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104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104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0104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748967" y="3593194"/>
            <a:ext cx="2019231" cy="861867"/>
            <a:chOff x="7589520" y="5943600"/>
            <a:chExt cx="1249680" cy="533400"/>
          </a:xfrm>
        </p:grpSpPr>
        <p:sp>
          <p:nvSpPr>
            <p:cNvPr id="42" name="Freeform 41"/>
            <p:cNvSpPr/>
            <p:nvPr/>
          </p:nvSpPr>
          <p:spPr>
            <a:xfrm>
              <a:off x="7696200" y="5989320"/>
              <a:ext cx="1051560" cy="441960"/>
            </a:xfrm>
            <a:custGeom>
              <a:avLst/>
              <a:gdLst>
                <a:gd name="connsiteX0" fmla="*/ 0 w 1051560"/>
                <a:gd name="connsiteY0" fmla="*/ 0 h 441960"/>
                <a:gd name="connsiteX1" fmla="*/ 838200 w 1051560"/>
                <a:gd name="connsiteY1" fmla="*/ 121920 h 441960"/>
                <a:gd name="connsiteX2" fmla="*/ 426720 w 1051560"/>
                <a:gd name="connsiteY2" fmla="*/ 243840 h 441960"/>
                <a:gd name="connsiteX3" fmla="*/ 1051560 w 1051560"/>
                <a:gd name="connsiteY3" fmla="*/ 4419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560" h="441960">
                  <a:moveTo>
                    <a:pt x="0" y="0"/>
                  </a:moveTo>
                  <a:cubicBezTo>
                    <a:pt x="383540" y="40640"/>
                    <a:pt x="767080" y="81280"/>
                    <a:pt x="838200" y="121920"/>
                  </a:cubicBezTo>
                  <a:cubicBezTo>
                    <a:pt x="909320" y="162560"/>
                    <a:pt x="391160" y="190500"/>
                    <a:pt x="426720" y="243840"/>
                  </a:cubicBezTo>
                  <a:cubicBezTo>
                    <a:pt x="462280" y="297180"/>
                    <a:pt x="756920" y="369570"/>
                    <a:pt x="1051560" y="44196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89520" y="594360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732520" y="638556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</p:grpSp>
      <p:sp>
        <p:nvSpPr>
          <p:cNvPr id="45" name="Rectangle 44"/>
          <p:cNvSpPr/>
          <p:nvPr>
            <p:custDataLst>
              <p:tags r:id="rId5"/>
            </p:custDataLst>
          </p:nvPr>
        </p:nvSpPr>
        <p:spPr>
          <a:xfrm>
            <a:off x="6167573" y="6276699"/>
            <a:ext cx="1447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Disk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822635" y="5140703"/>
            <a:ext cx="1979930" cy="989965"/>
            <a:chOff x="4267200" y="5829300"/>
            <a:chExt cx="1295400" cy="647700"/>
          </a:xfrm>
        </p:grpSpPr>
        <p:sp>
          <p:nvSpPr>
            <p:cNvPr id="47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267200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algn="ctr" defTabSz="457200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2200" dirty="0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66504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algn="ctr" defTabSz="457200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2200" dirty="0">
                <a:solidFill>
                  <a:schemeClr val="accent1"/>
                </a:solidFill>
                <a:latin typeface="Source Sans Pro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2795" y="3783244"/>
            <a:ext cx="1542411" cy="80591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5822635" y="2657944"/>
            <a:ext cx="3449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Source Sans Pro"/>
              </a:rPr>
              <a:t>+  Input +  </a:t>
            </a:r>
            <a:r>
              <a:rPr lang="en-US" sz="3200" dirty="0" smtClean="0">
                <a:solidFill>
                  <a:schemeClr val="accent6"/>
                </a:solidFill>
                <a:latin typeface="Source Sans Pro"/>
              </a:rPr>
              <a:t>Output</a:t>
            </a:r>
            <a:endParaRPr lang="en-US" sz="32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822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45" grpId="0" animBg="1"/>
      <p:bldP spid="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GB" smtClean="0"/>
              <a:t>DMA Issues (4): Caches</a:t>
            </a:r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GB" dirty="0" smtClean="0"/>
              <a:t>Issue #4: </a:t>
            </a:r>
            <a:r>
              <a:rPr lang="en-GB" dirty="0" smtClean="0">
                <a:solidFill>
                  <a:schemeClr val="accent1"/>
                </a:solidFill>
              </a:rPr>
              <a:t>DMA meets Caching</a:t>
            </a:r>
          </a:p>
          <a:p>
            <a:pPr marL="0" indent="0" fontAlgn="auto">
              <a:buNone/>
            </a:pPr>
            <a:r>
              <a:rPr lang="en-GB" dirty="0" smtClean="0"/>
              <a:t>DMA-related data could</a:t>
            </a:r>
            <a:br>
              <a:rPr lang="en-GB" dirty="0" smtClean="0"/>
            </a:br>
            <a:r>
              <a:rPr lang="en-GB" dirty="0" smtClean="0"/>
              <a:t>be cached in L1/L2</a:t>
            </a:r>
          </a:p>
          <a:p>
            <a:pPr lvl="1" fontAlgn="auto">
              <a:spcAft>
                <a:spcPts val="0"/>
              </a:spcAft>
            </a:pPr>
            <a:r>
              <a:rPr lang="en-GB" dirty="0" smtClean="0"/>
              <a:t>DMA to Mem: cache is now stale</a:t>
            </a:r>
          </a:p>
          <a:p>
            <a:pPr lvl="1" fontAlgn="auto">
              <a:spcAft>
                <a:spcPts val="0"/>
              </a:spcAft>
            </a:pPr>
            <a:r>
              <a:rPr lang="en-GB" dirty="0" smtClean="0"/>
              <a:t>DMA from Mem: dev gets stale data</a:t>
            </a:r>
          </a:p>
          <a:p>
            <a:pPr fontAlgn="auto"/>
            <a:endParaRPr lang="en-GB" dirty="0" smtClean="0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1257300"/>
            <a:ext cx="7699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chemeClr val="tx2"/>
                </a:solidFill>
                <a:latin typeface="Source Sans Pro"/>
              </a:rPr>
              <a:t>CPU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285875"/>
            <a:ext cx="800100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RAM</a:t>
            </a:r>
          </a:p>
        </p:txBody>
      </p:sp>
      <p:sp>
        <p:nvSpPr>
          <p:cNvPr id="9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2019300"/>
            <a:ext cx="908050" cy="1028700"/>
          </a:xfrm>
          <a:prstGeom prst="flowChartMagneticDisk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DISK</a:t>
            </a:r>
          </a:p>
        </p:txBody>
      </p:sp>
      <p:sp>
        <p:nvSpPr>
          <p:cNvPr id="10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4097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5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7145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2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333500"/>
            <a:ext cx="76200" cy="1524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5621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8669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1257300"/>
            <a:ext cx="5413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chemeClr val="tx2"/>
                </a:solidFill>
                <a:latin typeface="Source Sans Pro"/>
              </a:rPr>
              <a:t>L2</a:t>
            </a:r>
            <a:endParaRPr lang="en-GB" sz="22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649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GB" smtClean="0"/>
              <a:t>DMA Issues (4): Caches</a:t>
            </a:r>
            <a:endParaRPr lang="en-GB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GB" dirty="0" smtClean="0"/>
              <a:t>Issue #4: </a:t>
            </a:r>
            <a:r>
              <a:rPr lang="en-GB" dirty="0" smtClean="0">
                <a:solidFill>
                  <a:schemeClr val="accent1"/>
                </a:solidFill>
              </a:rPr>
              <a:t>DMA meets Caching</a:t>
            </a:r>
          </a:p>
          <a:p>
            <a:pPr marL="0" indent="0" fontAlgn="auto">
              <a:buNone/>
            </a:pPr>
            <a:r>
              <a:rPr lang="en-GB" dirty="0" smtClean="0"/>
              <a:t>DMA-related data could</a:t>
            </a:r>
            <a:br>
              <a:rPr lang="en-GB" dirty="0" smtClean="0"/>
            </a:br>
            <a:r>
              <a:rPr lang="en-GB" dirty="0" smtClean="0"/>
              <a:t>be cached in L1/L2</a:t>
            </a:r>
          </a:p>
          <a:p>
            <a:pPr lvl="1" fontAlgn="auto">
              <a:spcAft>
                <a:spcPts val="0"/>
              </a:spcAft>
            </a:pPr>
            <a:r>
              <a:rPr lang="en-GB" dirty="0" smtClean="0"/>
              <a:t>DMA to Mem: cache is now stale</a:t>
            </a:r>
          </a:p>
          <a:p>
            <a:pPr lvl="1" fontAlgn="auto">
              <a:spcAft>
                <a:spcPts val="0"/>
              </a:spcAft>
            </a:pPr>
            <a:r>
              <a:rPr lang="en-GB" dirty="0" smtClean="0"/>
              <a:t>DMA from Mem: dev gets stale data</a:t>
            </a:r>
          </a:p>
          <a:p>
            <a:pPr marL="228600" lvl="1" indent="0" fontAlgn="auto">
              <a:spcAft>
                <a:spcPts val="0"/>
              </a:spcAft>
              <a:buNone/>
            </a:pPr>
            <a:endParaRPr lang="en-GB" dirty="0" smtClean="0"/>
          </a:p>
          <a:p>
            <a:pPr fontAlgn="auto"/>
            <a:endParaRPr lang="en-GB" dirty="0" smtClean="0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9200" y="1257300"/>
            <a:ext cx="7699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>
                <a:solidFill>
                  <a:schemeClr val="tx2"/>
                </a:solidFill>
                <a:latin typeface="Source Sans Pro"/>
              </a:rPr>
              <a:t>CPU</a:t>
            </a: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62900" y="1285875"/>
            <a:ext cx="800100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RAM</a:t>
            </a:r>
          </a:p>
        </p:txBody>
      </p:sp>
      <p:sp>
        <p:nvSpPr>
          <p:cNvPr id="9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05600" y="2019300"/>
            <a:ext cx="908050" cy="1028700"/>
          </a:xfrm>
          <a:prstGeom prst="flowChartMagneticDisk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>
                <a:solidFill>
                  <a:schemeClr val="tx2"/>
                </a:solidFill>
                <a:latin typeface="Source Sans Pro"/>
              </a:rPr>
              <a:t>DISK</a:t>
            </a:r>
          </a:p>
        </p:txBody>
      </p:sp>
      <p:sp>
        <p:nvSpPr>
          <p:cNvPr id="10" name="Freeform 8"/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7315198" y="1409700"/>
            <a:ext cx="533401" cy="876300"/>
          </a:xfrm>
          <a:custGeom>
            <a:avLst/>
            <a:gdLst/>
            <a:ahLst/>
            <a:cxnLst>
              <a:cxn ang="0">
                <a:pos x="192" y="288"/>
              </a:cxn>
              <a:cxn ang="0">
                <a:pos x="192" y="0"/>
              </a:cxn>
              <a:cxn ang="0">
                <a:pos x="0" y="0"/>
              </a:cxn>
            </a:cxnLst>
            <a:rect l="0" t="0" r="r" b="b"/>
            <a:pathLst>
              <a:path w="192" h="288">
                <a:moveTo>
                  <a:pt x="192" y="288"/>
                </a:moveTo>
                <a:lnTo>
                  <a:pt x="19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accent5"/>
            </a:solidFill>
            <a:round/>
            <a:headEnd type="arrow" w="lg" len="lg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1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39000" y="17145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2" name="Oval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1333500"/>
            <a:ext cx="76200" cy="1524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Oval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000" y="15621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Oval 1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9000" y="1866900"/>
            <a:ext cx="152400" cy="76200"/>
          </a:xfrm>
          <a:prstGeom prst="ellipse">
            <a:avLst/>
          </a:prstGeom>
          <a:solidFill>
            <a:schemeClr val="accent1"/>
          </a:solidFill>
          <a:ln w="2844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5662" y="1257300"/>
            <a:ext cx="541338" cy="542925"/>
          </a:xfrm>
          <a:prstGeom prst="rect">
            <a:avLst/>
          </a:prstGeom>
          <a:noFill/>
          <a:ln w="2844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noAutofit/>
          </a:bodyPr>
          <a:lstStyle/>
          <a:p>
            <a:pPr algn="ctr" defTabSz="457200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200" dirty="0" smtClean="0">
                <a:solidFill>
                  <a:schemeClr val="tx2"/>
                </a:solidFill>
                <a:latin typeface="Source Sans Pro"/>
              </a:rPr>
              <a:t>L2</a:t>
            </a:r>
            <a:endParaRPr lang="en-GB" sz="22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972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Programmed I/O vs Memory Mapped I/O</a:t>
            </a:r>
            <a:endParaRPr lang="en-US" sz="3600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0" y="685800"/>
            <a:ext cx="92964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Programmed I/O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special instructions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require dedicated hardware interface to devices</a:t>
            </a:r>
          </a:p>
          <a:p>
            <a:pPr lvl="1"/>
            <a:r>
              <a:rPr lang="en-US" dirty="0" smtClean="0"/>
              <a:t>Protection </a:t>
            </a:r>
            <a:r>
              <a:rPr lang="en-US" dirty="0"/>
              <a:t>enforced via </a:t>
            </a:r>
            <a:r>
              <a:rPr lang="en-US" dirty="0" smtClean="0"/>
              <a:t>kernel </a:t>
            </a:r>
            <a:r>
              <a:rPr lang="en-US" dirty="0"/>
              <a:t>mode access to instructions</a:t>
            </a:r>
          </a:p>
          <a:p>
            <a:pPr lvl="1"/>
            <a:r>
              <a:rPr lang="en-US" dirty="0" smtClean="0"/>
              <a:t>Virtualization </a:t>
            </a:r>
            <a:r>
              <a:rPr lang="en-US" dirty="0"/>
              <a:t>can be difficult</a:t>
            </a:r>
          </a:p>
          <a:p>
            <a:pPr marL="0" indent="0">
              <a:buNone/>
            </a:pPr>
            <a:r>
              <a:rPr lang="en-US" dirty="0" smtClean="0"/>
              <a:t>Memory-Mapped </a:t>
            </a:r>
            <a:r>
              <a:rPr lang="en-US" dirty="0"/>
              <a:t>I/O</a:t>
            </a:r>
          </a:p>
          <a:p>
            <a:pPr lvl="1"/>
            <a:r>
              <a:rPr lang="en-US" dirty="0" smtClean="0"/>
              <a:t>Re-uses </a:t>
            </a:r>
            <a:r>
              <a:rPr lang="en-US" dirty="0"/>
              <a:t>standard load/store instructions</a:t>
            </a:r>
          </a:p>
          <a:p>
            <a:pPr lvl="1"/>
            <a:r>
              <a:rPr lang="en-US" dirty="0" smtClean="0"/>
              <a:t>Re-uses </a:t>
            </a:r>
            <a:r>
              <a:rPr lang="en-US" dirty="0"/>
              <a:t>standard memory hardware interface</a:t>
            </a:r>
          </a:p>
          <a:p>
            <a:pPr lvl="1"/>
            <a:r>
              <a:rPr lang="en-US" dirty="0" smtClean="0"/>
              <a:t>Protection </a:t>
            </a:r>
            <a:r>
              <a:rPr lang="en-US" dirty="0"/>
              <a:t>enforced with normal memory protection scheme</a:t>
            </a:r>
          </a:p>
          <a:p>
            <a:pPr lvl="1"/>
            <a:r>
              <a:rPr lang="en-US" dirty="0" smtClean="0"/>
              <a:t>Virtualization </a:t>
            </a:r>
            <a:r>
              <a:rPr lang="en-US" dirty="0"/>
              <a:t>enabled with normal memory virtualization scheme</a:t>
            </a:r>
          </a:p>
        </p:txBody>
      </p:sp>
    </p:spTree>
    <p:extLst>
      <p:ext uri="{BB962C8B-B14F-4D97-AF65-F5344CB8AC3E}">
        <p14:creationId xmlns:p14="http://schemas.microsoft.com/office/powerpoint/2010/main" val="1932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Polling vs. Interrupts</a:t>
            </a:r>
            <a:endParaRPr lang="en-A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762000"/>
            <a:ext cx="86868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How does program learn device is ready/done?</a:t>
            </a:r>
          </a:p>
          <a:p>
            <a:pPr marL="0" indent="0">
              <a:buNone/>
            </a:pPr>
            <a:r>
              <a:rPr lang="en-US" sz="2800" dirty="0" smtClean="0"/>
              <a:t>1. </a:t>
            </a:r>
            <a:r>
              <a:rPr lang="en-US" sz="2800" dirty="0" smtClean="0">
                <a:solidFill>
                  <a:schemeClr val="accent1"/>
                </a:solidFill>
              </a:rPr>
              <a:t>Polling: </a:t>
            </a:r>
            <a:r>
              <a:rPr lang="en-US" sz="2800" dirty="0" smtClean="0"/>
              <a:t>Periodically check I/O status register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Common in small, </a:t>
            </a:r>
            <a:r>
              <a:rPr lang="en-US" sz="2400" dirty="0" smtClean="0"/>
              <a:t>cheap, </a:t>
            </a:r>
            <a:r>
              <a:rPr lang="en-US" sz="2400" dirty="0"/>
              <a:t>or real-time embedded </a:t>
            </a:r>
            <a:r>
              <a:rPr lang="en-US" sz="2400" dirty="0" smtClean="0"/>
              <a:t>systems</a:t>
            </a:r>
          </a:p>
          <a:p>
            <a:pPr lvl="1">
              <a:buFont typeface=".AppleSystemUIFont" charset="-120"/>
              <a:buChar char="+"/>
            </a:pPr>
            <a:r>
              <a:rPr lang="en-US" sz="2400" dirty="0" smtClean="0"/>
              <a:t>Predictable timing, inexpensive</a:t>
            </a:r>
          </a:p>
          <a:p>
            <a:pPr lvl="1">
              <a:buFont typeface=".AppleSystemUIFont" charset="-120"/>
              <a:buChar char="–"/>
            </a:pPr>
            <a:r>
              <a:rPr lang="en-US" sz="2400" dirty="0" smtClean="0"/>
              <a:t>Wastes CPU cycles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sz="2800" dirty="0" smtClean="0">
                <a:solidFill>
                  <a:schemeClr val="accent1"/>
                </a:solidFill>
              </a:rPr>
              <a:t>Interrupts: </a:t>
            </a:r>
            <a:r>
              <a:rPr lang="en-US" sz="2800" dirty="0"/>
              <a:t>Device sends interrupt to CPU</a:t>
            </a:r>
          </a:p>
          <a:p>
            <a:pPr lvl="1"/>
            <a:r>
              <a:rPr lang="en-US" sz="2400" dirty="0"/>
              <a:t>Cause register identifies the interrupting device</a:t>
            </a:r>
          </a:p>
          <a:p>
            <a:pPr lvl="1"/>
            <a:r>
              <a:rPr lang="en-US" sz="2400" dirty="0" smtClean="0"/>
              <a:t>Interrupt </a:t>
            </a:r>
            <a:r>
              <a:rPr lang="en-US" sz="2400" dirty="0"/>
              <a:t>handler examines device, decides what to </a:t>
            </a:r>
            <a:r>
              <a:rPr lang="en-US" sz="2400" dirty="0" smtClean="0"/>
              <a:t>do</a:t>
            </a:r>
          </a:p>
          <a:p>
            <a:pPr lvl="1">
              <a:buFont typeface=".AppleSystemUIFont" charset="-120"/>
              <a:buChar char="+"/>
            </a:pPr>
            <a:r>
              <a:rPr lang="en-US" sz="2400" dirty="0" smtClean="0"/>
              <a:t>Only </a:t>
            </a:r>
            <a:r>
              <a:rPr lang="en-US" sz="2400" dirty="0"/>
              <a:t>interrupt when device ready/done</a:t>
            </a:r>
          </a:p>
          <a:p>
            <a:pPr lvl="1">
              <a:buFont typeface=".AppleSystemUIFont" charset="-120"/>
              <a:buChar char="–"/>
            </a:pPr>
            <a:r>
              <a:rPr lang="en-US" sz="2400" dirty="0" smtClean="0"/>
              <a:t>Forced to save CPU context (PC</a:t>
            </a:r>
            <a:r>
              <a:rPr lang="en-US" sz="2400" dirty="0"/>
              <a:t>, SP, registers, </a:t>
            </a:r>
            <a:r>
              <a:rPr lang="en-US" sz="2400" i="1" dirty="0" smtClean="0"/>
              <a:t>etc.</a:t>
            </a:r>
            <a:r>
              <a:rPr lang="en-US" sz="2400" dirty="0" smtClean="0"/>
              <a:t>)</a:t>
            </a:r>
          </a:p>
          <a:p>
            <a:pPr lvl="1">
              <a:buFont typeface=".AppleSystemUIFont" charset="-120"/>
              <a:buChar char="–"/>
            </a:pPr>
            <a:r>
              <a:rPr lang="en-US" sz="2400" dirty="0" smtClean="0"/>
              <a:t>Unpredictable, event </a:t>
            </a:r>
            <a:r>
              <a:rPr lang="en-US" sz="2400" dirty="0"/>
              <a:t>arrival depends on other devices’ activity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1514" y="5889248"/>
            <a:ext cx="8763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accent6"/>
                </a:solidFill>
                <a:latin typeface="Source Sans Pro"/>
              </a:rPr>
              <a:t>Clicker Question: Which </a:t>
            </a:r>
            <a:r>
              <a:rPr lang="en-US" sz="2600" dirty="0" smtClean="0">
                <a:solidFill>
                  <a:schemeClr val="accent6"/>
                </a:solidFill>
                <a:latin typeface="Source Sans Pro"/>
              </a:rPr>
              <a:t>is </a:t>
            </a:r>
            <a:r>
              <a:rPr lang="en-US" sz="2600" dirty="0">
                <a:solidFill>
                  <a:schemeClr val="accent6"/>
                </a:solidFill>
                <a:latin typeface="Source Sans Pro"/>
              </a:rPr>
              <a:t>better?</a:t>
            </a:r>
          </a:p>
          <a:p>
            <a:pPr marL="342900" indent="-342900">
              <a:buAutoNum type="alphaUcParenBoth"/>
            </a:pPr>
            <a:r>
              <a:rPr lang="en-US" sz="2600" dirty="0" smtClean="0">
                <a:solidFill>
                  <a:schemeClr val="accent6"/>
                </a:solidFill>
                <a:latin typeface="Source Sans Pro"/>
              </a:rPr>
              <a:t> Polling	(B) Interrupts   (C) Both equally good/bad</a:t>
            </a:r>
            <a:endParaRPr lang="en-US" sz="2600" dirty="0">
              <a:solidFill>
                <a:schemeClr val="accent6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289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I/O Takeaways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Diverse I/O devices require hierarchical interconnect which is more recently transitioning to point-to-point topologies.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Memory-mapped </a:t>
            </a:r>
            <a:r>
              <a:rPr lang="en-US" dirty="0">
                <a:solidFill>
                  <a:schemeClr val="accent6"/>
                </a:solidFill>
              </a:rPr>
              <a:t>I/O is an elegant technique </a:t>
            </a:r>
            <a:r>
              <a:rPr lang="en-US" dirty="0" smtClean="0">
                <a:solidFill>
                  <a:schemeClr val="accent6"/>
                </a:solidFill>
              </a:rPr>
              <a:t>to read/write </a:t>
            </a:r>
            <a:r>
              <a:rPr lang="en-US" dirty="0">
                <a:solidFill>
                  <a:schemeClr val="accent6"/>
                </a:solidFill>
              </a:rPr>
              <a:t>device registers with </a:t>
            </a:r>
            <a:r>
              <a:rPr lang="en-US" dirty="0" smtClean="0">
                <a:solidFill>
                  <a:schemeClr val="accent6"/>
                </a:solidFill>
              </a:rPr>
              <a:t>standard load/stores.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Interrupt-based I/O avoids the wasted work </a:t>
            </a:r>
            <a:r>
              <a:rPr lang="en-US" dirty="0" smtClean="0">
                <a:solidFill>
                  <a:srgbClr val="92D050"/>
                </a:solidFill>
              </a:rPr>
              <a:t>in polling-based </a:t>
            </a:r>
            <a:r>
              <a:rPr lang="en-US" dirty="0">
                <a:solidFill>
                  <a:srgbClr val="92D050"/>
                </a:solidFill>
              </a:rPr>
              <a:t>I/O and is usually more </a:t>
            </a:r>
            <a:r>
              <a:rPr lang="en-US" dirty="0" smtClean="0">
                <a:solidFill>
                  <a:srgbClr val="92D050"/>
                </a:solidFill>
              </a:rPr>
              <a:t>efficient.</a:t>
            </a:r>
          </a:p>
          <a:p>
            <a:endParaRPr lang="en-US" sz="2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Modern systems combine memory-mapped I/O,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interrupt-based I/O, and direct-memory access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to create sophisticated I/O device </a:t>
            </a:r>
            <a:r>
              <a:rPr lang="en-US" dirty="0" smtClean="0">
                <a:solidFill>
                  <a:schemeClr val="accent1"/>
                </a:solidFill>
              </a:rPr>
              <a:t>subsystems.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533400"/>
          </a:xfrm>
        </p:spPr>
        <p:txBody>
          <a:bodyPr lIns="0" tIns="0" rIns="0" bIns="0">
            <a:noAutofit/>
          </a:bodyPr>
          <a:lstStyle/>
          <a:p>
            <a:r>
              <a:rPr lang="en-US" sz="3200" dirty="0" smtClean="0"/>
              <a:t>I/O Devices </a:t>
            </a:r>
            <a:r>
              <a:rPr lang="en-US" sz="3200" dirty="0"/>
              <a:t>E</a:t>
            </a:r>
            <a:r>
              <a:rPr lang="en-US" sz="3200" dirty="0" smtClean="0"/>
              <a:t>nables </a:t>
            </a:r>
            <a:r>
              <a:rPr lang="en-US" sz="3200" dirty="0"/>
              <a:t>I</a:t>
            </a:r>
            <a:r>
              <a:rPr lang="en-US" sz="3200" dirty="0" smtClean="0"/>
              <a:t>nteracting with Environment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76852"/>
              </p:ext>
            </p:extLst>
          </p:nvPr>
        </p:nvGraphicFramePr>
        <p:xfrm>
          <a:off x="152400" y="685800"/>
          <a:ext cx="89154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Device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Behavior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Partner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Data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Rate (b/sec)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Keyboard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Human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100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Mouse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Human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3.8k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Sound Input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Input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Machine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3M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Voice Output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Output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Human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264k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Sound Output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Output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Human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8M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Laser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Printer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Output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Human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3.2M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Graphics Display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Output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Human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800M –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8G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Network/LAN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Input/Output</a:t>
                      </a:r>
                      <a:endParaRPr lang="en-US" sz="2000" i="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Machine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100M – 10G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Network/Wireless LAN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Source Sans Pro"/>
                        </a:rPr>
                        <a:t>Input/Output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Machine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11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– 54M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Optical Disk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Storage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Machine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5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– 120M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Flash memory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Storage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Machine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32 –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200M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Magnetic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Disk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Storage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Machine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800M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– 3G</a:t>
                      </a:r>
                      <a:endParaRPr lang="en-US" sz="20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 lIns="0" tIns="0" rIns="0" bIns="0">
            <a:noAutofit/>
          </a:bodyPr>
          <a:lstStyle/>
          <a:p>
            <a:r>
              <a:rPr lang="en-US" sz="3600" dirty="0"/>
              <a:t>R</a:t>
            </a:r>
            <a:r>
              <a:rPr lang="en-US" sz="3600" dirty="0" smtClean="0"/>
              <a:t>ound 1: </a:t>
            </a:r>
            <a:r>
              <a:rPr lang="en-US" sz="3600" dirty="0"/>
              <a:t>A</a:t>
            </a:r>
            <a:r>
              <a:rPr lang="en-US" sz="3600" dirty="0" smtClean="0"/>
              <a:t>ll devices on one interconnect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668588" y="5753100"/>
            <a:ext cx="836612" cy="609600"/>
            <a:chOff x="2133600" y="5867400"/>
            <a:chExt cx="836612" cy="60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52700" y="6324600"/>
              <a:ext cx="0" cy="1524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46960" y="6477000"/>
              <a:ext cx="39624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133600" y="5867400"/>
              <a:ext cx="836612" cy="457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28599" y="685800"/>
            <a:ext cx="8503921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Replace </a:t>
            </a:r>
            <a:r>
              <a:rPr lang="en-US" sz="2800" b="1" i="1" dirty="0"/>
              <a:t>all</a:t>
            </a:r>
            <a:r>
              <a:rPr lang="en-US" sz="2800" dirty="0"/>
              <a:t> devices as  the interconnect changes</a:t>
            </a:r>
          </a:p>
          <a:p>
            <a:pPr marL="0" indent="0">
              <a:buNone/>
            </a:pPr>
            <a:r>
              <a:rPr lang="en-US" sz="2800" dirty="0"/>
              <a:t>e.g. keyboard speed == main memory speed ?!</a:t>
            </a:r>
          </a:p>
          <a:p>
            <a:endParaRPr lang="en-US" sz="2800" dirty="0"/>
          </a:p>
        </p:txBody>
      </p:sp>
      <p:cxnSp>
        <p:nvCxnSpPr>
          <p:cNvPr id="11" name="Straight Arrow Connector 10"/>
          <p:cNvCxnSpPr/>
          <p:nvPr>
            <p:custDataLst>
              <p:tags r:id="rId2"/>
            </p:custDataLst>
          </p:nvPr>
        </p:nvCxnSpPr>
        <p:spPr>
          <a:xfrm flipH="1">
            <a:off x="1371600" y="3352800"/>
            <a:ext cx="1588" cy="60960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1219200" y="3962400"/>
            <a:ext cx="7162800" cy="3810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Unified Memory and I/O Interconnect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4"/>
            </p:custDataLst>
          </p:nvPr>
        </p:nvCxnSpPr>
        <p:spPr>
          <a:xfrm>
            <a:off x="1447800" y="4343400"/>
            <a:ext cx="0" cy="144780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>
            <p:custDataLst>
              <p:tags r:id="rId5"/>
            </p:custDataLst>
          </p:nvPr>
        </p:nvCxnSpPr>
        <p:spPr>
          <a:xfrm>
            <a:off x="3201988" y="4343400"/>
            <a:ext cx="0" cy="1447800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6"/>
            </p:custDataLst>
          </p:nvPr>
        </p:nvCxnSpPr>
        <p:spPr>
          <a:xfrm>
            <a:off x="3429000" y="3352800"/>
            <a:ext cx="0" cy="60960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762000" y="5791200"/>
            <a:ext cx="15240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>
          <a:xfrm>
            <a:off x="2362200" y="6400800"/>
            <a:ext cx="1447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Display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>
          <a:xfrm>
            <a:off x="4191000" y="6400800"/>
            <a:ext cx="1447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Disk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5791199" y="6400800"/>
            <a:ext cx="1549683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Keyboard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6400800"/>
            <a:ext cx="13716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Network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21" name="Straight Arrow Connector 20"/>
          <p:cNvCxnSpPr/>
          <p:nvPr>
            <p:custDataLst>
              <p:tags r:id="rId12"/>
            </p:custDataLst>
          </p:nvPr>
        </p:nvCxnSpPr>
        <p:spPr>
          <a:xfrm>
            <a:off x="4953000" y="4343400"/>
            <a:ext cx="0" cy="1447800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>
            <p:custDataLst>
              <p:tags r:id="rId13"/>
            </p:custDataLst>
          </p:nvPr>
        </p:nvCxnSpPr>
        <p:spPr>
          <a:xfrm>
            <a:off x="6553200" y="4343400"/>
            <a:ext cx="12840" cy="1447800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>
            <p:custDataLst>
              <p:tags r:id="rId14"/>
            </p:custDataLst>
          </p:nvPr>
        </p:nvCxnSpPr>
        <p:spPr>
          <a:xfrm flipH="1">
            <a:off x="8221981" y="4343400"/>
            <a:ext cx="7619" cy="1447800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267200" y="5715000"/>
            <a:ext cx="1295400" cy="647700"/>
            <a:chOff x="4267200" y="5829300"/>
            <a:chExt cx="1295400" cy="647700"/>
          </a:xfrm>
        </p:grpSpPr>
        <p:sp>
          <p:nvSpPr>
            <p:cNvPr id="25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algn="ctr" defTabSz="457200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2200" dirty="0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6" name="AutoShape 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66504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algn="ctr" defTabSz="457200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2200" dirty="0">
                <a:solidFill>
                  <a:schemeClr val="accent1"/>
                </a:solidFill>
                <a:latin typeface="Source Sans Pro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67400" y="5783580"/>
            <a:ext cx="1319304" cy="579120"/>
            <a:chOff x="5867400" y="5897880"/>
            <a:chExt cx="1319304" cy="579120"/>
          </a:xfrm>
        </p:grpSpPr>
        <p:sp>
          <p:nvSpPr>
            <p:cNvPr id="28" name="Rectangle 27"/>
            <p:cNvSpPr/>
            <p:nvPr/>
          </p:nvSpPr>
          <p:spPr>
            <a:xfrm>
              <a:off x="5867400" y="5897880"/>
              <a:ext cx="1319304" cy="5791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43600" y="59740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43600" y="61264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43600" y="62788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6000" y="59740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96000" y="61264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6000" y="62788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48400" y="59740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48400" y="61264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48400" y="62788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00800" y="59740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00800" y="61264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00800" y="62788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53200" y="59740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53200" y="61264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553200" y="62788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05600" y="59740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705600" y="61264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705600" y="62788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58000" y="59740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58000" y="61264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58000" y="62788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10400" y="59740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010400" y="61264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010400" y="6278880"/>
              <a:ext cx="106680" cy="914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589520" y="5829300"/>
            <a:ext cx="1249680" cy="533400"/>
            <a:chOff x="7589520" y="5943600"/>
            <a:chExt cx="1249680" cy="533400"/>
          </a:xfrm>
        </p:grpSpPr>
        <p:sp>
          <p:nvSpPr>
            <p:cNvPr id="54" name="Freeform 53"/>
            <p:cNvSpPr/>
            <p:nvPr/>
          </p:nvSpPr>
          <p:spPr>
            <a:xfrm>
              <a:off x="7696200" y="5989320"/>
              <a:ext cx="1051560" cy="441960"/>
            </a:xfrm>
            <a:custGeom>
              <a:avLst/>
              <a:gdLst>
                <a:gd name="connsiteX0" fmla="*/ 0 w 1051560"/>
                <a:gd name="connsiteY0" fmla="*/ 0 h 441960"/>
                <a:gd name="connsiteX1" fmla="*/ 838200 w 1051560"/>
                <a:gd name="connsiteY1" fmla="*/ 121920 h 441960"/>
                <a:gd name="connsiteX2" fmla="*/ 426720 w 1051560"/>
                <a:gd name="connsiteY2" fmla="*/ 243840 h 441960"/>
                <a:gd name="connsiteX3" fmla="*/ 1051560 w 1051560"/>
                <a:gd name="connsiteY3" fmla="*/ 4419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560" h="441960">
                  <a:moveTo>
                    <a:pt x="0" y="0"/>
                  </a:moveTo>
                  <a:cubicBezTo>
                    <a:pt x="383540" y="40640"/>
                    <a:pt x="767080" y="81280"/>
                    <a:pt x="838200" y="121920"/>
                  </a:cubicBezTo>
                  <a:cubicBezTo>
                    <a:pt x="909320" y="162560"/>
                    <a:pt x="391160" y="190500"/>
                    <a:pt x="426720" y="243840"/>
                  </a:cubicBezTo>
                  <a:cubicBezTo>
                    <a:pt x="462280" y="297180"/>
                    <a:pt x="756920" y="369570"/>
                    <a:pt x="1051560" y="44196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589520" y="594360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732520" y="638556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1905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4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Round 2: I/O Controllers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68588" y="5753100"/>
            <a:ext cx="836612" cy="609600"/>
            <a:chOff x="2133600" y="5867400"/>
            <a:chExt cx="836612" cy="60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52700" y="6324600"/>
              <a:ext cx="0" cy="1524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46960" y="6477000"/>
              <a:ext cx="39624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133600" y="5867400"/>
              <a:ext cx="836612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228599" y="685800"/>
            <a:ext cx="8915401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Decouple I/O devices from Interconnect</a:t>
            </a:r>
          </a:p>
          <a:p>
            <a:pPr marL="0" indent="0">
              <a:buNone/>
            </a:pPr>
            <a:r>
              <a:rPr lang="en-US" dirty="0" smtClean="0"/>
              <a:t>Enable smarter I/O interfaces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838200" y="24384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ource Sans Pro"/>
              </a:rPr>
              <a:t>Core0</a:t>
            </a:r>
            <a:endParaRPr lang="en-US" sz="2400" dirty="0">
              <a:latin typeface="Source Sans Pro"/>
            </a:endParaRP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838200" y="2895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ource Sans Pro"/>
              </a:rPr>
              <a:t>Cache</a:t>
            </a:r>
            <a:endParaRPr lang="en-US" sz="2400" dirty="0">
              <a:latin typeface="Source Sans Pro"/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4"/>
            </p:custDataLst>
          </p:nvPr>
        </p:nvCxnSpPr>
        <p:spPr>
          <a:xfrm>
            <a:off x="1373188" y="3352800"/>
            <a:ext cx="0" cy="60960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762000" y="4724400"/>
            <a:ext cx="1524000" cy="685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Controller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2514600" y="4724400"/>
            <a:ext cx="1447800" cy="685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I/O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Controller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1219200" y="3962400"/>
            <a:ext cx="7162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Unified Memory and I/O Interconnect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7" name="Straight Arrow Connector 16"/>
          <p:cNvCxnSpPr/>
          <p:nvPr>
            <p:custDataLst>
              <p:tags r:id="rId8"/>
            </p:custDataLst>
          </p:nvPr>
        </p:nvCxnSpPr>
        <p:spPr>
          <a:xfrm rot="5400000">
            <a:off x="1258094" y="45331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9"/>
            </p:custDataLst>
          </p:nvPr>
        </p:nvCxnSpPr>
        <p:spPr>
          <a:xfrm rot="5400000">
            <a:off x="3010694" y="45331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 flipH="1">
            <a:off x="3429000" y="3352800"/>
            <a:ext cx="1588" cy="60960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2895600" y="24384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ource Sans Pro"/>
              </a:rPr>
              <a:t>Core1</a:t>
            </a:r>
            <a:endParaRPr lang="en-US" sz="2400" dirty="0">
              <a:latin typeface="Source Sans Pro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2895600" y="2895600"/>
            <a:ext cx="10668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ource Sans Pro"/>
              </a:rPr>
              <a:t>Cache</a:t>
            </a:r>
            <a:endParaRPr lang="en-US" sz="2400" dirty="0"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3"/>
            </p:custDataLst>
          </p:nvPr>
        </p:nvSpPr>
        <p:spPr>
          <a:xfrm>
            <a:off x="762000" y="5791200"/>
            <a:ext cx="15240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2362200" y="6400800"/>
            <a:ext cx="1447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Display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6" name="Rectangle 25"/>
          <p:cNvSpPr/>
          <p:nvPr>
            <p:custDataLst>
              <p:tags r:id="rId15"/>
            </p:custDataLst>
          </p:nvPr>
        </p:nvSpPr>
        <p:spPr>
          <a:xfrm>
            <a:off x="4191000" y="4724400"/>
            <a:ext cx="1447800" cy="685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I/O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Controller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7" name="Rectangle 26"/>
          <p:cNvSpPr/>
          <p:nvPr>
            <p:custDataLst>
              <p:tags r:id="rId16"/>
            </p:custDataLst>
          </p:nvPr>
        </p:nvSpPr>
        <p:spPr>
          <a:xfrm>
            <a:off x="4191000" y="6400800"/>
            <a:ext cx="1447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Disk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8" name="Rectangle 27"/>
          <p:cNvSpPr/>
          <p:nvPr>
            <p:custDataLst>
              <p:tags r:id="rId17"/>
            </p:custDataLst>
          </p:nvPr>
        </p:nvSpPr>
        <p:spPr>
          <a:xfrm>
            <a:off x="5791200" y="4724400"/>
            <a:ext cx="1549682" cy="685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I/O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Controller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9" name="Rectangle 28"/>
          <p:cNvSpPr/>
          <p:nvPr>
            <p:custDataLst>
              <p:tags r:id="rId18"/>
            </p:custDataLst>
          </p:nvPr>
        </p:nvSpPr>
        <p:spPr>
          <a:xfrm>
            <a:off x="5791199" y="6400800"/>
            <a:ext cx="1549683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Keyboard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0" name="Rectangle 29"/>
          <p:cNvSpPr/>
          <p:nvPr>
            <p:custDataLst>
              <p:tags r:id="rId19"/>
            </p:custDataLst>
          </p:nvPr>
        </p:nvSpPr>
        <p:spPr>
          <a:xfrm>
            <a:off x="7543800" y="4724400"/>
            <a:ext cx="1447800" cy="685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I/O</a:t>
            </a:r>
          </a:p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Controller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1" name="Rectangle 30"/>
          <p:cNvSpPr/>
          <p:nvPr>
            <p:custDataLst>
              <p:tags r:id="rId20"/>
            </p:custDataLst>
          </p:nvPr>
        </p:nvSpPr>
        <p:spPr>
          <a:xfrm>
            <a:off x="7543800" y="6400800"/>
            <a:ext cx="13716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Network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32" name="Straight Arrow Connector 31"/>
          <p:cNvCxnSpPr/>
          <p:nvPr>
            <p:custDataLst>
              <p:tags r:id="rId21"/>
            </p:custDataLst>
          </p:nvPr>
        </p:nvCxnSpPr>
        <p:spPr>
          <a:xfrm rot="5400000">
            <a:off x="1258094" y="55999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2"/>
            </p:custDataLst>
          </p:nvPr>
        </p:nvCxnSpPr>
        <p:spPr>
          <a:xfrm rot="5400000">
            <a:off x="3010694" y="55999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>
            <p:custDataLst>
              <p:tags r:id="rId23"/>
            </p:custDataLst>
          </p:nvPr>
        </p:nvCxnSpPr>
        <p:spPr>
          <a:xfrm rot="5400000">
            <a:off x="4761706" y="45331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>
            <p:custDataLst>
              <p:tags r:id="rId24"/>
            </p:custDataLst>
          </p:nvPr>
        </p:nvCxnSpPr>
        <p:spPr>
          <a:xfrm rot="5400000">
            <a:off x="4761706" y="55999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>
            <p:custDataLst>
              <p:tags r:id="rId25"/>
            </p:custDataLst>
          </p:nvPr>
        </p:nvCxnSpPr>
        <p:spPr>
          <a:xfrm rot="5400000">
            <a:off x="6361905" y="45331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6"/>
            </p:custDataLst>
          </p:nvPr>
        </p:nvCxnSpPr>
        <p:spPr>
          <a:xfrm rot="5400000">
            <a:off x="6361905" y="55999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27"/>
            </p:custDataLst>
          </p:nvPr>
        </p:nvCxnSpPr>
        <p:spPr>
          <a:xfrm rot="5400000">
            <a:off x="8038305" y="45331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28"/>
            </p:custDataLst>
          </p:nvPr>
        </p:nvCxnSpPr>
        <p:spPr>
          <a:xfrm rot="5400000">
            <a:off x="8038305" y="55999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267200" y="5715000"/>
            <a:ext cx="1295400" cy="647700"/>
            <a:chOff x="4267200" y="5829300"/>
            <a:chExt cx="1295400" cy="647700"/>
          </a:xfrm>
        </p:grpSpPr>
        <p:sp>
          <p:nvSpPr>
            <p:cNvPr id="41" name="AutoShape 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67200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algn="ctr" defTabSz="457200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2200" dirty="0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2" name="AutoShap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66504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algn="ctr" defTabSz="457200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2200" dirty="0">
                <a:solidFill>
                  <a:schemeClr val="accent1"/>
                </a:solidFill>
                <a:latin typeface="Source Sans Pro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67400" y="5783580"/>
            <a:ext cx="1319304" cy="579120"/>
            <a:chOff x="5867400" y="5897880"/>
            <a:chExt cx="1319304" cy="579120"/>
          </a:xfrm>
        </p:grpSpPr>
        <p:sp>
          <p:nvSpPr>
            <p:cNvPr id="44" name="Rectangle 43"/>
            <p:cNvSpPr/>
            <p:nvPr/>
          </p:nvSpPr>
          <p:spPr>
            <a:xfrm>
              <a:off x="5867400" y="5897880"/>
              <a:ext cx="1319304" cy="5791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436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436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436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0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0960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960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484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2484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2484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008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008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08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532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5532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532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056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7056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056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580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580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8580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104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104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0104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589520" y="5829300"/>
            <a:ext cx="1249680" cy="533400"/>
            <a:chOff x="7589520" y="5943600"/>
            <a:chExt cx="1249680" cy="533400"/>
          </a:xfrm>
        </p:grpSpPr>
        <p:sp>
          <p:nvSpPr>
            <p:cNvPr id="70" name="Freeform 69"/>
            <p:cNvSpPr/>
            <p:nvPr/>
          </p:nvSpPr>
          <p:spPr>
            <a:xfrm>
              <a:off x="7696200" y="5989320"/>
              <a:ext cx="1051560" cy="441960"/>
            </a:xfrm>
            <a:custGeom>
              <a:avLst/>
              <a:gdLst>
                <a:gd name="connsiteX0" fmla="*/ 0 w 1051560"/>
                <a:gd name="connsiteY0" fmla="*/ 0 h 441960"/>
                <a:gd name="connsiteX1" fmla="*/ 838200 w 1051560"/>
                <a:gd name="connsiteY1" fmla="*/ 121920 h 441960"/>
                <a:gd name="connsiteX2" fmla="*/ 426720 w 1051560"/>
                <a:gd name="connsiteY2" fmla="*/ 243840 h 441960"/>
                <a:gd name="connsiteX3" fmla="*/ 1051560 w 1051560"/>
                <a:gd name="connsiteY3" fmla="*/ 4419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560" h="441960">
                  <a:moveTo>
                    <a:pt x="0" y="0"/>
                  </a:moveTo>
                  <a:cubicBezTo>
                    <a:pt x="383540" y="40640"/>
                    <a:pt x="767080" y="81280"/>
                    <a:pt x="838200" y="121920"/>
                  </a:cubicBezTo>
                  <a:cubicBezTo>
                    <a:pt x="909320" y="162560"/>
                    <a:pt x="391160" y="190500"/>
                    <a:pt x="426720" y="243840"/>
                  </a:cubicBezTo>
                  <a:cubicBezTo>
                    <a:pt x="462280" y="297180"/>
                    <a:pt x="756920" y="369570"/>
                    <a:pt x="1051560" y="44196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589520" y="594360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732520" y="638556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Source Sans Pro"/>
              </a:endParaRPr>
            </a:p>
          </p:txBody>
        </p:sp>
      </p:grpSp>
      <p:sp>
        <p:nvSpPr>
          <p:cNvPr id="81" name="Rectangle 80"/>
          <p:cNvSpPr/>
          <p:nvPr>
            <p:custDataLst>
              <p:tags r:id="rId29"/>
            </p:custDataLst>
          </p:nvPr>
        </p:nvSpPr>
        <p:spPr>
          <a:xfrm>
            <a:off x="845127" y="2436496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2" name="Rectangle 81"/>
          <p:cNvSpPr/>
          <p:nvPr>
            <p:custDataLst>
              <p:tags r:id="rId30"/>
            </p:custDataLst>
          </p:nvPr>
        </p:nvSpPr>
        <p:spPr>
          <a:xfrm>
            <a:off x="845127" y="2893696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3" name="Rectangle 82"/>
          <p:cNvSpPr/>
          <p:nvPr>
            <p:custDataLst>
              <p:tags r:id="rId31"/>
            </p:custDataLst>
          </p:nvPr>
        </p:nvSpPr>
        <p:spPr>
          <a:xfrm>
            <a:off x="2902527" y="2436496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4" name="Rectangle 83"/>
          <p:cNvSpPr/>
          <p:nvPr>
            <p:custDataLst>
              <p:tags r:id="rId32"/>
            </p:custDataLst>
          </p:nvPr>
        </p:nvSpPr>
        <p:spPr>
          <a:xfrm>
            <a:off x="2902527" y="2893696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1905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26325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2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Round 3: I/O Controllers + Bridge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668588" y="5753100"/>
            <a:ext cx="836612" cy="609600"/>
            <a:chOff x="2133600" y="5867400"/>
            <a:chExt cx="836612" cy="60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552700" y="6324600"/>
              <a:ext cx="0" cy="15240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46960" y="6477000"/>
              <a:ext cx="39624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133600" y="5867400"/>
              <a:ext cx="836612" cy="457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88911" y="685800"/>
            <a:ext cx="9525001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</a:t>
            </a:r>
            <a:r>
              <a:rPr lang="en-US" sz="2800" dirty="0" smtClean="0"/>
              <a:t>eparate </a:t>
            </a:r>
            <a:r>
              <a:rPr lang="en-US" sz="2800" dirty="0"/>
              <a:t>high-performance processor, memory, display interconnect from lower-performance interconnect</a:t>
            </a:r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838200" y="24384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Core0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2" name="Rectangle 11"/>
          <p:cNvSpPr/>
          <p:nvPr>
            <p:custDataLst>
              <p:tags r:id="rId3"/>
            </p:custDataLst>
          </p:nvPr>
        </p:nvSpPr>
        <p:spPr>
          <a:xfrm>
            <a:off x="838200" y="2895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4"/>
            </p:custDataLst>
          </p:nvPr>
        </p:nvCxnSpPr>
        <p:spPr>
          <a:xfrm rot="5400000">
            <a:off x="1181894" y="35425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5"/>
            </p:custDataLst>
          </p:nvPr>
        </p:nvSpPr>
        <p:spPr>
          <a:xfrm>
            <a:off x="762000" y="4724400"/>
            <a:ext cx="1524000" cy="6858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Controller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>
          <a:xfrm>
            <a:off x="2514600" y="4724400"/>
            <a:ext cx="1447800" cy="685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I/O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Controller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>
          <a:xfrm>
            <a:off x="994611" y="3733800"/>
            <a:ext cx="2510589" cy="6096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High Performance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Interconnect</a:t>
            </a:r>
          </a:p>
        </p:txBody>
      </p:sp>
      <p:cxnSp>
        <p:nvCxnSpPr>
          <p:cNvPr id="17" name="Straight Arrow Connector 16"/>
          <p:cNvCxnSpPr/>
          <p:nvPr>
            <p:custDataLst>
              <p:tags r:id="rId8"/>
            </p:custDataLst>
          </p:nvPr>
        </p:nvCxnSpPr>
        <p:spPr>
          <a:xfrm rot="5400000">
            <a:off x="1258094" y="45331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>
            <p:custDataLst>
              <p:tags r:id="rId9"/>
            </p:custDataLst>
          </p:nvPr>
        </p:nvCxnSpPr>
        <p:spPr>
          <a:xfrm rot="5400000">
            <a:off x="3010694" y="45331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 rot="5400000">
            <a:off x="3239294" y="35425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2895600" y="2438400"/>
            <a:ext cx="1066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Core1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>
          <a:xfrm>
            <a:off x="2895600" y="2895600"/>
            <a:ext cx="10668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Cache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Rectangle 21"/>
          <p:cNvSpPr/>
          <p:nvPr>
            <p:custDataLst>
              <p:tags r:id="rId13"/>
            </p:custDataLst>
          </p:nvPr>
        </p:nvSpPr>
        <p:spPr>
          <a:xfrm>
            <a:off x="762000" y="5791200"/>
            <a:ext cx="1524000" cy="381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Memory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3" name="Rectangle 22"/>
          <p:cNvSpPr/>
          <p:nvPr>
            <p:custDataLst>
              <p:tags r:id="rId14"/>
            </p:custDataLst>
          </p:nvPr>
        </p:nvSpPr>
        <p:spPr>
          <a:xfrm>
            <a:off x="2362200" y="6400800"/>
            <a:ext cx="1447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Display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4" name="Rectangle 23"/>
          <p:cNvSpPr/>
          <p:nvPr>
            <p:custDataLst>
              <p:tags r:id="rId15"/>
            </p:custDataLst>
          </p:nvPr>
        </p:nvSpPr>
        <p:spPr>
          <a:xfrm>
            <a:off x="4191000" y="4724400"/>
            <a:ext cx="1447800" cy="685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I/O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Controller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5" name="Rectangle 24"/>
          <p:cNvSpPr/>
          <p:nvPr>
            <p:custDataLst>
              <p:tags r:id="rId16"/>
            </p:custDataLst>
          </p:nvPr>
        </p:nvSpPr>
        <p:spPr>
          <a:xfrm>
            <a:off x="4191000" y="6400800"/>
            <a:ext cx="14478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Disk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6" name="Rectangle 25"/>
          <p:cNvSpPr/>
          <p:nvPr>
            <p:custDataLst>
              <p:tags r:id="rId17"/>
            </p:custDataLst>
          </p:nvPr>
        </p:nvSpPr>
        <p:spPr>
          <a:xfrm>
            <a:off x="5791200" y="4724400"/>
            <a:ext cx="1549682" cy="685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I/O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Controller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7" name="Rectangle 26"/>
          <p:cNvSpPr/>
          <p:nvPr>
            <p:custDataLst>
              <p:tags r:id="rId18"/>
            </p:custDataLst>
          </p:nvPr>
        </p:nvSpPr>
        <p:spPr>
          <a:xfrm>
            <a:off x="5791199" y="6400800"/>
            <a:ext cx="1549683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Keyboard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8" name="Rectangle 27"/>
          <p:cNvSpPr/>
          <p:nvPr>
            <p:custDataLst>
              <p:tags r:id="rId19"/>
            </p:custDataLst>
          </p:nvPr>
        </p:nvSpPr>
        <p:spPr>
          <a:xfrm>
            <a:off x="7543800" y="4724400"/>
            <a:ext cx="1447800" cy="6858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I/O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  <a:latin typeface="Source Sans Pro"/>
              </a:rPr>
              <a:t>Controller</a:t>
            </a:r>
            <a:endParaRPr lang="en-US" sz="20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7543800" y="6400800"/>
            <a:ext cx="1371600" cy="381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Source Sans Pro"/>
              </a:rPr>
              <a:t>Network</a:t>
            </a:r>
            <a:endParaRPr lang="en-US" sz="2400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30" name="Straight Arrow Connector 29"/>
          <p:cNvCxnSpPr/>
          <p:nvPr>
            <p:custDataLst>
              <p:tags r:id="rId21"/>
            </p:custDataLst>
          </p:nvPr>
        </p:nvCxnSpPr>
        <p:spPr>
          <a:xfrm rot="5400000">
            <a:off x="1258094" y="5599906"/>
            <a:ext cx="381000" cy="1588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>
            <p:custDataLst>
              <p:tags r:id="rId22"/>
            </p:custDataLst>
          </p:nvPr>
        </p:nvCxnSpPr>
        <p:spPr>
          <a:xfrm rot="5400000">
            <a:off x="3010694" y="55999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>
            <p:custDataLst>
              <p:tags r:id="rId23"/>
            </p:custDataLst>
          </p:nvPr>
        </p:nvCxnSpPr>
        <p:spPr>
          <a:xfrm rot="5400000">
            <a:off x="4761706" y="45331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>
            <p:custDataLst>
              <p:tags r:id="rId24"/>
            </p:custDataLst>
          </p:nvPr>
        </p:nvCxnSpPr>
        <p:spPr>
          <a:xfrm rot="5400000">
            <a:off x="4761706" y="55999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>
            <p:custDataLst>
              <p:tags r:id="rId25"/>
            </p:custDataLst>
          </p:nvPr>
        </p:nvCxnSpPr>
        <p:spPr>
          <a:xfrm rot="5400000">
            <a:off x="6361905" y="45331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>
            <p:custDataLst>
              <p:tags r:id="rId26"/>
            </p:custDataLst>
          </p:nvPr>
        </p:nvCxnSpPr>
        <p:spPr>
          <a:xfrm rot="5400000">
            <a:off x="6361905" y="55999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>
            <p:custDataLst>
              <p:tags r:id="rId27"/>
            </p:custDataLst>
          </p:nvPr>
        </p:nvCxnSpPr>
        <p:spPr>
          <a:xfrm rot="5400000">
            <a:off x="8038305" y="45331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28"/>
            </p:custDataLst>
          </p:nvPr>
        </p:nvCxnSpPr>
        <p:spPr>
          <a:xfrm rot="5400000">
            <a:off x="8038305" y="5599906"/>
            <a:ext cx="381000" cy="15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267200" y="5715000"/>
            <a:ext cx="1295400" cy="647700"/>
            <a:chOff x="4267200" y="5829300"/>
            <a:chExt cx="1295400" cy="647700"/>
          </a:xfrm>
        </p:grpSpPr>
        <p:sp>
          <p:nvSpPr>
            <p:cNvPr id="39" name="AutoShape 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67200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algn="ctr" defTabSz="457200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40" name="AutoShape 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966504" y="5829300"/>
              <a:ext cx="596096" cy="647700"/>
            </a:xfrm>
            <a:prstGeom prst="flowChartMagneticDisk">
              <a:avLst/>
            </a:prstGeom>
            <a:noFill/>
            <a:ln w="2844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noAutofit/>
            </a:bodyPr>
            <a:lstStyle/>
            <a:p>
              <a:pPr algn="ctr" defTabSz="457200" eaLnBrk="1" hangingPunct="1">
                <a:lnSpc>
                  <a:spcPct val="134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2200" dirty="0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67400" y="5783580"/>
            <a:ext cx="1319304" cy="579120"/>
            <a:chOff x="5867400" y="5897880"/>
            <a:chExt cx="1319304" cy="579120"/>
          </a:xfrm>
        </p:grpSpPr>
        <p:sp>
          <p:nvSpPr>
            <p:cNvPr id="42" name="Rectangle 41"/>
            <p:cNvSpPr/>
            <p:nvPr/>
          </p:nvSpPr>
          <p:spPr>
            <a:xfrm>
              <a:off x="5867400" y="5897880"/>
              <a:ext cx="1319304" cy="5791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9436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436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436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960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2484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484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484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008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008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008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5532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532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532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7056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7056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056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580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580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580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10400" y="59740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010400" y="61264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10400" y="627888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589520" y="5829300"/>
            <a:ext cx="1249680" cy="533400"/>
            <a:chOff x="7589520" y="5943600"/>
            <a:chExt cx="1249680" cy="533400"/>
          </a:xfrm>
        </p:grpSpPr>
        <p:sp>
          <p:nvSpPr>
            <p:cNvPr id="68" name="Freeform 67"/>
            <p:cNvSpPr/>
            <p:nvPr/>
          </p:nvSpPr>
          <p:spPr>
            <a:xfrm>
              <a:off x="7696200" y="5989320"/>
              <a:ext cx="1051560" cy="441960"/>
            </a:xfrm>
            <a:custGeom>
              <a:avLst/>
              <a:gdLst>
                <a:gd name="connsiteX0" fmla="*/ 0 w 1051560"/>
                <a:gd name="connsiteY0" fmla="*/ 0 h 441960"/>
                <a:gd name="connsiteX1" fmla="*/ 838200 w 1051560"/>
                <a:gd name="connsiteY1" fmla="*/ 121920 h 441960"/>
                <a:gd name="connsiteX2" fmla="*/ 426720 w 1051560"/>
                <a:gd name="connsiteY2" fmla="*/ 243840 h 441960"/>
                <a:gd name="connsiteX3" fmla="*/ 1051560 w 1051560"/>
                <a:gd name="connsiteY3" fmla="*/ 44196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1560" h="441960">
                  <a:moveTo>
                    <a:pt x="0" y="0"/>
                  </a:moveTo>
                  <a:cubicBezTo>
                    <a:pt x="383540" y="40640"/>
                    <a:pt x="767080" y="81280"/>
                    <a:pt x="838200" y="121920"/>
                  </a:cubicBezTo>
                  <a:cubicBezTo>
                    <a:pt x="909320" y="162560"/>
                    <a:pt x="391160" y="190500"/>
                    <a:pt x="426720" y="243840"/>
                  </a:cubicBezTo>
                  <a:cubicBezTo>
                    <a:pt x="462280" y="297180"/>
                    <a:pt x="756920" y="369570"/>
                    <a:pt x="1051560" y="441960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89520" y="594360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732520" y="6385560"/>
              <a:ext cx="106680" cy="914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</p:grpSp>
      <p:sp>
        <p:nvSpPr>
          <p:cNvPr id="71" name="Rectangle 70"/>
          <p:cNvSpPr/>
          <p:nvPr>
            <p:custDataLst>
              <p:tags r:id="rId29"/>
            </p:custDataLst>
          </p:nvPr>
        </p:nvSpPr>
        <p:spPr>
          <a:xfrm>
            <a:off x="4800600" y="3733800"/>
            <a:ext cx="3931920" cy="6096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Lower Performance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Source Sans Pro"/>
              </a:rPr>
              <a:t>Legacy Interconnect</a:t>
            </a:r>
          </a:p>
        </p:txBody>
      </p:sp>
      <p:sp>
        <p:nvSpPr>
          <p:cNvPr id="72" name="Rectangle 71"/>
          <p:cNvSpPr/>
          <p:nvPr>
            <p:custDataLst>
              <p:tags r:id="rId30"/>
            </p:custDataLst>
          </p:nvPr>
        </p:nvSpPr>
        <p:spPr>
          <a:xfrm>
            <a:off x="3657600" y="3733800"/>
            <a:ext cx="990600" cy="6096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Source Sans Pro"/>
            </a:endParaRPr>
          </a:p>
        </p:txBody>
      </p:sp>
      <p:sp>
        <p:nvSpPr>
          <p:cNvPr id="73" name="Rectangle 72"/>
          <p:cNvSpPr/>
          <p:nvPr>
            <p:custDataLst>
              <p:tags r:id="rId31"/>
            </p:custDataLst>
          </p:nvPr>
        </p:nvSpPr>
        <p:spPr>
          <a:xfrm rot="19448883">
            <a:off x="3525316" y="3734036"/>
            <a:ext cx="1178697" cy="58644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Bridge </a:t>
            </a:r>
          </a:p>
        </p:txBody>
      </p:sp>
      <p:cxnSp>
        <p:nvCxnSpPr>
          <p:cNvPr id="74" name="Straight Connector 73"/>
          <p:cNvCxnSpPr>
            <a:stCxn id="16" idx="3"/>
            <a:endCxn id="72" idx="1"/>
          </p:cNvCxnSpPr>
          <p:nvPr/>
        </p:nvCxnSpPr>
        <p:spPr>
          <a:xfrm>
            <a:off x="3505200" y="4038600"/>
            <a:ext cx="152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2" idx="3"/>
            <a:endCxn id="71" idx="1"/>
          </p:cNvCxnSpPr>
          <p:nvPr/>
        </p:nvCxnSpPr>
        <p:spPr>
          <a:xfrm>
            <a:off x="4648200" y="4038600"/>
            <a:ext cx="152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Bus Parameters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Width</a:t>
            </a:r>
            <a:r>
              <a:rPr lang="en-US" dirty="0" smtClean="0"/>
              <a:t> = number of wires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Transfer size </a:t>
            </a:r>
            <a:r>
              <a:rPr lang="en-US" dirty="0" smtClean="0"/>
              <a:t>= data words per bus transaction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Synchronous</a:t>
            </a:r>
            <a:r>
              <a:rPr lang="en-US" dirty="0" smtClean="0"/>
              <a:t> (with a bus clock)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>
                <a:solidFill>
                  <a:schemeClr val="accent1"/>
                </a:solidFill>
              </a:rPr>
              <a:t>asynchronous</a:t>
            </a:r>
            <a:r>
              <a:rPr lang="en-US" dirty="0" smtClean="0"/>
              <a:t> (no bus clock / “self clocking”)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Bus Types</a:t>
            </a:r>
            <a:endParaRPr lang="en-AU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Processor – Memory </a:t>
            </a:r>
            <a:r>
              <a:rPr lang="en-US" dirty="0" smtClean="0"/>
              <a:t>(“Front Side Bus”</a:t>
            </a:r>
            <a:r>
              <a:rPr lang="en-US" dirty="0"/>
              <a:t>.</a:t>
            </a:r>
            <a:r>
              <a:rPr lang="en-US" dirty="0" smtClean="0"/>
              <a:t> Also QPI)</a:t>
            </a:r>
          </a:p>
          <a:p>
            <a:pPr lvl="1"/>
            <a:r>
              <a:rPr lang="en-US" dirty="0" smtClean="0"/>
              <a:t>Short, fast, &amp; wide</a:t>
            </a:r>
          </a:p>
          <a:p>
            <a:pPr lvl="1"/>
            <a:r>
              <a:rPr lang="en-US" dirty="0" smtClean="0"/>
              <a:t>Mostly fixed topology, designed as a “chipset”</a:t>
            </a:r>
          </a:p>
          <a:p>
            <a:pPr lvl="2"/>
            <a:r>
              <a:rPr lang="en-US" dirty="0" smtClean="0"/>
              <a:t>CPU + Caches + Interconnect + Memory Controller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I/O and Peripheral busses </a:t>
            </a:r>
            <a:r>
              <a:rPr lang="en-US" dirty="0" smtClean="0"/>
              <a:t>(PCI, SCSI, USB, LPC, …)</a:t>
            </a:r>
          </a:p>
          <a:p>
            <a:pPr lvl="1"/>
            <a:r>
              <a:rPr lang="en-US" dirty="0" smtClean="0"/>
              <a:t>Longer, slower, &amp; narrower</a:t>
            </a:r>
          </a:p>
          <a:p>
            <a:pPr lvl="1"/>
            <a:r>
              <a:rPr lang="en-US" dirty="0" smtClean="0"/>
              <a:t>Flexible topology, multiple/varied connections</a:t>
            </a:r>
          </a:p>
          <a:p>
            <a:pPr lvl="1"/>
            <a:r>
              <a:rPr lang="en-US" dirty="0" smtClean="0"/>
              <a:t>Interoperability standards for devices</a:t>
            </a:r>
          </a:p>
          <a:p>
            <a:pPr lvl="1"/>
            <a:r>
              <a:rPr lang="en-US" dirty="0" smtClean="0"/>
              <a:t>Connect to processor-memory bus through a bridge</a:t>
            </a:r>
          </a:p>
        </p:txBody>
      </p:sp>
    </p:spTree>
    <p:extLst>
      <p:ext uri="{BB962C8B-B14F-4D97-AF65-F5344CB8AC3E}">
        <p14:creationId xmlns:p14="http://schemas.microsoft.com/office/powerpoint/2010/main" val="19940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47</TotalTime>
  <Words>1605</Words>
  <Application>Microsoft Office PowerPoint</Application>
  <PresentationFormat>On-screen Show (4:3)</PresentationFormat>
  <Paragraphs>514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.AppleSystemUIFont</vt:lpstr>
      <vt:lpstr>Arial</vt:lpstr>
      <vt:lpstr>Consolas</vt:lpstr>
      <vt:lpstr>Lucida Grande</vt:lpstr>
      <vt:lpstr>Osaka</vt:lpstr>
      <vt:lpstr>Source Sans Pro</vt:lpstr>
      <vt:lpstr>Source Sans Pro Light</vt:lpstr>
      <vt:lpstr>Tahoma</vt:lpstr>
      <vt:lpstr>Times New Roman</vt:lpstr>
      <vt:lpstr>Wingdings</vt:lpstr>
      <vt:lpstr>Bracy_theme</vt:lpstr>
      <vt:lpstr>I/O</vt:lpstr>
      <vt:lpstr>Big Picture: Input/Output (I/O)</vt:lpstr>
      <vt:lpstr>Big Picture: Input/Output (I/O)</vt:lpstr>
      <vt:lpstr>I/O Devices Enables Interacting with Environment</vt:lpstr>
      <vt:lpstr>Round 1: All devices on one interconnect</vt:lpstr>
      <vt:lpstr>Round 2: I/O Controllers</vt:lpstr>
      <vt:lpstr>Round 3: I/O Controllers + Bridge </vt:lpstr>
      <vt:lpstr>Bus Parameters</vt:lpstr>
      <vt:lpstr>Bus Types</vt:lpstr>
      <vt:lpstr>Round 3: I/O Controllers + Bridge </vt:lpstr>
      <vt:lpstr>Example Interconnects</vt:lpstr>
      <vt:lpstr>Interconnecting Components</vt:lpstr>
      <vt:lpstr>Round 4: I/O Controllers+Bridge+ NUMA </vt:lpstr>
      <vt:lpstr>Takeaways</vt:lpstr>
      <vt:lpstr>Next Goal</vt:lpstr>
      <vt:lpstr>I/O Device Driver Software Interface</vt:lpstr>
      <vt:lpstr>I/O Device API</vt:lpstr>
      <vt:lpstr>I/O Device API</vt:lpstr>
      <vt:lpstr>Communication Interface</vt:lpstr>
      <vt:lpstr>Communication Interface</vt:lpstr>
      <vt:lpstr>PowerPoint Presentation</vt:lpstr>
      <vt:lpstr>Device Drivers</vt:lpstr>
      <vt:lpstr>I/O Data Transfer</vt:lpstr>
      <vt:lpstr>Data Transfer</vt:lpstr>
      <vt:lpstr>DMA Example</vt:lpstr>
      <vt:lpstr>DMA Issues (1): Addressing</vt:lpstr>
      <vt:lpstr>DMA Example</vt:lpstr>
      <vt:lpstr>DMA Issues (1): Addressing</vt:lpstr>
      <vt:lpstr>DMA Issues (2): Virtual Mem</vt:lpstr>
      <vt:lpstr>DMA Issues (4): Caches</vt:lpstr>
      <vt:lpstr>DMA Issues (4): Caches</vt:lpstr>
      <vt:lpstr>Programmed I/O vs Memory Mapped I/O</vt:lpstr>
      <vt:lpstr>Polling vs. Interrupts</vt:lpstr>
      <vt:lpstr>I/O Takeaways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I/O</dc:title>
  <dc:creator>loaner</dc:creator>
  <cp:lastModifiedBy>Hakim Weatherspoon</cp:lastModifiedBy>
  <cp:revision>7</cp:revision>
  <dcterms:created xsi:type="dcterms:W3CDTF">2019-01-10T22:33:07Z</dcterms:created>
  <dcterms:modified xsi:type="dcterms:W3CDTF">2019-04-30T12:27:47Z</dcterms:modified>
</cp:coreProperties>
</file>