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16.xml" ContentType="application/vnd.openxmlformats-officedocument.presentationml.notesSl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notesMasterIdLst>
    <p:notesMasterId r:id="rId147"/>
  </p:notesMasterIdLst>
  <p:sldIdLst>
    <p:sldId id="256" r:id="rId2"/>
    <p:sldId id="402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291" r:id="rId46"/>
    <p:sldId id="292" r:id="rId47"/>
    <p:sldId id="293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7" r:id="rId142"/>
    <p:sldId id="398" r:id="rId143"/>
    <p:sldId id="399" r:id="rId144"/>
    <p:sldId id="400" r:id="rId145"/>
    <p:sldId id="401" r:id="rId146"/>
  </p:sldIdLst>
  <p:sldSz cx="9144000" cy="6858000" type="screen4x3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7" autoAdjust="0"/>
    <p:restoredTop sz="82718" autoAdjust="0"/>
  </p:normalViewPr>
  <p:slideViewPr>
    <p:cSldViewPr snapToGrid="0">
      <p:cViewPr varScale="1">
        <p:scale>
          <a:sx n="57" d="100"/>
          <a:sy n="57" d="100"/>
        </p:scale>
        <p:origin x="169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viewProps" Target="viewProps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612A9-F14C-4A75-9E53-B7B7C12B1D3D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E45AE-6F85-4D7B-9BCE-5BDF1FD9D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5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73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Thus, </a:t>
            </a:r>
            <a:r>
              <a:rPr lang="en-US" dirty="0" err="1" smtClean="0"/>
              <a:t>sc.w</a:t>
            </a:r>
            <a:r>
              <a:rPr lang="en-US" dirty="0" smtClean="0"/>
              <a:t> specifies three registers: one to</a:t>
            </a:r>
            <a:r>
              <a:rPr lang="en-US" baseline="0" dirty="0" smtClean="0"/>
              <a:t> </a:t>
            </a:r>
            <a:r>
              <a:rPr lang="en-US" dirty="0" smtClean="0"/>
              <a:t>hold the address, one to indicate whether the atomic operation</a:t>
            </a:r>
            <a:r>
              <a:rPr lang="en-US" baseline="0" dirty="0" smtClean="0"/>
              <a:t> </a:t>
            </a:r>
            <a:r>
              <a:rPr lang="en-US" dirty="0" smtClean="0"/>
              <a:t>failed or succeeded, and one to hold the value to be stored in</a:t>
            </a:r>
          </a:p>
          <a:p>
            <a:r>
              <a:rPr lang="en-US" dirty="0" smtClean="0"/>
              <a:t>memory if it succeeded.</a:t>
            </a:r>
          </a:p>
          <a:p>
            <a:endParaRPr lang="en-US" dirty="0" smtClean="0"/>
          </a:p>
          <a:p>
            <a:r>
              <a:rPr lang="en-US" dirty="0" smtClean="0"/>
              <a:t>- LR loads a word from the address in rs1, places the</a:t>
            </a:r>
            <a:r>
              <a:rPr lang="en-US" baseline="0" dirty="0" smtClean="0"/>
              <a:t> </a:t>
            </a:r>
            <a:r>
              <a:rPr lang="en-US" dirty="0" smtClean="0"/>
              <a:t>sign-extended value in </a:t>
            </a:r>
            <a:r>
              <a:rPr lang="en-US" dirty="0" err="1" smtClean="0"/>
              <a:t>rd</a:t>
            </a:r>
            <a:r>
              <a:rPr lang="en-US" dirty="0" smtClean="0"/>
              <a:t>, and registers a reservation on the memory address.</a:t>
            </a:r>
          </a:p>
          <a:p>
            <a:r>
              <a:rPr lang="en-US" dirty="0" smtClean="0"/>
              <a:t>- SC writes a word in rs2 to the address in rs1, provided a valid reservation still exists on that address. SC writes zero to </a:t>
            </a:r>
            <a:r>
              <a:rPr lang="en-US" dirty="0" err="1" smtClean="0"/>
              <a:t>rd</a:t>
            </a:r>
            <a:r>
              <a:rPr lang="en-US" dirty="0" smtClean="0"/>
              <a:t> on success or a nonzero code on failure.</a:t>
            </a:r>
          </a:p>
          <a:p>
            <a:r>
              <a:rPr lang="en-US" dirty="0" smtClean="0"/>
              <a:t>- Just</a:t>
            </a:r>
            <a:r>
              <a:rPr lang="en-US" baseline="0" dirty="0" smtClean="0"/>
              <a:t> </a:t>
            </a:r>
            <a:r>
              <a:rPr lang="en-US" dirty="0" smtClean="0"/>
              <a:t>LW/SW, you can write the assembly instruction in two ways: </a:t>
            </a:r>
            <a:r>
              <a:rPr lang="en-US" dirty="0" smtClean="0">
                <a:latin typeface="Consolas" panose="020B0609020204030204" pitchFamily="49" charset="0"/>
              </a:rPr>
              <a:t>SC </a:t>
            </a:r>
            <a:r>
              <a:rPr lang="en-US" dirty="0" err="1" smtClean="0">
                <a:latin typeface="Consolas" panose="020B0609020204030204" pitchFamily="49" charset="0"/>
              </a:rPr>
              <a:t>rd</a:t>
            </a:r>
            <a:r>
              <a:rPr lang="en-US" dirty="0" smtClean="0">
                <a:latin typeface="Consolas" panose="020B0609020204030204" pitchFamily="49" charset="0"/>
              </a:rPr>
              <a:t>, rs1, rs2</a:t>
            </a:r>
            <a:r>
              <a:rPr lang="en-US" dirty="0" smtClean="0"/>
              <a:t> &lt;-&gt; </a:t>
            </a:r>
            <a:r>
              <a:rPr lang="en-US" dirty="0" smtClean="0">
                <a:latin typeface="Consolas" panose="020B0609020204030204" pitchFamily="49" charset="0"/>
              </a:rPr>
              <a:t>SC </a:t>
            </a:r>
            <a:r>
              <a:rPr lang="en-US" dirty="0" err="1" smtClean="0">
                <a:latin typeface="Consolas" panose="020B0609020204030204" pitchFamily="49" charset="0"/>
              </a:rPr>
              <a:t>rd</a:t>
            </a:r>
            <a:r>
              <a:rPr lang="en-US" dirty="0" smtClean="0">
                <a:latin typeface="Consolas" panose="020B0609020204030204" pitchFamily="49" charset="0"/>
              </a:rPr>
              <a:t>, rs2, (rs1)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45AE-6F85-4D7B-9BCE-5BDF1FD9DBAF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45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Thus, </a:t>
            </a:r>
            <a:r>
              <a:rPr lang="en-US" dirty="0" err="1" smtClean="0"/>
              <a:t>sc.w</a:t>
            </a:r>
            <a:r>
              <a:rPr lang="en-US" dirty="0" smtClean="0"/>
              <a:t> specifies three registers: one to</a:t>
            </a:r>
            <a:r>
              <a:rPr lang="en-US" baseline="0" dirty="0" smtClean="0"/>
              <a:t> </a:t>
            </a:r>
            <a:r>
              <a:rPr lang="en-US" dirty="0" smtClean="0"/>
              <a:t>hold the address, one to indicate whether the atomic operation</a:t>
            </a:r>
            <a:r>
              <a:rPr lang="en-US" baseline="0" dirty="0" smtClean="0"/>
              <a:t> </a:t>
            </a:r>
            <a:r>
              <a:rPr lang="en-US" dirty="0" smtClean="0"/>
              <a:t>failed or succeeded, and one to hold the value to be stored in</a:t>
            </a:r>
          </a:p>
          <a:p>
            <a:r>
              <a:rPr lang="en-US" dirty="0" smtClean="0"/>
              <a:t>memory if it succeeded.</a:t>
            </a:r>
          </a:p>
          <a:p>
            <a:endParaRPr lang="en-US" dirty="0" smtClean="0"/>
          </a:p>
          <a:p>
            <a:r>
              <a:rPr lang="en-US" dirty="0" smtClean="0"/>
              <a:t>- LR loads a word from the address in rs1, places the</a:t>
            </a:r>
            <a:r>
              <a:rPr lang="en-US" baseline="0" dirty="0" smtClean="0"/>
              <a:t> </a:t>
            </a:r>
            <a:r>
              <a:rPr lang="en-US" dirty="0" smtClean="0"/>
              <a:t>sign-extended value in </a:t>
            </a:r>
            <a:r>
              <a:rPr lang="en-US" dirty="0" err="1" smtClean="0"/>
              <a:t>rd</a:t>
            </a:r>
            <a:r>
              <a:rPr lang="en-US" dirty="0" smtClean="0"/>
              <a:t>, and registers a reservation on the memory address.</a:t>
            </a:r>
          </a:p>
          <a:p>
            <a:r>
              <a:rPr lang="en-US" dirty="0" smtClean="0"/>
              <a:t>- SC writes a word in rs2 to the address in rs1, provided a valid reservation still exists on that address. SC writes zero to </a:t>
            </a:r>
            <a:r>
              <a:rPr lang="en-US" dirty="0" err="1" smtClean="0"/>
              <a:t>rd</a:t>
            </a:r>
            <a:r>
              <a:rPr lang="en-US" dirty="0" smtClean="0"/>
              <a:t> on success or a nonzero code on failure.</a:t>
            </a:r>
          </a:p>
          <a:p>
            <a:r>
              <a:rPr lang="en-US" dirty="0" smtClean="0"/>
              <a:t>- Just</a:t>
            </a:r>
            <a:r>
              <a:rPr lang="en-US" baseline="0" dirty="0" smtClean="0"/>
              <a:t> </a:t>
            </a:r>
            <a:r>
              <a:rPr lang="en-US" dirty="0" smtClean="0"/>
              <a:t>LW/SW, you can write the assembly instruction in two ways: </a:t>
            </a:r>
            <a:r>
              <a:rPr lang="en-US" dirty="0" smtClean="0">
                <a:latin typeface="Consolas" panose="020B0609020204030204" pitchFamily="49" charset="0"/>
              </a:rPr>
              <a:t>SC </a:t>
            </a:r>
            <a:r>
              <a:rPr lang="en-US" dirty="0" err="1" smtClean="0">
                <a:latin typeface="Consolas" panose="020B0609020204030204" pitchFamily="49" charset="0"/>
              </a:rPr>
              <a:t>rd</a:t>
            </a:r>
            <a:r>
              <a:rPr lang="en-US" dirty="0" smtClean="0">
                <a:latin typeface="Consolas" panose="020B0609020204030204" pitchFamily="49" charset="0"/>
              </a:rPr>
              <a:t>, rs1, rs2</a:t>
            </a:r>
            <a:r>
              <a:rPr lang="en-US" dirty="0" smtClean="0"/>
              <a:t> &lt;-&gt; </a:t>
            </a:r>
            <a:r>
              <a:rPr lang="en-US" dirty="0" smtClean="0">
                <a:latin typeface="Consolas" panose="020B0609020204030204" pitchFamily="49" charset="0"/>
              </a:rPr>
              <a:t>SC </a:t>
            </a:r>
            <a:r>
              <a:rPr lang="en-US" dirty="0" err="1" smtClean="0">
                <a:latin typeface="Consolas" panose="020B0609020204030204" pitchFamily="49" charset="0"/>
              </a:rPr>
              <a:t>rd</a:t>
            </a:r>
            <a:r>
              <a:rPr lang="en-US" dirty="0" smtClean="0">
                <a:latin typeface="Consolas" panose="020B0609020204030204" pitchFamily="49" charset="0"/>
              </a:rPr>
              <a:t>, rs2, (rs1)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45AE-6F85-4D7B-9BCE-5BDF1FD9DBAF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56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Thus, </a:t>
            </a:r>
            <a:r>
              <a:rPr lang="en-US" dirty="0" err="1" smtClean="0"/>
              <a:t>sc.w</a:t>
            </a:r>
            <a:r>
              <a:rPr lang="en-US" dirty="0" smtClean="0"/>
              <a:t> specifies three registers: one to</a:t>
            </a:r>
            <a:r>
              <a:rPr lang="en-US" baseline="0" dirty="0" smtClean="0"/>
              <a:t> </a:t>
            </a:r>
            <a:r>
              <a:rPr lang="en-US" dirty="0" smtClean="0"/>
              <a:t>hold the address, one to indicate whether the atomic operation</a:t>
            </a:r>
            <a:r>
              <a:rPr lang="en-US" baseline="0" dirty="0" smtClean="0"/>
              <a:t> </a:t>
            </a:r>
            <a:r>
              <a:rPr lang="en-US" dirty="0" smtClean="0"/>
              <a:t>failed or succeeded, and one to hold the value to be stored in</a:t>
            </a:r>
          </a:p>
          <a:p>
            <a:r>
              <a:rPr lang="en-US" dirty="0" smtClean="0"/>
              <a:t>memory if it succeeded.</a:t>
            </a:r>
          </a:p>
          <a:p>
            <a:endParaRPr lang="en-US" dirty="0" smtClean="0"/>
          </a:p>
          <a:p>
            <a:r>
              <a:rPr lang="en-US" dirty="0" smtClean="0"/>
              <a:t>- LR loads a word from the address in rs1, places the</a:t>
            </a:r>
            <a:r>
              <a:rPr lang="en-US" baseline="0" dirty="0" smtClean="0"/>
              <a:t> </a:t>
            </a:r>
            <a:r>
              <a:rPr lang="en-US" dirty="0" smtClean="0"/>
              <a:t>sign-extended value in </a:t>
            </a:r>
            <a:r>
              <a:rPr lang="en-US" dirty="0" err="1" smtClean="0"/>
              <a:t>rd</a:t>
            </a:r>
            <a:r>
              <a:rPr lang="en-US" dirty="0" smtClean="0"/>
              <a:t>, and registers a reservation on the memory address.</a:t>
            </a:r>
          </a:p>
          <a:p>
            <a:r>
              <a:rPr lang="en-US" dirty="0" smtClean="0"/>
              <a:t>- SC writes a word in rs2 to the address in rs1, provided a valid reservation still exists on that address. SC writes zero to </a:t>
            </a:r>
            <a:r>
              <a:rPr lang="en-US" dirty="0" err="1" smtClean="0"/>
              <a:t>rd</a:t>
            </a:r>
            <a:r>
              <a:rPr lang="en-US" dirty="0" smtClean="0"/>
              <a:t> on success or a nonzero code on failure.</a:t>
            </a:r>
          </a:p>
          <a:p>
            <a:r>
              <a:rPr lang="en-US" dirty="0" smtClean="0"/>
              <a:t>- Just</a:t>
            </a:r>
            <a:r>
              <a:rPr lang="en-US" baseline="0" dirty="0" smtClean="0"/>
              <a:t> </a:t>
            </a:r>
            <a:r>
              <a:rPr lang="en-US" dirty="0" smtClean="0"/>
              <a:t>LW/SW, you can write the assembly instruction in two ways: </a:t>
            </a:r>
            <a:r>
              <a:rPr lang="en-US" dirty="0" smtClean="0">
                <a:latin typeface="Consolas" panose="020B0609020204030204" pitchFamily="49" charset="0"/>
              </a:rPr>
              <a:t>SC </a:t>
            </a:r>
            <a:r>
              <a:rPr lang="en-US" dirty="0" err="1" smtClean="0">
                <a:latin typeface="Consolas" panose="020B0609020204030204" pitchFamily="49" charset="0"/>
              </a:rPr>
              <a:t>rd</a:t>
            </a:r>
            <a:r>
              <a:rPr lang="en-US" dirty="0" smtClean="0">
                <a:latin typeface="Consolas" panose="020B0609020204030204" pitchFamily="49" charset="0"/>
              </a:rPr>
              <a:t>, rs1, rs2</a:t>
            </a:r>
            <a:r>
              <a:rPr lang="en-US" dirty="0" smtClean="0"/>
              <a:t> &lt;-&gt; </a:t>
            </a:r>
            <a:r>
              <a:rPr lang="en-US" dirty="0" smtClean="0">
                <a:latin typeface="Consolas" panose="020B0609020204030204" pitchFamily="49" charset="0"/>
              </a:rPr>
              <a:t>SC </a:t>
            </a:r>
            <a:r>
              <a:rPr lang="en-US" dirty="0" err="1" smtClean="0">
                <a:latin typeface="Consolas" panose="020B0609020204030204" pitchFamily="49" charset="0"/>
              </a:rPr>
              <a:t>rd</a:t>
            </a:r>
            <a:r>
              <a:rPr lang="en-US" dirty="0" smtClean="0">
                <a:latin typeface="Consolas" panose="020B0609020204030204" pitchFamily="49" charset="0"/>
              </a:rPr>
              <a:t>, rs2, (rs1)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45AE-6F85-4D7B-9BCE-5BDF1FD9DBAF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67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Thus, </a:t>
            </a:r>
            <a:r>
              <a:rPr lang="en-US" dirty="0" err="1" smtClean="0"/>
              <a:t>sc.w</a:t>
            </a:r>
            <a:r>
              <a:rPr lang="en-US" dirty="0" smtClean="0"/>
              <a:t> specifies three registers: one to</a:t>
            </a:r>
            <a:r>
              <a:rPr lang="en-US" baseline="0" dirty="0" smtClean="0"/>
              <a:t> </a:t>
            </a:r>
            <a:r>
              <a:rPr lang="en-US" dirty="0" smtClean="0"/>
              <a:t>hold the address, one to indicate whether the atomic operation</a:t>
            </a:r>
            <a:r>
              <a:rPr lang="en-US" baseline="0" dirty="0" smtClean="0"/>
              <a:t> </a:t>
            </a:r>
            <a:r>
              <a:rPr lang="en-US" dirty="0" smtClean="0"/>
              <a:t>failed or succeeded, and one to hold the value to be stored in</a:t>
            </a:r>
          </a:p>
          <a:p>
            <a:r>
              <a:rPr lang="en-US" dirty="0" smtClean="0"/>
              <a:t>memory if it succeeded.</a:t>
            </a:r>
          </a:p>
          <a:p>
            <a:endParaRPr lang="en-US" dirty="0" smtClean="0"/>
          </a:p>
          <a:p>
            <a:r>
              <a:rPr lang="en-US" dirty="0" smtClean="0"/>
              <a:t>- LR loads a word from the address in rs1, places the</a:t>
            </a:r>
            <a:r>
              <a:rPr lang="en-US" baseline="0" dirty="0" smtClean="0"/>
              <a:t> </a:t>
            </a:r>
            <a:r>
              <a:rPr lang="en-US" dirty="0" smtClean="0"/>
              <a:t>sign-extended value in </a:t>
            </a:r>
            <a:r>
              <a:rPr lang="en-US" dirty="0" err="1" smtClean="0"/>
              <a:t>rd</a:t>
            </a:r>
            <a:r>
              <a:rPr lang="en-US" dirty="0" smtClean="0"/>
              <a:t>, and registers a reservation on the memory address.</a:t>
            </a:r>
          </a:p>
          <a:p>
            <a:r>
              <a:rPr lang="en-US" dirty="0" smtClean="0"/>
              <a:t>- SC writes a word in rs2 to the address in rs1, provided a valid reservation still exists on that address. SC writes zero to </a:t>
            </a:r>
            <a:r>
              <a:rPr lang="en-US" dirty="0" err="1" smtClean="0"/>
              <a:t>rd</a:t>
            </a:r>
            <a:r>
              <a:rPr lang="en-US" dirty="0" smtClean="0"/>
              <a:t> on success or a nonzero code on failure.</a:t>
            </a:r>
          </a:p>
          <a:p>
            <a:r>
              <a:rPr lang="en-US" dirty="0" smtClean="0"/>
              <a:t>- Just</a:t>
            </a:r>
            <a:r>
              <a:rPr lang="en-US" baseline="0" dirty="0" smtClean="0"/>
              <a:t> </a:t>
            </a:r>
            <a:r>
              <a:rPr lang="en-US" dirty="0" smtClean="0"/>
              <a:t>LW/SW, you can write the assembly instruction in two ways: </a:t>
            </a:r>
            <a:r>
              <a:rPr lang="en-US" dirty="0" smtClean="0">
                <a:latin typeface="Consolas" panose="020B0609020204030204" pitchFamily="49" charset="0"/>
              </a:rPr>
              <a:t>SC </a:t>
            </a:r>
            <a:r>
              <a:rPr lang="en-US" dirty="0" err="1" smtClean="0">
                <a:latin typeface="Consolas" panose="020B0609020204030204" pitchFamily="49" charset="0"/>
              </a:rPr>
              <a:t>rd</a:t>
            </a:r>
            <a:r>
              <a:rPr lang="en-US" dirty="0" smtClean="0">
                <a:latin typeface="Consolas" panose="020B0609020204030204" pitchFamily="49" charset="0"/>
              </a:rPr>
              <a:t>, rs1, rs2</a:t>
            </a:r>
            <a:r>
              <a:rPr lang="en-US" dirty="0" smtClean="0"/>
              <a:t> &lt;-&gt; </a:t>
            </a:r>
            <a:r>
              <a:rPr lang="en-US" dirty="0" smtClean="0">
                <a:latin typeface="Consolas" panose="020B0609020204030204" pitchFamily="49" charset="0"/>
              </a:rPr>
              <a:t>SC </a:t>
            </a:r>
            <a:r>
              <a:rPr lang="en-US" dirty="0" err="1" smtClean="0">
                <a:latin typeface="Consolas" panose="020B0609020204030204" pitchFamily="49" charset="0"/>
              </a:rPr>
              <a:t>rd</a:t>
            </a:r>
            <a:r>
              <a:rPr lang="en-US" dirty="0" smtClean="0">
                <a:latin typeface="Consolas" panose="020B0609020204030204" pitchFamily="49" charset="0"/>
              </a:rPr>
              <a:t>, rs2, (rs1)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45AE-6F85-4D7B-9BCE-5BDF1FD9DBAF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87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Thus, </a:t>
            </a:r>
            <a:r>
              <a:rPr lang="en-US" dirty="0" err="1" smtClean="0"/>
              <a:t>sc.w</a:t>
            </a:r>
            <a:r>
              <a:rPr lang="en-US" dirty="0" smtClean="0"/>
              <a:t> specifies three registers: one to</a:t>
            </a:r>
            <a:r>
              <a:rPr lang="en-US" baseline="0" dirty="0" smtClean="0"/>
              <a:t> </a:t>
            </a:r>
            <a:r>
              <a:rPr lang="en-US" dirty="0" smtClean="0"/>
              <a:t>hold the address, one to indicate whether the atomic operation</a:t>
            </a:r>
            <a:r>
              <a:rPr lang="en-US" baseline="0" dirty="0" smtClean="0"/>
              <a:t> </a:t>
            </a:r>
            <a:r>
              <a:rPr lang="en-US" dirty="0" smtClean="0"/>
              <a:t>failed or succeeded, and one to hold the value to be stored in</a:t>
            </a:r>
          </a:p>
          <a:p>
            <a:r>
              <a:rPr lang="en-US" dirty="0" smtClean="0"/>
              <a:t>memory if it succeeded.</a:t>
            </a:r>
          </a:p>
          <a:p>
            <a:endParaRPr lang="en-US" dirty="0" smtClean="0"/>
          </a:p>
          <a:p>
            <a:r>
              <a:rPr lang="en-US" dirty="0" smtClean="0"/>
              <a:t>- LR loads a word from the address in rs1, places the</a:t>
            </a:r>
            <a:r>
              <a:rPr lang="en-US" baseline="0" dirty="0" smtClean="0"/>
              <a:t> </a:t>
            </a:r>
            <a:r>
              <a:rPr lang="en-US" dirty="0" smtClean="0"/>
              <a:t>sign-extended value in </a:t>
            </a:r>
            <a:r>
              <a:rPr lang="en-US" dirty="0" err="1" smtClean="0"/>
              <a:t>rd</a:t>
            </a:r>
            <a:r>
              <a:rPr lang="en-US" dirty="0" smtClean="0"/>
              <a:t>, and registers a reservation on the memory address.</a:t>
            </a:r>
          </a:p>
          <a:p>
            <a:r>
              <a:rPr lang="en-US" dirty="0" smtClean="0"/>
              <a:t>- SC writes a word in rs2 to the address in rs1, provided a valid reservation still exists on that address. SC writes zero to </a:t>
            </a:r>
            <a:r>
              <a:rPr lang="en-US" dirty="0" err="1" smtClean="0"/>
              <a:t>rd</a:t>
            </a:r>
            <a:r>
              <a:rPr lang="en-US" dirty="0" smtClean="0"/>
              <a:t> on success or a nonzero code on failure.</a:t>
            </a:r>
          </a:p>
          <a:p>
            <a:r>
              <a:rPr lang="en-US" dirty="0" smtClean="0"/>
              <a:t>- Just</a:t>
            </a:r>
            <a:r>
              <a:rPr lang="en-US" baseline="0" dirty="0" smtClean="0"/>
              <a:t> </a:t>
            </a:r>
            <a:r>
              <a:rPr lang="en-US" dirty="0" smtClean="0"/>
              <a:t>LW/SW, you can write the assembly instruction in two ways: </a:t>
            </a:r>
            <a:r>
              <a:rPr lang="en-US" dirty="0" smtClean="0">
                <a:latin typeface="Consolas" panose="020B0609020204030204" pitchFamily="49" charset="0"/>
              </a:rPr>
              <a:t>SC </a:t>
            </a:r>
            <a:r>
              <a:rPr lang="en-US" dirty="0" err="1" smtClean="0">
                <a:latin typeface="Consolas" panose="020B0609020204030204" pitchFamily="49" charset="0"/>
              </a:rPr>
              <a:t>rd</a:t>
            </a:r>
            <a:r>
              <a:rPr lang="en-US" dirty="0" smtClean="0">
                <a:latin typeface="Consolas" panose="020B0609020204030204" pitchFamily="49" charset="0"/>
              </a:rPr>
              <a:t>, rs1, rs2</a:t>
            </a:r>
            <a:r>
              <a:rPr lang="en-US" dirty="0" smtClean="0"/>
              <a:t> &lt;-&gt; </a:t>
            </a:r>
            <a:r>
              <a:rPr lang="en-US" dirty="0" smtClean="0">
                <a:latin typeface="Consolas" panose="020B0609020204030204" pitchFamily="49" charset="0"/>
              </a:rPr>
              <a:t>SC </a:t>
            </a:r>
            <a:r>
              <a:rPr lang="en-US" dirty="0" err="1" smtClean="0">
                <a:latin typeface="Consolas" panose="020B0609020204030204" pitchFamily="49" charset="0"/>
              </a:rPr>
              <a:t>rd</a:t>
            </a:r>
            <a:r>
              <a:rPr lang="en-US" dirty="0" smtClean="0">
                <a:latin typeface="Consolas" panose="020B0609020204030204" pitchFamily="49" charset="0"/>
              </a:rPr>
              <a:t>, rs2, (rs1)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45AE-6F85-4D7B-9BCE-5BDF1FD9DBAF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53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LR.W just like LW</a:t>
            </a:r>
          </a:p>
          <a:p>
            <a:r>
              <a:rPr lang="en-US" dirty="0" smtClean="0"/>
              <a:t>SC.W jus like SW, but overwrites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src</a:t>
            </a:r>
            <a:r>
              <a:rPr lang="en-US" baseline="0" dirty="0" smtClean="0"/>
              <a:t> register with 1 “success” or 0 “fail”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45AE-6F85-4D7B-9BCE-5BDF1FD9DBAF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15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picture</a:t>
            </a:r>
          </a:p>
          <a:p>
            <a:r>
              <a:rPr lang="en-US" dirty="0" smtClean="0"/>
              <a:t>invariant broken</a:t>
            </a:r>
            <a:r>
              <a:rPr lang="en-US" baseline="0" dirty="0" smtClean="0"/>
              <a:t> just before last/first increments</a:t>
            </a:r>
          </a:p>
          <a:p>
            <a:r>
              <a:rPr lang="en-US" baseline="0" dirty="0" smtClean="0"/>
              <a:t>needs: make the list into a ring buffer, add code in writer to wait if list is full</a:t>
            </a:r>
            <a:endParaRPr lang="en-US" dirty="0" smtClean="0"/>
          </a:p>
          <a:p>
            <a:r>
              <a:rPr lang="en-US" dirty="0" smtClean="0"/>
              <a:t> 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45AE-6F85-4D7B-9BCE-5BDF1FD9DBAF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68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Pair up question</a:t>
            </a:r>
          </a:p>
          <a:p>
            <a:r>
              <a:rPr lang="en-US" dirty="0" smtClean="0"/>
              <a:t>10 processors</a:t>
            </a:r>
          </a:p>
          <a:p>
            <a:pPr marL="0" lvl="1" defTabSz="899305">
              <a:defRPr/>
            </a:pPr>
            <a:r>
              <a:rPr lang="en-US" dirty="0" smtClean="0">
                <a:cs typeface="Arial" charset="0"/>
              </a:rPr>
              <a:t>Speedup = 110/20 = 5.5 (55% of potential)</a:t>
            </a:r>
          </a:p>
          <a:p>
            <a:pPr marL="0" lvl="1" defTabSz="899305">
              <a:defRPr/>
            </a:pPr>
            <a:endParaRPr lang="en-US" baseline="-25000" dirty="0" smtClean="0">
              <a:cs typeface="Arial" charset="0"/>
            </a:endParaRPr>
          </a:p>
          <a:p>
            <a:pPr marL="0" lvl="1" defTabSz="899305">
              <a:defRPr/>
            </a:pPr>
            <a:r>
              <a:rPr lang="en-US" dirty="0" smtClean="0">
                <a:cs typeface="Arial" charset="0"/>
              </a:rPr>
              <a:t>100 processors</a:t>
            </a:r>
          </a:p>
          <a:p>
            <a:pPr marL="0" lvl="1" defTabSz="899305">
              <a:defRPr/>
            </a:pPr>
            <a:r>
              <a:rPr lang="en-US" dirty="0" smtClean="0">
                <a:cs typeface="Arial" charset="0"/>
              </a:rPr>
              <a:t>Speedup = 110/11 = 10 (10% of potential)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45AE-6F85-4D7B-9BCE-5BDF1FD9DB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37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processors</a:t>
            </a:r>
          </a:p>
          <a:p>
            <a:r>
              <a:rPr lang="en-US" dirty="0" smtClean="0">
                <a:cs typeface="Arial" charset="0"/>
              </a:rPr>
              <a:t>Speedup = 10010/1010 = 9.9 (99% of potential)</a:t>
            </a:r>
          </a:p>
          <a:p>
            <a:endParaRPr lang="en-US" dirty="0" smtClean="0"/>
          </a:p>
          <a:p>
            <a:r>
              <a:rPr lang="en-US" dirty="0" smtClean="0"/>
              <a:t>100 processors</a:t>
            </a:r>
          </a:p>
          <a:p>
            <a:pPr marL="0" lvl="1" defTabSz="899305">
              <a:defRPr/>
            </a:pPr>
            <a:r>
              <a:rPr lang="en-US" dirty="0" smtClean="0">
                <a:cs typeface="Arial" charset="0"/>
              </a:rPr>
              <a:t>Speedup = 10010/110 = 91 (91% of potential)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45AE-6F85-4D7B-9BCE-5BDF1FD9DB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08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Draw pictures: 250MHz 1-stage</a:t>
            </a:r>
            <a:r>
              <a:rPr lang="en-US" baseline="0" dirty="0" smtClean="0"/>
              <a:t>; 500Mhz 2-stage; 1GHz 4-stage; 4GHz 16-stage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45AE-6F85-4D7B-9BCE-5BDF1FD9DB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43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Draw picture; 4 stage, 4-way</a:t>
            </a:r>
            <a:r>
              <a:rPr lang="en-US" baseline="0" dirty="0" smtClean="0"/>
              <a:t> *</a:t>
            </a:r>
            <a:r>
              <a:rPr lang="en-US" dirty="0" smtClean="0"/>
              <a:t> 4GHz</a:t>
            </a:r>
            <a:r>
              <a:rPr lang="en-US" baseline="0" dirty="0" smtClean="0"/>
              <a:t> = 16B </a:t>
            </a:r>
            <a:r>
              <a:rPr lang="en-US" baseline="0" dirty="0" err="1" smtClean="0"/>
              <a:t>inst</a:t>
            </a:r>
            <a:r>
              <a:rPr lang="en-US" baseline="0" dirty="0" smtClean="0"/>
              <a:t>/cycles</a:t>
            </a:r>
            <a:br>
              <a:rPr lang="en-US" baseline="0" dirty="0" smtClean="0"/>
            </a:br>
            <a:r>
              <a:rPr lang="en-US" baseline="0" dirty="0" smtClean="0"/>
              <a:t>Next: Static issue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45AE-6F85-4D7B-9BCE-5BDF1FD9DBA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9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</a:t>
            </a:r>
            <a:r>
              <a:rPr lang="en-US" baseline="0" dirty="0" smtClean="0"/>
              <a:t> program, decode stage</a:t>
            </a:r>
          </a:p>
          <a:p>
            <a:r>
              <a:rPr lang="en-US" baseline="0" dirty="0" smtClean="0"/>
              <a:t>Ideal CPI = 0.5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45AE-6F85-4D7B-9BCE-5BDF1FD9DBA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89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14232">
              <a:defRPr/>
            </a:pPr>
            <a:r>
              <a:rPr lang="en-US" sz="2800" dirty="0" smtClean="0">
                <a:solidFill>
                  <a:schemeClr val="bg1"/>
                </a:solidFill>
                <a:latin typeface="Helvetica" pitchFamily="34" charset="0"/>
              </a:rPr>
              <a:t>assume 1 delay slot for loads</a:t>
            </a:r>
          </a:p>
          <a:p>
            <a:pPr marL="0" lvl="1" defTabSz="914232">
              <a:defRPr/>
            </a:pPr>
            <a:r>
              <a:rPr lang="en-US" sz="2800" dirty="0" smtClean="0">
                <a:solidFill>
                  <a:schemeClr val="bg1"/>
                </a:solidFill>
                <a:latin typeface="Helvetica" pitchFamily="34" charset="0"/>
              </a:rPr>
              <a:t>can move </a:t>
            </a:r>
            <a:r>
              <a:rPr lang="en-US" sz="2800" dirty="0" err="1" smtClean="0">
                <a:solidFill>
                  <a:schemeClr val="bg1"/>
                </a:solidFill>
                <a:latin typeface="Helvetica" pitchFamily="34" charset="0"/>
              </a:rPr>
              <a:t>addi</a:t>
            </a:r>
            <a:r>
              <a:rPr lang="en-US" sz="2800" dirty="0" smtClean="0">
                <a:solidFill>
                  <a:schemeClr val="bg1"/>
                </a:solidFill>
                <a:latin typeface="Helvetica" pitchFamily="34" charset="0"/>
              </a:rPr>
              <a:t> earlier</a:t>
            </a:r>
          </a:p>
          <a:p>
            <a:pPr marL="0" lvl="1" defTabSz="914232">
              <a:defRPr/>
            </a:pPr>
            <a:r>
              <a:rPr lang="en-US" sz="2800" dirty="0" smtClean="0">
                <a:solidFill>
                  <a:schemeClr val="bg1"/>
                </a:solidFill>
                <a:latin typeface="Helvetica" pitchFamily="34" charset="0"/>
              </a:rPr>
              <a:t>CPI = 6 cycles / 8 instructions = 0.75</a:t>
            </a:r>
          </a:p>
          <a:p>
            <a:pPr marL="0" lvl="1" defTabSz="914232">
              <a:defRPr/>
            </a:pPr>
            <a:r>
              <a:rPr lang="en-US" sz="2800" dirty="0" smtClean="0">
                <a:solidFill>
                  <a:schemeClr val="bg1"/>
                </a:solidFill>
                <a:latin typeface="Helvetica" pitchFamily="34" charset="0"/>
              </a:rPr>
              <a:t>CPI = 5 cycles / 8 instructions = 0.625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45AE-6F85-4D7B-9BCE-5BDF1FD9DBA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63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14232">
              <a:defRPr/>
            </a:pPr>
            <a:r>
              <a:rPr lang="en-US" sz="2800" dirty="0" smtClean="0">
                <a:solidFill>
                  <a:schemeClr val="bg1"/>
                </a:solidFill>
                <a:latin typeface="Helvetica" pitchFamily="34" charset="0"/>
              </a:rPr>
              <a:t>assume 1 delay slot for loads</a:t>
            </a:r>
          </a:p>
          <a:p>
            <a:pPr marL="0" lvl="1" defTabSz="914232">
              <a:defRPr/>
            </a:pPr>
            <a:r>
              <a:rPr lang="en-US" sz="2800" dirty="0" smtClean="0">
                <a:solidFill>
                  <a:schemeClr val="bg1"/>
                </a:solidFill>
                <a:latin typeface="Helvetica" pitchFamily="34" charset="0"/>
              </a:rPr>
              <a:t>can move </a:t>
            </a:r>
            <a:r>
              <a:rPr lang="en-US" sz="2800" dirty="0" err="1" smtClean="0">
                <a:solidFill>
                  <a:schemeClr val="bg1"/>
                </a:solidFill>
                <a:latin typeface="Helvetica" pitchFamily="34" charset="0"/>
              </a:rPr>
              <a:t>addi</a:t>
            </a:r>
            <a:r>
              <a:rPr lang="en-US" sz="2800" dirty="0" smtClean="0">
                <a:solidFill>
                  <a:schemeClr val="bg1"/>
                </a:solidFill>
                <a:latin typeface="Helvetica" pitchFamily="34" charset="0"/>
              </a:rPr>
              <a:t> earlier</a:t>
            </a:r>
          </a:p>
          <a:p>
            <a:pPr marL="0" lvl="1" defTabSz="914232">
              <a:defRPr/>
            </a:pPr>
            <a:r>
              <a:rPr lang="en-US" sz="2800" dirty="0" smtClean="0">
                <a:solidFill>
                  <a:schemeClr val="bg1"/>
                </a:solidFill>
                <a:latin typeface="Helvetica" pitchFamily="34" charset="0"/>
              </a:rPr>
              <a:t>CPI = 6 cycles / 8 instructions = 0.75</a:t>
            </a:r>
          </a:p>
          <a:p>
            <a:pPr marL="0" lvl="1" defTabSz="914232">
              <a:defRPr/>
            </a:pPr>
            <a:r>
              <a:rPr lang="en-US" sz="2800" dirty="0" smtClean="0">
                <a:solidFill>
                  <a:schemeClr val="bg1"/>
                </a:solidFill>
                <a:latin typeface="Helvetica" pitchFamily="34" charset="0"/>
              </a:rPr>
              <a:t>CPI = 5 cycles / 8 instructions = 0.625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45AE-6F85-4D7B-9BCE-5BDF1FD9DBA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91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Rename registers, move load</a:t>
            </a:r>
            <a:r>
              <a:rPr lang="en-US" baseline="0" dirty="0" smtClean="0"/>
              <a:t> B up, eliminate delay slot</a:t>
            </a:r>
          </a:p>
          <a:p>
            <a:r>
              <a:rPr lang="en-US" baseline="0" dirty="0" smtClean="0"/>
              <a:t>But! s1 and s2 might be equal =&gt; Aliasing!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45AE-6F85-4D7B-9BCE-5BDF1FD9DBA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29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082675"/>
          </a:xfrm>
        </p:spPr>
        <p:txBody>
          <a:bodyPr anchor="ctr">
            <a:noAutofit/>
          </a:bodyPr>
          <a:lstStyle>
            <a:lvl1pPr algn="ctr">
              <a:defRPr sz="4800" b="0" i="0">
                <a:solidFill>
                  <a:srgbClr val="262626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graphic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1155700"/>
          </a:xfrm>
          <a:prstGeom prst="rect">
            <a:avLst/>
          </a:prstGeom>
        </p:spPr>
      </p:pic>
      <p:pic>
        <p:nvPicPr>
          <p:cNvPr id="8" name="Picture 7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69" y="5022672"/>
            <a:ext cx="3653862" cy="104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1984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84200" indent="-355600">
              <a:tabLst/>
              <a:defRPr lang="en-US" sz="2800" dirty="0" smtClean="0"/>
            </a:lvl2pPr>
            <a:lvl3pPr marL="755650" indent="-285750">
              <a:tabLst/>
              <a:defRPr sz="2400">
                <a:solidFill>
                  <a:srgbClr val="262626"/>
                </a:solidFill>
              </a:defRPr>
            </a:lvl3pPr>
            <a:lvl4pPr marL="927100" indent="-228600">
              <a:tabLst/>
              <a:defRPr sz="2000">
                <a:solidFill>
                  <a:srgbClr val="262626"/>
                </a:solidFill>
              </a:defRPr>
            </a:lvl4pPr>
            <a:lvl5pPr marL="1155700" indent="-228600">
              <a:tabLst/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1984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84200" indent="-355600">
              <a:tabLst/>
              <a:defRPr lang="en-US" sz="2800" dirty="0" smtClean="0"/>
            </a:lvl2pPr>
            <a:lvl3pPr marL="755650" indent="-285750">
              <a:tabLst/>
              <a:defRPr sz="2400">
                <a:solidFill>
                  <a:srgbClr val="262626"/>
                </a:solidFill>
              </a:defRPr>
            </a:lvl3pPr>
            <a:lvl4pPr marL="927100" indent="-228600">
              <a:tabLst/>
              <a:defRPr sz="2000">
                <a:solidFill>
                  <a:srgbClr val="262626"/>
                </a:solidFill>
              </a:defRPr>
            </a:lvl4pPr>
            <a:lvl5pPr marL="1155700" indent="-228600">
              <a:tabLst/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graphic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206" y="4"/>
            <a:ext cx="462799" cy="625335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88" y="6404515"/>
            <a:ext cx="1310066" cy="4534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2303"/>
            <a:ext cx="9144000" cy="1155700"/>
          </a:xfrm>
          <a:prstGeom prst="rect">
            <a:avLst/>
          </a:prstGeom>
        </p:spPr>
      </p:pic>
      <p:pic>
        <p:nvPicPr>
          <p:cNvPr id="6" name="Picture 5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376" y="2554093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201935" y="1179484"/>
            <a:ext cx="3985931" cy="3422669"/>
          </a:xfrm>
        </p:spPr>
        <p:txBody>
          <a:bodyPr anchor="ctr">
            <a:noAutofit/>
          </a:bodyPr>
          <a:lstStyle>
            <a:lvl1pPr algn="ctr">
              <a:defRPr sz="4800" cap="none">
                <a:solidFill>
                  <a:srgbClr val="262626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graphic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43250" cy="6858000"/>
          </a:xfrm>
          <a:prstGeom prst="rect">
            <a:avLst/>
          </a:prstGeom>
        </p:spPr>
      </p:pic>
      <p:pic>
        <p:nvPicPr>
          <p:cNvPr id="5" name="Picture 4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35" y="5160816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2048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27050" indent="-298450">
              <a:tabLst/>
              <a:defRPr lang="en-US" sz="2800" dirty="0" smtClean="0"/>
            </a:lvl2pPr>
            <a:lvl3pPr>
              <a:defRPr sz="2400">
                <a:solidFill>
                  <a:srgbClr val="262626"/>
                </a:solidFill>
              </a:defRPr>
            </a:lvl3pPr>
            <a:lvl4pPr>
              <a:defRPr sz="2000">
                <a:solidFill>
                  <a:srgbClr val="262626"/>
                </a:solidFill>
              </a:defRPr>
            </a:lvl4pPr>
            <a:lvl5pPr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graphic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6253357"/>
            <a:ext cx="7256583" cy="606991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661" y="6328937"/>
            <a:ext cx="1310066" cy="45348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0"/>
            <a:ext cx="3143250" cy="6858000"/>
          </a:xfrm>
          <a:prstGeom prst="rect">
            <a:avLst/>
          </a:prstGeom>
        </p:spPr>
      </p:pic>
      <p:pic>
        <p:nvPicPr>
          <p:cNvPr id="6" name="Picture 5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94" y="2855609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78821-17AC-405A-B8E4-C4DF8A6ABB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" y="103183"/>
            <a:ext cx="8961120" cy="88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686800" cy="574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86800" y="6253357"/>
            <a:ext cx="457200" cy="604647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600" b="0" i="0" cap="small"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1pPr>
          </a:lstStyle>
          <a:p>
            <a:pPr>
              <a:defRPr/>
            </a:pPr>
            <a:fld id="{867E2119-C512-435A-8A99-A0B6D78DBB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hdr="0" ftr="0" dt="0"/>
  <p:txStyles>
    <p:titleStyle>
      <a:lvl1pPr algn="l" defTabSz="609570" rtl="0" eaLnBrk="1" latinLnBrk="0" hangingPunct="1">
        <a:spcBef>
          <a:spcPct val="0"/>
        </a:spcBef>
        <a:buNone/>
        <a:defRPr sz="4400" b="0" i="0" kern="1200" cap="none">
          <a:solidFill>
            <a:srgbClr val="262626"/>
          </a:solidFill>
          <a:latin typeface="Source Sans Pro"/>
          <a:ea typeface="+mj-ea"/>
          <a:cs typeface="Source Sans Pro"/>
        </a:defRPr>
      </a:lvl1pPr>
    </p:titleStyle>
    <p:bodyStyle>
      <a:lvl1pPr marL="298450" indent="-298450" algn="l" defTabSz="609570" rtl="0" eaLnBrk="1" latinLnBrk="0" hangingPunct="1">
        <a:spcBef>
          <a:spcPts val="0"/>
        </a:spcBef>
        <a:spcAft>
          <a:spcPts val="0"/>
        </a:spcAft>
        <a:buFont typeface="Arial" charset="0"/>
        <a:buChar char="•"/>
        <a:tabLst/>
        <a:defRPr sz="3200" b="0" i="0" strike="noStrike" kern="1200" cap="none" normalizeH="0" baseline="0">
          <a:solidFill>
            <a:srgbClr val="262626"/>
          </a:solidFill>
          <a:latin typeface="Source Sans Pro"/>
          <a:ea typeface="+mn-ea"/>
          <a:cs typeface="Source Sans Pro"/>
        </a:defRPr>
      </a:lvl1pPr>
      <a:lvl2pPr marL="469900" indent="-241300" algn="l" defTabSz="609570" rtl="0" eaLnBrk="1" latinLnBrk="0" hangingPunct="1">
        <a:spcBef>
          <a:spcPts val="0"/>
        </a:spcBef>
        <a:buFont typeface="Arial"/>
        <a:buChar char="•"/>
        <a:tabLst/>
        <a:defRPr sz="2800" kern="1200">
          <a:solidFill>
            <a:srgbClr val="262626"/>
          </a:solidFill>
          <a:latin typeface="Source Sans Pro"/>
          <a:ea typeface="+mn-ea"/>
          <a:cs typeface="Source Sans Pro"/>
        </a:defRPr>
      </a:lvl2pPr>
      <a:lvl3pPr marL="641350" indent="-171450" algn="l" defTabSz="609570" rtl="0" eaLnBrk="1" latinLnBrk="0" hangingPunct="1">
        <a:spcBef>
          <a:spcPct val="20000"/>
        </a:spcBef>
        <a:buFont typeface="Lucida Grande"/>
        <a:buChar char="-"/>
        <a:tabLst/>
        <a:defRPr sz="2400" kern="1200">
          <a:solidFill>
            <a:srgbClr val="262626"/>
          </a:solidFill>
          <a:latin typeface="Source Sans Pro"/>
          <a:ea typeface="+mn-ea"/>
          <a:cs typeface="Source Sans Pro"/>
        </a:defRPr>
      </a:lvl3pPr>
      <a:lvl4pPr marL="1041400" indent="-228600" algn="l" defTabSz="609570" rtl="0" eaLnBrk="1" latinLnBrk="0" hangingPunct="1">
        <a:spcBef>
          <a:spcPct val="20000"/>
        </a:spcBef>
        <a:buFont typeface="Arial"/>
        <a:buChar char="•"/>
        <a:tabLst/>
        <a:defRPr sz="2000" kern="1200" baseline="0">
          <a:solidFill>
            <a:srgbClr val="262626"/>
          </a:solidFill>
          <a:latin typeface="Source Sans Pro"/>
          <a:ea typeface="+mn-ea"/>
          <a:cs typeface="Source Sans Pro"/>
        </a:defRPr>
      </a:lvl4pPr>
      <a:lvl5pPr marL="1439863" indent="-284163" algn="l" defTabSz="609570" rtl="0" eaLnBrk="1" latinLnBrk="0" hangingPunct="1">
        <a:spcBef>
          <a:spcPct val="20000"/>
        </a:spcBef>
        <a:buFont typeface="Arial"/>
        <a:buChar char="»"/>
        <a:tabLst/>
        <a:defRPr sz="1600" kern="1200">
          <a:solidFill>
            <a:srgbClr val="262626"/>
          </a:solidFill>
          <a:latin typeface="Source Sans Pro"/>
          <a:ea typeface="+mn-ea"/>
          <a:cs typeface="Source Sans Pro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5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7.xml"/><Relationship Id="rId1" Type="http://schemas.openxmlformats.org/officeDocument/2006/relationships/tags" Target="../tags/tag266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9.xml"/><Relationship Id="rId1" Type="http://schemas.openxmlformats.org/officeDocument/2006/relationships/tags" Target="../tags/tag268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1.xml"/><Relationship Id="rId1" Type="http://schemas.openxmlformats.org/officeDocument/2006/relationships/tags" Target="../tags/tag27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tags" Target="../tags/tag274.xml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4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4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2.xml"/><Relationship Id="rId1" Type="http://schemas.openxmlformats.org/officeDocument/2006/relationships/tags" Target="../tags/tag28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4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8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9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1.xml"/><Relationship Id="rId1" Type="http://schemas.openxmlformats.org/officeDocument/2006/relationships/tags" Target="../tags/tag290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18" Type="http://schemas.openxmlformats.org/officeDocument/2006/relationships/image" Target="../media/image19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6" Type="http://schemas.openxmlformats.org/officeDocument/2006/relationships/tags" Target="../tags/tag29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tags" Target="../tags/tag28.xml"/><Relationship Id="rId10" Type="http://schemas.openxmlformats.org/officeDocument/2006/relationships/tags" Target="../tags/tag23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tags" Target="../tags/tag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26" Type="http://schemas.openxmlformats.org/officeDocument/2006/relationships/tags" Target="../tags/tag55.xml"/><Relationship Id="rId3" Type="http://schemas.openxmlformats.org/officeDocument/2006/relationships/tags" Target="../tags/tag32.xml"/><Relationship Id="rId21" Type="http://schemas.openxmlformats.org/officeDocument/2006/relationships/tags" Target="../tags/tag50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5" Type="http://schemas.openxmlformats.org/officeDocument/2006/relationships/tags" Target="../tags/tag54.xml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0" Type="http://schemas.openxmlformats.org/officeDocument/2006/relationships/tags" Target="../tags/tag49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tags" Target="../tags/tag53.xml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tags" Target="../tags/tag52.xml"/><Relationship Id="rId10" Type="http://schemas.openxmlformats.org/officeDocument/2006/relationships/tags" Target="../tags/tag39.xml"/><Relationship Id="rId19" Type="http://schemas.openxmlformats.org/officeDocument/2006/relationships/tags" Target="../tags/tag48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tags" Target="../tags/tag51.xml"/><Relationship Id="rId27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10" Type="http://schemas.openxmlformats.org/officeDocument/2006/relationships/tags" Target="../tags/tag71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tags" Target="../tags/tag95.xml"/><Relationship Id="rId2" Type="http://schemas.openxmlformats.org/officeDocument/2006/relationships/tags" Target="../tags/tag80.xml"/><Relationship Id="rId16" Type="http://schemas.openxmlformats.org/officeDocument/2006/relationships/tags" Target="../tags/tag94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5" Type="http://schemas.openxmlformats.org/officeDocument/2006/relationships/tags" Target="../tags/tag83.xml"/><Relationship Id="rId15" Type="http://schemas.openxmlformats.org/officeDocument/2006/relationships/tags" Target="../tags/tag93.xml"/><Relationship Id="rId10" Type="http://schemas.openxmlformats.org/officeDocument/2006/relationships/tags" Target="../tags/tag88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tags" Target="../tags/tag127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12" Type="http://schemas.openxmlformats.org/officeDocument/2006/relationships/tags" Target="../tags/tag126.xml"/><Relationship Id="rId17" Type="http://schemas.openxmlformats.org/officeDocument/2006/relationships/tags" Target="../tags/tag131.xml"/><Relationship Id="rId2" Type="http://schemas.openxmlformats.org/officeDocument/2006/relationships/tags" Target="../tags/tag116.xml"/><Relationship Id="rId16" Type="http://schemas.openxmlformats.org/officeDocument/2006/relationships/tags" Target="../tags/tag130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5" Type="http://schemas.openxmlformats.org/officeDocument/2006/relationships/tags" Target="../tags/tag119.xml"/><Relationship Id="rId15" Type="http://schemas.openxmlformats.org/officeDocument/2006/relationships/tags" Target="../tags/tag129.xml"/><Relationship Id="rId10" Type="http://schemas.openxmlformats.org/officeDocument/2006/relationships/tags" Target="../tags/tag124.xml"/><Relationship Id="rId19" Type="http://schemas.openxmlformats.org/officeDocument/2006/relationships/image" Target="../media/image11.png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tags" Target="../tags/tag128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tags" Target="../tags/tag144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17" Type="http://schemas.openxmlformats.org/officeDocument/2006/relationships/tags" Target="../tags/tag148.xml"/><Relationship Id="rId2" Type="http://schemas.openxmlformats.org/officeDocument/2006/relationships/tags" Target="../tags/tag133.xml"/><Relationship Id="rId16" Type="http://schemas.openxmlformats.org/officeDocument/2006/relationships/tags" Target="../tags/tag147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5" Type="http://schemas.openxmlformats.org/officeDocument/2006/relationships/tags" Target="../tags/tag136.xml"/><Relationship Id="rId15" Type="http://schemas.openxmlformats.org/officeDocument/2006/relationships/tags" Target="../tags/tag146.xml"/><Relationship Id="rId10" Type="http://schemas.openxmlformats.org/officeDocument/2006/relationships/tags" Target="../tags/tag141.xml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tags" Target="../tags/tag145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tags" Target="../tags/tag165.xml"/><Relationship Id="rId2" Type="http://schemas.openxmlformats.org/officeDocument/2006/relationships/tags" Target="../tags/tag150.xml"/><Relationship Id="rId16" Type="http://schemas.openxmlformats.org/officeDocument/2006/relationships/tags" Target="../tags/tag164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5" Type="http://schemas.openxmlformats.org/officeDocument/2006/relationships/tags" Target="../tags/tag153.xml"/><Relationship Id="rId15" Type="http://schemas.openxmlformats.org/officeDocument/2006/relationships/tags" Target="../tags/tag163.xml"/><Relationship Id="rId10" Type="http://schemas.openxmlformats.org/officeDocument/2006/relationships/tags" Target="../tags/tag158.xml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13" Type="http://schemas.openxmlformats.org/officeDocument/2006/relationships/tags" Target="../tags/tag178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68.xml"/><Relationship Id="rId7" Type="http://schemas.openxmlformats.org/officeDocument/2006/relationships/tags" Target="../tags/tag172.xml"/><Relationship Id="rId12" Type="http://schemas.openxmlformats.org/officeDocument/2006/relationships/tags" Target="../tags/tag177.xml"/><Relationship Id="rId17" Type="http://schemas.openxmlformats.org/officeDocument/2006/relationships/tags" Target="../tags/tag182.xml"/><Relationship Id="rId2" Type="http://schemas.openxmlformats.org/officeDocument/2006/relationships/tags" Target="../tags/tag167.xml"/><Relationship Id="rId16" Type="http://schemas.openxmlformats.org/officeDocument/2006/relationships/tags" Target="../tags/tag181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tags" Target="../tags/tag176.xml"/><Relationship Id="rId5" Type="http://schemas.openxmlformats.org/officeDocument/2006/relationships/tags" Target="../tags/tag170.xml"/><Relationship Id="rId15" Type="http://schemas.openxmlformats.org/officeDocument/2006/relationships/tags" Target="../tags/tag180.xml"/><Relationship Id="rId10" Type="http://schemas.openxmlformats.org/officeDocument/2006/relationships/tags" Target="../tags/tag175.xml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tags" Target="../tags/tag17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13" Type="http://schemas.openxmlformats.org/officeDocument/2006/relationships/tags" Target="../tags/tag195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85.xml"/><Relationship Id="rId7" Type="http://schemas.openxmlformats.org/officeDocument/2006/relationships/tags" Target="../tags/tag189.xml"/><Relationship Id="rId12" Type="http://schemas.openxmlformats.org/officeDocument/2006/relationships/tags" Target="../tags/tag194.xml"/><Relationship Id="rId17" Type="http://schemas.openxmlformats.org/officeDocument/2006/relationships/tags" Target="../tags/tag199.xml"/><Relationship Id="rId2" Type="http://schemas.openxmlformats.org/officeDocument/2006/relationships/tags" Target="../tags/tag184.xml"/><Relationship Id="rId16" Type="http://schemas.openxmlformats.org/officeDocument/2006/relationships/tags" Target="../tags/tag198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5" Type="http://schemas.openxmlformats.org/officeDocument/2006/relationships/tags" Target="../tags/tag187.xml"/><Relationship Id="rId15" Type="http://schemas.openxmlformats.org/officeDocument/2006/relationships/tags" Target="../tags/tag197.xml"/><Relationship Id="rId10" Type="http://schemas.openxmlformats.org/officeDocument/2006/relationships/tags" Target="../tags/tag192.xml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tags" Target="../tags/tag196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tags" Target="../tags/tag212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02.xml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tags" Target="../tags/tag216.xml"/><Relationship Id="rId2" Type="http://schemas.openxmlformats.org/officeDocument/2006/relationships/tags" Target="../tags/tag201.xml"/><Relationship Id="rId16" Type="http://schemas.openxmlformats.org/officeDocument/2006/relationships/tags" Target="../tags/tag215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5" Type="http://schemas.openxmlformats.org/officeDocument/2006/relationships/tags" Target="../tags/tag204.xml"/><Relationship Id="rId15" Type="http://schemas.openxmlformats.org/officeDocument/2006/relationships/tags" Target="../tags/tag214.xml"/><Relationship Id="rId10" Type="http://schemas.openxmlformats.org/officeDocument/2006/relationships/tags" Target="../tags/tag209.xml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tags" Target="../tags/tag2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13" Type="http://schemas.openxmlformats.org/officeDocument/2006/relationships/tags" Target="../tags/tag229.xml"/><Relationship Id="rId18" Type="http://schemas.openxmlformats.org/officeDocument/2006/relationships/tags" Target="../tags/tag234.xml"/><Relationship Id="rId26" Type="http://schemas.openxmlformats.org/officeDocument/2006/relationships/tags" Target="../tags/tag242.xml"/><Relationship Id="rId3" Type="http://schemas.openxmlformats.org/officeDocument/2006/relationships/tags" Target="../tags/tag219.xml"/><Relationship Id="rId21" Type="http://schemas.openxmlformats.org/officeDocument/2006/relationships/tags" Target="../tags/tag237.xml"/><Relationship Id="rId7" Type="http://schemas.openxmlformats.org/officeDocument/2006/relationships/tags" Target="../tags/tag223.xml"/><Relationship Id="rId12" Type="http://schemas.openxmlformats.org/officeDocument/2006/relationships/tags" Target="../tags/tag228.xml"/><Relationship Id="rId17" Type="http://schemas.openxmlformats.org/officeDocument/2006/relationships/tags" Target="../tags/tag233.xml"/><Relationship Id="rId25" Type="http://schemas.openxmlformats.org/officeDocument/2006/relationships/tags" Target="../tags/tag241.xml"/><Relationship Id="rId2" Type="http://schemas.openxmlformats.org/officeDocument/2006/relationships/tags" Target="../tags/tag218.xml"/><Relationship Id="rId16" Type="http://schemas.openxmlformats.org/officeDocument/2006/relationships/tags" Target="../tags/tag232.xml"/><Relationship Id="rId20" Type="http://schemas.openxmlformats.org/officeDocument/2006/relationships/tags" Target="../tags/tag236.xml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tags" Target="../tags/tag227.xml"/><Relationship Id="rId24" Type="http://schemas.openxmlformats.org/officeDocument/2006/relationships/tags" Target="../tags/tag240.xml"/><Relationship Id="rId5" Type="http://schemas.openxmlformats.org/officeDocument/2006/relationships/tags" Target="../tags/tag221.xml"/><Relationship Id="rId15" Type="http://schemas.openxmlformats.org/officeDocument/2006/relationships/tags" Target="../tags/tag231.xml"/><Relationship Id="rId23" Type="http://schemas.openxmlformats.org/officeDocument/2006/relationships/tags" Target="../tags/tag239.xml"/><Relationship Id="rId10" Type="http://schemas.openxmlformats.org/officeDocument/2006/relationships/tags" Target="../tags/tag226.xml"/><Relationship Id="rId19" Type="http://schemas.openxmlformats.org/officeDocument/2006/relationships/tags" Target="../tags/tag235.xml"/><Relationship Id="rId4" Type="http://schemas.openxmlformats.org/officeDocument/2006/relationships/tags" Target="../tags/tag220.xml"/><Relationship Id="rId9" Type="http://schemas.openxmlformats.org/officeDocument/2006/relationships/tags" Target="../tags/tag225.xml"/><Relationship Id="rId14" Type="http://schemas.openxmlformats.org/officeDocument/2006/relationships/tags" Target="../tags/tag230.xml"/><Relationship Id="rId22" Type="http://schemas.openxmlformats.org/officeDocument/2006/relationships/tags" Target="../tags/tag238.xml"/><Relationship Id="rId27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tags" Target="../tags/tag255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45.xml"/><Relationship Id="rId7" Type="http://schemas.openxmlformats.org/officeDocument/2006/relationships/tags" Target="../tags/tag249.xml"/><Relationship Id="rId12" Type="http://schemas.openxmlformats.org/officeDocument/2006/relationships/tags" Target="../tags/tag254.xml"/><Relationship Id="rId17" Type="http://schemas.openxmlformats.org/officeDocument/2006/relationships/tags" Target="../tags/tag259.xml"/><Relationship Id="rId2" Type="http://schemas.openxmlformats.org/officeDocument/2006/relationships/tags" Target="../tags/tag244.xml"/><Relationship Id="rId16" Type="http://schemas.openxmlformats.org/officeDocument/2006/relationships/tags" Target="../tags/tag258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tags" Target="../tags/tag253.xml"/><Relationship Id="rId5" Type="http://schemas.openxmlformats.org/officeDocument/2006/relationships/tags" Target="../tags/tag247.xml"/><Relationship Id="rId15" Type="http://schemas.openxmlformats.org/officeDocument/2006/relationships/tags" Target="../tags/tag257.xml"/><Relationship Id="rId10" Type="http://schemas.openxmlformats.org/officeDocument/2006/relationships/tags" Target="../tags/tag252.xml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tags" Target="../tags/tag2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1.xml"/><Relationship Id="rId1" Type="http://schemas.openxmlformats.org/officeDocument/2006/relationships/tags" Target="../tags/tag260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3.xml"/><Relationship Id="rId1" Type="http://schemas.openxmlformats.org/officeDocument/2006/relationships/tags" Target="../tags/tag2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082675"/>
          </a:xfrm>
        </p:spPr>
        <p:txBody>
          <a:bodyPr/>
          <a:lstStyle/>
          <a:p>
            <a:r>
              <a:rPr lang="en-US" sz="4400" dirty="0"/>
              <a:t>Parallelism, Multicore, and Synchronization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00100" y="2882660"/>
            <a:ext cx="7543800" cy="2057400"/>
          </a:xfrm>
          <a:prstGeom prst="rect">
            <a:avLst/>
          </a:prstGeom>
        </p:spPr>
        <p:txBody>
          <a:bodyPr/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469900" indent="-2413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sz="28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641350" indent="-1714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10414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439863" indent="-284163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None/>
            </a:pPr>
            <a:r>
              <a:rPr lang="en-US" sz="2800" b="1" dirty="0" smtClean="0"/>
              <a:t>Hakim Weatherspoon</a:t>
            </a:r>
          </a:p>
          <a:p>
            <a:pPr marL="0" indent="0" algn="ctr" fontAlgn="auto">
              <a:buNone/>
            </a:pPr>
            <a:r>
              <a:rPr lang="en-US" sz="2800" b="1" dirty="0" smtClean="0"/>
              <a:t>CS 3410</a:t>
            </a:r>
          </a:p>
          <a:p>
            <a:pPr marL="0" indent="0" algn="ctr" fontAlgn="auto">
              <a:buNone/>
            </a:pPr>
            <a:r>
              <a:rPr lang="en-US" sz="2800" dirty="0" smtClean="0"/>
              <a:t>Computer Science</a:t>
            </a:r>
          </a:p>
          <a:p>
            <a:pPr marL="0" indent="0" algn="ctr" fontAlgn="auto">
              <a:buNone/>
            </a:pPr>
            <a:r>
              <a:rPr lang="en-US" sz="2800" dirty="0" smtClean="0"/>
              <a:t>Cornell University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6230459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00"/>
              </a:spcBef>
              <a:buClr>
                <a:srgbClr val="6F89F7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[Weatherspoon, </a:t>
            </a:r>
            <a:r>
              <a:rPr lang="en-US" dirty="0" err="1" smtClean="0">
                <a:solidFill>
                  <a:schemeClr val="accent1"/>
                </a:solidFill>
                <a:latin typeface="Source Sans Pro" panose="020B0503030403020204"/>
              </a:rPr>
              <a:t>Bala</a:t>
            </a: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, Bracy</a:t>
            </a:r>
            <a:r>
              <a:rPr lang="en-US" dirty="0">
                <a:solidFill>
                  <a:schemeClr val="accent1"/>
                </a:solidFill>
                <a:latin typeface="Source Sans Pro" panose="020B0503030403020204"/>
              </a:rPr>
              <a:t>, </a:t>
            </a: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McKee, and </a:t>
            </a:r>
            <a:r>
              <a:rPr lang="en-US" dirty="0" err="1" smtClean="0">
                <a:solidFill>
                  <a:schemeClr val="accent1"/>
                </a:solidFill>
                <a:latin typeface="Source Sans Pro" panose="020B0503030403020204"/>
              </a:rPr>
              <a:t>Sirer</a:t>
            </a: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, Roth, Martin]</a:t>
            </a:r>
            <a:endParaRPr lang="en-US" dirty="0">
              <a:solidFill>
                <a:schemeClr val="accent1"/>
              </a:solidFill>
              <a:latin typeface="Source Sans Pro" panose="020B0503030403020204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6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/>
              <a:t>Pitfall: Amdahl’s Law</a:t>
            </a:r>
            <a:endParaRPr lang="en-A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685800"/>
            <a:ext cx="8839200" cy="1423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dirty="0" smtClean="0"/>
              <a:t>Improving an aspect of a computer and expecting a proportional improvement in overall performance</a:t>
            </a:r>
            <a:endParaRPr lang="en-US" dirty="0">
              <a:sym typeface="Wingdings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7"/>
              <p:cNvSpPr>
                <a:spLocks noChangeArrowheads="1"/>
              </p:cNvSpPr>
              <p:nvPr/>
            </p:nvSpPr>
            <p:spPr bwMode="auto">
              <a:xfrm>
                <a:off x="228600" y="3733800"/>
                <a:ext cx="8915400" cy="3124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tx2"/>
                  </a:buClr>
                </a:pPr>
                <a:r>
                  <a:rPr lang="en-US" sz="3200" dirty="0" smtClean="0">
                    <a:solidFill>
                      <a:schemeClr val="tx2"/>
                    </a:solidFill>
                    <a:latin typeface="Source Sans Pro"/>
                    <a:sym typeface="Wingdings" pitchFamily="2" charset="2"/>
                  </a:rPr>
                  <a:t>Example: multiply accounts for 80s out of 100s</a:t>
                </a:r>
                <a:endParaRPr lang="en-US" sz="2800" dirty="0" smtClean="0">
                  <a:solidFill>
                    <a:schemeClr val="tx2"/>
                  </a:solidFill>
                  <a:latin typeface="Source Sans Pro"/>
                </a:endParaRPr>
              </a:p>
              <a:p>
                <a:pPr marL="285750" indent="-285750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</a:pPr>
                <a:r>
                  <a:rPr lang="en-US" sz="2800" dirty="0" smtClean="0">
                    <a:solidFill>
                      <a:schemeClr val="tx2"/>
                    </a:solidFill>
                    <a:latin typeface="Source Sans Pro"/>
                  </a:rPr>
                  <a:t>Multiply can be parallelized</a:t>
                </a:r>
              </a:p>
              <a:p>
                <a:pPr marL="285750" indent="-285750">
                  <a:spcBef>
                    <a:spcPct val="20000"/>
                  </a:spcBef>
                  <a:buClr>
                    <a:schemeClr val="accent6"/>
                  </a:buClr>
                  <a:buFont typeface="Arial" pitchFamily="34" charset="0"/>
                  <a:buChar char="•"/>
                </a:pPr>
                <a:r>
                  <a:rPr lang="en-US" sz="2800" dirty="0" smtClean="0">
                    <a:solidFill>
                      <a:schemeClr val="accent6"/>
                    </a:solidFill>
                    <a:latin typeface="Source Sans Pro"/>
                  </a:rPr>
                  <a:t>How much improvement do we need in the multiply performance to get 5× overall improvement?</a:t>
                </a:r>
              </a:p>
              <a:p>
                <a:pPr>
                  <a:spcBef>
                    <a:spcPct val="20000"/>
                  </a:spcBef>
                  <a:buClr>
                    <a:schemeClr val="accent6"/>
                  </a:buClr>
                </a:pPr>
                <a:r>
                  <a:rPr lang="en-US" sz="2800" dirty="0" smtClean="0">
                    <a:solidFill>
                      <a:schemeClr val="accent6"/>
                    </a:solidFill>
                    <a:latin typeface="Helvetica" pitchFamily="34" charset="0"/>
                  </a:rPr>
                  <a:t>						20 </a:t>
                </a:r>
                <a:r>
                  <a:rPr lang="en-US" sz="2800" dirty="0">
                    <a:solidFill>
                      <a:schemeClr val="accent6"/>
                    </a:solidFill>
                    <a:latin typeface="Helvetica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80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accent6"/>
                    </a:solidFill>
                    <a:latin typeface="Helvetica" pitchFamily="34" charset="0"/>
                  </a:rPr>
                  <a:t> + 20</a:t>
                </a:r>
              </a:p>
              <a:p>
                <a:pPr marL="285750" indent="-285750">
                  <a:spcBef>
                    <a:spcPct val="20000"/>
                  </a:spcBef>
                  <a:buClr>
                    <a:schemeClr val="accent6"/>
                  </a:buClr>
                  <a:buFont typeface="Arial" pitchFamily="34" charset="0"/>
                  <a:buChar char="•"/>
                </a:pPr>
                <a:endParaRPr lang="en-US" sz="2800" dirty="0">
                  <a:solidFill>
                    <a:schemeClr val="accent6"/>
                  </a:solidFill>
                  <a:latin typeface="Source Sans Pro"/>
                </a:endParaRPr>
              </a:p>
            </p:txBody>
          </p:sp>
        </mc:Choice>
        <mc:Fallback xmlns="">
          <p:sp>
            <p:nvSpPr>
              <p:cNvPr id="7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733800"/>
                <a:ext cx="8915400" cy="3124200"/>
              </a:xfrm>
              <a:prstGeom prst="rect">
                <a:avLst/>
              </a:prstGeom>
              <a:blipFill>
                <a:blip r:embed="rId2"/>
                <a:stretch>
                  <a:fillRect l="-1778" t="-25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2895600"/>
                <a:ext cx="6507359" cy="86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  <a:latin typeface="Source Sans Pro"/>
                  </a:rPr>
                  <a:t>T</a:t>
                </a:r>
                <a:r>
                  <a:rPr lang="en-US" sz="3200" baseline="-25000" dirty="0" err="1" smtClean="0">
                    <a:solidFill>
                      <a:schemeClr val="tx2"/>
                    </a:solidFill>
                    <a:latin typeface="Source Sans Pro"/>
                  </a:rPr>
                  <a:t>improved</a:t>
                </a:r>
                <a:r>
                  <a:rPr lang="en-US" sz="3200" dirty="0" smtClean="0">
                    <a:solidFill>
                      <a:schemeClr val="tx2"/>
                    </a:solidFill>
                    <a:latin typeface="Source Sans Pro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3200" b="0" i="0" baseline="-250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affected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improvement</m:t>
                        </m:r>
                        <m:r>
                          <a:rPr lang="en-US" sz="32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factor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2"/>
                    </a:solidFill>
                    <a:latin typeface="Source Sans Pro"/>
                  </a:rPr>
                  <a:t>+ </a:t>
                </a:r>
                <a:r>
                  <a:rPr lang="en-US" sz="3200" dirty="0" err="1" smtClean="0">
                    <a:solidFill>
                      <a:schemeClr val="tx2"/>
                    </a:solidFill>
                    <a:latin typeface="Source Sans Pro"/>
                  </a:rPr>
                  <a:t>T</a:t>
                </a:r>
                <a:r>
                  <a:rPr lang="en-US" sz="3200" baseline="-25000" dirty="0" err="1" smtClean="0">
                    <a:solidFill>
                      <a:schemeClr val="tx2"/>
                    </a:solidFill>
                    <a:latin typeface="Source Sans Pro"/>
                  </a:rPr>
                  <a:t>unaffected</a:t>
                </a:r>
                <a:endParaRPr lang="en-US" sz="3200" baseline="-25000" dirty="0" smtClean="0">
                  <a:solidFill>
                    <a:schemeClr val="tx2"/>
                  </a:solidFill>
                  <a:latin typeface="Source Sans Pro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5600"/>
                <a:ext cx="6507359" cy="861646"/>
              </a:xfrm>
              <a:prstGeom prst="rect">
                <a:avLst/>
              </a:prstGeom>
              <a:blipFill>
                <a:blip r:embed="rId3"/>
                <a:stretch>
                  <a:fillRect l="-2437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724400" y="5943600"/>
            <a:ext cx="345598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Helvetica" pitchFamily="34" charset="0"/>
              <a:buChar char="–"/>
            </a:pPr>
            <a:r>
              <a:rPr lang="en-US" b="1" i="1" dirty="0">
                <a:solidFill>
                  <a:schemeClr val="accent1"/>
                </a:solidFill>
                <a:latin typeface="Source Sans Pro"/>
              </a:rPr>
              <a:t>Can’t be done!</a:t>
            </a:r>
            <a:endParaRPr lang="en-US" b="1" i="1" dirty="0">
              <a:solidFill>
                <a:schemeClr val="accent1"/>
              </a:solidFill>
              <a:latin typeface="Source Sans Pro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27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eliminate races: use </a:t>
            </a:r>
            <a:r>
              <a:rPr lang="en-US" i="1" dirty="0">
                <a:solidFill>
                  <a:schemeClr val="accent6"/>
                </a:solidFill>
              </a:rPr>
              <a:t>critical sections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that only one thread can be in</a:t>
            </a:r>
          </a:p>
          <a:p>
            <a:pPr lvl="1"/>
            <a:r>
              <a:rPr lang="en-US" dirty="0"/>
              <a:t>Contending threads must wait to enter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Sections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100</a:t>
            </a:fld>
            <a:endParaRPr lang="en-US" dirty="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2805113" y="2481263"/>
            <a:ext cx="342900" cy="646112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05000" y="3276600"/>
            <a:ext cx="330993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 dirty="0" err="1">
                <a:solidFill>
                  <a:schemeClr val="accent1"/>
                </a:solidFill>
                <a:latin typeface="Comic Sans MS" pitchFamily="-112" charset="0"/>
                <a:ea typeface="ＭＳ Ｐゴシック" pitchFamily="-112" charset="-128"/>
              </a:rPr>
              <a:t>CSEnter</a:t>
            </a:r>
            <a:r>
              <a:rPr lang="en-US" sz="2800" dirty="0">
                <a:solidFill>
                  <a:schemeClr val="accent1"/>
                </a:solidFill>
                <a:latin typeface="Comic Sans MS" pitchFamily="-112" charset="0"/>
                <a:ea typeface="ＭＳ Ｐゴシック" pitchFamily="-112" charset="-128"/>
              </a:rPr>
              <a:t>();</a:t>
            </a:r>
          </a:p>
          <a:p>
            <a:pPr lvl="1" eaLnBrk="1" hangingPunct="1"/>
            <a:r>
              <a:rPr lang="en-US" sz="2800" i="1" dirty="0">
                <a:solidFill>
                  <a:schemeClr val="accent6"/>
                </a:solidFill>
                <a:latin typeface="Comic Sans MS" pitchFamily="-112" charset="0"/>
                <a:ea typeface="ＭＳ Ｐゴシック" pitchFamily="-112" charset="-128"/>
              </a:rPr>
              <a:t>Critical section</a:t>
            </a:r>
          </a:p>
          <a:p>
            <a:pPr eaLnBrk="1" hangingPunct="1"/>
            <a:r>
              <a:rPr lang="en-US" sz="2800" dirty="0" err="1">
                <a:solidFill>
                  <a:schemeClr val="accent1"/>
                </a:solidFill>
                <a:latin typeface="Comic Sans MS" pitchFamily="-112" charset="0"/>
                <a:ea typeface="ＭＳ Ｐゴシック" pitchFamily="-112" charset="-128"/>
              </a:rPr>
              <a:t>CSExit</a:t>
            </a:r>
            <a:r>
              <a:rPr lang="en-US" sz="2800" dirty="0">
                <a:solidFill>
                  <a:schemeClr val="accent1"/>
                </a:solidFill>
                <a:latin typeface="Comic Sans MS" pitchFamily="-112" charset="0"/>
                <a:ea typeface="ＭＳ Ｐゴシック" pitchFamily="-112" charset="-128"/>
              </a:rPr>
              <a:t>();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76600" y="2422525"/>
            <a:ext cx="585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>
                <a:solidFill>
                  <a:schemeClr val="accent1"/>
                </a:solidFill>
                <a:latin typeface="Comic Sans MS" pitchFamily="-112" charset="0"/>
                <a:ea typeface="ＭＳ Ｐゴシック" pitchFamily="-112" charset="-128"/>
              </a:rPr>
              <a:t>T1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081713" y="2420938"/>
            <a:ext cx="342900" cy="647700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accent5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372225" y="2362200"/>
            <a:ext cx="642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>
                <a:solidFill>
                  <a:schemeClr val="accent5"/>
                </a:solidFill>
                <a:latin typeface="Comic Sans MS" pitchFamily="-112" charset="0"/>
                <a:ea typeface="ＭＳ Ｐゴシック" pitchFamily="-112" charset="-128"/>
              </a:rPr>
              <a:t>T2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028700" y="3263900"/>
            <a:ext cx="0" cy="31369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30324" y="2588747"/>
            <a:ext cx="9316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>
                <a:solidFill>
                  <a:schemeClr val="tx2"/>
                </a:solidFill>
                <a:latin typeface="Comic Sans MS" pitchFamily="-112" charset="0"/>
                <a:ea typeface="ＭＳ Ｐゴシック" pitchFamily="-112" charset="-128"/>
              </a:rPr>
              <a:t>time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681663" y="3239631"/>
            <a:ext cx="330993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 dirty="0" err="1">
                <a:solidFill>
                  <a:schemeClr val="accent5"/>
                </a:solidFill>
                <a:latin typeface="Comic Sans MS" pitchFamily="-112" charset="0"/>
                <a:ea typeface="ＭＳ Ｐゴシック" pitchFamily="-112" charset="-128"/>
              </a:rPr>
              <a:t>CSEnter</a:t>
            </a:r>
            <a:r>
              <a:rPr lang="en-US" sz="2800" dirty="0" smtClean="0">
                <a:solidFill>
                  <a:schemeClr val="accent5"/>
                </a:solidFill>
                <a:latin typeface="Comic Sans MS" pitchFamily="-112" charset="0"/>
                <a:ea typeface="ＭＳ Ｐゴシック" pitchFamily="-112" charset="-128"/>
              </a:rPr>
              <a:t>();</a:t>
            </a:r>
            <a:endParaRPr lang="en-US" sz="2800" dirty="0">
              <a:solidFill>
                <a:schemeClr val="accent5"/>
              </a:solidFill>
              <a:latin typeface="Comic Sans MS" pitchFamily="-112" charset="0"/>
              <a:ea typeface="ＭＳ Ｐゴシック" pitchFamily="-112" charset="-128"/>
            </a:endParaRPr>
          </a:p>
          <a:p>
            <a:pPr lvl="1" eaLnBrk="1" hangingPunct="1"/>
            <a:r>
              <a:rPr lang="en-US" sz="2800" i="1" dirty="0" smtClean="0">
                <a:solidFill>
                  <a:schemeClr val="accent5"/>
                </a:solidFill>
                <a:latin typeface="Comic Sans MS" pitchFamily="-112" charset="0"/>
                <a:ea typeface="ＭＳ Ｐゴシック" pitchFamily="-112" charset="-128"/>
              </a:rPr>
              <a:t># wait</a:t>
            </a:r>
          </a:p>
          <a:p>
            <a:pPr lvl="1" eaLnBrk="1" hangingPunct="1"/>
            <a:r>
              <a:rPr lang="en-US" sz="2800" i="1" dirty="0" smtClean="0">
                <a:solidFill>
                  <a:schemeClr val="accent5"/>
                </a:solidFill>
                <a:latin typeface="Comic Sans MS" pitchFamily="-112" charset="0"/>
                <a:ea typeface="ＭＳ Ｐゴシック" pitchFamily="-112" charset="-128"/>
              </a:rPr>
              <a:t># wait</a:t>
            </a:r>
            <a:endParaRPr lang="en-US" sz="2800" i="1" dirty="0">
              <a:solidFill>
                <a:schemeClr val="accent5"/>
              </a:solidFill>
              <a:latin typeface="Comic Sans MS" pitchFamily="-112" charset="0"/>
              <a:ea typeface="ＭＳ Ｐゴシック" pitchFamily="-112" charset="-128"/>
            </a:endParaRPr>
          </a:p>
          <a:p>
            <a:pPr lvl="1" eaLnBrk="1" hangingPunct="1"/>
            <a:r>
              <a:rPr lang="en-US" sz="2800" i="1" dirty="0" smtClean="0">
                <a:solidFill>
                  <a:schemeClr val="accent6"/>
                </a:solidFill>
                <a:latin typeface="Comic Sans MS" pitchFamily="-112" charset="0"/>
                <a:ea typeface="ＭＳ Ｐゴシック" pitchFamily="-112" charset="-128"/>
              </a:rPr>
              <a:t>Critical </a:t>
            </a:r>
            <a:r>
              <a:rPr lang="en-US" sz="2800" i="1" dirty="0">
                <a:solidFill>
                  <a:schemeClr val="accent6"/>
                </a:solidFill>
                <a:latin typeface="Comic Sans MS" pitchFamily="-112" charset="0"/>
                <a:ea typeface="ＭＳ Ｐゴシック" pitchFamily="-112" charset="-128"/>
              </a:rPr>
              <a:t>section</a:t>
            </a:r>
          </a:p>
          <a:p>
            <a:pPr eaLnBrk="1" hangingPunct="1"/>
            <a:r>
              <a:rPr lang="en-US" sz="2800" dirty="0" err="1">
                <a:solidFill>
                  <a:schemeClr val="accent5"/>
                </a:solidFill>
                <a:latin typeface="Comic Sans MS" pitchFamily="-112" charset="0"/>
                <a:ea typeface="ＭＳ Ｐゴシック" pitchFamily="-112" charset="-128"/>
              </a:rPr>
              <a:t>CSExit</a:t>
            </a:r>
            <a:r>
              <a:rPr lang="en-US" sz="2800" dirty="0">
                <a:solidFill>
                  <a:schemeClr val="accent5"/>
                </a:solidFill>
                <a:latin typeface="Comic Sans MS" pitchFamily="-112" charset="0"/>
                <a:ea typeface="ＭＳ Ｐゴシック" pitchFamily="-112" charset="-128"/>
              </a:rPr>
              <a:t>();</a:t>
            </a: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2819400" y="4843463"/>
            <a:ext cx="342900" cy="646112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290888" y="4784725"/>
            <a:ext cx="5857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>
                <a:solidFill>
                  <a:schemeClr val="accent1"/>
                </a:solidFill>
                <a:latin typeface="Comic Sans MS" pitchFamily="-112" charset="0"/>
                <a:ea typeface="ＭＳ Ｐゴシック" pitchFamily="-112" charset="-128"/>
              </a:rPr>
              <a:t>T1</a:t>
            </a: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6096000" y="5600700"/>
            <a:ext cx="342900" cy="647700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accent5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386513" y="5541962"/>
            <a:ext cx="642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>
                <a:solidFill>
                  <a:schemeClr val="accent5"/>
                </a:solidFill>
                <a:latin typeface="Comic Sans MS" pitchFamily="-112" charset="0"/>
                <a:ea typeface="ＭＳ Ｐゴシック" pitchFamily="-112" charset="-128"/>
              </a:rPr>
              <a:t>T2</a:t>
            </a:r>
          </a:p>
        </p:txBody>
      </p:sp>
    </p:spTree>
    <p:extLst>
      <p:ext uri="{BB962C8B-B14F-4D97-AF65-F5344CB8AC3E}">
        <p14:creationId xmlns:p14="http://schemas.microsoft.com/office/powerpoint/2010/main" val="376113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 animBg="1"/>
      <p:bldP spid="11" grpId="0"/>
      <p:bldP spid="13" grpId="0" animBg="1"/>
      <p:bldP spid="14" grpId="0"/>
      <p:bldP spid="15" grpId="0" animBg="1"/>
      <p:bldP spid="16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dirty="0"/>
              <a:t>Implement </a:t>
            </a:r>
            <a:r>
              <a:rPr lang="en-US" sz="3000" dirty="0" err="1">
                <a:solidFill>
                  <a:schemeClr val="accent6"/>
                </a:solidFill>
              </a:rPr>
              <a:t>CSEnter</a:t>
            </a:r>
            <a:r>
              <a:rPr lang="en-US" sz="3000" dirty="0"/>
              <a:t> </a:t>
            </a:r>
            <a:r>
              <a:rPr lang="en-US" sz="3000" dirty="0" smtClean="0"/>
              <a:t>and </a:t>
            </a:r>
            <a:r>
              <a:rPr lang="en-US" sz="3000" dirty="0" err="1" smtClean="0">
                <a:solidFill>
                  <a:schemeClr val="accent6"/>
                </a:solidFill>
              </a:rPr>
              <a:t>CSExit</a:t>
            </a:r>
            <a:r>
              <a:rPr lang="en-US" sz="3000" dirty="0" smtClean="0">
                <a:solidFill>
                  <a:schemeClr val="tx2"/>
                </a:solidFill>
              </a:rPr>
              <a:t>; </a:t>
            </a:r>
            <a:r>
              <a:rPr lang="en-US" sz="3000" dirty="0" err="1">
                <a:solidFill>
                  <a:schemeClr val="tx2"/>
                </a:solidFill>
              </a:rPr>
              <a:t>ie</a:t>
            </a:r>
            <a:r>
              <a:rPr lang="en-US" sz="3000" dirty="0">
                <a:solidFill>
                  <a:schemeClr val="tx2"/>
                </a:solidFill>
              </a:rPr>
              <a:t>. </a:t>
            </a:r>
            <a:r>
              <a:rPr lang="en-US" sz="3000" dirty="0" smtClean="0">
                <a:solidFill>
                  <a:schemeClr val="tx2"/>
                </a:solidFill>
              </a:rPr>
              <a:t>a </a:t>
            </a:r>
            <a:r>
              <a:rPr lang="en-US" sz="3000" dirty="0">
                <a:solidFill>
                  <a:schemeClr val="accent6"/>
                </a:solidFill>
              </a:rPr>
              <a:t>critical section </a:t>
            </a:r>
          </a:p>
          <a:p>
            <a:pPr marL="0" indent="0">
              <a:buNone/>
            </a:pPr>
            <a:r>
              <a:rPr lang="en-US" sz="3000" dirty="0"/>
              <a:t>Only one thread can hold the lock at a time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accent6"/>
                </a:solidFill>
              </a:rPr>
              <a:t>	“I have the lock”</a:t>
            </a:r>
          </a:p>
          <a:p>
            <a:endParaRPr lang="en-US" sz="30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chemeClr val="accent6"/>
                </a:solidFill>
              </a:rPr>
              <a:t>Mutual Exclusion Lock (</a:t>
            </a:r>
            <a:r>
              <a:rPr lang="en-US" sz="3000" dirty="0" err="1">
                <a:solidFill>
                  <a:schemeClr val="accent6"/>
                </a:solidFill>
              </a:rPr>
              <a:t>mutex</a:t>
            </a:r>
            <a:r>
              <a:rPr lang="en-US" sz="3000" dirty="0">
                <a:solidFill>
                  <a:schemeClr val="accent6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3000" dirty="0"/>
              <a:t>lock(m): wait till it becomes free, then lock it</a:t>
            </a:r>
          </a:p>
          <a:p>
            <a:pPr marL="0" indent="0">
              <a:buNone/>
            </a:pPr>
            <a:r>
              <a:rPr lang="en-US" sz="3000" dirty="0"/>
              <a:t>unlock(m): unlock it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 </a:t>
            </a:r>
            <a:r>
              <a:rPr lang="en-US" dirty="0"/>
              <a:t>Exclusion Lock (</a:t>
            </a:r>
            <a:r>
              <a:rPr lang="en-US" dirty="0" err="1"/>
              <a:t>Mutex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101</a:t>
            </a:fld>
            <a:endParaRPr lang="en-US" dirty="0"/>
          </a:p>
        </p:txBody>
      </p:sp>
      <p:sp>
        <p:nvSpPr>
          <p:cNvPr id="5" name="Text Box 1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46981" y="4611235"/>
            <a:ext cx="6421438" cy="2246769"/>
          </a:xfrm>
          <a:prstGeom prst="rect">
            <a:avLst/>
          </a:prstGeom>
          <a:noFill/>
          <a:ln w="571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dirty="0" err="1" smtClean="0">
                <a:solidFill>
                  <a:schemeClr val="tx2"/>
                </a:solidFill>
                <a:latin typeface="Consolas" pitchFamily="49" charset="0"/>
                <a:ea typeface="ＭＳ Ｐゴシック" pitchFamily="-112" charset="-128"/>
              </a:rPr>
              <a:t>safe_increment</a:t>
            </a:r>
            <a:r>
              <a:rPr lang="en-US" sz="2800" dirty="0" smtClean="0">
                <a:solidFill>
                  <a:schemeClr val="tx2"/>
                </a:solidFill>
                <a:latin typeface="Consolas" pitchFamily="49" charset="0"/>
                <a:ea typeface="ＭＳ Ｐゴシック" pitchFamily="-112" charset="-128"/>
              </a:rPr>
              <a:t>() {</a:t>
            </a:r>
          </a:p>
          <a:p>
            <a:pPr eaLnBrk="1" hangingPunct="1"/>
            <a:r>
              <a:rPr lang="en-US" sz="2800" dirty="0" smtClean="0">
                <a:solidFill>
                  <a:schemeClr val="accent6"/>
                </a:solidFill>
                <a:latin typeface="Consolas" pitchFamily="49" charset="0"/>
                <a:ea typeface="ＭＳ Ｐゴシック" pitchFamily="-112" charset="-128"/>
              </a:rPr>
              <a:t>	</a:t>
            </a:r>
            <a:r>
              <a:rPr lang="en-US" sz="2800" dirty="0" err="1" smtClean="0">
                <a:solidFill>
                  <a:schemeClr val="accent6"/>
                </a:solidFill>
                <a:latin typeface="Consolas" pitchFamily="49" charset="0"/>
                <a:ea typeface="ＭＳ Ｐゴシック" pitchFamily="-112" charset="-128"/>
              </a:rPr>
              <a:t>pthread_mutex_lock</a:t>
            </a:r>
            <a:r>
              <a:rPr lang="en-US" sz="2800" dirty="0" smtClean="0">
                <a:solidFill>
                  <a:schemeClr val="accent6"/>
                </a:solidFill>
                <a:latin typeface="Consolas" pitchFamily="49" charset="0"/>
                <a:ea typeface="ＭＳ Ｐゴシック" pitchFamily="-112" charset="-128"/>
              </a:rPr>
              <a:t>(&amp;m);</a:t>
            </a:r>
          </a:p>
          <a:p>
            <a:pPr eaLnBrk="1" hangingPunct="1"/>
            <a:r>
              <a:rPr lang="en-US" sz="2800" dirty="0" smtClean="0">
                <a:solidFill>
                  <a:schemeClr val="tx2"/>
                </a:solidFill>
                <a:latin typeface="Consolas" pitchFamily="49" charset="0"/>
                <a:ea typeface="ＭＳ Ｐゴシック" pitchFamily="-112" charset="-128"/>
              </a:rPr>
              <a:t>	hits = hits + 1;</a:t>
            </a:r>
          </a:p>
          <a:p>
            <a:pPr eaLnBrk="1" hangingPunct="1"/>
            <a:r>
              <a:rPr lang="en-US" sz="2800" dirty="0" smtClean="0">
                <a:solidFill>
                  <a:schemeClr val="accent6"/>
                </a:solidFill>
                <a:latin typeface="Consolas" pitchFamily="49" charset="0"/>
                <a:ea typeface="ＭＳ Ｐゴシック" pitchFamily="-112" charset="-128"/>
              </a:rPr>
              <a:t>	</a:t>
            </a:r>
            <a:r>
              <a:rPr lang="en-US" sz="2800" dirty="0" err="1" smtClean="0">
                <a:solidFill>
                  <a:schemeClr val="accent6"/>
                </a:solidFill>
                <a:latin typeface="Consolas" pitchFamily="49" charset="0"/>
                <a:ea typeface="ＭＳ Ｐゴシック" pitchFamily="-112" charset="-128"/>
              </a:rPr>
              <a:t>pthread_mutex_unlock</a:t>
            </a:r>
            <a:r>
              <a:rPr lang="en-US" sz="2800" dirty="0" smtClean="0">
                <a:solidFill>
                  <a:schemeClr val="accent6"/>
                </a:solidFill>
                <a:latin typeface="Consolas" pitchFamily="49" charset="0"/>
                <a:ea typeface="ＭＳ Ｐゴシック" pitchFamily="-112" charset="-128"/>
              </a:rPr>
              <a:t>(&amp;m);</a:t>
            </a:r>
          </a:p>
          <a:p>
            <a:pPr eaLnBrk="1" hangingPunct="1"/>
            <a:r>
              <a:rPr lang="en-US" sz="2800" dirty="0" smtClean="0">
                <a:solidFill>
                  <a:schemeClr val="tx2"/>
                </a:solidFill>
                <a:latin typeface="Consolas" pitchFamily="49" charset="0"/>
                <a:ea typeface="ＭＳ Ｐゴシック" pitchFamily="-112" charset="-128"/>
              </a:rPr>
              <a:t>}</a:t>
            </a:r>
            <a:endParaRPr lang="en-US" sz="2800" dirty="0">
              <a:solidFill>
                <a:schemeClr val="tx2"/>
              </a:solidFill>
              <a:latin typeface="Consolas" pitchFamily="49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900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  <a:tabLst>
                <a:tab pos="1663700" algn="l"/>
              </a:tabLst>
            </a:pPr>
            <a:r>
              <a:rPr lang="en-US" sz="2800" dirty="0"/>
              <a:t>Only one thread can hold a given </a:t>
            </a:r>
            <a:r>
              <a:rPr lang="en-US" sz="2800" dirty="0" err="1"/>
              <a:t>mutex</a:t>
            </a:r>
            <a:r>
              <a:rPr lang="en-US" sz="2800" dirty="0"/>
              <a:t> at a time</a:t>
            </a:r>
          </a:p>
          <a:p>
            <a:pPr marL="0" indent="0">
              <a:lnSpc>
                <a:spcPct val="90000"/>
              </a:lnSpc>
              <a:buNone/>
              <a:tabLst>
                <a:tab pos="1663700" algn="l"/>
              </a:tabLst>
            </a:pPr>
            <a:r>
              <a:rPr lang="en-US" sz="2800" dirty="0"/>
              <a:t>Acquire (lock) </a:t>
            </a:r>
            <a:r>
              <a:rPr lang="en-US" sz="2800" dirty="0" err="1"/>
              <a:t>mutex</a:t>
            </a:r>
            <a:r>
              <a:rPr lang="en-US" sz="2800" dirty="0"/>
              <a:t> on entry to critical section</a:t>
            </a:r>
          </a:p>
          <a:p>
            <a:pPr lvl="1">
              <a:lnSpc>
                <a:spcPct val="90000"/>
              </a:lnSpc>
              <a:tabLst>
                <a:tab pos="1663700" algn="l"/>
              </a:tabLst>
            </a:pPr>
            <a:r>
              <a:rPr lang="en-US" dirty="0"/>
              <a:t>Or block if another thread already holds it</a:t>
            </a:r>
          </a:p>
          <a:p>
            <a:pPr marL="0" indent="0">
              <a:lnSpc>
                <a:spcPct val="90000"/>
              </a:lnSpc>
              <a:buNone/>
              <a:tabLst>
                <a:tab pos="1663700" algn="l"/>
              </a:tabLst>
            </a:pPr>
            <a:r>
              <a:rPr lang="en-US" sz="2800" dirty="0"/>
              <a:t>Release (unlock) </a:t>
            </a:r>
            <a:r>
              <a:rPr lang="en-US" sz="2800" dirty="0" err="1"/>
              <a:t>mutex</a:t>
            </a:r>
            <a:r>
              <a:rPr lang="en-US" sz="2800" dirty="0"/>
              <a:t> on exit</a:t>
            </a:r>
          </a:p>
          <a:p>
            <a:pPr lvl="1">
              <a:lnSpc>
                <a:spcPct val="90000"/>
              </a:lnSpc>
              <a:tabLst>
                <a:tab pos="1663700" algn="l"/>
              </a:tabLst>
            </a:pPr>
            <a:r>
              <a:rPr lang="en-US" dirty="0"/>
              <a:t>Allow </a:t>
            </a:r>
            <a:r>
              <a:rPr lang="en-US" b="1" dirty="0"/>
              <a:t>one</a:t>
            </a:r>
            <a:r>
              <a:rPr lang="en-US" dirty="0"/>
              <a:t> waiting thread (if any) to acquire &amp; proceed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Mutexes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102</a:t>
            </a:fld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4362271"/>
            <a:ext cx="47958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b="1" dirty="0" err="1">
                <a:solidFill>
                  <a:schemeClr val="accent1"/>
                </a:solidFill>
                <a:latin typeface="Courier New" pitchFamily="-112" charset="0"/>
                <a:ea typeface="ＭＳ Ｐゴシック" pitchFamily="-112" charset="-128"/>
              </a:rPr>
              <a:t>pthread_mutex_lock</a:t>
            </a:r>
            <a:r>
              <a:rPr lang="en-US" sz="2400" b="1" dirty="0" smtClean="0">
                <a:solidFill>
                  <a:schemeClr val="accent1"/>
                </a:solidFill>
                <a:latin typeface="Courier New" pitchFamily="-112" charset="0"/>
                <a:ea typeface="ＭＳ Ｐゴシック" pitchFamily="-112" charset="-128"/>
              </a:rPr>
              <a:t>(&amp;m</a:t>
            </a:r>
            <a:r>
              <a:rPr lang="en-US" sz="2400" b="1" dirty="0">
                <a:solidFill>
                  <a:schemeClr val="accent1"/>
                </a:solidFill>
                <a:latin typeface="Courier New" pitchFamily="-112" charset="0"/>
                <a:ea typeface="ＭＳ Ｐゴシック" pitchFamily="-112" charset="-128"/>
              </a:rPr>
              <a:t>);</a:t>
            </a:r>
          </a:p>
          <a:p>
            <a:pPr lvl="1" eaLnBrk="1" hangingPunct="1"/>
            <a:r>
              <a:rPr lang="en-US" sz="2400" b="1" dirty="0">
                <a:solidFill>
                  <a:schemeClr val="accent6"/>
                </a:solidFill>
                <a:latin typeface="Courier New" pitchFamily="-112" charset="0"/>
                <a:ea typeface="ＭＳ Ｐゴシック" pitchFamily="-112" charset="-128"/>
              </a:rPr>
              <a:t>hits = hits+1;</a:t>
            </a:r>
          </a:p>
          <a:p>
            <a:pPr eaLnBrk="1" hangingPunct="1"/>
            <a:r>
              <a:rPr lang="en-US" sz="2400" b="1" dirty="0" err="1">
                <a:solidFill>
                  <a:schemeClr val="accent1"/>
                </a:solidFill>
                <a:latin typeface="Courier New" pitchFamily="-112" charset="0"/>
                <a:ea typeface="ＭＳ Ｐゴシック" pitchFamily="-112" charset="-128"/>
              </a:rPr>
              <a:t>pthread_mutex_unlock</a:t>
            </a:r>
            <a:r>
              <a:rPr lang="en-US" sz="2400" b="1" dirty="0" smtClean="0">
                <a:solidFill>
                  <a:schemeClr val="accent1"/>
                </a:solidFill>
                <a:latin typeface="Courier New" pitchFamily="-112" charset="0"/>
                <a:ea typeface="ＭＳ Ｐゴシック" pitchFamily="-112" charset="-128"/>
              </a:rPr>
              <a:t>(&amp;m</a:t>
            </a:r>
            <a:r>
              <a:rPr lang="en-US" sz="2400" b="1" dirty="0">
                <a:solidFill>
                  <a:schemeClr val="accent1"/>
                </a:solidFill>
                <a:latin typeface="Courier New" pitchFamily="-112" charset="0"/>
                <a:ea typeface="ＭＳ Ｐゴシック" pitchFamily="-112" charset="-128"/>
              </a:rPr>
              <a:t>);</a:t>
            </a: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2133600" y="5754688"/>
            <a:ext cx="342900" cy="646112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F6FF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605088" y="5638800"/>
            <a:ext cx="5857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>
                <a:solidFill>
                  <a:schemeClr val="accent1"/>
                </a:solidFill>
                <a:latin typeface="Comic Sans MS" pitchFamily="-112" charset="0"/>
                <a:ea typeface="ＭＳ Ｐゴシック" pitchFamily="-112" charset="-128"/>
              </a:rPr>
              <a:t>T1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305550" y="6210300"/>
            <a:ext cx="342900" cy="647700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accent5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596063" y="5922962"/>
            <a:ext cx="642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>
                <a:solidFill>
                  <a:schemeClr val="accent5"/>
                </a:solidFill>
                <a:latin typeface="Comic Sans MS" pitchFamily="-112" charset="0"/>
                <a:ea typeface="ＭＳ Ｐゴシック" pitchFamily="-112" charset="-128"/>
              </a:rPr>
              <a:t>T2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572000" y="4004608"/>
            <a:ext cx="4800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b="1" dirty="0" err="1">
                <a:solidFill>
                  <a:schemeClr val="accent5"/>
                </a:solidFill>
                <a:latin typeface="Courier New" pitchFamily="-112" charset="0"/>
                <a:ea typeface="ＭＳ Ｐゴシック" pitchFamily="-112" charset="-128"/>
              </a:rPr>
              <a:t>pthread_mutex_lock</a:t>
            </a:r>
            <a:r>
              <a:rPr lang="en-US" sz="2400" b="1" dirty="0" smtClean="0">
                <a:solidFill>
                  <a:schemeClr val="accent5"/>
                </a:solidFill>
                <a:latin typeface="Courier New" pitchFamily="-112" charset="0"/>
                <a:ea typeface="ＭＳ Ｐゴシック" pitchFamily="-112" charset="-128"/>
              </a:rPr>
              <a:t>(&amp;m);</a:t>
            </a:r>
          </a:p>
          <a:p>
            <a:pPr eaLnBrk="1" hangingPunct="1"/>
            <a:r>
              <a:rPr lang="en-US" sz="2400" b="1" dirty="0" smtClean="0">
                <a:solidFill>
                  <a:schemeClr val="accent5"/>
                </a:solidFill>
                <a:latin typeface="Courier New" pitchFamily="-112" charset="0"/>
                <a:ea typeface="ＭＳ Ｐゴシック" pitchFamily="-112" charset="-128"/>
              </a:rPr>
              <a:t>  # wait</a:t>
            </a:r>
            <a:endParaRPr lang="en-US" sz="2400" b="1" dirty="0">
              <a:solidFill>
                <a:schemeClr val="accent5"/>
              </a:solidFill>
              <a:latin typeface="Courier New" pitchFamily="-112" charset="0"/>
              <a:ea typeface="ＭＳ Ｐゴシック" pitchFamily="-112" charset="-128"/>
            </a:endParaRPr>
          </a:p>
          <a:p>
            <a:pPr eaLnBrk="1" hangingPunct="1"/>
            <a:r>
              <a:rPr lang="en-US" sz="2400" b="1" dirty="0" smtClean="0">
                <a:solidFill>
                  <a:schemeClr val="accent5"/>
                </a:solidFill>
                <a:latin typeface="Courier New" pitchFamily="-112" charset="0"/>
                <a:ea typeface="ＭＳ Ｐゴシック" pitchFamily="-112" charset="-128"/>
              </a:rPr>
              <a:t>  # wait</a:t>
            </a:r>
            <a:endParaRPr lang="en-US" sz="2400" b="1" dirty="0">
              <a:solidFill>
                <a:schemeClr val="accent5"/>
              </a:solidFill>
              <a:latin typeface="Courier New" pitchFamily="-112" charset="0"/>
              <a:ea typeface="ＭＳ Ｐゴシック" pitchFamily="-112" charset="-128"/>
            </a:endParaRPr>
          </a:p>
          <a:p>
            <a:pPr lvl="1" eaLnBrk="1" hangingPunct="1"/>
            <a:r>
              <a:rPr lang="en-US" sz="2400" b="1" dirty="0">
                <a:solidFill>
                  <a:schemeClr val="accent6"/>
                </a:solidFill>
                <a:latin typeface="Courier New" pitchFamily="-112" charset="0"/>
                <a:ea typeface="ＭＳ Ｐゴシック" pitchFamily="-112" charset="-128"/>
              </a:rPr>
              <a:t>hits = hits+1;</a:t>
            </a:r>
          </a:p>
          <a:p>
            <a:pPr eaLnBrk="1" hangingPunct="1"/>
            <a:r>
              <a:rPr lang="en-US" sz="2400" b="1" dirty="0" err="1">
                <a:solidFill>
                  <a:schemeClr val="accent5"/>
                </a:solidFill>
                <a:latin typeface="Courier New" pitchFamily="-112" charset="0"/>
                <a:ea typeface="ＭＳ Ｐゴシック" pitchFamily="-112" charset="-128"/>
              </a:rPr>
              <a:t>pthread_mutex_unlock</a:t>
            </a:r>
            <a:r>
              <a:rPr lang="en-US" sz="2400" b="1" dirty="0" smtClean="0">
                <a:solidFill>
                  <a:schemeClr val="accent5"/>
                </a:solidFill>
                <a:latin typeface="Courier New" pitchFamily="-112" charset="0"/>
                <a:ea typeface="ＭＳ Ｐゴシック" pitchFamily="-112" charset="-128"/>
              </a:rPr>
              <a:t>(&amp;m</a:t>
            </a:r>
            <a:r>
              <a:rPr lang="en-US" sz="2400" b="1" dirty="0">
                <a:solidFill>
                  <a:schemeClr val="accent5"/>
                </a:solidFill>
                <a:latin typeface="Courier New" pitchFamily="-112" charset="0"/>
                <a:ea typeface="ＭＳ Ｐゴシック" pitchFamily="-112" charset="-128"/>
              </a:rPr>
              <a:t>);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133601" y="3733800"/>
            <a:ext cx="45926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b="1" dirty="0" err="1">
                <a:solidFill>
                  <a:schemeClr val="accent1"/>
                </a:solidFill>
                <a:latin typeface="Courier New" pitchFamily="-112" charset="0"/>
                <a:ea typeface="ＭＳ Ｐゴシック" pitchFamily="-112" charset="-128"/>
              </a:rPr>
              <a:t>pthread_mutex_init</a:t>
            </a:r>
            <a:r>
              <a:rPr lang="en-US" sz="2400" b="1" dirty="0" smtClean="0">
                <a:solidFill>
                  <a:schemeClr val="accent1"/>
                </a:solidFill>
                <a:latin typeface="Courier New" pitchFamily="-112" charset="0"/>
                <a:ea typeface="ＭＳ Ｐゴシック" pitchFamily="-112" charset="-128"/>
              </a:rPr>
              <a:t>(&amp;m</a:t>
            </a:r>
            <a:r>
              <a:rPr lang="en-US" sz="2400" b="1" dirty="0">
                <a:solidFill>
                  <a:schemeClr val="accent1"/>
                </a:solidFill>
                <a:latin typeface="Courier New" pitchFamily="-112" charset="0"/>
                <a:ea typeface="ＭＳ Ｐゴシック" pitchFamily="-112" charset="-128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09438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1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to implement </a:t>
            </a:r>
            <a:r>
              <a:rPr lang="en-US" dirty="0" err="1"/>
              <a:t>mutex</a:t>
            </a:r>
            <a:r>
              <a:rPr lang="en-US" dirty="0"/>
              <a:t> locks? </a:t>
            </a:r>
          </a:p>
          <a:p>
            <a:pPr marL="0" indent="0">
              <a:buNone/>
            </a:pPr>
            <a:r>
              <a:rPr lang="en-US" dirty="0"/>
              <a:t>What are the hardware primitives?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Then, use these </a:t>
            </a:r>
            <a:r>
              <a:rPr lang="en-US" dirty="0" err="1"/>
              <a:t>mutex</a:t>
            </a:r>
            <a:r>
              <a:rPr lang="en-US" dirty="0"/>
              <a:t> locks to implement critical sections, and use critical sections to write parallel safe programs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Goal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7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indent="0">
              <a:buNone/>
            </a:pPr>
            <a:r>
              <a:rPr lang="en-AU" dirty="0"/>
              <a:t>Atomic </a:t>
            </a:r>
            <a:r>
              <a:rPr lang="en-AU" dirty="0">
                <a:solidFill>
                  <a:schemeClr val="accent1"/>
                </a:solidFill>
              </a:rPr>
              <a:t>read &amp; write </a:t>
            </a:r>
            <a:r>
              <a:rPr lang="en-AU" dirty="0"/>
              <a:t>memory operation</a:t>
            </a:r>
          </a:p>
          <a:p>
            <a:pPr lvl="1"/>
            <a:r>
              <a:rPr lang="en-AU" dirty="0"/>
              <a:t>Between read &amp; write: </a:t>
            </a:r>
            <a:r>
              <a:rPr lang="en-AU" i="1" dirty="0"/>
              <a:t>no writes to that address</a:t>
            </a:r>
          </a:p>
          <a:p>
            <a:pPr marL="0" indent="0">
              <a:buNone/>
            </a:pPr>
            <a:r>
              <a:rPr lang="en-US" dirty="0"/>
              <a:t>Many atomic hardware primitives</a:t>
            </a:r>
          </a:p>
          <a:p>
            <a:pPr marL="457200" indent="-457200"/>
            <a:r>
              <a:rPr lang="en-US" dirty="0">
                <a:solidFill>
                  <a:schemeClr val="accent1"/>
                </a:solidFill>
              </a:rPr>
              <a:t>test and set </a:t>
            </a:r>
            <a:r>
              <a:rPr lang="en-US" dirty="0"/>
              <a:t>(x86)</a:t>
            </a:r>
          </a:p>
          <a:p>
            <a:pPr marL="457200" indent="-457200"/>
            <a:r>
              <a:rPr lang="en-US" dirty="0">
                <a:solidFill>
                  <a:schemeClr val="accent1"/>
                </a:solidFill>
              </a:rPr>
              <a:t>atomic increment </a:t>
            </a:r>
            <a:r>
              <a:rPr lang="en-US" dirty="0"/>
              <a:t>(x86)</a:t>
            </a:r>
          </a:p>
          <a:p>
            <a:pPr marL="457200" indent="-457200"/>
            <a:r>
              <a:rPr lang="en-US" dirty="0">
                <a:solidFill>
                  <a:schemeClr val="accent1"/>
                </a:solidFill>
              </a:rPr>
              <a:t>bus lock prefix </a:t>
            </a:r>
            <a:r>
              <a:rPr lang="en-US" dirty="0"/>
              <a:t>(x86)</a:t>
            </a:r>
          </a:p>
          <a:p>
            <a:pPr marL="457200" indent="-457200"/>
            <a:r>
              <a:rPr lang="en-US" dirty="0">
                <a:solidFill>
                  <a:schemeClr val="accent1"/>
                </a:solidFill>
              </a:rPr>
              <a:t>compare and exchange </a:t>
            </a:r>
            <a:r>
              <a:rPr lang="en-US" dirty="0"/>
              <a:t>(x86, ARM deprecated)</a:t>
            </a:r>
          </a:p>
          <a:p>
            <a:pPr marL="457200" indent="-457200"/>
            <a:r>
              <a:rPr lang="en-US" dirty="0">
                <a:solidFill>
                  <a:schemeClr val="accent1"/>
                </a:solidFill>
              </a:rPr>
              <a:t>linked load / store conditional  </a:t>
            </a:r>
            <a:r>
              <a:rPr lang="en-US" dirty="0"/>
              <a:t>(pair of </a:t>
            </a:r>
            <a:r>
              <a:rPr lang="en-US" dirty="0" err="1"/>
              <a:t>insns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 smtClean="0"/>
              <a:t>(RISC-V, </a:t>
            </a:r>
            <a:r>
              <a:rPr lang="en-US" dirty="0"/>
              <a:t>ARM, PowerPC, DEC Alpha, …)</a:t>
            </a:r>
          </a:p>
          <a:p>
            <a:pPr lvl="2"/>
            <a:endParaRPr lang="en-AU" sz="2800" dirty="0">
              <a:cs typeface="Arial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Hardware Support for Synchronization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0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AU" sz="2800" dirty="0"/>
              <a:t>Load </a:t>
            </a:r>
            <a:r>
              <a:rPr lang="en-AU" sz="2800" dirty="0" smtClean="0"/>
              <a:t>Reserved: </a:t>
            </a:r>
            <a:r>
              <a:rPr lang="en-AU" sz="2800" dirty="0"/>
              <a:t>		</a:t>
            </a:r>
            <a:r>
              <a:rPr lang="en-AU" sz="2800" dirty="0" smtClean="0">
                <a:solidFill>
                  <a:schemeClr val="accent1"/>
                </a:solidFill>
                <a:latin typeface="Lucida Console" pitchFamily="49" charset="0"/>
              </a:rPr>
              <a:t>LR.W </a:t>
            </a:r>
            <a:r>
              <a:rPr lang="en-US" sz="2800" dirty="0" err="1" smtClean="0">
                <a:solidFill>
                  <a:schemeClr val="accent1"/>
                </a:solidFill>
                <a:latin typeface="Lucida Console" pitchFamily="49" charset="0"/>
              </a:rPr>
              <a:t>rd</a:t>
            </a:r>
            <a:r>
              <a:rPr lang="en-US" sz="2800" dirty="0" smtClean="0">
                <a:solidFill>
                  <a:schemeClr val="accent1"/>
                </a:solidFill>
                <a:latin typeface="Lucida Console" pitchFamily="49" charset="0"/>
              </a:rPr>
              <a:t>, rs1</a:t>
            </a:r>
            <a:endParaRPr lang="en-US" sz="2800" dirty="0">
              <a:solidFill>
                <a:schemeClr val="accent1"/>
              </a:solidFill>
              <a:latin typeface="Lucida Console" pitchFamily="49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AU" sz="2600" i="1" dirty="0">
                <a:solidFill>
                  <a:schemeClr val="accent4"/>
                </a:solidFill>
              </a:rPr>
              <a:t>“I want the value at address X. Also, start monitoring any writes to this address.”</a:t>
            </a:r>
          </a:p>
          <a:p>
            <a:pPr marL="0" indent="0">
              <a:lnSpc>
                <a:spcPct val="90000"/>
              </a:lnSpc>
              <a:buNone/>
            </a:pPr>
            <a:endParaRPr lang="en-AU" sz="1200" dirty="0"/>
          </a:p>
          <a:p>
            <a:pPr marL="0" indent="0">
              <a:lnSpc>
                <a:spcPct val="90000"/>
              </a:lnSpc>
              <a:buNone/>
            </a:pPr>
            <a:r>
              <a:rPr lang="en-AU" sz="2800" dirty="0" smtClean="0"/>
              <a:t>Store Conditional:		</a:t>
            </a:r>
            <a:r>
              <a:rPr lang="en-AU" sz="2800" dirty="0" smtClean="0">
                <a:solidFill>
                  <a:schemeClr val="accent1"/>
                </a:solidFill>
                <a:latin typeface="Lucida Console" pitchFamily="49" charset="0"/>
              </a:rPr>
              <a:t>SC.W </a:t>
            </a:r>
            <a:r>
              <a:rPr lang="en-AU" sz="2800" dirty="0" err="1" smtClean="0">
                <a:solidFill>
                  <a:schemeClr val="accent1"/>
                </a:solidFill>
                <a:latin typeface="Lucida Console" pitchFamily="49" charset="0"/>
              </a:rPr>
              <a:t>rd</a:t>
            </a:r>
            <a:r>
              <a:rPr lang="en-AU" sz="2800" dirty="0" smtClean="0">
                <a:solidFill>
                  <a:schemeClr val="accent1"/>
                </a:solidFill>
                <a:latin typeface="Lucida Console" pitchFamily="49" charset="0"/>
              </a:rPr>
              <a:t>, rs1, </a:t>
            </a:r>
            <a:r>
              <a:rPr lang="en-US" sz="2800" dirty="0" smtClean="0">
                <a:solidFill>
                  <a:schemeClr val="accent1"/>
                </a:solidFill>
                <a:latin typeface="Lucida Console" pitchFamily="49" charset="0"/>
              </a:rPr>
              <a:t>rs2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accent1"/>
                </a:solidFill>
                <a:latin typeface="Lucida Console" pitchFamily="49" charset="0"/>
              </a:rPr>
              <a:t>	</a:t>
            </a:r>
            <a:r>
              <a:rPr lang="en-US" sz="2800" dirty="0" smtClean="0">
                <a:solidFill>
                  <a:schemeClr val="accent1"/>
                </a:solidFill>
                <a:latin typeface="Lucida Console" pitchFamily="49" charset="0"/>
              </a:rPr>
              <a:t>					</a:t>
            </a:r>
            <a:r>
              <a:rPr lang="en-AU" sz="2800" dirty="0" smtClean="0">
                <a:solidFill>
                  <a:schemeClr val="accent1"/>
                </a:solidFill>
                <a:latin typeface="Lucida Console" pitchFamily="49" charset="0"/>
              </a:rPr>
              <a:t>SC.W </a:t>
            </a:r>
            <a:r>
              <a:rPr lang="en-AU" sz="2800" dirty="0" err="1">
                <a:solidFill>
                  <a:schemeClr val="accent1"/>
                </a:solidFill>
                <a:latin typeface="Lucida Console" pitchFamily="49" charset="0"/>
              </a:rPr>
              <a:t>rd</a:t>
            </a:r>
            <a:r>
              <a:rPr lang="en-AU" sz="2800" dirty="0">
                <a:solidFill>
                  <a:schemeClr val="accent1"/>
                </a:solidFill>
                <a:latin typeface="Lucida Console" pitchFamily="49" charset="0"/>
              </a:rPr>
              <a:t>, </a:t>
            </a:r>
            <a:r>
              <a:rPr lang="en-AU" sz="2800" dirty="0" smtClean="0">
                <a:solidFill>
                  <a:schemeClr val="accent1"/>
                </a:solidFill>
                <a:latin typeface="Lucida Console" pitchFamily="49" charset="0"/>
              </a:rPr>
              <a:t>rs2, (</a:t>
            </a:r>
            <a:r>
              <a:rPr lang="en-US" sz="2800" dirty="0" smtClean="0">
                <a:solidFill>
                  <a:schemeClr val="accent1"/>
                </a:solidFill>
                <a:latin typeface="Lucida Console" pitchFamily="49" charset="0"/>
              </a:rPr>
              <a:t>rs1)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sz="2600" i="1" dirty="0" smtClean="0">
                <a:solidFill>
                  <a:schemeClr val="accent4"/>
                </a:solidFill>
              </a:rPr>
              <a:t>“</a:t>
            </a:r>
            <a:r>
              <a:rPr lang="en-AU" sz="2600" i="1" dirty="0">
                <a:solidFill>
                  <a:schemeClr val="accent4"/>
                </a:solidFill>
              </a:rPr>
              <a:t>If no one has changed the value at address X since the </a:t>
            </a:r>
            <a:r>
              <a:rPr lang="en-AU" sz="2600" i="1" dirty="0" smtClean="0">
                <a:solidFill>
                  <a:schemeClr val="accent4"/>
                </a:solidFill>
              </a:rPr>
              <a:t>LR.W, </a:t>
            </a:r>
            <a:r>
              <a:rPr lang="en-AU" sz="2600" i="1" dirty="0">
                <a:solidFill>
                  <a:schemeClr val="accent4"/>
                </a:solidFill>
              </a:rPr>
              <a:t>perform this store and tell me it worked.”</a:t>
            </a:r>
            <a:endParaRPr lang="en-US" sz="2600" dirty="0">
              <a:solidFill>
                <a:schemeClr val="accent4"/>
              </a:solidFill>
              <a:latin typeface="Lucida Console" pitchFamily="49" charset="0"/>
            </a:endParaRPr>
          </a:p>
          <a:p>
            <a:pPr lvl="1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sz="2400" dirty="0">
                <a:solidFill>
                  <a:schemeClr val="tx2"/>
                </a:solidFill>
              </a:rPr>
              <a:t>Data at location </a:t>
            </a:r>
            <a:r>
              <a:rPr lang="en-AU" sz="2400" dirty="0">
                <a:solidFill>
                  <a:schemeClr val="accent6"/>
                </a:solidFill>
              </a:rPr>
              <a:t>has not changed </a:t>
            </a:r>
            <a:r>
              <a:rPr lang="en-AU" sz="2400" dirty="0">
                <a:solidFill>
                  <a:schemeClr val="tx2"/>
                </a:solidFill>
              </a:rPr>
              <a:t>since the </a:t>
            </a:r>
            <a:r>
              <a:rPr lang="en-AU" sz="2400" dirty="0" smtClean="0">
                <a:solidFill>
                  <a:schemeClr val="tx2"/>
                </a:solidFill>
              </a:rPr>
              <a:t>LR?</a:t>
            </a:r>
            <a:endParaRPr lang="en-AU" sz="2400" dirty="0">
              <a:solidFill>
                <a:schemeClr val="tx2"/>
              </a:solidFill>
            </a:endParaRPr>
          </a:p>
          <a:p>
            <a:pPr lvl="2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dirty="0">
                <a:solidFill>
                  <a:schemeClr val="accent6"/>
                </a:solidFill>
              </a:rPr>
              <a:t>SUCCESS</a:t>
            </a:r>
            <a:r>
              <a:rPr lang="en-AU" dirty="0">
                <a:solidFill>
                  <a:schemeClr val="tx2"/>
                </a:solidFill>
              </a:rPr>
              <a:t>: </a:t>
            </a:r>
          </a:p>
          <a:p>
            <a:pPr lvl="3">
              <a:lnSpc>
                <a:spcPct val="90000"/>
              </a:lnSpc>
            </a:pPr>
            <a:r>
              <a:rPr lang="en-AU" sz="2400" dirty="0">
                <a:solidFill>
                  <a:schemeClr val="tx2"/>
                </a:solidFill>
              </a:rPr>
              <a:t>Performs the store </a:t>
            </a:r>
            <a:r>
              <a:rPr lang="en-AU" sz="2400" dirty="0" smtClean="0">
                <a:solidFill>
                  <a:schemeClr val="tx2"/>
                </a:solidFill>
              </a:rPr>
              <a:t>(</a:t>
            </a:r>
            <a:r>
              <a:rPr lang="en-US" sz="2400" dirty="0">
                <a:solidFill>
                  <a:schemeClr val="tx2"/>
                </a:solidFill>
              </a:rPr>
              <a:t>rs2 to the </a:t>
            </a:r>
            <a:r>
              <a:rPr lang="en-US" sz="2400" dirty="0" smtClean="0">
                <a:solidFill>
                  <a:schemeClr val="tx2"/>
                </a:solidFill>
              </a:rPr>
              <a:t>address, rs1 is the value</a:t>
            </a:r>
            <a:r>
              <a:rPr lang="en-AU" sz="2400" dirty="0" smtClean="0">
                <a:solidFill>
                  <a:schemeClr val="tx2"/>
                </a:solidFill>
              </a:rPr>
              <a:t>)</a:t>
            </a:r>
            <a:endParaRPr lang="en-AU" sz="2400" dirty="0">
              <a:solidFill>
                <a:schemeClr val="tx2"/>
              </a:solidFill>
            </a:endParaRPr>
          </a:p>
          <a:p>
            <a:pPr lvl="3">
              <a:lnSpc>
                <a:spcPct val="90000"/>
              </a:lnSpc>
            </a:pPr>
            <a:r>
              <a:rPr lang="en-AU" sz="2400" dirty="0">
                <a:solidFill>
                  <a:schemeClr val="tx2"/>
                </a:solidFill>
              </a:rPr>
              <a:t>Returns </a:t>
            </a:r>
            <a:r>
              <a:rPr lang="en-AU" sz="2400" dirty="0" smtClean="0">
                <a:solidFill>
                  <a:schemeClr val="tx2"/>
                </a:solidFill>
              </a:rPr>
              <a:t>0 </a:t>
            </a:r>
            <a:r>
              <a:rPr lang="en-AU" sz="2400" dirty="0">
                <a:solidFill>
                  <a:schemeClr val="tx2"/>
                </a:solidFill>
              </a:rPr>
              <a:t>in </a:t>
            </a:r>
            <a:r>
              <a:rPr lang="en-AU" sz="2400" dirty="0" err="1" smtClean="0">
                <a:solidFill>
                  <a:schemeClr val="tx2"/>
                </a:solidFill>
              </a:rPr>
              <a:t>rd</a:t>
            </a:r>
            <a:r>
              <a:rPr lang="en-AU" sz="2400" dirty="0" smtClean="0">
                <a:solidFill>
                  <a:schemeClr val="tx2"/>
                </a:solidFill>
              </a:rPr>
              <a:t> </a:t>
            </a:r>
            <a:endParaRPr lang="en-AU" sz="2400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sz="2400" dirty="0">
                <a:solidFill>
                  <a:schemeClr val="tx2"/>
                </a:solidFill>
              </a:rPr>
              <a:t>Data at location </a:t>
            </a:r>
            <a:r>
              <a:rPr lang="en-AU" sz="2400" dirty="0">
                <a:solidFill>
                  <a:schemeClr val="accent6"/>
                </a:solidFill>
              </a:rPr>
              <a:t>has changed</a:t>
            </a:r>
            <a:r>
              <a:rPr lang="en-AU" sz="2400" dirty="0">
                <a:solidFill>
                  <a:schemeClr val="tx2"/>
                </a:solidFill>
              </a:rPr>
              <a:t> since the </a:t>
            </a:r>
            <a:r>
              <a:rPr lang="en-AU" sz="2400" dirty="0" smtClean="0">
                <a:solidFill>
                  <a:schemeClr val="tx2"/>
                </a:solidFill>
              </a:rPr>
              <a:t>LR?</a:t>
            </a:r>
            <a:endParaRPr lang="en-AU" sz="2400" dirty="0">
              <a:solidFill>
                <a:schemeClr val="tx2"/>
              </a:solidFill>
            </a:endParaRPr>
          </a:p>
          <a:p>
            <a:pPr lvl="2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dirty="0">
                <a:solidFill>
                  <a:schemeClr val="accent6"/>
                </a:solidFill>
              </a:rPr>
              <a:t>FAILURE</a:t>
            </a:r>
            <a:r>
              <a:rPr lang="en-AU" dirty="0">
                <a:solidFill>
                  <a:schemeClr val="tx2"/>
                </a:solidFill>
              </a:rPr>
              <a:t>: </a:t>
            </a:r>
          </a:p>
          <a:p>
            <a:pPr lvl="3">
              <a:lnSpc>
                <a:spcPct val="90000"/>
              </a:lnSpc>
            </a:pPr>
            <a:r>
              <a:rPr lang="en-AU" sz="2400" dirty="0">
                <a:solidFill>
                  <a:schemeClr val="tx2"/>
                </a:solidFill>
              </a:rPr>
              <a:t>Does not perform the store</a:t>
            </a:r>
          </a:p>
          <a:p>
            <a:pPr lvl="3">
              <a:lnSpc>
                <a:spcPct val="90000"/>
              </a:lnSpc>
            </a:pPr>
            <a:r>
              <a:rPr lang="en-AU" sz="2400" dirty="0">
                <a:solidFill>
                  <a:schemeClr val="tx2"/>
                </a:solidFill>
              </a:rPr>
              <a:t>Returns </a:t>
            </a:r>
            <a:r>
              <a:rPr lang="en-AU" sz="2400" dirty="0" smtClean="0">
                <a:solidFill>
                  <a:schemeClr val="tx2"/>
                </a:solidFill>
              </a:rPr>
              <a:t>1 </a:t>
            </a:r>
            <a:r>
              <a:rPr lang="en-AU" sz="2400" dirty="0">
                <a:solidFill>
                  <a:schemeClr val="tx2"/>
                </a:solidFill>
              </a:rPr>
              <a:t>in </a:t>
            </a:r>
            <a:r>
              <a:rPr lang="en-AU" sz="2400" dirty="0" err="1" smtClean="0">
                <a:solidFill>
                  <a:schemeClr val="tx2"/>
                </a:solidFill>
              </a:rPr>
              <a:t>rd</a:t>
            </a:r>
            <a:endParaRPr lang="en-AU" sz="24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Synchronization in </a:t>
            </a:r>
            <a:r>
              <a:rPr lang="en-AU" dirty="0" smtClean="0"/>
              <a:t>RISC-V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5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AU" sz="2800" dirty="0"/>
              <a:t>Load Reserved: 		</a:t>
            </a:r>
            <a:r>
              <a:rPr lang="en-AU" sz="2800" dirty="0">
                <a:solidFill>
                  <a:schemeClr val="accent1"/>
                </a:solidFill>
                <a:latin typeface="Lucida Console" pitchFamily="49" charset="0"/>
              </a:rPr>
              <a:t>LR.W </a:t>
            </a:r>
            <a:r>
              <a:rPr lang="en-US" sz="2800" dirty="0" err="1">
                <a:solidFill>
                  <a:schemeClr val="accent1"/>
                </a:solidFill>
                <a:latin typeface="Lucida Console" pitchFamily="49" charset="0"/>
              </a:rPr>
              <a:t>rd</a:t>
            </a:r>
            <a:r>
              <a:rPr lang="en-US" sz="2800" dirty="0">
                <a:solidFill>
                  <a:schemeClr val="accent1"/>
                </a:solidFill>
                <a:latin typeface="Lucida Console" pitchFamily="49" charset="0"/>
              </a:rPr>
              <a:t>, </a:t>
            </a:r>
            <a:r>
              <a:rPr lang="en-US" sz="2800" dirty="0" smtClean="0">
                <a:solidFill>
                  <a:schemeClr val="accent1"/>
                </a:solidFill>
                <a:latin typeface="Lucida Console" pitchFamily="49" charset="0"/>
              </a:rPr>
              <a:t>rs1</a:t>
            </a:r>
            <a:endParaRPr lang="en-US" sz="2800" dirty="0">
              <a:solidFill>
                <a:schemeClr val="accent1"/>
              </a:solidFill>
              <a:latin typeface="Lucida Console" pitchFamily="49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AU" sz="2800" dirty="0"/>
              <a:t>Store Conditional:		</a:t>
            </a:r>
            <a:r>
              <a:rPr lang="en-AU" sz="2800" dirty="0">
                <a:solidFill>
                  <a:schemeClr val="accent1"/>
                </a:solidFill>
                <a:latin typeface="Lucida Console" pitchFamily="49" charset="0"/>
              </a:rPr>
              <a:t>SC.W </a:t>
            </a:r>
            <a:r>
              <a:rPr lang="en-AU" sz="2800" dirty="0" err="1">
                <a:solidFill>
                  <a:schemeClr val="accent1"/>
                </a:solidFill>
                <a:latin typeface="Lucida Console" pitchFamily="49" charset="0"/>
              </a:rPr>
              <a:t>rd</a:t>
            </a:r>
            <a:r>
              <a:rPr lang="en-AU" sz="2800" dirty="0">
                <a:solidFill>
                  <a:schemeClr val="accent1"/>
                </a:solidFill>
                <a:latin typeface="Lucida Console" pitchFamily="49" charset="0"/>
              </a:rPr>
              <a:t>, rs1, </a:t>
            </a:r>
            <a:r>
              <a:rPr lang="en-US" sz="2800" dirty="0" smtClean="0">
                <a:solidFill>
                  <a:schemeClr val="accent1"/>
                </a:solidFill>
                <a:latin typeface="Lucida Console" pitchFamily="49" charset="0"/>
              </a:rPr>
              <a:t>rs2</a:t>
            </a:r>
            <a:endParaRPr lang="en-US" sz="2800" dirty="0">
              <a:solidFill>
                <a:schemeClr val="accent1"/>
              </a:solidFill>
              <a:latin typeface="Lucida Console" pitchFamily="49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chemeClr val="accent1"/>
                </a:solidFill>
                <a:latin typeface="Lucida Console" pitchFamily="49" charset="0"/>
              </a:rPr>
              <a:t>						</a:t>
            </a:r>
            <a:r>
              <a:rPr lang="en-AU" sz="2800" dirty="0" smtClean="0">
                <a:solidFill>
                  <a:schemeClr val="accent1"/>
                </a:solidFill>
                <a:latin typeface="Lucida Console" pitchFamily="49" charset="0"/>
              </a:rPr>
              <a:t>SC.W </a:t>
            </a:r>
            <a:r>
              <a:rPr lang="en-AU" sz="2800" dirty="0" err="1">
                <a:solidFill>
                  <a:schemeClr val="accent1"/>
                </a:solidFill>
                <a:latin typeface="Lucida Console" pitchFamily="49" charset="0"/>
              </a:rPr>
              <a:t>rd</a:t>
            </a:r>
            <a:r>
              <a:rPr lang="en-AU" sz="2800" dirty="0">
                <a:solidFill>
                  <a:schemeClr val="accent1"/>
                </a:solidFill>
                <a:latin typeface="Lucida Console" pitchFamily="49" charset="0"/>
              </a:rPr>
              <a:t>, </a:t>
            </a:r>
            <a:r>
              <a:rPr lang="en-AU" sz="2800" dirty="0" smtClean="0">
                <a:solidFill>
                  <a:schemeClr val="accent1"/>
                </a:solidFill>
                <a:latin typeface="Lucida Console" pitchFamily="49" charset="0"/>
              </a:rPr>
              <a:t>rs2, (rs1)</a:t>
            </a:r>
            <a:endParaRPr lang="en-US" sz="2800" dirty="0">
              <a:solidFill>
                <a:schemeClr val="accent1"/>
              </a:solidFill>
              <a:latin typeface="Lucida Console" pitchFamily="49" charset="0"/>
            </a:endParaRPr>
          </a:p>
          <a:p>
            <a:pPr lvl="1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sz="2400" dirty="0" smtClean="0"/>
              <a:t>Succeeds </a:t>
            </a:r>
            <a:r>
              <a:rPr lang="en-AU" sz="2400" dirty="0"/>
              <a:t>if location not changed since the </a:t>
            </a:r>
            <a:r>
              <a:rPr lang="en-AU" sz="2400" dirty="0" smtClean="0">
                <a:latin typeface="Lucida Console" pitchFamily="49" charset="0"/>
              </a:rPr>
              <a:t>LR</a:t>
            </a:r>
            <a:endParaRPr lang="en-AU" sz="2400" dirty="0">
              <a:latin typeface="Lucida Console" pitchFamily="49" charset="0"/>
            </a:endParaRPr>
          </a:p>
          <a:p>
            <a:pPr lvl="2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sz="2000" dirty="0"/>
              <a:t>Returns </a:t>
            </a:r>
            <a:r>
              <a:rPr lang="en-AU" sz="2000" dirty="0" smtClean="0"/>
              <a:t>0 </a:t>
            </a:r>
            <a:r>
              <a:rPr lang="en-AU" sz="2000" dirty="0"/>
              <a:t>in </a:t>
            </a:r>
            <a:r>
              <a:rPr lang="en-AU" sz="2000" dirty="0" err="1" smtClean="0"/>
              <a:t>rd</a:t>
            </a:r>
            <a:endParaRPr lang="en-AU" sz="2000" dirty="0"/>
          </a:p>
          <a:p>
            <a:pPr lvl="1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sz="2400" dirty="0"/>
              <a:t>Fails if location is changed</a:t>
            </a:r>
          </a:p>
          <a:p>
            <a:pPr lvl="2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sz="2000" dirty="0"/>
              <a:t>Returns </a:t>
            </a:r>
            <a:r>
              <a:rPr lang="en-AU" sz="2000" dirty="0" smtClean="0"/>
              <a:t>1 </a:t>
            </a:r>
            <a:r>
              <a:rPr lang="en-AU" sz="2000" dirty="0"/>
              <a:t>in </a:t>
            </a:r>
            <a:r>
              <a:rPr lang="en-AU" sz="2000" dirty="0" err="1" smtClean="0"/>
              <a:t>rd</a:t>
            </a:r>
            <a:endParaRPr lang="en-AU" sz="2000" dirty="0" smtClean="0"/>
          </a:p>
          <a:p>
            <a:pPr marL="469900" lvl="2" indent="0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  <a:buNone/>
            </a:pPr>
            <a:endParaRPr lang="en-AU" sz="2000" dirty="0" smtClean="0"/>
          </a:p>
          <a:p>
            <a:pPr marL="469900" lvl="2" indent="0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  <a:buNone/>
            </a:pPr>
            <a:endParaRPr lang="en-AU" sz="2000" dirty="0"/>
          </a:p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Any time a processor intervenes and modifies the value in memory between the </a:t>
            </a:r>
            <a:r>
              <a:rPr lang="en-US" sz="2800" dirty="0" smtClean="0">
                <a:solidFill>
                  <a:schemeClr val="accent1"/>
                </a:solidFill>
              </a:rPr>
              <a:t>LR </a:t>
            </a:r>
            <a:r>
              <a:rPr lang="en-US" sz="2800" dirty="0">
                <a:solidFill>
                  <a:schemeClr val="accent1"/>
                </a:solidFill>
              </a:rPr>
              <a:t>and SC instruction, the SC returns </a:t>
            </a:r>
            <a:r>
              <a:rPr lang="en-US" sz="2800" dirty="0" smtClean="0">
                <a:solidFill>
                  <a:schemeClr val="accent1"/>
                </a:solidFill>
              </a:rPr>
              <a:t>1 </a:t>
            </a:r>
            <a:r>
              <a:rPr lang="en-US" sz="2800" dirty="0">
                <a:solidFill>
                  <a:schemeClr val="accent1"/>
                </a:solidFill>
              </a:rPr>
              <a:t>in </a:t>
            </a:r>
            <a:r>
              <a:rPr lang="en-US" sz="2800" dirty="0" err="1" smtClean="0">
                <a:solidFill>
                  <a:schemeClr val="accent1"/>
                </a:solidFill>
                <a:latin typeface="Consolas" panose="020B0609020204030204" pitchFamily="49" charset="0"/>
              </a:rPr>
              <a:t>rd</a:t>
            </a:r>
            <a:r>
              <a:rPr lang="en-US" sz="2800" dirty="0" smtClean="0">
                <a:solidFill>
                  <a:schemeClr val="accent1"/>
                </a:solidFill>
              </a:rPr>
              <a:t>, </a:t>
            </a:r>
            <a:r>
              <a:rPr lang="en-US" sz="2800" dirty="0">
                <a:solidFill>
                  <a:schemeClr val="accent1"/>
                </a:solidFill>
              </a:rPr>
              <a:t>causing the code to try again.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  i.e. use this value </a:t>
            </a:r>
            <a:r>
              <a:rPr lang="en-US" sz="2800" dirty="0" smtClean="0">
                <a:solidFill>
                  <a:schemeClr val="accent1"/>
                </a:solidFill>
              </a:rPr>
              <a:t>1 </a:t>
            </a:r>
            <a:r>
              <a:rPr lang="en-US" sz="2800" dirty="0">
                <a:solidFill>
                  <a:schemeClr val="accent1"/>
                </a:solidFill>
              </a:rPr>
              <a:t>in </a:t>
            </a:r>
            <a:r>
              <a:rPr lang="en-US" sz="2800" dirty="0" err="1" smtClean="0">
                <a:solidFill>
                  <a:schemeClr val="accent1"/>
                </a:solidFill>
                <a:latin typeface="Consolas" panose="020B0609020204030204" pitchFamily="49" charset="0"/>
              </a:rPr>
              <a:t>rd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chemeClr val="accent1"/>
                </a:solidFill>
              </a:rPr>
              <a:t>to try again.</a:t>
            </a:r>
          </a:p>
          <a:p>
            <a:pPr marL="469900" lvl="2" indent="0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  <a:buNone/>
            </a:pPr>
            <a:endParaRPr lang="en-AU" sz="2000" dirty="0"/>
          </a:p>
          <a:p>
            <a:pPr lvl="2">
              <a:lnSpc>
                <a:spcPct val="90000"/>
              </a:lnSpc>
            </a:pPr>
            <a:endParaRPr lang="en-AU" sz="2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Synchronization in RISC-V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21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AU" sz="2800" dirty="0"/>
              <a:t>Load Reserved: 		</a:t>
            </a:r>
            <a:r>
              <a:rPr lang="en-AU" sz="2800" dirty="0">
                <a:solidFill>
                  <a:schemeClr val="accent1"/>
                </a:solidFill>
                <a:latin typeface="Lucida Console" pitchFamily="49" charset="0"/>
              </a:rPr>
              <a:t>LR.W </a:t>
            </a:r>
            <a:r>
              <a:rPr lang="en-US" sz="2800" dirty="0" err="1">
                <a:solidFill>
                  <a:schemeClr val="accent1"/>
                </a:solidFill>
                <a:latin typeface="Lucida Console" pitchFamily="49" charset="0"/>
              </a:rPr>
              <a:t>rd</a:t>
            </a:r>
            <a:r>
              <a:rPr lang="en-US" sz="2800" dirty="0">
                <a:solidFill>
                  <a:schemeClr val="accent1"/>
                </a:solidFill>
                <a:latin typeface="Lucida Console" pitchFamily="49" charset="0"/>
              </a:rPr>
              <a:t>, </a:t>
            </a:r>
            <a:r>
              <a:rPr lang="en-US" sz="2800" dirty="0" smtClean="0">
                <a:solidFill>
                  <a:schemeClr val="accent1"/>
                </a:solidFill>
                <a:latin typeface="Lucida Console" pitchFamily="49" charset="0"/>
              </a:rPr>
              <a:t>rs1</a:t>
            </a:r>
            <a:endParaRPr lang="en-US" sz="2800" dirty="0">
              <a:solidFill>
                <a:schemeClr val="accent1"/>
              </a:solidFill>
              <a:latin typeface="Lucida Console" pitchFamily="49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AU" sz="2800" dirty="0"/>
              <a:t>Store Conditional:		</a:t>
            </a:r>
            <a:r>
              <a:rPr lang="en-AU" sz="2800" dirty="0">
                <a:solidFill>
                  <a:schemeClr val="accent1"/>
                </a:solidFill>
                <a:latin typeface="Lucida Console" pitchFamily="49" charset="0"/>
              </a:rPr>
              <a:t>SC.W </a:t>
            </a:r>
            <a:r>
              <a:rPr lang="en-AU" sz="2800" dirty="0" err="1">
                <a:solidFill>
                  <a:schemeClr val="accent1"/>
                </a:solidFill>
                <a:latin typeface="Lucida Console" pitchFamily="49" charset="0"/>
              </a:rPr>
              <a:t>rd</a:t>
            </a:r>
            <a:r>
              <a:rPr lang="en-AU" sz="2800" dirty="0">
                <a:solidFill>
                  <a:schemeClr val="accent1"/>
                </a:solidFill>
                <a:latin typeface="Lucida Console" pitchFamily="49" charset="0"/>
              </a:rPr>
              <a:t>, rs1, </a:t>
            </a:r>
            <a:r>
              <a:rPr lang="en-US" sz="2800" dirty="0" smtClean="0">
                <a:solidFill>
                  <a:schemeClr val="accent1"/>
                </a:solidFill>
                <a:latin typeface="Lucida Console" pitchFamily="49" charset="0"/>
              </a:rPr>
              <a:t>rs2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accent1"/>
                </a:solidFill>
                <a:latin typeface="Lucida Console" pitchFamily="49" charset="0"/>
              </a:rPr>
              <a:t>	</a:t>
            </a:r>
            <a:r>
              <a:rPr lang="en-US" sz="2800" dirty="0" smtClean="0">
                <a:solidFill>
                  <a:schemeClr val="accent1"/>
                </a:solidFill>
                <a:latin typeface="Lucida Console" pitchFamily="49" charset="0"/>
              </a:rPr>
              <a:t>					</a:t>
            </a:r>
            <a:r>
              <a:rPr lang="en-AU" sz="2800" dirty="0" smtClean="0">
                <a:solidFill>
                  <a:schemeClr val="accent1"/>
                </a:solidFill>
                <a:latin typeface="Lucida Console" pitchFamily="49" charset="0"/>
              </a:rPr>
              <a:t>SC.W </a:t>
            </a:r>
            <a:r>
              <a:rPr lang="en-AU" sz="2800" dirty="0" err="1">
                <a:solidFill>
                  <a:schemeClr val="accent1"/>
                </a:solidFill>
                <a:latin typeface="Lucida Console" pitchFamily="49" charset="0"/>
              </a:rPr>
              <a:t>rd</a:t>
            </a:r>
            <a:r>
              <a:rPr lang="en-AU" sz="2800" dirty="0">
                <a:solidFill>
                  <a:schemeClr val="accent1"/>
                </a:solidFill>
                <a:latin typeface="Lucida Console" pitchFamily="49" charset="0"/>
              </a:rPr>
              <a:t>, </a:t>
            </a:r>
            <a:r>
              <a:rPr lang="en-AU" sz="2800" dirty="0" smtClean="0">
                <a:solidFill>
                  <a:schemeClr val="accent1"/>
                </a:solidFill>
                <a:latin typeface="Lucida Console" pitchFamily="49" charset="0"/>
              </a:rPr>
              <a:t>rs2, </a:t>
            </a:r>
            <a:r>
              <a:rPr lang="en-AU" sz="2800" dirty="0">
                <a:solidFill>
                  <a:schemeClr val="accent1"/>
                </a:solidFill>
                <a:latin typeface="Lucida Console" pitchFamily="49" charset="0"/>
              </a:rPr>
              <a:t>(</a:t>
            </a:r>
            <a:r>
              <a:rPr lang="en-US" sz="2800" dirty="0" smtClean="0">
                <a:solidFill>
                  <a:schemeClr val="accent1"/>
                </a:solidFill>
                <a:latin typeface="Lucida Console" pitchFamily="49" charset="0"/>
              </a:rPr>
              <a:t>rs1)</a:t>
            </a:r>
            <a:endParaRPr lang="en-US" sz="2800" dirty="0">
              <a:solidFill>
                <a:schemeClr val="accent1"/>
              </a:solidFill>
              <a:latin typeface="Lucida Console" pitchFamily="49" charset="0"/>
            </a:endParaRPr>
          </a:p>
          <a:p>
            <a:pPr lvl="1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sz="2400" dirty="0" smtClean="0"/>
              <a:t>Succeeds </a:t>
            </a:r>
            <a:r>
              <a:rPr lang="en-AU" sz="2400" dirty="0"/>
              <a:t>if location not changed since the </a:t>
            </a:r>
            <a:r>
              <a:rPr lang="en-AU" sz="2400" dirty="0" smtClean="0">
                <a:latin typeface="Lucida Console" pitchFamily="49" charset="0"/>
              </a:rPr>
              <a:t>LR</a:t>
            </a:r>
            <a:endParaRPr lang="en-AU" sz="2400" dirty="0">
              <a:latin typeface="Lucida Console" pitchFamily="49" charset="0"/>
            </a:endParaRPr>
          </a:p>
          <a:p>
            <a:pPr lvl="2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sz="2000" dirty="0"/>
              <a:t>Returns 1 in </a:t>
            </a:r>
            <a:r>
              <a:rPr lang="en-AU" sz="2000" dirty="0" err="1" smtClean="0"/>
              <a:t>rd</a:t>
            </a:r>
            <a:endParaRPr lang="en-AU" sz="2000" dirty="0"/>
          </a:p>
          <a:p>
            <a:pPr lvl="1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sz="2400" dirty="0"/>
              <a:t>Fails if location is changed</a:t>
            </a:r>
          </a:p>
          <a:p>
            <a:pPr lvl="2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sz="2000" dirty="0"/>
              <a:t>Returns 0 in </a:t>
            </a:r>
            <a:r>
              <a:rPr lang="en-AU" sz="2000" dirty="0" err="1" smtClean="0"/>
              <a:t>rd</a:t>
            </a:r>
            <a:endParaRPr lang="en-AU" sz="20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AU" dirty="0"/>
              <a:t>Example: atomic </a:t>
            </a:r>
            <a:r>
              <a:rPr lang="en-AU" dirty="0" err="1"/>
              <a:t>incrementor</a:t>
            </a:r>
            <a:endParaRPr lang="en-AU" dirty="0"/>
          </a:p>
          <a:p>
            <a:pPr marL="0" indent="0">
              <a:lnSpc>
                <a:spcPct val="90000"/>
              </a:lnSpc>
              <a:buNone/>
            </a:pPr>
            <a:r>
              <a:rPr lang="en-AU" dirty="0"/>
              <a:t>	</a:t>
            </a:r>
            <a:r>
              <a:rPr lang="en-AU" sz="2800" dirty="0">
                <a:solidFill>
                  <a:schemeClr val="accent1"/>
                </a:solidFill>
              </a:rPr>
              <a:t>i</a:t>
            </a:r>
            <a:r>
              <a:rPr lang="en-AU" sz="2800" dirty="0" smtClean="0">
                <a:solidFill>
                  <a:schemeClr val="accent1"/>
                </a:solidFill>
              </a:rPr>
              <a:t>++</a:t>
            </a:r>
            <a:endParaRPr lang="en-AU" sz="800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AU" sz="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AU" sz="800" dirty="0">
                <a:solidFill>
                  <a:schemeClr val="accent1"/>
                </a:solidFill>
              </a:rPr>
              <a:t>	</a:t>
            </a:r>
            <a:r>
              <a:rPr lang="en-AU" sz="2800" dirty="0">
                <a:solidFill>
                  <a:schemeClr val="accent1"/>
                </a:solidFill>
              </a:rPr>
              <a:t>LW </a:t>
            </a:r>
            <a:r>
              <a:rPr lang="en-AU" sz="2800" dirty="0" smtClean="0">
                <a:solidFill>
                  <a:schemeClr val="accent1"/>
                </a:solidFill>
              </a:rPr>
              <a:t>t0</a:t>
            </a:r>
            <a:r>
              <a:rPr lang="en-AU" sz="2800" dirty="0">
                <a:solidFill>
                  <a:schemeClr val="accent1"/>
                </a:solidFill>
              </a:rPr>
              <a:t>, </a:t>
            </a:r>
            <a:r>
              <a:rPr lang="en-AU" sz="2800" dirty="0" smtClean="0">
                <a:solidFill>
                  <a:schemeClr val="accent1"/>
                </a:solidFill>
              </a:rPr>
              <a:t>s0, 0</a:t>
            </a:r>
            <a:endParaRPr lang="en-AU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AU" sz="2800" dirty="0">
                <a:solidFill>
                  <a:schemeClr val="tx2"/>
                </a:solidFill>
              </a:rPr>
              <a:t>	ADDIU </a:t>
            </a:r>
            <a:r>
              <a:rPr lang="en-AU" sz="2800" dirty="0" smtClean="0">
                <a:solidFill>
                  <a:schemeClr val="tx2"/>
                </a:solidFill>
              </a:rPr>
              <a:t>t0</a:t>
            </a:r>
            <a:r>
              <a:rPr lang="en-AU" sz="2800" dirty="0">
                <a:solidFill>
                  <a:schemeClr val="tx2"/>
                </a:solidFill>
              </a:rPr>
              <a:t>, </a:t>
            </a:r>
            <a:r>
              <a:rPr lang="en-AU" sz="2800" dirty="0" smtClean="0">
                <a:solidFill>
                  <a:schemeClr val="tx2"/>
                </a:solidFill>
              </a:rPr>
              <a:t>t0</a:t>
            </a:r>
            <a:r>
              <a:rPr lang="en-AU" sz="2800" dirty="0">
                <a:solidFill>
                  <a:schemeClr val="tx2"/>
                </a:solidFill>
              </a:rPr>
              <a:t>, 1</a:t>
            </a:r>
          </a:p>
          <a:p>
            <a:pPr marL="0" indent="0">
              <a:buNone/>
            </a:pPr>
            <a:r>
              <a:rPr lang="en-AU" sz="2800" dirty="0">
                <a:solidFill>
                  <a:schemeClr val="accent1"/>
                </a:solidFill>
              </a:rPr>
              <a:t>	SW </a:t>
            </a:r>
            <a:r>
              <a:rPr lang="en-AU" sz="2800" dirty="0" smtClean="0">
                <a:solidFill>
                  <a:schemeClr val="accent1"/>
                </a:solidFill>
              </a:rPr>
              <a:t>t0</a:t>
            </a:r>
            <a:r>
              <a:rPr lang="en-AU" sz="2800" dirty="0">
                <a:solidFill>
                  <a:schemeClr val="accent1"/>
                </a:solidFill>
              </a:rPr>
              <a:t>, </a:t>
            </a:r>
            <a:r>
              <a:rPr lang="en-AU" sz="2800" dirty="0" smtClean="0">
                <a:solidFill>
                  <a:schemeClr val="accent1"/>
                </a:solidFill>
              </a:rPr>
              <a:t>s0, 0</a:t>
            </a:r>
            <a:r>
              <a:rPr lang="en-AU" sz="2800" dirty="0">
                <a:solidFill>
                  <a:schemeClr val="accent1"/>
                </a:solidFill>
              </a:rPr>
              <a:t>		</a:t>
            </a:r>
            <a:endParaRPr lang="en-AU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Synchronization in RISC-V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107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4343400"/>
            <a:ext cx="329930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chemeClr val="accent6"/>
                </a:solidFill>
                <a:latin typeface="Source Sans Pro"/>
              </a:rPr>
              <a:t>	</a:t>
            </a:r>
            <a:r>
              <a:rPr lang="en-AU" sz="2800" dirty="0" smtClean="0">
                <a:solidFill>
                  <a:schemeClr val="accent1"/>
                </a:solidFill>
                <a:latin typeface="Source Sans Pro"/>
              </a:rPr>
              <a:t>LR.W t0</a:t>
            </a:r>
            <a:r>
              <a:rPr lang="en-AU" sz="2800" dirty="0">
                <a:solidFill>
                  <a:schemeClr val="accent1"/>
                </a:solidFill>
                <a:latin typeface="Source Sans Pro"/>
              </a:rPr>
              <a:t>, </a:t>
            </a:r>
            <a:r>
              <a:rPr lang="en-AU" sz="2800" dirty="0" smtClean="0">
                <a:solidFill>
                  <a:schemeClr val="accent1"/>
                </a:solidFill>
                <a:latin typeface="Source Sans Pro"/>
              </a:rPr>
              <a:t>(s0)</a:t>
            </a:r>
            <a:endParaRPr lang="en-AU" sz="2800" dirty="0">
              <a:solidFill>
                <a:schemeClr val="accent1"/>
              </a:solidFill>
              <a:latin typeface="Source Sans Pro"/>
            </a:endParaRPr>
          </a:p>
          <a:p>
            <a:r>
              <a:rPr lang="en-AU" sz="2800" dirty="0" smtClean="0">
                <a:solidFill>
                  <a:schemeClr val="tx2"/>
                </a:solidFill>
                <a:latin typeface="Source Sans Pro"/>
              </a:rPr>
              <a:t>	ADDIU t0</a:t>
            </a:r>
            <a:r>
              <a:rPr lang="en-AU" sz="2800" dirty="0">
                <a:solidFill>
                  <a:schemeClr val="tx2"/>
                </a:solidFill>
                <a:latin typeface="Source Sans Pro"/>
              </a:rPr>
              <a:t>, </a:t>
            </a:r>
            <a:r>
              <a:rPr lang="en-AU" sz="2800" dirty="0" smtClean="0">
                <a:solidFill>
                  <a:schemeClr val="tx2"/>
                </a:solidFill>
                <a:latin typeface="Source Sans Pro"/>
              </a:rPr>
              <a:t>t0</a:t>
            </a:r>
            <a:r>
              <a:rPr lang="en-AU" sz="2800" dirty="0">
                <a:solidFill>
                  <a:schemeClr val="tx2"/>
                </a:solidFill>
                <a:latin typeface="Source Sans Pro"/>
              </a:rPr>
              <a:t>, 1</a:t>
            </a:r>
          </a:p>
          <a:p>
            <a:r>
              <a:rPr lang="en-AU" sz="2800" dirty="0" smtClean="0">
                <a:solidFill>
                  <a:schemeClr val="accent1"/>
                </a:solidFill>
                <a:latin typeface="Source Sans Pro"/>
              </a:rPr>
              <a:t>	SC.W t0</a:t>
            </a:r>
            <a:r>
              <a:rPr lang="en-AU" sz="2800" dirty="0">
                <a:solidFill>
                  <a:schemeClr val="accent1"/>
                </a:solidFill>
                <a:latin typeface="Source Sans Pro"/>
              </a:rPr>
              <a:t>, t</a:t>
            </a:r>
            <a:r>
              <a:rPr lang="en-AU" sz="2800" dirty="0" smtClean="0">
                <a:solidFill>
                  <a:schemeClr val="accent1"/>
                </a:solidFill>
                <a:latin typeface="Source Sans Pro"/>
              </a:rPr>
              <a:t>0, (s0)</a:t>
            </a:r>
            <a:endParaRPr lang="en-AU" sz="2800" dirty="0">
              <a:solidFill>
                <a:schemeClr val="accent1"/>
              </a:solidFill>
              <a:latin typeface="Source Sans Pro"/>
            </a:endParaRPr>
          </a:p>
          <a:p>
            <a:r>
              <a:rPr lang="en-AU" sz="2800" dirty="0" smtClean="0">
                <a:solidFill>
                  <a:schemeClr val="accent6"/>
                </a:solidFill>
                <a:latin typeface="Source Sans Pro"/>
              </a:rPr>
              <a:t>	BNEZ t0</a:t>
            </a:r>
            <a:r>
              <a:rPr lang="en-AU" sz="2800" dirty="0">
                <a:solidFill>
                  <a:schemeClr val="accent6"/>
                </a:solidFill>
                <a:latin typeface="Source Sans Pro"/>
              </a:rPr>
              <a:t>, </a:t>
            </a:r>
            <a:r>
              <a:rPr lang="en-AU" sz="2800" dirty="0" smtClean="0">
                <a:solidFill>
                  <a:schemeClr val="accent6"/>
                </a:solidFill>
                <a:latin typeface="Source Sans Pro"/>
              </a:rPr>
              <a:t>try</a:t>
            </a:r>
            <a:endParaRPr lang="en-AU" sz="28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030" y="3694760"/>
            <a:ext cx="1984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Source Sans Pro"/>
              </a:rPr>
              <a:t>a</a:t>
            </a:r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tomic(i++)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980093"/>
            <a:ext cx="8189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Value in memory changed between 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LR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 and 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SC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 ?</a:t>
            </a:r>
          </a:p>
          <a:p>
            <a:r>
              <a:rPr lang="en-US" sz="2800" dirty="0">
                <a:solidFill>
                  <a:schemeClr val="tx2"/>
                </a:solidFill>
                <a:latin typeface="Source Sans Pro"/>
                <a:sym typeface="Wingdings"/>
              </a:rPr>
              <a:t>	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  <a:sym typeface="Wingdings"/>
              </a:rPr>
              <a:t>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SC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 returns 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0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 in 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t0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  <a:sym typeface="Wingdings"/>
              </a:rPr>
              <a:t> 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retry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86200" y="5181600"/>
            <a:ext cx="990600" cy="0"/>
          </a:xfrm>
          <a:prstGeom prst="straightConnector1">
            <a:avLst/>
          </a:prstGeom>
          <a:ln w="444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00600" y="4343400"/>
            <a:ext cx="689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Source Sans Pro"/>
              </a:rPr>
              <a:t>t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ry:</a:t>
            </a:r>
            <a:endParaRPr lang="en-US" sz="28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9941" y="4081790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       </a:t>
            </a:r>
            <a:r>
              <a:rPr lang="en-AU" sz="2800" dirty="0" smtClean="0">
                <a:solidFill>
                  <a:schemeClr val="accent1"/>
                </a:solidFill>
                <a:latin typeface="Source Sans Pro"/>
              </a:rPr>
              <a:t>↓</a:t>
            </a:r>
            <a:endParaRPr lang="en-US" sz="28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1894" y="3956370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       </a:t>
            </a:r>
            <a:r>
              <a:rPr lang="en-AU" sz="2800" dirty="0" smtClean="0">
                <a:solidFill>
                  <a:schemeClr val="accent1"/>
                </a:solidFill>
                <a:latin typeface="Source Sans Pro"/>
              </a:rPr>
              <a:t>↓</a:t>
            </a:r>
            <a:endParaRPr lang="en-US" sz="2800" dirty="0">
              <a:solidFill>
                <a:schemeClr val="accent1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06556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9" grpId="0"/>
      <p:bldP spid="10" grpId="0"/>
      <p:bldP spid="11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599" y="990600"/>
            <a:ext cx="9544575" cy="574198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AU" dirty="0"/>
              <a:t>Load Reserved: 		</a:t>
            </a:r>
            <a:r>
              <a:rPr lang="en-AU" dirty="0" smtClean="0"/>
              <a:t>	</a:t>
            </a:r>
            <a:r>
              <a:rPr lang="en-AU" dirty="0" smtClean="0">
                <a:solidFill>
                  <a:schemeClr val="accent1"/>
                </a:solidFill>
                <a:latin typeface="Lucida Console" pitchFamily="49" charset="0"/>
              </a:rPr>
              <a:t>LR.W </a:t>
            </a:r>
            <a:r>
              <a:rPr lang="en-US" dirty="0" err="1">
                <a:solidFill>
                  <a:schemeClr val="accent1"/>
                </a:solidFill>
                <a:latin typeface="Lucida Console" pitchFamily="49" charset="0"/>
              </a:rPr>
              <a:t>rd</a:t>
            </a:r>
            <a:r>
              <a:rPr lang="en-US" dirty="0">
                <a:solidFill>
                  <a:schemeClr val="accent1"/>
                </a:solidFill>
                <a:latin typeface="Lucida Console" pitchFamily="49" charset="0"/>
              </a:rPr>
              <a:t>, </a:t>
            </a:r>
            <a:r>
              <a:rPr lang="en-US" dirty="0" smtClean="0">
                <a:solidFill>
                  <a:schemeClr val="accent1"/>
                </a:solidFill>
                <a:latin typeface="Lucida Console" pitchFamily="49" charset="0"/>
              </a:rPr>
              <a:t>(rs1)</a:t>
            </a:r>
            <a:endParaRPr lang="en-US" dirty="0">
              <a:solidFill>
                <a:schemeClr val="accent1"/>
              </a:solidFill>
              <a:latin typeface="Lucida Console" pitchFamily="49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AU" dirty="0"/>
              <a:t>Store Conditional:		</a:t>
            </a:r>
            <a:r>
              <a:rPr lang="en-AU" dirty="0">
                <a:solidFill>
                  <a:schemeClr val="accent1"/>
                </a:solidFill>
                <a:latin typeface="Lucida Console" pitchFamily="49" charset="0"/>
              </a:rPr>
              <a:t>SC.W </a:t>
            </a:r>
            <a:r>
              <a:rPr lang="en-AU" dirty="0" err="1">
                <a:solidFill>
                  <a:schemeClr val="accent1"/>
                </a:solidFill>
                <a:latin typeface="Lucida Console" pitchFamily="49" charset="0"/>
              </a:rPr>
              <a:t>rd</a:t>
            </a:r>
            <a:r>
              <a:rPr lang="en-AU" dirty="0">
                <a:solidFill>
                  <a:schemeClr val="accent1"/>
                </a:solidFill>
                <a:latin typeface="Lucida Console" pitchFamily="49" charset="0"/>
              </a:rPr>
              <a:t>, </a:t>
            </a:r>
            <a:r>
              <a:rPr lang="en-AU" dirty="0" smtClean="0">
                <a:solidFill>
                  <a:schemeClr val="accent1"/>
                </a:solidFill>
                <a:latin typeface="Lucida Console" pitchFamily="49" charset="0"/>
              </a:rPr>
              <a:t>rs2, (</a:t>
            </a:r>
            <a:r>
              <a:rPr lang="en-US" dirty="0" smtClean="0">
                <a:solidFill>
                  <a:schemeClr val="accent1"/>
                </a:solidFill>
                <a:latin typeface="Lucida Console" pitchFamily="49" charset="0"/>
              </a:rPr>
              <a:t>rs1)</a:t>
            </a:r>
            <a:endParaRPr lang="en-US" dirty="0">
              <a:solidFill>
                <a:schemeClr val="accent1"/>
              </a:solidFill>
              <a:latin typeface="Lucida Console" pitchFamily="49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Atomic Increment in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108</a:t>
            </a:fld>
            <a:endParaRPr lang="en-US" dirty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568843"/>
              </p:ext>
            </p:extLst>
          </p:nvPr>
        </p:nvGraphicFramePr>
        <p:xfrm>
          <a:off x="228600" y="1972495"/>
          <a:ext cx="8586784" cy="4583185"/>
        </p:xfrm>
        <a:graphic>
          <a:graphicData uri="http://schemas.openxmlformats.org/drawingml/2006/table">
            <a:tbl>
              <a:tblPr/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6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21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29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71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 A $t0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 B $t0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 Mem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[$s0]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try: 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LR.W t0, (s0)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try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: 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LR.W t0, (s0)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ADDIU t0, t0,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ADDIU t0, t0,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SC.W t0, t0, (s0)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BNEZ t0,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SC.W t0, t0, (s0)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BNEZ t0,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62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90600"/>
            <a:ext cx="9284516" cy="574198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AU" dirty="0"/>
              <a:t>Load Reserved: 		</a:t>
            </a:r>
            <a:r>
              <a:rPr lang="en-AU" dirty="0" smtClean="0"/>
              <a:t>	</a:t>
            </a:r>
            <a:r>
              <a:rPr lang="en-AU" dirty="0" smtClean="0">
                <a:solidFill>
                  <a:schemeClr val="accent1"/>
                </a:solidFill>
                <a:latin typeface="Lucida Console" pitchFamily="49" charset="0"/>
              </a:rPr>
              <a:t>LR.W </a:t>
            </a:r>
            <a:r>
              <a:rPr lang="en-US" dirty="0" err="1">
                <a:solidFill>
                  <a:schemeClr val="accent1"/>
                </a:solidFill>
                <a:latin typeface="Lucida Console" pitchFamily="49" charset="0"/>
              </a:rPr>
              <a:t>rd</a:t>
            </a:r>
            <a:r>
              <a:rPr lang="en-US" dirty="0">
                <a:solidFill>
                  <a:schemeClr val="accent1"/>
                </a:solidFill>
                <a:latin typeface="Lucida Console" pitchFamily="49" charset="0"/>
              </a:rPr>
              <a:t>, </a:t>
            </a:r>
            <a:r>
              <a:rPr lang="en-US" dirty="0" smtClean="0">
                <a:solidFill>
                  <a:schemeClr val="accent1"/>
                </a:solidFill>
                <a:latin typeface="Lucida Console" pitchFamily="49" charset="0"/>
              </a:rPr>
              <a:t>(rs1)</a:t>
            </a:r>
            <a:endParaRPr lang="en-US" dirty="0">
              <a:solidFill>
                <a:schemeClr val="accent1"/>
              </a:solidFill>
              <a:latin typeface="Lucida Console" pitchFamily="49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AU" dirty="0"/>
              <a:t>Store Conditional:		</a:t>
            </a:r>
            <a:r>
              <a:rPr lang="en-AU" dirty="0">
                <a:solidFill>
                  <a:schemeClr val="accent1"/>
                </a:solidFill>
                <a:latin typeface="Lucida Console" pitchFamily="49" charset="0"/>
              </a:rPr>
              <a:t>SC.W </a:t>
            </a:r>
            <a:r>
              <a:rPr lang="en-AU" dirty="0" err="1">
                <a:solidFill>
                  <a:schemeClr val="accent1"/>
                </a:solidFill>
                <a:latin typeface="Lucida Console" pitchFamily="49" charset="0"/>
              </a:rPr>
              <a:t>rd</a:t>
            </a:r>
            <a:r>
              <a:rPr lang="en-AU" dirty="0">
                <a:solidFill>
                  <a:schemeClr val="accent1"/>
                </a:solidFill>
                <a:latin typeface="Lucida Console" pitchFamily="49" charset="0"/>
              </a:rPr>
              <a:t>, </a:t>
            </a:r>
            <a:r>
              <a:rPr lang="en-AU" dirty="0" smtClean="0">
                <a:solidFill>
                  <a:schemeClr val="accent1"/>
                </a:solidFill>
                <a:latin typeface="Lucida Console" pitchFamily="49" charset="0"/>
              </a:rPr>
              <a:t>rs2, (</a:t>
            </a:r>
            <a:r>
              <a:rPr lang="en-US" dirty="0" smtClean="0">
                <a:solidFill>
                  <a:schemeClr val="accent1"/>
                </a:solidFill>
                <a:latin typeface="Lucida Console" pitchFamily="49" charset="0"/>
              </a:rPr>
              <a:t>rs1)</a:t>
            </a:r>
            <a:endParaRPr lang="en-US" dirty="0">
              <a:solidFill>
                <a:schemeClr val="accent1"/>
              </a:solidFill>
              <a:latin typeface="Lucida Console" pitchFamily="49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Atomic Increment in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109</a:t>
            </a:fld>
            <a:endParaRPr lang="en-US" dirty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360930"/>
              </p:ext>
            </p:extLst>
          </p:nvPr>
        </p:nvGraphicFramePr>
        <p:xfrm>
          <a:off x="228600" y="1972495"/>
          <a:ext cx="8586784" cy="4583185"/>
        </p:xfrm>
        <a:graphic>
          <a:graphicData uri="http://schemas.openxmlformats.org/drawingml/2006/table">
            <a:tbl>
              <a:tblPr/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6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21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29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71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 A $t0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 B $t0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 Mem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[$s0]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try: 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LR.W t0, (s0)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try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: 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LR.W t0, (s0)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ADDIU t0, t0,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ADDIU t0, t0,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SC.W t0, t0, (s0)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BNEZ t0,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SC.W t0, t0, (s0)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BNEZ t0,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80235" y="6430330"/>
            <a:ext cx="164179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92D050"/>
                </a:solidFill>
                <a:latin typeface="Source Sans Pro"/>
              </a:rPr>
              <a:t>Success!</a:t>
            </a:r>
            <a:endParaRPr lang="en-US" sz="2800" i="1" dirty="0">
              <a:solidFill>
                <a:srgbClr val="92D050"/>
              </a:solidFill>
              <a:latin typeface="Source Sans Pro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501132" y="5228832"/>
            <a:ext cx="490301" cy="131786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30084" y="6430330"/>
            <a:ext cx="1385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Source Sans Pro"/>
              </a:rPr>
              <a:t>Failure!</a:t>
            </a:r>
            <a:endParaRPr lang="en-US" sz="2800" i="1" dirty="0">
              <a:solidFill>
                <a:srgbClr val="FF0000"/>
              </a:solidFill>
              <a:latin typeface="Source Sans Pro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259370" y="6056930"/>
            <a:ext cx="288077" cy="4897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34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AU" sz="2800" dirty="0"/>
              <a:t>Workload: sum of 10 scalars, and 10 </a:t>
            </a:r>
            <a:r>
              <a:rPr lang="en-US" sz="2800" dirty="0">
                <a:cs typeface="Arial" charset="0"/>
              </a:rPr>
              <a:t>× 10 matrix sum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cs typeface="Arial" charset="0"/>
              </a:rPr>
              <a:t>Speed up from 10 to 100 processors?</a:t>
            </a:r>
          </a:p>
          <a:p>
            <a:pPr>
              <a:lnSpc>
                <a:spcPct val="80000"/>
              </a:lnSpc>
            </a:pPr>
            <a:endParaRPr lang="en-US" sz="2800" dirty="0">
              <a:cs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cs typeface="Arial" charset="0"/>
              </a:rPr>
              <a:t>Single processor: Time = (10 + 100) × </a:t>
            </a:r>
            <a:r>
              <a:rPr lang="en-US" sz="2800" dirty="0" err="1">
                <a:cs typeface="Arial" charset="0"/>
              </a:rPr>
              <a:t>t</a:t>
            </a:r>
            <a:r>
              <a:rPr lang="en-US" sz="2800" baseline="-25000" dirty="0" err="1">
                <a:cs typeface="Arial" charset="0"/>
              </a:rPr>
              <a:t>add</a:t>
            </a:r>
            <a:endParaRPr lang="en-US" sz="2800" baseline="-25000" dirty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800" dirty="0">
              <a:cs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cs typeface="Arial" charset="0"/>
              </a:rPr>
              <a:t>10 processors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cs typeface="Arial" charset="0"/>
              </a:rPr>
              <a:t>Time = 100/10 × </a:t>
            </a:r>
            <a:r>
              <a:rPr lang="en-US" sz="2400" dirty="0" err="1">
                <a:cs typeface="Arial" charset="0"/>
              </a:rPr>
              <a:t>t</a:t>
            </a:r>
            <a:r>
              <a:rPr lang="en-US" sz="2400" baseline="-25000" dirty="0" err="1">
                <a:cs typeface="Arial" charset="0"/>
              </a:rPr>
              <a:t>add</a:t>
            </a:r>
            <a:r>
              <a:rPr lang="en-US" sz="2400" dirty="0">
                <a:cs typeface="Arial" charset="0"/>
              </a:rPr>
              <a:t> + 10 × </a:t>
            </a:r>
            <a:r>
              <a:rPr lang="en-US" sz="2400" dirty="0" err="1">
                <a:cs typeface="Arial" charset="0"/>
              </a:rPr>
              <a:t>t</a:t>
            </a:r>
            <a:r>
              <a:rPr lang="en-US" sz="2400" baseline="-25000" dirty="0" err="1">
                <a:cs typeface="Arial" charset="0"/>
              </a:rPr>
              <a:t>add</a:t>
            </a:r>
            <a:r>
              <a:rPr lang="en-US" sz="2400" baseline="-25000" dirty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= 20 × </a:t>
            </a:r>
            <a:r>
              <a:rPr lang="en-US" sz="2400" dirty="0" err="1">
                <a:cs typeface="Arial" charset="0"/>
              </a:rPr>
              <a:t>t</a:t>
            </a:r>
            <a:r>
              <a:rPr lang="en-US" sz="2400" baseline="-25000" dirty="0" err="1">
                <a:cs typeface="Arial" charset="0"/>
              </a:rPr>
              <a:t>add</a:t>
            </a:r>
            <a:endParaRPr lang="en-US" sz="2400" dirty="0"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cs typeface="Arial" charset="0"/>
              </a:rPr>
              <a:t>Speedup = 110/20 = 5.5</a:t>
            </a:r>
            <a:endParaRPr lang="en-US" sz="2400" baseline="-25000" dirty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800" dirty="0">
              <a:cs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cs typeface="Arial" charset="0"/>
              </a:rPr>
              <a:t>100 processors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cs typeface="Arial" charset="0"/>
              </a:rPr>
              <a:t>Time = 100/100 × </a:t>
            </a:r>
            <a:r>
              <a:rPr lang="en-US" sz="2400" dirty="0" err="1">
                <a:cs typeface="Arial" charset="0"/>
              </a:rPr>
              <a:t>t</a:t>
            </a:r>
            <a:r>
              <a:rPr lang="en-US" sz="2400" baseline="-25000" dirty="0" err="1">
                <a:cs typeface="Arial" charset="0"/>
              </a:rPr>
              <a:t>add</a:t>
            </a:r>
            <a:r>
              <a:rPr lang="en-US" sz="2400" dirty="0">
                <a:cs typeface="Arial" charset="0"/>
              </a:rPr>
              <a:t> + 10 × </a:t>
            </a:r>
            <a:r>
              <a:rPr lang="en-US" sz="2400" dirty="0" err="1">
                <a:cs typeface="Arial" charset="0"/>
              </a:rPr>
              <a:t>t</a:t>
            </a:r>
            <a:r>
              <a:rPr lang="en-US" sz="2400" baseline="-25000" dirty="0" err="1">
                <a:cs typeface="Arial" charset="0"/>
              </a:rPr>
              <a:t>add</a:t>
            </a:r>
            <a:r>
              <a:rPr lang="en-US" sz="2400" dirty="0">
                <a:cs typeface="Arial" charset="0"/>
              </a:rPr>
              <a:t> = 11 × </a:t>
            </a:r>
            <a:r>
              <a:rPr lang="en-US" sz="2400" dirty="0" err="1">
                <a:cs typeface="Arial" charset="0"/>
              </a:rPr>
              <a:t>t</a:t>
            </a:r>
            <a:r>
              <a:rPr lang="en-US" sz="2400" baseline="-25000" dirty="0" err="1">
                <a:cs typeface="Arial" charset="0"/>
              </a:rPr>
              <a:t>add</a:t>
            </a:r>
            <a:endParaRPr lang="en-US" sz="2400" baseline="-25000" dirty="0"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cs typeface="Arial" charset="0"/>
              </a:rPr>
              <a:t>Speedup = 110/11 = 10 </a:t>
            </a:r>
          </a:p>
          <a:p>
            <a:pPr lvl="1">
              <a:lnSpc>
                <a:spcPct val="80000"/>
              </a:lnSpc>
            </a:pPr>
            <a:endParaRPr lang="en-US" sz="2400" dirty="0">
              <a:cs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cs typeface="Arial" charset="0"/>
              </a:rPr>
              <a:t>Assumes load can be balanced across </a:t>
            </a:r>
            <a:r>
              <a:rPr lang="en-US" sz="2800" dirty="0" smtClean="0">
                <a:cs typeface="Arial" charset="0"/>
              </a:rPr>
              <a:t>processors</a:t>
            </a:r>
            <a:endParaRPr lang="en-US" sz="2800" dirty="0"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14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1"/>
                </a:solidFill>
              </a:rPr>
              <a:t>Load Reserved / </a:t>
            </a:r>
            <a:r>
              <a:rPr lang="en-US" sz="3600" dirty="0">
                <a:solidFill>
                  <a:schemeClr val="accent1"/>
                </a:solidFill>
              </a:rPr>
              <a:t>Store Conditional</a:t>
            </a:r>
          </a:p>
          <a:p>
            <a:pPr marL="0" indent="0">
              <a:buNone/>
            </a:pPr>
            <a:r>
              <a:rPr lang="en-US" sz="2000" dirty="0"/>
              <a:t>m = 0; // m=0 means lock is free; otherwise, if m=1, then lock locked</a:t>
            </a:r>
          </a:p>
          <a:p>
            <a:pPr marL="0" indent="0">
              <a:buNone/>
            </a:pPr>
            <a:r>
              <a:rPr lang="en-US" dirty="0" err="1">
                <a:latin typeface="Consolas" pitchFamily="49" charset="0"/>
              </a:rPr>
              <a:t>mutex_lock</a:t>
            </a:r>
            <a:r>
              <a:rPr lang="en-US" dirty="0">
                <a:latin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</a:rPr>
              <a:t>int</a:t>
            </a:r>
            <a:r>
              <a:rPr lang="en-US" dirty="0">
                <a:latin typeface="Consolas" pitchFamily="49" charset="0"/>
              </a:rPr>
              <a:t> *m) {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   while(</a:t>
            </a:r>
            <a:r>
              <a:rPr lang="en-US" dirty="0" err="1">
                <a:latin typeface="Consolas" pitchFamily="49" charset="0"/>
              </a:rPr>
              <a:t>test_and_set</a:t>
            </a:r>
            <a:r>
              <a:rPr lang="en-US" dirty="0">
                <a:latin typeface="Consolas" pitchFamily="49" charset="0"/>
              </a:rPr>
              <a:t>(m)){}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}</a:t>
            </a:r>
          </a:p>
          <a:p>
            <a:endParaRPr lang="en-US" dirty="0"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itchFamily="49" charset="0"/>
              </a:rPr>
              <a:t>int</a:t>
            </a:r>
            <a:r>
              <a:rPr lang="en-US" dirty="0">
                <a:latin typeface="Consolas" pitchFamily="49" charset="0"/>
              </a:rPr>
              <a:t> </a:t>
            </a:r>
            <a:r>
              <a:rPr lang="en-US" dirty="0" err="1">
                <a:latin typeface="Consolas" pitchFamily="49" charset="0"/>
              </a:rPr>
              <a:t>test_and_set</a:t>
            </a:r>
            <a:r>
              <a:rPr lang="en-US" dirty="0">
                <a:latin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</a:rPr>
              <a:t>int</a:t>
            </a:r>
            <a:r>
              <a:rPr lang="en-US" dirty="0">
                <a:latin typeface="Consolas" pitchFamily="49" charset="0"/>
              </a:rPr>
              <a:t> *m) {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	old = *m;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	*m = 1;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	return old;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Mutex</a:t>
            </a:r>
            <a:r>
              <a:rPr lang="en-US" dirty="0"/>
              <a:t> from </a:t>
            </a:r>
            <a:r>
              <a:rPr lang="en-US" dirty="0" smtClean="0"/>
              <a:t>LR </a:t>
            </a:r>
            <a:r>
              <a:rPr lang="en-US" dirty="0"/>
              <a:t>and SC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110</a:t>
            </a:fld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2762367" y="4392019"/>
            <a:ext cx="304800" cy="838200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 flipH="1">
            <a:off x="718057" y="4392019"/>
            <a:ext cx="304800" cy="838200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8890" y="4392019"/>
            <a:ext cx="238225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LR.W       Atomic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SC.W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1"/>
                </a:solidFill>
              </a:rPr>
              <a:t>Load Reserved / </a:t>
            </a:r>
            <a:r>
              <a:rPr lang="en-US" sz="3600" dirty="0">
                <a:solidFill>
                  <a:schemeClr val="accent1"/>
                </a:solidFill>
              </a:rPr>
              <a:t>Store Conditional</a:t>
            </a:r>
          </a:p>
          <a:p>
            <a:pPr marL="0" indent="0">
              <a:buNone/>
            </a:pPr>
            <a:r>
              <a:rPr lang="en-US" sz="2000" dirty="0"/>
              <a:t>m = 0; // m=0 means lock is free; otherwise, if m=1, then lock locked</a:t>
            </a:r>
          </a:p>
          <a:p>
            <a:pPr marL="0" indent="0">
              <a:buNone/>
            </a:pPr>
            <a:r>
              <a:rPr lang="en-US" dirty="0" err="1">
                <a:latin typeface="Consolas" pitchFamily="49" charset="0"/>
              </a:rPr>
              <a:t>mutex_lock</a:t>
            </a:r>
            <a:r>
              <a:rPr lang="en-US" dirty="0">
                <a:latin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</a:rPr>
              <a:t>int</a:t>
            </a:r>
            <a:r>
              <a:rPr lang="en-US" dirty="0">
                <a:latin typeface="Consolas" pitchFamily="49" charset="0"/>
              </a:rPr>
              <a:t> *m) {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   while(</a:t>
            </a:r>
            <a:r>
              <a:rPr lang="en-US" dirty="0" err="1">
                <a:latin typeface="Consolas" pitchFamily="49" charset="0"/>
              </a:rPr>
              <a:t>test_and_set</a:t>
            </a:r>
            <a:r>
              <a:rPr lang="en-US" dirty="0">
                <a:latin typeface="Consolas" pitchFamily="49" charset="0"/>
              </a:rPr>
              <a:t>(m)){}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}</a:t>
            </a:r>
          </a:p>
          <a:p>
            <a:endParaRPr lang="en-US" dirty="0"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itchFamily="49" charset="0"/>
              </a:rPr>
              <a:t>int</a:t>
            </a:r>
            <a:r>
              <a:rPr lang="en-US" dirty="0">
                <a:latin typeface="Consolas" pitchFamily="49" charset="0"/>
              </a:rPr>
              <a:t> </a:t>
            </a:r>
            <a:r>
              <a:rPr lang="en-US" dirty="0" err="1">
                <a:latin typeface="Consolas" pitchFamily="49" charset="0"/>
              </a:rPr>
              <a:t>test_and_set</a:t>
            </a:r>
            <a:r>
              <a:rPr lang="en-US" dirty="0">
                <a:latin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</a:rPr>
              <a:t>int</a:t>
            </a:r>
            <a:r>
              <a:rPr lang="en-US" dirty="0">
                <a:latin typeface="Consolas" pitchFamily="49" charset="0"/>
              </a:rPr>
              <a:t> *m) </a:t>
            </a:r>
            <a:r>
              <a:rPr lang="en-US" dirty="0" smtClean="0">
                <a:latin typeface="Consolas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	LI </a:t>
            </a:r>
            <a:r>
              <a:rPr lang="en-US" dirty="0" smtClean="0">
                <a:latin typeface="Consolas" pitchFamily="49" charset="0"/>
              </a:rPr>
              <a:t>t0</a:t>
            </a:r>
            <a:r>
              <a:rPr lang="en-US" dirty="0">
                <a:latin typeface="Consolas" pitchFamily="49" charset="0"/>
              </a:rPr>
              <a:t>, 1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AU" dirty="0" smtClean="0">
                <a:solidFill>
                  <a:schemeClr val="accent1"/>
                </a:solidFill>
                <a:latin typeface="Lucida Console" pitchFamily="49" charset="0"/>
              </a:rPr>
              <a:t>LR.W </a:t>
            </a:r>
            <a:r>
              <a:rPr lang="en-US" dirty="0" smtClean="0">
                <a:solidFill>
                  <a:schemeClr val="accent1"/>
                </a:solidFill>
                <a:latin typeface="Lucida Console" pitchFamily="49" charset="0"/>
              </a:rPr>
              <a:t>t1, (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a0)</a:t>
            </a:r>
            <a:endParaRPr lang="en-US" dirty="0">
              <a:solidFill>
                <a:schemeClr val="accent1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SC.W t0</a:t>
            </a: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, t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0, (a0)</a:t>
            </a:r>
            <a:endParaRPr lang="en-US" dirty="0">
              <a:solidFill>
                <a:schemeClr val="accent1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	MOVE a</a:t>
            </a:r>
            <a:r>
              <a:rPr lang="en-US" dirty="0" smtClean="0">
                <a:latin typeface="Consolas" pitchFamily="49" charset="0"/>
              </a:rPr>
              <a:t>0, t1</a:t>
            </a:r>
            <a:endParaRPr lang="en-US" dirty="0">
              <a:latin typeface="Consolas" pitchFamily="49" charset="0"/>
            </a:endParaRPr>
          </a:p>
          <a:p>
            <a:pPr marL="0" indent="0">
              <a:buNone/>
            </a:pPr>
            <a:endParaRPr lang="en-US" dirty="0"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</a:rPr>
              <a:t>}</a:t>
            </a:r>
            <a:endParaRPr lang="en-US" dirty="0">
              <a:latin typeface="Consolas" pitchFamily="49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Mutex</a:t>
            </a:r>
            <a:r>
              <a:rPr lang="en-US" dirty="0"/>
              <a:t> from </a:t>
            </a:r>
            <a:r>
              <a:rPr lang="en-US" dirty="0" smtClean="0"/>
              <a:t>LR </a:t>
            </a:r>
            <a:r>
              <a:rPr lang="en-US" dirty="0"/>
              <a:t>and SC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2210" y="5081325"/>
            <a:ext cx="2138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BNEZ t0, try</a:t>
            </a:r>
            <a:endParaRPr lang="en-US" sz="28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16271" y="3861592"/>
            <a:ext cx="689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try:</a:t>
            </a:r>
            <a:endParaRPr lang="en-US" sz="2800" dirty="0">
              <a:solidFill>
                <a:schemeClr val="accent6"/>
              </a:solidFill>
              <a:latin typeface="Source Sans Pro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260210" y="5342935"/>
            <a:ext cx="762000" cy="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73470" y="4123202"/>
            <a:ext cx="453259" cy="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94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1"/>
                </a:solidFill>
              </a:rPr>
              <a:t>Load Reserved / </a:t>
            </a:r>
            <a:r>
              <a:rPr lang="en-US" sz="3600" dirty="0">
                <a:solidFill>
                  <a:schemeClr val="accent1"/>
                </a:solidFill>
              </a:rPr>
              <a:t>Store Conditional</a:t>
            </a:r>
          </a:p>
          <a:p>
            <a:pPr marL="0" indent="0">
              <a:buNone/>
            </a:pPr>
            <a:r>
              <a:rPr lang="en-US" sz="2000" dirty="0"/>
              <a:t>m = 0; // m=0 means lock is free; otherwise, if m=1, then lock locked</a:t>
            </a:r>
          </a:p>
          <a:p>
            <a:pPr marL="0" indent="0">
              <a:buNone/>
            </a:pPr>
            <a:r>
              <a:rPr lang="en-US" dirty="0" err="1">
                <a:latin typeface="Consolas" pitchFamily="49" charset="0"/>
              </a:rPr>
              <a:t>mutex_lock</a:t>
            </a:r>
            <a:r>
              <a:rPr lang="en-US" dirty="0">
                <a:latin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</a:rPr>
              <a:t>int</a:t>
            </a:r>
            <a:r>
              <a:rPr lang="en-US" dirty="0">
                <a:latin typeface="Consolas" pitchFamily="49" charset="0"/>
              </a:rPr>
              <a:t> *m) {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   while(</a:t>
            </a:r>
            <a:r>
              <a:rPr lang="en-US" dirty="0" err="1">
                <a:latin typeface="Consolas" pitchFamily="49" charset="0"/>
              </a:rPr>
              <a:t>test_and_set</a:t>
            </a:r>
            <a:r>
              <a:rPr lang="en-US" dirty="0">
                <a:latin typeface="Consolas" pitchFamily="49" charset="0"/>
              </a:rPr>
              <a:t>(m)){}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}</a:t>
            </a:r>
          </a:p>
          <a:p>
            <a:endParaRPr lang="en-US" dirty="0"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itchFamily="49" charset="0"/>
              </a:rPr>
              <a:t>int</a:t>
            </a:r>
            <a:r>
              <a:rPr lang="en-US" dirty="0">
                <a:latin typeface="Consolas" pitchFamily="49" charset="0"/>
              </a:rPr>
              <a:t> </a:t>
            </a:r>
            <a:r>
              <a:rPr lang="en-US" dirty="0" err="1">
                <a:latin typeface="Consolas" pitchFamily="49" charset="0"/>
              </a:rPr>
              <a:t>test_and_set</a:t>
            </a:r>
            <a:r>
              <a:rPr lang="en-US" dirty="0">
                <a:latin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</a:rPr>
              <a:t>int</a:t>
            </a:r>
            <a:r>
              <a:rPr lang="en-US" dirty="0">
                <a:latin typeface="Consolas" pitchFamily="49" charset="0"/>
              </a:rPr>
              <a:t> *m) </a:t>
            </a:r>
            <a:r>
              <a:rPr lang="en-US" dirty="0" smtClean="0">
                <a:latin typeface="Consolas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Consolas" pitchFamily="49" charset="0"/>
              </a:rPr>
              <a:t>try: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	LI </a:t>
            </a:r>
            <a:r>
              <a:rPr lang="en-US" dirty="0" smtClean="0">
                <a:latin typeface="Consolas" pitchFamily="49" charset="0"/>
              </a:rPr>
              <a:t>t0</a:t>
            </a:r>
            <a:r>
              <a:rPr lang="en-US" dirty="0">
                <a:latin typeface="Consolas" pitchFamily="49" charset="0"/>
              </a:rPr>
              <a:t>, 1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LR.W t1</a:t>
            </a: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, 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(a0)</a:t>
            </a:r>
            <a:endParaRPr lang="en-US" dirty="0">
              <a:solidFill>
                <a:schemeClr val="accent1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SC.W t0</a:t>
            </a: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, t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0, (a0)</a:t>
            </a:r>
            <a:endParaRPr lang="en-US" dirty="0">
              <a:solidFill>
                <a:schemeClr val="accent1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Consolas" pitchFamily="49" charset="0"/>
              </a:rPr>
              <a:t>	</a:t>
            </a:r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BNEZ t0</a:t>
            </a:r>
            <a:r>
              <a:rPr lang="en-US" dirty="0">
                <a:solidFill>
                  <a:schemeClr val="accent6"/>
                </a:solidFill>
                <a:latin typeface="Consolas" pitchFamily="49" charset="0"/>
              </a:rPr>
              <a:t>, try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	MOVE </a:t>
            </a:r>
            <a:r>
              <a:rPr lang="en-US" dirty="0" smtClean="0">
                <a:latin typeface="Consolas" pitchFamily="49" charset="0"/>
              </a:rPr>
              <a:t>a0</a:t>
            </a:r>
            <a:r>
              <a:rPr lang="en-US" dirty="0">
                <a:latin typeface="Consolas" pitchFamily="49" charset="0"/>
              </a:rPr>
              <a:t>, </a:t>
            </a:r>
            <a:r>
              <a:rPr lang="en-US" dirty="0" smtClean="0">
                <a:latin typeface="Consolas" pitchFamily="49" charset="0"/>
              </a:rPr>
              <a:t>t1</a:t>
            </a:r>
            <a:endParaRPr lang="en-US" dirty="0"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</a:rPr>
              <a:t>}</a:t>
            </a:r>
            <a:endParaRPr lang="en-US" dirty="0">
              <a:latin typeface="Consolas" pitchFamily="49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Mutex</a:t>
            </a:r>
            <a:r>
              <a:rPr lang="en-US" dirty="0"/>
              <a:t> from </a:t>
            </a:r>
            <a:r>
              <a:rPr lang="en-US" dirty="0" smtClean="0"/>
              <a:t>LR </a:t>
            </a:r>
            <a:r>
              <a:rPr lang="en-US" dirty="0"/>
              <a:t>and SC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66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1"/>
                </a:solidFill>
              </a:rPr>
              <a:t>Load Reserved / </a:t>
            </a:r>
            <a:r>
              <a:rPr lang="en-US" sz="3600" dirty="0">
                <a:solidFill>
                  <a:schemeClr val="accent1"/>
                </a:solidFill>
              </a:rPr>
              <a:t>Store Conditional</a:t>
            </a:r>
          </a:p>
          <a:p>
            <a:pPr marL="0" indent="0">
              <a:buNone/>
            </a:pPr>
            <a:r>
              <a:rPr lang="en-US" sz="2000" dirty="0"/>
              <a:t>m = 0; // m=0 means lock is free; otherwise, if m=1, then lock locked</a:t>
            </a:r>
          </a:p>
          <a:p>
            <a:pPr marL="0" indent="0">
              <a:buNone/>
            </a:pPr>
            <a:r>
              <a:rPr lang="en-US" dirty="0" err="1">
                <a:latin typeface="Consolas" pitchFamily="49" charset="0"/>
              </a:rPr>
              <a:t>mutex_lock</a:t>
            </a:r>
            <a:r>
              <a:rPr lang="en-US" dirty="0">
                <a:latin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</a:rPr>
              <a:t>int</a:t>
            </a:r>
            <a:r>
              <a:rPr lang="en-US" dirty="0">
                <a:latin typeface="Consolas" pitchFamily="49" charset="0"/>
              </a:rPr>
              <a:t> *m) {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   </a:t>
            </a:r>
            <a:r>
              <a:rPr lang="en-US" dirty="0" err="1">
                <a:solidFill>
                  <a:schemeClr val="accent6"/>
                </a:solidFill>
                <a:latin typeface="Consolas" pitchFamily="49" charset="0"/>
              </a:rPr>
              <a:t>test_and_set</a:t>
            </a:r>
            <a:r>
              <a:rPr lang="en-US" dirty="0">
                <a:solidFill>
                  <a:schemeClr val="accent6"/>
                </a:solidFill>
                <a:latin typeface="Consolas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		LI </a:t>
            </a:r>
            <a:r>
              <a:rPr lang="en-US" dirty="0" smtClean="0">
                <a:latin typeface="Consolas" pitchFamily="49" charset="0"/>
              </a:rPr>
              <a:t>t0</a:t>
            </a:r>
            <a:r>
              <a:rPr lang="en-US" dirty="0">
                <a:latin typeface="Consolas" pitchFamily="49" charset="0"/>
              </a:rPr>
              <a:t>, 1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		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LR.W t1, (a0)</a:t>
            </a:r>
            <a:endParaRPr lang="en-US" dirty="0">
              <a:solidFill>
                <a:schemeClr val="accent1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  <a:latin typeface="Consolas" pitchFamily="49" charset="0"/>
              </a:rPr>
              <a:t>		BNEZ </a:t>
            </a:r>
            <a:r>
              <a:rPr lang="en-US" dirty="0" smtClean="0">
                <a:solidFill>
                  <a:schemeClr val="accent4"/>
                </a:solidFill>
                <a:latin typeface="Consolas" pitchFamily="49" charset="0"/>
              </a:rPr>
              <a:t>t1</a:t>
            </a:r>
            <a:r>
              <a:rPr lang="en-US" dirty="0">
                <a:solidFill>
                  <a:schemeClr val="accent4"/>
                </a:solidFill>
                <a:latin typeface="Consolas" pitchFamily="49" charset="0"/>
              </a:rPr>
              <a:t>, </a:t>
            </a:r>
            <a:r>
              <a:rPr lang="en-US" dirty="0" err="1">
                <a:solidFill>
                  <a:schemeClr val="accent4"/>
                </a:solidFill>
                <a:latin typeface="Consolas" pitchFamily="49" charset="0"/>
              </a:rPr>
              <a:t>test_and_set</a:t>
            </a:r>
            <a:endParaRPr lang="en-US" dirty="0">
              <a:solidFill>
                <a:schemeClr val="accent4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		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SC.W t0</a:t>
            </a: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, t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0, (a0)</a:t>
            </a:r>
            <a:endParaRPr lang="en-US" dirty="0">
              <a:solidFill>
                <a:schemeClr val="accent1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Consolas" pitchFamily="49" charset="0"/>
              </a:rPr>
              <a:t>		</a:t>
            </a:r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BNEZ t0</a:t>
            </a:r>
            <a:r>
              <a:rPr lang="en-US" dirty="0">
                <a:solidFill>
                  <a:schemeClr val="accent6"/>
                </a:solidFill>
                <a:latin typeface="Consolas" pitchFamily="49" charset="0"/>
              </a:rPr>
              <a:t>, </a:t>
            </a:r>
            <a:r>
              <a:rPr lang="en-US" dirty="0" err="1">
                <a:solidFill>
                  <a:schemeClr val="accent6"/>
                </a:solidFill>
                <a:latin typeface="Consolas" pitchFamily="49" charset="0"/>
              </a:rPr>
              <a:t>test_and_set</a:t>
            </a:r>
            <a:endParaRPr lang="en-US" dirty="0">
              <a:solidFill>
                <a:schemeClr val="accent6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}</a:t>
            </a:r>
          </a:p>
          <a:p>
            <a:endParaRPr lang="en-US" dirty="0"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itchFamily="49" charset="0"/>
              </a:rPr>
              <a:t>mutex_unlock</a:t>
            </a:r>
            <a:r>
              <a:rPr lang="en-US" dirty="0">
                <a:latin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</a:rPr>
              <a:t>int</a:t>
            </a:r>
            <a:r>
              <a:rPr lang="en-US" dirty="0">
                <a:latin typeface="Consolas" pitchFamily="49" charset="0"/>
              </a:rPr>
              <a:t> *m) {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	*m = 0;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}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Mutex</a:t>
            </a:r>
            <a:r>
              <a:rPr lang="en-US" dirty="0"/>
              <a:t> from </a:t>
            </a:r>
            <a:r>
              <a:rPr lang="en-US" dirty="0" smtClean="0"/>
              <a:t>LR </a:t>
            </a:r>
            <a:r>
              <a:rPr lang="en-US" dirty="0"/>
              <a:t>and SC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04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1"/>
                </a:solidFill>
              </a:rPr>
              <a:t>Load Reserved / </a:t>
            </a:r>
            <a:r>
              <a:rPr lang="en-US" sz="3600" dirty="0">
                <a:solidFill>
                  <a:schemeClr val="accent1"/>
                </a:solidFill>
              </a:rPr>
              <a:t>Store Conditional</a:t>
            </a:r>
          </a:p>
          <a:p>
            <a:pPr marL="0" indent="0">
              <a:buNone/>
            </a:pPr>
            <a:r>
              <a:rPr lang="en-US" sz="2000" dirty="0"/>
              <a:t>m = 0; // m=0 means lock is free; otherwise, if m=1, then lock locked</a:t>
            </a:r>
          </a:p>
          <a:p>
            <a:pPr marL="0" indent="0">
              <a:buNone/>
            </a:pPr>
            <a:r>
              <a:rPr lang="en-US" dirty="0" err="1">
                <a:latin typeface="Consolas" pitchFamily="49" charset="0"/>
              </a:rPr>
              <a:t>mutex_lock</a:t>
            </a:r>
            <a:r>
              <a:rPr lang="en-US" dirty="0">
                <a:latin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</a:rPr>
              <a:t>int</a:t>
            </a:r>
            <a:r>
              <a:rPr lang="en-US" dirty="0">
                <a:latin typeface="Consolas" pitchFamily="49" charset="0"/>
              </a:rPr>
              <a:t> *m) {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   </a:t>
            </a:r>
            <a:r>
              <a:rPr lang="en-US" dirty="0" err="1">
                <a:solidFill>
                  <a:schemeClr val="accent6"/>
                </a:solidFill>
                <a:latin typeface="Consolas" pitchFamily="49" charset="0"/>
              </a:rPr>
              <a:t>test_and_set</a:t>
            </a:r>
            <a:r>
              <a:rPr lang="en-US" dirty="0">
                <a:solidFill>
                  <a:schemeClr val="accent6"/>
                </a:solidFill>
                <a:latin typeface="Consolas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		LI </a:t>
            </a:r>
            <a:r>
              <a:rPr lang="en-US" dirty="0" smtClean="0">
                <a:latin typeface="Consolas" pitchFamily="49" charset="0"/>
              </a:rPr>
              <a:t>t0</a:t>
            </a:r>
            <a:r>
              <a:rPr lang="en-US" dirty="0">
                <a:latin typeface="Consolas" pitchFamily="49" charset="0"/>
              </a:rPr>
              <a:t>, 1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		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LR.W t1, (a0)</a:t>
            </a:r>
            <a:endParaRPr lang="en-US" dirty="0">
              <a:solidFill>
                <a:schemeClr val="accent1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  <a:latin typeface="Consolas" pitchFamily="49" charset="0"/>
              </a:rPr>
              <a:t>		BNEZ </a:t>
            </a:r>
            <a:r>
              <a:rPr lang="en-US" dirty="0" smtClean="0">
                <a:solidFill>
                  <a:schemeClr val="accent4"/>
                </a:solidFill>
                <a:latin typeface="Consolas" pitchFamily="49" charset="0"/>
              </a:rPr>
              <a:t>t1</a:t>
            </a:r>
            <a:r>
              <a:rPr lang="en-US" dirty="0">
                <a:solidFill>
                  <a:schemeClr val="accent4"/>
                </a:solidFill>
                <a:latin typeface="Consolas" pitchFamily="49" charset="0"/>
              </a:rPr>
              <a:t>, </a:t>
            </a:r>
            <a:r>
              <a:rPr lang="en-US" dirty="0" err="1">
                <a:solidFill>
                  <a:schemeClr val="accent4"/>
                </a:solidFill>
                <a:latin typeface="Consolas" pitchFamily="49" charset="0"/>
              </a:rPr>
              <a:t>test_and_set</a:t>
            </a:r>
            <a:endParaRPr lang="en-US" dirty="0">
              <a:solidFill>
                <a:schemeClr val="accent4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		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SC.W t0</a:t>
            </a: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, t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0, (a0)</a:t>
            </a:r>
            <a:endParaRPr lang="en-US" dirty="0">
              <a:solidFill>
                <a:schemeClr val="accent1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Consolas" pitchFamily="49" charset="0"/>
              </a:rPr>
              <a:t>		</a:t>
            </a:r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BNEZ t0</a:t>
            </a:r>
            <a:r>
              <a:rPr lang="en-US" dirty="0">
                <a:solidFill>
                  <a:schemeClr val="accent6"/>
                </a:solidFill>
                <a:latin typeface="Consolas" pitchFamily="49" charset="0"/>
              </a:rPr>
              <a:t>, </a:t>
            </a:r>
            <a:r>
              <a:rPr lang="en-US" dirty="0" err="1">
                <a:solidFill>
                  <a:schemeClr val="accent6"/>
                </a:solidFill>
                <a:latin typeface="Consolas" pitchFamily="49" charset="0"/>
              </a:rPr>
              <a:t>test_and_set</a:t>
            </a:r>
            <a:endParaRPr lang="en-US" dirty="0">
              <a:solidFill>
                <a:schemeClr val="accent6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}</a:t>
            </a:r>
          </a:p>
          <a:p>
            <a:endParaRPr lang="en-US" dirty="0"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itchFamily="49" charset="0"/>
              </a:rPr>
              <a:t>mutex_unlock</a:t>
            </a:r>
            <a:r>
              <a:rPr lang="en-US" dirty="0">
                <a:latin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</a:rPr>
              <a:t>int</a:t>
            </a:r>
            <a:r>
              <a:rPr lang="en-US" dirty="0">
                <a:latin typeface="Consolas" pitchFamily="49" charset="0"/>
              </a:rPr>
              <a:t> *m) {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</a:rPr>
              <a:t>	SW zero</a:t>
            </a:r>
            <a:r>
              <a:rPr lang="en-US" dirty="0">
                <a:latin typeface="Consolas" pitchFamily="49" charset="0"/>
              </a:rPr>
              <a:t>, </a:t>
            </a:r>
            <a:r>
              <a:rPr lang="en-US" dirty="0" smtClean="0">
                <a:latin typeface="Consolas" pitchFamily="49" charset="0"/>
              </a:rPr>
              <a:t>a0, 0</a:t>
            </a:r>
            <a:endParaRPr lang="en-US" dirty="0"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</a:rPr>
              <a:t>}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Mutex</a:t>
            </a:r>
            <a:r>
              <a:rPr lang="en-US" dirty="0"/>
              <a:t> from </a:t>
            </a:r>
            <a:r>
              <a:rPr lang="en-US" dirty="0" smtClean="0"/>
              <a:t>LR </a:t>
            </a:r>
            <a:r>
              <a:rPr lang="en-US" dirty="0"/>
              <a:t>and SC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1739205"/>
            <a:ext cx="27831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This is called a </a:t>
            </a:r>
          </a:p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Spin lock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Aka </a:t>
            </a:r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spin waiting</a:t>
            </a:r>
            <a:endParaRPr lang="en-US" sz="2800" dirty="0">
              <a:solidFill>
                <a:schemeClr val="accent1"/>
              </a:solidFill>
              <a:latin typeface="Source Sans Pro"/>
            </a:endParaRPr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4572000" y="2431703"/>
            <a:ext cx="1143000" cy="526702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90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Load Reserved / </a:t>
            </a:r>
            <a:r>
              <a:rPr lang="en-US" dirty="0">
                <a:solidFill>
                  <a:schemeClr val="accent1"/>
                </a:solidFill>
              </a:rPr>
              <a:t>Store Conditional</a:t>
            </a:r>
          </a:p>
          <a:p>
            <a:pPr marL="0" indent="0">
              <a:buNone/>
            </a:pPr>
            <a:r>
              <a:rPr lang="en-US" sz="1800" dirty="0"/>
              <a:t>m = 0; // m=0 means lock is free; otherwise, if m=1, then lock locked</a:t>
            </a:r>
          </a:p>
          <a:p>
            <a:pPr marL="0" indent="0">
              <a:buNone/>
            </a:pPr>
            <a:r>
              <a:rPr lang="en-US" sz="2800" dirty="0" err="1">
                <a:latin typeface="Consolas" pitchFamily="49" charset="0"/>
              </a:rPr>
              <a:t>mutex_lock</a:t>
            </a:r>
            <a:r>
              <a:rPr lang="en-US" sz="2800" dirty="0">
                <a:latin typeface="Consolas" pitchFamily="49" charset="0"/>
              </a:rPr>
              <a:t>(</a:t>
            </a:r>
            <a:r>
              <a:rPr lang="en-US" sz="2800" dirty="0" err="1">
                <a:latin typeface="Consolas" pitchFamily="49" charset="0"/>
              </a:rPr>
              <a:t>int</a:t>
            </a:r>
            <a:r>
              <a:rPr lang="en-US" sz="2800" dirty="0">
                <a:latin typeface="Consolas" pitchFamily="49" charset="0"/>
              </a:rPr>
              <a:t> *m) </a:t>
            </a:r>
            <a:r>
              <a:rPr lang="en-US" sz="2800" dirty="0" smtClean="0">
                <a:latin typeface="Consolas" pitchFamily="49" charset="0"/>
              </a:rPr>
              <a:t>{</a:t>
            </a:r>
            <a:endParaRPr lang="en-US" sz="2800" dirty="0">
              <a:latin typeface="Consolas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Mutex</a:t>
            </a:r>
            <a:r>
              <a:rPr lang="en-US" dirty="0"/>
              <a:t> from </a:t>
            </a:r>
            <a:r>
              <a:rPr lang="en-US" dirty="0" smtClean="0"/>
              <a:t>LR </a:t>
            </a:r>
            <a:r>
              <a:rPr lang="en-US" dirty="0"/>
              <a:t>and SC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115</a:t>
            </a:fld>
            <a:endParaRPr lang="en-US" dirty="0"/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272288"/>
              </p:ext>
            </p:extLst>
          </p:nvPr>
        </p:nvGraphicFramePr>
        <p:xfrm>
          <a:off x="91440" y="2324033"/>
          <a:ext cx="8915401" cy="3756308"/>
        </p:xfrm>
        <a:graphic>
          <a:graphicData uri="http://schemas.openxmlformats.org/drawingml/2006/table">
            <a:tbl>
              <a:tblPr/>
              <a:tblGrid>
                <a:gridCol w="712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5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4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93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46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ThreadA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 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ThreadA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 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ThreadB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 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ThreadB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 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Mem M[a0]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  <a:latin typeface="Helvetica" pitchFamily="34" charset="0"/>
                        </a:rPr>
                        <a:t>try: 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  <a:latin typeface="Helvetica" pitchFamily="34" charset="0"/>
                        </a:rPr>
                        <a:t>LI t0, 1</a:t>
                      </a:r>
                      <a:endParaRPr lang="en-US" dirty="0">
                        <a:solidFill>
                          <a:schemeClr val="tx2"/>
                        </a:solidFill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  <a:latin typeface="Helvetica" pitchFamily="34" charset="0"/>
                        </a:rPr>
                        <a:t>try:</a:t>
                      </a:r>
                      <a:r>
                        <a:rPr lang="en-US" dirty="0" smtClean="0">
                          <a:latin typeface="Helvetica" pitchFamily="34" charset="0"/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  <a:latin typeface="Helvetica" pitchFamily="34" charset="0"/>
                        </a:rPr>
                        <a:t>LI t0, 1</a:t>
                      </a:r>
                      <a:endParaRPr lang="en-US" dirty="0">
                        <a:solidFill>
                          <a:schemeClr val="tx2"/>
                        </a:solidFill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LR.W t1, (a0)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LR.W t1, (a0)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Helvetica" pitchFamily="34" charset="0"/>
                        </a:rPr>
                        <a:t>BNEZ t1,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Helvetica" pitchFamily="34" charset="0"/>
                        </a:rPr>
                        <a:t>BNEZ t1,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6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SC.W t0, t0, (a0)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SC.W t0, t0, (a0)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BNEZ t0,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BNEZ t0,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033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99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Load Reserved / </a:t>
            </a:r>
            <a:r>
              <a:rPr lang="en-US" dirty="0">
                <a:solidFill>
                  <a:schemeClr val="accent1"/>
                </a:solidFill>
              </a:rPr>
              <a:t>Store Conditional</a:t>
            </a:r>
          </a:p>
          <a:p>
            <a:pPr marL="0" indent="0">
              <a:buNone/>
            </a:pPr>
            <a:r>
              <a:rPr lang="en-US" sz="1800" dirty="0"/>
              <a:t>m = 0; // m=0 means lock is free; otherwise, if m=1, then lock locked</a:t>
            </a:r>
          </a:p>
          <a:p>
            <a:pPr marL="0" indent="0">
              <a:buNone/>
            </a:pPr>
            <a:r>
              <a:rPr lang="en-US" sz="2800" dirty="0" err="1">
                <a:latin typeface="Consolas" pitchFamily="49" charset="0"/>
              </a:rPr>
              <a:t>mutex_lock</a:t>
            </a:r>
            <a:r>
              <a:rPr lang="en-US" sz="2800" dirty="0">
                <a:latin typeface="Consolas" pitchFamily="49" charset="0"/>
              </a:rPr>
              <a:t>(</a:t>
            </a:r>
            <a:r>
              <a:rPr lang="en-US" sz="2800" dirty="0" err="1">
                <a:latin typeface="Consolas" pitchFamily="49" charset="0"/>
              </a:rPr>
              <a:t>int</a:t>
            </a:r>
            <a:r>
              <a:rPr lang="en-US" sz="2800" dirty="0">
                <a:latin typeface="Consolas" pitchFamily="49" charset="0"/>
              </a:rPr>
              <a:t> *m) </a:t>
            </a:r>
            <a:r>
              <a:rPr lang="en-US" sz="2800" dirty="0" smtClean="0">
                <a:latin typeface="Consolas" pitchFamily="49" charset="0"/>
              </a:rPr>
              <a:t>{</a:t>
            </a:r>
            <a:endParaRPr lang="en-US" sz="2800" dirty="0">
              <a:latin typeface="Consolas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Mutex</a:t>
            </a:r>
            <a:r>
              <a:rPr lang="en-US" dirty="0"/>
              <a:t> from </a:t>
            </a:r>
            <a:r>
              <a:rPr lang="en-US" dirty="0" smtClean="0"/>
              <a:t>LR </a:t>
            </a:r>
            <a:r>
              <a:rPr lang="en-US" dirty="0"/>
              <a:t>and SC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116</a:t>
            </a:fld>
            <a:endParaRPr lang="en-US" dirty="0"/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584551"/>
              </p:ext>
            </p:extLst>
          </p:nvPr>
        </p:nvGraphicFramePr>
        <p:xfrm>
          <a:off x="91440" y="2324033"/>
          <a:ext cx="8915401" cy="3742944"/>
        </p:xfrm>
        <a:graphic>
          <a:graphicData uri="http://schemas.openxmlformats.org/drawingml/2006/table">
            <a:tbl>
              <a:tblPr/>
              <a:tblGrid>
                <a:gridCol w="712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5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4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93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46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ThreadA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 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ThreadA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 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ThreadB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 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ThreadB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 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Mem M[a0]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  <a:latin typeface="Helvetica" pitchFamily="34" charset="0"/>
                        </a:rPr>
                        <a:t>try: 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  <a:latin typeface="Helvetica" pitchFamily="34" charset="0"/>
                        </a:rPr>
                        <a:t>LI t0, 1</a:t>
                      </a:r>
                      <a:endParaRPr lang="en-US" dirty="0">
                        <a:solidFill>
                          <a:schemeClr val="tx2"/>
                        </a:solidFill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  <a:latin typeface="Helvetica" pitchFamily="34" charset="0"/>
                        </a:rPr>
                        <a:t>try: 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  <a:latin typeface="Helvetica" pitchFamily="34" charset="0"/>
                        </a:rPr>
                        <a:t>LI t0, 1</a:t>
                      </a:r>
                      <a:endParaRPr lang="en-US" dirty="0">
                        <a:solidFill>
                          <a:schemeClr val="tx2"/>
                        </a:solidFill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Helvetica" pitchFamily="34" charset="0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LR.W t1, (a0)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LR.W t1, (a0)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Helvetica" pitchFamily="34" charset="0"/>
                        </a:rPr>
                        <a:t>BNEZ t1,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Helvetica" pitchFamily="34" charset="0"/>
                        </a:rPr>
                        <a:t>BNEZ t1,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SC.W t0, t0, (a0)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SC.W t0, t0, (a0)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BNEZ t0,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BNEZ t0,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033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15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Load Reserved / </a:t>
            </a:r>
            <a:r>
              <a:rPr lang="en-US" dirty="0">
                <a:solidFill>
                  <a:schemeClr val="accent1"/>
                </a:solidFill>
              </a:rPr>
              <a:t>Store Conditional</a:t>
            </a:r>
          </a:p>
          <a:p>
            <a:pPr marL="0" indent="0">
              <a:buNone/>
            </a:pPr>
            <a:r>
              <a:rPr lang="en-US" sz="1800" dirty="0"/>
              <a:t>m = 0; // m=0 means lock is free; otherwise, if m=1, then lock locked</a:t>
            </a:r>
          </a:p>
          <a:p>
            <a:pPr marL="0" indent="0">
              <a:buNone/>
            </a:pPr>
            <a:r>
              <a:rPr lang="en-US" sz="2800" dirty="0" err="1">
                <a:latin typeface="Consolas" pitchFamily="49" charset="0"/>
              </a:rPr>
              <a:t>mutex_lock</a:t>
            </a:r>
            <a:r>
              <a:rPr lang="en-US" sz="2800" dirty="0">
                <a:latin typeface="Consolas" pitchFamily="49" charset="0"/>
              </a:rPr>
              <a:t>(</a:t>
            </a:r>
            <a:r>
              <a:rPr lang="en-US" sz="2800" dirty="0" err="1">
                <a:latin typeface="Consolas" pitchFamily="49" charset="0"/>
              </a:rPr>
              <a:t>int</a:t>
            </a:r>
            <a:r>
              <a:rPr lang="en-US" sz="2800" dirty="0">
                <a:latin typeface="Consolas" pitchFamily="49" charset="0"/>
              </a:rPr>
              <a:t> *m) </a:t>
            </a:r>
            <a:r>
              <a:rPr lang="en-US" sz="2800" dirty="0" smtClean="0">
                <a:latin typeface="Consolas" pitchFamily="49" charset="0"/>
              </a:rPr>
              <a:t>{</a:t>
            </a:r>
            <a:endParaRPr lang="en-US" sz="2800" dirty="0">
              <a:latin typeface="Consolas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Mutex</a:t>
            </a:r>
            <a:r>
              <a:rPr lang="en-US" dirty="0"/>
              <a:t> from </a:t>
            </a:r>
            <a:r>
              <a:rPr lang="en-US" dirty="0" smtClean="0"/>
              <a:t>LR </a:t>
            </a:r>
            <a:r>
              <a:rPr lang="en-US" dirty="0"/>
              <a:t>and SC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117</a:t>
            </a:fld>
            <a:endParaRPr lang="en-US" dirty="0"/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865691"/>
              </p:ext>
            </p:extLst>
          </p:nvPr>
        </p:nvGraphicFramePr>
        <p:xfrm>
          <a:off x="91440" y="2324033"/>
          <a:ext cx="8915401" cy="3742944"/>
        </p:xfrm>
        <a:graphic>
          <a:graphicData uri="http://schemas.openxmlformats.org/drawingml/2006/table">
            <a:tbl>
              <a:tblPr/>
              <a:tblGrid>
                <a:gridCol w="712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5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4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93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46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ThreadA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 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ThreadA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 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ThreadB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 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ThreadB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 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Mem M[a0]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  <a:latin typeface="Helvetica" pitchFamily="34" charset="0"/>
                        </a:rPr>
                        <a:t>try: 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  <a:latin typeface="Helvetica" pitchFamily="34" charset="0"/>
                        </a:rPr>
                        <a:t>LI t0, 1</a:t>
                      </a:r>
                      <a:endParaRPr lang="en-US" dirty="0">
                        <a:solidFill>
                          <a:schemeClr val="tx2"/>
                        </a:solidFill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  <a:latin typeface="Helvetica" pitchFamily="34" charset="0"/>
                        </a:rPr>
                        <a:t>try:</a:t>
                      </a:r>
                      <a:r>
                        <a:rPr lang="en-US" dirty="0" smtClean="0">
                          <a:latin typeface="Helvetica" pitchFamily="34" charset="0"/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  <a:latin typeface="Helvetica" pitchFamily="34" charset="0"/>
                        </a:rPr>
                        <a:t>LI t0, 1</a:t>
                      </a:r>
                      <a:endParaRPr lang="en-US" dirty="0">
                        <a:solidFill>
                          <a:schemeClr val="tx2"/>
                        </a:solidFill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Helvetica" pitchFamily="34" charset="0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LR.W t1, (a0)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LR.W t1, (a0)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Helvetica" pitchFamily="34" charset="0"/>
                        </a:rPr>
                        <a:t>BNEZ t1,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Helvetica" pitchFamily="34" charset="0"/>
                        </a:rPr>
                        <a:t>BNEZ t1,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SC.W t0, t0, (a0)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SC.W t0, t0, (a0)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BNEZ t0,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BNEZ t0,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try: LI t0,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Critical section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033608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6421560" y="4573262"/>
            <a:ext cx="457200" cy="381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191000" y="5003052"/>
            <a:ext cx="381000" cy="4191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68612" y="6171291"/>
            <a:ext cx="324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92D050"/>
                </a:solidFill>
                <a:latin typeface="Source Sans Pro"/>
              </a:rPr>
              <a:t>Success grabbing </a:t>
            </a:r>
            <a:r>
              <a:rPr lang="en-US" sz="1800" dirty="0" err="1" smtClean="0">
                <a:solidFill>
                  <a:srgbClr val="92D050"/>
                </a:solidFill>
                <a:latin typeface="Source Sans Pro"/>
              </a:rPr>
              <a:t>mutex</a:t>
            </a:r>
            <a:r>
              <a:rPr lang="en-US" sz="1800" dirty="0" smtClean="0">
                <a:solidFill>
                  <a:srgbClr val="92D050"/>
                </a:solidFill>
                <a:latin typeface="Source Sans Pro"/>
              </a:rPr>
              <a:t> lock!</a:t>
            </a:r>
          </a:p>
          <a:p>
            <a:r>
              <a:rPr lang="en-US" sz="1800" dirty="0" smtClean="0">
                <a:solidFill>
                  <a:srgbClr val="92D050"/>
                </a:solidFill>
                <a:latin typeface="Source Sans Pro"/>
              </a:rPr>
              <a:t>Inside </a:t>
            </a:r>
            <a:r>
              <a:rPr lang="en-US" sz="1800" dirty="0">
                <a:solidFill>
                  <a:srgbClr val="92D050"/>
                </a:solidFill>
                <a:latin typeface="Source Sans Pro"/>
              </a:rPr>
              <a:t>C</a:t>
            </a:r>
            <a:r>
              <a:rPr lang="en-US" sz="1800" dirty="0" smtClean="0">
                <a:solidFill>
                  <a:srgbClr val="92D050"/>
                </a:solidFill>
                <a:latin typeface="Source Sans Pro"/>
              </a:rPr>
              <a:t>ritical section</a:t>
            </a:r>
            <a:endParaRPr lang="en-US" sz="1800" dirty="0">
              <a:solidFill>
                <a:srgbClr val="92D050"/>
              </a:solidFill>
              <a:latin typeface="Source Sans Pro"/>
            </a:endParaRPr>
          </a:p>
        </p:txBody>
      </p:sp>
      <p:cxnSp>
        <p:nvCxnSpPr>
          <p:cNvPr id="10" name="Straight Arrow Connector 9"/>
          <p:cNvCxnSpPr>
            <a:stCxn id="9" idx="0"/>
            <a:endCxn id="6" idx="6"/>
          </p:cNvCxnSpPr>
          <p:nvPr/>
        </p:nvCxnSpPr>
        <p:spPr>
          <a:xfrm flipH="1" flipV="1">
            <a:off x="6878760" y="4763762"/>
            <a:ext cx="114656" cy="1407529"/>
          </a:xfrm>
          <a:prstGeom prst="straightConnector1">
            <a:avLst/>
          </a:prstGeom>
          <a:ln w="25400">
            <a:solidFill>
              <a:srgbClr val="92D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2475" y="6165242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Source Sans Pro"/>
              </a:rPr>
              <a:t>Failed to get </a:t>
            </a:r>
            <a:r>
              <a:rPr lang="en-US" sz="1800" dirty="0" err="1" smtClean="0">
                <a:solidFill>
                  <a:srgbClr val="FF0000"/>
                </a:solidFill>
                <a:latin typeface="Source Sans Pro"/>
              </a:rPr>
              <a:t>mutex</a:t>
            </a:r>
            <a:r>
              <a:rPr lang="en-US" sz="1800" dirty="0" smtClean="0">
                <a:solidFill>
                  <a:srgbClr val="FF0000"/>
                </a:solidFill>
                <a:latin typeface="Source Sans Pro"/>
              </a:rPr>
              <a:t> lock – try again</a:t>
            </a:r>
            <a:endParaRPr lang="en-US" sz="1800" dirty="0">
              <a:solidFill>
                <a:srgbClr val="FF0000"/>
              </a:solidFill>
              <a:latin typeface="Source Sans Pro"/>
            </a:endParaRPr>
          </a:p>
        </p:txBody>
      </p:sp>
      <p:cxnSp>
        <p:nvCxnSpPr>
          <p:cNvPr id="12" name="Straight Arrow Connector 11"/>
          <p:cNvCxnSpPr>
            <a:stCxn id="11" idx="0"/>
            <a:endCxn id="8" idx="4"/>
          </p:cNvCxnSpPr>
          <p:nvPr/>
        </p:nvCxnSpPr>
        <p:spPr>
          <a:xfrm flipV="1">
            <a:off x="2953759" y="5422152"/>
            <a:ext cx="1427741" cy="74309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84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1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1"/>
                </a:solidFill>
              </a:rPr>
              <a:t>Load Reserved / </a:t>
            </a:r>
            <a:r>
              <a:rPr lang="en-US" sz="3600" dirty="0">
                <a:solidFill>
                  <a:schemeClr val="accent1"/>
                </a:solidFill>
              </a:rPr>
              <a:t>Store Conditional</a:t>
            </a:r>
          </a:p>
          <a:p>
            <a:pPr marL="0" indent="0">
              <a:buNone/>
            </a:pPr>
            <a:r>
              <a:rPr lang="en-US" sz="2000" dirty="0"/>
              <a:t>m = 0; // m=0 means lock is free; otherwise, if m=1, then lock locked</a:t>
            </a:r>
          </a:p>
          <a:p>
            <a:pPr marL="0" indent="0">
              <a:buNone/>
            </a:pPr>
            <a:r>
              <a:rPr lang="en-US" dirty="0" err="1">
                <a:latin typeface="Consolas" pitchFamily="49" charset="0"/>
              </a:rPr>
              <a:t>mutex_lock</a:t>
            </a:r>
            <a:r>
              <a:rPr lang="en-US" dirty="0">
                <a:latin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</a:rPr>
              <a:t>int</a:t>
            </a:r>
            <a:r>
              <a:rPr lang="en-US" dirty="0">
                <a:latin typeface="Consolas" pitchFamily="49" charset="0"/>
              </a:rPr>
              <a:t> *m) {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   </a:t>
            </a:r>
            <a:r>
              <a:rPr lang="en-US" dirty="0" err="1">
                <a:solidFill>
                  <a:schemeClr val="accent6"/>
                </a:solidFill>
                <a:latin typeface="Consolas" pitchFamily="49" charset="0"/>
              </a:rPr>
              <a:t>test_and_set</a:t>
            </a:r>
            <a:r>
              <a:rPr lang="en-US" dirty="0">
                <a:solidFill>
                  <a:schemeClr val="accent6"/>
                </a:solidFill>
                <a:latin typeface="Consolas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		LI </a:t>
            </a:r>
            <a:r>
              <a:rPr lang="en-US" dirty="0" smtClean="0">
                <a:latin typeface="Consolas" pitchFamily="49" charset="0"/>
              </a:rPr>
              <a:t>t0</a:t>
            </a:r>
            <a:r>
              <a:rPr lang="en-US" dirty="0">
                <a:latin typeface="Consolas" pitchFamily="49" charset="0"/>
              </a:rPr>
              <a:t>, 1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		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LR.W t1, (a0)</a:t>
            </a:r>
            <a:endParaRPr lang="en-US" dirty="0">
              <a:solidFill>
                <a:schemeClr val="accent1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  <a:latin typeface="Consolas" pitchFamily="49" charset="0"/>
              </a:rPr>
              <a:t>		BNEZ </a:t>
            </a:r>
            <a:r>
              <a:rPr lang="en-US" dirty="0" smtClean="0">
                <a:solidFill>
                  <a:schemeClr val="accent4"/>
                </a:solidFill>
                <a:latin typeface="Consolas" pitchFamily="49" charset="0"/>
              </a:rPr>
              <a:t>t1</a:t>
            </a:r>
            <a:r>
              <a:rPr lang="en-US" dirty="0">
                <a:solidFill>
                  <a:schemeClr val="accent4"/>
                </a:solidFill>
                <a:latin typeface="Consolas" pitchFamily="49" charset="0"/>
              </a:rPr>
              <a:t>, </a:t>
            </a:r>
            <a:r>
              <a:rPr lang="en-US" dirty="0" err="1">
                <a:solidFill>
                  <a:schemeClr val="accent4"/>
                </a:solidFill>
                <a:latin typeface="Consolas" pitchFamily="49" charset="0"/>
              </a:rPr>
              <a:t>test_and_set</a:t>
            </a:r>
            <a:endParaRPr lang="en-US" dirty="0">
              <a:solidFill>
                <a:schemeClr val="accent4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		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SC.W t0</a:t>
            </a: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, t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0, (a0)</a:t>
            </a:r>
            <a:endParaRPr lang="en-US" dirty="0">
              <a:solidFill>
                <a:schemeClr val="accent1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Consolas" pitchFamily="49" charset="0"/>
              </a:rPr>
              <a:t>		</a:t>
            </a:r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BNEZ t0</a:t>
            </a:r>
            <a:r>
              <a:rPr lang="en-US" dirty="0">
                <a:solidFill>
                  <a:schemeClr val="accent6"/>
                </a:solidFill>
                <a:latin typeface="Consolas" pitchFamily="49" charset="0"/>
              </a:rPr>
              <a:t>, </a:t>
            </a:r>
            <a:r>
              <a:rPr lang="en-US" dirty="0" err="1">
                <a:solidFill>
                  <a:schemeClr val="accent6"/>
                </a:solidFill>
                <a:latin typeface="Consolas" pitchFamily="49" charset="0"/>
              </a:rPr>
              <a:t>test_and_set</a:t>
            </a:r>
            <a:endParaRPr lang="en-US" dirty="0">
              <a:solidFill>
                <a:schemeClr val="accent6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}</a:t>
            </a:r>
          </a:p>
          <a:p>
            <a:endParaRPr lang="en-US" dirty="0"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itchFamily="49" charset="0"/>
              </a:rPr>
              <a:t>mutex_unlock</a:t>
            </a:r>
            <a:r>
              <a:rPr lang="en-US" dirty="0">
                <a:latin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</a:rPr>
              <a:t>int</a:t>
            </a:r>
            <a:r>
              <a:rPr lang="en-US" dirty="0">
                <a:latin typeface="Consolas" pitchFamily="49" charset="0"/>
              </a:rPr>
              <a:t> *m) {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</a:rPr>
              <a:t>	SW zero</a:t>
            </a:r>
            <a:r>
              <a:rPr lang="en-US" dirty="0">
                <a:latin typeface="Consolas" pitchFamily="49" charset="0"/>
              </a:rPr>
              <a:t>, </a:t>
            </a:r>
            <a:r>
              <a:rPr lang="en-US" dirty="0" smtClean="0">
                <a:latin typeface="Consolas" pitchFamily="49" charset="0"/>
              </a:rPr>
              <a:t>a0, 0</a:t>
            </a:r>
            <a:endParaRPr lang="en-US" dirty="0"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</a:rPr>
              <a:t>}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Mutex</a:t>
            </a:r>
            <a:r>
              <a:rPr lang="en-US" dirty="0"/>
              <a:t> from </a:t>
            </a:r>
            <a:r>
              <a:rPr lang="en-US" dirty="0" smtClean="0"/>
              <a:t>LR </a:t>
            </a:r>
            <a:r>
              <a:rPr lang="en-US" dirty="0"/>
              <a:t>and SC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1739205"/>
            <a:ext cx="27831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This is called a </a:t>
            </a:r>
          </a:p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Spin lock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Aka </a:t>
            </a:r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spin waiting</a:t>
            </a:r>
            <a:endParaRPr lang="en-US" sz="2800" dirty="0">
              <a:solidFill>
                <a:schemeClr val="accent1"/>
              </a:solidFill>
              <a:latin typeface="Source Sans Pro"/>
            </a:endParaRPr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4572000" y="2431703"/>
            <a:ext cx="1143000" cy="526702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45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Load Reserved / </a:t>
            </a:r>
            <a:r>
              <a:rPr lang="en-US" dirty="0">
                <a:solidFill>
                  <a:schemeClr val="accent1"/>
                </a:solidFill>
              </a:rPr>
              <a:t>Store Conditional</a:t>
            </a:r>
          </a:p>
          <a:p>
            <a:pPr marL="0" indent="0">
              <a:buNone/>
            </a:pPr>
            <a:r>
              <a:rPr lang="en-US" sz="1800" dirty="0"/>
              <a:t>m = 0; // m=0 means lock is free; otherwise, if m=1, then lock locked</a:t>
            </a:r>
          </a:p>
          <a:p>
            <a:pPr marL="0" indent="0">
              <a:buNone/>
            </a:pPr>
            <a:r>
              <a:rPr lang="en-US" sz="2800" dirty="0" err="1">
                <a:latin typeface="Consolas" pitchFamily="49" charset="0"/>
              </a:rPr>
              <a:t>mutex_lock</a:t>
            </a:r>
            <a:r>
              <a:rPr lang="en-US" sz="2800" dirty="0">
                <a:latin typeface="Consolas" pitchFamily="49" charset="0"/>
              </a:rPr>
              <a:t>(</a:t>
            </a:r>
            <a:r>
              <a:rPr lang="en-US" sz="2800" dirty="0" err="1">
                <a:latin typeface="Consolas" pitchFamily="49" charset="0"/>
              </a:rPr>
              <a:t>int</a:t>
            </a:r>
            <a:r>
              <a:rPr lang="en-US" sz="2800" dirty="0">
                <a:latin typeface="Consolas" pitchFamily="49" charset="0"/>
              </a:rPr>
              <a:t> *m) </a:t>
            </a:r>
            <a:r>
              <a:rPr lang="en-US" sz="2800" dirty="0" smtClean="0">
                <a:latin typeface="Consolas" pitchFamily="49" charset="0"/>
              </a:rPr>
              <a:t>{</a:t>
            </a:r>
            <a:endParaRPr lang="en-US" sz="2800" dirty="0">
              <a:latin typeface="Consolas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Mutex</a:t>
            </a:r>
            <a:r>
              <a:rPr lang="en-US" dirty="0"/>
              <a:t> from </a:t>
            </a:r>
            <a:r>
              <a:rPr lang="en-US" dirty="0" smtClean="0"/>
              <a:t>LR </a:t>
            </a:r>
            <a:r>
              <a:rPr lang="en-US" dirty="0"/>
              <a:t>and SC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119</a:t>
            </a:fld>
            <a:endParaRPr lang="en-US" dirty="0"/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020952"/>
              </p:ext>
            </p:extLst>
          </p:nvPr>
        </p:nvGraphicFramePr>
        <p:xfrm>
          <a:off x="76199" y="2209800"/>
          <a:ext cx="8915401" cy="4443984"/>
        </p:xfrm>
        <a:graphic>
          <a:graphicData uri="http://schemas.openxmlformats.org/drawingml/2006/table">
            <a:tbl>
              <a:tblPr/>
              <a:tblGrid>
                <a:gridCol w="712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5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4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93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46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ThreadA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 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ThreadA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 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ThreadB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 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ThreadB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 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Mem M[a0]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  <a:latin typeface="Helvetica" pitchFamily="34" charset="0"/>
                        </a:rPr>
                        <a:t>try: 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  <a:latin typeface="Helvetica" pitchFamily="34" charset="0"/>
                        </a:rPr>
                        <a:t>LI t0, 1</a:t>
                      </a:r>
                      <a:endParaRPr lang="en-US" dirty="0">
                        <a:solidFill>
                          <a:schemeClr val="tx2"/>
                        </a:solidFill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  <a:latin typeface="Helvetica" pitchFamily="34" charset="0"/>
                        </a:rPr>
                        <a:t>try: 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  <a:latin typeface="Helvetica" pitchFamily="34" charset="0"/>
                        </a:rPr>
                        <a:t>LI t0, 1</a:t>
                      </a:r>
                      <a:endParaRPr lang="en-US" dirty="0">
                        <a:solidFill>
                          <a:schemeClr val="tx2"/>
                        </a:solidFill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95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What if matrix size is 100 </a:t>
            </a:r>
            <a:r>
              <a:rPr lang="en-US" dirty="0">
                <a:cs typeface="Arial" charset="0"/>
              </a:rPr>
              <a:t>× 100?</a:t>
            </a:r>
          </a:p>
          <a:p>
            <a:endParaRPr lang="en-US" dirty="0">
              <a:cs typeface="Arial" charset="0"/>
            </a:endParaRPr>
          </a:p>
          <a:p>
            <a:pPr marL="0" indent="0">
              <a:buNone/>
            </a:pPr>
            <a:r>
              <a:rPr lang="en-US" dirty="0">
                <a:cs typeface="Arial" charset="0"/>
              </a:rPr>
              <a:t>Single processor: Time = (10 + 10000)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baseline="-25000" dirty="0">
              <a:cs typeface="Arial" charset="0"/>
            </a:endParaRPr>
          </a:p>
          <a:p>
            <a:endParaRPr lang="en-US" dirty="0">
              <a:cs typeface="Arial" charset="0"/>
            </a:endParaRPr>
          </a:p>
          <a:p>
            <a:pPr marL="0" indent="0">
              <a:buNone/>
            </a:pPr>
            <a:r>
              <a:rPr lang="en-US" dirty="0">
                <a:cs typeface="Arial" charset="0"/>
              </a:rPr>
              <a:t>10 processors</a:t>
            </a:r>
          </a:p>
          <a:p>
            <a:pPr lvl="1"/>
            <a:r>
              <a:rPr lang="en-US" dirty="0">
                <a:cs typeface="Arial" charset="0"/>
              </a:rPr>
              <a:t>Time = 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+ 10000/10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= 1010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dirty="0">
              <a:cs typeface="Arial" charset="0"/>
            </a:endParaRPr>
          </a:p>
          <a:p>
            <a:pPr lvl="1"/>
            <a:r>
              <a:rPr lang="en-US" dirty="0">
                <a:cs typeface="Arial" charset="0"/>
              </a:rPr>
              <a:t>Speedup = 10010/1010 = 9.9</a:t>
            </a:r>
            <a:endParaRPr lang="en-US" baseline="-25000" dirty="0">
              <a:cs typeface="Arial" charset="0"/>
            </a:endParaRPr>
          </a:p>
          <a:p>
            <a:endParaRPr lang="en-US" dirty="0">
              <a:cs typeface="Arial" charset="0"/>
            </a:endParaRPr>
          </a:p>
          <a:p>
            <a:pPr marL="0" indent="0">
              <a:buNone/>
            </a:pPr>
            <a:r>
              <a:rPr lang="en-US" dirty="0">
                <a:cs typeface="Arial" charset="0"/>
              </a:rPr>
              <a:t>100 processors</a:t>
            </a:r>
          </a:p>
          <a:p>
            <a:pPr lvl="1"/>
            <a:r>
              <a:rPr lang="en-US" dirty="0">
                <a:cs typeface="Arial" charset="0"/>
              </a:rPr>
              <a:t>Time = 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+ 10000/100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= 110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baseline="-25000" dirty="0">
              <a:cs typeface="Arial" charset="0"/>
            </a:endParaRPr>
          </a:p>
          <a:p>
            <a:pPr lvl="1"/>
            <a:r>
              <a:rPr lang="en-US" dirty="0">
                <a:cs typeface="Arial" charset="0"/>
              </a:rPr>
              <a:t>Speedup = 10010/110 = 91</a:t>
            </a:r>
          </a:p>
          <a:p>
            <a:endParaRPr lang="en-US" dirty="0">
              <a:cs typeface="Arial" charset="0"/>
            </a:endParaRPr>
          </a:p>
          <a:p>
            <a:pPr marL="0" indent="0">
              <a:buNone/>
            </a:pPr>
            <a:r>
              <a:rPr lang="en-US" dirty="0">
                <a:cs typeface="Arial" charset="0"/>
              </a:rPr>
              <a:t>Assuming load balanced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49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Load Reserved / </a:t>
            </a:r>
            <a:r>
              <a:rPr lang="en-US" dirty="0">
                <a:solidFill>
                  <a:schemeClr val="accent1"/>
                </a:solidFill>
              </a:rPr>
              <a:t>Store Conditional</a:t>
            </a:r>
          </a:p>
          <a:p>
            <a:pPr marL="0" indent="0">
              <a:buNone/>
            </a:pPr>
            <a:r>
              <a:rPr lang="en-US" sz="1800" dirty="0"/>
              <a:t>m = 0; // m=0 means lock is free; otherwise, if m=1, then lock locked</a:t>
            </a:r>
          </a:p>
          <a:p>
            <a:pPr marL="0" indent="0">
              <a:buNone/>
            </a:pPr>
            <a:r>
              <a:rPr lang="en-US" sz="2800" dirty="0" err="1">
                <a:latin typeface="Consolas" pitchFamily="49" charset="0"/>
              </a:rPr>
              <a:t>mutex_lock</a:t>
            </a:r>
            <a:r>
              <a:rPr lang="en-US" sz="2800" dirty="0">
                <a:latin typeface="Consolas" pitchFamily="49" charset="0"/>
              </a:rPr>
              <a:t>(</a:t>
            </a:r>
            <a:r>
              <a:rPr lang="en-US" sz="2800" dirty="0" err="1">
                <a:latin typeface="Consolas" pitchFamily="49" charset="0"/>
              </a:rPr>
              <a:t>int</a:t>
            </a:r>
            <a:r>
              <a:rPr lang="en-US" sz="2800" dirty="0">
                <a:latin typeface="Consolas" pitchFamily="49" charset="0"/>
              </a:rPr>
              <a:t> *m) </a:t>
            </a:r>
            <a:r>
              <a:rPr lang="en-US" sz="2800" dirty="0" smtClean="0">
                <a:latin typeface="Consolas" pitchFamily="49" charset="0"/>
              </a:rPr>
              <a:t>{</a:t>
            </a:r>
            <a:endParaRPr lang="en-US" sz="2800" dirty="0">
              <a:latin typeface="Consolas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Mutex</a:t>
            </a:r>
            <a:r>
              <a:rPr lang="en-US" dirty="0"/>
              <a:t> from </a:t>
            </a:r>
            <a:r>
              <a:rPr lang="en-US" dirty="0" smtClean="0"/>
              <a:t>LR </a:t>
            </a:r>
            <a:r>
              <a:rPr lang="en-US" dirty="0"/>
              <a:t>and SC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120</a:t>
            </a:fld>
            <a:endParaRPr lang="en-US" dirty="0"/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175776"/>
              </p:ext>
            </p:extLst>
          </p:nvPr>
        </p:nvGraphicFramePr>
        <p:xfrm>
          <a:off x="76199" y="2209800"/>
          <a:ext cx="8915401" cy="4626864"/>
        </p:xfrm>
        <a:graphic>
          <a:graphicData uri="http://schemas.openxmlformats.org/drawingml/2006/table">
            <a:tbl>
              <a:tblPr/>
              <a:tblGrid>
                <a:gridCol w="712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5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4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93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46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ThreadA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 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ThreadA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 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ThreadB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 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ThreadB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 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Mem M[a0]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  <a:latin typeface="Helvetica" pitchFamily="34" charset="0"/>
                        </a:rPr>
                        <a:t>try: 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  <a:latin typeface="Helvetica" pitchFamily="34" charset="0"/>
                        </a:rPr>
                        <a:t>LI t0, 1</a:t>
                      </a:r>
                      <a:endParaRPr lang="en-US" dirty="0">
                        <a:solidFill>
                          <a:schemeClr val="tx2"/>
                        </a:solidFill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  <a:latin typeface="Helvetica" pitchFamily="34" charset="0"/>
                        </a:rPr>
                        <a:t>try: 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  <a:latin typeface="Helvetica" pitchFamily="34" charset="0"/>
                        </a:rPr>
                        <a:t>LI t0, 1</a:t>
                      </a:r>
                      <a:endParaRPr lang="en-US" dirty="0">
                        <a:solidFill>
                          <a:schemeClr val="tx2"/>
                        </a:solidFill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Helvetica" pitchFamily="34" charset="0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LR.W t1, (a0)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LR.W t1, (a0)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Helvetica" pitchFamily="34" charset="0"/>
                        </a:rPr>
                        <a:t>BNEZ t1,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Helvetica" pitchFamily="34" charset="0"/>
                        </a:rPr>
                        <a:t>BNEZ t1,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  <a:latin typeface="Helvetica" pitchFamily="34" charset="0"/>
                        </a:rPr>
                        <a:t>try: 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  <a:latin typeface="Helvetica" pitchFamily="34" charset="0"/>
                        </a:rPr>
                        <a:t>LI t0, 1</a:t>
                      </a:r>
                      <a:endParaRPr lang="en-US" dirty="0">
                        <a:solidFill>
                          <a:schemeClr val="tx2"/>
                        </a:solidFill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  <a:latin typeface="Helvetica" pitchFamily="34" charset="0"/>
                        </a:rPr>
                        <a:t>try: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  <a:latin typeface="Helvetica" pitchFamily="34" charset="0"/>
                        </a:rPr>
                        <a:t> LI t0, 1</a:t>
                      </a:r>
                      <a:endParaRPr lang="en-US" dirty="0">
                        <a:solidFill>
                          <a:schemeClr val="tx2"/>
                        </a:solidFill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LR.W t1, (a0)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LR.W t1, (a0)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Helvetica" pitchFamily="34" charset="0"/>
                        </a:rPr>
                        <a:t>BNEZ t1,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Helvetica" pitchFamily="34" charset="0"/>
                        </a:rPr>
                        <a:t>BNEZ t1,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  <a:latin typeface="Helvetica" pitchFamily="34" charset="0"/>
                        </a:rPr>
                        <a:t>try: 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  <a:latin typeface="Helvetica" pitchFamily="34" charset="0"/>
                        </a:rPr>
                        <a:t>LI t0, 1</a:t>
                      </a:r>
                      <a:endParaRPr lang="en-US" dirty="0">
                        <a:solidFill>
                          <a:schemeClr val="tx2"/>
                        </a:solidFill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  <a:latin typeface="Helvetica" pitchFamily="34" charset="0"/>
                        </a:rPr>
                        <a:t>try: 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  <a:latin typeface="Helvetica" pitchFamily="34" charset="0"/>
                        </a:rPr>
                        <a:t>LI t0, 1</a:t>
                      </a:r>
                      <a:endParaRPr lang="en-US" dirty="0">
                        <a:solidFill>
                          <a:schemeClr val="tx2"/>
                        </a:solidFill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LR.W t1, (a0)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LR.W t1, (a0)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Helvetica" pitchFamily="34" charset="0"/>
                        </a:rPr>
                        <a:t>BNEZ t1,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Helvetica" pitchFamily="34" charset="0"/>
                        </a:rPr>
                        <a:t>BNEZ t1,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34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Thread A                                  Thread B</a:t>
            </a:r>
            <a:br>
              <a:rPr lang="en-US" dirty="0"/>
            </a:br>
            <a:r>
              <a:rPr lang="en-US" dirty="0"/>
              <a:t>for(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0, </a:t>
            </a:r>
            <a:r>
              <a:rPr lang="en-US" dirty="0" err="1"/>
              <a:t>i</a:t>
            </a:r>
            <a:r>
              <a:rPr lang="en-US" dirty="0"/>
              <a:t> &lt; 5; </a:t>
            </a:r>
            <a:r>
              <a:rPr lang="en-US" dirty="0" err="1"/>
              <a:t>i</a:t>
            </a:r>
            <a:r>
              <a:rPr lang="en-US" dirty="0"/>
              <a:t>++) {      for(</a:t>
            </a:r>
            <a:r>
              <a:rPr lang="en-US" dirty="0" err="1"/>
              <a:t>int</a:t>
            </a:r>
            <a:r>
              <a:rPr lang="en-US" dirty="0"/>
              <a:t> j = 0; j &lt; 5; </a:t>
            </a:r>
            <a:r>
              <a:rPr lang="en-US" dirty="0" err="1"/>
              <a:t>j++</a:t>
            </a:r>
            <a:r>
              <a:rPr lang="en-US" dirty="0"/>
              <a:t>) {</a:t>
            </a:r>
            <a:br>
              <a:rPr lang="en-US" dirty="0"/>
            </a:br>
            <a:r>
              <a:rPr lang="en-US" dirty="0"/>
              <a:t>   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r>
              <a:rPr lang="en-US" dirty="0"/>
              <a:t>		x = x + 1;                         </a:t>
            </a:r>
            <a:r>
              <a:rPr lang="en-US" dirty="0" smtClean="0"/>
              <a:t>x </a:t>
            </a:r>
            <a:r>
              <a:rPr lang="en-US" dirty="0"/>
              <a:t>= x + 1;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}					 }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Now we can write parallel and correct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8516" y="2590800"/>
            <a:ext cx="767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/>
                </a:solidFill>
                <a:latin typeface="Source Sans Pro"/>
              </a:rPr>
              <a:t>mutex_lock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(m);		  		     </a:t>
            </a:r>
            <a:r>
              <a:rPr lang="en-US" sz="2800" dirty="0" err="1" smtClean="0">
                <a:solidFill>
                  <a:schemeClr val="accent6"/>
                </a:solidFill>
                <a:latin typeface="Source Sans Pro"/>
              </a:rPr>
              <a:t>mutex_lock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(m);</a:t>
            </a:r>
            <a:endParaRPr lang="en-US" sz="28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022" y="3886200"/>
            <a:ext cx="7812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/>
                </a:solidFill>
                <a:latin typeface="Source Sans Pro"/>
              </a:rPr>
              <a:t>mutex_unlock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(m);		          </a:t>
            </a:r>
            <a:r>
              <a:rPr lang="en-US" sz="2800" dirty="0" err="1" smtClean="0">
                <a:solidFill>
                  <a:schemeClr val="accent6"/>
                </a:solidFill>
                <a:latin typeface="Source Sans Pro"/>
              </a:rPr>
              <a:t>mutex_unlock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(m);</a:t>
            </a:r>
            <a:endParaRPr lang="en-US" sz="2800" dirty="0">
              <a:solidFill>
                <a:schemeClr val="accent6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54148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Other atomic hardware primitives</a:t>
            </a:r>
          </a:p>
          <a:p>
            <a:pPr marL="0" indent="0">
              <a:buNone/>
            </a:pPr>
            <a:r>
              <a:rPr lang="en-US" sz="2800" dirty="0"/>
              <a:t> - </a:t>
            </a:r>
            <a:r>
              <a:rPr lang="en-US" sz="2800" dirty="0">
                <a:solidFill>
                  <a:schemeClr val="accent1"/>
                </a:solidFill>
              </a:rPr>
              <a:t>test and set </a:t>
            </a:r>
            <a:r>
              <a:rPr lang="en-US" sz="2800" dirty="0"/>
              <a:t>(x86)</a:t>
            </a:r>
          </a:p>
          <a:p>
            <a:pPr marL="0" indent="0">
              <a:buNone/>
            </a:pPr>
            <a:r>
              <a:rPr lang="en-US" sz="2800" dirty="0"/>
              <a:t> - </a:t>
            </a:r>
            <a:r>
              <a:rPr lang="en-US" sz="2800" dirty="0">
                <a:solidFill>
                  <a:schemeClr val="accent1"/>
                </a:solidFill>
              </a:rPr>
              <a:t>atomic increment </a:t>
            </a:r>
            <a:r>
              <a:rPr lang="en-US" sz="2800" dirty="0"/>
              <a:t>(x86)</a:t>
            </a:r>
          </a:p>
          <a:p>
            <a:pPr marL="0" indent="0">
              <a:buNone/>
            </a:pPr>
            <a:r>
              <a:rPr lang="en-US" sz="2800" dirty="0"/>
              <a:t> - </a:t>
            </a:r>
            <a:r>
              <a:rPr lang="en-US" sz="2800" dirty="0">
                <a:solidFill>
                  <a:schemeClr val="accent1"/>
                </a:solidFill>
              </a:rPr>
              <a:t>bus lock prefix </a:t>
            </a:r>
            <a:r>
              <a:rPr lang="en-US" sz="2800" dirty="0"/>
              <a:t>(x86)</a:t>
            </a:r>
          </a:p>
          <a:p>
            <a:pPr marL="0" indent="0">
              <a:buNone/>
            </a:pPr>
            <a:r>
              <a:rPr lang="en-US" sz="2800" dirty="0"/>
              <a:t> - </a:t>
            </a:r>
            <a:r>
              <a:rPr lang="en-US" sz="2800" dirty="0">
                <a:solidFill>
                  <a:schemeClr val="accent1"/>
                </a:solidFill>
              </a:rPr>
              <a:t>compare and exchange </a:t>
            </a:r>
            <a:r>
              <a:rPr lang="en-US" sz="2800" dirty="0"/>
              <a:t>(x86, ARM deprecated)</a:t>
            </a:r>
          </a:p>
          <a:p>
            <a:pPr marL="0" indent="0">
              <a:buNone/>
            </a:pPr>
            <a:r>
              <a:rPr lang="en-US" sz="2800" dirty="0"/>
              <a:t> - </a:t>
            </a:r>
            <a:r>
              <a:rPr lang="en-US" sz="2800" dirty="0" smtClean="0">
                <a:solidFill>
                  <a:schemeClr val="accent1"/>
                </a:solidFill>
              </a:rPr>
              <a:t>load reserved </a:t>
            </a:r>
            <a:r>
              <a:rPr lang="en-US" sz="2800" dirty="0">
                <a:solidFill>
                  <a:schemeClr val="accent1"/>
                </a:solidFill>
              </a:rPr>
              <a:t>/ store conditional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(RISC-V, </a:t>
            </a:r>
            <a:r>
              <a:rPr lang="en-US" sz="2800" dirty="0"/>
              <a:t>ARM, PowerPC, DEC Alpha, …)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Atomic 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08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Synchronization techniques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clever code </a:t>
            </a:r>
          </a:p>
          <a:p>
            <a:pPr lvl="1"/>
            <a:r>
              <a:rPr lang="en-US" dirty="0"/>
              <a:t>must work despite adversarial scheduler/interrupts</a:t>
            </a:r>
          </a:p>
          <a:p>
            <a:pPr lvl="1"/>
            <a:r>
              <a:rPr lang="en-US" dirty="0"/>
              <a:t>used by: hackers</a:t>
            </a:r>
          </a:p>
          <a:p>
            <a:pPr lvl="1"/>
            <a:r>
              <a:rPr lang="en-US" dirty="0"/>
              <a:t>also: noobs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disable interrupts</a:t>
            </a:r>
          </a:p>
          <a:p>
            <a:pPr lvl="1"/>
            <a:r>
              <a:rPr lang="en-US" dirty="0"/>
              <a:t>used by: exception handler, scheduler, device drivers, …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disable preemption</a:t>
            </a:r>
          </a:p>
          <a:p>
            <a:pPr lvl="1"/>
            <a:r>
              <a:rPr lang="en-US" dirty="0"/>
              <a:t>dangerous for user code, but okay for some kernel code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mutual exclusion locks (</a:t>
            </a:r>
            <a:r>
              <a:rPr lang="en-US" dirty="0" err="1">
                <a:solidFill>
                  <a:schemeClr val="accent1"/>
                </a:solidFill>
              </a:rPr>
              <a:t>mutex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  <a:p>
            <a:pPr lvl="1"/>
            <a:r>
              <a:rPr lang="en-US" dirty="0"/>
              <a:t>general purpose, except for some interrupt-related cases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123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5195094"/>
            <a:ext cx="8763000" cy="10668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2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488" y="990600"/>
            <a:ext cx="9205708" cy="57419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Need parallel abstractions, especially for multicore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Writing correct programs is hard</a:t>
            </a:r>
          </a:p>
          <a:p>
            <a:pPr marL="0" indent="0">
              <a:buNone/>
            </a:pPr>
            <a:r>
              <a:rPr lang="en-US" dirty="0"/>
              <a:t>	Need to prevent data races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Need critical sections to prevent data races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Mutex</a:t>
            </a:r>
            <a:r>
              <a:rPr lang="en-US" dirty="0"/>
              <a:t>, mutual exclusion, implements critical section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Mutex</a:t>
            </a:r>
            <a:r>
              <a:rPr lang="en-US" dirty="0"/>
              <a:t> often implemented using a lock abstraction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Hardware provides synchronization primitives such as </a:t>
            </a:r>
            <a:r>
              <a:rPr lang="en-US" b="1" dirty="0" smtClean="0">
                <a:solidFill>
                  <a:schemeClr val="tx2"/>
                </a:solidFill>
              </a:rPr>
              <a:t>LR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and </a:t>
            </a:r>
            <a:r>
              <a:rPr lang="en-US" b="1" dirty="0">
                <a:solidFill>
                  <a:schemeClr val="tx2"/>
                </a:solidFill>
              </a:rPr>
              <a:t>SC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smtClean="0">
                <a:solidFill>
                  <a:schemeClr val="tx2"/>
                </a:solidFill>
              </a:rPr>
              <a:t>load reserved and </a:t>
            </a:r>
            <a:r>
              <a:rPr lang="en-US" dirty="0">
                <a:solidFill>
                  <a:schemeClr val="tx2"/>
                </a:solidFill>
              </a:rPr>
              <a:t>store conditional) instructions to efficiently implement locks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83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Goal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125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do we use synchronization primitives to build concurrency-safe data structure?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1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Access to </a:t>
            </a:r>
            <a:r>
              <a:rPr lang="en-US" dirty="0">
                <a:solidFill>
                  <a:schemeClr val="accent6"/>
                </a:solidFill>
              </a:rPr>
              <a:t>shared data </a:t>
            </a:r>
            <a:r>
              <a:rPr lang="en-US" dirty="0"/>
              <a:t>must be synchronized</a:t>
            </a:r>
          </a:p>
          <a:p>
            <a:pPr lvl="1"/>
            <a:r>
              <a:rPr lang="en-US" dirty="0"/>
              <a:t>Goal: enforce </a:t>
            </a:r>
            <a:r>
              <a:rPr lang="en-US" dirty="0" err="1"/>
              <a:t>datastructure</a:t>
            </a:r>
            <a:r>
              <a:rPr lang="en-US" dirty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invariants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Producer/Consumer Example 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126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154380" y="990600"/>
            <a:ext cx="2234739" cy="60544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0500" y="1927526"/>
            <a:ext cx="4267200" cy="447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no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// invariant: 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/>
            </a:r>
            <a:b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// data </a:t>
            </a: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is in 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A[h … t-1</a:t>
            </a: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]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char A[100];</a:t>
            </a:r>
            <a:endParaRPr lang="en-US" sz="2000" dirty="0">
              <a:solidFill>
                <a:schemeClr val="tx2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err="1">
                <a:solidFill>
                  <a:schemeClr val="tx2"/>
                </a:solidFill>
                <a:latin typeface="Consolas" pitchFamily="49" charset="0"/>
              </a:rPr>
              <a:t>int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h = 0, t = 0;</a:t>
            </a:r>
            <a:endParaRPr lang="en-US" sz="2000" dirty="0">
              <a:solidFill>
                <a:schemeClr val="tx2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endParaRPr lang="en-US" sz="800" dirty="0" smtClean="0">
              <a:solidFill>
                <a:schemeClr val="tx2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// producer: add to list tail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void 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put(char c) 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A[t] 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=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t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= (t+1)%n;</a:t>
            </a:r>
            <a:endParaRPr lang="en-US" sz="2000" dirty="0">
              <a:solidFill>
                <a:schemeClr val="tx2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chemeClr val="tx2"/>
              </a:solidFill>
              <a:latin typeface="Consolas" pitchFamily="49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748133" y="2426988"/>
            <a:ext cx="2844800" cy="987425"/>
            <a:chOff x="2119667" y="2069068"/>
            <a:chExt cx="2844800" cy="987425"/>
          </a:xfrm>
        </p:grpSpPr>
        <p:sp>
          <p:nvSpPr>
            <p:cNvPr id="32" name="Rectangle 4"/>
            <p:cNvSpPr>
              <a:spLocks noChangeArrowheads="1"/>
            </p:cNvSpPr>
            <p:nvPr/>
          </p:nvSpPr>
          <p:spPr bwMode="auto">
            <a:xfrm>
              <a:off x="21196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5"/>
            <p:cNvSpPr>
              <a:spLocks noChangeArrowheads="1"/>
            </p:cNvSpPr>
            <p:nvPr/>
          </p:nvSpPr>
          <p:spPr bwMode="auto">
            <a:xfrm>
              <a:off x="25260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6"/>
            <p:cNvSpPr>
              <a:spLocks noChangeArrowheads="1"/>
            </p:cNvSpPr>
            <p:nvPr/>
          </p:nvSpPr>
          <p:spPr bwMode="auto">
            <a:xfrm>
              <a:off x="2932467" y="2650093"/>
              <a:ext cx="406400" cy="406400"/>
            </a:xfrm>
            <a:prstGeom prst="rect">
              <a:avLst/>
            </a:prstGeom>
            <a:solidFill>
              <a:srgbClr val="4519E7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>
              <a:off x="3338867" y="2650093"/>
              <a:ext cx="406400" cy="406400"/>
            </a:xfrm>
            <a:prstGeom prst="rect">
              <a:avLst/>
            </a:prstGeom>
            <a:solidFill>
              <a:srgbClr val="4519E7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6" name="Rectangle 8"/>
            <p:cNvSpPr>
              <a:spLocks noChangeArrowheads="1"/>
            </p:cNvSpPr>
            <p:nvPr/>
          </p:nvSpPr>
          <p:spPr bwMode="auto">
            <a:xfrm>
              <a:off x="3745267" y="2650093"/>
              <a:ext cx="406400" cy="406400"/>
            </a:xfrm>
            <a:prstGeom prst="rect">
              <a:avLst/>
            </a:prstGeom>
            <a:solidFill>
              <a:srgbClr val="4519E7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7" name="Rectangle 9"/>
            <p:cNvSpPr>
              <a:spLocks noChangeArrowheads="1"/>
            </p:cNvSpPr>
            <p:nvPr/>
          </p:nvSpPr>
          <p:spPr bwMode="auto">
            <a:xfrm>
              <a:off x="4151667" y="2650093"/>
              <a:ext cx="406400" cy="4064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2819400" y="2069068"/>
              <a:ext cx="699230" cy="36933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head</a:t>
              </a:r>
            </a:p>
          </p:txBody>
        </p:sp>
        <p:sp>
          <p:nvSpPr>
            <p:cNvPr id="39" name="Line 11"/>
            <p:cNvSpPr>
              <a:spLocks noChangeShapeType="1"/>
            </p:cNvSpPr>
            <p:nvPr/>
          </p:nvSpPr>
          <p:spPr bwMode="auto">
            <a:xfrm flipH="1">
              <a:off x="3122967" y="2349261"/>
              <a:ext cx="12700" cy="300832"/>
            </a:xfrm>
            <a:prstGeom prst="line">
              <a:avLst/>
            </a:prstGeom>
            <a:noFill/>
            <a:ln w="12700">
              <a:solidFill>
                <a:schemeClr val="accent6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 Box 12"/>
            <p:cNvSpPr txBox="1">
              <a:spLocks noChangeArrowheads="1"/>
            </p:cNvSpPr>
            <p:nvPr/>
          </p:nvSpPr>
          <p:spPr bwMode="auto">
            <a:xfrm>
              <a:off x="4029178" y="2069068"/>
              <a:ext cx="479618" cy="36933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tail</a:t>
              </a:r>
            </a:p>
          </p:txBody>
        </p:sp>
        <p:sp>
          <p:nvSpPr>
            <p:cNvPr id="41" name="Line 13"/>
            <p:cNvSpPr>
              <a:spLocks noChangeShapeType="1"/>
            </p:cNvSpPr>
            <p:nvPr/>
          </p:nvSpPr>
          <p:spPr bwMode="auto">
            <a:xfrm>
              <a:off x="4350208" y="2438400"/>
              <a:ext cx="0" cy="211693"/>
            </a:xfrm>
            <a:prstGeom prst="line">
              <a:avLst/>
            </a:prstGeom>
            <a:noFill/>
            <a:ln w="12700">
              <a:solidFill>
                <a:schemeClr val="accent6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tangle 14"/>
            <p:cNvSpPr>
              <a:spLocks noChangeArrowheads="1"/>
            </p:cNvSpPr>
            <p:nvPr/>
          </p:nvSpPr>
          <p:spPr bwMode="auto">
            <a:xfrm>
              <a:off x="45580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500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Access to </a:t>
            </a:r>
            <a:r>
              <a:rPr lang="en-US" dirty="0">
                <a:solidFill>
                  <a:schemeClr val="accent6"/>
                </a:solidFill>
              </a:rPr>
              <a:t>shared data </a:t>
            </a:r>
            <a:r>
              <a:rPr lang="en-US" dirty="0"/>
              <a:t>must be synchronized</a:t>
            </a:r>
          </a:p>
          <a:p>
            <a:pPr lvl="1"/>
            <a:r>
              <a:rPr lang="en-US" dirty="0"/>
              <a:t>Goal: enforce </a:t>
            </a:r>
            <a:r>
              <a:rPr lang="en-US" dirty="0" err="1"/>
              <a:t>datastructure</a:t>
            </a:r>
            <a:r>
              <a:rPr lang="en-US" dirty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invariants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Producer/Consumer Example 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127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154380" y="990600"/>
            <a:ext cx="2234739" cy="60544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0500" y="1927526"/>
            <a:ext cx="4267200" cy="447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no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// invariant: 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/>
            </a:r>
            <a:b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// data </a:t>
            </a: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is in 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A[h … t-1</a:t>
            </a: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]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char A[100];</a:t>
            </a:r>
            <a:endParaRPr lang="en-US" sz="2000" dirty="0">
              <a:solidFill>
                <a:schemeClr val="tx2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err="1">
                <a:solidFill>
                  <a:schemeClr val="tx2"/>
                </a:solidFill>
                <a:latin typeface="Consolas" pitchFamily="49" charset="0"/>
              </a:rPr>
              <a:t>int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h = 0, t = 0;</a:t>
            </a:r>
            <a:endParaRPr lang="en-US" sz="2000" dirty="0">
              <a:solidFill>
                <a:schemeClr val="tx2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endParaRPr lang="en-US" sz="800" dirty="0" smtClean="0">
              <a:solidFill>
                <a:schemeClr val="tx2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// producer: add to list tail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void 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put(char c) 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A[t] 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=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t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= (t+1)%n;</a:t>
            </a:r>
            <a:endParaRPr lang="en-US" sz="2000" dirty="0">
              <a:solidFill>
                <a:schemeClr val="tx2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chemeClr val="tx2"/>
              </a:solidFill>
              <a:latin typeface="Consolas" pitchFamily="49" charset="0"/>
            </a:endParaRPr>
          </a:p>
        </p:txBody>
      </p:sp>
      <p:sp>
        <p:nvSpPr>
          <p:cNvPr id="31" name="Rectangle 30"/>
          <p:cNvSpPr/>
          <p:nvPr>
            <p:custDataLst>
              <p:tags r:id="rId2"/>
            </p:custDataLst>
          </p:nvPr>
        </p:nvSpPr>
        <p:spPr>
          <a:xfrm>
            <a:off x="4343400" y="3471515"/>
            <a:ext cx="4800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// consumer: take from list head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char get() 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	while (h == t) { };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	char c = A[h];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	h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= (h+1)%n;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	return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chemeClr val="tx2"/>
              </a:solidFill>
              <a:latin typeface="Consolas" pitchFamily="49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748133" y="2426988"/>
            <a:ext cx="2844800" cy="987425"/>
            <a:chOff x="2119667" y="2069068"/>
            <a:chExt cx="2844800" cy="987425"/>
          </a:xfrm>
        </p:grpSpPr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21196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5260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6"/>
            <p:cNvSpPr>
              <a:spLocks noChangeArrowheads="1"/>
            </p:cNvSpPr>
            <p:nvPr/>
          </p:nvSpPr>
          <p:spPr bwMode="auto">
            <a:xfrm>
              <a:off x="2932467" y="2650093"/>
              <a:ext cx="406400" cy="406400"/>
            </a:xfrm>
            <a:prstGeom prst="rect">
              <a:avLst/>
            </a:prstGeom>
            <a:solidFill>
              <a:srgbClr val="4519E7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8" name="Rectangle 7"/>
            <p:cNvSpPr>
              <a:spLocks noChangeArrowheads="1"/>
            </p:cNvSpPr>
            <p:nvPr/>
          </p:nvSpPr>
          <p:spPr bwMode="auto">
            <a:xfrm>
              <a:off x="3338867" y="2650093"/>
              <a:ext cx="406400" cy="406400"/>
            </a:xfrm>
            <a:prstGeom prst="rect">
              <a:avLst/>
            </a:prstGeom>
            <a:solidFill>
              <a:srgbClr val="4519E7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9" name="Rectangle 8"/>
            <p:cNvSpPr>
              <a:spLocks noChangeArrowheads="1"/>
            </p:cNvSpPr>
            <p:nvPr/>
          </p:nvSpPr>
          <p:spPr bwMode="auto">
            <a:xfrm>
              <a:off x="3745267" y="2650093"/>
              <a:ext cx="406400" cy="406400"/>
            </a:xfrm>
            <a:prstGeom prst="rect">
              <a:avLst/>
            </a:prstGeom>
            <a:solidFill>
              <a:srgbClr val="4519E7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50" name="Rectangle 9"/>
            <p:cNvSpPr>
              <a:spLocks noChangeArrowheads="1"/>
            </p:cNvSpPr>
            <p:nvPr/>
          </p:nvSpPr>
          <p:spPr bwMode="auto">
            <a:xfrm>
              <a:off x="4151667" y="2650093"/>
              <a:ext cx="406400" cy="40640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51" name="Text Box 10"/>
            <p:cNvSpPr txBox="1">
              <a:spLocks noChangeArrowheads="1"/>
            </p:cNvSpPr>
            <p:nvPr/>
          </p:nvSpPr>
          <p:spPr bwMode="auto">
            <a:xfrm>
              <a:off x="2819400" y="2069068"/>
              <a:ext cx="699230" cy="36933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head</a:t>
              </a:r>
            </a:p>
          </p:txBody>
        </p:sp>
        <p:sp>
          <p:nvSpPr>
            <p:cNvPr id="52" name="Line 11"/>
            <p:cNvSpPr>
              <a:spLocks noChangeShapeType="1"/>
            </p:cNvSpPr>
            <p:nvPr/>
          </p:nvSpPr>
          <p:spPr bwMode="auto">
            <a:xfrm flipH="1">
              <a:off x="3122967" y="2349261"/>
              <a:ext cx="12700" cy="300832"/>
            </a:xfrm>
            <a:prstGeom prst="line">
              <a:avLst/>
            </a:prstGeom>
            <a:noFill/>
            <a:ln w="12700">
              <a:solidFill>
                <a:schemeClr val="accent6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Text Box 12"/>
            <p:cNvSpPr txBox="1">
              <a:spLocks noChangeArrowheads="1"/>
            </p:cNvSpPr>
            <p:nvPr/>
          </p:nvSpPr>
          <p:spPr bwMode="auto">
            <a:xfrm>
              <a:off x="4429400" y="2069068"/>
              <a:ext cx="479618" cy="36933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tail</a:t>
              </a:r>
            </a:p>
          </p:txBody>
        </p:sp>
        <p:sp>
          <p:nvSpPr>
            <p:cNvPr id="54" name="Line 13"/>
            <p:cNvSpPr>
              <a:spLocks noChangeShapeType="1"/>
            </p:cNvSpPr>
            <p:nvPr/>
          </p:nvSpPr>
          <p:spPr bwMode="auto">
            <a:xfrm>
              <a:off x="4756145" y="2438400"/>
              <a:ext cx="0" cy="211693"/>
            </a:xfrm>
            <a:prstGeom prst="line">
              <a:avLst/>
            </a:prstGeom>
            <a:noFill/>
            <a:ln w="12700">
              <a:solidFill>
                <a:schemeClr val="accent6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Rectangle 14"/>
            <p:cNvSpPr>
              <a:spLocks noChangeArrowheads="1"/>
            </p:cNvSpPr>
            <p:nvPr/>
          </p:nvSpPr>
          <p:spPr bwMode="auto">
            <a:xfrm>
              <a:off x="45580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062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Access to </a:t>
            </a:r>
            <a:r>
              <a:rPr lang="en-US" dirty="0">
                <a:solidFill>
                  <a:schemeClr val="accent6"/>
                </a:solidFill>
              </a:rPr>
              <a:t>shared data </a:t>
            </a:r>
            <a:r>
              <a:rPr lang="en-US" dirty="0"/>
              <a:t>must be synchronized</a:t>
            </a:r>
          </a:p>
          <a:p>
            <a:pPr lvl="1"/>
            <a:r>
              <a:rPr lang="en-US" dirty="0"/>
              <a:t>Goal: enforce </a:t>
            </a:r>
            <a:r>
              <a:rPr lang="en-US" dirty="0" err="1"/>
              <a:t>datastructure</a:t>
            </a:r>
            <a:r>
              <a:rPr lang="en-US" dirty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invariants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Producer/Consumer Example 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128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154380" y="990600"/>
            <a:ext cx="2234739" cy="60544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0500" y="1927526"/>
            <a:ext cx="4267200" cy="447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no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// invariant: 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/>
            </a:r>
            <a:b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// data </a:t>
            </a: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is in 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A[h … t-1</a:t>
            </a: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]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char A[100];</a:t>
            </a:r>
            <a:endParaRPr lang="en-US" sz="2000" dirty="0">
              <a:solidFill>
                <a:schemeClr val="tx2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err="1">
                <a:solidFill>
                  <a:schemeClr val="tx2"/>
                </a:solidFill>
                <a:latin typeface="Consolas" pitchFamily="49" charset="0"/>
              </a:rPr>
              <a:t>int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h = 0, t = 0;</a:t>
            </a:r>
            <a:endParaRPr lang="en-US" sz="2000" dirty="0">
              <a:solidFill>
                <a:schemeClr val="tx2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endParaRPr lang="en-US" sz="800" dirty="0" smtClean="0">
              <a:solidFill>
                <a:schemeClr val="tx2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// producer: add to list tail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void 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put(char c) 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A[t] 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=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t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= (t+1)%n;</a:t>
            </a:r>
            <a:endParaRPr lang="en-US" sz="2000" dirty="0">
              <a:solidFill>
                <a:schemeClr val="tx2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chemeClr val="tx2"/>
              </a:solidFill>
              <a:latin typeface="Consolas" pitchFamily="49" charset="0"/>
            </a:endParaRPr>
          </a:p>
        </p:txBody>
      </p:sp>
      <p:sp>
        <p:nvSpPr>
          <p:cNvPr id="31" name="Rectangle 30"/>
          <p:cNvSpPr/>
          <p:nvPr>
            <p:custDataLst>
              <p:tags r:id="rId2"/>
            </p:custDataLst>
          </p:nvPr>
        </p:nvSpPr>
        <p:spPr>
          <a:xfrm>
            <a:off x="4343400" y="3471515"/>
            <a:ext cx="4800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// consumer: take from list head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char get() 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	while (h == t) { };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	char c = A[h];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	h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= (h+1)%n;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	return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chemeClr val="tx2"/>
              </a:solidFill>
              <a:latin typeface="Consolas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63467" y="4846077"/>
            <a:ext cx="3921266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Source Sans Pro"/>
              </a:rPr>
              <a:t>What is wrong with code?</a:t>
            </a:r>
            <a:endParaRPr lang="en-US" sz="2000" dirty="0" smtClean="0">
              <a:solidFill>
                <a:schemeClr val="accent6"/>
              </a:solidFill>
              <a:latin typeface="Source Sans Pro"/>
            </a:endParaRPr>
          </a:p>
          <a:p>
            <a:pPr marL="457200" indent="-457200">
              <a:buFontTx/>
              <a:buAutoNum type="alphaLcParenR"/>
            </a:pPr>
            <a:r>
              <a:rPr lang="en-US" sz="2000" dirty="0" smtClean="0">
                <a:solidFill>
                  <a:schemeClr val="accent6"/>
                </a:solidFill>
                <a:latin typeface="Source Sans Pro"/>
              </a:rPr>
              <a:t>Will lose </a:t>
            </a:r>
            <a:r>
              <a:rPr lang="en-US" sz="2000" dirty="0">
                <a:solidFill>
                  <a:schemeClr val="accent6"/>
                </a:solidFill>
                <a:latin typeface="Source Sans Pro"/>
              </a:rPr>
              <a:t>update to </a:t>
            </a:r>
            <a:r>
              <a:rPr lang="en-US" sz="2000" b="1" i="1" dirty="0">
                <a:solidFill>
                  <a:schemeClr val="accent6"/>
                </a:solidFill>
                <a:latin typeface="Source Sans Pro"/>
              </a:rPr>
              <a:t>t</a:t>
            </a:r>
            <a:r>
              <a:rPr lang="en-US" sz="2000" dirty="0">
                <a:solidFill>
                  <a:schemeClr val="accent6"/>
                </a:solidFill>
                <a:latin typeface="Source Sans Pro"/>
              </a:rPr>
              <a:t> and/or </a:t>
            </a:r>
            <a:r>
              <a:rPr lang="en-US" sz="2000" b="1" i="1" dirty="0">
                <a:solidFill>
                  <a:schemeClr val="accent6"/>
                </a:solidFill>
                <a:latin typeface="Source Sans Pro"/>
              </a:rPr>
              <a:t>h</a:t>
            </a:r>
          </a:p>
          <a:p>
            <a:pPr marL="457200" indent="-457200">
              <a:buAutoNum type="alphaLcParenR"/>
            </a:pPr>
            <a:r>
              <a:rPr lang="en-US" sz="2000" dirty="0" smtClean="0">
                <a:solidFill>
                  <a:schemeClr val="accent6"/>
                </a:solidFill>
                <a:latin typeface="Source Sans Pro"/>
              </a:rPr>
              <a:t>Invariant is not upheld</a:t>
            </a:r>
          </a:p>
          <a:p>
            <a:pPr marL="514350" indent="-514350">
              <a:buAutoNum type="alphaLcParenR"/>
            </a:pPr>
            <a:r>
              <a:rPr lang="en-US" sz="2000" dirty="0" smtClean="0">
                <a:solidFill>
                  <a:schemeClr val="accent6"/>
                </a:solidFill>
                <a:latin typeface="Source Sans Pro"/>
              </a:rPr>
              <a:t>Will produce if full</a:t>
            </a:r>
          </a:p>
          <a:p>
            <a:pPr marL="514350" indent="-514350">
              <a:buAutoNum type="alphaLcParenR"/>
            </a:pPr>
            <a:r>
              <a:rPr lang="en-US" sz="2000" dirty="0" smtClean="0">
                <a:solidFill>
                  <a:schemeClr val="accent6"/>
                </a:solidFill>
                <a:latin typeface="Source Sans Pro"/>
              </a:rPr>
              <a:t>Will consume if empty</a:t>
            </a:r>
          </a:p>
          <a:p>
            <a:pPr marL="514350" indent="-514350">
              <a:buAutoNum type="alphaLcParenR"/>
            </a:pPr>
            <a:r>
              <a:rPr lang="en-US" sz="2000" dirty="0" smtClean="0">
                <a:solidFill>
                  <a:schemeClr val="accent6"/>
                </a:solidFill>
                <a:latin typeface="Source Sans Pro"/>
              </a:rPr>
              <a:t>All of the above</a:t>
            </a:r>
            <a:endParaRPr lang="en-US" sz="2000" dirty="0">
              <a:solidFill>
                <a:schemeClr val="accent6"/>
              </a:solidFill>
              <a:latin typeface="Source Sans Pro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4748133" y="2426988"/>
            <a:ext cx="2844800" cy="987425"/>
            <a:chOff x="2119667" y="2069068"/>
            <a:chExt cx="2844800" cy="987425"/>
          </a:xfrm>
        </p:grpSpPr>
        <p:sp>
          <p:nvSpPr>
            <p:cNvPr id="60" name="Rectangle 4"/>
            <p:cNvSpPr>
              <a:spLocks noChangeArrowheads="1"/>
            </p:cNvSpPr>
            <p:nvPr/>
          </p:nvSpPr>
          <p:spPr bwMode="auto">
            <a:xfrm>
              <a:off x="21196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25260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>
              <a:off x="2932467" y="2650093"/>
              <a:ext cx="406400" cy="4064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3338867" y="2650093"/>
              <a:ext cx="406400" cy="406400"/>
            </a:xfrm>
            <a:prstGeom prst="rect">
              <a:avLst/>
            </a:prstGeom>
            <a:solidFill>
              <a:srgbClr val="4519E7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4" name="Rectangle 8"/>
            <p:cNvSpPr>
              <a:spLocks noChangeArrowheads="1"/>
            </p:cNvSpPr>
            <p:nvPr/>
          </p:nvSpPr>
          <p:spPr bwMode="auto">
            <a:xfrm>
              <a:off x="3745267" y="2650093"/>
              <a:ext cx="406400" cy="406400"/>
            </a:xfrm>
            <a:prstGeom prst="rect">
              <a:avLst/>
            </a:prstGeom>
            <a:solidFill>
              <a:srgbClr val="4519E7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5" name="Rectangle 9"/>
            <p:cNvSpPr>
              <a:spLocks noChangeArrowheads="1"/>
            </p:cNvSpPr>
            <p:nvPr/>
          </p:nvSpPr>
          <p:spPr bwMode="auto">
            <a:xfrm>
              <a:off x="4151667" y="2650093"/>
              <a:ext cx="406400" cy="40640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66" name="Text Box 10"/>
            <p:cNvSpPr txBox="1">
              <a:spLocks noChangeArrowheads="1"/>
            </p:cNvSpPr>
            <p:nvPr/>
          </p:nvSpPr>
          <p:spPr bwMode="auto">
            <a:xfrm>
              <a:off x="3258492" y="2074382"/>
              <a:ext cx="699230" cy="36933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head</a:t>
              </a:r>
            </a:p>
          </p:txBody>
        </p:sp>
        <p:sp>
          <p:nvSpPr>
            <p:cNvPr id="67" name="Line 11"/>
            <p:cNvSpPr>
              <a:spLocks noChangeShapeType="1"/>
            </p:cNvSpPr>
            <p:nvPr/>
          </p:nvSpPr>
          <p:spPr bwMode="auto">
            <a:xfrm flipH="1">
              <a:off x="3562059" y="2354575"/>
              <a:ext cx="12700" cy="300832"/>
            </a:xfrm>
            <a:prstGeom prst="line">
              <a:avLst/>
            </a:prstGeom>
            <a:noFill/>
            <a:ln w="12700">
              <a:solidFill>
                <a:schemeClr val="accent6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Text Box 12"/>
            <p:cNvSpPr txBox="1">
              <a:spLocks noChangeArrowheads="1"/>
            </p:cNvSpPr>
            <p:nvPr/>
          </p:nvSpPr>
          <p:spPr bwMode="auto">
            <a:xfrm>
              <a:off x="4429400" y="2069068"/>
              <a:ext cx="479618" cy="36933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tail</a:t>
              </a:r>
            </a:p>
          </p:txBody>
        </p:sp>
        <p:sp>
          <p:nvSpPr>
            <p:cNvPr id="69" name="Line 13"/>
            <p:cNvSpPr>
              <a:spLocks noChangeShapeType="1"/>
            </p:cNvSpPr>
            <p:nvPr/>
          </p:nvSpPr>
          <p:spPr bwMode="auto">
            <a:xfrm>
              <a:off x="4756145" y="2438400"/>
              <a:ext cx="0" cy="211693"/>
            </a:xfrm>
            <a:prstGeom prst="line">
              <a:avLst/>
            </a:prstGeom>
            <a:noFill/>
            <a:ln w="12700">
              <a:solidFill>
                <a:schemeClr val="accent6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Rectangle 14"/>
            <p:cNvSpPr>
              <a:spLocks noChangeArrowheads="1"/>
            </p:cNvSpPr>
            <p:nvPr/>
          </p:nvSpPr>
          <p:spPr bwMode="auto">
            <a:xfrm>
              <a:off x="45580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02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Access to </a:t>
            </a:r>
            <a:r>
              <a:rPr lang="en-US" dirty="0">
                <a:solidFill>
                  <a:schemeClr val="accent6"/>
                </a:solidFill>
              </a:rPr>
              <a:t>shared data </a:t>
            </a:r>
            <a:r>
              <a:rPr lang="en-US" dirty="0"/>
              <a:t>must be synchronized</a:t>
            </a:r>
          </a:p>
          <a:p>
            <a:pPr lvl="1"/>
            <a:r>
              <a:rPr lang="en-US" dirty="0"/>
              <a:t>Goal: enforce </a:t>
            </a:r>
            <a:r>
              <a:rPr lang="en-US" dirty="0" err="1"/>
              <a:t>datastructure</a:t>
            </a:r>
            <a:r>
              <a:rPr lang="en-US" dirty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invariants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Producer/Consumer Example 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129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154380" y="990600"/>
            <a:ext cx="2234739" cy="60544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0500" y="1927526"/>
            <a:ext cx="4267200" cy="447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no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// invariant: 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/>
            </a:r>
            <a:b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// data </a:t>
            </a: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is in 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A[h … t-1</a:t>
            </a: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]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char A[100];</a:t>
            </a:r>
            <a:endParaRPr lang="en-US" sz="2000" dirty="0">
              <a:solidFill>
                <a:schemeClr val="tx2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err="1">
                <a:solidFill>
                  <a:schemeClr val="tx2"/>
                </a:solidFill>
                <a:latin typeface="Consolas" pitchFamily="49" charset="0"/>
              </a:rPr>
              <a:t>int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h = 0, t = 0;</a:t>
            </a:r>
            <a:endParaRPr lang="en-US" sz="2000" dirty="0">
              <a:solidFill>
                <a:schemeClr val="tx2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endParaRPr lang="en-US" sz="800" dirty="0" smtClean="0">
              <a:solidFill>
                <a:schemeClr val="tx2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// producer: add to list tail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void 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put(char c) 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A[t] 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=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accent6"/>
                </a:solidFill>
                <a:latin typeface="Consolas" pitchFamily="49" charset="0"/>
              </a:rPr>
              <a:t>	t = (t+1)%n; </a:t>
            </a:r>
            <a:r>
              <a:rPr lang="en-US" sz="2000" b="1" dirty="0">
                <a:solidFill>
                  <a:schemeClr val="accent6"/>
                </a:solidFill>
                <a:latin typeface="Consolas" pitchFamily="49" charset="0"/>
                <a:sym typeface="Wingdings"/>
              </a:rPr>
              <a:t></a:t>
            </a:r>
            <a:endParaRPr lang="en-US" sz="2000" dirty="0">
              <a:solidFill>
                <a:schemeClr val="accent6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chemeClr val="tx2"/>
              </a:solidFill>
              <a:latin typeface="Consolas" pitchFamily="49" charset="0"/>
            </a:endParaRPr>
          </a:p>
        </p:txBody>
      </p:sp>
      <p:sp>
        <p:nvSpPr>
          <p:cNvPr id="31" name="Rectangle 30"/>
          <p:cNvSpPr/>
          <p:nvPr>
            <p:custDataLst>
              <p:tags r:id="rId2"/>
            </p:custDataLst>
          </p:nvPr>
        </p:nvSpPr>
        <p:spPr>
          <a:xfrm>
            <a:off x="4343400" y="3471515"/>
            <a:ext cx="4800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// consumer: take from list head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char get() 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accent6"/>
                </a:solidFill>
                <a:sym typeface="Wingdings"/>
              </a:rPr>
              <a:t></a:t>
            </a:r>
            <a:r>
              <a:rPr lang="en-US" sz="2000" i="1" dirty="0">
                <a:solidFill>
                  <a:schemeClr val="accent6"/>
                </a:solidFill>
                <a:sym typeface="Wingdings"/>
              </a:rPr>
              <a:t> </a:t>
            </a:r>
            <a:r>
              <a:rPr lang="en-US" sz="2000" dirty="0">
                <a:solidFill>
                  <a:schemeClr val="accent6"/>
                </a:solidFill>
                <a:latin typeface="Consolas" pitchFamily="49" charset="0"/>
              </a:rPr>
              <a:t>while (h == t) { };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	char c = A[h];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accent6"/>
                </a:solidFill>
                <a:sym typeface="Wingdings"/>
              </a:rPr>
              <a:t> </a:t>
            </a:r>
            <a:r>
              <a:rPr lang="en-US" sz="2000" dirty="0">
                <a:solidFill>
                  <a:schemeClr val="accent6"/>
                </a:solidFill>
                <a:latin typeface="Consolas" pitchFamily="49" charset="0"/>
              </a:rPr>
              <a:t>h = (h+1)%n;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	return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chemeClr val="tx2"/>
              </a:solidFill>
              <a:latin typeface="Consolas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5620838"/>
            <a:ext cx="83712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Source Sans Pro"/>
              </a:rPr>
              <a:t>What is wrong with the code?</a:t>
            </a:r>
          </a:p>
          <a:p>
            <a:r>
              <a:rPr lang="en-US" sz="2000" b="1" dirty="0" smtClean="0">
                <a:solidFill>
                  <a:schemeClr val="accent6"/>
                </a:solidFill>
                <a:latin typeface="Source Sans Pro"/>
              </a:rPr>
              <a:t>Could miss an update</a:t>
            </a:r>
            <a:r>
              <a:rPr lang="en-US" sz="2000" dirty="0" smtClean="0">
                <a:solidFill>
                  <a:schemeClr val="accent6"/>
                </a:solidFill>
                <a:latin typeface="Source Sans Pro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to </a:t>
            </a:r>
            <a:r>
              <a:rPr lang="en-US" sz="2000" b="1" i="1" dirty="0" smtClean="0">
                <a:solidFill>
                  <a:schemeClr val="tx2"/>
                </a:solidFill>
                <a:latin typeface="Source Sans Pro"/>
              </a:rPr>
              <a:t>t</a:t>
            </a:r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 or </a:t>
            </a:r>
            <a:r>
              <a:rPr lang="en-US" sz="2000" b="1" i="1" dirty="0" smtClean="0">
                <a:solidFill>
                  <a:schemeClr val="tx2"/>
                </a:solidFill>
                <a:latin typeface="Source Sans Pro"/>
              </a:rPr>
              <a:t>h</a:t>
            </a:r>
            <a:endParaRPr lang="en-US" sz="2000" dirty="0" smtClean="0">
              <a:solidFill>
                <a:schemeClr val="tx2"/>
              </a:solidFill>
              <a:latin typeface="Source Sans Pro"/>
            </a:endParaRPr>
          </a:p>
          <a:p>
            <a:r>
              <a:rPr lang="en-US" sz="2000" b="1" dirty="0" smtClean="0">
                <a:solidFill>
                  <a:schemeClr val="accent6"/>
                </a:solidFill>
                <a:latin typeface="Source Sans Pro"/>
              </a:rPr>
              <a:t>Breaks invariant: </a:t>
            </a:r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only produce if not full and only consume if not empty</a:t>
            </a:r>
          </a:p>
          <a:p>
            <a:r>
              <a:rPr lang="en-US" sz="2000" i="1" dirty="0">
                <a:solidFill>
                  <a:schemeClr val="tx2"/>
                </a:solidFill>
                <a:latin typeface="Source Sans Pro"/>
                <a:sym typeface="Wingdings"/>
              </a:rPr>
              <a:t> </a:t>
            </a:r>
            <a:r>
              <a:rPr lang="en-US" sz="2000" b="1" i="1" dirty="0" smtClean="0">
                <a:solidFill>
                  <a:schemeClr val="tx2"/>
                </a:solidFill>
                <a:latin typeface="Source Sans Pro"/>
              </a:rPr>
              <a:t>Need to synchronize access to shared data</a:t>
            </a:r>
            <a:endParaRPr lang="en-US" sz="2000" b="1" i="1" dirty="0">
              <a:solidFill>
                <a:schemeClr val="tx2"/>
              </a:solidFill>
              <a:latin typeface="Source Sans Pro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748133" y="2426988"/>
            <a:ext cx="2844800" cy="987425"/>
            <a:chOff x="2119667" y="2069068"/>
            <a:chExt cx="2844800" cy="987425"/>
          </a:xfrm>
        </p:grpSpPr>
        <p:sp>
          <p:nvSpPr>
            <p:cNvPr id="47" name="Rectangle 4"/>
            <p:cNvSpPr>
              <a:spLocks noChangeArrowheads="1"/>
            </p:cNvSpPr>
            <p:nvPr/>
          </p:nvSpPr>
          <p:spPr bwMode="auto">
            <a:xfrm>
              <a:off x="21196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tangle 5"/>
            <p:cNvSpPr>
              <a:spLocks noChangeArrowheads="1"/>
            </p:cNvSpPr>
            <p:nvPr/>
          </p:nvSpPr>
          <p:spPr bwMode="auto">
            <a:xfrm>
              <a:off x="25260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 6"/>
            <p:cNvSpPr>
              <a:spLocks noChangeArrowheads="1"/>
            </p:cNvSpPr>
            <p:nvPr/>
          </p:nvSpPr>
          <p:spPr bwMode="auto">
            <a:xfrm>
              <a:off x="2932467" y="2650093"/>
              <a:ext cx="406400" cy="4064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0" name="Rectangle 7"/>
            <p:cNvSpPr>
              <a:spLocks noChangeArrowheads="1"/>
            </p:cNvSpPr>
            <p:nvPr/>
          </p:nvSpPr>
          <p:spPr bwMode="auto">
            <a:xfrm>
              <a:off x="3338867" y="2650093"/>
              <a:ext cx="406400" cy="406400"/>
            </a:xfrm>
            <a:prstGeom prst="rect">
              <a:avLst/>
            </a:prstGeom>
            <a:solidFill>
              <a:srgbClr val="4519E7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1" name="Rectangle 8"/>
            <p:cNvSpPr>
              <a:spLocks noChangeArrowheads="1"/>
            </p:cNvSpPr>
            <p:nvPr/>
          </p:nvSpPr>
          <p:spPr bwMode="auto">
            <a:xfrm>
              <a:off x="3745267" y="2650093"/>
              <a:ext cx="406400" cy="406400"/>
            </a:xfrm>
            <a:prstGeom prst="rect">
              <a:avLst/>
            </a:prstGeom>
            <a:solidFill>
              <a:srgbClr val="4519E7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4151667" y="2650093"/>
              <a:ext cx="406400" cy="40640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53" name="Text Box 10"/>
            <p:cNvSpPr txBox="1">
              <a:spLocks noChangeArrowheads="1"/>
            </p:cNvSpPr>
            <p:nvPr/>
          </p:nvSpPr>
          <p:spPr bwMode="auto">
            <a:xfrm>
              <a:off x="3258492" y="2074382"/>
              <a:ext cx="699230" cy="36933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head</a:t>
              </a:r>
            </a:p>
          </p:txBody>
        </p:sp>
        <p:sp>
          <p:nvSpPr>
            <p:cNvPr id="54" name="Line 11"/>
            <p:cNvSpPr>
              <a:spLocks noChangeShapeType="1"/>
            </p:cNvSpPr>
            <p:nvPr/>
          </p:nvSpPr>
          <p:spPr bwMode="auto">
            <a:xfrm flipH="1">
              <a:off x="3562059" y="2354575"/>
              <a:ext cx="12700" cy="300832"/>
            </a:xfrm>
            <a:prstGeom prst="line">
              <a:avLst/>
            </a:prstGeom>
            <a:noFill/>
            <a:ln w="12700">
              <a:solidFill>
                <a:schemeClr val="accent6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Text Box 12"/>
            <p:cNvSpPr txBox="1">
              <a:spLocks noChangeArrowheads="1"/>
            </p:cNvSpPr>
            <p:nvPr/>
          </p:nvSpPr>
          <p:spPr bwMode="auto">
            <a:xfrm>
              <a:off x="4429400" y="2069068"/>
              <a:ext cx="479618" cy="36933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tail</a:t>
              </a:r>
            </a:p>
          </p:txBody>
        </p:sp>
        <p:sp>
          <p:nvSpPr>
            <p:cNvPr id="57" name="Line 13"/>
            <p:cNvSpPr>
              <a:spLocks noChangeShapeType="1"/>
            </p:cNvSpPr>
            <p:nvPr/>
          </p:nvSpPr>
          <p:spPr bwMode="auto">
            <a:xfrm>
              <a:off x="4756145" y="2438400"/>
              <a:ext cx="0" cy="211693"/>
            </a:xfrm>
            <a:prstGeom prst="line">
              <a:avLst/>
            </a:prstGeom>
            <a:noFill/>
            <a:ln w="12700">
              <a:solidFill>
                <a:schemeClr val="accent6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Rectangle 14"/>
            <p:cNvSpPr>
              <a:spLocks noChangeArrowheads="1"/>
            </p:cNvSpPr>
            <p:nvPr/>
          </p:nvSpPr>
          <p:spPr bwMode="auto">
            <a:xfrm>
              <a:off x="45580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075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Unfortunately, we cannot not obtain unlimited scaling (speedup) by adding unlimited parallel resources, eventual performance is dominated by a component needing to be executed sequentially.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Amdahl's </a:t>
            </a:r>
            <a:r>
              <a:rPr lang="en-US" dirty="0"/>
              <a:t>Law is a caution about this diminishing return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9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Access to </a:t>
            </a:r>
            <a:r>
              <a:rPr lang="en-US" dirty="0">
                <a:solidFill>
                  <a:schemeClr val="accent6"/>
                </a:solidFill>
              </a:rPr>
              <a:t>shared data </a:t>
            </a:r>
            <a:r>
              <a:rPr lang="en-US" dirty="0"/>
              <a:t>must be synchronized</a:t>
            </a:r>
          </a:p>
          <a:p>
            <a:pPr lvl="1"/>
            <a:r>
              <a:rPr lang="en-US" dirty="0"/>
              <a:t>Goal: enforce </a:t>
            </a:r>
            <a:r>
              <a:rPr lang="en-US" dirty="0" err="1"/>
              <a:t>datastructure</a:t>
            </a:r>
            <a:r>
              <a:rPr lang="en-US" dirty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invariants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Producer/Consumer Example 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130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154380" y="990600"/>
            <a:ext cx="2234739" cy="60544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0500" y="1927526"/>
            <a:ext cx="4267200" cy="447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no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// invariant: 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/>
            </a:r>
            <a:b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// data </a:t>
            </a: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is in 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A[h … t-1</a:t>
            </a: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]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char A[100];</a:t>
            </a:r>
            <a:endParaRPr lang="en-US" sz="2000" dirty="0">
              <a:solidFill>
                <a:schemeClr val="tx2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err="1">
                <a:solidFill>
                  <a:schemeClr val="tx2"/>
                </a:solidFill>
                <a:latin typeface="Consolas" pitchFamily="49" charset="0"/>
              </a:rPr>
              <a:t>int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h = 0, t = 0;</a:t>
            </a:r>
            <a:endParaRPr lang="en-US" sz="2000" dirty="0">
              <a:solidFill>
                <a:schemeClr val="tx2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endParaRPr lang="en-US" sz="800" dirty="0" smtClean="0">
              <a:solidFill>
                <a:schemeClr val="tx2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// producer: add to list tail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void 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put(char c) 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A[t] 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=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accent6"/>
                </a:solidFill>
                <a:latin typeface="Consolas" pitchFamily="49" charset="0"/>
              </a:rPr>
              <a:t>	t = (t+1)%n; 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chemeClr val="tx2"/>
              </a:solidFill>
              <a:latin typeface="Consolas" pitchFamily="49" charset="0"/>
            </a:endParaRPr>
          </a:p>
        </p:txBody>
      </p:sp>
      <p:sp>
        <p:nvSpPr>
          <p:cNvPr id="31" name="Rectangle 30"/>
          <p:cNvSpPr/>
          <p:nvPr>
            <p:custDataLst>
              <p:tags r:id="rId2"/>
            </p:custDataLst>
          </p:nvPr>
        </p:nvSpPr>
        <p:spPr>
          <a:xfrm>
            <a:off x="4343400" y="3471515"/>
            <a:ext cx="4800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// consumer: take from list head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char get() 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accent6"/>
                </a:solidFill>
                <a:sym typeface="Wingdings"/>
              </a:rPr>
              <a:t>	</a:t>
            </a:r>
            <a:r>
              <a:rPr lang="en-US" sz="2000" dirty="0" smtClean="0">
                <a:solidFill>
                  <a:schemeClr val="accent6"/>
                </a:solidFill>
                <a:latin typeface="Consolas" pitchFamily="49" charset="0"/>
              </a:rPr>
              <a:t>while </a:t>
            </a:r>
            <a:r>
              <a:rPr lang="en-US" sz="2000" dirty="0">
                <a:solidFill>
                  <a:schemeClr val="accent6"/>
                </a:solidFill>
                <a:latin typeface="Consolas" pitchFamily="49" charset="0"/>
              </a:rPr>
              <a:t>(h == t) { };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	char c = A[h];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accent6"/>
                </a:solidFill>
                <a:sym typeface="Wingdings"/>
              </a:rPr>
              <a:t>	</a:t>
            </a:r>
            <a:r>
              <a:rPr lang="en-US" sz="2000" dirty="0" smtClean="0">
                <a:solidFill>
                  <a:schemeClr val="accent6"/>
                </a:solidFill>
                <a:latin typeface="Consolas" pitchFamily="49" charset="0"/>
              </a:rPr>
              <a:t>h </a:t>
            </a:r>
            <a:r>
              <a:rPr lang="en-US" sz="2000" dirty="0">
                <a:solidFill>
                  <a:schemeClr val="accent6"/>
                </a:solidFill>
                <a:latin typeface="Consolas" pitchFamily="49" charset="0"/>
              </a:rPr>
              <a:t>= (h+1)%n;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	return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chemeClr val="tx2"/>
              </a:solidFill>
              <a:latin typeface="Consolas" pitchFamily="49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03787" y="4158914"/>
            <a:ext cx="1957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1800" dirty="0" smtClean="0">
                <a:solidFill>
                  <a:schemeClr val="accent4"/>
                </a:solidFill>
                <a:latin typeface="Consolas" pitchFamily="49" charset="0"/>
              </a:rPr>
              <a:t>acquire-lock()</a:t>
            </a:r>
            <a:endParaRPr lang="en-US" sz="1800" b="1" dirty="0">
              <a:solidFill>
                <a:schemeClr val="accent4"/>
              </a:solidFill>
              <a:latin typeface="Consolas" pitchFamily="49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608487" y="4319847"/>
            <a:ext cx="517989" cy="1194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103787" y="4880155"/>
            <a:ext cx="1957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1800" dirty="0" smtClean="0">
                <a:solidFill>
                  <a:schemeClr val="accent4"/>
                </a:solidFill>
                <a:latin typeface="Consolas" pitchFamily="49" charset="0"/>
              </a:rPr>
              <a:t>release-lock()</a:t>
            </a:r>
            <a:endParaRPr lang="en-US" sz="1800" b="1" dirty="0">
              <a:solidFill>
                <a:schemeClr val="accent4"/>
              </a:solidFill>
              <a:latin typeface="Consolas" pitchFamily="49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626847" y="5041089"/>
            <a:ext cx="499631" cy="7745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239839" y="4044551"/>
            <a:ext cx="1957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1800" dirty="0" smtClean="0">
                <a:solidFill>
                  <a:srgbClr val="92D050"/>
                </a:solidFill>
                <a:latin typeface="Consolas" pitchFamily="49" charset="0"/>
              </a:rPr>
              <a:t>acquire-lock()</a:t>
            </a:r>
            <a:endParaRPr lang="en-US" sz="1800" b="1" dirty="0">
              <a:solidFill>
                <a:srgbClr val="92D050"/>
              </a:solidFill>
              <a:latin typeface="Consolas" pitchFamily="49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409088" y="4205484"/>
            <a:ext cx="853440" cy="615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186533" y="5171733"/>
            <a:ext cx="1957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1800" dirty="0" smtClean="0">
                <a:solidFill>
                  <a:srgbClr val="92D050"/>
                </a:solidFill>
                <a:latin typeface="Consolas" pitchFamily="49" charset="0"/>
              </a:rPr>
              <a:t>release-lock()</a:t>
            </a:r>
            <a:endParaRPr lang="en-US" sz="1800" b="1" dirty="0">
              <a:solidFill>
                <a:srgbClr val="92D050"/>
              </a:solidFill>
              <a:latin typeface="Consolas" pitchFamily="49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6355782" y="5332666"/>
            <a:ext cx="853440" cy="615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5808601"/>
            <a:ext cx="8597900" cy="1058369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 type="none" w="sm" len="sm"/>
            <a:tailEnd type="none" w="lg" len="lg"/>
          </a:ln>
          <a:effectLst/>
        </p:spPr>
        <p:txBody>
          <a:bodyPr>
            <a:no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Rule </a:t>
            </a:r>
            <a:r>
              <a:rPr lang="en-US" sz="2800" dirty="0">
                <a:solidFill>
                  <a:schemeClr val="accent6"/>
                </a:solidFill>
                <a:latin typeface="Source Sans Pro"/>
              </a:rPr>
              <a:t>of thumb: all 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access and updates </a:t>
            </a:r>
            <a:r>
              <a:rPr lang="en-US" sz="2800" dirty="0">
                <a:solidFill>
                  <a:schemeClr val="accent6"/>
                </a:solidFill>
                <a:latin typeface="Source Sans Pro"/>
              </a:rPr>
              <a:t>that can 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affect</a:t>
            </a:r>
            <a:br>
              <a:rPr lang="en-US" sz="2800" dirty="0" smtClean="0">
                <a:solidFill>
                  <a:schemeClr val="accent6"/>
                </a:solidFill>
                <a:latin typeface="Source Sans Pro"/>
              </a:rPr>
            </a:b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	invariant </a:t>
            </a:r>
            <a:r>
              <a:rPr lang="en-US" sz="2800" dirty="0">
                <a:solidFill>
                  <a:schemeClr val="accent6"/>
                </a:solidFill>
                <a:latin typeface="Source Sans Pro"/>
              </a:rPr>
              <a:t>become critical sections</a:t>
            </a:r>
            <a:endParaRPr lang="en-US" sz="2000" dirty="0">
              <a:solidFill>
                <a:schemeClr val="accent6"/>
              </a:solidFill>
              <a:latin typeface="Source Sans Pro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748133" y="2426988"/>
            <a:ext cx="2844800" cy="987425"/>
            <a:chOff x="2119667" y="2069068"/>
            <a:chExt cx="2844800" cy="987425"/>
          </a:xfrm>
        </p:grpSpPr>
        <p:sp>
          <p:nvSpPr>
            <p:cNvPr id="44" name="Rectangle 4"/>
            <p:cNvSpPr>
              <a:spLocks noChangeArrowheads="1"/>
            </p:cNvSpPr>
            <p:nvPr/>
          </p:nvSpPr>
          <p:spPr bwMode="auto">
            <a:xfrm>
              <a:off x="21196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Rectangle 5"/>
            <p:cNvSpPr>
              <a:spLocks noChangeArrowheads="1"/>
            </p:cNvSpPr>
            <p:nvPr/>
          </p:nvSpPr>
          <p:spPr bwMode="auto">
            <a:xfrm>
              <a:off x="25260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ectangle 6"/>
            <p:cNvSpPr>
              <a:spLocks noChangeArrowheads="1"/>
            </p:cNvSpPr>
            <p:nvPr/>
          </p:nvSpPr>
          <p:spPr bwMode="auto">
            <a:xfrm>
              <a:off x="2932467" y="2650093"/>
              <a:ext cx="406400" cy="4064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3338867" y="2650093"/>
              <a:ext cx="406400" cy="406400"/>
            </a:xfrm>
            <a:prstGeom prst="rect">
              <a:avLst/>
            </a:prstGeom>
            <a:solidFill>
              <a:srgbClr val="4519E7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8" name="Rectangle 8"/>
            <p:cNvSpPr>
              <a:spLocks noChangeArrowheads="1"/>
            </p:cNvSpPr>
            <p:nvPr/>
          </p:nvSpPr>
          <p:spPr bwMode="auto">
            <a:xfrm>
              <a:off x="3745267" y="2650093"/>
              <a:ext cx="406400" cy="406400"/>
            </a:xfrm>
            <a:prstGeom prst="rect">
              <a:avLst/>
            </a:prstGeom>
            <a:solidFill>
              <a:srgbClr val="4519E7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49" name="Rectangle 9"/>
            <p:cNvSpPr>
              <a:spLocks noChangeArrowheads="1"/>
            </p:cNvSpPr>
            <p:nvPr/>
          </p:nvSpPr>
          <p:spPr bwMode="auto">
            <a:xfrm>
              <a:off x="4151667" y="2650093"/>
              <a:ext cx="406400" cy="40640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50" name="Text Box 10"/>
            <p:cNvSpPr txBox="1">
              <a:spLocks noChangeArrowheads="1"/>
            </p:cNvSpPr>
            <p:nvPr/>
          </p:nvSpPr>
          <p:spPr bwMode="auto">
            <a:xfrm>
              <a:off x="3258492" y="2074382"/>
              <a:ext cx="699230" cy="36933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head</a:t>
              </a:r>
            </a:p>
          </p:txBody>
        </p:sp>
        <p:sp>
          <p:nvSpPr>
            <p:cNvPr id="51" name="Line 11"/>
            <p:cNvSpPr>
              <a:spLocks noChangeShapeType="1"/>
            </p:cNvSpPr>
            <p:nvPr/>
          </p:nvSpPr>
          <p:spPr bwMode="auto">
            <a:xfrm flipH="1">
              <a:off x="3562059" y="2354575"/>
              <a:ext cx="12700" cy="300832"/>
            </a:xfrm>
            <a:prstGeom prst="line">
              <a:avLst/>
            </a:prstGeom>
            <a:noFill/>
            <a:ln w="12700">
              <a:solidFill>
                <a:schemeClr val="accent6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 Box 12"/>
            <p:cNvSpPr txBox="1">
              <a:spLocks noChangeArrowheads="1"/>
            </p:cNvSpPr>
            <p:nvPr/>
          </p:nvSpPr>
          <p:spPr bwMode="auto">
            <a:xfrm>
              <a:off x="4429400" y="2069068"/>
              <a:ext cx="479618" cy="36933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tail</a:t>
              </a:r>
            </a:p>
          </p:txBody>
        </p:sp>
        <p:sp>
          <p:nvSpPr>
            <p:cNvPr id="53" name="Line 13"/>
            <p:cNvSpPr>
              <a:spLocks noChangeShapeType="1"/>
            </p:cNvSpPr>
            <p:nvPr/>
          </p:nvSpPr>
          <p:spPr bwMode="auto">
            <a:xfrm>
              <a:off x="4756145" y="2438400"/>
              <a:ext cx="0" cy="211693"/>
            </a:xfrm>
            <a:prstGeom prst="line">
              <a:avLst/>
            </a:prstGeom>
            <a:noFill/>
            <a:ln w="12700">
              <a:solidFill>
                <a:schemeClr val="accent6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14"/>
            <p:cNvSpPr>
              <a:spLocks noChangeArrowheads="1"/>
            </p:cNvSpPr>
            <p:nvPr/>
          </p:nvSpPr>
          <p:spPr bwMode="auto">
            <a:xfrm>
              <a:off x="45580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818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an invariant Example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131</a:t>
            </a:fld>
            <a:endParaRPr lang="en-US" dirty="0"/>
          </a:p>
        </p:txBody>
      </p:sp>
      <p:sp>
        <p:nvSpPr>
          <p:cNvPr id="5" name="Rectangle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841192"/>
            <a:ext cx="4343400" cy="538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no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// 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invariant: </a:t>
            </a: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</a:rPr>
              <a:t>(protected by </a:t>
            </a:r>
            <a:r>
              <a:rPr lang="en-US" sz="2000" dirty="0" err="1" smtClean="0">
                <a:solidFill>
                  <a:schemeClr val="accent4"/>
                </a:solidFill>
                <a:latin typeface="Consolas" pitchFamily="49" charset="0"/>
              </a:rPr>
              <a:t>mutex</a:t>
            </a: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</a:rPr>
              <a:t> </a:t>
            </a:r>
            <a:r>
              <a:rPr lang="en-US" sz="2000" b="1" i="1" dirty="0" smtClean="0">
                <a:solidFill>
                  <a:schemeClr val="accent4"/>
                </a:solidFill>
                <a:latin typeface="Consolas" pitchFamily="49" charset="0"/>
              </a:rPr>
              <a:t>m</a:t>
            </a: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</a:rPr>
              <a:t>)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/>
            </a:r>
            <a:b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// data 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is in 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A[h … t-1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]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err="1" smtClean="0">
                <a:solidFill>
                  <a:schemeClr val="accent4"/>
                </a:solidFill>
                <a:latin typeface="Consolas" pitchFamily="49" charset="0"/>
              </a:rPr>
              <a:t>pthread_mutex_t</a:t>
            </a: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</a:rPr>
              <a:t> *m = </a:t>
            </a:r>
            <a:r>
              <a:rPr lang="en-US" sz="2000" dirty="0" err="1" smtClean="0">
                <a:solidFill>
                  <a:schemeClr val="accent4"/>
                </a:solidFill>
                <a:latin typeface="Consolas" pitchFamily="49" charset="0"/>
              </a:rPr>
              <a:t>pthread_mutex_create</a:t>
            </a: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</a:rPr>
              <a:t>();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char A[100];</a:t>
            </a:r>
            <a:endParaRPr lang="en-US" sz="2000" dirty="0">
              <a:solidFill>
                <a:schemeClr val="tx2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err="1">
                <a:solidFill>
                  <a:schemeClr val="tx2"/>
                </a:solidFill>
                <a:latin typeface="Consolas" pitchFamily="49" charset="0"/>
              </a:rPr>
              <a:t>int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h = 0, t = 0;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endParaRPr lang="en-US" sz="2000" dirty="0" smtClean="0">
              <a:solidFill>
                <a:schemeClr val="tx2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// producer: add to list tail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void 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put(char c) 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chemeClr val="accent4"/>
                </a:solidFill>
                <a:latin typeface="Consolas" pitchFamily="49" charset="0"/>
              </a:rPr>
              <a:t>pthread_mutex_lock</a:t>
            </a: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</a:rPr>
              <a:t>(m);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A[t] 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=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t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= (t+1)%n;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chemeClr val="accent4"/>
                </a:solidFill>
                <a:latin typeface="Consolas" pitchFamily="49" charset="0"/>
              </a:rPr>
              <a:t>pthread_mutex_unlock</a:t>
            </a: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</a:rPr>
              <a:t>(m);</a:t>
            </a:r>
            <a:endParaRPr lang="en-US" sz="2000" dirty="0">
              <a:solidFill>
                <a:schemeClr val="accent4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chemeClr val="tx2"/>
              </a:solidFill>
              <a:latin typeface="Consolas" pitchFamily="49" charset="0"/>
            </a:endParaRPr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4343400" y="2898592"/>
            <a:ext cx="48006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// consumer: take from list head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char get() 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chemeClr val="accent4"/>
                </a:solidFill>
                <a:latin typeface="Consolas" pitchFamily="49" charset="0"/>
              </a:rPr>
              <a:t>pthread_mutex_lock</a:t>
            </a: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</a:rPr>
              <a:t>(m);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	while(h == t) {}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 char c = A[h];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	h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= (h+1)%n;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chemeClr val="accent4"/>
                </a:solidFill>
                <a:latin typeface="Consolas" pitchFamily="49" charset="0"/>
              </a:rPr>
              <a:t>pthread_mutex_unlock</a:t>
            </a: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</a:rPr>
              <a:t>(m);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	return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chemeClr val="tx2"/>
              </a:solidFill>
              <a:latin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9906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/>
                </a:solidFill>
                <a:latin typeface="Source Sans Pro"/>
              </a:rPr>
              <a:t>Does this fix work?</a:t>
            </a:r>
          </a:p>
        </p:txBody>
      </p:sp>
      <p:sp>
        <p:nvSpPr>
          <p:cNvPr id="9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5808601"/>
            <a:ext cx="8597900" cy="1058369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 type="none" w="sm" len="sm"/>
            <a:tailEnd type="none" w="lg" len="lg"/>
          </a:ln>
          <a:effectLst/>
        </p:spPr>
        <p:txBody>
          <a:bodyPr>
            <a:no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Rule </a:t>
            </a:r>
            <a:r>
              <a:rPr lang="en-US" sz="2800" dirty="0">
                <a:solidFill>
                  <a:schemeClr val="accent6"/>
                </a:solidFill>
                <a:latin typeface="Source Sans Pro"/>
              </a:rPr>
              <a:t>of thumb: all 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access and updates </a:t>
            </a:r>
            <a:r>
              <a:rPr lang="en-US" sz="2800" dirty="0">
                <a:solidFill>
                  <a:schemeClr val="accent6"/>
                </a:solidFill>
                <a:latin typeface="Source Sans Pro"/>
              </a:rPr>
              <a:t>that can 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affect</a:t>
            </a:r>
            <a:br>
              <a:rPr lang="en-US" sz="2800" dirty="0" smtClean="0">
                <a:solidFill>
                  <a:schemeClr val="accent6"/>
                </a:solidFill>
                <a:latin typeface="Source Sans Pro"/>
              </a:rPr>
            </a:b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	invariant </a:t>
            </a:r>
            <a:r>
              <a:rPr lang="en-US" sz="2800" dirty="0">
                <a:solidFill>
                  <a:schemeClr val="accent6"/>
                </a:solidFill>
                <a:latin typeface="Source Sans Pro"/>
              </a:rPr>
              <a:t>become critical sections</a:t>
            </a:r>
            <a:endParaRPr lang="en-US" sz="2000" dirty="0">
              <a:solidFill>
                <a:schemeClr val="accent6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66987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an invariant Example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132</a:t>
            </a:fld>
            <a:endParaRPr lang="en-US" dirty="0"/>
          </a:p>
        </p:txBody>
      </p:sp>
      <p:sp>
        <p:nvSpPr>
          <p:cNvPr id="5" name="Rectangle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841192"/>
            <a:ext cx="4343400" cy="538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no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// 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invariant: </a:t>
            </a: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</a:rPr>
              <a:t>(protected by </a:t>
            </a:r>
            <a:r>
              <a:rPr lang="en-US" sz="2000" dirty="0" err="1" smtClean="0">
                <a:solidFill>
                  <a:schemeClr val="accent4"/>
                </a:solidFill>
                <a:latin typeface="Consolas" pitchFamily="49" charset="0"/>
              </a:rPr>
              <a:t>mutex</a:t>
            </a: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</a:rPr>
              <a:t> </a:t>
            </a:r>
            <a:r>
              <a:rPr lang="en-US" sz="2000" b="1" i="1" dirty="0" smtClean="0">
                <a:solidFill>
                  <a:schemeClr val="accent4"/>
                </a:solidFill>
                <a:latin typeface="Consolas" pitchFamily="49" charset="0"/>
              </a:rPr>
              <a:t>m</a:t>
            </a: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</a:rPr>
              <a:t>)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/>
            </a:r>
            <a:b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// data 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is in 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A[h … t-1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]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err="1" smtClean="0">
                <a:solidFill>
                  <a:schemeClr val="accent4"/>
                </a:solidFill>
                <a:latin typeface="Consolas" pitchFamily="49" charset="0"/>
              </a:rPr>
              <a:t>pthread_mutex_t</a:t>
            </a: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</a:rPr>
              <a:t> *m = </a:t>
            </a:r>
            <a:r>
              <a:rPr lang="en-US" sz="2000" dirty="0" err="1" smtClean="0">
                <a:solidFill>
                  <a:schemeClr val="accent4"/>
                </a:solidFill>
                <a:latin typeface="Consolas" pitchFamily="49" charset="0"/>
              </a:rPr>
              <a:t>pthread_mutex_create</a:t>
            </a: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</a:rPr>
              <a:t>();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char A[100];</a:t>
            </a:r>
            <a:endParaRPr lang="en-US" sz="2000" dirty="0">
              <a:solidFill>
                <a:schemeClr val="tx2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err="1">
                <a:solidFill>
                  <a:schemeClr val="tx2"/>
                </a:solidFill>
                <a:latin typeface="Consolas" pitchFamily="49" charset="0"/>
              </a:rPr>
              <a:t>int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h = 0, t = 0;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endParaRPr lang="en-US" sz="2000" dirty="0" smtClean="0">
              <a:solidFill>
                <a:schemeClr val="tx2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// producer: add to list tail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void 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put(char c) 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chemeClr val="accent4"/>
                </a:solidFill>
                <a:latin typeface="Consolas" pitchFamily="49" charset="0"/>
              </a:rPr>
              <a:t>pthread_mutex_lock</a:t>
            </a: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</a:rPr>
              <a:t>(m);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A[t] 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=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t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= (t+1)%n;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chemeClr val="accent4"/>
                </a:solidFill>
                <a:latin typeface="Consolas" pitchFamily="49" charset="0"/>
              </a:rPr>
              <a:t>pthread_mutex_unlock</a:t>
            </a: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</a:rPr>
              <a:t>(m);</a:t>
            </a:r>
            <a:endParaRPr lang="en-US" sz="2000" dirty="0">
              <a:solidFill>
                <a:schemeClr val="accent4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chemeClr val="tx2"/>
              </a:solidFill>
              <a:latin typeface="Consolas" pitchFamily="49" charset="0"/>
            </a:endParaRPr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4343400" y="2898592"/>
            <a:ext cx="48006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// consumer: take from list head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char get() 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chemeClr val="accent4"/>
                </a:solidFill>
                <a:latin typeface="Consolas" pitchFamily="49" charset="0"/>
              </a:rPr>
              <a:t>pthread_mutex_lock</a:t>
            </a: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</a:rPr>
              <a:t>(m);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	while(h == t) {}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 char c = A[h];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	h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= (h+1)%n;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chemeClr val="accent4"/>
                </a:solidFill>
                <a:latin typeface="Consolas" pitchFamily="49" charset="0"/>
              </a:rPr>
              <a:t>pthread_mutex_unlock</a:t>
            </a: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</a:rPr>
              <a:t>(m);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	return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chemeClr val="tx2"/>
              </a:solidFill>
              <a:latin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9906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/>
                </a:solidFill>
                <a:latin typeface="Source Sans Pro"/>
              </a:rPr>
              <a:t>Does this fix work?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5186" y="2040684"/>
            <a:ext cx="5660524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BUG: Can’t wait while holding lock</a:t>
            </a:r>
            <a:endParaRPr lang="en-US" sz="28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25149" y="3580255"/>
            <a:ext cx="3428206" cy="76511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  <a:latin typeface="Source Sans Pro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986555" y="2563904"/>
            <a:ext cx="457200" cy="1016351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5808601"/>
            <a:ext cx="8597900" cy="1058369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 type="none" w="sm" len="sm"/>
            <a:tailEnd type="none" w="lg" len="lg"/>
          </a:ln>
          <a:effectLst/>
        </p:spPr>
        <p:txBody>
          <a:bodyPr>
            <a:no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Rule </a:t>
            </a:r>
            <a:r>
              <a:rPr lang="en-US" sz="2800" dirty="0">
                <a:solidFill>
                  <a:schemeClr val="accent6"/>
                </a:solidFill>
                <a:latin typeface="Source Sans Pro"/>
              </a:rPr>
              <a:t>of thumb: all 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access and updates </a:t>
            </a:r>
            <a:r>
              <a:rPr lang="en-US" sz="2800" dirty="0">
                <a:solidFill>
                  <a:schemeClr val="accent6"/>
                </a:solidFill>
                <a:latin typeface="Source Sans Pro"/>
              </a:rPr>
              <a:t>that can 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affect</a:t>
            </a:r>
            <a:br>
              <a:rPr lang="en-US" sz="2800" dirty="0" smtClean="0">
                <a:solidFill>
                  <a:schemeClr val="accent6"/>
                </a:solidFill>
                <a:latin typeface="Source Sans Pro"/>
              </a:rPr>
            </a:b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	invariant </a:t>
            </a:r>
            <a:r>
              <a:rPr lang="en-US" sz="2800" dirty="0">
                <a:solidFill>
                  <a:schemeClr val="accent6"/>
                </a:solidFill>
                <a:latin typeface="Source Sans Pro"/>
              </a:rPr>
              <a:t>become critical sections</a:t>
            </a:r>
            <a:endParaRPr lang="en-US" sz="2000" dirty="0">
              <a:solidFill>
                <a:schemeClr val="accent6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66174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Insufficient locking can cause </a:t>
            </a:r>
            <a:r>
              <a:rPr lang="en-US" dirty="0">
                <a:solidFill>
                  <a:schemeClr val="accent6"/>
                </a:solidFill>
              </a:rPr>
              <a:t>races</a:t>
            </a:r>
          </a:p>
          <a:p>
            <a:pPr lvl="1"/>
            <a:r>
              <a:rPr lang="en-US" dirty="0"/>
              <a:t>Skimping on </a:t>
            </a:r>
            <a:r>
              <a:rPr lang="en-US" dirty="0" err="1"/>
              <a:t>mutexes</a:t>
            </a:r>
            <a:r>
              <a:rPr lang="en-US" dirty="0"/>
              <a:t>? Just say no!</a:t>
            </a:r>
          </a:p>
          <a:p>
            <a:pPr marL="0" indent="0">
              <a:buNone/>
            </a:pPr>
            <a:r>
              <a:rPr lang="en-US" dirty="0"/>
              <a:t>Poorly designed locking can cause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deadlock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pPr lvl="1"/>
            <a:r>
              <a:rPr lang="en-US" dirty="0"/>
              <a:t>know why you are using </a:t>
            </a:r>
            <a:r>
              <a:rPr lang="en-US" dirty="0" err="1"/>
              <a:t>mutexes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acquire locks in a consistent order to avoid cycles</a:t>
            </a:r>
          </a:p>
          <a:p>
            <a:pPr lvl="1"/>
            <a:r>
              <a:rPr lang="en-US" dirty="0"/>
              <a:t>use lock/unlock like braces (match them lexically)</a:t>
            </a:r>
          </a:p>
          <a:p>
            <a:pPr lvl="2"/>
            <a:r>
              <a:rPr lang="en-US" dirty="0"/>
              <a:t>lock(&amp;m); …; unlock(&amp;m)</a:t>
            </a:r>
          </a:p>
          <a:p>
            <a:pPr lvl="2"/>
            <a:r>
              <a:rPr lang="en-US" dirty="0"/>
              <a:t>watch out for return, </a:t>
            </a:r>
            <a:r>
              <a:rPr lang="en-US" dirty="0" err="1"/>
              <a:t>goto</a:t>
            </a:r>
            <a:r>
              <a:rPr lang="en-US" dirty="0"/>
              <a:t>, and function calls!</a:t>
            </a:r>
          </a:p>
          <a:p>
            <a:pPr lvl="2"/>
            <a:r>
              <a:rPr lang="en-US" dirty="0"/>
              <a:t>watch out for exception/error conditions!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 for successful </a:t>
            </a:r>
            <a:r>
              <a:rPr lang="en-US" dirty="0" err="1"/>
              <a:t>mutexing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133</a:t>
            </a:fld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990600" y="2474893"/>
            <a:ext cx="27093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tabLst>
                <a:tab pos="742950" algn="l"/>
              </a:tabLst>
            </a:pPr>
            <a:r>
              <a:rPr lang="en-US" sz="2800" dirty="0" smtClean="0">
                <a:solidFill>
                  <a:schemeClr val="accent6"/>
                </a:solidFill>
                <a:latin typeface="Consolas" pitchFamily="49" charset="0"/>
              </a:rPr>
              <a:t>P1:	</a:t>
            </a:r>
            <a:r>
              <a:rPr lang="en-US" sz="2800" dirty="0" smtClean="0">
                <a:solidFill>
                  <a:schemeClr val="tx2"/>
                </a:solidFill>
                <a:latin typeface="Consolas" pitchFamily="49" charset="0"/>
              </a:rPr>
              <a:t>lock(m1);</a:t>
            </a:r>
            <a:br>
              <a:rPr lang="en-US" sz="2800" dirty="0" smtClean="0">
                <a:solidFill>
                  <a:schemeClr val="tx2"/>
                </a:solidFill>
                <a:latin typeface="Consolas" pitchFamily="49" charset="0"/>
              </a:rPr>
            </a:br>
            <a:r>
              <a:rPr lang="en-US" sz="2800" dirty="0" smtClean="0">
                <a:solidFill>
                  <a:schemeClr val="tx2"/>
                </a:solidFill>
                <a:latin typeface="Consolas" pitchFamily="49" charset="0"/>
              </a:rPr>
              <a:t>	lock(m2);</a:t>
            </a:r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3962400" y="2474893"/>
            <a:ext cx="27671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tabLst>
                <a:tab pos="800100" algn="l"/>
              </a:tabLst>
            </a:pPr>
            <a:r>
              <a:rPr lang="en-US" sz="2800" dirty="0" smtClean="0">
                <a:solidFill>
                  <a:schemeClr val="accent6"/>
                </a:solidFill>
                <a:latin typeface="Consolas" pitchFamily="49" charset="0"/>
              </a:rPr>
              <a:t>P2:	</a:t>
            </a:r>
            <a:r>
              <a:rPr lang="en-US" sz="2800" dirty="0" smtClean="0">
                <a:solidFill>
                  <a:schemeClr val="tx2"/>
                </a:solidFill>
                <a:latin typeface="Consolas" pitchFamily="49" charset="0"/>
              </a:rPr>
              <a:t>lock(m2);</a:t>
            </a:r>
            <a:br>
              <a:rPr lang="en-US" sz="2800" dirty="0" smtClean="0">
                <a:solidFill>
                  <a:schemeClr val="tx2"/>
                </a:solidFill>
                <a:latin typeface="Consolas" pitchFamily="49" charset="0"/>
              </a:rPr>
            </a:br>
            <a:r>
              <a:rPr lang="en-US" sz="2800" dirty="0" smtClean="0">
                <a:solidFill>
                  <a:schemeClr val="tx2"/>
                </a:solidFill>
                <a:latin typeface="Consolas" pitchFamily="49" charset="0"/>
              </a:rPr>
              <a:t>	lock(m1);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29687" y="2452481"/>
            <a:ext cx="15247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Circular </a:t>
            </a:r>
          </a:p>
          <a:p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Wait</a:t>
            </a:r>
            <a:endParaRPr lang="en-US" sz="2800" dirty="0">
              <a:solidFill>
                <a:schemeClr val="accent6"/>
              </a:solidFill>
              <a:latin typeface="Source Sans Pro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699996" y="2799994"/>
            <a:ext cx="1100604" cy="27086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699996" y="2613660"/>
            <a:ext cx="1100604" cy="45720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33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Writers must check for full buffer</a:t>
            </a:r>
            <a:br>
              <a:rPr lang="en-US" dirty="0"/>
            </a:br>
            <a:r>
              <a:rPr lang="en-US" dirty="0"/>
              <a:t>&amp; Readers must check for empty buffer</a:t>
            </a:r>
          </a:p>
          <a:p>
            <a:pPr lvl="1"/>
            <a:r>
              <a:rPr lang="en-US" dirty="0"/>
              <a:t>ideal: don’t busy wait… go to sleep instead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</a:t>
            </a:r>
            <a:r>
              <a:rPr lang="en-US" dirty="0" err="1"/>
              <a:t>mutexes</a:t>
            </a:r>
            <a:r>
              <a:rPr lang="en-US" dirty="0"/>
              <a:t> Example (3)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134</a:t>
            </a:fld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1447800" y="2515612"/>
            <a:ext cx="586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char get() {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</a:rPr>
              <a:t>	acquire(L);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	char c = A[h];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	h</a:t>
            </a: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= (h+1)%n;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</a:rPr>
              <a:t>	release(L);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	return c;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}</a:t>
            </a:r>
            <a:endParaRPr lang="en-US" sz="2400" dirty="0">
              <a:solidFill>
                <a:schemeClr val="tx2"/>
              </a:solidFill>
              <a:latin typeface="Consolas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3496" y="2398558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Source Sans Pro"/>
              </a:rPr>
              <a:t>w</a:t>
            </a:r>
            <a:r>
              <a:rPr lang="en-US" sz="2400" dirty="0" smtClean="0">
                <a:solidFill>
                  <a:schemeClr val="accent6"/>
                </a:solidFill>
                <a:latin typeface="Source Sans Pro"/>
              </a:rPr>
              <a:t>hile(empty) {}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581400" y="2860223"/>
            <a:ext cx="609600" cy="519937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4704670" y="3584988"/>
            <a:ext cx="3768516" cy="1918114"/>
            <a:chOff x="4813509" y="2378075"/>
            <a:chExt cx="3768516" cy="1918114"/>
          </a:xfrm>
          <a:solidFill>
            <a:schemeClr val="bg1"/>
          </a:solidFill>
        </p:grpSpPr>
        <p:sp>
          <p:nvSpPr>
            <p:cNvPr id="22" name="Rectangle 28"/>
            <p:cNvSpPr>
              <a:spLocks noChangeArrowheads="1"/>
            </p:cNvSpPr>
            <p:nvPr/>
          </p:nvSpPr>
          <p:spPr bwMode="auto">
            <a:xfrm>
              <a:off x="5737225" y="3881438"/>
              <a:ext cx="406400" cy="4064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>
              <a:solidFill>
                <a:schemeClr val="accent6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9"/>
            <p:cNvSpPr>
              <a:spLocks noChangeArrowheads="1"/>
            </p:cNvSpPr>
            <p:nvPr/>
          </p:nvSpPr>
          <p:spPr bwMode="auto">
            <a:xfrm>
              <a:off x="6143625" y="3881438"/>
              <a:ext cx="406400" cy="4064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>
              <a:solidFill>
                <a:schemeClr val="accent6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6550025" y="3881438"/>
              <a:ext cx="406400" cy="4064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>
              <a:solidFill>
                <a:schemeClr val="accent6"/>
              </a:solidFill>
              <a:miter lim="800000"/>
              <a:headEnd type="none" w="sm" len="sm"/>
              <a:tailEnd type="none" w="lg" len="lg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-112" charset="0"/>
                <a:ea typeface="+mn-ea"/>
                <a:cs typeface="+mn-cs"/>
              </a:endParaRPr>
            </a:p>
          </p:txBody>
        </p:sp>
        <p:sp>
          <p:nvSpPr>
            <p:cNvPr id="25" name="Rectangle 31"/>
            <p:cNvSpPr>
              <a:spLocks noChangeArrowheads="1"/>
            </p:cNvSpPr>
            <p:nvPr/>
          </p:nvSpPr>
          <p:spPr bwMode="auto">
            <a:xfrm>
              <a:off x="6956425" y="3881438"/>
              <a:ext cx="406400" cy="4064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>
              <a:solidFill>
                <a:schemeClr val="accent6"/>
              </a:solidFill>
              <a:miter lim="800000"/>
              <a:headEnd type="none" w="sm" len="sm"/>
              <a:tailEnd type="none" w="lg" len="lg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-112" charset="0"/>
                <a:ea typeface="+mn-ea"/>
                <a:cs typeface="+mn-cs"/>
              </a:endParaRPr>
            </a:p>
          </p:txBody>
        </p:sp>
        <p:sp>
          <p:nvSpPr>
            <p:cNvPr id="26" name="Rectangle 32"/>
            <p:cNvSpPr>
              <a:spLocks noChangeArrowheads="1"/>
            </p:cNvSpPr>
            <p:nvPr/>
          </p:nvSpPr>
          <p:spPr bwMode="auto">
            <a:xfrm>
              <a:off x="7362825" y="3881438"/>
              <a:ext cx="406400" cy="4064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>
              <a:solidFill>
                <a:schemeClr val="accent6"/>
              </a:solidFill>
              <a:miter lim="800000"/>
              <a:headEnd type="none" w="sm" len="sm"/>
              <a:tailEnd type="none" w="lg" len="lg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-112" charset="0"/>
                <a:ea typeface="+mn-ea"/>
                <a:cs typeface="+mn-cs"/>
              </a:endParaRPr>
            </a:p>
          </p:txBody>
        </p:sp>
        <p:sp>
          <p:nvSpPr>
            <p:cNvPr id="27" name="Rectangle 33"/>
            <p:cNvSpPr>
              <a:spLocks noChangeArrowheads="1"/>
            </p:cNvSpPr>
            <p:nvPr/>
          </p:nvSpPr>
          <p:spPr bwMode="auto">
            <a:xfrm>
              <a:off x="7769225" y="3881438"/>
              <a:ext cx="406400" cy="4064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>
              <a:solidFill>
                <a:schemeClr val="accent6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 Box 34"/>
            <p:cNvSpPr txBox="1">
              <a:spLocks noChangeArrowheads="1"/>
            </p:cNvSpPr>
            <p:nvPr/>
          </p:nvSpPr>
          <p:spPr bwMode="auto">
            <a:xfrm>
              <a:off x="6041295" y="2378075"/>
              <a:ext cx="699230" cy="369332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head</a:t>
              </a:r>
            </a:p>
          </p:txBody>
        </p:sp>
        <p:sp>
          <p:nvSpPr>
            <p:cNvPr id="29" name="Line 35"/>
            <p:cNvSpPr>
              <a:spLocks noChangeShapeType="1"/>
            </p:cNvSpPr>
            <p:nvPr/>
          </p:nvSpPr>
          <p:spPr bwMode="auto">
            <a:xfrm>
              <a:off x="6740525" y="2835275"/>
              <a:ext cx="0" cy="1046163"/>
            </a:xfrm>
            <a:prstGeom prst="line">
              <a:avLst/>
            </a:prstGeom>
            <a:grpFill/>
            <a:ln w="12700">
              <a:solidFill>
                <a:schemeClr val="accent6"/>
              </a:solidFill>
              <a:round/>
              <a:headEnd type="none" w="sm" len="sm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Line 36"/>
            <p:cNvSpPr>
              <a:spLocks noChangeShapeType="1"/>
            </p:cNvSpPr>
            <p:nvPr/>
          </p:nvSpPr>
          <p:spPr bwMode="auto">
            <a:xfrm>
              <a:off x="6915150" y="3279775"/>
              <a:ext cx="0" cy="601663"/>
            </a:xfrm>
            <a:prstGeom prst="line">
              <a:avLst/>
            </a:prstGeom>
            <a:grpFill/>
            <a:ln w="12700">
              <a:solidFill>
                <a:schemeClr val="accent6"/>
              </a:solidFill>
              <a:round/>
              <a:headEnd type="none" w="sm" len="sm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7"/>
            <p:cNvSpPr>
              <a:spLocks noChangeArrowheads="1"/>
            </p:cNvSpPr>
            <p:nvPr/>
          </p:nvSpPr>
          <p:spPr bwMode="auto">
            <a:xfrm>
              <a:off x="8175625" y="3881438"/>
              <a:ext cx="406400" cy="4064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>
              <a:solidFill>
                <a:schemeClr val="accent6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Text Box 38"/>
            <p:cNvSpPr txBox="1">
              <a:spLocks noChangeArrowheads="1"/>
            </p:cNvSpPr>
            <p:nvPr/>
          </p:nvSpPr>
          <p:spPr bwMode="auto">
            <a:xfrm>
              <a:off x="6775450" y="2835275"/>
              <a:ext cx="1335622" cy="369332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last==head</a:t>
              </a:r>
            </a:p>
          </p:txBody>
        </p:sp>
        <p:sp>
          <p:nvSpPr>
            <p:cNvPr id="33" name="Text Box 50"/>
            <p:cNvSpPr txBox="1">
              <a:spLocks noChangeArrowheads="1"/>
            </p:cNvSpPr>
            <p:nvPr/>
          </p:nvSpPr>
          <p:spPr bwMode="auto">
            <a:xfrm>
              <a:off x="4813509" y="3929477"/>
              <a:ext cx="836612" cy="366712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empty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464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>
            <p:custDataLst>
              <p:tags r:id="rId1"/>
            </p:custDataLst>
          </p:nvPr>
        </p:nvSpPr>
        <p:spPr>
          <a:xfrm>
            <a:off x="1447800" y="2515612"/>
            <a:ext cx="586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char get() {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</a:rPr>
              <a:t>	acquire(L);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	char c = A[h];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	h</a:t>
            </a: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= (h+1)%n;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</a:rPr>
              <a:t>	release(L);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	return c;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}</a:t>
            </a:r>
            <a:endParaRPr lang="en-US" sz="2400" dirty="0">
              <a:solidFill>
                <a:schemeClr val="tx2"/>
              </a:solidFill>
              <a:latin typeface="Consolas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Writers must check for full buffer</a:t>
            </a:r>
            <a:br>
              <a:rPr lang="en-US" dirty="0"/>
            </a:br>
            <a:r>
              <a:rPr lang="en-US" dirty="0"/>
              <a:t>&amp; Readers must check for empty buffer</a:t>
            </a:r>
          </a:p>
          <a:p>
            <a:pPr lvl="1"/>
            <a:r>
              <a:rPr lang="en-US" dirty="0"/>
              <a:t>ideal: don’t busy wait… go to sleep instead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</a:t>
            </a:r>
            <a:r>
              <a:rPr lang="en-US" dirty="0" err="1"/>
              <a:t>mutexes</a:t>
            </a:r>
            <a:r>
              <a:rPr lang="en-US" dirty="0"/>
              <a:t> Example (3)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135</a:t>
            </a:fld>
            <a:endParaRPr lang="en-US" dirty="0"/>
          </a:p>
        </p:txBody>
      </p:sp>
      <p:sp>
        <p:nvSpPr>
          <p:cNvPr id="37" name="Rectangle 36"/>
          <p:cNvSpPr/>
          <p:nvPr>
            <p:custDataLst>
              <p:tags r:id="rId2"/>
            </p:custDataLst>
          </p:nvPr>
        </p:nvSpPr>
        <p:spPr>
          <a:xfrm>
            <a:off x="1445323" y="2515612"/>
            <a:ext cx="5867400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char get() {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dirty="0">
                <a:solidFill>
                  <a:schemeClr val="accent4"/>
                </a:solidFill>
                <a:latin typeface="Consolas" pitchFamily="49" charset="0"/>
              </a:rPr>
              <a:t>	</a:t>
            </a:r>
            <a:r>
              <a:rPr lang="en-US" dirty="0" smtClean="0">
                <a:solidFill>
                  <a:schemeClr val="accent4"/>
                </a:solidFill>
                <a:latin typeface="Consolas" pitchFamily="49" charset="0"/>
              </a:rPr>
              <a:t>acquire(L</a:t>
            </a:r>
            <a:r>
              <a:rPr lang="en-US" dirty="0">
                <a:solidFill>
                  <a:schemeClr val="accent4"/>
                </a:solidFill>
                <a:latin typeface="Consolas" pitchFamily="49" charset="0"/>
              </a:rPr>
              <a:t>);</a:t>
            </a:r>
            <a:endParaRPr lang="en-US" dirty="0" smtClean="0">
              <a:solidFill>
                <a:schemeClr val="accent6"/>
              </a:solidFill>
              <a:latin typeface="Consolas" pitchFamily="49" charset="0"/>
            </a:endParaRP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dirty="0">
                <a:solidFill>
                  <a:schemeClr val="accent6"/>
                </a:solidFill>
                <a:latin typeface="Consolas" pitchFamily="49" charset="0"/>
              </a:rPr>
              <a:t>	while (h == t) { </a:t>
            </a:r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};</a:t>
            </a:r>
            <a:endParaRPr lang="en-US" sz="2400" dirty="0" smtClean="0">
              <a:solidFill>
                <a:schemeClr val="accent4"/>
              </a:solidFill>
              <a:latin typeface="Consolas" pitchFamily="49" charset="0"/>
            </a:endParaRP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	char c = A[h];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	h</a:t>
            </a: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= (h+1)%n;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</a:rPr>
              <a:t>	release(L);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	return c;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}</a:t>
            </a:r>
            <a:endParaRPr lang="en-US" sz="2400" dirty="0">
              <a:solidFill>
                <a:schemeClr val="tx2"/>
              </a:solidFill>
              <a:latin typeface="Consolas" pitchFamily="49" charset="0"/>
            </a:endParaRP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1447800" y="2515612"/>
            <a:ext cx="5867400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char get() {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dirty="0">
                <a:solidFill>
                  <a:schemeClr val="accent6"/>
                </a:solidFill>
                <a:latin typeface="Consolas" pitchFamily="49" charset="0"/>
              </a:rPr>
              <a:t>	while (h == t) { </a:t>
            </a:r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};</a:t>
            </a:r>
            <a:endParaRPr lang="en-US" sz="2400" dirty="0" smtClean="0">
              <a:solidFill>
                <a:schemeClr val="accent6"/>
              </a:solidFill>
              <a:latin typeface="Consolas" pitchFamily="49" charset="0"/>
            </a:endParaRP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</a:rPr>
              <a:t>	acquire(L);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	char c = A[h];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	h</a:t>
            </a: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= (h+1)%n;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</a:rPr>
              <a:t>	release(L);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	return c;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}</a:t>
            </a:r>
            <a:endParaRPr lang="en-US" sz="2400" dirty="0">
              <a:solidFill>
                <a:schemeClr val="tx2"/>
              </a:solidFill>
              <a:latin typeface="Consolas" pitchFamily="49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704670" y="3584988"/>
            <a:ext cx="3768516" cy="1918114"/>
            <a:chOff x="4813509" y="2378075"/>
            <a:chExt cx="3768516" cy="1918114"/>
          </a:xfrm>
          <a:solidFill>
            <a:schemeClr val="bg1"/>
          </a:solidFill>
        </p:grpSpPr>
        <p:sp>
          <p:nvSpPr>
            <p:cNvPr id="22" name="Rectangle 28"/>
            <p:cNvSpPr>
              <a:spLocks noChangeArrowheads="1"/>
            </p:cNvSpPr>
            <p:nvPr/>
          </p:nvSpPr>
          <p:spPr bwMode="auto">
            <a:xfrm>
              <a:off x="5737225" y="3881438"/>
              <a:ext cx="406400" cy="4064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>
              <a:solidFill>
                <a:schemeClr val="accent6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9"/>
            <p:cNvSpPr>
              <a:spLocks noChangeArrowheads="1"/>
            </p:cNvSpPr>
            <p:nvPr/>
          </p:nvSpPr>
          <p:spPr bwMode="auto">
            <a:xfrm>
              <a:off x="6143625" y="3881438"/>
              <a:ext cx="406400" cy="4064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>
              <a:solidFill>
                <a:schemeClr val="accent6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6550025" y="3881438"/>
              <a:ext cx="406400" cy="4064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>
              <a:solidFill>
                <a:schemeClr val="accent6"/>
              </a:solidFill>
              <a:miter lim="800000"/>
              <a:headEnd type="none" w="sm" len="sm"/>
              <a:tailEnd type="none" w="lg" len="lg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-112" charset="0"/>
                <a:ea typeface="+mn-ea"/>
                <a:cs typeface="+mn-cs"/>
              </a:endParaRPr>
            </a:p>
          </p:txBody>
        </p:sp>
        <p:sp>
          <p:nvSpPr>
            <p:cNvPr id="25" name="Rectangle 31"/>
            <p:cNvSpPr>
              <a:spLocks noChangeArrowheads="1"/>
            </p:cNvSpPr>
            <p:nvPr/>
          </p:nvSpPr>
          <p:spPr bwMode="auto">
            <a:xfrm>
              <a:off x="6956425" y="3881438"/>
              <a:ext cx="406400" cy="4064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>
              <a:solidFill>
                <a:schemeClr val="accent6"/>
              </a:solidFill>
              <a:miter lim="800000"/>
              <a:headEnd type="none" w="sm" len="sm"/>
              <a:tailEnd type="none" w="lg" len="lg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-112" charset="0"/>
                <a:ea typeface="+mn-ea"/>
                <a:cs typeface="+mn-cs"/>
              </a:endParaRPr>
            </a:p>
          </p:txBody>
        </p:sp>
        <p:sp>
          <p:nvSpPr>
            <p:cNvPr id="26" name="Rectangle 32"/>
            <p:cNvSpPr>
              <a:spLocks noChangeArrowheads="1"/>
            </p:cNvSpPr>
            <p:nvPr/>
          </p:nvSpPr>
          <p:spPr bwMode="auto">
            <a:xfrm>
              <a:off x="7362825" y="3881438"/>
              <a:ext cx="406400" cy="4064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>
              <a:solidFill>
                <a:schemeClr val="accent6"/>
              </a:solidFill>
              <a:miter lim="800000"/>
              <a:headEnd type="none" w="sm" len="sm"/>
              <a:tailEnd type="none" w="lg" len="lg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-112" charset="0"/>
                <a:ea typeface="+mn-ea"/>
                <a:cs typeface="+mn-cs"/>
              </a:endParaRPr>
            </a:p>
          </p:txBody>
        </p:sp>
        <p:sp>
          <p:nvSpPr>
            <p:cNvPr id="27" name="Rectangle 33"/>
            <p:cNvSpPr>
              <a:spLocks noChangeArrowheads="1"/>
            </p:cNvSpPr>
            <p:nvPr/>
          </p:nvSpPr>
          <p:spPr bwMode="auto">
            <a:xfrm>
              <a:off x="7769225" y="3881438"/>
              <a:ext cx="406400" cy="4064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>
              <a:solidFill>
                <a:schemeClr val="accent6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 Box 34"/>
            <p:cNvSpPr txBox="1">
              <a:spLocks noChangeArrowheads="1"/>
            </p:cNvSpPr>
            <p:nvPr/>
          </p:nvSpPr>
          <p:spPr bwMode="auto">
            <a:xfrm>
              <a:off x="6041295" y="2378075"/>
              <a:ext cx="699230" cy="369332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head</a:t>
              </a:r>
            </a:p>
          </p:txBody>
        </p:sp>
        <p:sp>
          <p:nvSpPr>
            <p:cNvPr id="29" name="Line 35"/>
            <p:cNvSpPr>
              <a:spLocks noChangeShapeType="1"/>
            </p:cNvSpPr>
            <p:nvPr/>
          </p:nvSpPr>
          <p:spPr bwMode="auto">
            <a:xfrm>
              <a:off x="6740525" y="2835275"/>
              <a:ext cx="0" cy="1046163"/>
            </a:xfrm>
            <a:prstGeom prst="line">
              <a:avLst/>
            </a:prstGeom>
            <a:grpFill/>
            <a:ln w="12700">
              <a:solidFill>
                <a:schemeClr val="accent6"/>
              </a:solidFill>
              <a:round/>
              <a:headEnd type="none" w="sm" len="sm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Line 36"/>
            <p:cNvSpPr>
              <a:spLocks noChangeShapeType="1"/>
            </p:cNvSpPr>
            <p:nvPr/>
          </p:nvSpPr>
          <p:spPr bwMode="auto">
            <a:xfrm>
              <a:off x="6915150" y="3279775"/>
              <a:ext cx="0" cy="601663"/>
            </a:xfrm>
            <a:prstGeom prst="line">
              <a:avLst/>
            </a:prstGeom>
            <a:grpFill/>
            <a:ln w="12700">
              <a:solidFill>
                <a:schemeClr val="accent6"/>
              </a:solidFill>
              <a:round/>
              <a:headEnd type="none" w="sm" len="sm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7"/>
            <p:cNvSpPr>
              <a:spLocks noChangeArrowheads="1"/>
            </p:cNvSpPr>
            <p:nvPr/>
          </p:nvSpPr>
          <p:spPr bwMode="auto">
            <a:xfrm>
              <a:off x="8175625" y="3881438"/>
              <a:ext cx="406400" cy="4064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>
              <a:solidFill>
                <a:schemeClr val="accent6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Text Box 38"/>
            <p:cNvSpPr txBox="1">
              <a:spLocks noChangeArrowheads="1"/>
            </p:cNvSpPr>
            <p:nvPr/>
          </p:nvSpPr>
          <p:spPr bwMode="auto">
            <a:xfrm>
              <a:off x="6775450" y="2835275"/>
              <a:ext cx="1335622" cy="369332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last==head</a:t>
              </a:r>
            </a:p>
          </p:txBody>
        </p:sp>
        <p:sp>
          <p:nvSpPr>
            <p:cNvPr id="33" name="Text Box 50"/>
            <p:cNvSpPr txBox="1">
              <a:spLocks noChangeArrowheads="1"/>
            </p:cNvSpPr>
            <p:nvPr/>
          </p:nvSpPr>
          <p:spPr bwMode="auto">
            <a:xfrm>
              <a:off x="4813509" y="3929477"/>
              <a:ext cx="836612" cy="366712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empty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914047" y="2210780"/>
            <a:ext cx="42734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  <a:latin typeface="Source Sans Pro"/>
              </a:rPr>
              <a:t>Cannot check condition while</a:t>
            </a:r>
          </a:p>
          <a:p>
            <a:r>
              <a:rPr lang="en-US" sz="2400" dirty="0" smtClean="0">
                <a:solidFill>
                  <a:schemeClr val="accent6"/>
                </a:solidFill>
                <a:latin typeface="Source Sans Pro"/>
              </a:rPr>
              <a:t>Holding the lock,</a:t>
            </a:r>
          </a:p>
          <a:p>
            <a:r>
              <a:rPr lang="en-US" sz="2400" dirty="0" smtClean="0">
                <a:solidFill>
                  <a:schemeClr val="accent6"/>
                </a:solidFill>
                <a:latin typeface="Source Sans Pro"/>
              </a:rPr>
              <a:t>BUT, empty condition may no </a:t>
            </a:r>
          </a:p>
          <a:p>
            <a:r>
              <a:rPr lang="en-US" sz="2400" dirty="0" smtClean="0">
                <a:solidFill>
                  <a:schemeClr val="accent6"/>
                </a:solidFill>
                <a:latin typeface="Source Sans Pro"/>
              </a:rPr>
              <a:t>longer hold in critical section</a:t>
            </a:r>
            <a:endParaRPr lang="en-US" sz="24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78983" y="5758190"/>
            <a:ext cx="71016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Dilemma: Have to check while holding lock,</a:t>
            </a:r>
          </a:p>
          <a:p>
            <a:r>
              <a:rPr lang="en-US" sz="2800" dirty="0">
                <a:solidFill>
                  <a:schemeClr val="accent6"/>
                </a:solidFill>
                <a:latin typeface="Source Sans Pro"/>
              </a:rPr>
              <a:t>	</a:t>
            </a:r>
            <a:endParaRPr lang="en-US" sz="2800" dirty="0" smtClean="0">
              <a:solidFill>
                <a:schemeClr val="accent6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86391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Writers must check for full buffer</a:t>
            </a:r>
            <a:br>
              <a:rPr lang="en-US" dirty="0"/>
            </a:br>
            <a:r>
              <a:rPr lang="en-US" dirty="0"/>
              <a:t>&amp; Readers must check for empty buffer</a:t>
            </a:r>
          </a:p>
          <a:p>
            <a:pPr lvl="1"/>
            <a:r>
              <a:rPr lang="en-US" dirty="0"/>
              <a:t>ideal: don’t busy wait… go to sleep instead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</a:t>
            </a:r>
            <a:r>
              <a:rPr lang="en-US" dirty="0" err="1"/>
              <a:t>mutexes</a:t>
            </a:r>
            <a:r>
              <a:rPr lang="en-US" dirty="0"/>
              <a:t> Example (3)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136</a:t>
            </a:fld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1447800" y="2515612"/>
            <a:ext cx="5867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char get() {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</a:rPr>
              <a:t>	acquire(L);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dirty="0">
                <a:solidFill>
                  <a:schemeClr val="accent6"/>
                </a:solidFill>
                <a:latin typeface="Consolas" pitchFamily="49" charset="0"/>
              </a:rPr>
              <a:t>	while (h == t) { </a:t>
            </a:r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};</a:t>
            </a:r>
            <a:endParaRPr lang="en-US" sz="2400" dirty="0" smtClean="0">
              <a:solidFill>
                <a:schemeClr val="accent4"/>
              </a:solidFill>
              <a:latin typeface="Consolas" pitchFamily="49" charset="0"/>
            </a:endParaRP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	char c = A[h];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	h</a:t>
            </a: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= (h+1)%n;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</a:rPr>
              <a:t>	release(L);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	return c;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}</a:t>
            </a:r>
            <a:endParaRPr lang="en-US" sz="2400" dirty="0">
              <a:solidFill>
                <a:schemeClr val="tx2"/>
              </a:solidFill>
              <a:latin typeface="Consolas" pitchFamily="49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78983" y="5758190"/>
            <a:ext cx="71016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Dilemma: Have to check while holding lock,</a:t>
            </a:r>
          </a:p>
          <a:p>
            <a:r>
              <a:rPr lang="en-US" sz="2800" dirty="0">
                <a:solidFill>
                  <a:schemeClr val="accent6"/>
                </a:solidFill>
                <a:latin typeface="Source Sans Pro"/>
              </a:rPr>
              <a:t>		but cannot wait while hold 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lock</a:t>
            </a:r>
            <a:endParaRPr lang="en-US" sz="2800" dirty="0">
              <a:solidFill>
                <a:schemeClr val="accent6"/>
              </a:solidFill>
              <a:latin typeface="Source Sans Pro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04670" y="3584988"/>
            <a:ext cx="3768516" cy="1918114"/>
            <a:chOff x="4813509" y="2378075"/>
            <a:chExt cx="3768516" cy="1918114"/>
          </a:xfrm>
          <a:solidFill>
            <a:schemeClr val="bg1"/>
          </a:solidFill>
        </p:grpSpPr>
        <p:sp>
          <p:nvSpPr>
            <p:cNvPr id="8" name="Rectangle 28"/>
            <p:cNvSpPr>
              <a:spLocks noChangeArrowheads="1"/>
            </p:cNvSpPr>
            <p:nvPr/>
          </p:nvSpPr>
          <p:spPr bwMode="auto">
            <a:xfrm>
              <a:off x="5737225" y="3881438"/>
              <a:ext cx="406400" cy="4064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>
              <a:solidFill>
                <a:schemeClr val="accent6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29"/>
            <p:cNvSpPr>
              <a:spLocks noChangeArrowheads="1"/>
            </p:cNvSpPr>
            <p:nvPr/>
          </p:nvSpPr>
          <p:spPr bwMode="auto">
            <a:xfrm>
              <a:off x="6143625" y="3881438"/>
              <a:ext cx="406400" cy="4064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>
              <a:solidFill>
                <a:schemeClr val="accent6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30"/>
            <p:cNvSpPr>
              <a:spLocks noChangeArrowheads="1"/>
            </p:cNvSpPr>
            <p:nvPr/>
          </p:nvSpPr>
          <p:spPr bwMode="auto">
            <a:xfrm>
              <a:off x="6550025" y="3881438"/>
              <a:ext cx="406400" cy="4064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>
              <a:solidFill>
                <a:schemeClr val="accent6"/>
              </a:solidFill>
              <a:miter lim="800000"/>
              <a:headEnd type="none" w="sm" len="sm"/>
              <a:tailEnd type="none" w="lg" len="lg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-112" charset="0"/>
                <a:ea typeface="+mn-ea"/>
                <a:cs typeface="+mn-cs"/>
              </a:endParaRPr>
            </a:p>
          </p:txBody>
        </p:sp>
        <p:sp>
          <p:nvSpPr>
            <p:cNvPr id="11" name="Rectangle 31"/>
            <p:cNvSpPr>
              <a:spLocks noChangeArrowheads="1"/>
            </p:cNvSpPr>
            <p:nvPr/>
          </p:nvSpPr>
          <p:spPr bwMode="auto">
            <a:xfrm>
              <a:off x="6956425" y="3881438"/>
              <a:ext cx="406400" cy="4064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>
              <a:solidFill>
                <a:schemeClr val="accent6"/>
              </a:solidFill>
              <a:miter lim="800000"/>
              <a:headEnd type="none" w="sm" len="sm"/>
              <a:tailEnd type="none" w="lg" len="lg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-112" charset="0"/>
                <a:ea typeface="+mn-ea"/>
                <a:cs typeface="+mn-cs"/>
              </a:endParaRPr>
            </a:p>
          </p:txBody>
        </p:sp>
        <p:sp>
          <p:nvSpPr>
            <p:cNvPr id="12" name="Rectangle 32"/>
            <p:cNvSpPr>
              <a:spLocks noChangeArrowheads="1"/>
            </p:cNvSpPr>
            <p:nvPr/>
          </p:nvSpPr>
          <p:spPr bwMode="auto">
            <a:xfrm>
              <a:off x="7362825" y="3881438"/>
              <a:ext cx="406400" cy="4064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>
              <a:solidFill>
                <a:schemeClr val="accent6"/>
              </a:solidFill>
              <a:miter lim="800000"/>
              <a:headEnd type="none" w="sm" len="sm"/>
              <a:tailEnd type="none" w="lg" len="lg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-112" charset="0"/>
                <a:ea typeface="+mn-ea"/>
                <a:cs typeface="+mn-cs"/>
              </a:endParaRPr>
            </a:p>
          </p:txBody>
        </p:sp>
        <p:sp>
          <p:nvSpPr>
            <p:cNvPr id="13" name="Rectangle 33"/>
            <p:cNvSpPr>
              <a:spLocks noChangeArrowheads="1"/>
            </p:cNvSpPr>
            <p:nvPr/>
          </p:nvSpPr>
          <p:spPr bwMode="auto">
            <a:xfrm>
              <a:off x="7769225" y="3881438"/>
              <a:ext cx="406400" cy="4064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>
              <a:solidFill>
                <a:schemeClr val="accent6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 Box 34"/>
            <p:cNvSpPr txBox="1">
              <a:spLocks noChangeArrowheads="1"/>
            </p:cNvSpPr>
            <p:nvPr/>
          </p:nvSpPr>
          <p:spPr bwMode="auto">
            <a:xfrm>
              <a:off x="6041295" y="2378075"/>
              <a:ext cx="699230" cy="369332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head</a:t>
              </a:r>
            </a:p>
          </p:txBody>
        </p:sp>
        <p:sp>
          <p:nvSpPr>
            <p:cNvPr id="15" name="Line 35"/>
            <p:cNvSpPr>
              <a:spLocks noChangeShapeType="1"/>
            </p:cNvSpPr>
            <p:nvPr/>
          </p:nvSpPr>
          <p:spPr bwMode="auto">
            <a:xfrm>
              <a:off x="6740525" y="2835275"/>
              <a:ext cx="0" cy="1046163"/>
            </a:xfrm>
            <a:prstGeom prst="line">
              <a:avLst/>
            </a:prstGeom>
            <a:grpFill/>
            <a:ln w="12700">
              <a:solidFill>
                <a:schemeClr val="accent6"/>
              </a:solidFill>
              <a:round/>
              <a:headEnd type="none" w="sm" len="sm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Line 36"/>
            <p:cNvSpPr>
              <a:spLocks noChangeShapeType="1"/>
            </p:cNvSpPr>
            <p:nvPr/>
          </p:nvSpPr>
          <p:spPr bwMode="auto">
            <a:xfrm>
              <a:off x="6915150" y="3279775"/>
              <a:ext cx="0" cy="601663"/>
            </a:xfrm>
            <a:prstGeom prst="line">
              <a:avLst/>
            </a:prstGeom>
            <a:grpFill/>
            <a:ln w="12700">
              <a:solidFill>
                <a:schemeClr val="accent6"/>
              </a:solidFill>
              <a:round/>
              <a:headEnd type="none" w="sm" len="sm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37"/>
            <p:cNvSpPr>
              <a:spLocks noChangeArrowheads="1"/>
            </p:cNvSpPr>
            <p:nvPr/>
          </p:nvSpPr>
          <p:spPr bwMode="auto">
            <a:xfrm>
              <a:off x="8175625" y="3881438"/>
              <a:ext cx="406400" cy="4064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>
              <a:solidFill>
                <a:schemeClr val="accent6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 Box 38"/>
            <p:cNvSpPr txBox="1">
              <a:spLocks noChangeArrowheads="1"/>
            </p:cNvSpPr>
            <p:nvPr/>
          </p:nvSpPr>
          <p:spPr bwMode="auto">
            <a:xfrm>
              <a:off x="6775450" y="2835275"/>
              <a:ext cx="1335622" cy="369332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last==head</a:t>
              </a:r>
            </a:p>
          </p:txBody>
        </p:sp>
        <p:sp>
          <p:nvSpPr>
            <p:cNvPr id="19" name="Text Box 50"/>
            <p:cNvSpPr txBox="1">
              <a:spLocks noChangeArrowheads="1"/>
            </p:cNvSpPr>
            <p:nvPr/>
          </p:nvSpPr>
          <p:spPr bwMode="auto">
            <a:xfrm>
              <a:off x="4813509" y="3929477"/>
              <a:ext cx="836612" cy="366712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empty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914047" y="2210780"/>
            <a:ext cx="42734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  <a:latin typeface="Source Sans Pro"/>
              </a:rPr>
              <a:t>Cannot check condition while</a:t>
            </a:r>
          </a:p>
          <a:p>
            <a:r>
              <a:rPr lang="en-US" sz="2400" dirty="0" smtClean="0">
                <a:solidFill>
                  <a:schemeClr val="accent6"/>
                </a:solidFill>
                <a:latin typeface="Source Sans Pro"/>
              </a:rPr>
              <a:t>Holding the lock,</a:t>
            </a:r>
          </a:p>
          <a:p>
            <a:r>
              <a:rPr lang="en-US" sz="2400" dirty="0" smtClean="0">
                <a:solidFill>
                  <a:schemeClr val="accent6"/>
                </a:solidFill>
                <a:latin typeface="Source Sans Pro"/>
              </a:rPr>
              <a:t>BUT, empty condition may no </a:t>
            </a:r>
          </a:p>
          <a:p>
            <a:r>
              <a:rPr lang="en-US" sz="2400" dirty="0" smtClean="0">
                <a:solidFill>
                  <a:schemeClr val="accent6"/>
                </a:solidFill>
                <a:latin typeface="Source Sans Pro"/>
              </a:rPr>
              <a:t>longer hold in critical section</a:t>
            </a:r>
            <a:endParaRPr lang="en-US" sz="2400" dirty="0">
              <a:solidFill>
                <a:schemeClr val="accent6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8445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Writers must check for full buffer</a:t>
            </a:r>
            <a:br>
              <a:rPr lang="en-US" dirty="0"/>
            </a:br>
            <a:r>
              <a:rPr lang="en-US" dirty="0"/>
              <a:t>&amp; Readers must check for empty buffer</a:t>
            </a:r>
          </a:p>
          <a:p>
            <a:pPr lvl="1"/>
            <a:r>
              <a:rPr lang="en-US" dirty="0"/>
              <a:t>ideal: don’t busy wait… go to sleep instead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</a:t>
            </a:r>
            <a:r>
              <a:rPr lang="en-US" dirty="0" err="1"/>
              <a:t>mutexes</a:t>
            </a:r>
            <a:r>
              <a:rPr lang="en-US" dirty="0"/>
              <a:t> Example (4)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137</a:t>
            </a:fld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1524000" y="2333689"/>
            <a:ext cx="5867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char get() {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6"/>
                </a:solidFill>
                <a:latin typeface="Consolas" pitchFamily="49" charset="0"/>
              </a:rPr>
              <a:t>do {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</a:rPr>
              <a:t>		acquire(L);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		</a:t>
            </a:r>
            <a:r>
              <a:rPr lang="en-US" sz="2400" dirty="0" smtClean="0">
                <a:solidFill>
                  <a:schemeClr val="accent6"/>
                </a:solidFill>
                <a:latin typeface="Consolas" pitchFamily="49" charset="0"/>
              </a:rPr>
              <a:t>empty = (h == t);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accent6"/>
                </a:solidFill>
                <a:latin typeface="Consolas" pitchFamily="49" charset="0"/>
              </a:rPr>
              <a:t>		if (!empty) </a:t>
            </a: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{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			c = A[h];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			h</a:t>
            </a: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= (h+1)%n;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		}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</a:rPr>
              <a:t>		release(L);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6"/>
                </a:solidFill>
                <a:latin typeface="Consolas" pitchFamily="49" charset="0"/>
              </a:rPr>
              <a:t>} while (empty);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	return c;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}</a:t>
            </a:r>
            <a:endParaRPr lang="en-US" sz="2400" dirty="0">
              <a:solidFill>
                <a:schemeClr val="tx2"/>
              </a:solidFill>
              <a:latin typeface="Consolas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2895600"/>
            <a:ext cx="27430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Does this work?</a:t>
            </a:r>
          </a:p>
          <a:p>
            <a:pPr marL="342900" indent="-342900">
              <a:buAutoNum type="alphaLcParenR"/>
            </a:pP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 Yes</a:t>
            </a:r>
          </a:p>
          <a:p>
            <a:pPr marL="342900" indent="-342900">
              <a:buAutoNum type="alphaLcParenR"/>
            </a:pPr>
            <a:r>
              <a:rPr lang="en-US" sz="2800" dirty="0">
                <a:solidFill>
                  <a:schemeClr val="accent6"/>
                </a:solidFill>
                <a:latin typeface="Source Sans Pro"/>
              </a:rPr>
              <a:t> 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No</a:t>
            </a:r>
            <a:endParaRPr lang="en-US" sz="2800" dirty="0">
              <a:solidFill>
                <a:schemeClr val="accent6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8281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Writers must check for full buffer</a:t>
            </a:r>
            <a:br>
              <a:rPr lang="en-US" dirty="0"/>
            </a:br>
            <a:r>
              <a:rPr lang="en-US" dirty="0"/>
              <a:t>&amp; Readers must check for empty buffer</a:t>
            </a:r>
          </a:p>
          <a:p>
            <a:pPr lvl="1"/>
            <a:r>
              <a:rPr lang="en-US" dirty="0"/>
              <a:t>ideal: don’t busy wait… go to sleep instead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</a:t>
            </a:r>
            <a:r>
              <a:rPr lang="en-US" dirty="0" err="1"/>
              <a:t>mutexes</a:t>
            </a:r>
            <a:r>
              <a:rPr lang="en-US" dirty="0"/>
              <a:t> Example (4)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138</a:t>
            </a:fld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1524000" y="2333689"/>
            <a:ext cx="5867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char get() {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6"/>
                </a:solidFill>
                <a:latin typeface="Consolas" pitchFamily="49" charset="0"/>
              </a:rPr>
              <a:t>do {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</a:rPr>
              <a:t>		acquire(L);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		</a:t>
            </a:r>
            <a:r>
              <a:rPr lang="en-US" sz="2400" dirty="0" smtClean="0">
                <a:solidFill>
                  <a:schemeClr val="accent6"/>
                </a:solidFill>
                <a:latin typeface="Consolas" pitchFamily="49" charset="0"/>
              </a:rPr>
              <a:t>empty = (h == t);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accent6"/>
                </a:solidFill>
                <a:latin typeface="Consolas" pitchFamily="49" charset="0"/>
              </a:rPr>
              <a:t>		if (!empty) </a:t>
            </a: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{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			c = A[h];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			h</a:t>
            </a: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= (h+1)%n;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		}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</a:rPr>
              <a:t>		release(L);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6"/>
                </a:solidFill>
                <a:latin typeface="Consolas" pitchFamily="49" charset="0"/>
              </a:rPr>
              <a:t>} while (empty);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	return c;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}</a:t>
            </a:r>
            <a:endParaRPr lang="en-US" sz="2400" dirty="0">
              <a:solidFill>
                <a:schemeClr val="tx2"/>
              </a:solidFill>
              <a:latin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7686" y="2929481"/>
            <a:ext cx="32848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It works. </a:t>
            </a:r>
          </a:p>
          <a:p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But, it is wasteful </a:t>
            </a:r>
          </a:p>
          <a:p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Due to the spinning</a:t>
            </a:r>
          </a:p>
        </p:txBody>
      </p:sp>
    </p:spTree>
    <p:extLst>
      <p:ext uri="{BB962C8B-B14F-4D97-AF65-F5344CB8AC3E}">
        <p14:creationId xmlns:p14="http://schemas.microsoft.com/office/powerpoint/2010/main" val="247404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Language-level </a:t>
            </a:r>
            <a:r>
              <a:rPr lang="en-US" dirty="0" smtClean="0">
                <a:solidFill>
                  <a:schemeClr val="accent1"/>
                </a:solidFill>
              </a:rPr>
              <a:t>Synchronization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Improvement 101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884670"/>
            <a:ext cx="8686800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cs typeface="Tahoma"/>
              </a:rPr>
              <a:t>s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  <a:ea typeface="ＭＳ Ｐゴシック" charset="-128"/>
                <a:cs typeface="Tahoma"/>
              </a:rPr>
              <a:t>econds      instructions         </a:t>
            </a:r>
            <a:r>
              <a:rPr lang="en-US" sz="2800" dirty="0" smtClean="0">
                <a:solidFill>
                  <a:srgbClr val="92D050"/>
                </a:solidFill>
                <a:latin typeface="Source Sans Pro"/>
                <a:ea typeface="ＭＳ Ｐゴシック" charset="-128"/>
                <a:cs typeface="Tahoma"/>
              </a:rPr>
              <a:t>cycles</a:t>
            </a:r>
            <a:r>
              <a:rPr lang="en-US" sz="2800" dirty="0">
                <a:solidFill>
                  <a:schemeClr val="accent1"/>
                </a:solidFill>
                <a:latin typeface="Source Sans Pro"/>
                <a:ea typeface="ＭＳ Ｐゴシック" charset="-128"/>
                <a:cs typeface="Tahoma"/>
              </a:rPr>
              <a:t>	</a:t>
            </a:r>
            <a:r>
              <a:rPr lang="en-US" sz="2800" dirty="0" smtClean="0">
                <a:solidFill>
                  <a:schemeClr val="accent1"/>
                </a:solidFill>
                <a:latin typeface="Source Sans Pro"/>
                <a:ea typeface="ＭＳ Ｐゴシック" charset="-128"/>
                <a:cs typeface="Tahoma"/>
              </a:rPr>
              <a:t>       seconds</a:t>
            </a:r>
            <a:endParaRPr lang="en-US" sz="2800" dirty="0">
              <a:solidFill>
                <a:schemeClr val="accent1"/>
              </a:solidFill>
              <a:latin typeface="Source Sans Pro"/>
              <a:ea typeface="ＭＳ Ｐゴシック" charset="-128"/>
              <a:cs typeface="Tahoma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cs typeface="Tahoma"/>
              </a:rPr>
              <a:t>program        </a:t>
            </a:r>
            <a:r>
              <a:rPr lang="en-US" sz="2800" dirty="0" err="1" smtClean="0">
                <a:solidFill>
                  <a:schemeClr val="tx2"/>
                </a:solidFill>
                <a:latin typeface="Source Sans Pro"/>
                <a:cs typeface="Tahoma"/>
              </a:rPr>
              <a:t>program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  <a:cs typeface="Tahoma"/>
              </a:rPr>
              <a:t>           </a:t>
            </a:r>
            <a:r>
              <a:rPr lang="en-US" sz="2800" dirty="0" smtClean="0">
                <a:solidFill>
                  <a:srgbClr val="92D050"/>
                </a:solidFill>
                <a:latin typeface="Source Sans Pro"/>
                <a:cs typeface="Tahoma"/>
              </a:rPr>
              <a:t>instruction</a:t>
            </a:r>
            <a:r>
              <a:rPr lang="en-US" sz="2800" dirty="0" smtClean="0">
                <a:solidFill>
                  <a:schemeClr val="accent1"/>
                </a:solidFill>
                <a:latin typeface="Source Sans Pro"/>
                <a:cs typeface="Tahoma"/>
              </a:rPr>
              <a:t>       cycle</a:t>
            </a:r>
            <a:endParaRPr lang="en-US" sz="2800" dirty="0" smtClean="0">
              <a:solidFill>
                <a:schemeClr val="accent1"/>
              </a:solidFill>
              <a:latin typeface="Source Sans Pro"/>
              <a:ea typeface="ＭＳ Ｐゴシック" charset="-128"/>
              <a:cs typeface="Tahoma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2695489"/>
            <a:ext cx="8686800" cy="3781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2 Classic Goals of Architects:</a:t>
            </a:r>
            <a:endParaRPr lang="en-US" sz="36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1"/>
                </a:solidFill>
              </a:rPr>
              <a:t>⬇ Clock period  </a:t>
            </a:r>
            <a:r>
              <a:rPr lang="en-US" sz="3600" dirty="0" smtClean="0">
                <a:solidFill>
                  <a:schemeClr val="tx2"/>
                </a:solidFill>
              </a:rPr>
              <a:t>(⬆ Clock frequency)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92D050"/>
                </a:solidFill>
              </a:rPr>
              <a:t>⬇ </a:t>
            </a:r>
            <a:r>
              <a:rPr lang="en-US" sz="3600" dirty="0" smtClean="0">
                <a:solidFill>
                  <a:srgbClr val="92D050"/>
                </a:solidFill>
              </a:rPr>
              <a:t>Cycles per Instruction </a:t>
            </a:r>
            <a:r>
              <a:rPr lang="en-US" sz="3600" dirty="0" smtClean="0">
                <a:solidFill>
                  <a:schemeClr val="tx2"/>
                </a:solidFill>
              </a:rPr>
              <a:t>(⬆ IPC)</a:t>
            </a:r>
            <a:endParaRPr lang="en-US" sz="3600" dirty="0">
              <a:solidFill>
                <a:schemeClr val="tx2"/>
              </a:solidFill>
            </a:endParaRPr>
          </a:p>
          <a:p>
            <a:endParaRPr lang="en-US" sz="3600" dirty="0">
              <a:solidFill>
                <a:schemeClr val="accent1"/>
              </a:solidFill>
            </a:endParaRPr>
          </a:p>
          <a:p>
            <a:endParaRPr lang="en-US" sz="3600" dirty="0" smtClean="0">
              <a:solidFill>
                <a:schemeClr val="accent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228600" y="1598959"/>
            <a:ext cx="1289165" cy="1"/>
          </a:xfrm>
          <a:prstGeom prst="line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1727875" y="1396425"/>
            <a:ext cx="66982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/>
                <a:ea typeface="ＭＳ Ｐゴシック" charset="-128"/>
                <a:cs typeface="Tahoma"/>
              </a:rPr>
              <a:t>= </a:t>
            </a:r>
            <a:endParaRPr lang="en-US" sz="3200" dirty="0">
              <a:solidFill>
                <a:schemeClr val="tx2"/>
              </a:solidFill>
              <a:latin typeface="Source Sans Pro"/>
              <a:cs typeface="Taho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10888" y="1273225"/>
            <a:ext cx="425580" cy="584775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en-US" sz="3200" dirty="0" err="1" smtClean="0">
                <a:solidFill>
                  <a:schemeClr val="tx2"/>
                </a:solidFill>
                <a:latin typeface="Source Sans Pro"/>
                <a:ea typeface="ＭＳ Ｐゴシック" charset="-128"/>
                <a:cs typeface="Tahoma"/>
              </a:rPr>
              <a:t>x</a:t>
            </a:r>
            <a:endParaRPr lang="en-US" sz="3200" dirty="0">
              <a:solidFill>
                <a:schemeClr val="tx2"/>
              </a:solidFill>
              <a:latin typeface="Source Sans Pro"/>
              <a:cs typeface="Tahom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7000" y="1263135"/>
            <a:ext cx="425580" cy="584775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en-US" sz="3200" dirty="0" err="1" smtClean="0">
                <a:solidFill>
                  <a:schemeClr val="tx2"/>
                </a:solidFill>
                <a:latin typeface="Source Sans Pro"/>
                <a:ea typeface="ＭＳ Ｐゴシック" charset="-128"/>
                <a:cs typeface="Tahoma"/>
              </a:rPr>
              <a:t>x</a:t>
            </a:r>
            <a:endParaRPr lang="en-US" sz="3200" dirty="0">
              <a:solidFill>
                <a:schemeClr val="tx2"/>
              </a:solidFill>
              <a:latin typeface="Source Sans Pro"/>
              <a:cs typeface="Tahoma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2430060" y="1598959"/>
            <a:ext cx="1641618" cy="1"/>
          </a:xfrm>
          <a:prstGeom prst="line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4946578" y="1598959"/>
            <a:ext cx="1252904" cy="1241"/>
          </a:xfrm>
          <a:prstGeom prst="line">
            <a:avLst/>
          </a:prstGeom>
          <a:noFill/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7074876" y="1598959"/>
            <a:ext cx="1002324" cy="1241"/>
          </a:xfrm>
          <a:prstGeom prst="lin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4914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Use [Hoare] a </a:t>
            </a:r>
            <a:r>
              <a:rPr lang="en-US" dirty="0">
                <a:solidFill>
                  <a:schemeClr val="accent6"/>
                </a:solidFill>
              </a:rPr>
              <a:t>condition variable </a:t>
            </a:r>
            <a:r>
              <a:rPr lang="en-US" dirty="0"/>
              <a:t>to wait for a condition to become true (without holding lock!)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wait(m, c) 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atomically release </a:t>
            </a:r>
            <a:r>
              <a:rPr lang="en-US" i="1" dirty="0">
                <a:solidFill>
                  <a:schemeClr val="accent6"/>
                </a:solidFill>
              </a:rPr>
              <a:t>m</a:t>
            </a:r>
            <a:r>
              <a:rPr lang="en-US" dirty="0"/>
              <a:t> and sleep, waiting for condition </a:t>
            </a:r>
            <a:r>
              <a:rPr lang="en-US" i="1" dirty="0">
                <a:solidFill>
                  <a:schemeClr val="accent6"/>
                </a:solidFill>
              </a:rPr>
              <a:t>c</a:t>
            </a:r>
          </a:p>
          <a:p>
            <a:pPr lvl="1"/>
            <a:r>
              <a:rPr lang="en-US" dirty="0"/>
              <a:t>wake up holding </a:t>
            </a:r>
            <a:r>
              <a:rPr lang="en-US" i="1" dirty="0">
                <a:solidFill>
                  <a:schemeClr val="accent6"/>
                </a:solidFill>
              </a:rPr>
              <a:t>m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sometime after </a:t>
            </a:r>
            <a:r>
              <a:rPr lang="en-US" i="1" dirty="0">
                <a:solidFill>
                  <a:schemeClr val="accent6"/>
                </a:solidFill>
              </a:rPr>
              <a:t>c</a:t>
            </a:r>
            <a:r>
              <a:rPr lang="en-US" dirty="0"/>
              <a:t> was signaled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signal(c) </a:t>
            </a:r>
            <a:r>
              <a:rPr lang="en-US" dirty="0"/>
              <a:t>: wake up one thread waiting on  </a:t>
            </a:r>
            <a:r>
              <a:rPr lang="en-US" i="1" dirty="0">
                <a:solidFill>
                  <a:schemeClr val="accent6"/>
                </a:solidFill>
              </a:rPr>
              <a:t>c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broadcast(c) </a:t>
            </a:r>
            <a:r>
              <a:rPr lang="en-US" dirty="0"/>
              <a:t>: wake up all threads waiting on  </a:t>
            </a:r>
            <a:r>
              <a:rPr lang="en-US" i="1" dirty="0">
                <a:solidFill>
                  <a:schemeClr val="accent6"/>
                </a:solidFill>
              </a:rPr>
              <a:t>c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POSIX (e.g., Linux): </a:t>
            </a:r>
            <a:r>
              <a:rPr lang="en-US" dirty="0" err="1"/>
              <a:t>pthread_cond_wait</a:t>
            </a:r>
            <a:r>
              <a:rPr lang="en-US" dirty="0"/>
              <a:t>, </a:t>
            </a:r>
            <a:r>
              <a:rPr lang="en-US" dirty="0" err="1"/>
              <a:t>pthread_cond_signal</a:t>
            </a:r>
            <a:r>
              <a:rPr lang="en-US" dirty="0"/>
              <a:t>, </a:t>
            </a:r>
            <a:r>
              <a:rPr lang="en-US" dirty="0" err="1"/>
              <a:t>pthread_cond_broadcast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 variables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5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/>
              <a:t>wait(m, c) : release m, sleep until c, wake up holding m</a:t>
            </a:r>
          </a:p>
          <a:p>
            <a:pPr marL="0" indent="0">
              <a:buNone/>
            </a:pPr>
            <a:r>
              <a:rPr lang="en-US" sz="2700" dirty="0"/>
              <a:t>signal(c) : wake up one thread waiting on c</a:t>
            </a:r>
          </a:p>
          <a:p>
            <a:endParaRPr lang="en-US" sz="2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a condition variable Example (5)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141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2213" y="1954217"/>
            <a:ext cx="3941762" cy="44751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>
            <a:no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char </a:t>
            </a: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get() 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chemeClr val="accent4"/>
                </a:solidFill>
                <a:latin typeface="Consolas" pitchFamily="49" charset="0"/>
              </a:rPr>
              <a:t>	lock(m);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	while </a:t>
            </a: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(t == h)</a:t>
            </a:r>
            <a:endParaRPr lang="en-US" sz="2400" dirty="0">
              <a:solidFill>
                <a:schemeClr val="tx2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chemeClr val="accent6"/>
                </a:solidFill>
                <a:latin typeface="Consolas" pitchFamily="49" charset="0"/>
              </a:rPr>
              <a:t>		wait(m, </a:t>
            </a:r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</a:rPr>
              <a:t>not_empty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</a:rPr>
              <a:t>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	char c = </a:t>
            </a: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A[h];</a:t>
            </a:r>
            <a:endParaRPr lang="en-US" sz="2400" dirty="0">
              <a:solidFill>
                <a:schemeClr val="tx2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h = (h+1) % n</a:t>
            </a: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chemeClr val="accent4"/>
                </a:solidFill>
                <a:latin typeface="Consolas" pitchFamily="49" charset="0"/>
              </a:rPr>
              <a:t>	unlock(m);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chemeClr val="accent6"/>
                </a:solidFill>
                <a:latin typeface="Consolas" pitchFamily="49" charset="0"/>
              </a:rPr>
              <a:t>	signal(</a:t>
            </a:r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</a:rPr>
              <a:t>not_full</a:t>
            </a:r>
            <a:r>
              <a:rPr lang="en-US" sz="2400" dirty="0" smtClean="0">
                <a:solidFill>
                  <a:schemeClr val="accent6"/>
                </a:solidFill>
                <a:latin typeface="Consolas" pitchFamily="49" charset="0"/>
              </a:rPr>
              <a:t>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	return c;</a:t>
            </a:r>
            <a:endParaRPr lang="en-US" sz="2400" dirty="0">
              <a:solidFill>
                <a:schemeClr val="tx2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1878017"/>
            <a:ext cx="4475163" cy="4418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>
            <a:noAutofit/>
          </a:bodyPr>
          <a:lstStyle/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 err="1" smtClean="0">
                <a:solidFill>
                  <a:schemeClr val="tx2"/>
                </a:solidFill>
                <a:latin typeface="Consolas" pitchFamily="49" charset="0"/>
              </a:rPr>
              <a:t>cond_t</a:t>
            </a: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chemeClr val="accent6"/>
                </a:solidFill>
                <a:latin typeface="Consolas" pitchFamily="49" charset="0"/>
              </a:rPr>
              <a:t>*</a:t>
            </a:r>
            <a:r>
              <a:rPr lang="en-US" sz="2400" dirty="0" err="1" smtClean="0">
                <a:solidFill>
                  <a:schemeClr val="accent6"/>
                </a:solidFill>
                <a:latin typeface="Consolas" pitchFamily="49" charset="0"/>
              </a:rPr>
              <a:t>not_full</a:t>
            </a:r>
            <a:r>
              <a:rPr lang="en-US" sz="2400" dirty="0" smtClean="0">
                <a:solidFill>
                  <a:schemeClr val="accent6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= ...;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 err="1" smtClean="0">
                <a:solidFill>
                  <a:schemeClr val="tx2"/>
                </a:solidFill>
                <a:latin typeface="Consolas" pitchFamily="49" charset="0"/>
              </a:rPr>
              <a:t>cond_t</a:t>
            </a: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chemeClr val="accent6"/>
                </a:solidFill>
                <a:latin typeface="Consolas" pitchFamily="49" charset="0"/>
              </a:rPr>
              <a:t>*</a:t>
            </a:r>
            <a:r>
              <a:rPr lang="en-US" sz="2400" dirty="0" err="1" smtClean="0">
                <a:solidFill>
                  <a:schemeClr val="accent6"/>
                </a:solidFill>
                <a:latin typeface="Consolas" pitchFamily="49" charset="0"/>
              </a:rPr>
              <a:t>not_empty</a:t>
            </a:r>
            <a:r>
              <a:rPr lang="en-US" sz="2400" dirty="0" smtClean="0">
                <a:solidFill>
                  <a:schemeClr val="accent6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= ...;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 err="1" smtClean="0">
                <a:solidFill>
                  <a:schemeClr val="tx2"/>
                </a:solidFill>
                <a:latin typeface="Consolas" pitchFamily="49" charset="0"/>
              </a:rPr>
              <a:t>mutex_t</a:t>
            </a: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</a:rPr>
              <a:t>*m </a:t>
            </a: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= ...;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endParaRPr lang="en-US" sz="2400" dirty="0" smtClean="0">
              <a:solidFill>
                <a:schemeClr val="tx2"/>
              </a:solidFill>
              <a:latin typeface="Consolas" pitchFamily="49" charset="0"/>
            </a:endParaRP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void put(char </a:t>
            </a: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c) {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chemeClr val="accent4"/>
                </a:solidFill>
                <a:latin typeface="Consolas" pitchFamily="49" charset="0"/>
              </a:rPr>
              <a:t>	lock(m);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	while </a:t>
            </a: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((t-h) % n </a:t>
            </a: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== 1) 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chemeClr val="accent6"/>
                </a:solidFill>
                <a:latin typeface="Consolas" pitchFamily="49" charset="0"/>
              </a:rPr>
              <a:t>		wait(m, </a:t>
            </a:r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</a:rPr>
              <a:t>not_full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</a:rPr>
              <a:t>);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A[t] </a:t>
            </a: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= c;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t </a:t>
            </a: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= </a:t>
            </a: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(t+1) % n</a:t>
            </a: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chemeClr val="accent4"/>
                </a:solidFill>
                <a:latin typeface="Consolas" pitchFamily="49" charset="0"/>
              </a:rPr>
              <a:t>	unlock(m);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chemeClr val="accent6"/>
                </a:solidFill>
                <a:latin typeface="Consolas" pitchFamily="49" charset="0"/>
              </a:rPr>
              <a:t>	signal(</a:t>
            </a:r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</a:rPr>
              <a:t>not_empty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</a:rPr>
              <a:t>);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7043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dirty="0">
                <a:solidFill>
                  <a:schemeClr val="accent6"/>
                </a:solidFill>
              </a:rPr>
              <a:t>Monitor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is a concurrency-safe </a:t>
            </a:r>
            <a:r>
              <a:rPr lang="en-US" dirty="0" err="1"/>
              <a:t>datastructure</a:t>
            </a:r>
            <a:r>
              <a:rPr lang="en-US" dirty="0"/>
              <a:t>, with…</a:t>
            </a:r>
          </a:p>
          <a:p>
            <a:pPr lvl="1"/>
            <a:r>
              <a:rPr lang="en-US" dirty="0"/>
              <a:t>one </a:t>
            </a:r>
            <a:r>
              <a:rPr lang="en-US" dirty="0" err="1"/>
              <a:t>mutex</a:t>
            </a:r>
            <a:endParaRPr lang="en-US" dirty="0"/>
          </a:p>
          <a:p>
            <a:pPr lvl="1"/>
            <a:r>
              <a:rPr lang="en-US" dirty="0"/>
              <a:t>some condition variables</a:t>
            </a:r>
          </a:p>
          <a:p>
            <a:pPr lvl="1"/>
            <a:r>
              <a:rPr lang="en-US" dirty="0"/>
              <a:t>some operations</a:t>
            </a:r>
          </a:p>
          <a:p>
            <a:pPr marL="0" indent="0">
              <a:buNone/>
            </a:pPr>
            <a:r>
              <a:rPr lang="en-US" dirty="0"/>
              <a:t>All operations on monitor acquire/release </a:t>
            </a:r>
            <a:r>
              <a:rPr lang="en-US" dirty="0" err="1"/>
              <a:t>mutex</a:t>
            </a:r>
            <a:endParaRPr lang="en-US" dirty="0"/>
          </a:p>
          <a:p>
            <a:pPr lvl="1"/>
            <a:r>
              <a:rPr lang="en-US" dirty="0"/>
              <a:t>one thread in the monitor at a time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Ring buffer was a monitor</a:t>
            </a:r>
          </a:p>
          <a:p>
            <a:pPr marL="0" indent="0">
              <a:buNone/>
            </a:pPr>
            <a:r>
              <a:rPr lang="en-US" dirty="0"/>
              <a:t>Java, C#, etc., have built-in support for monitors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51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Java objects can be monitors</a:t>
            </a:r>
          </a:p>
          <a:p>
            <a:pPr lvl="1"/>
            <a:r>
              <a:rPr lang="en-US" dirty="0"/>
              <a:t>“</a:t>
            </a:r>
            <a:r>
              <a:rPr lang="en-US" dirty="0">
                <a:solidFill>
                  <a:schemeClr val="accent6"/>
                </a:solidFill>
              </a:rPr>
              <a:t>synchronized</a:t>
            </a:r>
            <a:r>
              <a:rPr lang="en-US" dirty="0"/>
              <a:t>” keyword locks/releases the </a:t>
            </a:r>
            <a:r>
              <a:rPr lang="en-US" dirty="0" err="1"/>
              <a:t>mutex</a:t>
            </a:r>
            <a:endParaRPr lang="en-US" dirty="0"/>
          </a:p>
          <a:p>
            <a:pPr lvl="1"/>
            <a:r>
              <a:rPr lang="en-US" dirty="0"/>
              <a:t>Has one (!) </a:t>
            </a:r>
            <a:r>
              <a:rPr lang="en-US" dirty="0" err="1"/>
              <a:t>builtin</a:t>
            </a:r>
            <a:r>
              <a:rPr lang="en-US" dirty="0"/>
              <a:t> condition variable</a:t>
            </a:r>
          </a:p>
          <a:p>
            <a:pPr lvl="2"/>
            <a:r>
              <a:rPr lang="en-US" dirty="0" err="1">
                <a:solidFill>
                  <a:schemeClr val="accent6"/>
                </a:solidFill>
              </a:rPr>
              <a:t>o.wait</a:t>
            </a:r>
            <a:r>
              <a:rPr lang="en-US" dirty="0">
                <a:solidFill>
                  <a:schemeClr val="accent6"/>
                </a:solidFill>
              </a:rPr>
              <a:t>() </a:t>
            </a:r>
            <a:r>
              <a:rPr lang="en-US" dirty="0"/>
              <a:t>= wait(o, o)</a:t>
            </a:r>
          </a:p>
          <a:p>
            <a:pPr lvl="2"/>
            <a:r>
              <a:rPr lang="en-US" dirty="0" err="1">
                <a:solidFill>
                  <a:schemeClr val="accent6"/>
                </a:solidFill>
              </a:rPr>
              <a:t>o.notify</a:t>
            </a:r>
            <a:r>
              <a:rPr lang="en-US" dirty="0">
                <a:solidFill>
                  <a:schemeClr val="accent6"/>
                </a:solidFill>
              </a:rPr>
              <a:t>() </a:t>
            </a:r>
            <a:r>
              <a:rPr lang="en-US" dirty="0"/>
              <a:t>= signal(o)</a:t>
            </a:r>
          </a:p>
          <a:p>
            <a:pPr lvl="2"/>
            <a:r>
              <a:rPr lang="en-US" dirty="0" err="1">
                <a:solidFill>
                  <a:schemeClr val="accent6"/>
                </a:solidFill>
              </a:rPr>
              <a:t>o.notifyAll</a:t>
            </a:r>
            <a:r>
              <a:rPr lang="en-US" dirty="0">
                <a:solidFill>
                  <a:schemeClr val="accent6"/>
                </a:solidFill>
              </a:rPr>
              <a:t>() </a:t>
            </a:r>
            <a:r>
              <a:rPr lang="en-US" dirty="0"/>
              <a:t>= broadcast(o)</a:t>
            </a: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1"/>
            <a:r>
              <a:rPr lang="en-US" dirty="0"/>
              <a:t>Java </a:t>
            </a:r>
            <a:r>
              <a:rPr lang="en-US" dirty="0">
                <a:solidFill>
                  <a:schemeClr val="accent6"/>
                </a:solidFill>
              </a:rPr>
              <a:t>wait() </a:t>
            </a:r>
            <a:r>
              <a:rPr lang="en-US" dirty="0"/>
              <a:t>can be called even when </a:t>
            </a:r>
            <a:r>
              <a:rPr lang="en-US" dirty="0" err="1"/>
              <a:t>mutex</a:t>
            </a:r>
            <a:r>
              <a:rPr lang="en-US" dirty="0"/>
              <a:t> is not held. </a:t>
            </a:r>
            <a:r>
              <a:rPr lang="en-US" dirty="0" err="1"/>
              <a:t>Mutex</a:t>
            </a:r>
            <a:r>
              <a:rPr lang="en-US" dirty="0"/>
              <a:t> not held when awoken by </a:t>
            </a:r>
            <a:r>
              <a:rPr lang="en-US" dirty="0">
                <a:solidFill>
                  <a:schemeClr val="accent6"/>
                </a:solidFill>
              </a:rPr>
              <a:t>signal()</a:t>
            </a:r>
            <a:r>
              <a:rPr lang="en-US" dirty="0">
                <a:solidFill>
                  <a:schemeClr val="tx2"/>
                </a:solidFill>
              </a:rPr>
              <a:t>.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Useful?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concurrency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80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Lots of synchronization variations…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Reader/writer locks</a:t>
            </a:r>
          </a:p>
          <a:p>
            <a:pPr lvl="1"/>
            <a:r>
              <a:rPr lang="en-US" dirty="0"/>
              <a:t>Any number of threads can hold a read lock</a:t>
            </a:r>
          </a:p>
          <a:p>
            <a:pPr lvl="1"/>
            <a:r>
              <a:rPr lang="en-US" dirty="0"/>
              <a:t>Only one thread can hold the writer lock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Semaphores</a:t>
            </a:r>
          </a:p>
          <a:p>
            <a:pPr lvl="1"/>
            <a:r>
              <a:rPr lang="en-US" dirty="0"/>
              <a:t>N threads can hold lock at the same time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Monitors</a:t>
            </a:r>
          </a:p>
          <a:p>
            <a:pPr lvl="1"/>
            <a:r>
              <a:rPr lang="en-US" dirty="0"/>
              <a:t>Concurrency-safe data structure with 1 </a:t>
            </a:r>
            <a:r>
              <a:rPr lang="en-US" dirty="0" err="1"/>
              <a:t>mutex</a:t>
            </a:r>
            <a:endParaRPr lang="en-US" dirty="0"/>
          </a:p>
          <a:p>
            <a:pPr lvl="1"/>
            <a:r>
              <a:rPr lang="en-US" dirty="0"/>
              <a:t>All operations on monitor acquire/release </a:t>
            </a:r>
            <a:r>
              <a:rPr lang="en-US" dirty="0" err="1"/>
              <a:t>mutex</a:t>
            </a:r>
            <a:endParaRPr lang="en-US" dirty="0"/>
          </a:p>
          <a:p>
            <a:pPr lvl="1"/>
            <a:r>
              <a:rPr lang="en-US" dirty="0"/>
              <a:t>One thread in the monitor at a time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Message-passing, sockets, queues, ring buffers, …</a:t>
            </a:r>
          </a:p>
          <a:p>
            <a:pPr lvl="1"/>
            <a:r>
              <a:rPr lang="en-US" dirty="0"/>
              <a:t>transfer data and synchronize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Language-level Synchronization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4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145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084" y="990600"/>
            <a:ext cx="9442723" cy="574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Hardware Primitives: </a:t>
            </a:r>
            <a:r>
              <a:rPr lang="en-US" sz="2800" dirty="0"/>
              <a:t>test-and-set, </a:t>
            </a:r>
            <a:r>
              <a:rPr lang="en-US" sz="2800" dirty="0" smtClean="0"/>
              <a:t>LR.W/SC.W, </a:t>
            </a:r>
            <a:r>
              <a:rPr lang="en-US" sz="2800" dirty="0"/>
              <a:t>barrier, ...</a:t>
            </a:r>
            <a:endParaRPr lang="en-US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800" dirty="0">
                <a:sym typeface="Wingdings" pitchFamily="2" charset="2"/>
              </a:rPr>
              <a:t>… used to build …</a:t>
            </a:r>
          </a:p>
          <a:p>
            <a:endParaRPr lang="en-US" sz="28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  <a:sym typeface="Wingdings" pitchFamily="2" charset="2"/>
              </a:rPr>
              <a:t>Synchronization primitives: </a:t>
            </a:r>
            <a:r>
              <a:rPr lang="en-US" sz="2800" dirty="0" err="1">
                <a:sym typeface="Wingdings" pitchFamily="2" charset="2"/>
              </a:rPr>
              <a:t>mutex</a:t>
            </a:r>
            <a:r>
              <a:rPr lang="en-US" sz="2800" dirty="0">
                <a:sym typeface="Wingdings" pitchFamily="2" charset="2"/>
              </a:rPr>
              <a:t>, semaphore, ...</a:t>
            </a:r>
          </a:p>
          <a:p>
            <a:pPr marL="0" indent="0">
              <a:buNone/>
            </a:pPr>
            <a:r>
              <a:rPr lang="en-US" sz="2800" dirty="0">
                <a:sym typeface="Wingdings" pitchFamily="2" charset="2"/>
              </a:rPr>
              <a:t>… used to build …</a:t>
            </a:r>
          </a:p>
          <a:p>
            <a:endParaRPr lang="en-US" sz="28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  <a:sym typeface="Wingdings" pitchFamily="2" charset="2"/>
              </a:rPr>
              <a:t>Language Constructs: </a:t>
            </a:r>
            <a:r>
              <a:rPr lang="en-US" sz="2800" dirty="0">
                <a:sym typeface="Wingdings" pitchFamily="2" charset="2"/>
              </a:rPr>
              <a:t>monitors, signals, ...</a:t>
            </a:r>
          </a:p>
          <a:p>
            <a:endParaRPr lang="en-US" sz="2800" dirty="0">
              <a:sym typeface="Wingdings" pitchFamily="2" charset="2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75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" y="999482"/>
            <a:ext cx="9285648" cy="574198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Darling </a:t>
            </a:r>
            <a:r>
              <a:rPr lang="en-US" dirty="0">
                <a:solidFill>
                  <a:schemeClr val="accent1"/>
                </a:solidFill>
              </a:rPr>
              <a:t>of performance improvement for decades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2"/>
                </a:solidFill>
              </a:rPr>
              <a:t>Why is this no longer the strategy?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1"/>
                </a:solidFill>
              </a:rPr>
              <a:t>Hitting Limits: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Pipeline depth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Clock frequency 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Moore’s Law &amp; Technology Scaling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Power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frequencies have stalled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17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Exploiting Intra-instruction parallelism: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>
                <a:solidFill>
                  <a:srgbClr val="92D050"/>
                </a:solidFill>
              </a:rPr>
              <a:t>Pipelining (decode A while fetching B)</a:t>
            </a:r>
            <a:endParaRPr lang="en-US" b="1" dirty="0">
              <a:solidFill>
                <a:srgbClr val="92D050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Exploiting </a:t>
            </a:r>
            <a:r>
              <a:rPr lang="en-US" dirty="0">
                <a:solidFill>
                  <a:schemeClr val="accent6"/>
                </a:solidFill>
              </a:rPr>
              <a:t>Instruction Level Parallelism (ILP):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sz="3000" dirty="0">
                <a:sym typeface="Symbol" pitchFamily="18" charset="2"/>
              </a:rPr>
              <a:t> </a:t>
            </a:r>
            <a:r>
              <a:rPr lang="en-US" sz="3000" dirty="0" smtClean="0">
                <a:sym typeface="Symbol" pitchFamily="18" charset="2"/>
              </a:rPr>
              <a:t>   Multiple </a:t>
            </a:r>
            <a:r>
              <a:rPr lang="en-US" sz="3000" dirty="0">
                <a:sym typeface="Symbol" pitchFamily="18" charset="2"/>
              </a:rPr>
              <a:t>issue pipeline (2-wide, 4-wide, </a:t>
            </a:r>
            <a:r>
              <a:rPr lang="en-US" sz="3000" i="1" dirty="0">
                <a:sym typeface="Symbol" pitchFamily="18" charset="2"/>
              </a:rPr>
              <a:t>etc.</a:t>
            </a:r>
            <a:r>
              <a:rPr lang="en-US" sz="3000" dirty="0">
                <a:sym typeface="Symbol" pitchFamily="18" charset="2"/>
              </a:rPr>
              <a:t>)</a:t>
            </a:r>
          </a:p>
          <a:p>
            <a:pPr marL="1090613" indent="590550"/>
            <a:r>
              <a:rPr lang="en-US" sz="3000" dirty="0">
                <a:solidFill>
                  <a:srgbClr val="92D050"/>
                </a:solidFill>
                <a:sym typeface="Symbol" pitchFamily="18" charset="2"/>
              </a:rPr>
              <a:t>Statically detected by compiler (VLIW)</a:t>
            </a:r>
            <a:endParaRPr lang="en-US" sz="3000" dirty="0">
              <a:solidFill>
                <a:schemeClr val="tx2"/>
              </a:solidFill>
              <a:sym typeface="Symbol" pitchFamily="18" charset="2"/>
            </a:endParaRPr>
          </a:p>
          <a:p>
            <a:pPr marL="1090613" indent="590550"/>
            <a:r>
              <a:rPr lang="en-US" dirty="0">
                <a:solidFill>
                  <a:schemeClr val="tx2"/>
                </a:solidFill>
                <a:sym typeface="Symbol" pitchFamily="18" charset="2"/>
              </a:rPr>
              <a:t>Dynamically detected by HW  </a:t>
            </a:r>
          </a:p>
          <a:p>
            <a:pPr marL="792163" indent="0">
              <a:buNone/>
            </a:pPr>
            <a:r>
              <a:rPr lang="en-US" dirty="0" smtClean="0">
                <a:solidFill>
                  <a:schemeClr val="tx2"/>
                </a:solidFill>
                <a:sym typeface="Symbol" pitchFamily="18" charset="2"/>
              </a:rPr>
              <a:t>  Dynamically </a:t>
            </a:r>
            <a:r>
              <a:rPr lang="en-US" dirty="0">
                <a:solidFill>
                  <a:schemeClr val="tx2"/>
                </a:solidFill>
                <a:sym typeface="Symbol" pitchFamily="18" charset="2"/>
              </a:rPr>
              <a:t>Scheduled (</a:t>
            </a:r>
            <a:r>
              <a:rPr lang="en-US" dirty="0" err="1" smtClean="0">
                <a:solidFill>
                  <a:schemeClr val="tx2"/>
                </a:solidFill>
                <a:sym typeface="Symbol" pitchFamily="18" charset="2"/>
              </a:rPr>
              <a:t>OoO</a:t>
            </a:r>
            <a:r>
              <a:rPr lang="en-US" dirty="0">
                <a:solidFill>
                  <a:schemeClr val="tx2"/>
                </a:solidFill>
                <a:sym typeface="Symbol" pitchFamily="18" charset="2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IPC via ILP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Pipelining: execute multiple instructions in parallel</a:t>
            </a:r>
          </a:p>
          <a:p>
            <a:pPr marL="0" indent="0">
              <a:buNone/>
            </a:pPr>
            <a:r>
              <a:rPr lang="en-US" dirty="0"/>
              <a:t>Q: How to get more </a:t>
            </a:r>
            <a:r>
              <a:rPr lang="en-US" dirty="0">
                <a:solidFill>
                  <a:srgbClr val="0070C0"/>
                </a:solidFill>
              </a:rPr>
              <a:t>instruction level parallelism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A: Deeper pipeline</a:t>
            </a:r>
          </a:p>
          <a:p>
            <a:pPr lvl="2"/>
            <a:r>
              <a:rPr lang="en-US" dirty="0">
                <a:sym typeface="Symbol" pitchFamily="18" charset="2"/>
              </a:rPr>
              <a:t>E.g. 250MHz 1-stage; 500Mhz 2-stage; 1GHz 4-stage; 4GHz 16-stage</a:t>
            </a:r>
          </a:p>
          <a:p>
            <a:pPr lvl="2"/>
            <a:endParaRPr lang="en-US" dirty="0">
              <a:sym typeface="Symbol" pitchFamily="18" charset="2"/>
            </a:endParaRPr>
          </a:p>
          <a:p>
            <a:pPr lvl="2"/>
            <a:endParaRPr lang="en-US" dirty="0">
              <a:sym typeface="Symbol" pitchFamily="18" charset="2"/>
            </a:endParaRPr>
          </a:p>
          <a:p>
            <a:pPr lvl="2"/>
            <a:endParaRPr lang="en-US" dirty="0">
              <a:sym typeface="Symbol" pitchFamily="18" charset="2"/>
            </a:endParaRPr>
          </a:p>
          <a:p>
            <a:pPr marL="0" indent="0">
              <a:buNone/>
            </a:pPr>
            <a:r>
              <a:rPr lang="en-US" dirty="0"/>
              <a:t>Pipeline depth limited by…</a:t>
            </a:r>
          </a:p>
          <a:p>
            <a:pPr lvl="2"/>
            <a:r>
              <a:rPr lang="en-US" dirty="0"/>
              <a:t>max clock speed (less work per stage </a:t>
            </a:r>
            <a:r>
              <a:rPr lang="en-US" dirty="0">
                <a:sym typeface="Symbol" pitchFamily="18" charset="2"/>
              </a:rPr>
              <a:t> shorter clock cycle)</a:t>
            </a:r>
          </a:p>
          <a:p>
            <a:pPr lvl="2"/>
            <a:r>
              <a:rPr lang="en-US" dirty="0">
                <a:sym typeface="Symbol" pitchFamily="18" charset="2"/>
              </a:rPr>
              <a:t>min unit of work</a:t>
            </a:r>
          </a:p>
          <a:p>
            <a:pPr lvl="2"/>
            <a:r>
              <a:rPr lang="en-US" dirty="0">
                <a:sym typeface="Symbol" pitchFamily="18" charset="2"/>
              </a:rPr>
              <a:t>dependencies, hazards / forwarding logic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Instruction-Level Parallelism (ILP)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1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dirty="0"/>
              <a:t>Pipelining: execute multiple instructions in parallel</a:t>
            </a:r>
          </a:p>
          <a:p>
            <a:pPr marL="0" indent="0">
              <a:buNone/>
            </a:pPr>
            <a:r>
              <a:rPr lang="en-US" sz="3000" dirty="0"/>
              <a:t>Q: How to get more </a:t>
            </a:r>
            <a:r>
              <a:rPr lang="en-US" sz="3000" dirty="0">
                <a:solidFill>
                  <a:schemeClr val="accent1"/>
                </a:solidFill>
              </a:rPr>
              <a:t>instruction level parallelism</a:t>
            </a:r>
            <a:r>
              <a:rPr lang="en-US" sz="3000" dirty="0"/>
              <a:t>?</a:t>
            </a:r>
          </a:p>
          <a:p>
            <a:pPr marL="0" indent="0">
              <a:buNone/>
            </a:pPr>
            <a:r>
              <a:rPr lang="en-US" sz="3000" dirty="0">
                <a:sym typeface="Symbol" pitchFamily="18" charset="2"/>
              </a:rPr>
              <a:t>A: Multiple issue pipeline</a:t>
            </a:r>
          </a:p>
          <a:p>
            <a:pPr lvl="2"/>
            <a:r>
              <a:rPr lang="en-US" dirty="0">
                <a:sym typeface="Symbol" pitchFamily="18" charset="2"/>
              </a:rPr>
              <a:t>Start multiple instructions per clock cycle in duplicate stages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Instruction-Level Parallelism (ILP)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590800" y="3505200"/>
            <a:ext cx="457200" cy="2133600"/>
            <a:chOff x="3886200" y="2819400"/>
            <a:chExt cx="457200" cy="2133600"/>
          </a:xfrm>
        </p:grpSpPr>
        <p:sp>
          <p:nvSpPr>
            <p:cNvPr id="6" name="Rectangle 5"/>
            <p:cNvSpPr/>
            <p:nvPr/>
          </p:nvSpPr>
          <p:spPr>
            <a:xfrm>
              <a:off x="3886200" y="2819400"/>
              <a:ext cx="457200" cy="106680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86200" y="3886200"/>
              <a:ext cx="457200" cy="106680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86200" y="3505200"/>
            <a:ext cx="457200" cy="2133600"/>
            <a:chOff x="3886200" y="2819400"/>
            <a:chExt cx="457200" cy="2133600"/>
          </a:xfrm>
        </p:grpSpPr>
        <p:sp>
          <p:nvSpPr>
            <p:cNvPr id="9" name="Rectangle 8"/>
            <p:cNvSpPr/>
            <p:nvPr/>
          </p:nvSpPr>
          <p:spPr>
            <a:xfrm>
              <a:off x="3886200" y="2819400"/>
              <a:ext cx="457200" cy="106680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86200" y="3886200"/>
              <a:ext cx="457200" cy="106680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57800" y="3505200"/>
            <a:ext cx="457200" cy="2133600"/>
            <a:chOff x="3886200" y="2819400"/>
            <a:chExt cx="457200" cy="2133600"/>
          </a:xfrm>
        </p:grpSpPr>
        <p:sp>
          <p:nvSpPr>
            <p:cNvPr id="12" name="Rectangle 11"/>
            <p:cNvSpPr/>
            <p:nvPr/>
          </p:nvSpPr>
          <p:spPr>
            <a:xfrm>
              <a:off x="3886200" y="2819400"/>
              <a:ext cx="457200" cy="106680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86200" y="3886200"/>
              <a:ext cx="457200" cy="106680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53200" y="3505200"/>
            <a:ext cx="457200" cy="2133600"/>
            <a:chOff x="3886200" y="2819400"/>
            <a:chExt cx="457200" cy="2133600"/>
          </a:xfrm>
        </p:grpSpPr>
        <p:sp>
          <p:nvSpPr>
            <p:cNvPr id="15" name="Rectangle 14"/>
            <p:cNvSpPr/>
            <p:nvPr/>
          </p:nvSpPr>
          <p:spPr>
            <a:xfrm>
              <a:off x="3886200" y="2819400"/>
              <a:ext cx="457200" cy="106680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86200" y="3886200"/>
              <a:ext cx="457200" cy="106680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9600" y="3886200"/>
            <a:ext cx="138211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ALU/Br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4886980"/>
            <a:ext cx="137306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LW/SW</a:t>
            </a:r>
          </a:p>
        </p:txBody>
      </p:sp>
      <p:cxnSp>
        <p:nvCxnSpPr>
          <p:cNvPr id="19" name="Straight Arrow Connector 18"/>
          <p:cNvCxnSpPr>
            <a:stCxn id="17" idx="3"/>
          </p:cNvCxnSpPr>
          <p:nvPr/>
        </p:nvCxnSpPr>
        <p:spPr>
          <a:xfrm>
            <a:off x="1991710" y="4147810"/>
            <a:ext cx="599090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828800" y="5181600"/>
            <a:ext cx="754261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96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Static multiple issue</a:t>
            </a:r>
          </a:p>
          <a:p>
            <a:pPr marL="0" indent="0">
              <a:buNone/>
            </a:pPr>
            <a:r>
              <a:rPr lang="en-US" dirty="0"/>
              <a:t>	aka Very Long Instruction Word</a:t>
            </a:r>
          </a:p>
          <a:p>
            <a:pPr marL="0" indent="0">
              <a:buNone/>
            </a:pPr>
            <a:r>
              <a:rPr lang="en-US" dirty="0"/>
              <a:t>	Decisions made by compiler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Dynamic multiple issue</a:t>
            </a:r>
          </a:p>
          <a:p>
            <a:pPr marL="0" indent="0">
              <a:buNone/>
            </a:pPr>
            <a:r>
              <a:rPr lang="en-US" dirty="0"/>
              <a:t>	Decisions made on the fly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Cost: More execute hardware</a:t>
            </a:r>
          </a:p>
          <a:p>
            <a:pPr marL="0" indent="0">
              <a:buNone/>
            </a:pPr>
            <a:r>
              <a:rPr lang="en-US" dirty="0"/>
              <a:t>	Reading/writing register files: more ports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issue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9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9067800" cy="56388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P4-Buffer Overflow is due today</a:t>
            </a:r>
          </a:p>
          <a:p>
            <a:pPr marL="1200150" lvl="1" indent="-457200"/>
            <a:r>
              <a:rPr lang="en-US" sz="3600" dirty="0">
                <a:solidFill>
                  <a:schemeClr val="tx2"/>
                </a:solidFill>
              </a:rPr>
              <a:t>Due Tuesday, April 16</a:t>
            </a:r>
            <a:r>
              <a:rPr lang="en-US" sz="3600" baseline="30000" dirty="0">
                <a:solidFill>
                  <a:schemeClr val="tx2"/>
                </a:solidFill>
              </a:rPr>
              <a:t>th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  <a:p>
            <a:pPr marL="457200" indent="-457200">
              <a:buFont typeface="Arial"/>
              <a:buChar char="•"/>
            </a:pPr>
            <a:endParaRPr lang="en-US" sz="4000" dirty="0" smtClean="0">
              <a:solidFill>
                <a:schemeClr val="tx2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4000" dirty="0" smtClean="0">
                <a:solidFill>
                  <a:schemeClr val="tx2"/>
                </a:solidFill>
              </a:rPr>
              <a:t>C practice assignment</a:t>
            </a:r>
          </a:p>
          <a:p>
            <a:pPr marL="1200150" lvl="1" indent="-457200">
              <a:buFont typeface="Arial"/>
              <a:buChar char="•"/>
            </a:pPr>
            <a:r>
              <a:rPr lang="en-US" sz="3600" dirty="0" smtClean="0">
                <a:solidFill>
                  <a:schemeClr val="tx2"/>
                </a:solidFill>
              </a:rPr>
              <a:t>Due Friday, April 19</a:t>
            </a:r>
            <a:r>
              <a:rPr lang="en-US" sz="3600" baseline="30000" dirty="0" smtClean="0">
                <a:solidFill>
                  <a:schemeClr val="tx2"/>
                </a:solidFill>
              </a:rPr>
              <a:t>th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</a:p>
          <a:p>
            <a:pPr marL="1200150" lvl="1" indent="-457200">
              <a:buFont typeface="Arial"/>
              <a:buChar char="•"/>
            </a:pPr>
            <a:endParaRPr lang="en-US" sz="4000" dirty="0" smtClean="0">
              <a:solidFill>
                <a:schemeClr val="tx2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4000" smtClean="0">
                <a:solidFill>
                  <a:schemeClr val="tx2"/>
                </a:solidFill>
              </a:rPr>
              <a:t>P5-</a:t>
            </a:r>
            <a:r>
              <a:rPr lang="en-US" sz="3600" smtClean="0">
                <a:solidFill>
                  <a:schemeClr val="tx2"/>
                </a:solidFill>
              </a:rPr>
              <a:t>Cache project</a:t>
            </a:r>
            <a:endParaRPr lang="en-US" sz="3600" dirty="0" smtClean="0">
              <a:solidFill>
                <a:schemeClr val="tx2"/>
              </a:solidFill>
            </a:endParaRPr>
          </a:p>
          <a:p>
            <a:pPr marL="1200150" lvl="1" indent="-457200">
              <a:buFont typeface="Arial"/>
              <a:buChar char="•"/>
            </a:pPr>
            <a:r>
              <a:rPr lang="en-US" sz="3600" dirty="0" smtClean="0">
                <a:solidFill>
                  <a:schemeClr val="tx2"/>
                </a:solidFill>
              </a:rPr>
              <a:t>Due Friday, April 26</a:t>
            </a:r>
            <a:r>
              <a:rPr lang="en-US" sz="3600" baseline="30000" dirty="0" smtClean="0">
                <a:solidFill>
                  <a:schemeClr val="tx2"/>
                </a:solidFill>
              </a:rPr>
              <a:t>th</a:t>
            </a:r>
          </a:p>
          <a:p>
            <a:pPr marL="1200150" lvl="1" indent="-457200">
              <a:buFont typeface="Arial"/>
              <a:buChar char="•"/>
            </a:pPr>
            <a:endParaRPr lang="en-US" sz="3600" dirty="0" smtClean="0">
              <a:solidFill>
                <a:schemeClr val="tx2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4000" dirty="0" smtClean="0">
                <a:solidFill>
                  <a:schemeClr val="tx2"/>
                </a:solidFill>
              </a:rPr>
              <a:t>Prelim2</a:t>
            </a:r>
          </a:p>
          <a:p>
            <a:pPr marL="1200150" lvl="1" indent="-457200">
              <a:buFont typeface="Arial"/>
              <a:buChar char="•"/>
            </a:pPr>
            <a:r>
              <a:rPr lang="en-US" sz="3600" dirty="0" smtClean="0">
                <a:solidFill>
                  <a:schemeClr val="tx2"/>
                </a:solidFill>
              </a:rPr>
              <a:t>Thursday, May 2</a:t>
            </a:r>
            <a:r>
              <a:rPr lang="en-US" sz="3600" baseline="30000" dirty="0" smtClean="0">
                <a:solidFill>
                  <a:schemeClr val="tx2"/>
                </a:solidFill>
              </a:rPr>
              <a:t>nd</a:t>
            </a:r>
            <a:r>
              <a:rPr lang="en-US" sz="3600" dirty="0" smtClean="0">
                <a:solidFill>
                  <a:schemeClr val="tx2"/>
                </a:solidFill>
              </a:rPr>
              <a:t>, 7:30pm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67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" y="1010702"/>
            <a:ext cx="9341746" cy="57419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a.k.a.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  <a:sym typeface="Symbol" pitchFamily="18" charset="2"/>
              </a:rPr>
              <a:t>Very Long Instruction Word (</a:t>
            </a:r>
            <a:r>
              <a:rPr lang="en-US" dirty="0">
                <a:solidFill>
                  <a:schemeClr val="accent1"/>
                </a:solidFill>
              </a:rPr>
              <a:t>VLIW)</a:t>
            </a:r>
          </a:p>
          <a:p>
            <a:pPr marL="0" indent="0">
              <a:buNone/>
            </a:pPr>
            <a:r>
              <a:rPr lang="en-US" dirty="0"/>
              <a:t>Compiler groups instructions to be issued together</a:t>
            </a:r>
          </a:p>
          <a:p>
            <a:pPr lvl="1"/>
            <a:r>
              <a:rPr lang="en-US" dirty="0"/>
              <a:t>Packages them into “issue slots”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How does HW detect and resolve hazards?</a:t>
            </a:r>
          </a:p>
          <a:p>
            <a:pPr marL="0" indent="0">
              <a:buNone/>
            </a:pPr>
            <a:r>
              <a:rPr lang="en-US" dirty="0"/>
              <a:t>	It doesn’t. </a:t>
            </a:r>
            <a:r>
              <a:rPr lang="en-US" dirty="0">
                <a:sym typeface="Wingdings"/>
              </a:rPr>
              <a:t> </a:t>
            </a:r>
            <a:r>
              <a:rPr lang="en-US" dirty="0"/>
              <a:t>Compiler must avoid hazards</a:t>
            </a:r>
          </a:p>
          <a:p>
            <a:pPr lvl="1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Example: Static Dual-Issue 32-bit </a:t>
            </a:r>
            <a:r>
              <a:rPr lang="en-US" dirty="0" smtClean="0"/>
              <a:t>RISC-V</a:t>
            </a:r>
            <a:endParaRPr lang="en-US" dirty="0"/>
          </a:p>
          <a:p>
            <a:pPr lvl="1"/>
            <a:r>
              <a:rPr lang="en-US" dirty="0"/>
              <a:t>Instructions come in pairs (64-bit aligned)</a:t>
            </a:r>
          </a:p>
          <a:p>
            <a:pPr lvl="2"/>
            <a:r>
              <a:rPr lang="en-US" dirty="0"/>
              <a:t>One ALU/branch instruction (or </a:t>
            </a:r>
            <a:r>
              <a:rPr lang="en-US" dirty="0" err="1"/>
              <a:t>nop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One load/store instruction (or </a:t>
            </a:r>
            <a:r>
              <a:rPr lang="en-US" dirty="0" err="1"/>
              <a:t>nop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Multiple Issue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33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Two-issue packets</a:t>
            </a:r>
          </a:p>
          <a:p>
            <a:pPr lvl="1"/>
            <a:r>
              <a:rPr lang="en-US" sz="2400" dirty="0"/>
              <a:t>One ALU/branch instruction</a:t>
            </a:r>
          </a:p>
          <a:p>
            <a:pPr lvl="1"/>
            <a:r>
              <a:rPr lang="en-US" sz="2400" dirty="0"/>
              <a:t>One load/store instruction</a:t>
            </a:r>
          </a:p>
          <a:p>
            <a:pPr lvl="1"/>
            <a:r>
              <a:rPr lang="en-US" sz="2400" dirty="0"/>
              <a:t>64-bit aligned</a:t>
            </a:r>
          </a:p>
          <a:p>
            <a:pPr lvl="2"/>
            <a:r>
              <a:rPr lang="en-US" sz="2000" dirty="0"/>
              <a:t>ALU/branch, then load/store</a:t>
            </a:r>
          </a:p>
          <a:p>
            <a:pPr lvl="2"/>
            <a:r>
              <a:rPr lang="en-US" sz="2000" dirty="0"/>
              <a:t>Pad an unused instruction with </a:t>
            </a:r>
            <a:r>
              <a:rPr lang="en-US" sz="2000" dirty="0" err="1"/>
              <a:t>nop</a:t>
            </a:r>
            <a:endParaRPr lang="en-AU" sz="2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RISC-V </a:t>
            </a:r>
            <a:r>
              <a:rPr lang="en-US" dirty="0"/>
              <a:t>with Static Dual Issue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546836"/>
              </p:ext>
            </p:extLst>
          </p:nvPr>
        </p:nvGraphicFramePr>
        <p:xfrm>
          <a:off x="153305" y="3510155"/>
          <a:ext cx="8533495" cy="2743202"/>
        </p:xfrm>
        <a:graphic>
          <a:graphicData uri="http://schemas.openxmlformats.org/drawingml/2006/table">
            <a:tbl>
              <a:tblPr/>
              <a:tblGrid>
                <a:gridCol w="1105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6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99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18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9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99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99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99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1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Address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Instruction type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Pipeline Stages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n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ALU/branch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IF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ID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EX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MEM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WB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n + 4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Load/store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IF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ID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EX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MEM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WB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n + 8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ALU/branch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IF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ID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EX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MEM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WB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n + 12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Load/store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IF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ID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EX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MEM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WB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n + 16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ALU/branch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IF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ID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EX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MEM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WB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n + 20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Load/store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IF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ID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EX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MEM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WB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34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263650" y="1981200"/>
            <a:ext cx="616226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sz="2000" dirty="0">
                <a:solidFill>
                  <a:schemeClr val="tx2"/>
                </a:solidFill>
                <a:latin typeface="Source Sans Pro"/>
              </a:rPr>
              <a:t>Loop: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	</a:t>
            </a:r>
            <a:r>
              <a:rPr lang="en-AU" sz="2000" dirty="0" err="1" smtClean="0">
                <a:solidFill>
                  <a:schemeClr val="tx2"/>
                </a:solidFill>
                <a:latin typeface="Source Sans Pro"/>
              </a:rPr>
              <a:t>lw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   t0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s1, 0      			# 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$t0=array element</a:t>
            </a:r>
            <a:br>
              <a:rPr lang="en-AU" sz="2000" dirty="0">
                <a:solidFill>
                  <a:schemeClr val="tx2"/>
                </a:solidFill>
                <a:latin typeface="Source Sans Pro"/>
              </a:rPr>
            </a:br>
            <a:r>
              <a:rPr lang="en-AU" sz="2000" dirty="0">
                <a:solidFill>
                  <a:schemeClr val="tx2"/>
                </a:solidFill>
                <a:latin typeface="Source Sans Pro"/>
              </a:rPr>
              <a:t>    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	 	add t0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s2    			# 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add scalar in $s2</a:t>
            </a:r>
            <a:br>
              <a:rPr lang="en-AU" sz="2000" dirty="0">
                <a:solidFill>
                  <a:schemeClr val="tx2"/>
                </a:solidFill>
                <a:latin typeface="Source Sans Pro"/>
              </a:rPr>
            </a:br>
            <a:r>
              <a:rPr lang="en-AU" sz="2000" dirty="0">
                <a:solidFill>
                  <a:schemeClr val="tx2"/>
                </a:solidFill>
                <a:latin typeface="Source Sans Pro"/>
              </a:rPr>
              <a:t>     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		</a:t>
            </a:r>
            <a:r>
              <a:rPr lang="en-AU" sz="2000" dirty="0" err="1" smtClean="0">
                <a:solidFill>
                  <a:schemeClr val="tx2"/>
                </a:solidFill>
                <a:latin typeface="Source Sans Pro"/>
              </a:rPr>
              <a:t>sw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   t0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s1, 0      		# 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store result</a:t>
            </a:r>
            <a:br>
              <a:rPr lang="en-AU" sz="2000" dirty="0">
                <a:solidFill>
                  <a:schemeClr val="tx2"/>
                </a:solidFill>
                <a:latin typeface="Source Sans Pro"/>
              </a:rPr>
            </a:br>
            <a:r>
              <a:rPr lang="en-AU" sz="2000" dirty="0">
                <a:solidFill>
                  <a:schemeClr val="tx2"/>
                </a:solidFill>
                <a:latin typeface="Source Sans Pro"/>
              </a:rPr>
              <a:t>     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		</a:t>
            </a:r>
            <a:r>
              <a:rPr lang="en-AU" sz="2000" dirty="0" err="1" smtClean="0">
                <a:solidFill>
                  <a:schemeClr val="tx2"/>
                </a:solidFill>
                <a:latin typeface="Source Sans Pro"/>
              </a:rPr>
              <a:t>addi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 s1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s1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,–4     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		# 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decrement pointer</a:t>
            </a:r>
            <a:br>
              <a:rPr lang="en-AU" sz="2000" dirty="0">
                <a:solidFill>
                  <a:schemeClr val="tx2"/>
                </a:solidFill>
                <a:latin typeface="Source Sans Pro"/>
              </a:rPr>
            </a:br>
            <a:r>
              <a:rPr lang="en-AU" sz="2000" dirty="0">
                <a:solidFill>
                  <a:schemeClr val="tx2"/>
                </a:solidFill>
                <a:latin typeface="Source Sans Pro"/>
              </a:rPr>
              <a:t>     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		</a:t>
            </a:r>
            <a:r>
              <a:rPr lang="en-AU" sz="2000" dirty="0" err="1" smtClean="0">
                <a:solidFill>
                  <a:schemeClr val="tx2"/>
                </a:solidFill>
                <a:latin typeface="Source Sans Pro"/>
              </a:rPr>
              <a:t>bne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  s1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zero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, Loop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		# 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branch $s1!=0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63650" y="1981200"/>
            <a:ext cx="616226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sz="2000" dirty="0">
                <a:solidFill>
                  <a:schemeClr val="tx2"/>
                </a:solidFill>
                <a:latin typeface="Source Sans Pro"/>
              </a:rPr>
              <a:t>Loop: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	</a:t>
            </a:r>
            <a:r>
              <a:rPr lang="en-AU" sz="2000" dirty="0" err="1" smtClean="0">
                <a:solidFill>
                  <a:schemeClr val="tx2"/>
                </a:solidFill>
                <a:latin typeface="Source Sans Pro"/>
              </a:rPr>
              <a:t>lw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   </a:t>
            </a:r>
            <a:r>
              <a:rPr lang="en-AU" sz="2000" dirty="0" smtClean="0">
                <a:solidFill>
                  <a:schemeClr val="accent6"/>
                </a:solidFill>
                <a:latin typeface="Source Sans Pro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s1, 0      			# 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$t0=array element</a:t>
            </a:r>
            <a:br>
              <a:rPr lang="en-AU" sz="2000" dirty="0">
                <a:solidFill>
                  <a:schemeClr val="tx2"/>
                </a:solidFill>
                <a:latin typeface="Source Sans Pro"/>
              </a:rPr>
            </a:br>
            <a:r>
              <a:rPr lang="en-AU" sz="2000" dirty="0">
                <a:solidFill>
                  <a:schemeClr val="tx2"/>
                </a:solidFill>
                <a:latin typeface="Source Sans Pro"/>
              </a:rPr>
              <a:t>    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	 	add </a:t>
            </a:r>
            <a:r>
              <a:rPr lang="en-AU" sz="2000" dirty="0" smtClean="0">
                <a:solidFill>
                  <a:schemeClr val="accent4"/>
                </a:solidFill>
                <a:latin typeface="Source Sans Pro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, </a:t>
            </a:r>
            <a:r>
              <a:rPr lang="en-AU" sz="2000" dirty="0" smtClean="0">
                <a:solidFill>
                  <a:schemeClr val="accent6"/>
                </a:solidFill>
                <a:latin typeface="Source Sans Pro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s2    			# 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add scalar in $s2</a:t>
            </a:r>
            <a:br>
              <a:rPr lang="en-AU" sz="2000" dirty="0">
                <a:solidFill>
                  <a:schemeClr val="tx2"/>
                </a:solidFill>
                <a:latin typeface="Source Sans Pro"/>
              </a:rPr>
            </a:br>
            <a:r>
              <a:rPr lang="en-AU" sz="2000" dirty="0">
                <a:solidFill>
                  <a:schemeClr val="tx2"/>
                </a:solidFill>
                <a:latin typeface="Source Sans Pro"/>
              </a:rPr>
              <a:t>     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		</a:t>
            </a:r>
            <a:r>
              <a:rPr lang="en-AU" sz="2000" dirty="0" err="1" smtClean="0">
                <a:solidFill>
                  <a:schemeClr val="tx2"/>
                </a:solidFill>
                <a:latin typeface="Source Sans Pro"/>
              </a:rPr>
              <a:t>sw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   </a:t>
            </a:r>
            <a:r>
              <a:rPr lang="en-AU" sz="2000" dirty="0" smtClean="0">
                <a:solidFill>
                  <a:schemeClr val="accent4"/>
                </a:solidFill>
                <a:latin typeface="Source Sans Pro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s1, 0      		# 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store result</a:t>
            </a:r>
            <a:br>
              <a:rPr lang="en-AU" sz="2000" dirty="0">
                <a:solidFill>
                  <a:schemeClr val="tx2"/>
                </a:solidFill>
                <a:latin typeface="Source Sans Pro"/>
              </a:rPr>
            </a:br>
            <a:r>
              <a:rPr lang="en-AU" sz="2000" dirty="0">
                <a:solidFill>
                  <a:schemeClr val="tx2"/>
                </a:solidFill>
                <a:latin typeface="Source Sans Pro"/>
              </a:rPr>
              <a:t>     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		</a:t>
            </a:r>
            <a:r>
              <a:rPr lang="en-AU" sz="2000" dirty="0" err="1" smtClean="0">
                <a:solidFill>
                  <a:schemeClr val="tx2"/>
                </a:solidFill>
                <a:latin typeface="Source Sans Pro"/>
              </a:rPr>
              <a:t>addi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AU" sz="2000" dirty="0" smtClean="0">
                <a:solidFill>
                  <a:schemeClr val="accent2"/>
                </a:solidFill>
                <a:latin typeface="Source Sans Pro"/>
              </a:rPr>
              <a:t>s1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s1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,–4     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		# 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decrement pointer</a:t>
            </a:r>
            <a:br>
              <a:rPr lang="en-AU" sz="2000" dirty="0">
                <a:solidFill>
                  <a:schemeClr val="tx2"/>
                </a:solidFill>
                <a:latin typeface="Source Sans Pro"/>
              </a:rPr>
            </a:br>
            <a:r>
              <a:rPr lang="en-AU" sz="2000" dirty="0">
                <a:solidFill>
                  <a:schemeClr val="tx2"/>
                </a:solidFill>
                <a:latin typeface="Source Sans Pro"/>
              </a:rPr>
              <a:t>     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		</a:t>
            </a:r>
            <a:r>
              <a:rPr lang="en-AU" sz="2000" dirty="0" err="1" smtClean="0">
                <a:solidFill>
                  <a:schemeClr val="tx2"/>
                </a:solidFill>
                <a:latin typeface="Source Sans Pro"/>
              </a:rPr>
              <a:t>bne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  </a:t>
            </a:r>
            <a:r>
              <a:rPr lang="en-AU" sz="2000" dirty="0" smtClean="0">
                <a:solidFill>
                  <a:schemeClr val="accent2"/>
                </a:solidFill>
                <a:latin typeface="Source Sans Pro"/>
              </a:rPr>
              <a:t>s1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zero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, Loop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		# 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branch $s1!=0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79425" y="1011238"/>
            <a:ext cx="8283575" cy="68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dirty="0" smtClean="0">
                <a:solidFill>
                  <a:schemeClr val="tx2"/>
                </a:solidFill>
              </a:rPr>
              <a:t>Schedule this for dual-issue RISC-V</a:t>
            </a:r>
            <a:endParaRPr lang="en-AU" sz="2400" dirty="0">
              <a:solidFill>
                <a:schemeClr val="tx2"/>
              </a:solidFill>
            </a:endParaRPr>
          </a:p>
        </p:txBody>
      </p:sp>
      <p:graphicFrame>
        <p:nvGraphicFramePr>
          <p:cNvPr id="8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632211"/>
              </p:ext>
            </p:extLst>
          </p:nvPr>
        </p:nvGraphicFramePr>
        <p:xfrm>
          <a:off x="1187450" y="3789363"/>
          <a:ext cx="7272338" cy="1676400"/>
        </p:xfrm>
        <a:graphic>
          <a:graphicData uri="http://schemas.openxmlformats.org/drawingml/2006/table">
            <a:tbl>
              <a:tblPr/>
              <a:tblGrid>
                <a:gridCol w="817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ALU/branch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Load/store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cycle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Loop: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nop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lw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  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Lucida Console" pitchFamily="49" charset="0"/>
                        </a:rPr>
                        <a:t>t0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, s1,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1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addi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Lucida Console" pitchFamily="49" charset="0"/>
                        </a:rPr>
                        <a:t>s1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, s1,–4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nop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2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add 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Lucida Console" pitchFamily="49" charset="0"/>
                        </a:rPr>
                        <a:t>t0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,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Lucida Console" pitchFamily="49" charset="0"/>
                        </a:rPr>
                        <a:t>t0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, 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nop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3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bne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Lucida Console" pitchFamily="49" charset="0"/>
                        </a:rPr>
                        <a:t> s1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, zero, Loop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sw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  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Lucida Console" pitchFamily="49" charset="0"/>
                        </a:rPr>
                        <a:t>t0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, s1,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Lucida Console" pitchFamily="49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4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31866" y="5675293"/>
            <a:ext cx="8616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/>
                </a:solidFill>
                <a:latin typeface="Source Sans Pro"/>
              </a:rPr>
              <a:t>Clicker Question: 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What is the IPC of this machine? </a:t>
            </a:r>
            <a:endParaRPr lang="en-US" sz="2800" dirty="0">
              <a:solidFill>
                <a:schemeClr val="accent6"/>
              </a:solidFill>
              <a:latin typeface="Source Sans Pro"/>
            </a:endParaRPr>
          </a:p>
          <a:p>
            <a:pPr algn="ctr"/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(A) 0.8    (B) 1.0   (C)   1.25    (D) 1.5    (E) 2.0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628899" y="1981200"/>
            <a:ext cx="800100" cy="667518"/>
            <a:chOff x="3037113" y="1971685"/>
            <a:chExt cx="800100" cy="667518"/>
          </a:xfrm>
        </p:grpSpPr>
        <p:sp>
          <p:nvSpPr>
            <p:cNvPr id="23" name="Oval 22"/>
            <p:cNvSpPr/>
            <p:nvPr/>
          </p:nvSpPr>
          <p:spPr>
            <a:xfrm>
              <a:off x="3407228" y="2370906"/>
              <a:ext cx="429985" cy="268297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37113" y="1971685"/>
              <a:ext cx="370115" cy="32384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24" idx="6"/>
              <a:endCxn id="23" idx="1"/>
            </p:cNvCxnSpPr>
            <p:nvPr/>
          </p:nvCxnSpPr>
          <p:spPr>
            <a:xfrm>
              <a:off x="3407228" y="2133605"/>
              <a:ext cx="62970" cy="276592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535574" y="2344869"/>
            <a:ext cx="556764" cy="607698"/>
            <a:chOff x="2837989" y="2362200"/>
            <a:chExt cx="743411" cy="609600"/>
          </a:xfrm>
        </p:grpSpPr>
        <p:sp>
          <p:nvSpPr>
            <p:cNvPr id="32" name="Oval 31"/>
            <p:cNvSpPr/>
            <p:nvPr/>
          </p:nvSpPr>
          <p:spPr>
            <a:xfrm>
              <a:off x="2971800" y="2362200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971800" y="2667000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837989" y="2495550"/>
              <a:ext cx="152861" cy="266700"/>
            </a:xfrm>
            <a:custGeom>
              <a:avLst/>
              <a:gdLst>
                <a:gd name="connsiteX0" fmla="*/ 114761 w 152861"/>
                <a:gd name="connsiteY0" fmla="*/ 0 h 266700"/>
                <a:gd name="connsiteX1" fmla="*/ 461 w 152861"/>
                <a:gd name="connsiteY1" fmla="*/ 133350 h 266700"/>
                <a:gd name="connsiteX2" fmla="*/ 152861 w 152861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861" h="266700">
                  <a:moveTo>
                    <a:pt x="114761" y="0"/>
                  </a:moveTo>
                  <a:cubicBezTo>
                    <a:pt x="54436" y="44450"/>
                    <a:pt x="-5889" y="88900"/>
                    <a:pt x="461" y="133350"/>
                  </a:cubicBezTo>
                  <a:cubicBezTo>
                    <a:pt x="6811" y="177800"/>
                    <a:pt x="152861" y="266700"/>
                    <a:pt x="152861" y="266700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692287" y="2940114"/>
            <a:ext cx="446314" cy="676168"/>
            <a:chOff x="2837989" y="2362200"/>
            <a:chExt cx="743411" cy="609600"/>
          </a:xfrm>
        </p:grpSpPr>
        <p:sp>
          <p:nvSpPr>
            <p:cNvPr id="36" name="Oval 35"/>
            <p:cNvSpPr/>
            <p:nvPr/>
          </p:nvSpPr>
          <p:spPr>
            <a:xfrm>
              <a:off x="2971800" y="2362200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971800" y="2667000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837989" y="2495550"/>
              <a:ext cx="152861" cy="266700"/>
            </a:xfrm>
            <a:custGeom>
              <a:avLst/>
              <a:gdLst>
                <a:gd name="connsiteX0" fmla="*/ 114761 w 152861"/>
                <a:gd name="connsiteY0" fmla="*/ 0 h 266700"/>
                <a:gd name="connsiteX1" fmla="*/ 461 w 152861"/>
                <a:gd name="connsiteY1" fmla="*/ 133350 h 266700"/>
                <a:gd name="connsiteX2" fmla="*/ 152861 w 152861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861" h="266700">
                  <a:moveTo>
                    <a:pt x="114761" y="0"/>
                  </a:moveTo>
                  <a:cubicBezTo>
                    <a:pt x="54436" y="44450"/>
                    <a:pt x="-5889" y="88900"/>
                    <a:pt x="461" y="133350"/>
                  </a:cubicBezTo>
                  <a:cubicBezTo>
                    <a:pt x="6811" y="177800"/>
                    <a:pt x="152861" y="266700"/>
                    <a:pt x="152861" y="266700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233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63650" y="1981200"/>
            <a:ext cx="616226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sz="2000" dirty="0">
                <a:solidFill>
                  <a:schemeClr val="tx2"/>
                </a:solidFill>
                <a:latin typeface="Source Sans Pro"/>
              </a:rPr>
              <a:t>Loop: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	</a:t>
            </a:r>
            <a:r>
              <a:rPr lang="en-AU" sz="2000" dirty="0" err="1" smtClean="0">
                <a:solidFill>
                  <a:schemeClr val="tx2"/>
                </a:solidFill>
                <a:latin typeface="Source Sans Pro"/>
              </a:rPr>
              <a:t>lw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   </a:t>
            </a:r>
            <a:r>
              <a:rPr lang="en-AU" sz="2000" dirty="0" smtClean="0">
                <a:solidFill>
                  <a:schemeClr val="accent6"/>
                </a:solidFill>
                <a:latin typeface="Source Sans Pro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s1, 0      			# 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$t0=array element</a:t>
            </a:r>
            <a:br>
              <a:rPr lang="en-AU" sz="2000" dirty="0">
                <a:solidFill>
                  <a:schemeClr val="tx2"/>
                </a:solidFill>
                <a:latin typeface="Source Sans Pro"/>
              </a:rPr>
            </a:br>
            <a:r>
              <a:rPr lang="en-AU" sz="2000" dirty="0">
                <a:solidFill>
                  <a:schemeClr val="tx2"/>
                </a:solidFill>
                <a:latin typeface="Source Sans Pro"/>
              </a:rPr>
              <a:t>    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	 	add </a:t>
            </a:r>
            <a:r>
              <a:rPr lang="en-AU" sz="2000" dirty="0" smtClean="0">
                <a:solidFill>
                  <a:schemeClr val="accent4"/>
                </a:solidFill>
                <a:latin typeface="Source Sans Pro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, </a:t>
            </a:r>
            <a:r>
              <a:rPr lang="en-AU" sz="2000" dirty="0" smtClean="0">
                <a:solidFill>
                  <a:schemeClr val="accent6"/>
                </a:solidFill>
                <a:latin typeface="Source Sans Pro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s2    			# 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add scalar in $s2</a:t>
            </a:r>
            <a:br>
              <a:rPr lang="en-AU" sz="2000" dirty="0">
                <a:solidFill>
                  <a:schemeClr val="tx2"/>
                </a:solidFill>
                <a:latin typeface="Source Sans Pro"/>
              </a:rPr>
            </a:br>
            <a:r>
              <a:rPr lang="en-AU" sz="2000" dirty="0">
                <a:solidFill>
                  <a:schemeClr val="tx2"/>
                </a:solidFill>
                <a:latin typeface="Source Sans Pro"/>
              </a:rPr>
              <a:t>     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		</a:t>
            </a:r>
            <a:r>
              <a:rPr lang="en-AU" sz="2000" dirty="0" err="1" smtClean="0">
                <a:solidFill>
                  <a:schemeClr val="tx2"/>
                </a:solidFill>
                <a:latin typeface="Source Sans Pro"/>
              </a:rPr>
              <a:t>sw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   </a:t>
            </a:r>
            <a:r>
              <a:rPr lang="en-AU" sz="2000" dirty="0" smtClean="0">
                <a:solidFill>
                  <a:schemeClr val="accent4"/>
                </a:solidFill>
                <a:latin typeface="Source Sans Pro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s1, 0      		# 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store result</a:t>
            </a:r>
            <a:br>
              <a:rPr lang="en-AU" sz="2000" dirty="0">
                <a:solidFill>
                  <a:schemeClr val="tx2"/>
                </a:solidFill>
                <a:latin typeface="Source Sans Pro"/>
              </a:rPr>
            </a:br>
            <a:r>
              <a:rPr lang="en-AU" sz="2000" dirty="0">
                <a:solidFill>
                  <a:schemeClr val="tx2"/>
                </a:solidFill>
                <a:latin typeface="Source Sans Pro"/>
              </a:rPr>
              <a:t>     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		</a:t>
            </a:r>
            <a:r>
              <a:rPr lang="en-AU" sz="2000" dirty="0" err="1" smtClean="0">
                <a:solidFill>
                  <a:schemeClr val="tx2"/>
                </a:solidFill>
                <a:latin typeface="Source Sans Pro"/>
              </a:rPr>
              <a:t>addi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AU" sz="2000" dirty="0" smtClean="0">
                <a:solidFill>
                  <a:schemeClr val="accent2"/>
                </a:solidFill>
                <a:latin typeface="Source Sans Pro"/>
              </a:rPr>
              <a:t>s1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s1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,–4     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		# 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decrement pointer</a:t>
            </a:r>
            <a:br>
              <a:rPr lang="en-AU" sz="2000" dirty="0">
                <a:solidFill>
                  <a:schemeClr val="tx2"/>
                </a:solidFill>
                <a:latin typeface="Source Sans Pro"/>
              </a:rPr>
            </a:br>
            <a:r>
              <a:rPr lang="en-AU" sz="2000" dirty="0">
                <a:solidFill>
                  <a:schemeClr val="tx2"/>
                </a:solidFill>
                <a:latin typeface="Source Sans Pro"/>
              </a:rPr>
              <a:t>     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		</a:t>
            </a:r>
            <a:r>
              <a:rPr lang="en-AU" sz="2000" dirty="0" err="1" smtClean="0">
                <a:solidFill>
                  <a:schemeClr val="tx2"/>
                </a:solidFill>
                <a:latin typeface="Source Sans Pro"/>
              </a:rPr>
              <a:t>bne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  </a:t>
            </a:r>
            <a:r>
              <a:rPr lang="en-AU" sz="2000" dirty="0" smtClean="0">
                <a:solidFill>
                  <a:schemeClr val="accent2"/>
                </a:solidFill>
                <a:latin typeface="Source Sans Pro"/>
              </a:rPr>
              <a:t>s1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zero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, Loop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		# 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branch $s1!=0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79425" y="1011238"/>
            <a:ext cx="8283575" cy="68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dirty="0" smtClean="0">
                <a:solidFill>
                  <a:schemeClr val="tx2"/>
                </a:solidFill>
              </a:rPr>
              <a:t>Schedule this for dual-issue RISC-V</a:t>
            </a:r>
            <a:endParaRPr lang="en-AU" sz="2400" dirty="0">
              <a:solidFill>
                <a:schemeClr val="tx2"/>
              </a:solidFill>
            </a:endParaRPr>
          </a:p>
        </p:txBody>
      </p:sp>
      <p:graphicFrame>
        <p:nvGraphicFramePr>
          <p:cNvPr id="8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403552"/>
              </p:ext>
            </p:extLst>
          </p:nvPr>
        </p:nvGraphicFramePr>
        <p:xfrm>
          <a:off x="1187450" y="3789363"/>
          <a:ext cx="7272338" cy="1676400"/>
        </p:xfrm>
        <a:graphic>
          <a:graphicData uri="http://schemas.openxmlformats.org/drawingml/2006/table">
            <a:tbl>
              <a:tblPr/>
              <a:tblGrid>
                <a:gridCol w="817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ALU/branch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Load/store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cycle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Loop: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nop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lw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  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Lucida Console" pitchFamily="49" charset="0"/>
                        </a:rPr>
                        <a:t>t0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, s1,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1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addi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Lucida Console" pitchFamily="49" charset="0"/>
                        </a:rPr>
                        <a:t>s1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, s1,–4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nop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2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Add 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Lucida Console" pitchFamily="49" charset="0"/>
                        </a:rPr>
                        <a:t>t0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,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Lucida Console" pitchFamily="49" charset="0"/>
                        </a:rPr>
                        <a:t>t0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, 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nop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3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bne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Lucida Console" pitchFamily="49" charset="0"/>
                        </a:rPr>
                        <a:t> s1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, zero, Loop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sw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  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Lucida Console" pitchFamily="49" charset="0"/>
                        </a:rPr>
                        <a:t>t0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, s1,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Lucida Console" pitchFamily="49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4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2628899" y="1981200"/>
            <a:ext cx="800100" cy="667518"/>
            <a:chOff x="3037113" y="1971685"/>
            <a:chExt cx="800100" cy="667518"/>
          </a:xfrm>
        </p:grpSpPr>
        <p:sp>
          <p:nvSpPr>
            <p:cNvPr id="23" name="Oval 22"/>
            <p:cNvSpPr/>
            <p:nvPr/>
          </p:nvSpPr>
          <p:spPr>
            <a:xfrm>
              <a:off x="3407228" y="2370906"/>
              <a:ext cx="429985" cy="268297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37113" y="1971685"/>
              <a:ext cx="370115" cy="32384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24" idx="6"/>
              <a:endCxn id="23" idx="1"/>
            </p:cNvCxnSpPr>
            <p:nvPr/>
          </p:nvCxnSpPr>
          <p:spPr>
            <a:xfrm>
              <a:off x="3407228" y="2133605"/>
              <a:ext cx="62970" cy="276592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535574" y="2344869"/>
            <a:ext cx="556764" cy="607698"/>
            <a:chOff x="2837989" y="2362200"/>
            <a:chExt cx="743411" cy="609600"/>
          </a:xfrm>
        </p:grpSpPr>
        <p:sp>
          <p:nvSpPr>
            <p:cNvPr id="32" name="Oval 31"/>
            <p:cNvSpPr/>
            <p:nvPr/>
          </p:nvSpPr>
          <p:spPr>
            <a:xfrm>
              <a:off x="2971800" y="2362200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971800" y="2667000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837989" y="2495550"/>
              <a:ext cx="152861" cy="266700"/>
            </a:xfrm>
            <a:custGeom>
              <a:avLst/>
              <a:gdLst>
                <a:gd name="connsiteX0" fmla="*/ 114761 w 152861"/>
                <a:gd name="connsiteY0" fmla="*/ 0 h 266700"/>
                <a:gd name="connsiteX1" fmla="*/ 461 w 152861"/>
                <a:gd name="connsiteY1" fmla="*/ 133350 h 266700"/>
                <a:gd name="connsiteX2" fmla="*/ 152861 w 152861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861" h="266700">
                  <a:moveTo>
                    <a:pt x="114761" y="0"/>
                  </a:moveTo>
                  <a:cubicBezTo>
                    <a:pt x="54436" y="44450"/>
                    <a:pt x="-5889" y="88900"/>
                    <a:pt x="461" y="133350"/>
                  </a:cubicBezTo>
                  <a:cubicBezTo>
                    <a:pt x="6811" y="177800"/>
                    <a:pt x="152861" y="266700"/>
                    <a:pt x="152861" y="266700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692287" y="2940114"/>
            <a:ext cx="446314" cy="676168"/>
            <a:chOff x="2837989" y="2362200"/>
            <a:chExt cx="743411" cy="609600"/>
          </a:xfrm>
        </p:grpSpPr>
        <p:sp>
          <p:nvSpPr>
            <p:cNvPr id="36" name="Oval 35"/>
            <p:cNvSpPr/>
            <p:nvPr/>
          </p:nvSpPr>
          <p:spPr>
            <a:xfrm>
              <a:off x="2971800" y="2362200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971800" y="2667000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837989" y="2495550"/>
              <a:ext cx="152861" cy="266700"/>
            </a:xfrm>
            <a:custGeom>
              <a:avLst/>
              <a:gdLst>
                <a:gd name="connsiteX0" fmla="*/ 114761 w 152861"/>
                <a:gd name="connsiteY0" fmla="*/ 0 h 266700"/>
                <a:gd name="connsiteX1" fmla="*/ 461 w 152861"/>
                <a:gd name="connsiteY1" fmla="*/ 133350 h 266700"/>
                <a:gd name="connsiteX2" fmla="*/ 152861 w 152861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861" h="266700">
                  <a:moveTo>
                    <a:pt x="114761" y="0"/>
                  </a:moveTo>
                  <a:cubicBezTo>
                    <a:pt x="54436" y="44450"/>
                    <a:pt x="-5889" y="88900"/>
                    <a:pt x="461" y="133350"/>
                  </a:cubicBezTo>
                  <a:cubicBezTo>
                    <a:pt x="6811" y="177800"/>
                    <a:pt x="152861" y="266700"/>
                    <a:pt x="152861" y="266700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06525" y="5410200"/>
                <a:ext cx="4742004" cy="1403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accent6"/>
                    </a:solidFill>
                    <a:latin typeface="Source Sans Pro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instructions</m:t>
                        </m:r>
                      </m:num>
                      <m:den>
                        <m:r>
                          <a:rPr lang="en-US" sz="2800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cycles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accent6"/>
                    </a:solidFill>
                    <a:latin typeface="Source Sans Pro"/>
                  </a:rPr>
                  <a:t> = IPC = 1.25</a:t>
                </a:r>
              </a:p>
              <a:p>
                <a:pPr algn="ctr"/>
                <a:r>
                  <a:rPr lang="en-US" sz="2800" dirty="0">
                    <a:solidFill>
                      <a:schemeClr val="accent6"/>
                    </a:solidFill>
                    <a:latin typeface="Source Sans Pro"/>
                  </a:rPr>
                  <a:t> </a:t>
                </a:r>
                <a:r>
                  <a:rPr lang="en-US" sz="2800" dirty="0" smtClean="0">
                    <a:solidFill>
                      <a:schemeClr val="accent6"/>
                    </a:solidFill>
                    <a:latin typeface="Source Sans Pro"/>
                  </a:rPr>
                  <a:t>   </a:t>
                </a:r>
                <a:r>
                  <a:rPr lang="en-US" sz="2800" dirty="0">
                    <a:solidFill>
                      <a:schemeClr val="accent6"/>
                    </a:solidFill>
                    <a:latin typeface="Source Sans Pro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cycles</m:t>
                        </m:r>
                      </m:num>
                      <m:den>
                        <m:r>
                          <a:rPr lang="en-US" sz="2800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instructions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accent6"/>
                    </a:solidFill>
                    <a:latin typeface="Source Sans Pro"/>
                  </a:rPr>
                  <a:t> = </a:t>
                </a:r>
                <a:r>
                  <a:rPr lang="en-US" sz="2800" dirty="0" smtClean="0">
                    <a:solidFill>
                      <a:schemeClr val="accent6"/>
                    </a:solidFill>
                    <a:latin typeface="Source Sans Pro"/>
                  </a:rPr>
                  <a:t>CPI </a:t>
                </a:r>
                <a:r>
                  <a:rPr lang="en-US" sz="2800" dirty="0">
                    <a:solidFill>
                      <a:schemeClr val="accent6"/>
                    </a:solidFill>
                    <a:latin typeface="Source Sans Pro"/>
                  </a:rPr>
                  <a:t>= </a:t>
                </a:r>
                <a:r>
                  <a:rPr lang="en-US" sz="2800" dirty="0" smtClean="0">
                    <a:solidFill>
                      <a:schemeClr val="accent6"/>
                    </a:solidFill>
                    <a:latin typeface="Source Sans Pro"/>
                  </a:rPr>
                  <a:t>0.8      </a:t>
                </a:r>
                <a:endParaRPr lang="en-US" sz="2800" dirty="0">
                  <a:solidFill>
                    <a:schemeClr val="accent6"/>
                  </a:solidFill>
                  <a:latin typeface="Source Sans Pro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525" y="5410200"/>
                <a:ext cx="4742004" cy="1403782"/>
              </a:xfrm>
              <a:prstGeom prst="rect">
                <a:avLst/>
              </a:prstGeom>
              <a:blipFill>
                <a:blip r:embed="rId2"/>
                <a:stretch>
                  <a:fillRect r="-2057" b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044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Goal: larger instruction windows (to play with)</a:t>
            </a:r>
          </a:p>
          <a:p>
            <a:pPr marL="457200" indent="-457200"/>
            <a:r>
              <a:rPr lang="en-US" dirty="0"/>
              <a:t>Predication</a:t>
            </a:r>
          </a:p>
          <a:p>
            <a:pPr marL="457200" indent="-457200"/>
            <a:r>
              <a:rPr lang="en-US" dirty="0"/>
              <a:t>Loop unrolling</a:t>
            </a:r>
          </a:p>
          <a:p>
            <a:pPr marL="457200" indent="-457200"/>
            <a:r>
              <a:rPr lang="en-US" dirty="0"/>
              <a:t>Function in-lining</a:t>
            </a:r>
          </a:p>
          <a:p>
            <a:pPr marL="457200" indent="-457200"/>
            <a:r>
              <a:rPr lang="en-US" dirty="0"/>
              <a:t>Basic block modifications (superblocks, </a:t>
            </a:r>
            <a:r>
              <a:rPr lang="en-US" i="1" dirty="0"/>
              <a:t>etc.</a:t>
            </a:r>
            <a:r>
              <a:rPr lang="en-US" dirty="0"/>
              <a:t>)</a:t>
            </a:r>
          </a:p>
          <a:p>
            <a:pPr marL="457200" indent="-457200"/>
            <a:endParaRPr lang="en-US" dirty="0"/>
          </a:p>
          <a:p>
            <a:pPr marL="0" indent="0">
              <a:buNone/>
            </a:pPr>
            <a:r>
              <a:rPr lang="en-US" dirty="0"/>
              <a:t>Roadblocks</a:t>
            </a:r>
          </a:p>
          <a:p>
            <a:pPr marL="457200" indent="-457200"/>
            <a:r>
              <a:rPr lang="en-US" dirty="0"/>
              <a:t>Memory dependences (aliasing)</a:t>
            </a:r>
          </a:p>
          <a:p>
            <a:pPr marL="457200" indent="-457200"/>
            <a:r>
              <a:rPr lang="en-US" dirty="0"/>
              <a:t>Control </a:t>
            </a:r>
            <a:r>
              <a:rPr lang="en-US" dirty="0" smtClean="0"/>
              <a:t>dependences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Techniques and Limits of Static Scheduling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Reorder instructions</a:t>
            </a:r>
          </a:p>
          <a:p>
            <a:r>
              <a:rPr lang="en-US" dirty="0"/>
              <a:t>	To fill the issue slot with useful work</a:t>
            </a:r>
          </a:p>
          <a:p>
            <a:r>
              <a:rPr lang="en-US" dirty="0"/>
              <a:t>	Complicated: exceptions may occur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Move instructions to fill in </a:t>
            </a:r>
            <a:r>
              <a:rPr lang="en-US" dirty="0" err="1"/>
              <a:t>nops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Need to track hazards and dependencies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Loop unrolling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Optimizations to make it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27365"/>
            <a:ext cx="8686800" cy="5741984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687388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Loop: 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lw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s1, 0     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#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 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= A[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i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]</a:t>
            </a:r>
          </a:p>
          <a:p>
            <a:pPr marL="0" indent="0">
              <a:buNone/>
              <a:tabLst>
                <a:tab pos="687388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 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lw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s1, 4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	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# t1 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= A[i+1]</a:t>
            </a:r>
            <a:br>
              <a:rPr lang="en-AU" sz="2000" dirty="0">
                <a:solidFill>
                  <a:schemeClr val="tx2"/>
                </a:solidFill>
                <a:latin typeface="Consolas" pitchFamily="49" charset="0"/>
              </a:rPr>
            </a:b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		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add 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s2   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	# 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add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s2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/>
            </a:r>
            <a:br>
              <a:rPr lang="en-AU" sz="2000" dirty="0">
                <a:solidFill>
                  <a:schemeClr val="tx2"/>
                </a:solidFill>
                <a:latin typeface="Consolas" pitchFamily="49" charset="0"/>
              </a:rPr>
            </a:b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		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add t1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s2   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	# 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add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s2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/>
            </a:r>
            <a:br>
              <a:rPr lang="en-AU" sz="2000" dirty="0">
                <a:solidFill>
                  <a:schemeClr val="tx2"/>
                </a:solidFill>
                <a:latin typeface="Consolas" pitchFamily="49" charset="0"/>
              </a:rPr>
            </a:b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 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sw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s1, 0     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# store A[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i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]</a:t>
            </a:r>
            <a:br>
              <a:rPr lang="en-AU" sz="2000" dirty="0">
                <a:solidFill>
                  <a:schemeClr val="tx2"/>
                </a:solidFill>
                <a:latin typeface="Consolas" pitchFamily="49" charset="0"/>
              </a:rPr>
            </a:b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	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sw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s1, 4     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# store A[i+1]</a:t>
            </a:r>
            <a:br>
              <a:rPr lang="en-AU" sz="2000" dirty="0">
                <a:solidFill>
                  <a:schemeClr val="tx2"/>
                </a:solidFill>
                <a:latin typeface="Consolas" pitchFamily="49" charset="0"/>
              </a:rPr>
            </a:b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  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addi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+8  		# increment pointer</a:t>
            </a:r>
            <a:br>
              <a:rPr lang="en-AU" sz="2000" dirty="0">
                <a:solidFill>
                  <a:schemeClr val="tx2"/>
                </a:solidFill>
                <a:latin typeface="Consolas" pitchFamily="49" charset="0"/>
              </a:rPr>
            </a:b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  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bne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s3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Loop		# continue if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!=end</a:t>
            </a:r>
          </a:p>
          <a:p>
            <a:pPr>
              <a:tabLst>
                <a:tab pos="687388" algn="l"/>
              </a:tabLst>
            </a:pPr>
            <a:endParaRPr lang="en-AU" sz="2000" dirty="0">
              <a:solidFill>
                <a:schemeClr val="tx2"/>
              </a:solidFill>
              <a:latin typeface="Consolas" pitchFamily="49" charset="0"/>
            </a:endParaRPr>
          </a:p>
          <a:p>
            <a:pPr marL="0" indent="0">
              <a:buNone/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>
                <a:solidFill>
                  <a:schemeClr val="accent1"/>
                </a:solidFill>
                <a:latin typeface="Consolas" pitchFamily="49" charset="0"/>
              </a:rPr>
              <a:t>ALU/branch slot	Load/store slot	cycle</a:t>
            </a:r>
          </a:p>
          <a:p>
            <a:pPr mar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Loop: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lw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s1, 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1</a:t>
            </a:r>
          </a:p>
          <a:p>
            <a:pPr mar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lw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t1, s1, 4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2</a:t>
            </a:r>
          </a:p>
          <a:p>
            <a:pPr marL="0" lv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add  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s2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3</a:t>
            </a:r>
          </a:p>
          <a:p>
            <a:pPr marL="0" lv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add  t1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s2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sw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s1, 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4</a:t>
            </a:r>
          </a:p>
          <a:p>
            <a:pPr marL="0" lv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addi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+8 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sw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s1, 4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5</a:t>
            </a:r>
          </a:p>
          <a:p>
            <a:pPr marL="0" lv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bne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s3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Loop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6</a:t>
            </a:r>
          </a:p>
          <a:p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228600" y="846365"/>
            <a:ext cx="8686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sz="2400" dirty="0" smtClean="0"/>
              <a:t>Compiler scheduling for dual-issue RISC-V…</a:t>
            </a:r>
            <a:endParaRPr lang="en-AU" sz="2400" dirty="0"/>
          </a:p>
        </p:txBody>
      </p:sp>
      <p:sp>
        <p:nvSpPr>
          <p:cNvPr id="6" name="Right Brace 5"/>
          <p:cNvSpPr/>
          <p:nvPr/>
        </p:nvSpPr>
        <p:spPr>
          <a:xfrm>
            <a:off x="7353300" y="1227365"/>
            <a:ext cx="990600" cy="2508379"/>
          </a:xfrm>
          <a:prstGeom prst="rightBrac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8600" y="1955102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Source Sans Pro"/>
              </a:rPr>
              <a:t>8 cycles</a:t>
            </a:r>
          </a:p>
        </p:txBody>
      </p:sp>
      <p:sp>
        <p:nvSpPr>
          <p:cNvPr id="8" name="Right Brace 7"/>
          <p:cNvSpPr/>
          <p:nvPr/>
        </p:nvSpPr>
        <p:spPr>
          <a:xfrm>
            <a:off x="7473918" y="4352493"/>
            <a:ext cx="990600" cy="1870462"/>
          </a:xfrm>
          <a:prstGeom prst="rightBrac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44821" y="4826059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Source Sans Pro"/>
              </a:rPr>
              <a:t>6</a:t>
            </a:r>
            <a:r>
              <a:rPr lang="en-US" dirty="0" smtClean="0">
                <a:solidFill>
                  <a:schemeClr val="accent1"/>
                </a:solidFill>
                <a:latin typeface="Source Sans Pro"/>
              </a:rPr>
              <a:t> cycles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73021" y="6145036"/>
                <a:ext cx="4942379" cy="721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1"/>
                    </a:solidFill>
                    <a:latin typeface="Source Sans Pro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6 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cycles</m:t>
                        </m:r>
                      </m:num>
                      <m:den>
                        <m: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8 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instructions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accent1"/>
                    </a:solidFill>
                    <a:latin typeface="Source Sans Pro"/>
                  </a:rPr>
                  <a:t> = </a:t>
                </a:r>
                <a:r>
                  <a:rPr lang="en-US" sz="2800" dirty="0" smtClean="0">
                    <a:solidFill>
                      <a:schemeClr val="accent1"/>
                    </a:solidFill>
                    <a:latin typeface="Source Sans Pro"/>
                  </a:rPr>
                  <a:t>CPI </a:t>
                </a:r>
                <a:r>
                  <a:rPr lang="en-US" sz="2800" dirty="0">
                    <a:solidFill>
                      <a:schemeClr val="accent1"/>
                    </a:solidFill>
                    <a:latin typeface="Source Sans Pro"/>
                  </a:rPr>
                  <a:t>= </a:t>
                </a:r>
                <a:r>
                  <a:rPr lang="en-US" sz="2800" dirty="0" smtClean="0">
                    <a:solidFill>
                      <a:schemeClr val="accent1"/>
                    </a:solidFill>
                    <a:latin typeface="Source Sans Pro"/>
                  </a:rPr>
                  <a:t>0.75      </a:t>
                </a:r>
                <a:endParaRPr lang="en-US" sz="2800" dirty="0">
                  <a:solidFill>
                    <a:schemeClr val="accent1"/>
                  </a:solidFill>
                  <a:latin typeface="Source Sans Pro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021" y="6145036"/>
                <a:ext cx="4942379" cy="721031"/>
              </a:xfrm>
              <a:prstGeom prst="rect">
                <a:avLst/>
              </a:prstGeom>
              <a:blipFill>
                <a:blip r:embed="rId4"/>
                <a:stretch>
                  <a:fillRect r="-1480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382221" y="3086125"/>
            <a:ext cx="2590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112252" y="1885975"/>
            <a:ext cx="384269" cy="1295400"/>
          </a:xfrm>
          <a:custGeom>
            <a:avLst/>
            <a:gdLst>
              <a:gd name="connsiteX0" fmla="*/ 231869 w 384269"/>
              <a:gd name="connsiteY0" fmla="*/ 1295400 h 1295400"/>
              <a:gd name="connsiteX1" fmla="*/ 3269 w 384269"/>
              <a:gd name="connsiteY1" fmla="*/ 533400 h 1295400"/>
              <a:gd name="connsiteX2" fmla="*/ 384269 w 384269"/>
              <a:gd name="connsiteY2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269" h="1295400">
                <a:moveTo>
                  <a:pt x="231869" y="1295400"/>
                </a:moveTo>
                <a:cubicBezTo>
                  <a:pt x="104869" y="1022350"/>
                  <a:pt x="-22131" y="749300"/>
                  <a:pt x="3269" y="533400"/>
                </a:cubicBezTo>
                <a:cubicBezTo>
                  <a:pt x="28669" y="317500"/>
                  <a:pt x="384269" y="0"/>
                  <a:pt x="384269" y="0"/>
                </a:cubicBezTo>
              </a:path>
            </a:pathLst>
          </a:custGeom>
          <a:noFill/>
          <a:ln w="28575">
            <a:solidFill>
              <a:schemeClr val="accent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9441" y="5511859"/>
            <a:ext cx="2590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69473" y="4826059"/>
            <a:ext cx="304800" cy="781050"/>
          </a:xfrm>
          <a:custGeom>
            <a:avLst/>
            <a:gdLst>
              <a:gd name="connsiteX0" fmla="*/ 231869 w 384269"/>
              <a:gd name="connsiteY0" fmla="*/ 1295400 h 1295400"/>
              <a:gd name="connsiteX1" fmla="*/ 3269 w 384269"/>
              <a:gd name="connsiteY1" fmla="*/ 533400 h 1295400"/>
              <a:gd name="connsiteX2" fmla="*/ 384269 w 384269"/>
              <a:gd name="connsiteY2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269" h="1295400">
                <a:moveTo>
                  <a:pt x="231869" y="1295400"/>
                </a:moveTo>
                <a:cubicBezTo>
                  <a:pt x="104869" y="1022350"/>
                  <a:pt x="-22131" y="749300"/>
                  <a:pt x="3269" y="533400"/>
                </a:cubicBezTo>
                <a:cubicBezTo>
                  <a:pt x="28669" y="317500"/>
                  <a:pt x="384269" y="0"/>
                  <a:pt x="384269" y="0"/>
                </a:cubicBezTo>
              </a:path>
            </a:pathLst>
          </a:custGeom>
          <a:noFill/>
          <a:ln w="28575">
            <a:solidFill>
              <a:schemeClr val="accent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188029" y="4324436"/>
            <a:ext cx="3187230" cy="963287"/>
            <a:chOff x="1295400" y="2362200"/>
            <a:chExt cx="3048000" cy="864988"/>
          </a:xfrm>
        </p:grpSpPr>
        <p:sp>
          <p:nvSpPr>
            <p:cNvPr id="16" name="Oval 15"/>
            <p:cNvSpPr/>
            <p:nvPr/>
          </p:nvSpPr>
          <p:spPr>
            <a:xfrm>
              <a:off x="3733800" y="2362200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295400" y="2922388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1905000" y="2450027"/>
              <a:ext cx="1918074" cy="667951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2867256" y="4371168"/>
            <a:ext cx="126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Source Sans Pro"/>
              </a:rPr>
              <a:t>d</a:t>
            </a:r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elay slot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02615" y="2747237"/>
            <a:ext cx="227626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-4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02615" y="2445414"/>
            <a:ext cx="227626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-8</a:t>
            </a:r>
          </a:p>
        </p:txBody>
      </p:sp>
    </p:spTree>
    <p:extLst>
      <p:ext uri="{BB962C8B-B14F-4D97-AF65-F5344CB8AC3E}">
        <p14:creationId xmlns:p14="http://schemas.microsoft.com/office/powerpoint/2010/main" val="407282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9" grpId="0"/>
      <p:bldP spid="20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27365"/>
            <a:ext cx="8686800" cy="5741984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687388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Loop: 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lw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s1, 0     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#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 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= A[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i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]</a:t>
            </a:r>
          </a:p>
          <a:p>
            <a:pPr marL="0" indent="0">
              <a:buNone/>
              <a:tabLst>
                <a:tab pos="687388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 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lw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s1, 4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	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# t1 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= A[i+1]</a:t>
            </a:r>
            <a:br>
              <a:rPr lang="en-AU" sz="2000" dirty="0">
                <a:solidFill>
                  <a:schemeClr val="tx2"/>
                </a:solidFill>
                <a:latin typeface="Consolas" pitchFamily="49" charset="0"/>
              </a:rPr>
            </a:b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		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add 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s2   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	# 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add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s2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/>
            </a:r>
            <a:br>
              <a:rPr lang="en-AU" sz="2000" dirty="0">
                <a:solidFill>
                  <a:schemeClr val="tx2"/>
                </a:solidFill>
                <a:latin typeface="Consolas" pitchFamily="49" charset="0"/>
              </a:rPr>
            </a:b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		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add t1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s2   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	# 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add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s2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/>
            </a:r>
            <a:br>
              <a:rPr lang="en-AU" sz="2000" dirty="0">
                <a:solidFill>
                  <a:schemeClr val="tx2"/>
                </a:solidFill>
                <a:latin typeface="Consolas" pitchFamily="49" charset="0"/>
              </a:rPr>
            </a:b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 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sw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s1, 0     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# store A[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i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]</a:t>
            </a:r>
            <a:br>
              <a:rPr lang="en-AU" sz="2000" dirty="0">
                <a:solidFill>
                  <a:schemeClr val="tx2"/>
                </a:solidFill>
                <a:latin typeface="Consolas" pitchFamily="49" charset="0"/>
              </a:rPr>
            </a:b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	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sw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s1, 4     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# store A[i+1]</a:t>
            </a:r>
            <a:br>
              <a:rPr lang="en-AU" sz="2000" dirty="0">
                <a:solidFill>
                  <a:schemeClr val="tx2"/>
                </a:solidFill>
                <a:latin typeface="Consolas" pitchFamily="49" charset="0"/>
              </a:rPr>
            </a:b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  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addi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+8  		# increment pointer</a:t>
            </a:r>
            <a:br>
              <a:rPr lang="en-AU" sz="2000" dirty="0">
                <a:solidFill>
                  <a:schemeClr val="tx2"/>
                </a:solidFill>
                <a:latin typeface="Consolas" pitchFamily="49" charset="0"/>
              </a:rPr>
            </a:b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  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bne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s3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Loop		# continue if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!=end</a:t>
            </a:r>
          </a:p>
          <a:p>
            <a:pPr>
              <a:tabLst>
                <a:tab pos="687388" algn="l"/>
              </a:tabLst>
            </a:pPr>
            <a:endParaRPr lang="en-AU" sz="2000" dirty="0">
              <a:solidFill>
                <a:schemeClr val="tx2"/>
              </a:solidFill>
              <a:latin typeface="Consolas" pitchFamily="49" charset="0"/>
            </a:endParaRPr>
          </a:p>
          <a:p>
            <a:pPr marL="0" indent="0">
              <a:buNone/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ALU/branch slot	Load/store slot	cycle</a:t>
            </a:r>
          </a:p>
          <a:p>
            <a:pPr mar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Loop: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lw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s1, 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1</a:t>
            </a:r>
          </a:p>
          <a:p>
            <a:pPr mar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accent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 s1</a:t>
            </a:r>
            <a:r>
              <a:rPr lang="en-AU" sz="2000" dirty="0">
                <a:solidFill>
                  <a:schemeClr val="accent1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s1</a:t>
            </a:r>
            <a:r>
              <a:rPr lang="en-AU" sz="2000" dirty="0">
                <a:solidFill>
                  <a:schemeClr val="accent1"/>
                </a:solidFill>
                <a:latin typeface="Consolas" pitchFamily="49" charset="0"/>
              </a:rPr>
              <a:t>, +8 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lw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s1, 4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2</a:t>
            </a:r>
          </a:p>
          <a:p>
            <a:pPr marL="0" lv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add 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s2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3</a:t>
            </a:r>
          </a:p>
          <a:p>
            <a:pPr marL="0" lv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add t1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s2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sw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s1, </a:t>
            </a:r>
            <a:r>
              <a:rPr lang="en-AU" sz="2000" dirty="0">
                <a:solidFill>
                  <a:schemeClr val="accent1"/>
                </a:solidFill>
                <a:latin typeface="Consolas" pitchFamily="49" charset="0"/>
              </a:rPr>
              <a:t>-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8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4</a:t>
            </a:r>
          </a:p>
          <a:p>
            <a:pPr marL="0" lv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bne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s3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Loop 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sw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s1, </a:t>
            </a:r>
            <a:r>
              <a:rPr lang="en-AU" sz="2000" dirty="0">
                <a:solidFill>
                  <a:schemeClr val="accent1"/>
                </a:solidFill>
                <a:latin typeface="Consolas" pitchFamily="49" charset="0"/>
              </a:rPr>
              <a:t>-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4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228600" y="846365"/>
            <a:ext cx="8686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sz="2400" dirty="0" smtClean="0"/>
              <a:t>Compiler scheduling for dual-issue RISC-V…</a:t>
            </a:r>
            <a:endParaRPr lang="en-AU" sz="2400" dirty="0"/>
          </a:p>
        </p:txBody>
      </p:sp>
      <p:sp>
        <p:nvSpPr>
          <p:cNvPr id="6" name="Right Brace 5"/>
          <p:cNvSpPr/>
          <p:nvPr/>
        </p:nvSpPr>
        <p:spPr>
          <a:xfrm>
            <a:off x="7353300" y="1227365"/>
            <a:ext cx="990600" cy="2508379"/>
          </a:xfrm>
          <a:prstGeom prst="rightBrac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8600" y="1955102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Source Sans Pro"/>
              </a:rPr>
              <a:t>8 cycles</a:t>
            </a:r>
          </a:p>
        </p:txBody>
      </p:sp>
      <p:sp>
        <p:nvSpPr>
          <p:cNvPr id="8" name="Right Brace 7"/>
          <p:cNvSpPr/>
          <p:nvPr/>
        </p:nvSpPr>
        <p:spPr>
          <a:xfrm>
            <a:off x="7449520" y="4352493"/>
            <a:ext cx="1008679" cy="1476807"/>
          </a:xfrm>
          <a:prstGeom prst="rightBrac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53859" y="4596357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Source Sans Pro"/>
              </a:rPr>
              <a:t>5</a:t>
            </a:r>
            <a:r>
              <a:rPr lang="en-US" dirty="0" smtClean="0">
                <a:solidFill>
                  <a:schemeClr val="accent1"/>
                </a:solidFill>
                <a:latin typeface="Source Sans Pro"/>
              </a:rPr>
              <a:t> cycles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82221" y="3086125"/>
            <a:ext cx="2590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112252" y="1885975"/>
            <a:ext cx="384269" cy="1295400"/>
          </a:xfrm>
          <a:custGeom>
            <a:avLst/>
            <a:gdLst>
              <a:gd name="connsiteX0" fmla="*/ 231869 w 384269"/>
              <a:gd name="connsiteY0" fmla="*/ 1295400 h 1295400"/>
              <a:gd name="connsiteX1" fmla="*/ 3269 w 384269"/>
              <a:gd name="connsiteY1" fmla="*/ 533400 h 1295400"/>
              <a:gd name="connsiteX2" fmla="*/ 384269 w 384269"/>
              <a:gd name="connsiteY2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269" h="1295400">
                <a:moveTo>
                  <a:pt x="231869" y="1295400"/>
                </a:moveTo>
                <a:cubicBezTo>
                  <a:pt x="104869" y="1022350"/>
                  <a:pt x="-22131" y="749300"/>
                  <a:pt x="3269" y="533400"/>
                </a:cubicBezTo>
                <a:cubicBezTo>
                  <a:pt x="28669" y="317500"/>
                  <a:pt x="384269" y="0"/>
                  <a:pt x="384269" y="0"/>
                </a:cubicBezTo>
              </a:path>
            </a:pathLst>
          </a:custGeom>
          <a:noFill/>
          <a:ln w="28575">
            <a:solidFill>
              <a:schemeClr val="accent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02615" y="2747237"/>
            <a:ext cx="227626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-4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02615" y="2445414"/>
            <a:ext cx="227626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-8</a:t>
            </a:r>
          </a:p>
        </p:txBody>
      </p:sp>
      <p:sp>
        <p:nvSpPr>
          <p:cNvPr id="22" name="Oval 21"/>
          <p:cNvSpPr/>
          <p:nvPr/>
        </p:nvSpPr>
        <p:spPr>
          <a:xfrm>
            <a:off x="3220668" y="2375936"/>
            <a:ext cx="391519" cy="74260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52458" y="5206081"/>
            <a:ext cx="391519" cy="74260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855857" y="5980850"/>
                <a:ext cx="5142755" cy="721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1"/>
                    </a:solidFill>
                    <a:latin typeface="Source Sans Pro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cycles</m:t>
                        </m:r>
                      </m:num>
                      <m:den>
                        <m: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8 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instructions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accent1"/>
                    </a:solidFill>
                    <a:latin typeface="Source Sans Pro"/>
                  </a:rPr>
                  <a:t> = </a:t>
                </a:r>
                <a:r>
                  <a:rPr lang="en-US" sz="2800" dirty="0" smtClean="0">
                    <a:solidFill>
                      <a:schemeClr val="accent1"/>
                    </a:solidFill>
                    <a:latin typeface="Source Sans Pro"/>
                  </a:rPr>
                  <a:t>CPI </a:t>
                </a:r>
                <a:r>
                  <a:rPr lang="en-US" sz="2800" dirty="0">
                    <a:solidFill>
                      <a:schemeClr val="accent1"/>
                    </a:solidFill>
                    <a:latin typeface="Source Sans Pro"/>
                  </a:rPr>
                  <a:t>= </a:t>
                </a:r>
                <a:r>
                  <a:rPr lang="en-US" sz="2800" dirty="0" smtClean="0">
                    <a:solidFill>
                      <a:schemeClr val="accent1"/>
                    </a:solidFill>
                    <a:latin typeface="Source Sans Pro"/>
                  </a:rPr>
                  <a:t>0.625      </a:t>
                </a:r>
                <a:endParaRPr lang="en-US" sz="2800" dirty="0">
                  <a:solidFill>
                    <a:schemeClr val="accent1"/>
                  </a:solidFill>
                  <a:latin typeface="Source Sans Pro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857" y="5980850"/>
                <a:ext cx="5142755" cy="721031"/>
              </a:xfrm>
              <a:prstGeom prst="rect">
                <a:avLst/>
              </a:prstGeom>
              <a:blipFill>
                <a:blip r:embed="rId4"/>
                <a:stretch>
                  <a:fillRect r="-1542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34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26386"/>
            <a:ext cx="8686800" cy="5137337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687388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lw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s1, 0     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# load A</a:t>
            </a:r>
          </a:p>
          <a:p>
            <a:pPr marL="0" indent="0">
              <a:buNone/>
              <a:tabLst>
                <a:tab pos="687388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addi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+1		# increment A</a:t>
            </a:r>
          </a:p>
          <a:p>
            <a:pPr marL="0" indent="0">
              <a:buNone/>
              <a:tabLst>
                <a:tab pos="687388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 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sw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s1, 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	# store A</a:t>
            </a:r>
          </a:p>
          <a:p>
            <a:pPr marL="0" indent="0">
              <a:buNone/>
              <a:tabLst>
                <a:tab pos="687388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lw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s2, 0     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# load B</a:t>
            </a:r>
          </a:p>
          <a:p>
            <a:pPr marL="0" indent="0">
              <a:buNone/>
              <a:tabLst>
                <a:tab pos="687388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addi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+1		# increment B</a:t>
            </a:r>
          </a:p>
          <a:p>
            <a:pPr marL="0" indent="0">
              <a:buNone/>
              <a:tabLst>
                <a:tab pos="687388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 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sw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s2, 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	# store B</a:t>
            </a: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endParaRPr lang="en-AU" sz="2000" dirty="0">
              <a:solidFill>
                <a:schemeClr val="tx2"/>
              </a:solidFill>
              <a:latin typeface="Consolas" pitchFamily="49" charset="0"/>
            </a:endParaRPr>
          </a:p>
          <a:p>
            <a:pPr marL="0" indent="0">
              <a:buNone/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>
                <a:solidFill>
                  <a:schemeClr val="accent1"/>
                </a:solidFill>
                <a:latin typeface="Consolas" pitchFamily="49" charset="0"/>
              </a:rPr>
              <a:t>ALU/branch slot	Load/store slot	cycle</a:t>
            </a:r>
          </a:p>
          <a:p>
            <a:pPr mar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lw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s1, 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1</a:t>
            </a:r>
          </a:p>
          <a:p>
            <a:pPr mar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2</a:t>
            </a:r>
          </a:p>
          <a:p>
            <a:pPr mar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addi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+1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3</a:t>
            </a:r>
          </a:p>
          <a:p>
            <a:pPr marL="0" lv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sw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s1, 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4</a:t>
            </a:r>
          </a:p>
          <a:p>
            <a:pPr mar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lw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s2, 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5</a:t>
            </a:r>
          </a:p>
          <a:p>
            <a:pPr mar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6</a:t>
            </a:r>
          </a:p>
          <a:p>
            <a:pPr mar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addi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+1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7</a:t>
            </a:r>
          </a:p>
          <a:p>
            <a:pPr marL="0" lv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sw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s2, 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8</a:t>
            </a:r>
          </a:p>
          <a:p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Static Scheduling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812405"/>
            <a:ext cx="8686800" cy="481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sz="2400" dirty="0" smtClean="0"/>
              <a:t>Compiler scheduling for dual-issue RISC-V…</a:t>
            </a:r>
            <a:endParaRPr lang="en-AU" sz="2400" dirty="0" smtClean="0"/>
          </a:p>
        </p:txBody>
      </p:sp>
    </p:spTree>
    <p:extLst>
      <p:ext uri="{BB962C8B-B14F-4D97-AF65-F5344CB8AC3E}">
        <p14:creationId xmlns:p14="http://schemas.microsoft.com/office/powerpoint/2010/main" val="17039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xkcd</a:t>
            </a:r>
            <a:r>
              <a:rPr lang="en-US" dirty="0"/>
              <a:t>/619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100" y="801044"/>
            <a:ext cx="6019800" cy="605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00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26386"/>
            <a:ext cx="8686800" cy="5137337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687388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lw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s1, 0     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# load A</a:t>
            </a:r>
          </a:p>
          <a:p>
            <a:pPr marL="0" indent="0">
              <a:buNone/>
              <a:tabLst>
                <a:tab pos="687388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addi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+1		# increment A</a:t>
            </a:r>
          </a:p>
          <a:p>
            <a:pPr marL="0" indent="0">
              <a:buNone/>
              <a:tabLst>
                <a:tab pos="687388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 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sw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s1, 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	# store A</a:t>
            </a:r>
          </a:p>
          <a:p>
            <a:pPr marL="0" indent="0">
              <a:buNone/>
              <a:tabLst>
                <a:tab pos="687388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lw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t1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, s2, 0     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# load B</a:t>
            </a:r>
          </a:p>
          <a:p>
            <a:pPr marL="0" indent="0">
              <a:buNone/>
              <a:tabLst>
                <a:tab pos="687388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addi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t1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t1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+1		# increment B</a:t>
            </a:r>
          </a:p>
          <a:p>
            <a:pPr marL="0" indent="0">
              <a:buNone/>
              <a:tabLst>
                <a:tab pos="687388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 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sw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t1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, s2, 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	# store B</a:t>
            </a: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endParaRPr lang="en-AU" sz="2000" dirty="0">
              <a:solidFill>
                <a:schemeClr val="tx2"/>
              </a:solidFill>
              <a:latin typeface="Consolas" pitchFamily="49" charset="0"/>
            </a:endParaRPr>
          </a:p>
          <a:p>
            <a:pPr marL="0" indent="0">
              <a:buNone/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>
                <a:solidFill>
                  <a:schemeClr val="accent1"/>
                </a:solidFill>
                <a:latin typeface="Consolas" pitchFamily="49" charset="0"/>
              </a:rPr>
              <a:t>ALU/branch slot	Load/store slot	cycle</a:t>
            </a:r>
          </a:p>
          <a:p>
            <a:pPr mar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lw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s1, 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1</a:t>
            </a:r>
          </a:p>
          <a:p>
            <a:pPr mar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2</a:t>
            </a:r>
          </a:p>
          <a:p>
            <a:pPr mar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addi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+1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3</a:t>
            </a:r>
          </a:p>
          <a:p>
            <a:pPr marL="0" lv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sw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s1, 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4</a:t>
            </a:r>
          </a:p>
          <a:p>
            <a:pPr mar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lw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t1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, s2, 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5</a:t>
            </a:r>
          </a:p>
          <a:p>
            <a:pPr mar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6</a:t>
            </a:r>
          </a:p>
          <a:p>
            <a:pPr mar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addi</a:t>
            </a:r>
            <a:r>
              <a:rPr lang="en-AU" sz="2000" dirty="0">
                <a:solidFill>
                  <a:schemeClr val="accent1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t1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t1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+1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7</a:t>
            </a:r>
          </a:p>
          <a:p>
            <a:pPr marL="0" lv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sw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t1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, s2, 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8</a:t>
            </a:r>
          </a:p>
          <a:p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Static Scheduling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812405"/>
            <a:ext cx="8686800" cy="481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sz="2400" dirty="0" smtClean="0"/>
              <a:t>Compiler scheduling for dual-issue RISC-V…</a:t>
            </a:r>
            <a:endParaRPr lang="en-AU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925286" y="5589815"/>
            <a:ext cx="2590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55317" y="4827815"/>
            <a:ext cx="384269" cy="857250"/>
          </a:xfrm>
          <a:custGeom>
            <a:avLst/>
            <a:gdLst>
              <a:gd name="connsiteX0" fmla="*/ 231869 w 384269"/>
              <a:gd name="connsiteY0" fmla="*/ 1295400 h 1295400"/>
              <a:gd name="connsiteX1" fmla="*/ 3269 w 384269"/>
              <a:gd name="connsiteY1" fmla="*/ 533400 h 1295400"/>
              <a:gd name="connsiteX2" fmla="*/ 384269 w 384269"/>
              <a:gd name="connsiteY2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269" h="1295400">
                <a:moveTo>
                  <a:pt x="231869" y="1295400"/>
                </a:moveTo>
                <a:cubicBezTo>
                  <a:pt x="104869" y="1022350"/>
                  <a:pt x="-22131" y="749300"/>
                  <a:pt x="3269" y="533400"/>
                </a:cubicBezTo>
                <a:cubicBezTo>
                  <a:pt x="28669" y="317500"/>
                  <a:pt x="384269" y="0"/>
                  <a:pt x="384269" y="0"/>
                </a:cubicBezTo>
              </a:path>
            </a:pathLst>
          </a:custGeom>
          <a:noFill/>
          <a:ln w="28575">
            <a:solidFill>
              <a:schemeClr val="accent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12772" y="5004519"/>
            <a:ext cx="2590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942803" y="4242519"/>
            <a:ext cx="384269" cy="857250"/>
          </a:xfrm>
          <a:custGeom>
            <a:avLst/>
            <a:gdLst>
              <a:gd name="connsiteX0" fmla="*/ 231869 w 384269"/>
              <a:gd name="connsiteY0" fmla="*/ 1295400 h 1295400"/>
              <a:gd name="connsiteX1" fmla="*/ 3269 w 384269"/>
              <a:gd name="connsiteY1" fmla="*/ 533400 h 1295400"/>
              <a:gd name="connsiteX2" fmla="*/ 384269 w 384269"/>
              <a:gd name="connsiteY2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269" h="1295400">
                <a:moveTo>
                  <a:pt x="231869" y="1295400"/>
                </a:moveTo>
                <a:cubicBezTo>
                  <a:pt x="104869" y="1022350"/>
                  <a:pt x="-22131" y="749300"/>
                  <a:pt x="3269" y="533400"/>
                </a:cubicBezTo>
                <a:cubicBezTo>
                  <a:pt x="28669" y="317500"/>
                  <a:pt x="384269" y="0"/>
                  <a:pt x="384269" y="0"/>
                </a:cubicBezTo>
              </a:path>
            </a:pathLst>
          </a:custGeom>
          <a:noFill/>
          <a:ln w="28575">
            <a:solidFill>
              <a:schemeClr val="accent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12772" y="5922676"/>
            <a:ext cx="2590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42804" y="5589300"/>
            <a:ext cx="342900" cy="428625"/>
          </a:xfrm>
          <a:custGeom>
            <a:avLst/>
            <a:gdLst>
              <a:gd name="connsiteX0" fmla="*/ 231869 w 384269"/>
              <a:gd name="connsiteY0" fmla="*/ 1295400 h 1295400"/>
              <a:gd name="connsiteX1" fmla="*/ 3269 w 384269"/>
              <a:gd name="connsiteY1" fmla="*/ 533400 h 1295400"/>
              <a:gd name="connsiteX2" fmla="*/ 384269 w 384269"/>
              <a:gd name="connsiteY2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269" h="1295400">
                <a:moveTo>
                  <a:pt x="231869" y="1295400"/>
                </a:moveTo>
                <a:cubicBezTo>
                  <a:pt x="104869" y="1022350"/>
                  <a:pt x="-22131" y="749300"/>
                  <a:pt x="3269" y="533400"/>
                </a:cubicBezTo>
                <a:cubicBezTo>
                  <a:pt x="28669" y="317500"/>
                  <a:pt x="384269" y="0"/>
                  <a:pt x="384269" y="0"/>
                </a:cubicBezTo>
              </a:path>
            </a:pathLst>
          </a:custGeom>
          <a:noFill/>
          <a:ln w="28575">
            <a:solidFill>
              <a:schemeClr val="accent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8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26386"/>
            <a:ext cx="8686800" cy="5137337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687388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lw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s1, 0     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# load A</a:t>
            </a:r>
          </a:p>
          <a:p>
            <a:pPr marL="0" indent="0">
              <a:buNone/>
              <a:tabLst>
                <a:tab pos="687388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addi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+1		# increment A</a:t>
            </a:r>
          </a:p>
          <a:p>
            <a:pPr marL="0" indent="0">
              <a:buNone/>
              <a:tabLst>
                <a:tab pos="687388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 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sw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s1, 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	# store A</a:t>
            </a:r>
          </a:p>
          <a:p>
            <a:pPr marL="0" indent="0">
              <a:buNone/>
              <a:tabLst>
                <a:tab pos="687388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lw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t1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, s2, 0     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# load B</a:t>
            </a:r>
          </a:p>
          <a:p>
            <a:pPr marL="0" indent="0">
              <a:buNone/>
              <a:tabLst>
                <a:tab pos="687388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addi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t1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t1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+1		# increment B</a:t>
            </a:r>
          </a:p>
          <a:p>
            <a:pPr marL="0" indent="0">
              <a:buNone/>
              <a:tabLst>
                <a:tab pos="687388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 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sw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t1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, s2, 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	# store B</a:t>
            </a: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endParaRPr lang="en-AU" sz="2000" dirty="0">
              <a:solidFill>
                <a:schemeClr val="tx2"/>
              </a:solidFill>
              <a:latin typeface="Consolas" pitchFamily="49" charset="0"/>
            </a:endParaRPr>
          </a:p>
          <a:p>
            <a:pPr marL="0" indent="0">
              <a:buNone/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>
                <a:solidFill>
                  <a:schemeClr val="accent1"/>
                </a:solidFill>
                <a:latin typeface="Consolas" pitchFamily="49" charset="0"/>
              </a:rPr>
              <a:t>ALU/branch slot	Load/store slot	cycle</a:t>
            </a:r>
          </a:p>
          <a:p>
            <a:pPr mar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lw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s1, 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1</a:t>
            </a:r>
          </a:p>
          <a:p>
            <a:pPr mar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lw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t1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s2, 0 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2</a:t>
            </a:r>
          </a:p>
          <a:p>
            <a:pPr mar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addi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+1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3</a:t>
            </a:r>
          </a:p>
          <a:p>
            <a:pPr marL="0" lv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addi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t1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t1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+1 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sw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s1, 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4</a:t>
            </a:r>
          </a:p>
          <a:p>
            <a:pPr mar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sw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t1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s2, 0 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5</a:t>
            </a:r>
          </a:p>
          <a:p>
            <a:pPr marL="0" indent="0">
              <a:buNone/>
              <a:tabLst>
                <a:tab pos="742950" algn="l"/>
                <a:tab pos="3946525" algn="l"/>
                <a:tab pos="6970713" algn="l"/>
              </a:tabLst>
            </a:pP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Static Scheduling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812405"/>
            <a:ext cx="8686800" cy="481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sz="2400" dirty="0" smtClean="0"/>
              <a:t>Compiler scheduling for dual-issue RISC-V…</a:t>
            </a:r>
            <a:endParaRPr lang="en-AU" sz="2400" dirty="0" smtClean="0"/>
          </a:p>
        </p:txBody>
      </p:sp>
      <p:sp>
        <p:nvSpPr>
          <p:cNvPr id="12" name="Oval 11"/>
          <p:cNvSpPr/>
          <p:nvPr/>
        </p:nvSpPr>
        <p:spPr>
          <a:xfrm>
            <a:off x="2667000" y="1326386"/>
            <a:ext cx="609600" cy="39687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67000" y="2256661"/>
            <a:ext cx="609600" cy="39687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1180" y="5628243"/>
            <a:ext cx="8801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Source Sans Pro"/>
                <a:cs typeface="Calibri" pitchFamily="34" charset="0"/>
              </a:rPr>
              <a:t>Problem: What if $s1 and $s2 are equal (</a:t>
            </a:r>
            <a:r>
              <a:rPr lang="en-US" b="1" i="1" dirty="0" smtClean="0">
                <a:solidFill>
                  <a:schemeClr val="accent1"/>
                </a:solidFill>
                <a:latin typeface="Source Sans Pro"/>
                <a:cs typeface="Calibri" pitchFamily="34" charset="0"/>
              </a:rPr>
              <a:t>aliasing</a:t>
            </a:r>
            <a:r>
              <a:rPr lang="en-US" dirty="0" smtClean="0">
                <a:solidFill>
                  <a:schemeClr val="tx2"/>
                </a:solidFill>
                <a:latin typeface="Source Sans Pro"/>
                <a:cs typeface="Calibri" pitchFamily="34" charset="0"/>
              </a:rPr>
              <a:t>)? Won’t work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509157" y="5628243"/>
            <a:ext cx="1828800" cy="52322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11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Exploiting Intra-instruction parallelism:</a:t>
            </a:r>
          </a:p>
          <a:p>
            <a:r>
              <a:rPr lang="en-US" dirty="0">
                <a:solidFill>
                  <a:schemeClr val="tx2"/>
                </a:solidFill>
              </a:rPr>
              <a:t>	Pipelining (decode A while fetching B)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Exploiting </a:t>
            </a:r>
            <a:r>
              <a:rPr lang="en-US" dirty="0">
                <a:solidFill>
                  <a:schemeClr val="accent6"/>
                </a:solidFill>
              </a:rPr>
              <a:t>Instruction Level Parallelism (ILP):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>
                <a:solidFill>
                  <a:schemeClr val="tx2"/>
                </a:solidFill>
                <a:sym typeface="Symbol" pitchFamily="18" charset="2"/>
              </a:rPr>
              <a:t>  </a:t>
            </a:r>
            <a:r>
              <a:rPr lang="en-US" dirty="0" smtClean="0">
                <a:solidFill>
                  <a:schemeClr val="tx2"/>
                </a:solidFill>
                <a:sym typeface="Symbol" pitchFamily="18" charset="2"/>
              </a:rPr>
              <a:t>  </a:t>
            </a:r>
            <a:r>
              <a:rPr lang="en-US" sz="3000" dirty="0" smtClean="0">
                <a:solidFill>
                  <a:schemeClr val="tx2"/>
                </a:solidFill>
                <a:sym typeface="Symbol" pitchFamily="18" charset="2"/>
              </a:rPr>
              <a:t>Multiple </a:t>
            </a:r>
            <a:r>
              <a:rPr lang="en-US" sz="3000" dirty="0">
                <a:solidFill>
                  <a:schemeClr val="tx2"/>
                </a:solidFill>
                <a:sym typeface="Symbol" pitchFamily="18" charset="2"/>
              </a:rPr>
              <a:t>issue pipeline (2-wide, 4-wide, </a:t>
            </a:r>
            <a:r>
              <a:rPr lang="en-US" sz="3000" i="1" dirty="0">
                <a:solidFill>
                  <a:schemeClr val="tx2"/>
                </a:solidFill>
                <a:sym typeface="Symbol" pitchFamily="18" charset="2"/>
              </a:rPr>
              <a:t>etc.</a:t>
            </a:r>
            <a:r>
              <a:rPr lang="en-US" sz="3000" dirty="0">
                <a:solidFill>
                  <a:schemeClr val="tx2"/>
                </a:solidFill>
                <a:sym typeface="Symbol" pitchFamily="18" charset="2"/>
              </a:rPr>
              <a:t>)</a:t>
            </a:r>
          </a:p>
          <a:p>
            <a:pPr marL="1090613" indent="590550"/>
            <a:r>
              <a:rPr lang="en-US" sz="3000" dirty="0">
                <a:solidFill>
                  <a:schemeClr val="tx2"/>
                </a:solidFill>
                <a:sym typeface="Symbol" pitchFamily="18" charset="2"/>
              </a:rPr>
              <a:t>Statically detected by compiler (VLIW)</a:t>
            </a:r>
          </a:p>
          <a:p>
            <a:pPr marL="1090613" indent="590550"/>
            <a:r>
              <a:rPr lang="en-US" sz="3000" dirty="0">
                <a:solidFill>
                  <a:schemeClr val="accent4"/>
                </a:solidFill>
                <a:sym typeface="Symbol" pitchFamily="18" charset="2"/>
              </a:rPr>
              <a:t>Dynamically detected by HW</a:t>
            </a:r>
          </a:p>
          <a:p>
            <a:pPr marL="792163" indent="0">
              <a:buNone/>
            </a:pPr>
            <a:r>
              <a:rPr lang="en-US" sz="3000" dirty="0" smtClean="0">
                <a:solidFill>
                  <a:schemeClr val="tx2"/>
                </a:solidFill>
                <a:sym typeface="Symbol" pitchFamily="18" charset="2"/>
              </a:rPr>
              <a:t>   Dynamically </a:t>
            </a:r>
            <a:r>
              <a:rPr lang="en-US" sz="3000" dirty="0">
                <a:solidFill>
                  <a:schemeClr val="tx2"/>
                </a:solidFill>
                <a:sym typeface="Symbol" pitchFamily="18" charset="2"/>
              </a:rPr>
              <a:t>Scheduled (</a:t>
            </a:r>
            <a:r>
              <a:rPr lang="en-US" sz="3000" dirty="0" err="1">
                <a:solidFill>
                  <a:schemeClr val="tx2"/>
                </a:solidFill>
                <a:sym typeface="Symbol" pitchFamily="18" charset="2"/>
              </a:rPr>
              <a:t>OoO</a:t>
            </a:r>
            <a:r>
              <a:rPr lang="en-US" sz="3000" dirty="0">
                <a:solidFill>
                  <a:schemeClr val="tx2"/>
                </a:solidFill>
                <a:sym typeface="Symbol" pitchFamily="18" charset="2"/>
              </a:rPr>
              <a:t>)</a:t>
            </a:r>
          </a:p>
          <a:p>
            <a:pPr marL="1090613" indent="590550"/>
            <a:endParaRPr lang="en-US" dirty="0">
              <a:solidFill>
                <a:schemeClr val="tx2"/>
              </a:solidFill>
              <a:sym typeface="Symbol" pitchFamily="18" charset="2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IPC via ILP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3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44879" y="990600"/>
            <a:ext cx="9340343" cy="5741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aka </a:t>
            </a:r>
            <a:r>
              <a:rPr lang="en-US" dirty="0" err="1">
                <a:solidFill>
                  <a:schemeClr val="accent1"/>
                </a:solidFill>
              </a:rPr>
              <a:t>SuperScalar</a:t>
            </a:r>
            <a:r>
              <a:rPr lang="en-US" dirty="0">
                <a:solidFill>
                  <a:schemeClr val="accent1"/>
                </a:solidFill>
              </a:rPr>
              <a:t> Processor </a:t>
            </a:r>
            <a:r>
              <a:rPr lang="en-US" dirty="0"/>
              <a:t>(c.f. Intel)</a:t>
            </a:r>
          </a:p>
          <a:p>
            <a:pPr lvl="1"/>
            <a:r>
              <a:rPr lang="en-US" dirty="0"/>
              <a:t>CPU chooses multiple instructions to issue each cycle</a:t>
            </a:r>
          </a:p>
          <a:p>
            <a:pPr lvl="1"/>
            <a:r>
              <a:rPr lang="en-US" dirty="0"/>
              <a:t>Compiler can help, by reordering instructions….</a:t>
            </a:r>
          </a:p>
          <a:p>
            <a:pPr lvl="1"/>
            <a:r>
              <a:rPr lang="en-US" dirty="0"/>
              <a:t>… but CPU resolves hazards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Even better: </a:t>
            </a:r>
            <a:r>
              <a:rPr lang="en-US" dirty="0">
                <a:solidFill>
                  <a:schemeClr val="accent1"/>
                </a:solidFill>
              </a:rPr>
              <a:t>Speculation</a:t>
            </a:r>
            <a:r>
              <a:rPr lang="en-US" dirty="0">
                <a:solidFill>
                  <a:schemeClr val="tx2"/>
                </a:solidFill>
              </a:rPr>
              <a:t>/</a:t>
            </a:r>
            <a:r>
              <a:rPr lang="en-US" dirty="0">
                <a:solidFill>
                  <a:schemeClr val="accent1"/>
                </a:solidFill>
              </a:rPr>
              <a:t>Out-of-order Execution</a:t>
            </a:r>
          </a:p>
          <a:p>
            <a:pPr lvl="1"/>
            <a:r>
              <a:rPr lang="en-US" dirty="0"/>
              <a:t>Execute instructions as early as possible</a:t>
            </a:r>
          </a:p>
          <a:p>
            <a:pPr lvl="1"/>
            <a:r>
              <a:rPr lang="en-US" dirty="0"/>
              <a:t>Aggressive register renaming (indirection to the rescue!)</a:t>
            </a:r>
          </a:p>
          <a:p>
            <a:pPr lvl="1"/>
            <a:r>
              <a:rPr lang="en-US" dirty="0"/>
              <a:t>Guess results of branches, loads, etc.</a:t>
            </a:r>
          </a:p>
          <a:p>
            <a:pPr lvl="1"/>
            <a:r>
              <a:rPr lang="en-US" dirty="0"/>
              <a:t>Roll back if guesses were wrong</a:t>
            </a:r>
          </a:p>
          <a:p>
            <a:pPr lvl="1"/>
            <a:r>
              <a:rPr lang="en-US" dirty="0"/>
              <a:t>Don’t commit results until all previous </a:t>
            </a:r>
            <a:r>
              <a:rPr lang="en-US" dirty="0" err="1"/>
              <a:t>insns</a:t>
            </a:r>
            <a:r>
              <a:rPr lang="en-US" dirty="0"/>
              <a:t> committed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Multiple Issue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9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Multiple Issue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5" name="Picture 4" descr="f04-72-P3744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1508125"/>
            <a:ext cx="6550025" cy="4268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357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476" y="990600"/>
            <a:ext cx="9291258" cy="5741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It was awesome, but then it stopped improving</a:t>
            </a:r>
          </a:p>
          <a:p>
            <a:pPr marL="0" indent="0">
              <a:buNone/>
            </a:pPr>
            <a:r>
              <a:rPr lang="en-US" dirty="0"/>
              <a:t>Limiting factors?</a:t>
            </a:r>
          </a:p>
          <a:p>
            <a:pPr lvl="1"/>
            <a:r>
              <a:rPr lang="en-US" dirty="0"/>
              <a:t>Programs dependencies</a:t>
            </a:r>
          </a:p>
          <a:p>
            <a:pPr lvl="1"/>
            <a:r>
              <a:rPr lang="en-US" dirty="0"/>
              <a:t>Memory dependence detection </a:t>
            </a:r>
            <a:r>
              <a:rPr lang="en-US" dirty="0">
                <a:sym typeface="Wingdings" pitchFamily="2" charset="2"/>
              </a:rPr>
              <a:t> be conservative</a:t>
            </a:r>
            <a:endParaRPr lang="en-US" dirty="0"/>
          </a:p>
          <a:p>
            <a:pPr lvl="2"/>
            <a:r>
              <a:rPr lang="en-US" dirty="0"/>
              <a:t>e.g. Pointer Aliasing: A[0] += 1; B[0] *= 2;</a:t>
            </a:r>
          </a:p>
          <a:p>
            <a:pPr lvl="1"/>
            <a:r>
              <a:rPr lang="en-US" dirty="0"/>
              <a:t>Hard to expose parallelism</a:t>
            </a:r>
          </a:p>
          <a:p>
            <a:pPr lvl="2"/>
            <a:r>
              <a:rPr lang="en-US" dirty="0"/>
              <a:t>Still limited by the fetch stream of the static program</a:t>
            </a:r>
          </a:p>
          <a:p>
            <a:pPr lvl="1"/>
            <a:r>
              <a:rPr lang="en-US" dirty="0"/>
              <a:t>Structural limits</a:t>
            </a:r>
          </a:p>
          <a:p>
            <a:pPr lvl="2"/>
            <a:r>
              <a:rPr lang="en-US" dirty="0"/>
              <a:t>Memory delays and limited bandwidth</a:t>
            </a:r>
          </a:p>
          <a:p>
            <a:pPr lvl="1"/>
            <a:r>
              <a:rPr lang="en-US" dirty="0"/>
              <a:t>Hard to keep pipelines full, especially with branches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of </a:t>
            </a:r>
            <a:r>
              <a:rPr lang="en-US" dirty="0" err="1"/>
              <a:t>OoO</a:t>
            </a:r>
            <a:r>
              <a:rPr lang="en-US" dirty="0"/>
              <a:t> Superscalar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1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Power Efficiency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244928" y="733994"/>
            <a:ext cx="8686800" cy="147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Q: Does multiple issue / ILP cost much?</a:t>
            </a:r>
          </a:p>
          <a:p>
            <a:pPr marL="0" indent="0" fontAlgn="auto">
              <a:buNone/>
            </a:pPr>
            <a:r>
              <a:rPr lang="en-AU" sz="2800" dirty="0" smtClean="0">
                <a:solidFill>
                  <a:schemeClr val="tx2"/>
                </a:solidFill>
              </a:rPr>
              <a:t>A: Yes.</a:t>
            </a:r>
          </a:p>
          <a:p>
            <a:pPr marL="0" indent="0" fontAlgn="auto">
              <a:buNone/>
            </a:pPr>
            <a:r>
              <a:rPr lang="en-AU" sz="2800" dirty="0" smtClean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en-AU" sz="2800" dirty="0" smtClean="0">
                <a:solidFill>
                  <a:schemeClr val="tx2"/>
                </a:solidFill>
              </a:rPr>
              <a:t>Dynamic issue and speculation requires power</a:t>
            </a:r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2733861"/>
              </p:ext>
            </p:extLst>
          </p:nvPr>
        </p:nvGraphicFramePr>
        <p:xfrm>
          <a:off x="168729" y="2204658"/>
          <a:ext cx="8839199" cy="2834640"/>
        </p:xfrm>
        <a:graphic>
          <a:graphicData uri="http://schemas.openxmlformats.org/drawingml/2006/table">
            <a:tbl>
              <a:tblPr/>
              <a:tblGrid>
                <a:gridCol w="16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9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35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CPU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Clock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Pipeline Stages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Issue 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Out-of-order/ Speculation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Cores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Power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i486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1989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25MHz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Pentium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66MHz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Pentium Pro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29W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P4 Willamette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2000MHz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75W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UltraSparc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 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1950MHz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90W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P4 Prescott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3600MHz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103W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132111" y="6248400"/>
            <a:ext cx="86308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000" b="1" i="1" dirty="0" smtClean="0">
                <a:solidFill>
                  <a:schemeClr val="tx2"/>
                </a:solidFill>
                <a:latin typeface="Source Sans Pro"/>
                <a:sym typeface="Wingdings" pitchFamily="2" charset="2"/>
              </a:rPr>
              <a:t>Those simpler cores did something very right.</a:t>
            </a:r>
            <a:endParaRPr lang="en-AU" sz="3000" b="1" i="1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601658" y="3019998"/>
            <a:ext cx="228600" cy="1828800"/>
          </a:xfrm>
          <a:prstGeom prst="straightConnector1">
            <a:avLst/>
          </a:prstGeom>
          <a:ln w="28575"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997655" y="2829498"/>
            <a:ext cx="590673" cy="2209800"/>
            <a:chOff x="3981327" y="2590800"/>
            <a:chExt cx="590673" cy="2209800"/>
          </a:xfrm>
        </p:grpSpPr>
        <p:sp>
          <p:nvSpPr>
            <p:cNvPr id="10" name="Oval 9"/>
            <p:cNvSpPr/>
            <p:nvPr/>
          </p:nvSpPr>
          <p:spPr>
            <a:xfrm>
              <a:off x="4038600" y="2590800"/>
              <a:ext cx="533400" cy="381000"/>
            </a:xfrm>
            <a:prstGeom prst="ellipse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038600" y="4419600"/>
              <a:ext cx="533400" cy="381000"/>
            </a:xfrm>
            <a:prstGeom prst="ellipse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981327" y="2933700"/>
              <a:ext cx="133473" cy="1562100"/>
            </a:xfrm>
            <a:custGeom>
              <a:avLst/>
              <a:gdLst>
                <a:gd name="connsiteX0" fmla="*/ 133473 w 133473"/>
                <a:gd name="connsiteY0" fmla="*/ 0 h 1562100"/>
                <a:gd name="connsiteX1" fmla="*/ 123 w 133473"/>
                <a:gd name="connsiteY1" fmla="*/ 838200 h 1562100"/>
                <a:gd name="connsiteX2" fmla="*/ 114423 w 133473"/>
                <a:gd name="connsiteY2" fmla="*/ 1562100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473" h="1562100">
                  <a:moveTo>
                    <a:pt x="133473" y="0"/>
                  </a:moveTo>
                  <a:cubicBezTo>
                    <a:pt x="68385" y="288925"/>
                    <a:pt x="3298" y="577850"/>
                    <a:pt x="123" y="838200"/>
                  </a:cubicBezTo>
                  <a:cubicBezTo>
                    <a:pt x="-3052" y="1098550"/>
                    <a:pt x="55685" y="1330325"/>
                    <a:pt x="114423" y="1562100"/>
                  </a:cubicBezTo>
                </a:path>
              </a:pathLst>
            </a:cu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094802" y="2829498"/>
            <a:ext cx="820598" cy="2209800"/>
            <a:chOff x="8094802" y="2590800"/>
            <a:chExt cx="820598" cy="2209800"/>
          </a:xfrm>
        </p:grpSpPr>
        <p:sp>
          <p:nvSpPr>
            <p:cNvPr id="14" name="Oval 13"/>
            <p:cNvSpPr/>
            <p:nvPr/>
          </p:nvSpPr>
          <p:spPr>
            <a:xfrm>
              <a:off x="8229600" y="2590800"/>
              <a:ext cx="533400" cy="381000"/>
            </a:xfrm>
            <a:prstGeom prst="ellipse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8153400" y="4419600"/>
              <a:ext cx="762000" cy="381000"/>
            </a:xfrm>
            <a:prstGeom prst="ellipse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8094802" y="2916169"/>
              <a:ext cx="225814" cy="1560581"/>
            </a:xfrm>
            <a:custGeom>
              <a:avLst/>
              <a:gdLst>
                <a:gd name="connsiteX0" fmla="*/ 191948 w 225814"/>
                <a:gd name="connsiteY0" fmla="*/ 17531 h 1560581"/>
                <a:gd name="connsiteX1" fmla="*/ 210998 w 225814"/>
                <a:gd name="connsiteY1" fmla="*/ 93731 h 1560581"/>
                <a:gd name="connsiteX2" fmla="*/ 1448 w 225814"/>
                <a:gd name="connsiteY2" fmla="*/ 741431 h 1560581"/>
                <a:gd name="connsiteX3" fmla="*/ 134798 w 225814"/>
                <a:gd name="connsiteY3" fmla="*/ 1560581 h 156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814" h="1560581">
                  <a:moveTo>
                    <a:pt x="191948" y="17531"/>
                  </a:moveTo>
                  <a:cubicBezTo>
                    <a:pt x="217348" y="-4694"/>
                    <a:pt x="242748" y="-26919"/>
                    <a:pt x="210998" y="93731"/>
                  </a:cubicBezTo>
                  <a:cubicBezTo>
                    <a:pt x="179248" y="214381"/>
                    <a:pt x="14148" y="496956"/>
                    <a:pt x="1448" y="741431"/>
                  </a:cubicBezTo>
                  <a:cubicBezTo>
                    <a:pt x="-11252" y="985906"/>
                    <a:pt x="61773" y="1273243"/>
                    <a:pt x="134798" y="1560581"/>
                  </a:cubicBezTo>
                </a:path>
              </a:pathLst>
            </a:cu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58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2"/>
                </a:solidFill>
              </a:rPr>
              <a:t>Moore’s Law</a:t>
            </a:r>
            <a:endParaRPr lang="en-US">
              <a:solidFill>
                <a:schemeClr val="tx2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/>
          <a:srcRect l="19218" t="28504" r="32813" b="15264"/>
          <a:stretch>
            <a:fillRect/>
          </a:stretch>
        </p:blipFill>
        <p:spPr bwMode="auto">
          <a:xfrm>
            <a:off x="76201" y="76199"/>
            <a:ext cx="8991600" cy="658790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</p:pic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4343400" y="28956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486</a:t>
            </a:r>
            <a:endParaRPr lang="en-US" sz="28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3429000" y="37338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286</a:t>
            </a:r>
            <a:endParaRPr lang="en-US" sz="28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3684234" y="4446234"/>
            <a:ext cx="609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8088</a:t>
            </a:r>
            <a:endParaRPr lang="en-US" sz="28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>
          <a:xfrm>
            <a:off x="3048000" y="5029200"/>
            <a:ext cx="609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8080</a:t>
            </a:r>
            <a:endParaRPr lang="en-US" sz="28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>
            <a:off x="2743200" y="5334000"/>
            <a:ext cx="645112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8008</a:t>
            </a:r>
            <a:endParaRPr lang="en-US" sz="28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2" name="Rectangle 11"/>
          <p:cNvSpPr/>
          <p:nvPr>
            <p:custDataLst>
              <p:tags r:id="rId8"/>
            </p:custDataLst>
          </p:nvPr>
        </p:nvSpPr>
        <p:spPr>
          <a:xfrm>
            <a:off x="1828800" y="5334000"/>
            <a:ext cx="609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4004</a:t>
            </a:r>
            <a:endParaRPr lang="en-US" sz="28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3810000" y="34290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386</a:t>
            </a:r>
            <a:endParaRPr lang="en-US" sz="28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4" name="Rectangle 13"/>
          <p:cNvSpPr/>
          <p:nvPr>
            <p:custDataLst>
              <p:tags r:id="rId10"/>
            </p:custDataLst>
          </p:nvPr>
        </p:nvSpPr>
        <p:spPr>
          <a:xfrm>
            <a:off x="5562600" y="2743200"/>
            <a:ext cx="1143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Pentium</a:t>
            </a:r>
            <a:endParaRPr lang="en-US" sz="28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5" name="Rectangle 14"/>
          <p:cNvSpPr/>
          <p:nvPr>
            <p:custDataLst>
              <p:tags r:id="rId11"/>
            </p:custDataLst>
          </p:nvPr>
        </p:nvSpPr>
        <p:spPr>
          <a:xfrm>
            <a:off x="7579312" y="1600200"/>
            <a:ext cx="914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Atom</a:t>
            </a:r>
            <a:endParaRPr lang="en-US" sz="28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6" name="Rectangle 15"/>
          <p:cNvSpPr/>
          <p:nvPr>
            <p:custDataLst>
              <p:tags r:id="rId12"/>
            </p:custDataLst>
          </p:nvPr>
        </p:nvSpPr>
        <p:spPr>
          <a:xfrm>
            <a:off x="5947302" y="1591322"/>
            <a:ext cx="407634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P4</a:t>
            </a:r>
            <a:endParaRPr lang="en-US" sz="28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7" name="Rectangle 16"/>
          <p:cNvSpPr/>
          <p:nvPr>
            <p:custDataLst>
              <p:tags r:id="rId13"/>
            </p:custDataLst>
          </p:nvPr>
        </p:nvSpPr>
        <p:spPr>
          <a:xfrm>
            <a:off x="5410200" y="1143000"/>
            <a:ext cx="1371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Itanium 2</a:t>
            </a:r>
            <a:endParaRPr lang="en-US" sz="28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8" name="Rectangle 17"/>
          <p:cNvSpPr/>
          <p:nvPr>
            <p:custDataLst>
              <p:tags r:id="rId14"/>
            </p:custDataLst>
          </p:nvPr>
        </p:nvSpPr>
        <p:spPr>
          <a:xfrm>
            <a:off x="6907566" y="1353844"/>
            <a:ext cx="4572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K8</a:t>
            </a:r>
            <a:endParaRPr lang="en-US" sz="28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9" name="Rectangle 18"/>
          <p:cNvSpPr/>
          <p:nvPr>
            <p:custDataLst>
              <p:tags r:id="rId15"/>
            </p:custDataLst>
          </p:nvPr>
        </p:nvSpPr>
        <p:spPr>
          <a:xfrm>
            <a:off x="7467600" y="7620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K10</a:t>
            </a:r>
            <a:endParaRPr lang="en-US" sz="28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0" name="Rectangle 19"/>
          <p:cNvSpPr/>
          <p:nvPr>
            <p:custDataLst>
              <p:tags r:id="rId16"/>
            </p:custDataLst>
          </p:nvPr>
        </p:nvSpPr>
        <p:spPr>
          <a:xfrm>
            <a:off x="4191000" y="228600"/>
            <a:ext cx="2971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Dual-core Itanium 2</a:t>
            </a:r>
            <a:endParaRPr lang="en-US" sz="2800" b="1" dirty="0">
              <a:solidFill>
                <a:schemeClr val="tx2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65131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Moore’s law</a:t>
            </a:r>
          </a:p>
          <a:p>
            <a:pPr lvl="1"/>
            <a:r>
              <a:rPr lang="en-US" dirty="0"/>
              <a:t>A law about transistors</a:t>
            </a:r>
          </a:p>
          <a:p>
            <a:pPr lvl="1"/>
            <a:r>
              <a:rPr lang="en-US" dirty="0"/>
              <a:t>Smaller means more transistors per die</a:t>
            </a:r>
          </a:p>
          <a:p>
            <a:pPr lvl="1"/>
            <a:r>
              <a:rPr lang="en-US" dirty="0"/>
              <a:t>And smaller means faster too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But: Power consumption growing too…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Multicore?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6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Limits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458200" cy="597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76400" y="4038600"/>
            <a:ext cx="1662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Hot Plate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676400" y="45720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76400" y="1524000"/>
            <a:ext cx="2502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Rocket Nozzle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676400" y="20574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76400" y="2438400"/>
            <a:ext cx="2784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Nuclear Reactor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676400" y="29718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89598" y="848380"/>
            <a:ext cx="2561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Surface of Sun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676400" y="9144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amond 13"/>
          <p:cNvSpPr/>
          <p:nvPr/>
        </p:nvSpPr>
        <p:spPr>
          <a:xfrm>
            <a:off x="8001000" y="3505200"/>
            <a:ext cx="152400" cy="152400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43005" y="3591580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Xeon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62600" y="5257800"/>
            <a:ext cx="1285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180nm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638800" y="3853190"/>
            <a:ext cx="0" cy="216661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924800" y="5290810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32nm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8001000" y="2209800"/>
            <a:ext cx="0" cy="3843010"/>
          </a:xfrm>
          <a:prstGeom prst="line">
            <a:avLst/>
          </a:prstGeom>
          <a:ln w="28575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1663292" y="3388914"/>
            <a:ext cx="7137808" cy="2432821"/>
          </a:xfrm>
          <a:custGeom>
            <a:avLst/>
            <a:gdLst>
              <a:gd name="connsiteX0" fmla="*/ 298858 w 7137808"/>
              <a:gd name="connsiteY0" fmla="*/ 2326086 h 2432821"/>
              <a:gd name="connsiteX1" fmla="*/ 317908 w 7137808"/>
              <a:gd name="connsiteY1" fmla="*/ 2249886 h 2432821"/>
              <a:gd name="connsiteX2" fmla="*/ 3556408 w 7137808"/>
              <a:gd name="connsiteY2" fmla="*/ 630636 h 2432821"/>
              <a:gd name="connsiteX3" fmla="*/ 5251858 w 7137808"/>
              <a:gd name="connsiteY3" fmla="*/ 97236 h 2432821"/>
              <a:gd name="connsiteX4" fmla="*/ 7137808 w 7137808"/>
              <a:gd name="connsiteY4" fmla="*/ 1986 h 243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7808" h="2432821">
                <a:moveTo>
                  <a:pt x="298858" y="2326086"/>
                </a:moveTo>
                <a:cubicBezTo>
                  <a:pt x="36920" y="2429273"/>
                  <a:pt x="-225017" y="2532461"/>
                  <a:pt x="317908" y="2249886"/>
                </a:cubicBezTo>
                <a:cubicBezTo>
                  <a:pt x="860833" y="1967311"/>
                  <a:pt x="2734083" y="989411"/>
                  <a:pt x="3556408" y="630636"/>
                </a:cubicBezTo>
                <a:cubicBezTo>
                  <a:pt x="4378733" y="271861"/>
                  <a:pt x="4654958" y="202011"/>
                  <a:pt x="5251858" y="97236"/>
                </a:cubicBezTo>
                <a:cubicBezTo>
                  <a:pt x="5848758" y="-7539"/>
                  <a:pt x="6493283" y="-2777"/>
                  <a:pt x="7137808" y="1986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60578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 animBg="1"/>
      <p:bldP spid="15" grpId="0"/>
      <p:bldP spid="16" grpId="0"/>
      <p:bldP spid="18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Big Picture: Multicore and Parallelism</a:t>
            </a:r>
            <a:endParaRPr lang="en-US" sz="4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066800"/>
            <a:ext cx="8845550" cy="595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54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Power = capacitance * voltage</a:t>
            </a:r>
            <a:r>
              <a:rPr lang="en-AU" baseline="30000" dirty="0"/>
              <a:t>2</a:t>
            </a:r>
            <a:r>
              <a:rPr lang="en-AU" dirty="0"/>
              <a:t> * frequency </a:t>
            </a:r>
          </a:p>
          <a:p>
            <a:pPr marL="0" indent="0">
              <a:buNone/>
            </a:pPr>
            <a:r>
              <a:rPr lang="en-AU" dirty="0"/>
              <a:t>In practice: Power ~ voltage</a:t>
            </a:r>
            <a:r>
              <a:rPr lang="en-AU" baseline="30000" dirty="0"/>
              <a:t>3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Reducing voltage helps (a lot)</a:t>
            </a:r>
          </a:p>
          <a:p>
            <a:pPr marL="0" indent="0">
              <a:buNone/>
            </a:pPr>
            <a:r>
              <a:rPr lang="en-AU" dirty="0"/>
              <a:t>... so does reducing clock speed</a:t>
            </a:r>
          </a:p>
          <a:p>
            <a:pPr marL="0" indent="0">
              <a:buNone/>
            </a:pPr>
            <a:r>
              <a:rPr lang="en-AU" dirty="0"/>
              <a:t>Better cooling helps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The </a:t>
            </a:r>
            <a:r>
              <a:rPr lang="en-AU" dirty="0">
                <a:solidFill>
                  <a:schemeClr val="accent1"/>
                </a:solidFill>
              </a:rPr>
              <a:t>power wall</a:t>
            </a:r>
          </a:p>
          <a:p>
            <a:pPr lvl="1"/>
            <a:r>
              <a:rPr lang="en-AU" dirty="0"/>
              <a:t>We can’t reduce voltage further</a:t>
            </a:r>
          </a:p>
          <a:p>
            <a:pPr lvl="1"/>
            <a:r>
              <a:rPr lang="en-AU" dirty="0"/>
              <a:t>We can’t remove more heat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Wall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 rot="5400000">
            <a:off x="6940123" y="811217"/>
            <a:ext cx="381000" cy="1752600"/>
          </a:xfrm>
          <a:prstGeom prst="rightBrac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9523" y="1878017"/>
            <a:ext cx="2965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Lower Frequency</a:t>
            </a:r>
          </a:p>
        </p:txBody>
      </p:sp>
    </p:spTree>
    <p:extLst>
      <p:ext uri="{BB962C8B-B14F-4D97-AF65-F5344CB8AC3E}">
        <p14:creationId xmlns:p14="http://schemas.microsoft.com/office/powerpoint/2010/main" val="196537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Multicore?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7" name="Rectangle 56"/>
          <p:cNvSpPr/>
          <p:nvPr>
            <p:custDataLst>
              <p:tags r:id="rId1"/>
            </p:custDataLst>
          </p:nvPr>
        </p:nvSpPr>
        <p:spPr>
          <a:xfrm>
            <a:off x="2209800" y="2667000"/>
            <a:ext cx="1828800" cy="533400"/>
          </a:xfrm>
          <a:prstGeom prst="rect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>
            <p:custDataLst>
              <p:tags r:id="rId2"/>
            </p:custDataLst>
          </p:nvPr>
        </p:nvSpPr>
        <p:spPr>
          <a:xfrm>
            <a:off x="2209800" y="3200400"/>
            <a:ext cx="1828800" cy="533400"/>
          </a:xfrm>
          <a:prstGeom prst="rect">
            <a:avLst/>
          </a:prstGeom>
          <a:solidFill>
            <a:srgbClr val="0070C0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>
            <p:custDataLst>
              <p:tags r:id="rId3"/>
            </p:custDataLst>
          </p:nvPr>
        </p:nvSpPr>
        <p:spPr>
          <a:xfrm>
            <a:off x="1185105" y="3160693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Power</a:t>
            </a:r>
          </a:p>
        </p:txBody>
      </p:sp>
      <p:sp>
        <p:nvSpPr>
          <p:cNvPr id="60" name="TextBox 59"/>
          <p:cNvSpPr txBox="1"/>
          <p:nvPr>
            <p:custDataLst>
              <p:tags r:id="rId4"/>
            </p:custDataLst>
          </p:nvPr>
        </p:nvSpPr>
        <p:spPr>
          <a:xfrm>
            <a:off x="4003587" y="2667000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1.0x</a:t>
            </a:r>
          </a:p>
        </p:txBody>
      </p:sp>
      <p:sp>
        <p:nvSpPr>
          <p:cNvPr id="61" name="TextBox 60"/>
          <p:cNvSpPr txBox="1"/>
          <p:nvPr>
            <p:custDataLst>
              <p:tags r:id="rId5"/>
            </p:custDataLst>
          </p:nvPr>
        </p:nvSpPr>
        <p:spPr>
          <a:xfrm>
            <a:off x="4003587" y="3200400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1.0x</a:t>
            </a:r>
          </a:p>
        </p:txBody>
      </p:sp>
      <p:sp>
        <p:nvSpPr>
          <p:cNvPr id="62" name="TextBox 61"/>
          <p:cNvSpPr txBox="1"/>
          <p:nvPr>
            <p:custDataLst>
              <p:tags r:id="rId6"/>
            </p:custDataLst>
          </p:nvPr>
        </p:nvSpPr>
        <p:spPr>
          <a:xfrm>
            <a:off x="346905" y="2703493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Performance</a:t>
            </a:r>
          </a:p>
        </p:txBody>
      </p:sp>
      <p:sp>
        <p:nvSpPr>
          <p:cNvPr id="63" name="TextBox 62"/>
          <p:cNvSpPr txBox="1"/>
          <p:nvPr>
            <p:custDataLst>
              <p:tags r:id="rId7"/>
            </p:custDataLst>
          </p:nvPr>
        </p:nvSpPr>
        <p:spPr>
          <a:xfrm>
            <a:off x="6248400" y="2971800"/>
            <a:ext cx="2085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Single-Core</a:t>
            </a:r>
          </a:p>
        </p:txBody>
      </p:sp>
      <p:sp>
        <p:nvSpPr>
          <p:cNvPr id="64" name="Rectangle 63"/>
          <p:cNvSpPr/>
          <p:nvPr>
            <p:custDataLst>
              <p:tags r:id="rId8"/>
            </p:custDataLst>
          </p:nvPr>
        </p:nvSpPr>
        <p:spPr>
          <a:xfrm>
            <a:off x="2209800" y="1371600"/>
            <a:ext cx="2194560" cy="533400"/>
          </a:xfrm>
          <a:prstGeom prst="rect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5" name="TextBox 64"/>
          <p:cNvSpPr txBox="1"/>
          <p:nvPr>
            <p:custDataLst>
              <p:tags r:id="rId9"/>
            </p:custDataLst>
          </p:nvPr>
        </p:nvSpPr>
        <p:spPr>
          <a:xfrm>
            <a:off x="1185105" y="1865293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Power</a:t>
            </a:r>
          </a:p>
        </p:txBody>
      </p:sp>
      <p:sp>
        <p:nvSpPr>
          <p:cNvPr id="66" name="TextBox 65"/>
          <p:cNvSpPr txBox="1"/>
          <p:nvPr>
            <p:custDataLst>
              <p:tags r:id="rId10"/>
            </p:custDataLst>
          </p:nvPr>
        </p:nvSpPr>
        <p:spPr>
          <a:xfrm>
            <a:off x="4384587" y="1371600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1.2x</a:t>
            </a:r>
          </a:p>
        </p:txBody>
      </p:sp>
      <p:sp>
        <p:nvSpPr>
          <p:cNvPr id="67" name="TextBox 66"/>
          <p:cNvSpPr txBox="1"/>
          <p:nvPr>
            <p:custDataLst>
              <p:tags r:id="rId11"/>
            </p:custDataLst>
          </p:nvPr>
        </p:nvSpPr>
        <p:spPr>
          <a:xfrm>
            <a:off x="5375187" y="1905000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1.7x</a:t>
            </a:r>
          </a:p>
        </p:txBody>
      </p:sp>
      <p:sp>
        <p:nvSpPr>
          <p:cNvPr id="68" name="TextBox 67"/>
          <p:cNvSpPr txBox="1"/>
          <p:nvPr>
            <p:custDataLst>
              <p:tags r:id="rId12"/>
            </p:custDataLst>
          </p:nvPr>
        </p:nvSpPr>
        <p:spPr>
          <a:xfrm>
            <a:off x="346905" y="1408093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Performance</a:t>
            </a:r>
          </a:p>
        </p:txBody>
      </p:sp>
      <p:sp>
        <p:nvSpPr>
          <p:cNvPr id="69" name="TextBox 68"/>
          <p:cNvSpPr txBox="1"/>
          <p:nvPr>
            <p:custDataLst>
              <p:tags r:id="rId13"/>
            </p:custDataLst>
          </p:nvPr>
        </p:nvSpPr>
        <p:spPr>
          <a:xfrm>
            <a:off x="6212018" y="1408093"/>
            <a:ext cx="32127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Single-Core</a:t>
            </a:r>
            <a:b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</a:br>
            <a:r>
              <a:rPr lang="en-US" sz="2800" dirty="0" err="1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Overclocked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 +20%</a:t>
            </a:r>
          </a:p>
        </p:txBody>
      </p:sp>
      <p:sp>
        <p:nvSpPr>
          <p:cNvPr id="70" name="Rectangle 69"/>
          <p:cNvSpPr/>
          <p:nvPr>
            <p:custDataLst>
              <p:tags r:id="rId14"/>
            </p:custDataLst>
          </p:nvPr>
        </p:nvSpPr>
        <p:spPr>
          <a:xfrm>
            <a:off x="2209800" y="1905000"/>
            <a:ext cx="3200400" cy="533400"/>
          </a:xfrm>
          <a:prstGeom prst="rect">
            <a:avLst/>
          </a:prstGeom>
          <a:solidFill>
            <a:srgbClr val="0070C0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>
            <p:custDataLst>
              <p:tags r:id="rId15"/>
            </p:custDataLst>
          </p:nvPr>
        </p:nvSpPr>
        <p:spPr>
          <a:xfrm>
            <a:off x="2209800" y="3962400"/>
            <a:ext cx="1463040" cy="533400"/>
          </a:xfrm>
          <a:prstGeom prst="rect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72" name="Rectangle 71"/>
          <p:cNvSpPr/>
          <p:nvPr>
            <p:custDataLst>
              <p:tags r:id="rId16"/>
            </p:custDataLst>
          </p:nvPr>
        </p:nvSpPr>
        <p:spPr>
          <a:xfrm>
            <a:off x="2209800" y="4495800"/>
            <a:ext cx="914400" cy="533400"/>
          </a:xfrm>
          <a:prstGeom prst="rect">
            <a:avLst/>
          </a:prstGeom>
          <a:solidFill>
            <a:srgbClr val="0070C0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>
            <p:custDataLst>
              <p:tags r:id="rId17"/>
            </p:custDataLst>
          </p:nvPr>
        </p:nvSpPr>
        <p:spPr>
          <a:xfrm>
            <a:off x="1185105" y="4456093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Power</a:t>
            </a:r>
          </a:p>
        </p:txBody>
      </p:sp>
      <p:sp>
        <p:nvSpPr>
          <p:cNvPr id="74" name="TextBox 73"/>
          <p:cNvSpPr txBox="1"/>
          <p:nvPr>
            <p:custDataLst>
              <p:tags r:id="rId18"/>
            </p:custDataLst>
          </p:nvPr>
        </p:nvSpPr>
        <p:spPr>
          <a:xfrm>
            <a:off x="3657600" y="3962400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0.8x</a:t>
            </a:r>
          </a:p>
        </p:txBody>
      </p:sp>
      <p:sp>
        <p:nvSpPr>
          <p:cNvPr id="75" name="TextBox 74"/>
          <p:cNvSpPr txBox="1"/>
          <p:nvPr>
            <p:custDataLst>
              <p:tags r:id="rId19"/>
            </p:custDataLst>
          </p:nvPr>
        </p:nvSpPr>
        <p:spPr>
          <a:xfrm>
            <a:off x="3089187" y="4495800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0.51x</a:t>
            </a:r>
          </a:p>
        </p:txBody>
      </p:sp>
      <p:sp>
        <p:nvSpPr>
          <p:cNvPr id="76" name="TextBox 75"/>
          <p:cNvSpPr txBox="1"/>
          <p:nvPr>
            <p:custDataLst>
              <p:tags r:id="rId20"/>
            </p:custDataLst>
          </p:nvPr>
        </p:nvSpPr>
        <p:spPr>
          <a:xfrm>
            <a:off x="346905" y="3998893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Performance</a:t>
            </a:r>
          </a:p>
        </p:txBody>
      </p:sp>
      <p:sp>
        <p:nvSpPr>
          <p:cNvPr id="77" name="TextBox 76"/>
          <p:cNvSpPr txBox="1"/>
          <p:nvPr>
            <p:custDataLst>
              <p:tags r:id="rId21"/>
            </p:custDataLst>
          </p:nvPr>
        </p:nvSpPr>
        <p:spPr>
          <a:xfrm>
            <a:off x="6096000" y="4038600"/>
            <a:ext cx="33249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Single-Core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Underclocked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-20%</a:t>
            </a:r>
          </a:p>
        </p:txBody>
      </p:sp>
      <p:sp>
        <p:nvSpPr>
          <p:cNvPr id="78" name="Rectangle 77"/>
          <p:cNvSpPr/>
          <p:nvPr>
            <p:custDataLst>
              <p:tags r:id="rId22"/>
            </p:custDataLst>
          </p:nvPr>
        </p:nvSpPr>
        <p:spPr>
          <a:xfrm>
            <a:off x="3657600" y="3962400"/>
            <a:ext cx="1463040" cy="5334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79" name="Rectangle 78"/>
          <p:cNvSpPr/>
          <p:nvPr>
            <p:custDataLst>
              <p:tags r:id="rId23"/>
            </p:custDataLst>
          </p:nvPr>
        </p:nvSpPr>
        <p:spPr>
          <a:xfrm>
            <a:off x="3124200" y="4495800"/>
            <a:ext cx="914400" cy="5334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80" name="TextBox 79"/>
          <p:cNvSpPr txBox="1"/>
          <p:nvPr>
            <p:custDataLst>
              <p:tags r:id="rId24"/>
            </p:custDataLst>
          </p:nvPr>
        </p:nvSpPr>
        <p:spPr>
          <a:xfrm>
            <a:off x="5105400" y="3962400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1.6x</a:t>
            </a:r>
          </a:p>
        </p:txBody>
      </p:sp>
      <p:sp>
        <p:nvSpPr>
          <p:cNvPr id="81" name="TextBox 80"/>
          <p:cNvSpPr txBox="1"/>
          <p:nvPr>
            <p:custDataLst>
              <p:tags r:id="rId25"/>
            </p:custDataLst>
          </p:nvPr>
        </p:nvSpPr>
        <p:spPr>
          <a:xfrm>
            <a:off x="4038600" y="4495800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1.02x</a:t>
            </a:r>
          </a:p>
        </p:txBody>
      </p:sp>
      <p:sp>
        <p:nvSpPr>
          <p:cNvPr id="82" name="TextBox 81"/>
          <p:cNvSpPr txBox="1"/>
          <p:nvPr>
            <p:custDataLst>
              <p:tags r:id="rId26"/>
            </p:custDataLst>
          </p:nvPr>
        </p:nvSpPr>
        <p:spPr>
          <a:xfrm>
            <a:off x="6113325" y="4031225"/>
            <a:ext cx="3324949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Dual-Core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Underclocked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-20%</a:t>
            </a:r>
          </a:p>
        </p:txBody>
      </p:sp>
    </p:spTree>
    <p:extLst>
      <p:ext uri="{BB962C8B-B14F-4D97-AF65-F5344CB8AC3E}">
        <p14:creationId xmlns:p14="http://schemas.microsoft.com/office/powerpoint/2010/main" val="394121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  <p:bldP spid="66" grpId="0"/>
      <p:bldP spid="67" grpId="0"/>
      <p:bldP spid="68" grpId="0"/>
      <p:bldP spid="69" grpId="0"/>
      <p:bldP spid="70" grpId="0" animBg="1"/>
      <p:bldP spid="71" grpId="0" animBg="1"/>
      <p:bldP spid="72" grpId="0" animBg="1"/>
      <p:bldP spid="73" grpId="0"/>
      <p:bldP spid="74" grpId="0"/>
      <p:bldP spid="75" grpId="0"/>
      <p:bldP spid="76" grpId="0"/>
      <p:bldP spid="77" grpId="0"/>
      <p:bldP spid="78" grpId="0" animBg="1"/>
      <p:bldP spid="79" grpId="0" animBg="1"/>
      <p:bldP spid="80" grpId="0"/>
      <p:bldP spid="81" grpId="0"/>
      <p:bldP spid="8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Power Efficiency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60019" y="730704"/>
            <a:ext cx="8823960" cy="13525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Q: Does multiple issue / ILP cost much?</a:t>
            </a:r>
          </a:p>
          <a:p>
            <a:pPr marL="0" indent="0" fontAlgn="auto">
              <a:buNone/>
            </a:pPr>
            <a:r>
              <a:rPr lang="en-AU" sz="2800" dirty="0" smtClean="0">
                <a:solidFill>
                  <a:schemeClr val="tx2"/>
                </a:solidFill>
              </a:rPr>
              <a:t>A: Yes.</a:t>
            </a:r>
          </a:p>
          <a:p>
            <a:pPr marL="0" indent="0" fontAlgn="auto">
              <a:buNone/>
            </a:pPr>
            <a:r>
              <a:rPr lang="en-AU" sz="2800" dirty="0" smtClean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en-AU" sz="2800" dirty="0" smtClean="0">
                <a:solidFill>
                  <a:schemeClr val="tx2"/>
                </a:solidFill>
              </a:rPr>
              <a:t>Dynamic issue and speculation requires power</a:t>
            </a:r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1402357"/>
              </p:ext>
            </p:extLst>
          </p:nvPr>
        </p:nvGraphicFramePr>
        <p:xfrm>
          <a:off x="152401" y="1981200"/>
          <a:ext cx="8839199" cy="2834640"/>
        </p:xfrm>
        <a:graphic>
          <a:graphicData uri="http://schemas.openxmlformats.org/drawingml/2006/table">
            <a:tbl>
              <a:tblPr/>
              <a:tblGrid>
                <a:gridCol w="16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9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35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CPU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Clock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Pipeline Stages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Issue 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Out-of-order/ Speculation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Cores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Power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i486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1989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25MHz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Pentium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66MHz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Pentium Pro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29W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P4 Willamette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2000MHz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75W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UltraSparc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 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1950MHz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90W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P4 Prescott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3600MHz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103W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685800" y="6273225"/>
            <a:ext cx="8073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i="1" dirty="0" smtClean="0">
                <a:solidFill>
                  <a:schemeClr val="tx2"/>
                </a:solidFill>
                <a:latin typeface="Source Sans Pro"/>
                <a:sym typeface="Wingdings" pitchFamily="2" charset="2"/>
              </a:rPr>
              <a:t>Those simpler cores did something very right.</a:t>
            </a:r>
            <a:endParaRPr lang="en-AU" sz="2800" b="1" i="1" dirty="0">
              <a:solidFill>
                <a:schemeClr val="tx2"/>
              </a:solidFill>
              <a:latin typeface="Source Sans Pro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090989514"/>
              </p:ext>
            </p:extLst>
          </p:nvPr>
        </p:nvGraphicFramePr>
        <p:xfrm>
          <a:off x="152400" y="4800600"/>
          <a:ext cx="8839199" cy="1463040"/>
        </p:xfrm>
        <a:graphic>
          <a:graphicData uri="http://schemas.openxmlformats.org/drawingml/2006/table">
            <a:tbl>
              <a:tblPr/>
              <a:tblGrid>
                <a:gridCol w="16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9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35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Core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2930MHz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75W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Core i5 </a:t>
                      </a: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Nehal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3300MHz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87W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Core i5 Ivy Br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3400MHz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77W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UltraSparc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 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1200MHz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70W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7391400" y="5511224"/>
            <a:ext cx="533400" cy="81337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81400" y="2781300"/>
            <a:ext cx="228600" cy="1828800"/>
          </a:xfrm>
          <a:prstGeom prst="straightConnector1">
            <a:avLst/>
          </a:prstGeom>
          <a:ln w="28575"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981327" y="2590800"/>
            <a:ext cx="590673" cy="2209800"/>
            <a:chOff x="3981327" y="2590800"/>
            <a:chExt cx="590673" cy="2209800"/>
          </a:xfrm>
        </p:grpSpPr>
        <p:sp>
          <p:nvSpPr>
            <p:cNvPr id="12" name="Oval 11"/>
            <p:cNvSpPr/>
            <p:nvPr/>
          </p:nvSpPr>
          <p:spPr>
            <a:xfrm>
              <a:off x="4038600" y="2590800"/>
              <a:ext cx="533400" cy="381000"/>
            </a:xfrm>
            <a:prstGeom prst="ellipse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038600" y="4419600"/>
              <a:ext cx="533400" cy="381000"/>
            </a:xfrm>
            <a:prstGeom prst="ellipse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981327" y="2933700"/>
              <a:ext cx="133473" cy="1562100"/>
            </a:xfrm>
            <a:custGeom>
              <a:avLst/>
              <a:gdLst>
                <a:gd name="connsiteX0" fmla="*/ 133473 w 133473"/>
                <a:gd name="connsiteY0" fmla="*/ 0 h 1562100"/>
                <a:gd name="connsiteX1" fmla="*/ 123 w 133473"/>
                <a:gd name="connsiteY1" fmla="*/ 838200 h 1562100"/>
                <a:gd name="connsiteX2" fmla="*/ 114423 w 133473"/>
                <a:gd name="connsiteY2" fmla="*/ 1562100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473" h="1562100">
                  <a:moveTo>
                    <a:pt x="133473" y="0"/>
                  </a:moveTo>
                  <a:cubicBezTo>
                    <a:pt x="68385" y="288925"/>
                    <a:pt x="3298" y="577850"/>
                    <a:pt x="123" y="838200"/>
                  </a:cubicBezTo>
                  <a:cubicBezTo>
                    <a:pt x="-3052" y="1098550"/>
                    <a:pt x="55685" y="1330325"/>
                    <a:pt x="114423" y="1562100"/>
                  </a:cubicBezTo>
                </a:path>
              </a:pathLst>
            </a:cu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94802" y="2590800"/>
            <a:ext cx="820598" cy="2209800"/>
            <a:chOff x="8094802" y="2590800"/>
            <a:chExt cx="820598" cy="2209800"/>
          </a:xfrm>
        </p:grpSpPr>
        <p:sp>
          <p:nvSpPr>
            <p:cNvPr id="16" name="Oval 15"/>
            <p:cNvSpPr/>
            <p:nvPr/>
          </p:nvSpPr>
          <p:spPr>
            <a:xfrm>
              <a:off x="8229600" y="2590800"/>
              <a:ext cx="533400" cy="381000"/>
            </a:xfrm>
            <a:prstGeom prst="ellipse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153400" y="4419600"/>
              <a:ext cx="762000" cy="381000"/>
            </a:xfrm>
            <a:prstGeom prst="ellipse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8094802" y="2916169"/>
              <a:ext cx="225814" cy="1560581"/>
            </a:xfrm>
            <a:custGeom>
              <a:avLst/>
              <a:gdLst>
                <a:gd name="connsiteX0" fmla="*/ 191948 w 225814"/>
                <a:gd name="connsiteY0" fmla="*/ 17531 h 1560581"/>
                <a:gd name="connsiteX1" fmla="*/ 210998 w 225814"/>
                <a:gd name="connsiteY1" fmla="*/ 93731 h 1560581"/>
                <a:gd name="connsiteX2" fmla="*/ 1448 w 225814"/>
                <a:gd name="connsiteY2" fmla="*/ 741431 h 1560581"/>
                <a:gd name="connsiteX3" fmla="*/ 134798 w 225814"/>
                <a:gd name="connsiteY3" fmla="*/ 1560581 h 156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814" h="1560581">
                  <a:moveTo>
                    <a:pt x="191948" y="17531"/>
                  </a:moveTo>
                  <a:cubicBezTo>
                    <a:pt x="217348" y="-4694"/>
                    <a:pt x="242748" y="-26919"/>
                    <a:pt x="210998" y="93731"/>
                  </a:cubicBezTo>
                  <a:cubicBezTo>
                    <a:pt x="179248" y="214381"/>
                    <a:pt x="14148" y="496956"/>
                    <a:pt x="1448" y="741431"/>
                  </a:cubicBezTo>
                  <a:cubicBezTo>
                    <a:pt x="-11252" y="985906"/>
                    <a:pt x="61773" y="1273243"/>
                    <a:pt x="134798" y="1560581"/>
                  </a:cubicBezTo>
                </a:path>
              </a:pathLst>
            </a:cu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8153400" y="5511225"/>
            <a:ext cx="762000" cy="813375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60649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AMD Barcelona Quad-Core: 4 processor cores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the Processor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5" name="Picture 4" descr="f01-09-P37449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45" y="1775207"/>
            <a:ext cx="8907709" cy="40344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Rounded Rectangle 11"/>
          <p:cNvSpPr/>
          <p:nvPr/>
        </p:nvSpPr>
        <p:spPr>
          <a:xfrm>
            <a:off x="2726871" y="2231572"/>
            <a:ext cx="1295400" cy="1295400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21871" y="2231572"/>
            <a:ext cx="1295400" cy="1295400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726871" y="4212772"/>
            <a:ext cx="1295400" cy="1295400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21871" y="4212772"/>
            <a:ext cx="1295400" cy="1295400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the Processor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990600"/>
            <a:ext cx="801716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Intel Nehalem Hex-Core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2632" y="3276600"/>
            <a:ext cx="6079108" cy="307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609600" y="3581400"/>
            <a:ext cx="1371600" cy="3810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902" y="5981700"/>
            <a:ext cx="2587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4-wide pipeline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914400" y="3962400"/>
            <a:ext cx="381000" cy="20193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03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Exploiting Thread-Level parallelism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Hardware multithreading to </a:t>
            </a:r>
            <a:r>
              <a:rPr lang="en-US" dirty="0">
                <a:solidFill>
                  <a:schemeClr val="accent6"/>
                </a:solidFill>
              </a:rPr>
              <a:t>improve utilization</a:t>
            </a:r>
            <a:r>
              <a:rPr lang="en-US" dirty="0">
                <a:solidFill>
                  <a:schemeClr val="tx2"/>
                </a:solidFill>
              </a:rPr>
              <a:t>:</a:t>
            </a:r>
          </a:p>
          <a:p>
            <a:pPr marL="747713" lvl="1" indent="-254000"/>
            <a:r>
              <a:rPr lang="en-US" dirty="0">
                <a:solidFill>
                  <a:schemeClr val="tx2"/>
                </a:solidFill>
                <a:sym typeface="Symbol" charset="2"/>
              </a:rPr>
              <a:t>Multiplexing multiple threads on single CPU</a:t>
            </a:r>
          </a:p>
          <a:p>
            <a:pPr marL="747713" lvl="1" indent="-254000"/>
            <a:r>
              <a:rPr lang="en-US" dirty="0">
                <a:solidFill>
                  <a:schemeClr val="tx2"/>
                </a:solidFill>
                <a:sym typeface="Symbol" charset="2"/>
              </a:rPr>
              <a:t>Sacrifices latency for throughput</a:t>
            </a:r>
          </a:p>
          <a:p>
            <a:pPr marL="747713" lvl="1" indent="-254000"/>
            <a:r>
              <a:rPr lang="en-US" dirty="0">
                <a:solidFill>
                  <a:schemeClr val="tx2"/>
                </a:solidFill>
                <a:sym typeface="Symbol" charset="2"/>
              </a:rPr>
              <a:t>Single thread cannot fully utilize CPU?  </a:t>
            </a:r>
            <a:r>
              <a:rPr lang="en-US" i="1" dirty="0">
                <a:solidFill>
                  <a:schemeClr val="tx2"/>
                </a:solidFill>
                <a:sym typeface="Symbol" charset="2"/>
              </a:rPr>
              <a:t>Try more!</a:t>
            </a:r>
          </a:p>
          <a:p>
            <a:pPr marL="747713" lvl="1" indent="-268288">
              <a:buFont typeface="Arial" charset="0"/>
              <a:buChar char="•"/>
            </a:pPr>
            <a:r>
              <a:rPr lang="en-US" dirty="0">
                <a:solidFill>
                  <a:schemeClr val="tx2"/>
                </a:solidFill>
                <a:sym typeface="Symbol" charset="2"/>
              </a:rPr>
              <a:t>Three types: </a:t>
            </a:r>
          </a:p>
          <a:p>
            <a:pPr marL="1147763" lvl="2" indent="-268288">
              <a:buFont typeface="Arial" charset="0"/>
              <a:buChar char="•"/>
            </a:pPr>
            <a:r>
              <a:rPr lang="en-US" sz="2800" dirty="0">
                <a:solidFill>
                  <a:schemeClr val="tx2"/>
                </a:solidFill>
                <a:sym typeface="Symbol" charset="2"/>
              </a:rPr>
              <a:t>Course-grain (has preferred thread)</a:t>
            </a:r>
          </a:p>
          <a:p>
            <a:pPr marL="1147763" lvl="2" indent="-268288">
              <a:buFont typeface="Arial" charset="0"/>
              <a:buChar char="•"/>
            </a:pPr>
            <a:r>
              <a:rPr lang="en-US" sz="2800" dirty="0">
                <a:solidFill>
                  <a:schemeClr val="tx2"/>
                </a:solidFill>
                <a:sym typeface="Symbol" charset="2"/>
              </a:rPr>
              <a:t>Fine-grain (round robin between threads)</a:t>
            </a:r>
          </a:p>
          <a:p>
            <a:pPr marL="1147763" lvl="2" indent="-268288">
              <a:buFont typeface="Arial" charset="0"/>
              <a:buChar char="•"/>
            </a:pPr>
            <a:r>
              <a:rPr lang="en-US" sz="2800" dirty="0">
                <a:solidFill>
                  <a:schemeClr val="tx2"/>
                </a:solidFill>
                <a:sym typeface="Symbol" charset="2"/>
              </a:rPr>
              <a:t>Simultaneous (</a:t>
            </a:r>
            <a:r>
              <a:rPr lang="en-US" sz="2800" dirty="0" err="1">
                <a:solidFill>
                  <a:schemeClr val="tx2"/>
                </a:solidFill>
                <a:sym typeface="Symbol" charset="2"/>
              </a:rPr>
              <a:t>hyperthreading</a:t>
            </a:r>
            <a:r>
              <a:rPr lang="en-US" sz="2800" dirty="0">
                <a:solidFill>
                  <a:schemeClr val="tx2"/>
                </a:solidFill>
                <a:sym typeface="Symbol" charset="2"/>
              </a:rPr>
              <a:t>)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IPC via ILP  TLP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778828" y="280192"/>
            <a:ext cx="609600" cy="533400"/>
          </a:xfrm>
          <a:prstGeom prst="straightConnector1">
            <a:avLst/>
          </a:prstGeom>
          <a:ln w="381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778828" y="280192"/>
            <a:ext cx="609600" cy="533400"/>
          </a:xfrm>
          <a:prstGeom prst="straightConnector1">
            <a:avLst/>
          </a:prstGeom>
          <a:ln w="381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4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Process: multiple threads, code, data and OS state</a:t>
            </a:r>
          </a:p>
          <a:p>
            <a:pPr marL="0" indent="0">
              <a:buNone/>
            </a:pPr>
            <a:r>
              <a:rPr lang="en-US" sz="2800" dirty="0"/>
              <a:t>Threads: share code, data, files, </a:t>
            </a:r>
            <a:r>
              <a:rPr lang="en-US" sz="2800" b="1" dirty="0">
                <a:solidFill>
                  <a:schemeClr val="accent6"/>
                </a:solidFill>
              </a:rPr>
              <a:t>not</a:t>
            </a:r>
            <a:r>
              <a:rPr lang="en-US" sz="2800" dirty="0"/>
              <a:t> </a:t>
            </a:r>
            <a:r>
              <a:rPr lang="en-US" sz="2800" dirty="0" err="1"/>
              <a:t>regs</a:t>
            </a:r>
            <a:r>
              <a:rPr lang="en-US" sz="2800" dirty="0"/>
              <a:t> or </a:t>
            </a:r>
            <a:r>
              <a:rPr lang="en-US" sz="2800" dirty="0" smtClean="0"/>
              <a:t>stack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thread?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 l="375" t="11751" r="375" b="11751"/>
          <a:stretch>
            <a:fillRect/>
          </a:stretch>
        </p:blipFill>
        <p:spPr bwMode="auto">
          <a:xfrm>
            <a:off x="606461" y="2057400"/>
            <a:ext cx="7775539" cy="44958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88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Multithreading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5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304800" y="762000"/>
            <a:ext cx="85344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  <a:latin typeface="Source Sans Pro"/>
              </a:rPr>
              <a:t>Time evolution of issue slots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Color = thread, white = no instruction</a:t>
            </a:r>
            <a:endParaRPr lang="en-US" dirty="0">
              <a:solidFill>
                <a:schemeClr val="tx2"/>
              </a:solidFill>
              <a:latin typeface="Source Sans Pro"/>
            </a:endParaRPr>
          </a:p>
        </p:txBody>
      </p:sp>
      <p:grpSp>
        <p:nvGrpSpPr>
          <p:cNvPr id="6" name="Group 170"/>
          <p:cNvGrpSpPr>
            <a:grpSpLocks/>
          </p:cNvGrpSpPr>
          <p:nvPr/>
        </p:nvGrpSpPr>
        <p:grpSpPr bwMode="auto">
          <a:xfrm>
            <a:off x="2667000" y="1752600"/>
            <a:ext cx="1219200" cy="3433465"/>
            <a:chOff x="2667000" y="2133600"/>
            <a:chExt cx="1219200" cy="3433465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26670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9718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2766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5814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667000" y="24384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971800" y="24384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276600" y="24384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581400" y="2438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667000" y="27432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971800" y="2743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276600" y="2743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581400" y="2743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667000" y="3048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971800" y="3048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276600" y="3048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581400" y="3048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6670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9718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32766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5814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667000" y="36576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971800" y="36576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276600" y="36576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3581400" y="36576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667000" y="39624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971800" y="39624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3276600" y="3962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3581400" y="3962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2667000" y="42672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971800" y="42672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3276600" y="4267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3581400" y="4267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2667000" y="4572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2971800" y="4572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3276600" y="4572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3581400" y="4572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667000" y="4876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2971800" y="4876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3276600" y="4876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3581400" y="4876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47" name="Text Box 126"/>
            <p:cNvSpPr txBox="1">
              <a:spLocks noChangeArrowheads="1"/>
            </p:cNvSpPr>
            <p:nvPr/>
          </p:nvSpPr>
          <p:spPr bwMode="auto">
            <a:xfrm>
              <a:off x="2780526" y="5105400"/>
              <a:ext cx="1090363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2"/>
                  </a:solidFill>
                  <a:latin typeface="Source Sans Pro"/>
                </a:rPr>
                <a:t>CGMT</a:t>
              </a:r>
            </a:p>
          </p:txBody>
        </p:sp>
      </p:grpSp>
      <p:grpSp>
        <p:nvGrpSpPr>
          <p:cNvPr id="48" name="Group 171"/>
          <p:cNvGrpSpPr>
            <a:grpSpLocks/>
          </p:cNvGrpSpPr>
          <p:nvPr/>
        </p:nvGrpSpPr>
        <p:grpSpPr bwMode="auto">
          <a:xfrm>
            <a:off x="5003824" y="1752600"/>
            <a:ext cx="1219200" cy="3433465"/>
            <a:chOff x="4800600" y="2133600"/>
            <a:chExt cx="1219200" cy="3433465"/>
          </a:xfrm>
        </p:grpSpPr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48006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50" name="Rectangle 47"/>
            <p:cNvSpPr>
              <a:spLocks noChangeArrowheads="1"/>
            </p:cNvSpPr>
            <p:nvPr/>
          </p:nvSpPr>
          <p:spPr bwMode="auto">
            <a:xfrm>
              <a:off x="51054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51" name="Rectangle 48"/>
            <p:cNvSpPr>
              <a:spLocks noChangeArrowheads="1"/>
            </p:cNvSpPr>
            <p:nvPr/>
          </p:nvSpPr>
          <p:spPr bwMode="auto">
            <a:xfrm>
              <a:off x="54102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52" name="Rectangle 49"/>
            <p:cNvSpPr>
              <a:spLocks noChangeArrowheads="1"/>
            </p:cNvSpPr>
            <p:nvPr/>
          </p:nvSpPr>
          <p:spPr bwMode="auto">
            <a:xfrm>
              <a:off x="57150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53" name="Rectangle 50"/>
            <p:cNvSpPr>
              <a:spLocks noChangeArrowheads="1"/>
            </p:cNvSpPr>
            <p:nvPr/>
          </p:nvSpPr>
          <p:spPr bwMode="auto">
            <a:xfrm>
              <a:off x="4800600" y="24384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54" name="Rectangle 51"/>
            <p:cNvSpPr>
              <a:spLocks noChangeArrowheads="1"/>
            </p:cNvSpPr>
            <p:nvPr/>
          </p:nvSpPr>
          <p:spPr bwMode="auto">
            <a:xfrm>
              <a:off x="5105400" y="24384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55" name="Rectangle 52"/>
            <p:cNvSpPr>
              <a:spLocks noChangeArrowheads="1"/>
            </p:cNvSpPr>
            <p:nvPr/>
          </p:nvSpPr>
          <p:spPr bwMode="auto">
            <a:xfrm>
              <a:off x="5410200" y="24384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56" name="Rectangle 53"/>
            <p:cNvSpPr>
              <a:spLocks noChangeArrowheads="1"/>
            </p:cNvSpPr>
            <p:nvPr/>
          </p:nvSpPr>
          <p:spPr bwMode="auto">
            <a:xfrm>
              <a:off x="5715000" y="2438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57" name="Rectangle 54"/>
            <p:cNvSpPr>
              <a:spLocks noChangeArrowheads="1"/>
            </p:cNvSpPr>
            <p:nvPr/>
          </p:nvSpPr>
          <p:spPr bwMode="auto">
            <a:xfrm>
              <a:off x="4800600" y="27432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58" name="Rectangle 55"/>
            <p:cNvSpPr>
              <a:spLocks noChangeArrowheads="1"/>
            </p:cNvSpPr>
            <p:nvPr/>
          </p:nvSpPr>
          <p:spPr bwMode="auto">
            <a:xfrm>
              <a:off x="5105400" y="27432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59" name="Rectangle 56"/>
            <p:cNvSpPr>
              <a:spLocks noChangeArrowheads="1"/>
            </p:cNvSpPr>
            <p:nvPr/>
          </p:nvSpPr>
          <p:spPr bwMode="auto">
            <a:xfrm>
              <a:off x="5410200" y="27432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60" name="Rectangle 57"/>
            <p:cNvSpPr>
              <a:spLocks noChangeArrowheads="1"/>
            </p:cNvSpPr>
            <p:nvPr/>
          </p:nvSpPr>
          <p:spPr bwMode="auto">
            <a:xfrm>
              <a:off x="5715000" y="27432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61" name="Rectangle 58"/>
            <p:cNvSpPr>
              <a:spLocks noChangeArrowheads="1"/>
            </p:cNvSpPr>
            <p:nvPr/>
          </p:nvSpPr>
          <p:spPr bwMode="auto">
            <a:xfrm>
              <a:off x="4800600" y="3048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62" name="Rectangle 59"/>
            <p:cNvSpPr>
              <a:spLocks noChangeArrowheads="1"/>
            </p:cNvSpPr>
            <p:nvPr/>
          </p:nvSpPr>
          <p:spPr bwMode="auto">
            <a:xfrm>
              <a:off x="5105400" y="3048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63" name="Rectangle 60"/>
            <p:cNvSpPr>
              <a:spLocks noChangeArrowheads="1"/>
            </p:cNvSpPr>
            <p:nvPr/>
          </p:nvSpPr>
          <p:spPr bwMode="auto">
            <a:xfrm>
              <a:off x="5410200" y="3048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64" name="Rectangle 61"/>
            <p:cNvSpPr>
              <a:spLocks noChangeArrowheads="1"/>
            </p:cNvSpPr>
            <p:nvPr/>
          </p:nvSpPr>
          <p:spPr bwMode="auto">
            <a:xfrm>
              <a:off x="5715000" y="3048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65" name="Rectangle 62"/>
            <p:cNvSpPr>
              <a:spLocks noChangeArrowheads="1"/>
            </p:cNvSpPr>
            <p:nvPr/>
          </p:nvSpPr>
          <p:spPr bwMode="auto">
            <a:xfrm>
              <a:off x="4800600" y="3352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66" name="Rectangle 63"/>
            <p:cNvSpPr>
              <a:spLocks noChangeArrowheads="1"/>
            </p:cNvSpPr>
            <p:nvPr/>
          </p:nvSpPr>
          <p:spPr bwMode="auto">
            <a:xfrm>
              <a:off x="5105400" y="3352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67" name="Rectangle 64"/>
            <p:cNvSpPr>
              <a:spLocks noChangeArrowheads="1"/>
            </p:cNvSpPr>
            <p:nvPr/>
          </p:nvSpPr>
          <p:spPr bwMode="auto">
            <a:xfrm>
              <a:off x="5410200" y="3352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68" name="Rectangle 65"/>
            <p:cNvSpPr>
              <a:spLocks noChangeArrowheads="1"/>
            </p:cNvSpPr>
            <p:nvPr/>
          </p:nvSpPr>
          <p:spPr bwMode="auto">
            <a:xfrm>
              <a:off x="57150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69" name="Rectangle 66"/>
            <p:cNvSpPr>
              <a:spLocks noChangeArrowheads="1"/>
            </p:cNvSpPr>
            <p:nvPr/>
          </p:nvSpPr>
          <p:spPr bwMode="auto">
            <a:xfrm>
              <a:off x="4800600" y="36576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70" name="Rectangle 67"/>
            <p:cNvSpPr>
              <a:spLocks noChangeArrowheads="1"/>
            </p:cNvSpPr>
            <p:nvPr/>
          </p:nvSpPr>
          <p:spPr bwMode="auto">
            <a:xfrm>
              <a:off x="5105400" y="36576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71" name="Rectangle 68"/>
            <p:cNvSpPr>
              <a:spLocks noChangeArrowheads="1"/>
            </p:cNvSpPr>
            <p:nvPr/>
          </p:nvSpPr>
          <p:spPr bwMode="auto">
            <a:xfrm>
              <a:off x="5410200" y="36576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72" name="Rectangle 69"/>
            <p:cNvSpPr>
              <a:spLocks noChangeArrowheads="1"/>
            </p:cNvSpPr>
            <p:nvPr/>
          </p:nvSpPr>
          <p:spPr bwMode="auto">
            <a:xfrm>
              <a:off x="5715000" y="36576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73" name="Rectangle 70"/>
            <p:cNvSpPr>
              <a:spLocks noChangeArrowheads="1"/>
            </p:cNvSpPr>
            <p:nvPr/>
          </p:nvSpPr>
          <p:spPr bwMode="auto">
            <a:xfrm>
              <a:off x="4800600" y="39624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74" name="Rectangle 71"/>
            <p:cNvSpPr>
              <a:spLocks noChangeArrowheads="1"/>
            </p:cNvSpPr>
            <p:nvPr/>
          </p:nvSpPr>
          <p:spPr bwMode="auto">
            <a:xfrm>
              <a:off x="5105400" y="39624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75" name="Rectangle 72"/>
            <p:cNvSpPr>
              <a:spLocks noChangeArrowheads="1"/>
            </p:cNvSpPr>
            <p:nvPr/>
          </p:nvSpPr>
          <p:spPr bwMode="auto">
            <a:xfrm>
              <a:off x="5410200" y="39624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76" name="Rectangle 73"/>
            <p:cNvSpPr>
              <a:spLocks noChangeArrowheads="1"/>
            </p:cNvSpPr>
            <p:nvPr/>
          </p:nvSpPr>
          <p:spPr bwMode="auto">
            <a:xfrm>
              <a:off x="5715000" y="3962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77" name="Rectangle 74"/>
            <p:cNvSpPr>
              <a:spLocks noChangeArrowheads="1"/>
            </p:cNvSpPr>
            <p:nvPr/>
          </p:nvSpPr>
          <p:spPr bwMode="auto">
            <a:xfrm>
              <a:off x="4800600" y="4267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78" name="Rectangle 75"/>
            <p:cNvSpPr>
              <a:spLocks noChangeArrowheads="1"/>
            </p:cNvSpPr>
            <p:nvPr/>
          </p:nvSpPr>
          <p:spPr bwMode="auto">
            <a:xfrm>
              <a:off x="5105400" y="4267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79" name="Rectangle 76"/>
            <p:cNvSpPr>
              <a:spLocks noChangeArrowheads="1"/>
            </p:cNvSpPr>
            <p:nvPr/>
          </p:nvSpPr>
          <p:spPr bwMode="auto">
            <a:xfrm>
              <a:off x="5410200" y="4267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80" name="Rectangle 77"/>
            <p:cNvSpPr>
              <a:spLocks noChangeArrowheads="1"/>
            </p:cNvSpPr>
            <p:nvPr/>
          </p:nvSpPr>
          <p:spPr bwMode="auto">
            <a:xfrm>
              <a:off x="5715000" y="4267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81" name="Rectangle 78"/>
            <p:cNvSpPr>
              <a:spLocks noChangeArrowheads="1"/>
            </p:cNvSpPr>
            <p:nvPr/>
          </p:nvSpPr>
          <p:spPr bwMode="auto">
            <a:xfrm>
              <a:off x="4800600" y="4572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82" name="Rectangle 79"/>
            <p:cNvSpPr>
              <a:spLocks noChangeArrowheads="1"/>
            </p:cNvSpPr>
            <p:nvPr/>
          </p:nvSpPr>
          <p:spPr bwMode="auto">
            <a:xfrm>
              <a:off x="5105400" y="4572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83" name="Rectangle 80"/>
            <p:cNvSpPr>
              <a:spLocks noChangeArrowheads="1"/>
            </p:cNvSpPr>
            <p:nvPr/>
          </p:nvSpPr>
          <p:spPr bwMode="auto">
            <a:xfrm>
              <a:off x="5410200" y="4572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84" name="Rectangle 81"/>
            <p:cNvSpPr>
              <a:spLocks noChangeArrowheads="1"/>
            </p:cNvSpPr>
            <p:nvPr/>
          </p:nvSpPr>
          <p:spPr bwMode="auto">
            <a:xfrm>
              <a:off x="5715000" y="4572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85" name="Rectangle 82"/>
            <p:cNvSpPr>
              <a:spLocks noChangeArrowheads="1"/>
            </p:cNvSpPr>
            <p:nvPr/>
          </p:nvSpPr>
          <p:spPr bwMode="auto">
            <a:xfrm>
              <a:off x="4800600" y="48768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86" name="Rectangle 83"/>
            <p:cNvSpPr>
              <a:spLocks noChangeArrowheads="1"/>
            </p:cNvSpPr>
            <p:nvPr/>
          </p:nvSpPr>
          <p:spPr bwMode="auto">
            <a:xfrm>
              <a:off x="5105400" y="48768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87" name="Rectangle 84"/>
            <p:cNvSpPr>
              <a:spLocks noChangeArrowheads="1"/>
            </p:cNvSpPr>
            <p:nvPr/>
          </p:nvSpPr>
          <p:spPr bwMode="auto">
            <a:xfrm>
              <a:off x="5410200" y="4876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88" name="Rectangle 85"/>
            <p:cNvSpPr>
              <a:spLocks noChangeArrowheads="1"/>
            </p:cNvSpPr>
            <p:nvPr/>
          </p:nvSpPr>
          <p:spPr bwMode="auto">
            <a:xfrm>
              <a:off x="5715000" y="4876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89" name="Text Box 127"/>
            <p:cNvSpPr txBox="1">
              <a:spLocks noChangeArrowheads="1"/>
            </p:cNvSpPr>
            <p:nvPr/>
          </p:nvSpPr>
          <p:spPr bwMode="auto">
            <a:xfrm>
              <a:off x="4953000" y="5105400"/>
              <a:ext cx="1055097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2"/>
                  </a:solidFill>
                  <a:latin typeface="Source Sans Pro"/>
                </a:rPr>
                <a:t>FGMT</a:t>
              </a:r>
            </a:p>
          </p:txBody>
        </p:sp>
      </p:grpSp>
      <p:grpSp>
        <p:nvGrpSpPr>
          <p:cNvPr id="90" name="Group 172"/>
          <p:cNvGrpSpPr>
            <a:grpSpLocks/>
          </p:cNvGrpSpPr>
          <p:nvPr/>
        </p:nvGrpSpPr>
        <p:grpSpPr bwMode="auto">
          <a:xfrm>
            <a:off x="7188248" y="1752600"/>
            <a:ext cx="1219200" cy="3433465"/>
            <a:chOff x="6781800" y="2133600"/>
            <a:chExt cx="1219200" cy="3433465"/>
          </a:xfrm>
        </p:grpSpPr>
        <p:sp>
          <p:nvSpPr>
            <p:cNvPr id="91" name="Rectangle 86"/>
            <p:cNvSpPr>
              <a:spLocks noChangeArrowheads="1"/>
            </p:cNvSpPr>
            <p:nvPr/>
          </p:nvSpPr>
          <p:spPr bwMode="auto">
            <a:xfrm>
              <a:off x="67818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92" name="Rectangle 87"/>
            <p:cNvSpPr>
              <a:spLocks noChangeArrowheads="1"/>
            </p:cNvSpPr>
            <p:nvPr/>
          </p:nvSpPr>
          <p:spPr bwMode="auto">
            <a:xfrm>
              <a:off x="70866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93" name="Rectangle 88"/>
            <p:cNvSpPr>
              <a:spLocks noChangeArrowheads="1"/>
            </p:cNvSpPr>
            <p:nvPr/>
          </p:nvSpPr>
          <p:spPr bwMode="auto">
            <a:xfrm>
              <a:off x="7391400" y="24384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94" name="Rectangle 89"/>
            <p:cNvSpPr>
              <a:spLocks noChangeArrowheads="1"/>
            </p:cNvSpPr>
            <p:nvPr/>
          </p:nvSpPr>
          <p:spPr bwMode="auto">
            <a:xfrm>
              <a:off x="6781800" y="3048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95" name="Rectangle 90"/>
            <p:cNvSpPr>
              <a:spLocks noChangeArrowheads="1"/>
            </p:cNvSpPr>
            <p:nvPr/>
          </p:nvSpPr>
          <p:spPr bwMode="auto">
            <a:xfrm>
              <a:off x="6781800" y="24384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96" name="Rectangle 91"/>
            <p:cNvSpPr>
              <a:spLocks noChangeArrowheads="1"/>
            </p:cNvSpPr>
            <p:nvPr/>
          </p:nvSpPr>
          <p:spPr bwMode="auto">
            <a:xfrm>
              <a:off x="7086600" y="24384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97" name="Rectangle 92"/>
            <p:cNvSpPr>
              <a:spLocks noChangeArrowheads="1"/>
            </p:cNvSpPr>
            <p:nvPr/>
          </p:nvSpPr>
          <p:spPr bwMode="auto">
            <a:xfrm>
              <a:off x="7391400" y="21336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98" name="Rectangle 93"/>
            <p:cNvSpPr>
              <a:spLocks noChangeArrowheads="1"/>
            </p:cNvSpPr>
            <p:nvPr/>
          </p:nvSpPr>
          <p:spPr bwMode="auto">
            <a:xfrm>
              <a:off x="7696200" y="2438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99" name="Rectangle 94"/>
            <p:cNvSpPr>
              <a:spLocks noChangeArrowheads="1"/>
            </p:cNvSpPr>
            <p:nvPr/>
          </p:nvSpPr>
          <p:spPr bwMode="auto">
            <a:xfrm>
              <a:off x="6781800" y="27432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00" name="Rectangle 95"/>
            <p:cNvSpPr>
              <a:spLocks noChangeArrowheads="1"/>
            </p:cNvSpPr>
            <p:nvPr/>
          </p:nvSpPr>
          <p:spPr bwMode="auto">
            <a:xfrm>
              <a:off x="7391400" y="45720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01" name="Rectangle 96"/>
            <p:cNvSpPr>
              <a:spLocks noChangeArrowheads="1"/>
            </p:cNvSpPr>
            <p:nvPr/>
          </p:nvSpPr>
          <p:spPr bwMode="auto">
            <a:xfrm>
              <a:off x="7391400" y="27432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02" name="Rectangle 97"/>
            <p:cNvSpPr>
              <a:spLocks noChangeArrowheads="1"/>
            </p:cNvSpPr>
            <p:nvPr/>
          </p:nvSpPr>
          <p:spPr bwMode="auto">
            <a:xfrm>
              <a:off x="7696200" y="21336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03" name="Rectangle 98"/>
            <p:cNvSpPr>
              <a:spLocks noChangeArrowheads="1"/>
            </p:cNvSpPr>
            <p:nvPr/>
          </p:nvSpPr>
          <p:spPr bwMode="auto">
            <a:xfrm>
              <a:off x="7696200" y="2743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04" name="Rectangle 99"/>
            <p:cNvSpPr>
              <a:spLocks noChangeArrowheads="1"/>
            </p:cNvSpPr>
            <p:nvPr/>
          </p:nvSpPr>
          <p:spPr bwMode="auto">
            <a:xfrm>
              <a:off x="7086600" y="3048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05" name="Rectangle 100"/>
            <p:cNvSpPr>
              <a:spLocks noChangeArrowheads="1"/>
            </p:cNvSpPr>
            <p:nvPr/>
          </p:nvSpPr>
          <p:spPr bwMode="auto">
            <a:xfrm>
              <a:off x="6781800" y="4572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06" name="Rectangle 101"/>
            <p:cNvSpPr>
              <a:spLocks noChangeArrowheads="1"/>
            </p:cNvSpPr>
            <p:nvPr/>
          </p:nvSpPr>
          <p:spPr bwMode="auto">
            <a:xfrm>
              <a:off x="7696200" y="3048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07" name="Rectangle 102"/>
            <p:cNvSpPr>
              <a:spLocks noChangeArrowheads="1"/>
            </p:cNvSpPr>
            <p:nvPr/>
          </p:nvSpPr>
          <p:spPr bwMode="auto">
            <a:xfrm>
              <a:off x="6781800" y="3352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08" name="Rectangle 103"/>
            <p:cNvSpPr>
              <a:spLocks noChangeArrowheads="1"/>
            </p:cNvSpPr>
            <p:nvPr/>
          </p:nvSpPr>
          <p:spPr bwMode="auto">
            <a:xfrm>
              <a:off x="7086600" y="3352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09" name="Rectangle 104"/>
            <p:cNvSpPr>
              <a:spLocks noChangeArrowheads="1"/>
            </p:cNvSpPr>
            <p:nvPr/>
          </p:nvSpPr>
          <p:spPr bwMode="auto">
            <a:xfrm>
              <a:off x="7391400" y="3352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10" name="Rectangle 105"/>
            <p:cNvSpPr>
              <a:spLocks noChangeArrowheads="1"/>
            </p:cNvSpPr>
            <p:nvPr/>
          </p:nvSpPr>
          <p:spPr bwMode="auto">
            <a:xfrm>
              <a:off x="7391400" y="42672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11" name="Rectangle 106"/>
            <p:cNvSpPr>
              <a:spLocks noChangeArrowheads="1"/>
            </p:cNvSpPr>
            <p:nvPr/>
          </p:nvSpPr>
          <p:spPr bwMode="auto">
            <a:xfrm>
              <a:off x="6781800" y="36576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12" name="Rectangle 107"/>
            <p:cNvSpPr>
              <a:spLocks noChangeArrowheads="1"/>
            </p:cNvSpPr>
            <p:nvPr/>
          </p:nvSpPr>
          <p:spPr bwMode="auto">
            <a:xfrm>
              <a:off x="7086600" y="36576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13" name="Rectangle 108"/>
            <p:cNvSpPr>
              <a:spLocks noChangeArrowheads="1"/>
            </p:cNvSpPr>
            <p:nvPr/>
          </p:nvSpPr>
          <p:spPr bwMode="auto">
            <a:xfrm>
              <a:off x="7391400" y="30480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14" name="Rectangle 109"/>
            <p:cNvSpPr>
              <a:spLocks noChangeArrowheads="1"/>
            </p:cNvSpPr>
            <p:nvPr/>
          </p:nvSpPr>
          <p:spPr bwMode="auto">
            <a:xfrm>
              <a:off x="7086600" y="42672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15" name="Rectangle 110"/>
            <p:cNvSpPr>
              <a:spLocks noChangeArrowheads="1"/>
            </p:cNvSpPr>
            <p:nvPr/>
          </p:nvSpPr>
          <p:spPr bwMode="auto">
            <a:xfrm>
              <a:off x="6781800" y="42672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16" name="Rectangle 111"/>
            <p:cNvSpPr>
              <a:spLocks noChangeArrowheads="1"/>
            </p:cNvSpPr>
            <p:nvPr/>
          </p:nvSpPr>
          <p:spPr bwMode="auto">
            <a:xfrm>
              <a:off x="7086600" y="39624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17" name="Rectangle 112"/>
            <p:cNvSpPr>
              <a:spLocks noChangeArrowheads="1"/>
            </p:cNvSpPr>
            <p:nvPr/>
          </p:nvSpPr>
          <p:spPr bwMode="auto">
            <a:xfrm>
              <a:off x="7696200" y="33528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18" name="Rectangle 113"/>
            <p:cNvSpPr>
              <a:spLocks noChangeArrowheads="1"/>
            </p:cNvSpPr>
            <p:nvPr/>
          </p:nvSpPr>
          <p:spPr bwMode="auto">
            <a:xfrm>
              <a:off x="7696200" y="3657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19" name="Rectangle 114"/>
            <p:cNvSpPr>
              <a:spLocks noChangeArrowheads="1"/>
            </p:cNvSpPr>
            <p:nvPr/>
          </p:nvSpPr>
          <p:spPr bwMode="auto">
            <a:xfrm>
              <a:off x="7391400" y="39624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20" name="Rectangle 115"/>
            <p:cNvSpPr>
              <a:spLocks noChangeArrowheads="1"/>
            </p:cNvSpPr>
            <p:nvPr/>
          </p:nvSpPr>
          <p:spPr bwMode="auto">
            <a:xfrm>
              <a:off x="7391400" y="36576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21" name="Rectangle 116"/>
            <p:cNvSpPr>
              <a:spLocks noChangeArrowheads="1"/>
            </p:cNvSpPr>
            <p:nvPr/>
          </p:nvSpPr>
          <p:spPr bwMode="auto">
            <a:xfrm>
              <a:off x="7696200" y="39624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22" name="Rectangle 117"/>
            <p:cNvSpPr>
              <a:spLocks noChangeArrowheads="1"/>
            </p:cNvSpPr>
            <p:nvPr/>
          </p:nvSpPr>
          <p:spPr bwMode="auto">
            <a:xfrm>
              <a:off x="7696200" y="4267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23" name="Rectangle 118"/>
            <p:cNvSpPr>
              <a:spLocks noChangeArrowheads="1"/>
            </p:cNvSpPr>
            <p:nvPr/>
          </p:nvSpPr>
          <p:spPr bwMode="auto">
            <a:xfrm>
              <a:off x="6781800" y="39624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24" name="Rectangle 119"/>
            <p:cNvSpPr>
              <a:spLocks noChangeArrowheads="1"/>
            </p:cNvSpPr>
            <p:nvPr/>
          </p:nvSpPr>
          <p:spPr bwMode="auto">
            <a:xfrm>
              <a:off x="7086600" y="4572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25" name="Rectangle 120"/>
            <p:cNvSpPr>
              <a:spLocks noChangeArrowheads="1"/>
            </p:cNvSpPr>
            <p:nvPr/>
          </p:nvSpPr>
          <p:spPr bwMode="auto">
            <a:xfrm>
              <a:off x="7086600" y="27432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26" name="Rectangle 121"/>
            <p:cNvSpPr>
              <a:spLocks noChangeArrowheads="1"/>
            </p:cNvSpPr>
            <p:nvPr/>
          </p:nvSpPr>
          <p:spPr bwMode="auto">
            <a:xfrm>
              <a:off x="7696200" y="4572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27" name="Rectangle 122"/>
            <p:cNvSpPr>
              <a:spLocks noChangeArrowheads="1"/>
            </p:cNvSpPr>
            <p:nvPr/>
          </p:nvSpPr>
          <p:spPr bwMode="auto">
            <a:xfrm>
              <a:off x="6781800" y="48768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28" name="Rectangle 123"/>
            <p:cNvSpPr>
              <a:spLocks noChangeArrowheads="1"/>
            </p:cNvSpPr>
            <p:nvPr/>
          </p:nvSpPr>
          <p:spPr bwMode="auto">
            <a:xfrm>
              <a:off x="7086600" y="48768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29" name="Rectangle 124"/>
            <p:cNvSpPr>
              <a:spLocks noChangeArrowheads="1"/>
            </p:cNvSpPr>
            <p:nvPr/>
          </p:nvSpPr>
          <p:spPr bwMode="auto">
            <a:xfrm>
              <a:off x="7391400" y="48768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30" name="Rectangle 125"/>
            <p:cNvSpPr>
              <a:spLocks noChangeArrowheads="1"/>
            </p:cNvSpPr>
            <p:nvPr/>
          </p:nvSpPr>
          <p:spPr bwMode="auto">
            <a:xfrm>
              <a:off x="7696200" y="4876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31" name="Text Box 128"/>
            <p:cNvSpPr txBox="1">
              <a:spLocks noChangeArrowheads="1"/>
            </p:cNvSpPr>
            <p:nvPr/>
          </p:nvSpPr>
          <p:spPr bwMode="auto">
            <a:xfrm>
              <a:off x="7010400" y="5105400"/>
              <a:ext cx="833883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2"/>
                  </a:solidFill>
                  <a:latin typeface="Source Sans Pro"/>
                </a:rPr>
                <a:t>SMT</a:t>
              </a:r>
            </a:p>
          </p:txBody>
        </p:sp>
      </p:grpSp>
      <p:grpSp>
        <p:nvGrpSpPr>
          <p:cNvPr id="132" name="Group 169"/>
          <p:cNvGrpSpPr>
            <a:grpSpLocks/>
          </p:cNvGrpSpPr>
          <p:nvPr/>
        </p:nvGrpSpPr>
        <p:grpSpPr bwMode="auto">
          <a:xfrm>
            <a:off x="329684" y="1752600"/>
            <a:ext cx="1829347" cy="3802798"/>
            <a:chOff x="463157" y="2133600"/>
            <a:chExt cx="1829764" cy="3802192"/>
          </a:xfrm>
        </p:grpSpPr>
        <p:sp>
          <p:nvSpPr>
            <p:cNvPr id="133" name="Rectangle 4"/>
            <p:cNvSpPr>
              <a:spLocks noChangeArrowheads="1"/>
            </p:cNvSpPr>
            <p:nvPr/>
          </p:nvSpPr>
          <p:spPr bwMode="auto">
            <a:xfrm>
              <a:off x="7620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34" name="Rectangle 5"/>
            <p:cNvSpPr>
              <a:spLocks noChangeArrowheads="1"/>
            </p:cNvSpPr>
            <p:nvPr/>
          </p:nvSpPr>
          <p:spPr bwMode="auto">
            <a:xfrm>
              <a:off x="10668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35" name="Rectangle 6"/>
            <p:cNvSpPr>
              <a:spLocks noChangeArrowheads="1"/>
            </p:cNvSpPr>
            <p:nvPr/>
          </p:nvSpPr>
          <p:spPr bwMode="auto">
            <a:xfrm>
              <a:off x="13716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36" name="Rectangle 7"/>
            <p:cNvSpPr>
              <a:spLocks noChangeArrowheads="1"/>
            </p:cNvSpPr>
            <p:nvPr/>
          </p:nvSpPr>
          <p:spPr bwMode="auto">
            <a:xfrm>
              <a:off x="16764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37" name="Rectangle 9"/>
            <p:cNvSpPr>
              <a:spLocks noChangeArrowheads="1"/>
            </p:cNvSpPr>
            <p:nvPr/>
          </p:nvSpPr>
          <p:spPr bwMode="auto">
            <a:xfrm>
              <a:off x="762000" y="24384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38" name="Rectangle 10"/>
            <p:cNvSpPr>
              <a:spLocks noChangeArrowheads="1"/>
            </p:cNvSpPr>
            <p:nvPr/>
          </p:nvSpPr>
          <p:spPr bwMode="auto">
            <a:xfrm>
              <a:off x="1066800" y="24384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39" name="Rectangle 11"/>
            <p:cNvSpPr>
              <a:spLocks noChangeArrowheads="1"/>
            </p:cNvSpPr>
            <p:nvPr/>
          </p:nvSpPr>
          <p:spPr bwMode="auto">
            <a:xfrm>
              <a:off x="1371600" y="24384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40" name="Rectangle 12"/>
            <p:cNvSpPr>
              <a:spLocks noChangeArrowheads="1"/>
            </p:cNvSpPr>
            <p:nvPr/>
          </p:nvSpPr>
          <p:spPr bwMode="auto">
            <a:xfrm>
              <a:off x="1676400" y="2438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41" name="Rectangle 13"/>
            <p:cNvSpPr>
              <a:spLocks noChangeArrowheads="1"/>
            </p:cNvSpPr>
            <p:nvPr/>
          </p:nvSpPr>
          <p:spPr bwMode="auto">
            <a:xfrm>
              <a:off x="762000" y="27432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42" name="Rectangle 14"/>
            <p:cNvSpPr>
              <a:spLocks noChangeArrowheads="1"/>
            </p:cNvSpPr>
            <p:nvPr/>
          </p:nvSpPr>
          <p:spPr bwMode="auto">
            <a:xfrm>
              <a:off x="1066800" y="2743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43" name="Rectangle 15"/>
            <p:cNvSpPr>
              <a:spLocks noChangeArrowheads="1"/>
            </p:cNvSpPr>
            <p:nvPr/>
          </p:nvSpPr>
          <p:spPr bwMode="auto">
            <a:xfrm>
              <a:off x="1371600" y="2743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44" name="Rectangle 16"/>
            <p:cNvSpPr>
              <a:spLocks noChangeArrowheads="1"/>
            </p:cNvSpPr>
            <p:nvPr/>
          </p:nvSpPr>
          <p:spPr bwMode="auto">
            <a:xfrm>
              <a:off x="1676400" y="2743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45" name="Rectangle 17"/>
            <p:cNvSpPr>
              <a:spLocks noChangeArrowheads="1"/>
            </p:cNvSpPr>
            <p:nvPr/>
          </p:nvSpPr>
          <p:spPr bwMode="auto">
            <a:xfrm>
              <a:off x="762000" y="3048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46" name="Rectangle 18"/>
            <p:cNvSpPr>
              <a:spLocks noChangeArrowheads="1"/>
            </p:cNvSpPr>
            <p:nvPr/>
          </p:nvSpPr>
          <p:spPr bwMode="auto">
            <a:xfrm>
              <a:off x="1066800" y="3048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47" name="Rectangle 19"/>
            <p:cNvSpPr>
              <a:spLocks noChangeArrowheads="1"/>
            </p:cNvSpPr>
            <p:nvPr/>
          </p:nvSpPr>
          <p:spPr bwMode="auto">
            <a:xfrm>
              <a:off x="1371600" y="3048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48" name="Rectangle 20"/>
            <p:cNvSpPr>
              <a:spLocks noChangeArrowheads="1"/>
            </p:cNvSpPr>
            <p:nvPr/>
          </p:nvSpPr>
          <p:spPr bwMode="auto">
            <a:xfrm>
              <a:off x="1676400" y="3048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49" name="Rectangle 21"/>
            <p:cNvSpPr>
              <a:spLocks noChangeArrowheads="1"/>
            </p:cNvSpPr>
            <p:nvPr/>
          </p:nvSpPr>
          <p:spPr bwMode="auto">
            <a:xfrm>
              <a:off x="7620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50" name="Rectangle 22"/>
            <p:cNvSpPr>
              <a:spLocks noChangeArrowheads="1"/>
            </p:cNvSpPr>
            <p:nvPr/>
          </p:nvSpPr>
          <p:spPr bwMode="auto">
            <a:xfrm>
              <a:off x="10668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51" name="Rectangle 23"/>
            <p:cNvSpPr>
              <a:spLocks noChangeArrowheads="1"/>
            </p:cNvSpPr>
            <p:nvPr/>
          </p:nvSpPr>
          <p:spPr bwMode="auto">
            <a:xfrm>
              <a:off x="13716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52" name="Rectangle 24"/>
            <p:cNvSpPr>
              <a:spLocks noChangeArrowheads="1"/>
            </p:cNvSpPr>
            <p:nvPr/>
          </p:nvSpPr>
          <p:spPr bwMode="auto">
            <a:xfrm>
              <a:off x="16764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53" name="Rectangle 25"/>
            <p:cNvSpPr>
              <a:spLocks noChangeArrowheads="1"/>
            </p:cNvSpPr>
            <p:nvPr/>
          </p:nvSpPr>
          <p:spPr bwMode="auto">
            <a:xfrm>
              <a:off x="762000" y="36576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54" name="Rectangle 26"/>
            <p:cNvSpPr>
              <a:spLocks noChangeArrowheads="1"/>
            </p:cNvSpPr>
            <p:nvPr/>
          </p:nvSpPr>
          <p:spPr bwMode="auto">
            <a:xfrm>
              <a:off x="1066800" y="36576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55" name="Rectangle 27"/>
            <p:cNvSpPr>
              <a:spLocks noChangeArrowheads="1"/>
            </p:cNvSpPr>
            <p:nvPr/>
          </p:nvSpPr>
          <p:spPr bwMode="auto">
            <a:xfrm>
              <a:off x="1371600" y="36576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56" name="Rectangle 28"/>
            <p:cNvSpPr>
              <a:spLocks noChangeArrowheads="1"/>
            </p:cNvSpPr>
            <p:nvPr/>
          </p:nvSpPr>
          <p:spPr bwMode="auto">
            <a:xfrm>
              <a:off x="1676400" y="36576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57" name="Rectangle 29"/>
            <p:cNvSpPr>
              <a:spLocks noChangeArrowheads="1"/>
            </p:cNvSpPr>
            <p:nvPr/>
          </p:nvSpPr>
          <p:spPr bwMode="auto">
            <a:xfrm>
              <a:off x="762000" y="3962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58" name="Rectangle 30"/>
            <p:cNvSpPr>
              <a:spLocks noChangeArrowheads="1"/>
            </p:cNvSpPr>
            <p:nvPr/>
          </p:nvSpPr>
          <p:spPr bwMode="auto">
            <a:xfrm>
              <a:off x="1066800" y="3962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59" name="Rectangle 31"/>
            <p:cNvSpPr>
              <a:spLocks noChangeArrowheads="1"/>
            </p:cNvSpPr>
            <p:nvPr/>
          </p:nvSpPr>
          <p:spPr bwMode="auto">
            <a:xfrm>
              <a:off x="1371600" y="3962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60" name="Rectangle 32"/>
            <p:cNvSpPr>
              <a:spLocks noChangeArrowheads="1"/>
            </p:cNvSpPr>
            <p:nvPr/>
          </p:nvSpPr>
          <p:spPr bwMode="auto">
            <a:xfrm>
              <a:off x="1676400" y="3962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61" name="Rectangle 33"/>
            <p:cNvSpPr>
              <a:spLocks noChangeArrowheads="1"/>
            </p:cNvSpPr>
            <p:nvPr/>
          </p:nvSpPr>
          <p:spPr bwMode="auto">
            <a:xfrm>
              <a:off x="762000" y="4267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62" name="Rectangle 34"/>
            <p:cNvSpPr>
              <a:spLocks noChangeArrowheads="1"/>
            </p:cNvSpPr>
            <p:nvPr/>
          </p:nvSpPr>
          <p:spPr bwMode="auto">
            <a:xfrm>
              <a:off x="1066800" y="4267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63" name="Rectangle 35"/>
            <p:cNvSpPr>
              <a:spLocks noChangeArrowheads="1"/>
            </p:cNvSpPr>
            <p:nvPr/>
          </p:nvSpPr>
          <p:spPr bwMode="auto">
            <a:xfrm>
              <a:off x="1371600" y="4267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64" name="Rectangle 36"/>
            <p:cNvSpPr>
              <a:spLocks noChangeArrowheads="1"/>
            </p:cNvSpPr>
            <p:nvPr/>
          </p:nvSpPr>
          <p:spPr bwMode="auto">
            <a:xfrm>
              <a:off x="1676400" y="4267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65" name="Rectangle 37"/>
            <p:cNvSpPr>
              <a:spLocks noChangeArrowheads="1"/>
            </p:cNvSpPr>
            <p:nvPr/>
          </p:nvSpPr>
          <p:spPr bwMode="auto">
            <a:xfrm>
              <a:off x="762000" y="4572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66" name="Rectangle 38"/>
            <p:cNvSpPr>
              <a:spLocks noChangeArrowheads="1"/>
            </p:cNvSpPr>
            <p:nvPr/>
          </p:nvSpPr>
          <p:spPr bwMode="auto">
            <a:xfrm>
              <a:off x="1066800" y="4572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67" name="Rectangle 39"/>
            <p:cNvSpPr>
              <a:spLocks noChangeArrowheads="1"/>
            </p:cNvSpPr>
            <p:nvPr/>
          </p:nvSpPr>
          <p:spPr bwMode="auto">
            <a:xfrm>
              <a:off x="1371600" y="4572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68" name="Rectangle 40"/>
            <p:cNvSpPr>
              <a:spLocks noChangeArrowheads="1"/>
            </p:cNvSpPr>
            <p:nvPr/>
          </p:nvSpPr>
          <p:spPr bwMode="auto">
            <a:xfrm>
              <a:off x="1676400" y="4572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69" name="Rectangle 41"/>
            <p:cNvSpPr>
              <a:spLocks noChangeArrowheads="1"/>
            </p:cNvSpPr>
            <p:nvPr/>
          </p:nvSpPr>
          <p:spPr bwMode="auto">
            <a:xfrm>
              <a:off x="762000" y="4876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70" name="Rectangle 42"/>
            <p:cNvSpPr>
              <a:spLocks noChangeArrowheads="1"/>
            </p:cNvSpPr>
            <p:nvPr/>
          </p:nvSpPr>
          <p:spPr bwMode="auto">
            <a:xfrm>
              <a:off x="1066800" y="4876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71" name="Rectangle 43"/>
            <p:cNvSpPr>
              <a:spLocks noChangeArrowheads="1"/>
            </p:cNvSpPr>
            <p:nvPr/>
          </p:nvSpPr>
          <p:spPr bwMode="auto">
            <a:xfrm>
              <a:off x="1371600" y="4876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72" name="Rectangle 44"/>
            <p:cNvSpPr>
              <a:spLocks noChangeArrowheads="1"/>
            </p:cNvSpPr>
            <p:nvPr/>
          </p:nvSpPr>
          <p:spPr bwMode="auto">
            <a:xfrm>
              <a:off x="1676400" y="4876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73" name="Text Box 126"/>
            <p:cNvSpPr txBox="1">
              <a:spLocks noChangeArrowheads="1"/>
            </p:cNvSpPr>
            <p:nvPr/>
          </p:nvSpPr>
          <p:spPr bwMode="auto">
            <a:xfrm>
              <a:off x="463157" y="5104927"/>
              <a:ext cx="1829764" cy="8308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  <a:latin typeface="Source Sans Pro"/>
                </a:rPr>
                <a:t>4-wide</a:t>
              </a:r>
            </a:p>
            <a:p>
              <a:r>
                <a:rPr lang="en-US" sz="2400" dirty="0" smtClean="0">
                  <a:solidFill>
                    <a:schemeClr val="tx2"/>
                  </a:solidFill>
                  <a:latin typeface="Source Sans Pro"/>
                </a:rPr>
                <a:t>Superscalar</a:t>
              </a:r>
              <a:endParaRPr lang="en-US" sz="2400" dirty="0">
                <a:solidFill>
                  <a:schemeClr val="tx2"/>
                </a:solidFill>
                <a:latin typeface="Source Sans Pro"/>
              </a:endParaRPr>
            </a:p>
          </p:txBody>
        </p:sp>
      </p:grpSp>
      <p:sp>
        <p:nvSpPr>
          <p:cNvPr id="174" name="Line 179"/>
          <p:cNvSpPr>
            <a:spLocks noChangeShapeType="1"/>
          </p:cNvSpPr>
          <p:nvPr/>
        </p:nvSpPr>
        <p:spPr bwMode="auto">
          <a:xfrm>
            <a:off x="488950" y="1752600"/>
            <a:ext cx="0" cy="2743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75" name="Text Box 180"/>
          <p:cNvSpPr txBox="1">
            <a:spLocks noChangeArrowheads="1"/>
          </p:cNvSpPr>
          <p:nvPr/>
        </p:nvSpPr>
        <p:spPr bwMode="auto">
          <a:xfrm rot="-5400000">
            <a:off x="-47521" y="2744142"/>
            <a:ext cx="76655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Source Sans Pro"/>
              </a:rPr>
              <a:t>time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2311448" y="5246132"/>
            <a:ext cx="18795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 algn="ctr"/>
            <a:r>
              <a:rPr lang="en-US" sz="2600" dirty="0">
                <a:solidFill>
                  <a:schemeClr val="accent6"/>
                </a:solidFill>
                <a:latin typeface="Source Sans Pro"/>
              </a:rPr>
              <a:t>Switch to thread B on thread A L2 miss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4673648" y="5505271"/>
            <a:ext cx="18795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 algn="ctr"/>
            <a:r>
              <a:rPr lang="en-US" sz="2600" dirty="0">
                <a:solidFill>
                  <a:schemeClr val="accent6"/>
                </a:solidFill>
                <a:latin typeface="Source Sans Pro"/>
              </a:rPr>
              <a:t>Switch </a:t>
            </a:r>
            <a:r>
              <a:rPr lang="en-US" sz="2600" dirty="0" smtClean="0">
                <a:solidFill>
                  <a:schemeClr val="accent6"/>
                </a:solidFill>
                <a:latin typeface="Source Sans Pro"/>
              </a:rPr>
              <a:t>threads every cycle</a:t>
            </a:r>
            <a:endParaRPr lang="en-US" sz="26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6807248" y="5105400"/>
            <a:ext cx="18795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 algn="ctr"/>
            <a:r>
              <a:rPr lang="en-US" sz="2600" dirty="0" smtClean="0">
                <a:solidFill>
                  <a:schemeClr val="accent6"/>
                </a:solidFill>
                <a:latin typeface="Source Sans Pro"/>
              </a:rPr>
              <a:t>Insns from multiple </a:t>
            </a:r>
            <a:r>
              <a:rPr lang="en-US" sz="2600" smtClean="0">
                <a:solidFill>
                  <a:schemeClr val="accent6"/>
                </a:solidFill>
                <a:latin typeface="Source Sans Pro"/>
              </a:rPr>
              <a:t>threads coexist</a:t>
            </a:r>
            <a:endParaRPr lang="en-US" sz="2600" dirty="0">
              <a:solidFill>
                <a:schemeClr val="accent6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05272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7" grpId="0"/>
      <p:bldP spid="17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300" dirty="0" smtClean="0">
                <a:solidFill>
                  <a:schemeClr val="accent1"/>
                </a:solidFill>
              </a:rPr>
              <a:t>		Multi-Core</a:t>
            </a:r>
            <a:r>
              <a:rPr lang="en-US" sz="33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300" dirty="0">
                <a:solidFill>
                  <a:schemeClr val="tx2"/>
                </a:solidFill>
              </a:rPr>
              <a:t>vs.</a:t>
            </a:r>
            <a:r>
              <a:rPr lang="en-US" sz="33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300" dirty="0">
                <a:solidFill>
                  <a:schemeClr val="accent1"/>
                </a:solidFill>
              </a:rPr>
              <a:t>Multi-Issue</a:t>
            </a:r>
          </a:p>
          <a:p>
            <a:pPr marL="0" indent="0">
              <a:buNone/>
              <a:tabLst>
                <a:tab pos="515938" algn="l"/>
                <a:tab pos="5540375" algn="l"/>
              </a:tabLst>
            </a:pPr>
            <a:r>
              <a:rPr lang="en-US" sz="2800" dirty="0"/>
              <a:t>           Programs:</a:t>
            </a:r>
          </a:p>
          <a:p>
            <a:pPr marL="0" indent="0">
              <a:lnSpc>
                <a:spcPct val="120000"/>
              </a:lnSpc>
              <a:buNone/>
              <a:tabLst>
                <a:tab pos="515938" algn="l"/>
                <a:tab pos="5540375" algn="l"/>
              </a:tabLst>
            </a:pPr>
            <a:r>
              <a:rPr lang="en-US" sz="2800" dirty="0"/>
              <a:t> Num. Pipelines:</a:t>
            </a:r>
          </a:p>
          <a:p>
            <a:pPr marL="0" indent="0">
              <a:lnSpc>
                <a:spcPct val="130000"/>
              </a:lnSpc>
              <a:buNone/>
              <a:tabLst>
                <a:tab pos="515938" algn="l"/>
                <a:tab pos="5540375" algn="l"/>
              </a:tabLst>
            </a:pPr>
            <a:r>
              <a:rPr lang="en-US" sz="2800" dirty="0"/>
              <a:t> Pipeline Width: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accent1"/>
                </a:solidFill>
              </a:rPr>
              <a:t>Hyperthreads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HT = </a:t>
            </a:r>
            <a:r>
              <a:rPr lang="en-US" dirty="0" err="1"/>
              <a:t>MultiIssue</a:t>
            </a:r>
            <a:r>
              <a:rPr lang="en-US" dirty="0"/>
              <a:t> + extra PCs and registers – dependency logic</a:t>
            </a:r>
          </a:p>
          <a:p>
            <a:pPr lvl="1"/>
            <a:r>
              <a:rPr lang="en-US" dirty="0"/>
              <a:t>HT = </a:t>
            </a:r>
            <a:r>
              <a:rPr lang="en-US" dirty="0" err="1"/>
              <a:t>MultiCore</a:t>
            </a:r>
            <a:r>
              <a:rPr lang="en-US" dirty="0"/>
              <a:t> – redundant functional units + hazard avoidance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accent1"/>
                </a:solidFill>
              </a:rPr>
              <a:t>Hyperthreads</a:t>
            </a:r>
            <a:r>
              <a:rPr lang="en-US" dirty="0"/>
              <a:t> (Intel)</a:t>
            </a:r>
          </a:p>
          <a:p>
            <a:pPr lvl="1"/>
            <a:r>
              <a:rPr lang="en-US" dirty="0"/>
              <a:t>Illusion of multiple cores on a single core</a:t>
            </a:r>
          </a:p>
          <a:p>
            <a:pPr lvl="1"/>
            <a:r>
              <a:rPr lang="en-US" dirty="0"/>
              <a:t>Easy to keep HT pipelines full + share functional units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Hyperthreading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466512" y="915572"/>
            <a:ext cx="165462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 smtClean="0">
                <a:solidFill>
                  <a:schemeClr val="tx2"/>
                </a:solidFill>
                <a:latin typeface="Source Sans Pro"/>
              </a:rPr>
              <a:t>vs. </a:t>
            </a:r>
            <a:r>
              <a:rPr lang="en-US" sz="3100" dirty="0" smtClean="0">
                <a:solidFill>
                  <a:schemeClr val="accent1"/>
                </a:solidFill>
                <a:latin typeface="Source Sans Pro"/>
              </a:rPr>
              <a:t>HT</a:t>
            </a:r>
            <a:endParaRPr lang="en-US" sz="3100" dirty="0">
              <a:solidFill>
                <a:schemeClr val="accent1"/>
              </a:solidFill>
              <a:latin typeface="Source Sans Pro"/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986702"/>
              </p:ext>
            </p:extLst>
          </p:nvPr>
        </p:nvGraphicFramePr>
        <p:xfrm>
          <a:off x="2971799" y="1484959"/>
          <a:ext cx="5943601" cy="1371600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cs typeface="Calibri" pitchFamily="34" charset="0"/>
                        </a:rPr>
                        <a:t>N</a:t>
                      </a:r>
                      <a:endParaRPr kumimoji="0" lang="en-A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cs typeface="Calibri" pitchFamily="34" charset="0"/>
                        </a:rPr>
                        <a:t>N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cs typeface="Calibri" pitchFamily="34" charset="0"/>
                        </a:rPr>
                        <a:t>N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cs typeface="Calibri" pitchFamily="34" charset="0"/>
                        </a:rPr>
                        <a:t>N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cs typeface="Calibri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59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All of the above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523701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89418" y="1552033"/>
            <a:ext cx="361374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8 die (aka 8 sockets)</a:t>
            </a:r>
          </a:p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4 core per socket</a:t>
            </a:r>
          </a:p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2 HT per core</a:t>
            </a:r>
          </a:p>
          <a:p>
            <a:endParaRPr lang="en-US" sz="2800" dirty="0" smtClean="0">
              <a:solidFill>
                <a:schemeClr val="accent1"/>
              </a:solidFill>
              <a:latin typeface="Source Sans Pro"/>
            </a:endParaRPr>
          </a:p>
          <a:p>
            <a:endParaRPr lang="en-US" sz="2800" dirty="0">
              <a:solidFill>
                <a:schemeClr val="accent1"/>
              </a:solidFill>
              <a:latin typeface="Source Sans Pro"/>
            </a:endParaRPr>
          </a:p>
          <a:p>
            <a:endParaRPr lang="en-US" sz="2800" dirty="0">
              <a:solidFill>
                <a:schemeClr val="accent1"/>
              </a:solidFill>
              <a:latin typeface="Source Sans Pro"/>
            </a:endParaRPr>
          </a:p>
          <a:p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Note: a socket is a processor, 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where each processor may</a:t>
            </a:r>
          </a:p>
          <a:p>
            <a:r>
              <a:rPr lang="en-US" sz="2000" dirty="0">
                <a:solidFill>
                  <a:schemeClr val="accent1"/>
                </a:solidFill>
                <a:latin typeface="Source Sans Pro"/>
              </a:rPr>
              <a:t>h</a:t>
            </a:r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ave multiple processing </a:t>
            </a:r>
          </a:p>
          <a:p>
            <a:r>
              <a:rPr lang="en-US" sz="2000" dirty="0">
                <a:solidFill>
                  <a:schemeClr val="accent1"/>
                </a:solidFill>
                <a:latin typeface="Source Sans Pro"/>
              </a:rPr>
              <a:t>c</a:t>
            </a:r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ores, so this is an example 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of a multiprocessor </a:t>
            </a:r>
            <a:r>
              <a:rPr lang="en-US" sz="2000" dirty="0">
                <a:solidFill>
                  <a:schemeClr val="accent1"/>
                </a:solidFill>
                <a:latin typeface="Source Sans Pro"/>
              </a:rPr>
              <a:t>multicore</a:t>
            </a:r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 </a:t>
            </a:r>
          </a:p>
          <a:p>
            <a:r>
              <a:rPr lang="en-US" sz="2000" dirty="0" err="1" smtClean="0">
                <a:solidFill>
                  <a:schemeClr val="accent1"/>
                </a:solidFill>
                <a:latin typeface="Source Sans Pro"/>
              </a:rPr>
              <a:t>hyperthreaded</a:t>
            </a:r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137483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49225" y="152288"/>
            <a:ext cx="8686800" cy="533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Big Picture: Multicore and Parallelism</a:t>
            </a:r>
            <a:endParaRPr lang="en-US" sz="4000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89154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Why do I need </a:t>
            </a:r>
            <a:r>
              <a:rPr lang="en-US" sz="2800" i="1" dirty="0" smtClean="0">
                <a:solidFill>
                  <a:schemeClr val="accent1"/>
                </a:solidFill>
              </a:rPr>
              <a:t>four</a:t>
            </a:r>
            <a:r>
              <a:rPr lang="en-US" sz="2800" dirty="0" smtClean="0"/>
              <a:t> computing cores on my phone?!</a:t>
            </a:r>
            <a:endParaRPr lang="en-US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4495800"/>
            <a:ext cx="3508375" cy="236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18977"/>
            <a:ext cx="3508375" cy="236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8976"/>
            <a:ext cx="3508375" cy="236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95577"/>
            <a:ext cx="3508375" cy="236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24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Q: So lets just all use multicore from now on!</a:t>
            </a:r>
          </a:p>
          <a:p>
            <a:pPr marL="0" indent="0">
              <a:buNone/>
            </a:pPr>
            <a:r>
              <a:rPr lang="en-AU" dirty="0"/>
              <a:t>A: Software must be written as parallel program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>
                <a:solidFill>
                  <a:schemeClr val="accent1"/>
                </a:solidFill>
              </a:rPr>
              <a:t>Multicore difficulties</a:t>
            </a:r>
          </a:p>
          <a:p>
            <a:pPr lvl="1"/>
            <a:r>
              <a:rPr lang="en-AU" dirty="0">
                <a:solidFill>
                  <a:schemeClr val="accent6"/>
                </a:solidFill>
              </a:rPr>
              <a:t>Partitioning work</a:t>
            </a:r>
          </a:p>
          <a:p>
            <a:pPr lvl="1"/>
            <a:r>
              <a:rPr lang="en-AU" dirty="0"/>
              <a:t>Coordination &amp; synchronization</a:t>
            </a:r>
          </a:p>
          <a:p>
            <a:pPr lvl="1"/>
            <a:r>
              <a:rPr lang="en-AU" dirty="0"/>
              <a:t>Communications overhead</a:t>
            </a:r>
          </a:p>
          <a:p>
            <a:pPr lvl="1"/>
            <a:r>
              <a:rPr lang="en-AU" dirty="0"/>
              <a:t>How do you write parallel programs?</a:t>
            </a:r>
          </a:p>
          <a:p>
            <a:pPr marL="914400" lvl="2" indent="0">
              <a:buNone/>
            </a:pPr>
            <a:r>
              <a:rPr lang="en-AU" sz="2800" dirty="0"/>
              <a:t>... without knowing exact underlying architecture?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Parallel Programming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0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100" dirty="0">
                <a:solidFill>
                  <a:schemeClr val="accent1"/>
                </a:solidFill>
              </a:rPr>
              <a:t>Partition work </a:t>
            </a:r>
            <a:r>
              <a:rPr lang="en-US" sz="3100" dirty="0"/>
              <a:t>so all cores have something to do</a:t>
            </a:r>
          </a:p>
          <a:p>
            <a:endParaRPr lang="en-US" sz="3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Partitioning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22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828800"/>
            <a:ext cx="73152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288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432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576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864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008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3152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14400" y="2786063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14400" y="30480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3319463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14400" y="35814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14400" y="3843337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14400" y="4114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14400" y="43434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14400" y="4605337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73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Load Balancing</a:t>
            </a:r>
          </a:p>
          <a:p>
            <a:pPr marL="0" indent="0">
              <a:buNone/>
            </a:pPr>
            <a:r>
              <a:rPr lang="en-US" dirty="0"/>
              <a:t>Need to partition so all cores are actually working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Balancing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22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81743" y="3472542"/>
            <a:ext cx="361839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81743" y="3744005"/>
            <a:ext cx="1628274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81744" y="4015467"/>
            <a:ext cx="7620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81743" y="4286930"/>
            <a:ext cx="1990112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81743" y="4558392"/>
            <a:ext cx="904596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81744" y="4829855"/>
            <a:ext cx="1524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81743" y="5101317"/>
            <a:ext cx="25781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81743" y="5372780"/>
            <a:ext cx="1311665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81743" y="2596243"/>
            <a:ext cx="3810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81743" y="2596243"/>
            <a:ext cx="73152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262743" y="2596243"/>
            <a:ext cx="14478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710543" y="2596243"/>
            <a:ext cx="6858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396343" y="2596243"/>
            <a:ext cx="11430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39343" y="2596243"/>
            <a:ext cx="13716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10943" y="2596243"/>
            <a:ext cx="4572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368143" y="2596243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282543" y="2596243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10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tasks have a </a:t>
            </a:r>
            <a:r>
              <a:rPr lang="en-US" dirty="0">
                <a:solidFill>
                  <a:schemeClr val="accent1"/>
                </a:solidFill>
              </a:rPr>
              <a:t>serial part </a:t>
            </a:r>
            <a:r>
              <a:rPr lang="en-US" dirty="0"/>
              <a:t>and a </a:t>
            </a:r>
            <a:r>
              <a:rPr lang="en-US" dirty="0">
                <a:solidFill>
                  <a:schemeClr val="accent1"/>
                </a:solidFill>
              </a:rPr>
              <a:t>parallel part</a:t>
            </a: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Example: </a:t>
            </a:r>
          </a:p>
          <a:p>
            <a:pPr marL="0" indent="0">
              <a:buNone/>
            </a:pPr>
            <a:r>
              <a:rPr lang="en-US" dirty="0"/>
              <a:t>	step 1: divide input data into </a:t>
            </a:r>
            <a:r>
              <a:rPr lang="en-US" i="1" dirty="0"/>
              <a:t>n</a:t>
            </a:r>
            <a:r>
              <a:rPr lang="en-US" dirty="0"/>
              <a:t> pieces</a:t>
            </a:r>
          </a:p>
          <a:p>
            <a:pPr marL="0" indent="0">
              <a:buNone/>
            </a:pPr>
            <a:r>
              <a:rPr lang="en-US" dirty="0"/>
              <a:t>	step 2: do work on each piece</a:t>
            </a:r>
          </a:p>
          <a:p>
            <a:pPr marL="0" indent="0">
              <a:buNone/>
            </a:pPr>
            <a:r>
              <a:rPr lang="en-US" dirty="0"/>
              <a:t>	step 3: combine all results</a:t>
            </a:r>
          </a:p>
          <a:p>
            <a:pPr marL="0" indent="0">
              <a:buNone/>
            </a:pPr>
            <a:r>
              <a:rPr lang="en-US" dirty="0"/>
              <a:t>Recall: </a:t>
            </a:r>
            <a:r>
              <a:rPr lang="en-US" dirty="0">
                <a:solidFill>
                  <a:schemeClr val="accent1"/>
                </a:solidFill>
              </a:rPr>
              <a:t>Amdahl’s Law</a:t>
            </a:r>
          </a:p>
          <a:p>
            <a:pPr marL="0" indent="0">
              <a:buNone/>
            </a:pPr>
            <a:r>
              <a:rPr lang="en-US" dirty="0"/>
              <a:t>As number of cores increases …</a:t>
            </a:r>
          </a:p>
          <a:p>
            <a:pPr lvl="1"/>
            <a:r>
              <a:rPr lang="en-US" dirty="0"/>
              <a:t>time to execute parallel part? </a:t>
            </a:r>
          </a:p>
          <a:p>
            <a:pPr lvl="1"/>
            <a:r>
              <a:rPr lang="en-US" dirty="0"/>
              <a:t>time to execute serial part?</a:t>
            </a:r>
          </a:p>
          <a:p>
            <a:pPr lvl="1"/>
            <a:r>
              <a:rPr lang="en-US" i="1" dirty="0">
                <a:solidFill>
                  <a:schemeClr val="accent1"/>
                </a:solidFill>
              </a:rPr>
              <a:t>Serial part eventually dominates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31093" y="4354286"/>
            <a:ext cx="2164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Source Sans Pro"/>
                <a:cs typeface="Calibri" pitchFamily="34" charset="0"/>
              </a:rPr>
              <a:t>g</a:t>
            </a:r>
            <a:r>
              <a:rPr lang="en-US" sz="2800" dirty="0" smtClean="0">
                <a:solidFill>
                  <a:schemeClr val="accent1"/>
                </a:solidFill>
                <a:latin typeface="Source Sans Pro"/>
                <a:cs typeface="Calibri" pitchFamily="34" charset="0"/>
              </a:rPr>
              <a:t>oes to zero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7497" y="4887686"/>
            <a:ext cx="3183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  <a:cs typeface="Calibri" pitchFamily="34" charset="0"/>
              </a:rPr>
              <a:t>Remains the same</a:t>
            </a:r>
          </a:p>
        </p:txBody>
      </p:sp>
    </p:spTree>
    <p:extLst>
      <p:ext uri="{BB962C8B-B14F-4D97-AF65-F5344CB8AC3E}">
        <p14:creationId xmlns:p14="http://schemas.microsoft.com/office/powerpoint/2010/main" val="187355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24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12192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21336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76400" y="23622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76400" y="28194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76400" y="21336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76400" y="25908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76400" y="1219200"/>
            <a:ext cx="5791200" cy="228600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38100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676400" y="38100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76400" y="40386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76400" y="42672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76400" y="44958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1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76400" y="51816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676400" y="49530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676400" y="47244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76400" y="54102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467600" y="12192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124200" y="21336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8400" y="38100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65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Necessity, not luxury</a:t>
            </a:r>
          </a:p>
          <a:p>
            <a:pPr marL="0" indent="0">
              <a:buNone/>
            </a:pPr>
            <a:r>
              <a:rPr lang="en-US" dirty="0"/>
              <a:t>	Power wall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Not easy to get performance out of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Many solutions</a:t>
            </a:r>
          </a:p>
          <a:p>
            <a:pPr marL="0" indent="0">
              <a:buNone/>
            </a:pPr>
            <a:r>
              <a:rPr lang="en-US" dirty="0"/>
              <a:t>	Pipelining</a:t>
            </a:r>
          </a:p>
          <a:p>
            <a:pPr marL="0" indent="0">
              <a:buNone/>
            </a:pPr>
            <a:r>
              <a:rPr lang="en-US" dirty="0"/>
              <a:t>	Multi-issue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Hyperthreading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Multicore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is a necessity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38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Q: So lets just all use multicore from now on!</a:t>
            </a:r>
          </a:p>
          <a:p>
            <a:pPr marL="0" indent="0">
              <a:buNone/>
            </a:pPr>
            <a:r>
              <a:rPr lang="en-AU" dirty="0"/>
              <a:t>A: Software must be written as parallel program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>
                <a:solidFill>
                  <a:schemeClr val="accent1"/>
                </a:solidFill>
              </a:rPr>
              <a:t>Multicore difficulties</a:t>
            </a:r>
          </a:p>
          <a:p>
            <a:pPr lvl="1"/>
            <a:r>
              <a:rPr lang="en-AU" dirty="0">
                <a:solidFill>
                  <a:schemeClr val="tx2"/>
                </a:solidFill>
              </a:rPr>
              <a:t>Partitioning work</a:t>
            </a:r>
          </a:p>
          <a:p>
            <a:pPr lvl="1"/>
            <a:r>
              <a:rPr lang="en-AU" dirty="0">
                <a:solidFill>
                  <a:schemeClr val="accent6"/>
                </a:solidFill>
              </a:rPr>
              <a:t>Coordination &amp; synchronization</a:t>
            </a:r>
          </a:p>
          <a:p>
            <a:pPr lvl="1"/>
            <a:r>
              <a:rPr lang="en-AU" dirty="0"/>
              <a:t>Communications overhead</a:t>
            </a:r>
          </a:p>
          <a:p>
            <a:pPr lvl="1"/>
            <a:r>
              <a:rPr lang="en-AU" dirty="0"/>
              <a:t>How do you write parallel programs?</a:t>
            </a:r>
          </a:p>
          <a:p>
            <a:pPr marL="914400" lvl="2" indent="0">
              <a:buNone/>
            </a:pPr>
            <a:r>
              <a:rPr lang="en-AU" sz="2800" dirty="0"/>
              <a:t>... without knowing exact underlying architecture?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Parallel Programming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0999" y="3861592"/>
            <a:ext cx="5578929" cy="93900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3450770"/>
            <a:ext cx="8305800" cy="30480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003" y="4277380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HW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58480" y="3545571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Source Sans Pro"/>
              </a:rPr>
              <a:t>S</a:t>
            </a:r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0528" y="4020663"/>
            <a:ext cx="15648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Your </a:t>
            </a:r>
          </a:p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career…</a:t>
            </a:r>
          </a:p>
        </p:txBody>
      </p:sp>
    </p:spTree>
    <p:extLst>
      <p:ext uri="{BB962C8B-B14F-4D97-AF65-F5344CB8AC3E}">
        <p14:creationId xmlns:p14="http://schemas.microsoft.com/office/powerpoint/2010/main" val="160507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do I take advantage of </a:t>
            </a:r>
            <a:r>
              <a:rPr lang="en-US" i="1" dirty="0">
                <a:solidFill>
                  <a:schemeClr val="accent1"/>
                </a:solidFill>
              </a:rPr>
              <a:t>parallelism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How do I write (</a:t>
            </a:r>
            <a:r>
              <a:rPr lang="en-US" b="1" dirty="0"/>
              <a:t>correct</a:t>
            </a:r>
            <a:r>
              <a:rPr lang="en-US" dirty="0"/>
              <a:t>) parallel programs?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What primitives do I need to implement correct parallel programs?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Big Picture: Parallelism and Synchronization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922814" y="1502229"/>
            <a:ext cx="1763486" cy="68058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1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Cache Coherency</a:t>
            </a:r>
          </a:p>
          <a:p>
            <a:pPr lvl="1"/>
            <a:r>
              <a:rPr lang="en-US" dirty="0"/>
              <a:t>Processors cache </a:t>
            </a:r>
            <a:r>
              <a:rPr lang="en-US" i="1" dirty="0"/>
              <a:t>shared</a:t>
            </a:r>
            <a:r>
              <a:rPr lang="en-US" dirty="0"/>
              <a:t> data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 they see different (</a:t>
            </a:r>
            <a:r>
              <a:rPr lang="en-US" dirty="0">
                <a:solidFill>
                  <a:schemeClr val="accent1"/>
                </a:solidFill>
              </a:rPr>
              <a:t>incoherent</a:t>
            </a:r>
            <a:r>
              <a:rPr lang="en-US" dirty="0"/>
              <a:t>) values for the </a:t>
            </a:r>
            <a:r>
              <a:rPr lang="en-US" i="1" dirty="0"/>
              <a:t>same</a:t>
            </a:r>
            <a:r>
              <a:rPr lang="en-US" dirty="0"/>
              <a:t> memory location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Synchronizing parallel programs</a:t>
            </a:r>
          </a:p>
          <a:p>
            <a:pPr marL="573088" lvl="1" indent="-457200"/>
            <a:r>
              <a:rPr lang="en-US" dirty="0">
                <a:sym typeface="Wingdings" pitchFamily="2" charset="2"/>
              </a:rPr>
              <a:t>Atomic Instructions</a:t>
            </a:r>
          </a:p>
          <a:p>
            <a:pPr marL="631825" lvl="1" indent="-457200"/>
            <a:r>
              <a:rPr lang="en-US" dirty="0">
                <a:sym typeface="Wingdings" pitchFamily="2" charset="2"/>
              </a:rPr>
              <a:t>HW support for synchronization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How to write parallel programs</a:t>
            </a:r>
          </a:p>
          <a:p>
            <a:pPr marL="573088" lvl="1" indent="-457200"/>
            <a:r>
              <a:rPr lang="en-US" dirty="0">
                <a:sym typeface="Wingdings" pitchFamily="2" charset="2"/>
              </a:rPr>
              <a:t>Threads and processes</a:t>
            </a:r>
          </a:p>
          <a:p>
            <a:pPr marL="573088" lvl="1" indent="-457200"/>
            <a:r>
              <a:rPr lang="en-US" dirty="0">
                <a:sym typeface="Wingdings" pitchFamily="2" charset="2"/>
              </a:rPr>
              <a:t>Critical sections, race conditions, and </a:t>
            </a:r>
            <a:r>
              <a:rPr lang="en-US" dirty="0" err="1" smtClean="0">
                <a:sym typeface="Wingdings" pitchFamily="2" charset="2"/>
              </a:rPr>
              <a:t>mutexes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&amp; Synchronization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2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Cache Coherency Problem</a:t>
            </a:r>
            <a:r>
              <a:rPr lang="en-US" dirty="0"/>
              <a:t>: What happens when to two or more processors cache </a:t>
            </a:r>
            <a:r>
              <a:rPr lang="en-US" b="1" i="1" dirty="0"/>
              <a:t>shared</a:t>
            </a:r>
            <a:r>
              <a:rPr lang="en-US" dirty="0"/>
              <a:t> data?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and Synchronization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6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49225" y="152288"/>
            <a:ext cx="8686800" cy="533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Big Picture: Multicore and Parallelism</a:t>
            </a:r>
            <a:endParaRPr lang="en-US" sz="4000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89154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Why do I need </a:t>
            </a:r>
            <a:r>
              <a:rPr lang="en-US" sz="2800" i="1" dirty="0" smtClean="0">
                <a:solidFill>
                  <a:schemeClr val="accent1"/>
                </a:solidFill>
              </a:rPr>
              <a:t>eight</a:t>
            </a:r>
            <a:r>
              <a:rPr lang="en-US" sz="2800" dirty="0" smtClean="0"/>
              <a:t> computing cores on my phone?!</a:t>
            </a:r>
            <a:endParaRPr lang="en-US" sz="28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55626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72" y="26670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46" y="12192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55" y="55626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29" y="4114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401" y="26670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575" y="12192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72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Cache Coherency Problem</a:t>
            </a:r>
            <a:r>
              <a:rPr lang="en-US" dirty="0"/>
              <a:t>: What happens when to two or more processors cache </a:t>
            </a:r>
            <a:r>
              <a:rPr lang="en-US" i="1" dirty="0"/>
              <a:t>shared</a:t>
            </a:r>
            <a:r>
              <a:rPr lang="en-US" dirty="0"/>
              <a:t> data?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i.e. the view of memory held by two different processors is through their individual caches.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As a result, processors can see different (</a:t>
            </a:r>
            <a:r>
              <a:rPr lang="en-US" dirty="0">
                <a:solidFill>
                  <a:schemeClr val="accent1"/>
                </a:solidFill>
              </a:rPr>
              <a:t>incoherent</a:t>
            </a:r>
            <a:r>
              <a:rPr lang="en-US" dirty="0"/>
              <a:t>) values to the </a:t>
            </a:r>
            <a:r>
              <a:rPr lang="en-US" i="1" dirty="0"/>
              <a:t>same</a:t>
            </a:r>
            <a:r>
              <a:rPr lang="en-US" dirty="0"/>
              <a:t> memory location.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and Synchronization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8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and Synchronization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066800"/>
            <a:ext cx="8845550" cy="595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7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processor core has its own L1 cache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and Synchronization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4432982"/>
            <a:ext cx="3508375" cy="236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3248"/>
            <a:ext cx="3508375" cy="236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1613247"/>
            <a:ext cx="3508375" cy="236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4432759"/>
            <a:ext cx="3508375" cy="236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2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processor core has its own L1 cache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and Synchronization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4" y="3733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29" y="3733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203" y="3733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53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processor core has its own L1 cache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and Synchronization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13" name="Rectangle 12"/>
          <p:cNvSpPr/>
          <p:nvPr>
            <p:custDataLst>
              <p:tags r:id="rId1"/>
            </p:custDataLst>
          </p:nvPr>
        </p:nvSpPr>
        <p:spPr>
          <a:xfrm>
            <a:off x="838200" y="42672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Core0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4" name="Rectangle 13"/>
          <p:cNvSpPr/>
          <p:nvPr>
            <p:custDataLst>
              <p:tags r:id="rId2"/>
            </p:custDataLst>
          </p:nvPr>
        </p:nvSpPr>
        <p:spPr>
          <a:xfrm>
            <a:off x="838200" y="47244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15" name="Straight Arrow Connector 14"/>
          <p:cNvCxnSpPr/>
          <p:nvPr>
            <p:custDataLst>
              <p:tags r:id="rId3"/>
            </p:custDataLst>
          </p:nvPr>
        </p:nvCxnSpPr>
        <p:spPr>
          <a:xfrm rot="5400000">
            <a:off x="1181894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>
            <p:custDataLst>
              <p:tags r:id="rId4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Memory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7" name="Rectangle 16"/>
          <p:cNvSpPr/>
          <p:nvPr>
            <p:custDataLst>
              <p:tags r:id="rId5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I/O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8" name="Rectangle 17"/>
          <p:cNvSpPr/>
          <p:nvPr>
            <p:custDataLst>
              <p:tags r:id="rId6"/>
            </p:custDataLst>
          </p:nvPr>
        </p:nvSpPr>
        <p:spPr>
          <a:xfrm>
            <a:off x="1219200" y="5562600"/>
            <a:ext cx="7162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Interconnect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19" name="Straight Arrow Connector 18"/>
          <p:cNvCxnSpPr/>
          <p:nvPr>
            <p:custDataLst>
              <p:tags r:id="rId7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>
            <p:custDataLst>
              <p:tags r:id="rId8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9"/>
            </p:custDataLst>
          </p:nvPr>
        </p:nvCxnSpPr>
        <p:spPr>
          <a:xfrm rot="5400000">
            <a:off x="3313906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>
            <p:custDataLst>
              <p:tags r:id="rId10"/>
            </p:custDataLst>
          </p:nvPr>
        </p:nvCxnSpPr>
        <p:spPr>
          <a:xfrm rot="5400000">
            <a:off x="5752306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>
            <p:custDataLst>
              <p:tags r:id="rId11"/>
            </p:custDataLst>
          </p:nvPr>
        </p:nvCxnSpPr>
        <p:spPr>
          <a:xfrm rot="5400000">
            <a:off x="7885905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>
            <p:custDataLst>
              <p:tags r:id="rId12"/>
            </p:custDataLst>
          </p:nvPr>
        </p:nvSpPr>
        <p:spPr>
          <a:xfrm>
            <a:off x="2895600" y="42672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Core1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5" name="Rectangle 24"/>
          <p:cNvSpPr/>
          <p:nvPr>
            <p:custDataLst>
              <p:tags r:id="rId13"/>
            </p:custDataLst>
          </p:nvPr>
        </p:nvSpPr>
        <p:spPr>
          <a:xfrm>
            <a:off x="2895600" y="47244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6" name="Rectangle 25"/>
          <p:cNvSpPr/>
          <p:nvPr>
            <p:custDataLst>
              <p:tags r:id="rId14"/>
            </p:custDataLst>
          </p:nvPr>
        </p:nvSpPr>
        <p:spPr>
          <a:xfrm>
            <a:off x="7543800" y="42672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Core3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7" name="Rectangle 26"/>
          <p:cNvSpPr/>
          <p:nvPr>
            <p:custDataLst>
              <p:tags r:id="rId15"/>
            </p:custDataLst>
          </p:nvPr>
        </p:nvSpPr>
        <p:spPr>
          <a:xfrm>
            <a:off x="7543800" y="47244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" name="Rectangle 27"/>
          <p:cNvSpPr/>
          <p:nvPr>
            <p:custDataLst>
              <p:tags r:id="rId16"/>
            </p:custDataLst>
          </p:nvPr>
        </p:nvSpPr>
        <p:spPr>
          <a:xfrm>
            <a:off x="5410200" y="42672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Core2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" name="Rectangle 28"/>
          <p:cNvSpPr/>
          <p:nvPr>
            <p:custDataLst>
              <p:tags r:id="rId17"/>
            </p:custDataLst>
          </p:nvPr>
        </p:nvSpPr>
        <p:spPr>
          <a:xfrm>
            <a:off x="5410200" y="47244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4" y="3733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29" y="3733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203" y="3733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26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chemeClr val="tx2"/>
                </a:solidFill>
              </a:rPr>
              <a:t>Shared Memory Multiprocessor (SMP)</a:t>
            </a:r>
          </a:p>
          <a:p>
            <a:pPr lvl="1"/>
            <a:r>
              <a:rPr lang="en-AU" dirty="0">
                <a:solidFill>
                  <a:schemeClr val="tx2"/>
                </a:solidFill>
              </a:rPr>
              <a:t>Typical (today): 2 – 4 </a:t>
            </a:r>
            <a:r>
              <a:rPr lang="en-AU" dirty="0">
                <a:solidFill>
                  <a:schemeClr val="accent1"/>
                </a:solidFill>
              </a:rPr>
              <a:t>processor dies</a:t>
            </a:r>
            <a:r>
              <a:rPr lang="en-AU" dirty="0">
                <a:solidFill>
                  <a:schemeClr val="tx2"/>
                </a:solidFill>
              </a:rPr>
              <a:t>, 2 – 8 </a:t>
            </a:r>
            <a:r>
              <a:rPr lang="en-AU" dirty="0">
                <a:solidFill>
                  <a:schemeClr val="accent1"/>
                </a:solidFill>
              </a:rPr>
              <a:t>cores</a:t>
            </a:r>
            <a:r>
              <a:rPr lang="en-AU" dirty="0">
                <a:solidFill>
                  <a:schemeClr val="tx2"/>
                </a:solidFill>
              </a:rPr>
              <a:t> each </a:t>
            </a:r>
          </a:p>
          <a:p>
            <a:pPr lvl="1"/>
            <a:r>
              <a:rPr lang="en-AU" dirty="0">
                <a:solidFill>
                  <a:schemeClr val="tx2"/>
                </a:solidFill>
              </a:rPr>
              <a:t>HW provides </a:t>
            </a:r>
            <a:r>
              <a:rPr lang="en-AU" i="1" dirty="0">
                <a:solidFill>
                  <a:schemeClr val="accent1"/>
                </a:solidFill>
              </a:rPr>
              <a:t>single physical address </a:t>
            </a:r>
            <a:r>
              <a:rPr lang="en-AU" dirty="0">
                <a:solidFill>
                  <a:schemeClr val="tx2"/>
                </a:solidFill>
              </a:rPr>
              <a:t>space for all processors</a:t>
            </a:r>
          </a:p>
          <a:p>
            <a:pPr lvl="1"/>
            <a:endParaRPr lang="en-AU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Shared Memory Multiprocessors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838200" y="42672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Core0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838200" y="47244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7" name="Straight Arrow Connector 6"/>
          <p:cNvCxnSpPr/>
          <p:nvPr>
            <p:custDataLst>
              <p:tags r:id="rId3"/>
            </p:custDataLst>
          </p:nvPr>
        </p:nvCxnSpPr>
        <p:spPr>
          <a:xfrm rot="5400000">
            <a:off x="1181894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Memory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I/O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>
          <a:xfrm>
            <a:off x="1219200" y="5562600"/>
            <a:ext cx="7162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Interconnect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11" name="Straight Arrow Connector 10"/>
          <p:cNvCxnSpPr/>
          <p:nvPr>
            <p:custDataLst>
              <p:tags r:id="rId7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>
            <p:custDataLst>
              <p:tags r:id="rId8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>
            <p:custDataLst>
              <p:tags r:id="rId9"/>
            </p:custDataLst>
          </p:nvPr>
        </p:nvCxnSpPr>
        <p:spPr>
          <a:xfrm rot="5400000">
            <a:off x="3313906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>
            <p:custDataLst>
              <p:tags r:id="rId10"/>
            </p:custDataLst>
          </p:nvPr>
        </p:nvCxnSpPr>
        <p:spPr>
          <a:xfrm rot="5400000">
            <a:off x="5752306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>
            <p:custDataLst>
              <p:tags r:id="rId11"/>
            </p:custDataLst>
          </p:nvPr>
        </p:nvCxnSpPr>
        <p:spPr>
          <a:xfrm rot="5400000">
            <a:off x="7885905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>
            <p:custDataLst>
              <p:tags r:id="rId12"/>
            </p:custDataLst>
          </p:nvPr>
        </p:nvSpPr>
        <p:spPr>
          <a:xfrm>
            <a:off x="2895600" y="42672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Core1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7" name="Rectangle 16"/>
          <p:cNvSpPr/>
          <p:nvPr>
            <p:custDataLst>
              <p:tags r:id="rId13"/>
            </p:custDataLst>
          </p:nvPr>
        </p:nvSpPr>
        <p:spPr>
          <a:xfrm>
            <a:off x="2895600" y="47244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8" name="Rectangle 17"/>
          <p:cNvSpPr/>
          <p:nvPr>
            <p:custDataLst>
              <p:tags r:id="rId14"/>
            </p:custDataLst>
          </p:nvPr>
        </p:nvSpPr>
        <p:spPr>
          <a:xfrm>
            <a:off x="7543800" y="42672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Core3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9" name="Rectangle 18"/>
          <p:cNvSpPr/>
          <p:nvPr>
            <p:custDataLst>
              <p:tags r:id="rId15"/>
            </p:custDataLst>
          </p:nvPr>
        </p:nvSpPr>
        <p:spPr>
          <a:xfrm>
            <a:off x="7543800" y="47244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0" name="Rectangle 19"/>
          <p:cNvSpPr/>
          <p:nvPr>
            <p:custDataLst>
              <p:tags r:id="rId16"/>
            </p:custDataLst>
          </p:nvPr>
        </p:nvSpPr>
        <p:spPr>
          <a:xfrm>
            <a:off x="5410200" y="42672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Core2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1" name="Rectangle 20"/>
          <p:cNvSpPr/>
          <p:nvPr>
            <p:custDataLst>
              <p:tags r:id="rId17"/>
            </p:custDataLst>
          </p:nvPr>
        </p:nvSpPr>
        <p:spPr>
          <a:xfrm>
            <a:off x="5410200" y="47244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80914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chemeClr val="tx2"/>
                </a:solidFill>
              </a:rPr>
              <a:t>Shared Memory Multiprocessor (SMP)</a:t>
            </a:r>
          </a:p>
          <a:p>
            <a:pPr lvl="1"/>
            <a:r>
              <a:rPr lang="en-AU" dirty="0">
                <a:solidFill>
                  <a:schemeClr val="tx2"/>
                </a:solidFill>
              </a:rPr>
              <a:t>Typical (today): 2 – 4 </a:t>
            </a:r>
            <a:r>
              <a:rPr lang="en-AU" dirty="0">
                <a:solidFill>
                  <a:schemeClr val="accent1"/>
                </a:solidFill>
              </a:rPr>
              <a:t>processor dies</a:t>
            </a:r>
            <a:r>
              <a:rPr lang="en-AU" dirty="0">
                <a:solidFill>
                  <a:schemeClr val="tx2"/>
                </a:solidFill>
              </a:rPr>
              <a:t>, 2 – 8 </a:t>
            </a:r>
            <a:r>
              <a:rPr lang="en-AU" dirty="0">
                <a:solidFill>
                  <a:schemeClr val="accent1"/>
                </a:solidFill>
              </a:rPr>
              <a:t>cores</a:t>
            </a:r>
            <a:r>
              <a:rPr lang="en-AU" dirty="0">
                <a:solidFill>
                  <a:schemeClr val="tx2"/>
                </a:solidFill>
              </a:rPr>
              <a:t> each </a:t>
            </a:r>
          </a:p>
          <a:p>
            <a:pPr lvl="1"/>
            <a:r>
              <a:rPr lang="en-AU" dirty="0">
                <a:solidFill>
                  <a:schemeClr val="tx2"/>
                </a:solidFill>
              </a:rPr>
              <a:t>HW provides </a:t>
            </a:r>
            <a:r>
              <a:rPr lang="en-AU" i="1" dirty="0">
                <a:solidFill>
                  <a:schemeClr val="accent1"/>
                </a:solidFill>
              </a:rPr>
              <a:t>single physical address </a:t>
            </a:r>
            <a:r>
              <a:rPr lang="en-AU" dirty="0">
                <a:solidFill>
                  <a:schemeClr val="tx2"/>
                </a:solidFill>
              </a:rPr>
              <a:t>space for all processors</a:t>
            </a:r>
          </a:p>
          <a:p>
            <a:pPr lvl="1"/>
            <a:endParaRPr lang="en-AU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Shared Memory Multiprocessors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838200" y="42672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Core0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838200" y="47244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7" name="Straight Arrow Connector 6"/>
          <p:cNvCxnSpPr/>
          <p:nvPr>
            <p:custDataLst>
              <p:tags r:id="rId3"/>
            </p:custDataLst>
          </p:nvPr>
        </p:nvCxnSpPr>
        <p:spPr>
          <a:xfrm rot="5400000">
            <a:off x="1181894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Memory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I/O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>
          <a:xfrm>
            <a:off x="1219200" y="5562600"/>
            <a:ext cx="7162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Interconnect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11" name="Straight Arrow Connector 10"/>
          <p:cNvCxnSpPr/>
          <p:nvPr>
            <p:custDataLst>
              <p:tags r:id="rId7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>
            <p:custDataLst>
              <p:tags r:id="rId8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>
            <p:custDataLst>
              <p:tags r:id="rId9"/>
            </p:custDataLst>
          </p:nvPr>
        </p:nvCxnSpPr>
        <p:spPr>
          <a:xfrm rot="5400000">
            <a:off x="3313906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>
            <p:custDataLst>
              <p:tags r:id="rId10"/>
            </p:custDataLst>
          </p:nvPr>
        </p:nvCxnSpPr>
        <p:spPr>
          <a:xfrm rot="5400000">
            <a:off x="7885905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>
            <p:custDataLst>
              <p:tags r:id="rId11"/>
            </p:custDataLst>
          </p:nvPr>
        </p:nvSpPr>
        <p:spPr>
          <a:xfrm>
            <a:off x="2895600" y="42672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Core1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7" name="Rectangle 16"/>
          <p:cNvSpPr/>
          <p:nvPr>
            <p:custDataLst>
              <p:tags r:id="rId12"/>
            </p:custDataLst>
          </p:nvPr>
        </p:nvSpPr>
        <p:spPr>
          <a:xfrm>
            <a:off x="2895600" y="47244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2" name="TextBox 21"/>
          <p:cNvSpPr txBox="1"/>
          <p:nvPr>
            <p:custDataLst>
              <p:tags r:id="rId13"/>
            </p:custDataLst>
          </p:nvPr>
        </p:nvSpPr>
        <p:spPr>
          <a:xfrm>
            <a:off x="5656502" y="4193876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Source Sans Pro"/>
              </a:rPr>
              <a:t>...</a:t>
            </a:r>
          </a:p>
        </p:txBody>
      </p:sp>
      <p:sp>
        <p:nvSpPr>
          <p:cNvPr id="23" name="Rectangle 22"/>
          <p:cNvSpPr/>
          <p:nvPr>
            <p:custDataLst>
              <p:tags r:id="rId14"/>
            </p:custDataLst>
          </p:nvPr>
        </p:nvSpPr>
        <p:spPr>
          <a:xfrm>
            <a:off x="7543800" y="42672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2"/>
                </a:solidFill>
                <a:latin typeface="Source Sans Pro"/>
              </a:rPr>
              <a:t>CoreN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4" name="Rectangle 23"/>
          <p:cNvSpPr/>
          <p:nvPr>
            <p:custDataLst>
              <p:tags r:id="rId15"/>
            </p:custDataLst>
          </p:nvPr>
        </p:nvSpPr>
        <p:spPr>
          <a:xfrm>
            <a:off x="7543800" y="47244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5" name="TextBox 24"/>
          <p:cNvSpPr txBox="1"/>
          <p:nvPr>
            <p:custDataLst>
              <p:tags r:id="rId16"/>
            </p:custDataLst>
          </p:nvPr>
        </p:nvSpPr>
        <p:spPr>
          <a:xfrm>
            <a:off x="4953000" y="4191000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Source Sans Pro"/>
              </a:rPr>
              <a:t>...</a:t>
            </a:r>
          </a:p>
        </p:txBody>
      </p:sp>
      <p:sp>
        <p:nvSpPr>
          <p:cNvPr id="26" name="TextBox 25"/>
          <p:cNvSpPr txBox="1"/>
          <p:nvPr>
            <p:custDataLst>
              <p:tags r:id="rId17"/>
            </p:custDataLst>
          </p:nvPr>
        </p:nvSpPr>
        <p:spPr>
          <a:xfrm>
            <a:off x="6436204" y="4191000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Source Sans Pro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5894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/>
              <a:t>Thread A (on Core0)	</a:t>
            </a:r>
            <a:r>
              <a:rPr lang="en-US" sz="2800" i="1" dirty="0" smtClean="0"/>
              <a:t>	Thread </a:t>
            </a:r>
            <a:r>
              <a:rPr lang="en-US" sz="2800" i="1" dirty="0"/>
              <a:t>B (on Core1)</a:t>
            </a:r>
            <a:br>
              <a:rPr lang="en-US" sz="2800" i="1" dirty="0"/>
            </a:br>
            <a:r>
              <a:rPr lang="en-US" sz="2800" dirty="0"/>
              <a:t>for(</a:t>
            </a:r>
            <a:r>
              <a:rPr lang="en-US" sz="2800" dirty="0" err="1"/>
              <a:t>int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= 0, </a:t>
            </a:r>
            <a:r>
              <a:rPr lang="en-US" sz="2800" dirty="0" err="1"/>
              <a:t>i</a:t>
            </a:r>
            <a:r>
              <a:rPr lang="en-US" sz="2800" dirty="0"/>
              <a:t> &lt; 5; </a:t>
            </a:r>
            <a:r>
              <a:rPr lang="en-US" sz="2800" dirty="0" err="1"/>
              <a:t>i</a:t>
            </a:r>
            <a:r>
              <a:rPr lang="en-US" sz="2800" dirty="0"/>
              <a:t>++) {	</a:t>
            </a:r>
            <a:r>
              <a:rPr lang="en-US" sz="2800" dirty="0" smtClean="0"/>
              <a:t>	for(</a:t>
            </a:r>
            <a:r>
              <a:rPr lang="en-US" sz="2800" dirty="0" err="1" smtClean="0"/>
              <a:t>int</a:t>
            </a:r>
            <a:r>
              <a:rPr lang="en-US" sz="2800" dirty="0" smtClean="0"/>
              <a:t> </a:t>
            </a:r>
            <a:r>
              <a:rPr lang="en-US" sz="2800" dirty="0"/>
              <a:t>j = 0; j &lt; 5; </a:t>
            </a:r>
            <a:r>
              <a:rPr lang="en-US" sz="2800" dirty="0" err="1"/>
              <a:t>j++</a:t>
            </a:r>
            <a:r>
              <a:rPr lang="en-US" sz="2800" dirty="0"/>
              <a:t>) {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r>
              <a:rPr lang="en-US" sz="2800" dirty="0"/>
              <a:t> =</a:t>
            </a:r>
            <a:r>
              <a:rPr lang="en-US" sz="2800" dirty="0">
                <a:solidFill>
                  <a:schemeClr val="accent1"/>
                </a:solidFill>
              </a:rPr>
              <a:t> x </a:t>
            </a:r>
            <a:r>
              <a:rPr lang="en-US" sz="2800" dirty="0"/>
              <a:t>+ 1;				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r>
              <a:rPr lang="en-US" sz="2800" dirty="0"/>
              <a:t> = 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r>
              <a:rPr lang="en-US" sz="2800" dirty="0"/>
              <a:t> + 1;</a:t>
            </a:r>
            <a:br>
              <a:rPr lang="en-US" sz="2800" dirty="0"/>
            </a:br>
            <a:r>
              <a:rPr lang="en-US" sz="2800" dirty="0"/>
              <a:t>}					</a:t>
            </a:r>
            <a:r>
              <a:rPr lang="en-US" sz="2800" dirty="0" smtClean="0"/>
              <a:t>		}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What will the value of 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r>
              <a:rPr lang="en-US" sz="2800" dirty="0"/>
              <a:t> be after both loops finish?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Cache Coherency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838200" y="42672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Core0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838200" y="47244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7" name="Straight Arrow Connector 6"/>
          <p:cNvCxnSpPr/>
          <p:nvPr>
            <p:custDataLst>
              <p:tags r:id="rId3"/>
            </p:custDataLst>
          </p:nvPr>
        </p:nvCxnSpPr>
        <p:spPr>
          <a:xfrm rot="5400000">
            <a:off x="1181894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Memory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I/O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>
          <a:xfrm>
            <a:off x="1219200" y="5562600"/>
            <a:ext cx="7162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Interconnect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11" name="Straight Arrow Connector 10"/>
          <p:cNvCxnSpPr/>
          <p:nvPr>
            <p:custDataLst>
              <p:tags r:id="rId7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>
            <p:custDataLst>
              <p:tags r:id="rId8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>
            <p:custDataLst>
              <p:tags r:id="rId9"/>
            </p:custDataLst>
          </p:nvPr>
        </p:nvCxnSpPr>
        <p:spPr>
          <a:xfrm rot="5400000">
            <a:off x="3313906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>
            <p:custDataLst>
              <p:tags r:id="rId10"/>
            </p:custDataLst>
          </p:nvPr>
        </p:nvCxnSpPr>
        <p:spPr>
          <a:xfrm rot="5400000">
            <a:off x="7885905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>
            <p:custDataLst>
              <p:tags r:id="rId11"/>
            </p:custDataLst>
          </p:nvPr>
        </p:nvSpPr>
        <p:spPr>
          <a:xfrm>
            <a:off x="2895600" y="42672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Core1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6" name="Rectangle 15"/>
          <p:cNvSpPr/>
          <p:nvPr>
            <p:custDataLst>
              <p:tags r:id="rId12"/>
            </p:custDataLst>
          </p:nvPr>
        </p:nvSpPr>
        <p:spPr>
          <a:xfrm>
            <a:off x="2895600" y="47244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7" name="TextBox 16"/>
          <p:cNvSpPr txBox="1"/>
          <p:nvPr>
            <p:custDataLst>
              <p:tags r:id="rId13"/>
            </p:custDataLst>
          </p:nvPr>
        </p:nvSpPr>
        <p:spPr>
          <a:xfrm>
            <a:off x="5656502" y="4193876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Source Sans Pro"/>
              </a:rPr>
              <a:t>...</a:t>
            </a:r>
          </a:p>
        </p:txBody>
      </p:sp>
      <p:sp>
        <p:nvSpPr>
          <p:cNvPr id="18" name="Rectangle 17"/>
          <p:cNvSpPr/>
          <p:nvPr>
            <p:custDataLst>
              <p:tags r:id="rId14"/>
            </p:custDataLst>
          </p:nvPr>
        </p:nvSpPr>
        <p:spPr>
          <a:xfrm>
            <a:off x="7543800" y="42672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2"/>
                </a:solidFill>
                <a:latin typeface="Source Sans Pro"/>
              </a:rPr>
              <a:t>CoreN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9" name="Rectangle 18"/>
          <p:cNvSpPr/>
          <p:nvPr>
            <p:custDataLst>
              <p:tags r:id="rId15"/>
            </p:custDataLst>
          </p:nvPr>
        </p:nvSpPr>
        <p:spPr>
          <a:xfrm>
            <a:off x="7543800" y="47244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0" name="TextBox 19"/>
          <p:cNvSpPr txBox="1"/>
          <p:nvPr>
            <p:custDataLst>
              <p:tags r:id="rId16"/>
            </p:custDataLst>
          </p:nvPr>
        </p:nvSpPr>
        <p:spPr>
          <a:xfrm>
            <a:off x="4953000" y="4191000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Source Sans Pro"/>
              </a:rPr>
              <a:t>...</a:t>
            </a:r>
          </a:p>
        </p:txBody>
      </p:sp>
      <p:sp>
        <p:nvSpPr>
          <p:cNvPr id="21" name="TextBox 20"/>
          <p:cNvSpPr txBox="1"/>
          <p:nvPr>
            <p:custDataLst>
              <p:tags r:id="rId17"/>
            </p:custDataLst>
          </p:nvPr>
        </p:nvSpPr>
        <p:spPr>
          <a:xfrm>
            <a:off x="6436204" y="4191000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Source Sans Pro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17772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/>
              <a:t>Thread A (on Core0)	</a:t>
            </a:r>
            <a:r>
              <a:rPr lang="en-US" sz="2800" i="1" dirty="0" smtClean="0"/>
              <a:t>	Thread </a:t>
            </a:r>
            <a:r>
              <a:rPr lang="en-US" sz="2800" i="1" dirty="0"/>
              <a:t>B (on Core1)</a:t>
            </a:r>
            <a:br>
              <a:rPr lang="en-US" sz="2800" i="1" dirty="0"/>
            </a:br>
            <a:r>
              <a:rPr lang="en-US" sz="2800" dirty="0"/>
              <a:t>for(</a:t>
            </a:r>
            <a:r>
              <a:rPr lang="en-US" sz="2800" dirty="0" err="1"/>
              <a:t>int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= 0, </a:t>
            </a:r>
            <a:r>
              <a:rPr lang="en-US" sz="2800" dirty="0" err="1"/>
              <a:t>i</a:t>
            </a:r>
            <a:r>
              <a:rPr lang="en-US" sz="2800" dirty="0"/>
              <a:t> &lt; 5; </a:t>
            </a:r>
            <a:r>
              <a:rPr lang="en-US" sz="2800" dirty="0" err="1"/>
              <a:t>i</a:t>
            </a:r>
            <a:r>
              <a:rPr lang="en-US" sz="2800" dirty="0"/>
              <a:t>++) {	</a:t>
            </a:r>
            <a:r>
              <a:rPr lang="en-US" sz="2800" dirty="0" smtClean="0"/>
              <a:t>	for(</a:t>
            </a:r>
            <a:r>
              <a:rPr lang="en-US" sz="2800" dirty="0" err="1" smtClean="0"/>
              <a:t>int</a:t>
            </a:r>
            <a:r>
              <a:rPr lang="en-US" sz="2800" dirty="0" smtClean="0"/>
              <a:t> </a:t>
            </a:r>
            <a:r>
              <a:rPr lang="en-US" sz="2800" dirty="0"/>
              <a:t>j = 0; j &lt; 5; </a:t>
            </a:r>
            <a:r>
              <a:rPr lang="en-US" sz="2800" dirty="0" err="1"/>
              <a:t>j++</a:t>
            </a:r>
            <a:r>
              <a:rPr lang="en-US" sz="2800" dirty="0"/>
              <a:t>) {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r>
              <a:rPr lang="en-US" sz="2800" dirty="0"/>
              <a:t> =</a:t>
            </a:r>
            <a:r>
              <a:rPr lang="en-US" sz="2800" dirty="0">
                <a:solidFill>
                  <a:schemeClr val="accent1"/>
                </a:solidFill>
              </a:rPr>
              <a:t> x </a:t>
            </a:r>
            <a:r>
              <a:rPr lang="en-US" sz="2800" dirty="0"/>
              <a:t>+ 1;				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r>
              <a:rPr lang="en-US" sz="2800" dirty="0"/>
              <a:t> = 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r>
              <a:rPr lang="en-US" sz="2800" dirty="0"/>
              <a:t> + 1;</a:t>
            </a:r>
            <a:br>
              <a:rPr lang="en-US" sz="2800" dirty="0"/>
            </a:br>
            <a:r>
              <a:rPr lang="en-US" sz="2800" dirty="0"/>
              <a:t>}					</a:t>
            </a:r>
            <a:r>
              <a:rPr lang="en-US" sz="2800" dirty="0" smtClean="0"/>
              <a:t>		}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What will the value of 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r>
              <a:rPr lang="en-US" sz="2800" dirty="0"/>
              <a:t> be after both loops finish?</a:t>
            </a:r>
          </a:p>
          <a:p>
            <a:pPr marL="0" indent="0">
              <a:buNone/>
            </a:pPr>
            <a:r>
              <a:rPr lang="en-US" sz="2000" dirty="0"/>
              <a:t>(x starts as 0)</a:t>
            </a:r>
          </a:p>
          <a:p>
            <a:pPr marL="514350" indent="-514350">
              <a:buAutoNum type="alphaLcParenR"/>
            </a:pPr>
            <a:r>
              <a:rPr lang="en-US" sz="2800" dirty="0"/>
              <a:t>6</a:t>
            </a:r>
          </a:p>
          <a:p>
            <a:pPr marL="514350" indent="-514350">
              <a:buAutoNum type="alphaLcParenR"/>
            </a:pPr>
            <a:r>
              <a:rPr lang="en-US" sz="2800" dirty="0"/>
              <a:t>8</a:t>
            </a:r>
          </a:p>
          <a:p>
            <a:pPr marL="514350" indent="-514350">
              <a:buAutoNum type="alphaLcParenR"/>
            </a:pPr>
            <a:r>
              <a:rPr lang="en-US" sz="2800" dirty="0"/>
              <a:t>10</a:t>
            </a:r>
          </a:p>
          <a:p>
            <a:pPr marL="514350" indent="-514350">
              <a:buAutoNum type="alphaLcParenR"/>
            </a:pPr>
            <a:r>
              <a:rPr lang="en-US" sz="2800" dirty="0"/>
              <a:t>Could be any of the above</a:t>
            </a:r>
          </a:p>
          <a:p>
            <a:pPr marL="514350" indent="-514350">
              <a:buAutoNum type="alphaLcParenR"/>
            </a:pPr>
            <a:r>
              <a:rPr lang="en-US" sz="2800" dirty="0"/>
              <a:t>Couldn’t be any of the above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Cache Coherency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0" y="2775856"/>
            <a:ext cx="9052560" cy="292281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019800" y="4064655"/>
            <a:ext cx="3191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  <a:latin typeface="Source Sans Pro"/>
              </a:rPr>
              <a:t>Clicker Question</a:t>
            </a:r>
            <a:endParaRPr lang="en-US" sz="3200" dirty="0">
              <a:solidFill>
                <a:schemeClr val="accent6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62463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/>
              <a:t>Thread A (on Core0)	</a:t>
            </a:r>
            <a:r>
              <a:rPr lang="en-US" sz="2800" i="1" dirty="0" smtClean="0"/>
              <a:t>	Thread </a:t>
            </a:r>
            <a:r>
              <a:rPr lang="en-US" sz="2800" i="1" dirty="0"/>
              <a:t>B (on Core1)</a:t>
            </a:r>
            <a:br>
              <a:rPr lang="en-US" sz="2800" i="1" dirty="0"/>
            </a:br>
            <a:r>
              <a:rPr lang="en-US" sz="2800" dirty="0"/>
              <a:t>for(</a:t>
            </a:r>
            <a:r>
              <a:rPr lang="en-US" sz="2800" dirty="0" err="1"/>
              <a:t>int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= 0, </a:t>
            </a:r>
            <a:r>
              <a:rPr lang="en-US" sz="2800" dirty="0" err="1"/>
              <a:t>i</a:t>
            </a:r>
            <a:r>
              <a:rPr lang="en-US" sz="2800" dirty="0"/>
              <a:t> &lt; 5; </a:t>
            </a:r>
            <a:r>
              <a:rPr lang="en-US" sz="2800" dirty="0" err="1"/>
              <a:t>i</a:t>
            </a:r>
            <a:r>
              <a:rPr lang="en-US" sz="2800" dirty="0"/>
              <a:t>++) {	</a:t>
            </a:r>
            <a:r>
              <a:rPr lang="en-US" sz="2800" dirty="0" smtClean="0"/>
              <a:t>	for(</a:t>
            </a:r>
            <a:r>
              <a:rPr lang="en-US" sz="2800" dirty="0" err="1" smtClean="0"/>
              <a:t>int</a:t>
            </a:r>
            <a:r>
              <a:rPr lang="en-US" sz="2800" dirty="0" smtClean="0"/>
              <a:t> </a:t>
            </a:r>
            <a:r>
              <a:rPr lang="en-US" sz="2800" dirty="0"/>
              <a:t>j = 0; j &lt; 5; </a:t>
            </a:r>
            <a:r>
              <a:rPr lang="en-US" sz="2800" dirty="0" err="1"/>
              <a:t>j++</a:t>
            </a:r>
            <a:r>
              <a:rPr lang="en-US" sz="2800" dirty="0"/>
              <a:t>) {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r>
              <a:rPr lang="en-US" sz="2800" dirty="0"/>
              <a:t> =</a:t>
            </a:r>
            <a:r>
              <a:rPr lang="en-US" sz="2800" dirty="0">
                <a:solidFill>
                  <a:schemeClr val="accent1"/>
                </a:solidFill>
              </a:rPr>
              <a:t> x </a:t>
            </a:r>
            <a:r>
              <a:rPr lang="en-US" sz="2800" dirty="0"/>
              <a:t>+ 1;				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r>
              <a:rPr lang="en-US" sz="2800" dirty="0"/>
              <a:t> = 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r>
              <a:rPr lang="en-US" sz="2800" dirty="0"/>
              <a:t> + 1;</a:t>
            </a:r>
            <a:br>
              <a:rPr lang="en-US" sz="2800" dirty="0"/>
            </a:br>
            <a:r>
              <a:rPr lang="en-US" sz="2800" dirty="0"/>
              <a:t>}					</a:t>
            </a:r>
            <a:r>
              <a:rPr lang="en-US" sz="2800" dirty="0" smtClean="0"/>
              <a:t>		}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What will the value of 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r>
              <a:rPr lang="en-US" sz="2800" dirty="0"/>
              <a:t> be after both loops finish?</a:t>
            </a:r>
          </a:p>
          <a:p>
            <a:pPr marL="0" indent="0">
              <a:buNone/>
            </a:pPr>
            <a:r>
              <a:rPr lang="en-US" sz="2000" dirty="0"/>
              <a:t>(x starts as 0)</a:t>
            </a:r>
          </a:p>
          <a:p>
            <a:pPr marL="514350" indent="-514350">
              <a:buAutoNum type="alphaLcParenR"/>
            </a:pPr>
            <a:r>
              <a:rPr lang="en-US" sz="2800" dirty="0"/>
              <a:t>6</a:t>
            </a:r>
          </a:p>
          <a:p>
            <a:pPr marL="514350" indent="-514350">
              <a:buAutoNum type="alphaLcParenR"/>
            </a:pPr>
            <a:r>
              <a:rPr lang="en-US" sz="2800" dirty="0"/>
              <a:t>8</a:t>
            </a:r>
          </a:p>
          <a:p>
            <a:pPr marL="514350" indent="-514350">
              <a:buAutoNum type="alphaLcParenR"/>
            </a:pPr>
            <a:r>
              <a:rPr lang="en-US" sz="2800" dirty="0"/>
              <a:t>10</a:t>
            </a:r>
          </a:p>
          <a:p>
            <a:pPr marL="514350" indent="-514350">
              <a:buAutoNum type="alphaLcParenR"/>
            </a:pPr>
            <a:r>
              <a:rPr lang="en-US" sz="2800" dirty="0"/>
              <a:t>Could be any of the above</a:t>
            </a:r>
          </a:p>
          <a:p>
            <a:pPr marL="514350" indent="-514350">
              <a:buAutoNum type="alphaLcParenR"/>
            </a:pPr>
            <a:r>
              <a:rPr lang="en-US" sz="2800" dirty="0"/>
              <a:t>Couldn’t be any of the above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Cache Coherency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0" y="2775856"/>
            <a:ext cx="9052560" cy="292281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019800" y="4064655"/>
            <a:ext cx="3191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  <a:latin typeface="Source Sans Pro"/>
              </a:rPr>
              <a:t>Clicker Question</a:t>
            </a:r>
            <a:endParaRPr lang="en-US" sz="32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4648944"/>
            <a:ext cx="5105400" cy="6096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1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49225" y="152288"/>
            <a:ext cx="8686800" cy="533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Big Picture: Multicore and Parallelism</a:t>
            </a:r>
            <a:endParaRPr lang="en-US" sz="4000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89154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 smtClean="0"/>
              <a:t>Why do I need </a:t>
            </a:r>
            <a:r>
              <a:rPr lang="en-US" sz="2700" i="1" dirty="0" err="1" smtClean="0">
                <a:solidFill>
                  <a:schemeClr val="accent1"/>
                </a:solidFill>
              </a:rPr>
              <a:t>sixteeen</a:t>
            </a:r>
            <a:r>
              <a:rPr lang="en-US" sz="2700" dirty="0" smtClean="0"/>
              <a:t> computing cores on my phone?!</a:t>
            </a:r>
            <a:endParaRPr lang="en-US" sz="27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55626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72" y="26670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46" y="12192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5626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4" y="4114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346" y="26670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520" y="12192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55" y="55626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29" y="4114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401" y="26670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575" y="12192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029" y="55626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203" y="4114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775" y="26670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49" y="12192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4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>
                <a:solidFill>
                  <a:schemeClr val="tx2"/>
                </a:solidFill>
              </a:rPr>
              <a:t>Thread A (on Core0)		Thread B (on Core1)</a:t>
            </a:r>
            <a:br>
              <a:rPr lang="en-US" sz="2800" i="1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for(</a:t>
            </a:r>
            <a:r>
              <a:rPr lang="en-US" sz="2800" dirty="0" err="1">
                <a:solidFill>
                  <a:schemeClr val="tx2"/>
                </a:solidFill>
              </a:rPr>
              <a:t>int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i</a:t>
            </a:r>
            <a:r>
              <a:rPr lang="en-US" sz="2800" dirty="0">
                <a:solidFill>
                  <a:schemeClr val="tx2"/>
                </a:solidFill>
              </a:rPr>
              <a:t> = 0, </a:t>
            </a:r>
            <a:r>
              <a:rPr lang="en-US" sz="2800" dirty="0" err="1">
                <a:solidFill>
                  <a:schemeClr val="tx2"/>
                </a:solidFill>
              </a:rPr>
              <a:t>i</a:t>
            </a:r>
            <a:r>
              <a:rPr lang="en-US" sz="2800" dirty="0">
                <a:solidFill>
                  <a:schemeClr val="tx2"/>
                </a:solidFill>
              </a:rPr>
              <a:t> &lt; 5; </a:t>
            </a:r>
            <a:r>
              <a:rPr lang="en-US" sz="2800" dirty="0" err="1">
                <a:solidFill>
                  <a:schemeClr val="tx2"/>
                </a:solidFill>
              </a:rPr>
              <a:t>i</a:t>
            </a:r>
            <a:r>
              <a:rPr lang="en-US" sz="2800" dirty="0">
                <a:solidFill>
                  <a:schemeClr val="tx2"/>
                </a:solidFill>
              </a:rPr>
              <a:t>++) {	</a:t>
            </a:r>
            <a:r>
              <a:rPr lang="en-US" sz="2800" dirty="0" smtClean="0">
                <a:solidFill>
                  <a:schemeClr val="tx2"/>
                </a:solidFill>
              </a:rPr>
              <a:t>	for(</a:t>
            </a:r>
            <a:r>
              <a:rPr lang="en-US" sz="2800" dirty="0" err="1" smtClean="0">
                <a:solidFill>
                  <a:schemeClr val="tx2"/>
                </a:solidFill>
              </a:rPr>
              <a:t>int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j = 0; j &lt; 5; </a:t>
            </a:r>
            <a:r>
              <a:rPr lang="en-US" sz="2800" dirty="0" err="1">
                <a:solidFill>
                  <a:schemeClr val="tx2"/>
                </a:solidFill>
              </a:rPr>
              <a:t>j++</a:t>
            </a:r>
            <a:r>
              <a:rPr lang="en-US" sz="2800" dirty="0">
                <a:solidFill>
                  <a:schemeClr val="tx2"/>
                </a:solidFill>
              </a:rPr>
              <a:t>) {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	LW </a:t>
            </a:r>
            <a:r>
              <a:rPr lang="en-US" sz="2800" dirty="0" smtClean="0">
                <a:solidFill>
                  <a:schemeClr val="tx2"/>
                </a:solidFill>
              </a:rPr>
              <a:t>t0, </a:t>
            </a:r>
            <a:r>
              <a:rPr lang="en-US" sz="2800" dirty="0" err="1">
                <a:solidFill>
                  <a:schemeClr val="tx2"/>
                </a:solidFill>
              </a:rPr>
              <a:t>addr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r>
              <a:rPr lang="en-US" sz="2800" dirty="0">
                <a:solidFill>
                  <a:schemeClr val="tx2"/>
                </a:solidFill>
              </a:rPr>
              <a:t>)			LW </a:t>
            </a:r>
            <a:r>
              <a:rPr lang="en-US" sz="2800" dirty="0" smtClean="0">
                <a:solidFill>
                  <a:schemeClr val="tx2"/>
                </a:solidFill>
              </a:rPr>
              <a:t>t0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en-US" sz="2800" dirty="0" err="1">
                <a:solidFill>
                  <a:schemeClr val="tx2"/>
                </a:solidFill>
              </a:rPr>
              <a:t>addr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	ADDIU </a:t>
            </a:r>
            <a:r>
              <a:rPr lang="en-US" sz="2800" dirty="0" smtClean="0">
                <a:solidFill>
                  <a:schemeClr val="tx2"/>
                </a:solidFill>
              </a:rPr>
              <a:t>t0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en-US" sz="2800" dirty="0" smtClean="0">
                <a:solidFill>
                  <a:schemeClr val="tx2"/>
                </a:solidFill>
              </a:rPr>
              <a:t>t0</a:t>
            </a:r>
            <a:r>
              <a:rPr lang="en-US" sz="2800" dirty="0">
                <a:solidFill>
                  <a:schemeClr val="tx2"/>
                </a:solidFill>
              </a:rPr>
              <a:t>, 1		</a:t>
            </a:r>
            <a:r>
              <a:rPr lang="en-US" sz="2800" dirty="0" smtClean="0">
                <a:solidFill>
                  <a:schemeClr val="tx2"/>
                </a:solidFill>
              </a:rPr>
              <a:t>	ADDIU t0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en-US" sz="2800" dirty="0" smtClean="0">
                <a:solidFill>
                  <a:schemeClr val="tx2"/>
                </a:solidFill>
              </a:rPr>
              <a:t>t0</a:t>
            </a:r>
            <a:r>
              <a:rPr lang="en-US" sz="2800" dirty="0">
                <a:solidFill>
                  <a:schemeClr val="tx2"/>
                </a:solidFill>
              </a:rPr>
              <a:t>, 1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	SW </a:t>
            </a:r>
            <a:r>
              <a:rPr lang="en-US" sz="2800" dirty="0" smtClean="0">
                <a:solidFill>
                  <a:schemeClr val="tx2"/>
                </a:solidFill>
              </a:rPr>
              <a:t>t0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en-US" sz="2800" dirty="0" err="1">
                <a:solidFill>
                  <a:schemeClr val="tx2"/>
                </a:solidFill>
              </a:rPr>
              <a:t>addr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r>
              <a:rPr lang="en-US" sz="2800" dirty="0">
                <a:solidFill>
                  <a:schemeClr val="tx2"/>
                </a:solidFill>
              </a:rPr>
              <a:t>)			SW </a:t>
            </a:r>
            <a:r>
              <a:rPr lang="en-US" sz="2800" dirty="0" smtClean="0">
                <a:solidFill>
                  <a:schemeClr val="tx2"/>
                </a:solidFill>
              </a:rPr>
              <a:t>t0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en-US" sz="2800" dirty="0" err="1">
                <a:solidFill>
                  <a:schemeClr val="tx2"/>
                </a:solidFill>
              </a:rPr>
              <a:t>addr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}					</a:t>
            </a:r>
            <a:r>
              <a:rPr lang="en-US" sz="2800" dirty="0" smtClean="0">
                <a:solidFill>
                  <a:schemeClr val="tx2"/>
                </a:solidFill>
              </a:rPr>
              <a:t>		}</a:t>
            </a:r>
            <a:endParaRPr lang="en-US" sz="2800" dirty="0">
              <a:solidFill>
                <a:schemeClr val="tx2"/>
              </a:solidFill>
            </a:endParaRPr>
          </a:p>
          <a:p>
            <a:endParaRPr lang="en-US" sz="2800" dirty="0">
              <a:solidFill>
                <a:schemeClr val="tx2"/>
              </a:solidFill>
            </a:endParaRPr>
          </a:p>
          <a:p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Cache Coherency Problem, WB $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8867" y="1900535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Source Sans Pro"/>
              </a:rPr>
              <a:t>t0=0</a:t>
            </a:r>
            <a:endParaRPr lang="en-US" sz="20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867" y="235149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Source Sans Pro"/>
              </a:rPr>
              <a:t>t0=1</a:t>
            </a:r>
            <a:endParaRPr lang="en-US" sz="20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826" y="2747315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Source Sans Pro"/>
              </a:rPr>
              <a:t>x=1</a:t>
            </a:r>
            <a:endParaRPr lang="en-US" sz="20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7522" y="1900535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Source Sans Pro"/>
              </a:rPr>
              <a:t>t0=0</a:t>
            </a:r>
            <a:endParaRPr lang="en-US" sz="20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7521" y="235149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Source Sans Pro"/>
              </a:rPr>
              <a:t>t</a:t>
            </a:r>
            <a:r>
              <a:rPr lang="en-US" sz="2000" dirty="0" smtClean="0">
                <a:solidFill>
                  <a:schemeClr val="accent6"/>
                </a:solidFill>
                <a:latin typeface="Source Sans Pro"/>
              </a:rPr>
              <a:t>0=1</a:t>
            </a:r>
            <a:endParaRPr lang="en-US" sz="20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80" y="2743326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Source Sans Pro"/>
              </a:rPr>
              <a:t>x=1</a:t>
            </a:r>
            <a:endParaRPr lang="en-US" sz="20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7397" y="3138317"/>
            <a:ext cx="1609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6"/>
                </a:solidFill>
                <a:latin typeface="Source Sans Pro"/>
              </a:rPr>
              <a:t>Problem</a:t>
            </a:r>
            <a:r>
              <a:rPr lang="en-US" sz="2400" i="1" dirty="0" smtClean="0">
                <a:solidFill>
                  <a:schemeClr val="accent6"/>
                </a:solidFill>
                <a:latin typeface="Source Sans Pro"/>
              </a:rPr>
              <a:t>!</a:t>
            </a:r>
            <a:endParaRPr lang="en-US" sz="2400" i="1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12" name="Rectangle 11"/>
          <p:cNvSpPr/>
          <p:nvPr>
            <p:custDataLst>
              <p:tags r:id="rId1"/>
            </p:custDataLst>
          </p:nvPr>
        </p:nvSpPr>
        <p:spPr>
          <a:xfrm>
            <a:off x="838200" y="42672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Core0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3" name="Rectangle 12"/>
          <p:cNvSpPr/>
          <p:nvPr>
            <p:custDataLst>
              <p:tags r:id="rId2"/>
            </p:custDataLst>
          </p:nvPr>
        </p:nvSpPr>
        <p:spPr>
          <a:xfrm>
            <a:off x="838200" y="47244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14" name="Straight Arrow Connector 13"/>
          <p:cNvCxnSpPr/>
          <p:nvPr>
            <p:custDataLst>
              <p:tags r:id="rId3"/>
            </p:custDataLst>
          </p:nvPr>
        </p:nvCxnSpPr>
        <p:spPr>
          <a:xfrm rot="5400000">
            <a:off x="1181894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>
            <p:custDataLst>
              <p:tags r:id="rId4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Memory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6" name="Rectangle 15"/>
          <p:cNvSpPr/>
          <p:nvPr>
            <p:custDataLst>
              <p:tags r:id="rId5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I/O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7" name="Rectangle 16"/>
          <p:cNvSpPr/>
          <p:nvPr>
            <p:custDataLst>
              <p:tags r:id="rId6"/>
            </p:custDataLst>
          </p:nvPr>
        </p:nvSpPr>
        <p:spPr>
          <a:xfrm>
            <a:off x="1219200" y="5562600"/>
            <a:ext cx="7162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Interconnect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18" name="Straight Arrow Connector 17"/>
          <p:cNvCxnSpPr/>
          <p:nvPr>
            <p:custDataLst>
              <p:tags r:id="rId7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>
            <p:custDataLst>
              <p:tags r:id="rId8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>
            <p:custDataLst>
              <p:tags r:id="rId9"/>
            </p:custDataLst>
          </p:nvPr>
        </p:nvCxnSpPr>
        <p:spPr>
          <a:xfrm rot="5400000">
            <a:off x="3313906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10"/>
            </p:custDataLst>
          </p:nvPr>
        </p:nvCxnSpPr>
        <p:spPr>
          <a:xfrm rot="5400000">
            <a:off x="7885905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>
            <p:custDataLst>
              <p:tags r:id="rId11"/>
            </p:custDataLst>
          </p:nvPr>
        </p:nvSpPr>
        <p:spPr>
          <a:xfrm>
            <a:off x="2895600" y="42672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Core1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3" name="Rectangle 22"/>
          <p:cNvSpPr/>
          <p:nvPr>
            <p:custDataLst>
              <p:tags r:id="rId12"/>
            </p:custDataLst>
          </p:nvPr>
        </p:nvSpPr>
        <p:spPr>
          <a:xfrm>
            <a:off x="2895600" y="47244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4" name="TextBox 23"/>
          <p:cNvSpPr txBox="1"/>
          <p:nvPr>
            <p:custDataLst>
              <p:tags r:id="rId13"/>
            </p:custDataLst>
          </p:nvPr>
        </p:nvSpPr>
        <p:spPr>
          <a:xfrm>
            <a:off x="5656502" y="4193876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Source Sans Pro"/>
              </a:rPr>
              <a:t>...</a:t>
            </a:r>
          </a:p>
        </p:txBody>
      </p:sp>
      <p:sp>
        <p:nvSpPr>
          <p:cNvPr id="25" name="Rectangle 24"/>
          <p:cNvSpPr/>
          <p:nvPr>
            <p:custDataLst>
              <p:tags r:id="rId14"/>
            </p:custDataLst>
          </p:nvPr>
        </p:nvSpPr>
        <p:spPr>
          <a:xfrm>
            <a:off x="7543800" y="42672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2"/>
                </a:solidFill>
                <a:latin typeface="Source Sans Pro"/>
              </a:rPr>
              <a:t>CoreN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6" name="Rectangle 25"/>
          <p:cNvSpPr/>
          <p:nvPr>
            <p:custDataLst>
              <p:tags r:id="rId15"/>
            </p:custDataLst>
          </p:nvPr>
        </p:nvSpPr>
        <p:spPr>
          <a:xfrm>
            <a:off x="7543800" y="47244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7" name="TextBox 26"/>
          <p:cNvSpPr txBox="1"/>
          <p:nvPr>
            <p:custDataLst>
              <p:tags r:id="rId16"/>
            </p:custDataLst>
          </p:nvPr>
        </p:nvSpPr>
        <p:spPr>
          <a:xfrm>
            <a:off x="4953000" y="4191000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Source Sans Pro"/>
              </a:rPr>
              <a:t>...</a:t>
            </a:r>
          </a:p>
        </p:txBody>
      </p:sp>
      <p:sp>
        <p:nvSpPr>
          <p:cNvPr id="28" name="TextBox 27"/>
          <p:cNvSpPr txBox="1"/>
          <p:nvPr>
            <p:custDataLst>
              <p:tags r:id="rId17"/>
            </p:custDataLst>
          </p:nvPr>
        </p:nvSpPr>
        <p:spPr>
          <a:xfrm>
            <a:off x="6436204" y="4191000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Source Sans Pro"/>
              </a:rPr>
              <a:t>...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37350" y="6278947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C000"/>
                </a:solidFill>
                <a:latin typeface="Source Sans Pro"/>
              </a:rPr>
              <a:t>X </a:t>
            </a:r>
            <a:endParaRPr lang="en-US" sz="2400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18773" y="6278947"/>
            <a:ext cx="356187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  <a:latin typeface="Source Sans Pro"/>
              </a:rPr>
              <a:t>0</a:t>
            </a:r>
            <a:endParaRPr lang="en-US" sz="2400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26117" y="4724400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C000"/>
                </a:solidFill>
                <a:latin typeface="Source Sans Pro"/>
              </a:rPr>
              <a:t>X </a:t>
            </a:r>
            <a:endParaRPr lang="en-US" sz="2400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39125" y="4724400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C000"/>
                </a:solidFill>
                <a:latin typeface="Source Sans Pro"/>
              </a:rPr>
              <a:t>X </a:t>
            </a:r>
            <a:endParaRPr lang="en-US" sz="2400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8778" y="4724399"/>
            <a:ext cx="356187" cy="46166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  <a:latin typeface="Source Sans Pro"/>
              </a:rPr>
              <a:t>1</a:t>
            </a:r>
            <a:endParaRPr lang="en-US" sz="2400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27327" y="4724399"/>
            <a:ext cx="356187" cy="46166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  <a:latin typeface="Source Sans Pro"/>
              </a:rPr>
              <a:t>1</a:t>
            </a:r>
            <a:endParaRPr lang="en-US" sz="2400" dirty="0">
              <a:solidFill>
                <a:srgbClr val="FFC000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3993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31" grpId="0"/>
      <p:bldP spid="32" grpId="0"/>
      <p:bldP spid="33" grpId="0" animBg="1"/>
      <p:bldP spid="3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Not just a problem for Write-Back Caches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858838"/>
            <a:ext cx="8283575" cy="135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0000"/>
              </a:lnSpc>
              <a:buNone/>
            </a:pPr>
            <a:r>
              <a:rPr lang="en-AU" sz="2800" dirty="0" smtClean="0"/>
              <a:t>Executing on a write-thru cache</a:t>
            </a:r>
            <a:endParaRPr lang="en-AU" sz="2800" dirty="0"/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942852"/>
              </p:ext>
            </p:extLst>
          </p:nvPr>
        </p:nvGraphicFramePr>
        <p:xfrm>
          <a:off x="685800" y="1503362"/>
          <a:ext cx="7845425" cy="2734628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9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7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Time step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Event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CPU A’s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CPU B’s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CPU A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CPU B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CPU A writes 1 to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4572000" y="3747321"/>
            <a:ext cx="533400" cy="42304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19800" y="3713162"/>
            <a:ext cx="533400" cy="42304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543800" y="3747321"/>
            <a:ext cx="533400" cy="42304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>
            <p:custDataLst>
              <p:tags r:id="rId1"/>
            </p:custDataLst>
          </p:nvPr>
        </p:nvSpPr>
        <p:spPr>
          <a:xfrm>
            <a:off x="838200" y="42672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Core0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1" name="Rectangle 10"/>
          <p:cNvSpPr/>
          <p:nvPr>
            <p:custDataLst>
              <p:tags r:id="rId2"/>
            </p:custDataLst>
          </p:nvPr>
        </p:nvSpPr>
        <p:spPr>
          <a:xfrm>
            <a:off x="838200" y="47244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12" name="Straight Arrow Connector 11"/>
          <p:cNvCxnSpPr/>
          <p:nvPr>
            <p:custDataLst>
              <p:tags r:id="rId3"/>
            </p:custDataLst>
          </p:nvPr>
        </p:nvCxnSpPr>
        <p:spPr>
          <a:xfrm rot="5400000">
            <a:off x="1181894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>
            <p:custDataLst>
              <p:tags r:id="rId4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Memory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4" name="Rectangle 13"/>
          <p:cNvSpPr/>
          <p:nvPr>
            <p:custDataLst>
              <p:tags r:id="rId5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I/O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5" name="Rectangle 14"/>
          <p:cNvSpPr/>
          <p:nvPr>
            <p:custDataLst>
              <p:tags r:id="rId6"/>
            </p:custDataLst>
          </p:nvPr>
        </p:nvSpPr>
        <p:spPr>
          <a:xfrm>
            <a:off x="1219200" y="5562600"/>
            <a:ext cx="7162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Interconnect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16" name="Straight Arrow Connector 15"/>
          <p:cNvCxnSpPr/>
          <p:nvPr>
            <p:custDataLst>
              <p:tags r:id="rId7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>
            <p:custDataLst>
              <p:tags r:id="rId8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>
            <p:custDataLst>
              <p:tags r:id="rId9"/>
            </p:custDataLst>
          </p:nvPr>
        </p:nvCxnSpPr>
        <p:spPr>
          <a:xfrm rot="5400000">
            <a:off x="3313906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>
            <p:custDataLst>
              <p:tags r:id="rId10"/>
            </p:custDataLst>
          </p:nvPr>
        </p:nvCxnSpPr>
        <p:spPr>
          <a:xfrm rot="5400000">
            <a:off x="7885905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>
            <p:custDataLst>
              <p:tags r:id="rId11"/>
            </p:custDataLst>
          </p:nvPr>
        </p:nvSpPr>
        <p:spPr>
          <a:xfrm>
            <a:off x="2895600" y="42672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Core1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1" name="Rectangle 20"/>
          <p:cNvSpPr/>
          <p:nvPr>
            <p:custDataLst>
              <p:tags r:id="rId12"/>
            </p:custDataLst>
          </p:nvPr>
        </p:nvSpPr>
        <p:spPr>
          <a:xfrm>
            <a:off x="2895600" y="47244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2" name="TextBox 21"/>
          <p:cNvSpPr txBox="1"/>
          <p:nvPr>
            <p:custDataLst>
              <p:tags r:id="rId13"/>
            </p:custDataLst>
          </p:nvPr>
        </p:nvSpPr>
        <p:spPr>
          <a:xfrm>
            <a:off x="5656502" y="4193876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Source Sans Pro"/>
              </a:rPr>
              <a:t>...</a:t>
            </a:r>
          </a:p>
        </p:txBody>
      </p:sp>
      <p:sp>
        <p:nvSpPr>
          <p:cNvPr id="23" name="Rectangle 22"/>
          <p:cNvSpPr/>
          <p:nvPr>
            <p:custDataLst>
              <p:tags r:id="rId14"/>
            </p:custDataLst>
          </p:nvPr>
        </p:nvSpPr>
        <p:spPr>
          <a:xfrm>
            <a:off x="7543800" y="42672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2"/>
                </a:solidFill>
                <a:latin typeface="Source Sans Pro"/>
              </a:rPr>
              <a:t>CoreN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4" name="Rectangle 23"/>
          <p:cNvSpPr/>
          <p:nvPr>
            <p:custDataLst>
              <p:tags r:id="rId15"/>
            </p:custDataLst>
          </p:nvPr>
        </p:nvSpPr>
        <p:spPr>
          <a:xfrm>
            <a:off x="7543800" y="47244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5" name="TextBox 24"/>
          <p:cNvSpPr txBox="1"/>
          <p:nvPr>
            <p:custDataLst>
              <p:tags r:id="rId16"/>
            </p:custDataLst>
          </p:nvPr>
        </p:nvSpPr>
        <p:spPr>
          <a:xfrm>
            <a:off x="4953000" y="4191000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Source Sans Pro"/>
              </a:rPr>
              <a:t>...</a:t>
            </a:r>
          </a:p>
        </p:txBody>
      </p:sp>
      <p:sp>
        <p:nvSpPr>
          <p:cNvPr id="26" name="TextBox 25"/>
          <p:cNvSpPr txBox="1"/>
          <p:nvPr>
            <p:custDataLst>
              <p:tags r:id="rId17"/>
            </p:custDataLst>
          </p:nvPr>
        </p:nvSpPr>
        <p:spPr>
          <a:xfrm>
            <a:off x="6436204" y="4191000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Source Sans Pro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23233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Coherence</a:t>
            </a:r>
          </a:p>
          <a:p>
            <a:pPr marL="457200" indent="-457200"/>
            <a:r>
              <a:rPr lang="en-US" dirty="0"/>
              <a:t>What values can be returned by a read</a:t>
            </a:r>
          </a:p>
          <a:p>
            <a:pPr marL="457200" indent="-457200"/>
            <a:r>
              <a:rPr lang="en-US" dirty="0"/>
              <a:t>Need a globally uniform (consistent) view of a single memory location </a:t>
            </a:r>
          </a:p>
          <a:p>
            <a:pPr marL="0" indent="0">
              <a:buNone/>
            </a:pPr>
            <a:r>
              <a:rPr lang="en-US" b="1" dirty="0"/>
              <a:t>Solution: </a:t>
            </a:r>
            <a:r>
              <a:rPr lang="en-US" dirty="0"/>
              <a:t>Cache Coherence Protocols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Consistency</a:t>
            </a:r>
          </a:p>
          <a:p>
            <a:pPr marL="457200" indent="-457200"/>
            <a:r>
              <a:rPr lang="en-US" dirty="0"/>
              <a:t>When a written value will be returned by a read</a:t>
            </a:r>
          </a:p>
          <a:p>
            <a:pPr marL="457200" indent="-457200"/>
            <a:r>
              <a:rPr lang="en-US" dirty="0"/>
              <a:t>Need a globally uniform (consistent) view of </a:t>
            </a:r>
            <a:r>
              <a:rPr lang="en-US" i="1" dirty="0"/>
              <a:t>all memory locations relative to each other</a:t>
            </a:r>
          </a:p>
          <a:p>
            <a:pPr marL="0" indent="0">
              <a:buNone/>
            </a:pPr>
            <a:r>
              <a:rPr lang="en-US" b="1" dirty="0"/>
              <a:t>Solution: </a:t>
            </a:r>
            <a:r>
              <a:rPr lang="en-US" dirty="0"/>
              <a:t>Memory Consistency Models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59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AU" dirty="0"/>
              <a:t>Informal: </a:t>
            </a:r>
            <a:r>
              <a:rPr lang="en-AU" dirty="0">
                <a:solidFill>
                  <a:schemeClr val="accent1"/>
                </a:solidFill>
              </a:rPr>
              <a:t>Reads</a:t>
            </a:r>
            <a:r>
              <a:rPr lang="en-AU" dirty="0"/>
              <a:t> return most recently </a:t>
            </a:r>
            <a:r>
              <a:rPr lang="en-AU" dirty="0">
                <a:solidFill>
                  <a:schemeClr val="accent1"/>
                </a:solidFill>
              </a:rPr>
              <a:t>written</a:t>
            </a:r>
            <a:r>
              <a:rPr lang="en-AU" dirty="0"/>
              <a:t> value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dirty="0"/>
              <a:t>Formal: For concurrent processes P</a:t>
            </a:r>
            <a:r>
              <a:rPr lang="en-AU" baseline="-25000" dirty="0"/>
              <a:t>1</a:t>
            </a:r>
            <a:r>
              <a:rPr lang="en-AU" dirty="0"/>
              <a:t> and P</a:t>
            </a:r>
            <a:r>
              <a:rPr lang="en-AU" baseline="-25000" dirty="0"/>
              <a:t>2</a:t>
            </a:r>
          </a:p>
          <a:p>
            <a:pPr lvl="1">
              <a:lnSpc>
                <a:spcPct val="90000"/>
              </a:lnSpc>
            </a:pPr>
            <a:r>
              <a:rPr lang="en-AU" dirty="0">
                <a:solidFill>
                  <a:schemeClr val="accent1"/>
                </a:solidFill>
              </a:rPr>
              <a:t>P writes X </a:t>
            </a:r>
            <a:r>
              <a:rPr lang="en-AU" dirty="0"/>
              <a:t>before </a:t>
            </a:r>
            <a:r>
              <a:rPr lang="en-AU" dirty="0">
                <a:solidFill>
                  <a:schemeClr val="accent1"/>
                </a:solidFill>
              </a:rPr>
              <a:t>P reads X </a:t>
            </a:r>
            <a:r>
              <a:rPr lang="en-AU" dirty="0"/>
              <a:t>(with no intervening writes)</a:t>
            </a:r>
            <a:br>
              <a:rPr lang="en-AU" dirty="0"/>
            </a:br>
            <a:r>
              <a:rPr lang="en-AU" dirty="0">
                <a:sym typeface="Symbol" pitchFamily="18" charset="2"/>
              </a:rPr>
              <a:t> read returns written value</a:t>
            </a:r>
          </a:p>
          <a:p>
            <a:pPr lvl="2">
              <a:lnSpc>
                <a:spcPct val="90000"/>
              </a:lnSpc>
            </a:pPr>
            <a:r>
              <a:rPr lang="en-AU" dirty="0">
                <a:solidFill>
                  <a:schemeClr val="accent2"/>
                </a:solidFill>
                <a:sym typeface="Symbol" pitchFamily="18" charset="2"/>
              </a:rPr>
              <a:t>(preserve program order)</a:t>
            </a:r>
          </a:p>
          <a:p>
            <a:pPr lvl="1">
              <a:lnSpc>
                <a:spcPct val="90000"/>
              </a:lnSpc>
            </a:pPr>
            <a:r>
              <a:rPr lang="en-AU" dirty="0">
                <a:solidFill>
                  <a:schemeClr val="accent1"/>
                </a:solidFill>
                <a:sym typeface="Symbol" pitchFamily="18" charset="2"/>
              </a:rPr>
              <a:t>P</a:t>
            </a:r>
            <a:r>
              <a:rPr lang="en-AU" baseline="-25000" dirty="0">
                <a:solidFill>
                  <a:schemeClr val="accent1"/>
                </a:solidFill>
                <a:sym typeface="Symbol" pitchFamily="18" charset="2"/>
              </a:rPr>
              <a:t>1</a:t>
            </a:r>
            <a:r>
              <a:rPr lang="en-AU" dirty="0">
                <a:solidFill>
                  <a:schemeClr val="accent1"/>
                </a:solidFill>
                <a:sym typeface="Symbol" pitchFamily="18" charset="2"/>
              </a:rPr>
              <a:t> writes X </a:t>
            </a:r>
            <a:r>
              <a:rPr lang="en-AU" dirty="0">
                <a:sym typeface="Symbol" pitchFamily="18" charset="2"/>
              </a:rPr>
              <a:t>before </a:t>
            </a:r>
            <a:r>
              <a:rPr lang="en-AU" dirty="0">
                <a:solidFill>
                  <a:schemeClr val="accent1"/>
                </a:solidFill>
                <a:sym typeface="Symbol" pitchFamily="18" charset="2"/>
              </a:rPr>
              <a:t>P</a:t>
            </a:r>
            <a:r>
              <a:rPr lang="en-AU" baseline="-25000" dirty="0">
                <a:solidFill>
                  <a:schemeClr val="accent1"/>
                </a:solidFill>
                <a:sym typeface="Symbol" pitchFamily="18" charset="2"/>
              </a:rPr>
              <a:t>2</a:t>
            </a:r>
            <a:r>
              <a:rPr lang="en-AU" dirty="0">
                <a:solidFill>
                  <a:schemeClr val="accent1"/>
                </a:solidFill>
                <a:sym typeface="Symbol" pitchFamily="18" charset="2"/>
              </a:rPr>
              <a:t> reads X </a:t>
            </a:r>
            <a:r>
              <a:rPr lang="en-AU" dirty="0">
                <a:sym typeface="Symbol" pitchFamily="18" charset="2"/>
              </a:rPr>
              <a:t/>
            </a:r>
            <a:br>
              <a:rPr lang="en-AU" dirty="0">
                <a:sym typeface="Symbol" pitchFamily="18" charset="2"/>
              </a:rPr>
            </a:br>
            <a:r>
              <a:rPr lang="en-AU" dirty="0">
                <a:sym typeface="Symbol" pitchFamily="18" charset="2"/>
              </a:rPr>
              <a:t> read returns written value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(coherent memory view, can’t read old value forever)</a:t>
            </a:r>
            <a:endParaRPr lang="en-AU" dirty="0">
              <a:solidFill>
                <a:srgbClr val="FF0000"/>
              </a:solidFill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AU" dirty="0">
                <a:solidFill>
                  <a:schemeClr val="accent1"/>
                </a:solidFill>
                <a:sym typeface="Symbol" pitchFamily="18" charset="2"/>
              </a:rPr>
              <a:t>P</a:t>
            </a:r>
            <a:r>
              <a:rPr lang="en-AU" baseline="-25000" dirty="0">
                <a:solidFill>
                  <a:schemeClr val="accent1"/>
                </a:solidFill>
                <a:sym typeface="Symbol" pitchFamily="18" charset="2"/>
              </a:rPr>
              <a:t>1</a:t>
            </a:r>
            <a:r>
              <a:rPr lang="en-AU" dirty="0">
                <a:solidFill>
                  <a:schemeClr val="accent1"/>
                </a:solidFill>
                <a:sym typeface="Symbol" pitchFamily="18" charset="2"/>
              </a:rPr>
              <a:t> writes X </a:t>
            </a:r>
            <a:r>
              <a:rPr lang="en-AU" dirty="0">
                <a:sym typeface="Symbol" pitchFamily="18" charset="2"/>
              </a:rPr>
              <a:t>and </a:t>
            </a:r>
            <a:r>
              <a:rPr lang="en-AU" dirty="0">
                <a:solidFill>
                  <a:schemeClr val="accent1"/>
                </a:solidFill>
                <a:sym typeface="Symbol" pitchFamily="18" charset="2"/>
              </a:rPr>
              <a:t>P</a:t>
            </a:r>
            <a:r>
              <a:rPr lang="en-AU" baseline="-25000" dirty="0">
                <a:solidFill>
                  <a:schemeClr val="accent1"/>
                </a:solidFill>
                <a:sym typeface="Symbol" pitchFamily="18" charset="2"/>
              </a:rPr>
              <a:t>2</a:t>
            </a:r>
            <a:r>
              <a:rPr lang="en-AU" dirty="0">
                <a:solidFill>
                  <a:schemeClr val="accent1"/>
                </a:solidFill>
                <a:sym typeface="Symbol" pitchFamily="18" charset="2"/>
              </a:rPr>
              <a:t> writes X</a:t>
            </a:r>
            <a:r>
              <a:rPr lang="en-AU" dirty="0">
                <a:sym typeface="Symbol" pitchFamily="18" charset="2"/>
              </a:rPr>
              <a:t/>
            </a:r>
            <a:br>
              <a:rPr lang="en-AU" dirty="0">
                <a:sym typeface="Symbol" pitchFamily="18" charset="2"/>
              </a:rPr>
            </a:br>
            <a:r>
              <a:rPr lang="en-AU" dirty="0">
                <a:sym typeface="Symbol" pitchFamily="18" charset="2"/>
              </a:rPr>
              <a:t> all processors see writes in the same order</a:t>
            </a:r>
          </a:p>
          <a:p>
            <a:pPr lvl="2">
              <a:lnSpc>
                <a:spcPct val="90000"/>
              </a:lnSpc>
            </a:pPr>
            <a:r>
              <a:rPr lang="en-AU" dirty="0">
                <a:sym typeface="Symbol" pitchFamily="18" charset="2"/>
              </a:rPr>
              <a:t>all see the same final value for X</a:t>
            </a:r>
          </a:p>
          <a:p>
            <a:pPr lvl="2">
              <a:lnSpc>
                <a:spcPct val="90000"/>
              </a:lnSpc>
            </a:pPr>
            <a:r>
              <a:rPr lang="en-AU" dirty="0">
                <a:sym typeface="Symbol" pitchFamily="18" charset="2"/>
              </a:rPr>
              <a:t>Aka write serialization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(else P</a:t>
            </a:r>
            <a:r>
              <a:rPr lang="en-US" baseline="-25000" dirty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 can see P</a:t>
            </a:r>
            <a:r>
              <a:rPr lang="en-US" baseline="-25000" dirty="0">
                <a:solidFill>
                  <a:srgbClr val="FF0000"/>
                </a:solidFill>
                <a:sym typeface="Symbol" pitchFamily="18" charset="2"/>
              </a:rPr>
              <a:t>2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’s write before P</a:t>
            </a:r>
            <a:r>
              <a:rPr lang="en-US" baseline="-25000" dirty="0">
                <a:solidFill>
                  <a:srgbClr val="FF0000"/>
                </a:solidFill>
                <a:sym typeface="Symbol" pitchFamily="18" charset="2"/>
              </a:rPr>
              <a:t>1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’s and P</a:t>
            </a:r>
            <a:r>
              <a:rPr lang="en-US" baseline="-25000" dirty="0">
                <a:solidFill>
                  <a:srgbClr val="FF0000"/>
                </a:solidFill>
                <a:sym typeface="Symbol" pitchFamily="18" charset="2"/>
              </a:rPr>
              <a:t>B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 can see the opposite; their final understanding of state is wrong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)</a:t>
            </a:r>
            <a:endParaRPr lang="en-US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Coherence Defined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1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AU" dirty="0"/>
              <a:t>Operations performed by caches in multiprocessors to ensure coherence</a:t>
            </a:r>
          </a:p>
          <a:p>
            <a:pPr lvl="1">
              <a:lnSpc>
                <a:spcPct val="90000"/>
              </a:lnSpc>
            </a:pPr>
            <a:r>
              <a:rPr lang="en-AU" dirty="0">
                <a:solidFill>
                  <a:schemeClr val="accent1"/>
                </a:solidFill>
              </a:rPr>
              <a:t>Migration</a:t>
            </a:r>
            <a:r>
              <a:rPr lang="en-AU" dirty="0"/>
              <a:t> of data to local caches</a:t>
            </a:r>
          </a:p>
          <a:p>
            <a:pPr lvl="2">
              <a:lnSpc>
                <a:spcPct val="90000"/>
              </a:lnSpc>
            </a:pPr>
            <a:r>
              <a:rPr lang="en-AU" dirty="0"/>
              <a:t>Reduces bandwidth for shared memory</a:t>
            </a:r>
          </a:p>
          <a:p>
            <a:pPr lvl="1">
              <a:lnSpc>
                <a:spcPct val="90000"/>
              </a:lnSpc>
            </a:pPr>
            <a:r>
              <a:rPr lang="en-AU" dirty="0">
                <a:solidFill>
                  <a:schemeClr val="accent1"/>
                </a:solidFill>
              </a:rPr>
              <a:t>Replication</a:t>
            </a:r>
            <a:r>
              <a:rPr lang="en-AU" dirty="0"/>
              <a:t> of read-shared data</a:t>
            </a:r>
          </a:p>
          <a:p>
            <a:pPr lvl="2">
              <a:lnSpc>
                <a:spcPct val="90000"/>
              </a:lnSpc>
            </a:pPr>
            <a:r>
              <a:rPr lang="en-AU" dirty="0"/>
              <a:t>Reduces contention for access</a:t>
            </a:r>
          </a:p>
          <a:p>
            <a:pPr>
              <a:lnSpc>
                <a:spcPct val="90000"/>
              </a:lnSpc>
            </a:pPr>
            <a:endParaRPr lang="en-AU" dirty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AU" dirty="0">
                <a:solidFill>
                  <a:schemeClr val="accent1"/>
                </a:solidFill>
              </a:rPr>
              <a:t>Snooping</a:t>
            </a:r>
            <a:r>
              <a:rPr lang="en-AU" dirty="0"/>
              <a:t> protocols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Each cache monitors bus reads/writes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Cache Coherence Protocols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32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Snooping </a:t>
            </a:r>
            <a:r>
              <a:rPr lang="en-US" dirty="0"/>
              <a:t>for Hardware Cache Coherence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All caches monitor bus and all other caches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Bus read: </a:t>
            </a:r>
            <a:r>
              <a:rPr lang="en-US" dirty="0"/>
              <a:t>respond if you have dirty data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Bus write: </a:t>
            </a:r>
            <a:r>
              <a:rPr lang="en-US" dirty="0"/>
              <a:t>update/invalidate your copy of data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Snooping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5656502" y="4171790"/>
            <a:ext cx="61266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Source Sans Pro"/>
              </a:rPr>
              <a:t>...</a:t>
            </a:r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266700" y="4267200"/>
            <a:ext cx="20955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Core0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1447800" y="4724400"/>
            <a:ext cx="9144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18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8" name="Straight Arrow Connector 7"/>
          <p:cNvCxnSpPr/>
          <p:nvPr>
            <p:custDataLst>
              <p:tags r:id="rId4"/>
            </p:custDataLst>
          </p:nvPr>
        </p:nvCxnSpPr>
        <p:spPr>
          <a:xfrm rot="5400000">
            <a:off x="1639094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Memory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I/O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>
            <a:off x="533400" y="5562600"/>
            <a:ext cx="8305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Interconnect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12" name="Straight Arrow Connector 11"/>
          <p:cNvCxnSpPr/>
          <p:nvPr>
            <p:custDataLst>
              <p:tags r:id="rId8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>
            <p:custDataLst>
              <p:tags r:id="rId9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>
            <p:custDataLst>
              <p:tags r:id="rId10"/>
            </p:custDataLst>
          </p:nvPr>
        </p:nvSpPr>
        <p:spPr>
          <a:xfrm>
            <a:off x="4953000" y="4168914"/>
            <a:ext cx="61266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Source Sans Pro"/>
              </a:rPr>
              <a:t>...</a:t>
            </a:r>
          </a:p>
        </p:txBody>
      </p:sp>
      <p:sp>
        <p:nvSpPr>
          <p:cNvPr id="15" name="TextBox 14"/>
          <p:cNvSpPr txBox="1"/>
          <p:nvPr>
            <p:custDataLst>
              <p:tags r:id="rId11"/>
            </p:custDataLst>
          </p:nvPr>
        </p:nvSpPr>
        <p:spPr>
          <a:xfrm>
            <a:off x="6400800" y="4168914"/>
            <a:ext cx="61266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Source Sans Pro"/>
              </a:rPr>
              <a:t>...</a:t>
            </a:r>
          </a:p>
        </p:txBody>
      </p:sp>
      <p:sp>
        <p:nvSpPr>
          <p:cNvPr id="16" name="Rectangle 15"/>
          <p:cNvSpPr/>
          <p:nvPr>
            <p:custDataLst>
              <p:tags r:id="rId12"/>
            </p:custDataLst>
          </p:nvPr>
        </p:nvSpPr>
        <p:spPr>
          <a:xfrm>
            <a:off x="266700" y="4708386"/>
            <a:ext cx="8382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Source Sans Pro"/>
              </a:rPr>
              <a:t>Snoop</a:t>
            </a:r>
            <a:endParaRPr lang="en-US" sz="16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17" name="Straight Arrow Connector 16"/>
          <p:cNvCxnSpPr/>
          <p:nvPr>
            <p:custDataLst>
              <p:tags r:id="rId13"/>
            </p:custDataLst>
          </p:nvPr>
        </p:nvCxnSpPr>
        <p:spPr>
          <a:xfrm rot="5400000">
            <a:off x="496094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>
            <p:custDataLst>
              <p:tags r:id="rId14"/>
            </p:custDataLst>
          </p:nvPr>
        </p:nvCxnSpPr>
        <p:spPr>
          <a:xfrm rot="10800000">
            <a:off x="1066799" y="4876800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>
            <p:custDataLst>
              <p:tags r:id="rId15"/>
            </p:custDataLst>
          </p:nvPr>
        </p:nvSpPr>
        <p:spPr>
          <a:xfrm>
            <a:off x="2781300" y="4267200"/>
            <a:ext cx="20955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Core1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0" name="Rectangle 19"/>
          <p:cNvSpPr/>
          <p:nvPr>
            <p:custDataLst>
              <p:tags r:id="rId16"/>
            </p:custDataLst>
          </p:nvPr>
        </p:nvSpPr>
        <p:spPr>
          <a:xfrm>
            <a:off x="3962400" y="4724400"/>
            <a:ext cx="9144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18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21" name="Straight Arrow Connector 20"/>
          <p:cNvCxnSpPr/>
          <p:nvPr>
            <p:custDataLst>
              <p:tags r:id="rId17"/>
            </p:custDataLst>
          </p:nvPr>
        </p:nvCxnSpPr>
        <p:spPr>
          <a:xfrm rot="5400000">
            <a:off x="4153694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>
            <p:custDataLst>
              <p:tags r:id="rId18"/>
            </p:custDataLst>
          </p:nvPr>
        </p:nvSpPr>
        <p:spPr>
          <a:xfrm>
            <a:off x="2781300" y="4708386"/>
            <a:ext cx="8382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Source Sans Pro"/>
              </a:rPr>
              <a:t>Snoop</a:t>
            </a:r>
            <a:endParaRPr lang="en-US" sz="16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23" name="Straight Arrow Connector 22"/>
          <p:cNvCxnSpPr/>
          <p:nvPr>
            <p:custDataLst>
              <p:tags r:id="rId19"/>
            </p:custDataLst>
          </p:nvPr>
        </p:nvCxnSpPr>
        <p:spPr>
          <a:xfrm rot="5400000">
            <a:off x="3010694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>
            <p:custDataLst>
              <p:tags r:id="rId20"/>
            </p:custDataLst>
          </p:nvPr>
        </p:nvCxnSpPr>
        <p:spPr>
          <a:xfrm rot="10800000">
            <a:off x="3581399" y="4876800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>
            <p:custDataLst>
              <p:tags r:id="rId21"/>
            </p:custDataLst>
          </p:nvPr>
        </p:nvSpPr>
        <p:spPr>
          <a:xfrm>
            <a:off x="6972300" y="4267200"/>
            <a:ext cx="20955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2"/>
                </a:solidFill>
                <a:latin typeface="Source Sans Pro"/>
              </a:rPr>
              <a:t>CoreN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6" name="Rectangle 25"/>
          <p:cNvSpPr/>
          <p:nvPr>
            <p:custDataLst>
              <p:tags r:id="rId22"/>
            </p:custDataLst>
          </p:nvPr>
        </p:nvSpPr>
        <p:spPr>
          <a:xfrm>
            <a:off x="8153400" y="4724400"/>
            <a:ext cx="9144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18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27" name="Straight Arrow Connector 26"/>
          <p:cNvCxnSpPr/>
          <p:nvPr>
            <p:custDataLst>
              <p:tags r:id="rId23"/>
            </p:custDataLst>
          </p:nvPr>
        </p:nvCxnSpPr>
        <p:spPr>
          <a:xfrm rot="5400000">
            <a:off x="8344694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>
            <p:custDataLst>
              <p:tags r:id="rId24"/>
            </p:custDataLst>
          </p:nvPr>
        </p:nvSpPr>
        <p:spPr>
          <a:xfrm>
            <a:off x="6972300" y="4708386"/>
            <a:ext cx="8382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Source Sans Pro"/>
              </a:rPr>
              <a:t>Snoop</a:t>
            </a:r>
            <a:endParaRPr lang="en-US" sz="16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29" name="Straight Arrow Connector 28"/>
          <p:cNvCxnSpPr/>
          <p:nvPr>
            <p:custDataLst>
              <p:tags r:id="rId25"/>
            </p:custDataLst>
          </p:nvPr>
        </p:nvCxnSpPr>
        <p:spPr>
          <a:xfrm rot="5400000">
            <a:off x="7201694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>
            <p:custDataLst>
              <p:tags r:id="rId26"/>
            </p:custDataLst>
          </p:nvPr>
        </p:nvCxnSpPr>
        <p:spPr>
          <a:xfrm rot="10800000">
            <a:off x="7772399" y="4876800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2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AU" dirty="0"/>
              <a:t>Cache gets </a:t>
            </a:r>
            <a:r>
              <a:rPr lang="en-AU" b="1" dirty="0"/>
              <a:t>exclusive access </a:t>
            </a:r>
            <a:r>
              <a:rPr lang="en-AU" dirty="0"/>
              <a:t>to a block when it is to be written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Broadcasts an invalidate message on the bus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Subsequent read in another cache misses</a:t>
            </a:r>
          </a:p>
          <a:p>
            <a:pPr lvl="2">
              <a:lnSpc>
                <a:spcPct val="90000"/>
              </a:lnSpc>
            </a:pPr>
            <a:r>
              <a:rPr lang="en-AU" dirty="0"/>
              <a:t>Owning cache supplies updated value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Invalidating Snooping Protocols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626911"/>
              </p:ext>
            </p:extLst>
          </p:nvPr>
        </p:nvGraphicFramePr>
        <p:xfrm>
          <a:off x="228600" y="3581400"/>
          <a:ext cx="8586784" cy="2523744"/>
        </p:xfrm>
        <a:graphic>
          <a:graphicData uri="http://schemas.openxmlformats.org/drawingml/2006/table">
            <a:tbl>
              <a:tblPr/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5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CPU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Bus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CPU A’s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CPU B’s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CPU A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Cache miss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CPU B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Cache miss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CPU A writes 1 to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Invalidate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CPU B read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Cache miss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6705600" y="5410200"/>
            <a:ext cx="838200" cy="3048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05600" y="5791200"/>
            <a:ext cx="838200" cy="3048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38800" y="5791200"/>
            <a:ext cx="838200" cy="3048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848600" y="5791200"/>
            <a:ext cx="838200" cy="3048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3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Write-back policies for bandwidth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Write-invalidate coherence policy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First invalidate all other copies of data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Then write it in cache line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Anybody else can read it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Permits one writer, multiple readers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In reality: many coherence protocols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Snooping doesn’t scale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Directory-based protocols</a:t>
            </a:r>
          </a:p>
          <a:p>
            <a:pPr lvl="2">
              <a:lnSpc>
                <a:spcPct val="90000"/>
              </a:lnSpc>
            </a:pPr>
            <a:r>
              <a:rPr lang="en-AU" dirty="0"/>
              <a:t>Caches and memory record sharing status of blocks in a directory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58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Cache Coherence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  <p:sp>
        <p:nvSpPr>
          <p:cNvPr id="18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2438400" y="1066800"/>
            <a:ext cx="6705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Source Sans Pro"/>
              </a:rPr>
              <a:t>Coherence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B0F0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all copies have same data at all times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Source Sans Pro"/>
              </a:rPr>
              <a:t>Coherence controller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Source Sans Pro"/>
              </a:rPr>
              <a:t>: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Source Sans Pro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B0F0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Examines bus traffic (addresses and data)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B0F0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Executes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coherence protocol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108585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B0F0">
                  <a:lumMod val="60000"/>
                  <a:lumOff val="40000"/>
                </a:srgbClr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What to do with local copy when you see different things happening on bus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Three processor-initiated events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B0F0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Ld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: load    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B0F0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St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: store   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B0F0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WB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: write-back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Two remote-initiated events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B0F0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LdMiss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: read miss from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another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 processor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B0F0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StMiss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: write miss from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another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 processor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28600" y="1219200"/>
            <a:ext cx="2133600" cy="9144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CPU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752600" y="2743200"/>
            <a:ext cx="609600" cy="9144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D$ data</a:t>
            </a:r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1600200" y="2133600"/>
            <a:ext cx="0" cy="609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2057400" y="2133600"/>
            <a:ext cx="0" cy="609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2057400" y="36576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 rot="-5400000">
            <a:off x="1143000" y="3048000"/>
            <a:ext cx="914400" cy="304800"/>
          </a:xfrm>
          <a:prstGeom prst="rect">
            <a:avLst/>
          </a:prstGeom>
          <a:solidFill>
            <a:srgbClr val="52F4C2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D$ tags</a:t>
            </a: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>
            <a:off x="1600200" y="36576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arrow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>
            <a:off x="228600" y="2895600"/>
            <a:ext cx="609600" cy="609600"/>
          </a:xfrm>
          <a:prstGeom prst="flowChartConnector">
            <a:avLst/>
          </a:prstGeom>
          <a:solidFill>
            <a:srgbClr val="6565FF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CC</a:t>
            </a:r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 flipH="1">
            <a:off x="838200" y="3200400"/>
            <a:ext cx="609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arrow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228600" y="4572000"/>
            <a:ext cx="2133600" cy="304800"/>
          </a:xfrm>
          <a:prstGeom prst="rect">
            <a:avLst/>
          </a:prstGeom>
          <a:solidFill>
            <a:srgbClr val="FF0909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bus</a:t>
            </a:r>
          </a:p>
        </p:txBody>
      </p:sp>
      <p:sp>
        <p:nvSpPr>
          <p:cNvPr id="29" name="Freeform 14"/>
          <p:cNvSpPr>
            <a:spLocks/>
          </p:cNvSpPr>
          <p:nvPr/>
        </p:nvSpPr>
        <p:spPr bwMode="auto">
          <a:xfrm>
            <a:off x="533400" y="3505200"/>
            <a:ext cx="1066800" cy="609600"/>
          </a:xfrm>
          <a:custGeom>
            <a:avLst/>
            <a:gdLst>
              <a:gd name="T0" fmla="*/ 2147483647 w 672"/>
              <a:gd name="T1" fmla="*/ 2147483647 h 384"/>
              <a:gd name="T2" fmla="*/ 0 w 672"/>
              <a:gd name="T3" fmla="*/ 2147483647 h 384"/>
              <a:gd name="T4" fmla="*/ 0 w 672"/>
              <a:gd name="T5" fmla="*/ 0 h 384"/>
              <a:gd name="T6" fmla="*/ 0 60000 65536"/>
              <a:gd name="T7" fmla="*/ 0 60000 65536"/>
              <a:gd name="T8" fmla="*/ 0 60000 65536"/>
              <a:gd name="T9" fmla="*/ 0 w 672"/>
              <a:gd name="T10" fmla="*/ 0 h 384"/>
              <a:gd name="T11" fmla="*/ 672 w 67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384">
                <a:moveTo>
                  <a:pt x="672" y="384"/>
                </a:moveTo>
                <a:lnTo>
                  <a:pt x="0" y="38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0" name="Freeform 15"/>
          <p:cNvSpPr>
            <a:spLocks/>
          </p:cNvSpPr>
          <p:nvPr/>
        </p:nvSpPr>
        <p:spPr bwMode="auto">
          <a:xfrm flipV="1">
            <a:off x="533400" y="2438400"/>
            <a:ext cx="1066800" cy="457200"/>
          </a:xfrm>
          <a:custGeom>
            <a:avLst/>
            <a:gdLst>
              <a:gd name="T0" fmla="*/ 2147483647 w 672"/>
              <a:gd name="T1" fmla="*/ 2147483647 h 384"/>
              <a:gd name="T2" fmla="*/ 0 w 672"/>
              <a:gd name="T3" fmla="*/ 2147483647 h 384"/>
              <a:gd name="T4" fmla="*/ 0 w 672"/>
              <a:gd name="T5" fmla="*/ 0 h 384"/>
              <a:gd name="T6" fmla="*/ 0 60000 65536"/>
              <a:gd name="T7" fmla="*/ 0 60000 65536"/>
              <a:gd name="T8" fmla="*/ 0 60000 65536"/>
              <a:gd name="T9" fmla="*/ 0 w 672"/>
              <a:gd name="T10" fmla="*/ 0 h 384"/>
              <a:gd name="T11" fmla="*/ 672 w 67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384">
                <a:moveTo>
                  <a:pt x="672" y="384"/>
                </a:moveTo>
                <a:lnTo>
                  <a:pt x="0" y="38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89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 Coherence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  <p:sp>
        <p:nvSpPr>
          <p:cNvPr id="16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2209800" y="1066800"/>
            <a:ext cx="68580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Source Sans Pro"/>
              </a:rPr>
              <a:t>VI (valid-invalid) protocol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Source Sans Pro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Two states (per block in cache)</a:t>
            </a:r>
          </a:p>
          <a:p>
            <a:pPr marL="10858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>
                  <a:lumMod val="60000"/>
                  <a:lumOff val="40000"/>
                </a:srgbClr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V (valid)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: have block</a:t>
            </a:r>
          </a:p>
          <a:p>
            <a:pPr marL="10858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>
                  <a:lumMod val="60000"/>
                  <a:lumOff val="40000"/>
                </a:srgbClr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I (invalid)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: don’t have block</a:t>
            </a:r>
          </a:p>
          <a:p>
            <a:pPr marL="10858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>
                  <a:lumMod val="60000"/>
                  <a:lumOff val="40000"/>
                </a:srgbClr>
              </a:buClr>
              <a:buSzTx/>
              <a:buFontTx/>
              <a:buChar char="+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Can implement with valid bit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Protocol diagram (left)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If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you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 load/store a block: transition to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V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68580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If anyone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else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 wants to read/write block:</a:t>
            </a:r>
          </a:p>
          <a:p>
            <a:pPr marL="10858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>
                  <a:lumMod val="60000"/>
                  <a:lumOff val="40000"/>
                </a:srgbClr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Give it up: transition to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 state</a:t>
            </a:r>
          </a:p>
          <a:p>
            <a:pPr marL="10858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>
                  <a:lumMod val="60000"/>
                  <a:lumOff val="40000"/>
                </a:srgbClr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Write-back if your own copy is dirty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304800" y="1524000"/>
            <a:ext cx="914400" cy="914400"/>
          </a:xfrm>
          <a:prstGeom prst="flowChartConnector">
            <a:avLst/>
          </a:prstGeom>
          <a:solidFill>
            <a:srgbClr val="FFFF00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304800" y="4876800"/>
            <a:ext cx="914400" cy="914400"/>
          </a:xfrm>
          <a:prstGeom prst="flowChartConnector">
            <a:avLst/>
          </a:prstGeom>
          <a:solidFill>
            <a:srgbClr val="FFFF00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V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 flipV="1">
            <a:off x="914400" y="2438400"/>
            <a:ext cx="1588" cy="2438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 flipV="1">
            <a:off x="609600" y="2438400"/>
            <a:ext cx="1588" cy="2438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 rot="-5400000">
            <a:off x="-645468" y="3190844"/>
            <a:ext cx="205740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Load, Store</a:t>
            </a:r>
          </a:p>
        </p:txBody>
      </p:sp>
      <p:sp>
        <p:nvSpPr>
          <p:cNvPr id="22" name="Freeform 9"/>
          <p:cNvSpPr>
            <a:spLocks/>
          </p:cNvSpPr>
          <p:nvPr/>
        </p:nvSpPr>
        <p:spPr bwMode="auto">
          <a:xfrm>
            <a:off x="609600" y="1066800"/>
            <a:ext cx="304800" cy="457200"/>
          </a:xfrm>
          <a:custGeom>
            <a:avLst/>
            <a:gdLst>
              <a:gd name="T0" fmla="*/ 2147483647 w 192"/>
              <a:gd name="T1" fmla="*/ 2147483647 h 288"/>
              <a:gd name="T2" fmla="*/ 2147483647 w 192"/>
              <a:gd name="T3" fmla="*/ 0 h 288"/>
              <a:gd name="T4" fmla="*/ 0 w 192"/>
              <a:gd name="T5" fmla="*/ 0 h 288"/>
              <a:gd name="T6" fmla="*/ 0 w 192"/>
              <a:gd name="T7" fmla="*/ 2147483647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288"/>
              <a:gd name="T14" fmla="*/ 192 w 19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288">
                <a:moveTo>
                  <a:pt x="192" y="288"/>
                </a:moveTo>
                <a:lnTo>
                  <a:pt x="192" y="0"/>
                </a:lnTo>
                <a:lnTo>
                  <a:pt x="0" y="0"/>
                </a:lnTo>
                <a:lnTo>
                  <a:pt x="0" y="288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 rot="-5400000">
            <a:off x="-345926" y="3266252"/>
            <a:ext cx="297338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LdMiss</a:t>
            </a:r>
            <a:r>
              <a:rPr lang="en-US" sz="20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StMiss</a:t>
            </a:r>
            <a:r>
              <a:rPr lang="en-US" sz="20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, WB</a:t>
            </a:r>
          </a:p>
        </p:txBody>
      </p:sp>
      <p:sp>
        <p:nvSpPr>
          <p:cNvPr id="24" name="Freeform 11"/>
          <p:cNvSpPr>
            <a:spLocks/>
          </p:cNvSpPr>
          <p:nvPr/>
        </p:nvSpPr>
        <p:spPr bwMode="auto">
          <a:xfrm rot="10800000">
            <a:off x="609600" y="5791200"/>
            <a:ext cx="304800" cy="457200"/>
          </a:xfrm>
          <a:custGeom>
            <a:avLst/>
            <a:gdLst>
              <a:gd name="T0" fmla="*/ 2147483647 w 192"/>
              <a:gd name="T1" fmla="*/ 2147483647 h 288"/>
              <a:gd name="T2" fmla="*/ 2147483647 w 192"/>
              <a:gd name="T3" fmla="*/ 0 h 288"/>
              <a:gd name="T4" fmla="*/ 0 w 192"/>
              <a:gd name="T5" fmla="*/ 0 h 288"/>
              <a:gd name="T6" fmla="*/ 0 w 192"/>
              <a:gd name="T7" fmla="*/ 2147483647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288"/>
              <a:gd name="T14" fmla="*/ 192 w 19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288">
                <a:moveTo>
                  <a:pt x="192" y="288"/>
                </a:moveTo>
                <a:lnTo>
                  <a:pt x="192" y="0"/>
                </a:lnTo>
                <a:lnTo>
                  <a:pt x="0" y="0"/>
                </a:lnTo>
                <a:lnTo>
                  <a:pt x="0" y="288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924658" y="6017567"/>
            <a:ext cx="157968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Load, Store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914400" y="840433"/>
            <a:ext cx="129540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LdMiss</a:t>
            </a:r>
            <a:r>
              <a:rPr lang="en-US" sz="20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/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StMiss</a:t>
            </a:r>
            <a:endParaRPr lang="en-US" sz="20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83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Pitfall: Amdahl’s Law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388395" y="1143000"/>
            <a:ext cx="4389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/>
              </a:rPr>
              <a:t>affected execution time</a:t>
            </a:r>
            <a:endParaRPr lang="en-US" sz="32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" name="Rectangle 6"/>
          <p:cNvSpPr/>
          <p:nvPr>
            <p:custDataLst>
              <p:tags r:id="rId2"/>
            </p:custDataLst>
          </p:nvPr>
        </p:nvSpPr>
        <p:spPr>
          <a:xfrm>
            <a:off x="1316151" y="1752600"/>
            <a:ext cx="4487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/>
              </a:rPr>
              <a:t>amount of improvement</a:t>
            </a:r>
            <a:endParaRPr lang="en-US" sz="32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8" name="Straight Connector 7"/>
          <p:cNvCxnSpPr/>
          <p:nvPr>
            <p:custDataLst>
              <p:tags r:id="rId3"/>
            </p:custDataLst>
          </p:nvPr>
        </p:nvCxnSpPr>
        <p:spPr>
          <a:xfrm>
            <a:off x="1163751" y="1752600"/>
            <a:ext cx="4552299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3830751" y="2286000"/>
            <a:ext cx="53132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/>
              </a:rPr>
              <a:t>+  execution time unaffected</a:t>
            </a:r>
            <a:endParaRPr lang="en-US" sz="32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4151" y="685800"/>
            <a:ext cx="66415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/>
              </a:rPr>
              <a:t>Execution time after improvement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24851" y="3048000"/>
                <a:ext cx="6399765" cy="86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  <a:latin typeface="Source Sans Pro"/>
                  </a:rPr>
                  <a:t>T</a:t>
                </a:r>
                <a:r>
                  <a:rPr lang="en-US" sz="3200" baseline="-25000" dirty="0" err="1" smtClean="0">
                    <a:solidFill>
                      <a:schemeClr val="tx2"/>
                    </a:solidFill>
                    <a:latin typeface="Source Sans Pro"/>
                  </a:rPr>
                  <a:t>improved</a:t>
                </a:r>
                <a:r>
                  <a:rPr lang="en-US" sz="3200" dirty="0" smtClean="0">
                    <a:solidFill>
                      <a:schemeClr val="tx2"/>
                    </a:solidFill>
                    <a:latin typeface="Source Sans Pro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3200" b="0" i="0" baseline="-250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affected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improvement</m:t>
                        </m:r>
                        <m:r>
                          <a:rPr lang="en-US" sz="32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factor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2"/>
                    </a:solidFill>
                    <a:latin typeface="Source Sans Pro"/>
                  </a:rPr>
                  <a:t>+ </a:t>
                </a:r>
                <a:r>
                  <a:rPr lang="en-US" sz="3200" dirty="0" err="1" smtClean="0">
                    <a:solidFill>
                      <a:schemeClr val="tx2"/>
                    </a:solidFill>
                    <a:latin typeface="Source Sans Pro"/>
                  </a:rPr>
                  <a:t>T</a:t>
                </a:r>
                <a:r>
                  <a:rPr lang="en-US" sz="3200" baseline="-25000" dirty="0" err="1" smtClean="0">
                    <a:solidFill>
                      <a:schemeClr val="tx2"/>
                    </a:solidFill>
                    <a:latin typeface="Source Sans Pro"/>
                  </a:rPr>
                  <a:t>unaffected</a:t>
                </a:r>
                <a:endParaRPr lang="en-US" sz="3200" baseline="-25000" dirty="0" smtClean="0">
                  <a:solidFill>
                    <a:schemeClr val="tx2"/>
                  </a:solidFill>
                  <a:latin typeface="Source Sans Pro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851" y="3048000"/>
                <a:ext cx="6399765" cy="861646"/>
              </a:xfrm>
              <a:prstGeom prst="rect">
                <a:avLst/>
              </a:prstGeom>
              <a:blipFill>
                <a:blip r:embed="rId6"/>
                <a:stretch>
                  <a:fillRect l="-2476" r="-190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140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 Protocol (Write-Back Cache)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  <p:sp>
        <p:nvSpPr>
          <p:cNvPr id="26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304800" y="5029200"/>
            <a:ext cx="85344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nsolas" panose="020B0609020204030204" pitchFamily="49" charset="0"/>
              </a:rPr>
              <a:t>lw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 by Thread B generates an “other load miss” event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LdMiss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Thread A responds by sending its dirty copy, transitioning to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6781800" y="14478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8305800" y="14478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0</a:t>
            </a:r>
            <a:endParaRPr lang="en-US" sz="22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7543800" y="14478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6781800" y="17526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V:0</a:t>
            </a: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8305800" y="17526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0</a:t>
            </a:r>
            <a:endParaRPr lang="en-US" sz="22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7543800" y="17526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6781800" y="24384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V:1</a:t>
            </a:r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8305800" y="24384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accent2"/>
                </a:solidFill>
                <a:latin typeface="Source Sans Pro"/>
                <a:ea typeface="+mn-ea"/>
                <a:cs typeface="+mn-cs"/>
              </a:rPr>
              <a:t>0</a:t>
            </a:r>
            <a:endParaRPr lang="en-US" sz="2200" dirty="0">
              <a:solidFill>
                <a:schemeClr val="accent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7543800" y="24384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6781800" y="30480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ource Sans Pro"/>
                <a:ea typeface="Times New Roman" charset="0"/>
                <a:cs typeface="Times New Roman" charset="0"/>
              </a:rPr>
              <a:t>I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:</a:t>
            </a:r>
          </a:p>
        </p:txBody>
      </p:sp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8305800" y="30480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1</a:t>
            </a:r>
            <a:endParaRPr lang="en-US" sz="22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7543800" y="30480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V:1</a:t>
            </a: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6781800" y="39624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8305800" y="39624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accent2"/>
                </a:solidFill>
                <a:latin typeface="Source Sans Pro"/>
                <a:ea typeface="+mn-ea"/>
                <a:cs typeface="+mn-cs"/>
              </a:rPr>
              <a:t>1</a:t>
            </a:r>
            <a:endParaRPr lang="en-US" sz="2200" dirty="0">
              <a:solidFill>
                <a:schemeClr val="accent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7543800" y="39624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V:2</a:t>
            </a: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6781800" y="10668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CPU0</a:t>
            </a:r>
          </a:p>
        </p:txBody>
      </p:sp>
      <p:sp>
        <p:nvSpPr>
          <p:cNvPr id="43" name="Rectangle 22"/>
          <p:cNvSpPr>
            <a:spLocks noChangeArrowheads="1"/>
          </p:cNvSpPr>
          <p:nvPr/>
        </p:nvSpPr>
        <p:spPr bwMode="auto">
          <a:xfrm>
            <a:off x="8305800" y="10668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Mem</a:t>
            </a:r>
          </a:p>
        </p:txBody>
      </p:sp>
      <p:sp>
        <p:nvSpPr>
          <p:cNvPr id="44" name="Rectangle 23"/>
          <p:cNvSpPr>
            <a:spLocks noChangeArrowheads="1"/>
          </p:cNvSpPr>
          <p:nvPr/>
        </p:nvSpPr>
        <p:spPr bwMode="auto">
          <a:xfrm>
            <a:off x="7543800" y="10668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CPU1</a:t>
            </a:r>
          </a:p>
        </p:txBody>
      </p:sp>
      <p:sp>
        <p:nvSpPr>
          <p:cNvPr id="45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52400" y="1143000"/>
            <a:ext cx="3886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u="sng" dirty="0" smtClean="0">
                <a:solidFill>
                  <a:schemeClr val="tx2"/>
                </a:solidFill>
                <a:latin typeface="Courier New" charset="0"/>
                <a:ea typeface="+mn-ea"/>
                <a:cs typeface="+mn-cs"/>
              </a:rPr>
              <a:t>Thread A</a:t>
            </a:r>
            <a:endParaRPr lang="en-US" dirty="0">
              <a:solidFill>
                <a:schemeClr val="tx2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dirty="0" err="1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lw</a:t>
            </a:r>
            <a:r>
              <a:rPr lang="en-US" dirty="0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 t0, r3, 0</a:t>
            </a: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dirty="0" smtClean="0">
                <a:solidFill>
                  <a:schemeClr val="tx2"/>
                </a:solidFill>
                <a:latin typeface="Courier New" charset="0"/>
                <a:ea typeface="+mn-ea"/>
                <a:cs typeface="+mn-cs"/>
              </a:rPr>
              <a:t>ADDIU t0, t0, 1</a:t>
            </a: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dirty="0" err="1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sw</a:t>
            </a:r>
            <a:r>
              <a:rPr lang="en-US" dirty="0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 t0, r3, 0</a:t>
            </a:r>
            <a:endParaRPr lang="en-US" dirty="0">
              <a:solidFill>
                <a:schemeClr val="accent6"/>
              </a:solidFill>
              <a:latin typeface="Courier New" charset="0"/>
              <a:ea typeface="+mn-ea"/>
              <a:cs typeface="+mn-cs"/>
            </a:endParaRPr>
          </a:p>
        </p:txBody>
      </p:sp>
      <p:sp>
        <p:nvSpPr>
          <p:cNvPr id="46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505200" y="1143000"/>
            <a:ext cx="3276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u="sng" dirty="0" smtClean="0">
                <a:solidFill>
                  <a:schemeClr val="tx2"/>
                </a:solidFill>
                <a:latin typeface="Courier New" charset="0"/>
                <a:ea typeface="+mn-ea"/>
                <a:cs typeface="+mn-cs"/>
              </a:rPr>
              <a:t>Thread B</a:t>
            </a:r>
            <a:endParaRPr lang="en-US" dirty="0">
              <a:solidFill>
                <a:schemeClr val="tx2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endParaRPr lang="en-US" dirty="0">
              <a:solidFill>
                <a:srgbClr val="000000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endParaRPr lang="en-US" dirty="0">
              <a:solidFill>
                <a:srgbClr val="000000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endParaRPr lang="en-US" dirty="0">
              <a:solidFill>
                <a:srgbClr val="000000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dirty="0" err="1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lw</a:t>
            </a:r>
            <a:r>
              <a:rPr lang="en-US" dirty="0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 </a:t>
            </a:r>
            <a:r>
              <a:rPr lang="en-US" dirty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t0</a:t>
            </a:r>
            <a:r>
              <a:rPr lang="en-US" dirty="0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, r3, 0</a:t>
            </a:r>
            <a:endParaRPr lang="en-US" dirty="0">
              <a:solidFill>
                <a:schemeClr val="accent6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dirty="0" smtClean="0">
                <a:solidFill>
                  <a:schemeClr val="tx2"/>
                </a:solidFill>
                <a:latin typeface="Courier New" charset="0"/>
                <a:ea typeface="+mn-ea"/>
                <a:cs typeface="+mn-cs"/>
              </a:rPr>
              <a:t>ADDIU t0, t0, 1</a:t>
            </a:r>
            <a:endParaRPr lang="en-US" dirty="0">
              <a:solidFill>
                <a:schemeClr val="tx2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dirty="0" err="1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sw</a:t>
            </a:r>
            <a:r>
              <a:rPr lang="en-US" dirty="0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 t0, r3, 0</a:t>
            </a:r>
            <a:endParaRPr lang="en-US" dirty="0">
              <a:solidFill>
                <a:schemeClr val="accent6"/>
              </a:solidFill>
              <a:latin typeface="Courier New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99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 Coherence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04800" y="1524000"/>
            <a:ext cx="914400" cy="914400"/>
          </a:xfrm>
          <a:prstGeom prst="flowChartConnector">
            <a:avLst/>
          </a:prstGeom>
          <a:solidFill>
            <a:srgbClr val="FFFF00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04800" y="4876800"/>
            <a:ext cx="914400" cy="914400"/>
          </a:xfrm>
          <a:prstGeom prst="flowChartConnector">
            <a:avLst/>
          </a:prstGeom>
          <a:solidFill>
            <a:srgbClr val="FFFF00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V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914400" y="2438400"/>
            <a:ext cx="1588" cy="2438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609600" y="2438400"/>
            <a:ext cx="1588" cy="2438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 rot="-5400000">
            <a:off x="-645468" y="3190844"/>
            <a:ext cx="205740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Load, Store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609600" y="1066800"/>
            <a:ext cx="304800" cy="457200"/>
          </a:xfrm>
          <a:custGeom>
            <a:avLst/>
            <a:gdLst>
              <a:gd name="T0" fmla="*/ 2147483647 w 192"/>
              <a:gd name="T1" fmla="*/ 2147483647 h 288"/>
              <a:gd name="T2" fmla="*/ 2147483647 w 192"/>
              <a:gd name="T3" fmla="*/ 0 h 288"/>
              <a:gd name="T4" fmla="*/ 0 w 192"/>
              <a:gd name="T5" fmla="*/ 0 h 288"/>
              <a:gd name="T6" fmla="*/ 0 w 192"/>
              <a:gd name="T7" fmla="*/ 2147483647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288"/>
              <a:gd name="T14" fmla="*/ 192 w 19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288">
                <a:moveTo>
                  <a:pt x="192" y="288"/>
                </a:moveTo>
                <a:lnTo>
                  <a:pt x="192" y="0"/>
                </a:lnTo>
                <a:lnTo>
                  <a:pt x="0" y="0"/>
                </a:lnTo>
                <a:lnTo>
                  <a:pt x="0" y="288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 rot="-5400000">
            <a:off x="-345926" y="3266252"/>
            <a:ext cx="297338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LdMiss</a:t>
            </a:r>
            <a:r>
              <a:rPr lang="en-US" sz="20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StMiss</a:t>
            </a:r>
            <a:r>
              <a:rPr lang="en-US" sz="20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, WB</a:t>
            </a: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 rot="10800000">
            <a:off x="609600" y="5791200"/>
            <a:ext cx="304800" cy="457200"/>
          </a:xfrm>
          <a:custGeom>
            <a:avLst/>
            <a:gdLst>
              <a:gd name="T0" fmla="*/ 2147483647 w 192"/>
              <a:gd name="T1" fmla="*/ 2147483647 h 288"/>
              <a:gd name="T2" fmla="*/ 2147483647 w 192"/>
              <a:gd name="T3" fmla="*/ 0 h 288"/>
              <a:gd name="T4" fmla="*/ 0 w 192"/>
              <a:gd name="T5" fmla="*/ 0 h 288"/>
              <a:gd name="T6" fmla="*/ 0 w 192"/>
              <a:gd name="T7" fmla="*/ 2147483647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288"/>
              <a:gd name="T14" fmla="*/ 192 w 19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288">
                <a:moveTo>
                  <a:pt x="192" y="288"/>
                </a:moveTo>
                <a:lnTo>
                  <a:pt x="192" y="0"/>
                </a:lnTo>
                <a:lnTo>
                  <a:pt x="0" y="0"/>
                </a:lnTo>
                <a:lnTo>
                  <a:pt x="0" y="288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24658" y="6017567"/>
            <a:ext cx="157968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Load, Store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14400" y="840433"/>
            <a:ext cx="129540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LdMiss</a:t>
            </a:r>
            <a:r>
              <a:rPr lang="en-US" sz="20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/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StMiss</a:t>
            </a:r>
            <a:endParaRPr lang="en-US" sz="20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976735" y="1066799"/>
            <a:ext cx="7091065" cy="565467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Clicker Question:</a:t>
            </a:r>
            <a:endParaRPr lang="en-US" dirty="0" smtClean="0">
              <a:solidFill>
                <a:schemeClr val="accent6"/>
              </a:solidFill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tx2"/>
                </a:solidFill>
              </a:rPr>
              <a:t>Core A loads x into a register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tx2"/>
                </a:solidFill>
              </a:rPr>
              <a:t>Core B wants to load x into a register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tx2"/>
                </a:solidFill>
              </a:rPr>
              <a:t>What happens?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971550" lvl="1" indent="-514350" eaLnBrk="1" hangingPunct="1">
              <a:lnSpc>
                <a:spcPct val="90000"/>
              </a:lnSpc>
              <a:buAutoNum type="alphaUcParenBoth"/>
            </a:pPr>
            <a:r>
              <a:rPr lang="en-US" dirty="0" smtClean="0">
                <a:solidFill>
                  <a:schemeClr val="tx2"/>
                </a:solidFill>
              </a:rPr>
              <a:t>they can both have a copy of X in their cache</a:t>
            </a:r>
          </a:p>
          <a:p>
            <a:pPr marL="971550" lvl="1" indent="-514350" eaLnBrk="1" hangingPunct="1">
              <a:lnSpc>
                <a:spcPct val="90000"/>
              </a:lnSpc>
              <a:buAutoNum type="alphaUcParenBoth"/>
            </a:pPr>
            <a:r>
              <a:rPr lang="en-US" dirty="0" smtClean="0">
                <a:solidFill>
                  <a:schemeClr val="tx2"/>
                </a:solidFill>
              </a:rPr>
              <a:t>A keeps the copy</a:t>
            </a:r>
          </a:p>
          <a:p>
            <a:pPr marL="971550" lvl="1" indent="-514350" eaLnBrk="1" hangingPunct="1">
              <a:lnSpc>
                <a:spcPct val="90000"/>
              </a:lnSpc>
              <a:buAutoNum type="alphaUcParenBoth"/>
            </a:pPr>
            <a:r>
              <a:rPr lang="en-US" dirty="0" smtClean="0">
                <a:solidFill>
                  <a:schemeClr val="tx2"/>
                </a:solidFill>
              </a:rPr>
              <a:t>B steals the copy from A, and this is an efficient thing to do</a:t>
            </a:r>
          </a:p>
          <a:p>
            <a:pPr marL="971550" lvl="1" indent="-514350" eaLnBrk="1" hangingPunct="1">
              <a:lnSpc>
                <a:spcPct val="90000"/>
              </a:lnSpc>
              <a:buAutoNum type="alphaUcParenBoth"/>
            </a:pPr>
            <a:r>
              <a:rPr lang="en-US" dirty="0" smtClean="0">
                <a:solidFill>
                  <a:schemeClr val="tx2"/>
                </a:solidFill>
              </a:rPr>
              <a:t>B steals the copy from A, and this is a sad shame</a:t>
            </a:r>
          </a:p>
          <a:p>
            <a:pPr marL="971550" lvl="1" indent="-514350" eaLnBrk="1" hangingPunct="1">
              <a:lnSpc>
                <a:spcPct val="90000"/>
              </a:lnSpc>
              <a:buAutoNum type="alphaUcParenBoth"/>
            </a:pPr>
            <a:r>
              <a:rPr lang="en-US" dirty="0" smtClean="0">
                <a:solidFill>
                  <a:schemeClr val="tx2"/>
                </a:solidFill>
              </a:rPr>
              <a:t>B waits until A kicks X out of its cache, then it can complete the load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4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 </a:t>
            </a:r>
            <a:r>
              <a:rPr lang="en-US" dirty="0">
                <a:sym typeface="Symbol" charset="2"/>
              </a:rPr>
              <a:t> </a:t>
            </a:r>
            <a:r>
              <a:rPr lang="en-US" dirty="0"/>
              <a:t>MSI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1219200" y="5410200"/>
            <a:ext cx="10971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LdMiss</a:t>
            </a:r>
            <a:endParaRPr lang="en-US" sz="20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304800" y="1524000"/>
            <a:ext cx="914400" cy="914400"/>
          </a:xfrm>
          <a:prstGeom prst="flowChartConnector">
            <a:avLst/>
          </a:prstGeom>
          <a:solidFill>
            <a:srgbClr val="FFFF00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304800" y="4876800"/>
            <a:ext cx="914400" cy="914400"/>
          </a:xfrm>
          <a:prstGeom prst="flowChartConnector">
            <a:avLst/>
          </a:prstGeom>
          <a:solidFill>
            <a:srgbClr val="FFFF00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 flipV="1">
            <a:off x="914400" y="2438400"/>
            <a:ext cx="1588" cy="2438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 flipV="1">
            <a:off x="609600" y="2438400"/>
            <a:ext cx="1588" cy="2438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 rot="-5400000">
            <a:off x="-22225" y="3359119"/>
            <a:ext cx="9588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Store</a:t>
            </a:r>
          </a:p>
        </p:txBody>
      </p:sp>
      <p:sp>
        <p:nvSpPr>
          <p:cNvPr id="32" name="Freeform 9"/>
          <p:cNvSpPr>
            <a:spLocks/>
          </p:cNvSpPr>
          <p:nvPr/>
        </p:nvSpPr>
        <p:spPr bwMode="auto">
          <a:xfrm>
            <a:off x="609600" y="1066800"/>
            <a:ext cx="304800" cy="457200"/>
          </a:xfrm>
          <a:custGeom>
            <a:avLst/>
            <a:gdLst>
              <a:gd name="T0" fmla="*/ 2147483647 w 192"/>
              <a:gd name="T1" fmla="*/ 2147483647 h 288"/>
              <a:gd name="T2" fmla="*/ 2147483647 w 192"/>
              <a:gd name="T3" fmla="*/ 0 h 288"/>
              <a:gd name="T4" fmla="*/ 0 w 192"/>
              <a:gd name="T5" fmla="*/ 0 h 288"/>
              <a:gd name="T6" fmla="*/ 0 w 192"/>
              <a:gd name="T7" fmla="*/ 2147483647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288"/>
              <a:gd name="T14" fmla="*/ 192 w 19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288">
                <a:moveTo>
                  <a:pt x="192" y="288"/>
                </a:moveTo>
                <a:lnTo>
                  <a:pt x="192" y="0"/>
                </a:lnTo>
                <a:lnTo>
                  <a:pt x="0" y="0"/>
                </a:lnTo>
                <a:lnTo>
                  <a:pt x="0" y="288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 rot="-5400000">
            <a:off x="-412750" y="3324195"/>
            <a:ext cx="29527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StMiss, WB</a:t>
            </a:r>
          </a:p>
        </p:txBody>
      </p:sp>
      <p:sp>
        <p:nvSpPr>
          <p:cNvPr id="34" name="Freeform 11"/>
          <p:cNvSpPr>
            <a:spLocks/>
          </p:cNvSpPr>
          <p:nvPr/>
        </p:nvSpPr>
        <p:spPr bwMode="auto">
          <a:xfrm rot="10800000">
            <a:off x="609600" y="5791200"/>
            <a:ext cx="304800" cy="457200"/>
          </a:xfrm>
          <a:custGeom>
            <a:avLst/>
            <a:gdLst>
              <a:gd name="T0" fmla="*/ 2147483647 w 192"/>
              <a:gd name="T1" fmla="*/ 2147483647 h 288"/>
              <a:gd name="T2" fmla="*/ 2147483647 w 192"/>
              <a:gd name="T3" fmla="*/ 0 h 288"/>
              <a:gd name="T4" fmla="*/ 0 w 192"/>
              <a:gd name="T5" fmla="*/ 0 h 288"/>
              <a:gd name="T6" fmla="*/ 0 w 192"/>
              <a:gd name="T7" fmla="*/ 2147483647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288"/>
              <a:gd name="T14" fmla="*/ 192 w 19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288">
                <a:moveTo>
                  <a:pt x="192" y="288"/>
                </a:moveTo>
                <a:lnTo>
                  <a:pt x="192" y="0"/>
                </a:lnTo>
                <a:lnTo>
                  <a:pt x="0" y="0"/>
                </a:lnTo>
                <a:lnTo>
                  <a:pt x="0" y="288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188118" y="6275684"/>
            <a:ext cx="175101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Load, Store</a:t>
            </a:r>
          </a:p>
        </p:txBody>
      </p:sp>
      <p:sp>
        <p:nvSpPr>
          <p:cNvPr id="36" name="AutoShape 14"/>
          <p:cNvSpPr>
            <a:spLocks noChangeArrowheads="1"/>
          </p:cNvSpPr>
          <p:nvPr/>
        </p:nvSpPr>
        <p:spPr bwMode="auto">
          <a:xfrm>
            <a:off x="2362200" y="4876800"/>
            <a:ext cx="914400" cy="914400"/>
          </a:xfrm>
          <a:prstGeom prst="flowChartConnector">
            <a:avLst/>
          </a:prstGeom>
          <a:solidFill>
            <a:srgbClr val="FFFF00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</p:txBody>
      </p:sp>
      <p:sp>
        <p:nvSpPr>
          <p:cNvPr id="37" name="Line 15"/>
          <p:cNvSpPr>
            <a:spLocks noChangeShapeType="1"/>
          </p:cNvSpPr>
          <p:nvPr/>
        </p:nvSpPr>
        <p:spPr bwMode="auto">
          <a:xfrm flipV="1">
            <a:off x="1217613" y="5181600"/>
            <a:ext cx="114458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1676400" y="4800600"/>
            <a:ext cx="91281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Store</a:t>
            </a:r>
          </a:p>
        </p:txBody>
      </p:sp>
      <p:sp>
        <p:nvSpPr>
          <p:cNvPr id="39" name="Freeform 17"/>
          <p:cNvSpPr>
            <a:spLocks/>
          </p:cNvSpPr>
          <p:nvPr/>
        </p:nvSpPr>
        <p:spPr bwMode="auto">
          <a:xfrm rot="10800000">
            <a:off x="2665413" y="5791200"/>
            <a:ext cx="304800" cy="457200"/>
          </a:xfrm>
          <a:custGeom>
            <a:avLst/>
            <a:gdLst>
              <a:gd name="T0" fmla="*/ 2147483647 w 192"/>
              <a:gd name="T1" fmla="*/ 2147483647 h 288"/>
              <a:gd name="T2" fmla="*/ 2147483647 w 192"/>
              <a:gd name="T3" fmla="*/ 0 h 288"/>
              <a:gd name="T4" fmla="*/ 0 w 192"/>
              <a:gd name="T5" fmla="*/ 0 h 288"/>
              <a:gd name="T6" fmla="*/ 0 w 192"/>
              <a:gd name="T7" fmla="*/ 2147483647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288"/>
              <a:gd name="T14" fmla="*/ 192 w 19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288">
                <a:moveTo>
                  <a:pt x="192" y="288"/>
                </a:moveTo>
                <a:lnTo>
                  <a:pt x="192" y="0"/>
                </a:lnTo>
                <a:lnTo>
                  <a:pt x="0" y="0"/>
                </a:lnTo>
                <a:lnTo>
                  <a:pt x="0" y="288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3046413" y="5867400"/>
            <a:ext cx="1906587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Load, LdMiss</a:t>
            </a:r>
            <a:endParaRPr lang="en-US" sz="2000">
              <a:solidFill>
                <a:schemeClr val="tx2"/>
              </a:solidFill>
              <a:latin typeface="Source Sans Pro"/>
              <a:ea typeface="+mn-ea"/>
              <a:cs typeface="+mn-cs"/>
              <a:sym typeface="Symbol" charset="2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41" name="Line 19"/>
          <p:cNvSpPr>
            <a:spLocks noChangeShapeType="1"/>
          </p:cNvSpPr>
          <p:nvPr/>
        </p:nvSpPr>
        <p:spPr bwMode="auto">
          <a:xfrm flipV="1">
            <a:off x="1219200" y="5486400"/>
            <a:ext cx="1144588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Line 21"/>
          <p:cNvSpPr>
            <a:spLocks noChangeShapeType="1"/>
          </p:cNvSpPr>
          <p:nvPr/>
        </p:nvSpPr>
        <p:spPr bwMode="auto">
          <a:xfrm flipH="1" flipV="1">
            <a:off x="992188" y="2362200"/>
            <a:ext cx="1446212" cy="2667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Line 22"/>
          <p:cNvSpPr>
            <a:spLocks noChangeShapeType="1"/>
          </p:cNvSpPr>
          <p:nvPr/>
        </p:nvSpPr>
        <p:spPr bwMode="auto">
          <a:xfrm flipH="1" flipV="1">
            <a:off x="1219200" y="2209800"/>
            <a:ext cx="1446213" cy="2667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 Box 23"/>
          <p:cNvSpPr txBox="1">
            <a:spLocks noChangeArrowheads="1"/>
          </p:cNvSpPr>
          <p:nvPr/>
        </p:nvSpPr>
        <p:spPr bwMode="auto">
          <a:xfrm rot="3724763">
            <a:off x="1124400" y="3843610"/>
            <a:ext cx="112369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StMiss</a:t>
            </a:r>
            <a:endParaRPr lang="en-US" sz="2000" dirty="0">
              <a:solidFill>
                <a:schemeClr val="tx2"/>
              </a:solidFill>
              <a:latin typeface="Source Sans Pro"/>
              <a:ea typeface="+mn-ea"/>
              <a:cs typeface="+mn-cs"/>
              <a:sym typeface="Symbol" charset="2"/>
            </a:endParaRPr>
          </a:p>
        </p:txBody>
      </p:sp>
      <p:sp>
        <p:nvSpPr>
          <p:cNvPr id="45" name="Text Box 24"/>
          <p:cNvSpPr txBox="1">
            <a:spLocks noChangeArrowheads="1"/>
          </p:cNvSpPr>
          <p:nvPr/>
        </p:nvSpPr>
        <p:spPr bwMode="auto">
          <a:xfrm rot="3684050">
            <a:off x="1637369" y="3175674"/>
            <a:ext cx="91122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chemeClr val="tx2"/>
                </a:solidFill>
                <a:latin typeface="Source Sans Pro"/>
                <a:ea typeface="+mn-ea"/>
                <a:cs typeface="+mn-cs"/>
                <a:sym typeface="Symbol" charset="2"/>
              </a:rPr>
              <a:t>Load</a:t>
            </a:r>
          </a:p>
        </p:txBody>
      </p: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914400" y="685800"/>
            <a:ext cx="128166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LdMiss</a:t>
            </a:r>
            <a:r>
              <a:rPr lang="en-US" sz="20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/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StMiss</a:t>
            </a:r>
            <a:endParaRPr lang="en-US" sz="20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223255" y="759522"/>
            <a:ext cx="7134105" cy="49530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/>
              <a:t>VI protocol is inefficient</a:t>
            </a:r>
          </a:p>
          <a:p>
            <a:pPr lvl="1" eaLnBrk="1" hangingPunct="1">
              <a:buFontTx/>
              <a:buChar char="–"/>
            </a:pPr>
            <a:r>
              <a:rPr lang="en-US" sz="2400" dirty="0"/>
              <a:t>Only one cached copy allowed in entire system</a:t>
            </a:r>
          </a:p>
          <a:p>
            <a:pPr lvl="1" eaLnBrk="1" hangingPunct="1">
              <a:buFontTx/>
              <a:buChar char="–"/>
            </a:pPr>
            <a:r>
              <a:rPr lang="en-US" sz="2400" dirty="0"/>
              <a:t>Multiple copies can’t exist even if read-only</a:t>
            </a:r>
          </a:p>
          <a:p>
            <a:pPr marL="1085850" lvl="2" eaLnBrk="1" hangingPunct="1"/>
            <a:r>
              <a:rPr lang="en-US" sz="2000" dirty="0"/>
              <a:t>Not a problem in example</a:t>
            </a:r>
          </a:p>
          <a:p>
            <a:pPr marL="1085850" lvl="2" eaLnBrk="1" hangingPunct="1"/>
            <a:r>
              <a:rPr lang="en-US" sz="2000" dirty="0"/>
              <a:t>Big problem in reality</a:t>
            </a:r>
          </a:p>
          <a:p>
            <a:pPr marL="0" indent="0" eaLnBrk="1" hangingPunct="1">
              <a:buNone/>
            </a:pPr>
            <a:r>
              <a:rPr lang="en-US" sz="2800" b="1" dirty="0">
                <a:solidFill>
                  <a:schemeClr val="accent6"/>
                </a:solidFill>
              </a:rPr>
              <a:t>MSI (modified-shared-invalid)</a:t>
            </a:r>
            <a:endParaRPr lang="en-US" sz="2800" dirty="0">
              <a:solidFill>
                <a:schemeClr val="accent6"/>
              </a:solidFill>
            </a:endParaRPr>
          </a:p>
          <a:p>
            <a:pPr lvl="1" eaLnBrk="1" hangingPunct="1"/>
            <a:r>
              <a:rPr lang="en-US" sz="2400" dirty="0"/>
              <a:t>Fixes problem: splits “V” state into two states</a:t>
            </a:r>
          </a:p>
          <a:p>
            <a:pPr marL="1085850" lvl="2" eaLnBrk="1" hangingPunct="1"/>
            <a:r>
              <a:rPr lang="en-US" sz="2000" b="1" dirty="0"/>
              <a:t>M (modified)</a:t>
            </a:r>
            <a:r>
              <a:rPr lang="en-US" sz="2000" dirty="0"/>
              <a:t>: local dirty copy</a:t>
            </a:r>
            <a:endParaRPr lang="en-US" sz="2000" b="1" dirty="0"/>
          </a:p>
          <a:p>
            <a:pPr marL="1085850" lvl="2" eaLnBrk="1" hangingPunct="1"/>
            <a:r>
              <a:rPr lang="en-US" sz="2000" b="1" dirty="0"/>
              <a:t>S (shared)</a:t>
            </a:r>
            <a:r>
              <a:rPr lang="en-US" sz="2000" dirty="0"/>
              <a:t>: local clean copy</a:t>
            </a:r>
            <a:endParaRPr lang="en-US" sz="2000" dirty="0" smtClean="0"/>
          </a:p>
          <a:p>
            <a:pPr lvl="1" eaLnBrk="1" hangingPunct="1"/>
            <a:r>
              <a:rPr lang="en-US" sz="2400" dirty="0" smtClean="0"/>
              <a:t>Allows </a:t>
            </a:r>
            <a:r>
              <a:rPr lang="en-US" sz="2400" b="1" dirty="0" smtClean="0"/>
              <a:t>either</a:t>
            </a:r>
            <a:endParaRPr lang="en-US" sz="2400" dirty="0" smtClean="0"/>
          </a:p>
          <a:p>
            <a:pPr marL="1085850" lvl="2" eaLnBrk="1" hangingPunct="1"/>
            <a:r>
              <a:rPr lang="en-US" sz="2000" dirty="0" smtClean="0"/>
              <a:t>Multiple read-only copies (S-state)  </a:t>
            </a:r>
            <a:r>
              <a:rPr lang="en-US" sz="2000" b="1" dirty="0" smtClean="0">
                <a:solidFill>
                  <a:schemeClr val="accent6"/>
                </a:solidFill>
              </a:rPr>
              <a:t>--OR--</a:t>
            </a:r>
            <a:endParaRPr lang="en-US" sz="2000" dirty="0" smtClean="0">
              <a:solidFill>
                <a:schemeClr val="accent6"/>
              </a:solidFill>
            </a:endParaRPr>
          </a:p>
          <a:p>
            <a:pPr marL="1085850" lvl="2" eaLnBrk="1" hangingPunct="1"/>
            <a:r>
              <a:rPr lang="en-US" sz="2000" dirty="0" smtClean="0"/>
              <a:t>Single read/write copy (M-state)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610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MSI Protocol (Write-Back Cache)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  <p:sp>
        <p:nvSpPr>
          <p:cNvPr id="26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304800" y="4953000"/>
            <a:ext cx="853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nsolas" panose="020B0609020204030204" pitchFamily="49" charset="0"/>
              </a:rPr>
              <a:t>lw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Source Sans Pro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by Thread B generates a “other load miss” event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LdMiss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B0F0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Thread A responds by sending its dirty copy, transitioning to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nsolas" panose="020B0609020204030204" pitchFamily="49" charset="0"/>
              </a:rPr>
              <a:t>sw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Source Sans Pro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by Thread B generates a “other store miss” event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StMiss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B0F0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Thread A responds by transitioning to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27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52400" y="1143000"/>
            <a:ext cx="3886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u="sng" dirty="0" smtClean="0">
                <a:solidFill>
                  <a:schemeClr val="tx2"/>
                </a:solidFill>
                <a:latin typeface="Courier New" charset="0"/>
                <a:ea typeface="+mn-ea"/>
                <a:cs typeface="+mn-cs"/>
              </a:rPr>
              <a:t>Thread A</a:t>
            </a:r>
            <a:endParaRPr lang="en-US" dirty="0">
              <a:solidFill>
                <a:schemeClr val="tx2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dirty="0" err="1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lw</a:t>
            </a:r>
            <a:r>
              <a:rPr lang="en-US" dirty="0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 t0, r3, 0</a:t>
            </a: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dirty="0" smtClean="0">
                <a:solidFill>
                  <a:schemeClr val="tx2"/>
                </a:solidFill>
                <a:latin typeface="Courier New" charset="0"/>
                <a:ea typeface="+mn-ea"/>
                <a:cs typeface="+mn-cs"/>
              </a:rPr>
              <a:t>ADDIU t0, t0, 1</a:t>
            </a:r>
            <a:endParaRPr lang="en-US" dirty="0">
              <a:solidFill>
                <a:schemeClr val="tx2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dirty="0" err="1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sw</a:t>
            </a:r>
            <a:r>
              <a:rPr lang="en-US" dirty="0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 t0, r3, 0</a:t>
            </a:r>
            <a:endParaRPr lang="en-US" dirty="0">
              <a:solidFill>
                <a:schemeClr val="accent6"/>
              </a:solidFill>
              <a:latin typeface="Courier New" charset="0"/>
              <a:ea typeface="+mn-ea"/>
              <a:cs typeface="+mn-cs"/>
            </a:endParaRPr>
          </a:p>
        </p:txBody>
      </p:sp>
      <p:sp>
        <p:nvSpPr>
          <p:cNvPr id="28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505200" y="1143000"/>
            <a:ext cx="3276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u="sng" dirty="0" smtClean="0">
                <a:solidFill>
                  <a:schemeClr val="tx2"/>
                </a:solidFill>
                <a:latin typeface="Courier New" charset="0"/>
                <a:ea typeface="+mn-ea"/>
                <a:cs typeface="+mn-cs"/>
              </a:rPr>
              <a:t>Thread B</a:t>
            </a:r>
            <a:endParaRPr lang="en-US" dirty="0">
              <a:solidFill>
                <a:schemeClr val="tx2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endParaRPr lang="en-US" dirty="0">
              <a:solidFill>
                <a:srgbClr val="000000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endParaRPr lang="en-US" dirty="0">
              <a:solidFill>
                <a:srgbClr val="000000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endParaRPr lang="en-US" dirty="0">
              <a:solidFill>
                <a:srgbClr val="000000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dirty="0" err="1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lw</a:t>
            </a:r>
            <a:r>
              <a:rPr lang="en-US" dirty="0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 </a:t>
            </a:r>
            <a:r>
              <a:rPr lang="en-US" dirty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t0, </a:t>
            </a:r>
            <a:r>
              <a:rPr lang="en-US" dirty="0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r3, 0</a:t>
            </a:r>
            <a:endParaRPr lang="en-US" dirty="0">
              <a:solidFill>
                <a:schemeClr val="accent6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dirty="0" smtClean="0">
                <a:solidFill>
                  <a:schemeClr val="tx2"/>
                </a:solidFill>
                <a:latin typeface="Courier New" charset="0"/>
                <a:ea typeface="+mn-ea"/>
                <a:cs typeface="+mn-cs"/>
              </a:rPr>
              <a:t>ADDIU t0, t0, 1</a:t>
            </a:r>
            <a:endParaRPr lang="en-US" dirty="0">
              <a:solidFill>
                <a:schemeClr val="tx2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dirty="0" err="1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sw</a:t>
            </a:r>
            <a:r>
              <a:rPr lang="en-US" dirty="0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 t0, r3, 0</a:t>
            </a:r>
            <a:endParaRPr lang="en-US" dirty="0">
              <a:solidFill>
                <a:schemeClr val="accent6"/>
              </a:solidFill>
              <a:latin typeface="Courier New" charset="0"/>
              <a:ea typeface="+mn-ea"/>
              <a:cs typeface="+mn-cs"/>
            </a:endParaRP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6781800" y="12192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8305800" y="12192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0</a:t>
            </a:r>
            <a:endParaRPr lang="en-US" sz="2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7543800" y="12192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6781800" y="15240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S:0</a:t>
            </a: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8305800" y="15240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0</a:t>
            </a:r>
            <a:endParaRPr lang="en-US" sz="2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7543800" y="15240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6781800" y="22860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M:1</a:t>
            </a:r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8305800" y="22860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FF0909"/>
                </a:solidFill>
                <a:latin typeface="Calibri"/>
                <a:ea typeface="+mn-ea"/>
                <a:cs typeface="+mn-cs"/>
              </a:rPr>
              <a:t>0</a:t>
            </a:r>
            <a:endParaRPr lang="en-US" sz="2200" dirty="0">
              <a:solidFill>
                <a:srgbClr val="FF0909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7543800" y="22860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6781800" y="28194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S:1</a:t>
            </a:r>
          </a:p>
        </p:txBody>
      </p:sp>
      <p:sp>
        <p:nvSpPr>
          <p:cNvPr id="39" name="Rectangle 16"/>
          <p:cNvSpPr>
            <a:spLocks noChangeArrowheads="1"/>
          </p:cNvSpPr>
          <p:nvPr/>
        </p:nvSpPr>
        <p:spPr bwMode="auto">
          <a:xfrm>
            <a:off x="8305800" y="28194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1</a:t>
            </a:r>
            <a:endParaRPr lang="en-US" sz="2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17"/>
          <p:cNvSpPr>
            <a:spLocks noChangeArrowheads="1"/>
          </p:cNvSpPr>
          <p:nvPr/>
        </p:nvSpPr>
        <p:spPr bwMode="auto">
          <a:xfrm>
            <a:off x="7543800" y="28194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S:1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6781800" y="36576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I:     </a:t>
            </a: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8305800" y="36576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FF0909"/>
                </a:solidFill>
                <a:latin typeface="Calibri"/>
                <a:ea typeface="+mn-ea"/>
                <a:cs typeface="+mn-cs"/>
              </a:rPr>
              <a:t>1</a:t>
            </a:r>
            <a:endParaRPr lang="en-US" sz="2200" dirty="0">
              <a:solidFill>
                <a:srgbClr val="FF0909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7543800" y="36576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M:2</a:t>
            </a:r>
          </a:p>
        </p:txBody>
      </p:sp>
      <p:sp>
        <p:nvSpPr>
          <p:cNvPr id="44" name="Rectangle 21"/>
          <p:cNvSpPr>
            <a:spLocks noChangeArrowheads="1"/>
          </p:cNvSpPr>
          <p:nvPr/>
        </p:nvSpPr>
        <p:spPr bwMode="auto">
          <a:xfrm>
            <a:off x="6781800" y="8382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CPU0</a:t>
            </a: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8305800" y="8382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Mem</a:t>
            </a:r>
          </a:p>
        </p:txBody>
      </p:sp>
      <p:sp>
        <p:nvSpPr>
          <p:cNvPr id="46" name="Rectangle 23"/>
          <p:cNvSpPr>
            <a:spLocks noChangeArrowheads="1"/>
          </p:cNvSpPr>
          <p:nvPr/>
        </p:nvSpPr>
        <p:spPr bwMode="auto">
          <a:xfrm>
            <a:off x="7543800" y="8382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CPU1</a:t>
            </a:r>
          </a:p>
        </p:txBody>
      </p:sp>
    </p:spTree>
    <p:extLst>
      <p:ext uri="{BB962C8B-B14F-4D97-AF65-F5344CB8AC3E}">
        <p14:creationId xmlns:p14="http://schemas.microsoft.com/office/powerpoint/2010/main" val="169292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90600"/>
            <a:ext cx="8823960" cy="574198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Coherence introduces two new kinds of cache misses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Upgrade miss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On stores to read-only blocks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Delay to acquire write permission to read-only block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Coherence miss</a:t>
            </a:r>
            <a:endParaRPr lang="en-US" sz="2400" dirty="0">
              <a:solidFill>
                <a:schemeClr val="accent1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2000" dirty="0"/>
              <a:t>Miss to a block evicted by another processor’s requests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Making the cache larger…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Doesn’t reduce these type of misses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As cache grows large, these sorts of misses dominate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olidFill>
                  <a:schemeClr val="accent1"/>
                </a:solidFill>
              </a:rPr>
              <a:t>False sharing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Two or more processors sharing parts of the same block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But</a:t>
            </a:r>
            <a:r>
              <a:rPr lang="en-US" sz="2400" i="1" dirty="0"/>
              <a:t> not</a:t>
            </a:r>
            <a:r>
              <a:rPr lang="en-US" sz="2400" dirty="0"/>
              <a:t> the same bytes within that block (no actual sharing)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1"/>
                </a:solidFill>
              </a:rPr>
              <a:t>Creates pathological “ping-pong” behavior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1"/>
                </a:solidFill>
              </a:rPr>
              <a:t>Careful data placement may help, but is </a:t>
            </a:r>
            <a:r>
              <a:rPr lang="en-US" sz="2400" dirty="0" smtClean="0">
                <a:solidFill>
                  <a:schemeClr val="accent1"/>
                </a:solidFill>
              </a:rPr>
              <a:t>difficult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Cache Coherence and Cache Misses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" y="990600"/>
            <a:ext cx="8961120" cy="574198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In reality: many coherence protocols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Snooping: VI, MSI, MESI, MOESI, </a:t>
            </a:r>
            <a:r>
              <a:rPr lang="is-IS" dirty="0"/>
              <a:t>…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But Snooping doesn’t scale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Directory-based protocols</a:t>
            </a:r>
          </a:p>
          <a:p>
            <a:pPr lvl="2">
              <a:lnSpc>
                <a:spcPct val="90000"/>
              </a:lnSpc>
            </a:pPr>
            <a:r>
              <a:rPr lang="en-AU" dirty="0"/>
              <a:t>Caches &amp; memory record blocks’ sharing status in directory</a:t>
            </a:r>
          </a:p>
          <a:p>
            <a:pPr lvl="2">
              <a:lnSpc>
                <a:spcPct val="90000"/>
              </a:lnSpc>
            </a:pPr>
            <a:r>
              <a:rPr lang="en-AU" dirty="0"/>
              <a:t>Nothing is free </a:t>
            </a:r>
            <a:r>
              <a:rPr lang="en-AU" dirty="0">
                <a:sym typeface="Wingdings"/>
              </a:rPr>
              <a:t> directory protocols are slower!</a:t>
            </a:r>
          </a:p>
          <a:p>
            <a:pPr lvl="2">
              <a:lnSpc>
                <a:spcPct val="90000"/>
              </a:lnSpc>
            </a:pPr>
            <a:endParaRPr lang="en-AU" dirty="0">
              <a:sym typeface="Wingdings"/>
            </a:endParaRPr>
          </a:p>
          <a:p>
            <a:pPr marL="69850" indent="0">
              <a:lnSpc>
                <a:spcPct val="90000"/>
              </a:lnSpc>
              <a:buNone/>
            </a:pPr>
            <a:r>
              <a:rPr lang="en-US" dirty="0" smtClean="0"/>
              <a:t>Cache </a:t>
            </a:r>
            <a:r>
              <a:rPr lang="en-US" dirty="0"/>
              <a:t>Coherency:</a:t>
            </a:r>
          </a:p>
          <a:p>
            <a:pPr marL="228600" indent="-457200">
              <a:lnSpc>
                <a:spcPct val="90000"/>
              </a:lnSpc>
            </a:pPr>
            <a:r>
              <a:rPr lang="en-US" sz="2800" dirty="0"/>
              <a:t>requires that </a:t>
            </a:r>
            <a:r>
              <a:rPr lang="en-AU" sz="2800" dirty="0">
                <a:solidFill>
                  <a:schemeClr val="accent1"/>
                </a:solidFill>
              </a:rPr>
              <a:t>reads</a:t>
            </a:r>
            <a:r>
              <a:rPr lang="en-AU" sz="2800" dirty="0">
                <a:solidFill>
                  <a:srgbClr val="00F6FF"/>
                </a:solidFill>
              </a:rPr>
              <a:t> </a:t>
            </a:r>
            <a:r>
              <a:rPr lang="en-AU" sz="2800" dirty="0"/>
              <a:t>return most recently </a:t>
            </a:r>
            <a:r>
              <a:rPr lang="en-AU" sz="2800" dirty="0">
                <a:solidFill>
                  <a:schemeClr val="accent1"/>
                </a:solidFill>
              </a:rPr>
              <a:t>written</a:t>
            </a:r>
            <a:r>
              <a:rPr lang="en-AU" sz="2800" dirty="0">
                <a:solidFill>
                  <a:srgbClr val="00F6FF"/>
                </a:solidFill>
              </a:rPr>
              <a:t> </a:t>
            </a:r>
            <a:r>
              <a:rPr lang="en-AU" sz="2800" dirty="0"/>
              <a:t>value</a:t>
            </a:r>
            <a:endParaRPr lang="en-US" sz="2800" dirty="0"/>
          </a:p>
          <a:p>
            <a:pPr marL="228600" indent="-457200">
              <a:lnSpc>
                <a:spcPct val="90000"/>
              </a:lnSpc>
            </a:pPr>
            <a:r>
              <a:rPr lang="en-US" sz="2800" dirty="0"/>
              <a:t>Is a hard problem!</a:t>
            </a:r>
            <a:endParaRPr lang="en-AU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Cache Coherence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17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Informally, Cache Coherency requires that </a:t>
            </a:r>
            <a:r>
              <a:rPr lang="en-AU" dirty="0">
                <a:solidFill>
                  <a:schemeClr val="accent1"/>
                </a:solidFill>
              </a:rPr>
              <a:t>reads</a:t>
            </a:r>
            <a:r>
              <a:rPr lang="en-AU" dirty="0">
                <a:solidFill>
                  <a:srgbClr val="00F6FF"/>
                </a:solidFill>
              </a:rPr>
              <a:t> </a:t>
            </a:r>
            <a:r>
              <a:rPr lang="en-AU" dirty="0"/>
              <a:t>return most recently </a:t>
            </a:r>
            <a:r>
              <a:rPr lang="en-AU" dirty="0">
                <a:solidFill>
                  <a:schemeClr val="accent1"/>
                </a:solidFill>
              </a:rPr>
              <a:t>written</a:t>
            </a:r>
            <a:r>
              <a:rPr lang="en-AU" dirty="0">
                <a:solidFill>
                  <a:srgbClr val="00F6FF"/>
                </a:solidFill>
              </a:rPr>
              <a:t> </a:t>
            </a:r>
            <a:r>
              <a:rPr lang="en-AU" dirty="0"/>
              <a:t>value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Cache coherence hard problem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Snooping protocols are one approach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Takeaway: Summary of cache coherence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76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Is cache coherency sufficient?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i.e. Is cache </a:t>
            </a:r>
            <a:r>
              <a:rPr lang="en-US" dirty="0">
                <a:solidFill>
                  <a:schemeClr val="accent1"/>
                </a:solidFill>
              </a:rPr>
              <a:t>coherency</a:t>
            </a:r>
            <a:r>
              <a:rPr lang="en-US" dirty="0"/>
              <a:t> (</a:t>
            </a:r>
            <a:r>
              <a:rPr lang="en-US" b="1" i="1" dirty="0"/>
              <a:t>what</a:t>
            </a:r>
            <a:r>
              <a:rPr lang="en-US" dirty="0"/>
              <a:t> values are read) sufficient to maintain </a:t>
            </a:r>
            <a:r>
              <a:rPr lang="en-US" dirty="0">
                <a:solidFill>
                  <a:schemeClr val="accent1"/>
                </a:solidFill>
              </a:rPr>
              <a:t>consistency</a:t>
            </a:r>
            <a:r>
              <a:rPr lang="en-US" dirty="0"/>
              <a:t> (</a:t>
            </a:r>
            <a:r>
              <a:rPr lang="en-US" b="1" i="1" dirty="0"/>
              <a:t>when</a:t>
            </a:r>
            <a:r>
              <a:rPr lang="en-US" dirty="0"/>
              <a:t> a written value will be returned to a read).  Both coherency and consistency are required to maintain consistency in shared memory programs.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Goal: Synchronization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34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We Done Yet?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  <p:sp>
        <p:nvSpPr>
          <p:cNvPr id="2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304800" y="4953000"/>
            <a:ext cx="853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What just happened???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Is Cache Coherency Protocol Broken??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28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52400" y="1143000"/>
            <a:ext cx="3886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u="sng" dirty="0" smtClean="0">
                <a:solidFill>
                  <a:schemeClr val="tx2"/>
                </a:solidFill>
                <a:latin typeface="Courier New" charset="0"/>
                <a:ea typeface="+mn-ea"/>
                <a:cs typeface="+mn-cs"/>
              </a:rPr>
              <a:t>Thread A</a:t>
            </a:r>
            <a:endParaRPr lang="en-US" dirty="0">
              <a:solidFill>
                <a:schemeClr val="tx2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dirty="0" err="1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lw</a:t>
            </a:r>
            <a:r>
              <a:rPr lang="en-US" dirty="0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 t0, r3, 0</a:t>
            </a: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endParaRPr lang="en-US" dirty="0" smtClean="0">
              <a:solidFill>
                <a:srgbClr val="FFFFFF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endParaRPr lang="en-US" dirty="0" smtClean="0">
              <a:solidFill>
                <a:srgbClr val="FFFFFF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endParaRPr lang="en-US" dirty="0">
              <a:solidFill>
                <a:srgbClr val="FFFFFF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endParaRPr lang="en-US" dirty="0" smtClean="0">
              <a:solidFill>
                <a:srgbClr val="FFFFFF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dirty="0" smtClean="0">
                <a:solidFill>
                  <a:schemeClr val="tx2"/>
                </a:solidFill>
                <a:latin typeface="Courier New" charset="0"/>
                <a:ea typeface="+mn-ea"/>
                <a:cs typeface="+mn-cs"/>
              </a:rPr>
              <a:t>ADDIU t0, t0, 1</a:t>
            </a:r>
            <a:endParaRPr lang="en-US" dirty="0">
              <a:solidFill>
                <a:schemeClr val="tx2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dirty="0" err="1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sw</a:t>
            </a:r>
            <a:r>
              <a:rPr lang="en-US" dirty="0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 t0, x, 0</a:t>
            </a:r>
            <a:endParaRPr lang="en-US" dirty="0">
              <a:solidFill>
                <a:schemeClr val="accent6"/>
              </a:solidFill>
              <a:latin typeface="Courier New" charset="0"/>
              <a:ea typeface="+mn-ea"/>
              <a:cs typeface="+mn-cs"/>
            </a:endParaRPr>
          </a:p>
        </p:txBody>
      </p:sp>
      <p:sp>
        <p:nvSpPr>
          <p:cNvPr id="29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505200" y="1143000"/>
            <a:ext cx="3276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u="sng" dirty="0" smtClean="0">
                <a:solidFill>
                  <a:schemeClr val="tx2"/>
                </a:solidFill>
                <a:latin typeface="Courier New" charset="0"/>
                <a:ea typeface="+mn-ea"/>
                <a:cs typeface="+mn-cs"/>
              </a:rPr>
              <a:t>Thread B</a:t>
            </a:r>
            <a:endParaRPr lang="en-US" dirty="0">
              <a:solidFill>
                <a:schemeClr val="tx2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endParaRPr lang="en-US" dirty="0">
              <a:solidFill>
                <a:srgbClr val="000000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dirty="0" err="1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lw</a:t>
            </a:r>
            <a:r>
              <a:rPr lang="en-US" dirty="0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 </a:t>
            </a:r>
            <a:r>
              <a:rPr lang="en-US" dirty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t0, </a:t>
            </a:r>
            <a:r>
              <a:rPr lang="en-US" dirty="0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r3, 0</a:t>
            </a:r>
            <a:endParaRPr lang="en-US" dirty="0">
              <a:solidFill>
                <a:schemeClr val="accent6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dirty="0" smtClean="0">
                <a:solidFill>
                  <a:schemeClr val="tx2"/>
                </a:solidFill>
                <a:latin typeface="Courier New" charset="0"/>
                <a:ea typeface="+mn-ea"/>
                <a:cs typeface="+mn-cs"/>
              </a:rPr>
              <a:t>ADDIU t0, t0, 1</a:t>
            </a:r>
            <a:endParaRPr lang="en-US" dirty="0">
              <a:solidFill>
                <a:schemeClr val="tx2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dirty="0" err="1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sw</a:t>
            </a:r>
            <a:r>
              <a:rPr lang="en-US" dirty="0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 t0, x, 0</a:t>
            </a:r>
            <a:endParaRPr lang="en-US" dirty="0">
              <a:solidFill>
                <a:schemeClr val="accent6"/>
              </a:solidFill>
              <a:latin typeface="Courier New" charset="0"/>
              <a:ea typeface="+mn-ea"/>
              <a:cs typeface="+mn-cs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6781800" y="12192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8305800" y="12192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0</a:t>
            </a:r>
            <a:endParaRPr lang="en-US" sz="2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7543800" y="12192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6781800" y="15240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S:0</a:t>
            </a: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8305800" y="15240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0</a:t>
            </a:r>
            <a:endParaRPr lang="en-US" sz="2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7543800" y="15240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6781800" y="19812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S:0</a:t>
            </a:r>
          </a:p>
        </p:txBody>
      </p:sp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8305800" y="19812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7543800" y="19812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S:0</a:t>
            </a: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6781800" y="38100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M:1</a:t>
            </a:r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8305800" y="38100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FF0909"/>
                </a:solidFill>
                <a:latin typeface="Calibri"/>
                <a:ea typeface="+mn-ea"/>
                <a:cs typeface="+mn-cs"/>
              </a:rPr>
              <a:t>1</a:t>
            </a:r>
            <a:endParaRPr lang="en-US" sz="2200" dirty="0">
              <a:solidFill>
                <a:srgbClr val="FF0909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7543800" y="38100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I:</a:t>
            </a: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6781800" y="8382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CPU0</a:t>
            </a:r>
          </a:p>
        </p:txBody>
      </p:sp>
      <p:sp>
        <p:nvSpPr>
          <p:cNvPr id="43" name="Rectangle 22"/>
          <p:cNvSpPr>
            <a:spLocks noChangeArrowheads="1"/>
          </p:cNvSpPr>
          <p:nvPr/>
        </p:nvSpPr>
        <p:spPr bwMode="auto">
          <a:xfrm>
            <a:off x="8305800" y="8382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Mem</a:t>
            </a:r>
          </a:p>
        </p:txBody>
      </p:sp>
      <p:sp>
        <p:nvSpPr>
          <p:cNvPr id="44" name="Rectangle 23"/>
          <p:cNvSpPr>
            <a:spLocks noChangeArrowheads="1"/>
          </p:cNvSpPr>
          <p:nvPr/>
        </p:nvSpPr>
        <p:spPr bwMode="auto">
          <a:xfrm>
            <a:off x="7543800" y="8382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CPU1</a:t>
            </a:r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6781800" y="2802924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I:</a:t>
            </a:r>
          </a:p>
        </p:txBody>
      </p: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8305800" y="2802924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7543800" y="2802924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M:1</a:t>
            </a:r>
          </a:p>
        </p:txBody>
      </p:sp>
      <p:sp>
        <p:nvSpPr>
          <p:cNvPr id="48" name="Oval 47"/>
          <p:cNvSpPr/>
          <p:nvPr/>
        </p:nvSpPr>
        <p:spPr>
          <a:xfrm>
            <a:off x="8229600" y="3581400"/>
            <a:ext cx="838200" cy="762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88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  <p:bldP spid="48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Thread A (on Core0)		Thread B (on Core1)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for(</a:t>
            </a:r>
            <a:r>
              <a:rPr lang="en-US" sz="2800" dirty="0" err="1">
                <a:solidFill>
                  <a:schemeClr val="tx2"/>
                </a:solidFill>
              </a:rPr>
              <a:t>int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i</a:t>
            </a:r>
            <a:r>
              <a:rPr lang="en-US" sz="2800" dirty="0">
                <a:solidFill>
                  <a:schemeClr val="tx2"/>
                </a:solidFill>
              </a:rPr>
              <a:t> = 0, </a:t>
            </a:r>
            <a:r>
              <a:rPr lang="en-US" sz="2800" dirty="0" err="1">
                <a:solidFill>
                  <a:schemeClr val="tx2"/>
                </a:solidFill>
              </a:rPr>
              <a:t>i</a:t>
            </a:r>
            <a:r>
              <a:rPr lang="en-US" sz="2800" dirty="0">
                <a:solidFill>
                  <a:schemeClr val="tx2"/>
                </a:solidFill>
              </a:rPr>
              <a:t> &lt; 5; </a:t>
            </a:r>
            <a:r>
              <a:rPr lang="en-US" sz="2800" dirty="0" err="1">
                <a:solidFill>
                  <a:schemeClr val="tx2"/>
                </a:solidFill>
              </a:rPr>
              <a:t>i</a:t>
            </a:r>
            <a:r>
              <a:rPr lang="en-US" sz="2800" dirty="0">
                <a:solidFill>
                  <a:schemeClr val="tx2"/>
                </a:solidFill>
              </a:rPr>
              <a:t>++) {	</a:t>
            </a:r>
            <a:r>
              <a:rPr lang="en-US" sz="2800" dirty="0" smtClean="0">
                <a:solidFill>
                  <a:schemeClr val="tx2"/>
                </a:solidFill>
              </a:rPr>
              <a:t>	for(</a:t>
            </a:r>
            <a:r>
              <a:rPr lang="en-US" sz="2800" dirty="0" err="1" smtClean="0">
                <a:solidFill>
                  <a:schemeClr val="tx2"/>
                </a:solidFill>
              </a:rPr>
              <a:t>int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j = 0; j &lt; 5; </a:t>
            </a:r>
            <a:r>
              <a:rPr lang="en-US" sz="2800" dirty="0" err="1">
                <a:solidFill>
                  <a:schemeClr val="tx2"/>
                </a:solidFill>
              </a:rPr>
              <a:t>j++</a:t>
            </a:r>
            <a:r>
              <a:rPr lang="en-US" sz="2800" dirty="0">
                <a:solidFill>
                  <a:schemeClr val="tx2"/>
                </a:solidFill>
              </a:rPr>
              <a:t>) {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	LW </a:t>
            </a:r>
            <a:r>
              <a:rPr lang="en-US" sz="2800" dirty="0" smtClean="0">
                <a:solidFill>
                  <a:schemeClr val="tx2"/>
                </a:solidFill>
              </a:rPr>
              <a:t>t0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en-US" sz="2800" dirty="0" err="1">
                <a:solidFill>
                  <a:schemeClr val="tx2"/>
                </a:solidFill>
              </a:rPr>
              <a:t>addr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r>
              <a:rPr lang="en-US" sz="2800" dirty="0">
                <a:solidFill>
                  <a:schemeClr val="tx2"/>
                </a:solidFill>
              </a:rPr>
              <a:t>)			LW </a:t>
            </a:r>
            <a:r>
              <a:rPr lang="en-US" sz="2800" dirty="0" smtClean="0">
                <a:solidFill>
                  <a:schemeClr val="tx2"/>
                </a:solidFill>
              </a:rPr>
              <a:t>t0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en-US" sz="2800" dirty="0" err="1">
                <a:solidFill>
                  <a:schemeClr val="tx2"/>
                </a:solidFill>
              </a:rPr>
              <a:t>addr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	ADDIU </a:t>
            </a:r>
            <a:r>
              <a:rPr lang="en-US" sz="2800" dirty="0" smtClean="0">
                <a:solidFill>
                  <a:schemeClr val="tx2"/>
                </a:solidFill>
              </a:rPr>
              <a:t>t0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en-US" sz="2800" dirty="0" smtClean="0">
                <a:solidFill>
                  <a:schemeClr val="tx2"/>
                </a:solidFill>
              </a:rPr>
              <a:t>t0</a:t>
            </a:r>
            <a:r>
              <a:rPr lang="en-US" sz="2800" dirty="0">
                <a:solidFill>
                  <a:schemeClr val="tx2"/>
                </a:solidFill>
              </a:rPr>
              <a:t>, 1		</a:t>
            </a:r>
            <a:r>
              <a:rPr lang="en-US" sz="2800" dirty="0" smtClean="0">
                <a:solidFill>
                  <a:schemeClr val="tx2"/>
                </a:solidFill>
              </a:rPr>
              <a:t>	ADDIU t0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en-US" sz="2800" dirty="0" smtClean="0">
                <a:solidFill>
                  <a:schemeClr val="tx2"/>
                </a:solidFill>
              </a:rPr>
              <a:t>t0</a:t>
            </a:r>
            <a:r>
              <a:rPr lang="en-US" sz="2800" dirty="0">
                <a:solidFill>
                  <a:schemeClr val="tx2"/>
                </a:solidFill>
              </a:rPr>
              <a:t>, 1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	SW </a:t>
            </a:r>
            <a:r>
              <a:rPr lang="en-US" sz="2800" dirty="0" smtClean="0">
                <a:solidFill>
                  <a:schemeClr val="tx2"/>
                </a:solidFill>
              </a:rPr>
              <a:t>t0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en-US" sz="2800" dirty="0" err="1">
                <a:solidFill>
                  <a:schemeClr val="tx2"/>
                </a:solidFill>
              </a:rPr>
              <a:t>addr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r>
              <a:rPr lang="en-US" sz="2800" dirty="0">
                <a:solidFill>
                  <a:schemeClr val="tx2"/>
                </a:solidFill>
              </a:rPr>
              <a:t>)			SW </a:t>
            </a:r>
            <a:r>
              <a:rPr lang="en-US" sz="2800" dirty="0" smtClean="0">
                <a:solidFill>
                  <a:schemeClr val="tx2"/>
                </a:solidFill>
              </a:rPr>
              <a:t>t0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en-US" sz="2800" dirty="0" err="1">
                <a:solidFill>
                  <a:schemeClr val="tx2"/>
                </a:solidFill>
              </a:rPr>
              <a:t>addr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}					</a:t>
            </a:r>
            <a:r>
              <a:rPr lang="en-US" sz="2800" dirty="0" smtClean="0">
                <a:solidFill>
                  <a:schemeClr val="tx2"/>
                </a:solidFill>
              </a:rPr>
              <a:t>		}</a:t>
            </a:r>
            <a:endParaRPr lang="en-US" sz="2800" dirty="0">
              <a:solidFill>
                <a:schemeClr val="tx2"/>
              </a:solidFill>
            </a:endParaRPr>
          </a:p>
          <a:p>
            <a:endParaRPr lang="en-US" sz="2800" dirty="0">
              <a:solidFill>
                <a:schemeClr val="tx2"/>
              </a:solidFill>
            </a:endParaRPr>
          </a:p>
          <a:p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Is Cache Coherency Sufficient?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591" y="3657600"/>
            <a:ext cx="719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Source Sans Pro"/>
              </a:rPr>
              <a:t>Very expensive and difficult to maintain consistency</a:t>
            </a:r>
            <a:endParaRPr lang="en-US" sz="24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838200" y="42672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Core0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" name="Rectangle 6"/>
          <p:cNvSpPr/>
          <p:nvPr>
            <p:custDataLst>
              <p:tags r:id="rId2"/>
            </p:custDataLst>
          </p:nvPr>
        </p:nvSpPr>
        <p:spPr>
          <a:xfrm>
            <a:off x="838200" y="47244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8" name="Straight Arrow Connector 7"/>
          <p:cNvCxnSpPr/>
          <p:nvPr>
            <p:custDataLst>
              <p:tags r:id="rId3"/>
            </p:custDataLst>
          </p:nvPr>
        </p:nvCxnSpPr>
        <p:spPr>
          <a:xfrm rot="5400000">
            <a:off x="1181894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Memory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I/O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1" name="Rectangle 10"/>
          <p:cNvSpPr/>
          <p:nvPr>
            <p:custDataLst>
              <p:tags r:id="rId6"/>
            </p:custDataLst>
          </p:nvPr>
        </p:nvSpPr>
        <p:spPr>
          <a:xfrm>
            <a:off x="1219200" y="5562600"/>
            <a:ext cx="7162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Interconnect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12" name="Straight Arrow Connector 11"/>
          <p:cNvCxnSpPr/>
          <p:nvPr>
            <p:custDataLst>
              <p:tags r:id="rId7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>
            <p:custDataLst>
              <p:tags r:id="rId8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>
            <p:custDataLst>
              <p:tags r:id="rId9"/>
            </p:custDataLst>
          </p:nvPr>
        </p:nvCxnSpPr>
        <p:spPr>
          <a:xfrm rot="5400000">
            <a:off x="3313906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>
            <p:custDataLst>
              <p:tags r:id="rId10"/>
            </p:custDataLst>
          </p:nvPr>
        </p:nvCxnSpPr>
        <p:spPr>
          <a:xfrm rot="5400000">
            <a:off x="7885905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>
            <p:custDataLst>
              <p:tags r:id="rId11"/>
            </p:custDataLst>
          </p:nvPr>
        </p:nvSpPr>
        <p:spPr>
          <a:xfrm>
            <a:off x="2895600" y="42672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Core1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7" name="Rectangle 16"/>
          <p:cNvSpPr/>
          <p:nvPr>
            <p:custDataLst>
              <p:tags r:id="rId12"/>
            </p:custDataLst>
          </p:nvPr>
        </p:nvSpPr>
        <p:spPr>
          <a:xfrm>
            <a:off x="2895600" y="47244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8" name="TextBox 17"/>
          <p:cNvSpPr txBox="1"/>
          <p:nvPr>
            <p:custDataLst>
              <p:tags r:id="rId13"/>
            </p:custDataLst>
          </p:nvPr>
        </p:nvSpPr>
        <p:spPr>
          <a:xfrm>
            <a:off x="5656502" y="4193876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Source Sans Pro"/>
              </a:rPr>
              <a:t>...</a:t>
            </a:r>
          </a:p>
        </p:txBody>
      </p:sp>
      <p:sp>
        <p:nvSpPr>
          <p:cNvPr id="19" name="Rectangle 18"/>
          <p:cNvSpPr/>
          <p:nvPr>
            <p:custDataLst>
              <p:tags r:id="rId14"/>
            </p:custDataLst>
          </p:nvPr>
        </p:nvSpPr>
        <p:spPr>
          <a:xfrm>
            <a:off x="7543800" y="42672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2"/>
                </a:solidFill>
                <a:latin typeface="Source Sans Pro"/>
              </a:rPr>
              <a:t>CoreN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0" name="Rectangle 19"/>
          <p:cNvSpPr/>
          <p:nvPr>
            <p:custDataLst>
              <p:tags r:id="rId15"/>
            </p:custDataLst>
          </p:nvPr>
        </p:nvSpPr>
        <p:spPr>
          <a:xfrm>
            <a:off x="7543800" y="47244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1" name="TextBox 20"/>
          <p:cNvSpPr txBox="1"/>
          <p:nvPr>
            <p:custDataLst>
              <p:tags r:id="rId16"/>
            </p:custDataLst>
          </p:nvPr>
        </p:nvSpPr>
        <p:spPr>
          <a:xfrm>
            <a:off x="4953000" y="4191000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Source Sans Pro"/>
              </a:rPr>
              <a:t>...</a:t>
            </a:r>
          </a:p>
        </p:txBody>
      </p:sp>
      <p:sp>
        <p:nvSpPr>
          <p:cNvPr id="22" name="TextBox 21"/>
          <p:cNvSpPr txBox="1"/>
          <p:nvPr>
            <p:custDataLst>
              <p:tags r:id="rId17"/>
            </p:custDataLst>
          </p:nvPr>
        </p:nvSpPr>
        <p:spPr>
          <a:xfrm>
            <a:off x="6436204" y="4191000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Source Sans Pro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55223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/>
              <a:t>Pitfall: Amdahl’s Law</a:t>
            </a:r>
            <a:endParaRPr lang="en-A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685800"/>
            <a:ext cx="8839200" cy="1423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dirty="0" smtClean="0"/>
              <a:t>Improving an aspect of a computer and expecting a proportional improvement in overall performance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28600" y="3733800"/>
            <a:ext cx="87630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3200" dirty="0" smtClean="0">
                <a:solidFill>
                  <a:schemeClr val="tx2"/>
                </a:solidFill>
                <a:latin typeface="Source Sans Pro"/>
                <a:sym typeface="Wingdings" pitchFamily="2" charset="2"/>
              </a:rPr>
              <a:t>Example: multiply accounts for 80s out of 100s</a:t>
            </a:r>
            <a:endParaRPr lang="en-US" sz="2800" dirty="0" smtClean="0">
              <a:solidFill>
                <a:schemeClr val="tx2"/>
              </a:solidFill>
              <a:latin typeface="Source Sans Pro"/>
            </a:endParaRPr>
          </a:p>
          <a:p>
            <a:pPr marL="2857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Multiply can be parallelized</a:t>
            </a:r>
          </a:p>
          <a:p>
            <a:pPr marL="285750" indent="-285750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How much improvement do we need in the multiply performance to get 5× overall improvement?</a:t>
            </a:r>
            <a:endParaRPr lang="en-US" sz="2800" dirty="0">
              <a:solidFill>
                <a:schemeClr val="accent6"/>
              </a:solidFill>
              <a:latin typeface="Source Sans Pro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 sz="2800" dirty="0">
                <a:solidFill>
                  <a:schemeClr val="accent6"/>
                </a:solidFill>
                <a:latin typeface="Source Sans Pro"/>
              </a:rPr>
              <a:t> 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      (a) 2x   (b) 10x (c) 100x (d) 1000x (e) not possible  </a:t>
            </a:r>
            <a:endParaRPr lang="en-US" sz="2800" dirty="0">
              <a:solidFill>
                <a:schemeClr val="accent6"/>
              </a:solidFill>
              <a:latin typeface="Source Sans Pr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2895600"/>
                <a:ext cx="6507359" cy="86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  <a:latin typeface="Source Sans Pro"/>
                  </a:rPr>
                  <a:t>T</a:t>
                </a:r>
                <a:r>
                  <a:rPr lang="en-US" sz="3200" baseline="-25000" dirty="0" err="1" smtClean="0">
                    <a:solidFill>
                      <a:schemeClr val="tx2"/>
                    </a:solidFill>
                    <a:latin typeface="Source Sans Pro"/>
                  </a:rPr>
                  <a:t>improved</a:t>
                </a:r>
                <a:r>
                  <a:rPr lang="en-US" sz="3200" dirty="0" smtClean="0">
                    <a:solidFill>
                      <a:schemeClr val="tx2"/>
                    </a:solidFill>
                    <a:latin typeface="Source Sans Pro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3200" b="0" i="0" baseline="-250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affected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improvement</m:t>
                        </m:r>
                        <m:r>
                          <a:rPr lang="en-US" sz="32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factor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2"/>
                    </a:solidFill>
                    <a:latin typeface="Source Sans Pro"/>
                  </a:rPr>
                  <a:t>+ </a:t>
                </a:r>
                <a:r>
                  <a:rPr lang="en-US" sz="3200" dirty="0" err="1" smtClean="0">
                    <a:solidFill>
                      <a:schemeClr val="tx2"/>
                    </a:solidFill>
                    <a:latin typeface="Source Sans Pro"/>
                  </a:rPr>
                  <a:t>T</a:t>
                </a:r>
                <a:r>
                  <a:rPr lang="en-US" sz="3200" baseline="-25000" dirty="0" err="1" smtClean="0">
                    <a:solidFill>
                      <a:schemeClr val="tx2"/>
                    </a:solidFill>
                    <a:latin typeface="Source Sans Pro"/>
                  </a:rPr>
                  <a:t>unaffected</a:t>
                </a:r>
                <a:endParaRPr lang="en-US" sz="3200" baseline="-25000" dirty="0" smtClean="0">
                  <a:solidFill>
                    <a:schemeClr val="tx2"/>
                  </a:solidFill>
                  <a:latin typeface="Source Sans Pro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5600"/>
                <a:ext cx="6507359" cy="861646"/>
              </a:xfrm>
              <a:prstGeom prst="rect">
                <a:avLst/>
              </a:prstGeom>
              <a:blipFill>
                <a:blip r:embed="rId2"/>
                <a:stretch>
                  <a:fillRect l="-2437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122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Previous example shows us that</a:t>
            </a:r>
          </a:p>
          <a:p>
            <a:pPr marL="457200" indent="-457200">
              <a:buFontTx/>
              <a:buAutoNum type="alphaLcParenR"/>
            </a:pPr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Caches can be incoherent even if there is a coherence protocol.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Cache coherence protocols are not rich enough to support multi-threaded programs</a:t>
            </a:r>
          </a:p>
          <a:p>
            <a:pPr marL="457200" indent="-457200">
              <a:buAutoNum type="alphaLcParenR"/>
            </a:pPr>
            <a:r>
              <a:rPr lang="en-US" dirty="0"/>
              <a:t>Coherent caches are not enough to guarantee expected program behavior.</a:t>
            </a:r>
          </a:p>
          <a:p>
            <a:pPr marL="514350" indent="-514350">
              <a:buAutoNum type="alphaLcParenR"/>
            </a:pPr>
            <a:r>
              <a:rPr lang="en-US" dirty="0"/>
              <a:t>Multithreading is just a really bad idea.</a:t>
            </a:r>
          </a:p>
          <a:p>
            <a:pPr marL="514350" indent="-514350">
              <a:buAutoNum type="alphaLcParenR"/>
            </a:pPr>
            <a:r>
              <a:rPr lang="en-US" dirty="0"/>
              <a:t>All of the above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Clicker Question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0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Previous example shows us that</a:t>
            </a:r>
          </a:p>
          <a:p>
            <a:pPr marL="457200" indent="-457200">
              <a:buFontTx/>
              <a:buAutoNum type="alphaLcParenR"/>
            </a:pPr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Caches can be incoherent even if there is a coherence protocol.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Cache coherence protocols are not rich enough to support multi-threaded programs</a:t>
            </a:r>
          </a:p>
          <a:p>
            <a:pPr marL="457200" indent="-457200">
              <a:buAutoNum type="alphaLcParenR"/>
            </a:pPr>
            <a:r>
              <a:rPr lang="en-US" dirty="0"/>
              <a:t>Coherent caches are not enough to guarantee expected program behavior.</a:t>
            </a:r>
          </a:p>
          <a:p>
            <a:pPr marL="514350" indent="-514350">
              <a:buAutoNum type="alphaLcParenR"/>
            </a:pPr>
            <a:r>
              <a:rPr lang="en-US" dirty="0"/>
              <a:t>Multithreading is just a really bad idea.</a:t>
            </a:r>
          </a:p>
          <a:p>
            <a:pPr marL="514350" indent="-514350">
              <a:buAutoNum type="alphaLcParenR"/>
            </a:pPr>
            <a:r>
              <a:rPr lang="en-US" dirty="0"/>
              <a:t>All of the above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Clicker Question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0" y="5431971"/>
            <a:ext cx="3733800" cy="65468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4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Need it to exploit multiple processing units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	…</a:t>
            </a:r>
            <a:r>
              <a:rPr lang="en-US" dirty="0"/>
              <a:t>to parallelize for </a:t>
            </a:r>
            <a:r>
              <a:rPr lang="en-US" dirty="0">
                <a:solidFill>
                  <a:schemeClr val="accent1"/>
                </a:solidFill>
              </a:rPr>
              <a:t>multicore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	…</a:t>
            </a:r>
            <a:r>
              <a:rPr lang="en-US" dirty="0"/>
              <a:t>to write servers that handle many clients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accent6"/>
                </a:solidFill>
              </a:rPr>
              <a:t>Problem</a:t>
            </a:r>
            <a:r>
              <a:rPr lang="en-US" dirty="0"/>
              <a:t>: hard even for experienced programmers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Behavior can depend on subtle timing differences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Bugs may be impossible to reproduce</a:t>
            </a:r>
          </a:p>
          <a:p>
            <a:pPr>
              <a:lnSpc>
                <a:spcPct val="90000"/>
              </a:lnSpc>
            </a:pPr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accent1"/>
                </a:solidFill>
              </a:rPr>
              <a:t>Needed</a:t>
            </a:r>
            <a:r>
              <a:rPr lang="en-US" dirty="0">
                <a:solidFill>
                  <a:schemeClr val="accent1"/>
                </a:solidFill>
              </a:rPr>
              <a:t>: synchronization of threads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Threads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5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Within a thread: execution is sequential</a:t>
            </a:r>
          </a:p>
          <a:p>
            <a:pPr marL="0" indent="0">
              <a:buNone/>
            </a:pPr>
            <a:r>
              <a:rPr lang="en-US" sz="2800" dirty="0"/>
              <a:t>Between threads?</a:t>
            </a:r>
          </a:p>
          <a:p>
            <a:pPr lvl="1"/>
            <a:r>
              <a:rPr lang="en-US" sz="2400" dirty="0"/>
              <a:t>No ordering or timing guarantees</a:t>
            </a:r>
          </a:p>
          <a:p>
            <a:pPr lvl="1"/>
            <a:r>
              <a:rPr lang="en-US" sz="2400" dirty="0"/>
              <a:t>Might even run on different cores at the same time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6"/>
                </a:solidFill>
              </a:rPr>
              <a:t>Problem:</a:t>
            </a:r>
            <a:r>
              <a:rPr lang="en-US" sz="2800" dirty="0"/>
              <a:t> hard to program, hard to reason about</a:t>
            </a:r>
          </a:p>
          <a:p>
            <a:pPr lvl="1"/>
            <a:r>
              <a:rPr lang="en-US" sz="2400" dirty="0"/>
              <a:t>Behavior can depend on subtle timing differences</a:t>
            </a:r>
          </a:p>
          <a:p>
            <a:pPr lvl="1"/>
            <a:r>
              <a:rPr lang="en-US" sz="2400" dirty="0"/>
              <a:t>Bugs may be impossible to reproduce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/>
              <a:t>Cache coherency is </a:t>
            </a:r>
            <a:r>
              <a:rPr lang="en-US" sz="2800" b="1" dirty="0">
                <a:solidFill>
                  <a:schemeClr val="accent1"/>
                </a:solidFill>
              </a:rPr>
              <a:t>not</a:t>
            </a:r>
            <a:r>
              <a:rPr lang="en-US" sz="2800" dirty="0"/>
              <a:t> sufficient…</a:t>
            </a:r>
          </a:p>
          <a:p>
            <a:pPr marL="0" indent="0">
              <a:buNone/>
            </a:pPr>
            <a:r>
              <a:rPr lang="en-US" sz="2800" dirty="0"/>
              <a:t>Need explicit synchronization to make sense of concurrency!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</a:t>
            </a:r>
            <a:r>
              <a:rPr lang="en-US" dirty="0" smtClean="0"/>
              <a:t>Threads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71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" y="990600"/>
            <a:ext cx="9344270" cy="574198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Concurrency poses challenges for: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accent1"/>
                </a:solidFill>
              </a:rPr>
              <a:t>Correctness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Threads accessing shared memory should not interfere with each other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accent1"/>
                </a:solidFill>
              </a:rPr>
              <a:t>Liveness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Threads should not get stuck, should make forward progress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accent1"/>
                </a:solidFill>
              </a:rPr>
              <a:t>Efficiency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Program should make good use of available computing resources (e.g., processors).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accent1"/>
                </a:solidFill>
              </a:rPr>
              <a:t>Fairness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Resources apportioned fairly between threads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Threads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8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>
              <a:solidFill>
                <a:srgbClr val="00F6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Apache web server</a:t>
            </a:r>
          </a:p>
          <a:p>
            <a:endParaRPr lang="en-US" dirty="0"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void main() {</a:t>
            </a:r>
            <a:br>
              <a:rPr lang="en-US" dirty="0">
                <a:latin typeface="Consolas" pitchFamily="49" charset="0"/>
              </a:rPr>
            </a:br>
            <a:r>
              <a:rPr lang="en-US" dirty="0">
                <a:latin typeface="Consolas" pitchFamily="49" charset="0"/>
              </a:rPr>
              <a:t>	setup();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	while (c = </a:t>
            </a:r>
            <a:r>
              <a:rPr lang="en-US" dirty="0" err="1">
                <a:latin typeface="Consolas" pitchFamily="49" charset="0"/>
              </a:rPr>
              <a:t>accept_connection</a:t>
            </a:r>
            <a:r>
              <a:rPr lang="en-US" dirty="0">
                <a:latin typeface="Consolas" pitchFamily="49" charset="0"/>
              </a:rPr>
              <a:t>()) {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/>
            </a:r>
            <a:br>
              <a:rPr lang="en-US" dirty="0">
                <a:latin typeface="Consolas" pitchFamily="49" charset="0"/>
              </a:rPr>
            </a:br>
            <a:r>
              <a:rPr lang="en-US" dirty="0">
                <a:latin typeface="Consolas" pitchFamily="49" charset="0"/>
              </a:rPr>
              <a:t>		</a:t>
            </a:r>
            <a:r>
              <a:rPr lang="en-US" dirty="0" err="1">
                <a:latin typeface="Consolas" pitchFamily="49" charset="0"/>
              </a:rPr>
              <a:t>req</a:t>
            </a:r>
            <a:r>
              <a:rPr lang="en-US" dirty="0">
                <a:latin typeface="Consolas" pitchFamily="49" charset="0"/>
              </a:rPr>
              <a:t> = </a:t>
            </a:r>
            <a:r>
              <a:rPr lang="en-US" dirty="0" err="1">
                <a:latin typeface="Consolas" pitchFamily="49" charset="0"/>
              </a:rPr>
              <a:t>read_request</a:t>
            </a:r>
            <a:r>
              <a:rPr lang="en-US" dirty="0">
                <a:latin typeface="Consolas" pitchFamily="49" charset="0"/>
              </a:rPr>
              <a:t>(c);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		hits[</a:t>
            </a:r>
            <a:r>
              <a:rPr lang="en-US" dirty="0" err="1">
                <a:latin typeface="Consolas" pitchFamily="49" charset="0"/>
              </a:rPr>
              <a:t>req</a:t>
            </a:r>
            <a:r>
              <a:rPr lang="en-US" dirty="0">
                <a:latin typeface="Consolas" pitchFamily="49" charset="0"/>
              </a:rPr>
              <a:t>]++;</a:t>
            </a:r>
            <a:br>
              <a:rPr lang="en-US" dirty="0">
                <a:latin typeface="Consolas" pitchFamily="49" charset="0"/>
              </a:rPr>
            </a:br>
            <a:r>
              <a:rPr lang="en-US" dirty="0">
                <a:latin typeface="Consolas" pitchFamily="49" charset="0"/>
              </a:rPr>
              <a:t>		</a:t>
            </a:r>
            <a:r>
              <a:rPr lang="en-US" dirty="0" err="1">
                <a:latin typeface="Consolas" pitchFamily="49" charset="0"/>
              </a:rPr>
              <a:t>send_response</a:t>
            </a:r>
            <a:r>
              <a:rPr lang="en-US" dirty="0">
                <a:latin typeface="Consolas" pitchFamily="49" charset="0"/>
              </a:rPr>
              <a:t>(c, </a:t>
            </a:r>
            <a:r>
              <a:rPr lang="en-US" dirty="0" err="1">
                <a:latin typeface="Consolas" pitchFamily="49" charset="0"/>
              </a:rPr>
              <a:t>req</a:t>
            </a:r>
            <a:r>
              <a:rPr lang="en-US" dirty="0">
                <a:latin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	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	cleanup();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Multi-Threaded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48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client request handled by a separate thread (in parallel)</a:t>
            </a:r>
          </a:p>
          <a:p>
            <a:pPr lvl="1"/>
            <a:r>
              <a:rPr lang="en-US" dirty="0"/>
              <a:t>Some shared state: hit counter, ...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(look familiar?)</a:t>
            </a:r>
          </a:p>
          <a:p>
            <a:r>
              <a:rPr lang="en-US" dirty="0"/>
              <a:t>Timing-dependent failure </a:t>
            </a:r>
            <a:r>
              <a:rPr lang="en-US" dirty="0">
                <a:sym typeface="Symbol" pitchFamily="18" charset="2"/>
              </a:rPr>
              <a:t> </a:t>
            </a:r>
            <a:r>
              <a:rPr lang="en-US" dirty="0">
                <a:solidFill>
                  <a:schemeClr val="accent1"/>
                </a:solidFill>
                <a:sym typeface="Symbol" pitchFamily="18" charset="2"/>
              </a:rPr>
              <a:t>race condition</a:t>
            </a:r>
          </a:p>
          <a:p>
            <a:pPr lvl="1"/>
            <a:r>
              <a:rPr lang="en-US" dirty="0">
                <a:sym typeface="Symbol" pitchFamily="18" charset="2"/>
              </a:rPr>
              <a:t> hard to reproduce  hard to debug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web server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2481943"/>
            <a:ext cx="3581400" cy="181588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1"/>
                </a:solidFill>
                <a:latin typeface="Consolas" pitchFamily="49" charset="0"/>
                <a:ea typeface="ＭＳ Ｐゴシック" pitchFamily="-112" charset="-128"/>
              </a:rPr>
              <a:t>Thread 52</a:t>
            </a:r>
          </a:p>
          <a:p>
            <a:pPr eaLnBrk="1" hangingPunct="1"/>
            <a:r>
              <a:rPr lang="en-US" sz="2800" b="1" dirty="0" smtClean="0">
                <a:solidFill>
                  <a:schemeClr val="tx2"/>
                </a:solidFill>
                <a:latin typeface="Consolas" pitchFamily="49" charset="0"/>
                <a:ea typeface="ＭＳ Ｐゴシック" pitchFamily="-112" charset="-128"/>
              </a:rPr>
              <a:t>read hits</a:t>
            </a:r>
          </a:p>
          <a:p>
            <a:pPr eaLnBrk="1" hangingPunct="1"/>
            <a:r>
              <a:rPr lang="en-US" sz="2800" b="1" dirty="0" err="1" smtClean="0">
                <a:solidFill>
                  <a:schemeClr val="tx2"/>
                </a:solidFill>
                <a:latin typeface="Consolas" pitchFamily="49" charset="0"/>
                <a:ea typeface="ＭＳ Ｐゴシック" pitchFamily="-112" charset="-128"/>
              </a:rPr>
              <a:t>addiu</a:t>
            </a:r>
            <a:endParaRPr lang="en-US" sz="2800" b="1" dirty="0" smtClean="0">
              <a:solidFill>
                <a:schemeClr val="tx2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chemeClr val="tx2"/>
                </a:solidFill>
                <a:latin typeface="Consolas" pitchFamily="49" charset="0"/>
                <a:ea typeface="ＭＳ Ｐゴシック" pitchFamily="-112" charset="-128"/>
              </a:rPr>
              <a:t>write hits</a:t>
            </a:r>
            <a:endParaRPr lang="en-US" sz="2800" b="1" dirty="0">
              <a:solidFill>
                <a:schemeClr val="tx2"/>
              </a:solidFill>
              <a:latin typeface="Consolas" pitchFamily="49" charset="0"/>
              <a:ea typeface="ＭＳ Ｐゴシック" pitchFamily="-112" charset="-128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0" y="2481943"/>
            <a:ext cx="3352800" cy="181588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1"/>
                </a:solidFill>
                <a:latin typeface="Consolas" pitchFamily="49" charset="0"/>
                <a:ea typeface="ＭＳ Ｐゴシック" pitchFamily="-112" charset="-128"/>
              </a:rPr>
              <a:t>Thread 205</a:t>
            </a:r>
          </a:p>
          <a:p>
            <a:pPr eaLnBrk="1" hangingPunct="1"/>
            <a:r>
              <a:rPr lang="en-US" sz="2800" b="1" dirty="0" smtClean="0">
                <a:solidFill>
                  <a:schemeClr val="tx2"/>
                </a:solidFill>
                <a:latin typeface="Consolas" pitchFamily="49" charset="0"/>
                <a:ea typeface="ＭＳ Ｐゴシック" pitchFamily="-112" charset="-128"/>
              </a:rPr>
              <a:t>read hits</a:t>
            </a:r>
          </a:p>
          <a:p>
            <a:pPr eaLnBrk="1" hangingPunct="1"/>
            <a:r>
              <a:rPr lang="en-US" sz="2800" b="1" dirty="0" err="1" smtClean="0">
                <a:solidFill>
                  <a:schemeClr val="tx2"/>
                </a:solidFill>
                <a:latin typeface="Consolas" pitchFamily="49" charset="0"/>
                <a:ea typeface="ＭＳ Ｐゴシック" pitchFamily="-112" charset="-128"/>
              </a:rPr>
              <a:t>addiu</a:t>
            </a:r>
            <a:endParaRPr lang="en-US" sz="2800" b="1" dirty="0" smtClean="0">
              <a:solidFill>
                <a:schemeClr val="tx2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chemeClr val="tx2"/>
                </a:solidFill>
                <a:latin typeface="Consolas" pitchFamily="49" charset="0"/>
                <a:ea typeface="ＭＳ Ｐゴシック" pitchFamily="-112" charset="-128"/>
              </a:rPr>
              <a:t>write hits</a:t>
            </a:r>
            <a:endParaRPr lang="en-US" sz="2800" b="1" dirty="0">
              <a:solidFill>
                <a:schemeClr val="tx2"/>
              </a:solidFill>
              <a:latin typeface="Consolas" pitchFamily="49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941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/>
              <a:t>Possible result: lost update!   </a:t>
            </a:r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Timing-dependent </a:t>
            </a:r>
            <a:r>
              <a:rPr lang="en-US" sz="2800" dirty="0"/>
              <a:t>failure </a:t>
            </a:r>
            <a:r>
              <a:rPr lang="en-US" sz="2800" dirty="0">
                <a:sym typeface="Symbol" pitchFamily="18" charset="2"/>
              </a:rPr>
              <a:t> </a:t>
            </a:r>
            <a:r>
              <a:rPr lang="en-US" sz="2800" dirty="0">
                <a:solidFill>
                  <a:schemeClr val="accent1"/>
                </a:solidFill>
                <a:sym typeface="Symbol" pitchFamily="18" charset="2"/>
              </a:rPr>
              <a:t>race condition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ym typeface="Symbol" pitchFamily="18" charset="2"/>
              </a:rPr>
              <a:t> </a:t>
            </a:r>
            <a:r>
              <a:rPr lang="en-US" sz="2400" b="1" dirty="0">
                <a:sym typeface="Symbol" pitchFamily="18" charset="2"/>
              </a:rPr>
              <a:t>Very hard to reproduce  Difficult to debug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threads, one counter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97</a:t>
            </a:fld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985375" y="4160372"/>
            <a:ext cx="39421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ADDIU/SW: </a:t>
            </a:r>
            <a:r>
              <a:rPr lang="en-US" sz="2800" dirty="0">
                <a:solidFill>
                  <a:schemeClr val="accent5"/>
                </a:solidFill>
                <a:latin typeface="Comic Sans MS" panose="030F0702030302020204" pitchFamily="66" charset="0"/>
                <a:ea typeface="ＭＳ Ｐゴシック" pitchFamily="-112" charset="-128"/>
              </a:rPr>
              <a:t>hits = 0 + 1</a:t>
            </a: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2805113" y="2481263"/>
            <a:ext cx="342900" cy="646112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448406" y="3123734"/>
            <a:ext cx="13452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 smtClean="0">
                <a:solidFill>
                  <a:schemeClr val="accent1"/>
                </a:solidFill>
                <a:latin typeface="Comic Sans MS" pitchFamily="-112" charset="0"/>
                <a:ea typeface="ＭＳ Ｐゴシック" pitchFamily="-112" charset="-128"/>
              </a:rPr>
              <a:t>LW </a:t>
            </a:r>
            <a:r>
              <a:rPr lang="en-US" sz="2800" dirty="0">
                <a:solidFill>
                  <a:schemeClr val="accent1"/>
                </a:solidFill>
                <a:latin typeface="Comic Sans MS" pitchFamily="-112" charset="0"/>
                <a:ea typeface="ＭＳ Ｐゴシック" pitchFamily="-112" charset="-128"/>
              </a:rPr>
              <a:t>(0)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364926" y="3887322"/>
            <a:ext cx="39741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dirty="0" smtClean="0">
                <a:solidFill>
                  <a:schemeClr val="accent1"/>
                </a:solidFill>
                <a:latin typeface="Comic Sans MS" pitchFamily="-112" charset="0"/>
                <a:ea typeface="ＭＳ Ｐゴシック" pitchFamily="-112" charset="-128"/>
              </a:rPr>
              <a:t>ADDIU/SW</a:t>
            </a:r>
            <a:r>
              <a:rPr lang="en-US" sz="2800" dirty="0" smtClean="0">
                <a:solidFill>
                  <a:schemeClr val="accent1"/>
                </a:solidFill>
                <a:latin typeface="Comic Sans MS" pitchFamily="-112" charset="0"/>
                <a:ea typeface="ＭＳ Ｐゴシック" pitchFamily="-112" charset="-128"/>
              </a:rPr>
              <a:t>: </a:t>
            </a:r>
            <a:r>
              <a:rPr lang="en-US" sz="2800" dirty="0">
                <a:solidFill>
                  <a:schemeClr val="accent1"/>
                </a:solidFill>
                <a:latin typeface="Comic Sans MS" pitchFamily="-112" charset="0"/>
                <a:ea typeface="ＭＳ Ｐゴシック" pitchFamily="-112" charset="-128"/>
              </a:rPr>
              <a:t>hits = 0 + 1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344006" y="3476159"/>
            <a:ext cx="13452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 smtClean="0">
                <a:solidFill>
                  <a:schemeClr val="accent5"/>
                </a:solidFill>
                <a:latin typeface="Comic Sans MS" pitchFamily="-112" charset="0"/>
                <a:ea typeface="ＭＳ Ｐゴシック" pitchFamily="-112" charset="-128"/>
              </a:rPr>
              <a:t>LW </a:t>
            </a:r>
            <a:r>
              <a:rPr lang="en-US" sz="2800" dirty="0">
                <a:solidFill>
                  <a:schemeClr val="accent5"/>
                </a:solidFill>
                <a:latin typeface="Comic Sans MS" pitchFamily="-112" charset="0"/>
                <a:ea typeface="ＭＳ Ｐゴシック" pitchFamily="-112" charset="-128"/>
              </a:rPr>
              <a:t>(0)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276600" y="2422525"/>
            <a:ext cx="585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>
                <a:solidFill>
                  <a:schemeClr val="accent1"/>
                </a:solidFill>
                <a:latin typeface="Comic Sans MS" pitchFamily="-112" charset="0"/>
                <a:ea typeface="ＭＳ Ｐゴシック" pitchFamily="-112" charset="-128"/>
              </a:rPr>
              <a:t>T1</a:t>
            </a: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6081713" y="2420938"/>
            <a:ext cx="342900" cy="647700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accent5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372225" y="2362200"/>
            <a:ext cx="642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>
                <a:solidFill>
                  <a:schemeClr val="accent5"/>
                </a:solidFill>
                <a:latin typeface="Comic Sans MS" pitchFamily="-112" charset="0"/>
                <a:ea typeface="ＭＳ Ｐゴシック" pitchFamily="-112" charset="-128"/>
              </a:rPr>
              <a:t>T2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90600" y="4572000"/>
            <a:ext cx="1384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>
                <a:solidFill>
                  <a:schemeClr val="tx2"/>
                </a:solidFill>
                <a:latin typeface="Comic Sans MS" pitchFamily="-112" charset="0"/>
                <a:ea typeface="ＭＳ Ｐゴシック" pitchFamily="-112" charset="-128"/>
              </a:rPr>
              <a:t>hits = 1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90600" y="1981200"/>
            <a:ext cx="1441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>
                <a:solidFill>
                  <a:schemeClr val="tx2"/>
                </a:solidFill>
                <a:latin typeface="Comic Sans MS" pitchFamily="-112" charset="0"/>
                <a:ea typeface="ＭＳ Ｐゴシック" pitchFamily="-112" charset="-128"/>
              </a:rPr>
              <a:t>hits = 0</a:t>
            </a: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413912" y="2588747"/>
            <a:ext cx="0" cy="18288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30324" y="2588747"/>
            <a:ext cx="9316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>
                <a:solidFill>
                  <a:schemeClr val="tx2"/>
                </a:solidFill>
                <a:latin typeface="Comic Sans MS" pitchFamily="-112" charset="0"/>
                <a:ea typeface="ＭＳ Ｐゴシック" pitchFamily="-112" charset="-128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09196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 animBg="1"/>
      <p:bldP spid="16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6"/>
                </a:solidFill>
              </a:rPr>
              <a:t>Timing-dependent error involving access to shared state </a:t>
            </a:r>
          </a:p>
          <a:p>
            <a:pPr marL="0" indent="0">
              <a:buNone/>
            </a:pPr>
            <a:r>
              <a:rPr lang="en-US" sz="2800" dirty="0"/>
              <a:t>Race conditions depend on how threads are scheduled</a:t>
            </a:r>
          </a:p>
          <a:p>
            <a:pPr lvl="1"/>
            <a:r>
              <a:rPr lang="en-US" sz="2400" dirty="0"/>
              <a:t>i.e. who wins “races” to update state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Challenges of Race Conditions</a:t>
            </a:r>
          </a:p>
          <a:p>
            <a:pPr lvl="1"/>
            <a:r>
              <a:rPr lang="en-US" sz="2400" dirty="0"/>
              <a:t>Races are intermittent, may occur rarely</a:t>
            </a:r>
          </a:p>
          <a:p>
            <a:pPr lvl="1"/>
            <a:r>
              <a:rPr lang="en-US" sz="2400" dirty="0"/>
              <a:t>Timing dependent = small changes can hide bug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Program is correct </a:t>
            </a:r>
            <a:r>
              <a:rPr lang="en-US" sz="2800" i="1" dirty="0">
                <a:solidFill>
                  <a:schemeClr val="accent1"/>
                </a:solidFill>
              </a:rPr>
              <a:t>only</a:t>
            </a:r>
            <a:r>
              <a:rPr lang="en-US" sz="2800" dirty="0">
                <a:solidFill>
                  <a:srgbClr val="00F6FF"/>
                </a:solidFill>
              </a:rPr>
              <a:t> </a:t>
            </a:r>
            <a:r>
              <a:rPr lang="en-US" sz="2800" dirty="0"/>
              <a:t>if </a:t>
            </a:r>
            <a:r>
              <a:rPr lang="en-US" sz="2800" i="1" dirty="0">
                <a:solidFill>
                  <a:schemeClr val="accent1"/>
                </a:solidFill>
              </a:rPr>
              <a:t>all possible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/>
              <a:t>schedules are safe  </a:t>
            </a:r>
          </a:p>
          <a:p>
            <a:pPr marL="457200" indent="-457200"/>
            <a:r>
              <a:rPr lang="en-US" sz="2400" dirty="0"/>
              <a:t>Number of possible schedules is huge</a:t>
            </a:r>
          </a:p>
          <a:p>
            <a:pPr marL="457200" indent="-457200"/>
            <a:r>
              <a:rPr lang="en-US" sz="2400" dirty="0"/>
              <a:t>Imagine adversary who switches contexts at worst possible time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98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6200" y="4680136"/>
            <a:ext cx="8839200" cy="176964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36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if we can designate parts of the execution as </a:t>
            </a:r>
            <a:r>
              <a:rPr lang="en-US" dirty="0">
                <a:solidFill>
                  <a:schemeClr val="accent6"/>
                </a:solidFill>
              </a:rPr>
              <a:t>critical sections</a:t>
            </a:r>
          </a:p>
          <a:p>
            <a:pPr lvl="1"/>
            <a:r>
              <a:rPr lang="en-US" dirty="0"/>
              <a:t>Rule: only one thread can be “inside” a critical section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Sections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99</a:t>
            </a:fld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3650" y="3184498"/>
            <a:ext cx="3581400" cy="397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1"/>
                </a:solidFill>
                <a:latin typeface="Consolas" pitchFamily="49" charset="0"/>
                <a:ea typeface="ＭＳ Ｐゴシック" pitchFamily="-112" charset="-128"/>
              </a:rPr>
              <a:t>Thread 52</a:t>
            </a:r>
          </a:p>
          <a:p>
            <a:pPr eaLnBrk="1" hangingPunct="1"/>
            <a:endParaRPr lang="en-US" sz="2800" b="1" dirty="0" smtClean="0">
              <a:solidFill>
                <a:schemeClr val="accent1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err="1" smtClean="0">
                <a:solidFill>
                  <a:schemeClr val="accent6"/>
                </a:solidFill>
                <a:latin typeface="Consolas" pitchFamily="49" charset="0"/>
                <a:ea typeface="ＭＳ Ｐゴシック" pitchFamily="-112" charset="-128"/>
              </a:rPr>
              <a:t>CSEnter</a:t>
            </a:r>
            <a:r>
              <a:rPr lang="en-US" sz="2800" b="1" dirty="0" smtClean="0">
                <a:solidFill>
                  <a:schemeClr val="accent6"/>
                </a:solidFill>
                <a:latin typeface="Consolas" pitchFamily="49" charset="0"/>
                <a:ea typeface="ＭＳ Ｐゴシック" pitchFamily="-112" charset="-128"/>
              </a:rPr>
              <a:t>()</a:t>
            </a:r>
          </a:p>
          <a:p>
            <a:pPr eaLnBrk="1" hangingPunct="1"/>
            <a:r>
              <a:rPr lang="en-US" sz="2800" b="1" dirty="0" smtClean="0">
                <a:solidFill>
                  <a:schemeClr val="tx2"/>
                </a:solidFill>
                <a:latin typeface="Consolas" pitchFamily="49" charset="0"/>
                <a:ea typeface="ＭＳ Ｐゴシック" pitchFamily="-112" charset="-128"/>
              </a:rPr>
              <a:t>read hits</a:t>
            </a:r>
          </a:p>
          <a:p>
            <a:pPr eaLnBrk="1" hangingPunct="1"/>
            <a:r>
              <a:rPr lang="en-US" sz="2800" b="1" dirty="0" err="1" smtClean="0">
                <a:solidFill>
                  <a:schemeClr val="tx2"/>
                </a:solidFill>
                <a:latin typeface="Consolas" pitchFamily="49" charset="0"/>
                <a:ea typeface="ＭＳ Ｐゴシック" pitchFamily="-112" charset="-128"/>
              </a:rPr>
              <a:t>addi</a:t>
            </a:r>
            <a:endParaRPr lang="en-US" sz="2800" b="1" dirty="0" smtClean="0">
              <a:solidFill>
                <a:schemeClr val="tx2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chemeClr val="tx2"/>
                </a:solidFill>
                <a:latin typeface="Consolas" pitchFamily="49" charset="0"/>
                <a:ea typeface="ＭＳ Ｐゴシック" pitchFamily="-112" charset="-128"/>
              </a:rPr>
              <a:t>write hits</a:t>
            </a:r>
          </a:p>
          <a:p>
            <a:pPr eaLnBrk="1" hangingPunct="1"/>
            <a:r>
              <a:rPr lang="en-US" sz="2800" b="1" dirty="0" err="1" smtClean="0">
                <a:solidFill>
                  <a:schemeClr val="accent6"/>
                </a:solidFill>
                <a:latin typeface="Consolas" pitchFamily="49" charset="0"/>
                <a:ea typeface="ＭＳ Ｐゴシック" pitchFamily="-112" charset="-128"/>
              </a:rPr>
              <a:t>CSExit</a:t>
            </a:r>
            <a:r>
              <a:rPr lang="en-US" sz="2800" b="1" dirty="0" smtClean="0">
                <a:solidFill>
                  <a:schemeClr val="accent6"/>
                </a:solidFill>
                <a:latin typeface="Consolas" pitchFamily="49" charset="0"/>
                <a:ea typeface="ＭＳ Ｐゴシック" pitchFamily="-112" charset="-128"/>
              </a:rPr>
              <a:t>()</a:t>
            </a:r>
          </a:p>
          <a:p>
            <a:pPr eaLnBrk="1" hangingPunct="1"/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endParaRPr lang="en-US" sz="2800" b="1" dirty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10200" y="3265998"/>
            <a:ext cx="3352800" cy="397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1"/>
                </a:solidFill>
                <a:latin typeface="Consolas" pitchFamily="49" charset="0"/>
                <a:ea typeface="ＭＳ Ｐゴシック" pitchFamily="-112" charset="-128"/>
              </a:rPr>
              <a:t>Thread 205</a:t>
            </a:r>
          </a:p>
          <a:p>
            <a:pPr eaLnBrk="1" hangingPunct="1"/>
            <a:endParaRPr lang="en-US" sz="2800" b="1" dirty="0" smtClean="0">
              <a:solidFill>
                <a:schemeClr val="accent1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err="1" smtClean="0">
                <a:solidFill>
                  <a:schemeClr val="accent6"/>
                </a:solidFill>
                <a:latin typeface="Consolas" pitchFamily="49" charset="0"/>
                <a:ea typeface="ＭＳ Ｐゴシック" pitchFamily="-112" charset="-128"/>
              </a:rPr>
              <a:t>CSEnter</a:t>
            </a:r>
            <a:r>
              <a:rPr lang="en-US" sz="2800" b="1" dirty="0" smtClean="0">
                <a:solidFill>
                  <a:schemeClr val="accent6"/>
                </a:solidFill>
                <a:latin typeface="Consolas" pitchFamily="49" charset="0"/>
                <a:ea typeface="ＭＳ Ｐゴシック" pitchFamily="-112" charset="-128"/>
              </a:rPr>
              <a:t>()</a:t>
            </a:r>
          </a:p>
          <a:p>
            <a:pPr eaLnBrk="1" hangingPunct="1"/>
            <a:r>
              <a:rPr lang="en-US" sz="2800" b="1" dirty="0" smtClean="0">
                <a:solidFill>
                  <a:schemeClr val="tx2"/>
                </a:solidFill>
                <a:latin typeface="Consolas" pitchFamily="49" charset="0"/>
                <a:ea typeface="ＭＳ Ｐゴシック" pitchFamily="-112" charset="-128"/>
              </a:rPr>
              <a:t>read hits</a:t>
            </a:r>
          </a:p>
          <a:p>
            <a:pPr eaLnBrk="1" hangingPunct="1"/>
            <a:r>
              <a:rPr lang="en-US" sz="2800" b="1" dirty="0" err="1" smtClean="0">
                <a:solidFill>
                  <a:schemeClr val="tx2"/>
                </a:solidFill>
                <a:latin typeface="Consolas" pitchFamily="49" charset="0"/>
                <a:ea typeface="ＭＳ Ｐゴシック" pitchFamily="-112" charset="-128"/>
              </a:rPr>
              <a:t>addi</a:t>
            </a:r>
            <a:endParaRPr lang="en-US" sz="2800" b="1" dirty="0" smtClean="0">
              <a:solidFill>
                <a:schemeClr val="tx2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chemeClr val="tx2"/>
                </a:solidFill>
                <a:latin typeface="Consolas" pitchFamily="49" charset="0"/>
                <a:ea typeface="ＭＳ Ｐゴシック" pitchFamily="-112" charset="-128"/>
              </a:rPr>
              <a:t>write hits</a:t>
            </a:r>
          </a:p>
          <a:p>
            <a:pPr eaLnBrk="1" hangingPunct="1"/>
            <a:r>
              <a:rPr lang="en-US" sz="2800" b="1" dirty="0" err="1" smtClean="0">
                <a:solidFill>
                  <a:schemeClr val="accent6"/>
                </a:solidFill>
                <a:latin typeface="Consolas" pitchFamily="49" charset="0"/>
                <a:ea typeface="ＭＳ Ｐゴシック" pitchFamily="-112" charset="-128"/>
              </a:rPr>
              <a:t>CSExit</a:t>
            </a:r>
            <a:r>
              <a:rPr lang="en-US" sz="2800" b="1" dirty="0" smtClean="0">
                <a:solidFill>
                  <a:schemeClr val="accent6"/>
                </a:solidFill>
                <a:latin typeface="Consolas" pitchFamily="49" charset="0"/>
                <a:ea typeface="ＭＳ Ｐゴシック" pitchFamily="-112" charset="-128"/>
              </a:rPr>
              <a:t>()</a:t>
            </a:r>
          </a:p>
          <a:p>
            <a:pPr eaLnBrk="1" hangingPunct="1"/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endParaRPr lang="en-US" sz="2800" b="1" dirty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613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racy_theme">
  <a:themeElements>
    <a:clrScheme name="Custom 6">
      <a:dk1>
        <a:srgbClr val="FFFFFF"/>
      </a:dk1>
      <a:lt1>
        <a:srgbClr val="FFFFFF"/>
      </a:lt1>
      <a:dk2>
        <a:srgbClr val="424242"/>
      </a:dk2>
      <a:lt2>
        <a:srgbClr val="D8D8D8"/>
      </a:lt2>
      <a:accent1>
        <a:srgbClr val="0070C0"/>
      </a:accent1>
      <a:accent2>
        <a:srgbClr val="FF0000"/>
      </a:accent2>
      <a:accent3>
        <a:srgbClr val="7030A0"/>
      </a:accent3>
      <a:accent4>
        <a:srgbClr val="53A016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cy_theme" id="{87D39A7C-5058-483C-A408-E26106E53CCF}" vid="{8AF49146-2743-4A8D-8229-299168E9D8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Bracy_theme</Template>
  <TotalTime>16872</TotalTime>
  <Words>7592</Words>
  <Application>Microsoft Office PowerPoint</Application>
  <PresentationFormat>On-screen Show (4:3)</PresentationFormat>
  <Paragraphs>2538</Paragraphs>
  <Slides>145</Slides>
  <Notes>16</Notes>
  <HiddenSlides>4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145</vt:i4>
      </vt:variant>
    </vt:vector>
  </HeadingPairs>
  <TitlesOfParts>
    <vt:vector size="163" baseType="lpstr">
      <vt:lpstr>ＭＳ Ｐゴシック</vt:lpstr>
      <vt:lpstr>Arial</vt:lpstr>
      <vt:lpstr>Calibri</vt:lpstr>
      <vt:lpstr>Cambria Math</vt:lpstr>
      <vt:lpstr>Comic Sans MS</vt:lpstr>
      <vt:lpstr>Consolas</vt:lpstr>
      <vt:lpstr>Courier New</vt:lpstr>
      <vt:lpstr>Helvetica</vt:lpstr>
      <vt:lpstr>Lucida Console</vt:lpstr>
      <vt:lpstr>Lucida Grande</vt:lpstr>
      <vt:lpstr>Osaka</vt:lpstr>
      <vt:lpstr>Source Sans Pro</vt:lpstr>
      <vt:lpstr>Source Sans Pro Light</vt:lpstr>
      <vt:lpstr>Symbol</vt:lpstr>
      <vt:lpstr>Tahoma</vt:lpstr>
      <vt:lpstr>Times New Roman</vt:lpstr>
      <vt:lpstr>Wingdings</vt:lpstr>
      <vt:lpstr>Bracy_theme</vt:lpstr>
      <vt:lpstr>Parallelism, Multicore, and Synchronization</vt:lpstr>
      <vt:lpstr>Announcements</vt:lpstr>
      <vt:lpstr>xkcd/619</vt:lpstr>
      <vt:lpstr>Big Picture: Multicore and Parallelism</vt:lpstr>
      <vt:lpstr>Big Picture: Multicore and Parallelism</vt:lpstr>
      <vt:lpstr>Big Picture: Multicore and Parallelism</vt:lpstr>
      <vt:lpstr>Big Picture: Multicore and Parallelism</vt:lpstr>
      <vt:lpstr>Pitfall: Amdahl’s Law</vt:lpstr>
      <vt:lpstr>Pitfall: Amdahl’s Law</vt:lpstr>
      <vt:lpstr>Pitfall: Amdahl’s Law</vt:lpstr>
      <vt:lpstr>Scaling Example</vt:lpstr>
      <vt:lpstr>Scaling Example</vt:lpstr>
      <vt:lpstr>Takeaway</vt:lpstr>
      <vt:lpstr>Performance Improvement 101</vt:lpstr>
      <vt:lpstr>Clock frequencies have stalled</vt:lpstr>
      <vt:lpstr>Improving IPC via ILP</vt:lpstr>
      <vt:lpstr>Instruction-Level Parallelism (ILP)</vt:lpstr>
      <vt:lpstr>Instruction-Level Parallelism (ILP)</vt:lpstr>
      <vt:lpstr>Multiple issue pipeline</vt:lpstr>
      <vt:lpstr>Static Multiple Issue</vt:lpstr>
      <vt:lpstr>RISC-V with Static Dual Issue</vt:lpstr>
      <vt:lpstr>Scheduling Example</vt:lpstr>
      <vt:lpstr>Scheduling Example</vt:lpstr>
      <vt:lpstr>Techniques and Limits of Static Scheduling</vt:lpstr>
      <vt:lpstr>Speculation</vt:lpstr>
      <vt:lpstr>Optimizations to make it work</vt:lpstr>
      <vt:lpstr>Scheduling Example</vt:lpstr>
      <vt:lpstr>Scheduling Example</vt:lpstr>
      <vt:lpstr>Limits of Static Scheduling </vt:lpstr>
      <vt:lpstr>Limits of Static Scheduling </vt:lpstr>
      <vt:lpstr>Limits of Static Scheduling </vt:lpstr>
      <vt:lpstr>Improving IPC via ILP</vt:lpstr>
      <vt:lpstr>Dynamic Multiple Issue</vt:lpstr>
      <vt:lpstr>Dynamic Multiple Issue</vt:lpstr>
      <vt:lpstr>Effectiveness of OoO Superscalar</vt:lpstr>
      <vt:lpstr>Power Efficiency</vt:lpstr>
      <vt:lpstr>Moore’s Law</vt:lpstr>
      <vt:lpstr>Why Multicore?</vt:lpstr>
      <vt:lpstr>Power Limits</vt:lpstr>
      <vt:lpstr>Power Wall</vt:lpstr>
      <vt:lpstr>Why Multicore? </vt:lpstr>
      <vt:lpstr>Power Efficiency</vt:lpstr>
      <vt:lpstr>Inside the Processor</vt:lpstr>
      <vt:lpstr>Inside the Processor</vt:lpstr>
      <vt:lpstr>Improving IPC via ILP  TLP</vt:lpstr>
      <vt:lpstr>What is a thread?</vt:lpstr>
      <vt:lpstr>Standard Multithreading Picture</vt:lpstr>
      <vt:lpstr>Hyperthreading</vt:lpstr>
      <vt:lpstr>Example: All of the above</vt:lpstr>
      <vt:lpstr>Parallel Programming</vt:lpstr>
      <vt:lpstr>Work Partitioning</vt:lpstr>
      <vt:lpstr>Load Balancing</vt:lpstr>
      <vt:lpstr>Amdahl’s Law</vt:lpstr>
      <vt:lpstr>Amdahl’s Law</vt:lpstr>
      <vt:lpstr>Parallelism is a necessity</vt:lpstr>
      <vt:lpstr>Parallel Programming</vt:lpstr>
      <vt:lpstr>Big Picture: Parallelism and Synchronization</vt:lpstr>
      <vt:lpstr>Parallelism &amp; Synchronization</vt:lpstr>
      <vt:lpstr>Parallelism and Synchronization</vt:lpstr>
      <vt:lpstr>Parallelism and Synchronization</vt:lpstr>
      <vt:lpstr>Parallelism and Synchronization</vt:lpstr>
      <vt:lpstr>Parallelism and Synchronization</vt:lpstr>
      <vt:lpstr>Parallelism and Synchronization</vt:lpstr>
      <vt:lpstr>Parallelism and Synchronization</vt:lpstr>
      <vt:lpstr>Shared Memory Multiprocessors</vt:lpstr>
      <vt:lpstr>Shared Memory Multiprocessors</vt:lpstr>
      <vt:lpstr>Cache Coherency Problem</vt:lpstr>
      <vt:lpstr>Cache Coherency Problem</vt:lpstr>
      <vt:lpstr>Cache Coherency Problem</vt:lpstr>
      <vt:lpstr>Cache Coherency Problem, WB $</vt:lpstr>
      <vt:lpstr>Not just a problem for Write-Back Caches</vt:lpstr>
      <vt:lpstr>Two issues</vt:lpstr>
      <vt:lpstr>Coherence Defined</vt:lpstr>
      <vt:lpstr>Cache Coherence Protocols</vt:lpstr>
      <vt:lpstr>Snooping</vt:lpstr>
      <vt:lpstr>Invalidating Snooping Protocols</vt:lpstr>
      <vt:lpstr>Writing</vt:lpstr>
      <vt:lpstr>Hardware Cache Coherence</vt:lpstr>
      <vt:lpstr>VI Coherence Protocol</vt:lpstr>
      <vt:lpstr>VI Protocol (Write-Back Cache)</vt:lpstr>
      <vt:lpstr>VI Coherence Question</vt:lpstr>
      <vt:lpstr>VI  MSI</vt:lpstr>
      <vt:lpstr>MSI Protocol (Write-Back Cache)</vt:lpstr>
      <vt:lpstr>Cache Coherence and Cache Misses</vt:lpstr>
      <vt:lpstr>More Cache Coherence</vt:lpstr>
      <vt:lpstr>Takeaway: Summary of cache coherence</vt:lpstr>
      <vt:lpstr>Next Goal: Synchronization</vt:lpstr>
      <vt:lpstr>Are We Done Yet?</vt:lpstr>
      <vt:lpstr>Is Cache Coherency Sufficient?</vt:lpstr>
      <vt:lpstr>Clicker Question</vt:lpstr>
      <vt:lpstr>Clicker Question</vt:lpstr>
      <vt:lpstr>Programming with Threads</vt:lpstr>
      <vt:lpstr>Programming with Threads</vt:lpstr>
      <vt:lpstr>Programming with Threads</vt:lpstr>
      <vt:lpstr>Example: Multi-Threaded Program</vt:lpstr>
      <vt:lpstr>Example: web server</vt:lpstr>
      <vt:lpstr>Two threads, one counter</vt:lpstr>
      <vt:lpstr>Race conditions</vt:lpstr>
      <vt:lpstr>Critical Sections</vt:lpstr>
      <vt:lpstr>Critical Sections</vt:lpstr>
      <vt:lpstr>Mutual Exclusion Lock (Mutex)</vt:lpstr>
      <vt:lpstr>Mutexes</vt:lpstr>
      <vt:lpstr>Next Goal</vt:lpstr>
      <vt:lpstr>Hardware Support for Synchronization</vt:lpstr>
      <vt:lpstr>Synchronization in RISC-V</vt:lpstr>
      <vt:lpstr>Synchronization in RISC-V</vt:lpstr>
      <vt:lpstr>Synchronization in RISC-V</vt:lpstr>
      <vt:lpstr>Atomic Increment in Action</vt:lpstr>
      <vt:lpstr>Atomic Increment in Action</vt:lpstr>
      <vt:lpstr>Mutex from LR and SC</vt:lpstr>
      <vt:lpstr>Mutex from LR and SC</vt:lpstr>
      <vt:lpstr>Mutex from LR and SC</vt:lpstr>
      <vt:lpstr>Mutex from LR and SC</vt:lpstr>
      <vt:lpstr>Mutex from LR and SC</vt:lpstr>
      <vt:lpstr>Mutex from LR and SC</vt:lpstr>
      <vt:lpstr>Mutex from LR and SC</vt:lpstr>
      <vt:lpstr>Mutex from LR and SC</vt:lpstr>
      <vt:lpstr>Mutex from LR and SC</vt:lpstr>
      <vt:lpstr>Mutex from LR and SC</vt:lpstr>
      <vt:lpstr>Mutex from LR and SC</vt:lpstr>
      <vt:lpstr>Now we can write parallel and correct programs</vt:lpstr>
      <vt:lpstr>Alternative Atomic Instructions</vt:lpstr>
      <vt:lpstr>Synchronization</vt:lpstr>
      <vt:lpstr>Summary</vt:lpstr>
      <vt:lpstr>Next Goal</vt:lpstr>
      <vt:lpstr>Producer/Consumer Example (1)</vt:lpstr>
      <vt:lpstr>Producer/Consumer Example (1)</vt:lpstr>
      <vt:lpstr>Producer/Consumer Example (1)</vt:lpstr>
      <vt:lpstr>Producer/Consumer Example (1)</vt:lpstr>
      <vt:lpstr>Producer/Consumer Example (1)</vt:lpstr>
      <vt:lpstr>Protecting an invariant Example (2)</vt:lpstr>
      <vt:lpstr>Protecting an invariant Example (2)</vt:lpstr>
      <vt:lpstr>Guidelines for successful mutexing</vt:lpstr>
      <vt:lpstr>Beyond mutexes Example (3)</vt:lpstr>
      <vt:lpstr>Beyond mutexes Example (3)</vt:lpstr>
      <vt:lpstr>Beyond mutexes Example (3)</vt:lpstr>
      <vt:lpstr>Beyond mutexes Example (4)</vt:lpstr>
      <vt:lpstr>Beyond mutexes Example (4)</vt:lpstr>
      <vt:lpstr>Language-level Synchronization</vt:lpstr>
      <vt:lpstr>Condition variables</vt:lpstr>
      <vt:lpstr>Using a condition variable Example (5)</vt:lpstr>
      <vt:lpstr>Monitors</vt:lpstr>
      <vt:lpstr>Java concurrency</vt:lpstr>
      <vt:lpstr>Language-level Synchronization</vt:lpstr>
      <vt:lpstr>Summary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Parallelism, Multicore, and Synchronization</dc:title>
  <dc:creator>loaner</dc:creator>
  <cp:lastModifiedBy>Hakim Weatherspoon</cp:lastModifiedBy>
  <cp:revision>72</cp:revision>
  <dcterms:created xsi:type="dcterms:W3CDTF">2019-01-13T02:56:01Z</dcterms:created>
  <dcterms:modified xsi:type="dcterms:W3CDTF">2019-05-01T08:38:39Z</dcterms:modified>
</cp:coreProperties>
</file>