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3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42"/>
  </p:notesMasterIdLst>
  <p:sldIdLst>
    <p:sldId id="256" r:id="rId2"/>
    <p:sldId id="30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8" r:id="rId40"/>
    <p:sldId id="299" r:id="rId41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7" autoAdjust="0"/>
    <p:restoredTop sz="76243" autoAdjust="0"/>
  </p:normalViewPr>
  <p:slideViewPr>
    <p:cSldViewPr snapToGrid="0">
      <p:cViewPr varScale="1">
        <p:scale>
          <a:sx n="67" d="100"/>
          <a:sy n="67" d="100"/>
        </p:scale>
        <p:origin x="3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0096E-CF45-469D-8449-F30C0ED895C0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ECEB-E0EF-4FA8-B4E0-6B724A8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ecall</a:t>
            </a:r>
            <a:r>
              <a:rPr lang="en-US" dirty="0" smtClean="0"/>
              <a:t> (executive</a:t>
            </a:r>
            <a:r>
              <a:rPr lang="en-US" baseline="0" dirty="0" smtClean="0"/>
              <a:t> call) is the system call for RISC-V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CEB-E0EF-4FA8-B4E0-6B724A81DD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Precise</a:t>
            </a:r>
            <a:r>
              <a:rPr lang="en-US" dirty="0" smtClean="0"/>
              <a:t> and imprecise exceptions</a:t>
            </a:r>
          </a:p>
          <a:p>
            <a:pPr lvl="1"/>
            <a:r>
              <a:rPr lang="en-US" dirty="0" smtClean="0"/>
              <a:t>In pipelined architecture</a:t>
            </a:r>
          </a:p>
          <a:p>
            <a:pPr lvl="2"/>
            <a:r>
              <a:rPr lang="en-US" dirty="0" smtClean="0"/>
              <a:t>Have to correctly identify PC of exception</a:t>
            </a:r>
          </a:p>
          <a:p>
            <a:pPr lvl="2"/>
            <a:r>
              <a:rPr lang="en-US" dirty="0" smtClean="0"/>
              <a:t>RISC-V and modern processors support this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For the operating system to handle the exception, it must know</a:t>
            </a:r>
            <a:r>
              <a:rPr lang="en-US" baseline="0" dirty="0" smtClean="0"/>
              <a:t> </a:t>
            </a:r>
            <a:r>
              <a:rPr lang="en-US" dirty="0" smtClean="0"/>
              <a:t>the reason for the exception, in addition to the instruction that</a:t>
            </a:r>
            <a:r>
              <a:rPr lang="en-US" baseline="0" dirty="0" smtClean="0"/>
              <a:t> </a:t>
            </a:r>
            <a:r>
              <a:rPr lang="en-US" dirty="0" smtClean="0"/>
              <a:t>caused it. There are two main methods used to communicate the</a:t>
            </a:r>
            <a:r>
              <a:rPr lang="en-US" baseline="0" dirty="0" smtClean="0"/>
              <a:t> </a:t>
            </a:r>
            <a:r>
              <a:rPr lang="en-US" dirty="0" smtClean="0"/>
              <a:t>reason for an exception. The method used in the RISC-V</a:t>
            </a:r>
            <a:r>
              <a:rPr lang="en-US" baseline="0" dirty="0" smtClean="0"/>
              <a:t> </a:t>
            </a:r>
            <a:r>
              <a:rPr lang="en-US" dirty="0" smtClean="0"/>
              <a:t>architecture is to include a register (called the Supervisor Exception</a:t>
            </a:r>
            <a:r>
              <a:rPr lang="en-US" baseline="0" dirty="0" smtClean="0"/>
              <a:t> </a:t>
            </a:r>
            <a:r>
              <a:rPr lang="en-US" dirty="0" smtClean="0"/>
              <a:t>Cause Register or SCAUSE), which holds a field that indicates the</a:t>
            </a:r>
            <a:r>
              <a:rPr lang="en-US" baseline="0" dirty="0" smtClean="0"/>
              <a:t> </a:t>
            </a:r>
            <a:r>
              <a:rPr lang="en-US" dirty="0" smtClean="0"/>
              <a:t>reason for the exception.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CEB-E0EF-4FA8-B4E0-6B724A81DD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Precise</a:t>
            </a:r>
            <a:r>
              <a:rPr lang="en-US" dirty="0" smtClean="0"/>
              <a:t> and imprecise exceptions</a:t>
            </a:r>
          </a:p>
          <a:p>
            <a:pPr lvl="1"/>
            <a:r>
              <a:rPr lang="en-US" dirty="0" smtClean="0"/>
              <a:t>In pipelined architecture</a:t>
            </a:r>
          </a:p>
          <a:p>
            <a:pPr lvl="2"/>
            <a:r>
              <a:rPr lang="en-US" dirty="0" smtClean="0"/>
              <a:t>Have to correctly identify PC of exception</a:t>
            </a:r>
          </a:p>
          <a:p>
            <a:pPr lvl="2"/>
            <a:r>
              <a:rPr lang="en-US" dirty="0" smtClean="0"/>
              <a:t>RISC-V and modern processors support this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CEB-E0EF-4FA8-B4E0-6B724A81DD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RISC-V offers ASID (address space ID) to reduce TLB flushes on context switches.</a:t>
            </a:r>
            <a:r>
              <a:rPr lang="en-US" baseline="0" dirty="0" smtClean="0"/>
              <a:t> </a:t>
            </a:r>
            <a:r>
              <a:rPr lang="en-US" dirty="0" smtClean="0"/>
              <a:t>The process identifier is concatenated to the tag portion of the TLB,</a:t>
            </a:r>
            <a:r>
              <a:rPr lang="en-US" baseline="0" dirty="0" smtClean="0"/>
              <a:t> </a:t>
            </a:r>
            <a:r>
              <a:rPr lang="en-US" dirty="0" smtClean="0"/>
              <a:t>so that a TLB hit occurs only if both the page number and the</a:t>
            </a:r>
            <a:r>
              <a:rPr lang="en-US" baseline="0" dirty="0" smtClean="0"/>
              <a:t> </a:t>
            </a:r>
            <a:r>
              <a:rPr lang="en-US" dirty="0" smtClean="0"/>
              <a:t>process identifier match. This combination eliminates the need to</a:t>
            </a:r>
            <a:r>
              <a:rPr lang="en-US" baseline="0" dirty="0" smtClean="0"/>
              <a:t> </a:t>
            </a:r>
            <a:r>
              <a:rPr lang="en-US" dirty="0" smtClean="0"/>
              <a:t>clear the TLB, except on rare occasions.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6ECEB-E0EF-4FA8-B4E0-6B724A81DD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9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tags" Target="../tags/tag242.xml"/><Relationship Id="rId21" Type="http://schemas.openxmlformats.org/officeDocument/2006/relationships/tags" Target="../tags/tag146.xml"/><Relationship Id="rId42" Type="http://schemas.openxmlformats.org/officeDocument/2006/relationships/tags" Target="../tags/tag167.xml"/><Relationship Id="rId63" Type="http://schemas.openxmlformats.org/officeDocument/2006/relationships/tags" Target="../tags/tag188.xml"/><Relationship Id="rId84" Type="http://schemas.openxmlformats.org/officeDocument/2006/relationships/tags" Target="../tags/tag209.xml"/><Relationship Id="rId138" Type="http://schemas.openxmlformats.org/officeDocument/2006/relationships/tags" Target="../tags/tag263.xml"/><Relationship Id="rId107" Type="http://schemas.openxmlformats.org/officeDocument/2006/relationships/tags" Target="../tags/tag232.xml"/><Relationship Id="rId11" Type="http://schemas.openxmlformats.org/officeDocument/2006/relationships/tags" Target="../tags/tag136.xml"/><Relationship Id="rId32" Type="http://schemas.openxmlformats.org/officeDocument/2006/relationships/tags" Target="../tags/tag157.xml"/><Relationship Id="rId53" Type="http://schemas.openxmlformats.org/officeDocument/2006/relationships/tags" Target="../tags/tag178.xml"/><Relationship Id="rId74" Type="http://schemas.openxmlformats.org/officeDocument/2006/relationships/tags" Target="../tags/tag199.xml"/><Relationship Id="rId128" Type="http://schemas.openxmlformats.org/officeDocument/2006/relationships/tags" Target="../tags/tag253.xml"/><Relationship Id="rId149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95" Type="http://schemas.openxmlformats.org/officeDocument/2006/relationships/tags" Target="../tags/tag220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43" Type="http://schemas.openxmlformats.org/officeDocument/2006/relationships/tags" Target="../tags/tag168.xml"/><Relationship Id="rId48" Type="http://schemas.openxmlformats.org/officeDocument/2006/relationships/tags" Target="../tags/tag173.xml"/><Relationship Id="rId64" Type="http://schemas.openxmlformats.org/officeDocument/2006/relationships/tags" Target="../tags/tag189.xml"/><Relationship Id="rId69" Type="http://schemas.openxmlformats.org/officeDocument/2006/relationships/tags" Target="../tags/tag194.xml"/><Relationship Id="rId113" Type="http://schemas.openxmlformats.org/officeDocument/2006/relationships/tags" Target="../tags/tag238.xml"/><Relationship Id="rId118" Type="http://schemas.openxmlformats.org/officeDocument/2006/relationships/tags" Target="../tags/tag243.xml"/><Relationship Id="rId134" Type="http://schemas.openxmlformats.org/officeDocument/2006/relationships/tags" Target="../tags/tag259.xml"/><Relationship Id="rId139" Type="http://schemas.openxmlformats.org/officeDocument/2006/relationships/tags" Target="../tags/tag264.xml"/><Relationship Id="rId80" Type="http://schemas.openxmlformats.org/officeDocument/2006/relationships/tags" Target="../tags/tag205.xml"/><Relationship Id="rId85" Type="http://schemas.openxmlformats.org/officeDocument/2006/relationships/tags" Target="../tags/tag210.xml"/><Relationship Id="rId150" Type="http://schemas.openxmlformats.org/officeDocument/2006/relationships/notesSlide" Target="../notesSlides/notesSlide4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33" Type="http://schemas.openxmlformats.org/officeDocument/2006/relationships/tags" Target="../tags/tag158.xml"/><Relationship Id="rId38" Type="http://schemas.openxmlformats.org/officeDocument/2006/relationships/tags" Target="../tags/tag163.xml"/><Relationship Id="rId59" Type="http://schemas.openxmlformats.org/officeDocument/2006/relationships/tags" Target="../tags/tag184.xml"/><Relationship Id="rId103" Type="http://schemas.openxmlformats.org/officeDocument/2006/relationships/tags" Target="../tags/tag228.xml"/><Relationship Id="rId108" Type="http://schemas.openxmlformats.org/officeDocument/2006/relationships/tags" Target="../tags/tag233.xml"/><Relationship Id="rId124" Type="http://schemas.openxmlformats.org/officeDocument/2006/relationships/tags" Target="../tags/tag249.xml"/><Relationship Id="rId129" Type="http://schemas.openxmlformats.org/officeDocument/2006/relationships/tags" Target="../tags/tag254.xml"/><Relationship Id="rId54" Type="http://schemas.openxmlformats.org/officeDocument/2006/relationships/tags" Target="../tags/tag179.xml"/><Relationship Id="rId70" Type="http://schemas.openxmlformats.org/officeDocument/2006/relationships/tags" Target="../tags/tag195.xml"/><Relationship Id="rId75" Type="http://schemas.openxmlformats.org/officeDocument/2006/relationships/tags" Target="../tags/tag200.xml"/><Relationship Id="rId91" Type="http://schemas.openxmlformats.org/officeDocument/2006/relationships/tags" Target="../tags/tag216.xml"/><Relationship Id="rId96" Type="http://schemas.openxmlformats.org/officeDocument/2006/relationships/tags" Target="../tags/tag221.xml"/><Relationship Id="rId140" Type="http://schemas.openxmlformats.org/officeDocument/2006/relationships/tags" Target="../tags/tag265.xml"/><Relationship Id="rId145" Type="http://schemas.openxmlformats.org/officeDocument/2006/relationships/tags" Target="../tags/tag270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49" Type="http://schemas.openxmlformats.org/officeDocument/2006/relationships/tags" Target="../tags/tag174.xml"/><Relationship Id="rId114" Type="http://schemas.openxmlformats.org/officeDocument/2006/relationships/tags" Target="../tags/tag239.xml"/><Relationship Id="rId119" Type="http://schemas.openxmlformats.org/officeDocument/2006/relationships/tags" Target="../tags/tag244.xml"/><Relationship Id="rId44" Type="http://schemas.openxmlformats.org/officeDocument/2006/relationships/tags" Target="../tags/tag169.xml"/><Relationship Id="rId60" Type="http://schemas.openxmlformats.org/officeDocument/2006/relationships/tags" Target="../tags/tag185.xml"/><Relationship Id="rId65" Type="http://schemas.openxmlformats.org/officeDocument/2006/relationships/tags" Target="../tags/tag190.xml"/><Relationship Id="rId81" Type="http://schemas.openxmlformats.org/officeDocument/2006/relationships/tags" Target="../tags/tag206.xml"/><Relationship Id="rId86" Type="http://schemas.openxmlformats.org/officeDocument/2006/relationships/tags" Target="../tags/tag211.xml"/><Relationship Id="rId130" Type="http://schemas.openxmlformats.org/officeDocument/2006/relationships/tags" Target="../tags/tag255.xml"/><Relationship Id="rId135" Type="http://schemas.openxmlformats.org/officeDocument/2006/relationships/tags" Target="../tags/tag260.xml"/><Relationship Id="rId151" Type="http://schemas.openxmlformats.org/officeDocument/2006/relationships/image" Target="../media/image9.png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39" Type="http://schemas.openxmlformats.org/officeDocument/2006/relationships/tags" Target="../tags/tag164.xml"/><Relationship Id="rId109" Type="http://schemas.openxmlformats.org/officeDocument/2006/relationships/tags" Target="../tags/tag234.xml"/><Relationship Id="rId34" Type="http://schemas.openxmlformats.org/officeDocument/2006/relationships/tags" Target="../tags/tag159.xml"/><Relationship Id="rId50" Type="http://schemas.openxmlformats.org/officeDocument/2006/relationships/tags" Target="../tags/tag175.xml"/><Relationship Id="rId55" Type="http://schemas.openxmlformats.org/officeDocument/2006/relationships/tags" Target="../tags/tag180.xml"/><Relationship Id="rId76" Type="http://schemas.openxmlformats.org/officeDocument/2006/relationships/tags" Target="../tags/tag201.xml"/><Relationship Id="rId97" Type="http://schemas.openxmlformats.org/officeDocument/2006/relationships/tags" Target="../tags/tag222.xml"/><Relationship Id="rId104" Type="http://schemas.openxmlformats.org/officeDocument/2006/relationships/tags" Target="../tags/tag229.xml"/><Relationship Id="rId120" Type="http://schemas.openxmlformats.org/officeDocument/2006/relationships/tags" Target="../tags/tag245.xml"/><Relationship Id="rId125" Type="http://schemas.openxmlformats.org/officeDocument/2006/relationships/tags" Target="../tags/tag250.xml"/><Relationship Id="rId141" Type="http://schemas.openxmlformats.org/officeDocument/2006/relationships/tags" Target="../tags/tag266.xml"/><Relationship Id="rId146" Type="http://schemas.openxmlformats.org/officeDocument/2006/relationships/tags" Target="../tags/tag271.xml"/><Relationship Id="rId7" Type="http://schemas.openxmlformats.org/officeDocument/2006/relationships/tags" Target="../tags/tag132.xml"/><Relationship Id="rId71" Type="http://schemas.openxmlformats.org/officeDocument/2006/relationships/tags" Target="../tags/tag196.xml"/><Relationship Id="rId92" Type="http://schemas.openxmlformats.org/officeDocument/2006/relationships/tags" Target="../tags/tag217.xml"/><Relationship Id="rId2" Type="http://schemas.openxmlformats.org/officeDocument/2006/relationships/tags" Target="../tags/tag127.xml"/><Relationship Id="rId29" Type="http://schemas.openxmlformats.org/officeDocument/2006/relationships/tags" Target="../tags/tag154.xml"/><Relationship Id="rId24" Type="http://schemas.openxmlformats.org/officeDocument/2006/relationships/tags" Target="../tags/tag149.xml"/><Relationship Id="rId40" Type="http://schemas.openxmlformats.org/officeDocument/2006/relationships/tags" Target="../tags/tag165.xml"/><Relationship Id="rId45" Type="http://schemas.openxmlformats.org/officeDocument/2006/relationships/tags" Target="../tags/tag170.xml"/><Relationship Id="rId66" Type="http://schemas.openxmlformats.org/officeDocument/2006/relationships/tags" Target="../tags/tag191.xml"/><Relationship Id="rId87" Type="http://schemas.openxmlformats.org/officeDocument/2006/relationships/tags" Target="../tags/tag212.xml"/><Relationship Id="rId110" Type="http://schemas.openxmlformats.org/officeDocument/2006/relationships/tags" Target="../tags/tag235.xml"/><Relationship Id="rId115" Type="http://schemas.openxmlformats.org/officeDocument/2006/relationships/tags" Target="../tags/tag240.xml"/><Relationship Id="rId131" Type="http://schemas.openxmlformats.org/officeDocument/2006/relationships/tags" Target="../tags/tag256.xml"/><Relationship Id="rId136" Type="http://schemas.openxmlformats.org/officeDocument/2006/relationships/tags" Target="../tags/tag261.xml"/><Relationship Id="rId61" Type="http://schemas.openxmlformats.org/officeDocument/2006/relationships/tags" Target="../tags/tag186.xml"/><Relationship Id="rId82" Type="http://schemas.openxmlformats.org/officeDocument/2006/relationships/tags" Target="../tags/tag207.xml"/><Relationship Id="rId19" Type="http://schemas.openxmlformats.org/officeDocument/2006/relationships/tags" Target="../tags/tag144.xml"/><Relationship Id="rId14" Type="http://schemas.openxmlformats.org/officeDocument/2006/relationships/tags" Target="../tags/tag139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56" Type="http://schemas.openxmlformats.org/officeDocument/2006/relationships/tags" Target="../tags/tag181.xml"/><Relationship Id="rId77" Type="http://schemas.openxmlformats.org/officeDocument/2006/relationships/tags" Target="../tags/tag202.xml"/><Relationship Id="rId100" Type="http://schemas.openxmlformats.org/officeDocument/2006/relationships/tags" Target="../tags/tag225.xml"/><Relationship Id="rId105" Type="http://schemas.openxmlformats.org/officeDocument/2006/relationships/tags" Target="../tags/tag230.xml"/><Relationship Id="rId126" Type="http://schemas.openxmlformats.org/officeDocument/2006/relationships/tags" Target="../tags/tag251.xml"/><Relationship Id="rId147" Type="http://schemas.openxmlformats.org/officeDocument/2006/relationships/tags" Target="../tags/tag272.xml"/><Relationship Id="rId8" Type="http://schemas.openxmlformats.org/officeDocument/2006/relationships/tags" Target="../tags/tag133.xml"/><Relationship Id="rId51" Type="http://schemas.openxmlformats.org/officeDocument/2006/relationships/tags" Target="../tags/tag176.xml"/><Relationship Id="rId72" Type="http://schemas.openxmlformats.org/officeDocument/2006/relationships/tags" Target="../tags/tag197.xml"/><Relationship Id="rId93" Type="http://schemas.openxmlformats.org/officeDocument/2006/relationships/tags" Target="../tags/tag218.xml"/><Relationship Id="rId98" Type="http://schemas.openxmlformats.org/officeDocument/2006/relationships/tags" Target="../tags/tag223.xml"/><Relationship Id="rId121" Type="http://schemas.openxmlformats.org/officeDocument/2006/relationships/tags" Target="../tags/tag246.xml"/><Relationship Id="rId142" Type="http://schemas.openxmlformats.org/officeDocument/2006/relationships/tags" Target="../tags/tag267.xml"/><Relationship Id="rId3" Type="http://schemas.openxmlformats.org/officeDocument/2006/relationships/tags" Target="../tags/tag128.xml"/><Relationship Id="rId25" Type="http://schemas.openxmlformats.org/officeDocument/2006/relationships/tags" Target="../tags/tag150.xml"/><Relationship Id="rId46" Type="http://schemas.openxmlformats.org/officeDocument/2006/relationships/tags" Target="../tags/tag171.xml"/><Relationship Id="rId67" Type="http://schemas.openxmlformats.org/officeDocument/2006/relationships/tags" Target="../tags/tag192.xml"/><Relationship Id="rId116" Type="http://schemas.openxmlformats.org/officeDocument/2006/relationships/tags" Target="../tags/tag241.xml"/><Relationship Id="rId137" Type="http://schemas.openxmlformats.org/officeDocument/2006/relationships/tags" Target="../tags/tag262.xml"/><Relationship Id="rId20" Type="http://schemas.openxmlformats.org/officeDocument/2006/relationships/tags" Target="../tags/tag145.xml"/><Relationship Id="rId41" Type="http://schemas.openxmlformats.org/officeDocument/2006/relationships/tags" Target="../tags/tag166.xml"/><Relationship Id="rId62" Type="http://schemas.openxmlformats.org/officeDocument/2006/relationships/tags" Target="../tags/tag187.xml"/><Relationship Id="rId83" Type="http://schemas.openxmlformats.org/officeDocument/2006/relationships/tags" Target="../tags/tag208.xml"/><Relationship Id="rId88" Type="http://schemas.openxmlformats.org/officeDocument/2006/relationships/tags" Target="../tags/tag213.xml"/><Relationship Id="rId111" Type="http://schemas.openxmlformats.org/officeDocument/2006/relationships/tags" Target="../tags/tag236.xml"/><Relationship Id="rId132" Type="http://schemas.openxmlformats.org/officeDocument/2006/relationships/tags" Target="../tags/tag257.xml"/><Relationship Id="rId15" Type="http://schemas.openxmlformats.org/officeDocument/2006/relationships/tags" Target="../tags/tag140.xml"/><Relationship Id="rId36" Type="http://schemas.openxmlformats.org/officeDocument/2006/relationships/tags" Target="../tags/tag161.xml"/><Relationship Id="rId57" Type="http://schemas.openxmlformats.org/officeDocument/2006/relationships/tags" Target="../tags/tag182.xml"/><Relationship Id="rId106" Type="http://schemas.openxmlformats.org/officeDocument/2006/relationships/tags" Target="../tags/tag231.xml"/><Relationship Id="rId127" Type="http://schemas.openxmlformats.org/officeDocument/2006/relationships/tags" Target="../tags/tag252.xml"/><Relationship Id="rId10" Type="http://schemas.openxmlformats.org/officeDocument/2006/relationships/tags" Target="../tags/tag135.xml"/><Relationship Id="rId31" Type="http://schemas.openxmlformats.org/officeDocument/2006/relationships/tags" Target="../tags/tag156.xml"/><Relationship Id="rId52" Type="http://schemas.openxmlformats.org/officeDocument/2006/relationships/tags" Target="../tags/tag177.xml"/><Relationship Id="rId73" Type="http://schemas.openxmlformats.org/officeDocument/2006/relationships/tags" Target="../tags/tag198.xml"/><Relationship Id="rId78" Type="http://schemas.openxmlformats.org/officeDocument/2006/relationships/tags" Target="../tags/tag203.xml"/><Relationship Id="rId94" Type="http://schemas.openxmlformats.org/officeDocument/2006/relationships/tags" Target="../tags/tag219.xml"/><Relationship Id="rId99" Type="http://schemas.openxmlformats.org/officeDocument/2006/relationships/tags" Target="../tags/tag224.xml"/><Relationship Id="rId101" Type="http://schemas.openxmlformats.org/officeDocument/2006/relationships/tags" Target="../tags/tag226.xml"/><Relationship Id="rId122" Type="http://schemas.openxmlformats.org/officeDocument/2006/relationships/tags" Target="../tags/tag247.xml"/><Relationship Id="rId143" Type="http://schemas.openxmlformats.org/officeDocument/2006/relationships/tags" Target="../tags/tag268.xml"/><Relationship Id="rId148" Type="http://schemas.openxmlformats.org/officeDocument/2006/relationships/tags" Target="../tags/tag273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26" Type="http://schemas.openxmlformats.org/officeDocument/2006/relationships/tags" Target="../tags/tag151.xml"/><Relationship Id="rId47" Type="http://schemas.openxmlformats.org/officeDocument/2006/relationships/tags" Target="../tags/tag172.xml"/><Relationship Id="rId68" Type="http://schemas.openxmlformats.org/officeDocument/2006/relationships/tags" Target="../tags/tag193.xml"/><Relationship Id="rId89" Type="http://schemas.openxmlformats.org/officeDocument/2006/relationships/tags" Target="../tags/tag214.xml"/><Relationship Id="rId112" Type="http://schemas.openxmlformats.org/officeDocument/2006/relationships/tags" Target="../tags/tag237.xml"/><Relationship Id="rId133" Type="http://schemas.openxmlformats.org/officeDocument/2006/relationships/tags" Target="../tags/tag258.xml"/><Relationship Id="rId16" Type="http://schemas.openxmlformats.org/officeDocument/2006/relationships/tags" Target="../tags/tag141.xml"/><Relationship Id="rId37" Type="http://schemas.openxmlformats.org/officeDocument/2006/relationships/tags" Target="../tags/tag162.xml"/><Relationship Id="rId58" Type="http://schemas.openxmlformats.org/officeDocument/2006/relationships/tags" Target="../tags/tag183.xml"/><Relationship Id="rId79" Type="http://schemas.openxmlformats.org/officeDocument/2006/relationships/tags" Target="../tags/tag204.xml"/><Relationship Id="rId102" Type="http://schemas.openxmlformats.org/officeDocument/2006/relationships/tags" Target="../tags/tag227.xml"/><Relationship Id="rId123" Type="http://schemas.openxmlformats.org/officeDocument/2006/relationships/tags" Target="../tags/tag248.xml"/><Relationship Id="rId144" Type="http://schemas.openxmlformats.org/officeDocument/2006/relationships/tags" Target="../tags/tag269.xml"/><Relationship Id="rId90" Type="http://schemas.openxmlformats.org/officeDocument/2006/relationships/tags" Target="../tags/tag2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/>
          <a:lstStyle/>
          <a:p>
            <a:r>
              <a:rPr lang="en-US" sz="4400" dirty="0" err="1"/>
              <a:t>Syscalls</a:t>
            </a:r>
            <a:r>
              <a:rPr lang="en-US" sz="4400" dirty="0"/>
              <a:t>, exceptions, and interrupts, …oh my!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0100" y="2882660"/>
            <a:ext cx="7543800" cy="2057400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800" b="1" dirty="0" smtClean="0"/>
              <a:t>Hakim Weatherspoon</a:t>
            </a:r>
          </a:p>
          <a:p>
            <a:pPr marL="0" indent="0" algn="ctr" fontAlgn="auto">
              <a:buNone/>
            </a:pPr>
            <a:r>
              <a:rPr lang="en-US" sz="2800" b="1" dirty="0" smtClean="0"/>
              <a:t>CS 3410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Computer Science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Cornell University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23045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[</a:t>
            </a:r>
            <a:r>
              <a:rPr lang="en-US" dirty="0" err="1" smtClean="0">
                <a:solidFill>
                  <a:schemeClr val="accent1"/>
                </a:solidFill>
                <a:latin typeface="Tahoma" charset="0"/>
              </a:rPr>
              <a:t>Altinbuken</a:t>
            </a:r>
            <a:r>
              <a:rPr lang="en-US" dirty="0" smtClean="0">
                <a:solidFill>
                  <a:schemeClr val="accent1"/>
                </a:solidFill>
                <a:latin typeface="Tahoma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]</a:t>
            </a:r>
            <a:endParaRPr lang="en-US" dirty="0">
              <a:solidFill>
                <a:schemeClr val="accent1"/>
              </a:solidFill>
              <a:latin typeface="Source Sans Pro" panose="020B0503030403020204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Brain, Many Personalities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0" y="838200"/>
            <a:ext cx="58674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You are what you execute.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Personalities:</a:t>
            </a:r>
          </a:p>
          <a:p>
            <a:pPr marL="0" indent="0">
              <a:buNone/>
            </a:pPr>
            <a:r>
              <a:rPr lang="en-US" dirty="0" err="1"/>
              <a:t>h</a:t>
            </a:r>
            <a:r>
              <a:rPr lang="en-US" dirty="0" err="1" smtClean="0"/>
              <a:t>ailstone_recursive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Microsoft Word</a:t>
            </a:r>
          </a:p>
          <a:p>
            <a:pPr marL="0" indent="0">
              <a:buNone/>
            </a:pPr>
            <a:r>
              <a:rPr lang="en-US" dirty="0" smtClean="0"/>
              <a:t>Minecraft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Linux 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 </a:t>
            </a:r>
            <a:r>
              <a:rPr lang="en-US" i="1" dirty="0" smtClean="0">
                <a:solidFill>
                  <a:schemeClr val="tx2"/>
                </a:solidFill>
                <a:sym typeface="Wingdings"/>
              </a:rPr>
              <a:t>yes, this is just 					software like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2"/>
                </a:solidFill>
                <a:sym typeface="Wingdings"/>
              </a:rPr>
              <a:t>	</a:t>
            </a:r>
            <a:r>
              <a:rPr lang="en-US" i="1" dirty="0" smtClean="0">
                <a:solidFill>
                  <a:schemeClr val="tx2"/>
                </a:solidFill>
                <a:sym typeface="Wingdings"/>
              </a:rPr>
              <a:t>		every other program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2"/>
                </a:solidFill>
                <a:sym typeface="Wingdings"/>
              </a:rPr>
              <a:t>	</a:t>
            </a:r>
            <a:r>
              <a:rPr lang="en-US" i="1" dirty="0" smtClean="0">
                <a:solidFill>
                  <a:schemeClr val="tx2"/>
                </a:solidFill>
                <a:sym typeface="Wingdings"/>
              </a:rPr>
              <a:t>		that runs on the CPU</a:t>
            </a:r>
            <a:endParaRPr lang="en-US" i="1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sz="3600" i="1" dirty="0" smtClean="0"/>
              <a:t>Are they all equal?</a:t>
            </a:r>
            <a:endParaRPr lang="en-US" sz="3600" i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28600" y="3429000"/>
            <a:ext cx="2362200" cy="93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Brain</a:t>
            </a:r>
          </a:p>
          <a:p>
            <a:pPr algn="ctr"/>
            <a:endParaRPr lang="en-US" dirty="0" smtClean="0">
              <a:solidFill>
                <a:schemeClr val="tx2"/>
              </a:solidFill>
              <a:latin typeface="Source Sans Pro"/>
            </a:endParaRPr>
          </a:p>
          <a:p>
            <a:pPr algn="ctr"/>
            <a:endParaRPr lang="en-US" dirty="0" smtClean="0">
              <a:solidFill>
                <a:schemeClr val="tx2"/>
              </a:solidFill>
              <a:latin typeface="Source Sans Pro"/>
            </a:endParaRPr>
          </a:p>
          <a:p>
            <a:pPr algn="ctr"/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1447800" y="2895599"/>
            <a:ext cx="0" cy="60960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" y="1232065"/>
            <a:ext cx="2607469" cy="17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1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Trusted vs. Untrusted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838200"/>
            <a:ext cx="8610600" cy="5638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Only </a:t>
            </a:r>
            <a:r>
              <a:rPr lang="en-US" sz="3600" dirty="0" smtClean="0">
                <a:solidFill>
                  <a:schemeClr val="accent6"/>
                </a:solidFill>
              </a:rPr>
              <a:t>trusted</a:t>
            </a:r>
            <a:r>
              <a:rPr lang="en-US" sz="3600" dirty="0" smtClean="0">
                <a:solidFill>
                  <a:schemeClr val="tx2"/>
                </a:solidFill>
              </a:rPr>
              <a:t> processes should access &amp; change important things</a:t>
            </a:r>
          </a:p>
          <a:p>
            <a:pPr marL="120015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Editing TLB, Page Tables, OS code, OS </a:t>
            </a:r>
            <a:r>
              <a:rPr lang="en-US" sz="3200" dirty="0" err="1" smtClean="0">
                <a:solidFill>
                  <a:schemeClr val="tx2"/>
                </a:solidFill>
              </a:rPr>
              <a:t>sp</a:t>
            </a:r>
            <a:r>
              <a:rPr lang="en-US" sz="3200" dirty="0" smtClean="0">
                <a:solidFill>
                  <a:schemeClr val="tx2"/>
                </a:solidFill>
              </a:rPr>
              <a:t>, OS </a:t>
            </a:r>
            <a:r>
              <a:rPr lang="en-US" sz="3200" dirty="0" err="1" smtClean="0">
                <a:solidFill>
                  <a:schemeClr val="tx2"/>
                </a:solidFill>
              </a:rPr>
              <a:t>fp</a:t>
            </a:r>
            <a:r>
              <a:rPr lang="en-US" sz="3200" dirty="0" smtClean="0">
                <a:solidFill>
                  <a:schemeClr val="tx2"/>
                </a:solidFill>
              </a:rPr>
              <a:t>…</a:t>
            </a:r>
          </a:p>
          <a:p>
            <a:pPr marL="1200150" lvl="1" indent="-457200">
              <a:buFont typeface="Arial"/>
              <a:buChar char="•"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If an </a:t>
            </a:r>
            <a:r>
              <a:rPr lang="en-US" sz="3600" dirty="0" smtClean="0">
                <a:solidFill>
                  <a:schemeClr val="accent6"/>
                </a:solidFill>
              </a:rPr>
              <a:t>untrusted</a:t>
            </a:r>
            <a:r>
              <a:rPr lang="en-US" sz="3600" dirty="0" smtClean="0">
                <a:solidFill>
                  <a:schemeClr val="tx2"/>
                </a:solidFill>
              </a:rPr>
              <a:t> process could change the OS’ </a:t>
            </a:r>
            <a:r>
              <a:rPr lang="en-US" sz="3600" dirty="0" err="1" smtClean="0">
                <a:solidFill>
                  <a:schemeClr val="tx2"/>
                </a:solidFill>
              </a:rPr>
              <a:t>sp</a:t>
            </a:r>
            <a:r>
              <a:rPr lang="en-US" sz="3600" dirty="0" smtClean="0">
                <a:solidFill>
                  <a:schemeClr val="tx2"/>
                </a:solidFill>
              </a:rPr>
              <a:t>/</a:t>
            </a:r>
            <a:r>
              <a:rPr lang="en-US" sz="3600" dirty="0" err="1" smtClean="0">
                <a:solidFill>
                  <a:schemeClr val="tx2"/>
                </a:solidFill>
              </a:rPr>
              <a:t>fp</a:t>
            </a:r>
            <a:r>
              <a:rPr lang="en-US" sz="3600" dirty="0" smtClean="0">
                <a:solidFill>
                  <a:schemeClr val="tx2"/>
                </a:solidFill>
              </a:rPr>
              <a:t>/</a:t>
            </a:r>
            <a:r>
              <a:rPr lang="en-US" sz="3600" dirty="0" err="1" smtClean="0">
                <a:solidFill>
                  <a:schemeClr val="tx2"/>
                </a:solidFill>
              </a:rPr>
              <a:t>gp</a:t>
            </a:r>
            <a:r>
              <a:rPr lang="en-US" sz="3600" dirty="0" smtClean="0">
                <a:solidFill>
                  <a:schemeClr val="tx2"/>
                </a:solidFill>
              </a:rPr>
              <a:t>/</a:t>
            </a:r>
            <a:r>
              <a:rPr lang="en-US" sz="3600" i="1" dirty="0" smtClean="0">
                <a:solidFill>
                  <a:schemeClr val="tx2"/>
                </a:solidFill>
              </a:rPr>
              <a:t>etc</a:t>
            </a:r>
            <a:r>
              <a:rPr lang="en-US" sz="3600" dirty="0" smtClean="0">
                <a:solidFill>
                  <a:schemeClr val="tx2"/>
                </a:solidFill>
              </a:rPr>
              <a:t>., OS would crash!</a:t>
            </a:r>
          </a:p>
        </p:txBody>
      </p:sp>
    </p:spTree>
    <p:extLst>
      <p:ext uri="{BB962C8B-B14F-4D97-AF65-F5344CB8AC3E}">
        <p14:creationId xmlns:p14="http://schemas.microsoft.com/office/powerpoint/2010/main" val="3972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Privileged Mode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CPU </a:t>
            </a:r>
            <a:r>
              <a:rPr lang="en-US" dirty="0">
                <a:solidFill>
                  <a:schemeClr val="accent6"/>
                </a:solidFill>
              </a:rPr>
              <a:t>Mode Bit </a:t>
            </a:r>
            <a:r>
              <a:rPr lang="en-US" dirty="0">
                <a:solidFill>
                  <a:schemeClr val="tx2"/>
                </a:solidFill>
              </a:rPr>
              <a:t>in </a:t>
            </a:r>
            <a:r>
              <a:rPr lang="en-US" dirty="0" smtClean="0">
                <a:solidFill>
                  <a:schemeClr val="accent4"/>
                </a:solidFill>
              </a:rPr>
              <a:t>Process Status Register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Many bits about the current process 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Mode bit is just one of them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Mode bit: 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0 = user mode = untrusted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</a:p>
          <a:p>
            <a:pPr lvl="1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   “Privileged</a:t>
            </a:r>
            <a:r>
              <a:rPr lang="en-US" sz="3200" dirty="0">
                <a:solidFill>
                  <a:schemeClr val="tx2"/>
                </a:solidFill>
              </a:rPr>
              <a:t>” instructions and registers are </a:t>
            </a:r>
            <a:r>
              <a:rPr lang="en-US" sz="3200" dirty="0" smtClean="0">
                <a:solidFill>
                  <a:schemeClr val="tx2"/>
                </a:solidFill>
              </a:rPr>
              <a:t>   </a:t>
            </a:r>
          </a:p>
          <a:p>
            <a:pPr lvl="1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    disabled </a:t>
            </a:r>
            <a:r>
              <a:rPr lang="en-US" sz="3200" dirty="0">
                <a:solidFill>
                  <a:schemeClr val="tx2"/>
                </a:solidFill>
              </a:rPr>
              <a:t>by CPU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</a:rPr>
              <a:t>1 </a:t>
            </a:r>
            <a:r>
              <a:rPr lang="en-US" sz="3200" b="1" dirty="0">
                <a:solidFill>
                  <a:schemeClr val="tx2"/>
                </a:solidFill>
              </a:rPr>
              <a:t>= </a:t>
            </a:r>
            <a:r>
              <a:rPr lang="en-US" sz="3200" b="1" dirty="0" smtClean="0">
                <a:solidFill>
                  <a:schemeClr val="tx2"/>
                </a:solidFill>
              </a:rPr>
              <a:t>kernel mode = trusted</a:t>
            </a:r>
            <a:endParaRPr lang="en-US" sz="3200" b="1" dirty="0">
              <a:solidFill>
                <a:schemeClr val="tx2"/>
              </a:solidFill>
            </a:endParaRPr>
          </a:p>
          <a:p>
            <a:pPr lvl="1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	  All </a:t>
            </a:r>
            <a:r>
              <a:rPr lang="en-US" sz="3200" dirty="0">
                <a:solidFill>
                  <a:schemeClr val="tx2"/>
                </a:solidFill>
              </a:rPr>
              <a:t>instructions and registers are enabled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Privileged Mode at Startup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9011024" cy="563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Boot sequence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load first sector of disk (containing OS code) to predetermined address in memory</a:t>
            </a:r>
          </a:p>
          <a:p>
            <a:pPr lvl="1"/>
            <a:r>
              <a:rPr lang="en-US" dirty="0"/>
              <a:t>Mode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/>
              <a:t>1; PC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/>
              <a:t>predetermined address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2.   OS </a:t>
            </a:r>
            <a:r>
              <a:rPr lang="en-US" dirty="0">
                <a:solidFill>
                  <a:schemeClr val="accent1"/>
                </a:solidFill>
              </a:rPr>
              <a:t>takes </a:t>
            </a:r>
            <a:r>
              <a:rPr lang="en-US" dirty="0" smtClean="0">
                <a:solidFill>
                  <a:schemeClr val="accent1"/>
                </a:solidFill>
              </a:rPr>
              <a:t>over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initializes devices, MMU, timers, etc.</a:t>
            </a:r>
          </a:p>
          <a:p>
            <a:pPr lvl="1"/>
            <a:r>
              <a:rPr lang="en-US" dirty="0"/>
              <a:t>loads programs from disk, sets up page tables, </a:t>
            </a:r>
            <a:r>
              <a:rPr lang="en-US" i="1" dirty="0"/>
              <a:t>etc.</a:t>
            </a:r>
          </a:p>
          <a:p>
            <a:pPr lvl="1"/>
            <a:r>
              <a:rPr lang="en-US" dirty="0"/>
              <a:t>Mode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/>
              <a:t>0; PC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/>
              <a:t>program entry </a:t>
            </a:r>
            <a:r>
              <a:rPr lang="en-US" dirty="0" smtClean="0"/>
              <a:t>point</a:t>
            </a:r>
          </a:p>
          <a:p>
            <a:pPr lvl="2"/>
            <a:r>
              <a:rPr lang="en-US" dirty="0" smtClean="0"/>
              <a:t>User programs regularly yield control back to 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Users need access to resources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If an untrusted process does not have privileges to use system resources, how can it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Use the screen to print?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Send message on the network?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Allocate pages?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Schedule processes?</a:t>
            </a:r>
          </a:p>
          <a:p>
            <a:pPr marL="1200150" lvl="1" indent="-457200">
              <a:buFont typeface="Arial"/>
              <a:buChar char="•"/>
            </a:pPr>
            <a:endParaRPr lang="en-US" dirty="0"/>
          </a:p>
          <a:p>
            <a:pPr marL="1200150" lvl="1" indent="-4572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10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System Call Examples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990600"/>
            <a:ext cx="9569824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putc</a:t>
            </a:r>
            <a:r>
              <a:rPr lang="en-US" dirty="0" smtClean="0">
                <a:latin typeface="Consolas" pitchFamily="49" charset="0"/>
              </a:rPr>
              <a:t>(): </a:t>
            </a:r>
            <a:r>
              <a:rPr lang="en-US" dirty="0" smtClean="0"/>
              <a:t>Print character to screen</a:t>
            </a:r>
          </a:p>
          <a:p>
            <a:pPr lvl="1"/>
            <a:r>
              <a:rPr lang="en-US" dirty="0" smtClean="0"/>
              <a:t>Need to multiplex screen between competing processes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send(): </a:t>
            </a:r>
            <a:r>
              <a:rPr lang="en-US" dirty="0" smtClean="0"/>
              <a:t>Send a packet on the network</a:t>
            </a:r>
          </a:p>
          <a:p>
            <a:pPr lvl="1"/>
            <a:r>
              <a:rPr lang="en-US" dirty="0" smtClean="0"/>
              <a:t>Need to manipulate the internals of a device 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</a:rPr>
              <a:t>sbrk</a:t>
            </a:r>
            <a:r>
              <a:rPr lang="en-US" dirty="0" smtClean="0">
                <a:latin typeface="Consolas" pitchFamily="49" charset="0"/>
              </a:rPr>
              <a:t>(): </a:t>
            </a:r>
            <a:r>
              <a:rPr lang="en-US" dirty="0" smtClean="0"/>
              <a:t>Allocate a page</a:t>
            </a:r>
          </a:p>
          <a:p>
            <a:pPr lvl="1"/>
            <a:r>
              <a:rPr lang="en-US" dirty="0" smtClean="0"/>
              <a:t>Needs to update page tables &amp; MMU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sleep(): </a:t>
            </a:r>
            <a:r>
              <a:rPr lang="en-US" dirty="0" smtClean="0"/>
              <a:t>put current </a:t>
            </a:r>
            <a:r>
              <a:rPr lang="en-US" dirty="0" err="1" smtClean="0"/>
              <a:t>prog</a:t>
            </a:r>
            <a:r>
              <a:rPr lang="en-US" dirty="0" smtClean="0"/>
              <a:t> to sleep, wake other</a:t>
            </a:r>
          </a:p>
          <a:p>
            <a:pPr lvl="1"/>
            <a:r>
              <a:rPr lang="en-US" dirty="0" smtClean="0"/>
              <a:t>Need to update page table base register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838200"/>
            <a:ext cx="9586451" cy="6019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System calls called </a:t>
            </a:r>
            <a:r>
              <a:rPr lang="en-US" i="1" dirty="0" smtClean="0"/>
              <a:t>executive calls</a:t>
            </a:r>
            <a:r>
              <a:rPr lang="en-US" dirty="0" smtClean="0"/>
              <a:t> (</a:t>
            </a:r>
            <a:r>
              <a:rPr lang="en-US" i="1" dirty="0" err="1" smtClean="0"/>
              <a:t>ecall</a:t>
            </a:r>
            <a:r>
              <a:rPr lang="en-US" dirty="0" smtClean="0"/>
              <a:t>) in RISC-V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System </a:t>
            </a:r>
            <a:r>
              <a:rPr lang="en-US" dirty="0" smtClean="0"/>
              <a:t>call: Not just a function call</a:t>
            </a:r>
          </a:p>
          <a:p>
            <a:pPr lvl="1"/>
            <a:r>
              <a:rPr lang="en-US" dirty="0" smtClean="0"/>
              <a:t>Don’t let process jump just anywhere in OS code</a:t>
            </a:r>
          </a:p>
          <a:p>
            <a:pPr lvl="1"/>
            <a:r>
              <a:rPr lang="en-US" dirty="0" smtClean="0"/>
              <a:t>OS can’t trust process’ registers (sp, </a:t>
            </a:r>
            <a:r>
              <a:rPr lang="en-US" dirty="0" err="1" smtClean="0"/>
              <a:t>fp</a:t>
            </a:r>
            <a:r>
              <a:rPr lang="en-US" dirty="0" smtClean="0"/>
              <a:t>, </a:t>
            </a:r>
            <a:r>
              <a:rPr lang="en-US" dirty="0" err="1" smtClean="0"/>
              <a:t>gp</a:t>
            </a:r>
            <a:r>
              <a:rPr lang="en-US" dirty="0" smtClean="0"/>
              <a:t>, etc.)</a:t>
            </a:r>
          </a:p>
          <a:p>
            <a:pPr lvl="1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1"/>
                </a:solidFill>
              </a:rPr>
              <a:t>CALL </a:t>
            </a:r>
            <a:r>
              <a:rPr lang="en-US" dirty="0" smtClean="0">
                <a:solidFill>
                  <a:schemeClr val="accent1"/>
                </a:solidFill>
              </a:rPr>
              <a:t>instruction: </a:t>
            </a:r>
            <a:r>
              <a:rPr lang="en-US" dirty="0" smtClean="0"/>
              <a:t>safe transfer of control to OS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RISC-V system call convention:</a:t>
            </a:r>
          </a:p>
          <a:p>
            <a:pPr lvl="1"/>
            <a:r>
              <a:rPr lang="en-US" dirty="0" smtClean="0"/>
              <a:t>Exception handler saves temp </a:t>
            </a:r>
            <a:r>
              <a:rPr lang="en-US" dirty="0" err="1" smtClean="0"/>
              <a:t>regs</a:t>
            </a:r>
            <a:r>
              <a:rPr lang="en-US" dirty="0" smtClean="0"/>
              <a:t>, saves </a:t>
            </a:r>
            <a:r>
              <a:rPr lang="en-US" dirty="0" err="1" smtClean="0"/>
              <a:t>ra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but: </a:t>
            </a:r>
            <a:r>
              <a:rPr lang="en-US" dirty="0" smtClean="0"/>
              <a:t>a7 </a:t>
            </a:r>
            <a:r>
              <a:rPr lang="en-US" dirty="0" smtClean="0"/>
              <a:t>= system call number, which </a:t>
            </a:r>
            <a:r>
              <a:rPr lang="en-US" dirty="0"/>
              <a:t>specifies the operation the application is </a:t>
            </a:r>
            <a:r>
              <a:rPr lang="en-US" dirty="0" smtClean="0"/>
              <a:t>requesting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895600" y="228600"/>
            <a:ext cx="2895600" cy="838200"/>
          </a:xfrm>
          <a:prstGeom prst="roundRect">
            <a:avLst/>
          </a:prstGeom>
          <a:solidFill>
            <a:srgbClr val="329F7C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User Application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04800" y="2895600"/>
            <a:ext cx="4148187" cy="3581399"/>
            <a:chOff x="207388" y="533400"/>
            <a:chExt cx="8268293" cy="6478612"/>
          </a:xfrm>
        </p:grpSpPr>
        <p:sp>
          <p:nvSpPr>
            <p:cNvPr id="43" name="Rectangle 42"/>
            <p:cNvSpPr/>
            <p:nvPr>
              <p:custDataLst>
                <p:tags r:id="rId1"/>
              </p:custDataLst>
            </p:nvPr>
          </p:nvSpPr>
          <p:spPr>
            <a:xfrm>
              <a:off x="2819400" y="609600"/>
              <a:ext cx="3505200" cy="624840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>
              <p:custDataLst>
                <p:tags r:id="rId2"/>
              </p:custDataLst>
            </p:nvPr>
          </p:nvSpPr>
          <p:spPr>
            <a:xfrm>
              <a:off x="230149" y="533400"/>
              <a:ext cx="2604690" cy="61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0xfffffffc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3"/>
              </p:custDataLst>
            </p:nvPr>
          </p:nvSpPr>
          <p:spPr>
            <a:xfrm>
              <a:off x="230149" y="6324599"/>
              <a:ext cx="2616671" cy="61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0x00000000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4"/>
              </p:custDataLst>
            </p:nvPr>
          </p:nvSpPr>
          <p:spPr>
            <a:xfrm>
              <a:off x="6324600" y="609601"/>
              <a:ext cx="936818" cy="61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top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5"/>
              </p:custDataLst>
            </p:nvPr>
          </p:nvSpPr>
          <p:spPr>
            <a:xfrm>
              <a:off x="6400799" y="6324601"/>
              <a:ext cx="1620582" cy="61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bottom</a:t>
              </a:r>
            </a:p>
          </p:txBody>
        </p:sp>
        <p:sp>
          <p:nvSpPr>
            <p:cNvPr id="48" name="TextBox 47"/>
            <p:cNvSpPr txBox="1"/>
            <p:nvPr>
              <p:custDataLst>
                <p:tags r:id="rId6"/>
              </p:custDataLst>
            </p:nvPr>
          </p:nvSpPr>
          <p:spPr>
            <a:xfrm>
              <a:off x="230149" y="2143781"/>
              <a:ext cx="1920926" cy="61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0x7ffffffc</a:t>
              </a:r>
            </a:p>
          </p:txBody>
        </p:sp>
        <p:sp>
          <p:nvSpPr>
            <p:cNvPr id="49" name="TextBox 48"/>
            <p:cNvSpPr txBox="1"/>
            <p:nvPr>
              <p:custDataLst>
                <p:tags r:id="rId7"/>
              </p:custDataLst>
            </p:nvPr>
          </p:nvSpPr>
          <p:spPr>
            <a:xfrm>
              <a:off x="230149" y="1752598"/>
              <a:ext cx="2616671" cy="61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0x80000000</a:t>
              </a:r>
            </a:p>
          </p:txBody>
        </p:sp>
        <p:sp>
          <p:nvSpPr>
            <p:cNvPr id="50" name="TextBox 49"/>
            <p:cNvSpPr txBox="1"/>
            <p:nvPr>
              <p:custDataLst>
                <p:tags r:id="rId8"/>
              </p:custDataLst>
            </p:nvPr>
          </p:nvSpPr>
          <p:spPr>
            <a:xfrm>
              <a:off x="230149" y="5039379"/>
              <a:ext cx="2616671" cy="61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0x10000000</a:t>
              </a:r>
            </a:p>
          </p:txBody>
        </p:sp>
        <p:sp>
          <p:nvSpPr>
            <p:cNvPr id="51" name="TextBox 50"/>
            <p:cNvSpPr txBox="1"/>
            <p:nvPr>
              <p:custDataLst>
                <p:tags r:id="rId9"/>
              </p:custDataLst>
            </p:nvPr>
          </p:nvSpPr>
          <p:spPr>
            <a:xfrm>
              <a:off x="207388" y="5877580"/>
              <a:ext cx="2616671" cy="612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0x00400000</a:t>
              </a:r>
            </a:p>
          </p:txBody>
        </p:sp>
        <p:sp>
          <p:nvSpPr>
            <p:cNvPr id="52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19400" y="533400"/>
              <a:ext cx="3505200" cy="1676400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system reserved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19400" y="2209800"/>
              <a:ext cx="3505200" cy="79501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stack</a:t>
              </a:r>
            </a:p>
          </p:txBody>
        </p:sp>
        <p:sp>
          <p:nvSpPr>
            <p:cNvPr id="54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19401" y="6476999"/>
              <a:ext cx="3505199" cy="535013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system reserved</a:t>
              </a:r>
            </a:p>
          </p:txBody>
        </p:sp>
        <p:sp>
          <p:nvSpPr>
            <p:cNvPr id="55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19400" y="5562600"/>
              <a:ext cx="3505200" cy="9144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code (text)</a:t>
              </a:r>
            </a:p>
          </p:txBody>
        </p:sp>
        <p:sp>
          <p:nvSpPr>
            <p:cNvPr id="56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19400" y="5105400"/>
              <a:ext cx="3505200" cy="4572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static data</a:t>
              </a:r>
            </a:p>
          </p:txBody>
        </p:sp>
        <p:sp>
          <p:nvSpPr>
            <p:cNvPr id="57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4343400"/>
              <a:ext cx="3505200" cy="7620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dynamic data (heap)</a:t>
              </a:r>
            </a:p>
          </p:txBody>
        </p:sp>
        <p:cxnSp>
          <p:nvCxnSpPr>
            <p:cNvPr id="58" name="Straight Arrow Connector 57"/>
            <p:cNvCxnSpPr>
              <a:stCxn id="53" idx="2"/>
            </p:cNvCxnSpPr>
            <p:nvPr/>
          </p:nvCxnSpPr>
          <p:spPr>
            <a:xfrm>
              <a:off x="4572000" y="3004810"/>
              <a:ext cx="0" cy="50039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9" name="Straight Arrow Connector 58"/>
            <p:cNvCxnSpPr>
              <a:stCxn id="57" idx="0"/>
            </p:cNvCxnSpPr>
            <p:nvPr/>
          </p:nvCxnSpPr>
          <p:spPr>
            <a:xfrm flipV="1">
              <a:off x="4572000" y="3733800"/>
              <a:ext cx="0" cy="60960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7315200" y="5100935"/>
              <a:ext cx="1160481" cy="556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.data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39009" y="5791200"/>
              <a:ext cx="1042260" cy="556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.text</a:t>
              </a:r>
            </a:p>
          </p:txBody>
        </p:sp>
        <p:cxnSp>
          <p:nvCxnSpPr>
            <p:cNvPr id="62" name="Straight Arrow Connector 61"/>
            <p:cNvCxnSpPr>
              <a:stCxn id="61" idx="1"/>
              <a:endCxn id="55" idx="3"/>
            </p:cNvCxnSpPr>
            <p:nvPr/>
          </p:nvCxnSpPr>
          <p:spPr>
            <a:xfrm flipH="1" flipV="1">
              <a:off x="6324599" y="6019800"/>
              <a:ext cx="1014411" cy="49779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tailEnd type="arrow"/>
            </a:ln>
            <a:effectLst/>
          </p:spPr>
        </p:cxnSp>
        <p:cxnSp>
          <p:nvCxnSpPr>
            <p:cNvPr id="63" name="Straight Arrow Connector 62"/>
            <p:cNvCxnSpPr>
              <a:stCxn id="60" idx="1"/>
              <a:endCxn id="56" idx="3"/>
            </p:cNvCxnSpPr>
            <p:nvPr/>
          </p:nvCxnSpPr>
          <p:spPr>
            <a:xfrm flipH="1" flipV="1">
              <a:off x="6324599" y="5334000"/>
              <a:ext cx="990602" cy="45314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tailEnd type="arrow"/>
            </a:ln>
            <a:effectLst/>
          </p:spPr>
        </p:cxnSp>
      </p:grpSp>
      <p:cxnSp>
        <p:nvCxnSpPr>
          <p:cNvPr id="64" name="Straight Connector 63"/>
          <p:cNvCxnSpPr/>
          <p:nvPr/>
        </p:nvCxnSpPr>
        <p:spPr>
          <a:xfrm flipH="1">
            <a:off x="0" y="2057400"/>
            <a:ext cx="9144000" cy="0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918221" y="16764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User Mode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29400" y="206906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Privileged (Kernel) Mode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828800" y="1676400"/>
            <a:ext cx="4724400" cy="762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System Call Interface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410200" y="1066800"/>
            <a:ext cx="0" cy="60960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headEnd type="arrow"/>
            <a:tailEnd type="none"/>
          </a:ln>
          <a:effectLst/>
        </p:spPr>
      </p:cxnSp>
      <p:grpSp>
        <p:nvGrpSpPr>
          <p:cNvPr id="69" name="Group 68"/>
          <p:cNvGrpSpPr/>
          <p:nvPr/>
        </p:nvGrpSpPr>
        <p:grpSpPr>
          <a:xfrm>
            <a:off x="2209800" y="1066800"/>
            <a:ext cx="1143000" cy="609600"/>
            <a:chOff x="2209800" y="1066800"/>
            <a:chExt cx="1143000" cy="60960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3352800" y="1066800"/>
              <a:ext cx="0" cy="6096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2209800" y="10668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printf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()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038600" y="2971800"/>
            <a:ext cx="2510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chemeClr val="accent6"/>
                </a:solidFill>
                <a:latin typeface="Source Sans Pro"/>
                <a:ea typeface="+mn-ea"/>
                <a:cs typeface="+mn-cs"/>
              </a:rPr>
              <a:t>printf.c</a:t>
            </a:r>
            <a:endParaRPr lang="en-US" b="1" dirty="0" smtClean="0">
              <a:solidFill>
                <a:schemeClr val="accent6"/>
              </a:solidFill>
              <a:latin typeface="Source Sans Pro"/>
              <a:ea typeface="+mn-ea"/>
              <a:cs typeface="+mn-cs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Implementation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of </a:t>
            </a:r>
            <a:r>
              <a:rPr lang="en-US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printf</a:t>
            </a: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() </a:t>
            </a:r>
            <a:r>
              <a:rPr lang="en-US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syscall</a:t>
            </a:r>
            <a:r>
              <a:rPr lang="en-US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!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362200" y="2438400"/>
            <a:ext cx="0" cy="76200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>
          <a:xfrm>
            <a:off x="3124200" y="3581400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>
          <a:xfrm>
            <a:off x="5410200" y="2362200"/>
            <a:ext cx="0" cy="60960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headEnd type="arrow"/>
            <a:tailEnd type="none"/>
          </a:ln>
          <a:effectLst/>
        </p:spPr>
      </p:cxnSp>
      <p:sp>
        <p:nvSpPr>
          <p:cNvPr id="76" name="Rectangle 75"/>
          <p:cNvSpPr/>
          <p:nvPr/>
        </p:nvSpPr>
        <p:spPr>
          <a:xfrm>
            <a:off x="898033" y="2433935"/>
            <a:ext cx="1656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Source Sans Pro"/>
                <a:ea typeface="+mn-ea"/>
                <a:cs typeface="+mn-cs"/>
              </a:rPr>
              <a:t>SYSCALL!</a:t>
            </a:r>
            <a:endParaRPr lang="en-US" dirty="0">
              <a:solidFill>
                <a:srgbClr val="FFFFFF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3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Libraries and Wrappers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838200"/>
            <a:ext cx="9357852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Compilers do not emit SYSCALL instructions</a:t>
            </a:r>
          </a:p>
          <a:p>
            <a:pPr lvl="1"/>
            <a:r>
              <a:rPr lang="en-US" dirty="0" smtClean="0"/>
              <a:t>Compiler doesn’t know OS interface</a:t>
            </a:r>
          </a:p>
          <a:p>
            <a:pPr marL="0" indent="0">
              <a:buNone/>
            </a:pPr>
            <a:r>
              <a:rPr lang="en-US" dirty="0" smtClean="0"/>
              <a:t>Libraries implement standard API from system API</a:t>
            </a:r>
          </a:p>
          <a:p>
            <a:pPr marL="0" indent="0">
              <a:buNone/>
            </a:pPr>
            <a:r>
              <a:rPr lang="en-US" dirty="0" err="1" smtClean="0"/>
              <a:t>libc</a:t>
            </a:r>
            <a:r>
              <a:rPr lang="en-US" dirty="0" smtClean="0"/>
              <a:t> (standard C library):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getc</a:t>
            </a:r>
            <a:r>
              <a:rPr lang="en-US" dirty="0" smtClean="0">
                <a:sym typeface="Wingdings" pitchFamily="2" charset="2"/>
              </a:rPr>
              <a:t>()  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dirty="0" err="1" smtClean="0">
                <a:sym typeface="Wingdings" pitchFamily="2" charset="2"/>
              </a:rPr>
              <a:t>call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sbrk</a:t>
            </a:r>
            <a:r>
              <a:rPr lang="en-US" dirty="0" smtClean="0">
                <a:sym typeface="Wingdings" pitchFamily="2" charset="2"/>
              </a:rPr>
              <a:t>()  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dirty="0" err="1" smtClean="0">
                <a:sym typeface="Wingdings" pitchFamily="2" charset="2"/>
              </a:rPr>
              <a:t>call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/>
              <a:t>write()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dirty="0" err="1" smtClean="0">
                <a:sym typeface="Wingdings" pitchFamily="2" charset="2"/>
              </a:rPr>
              <a:t>call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gets()  </a:t>
            </a:r>
            <a:r>
              <a:rPr lang="en-US" dirty="0" err="1" smtClean="0">
                <a:sym typeface="Wingdings" pitchFamily="2" charset="2"/>
              </a:rPr>
              <a:t>getc</a:t>
            </a:r>
            <a:r>
              <a:rPr lang="en-US" dirty="0" smtClean="0">
                <a:sym typeface="Wingdings" pitchFamily="2" charset="2"/>
              </a:rPr>
              <a:t>()</a:t>
            </a:r>
            <a:endParaRPr lang="en-US" dirty="0" smtClean="0"/>
          </a:p>
          <a:p>
            <a:pPr lvl="1"/>
            <a:r>
              <a:rPr lang="en-US" dirty="0" err="1" smtClean="0"/>
              <a:t>printf</a:t>
            </a:r>
            <a:r>
              <a:rPr lang="en-US" dirty="0" smtClean="0"/>
              <a:t>() </a:t>
            </a:r>
            <a:r>
              <a:rPr lang="en-US" dirty="0" smtClean="0">
                <a:sym typeface="Wingdings" pitchFamily="2" charset="2"/>
              </a:rPr>
              <a:t> write()</a:t>
            </a:r>
          </a:p>
          <a:p>
            <a:pPr lvl="1"/>
            <a:r>
              <a:rPr lang="en-US" dirty="0" err="1" smtClean="0"/>
              <a:t>malloc</a:t>
            </a:r>
            <a:r>
              <a:rPr lang="en-US" dirty="0" smtClean="0"/>
              <a:t>()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sbrk</a:t>
            </a:r>
            <a:r>
              <a:rPr lang="en-US" dirty="0" smtClean="0">
                <a:sym typeface="Wingdings" pitchFamily="2" charset="2"/>
              </a:rPr>
              <a:t>()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843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Invoking System Calls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066800"/>
            <a:ext cx="7543800" cy="5257800"/>
          </a:xfrm>
        </p:spPr>
        <p:txBody>
          <a:bodyPr>
            <a:normAutofit/>
          </a:bodyPr>
          <a:lstStyle/>
          <a:p>
            <a:pPr marL="1027113" indent="0">
              <a:buNone/>
            </a:pPr>
            <a:r>
              <a:rPr lang="en-US" dirty="0">
                <a:latin typeface="Consolas" pitchFamily="49" charset="0"/>
              </a:rPr>
              <a:t>char *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gets</a:t>
            </a:r>
            <a:r>
              <a:rPr lang="en-US" dirty="0">
                <a:latin typeface="Consolas" pitchFamily="49" charset="0"/>
              </a:rPr>
              <a:t>(char *</a:t>
            </a:r>
            <a:r>
              <a:rPr lang="en-US" dirty="0" err="1">
                <a:latin typeface="Consolas" pitchFamily="49" charset="0"/>
              </a:rPr>
              <a:t>buf</a:t>
            </a:r>
            <a:r>
              <a:rPr lang="en-US" dirty="0">
                <a:latin typeface="Consolas" pitchFamily="49" charset="0"/>
              </a:rPr>
              <a:t>) {</a:t>
            </a:r>
          </a:p>
          <a:p>
            <a:pPr marL="1027113" indent="0">
              <a:buNone/>
            </a:pPr>
            <a:r>
              <a:rPr lang="en-US" dirty="0">
                <a:latin typeface="Consolas" pitchFamily="49" charset="0"/>
              </a:rPr>
              <a:t>  while (...) {</a:t>
            </a:r>
          </a:p>
          <a:p>
            <a:pPr marL="1027113" indent="0">
              <a:buNone/>
            </a:pPr>
            <a:r>
              <a:rPr lang="en-US" dirty="0">
                <a:latin typeface="Consolas" pitchFamily="49" charset="0"/>
              </a:rPr>
              <a:t>    </a:t>
            </a:r>
            <a:r>
              <a:rPr lang="en-US" dirty="0" err="1">
                <a:latin typeface="Consolas" pitchFamily="49" charset="0"/>
              </a:rPr>
              <a:t>buf</a:t>
            </a:r>
            <a:r>
              <a:rPr lang="en-US" dirty="0">
                <a:latin typeface="Consolas" pitchFamily="49" charset="0"/>
              </a:rPr>
              <a:t>[i] = </a:t>
            </a:r>
            <a:r>
              <a:rPr lang="en-US" dirty="0" err="1">
                <a:solidFill>
                  <a:srgbClr val="92D050"/>
                </a:solidFill>
                <a:latin typeface="Consolas" pitchFamily="49" charset="0"/>
              </a:rPr>
              <a:t>getc</a:t>
            </a:r>
            <a:r>
              <a:rPr lang="en-US" dirty="0">
                <a:latin typeface="Consolas" pitchFamily="49" charset="0"/>
              </a:rPr>
              <a:t>();</a:t>
            </a:r>
          </a:p>
          <a:p>
            <a:pPr marL="1027113" indent="0">
              <a:buNone/>
            </a:pPr>
            <a:r>
              <a:rPr lang="en-US" dirty="0">
                <a:latin typeface="Consolas" pitchFamily="49" charset="0"/>
              </a:rPr>
              <a:t>  }</a:t>
            </a:r>
          </a:p>
          <a:p>
            <a:pPr marL="1027113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pPr marL="1325563"/>
            <a:endParaRPr lang="en-US" dirty="0" smtClean="0">
              <a:latin typeface="Consolas" pitchFamily="49" charset="0"/>
            </a:endParaRPr>
          </a:p>
          <a:p>
            <a:pPr marL="1027113" indent="0">
              <a:buNone/>
            </a:pPr>
            <a:r>
              <a:rPr lang="en-US" dirty="0" smtClean="0">
                <a:latin typeface="Consolas" pitchFamily="49" charset="0"/>
              </a:rPr>
              <a:t>int </a:t>
            </a:r>
            <a:r>
              <a:rPr lang="en-US" dirty="0" err="1" smtClean="0">
                <a:solidFill>
                  <a:srgbClr val="92D050"/>
                </a:solidFill>
                <a:latin typeface="Consolas" pitchFamily="49" charset="0"/>
              </a:rPr>
              <a:t>getc</a:t>
            </a:r>
            <a:r>
              <a:rPr lang="en-US" dirty="0" smtClean="0">
                <a:latin typeface="Consolas" pitchFamily="49" charset="0"/>
              </a:rPr>
              <a:t>() {</a:t>
            </a:r>
          </a:p>
          <a:p>
            <a:pPr marL="1027113" indent="0">
              <a:buNone/>
            </a:pPr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asm</a:t>
            </a:r>
            <a:r>
              <a:rPr lang="en-US" dirty="0" smtClean="0">
                <a:latin typeface="Consolas" pitchFamily="49" charset="0"/>
              </a:rPr>
              <a:t>("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addi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a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7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,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0, 4</a:t>
            </a:r>
            <a:r>
              <a:rPr lang="en-US" dirty="0" smtClean="0">
                <a:latin typeface="Consolas" pitchFamily="49" charset="0"/>
              </a:rPr>
              <a:t>");</a:t>
            </a:r>
          </a:p>
          <a:p>
            <a:pPr marL="1027113" indent="0">
              <a:buNone/>
            </a:pPr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asm</a:t>
            </a:r>
            <a:r>
              <a:rPr lang="en-US" dirty="0" smtClean="0">
                <a:latin typeface="Consolas" pitchFamily="49" charset="0"/>
              </a:rPr>
              <a:t>(“</a:t>
            </a:r>
            <a:r>
              <a:rPr lang="en-US" dirty="0" err="1" smtClean="0">
                <a:solidFill>
                  <a:srgbClr val="FF2F92"/>
                </a:solidFill>
                <a:latin typeface="Consolas" pitchFamily="49" charset="0"/>
              </a:rPr>
              <a:t>e</a:t>
            </a:r>
            <a:r>
              <a:rPr lang="en-US" dirty="0" err="1" smtClean="0">
                <a:solidFill>
                  <a:srgbClr val="FF2F92"/>
                </a:solidFill>
                <a:latin typeface="Consolas" pitchFamily="49" charset="0"/>
              </a:rPr>
              <a:t>call</a:t>
            </a:r>
            <a:r>
              <a:rPr lang="en-US" dirty="0" smtClean="0">
                <a:latin typeface="Consolas" pitchFamily="49" charset="0"/>
              </a:rPr>
              <a:t>");</a:t>
            </a:r>
          </a:p>
          <a:p>
            <a:pPr marL="1027113" indent="0">
              <a:buNone/>
            </a:pPr>
            <a:r>
              <a:rPr lang="en-US" dirty="0" smtClean="0">
                <a:latin typeface="Consolas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 rot="20540590">
            <a:off x="6515099" y="3274309"/>
            <a:ext cx="220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Source Sans Pro"/>
              </a:rPr>
              <a:t>4 is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number for </a:t>
            </a:r>
            <a:r>
              <a:rPr lang="en-US" sz="2800" dirty="0" err="1">
                <a:solidFill>
                  <a:schemeClr val="accent4"/>
                </a:solidFill>
                <a:latin typeface="Consolas" panose="020B0609020204030204" pitchFamily="49" charset="0"/>
              </a:rPr>
              <a:t>getc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syscall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952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/>
              <a:t>P4-Buffer Overflow is due tomorrow</a:t>
            </a:r>
          </a:p>
          <a:p>
            <a:pPr marL="1200150" lvl="1" indent="-457200"/>
            <a:r>
              <a:rPr lang="en-US" sz="3600" dirty="0"/>
              <a:t>Due Tuesday, April 16th</a:t>
            </a:r>
          </a:p>
          <a:p>
            <a:pPr marL="457200" indent="-457200">
              <a:buFont typeface="Arial"/>
              <a:buChar char="•"/>
            </a:pPr>
            <a:endParaRPr lang="en-US" sz="4000" dirty="0" smtClean="0"/>
          </a:p>
          <a:p>
            <a:pPr marL="457200" indent="-457200">
              <a:buFont typeface="Arial"/>
              <a:buChar char="•"/>
            </a:pPr>
            <a:r>
              <a:rPr lang="en-US" sz="4000" dirty="0" smtClean="0"/>
              <a:t>C </a:t>
            </a:r>
            <a:r>
              <a:rPr lang="en-US" sz="4000" dirty="0" smtClean="0"/>
              <a:t>practice assignment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/>
              <a:t>Due </a:t>
            </a:r>
            <a:r>
              <a:rPr lang="en-US" sz="3600" dirty="0" smtClean="0"/>
              <a:t>Fri</a:t>
            </a:r>
            <a:r>
              <a:rPr lang="en-US" sz="3600" dirty="0" smtClean="0"/>
              <a:t>day</a:t>
            </a:r>
            <a:r>
              <a:rPr lang="en-US" sz="3600" dirty="0" smtClean="0"/>
              <a:t>, April </a:t>
            </a:r>
            <a:r>
              <a:rPr lang="en-US" sz="3600" dirty="0" smtClean="0"/>
              <a:t>19th</a:t>
            </a:r>
            <a:endParaRPr lang="en-US" sz="4000" dirty="0" smtClean="0"/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</a:rPr>
              <a:t>Due </a:t>
            </a:r>
            <a:r>
              <a:rPr lang="en-US" sz="3600" dirty="0" smtClean="0">
                <a:solidFill>
                  <a:schemeClr val="bg1"/>
                </a:solidFill>
              </a:rPr>
              <a:t>Friday, April 27th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Process,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62000" y="838200"/>
            <a:ext cx="5410669" cy="5965554"/>
            <a:chOff x="413287" y="533400"/>
            <a:chExt cx="5911313" cy="6347961"/>
          </a:xfrm>
        </p:grpSpPr>
        <p:sp>
          <p:nvSpPr>
            <p:cNvPr id="29" name="Rectangle 28"/>
            <p:cNvSpPr/>
            <p:nvPr>
              <p:custDataLst>
                <p:tags r:id="rId1"/>
              </p:custDataLst>
            </p:nvPr>
          </p:nvSpPr>
          <p:spPr>
            <a:xfrm>
              <a:off x="2819400" y="609600"/>
              <a:ext cx="3505200" cy="624840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2"/>
              </p:custDataLst>
            </p:nvPr>
          </p:nvSpPr>
          <p:spPr>
            <a:xfrm>
              <a:off x="436047" y="53340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0xfffffffc</a:t>
              </a:r>
            </a:p>
          </p:txBody>
        </p:sp>
        <p:sp>
          <p:nvSpPr>
            <p:cNvPr id="31" name="TextBox 30"/>
            <p:cNvSpPr txBox="1"/>
            <p:nvPr>
              <p:custDataLst>
                <p:tags r:id="rId3"/>
              </p:custDataLst>
            </p:nvPr>
          </p:nvSpPr>
          <p:spPr>
            <a:xfrm>
              <a:off x="436049" y="6324601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0x00000000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4"/>
              </p:custDataLst>
            </p:nvPr>
          </p:nvSpPr>
          <p:spPr>
            <a:xfrm>
              <a:off x="436047" y="214378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0x7ffffffc</a:t>
              </a:r>
            </a:p>
          </p:txBody>
        </p:sp>
        <p:sp>
          <p:nvSpPr>
            <p:cNvPr id="33" name="TextBox 32"/>
            <p:cNvSpPr txBox="1"/>
            <p:nvPr>
              <p:custDataLst>
                <p:tags r:id="rId5"/>
              </p:custDataLst>
            </p:nvPr>
          </p:nvSpPr>
          <p:spPr>
            <a:xfrm>
              <a:off x="436047" y="175260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0x80000000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6"/>
              </p:custDataLst>
            </p:nvPr>
          </p:nvSpPr>
          <p:spPr>
            <a:xfrm>
              <a:off x="436047" y="503938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0x10000000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7"/>
              </p:custDataLst>
            </p:nvPr>
          </p:nvSpPr>
          <p:spPr>
            <a:xfrm>
              <a:off x="413287" y="587758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0x00400000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19400" y="533400"/>
              <a:ext cx="3505200" cy="1676400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reserved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819400" y="2209800"/>
              <a:ext cx="3505200" cy="79501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stack</a:t>
              </a:r>
            </a:p>
          </p:txBody>
        </p:sp>
        <p:sp>
          <p:nvSpPr>
            <p:cNvPr id="38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19400" y="6477000"/>
              <a:ext cx="3505200" cy="381000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reserved</a:t>
              </a:r>
            </a:p>
          </p:txBody>
        </p:sp>
        <p:sp>
          <p:nvSpPr>
            <p:cNvPr id="39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19400" y="5562600"/>
              <a:ext cx="3505200" cy="9144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code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(text)     </a:t>
              </a:r>
            </a:p>
          </p:txBody>
        </p:sp>
        <p:sp>
          <p:nvSpPr>
            <p:cNvPr id="40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19400" y="5105400"/>
              <a:ext cx="3505200" cy="4572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static data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19400" y="4343400"/>
              <a:ext cx="3505200" cy="7620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dynamic data (heap)</a:t>
              </a:r>
            </a:p>
          </p:txBody>
        </p:sp>
        <p:cxnSp>
          <p:nvCxnSpPr>
            <p:cNvPr id="42" name="Straight Arrow Connector 41"/>
            <p:cNvCxnSpPr>
              <a:stCxn id="37" idx="2"/>
            </p:cNvCxnSpPr>
            <p:nvPr/>
          </p:nvCxnSpPr>
          <p:spPr>
            <a:xfrm>
              <a:off x="4572000" y="3004810"/>
              <a:ext cx="0" cy="50039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3" name="Straight Arrow Connector 42"/>
            <p:cNvCxnSpPr>
              <a:stCxn id="41" idx="0"/>
            </p:cNvCxnSpPr>
            <p:nvPr/>
          </p:nvCxnSpPr>
          <p:spPr>
            <a:xfrm flipV="1">
              <a:off x="4572000" y="3733800"/>
              <a:ext cx="0" cy="60960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44" name="Rectangle 43"/>
          <p:cNvSpPr/>
          <p:nvPr/>
        </p:nvSpPr>
        <p:spPr>
          <a:xfrm>
            <a:off x="4365924" y="5585305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rgbClr val="D8D8D8"/>
                </a:solidFill>
                <a:latin typeface="Consolas" pitchFamily="49" charset="0"/>
                <a:ea typeface="+mn-ea"/>
                <a:cs typeface="+mn-cs"/>
              </a:rPr>
              <a:t>(</a:t>
            </a:r>
            <a:r>
              <a:rPr lang="en-US" sz="1800" smtClean="0">
                <a:solidFill>
                  <a:srgbClr val="D8D8D8"/>
                </a:solidFill>
                <a:latin typeface="Consolas" pitchFamily="49" charset="0"/>
                <a:ea typeface="+mn-ea"/>
                <a:cs typeface="+mn-cs"/>
              </a:rPr>
              <a:t>user)</a:t>
            </a:r>
            <a:r>
              <a:rPr lang="en-US" sz="1800" b="1" smtClean="0">
                <a:solidFill>
                  <a:srgbClr val="D8D8D8"/>
                </a:solidFill>
                <a:latin typeface="Consolas" pitchFamily="49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Consolas" pitchFamily="49" charset="0"/>
                <a:ea typeface="+mn-ea"/>
                <a:cs typeface="+mn-cs"/>
              </a:rPr>
              <a:t>gets</a:t>
            </a:r>
            <a:endParaRPr lang="en-US" sz="1800" b="1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62213" y="5911200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D8D8D8"/>
                </a:solidFill>
                <a:latin typeface="Consolas" pitchFamily="49" charset="0"/>
                <a:ea typeface="+mn-ea"/>
                <a:cs typeface="+mn-cs"/>
              </a:rPr>
              <a:t>(library)</a:t>
            </a:r>
            <a:r>
              <a:rPr lang="en-US" sz="1800" b="1" smtClean="0">
                <a:solidFill>
                  <a:srgbClr val="D8D8D8"/>
                </a:solidFill>
                <a:latin typeface="Consolas" pitchFamily="49" charset="0"/>
                <a:ea typeface="+mn-ea"/>
                <a:cs typeface="+mn-cs"/>
                <a:sym typeface="Wingdings"/>
              </a:rPr>
              <a:t> </a:t>
            </a:r>
            <a:r>
              <a:rPr lang="en-US" sz="1800" b="1" dirty="0" err="1" smtClean="0">
                <a:solidFill>
                  <a:srgbClr val="92D050"/>
                </a:solidFill>
                <a:latin typeface="Consolas" pitchFamily="49" charset="0"/>
                <a:ea typeface="+mn-ea"/>
                <a:cs typeface="+mn-cs"/>
              </a:rPr>
              <a:t>getc</a:t>
            </a:r>
            <a:endParaRPr lang="en-US" sz="1800" b="1" dirty="0">
              <a:solidFill>
                <a:srgbClr val="92D05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6" name="Curved Connector 45"/>
          <p:cNvCxnSpPr/>
          <p:nvPr/>
        </p:nvCxnSpPr>
        <p:spPr>
          <a:xfrm rot="16200000" flipH="1">
            <a:off x="5731269" y="5904111"/>
            <a:ext cx="327886" cy="55623"/>
          </a:xfrm>
          <a:prstGeom prst="curvedConnector4">
            <a:avLst>
              <a:gd name="adj1" fmla="val 21840"/>
              <a:gd name="adj2" fmla="val 510981"/>
            </a:avLst>
          </a:prstGeom>
          <a:noFill/>
          <a:ln w="28575" cap="flat" cmpd="sng" algn="ctr">
            <a:solidFill>
              <a:srgbClr val="FF2F92"/>
            </a:solidFill>
            <a:prstDash val="solid"/>
            <a:tailEnd type="triangle"/>
          </a:ln>
          <a:effectLst/>
        </p:spPr>
      </p:cxnSp>
      <p:cxnSp>
        <p:nvCxnSpPr>
          <p:cNvPr id="47" name="Curved Connector 46"/>
          <p:cNvCxnSpPr>
            <a:endCxn id="48" idx="2"/>
          </p:cNvCxnSpPr>
          <p:nvPr/>
        </p:nvCxnSpPr>
        <p:spPr>
          <a:xfrm flipV="1">
            <a:off x="5822609" y="5599331"/>
            <a:ext cx="1661141" cy="604126"/>
          </a:xfrm>
          <a:prstGeom prst="curvedConnector2">
            <a:avLst/>
          </a:prstGeom>
          <a:noFill/>
          <a:ln w="28575" cap="flat" cmpd="sng" algn="ctr">
            <a:solidFill>
              <a:srgbClr val="FF2F92"/>
            </a:solidFill>
            <a:prstDash val="solid"/>
            <a:tailEnd type="triangle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7138142" y="4953000"/>
            <a:ext cx="691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2F92"/>
                </a:solidFill>
                <a:latin typeface="Consolas" pitchFamily="49" charset="0"/>
                <a:ea typeface="+mn-ea"/>
                <a:cs typeface="+mn-cs"/>
              </a:rPr>
              <a:t>??</a:t>
            </a:r>
            <a:endParaRPr lang="en-US" sz="3600" b="1" dirty="0">
              <a:solidFill>
                <a:srgbClr val="FF2F92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Where does </a:t>
            </a:r>
            <a:r>
              <a:rPr lang="en-US" dirty="0" smtClean="0"/>
              <a:t>the OS </a:t>
            </a:r>
            <a:r>
              <a:rPr lang="en-US" dirty="0"/>
              <a:t>live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838200"/>
            <a:ext cx="9040761" cy="5638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In its </a:t>
            </a:r>
            <a:r>
              <a:rPr lang="en-US" dirty="0"/>
              <a:t>own address space?</a:t>
            </a:r>
          </a:p>
          <a:p>
            <a:pPr lvl="1">
              <a:lnSpc>
                <a:spcPct val="90000"/>
              </a:lnSpc>
              <a:buFont typeface=".AppleSystemUIFont" charset="-120"/>
              <a:buChar char="–"/>
            </a:pPr>
            <a:r>
              <a:rPr lang="en-US" dirty="0" err="1" smtClean="0"/>
              <a:t>Syscall</a:t>
            </a:r>
            <a:r>
              <a:rPr lang="en-US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to switch to a different address </a:t>
            </a:r>
            <a:r>
              <a:rPr lang="en-US" dirty="0" smtClean="0"/>
              <a:t>space</a:t>
            </a:r>
            <a:endParaRPr lang="en-US" dirty="0"/>
          </a:p>
          <a:p>
            <a:pPr lvl="1">
              <a:lnSpc>
                <a:spcPct val="90000"/>
              </a:lnSpc>
              <a:buFont typeface=".AppleSystemUIFont" charset="-120"/>
              <a:buChar char="–"/>
            </a:pPr>
            <a:r>
              <a:rPr lang="en-US" dirty="0" smtClean="0"/>
              <a:t>Hard </a:t>
            </a:r>
            <a:r>
              <a:rPr lang="en-US" dirty="0"/>
              <a:t>to </a:t>
            </a:r>
            <a:r>
              <a:rPr lang="en-US" dirty="0" smtClean="0"/>
              <a:t>support syscall </a:t>
            </a:r>
            <a:r>
              <a:rPr lang="en-US" dirty="0"/>
              <a:t>arguments passed as </a:t>
            </a:r>
            <a:r>
              <a:rPr lang="en-US" dirty="0" smtClean="0"/>
              <a:t>pointers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is-IS" dirty="0" smtClean="0"/>
              <a:t>. . . </a:t>
            </a:r>
            <a:r>
              <a:rPr lang="en-US" dirty="0" smtClean="0"/>
              <a:t>S</a:t>
            </a:r>
            <a:r>
              <a:rPr lang="is-IS" dirty="0" smtClean="0"/>
              <a:t>o, </a:t>
            </a:r>
            <a:r>
              <a:rPr lang="en-US" dirty="0" smtClean="0"/>
              <a:t>NOPE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In </a:t>
            </a:r>
            <a:r>
              <a:rPr lang="en-US" dirty="0"/>
              <a:t>the same address space as </a:t>
            </a:r>
            <a:r>
              <a:rPr lang="en-US" dirty="0" smtClean="0"/>
              <a:t>the user process?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Protection </a:t>
            </a:r>
            <a:r>
              <a:rPr lang="en-US" dirty="0"/>
              <a:t>bits </a:t>
            </a:r>
            <a:r>
              <a:rPr lang="en-US" dirty="0" smtClean="0"/>
              <a:t>prevent </a:t>
            </a:r>
            <a:r>
              <a:rPr lang="en-US" dirty="0"/>
              <a:t>user code from writing kernel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Higher part of v</a:t>
            </a:r>
            <a:r>
              <a:rPr lang="en-US" dirty="0" smtClean="0"/>
              <a:t>irtual memory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</a:t>
            </a:r>
            <a:r>
              <a:rPr lang="en-US" dirty="0" smtClean="0"/>
              <a:t>ower </a:t>
            </a:r>
            <a:r>
              <a:rPr lang="en-US" dirty="0"/>
              <a:t>part of physical </a:t>
            </a:r>
            <a:r>
              <a:rPr lang="en-US" dirty="0" smtClean="0"/>
              <a:t>memory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. . . Yes, </a:t>
            </a:r>
            <a:r>
              <a:rPr lang="en-US" i="1" dirty="0" smtClean="0"/>
              <a:t>this is how we do it.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360985" y="-126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762000" y="838200"/>
            <a:ext cx="7015000" cy="5965554"/>
            <a:chOff x="413287" y="533400"/>
            <a:chExt cx="7664091" cy="6347961"/>
          </a:xfrm>
        </p:grpSpPr>
        <p:sp>
          <p:nvSpPr>
            <p:cNvPr id="30" name="Rectangle 29"/>
            <p:cNvSpPr/>
            <p:nvPr>
              <p:custDataLst>
                <p:tags r:id="rId1"/>
              </p:custDataLst>
            </p:nvPr>
          </p:nvSpPr>
          <p:spPr>
            <a:xfrm>
              <a:off x="2819400" y="609600"/>
              <a:ext cx="3505200" cy="624840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2"/>
              </p:custDataLst>
            </p:nvPr>
          </p:nvSpPr>
          <p:spPr>
            <a:xfrm>
              <a:off x="436047" y="53340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0xfffffffc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3"/>
              </p:custDataLst>
            </p:nvPr>
          </p:nvSpPr>
          <p:spPr>
            <a:xfrm>
              <a:off x="436049" y="6324601"/>
              <a:ext cx="2368145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0x00000000</a:t>
              </a:r>
            </a:p>
          </p:txBody>
        </p:sp>
        <p:sp>
          <p:nvSpPr>
            <p:cNvPr id="33" name="TextBox 32"/>
            <p:cNvSpPr txBox="1"/>
            <p:nvPr>
              <p:custDataLst>
                <p:tags r:id="rId4"/>
              </p:custDataLst>
            </p:nvPr>
          </p:nvSpPr>
          <p:spPr>
            <a:xfrm>
              <a:off x="6324600" y="609600"/>
              <a:ext cx="847994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top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5"/>
              </p:custDataLst>
            </p:nvPr>
          </p:nvSpPr>
          <p:spPr>
            <a:xfrm>
              <a:off x="6400799" y="6324600"/>
              <a:ext cx="1494232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bottom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6"/>
              </p:custDataLst>
            </p:nvPr>
          </p:nvSpPr>
          <p:spPr>
            <a:xfrm>
              <a:off x="436047" y="214378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0x7ffffffc</a:t>
              </a:r>
            </a:p>
          </p:txBody>
        </p:sp>
        <p:sp>
          <p:nvSpPr>
            <p:cNvPr id="36" name="TextBox 35"/>
            <p:cNvSpPr txBox="1"/>
            <p:nvPr>
              <p:custDataLst>
                <p:tags r:id="rId7"/>
              </p:custDataLst>
            </p:nvPr>
          </p:nvSpPr>
          <p:spPr>
            <a:xfrm>
              <a:off x="436047" y="1752600"/>
              <a:ext cx="2368145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0x80000000</a:t>
              </a:r>
            </a:p>
          </p:txBody>
        </p:sp>
        <p:sp>
          <p:nvSpPr>
            <p:cNvPr id="37" name="TextBox 36"/>
            <p:cNvSpPr txBox="1"/>
            <p:nvPr>
              <p:custDataLst>
                <p:tags r:id="rId8"/>
              </p:custDataLst>
            </p:nvPr>
          </p:nvSpPr>
          <p:spPr>
            <a:xfrm>
              <a:off x="436047" y="5039380"/>
              <a:ext cx="2368145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0x10000000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9"/>
              </p:custDataLst>
            </p:nvPr>
          </p:nvSpPr>
          <p:spPr>
            <a:xfrm>
              <a:off x="413287" y="5877580"/>
              <a:ext cx="2368145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0x00400000</a:t>
              </a:r>
            </a:p>
          </p:txBody>
        </p:sp>
        <p:sp>
          <p:nvSpPr>
            <p:cNvPr id="39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19400" y="533400"/>
              <a:ext cx="3505200" cy="1676400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system reserved</a:t>
              </a:r>
            </a:p>
          </p:txBody>
        </p:sp>
        <p:sp>
          <p:nvSpPr>
            <p:cNvPr id="40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19400" y="2209800"/>
              <a:ext cx="3505200" cy="79501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stack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19400" y="6477000"/>
              <a:ext cx="3505200" cy="381000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system reserved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19400" y="5562600"/>
              <a:ext cx="3505200" cy="9144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code (text)</a:t>
              </a:r>
            </a:p>
          </p:txBody>
        </p:sp>
        <p:sp>
          <p:nvSpPr>
            <p:cNvPr id="43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19400" y="5105400"/>
              <a:ext cx="3505200" cy="4572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static data</a:t>
              </a:r>
            </a:p>
          </p:txBody>
        </p:sp>
        <p:sp>
          <p:nvSpPr>
            <p:cNvPr id="44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4343400"/>
              <a:ext cx="3505200" cy="7620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dynamic data (heap)</a:t>
              </a:r>
            </a:p>
          </p:txBody>
        </p:sp>
        <p:cxnSp>
          <p:nvCxnSpPr>
            <p:cNvPr id="45" name="Straight Arrow Connector 44"/>
            <p:cNvCxnSpPr>
              <a:stCxn id="40" idx="2"/>
            </p:cNvCxnSpPr>
            <p:nvPr/>
          </p:nvCxnSpPr>
          <p:spPr>
            <a:xfrm>
              <a:off x="4572000" y="3004810"/>
              <a:ext cx="0" cy="50039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6" name="Straight Arrow Connector 45"/>
            <p:cNvCxnSpPr>
              <a:stCxn id="44" idx="0"/>
            </p:cNvCxnSpPr>
            <p:nvPr/>
          </p:nvCxnSpPr>
          <p:spPr>
            <a:xfrm flipV="1">
              <a:off x="4572000" y="3733800"/>
              <a:ext cx="0" cy="60960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7315200" y="5100934"/>
              <a:ext cx="762178" cy="39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.data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39010" y="5791200"/>
              <a:ext cx="678114" cy="39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.text</a:t>
              </a:r>
            </a:p>
          </p:txBody>
        </p:sp>
        <p:cxnSp>
          <p:nvCxnSpPr>
            <p:cNvPr id="49" name="Straight Arrow Connector 48"/>
            <p:cNvCxnSpPr>
              <a:stCxn id="48" idx="1"/>
              <a:endCxn id="42" idx="3"/>
            </p:cNvCxnSpPr>
            <p:nvPr/>
          </p:nvCxnSpPr>
          <p:spPr>
            <a:xfrm flipH="1">
              <a:off x="6324600" y="5987703"/>
              <a:ext cx="1014410" cy="32097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tailEnd type="arrow"/>
            </a:ln>
            <a:effectLst/>
          </p:spPr>
        </p:cxnSp>
        <p:cxnSp>
          <p:nvCxnSpPr>
            <p:cNvPr id="50" name="Straight Arrow Connector 49"/>
            <p:cNvCxnSpPr>
              <a:stCxn id="47" idx="1"/>
              <a:endCxn id="43" idx="3"/>
            </p:cNvCxnSpPr>
            <p:nvPr/>
          </p:nvCxnSpPr>
          <p:spPr>
            <a:xfrm flipH="1">
              <a:off x="6324600" y="5297438"/>
              <a:ext cx="990600" cy="36563"/>
            </a:xfrm>
            <a:prstGeom prst="straightConnector1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670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5334000" y="981920"/>
            <a:ext cx="3733799" cy="5357324"/>
            <a:chOff x="996110" y="533400"/>
            <a:chExt cx="5328490" cy="6433696"/>
          </a:xfrm>
        </p:grpSpPr>
        <p:sp>
          <p:nvSpPr>
            <p:cNvPr id="75" name="Rectangle 74"/>
            <p:cNvSpPr/>
            <p:nvPr>
              <p:custDataLst>
                <p:tags r:id="rId5"/>
              </p:custDataLst>
            </p:nvPr>
          </p:nvSpPr>
          <p:spPr>
            <a:xfrm>
              <a:off x="2819400" y="609600"/>
              <a:ext cx="3505200" cy="624840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>
              <p:custDataLst>
                <p:tags r:id="rId6"/>
              </p:custDataLst>
            </p:nvPr>
          </p:nvSpPr>
          <p:spPr>
            <a:xfrm>
              <a:off x="1018869" y="533400"/>
              <a:ext cx="1873462" cy="406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0xfffffffc</a:t>
              </a:r>
            </a:p>
          </p:txBody>
        </p:sp>
        <p:sp>
          <p:nvSpPr>
            <p:cNvPr id="77" name="TextBox 76"/>
            <p:cNvSpPr txBox="1"/>
            <p:nvPr>
              <p:custDataLst>
                <p:tags r:id="rId7"/>
              </p:custDataLst>
            </p:nvPr>
          </p:nvSpPr>
          <p:spPr>
            <a:xfrm>
              <a:off x="1018872" y="6560521"/>
              <a:ext cx="1873462" cy="406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0x00000000</a:t>
              </a:r>
            </a:p>
          </p:txBody>
        </p:sp>
        <p:sp>
          <p:nvSpPr>
            <p:cNvPr id="78" name="TextBox 77"/>
            <p:cNvSpPr txBox="1"/>
            <p:nvPr>
              <p:custDataLst>
                <p:tags r:id="rId8"/>
              </p:custDataLst>
            </p:nvPr>
          </p:nvSpPr>
          <p:spPr>
            <a:xfrm>
              <a:off x="1018869" y="2143780"/>
              <a:ext cx="1873462" cy="406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0x7ffffffc</a:t>
              </a:r>
            </a:p>
          </p:txBody>
        </p:sp>
        <p:sp>
          <p:nvSpPr>
            <p:cNvPr id="79" name="TextBox 78"/>
            <p:cNvSpPr txBox="1"/>
            <p:nvPr>
              <p:custDataLst>
                <p:tags r:id="rId9"/>
              </p:custDataLst>
            </p:nvPr>
          </p:nvSpPr>
          <p:spPr>
            <a:xfrm>
              <a:off x="1018869" y="1752600"/>
              <a:ext cx="1873462" cy="406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0x80000000</a:t>
              </a:r>
            </a:p>
          </p:txBody>
        </p:sp>
        <p:sp>
          <p:nvSpPr>
            <p:cNvPr id="80" name="TextBox 79"/>
            <p:cNvSpPr txBox="1"/>
            <p:nvPr>
              <p:custDataLst>
                <p:tags r:id="rId10"/>
              </p:custDataLst>
            </p:nvPr>
          </p:nvSpPr>
          <p:spPr>
            <a:xfrm>
              <a:off x="1018869" y="5039380"/>
              <a:ext cx="1873462" cy="406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0x10000000</a:t>
              </a:r>
            </a:p>
          </p:txBody>
        </p:sp>
        <p:sp>
          <p:nvSpPr>
            <p:cNvPr id="81" name="TextBox 80"/>
            <p:cNvSpPr txBox="1"/>
            <p:nvPr>
              <p:custDataLst>
                <p:tags r:id="rId11"/>
              </p:custDataLst>
            </p:nvPr>
          </p:nvSpPr>
          <p:spPr>
            <a:xfrm>
              <a:off x="996110" y="5877581"/>
              <a:ext cx="1873462" cy="406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0x00400000</a:t>
              </a:r>
            </a:p>
          </p:txBody>
        </p:sp>
        <p:sp>
          <p:nvSpPr>
            <p:cNvPr id="82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19400" y="533400"/>
              <a:ext cx="3505200" cy="1676400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19400" y="2209800"/>
              <a:ext cx="3505200" cy="79501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stack</a:t>
              </a:r>
            </a:p>
          </p:txBody>
        </p:sp>
        <p:sp>
          <p:nvSpPr>
            <p:cNvPr id="84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19399" y="6477000"/>
              <a:ext cx="3505201" cy="472510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reserved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5562600"/>
              <a:ext cx="3505200" cy="9144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code (text)</a:t>
              </a:r>
            </a:p>
          </p:txBody>
        </p:sp>
        <p:sp>
          <p:nvSpPr>
            <p:cNvPr id="86" name="Rectangle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19400" y="5105400"/>
              <a:ext cx="3505200" cy="4572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static data</a:t>
              </a:r>
            </a:p>
          </p:txBody>
        </p:sp>
        <p:sp>
          <p:nvSpPr>
            <p:cNvPr id="87" name="Rectangle 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19400" y="4343400"/>
              <a:ext cx="3505200" cy="7620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dynamic data (heap)</a:t>
              </a:r>
            </a:p>
          </p:txBody>
        </p:sp>
        <p:cxnSp>
          <p:nvCxnSpPr>
            <p:cNvPr id="88" name="Straight Arrow Connector 87"/>
            <p:cNvCxnSpPr>
              <a:stCxn id="83" idx="2"/>
            </p:cNvCxnSpPr>
            <p:nvPr/>
          </p:nvCxnSpPr>
          <p:spPr>
            <a:xfrm>
              <a:off x="4572000" y="3004810"/>
              <a:ext cx="0" cy="50039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9" name="Straight Arrow Connector 88"/>
            <p:cNvCxnSpPr>
              <a:stCxn id="87" idx="0"/>
            </p:cNvCxnSpPr>
            <p:nvPr/>
          </p:nvCxnSpPr>
          <p:spPr>
            <a:xfrm flipV="1">
              <a:off x="4572000" y="3733800"/>
              <a:ext cx="0" cy="60960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90" name="TextBox 89"/>
          <p:cNvSpPr txBox="1"/>
          <p:nvPr>
            <p:custDataLst>
              <p:tags r:id="rId1"/>
            </p:custDataLst>
          </p:nvPr>
        </p:nvSpPr>
        <p:spPr>
          <a:xfrm>
            <a:off x="7338598" y="1328534"/>
            <a:ext cx="1112135" cy="409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OS Heap</a:t>
            </a:r>
          </a:p>
        </p:txBody>
      </p:sp>
      <p:sp>
        <p:nvSpPr>
          <p:cNvPr id="91" name="TextBox 90"/>
          <p:cNvSpPr txBox="1"/>
          <p:nvPr>
            <p:custDataLst>
              <p:tags r:id="rId2"/>
            </p:custDataLst>
          </p:nvPr>
        </p:nvSpPr>
        <p:spPr>
          <a:xfrm>
            <a:off x="7338598" y="1666129"/>
            <a:ext cx="1052934" cy="409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OS Data</a:t>
            </a:r>
          </a:p>
        </p:txBody>
      </p:sp>
      <p:sp>
        <p:nvSpPr>
          <p:cNvPr id="92" name="TextBox 91"/>
          <p:cNvSpPr txBox="1"/>
          <p:nvPr>
            <p:custDataLst>
              <p:tags r:id="rId3"/>
            </p:custDataLst>
          </p:nvPr>
        </p:nvSpPr>
        <p:spPr>
          <a:xfrm>
            <a:off x="7338598" y="914400"/>
            <a:ext cx="1119602" cy="409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OS Stack</a:t>
            </a:r>
          </a:p>
        </p:txBody>
      </p:sp>
      <p:sp>
        <p:nvSpPr>
          <p:cNvPr id="93" name="TextBox 92"/>
          <p:cNvSpPr txBox="1"/>
          <p:nvPr>
            <p:custDataLst>
              <p:tags r:id="rId4"/>
            </p:custDataLst>
          </p:nvPr>
        </p:nvSpPr>
        <p:spPr>
          <a:xfrm>
            <a:off x="7338598" y="2003724"/>
            <a:ext cx="1010533" cy="409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OS Text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062934" y="1387399"/>
            <a:ext cx="1828801" cy="337596"/>
          </a:xfrm>
          <a:prstGeom prst="straightConnector1">
            <a:avLst/>
          </a:prstGeom>
          <a:noFill/>
          <a:ln w="28575" cap="flat" cmpd="sng" algn="ctr">
            <a:solidFill>
              <a:srgbClr val="FFFF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Full System Layout</a:t>
            </a:r>
          </a:p>
        </p:txBody>
      </p:sp>
      <p:sp>
        <p:nvSpPr>
          <p:cNvPr id="96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5562600" cy="523869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All </a:t>
            </a:r>
            <a:r>
              <a:rPr lang="en-US" dirty="0">
                <a:solidFill>
                  <a:schemeClr val="accent1"/>
                </a:solidFill>
              </a:rPr>
              <a:t>kernel </a:t>
            </a:r>
            <a:r>
              <a:rPr lang="en-US" dirty="0" smtClean="0">
                <a:solidFill>
                  <a:schemeClr val="accent1"/>
                </a:solidFill>
              </a:rPr>
              <a:t>text &amp; </a:t>
            </a:r>
            <a:r>
              <a:rPr lang="en-US" dirty="0">
                <a:solidFill>
                  <a:schemeClr val="accent1"/>
                </a:solidFill>
              </a:rPr>
              <a:t>most </a:t>
            </a:r>
            <a:r>
              <a:rPr lang="en-US" dirty="0" smtClean="0">
                <a:solidFill>
                  <a:schemeClr val="accent1"/>
                </a:solidFill>
              </a:rPr>
              <a:t>data:</a:t>
            </a:r>
            <a:endParaRPr lang="en-US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en-US" dirty="0"/>
              <a:t>At same v</a:t>
            </a:r>
            <a:r>
              <a:rPr lang="en-US" dirty="0" smtClean="0"/>
              <a:t>irtual </a:t>
            </a:r>
            <a:r>
              <a:rPr lang="en-US" dirty="0"/>
              <a:t>a</a:t>
            </a:r>
            <a:r>
              <a:rPr lang="en-US" dirty="0" smtClean="0"/>
              <a:t>ddress </a:t>
            </a:r>
            <a:r>
              <a:rPr lang="en-US" dirty="0"/>
              <a:t>in every address </a:t>
            </a:r>
            <a:r>
              <a:rPr lang="en-US" dirty="0" smtClean="0"/>
              <a:t>space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endParaRPr lang="en-US" sz="3200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OS </a:t>
            </a:r>
            <a:r>
              <a:rPr lang="en-US" dirty="0"/>
              <a:t>is </a:t>
            </a:r>
            <a:r>
              <a:rPr lang="en-US" dirty="0" smtClean="0"/>
              <a:t>omnipresent, available to help user-level applications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3200" dirty="0"/>
              <a:t>Typically </a:t>
            </a:r>
            <a:r>
              <a:rPr lang="en-US" sz="3200" dirty="0" smtClean="0"/>
              <a:t>in </a:t>
            </a:r>
            <a:r>
              <a:rPr lang="en-US" sz="3200" dirty="0"/>
              <a:t>high </a:t>
            </a:r>
            <a:r>
              <a:rPr lang="en-US" sz="3200" dirty="0" smtClean="0"/>
              <a:t>memory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70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System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6096000" y="990600"/>
            <a:ext cx="2819400" cy="5334000"/>
          </a:xfrm>
          <a:prstGeom prst="rect">
            <a:avLst/>
          </a:prstGeom>
          <a:solidFill>
            <a:srgbClr val="329F7C"/>
          </a:solidFill>
          <a:ln w="28575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 Box 1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13476" y="6112065"/>
            <a:ext cx="2597122" cy="6071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Virtual Memory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6979357" y="5645389"/>
            <a:ext cx="1059430" cy="52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OS Text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6979357" y="5264389"/>
            <a:ext cx="1103237" cy="52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OS Data</a:t>
            </a:r>
          </a:p>
        </p:txBody>
      </p: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6973347" y="4883389"/>
            <a:ext cx="1164401" cy="52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OS Heap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6981284" y="4197589"/>
            <a:ext cx="1172116" cy="52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OS Stack</a:t>
            </a:r>
          </a:p>
        </p:txBody>
      </p:sp>
      <p:sp>
        <p:nvSpPr>
          <p:cNvPr id="80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7400" y="6210741"/>
            <a:ext cx="2922596" cy="66973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914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Physical Memory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76200" y="981920"/>
            <a:ext cx="4433194" cy="5418880"/>
            <a:chOff x="865698" y="533400"/>
            <a:chExt cx="5458902" cy="6507620"/>
          </a:xfrm>
        </p:grpSpPr>
        <p:sp>
          <p:nvSpPr>
            <p:cNvPr id="82" name="Rectangle 81"/>
            <p:cNvSpPr/>
            <p:nvPr>
              <p:custDataLst>
                <p:tags r:id="rId9"/>
              </p:custDataLst>
            </p:nvPr>
          </p:nvSpPr>
          <p:spPr>
            <a:xfrm>
              <a:off x="2819400" y="609600"/>
              <a:ext cx="3505200" cy="624840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>
              <p:custDataLst>
                <p:tags r:id="rId10"/>
              </p:custDataLst>
            </p:nvPr>
          </p:nvSpPr>
          <p:spPr>
            <a:xfrm>
              <a:off x="888458" y="533400"/>
              <a:ext cx="1963799" cy="480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0xfffffffc</a:t>
              </a:r>
            </a:p>
          </p:txBody>
        </p:sp>
        <p:sp>
          <p:nvSpPr>
            <p:cNvPr id="84" name="TextBox 83"/>
            <p:cNvSpPr txBox="1"/>
            <p:nvPr>
              <p:custDataLst>
                <p:tags r:id="rId11"/>
              </p:custDataLst>
            </p:nvPr>
          </p:nvSpPr>
          <p:spPr>
            <a:xfrm>
              <a:off x="888460" y="6560521"/>
              <a:ext cx="1964416" cy="480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0x00000000</a:t>
              </a:r>
            </a:p>
          </p:txBody>
        </p:sp>
        <p:sp>
          <p:nvSpPr>
            <p:cNvPr id="85" name="TextBox 84"/>
            <p:cNvSpPr txBox="1"/>
            <p:nvPr>
              <p:custDataLst>
                <p:tags r:id="rId12"/>
              </p:custDataLst>
            </p:nvPr>
          </p:nvSpPr>
          <p:spPr>
            <a:xfrm>
              <a:off x="888458" y="2143780"/>
              <a:ext cx="1963799" cy="480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0x7ffffffc</a:t>
              </a:r>
            </a:p>
          </p:txBody>
        </p:sp>
        <p:sp>
          <p:nvSpPr>
            <p:cNvPr id="86" name="TextBox 85"/>
            <p:cNvSpPr txBox="1"/>
            <p:nvPr>
              <p:custDataLst>
                <p:tags r:id="rId13"/>
              </p:custDataLst>
            </p:nvPr>
          </p:nvSpPr>
          <p:spPr>
            <a:xfrm>
              <a:off x="888458" y="1752600"/>
              <a:ext cx="1964415" cy="480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0x80000000</a:t>
              </a:r>
            </a:p>
          </p:txBody>
        </p:sp>
        <p:sp>
          <p:nvSpPr>
            <p:cNvPr id="87" name="TextBox 86"/>
            <p:cNvSpPr txBox="1"/>
            <p:nvPr>
              <p:custDataLst>
                <p:tags r:id="rId14"/>
              </p:custDataLst>
            </p:nvPr>
          </p:nvSpPr>
          <p:spPr>
            <a:xfrm>
              <a:off x="888458" y="5039380"/>
              <a:ext cx="1964415" cy="480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0x10000000</a:t>
              </a:r>
            </a:p>
          </p:txBody>
        </p:sp>
        <p:sp>
          <p:nvSpPr>
            <p:cNvPr id="88" name="TextBox 87"/>
            <p:cNvSpPr txBox="1"/>
            <p:nvPr>
              <p:custDataLst>
                <p:tags r:id="rId15"/>
              </p:custDataLst>
            </p:nvPr>
          </p:nvSpPr>
          <p:spPr>
            <a:xfrm>
              <a:off x="865698" y="5877581"/>
              <a:ext cx="1964415" cy="480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0x00400000</a:t>
              </a:r>
            </a:p>
          </p:txBody>
        </p:sp>
        <p:sp>
          <p:nvSpPr>
            <p:cNvPr id="89" name="Rectangle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19400" y="533400"/>
              <a:ext cx="3505200" cy="1676400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tangle 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19400" y="2209800"/>
              <a:ext cx="3505200" cy="79501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stack</a:t>
              </a:r>
            </a:p>
          </p:txBody>
        </p:sp>
        <p:sp>
          <p:nvSpPr>
            <p:cNvPr id="91" name="Rectangle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19399" y="6477000"/>
              <a:ext cx="3505201" cy="472510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reserved</a:t>
              </a:r>
            </a:p>
          </p:txBody>
        </p:sp>
        <p:sp>
          <p:nvSpPr>
            <p:cNvPr id="92" name="Rectangle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19400" y="5562600"/>
              <a:ext cx="3505200" cy="9144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code (text)</a:t>
              </a:r>
            </a:p>
          </p:txBody>
        </p:sp>
        <p:sp>
          <p:nvSpPr>
            <p:cNvPr id="93" name="Rectangl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19400" y="5105400"/>
              <a:ext cx="3505200" cy="4572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static data</a:t>
              </a:r>
            </a:p>
          </p:txBody>
        </p:sp>
        <p:sp>
          <p:nvSpPr>
            <p:cNvPr id="94" name="Rectangl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19400" y="4343400"/>
              <a:ext cx="3505200" cy="7620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dynamic data (heap)</a:t>
              </a:r>
            </a:p>
          </p:txBody>
        </p:sp>
        <p:cxnSp>
          <p:nvCxnSpPr>
            <p:cNvPr id="95" name="Straight Arrow Connector 94"/>
            <p:cNvCxnSpPr>
              <a:stCxn id="90" idx="2"/>
            </p:cNvCxnSpPr>
            <p:nvPr/>
          </p:nvCxnSpPr>
          <p:spPr>
            <a:xfrm>
              <a:off x="4572000" y="3004810"/>
              <a:ext cx="0" cy="50039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96" name="Straight Arrow Connector 95"/>
            <p:cNvCxnSpPr>
              <a:stCxn id="94" idx="0"/>
            </p:cNvCxnSpPr>
            <p:nvPr/>
          </p:nvCxnSpPr>
          <p:spPr>
            <a:xfrm flipV="1">
              <a:off x="4572000" y="3733800"/>
              <a:ext cx="0" cy="60960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97" name="TextBox 96"/>
          <p:cNvSpPr txBox="1"/>
          <p:nvPr>
            <p:custDataLst>
              <p:tags r:id="rId3"/>
            </p:custDataLst>
          </p:nvPr>
        </p:nvSpPr>
        <p:spPr>
          <a:xfrm>
            <a:off x="2548757" y="1328534"/>
            <a:ext cx="1112135" cy="409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OS Heap</a:t>
            </a:r>
          </a:p>
        </p:txBody>
      </p:sp>
      <p:sp>
        <p:nvSpPr>
          <p:cNvPr id="98" name="TextBox 97"/>
          <p:cNvSpPr txBox="1"/>
          <p:nvPr>
            <p:custDataLst>
              <p:tags r:id="rId4"/>
            </p:custDataLst>
          </p:nvPr>
        </p:nvSpPr>
        <p:spPr>
          <a:xfrm>
            <a:off x="2548757" y="1666129"/>
            <a:ext cx="1052934" cy="409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OS Data</a:t>
            </a:r>
          </a:p>
        </p:txBody>
      </p:sp>
      <p:sp>
        <p:nvSpPr>
          <p:cNvPr id="99" name="TextBox 98"/>
          <p:cNvSpPr txBox="1"/>
          <p:nvPr>
            <p:custDataLst>
              <p:tags r:id="rId5"/>
            </p:custDataLst>
          </p:nvPr>
        </p:nvSpPr>
        <p:spPr>
          <a:xfrm>
            <a:off x="2548757" y="914400"/>
            <a:ext cx="1119602" cy="409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OS Stack</a:t>
            </a:r>
          </a:p>
        </p:txBody>
      </p:sp>
      <p:sp>
        <p:nvSpPr>
          <p:cNvPr id="100" name="TextBox 99"/>
          <p:cNvSpPr txBox="1"/>
          <p:nvPr>
            <p:custDataLst>
              <p:tags r:id="rId6"/>
            </p:custDataLst>
          </p:nvPr>
        </p:nvSpPr>
        <p:spPr>
          <a:xfrm>
            <a:off x="2548757" y="2003724"/>
            <a:ext cx="1010533" cy="409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OS Text</a:t>
            </a:r>
          </a:p>
        </p:txBody>
      </p:sp>
      <p:cxnSp>
        <p:nvCxnSpPr>
          <p:cNvPr id="101" name="Straight Arrow Connector 100"/>
          <p:cNvCxnSpPr>
            <a:stCxn id="99" idx="3"/>
            <a:endCxn id="79" idx="1"/>
          </p:cNvCxnSpPr>
          <p:nvPr/>
        </p:nvCxnSpPr>
        <p:spPr>
          <a:xfrm>
            <a:off x="3668359" y="1118935"/>
            <a:ext cx="3312925" cy="3342060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cxnSp>
        <p:nvCxnSpPr>
          <p:cNvPr id="102" name="Straight Arrow Connector 101"/>
          <p:cNvCxnSpPr>
            <a:stCxn id="97" idx="3"/>
            <a:endCxn id="78" idx="1"/>
          </p:cNvCxnSpPr>
          <p:nvPr/>
        </p:nvCxnSpPr>
        <p:spPr>
          <a:xfrm>
            <a:off x="3660892" y="1533069"/>
            <a:ext cx="3312455" cy="3613726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cxnSp>
        <p:nvCxnSpPr>
          <p:cNvPr id="103" name="Straight Arrow Connector 102"/>
          <p:cNvCxnSpPr>
            <a:stCxn id="98" idx="3"/>
            <a:endCxn id="77" idx="1"/>
          </p:cNvCxnSpPr>
          <p:nvPr/>
        </p:nvCxnSpPr>
        <p:spPr>
          <a:xfrm>
            <a:off x="3601691" y="1870664"/>
            <a:ext cx="3377666" cy="3657131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cxnSp>
        <p:nvCxnSpPr>
          <p:cNvPr id="104" name="Straight Arrow Connector 103"/>
          <p:cNvCxnSpPr>
            <a:stCxn id="100" idx="3"/>
            <a:endCxn id="76" idx="1"/>
          </p:cNvCxnSpPr>
          <p:nvPr/>
        </p:nvCxnSpPr>
        <p:spPr>
          <a:xfrm>
            <a:off x="3559290" y="2208259"/>
            <a:ext cx="3420067" cy="3700536"/>
          </a:xfrm>
          <a:prstGeom prst="straightConnector1">
            <a:avLst/>
          </a:prstGeom>
          <a:noFill/>
          <a:ln w="3810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sp>
        <p:nvSpPr>
          <p:cNvPr id="105" name="TextBox 104"/>
          <p:cNvSpPr txBox="1"/>
          <p:nvPr>
            <p:custDataLst>
              <p:tags r:id="rId7"/>
            </p:custDataLst>
          </p:nvPr>
        </p:nvSpPr>
        <p:spPr>
          <a:xfrm>
            <a:off x="4717956" y="6000690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  <a:ea typeface="+mn-ea"/>
                <a:cs typeface="+mn-cs"/>
              </a:rPr>
              <a:t>0x00...00</a:t>
            </a:r>
          </a:p>
        </p:txBody>
      </p:sp>
      <p:sp>
        <p:nvSpPr>
          <p:cNvPr id="106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0" y="2057400"/>
            <a:ext cx="2819400" cy="1219200"/>
          </a:xfrm>
          <a:prstGeom prst="rect">
            <a:avLst/>
          </a:prstGeom>
          <a:solidFill>
            <a:srgbClr val="7030A0">
              <a:lumMod val="75000"/>
            </a:srgbClr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3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Process, v2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62000" y="838200"/>
            <a:ext cx="5410669" cy="5965554"/>
            <a:chOff x="413287" y="533400"/>
            <a:chExt cx="5911313" cy="6347961"/>
          </a:xfrm>
        </p:grpSpPr>
        <p:sp>
          <p:nvSpPr>
            <p:cNvPr id="29" name="Rectangle 28"/>
            <p:cNvSpPr/>
            <p:nvPr>
              <p:custDataLst>
                <p:tags r:id="rId1"/>
              </p:custDataLst>
            </p:nvPr>
          </p:nvSpPr>
          <p:spPr>
            <a:xfrm>
              <a:off x="2819400" y="609600"/>
              <a:ext cx="3505200" cy="624840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2"/>
              </p:custDataLst>
            </p:nvPr>
          </p:nvSpPr>
          <p:spPr>
            <a:xfrm>
              <a:off x="436047" y="53340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0xfffffffc</a:t>
              </a:r>
            </a:p>
          </p:txBody>
        </p:sp>
        <p:sp>
          <p:nvSpPr>
            <p:cNvPr id="31" name="TextBox 30"/>
            <p:cNvSpPr txBox="1"/>
            <p:nvPr>
              <p:custDataLst>
                <p:tags r:id="rId3"/>
              </p:custDataLst>
            </p:nvPr>
          </p:nvSpPr>
          <p:spPr>
            <a:xfrm>
              <a:off x="436049" y="6324601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0x00000000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4"/>
              </p:custDataLst>
            </p:nvPr>
          </p:nvSpPr>
          <p:spPr>
            <a:xfrm>
              <a:off x="436047" y="214378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0x7ffffffc</a:t>
              </a:r>
            </a:p>
          </p:txBody>
        </p:sp>
        <p:sp>
          <p:nvSpPr>
            <p:cNvPr id="33" name="TextBox 32"/>
            <p:cNvSpPr txBox="1"/>
            <p:nvPr>
              <p:custDataLst>
                <p:tags r:id="rId5"/>
              </p:custDataLst>
            </p:nvPr>
          </p:nvSpPr>
          <p:spPr>
            <a:xfrm>
              <a:off x="436047" y="175260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0x80000000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6"/>
              </p:custDataLst>
            </p:nvPr>
          </p:nvSpPr>
          <p:spPr>
            <a:xfrm>
              <a:off x="436047" y="503938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0x10000000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7"/>
              </p:custDataLst>
            </p:nvPr>
          </p:nvSpPr>
          <p:spPr>
            <a:xfrm>
              <a:off x="413287" y="5877580"/>
              <a:ext cx="2355886" cy="556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0x00400000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19400" y="533400"/>
              <a:ext cx="3505200" cy="1676400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reserved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819400" y="2209800"/>
              <a:ext cx="3505200" cy="79501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stack</a:t>
              </a:r>
            </a:p>
          </p:txBody>
        </p:sp>
        <p:sp>
          <p:nvSpPr>
            <p:cNvPr id="38" name="Rectangle 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19400" y="6477000"/>
              <a:ext cx="3505200" cy="381000"/>
            </a:xfrm>
            <a:prstGeom prst="rect">
              <a:avLst/>
            </a:prstGeom>
            <a:solidFill>
              <a:srgbClr val="FF000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system reserved</a:t>
              </a:r>
            </a:p>
          </p:txBody>
        </p:sp>
        <p:sp>
          <p:nvSpPr>
            <p:cNvPr id="39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19400" y="5562600"/>
              <a:ext cx="3505200" cy="9144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code (text)     </a:t>
              </a:r>
            </a:p>
          </p:txBody>
        </p:sp>
        <p:sp>
          <p:nvSpPr>
            <p:cNvPr id="40" name="Rectangle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19400" y="5105400"/>
              <a:ext cx="3505200" cy="4572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static data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19400" y="4343400"/>
              <a:ext cx="3505200" cy="762000"/>
            </a:xfrm>
            <a:prstGeom prst="rect">
              <a:avLst/>
            </a:prstGeom>
            <a:solidFill>
              <a:srgbClr val="00B0F0">
                <a:lumMod val="50000"/>
              </a:srgbClr>
            </a:solidFill>
            <a:ln w="2857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dynamic data (heap)</a:t>
              </a:r>
            </a:p>
          </p:txBody>
        </p:sp>
        <p:cxnSp>
          <p:nvCxnSpPr>
            <p:cNvPr id="42" name="Straight Arrow Connector 41"/>
            <p:cNvCxnSpPr>
              <a:stCxn id="37" idx="2"/>
            </p:cNvCxnSpPr>
            <p:nvPr/>
          </p:nvCxnSpPr>
          <p:spPr>
            <a:xfrm>
              <a:off x="4572000" y="3004810"/>
              <a:ext cx="0" cy="50039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3" name="Straight Arrow Connector 42"/>
            <p:cNvCxnSpPr>
              <a:stCxn id="41" idx="0"/>
            </p:cNvCxnSpPr>
            <p:nvPr/>
          </p:nvCxnSpPr>
          <p:spPr>
            <a:xfrm flipV="1">
              <a:off x="4572000" y="3733800"/>
              <a:ext cx="0" cy="60960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44" name="Rectangle 43"/>
          <p:cNvSpPr/>
          <p:nvPr/>
        </p:nvSpPr>
        <p:spPr>
          <a:xfrm>
            <a:off x="5202177" y="5585305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00"/>
                </a:solidFill>
                <a:latin typeface="Consolas" pitchFamily="49" charset="0"/>
                <a:ea typeface="+mn-ea"/>
                <a:cs typeface="+mn-cs"/>
              </a:rPr>
              <a:t>gets</a:t>
            </a:r>
            <a:endParaRPr lang="en-US" sz="1800" b="1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81600" y="591120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srgbClr val="92D050"/>
                </a:solidFill>
                <a:latin typeface="Consolas" pitchFamily="49" charset="0"/>
                <a:ea typeface="+mn-ea"/>
                <a:cs typeface="+mn-cs"/>
              </a:rPr>
              <a:t>getc</a:t>
            </a:r>
            <a:endParaRPr lang="en-US" sz="1800" b="1" dirty="0">
              <a:solidFill>
                <a:srgbClr val="92D05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6" name="Curved Connector 45"/>
          <p:cNvCxnSpPr>
            <a:endCxn id="45" idx="3"/>
          </p:cNvCxnSpPr>
          <p:nvPr/>
        </p:nvCxnSpPr>
        <p:spPr>
          <a:xfrm rot="16200000" flipH="1">
            <a:off x="5683770" y="5906821"/>
            <a:ext cx="327884" cy="50206"/>
          </a:xfrm>
          <a:prstGeom prst="curvedConnector4">
            <a:avLst>
              <a:gd name="adj1" fmla="val -8439"/>
              <a:gd name="adj2" fmla="val 555324"/>
            </a:avLst>
          </a:prstGeom>
          <a:noFill/>
          <a:ln w="28575" cap="flat" cmpd="sng" algn="ctr">
            <a:solidFill>
              <a:srgbClr val="FF2F92"/>
            </a:solidFill>
            <a:prstDash val="solid"/>
            <a:tailEnd type="triangle"/>
          </a:ln>
          <a:effectLst/>
        </p:spPr>
      </p:cxnSp>
      <p:cxnSp>
        <p:nvCxnSpPr>
          <p:cNvPr id="47" name="Curved Connector 46"/>
          <p:cNvCxnSpPr>
            <a:stCxn id="39" idx="3"/>
            <a:endCxn id="48" idx="3"/>
          </p:cNvCxnSpPr>
          <p:nvPr/>
        </p:nvCxnSpPr>
        <p:spPr>
          <a:xfrm flipH="1" flipV="1">
            <a:off x="6042701" y="2059669"/>
            <a:ext cx="129968" cy="3934425"/>
          </a:xfrm>
          <a:prstGeom prst="curvedConnector3">
            <a:avLst>
              <a:gd name="adj1" fmla="val -956398"/>
            </a:avLst>
          </a:prstGeom>
          <a:noFill/>
          <a:ln w="38100" cap="flat" cmpd="sng" algn="ctr">
            <a:solidFill>
              <a:srgbClr val="FF2F92"/>
            </a:solidFill>
            <a:prstDash val="solid"/>
            <a:tailEnd type="triangle" w="lg" len="lg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3444434" y="1705726"/>
            <a:ext cx="2598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smtClean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mplementation </a:t>
            </a:r>
            <a:r>
              <a:rPr lang="en-US" sz="2000" dirty="0" smtClean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of </a:t>
            </a:r>
            <a:r>
              <a:rPr lang="en-US" sz="2000" dirty="0" err="1" smtClean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getc</a:t>
            </a:r>
            <a:r>
              <a:rPr lang="en-US" sz="2000" dirty="0" smtClean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() syscall</a:t>
            </a:r>
            <a:endParaRPr lang="en-US" sz="2000" dirty="0">
              <a:solidFill>
                <a:srgbClr val="FFFF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Inside </a:t>
            </a:r>
            <a:r>
              <a:rPr lang="en-US" dirty="0" smtClean="0"/>
              <a:t>the ECALL instruction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lnSpc>
                <a:spcPct val="84000"/>
              </a:lnSpc>
              <a:buNone/>
            </a:pPr>
            <a:r>
              <a:rPr lang="en-US" dirty="0" smtClean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ECALL is s SYSCALL in RISC-V</a:t>
            </a:r>
          </a:p>
          <a:p>
            <a:pPr marL="0" indent="0">
              <a:lnSpc>
                <a:spcPct val="84000"/>
              </a:lnSpc>
              <a:buNone/>
            </a:pPr>
            <a:endParaRPr lang="en-US" dirty="0" smtClean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84000"/>
              </a:lnSpc>
              <a:buNone/>
            </a:pPr>
            <a:r>
              <a:rPr lang="en-US" dirty="0" smtClean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ECALL</a:t>
            </a:r>
            <a:r>
              <a:rPr lang="en-US" dirty="0" smtClean="0"/>
              <a:t> </a:t>
            </a:r>
            <a:r>
              <a:rPr lang="en-US" dirty="0"/>
              <a:t>instruction does an atomic jump to a controlled </a:t>
            </a:r>
            <a:r>
              <a:rPr lang="en-US" dirty="0" smtClean="0"/>
              <a:t>location (i.e. </a:t>
            </a:r>
            <a:r>
              <a:rPr lang="en-US" dirty="0" smtClean="0"/>
              <a:t>RISC-V</a:t>
            </a:r>
            <a:r>
              <a:rPr lang="en-US" dirty="0" smtClean="0"/>
              <a:t> </a:t>
            </a:r>
            <a:r>
              <a:rPr lang="en-US" dirty="0" smtClean="0"/>
              <a:t>0x8000 0180)</a:t>
            </a:r>
            <a:endParaRPr lang="en-US" dirty="0"/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Switches </a:t>
            </a:r>
            <a:r>
              <a:rPr lang="en-US" dirty="0">
                <a:solidFill>
                  <a:schemeClr val="accent1"/>
                </a:solidFill>
              </a:rPr>
              <a:t>the sp to the kernel stack</a:t>
            </a:r>
          </a:p>
          <a:p>
            <a:pPr lvl="1">
              <a:lnSpc>
                <a:spcPct val="84000"/>
              </a:lnSpc>
            </a:pPr>
            <a:r>
              <a:rPr lang="en-US" dirty="0">
                <a:solidFill>
                  <a:schemeClr val="accent1"/>
                </a:solidFill>
              </a:rPr>
              <a:t>Saves the old (user) SP value</a:t>
            </a:r>
          </a:p>
          <a:p>
            <a:pPr lvl="1">
              <a:lnSpc>
                <a:spcPct val="84000"/>
              </a:lnSpc>
            </a:pPr>
            <a:r>
              <a:rPr lang="en-US" dirty="0">
                <a:solidFill>
                  <a:schemeClr val="accent1"/>
                </a:solidFill>
              </a:rPr>
              <a:t>Saves the old (user) PC value (= return address)</a:t>
            </a:r>
          </a:p>
          <a:p>
            <a:pPr lvl="1">
              <a:lnSpc>
                <a:spcPct val="84000"/>
              </a:lnSpc>
            </a:pPr>
            <a:r>
              <a:rPr lang="en-US" dirty="0">
                <a:solidFill>
                  <a:schemeClr val="accent1"/>
                </a:solidFill>
              </a:rPr>
              <a:t>Saves the old privilege mode</a:t>
            </a:r>
          </a:p>
          <a:p>
            <a:pPr lvl="1">
              <a:lnSpc>
                <a:spcPct val="84000"/>
              </a:lnSpc>
            </a:pPr>
            <a:r>
              <a:rPr lang="en-US" dirty="0">
                <a:solidFill>
                  <a:schemeClr val="accent1"/>
                </a:solidFill>
              </a:rPr>
              <a:t>Sets the new privilege mode to 1</a:t>
            </a:r>
          </a:p>
          <a:p>
            <a:pPr lvl="1">
              <a:lnSpc>
                <a:spcPct val="84000"/>
              </a:lnSpc>
            </a:pPr>
            <a:r>
              <a:rPr lang="en-US" dirty="0">
                <a:solidFill>
                  <a:schemeClr val="accent1"/>
                </a:solidFill>
              </a:rPr>
              <a:t>Sets the new PC to the kernel syscall handler</a:t>
            </a:r>
          </a:p>
        </p:txBody>
      </p:sp>
    </p:spTree>
    <p:extLst>
      <p:ext uri="{BB962C8B-B14F-4D97-AF65-F5344CB8AC3E}">
        <p14:creationId xmlns:p14="http://schemas.microsoft.com/office/powerpoint/2010/main" val="31702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Inside the </a:t>
            </a:r>
            <a:r>
              <a:rPr lang="en-US" dirty="0"/>
              <a:t>E</a:t>
            </a:r>
            <a:r>
              <a:rPr lang="en-US" dirty="0" smtClean="0"/>
              <a:t>CALL implementation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4000"/>
              </a:lnSpc>
              <a:buNone/>
            </a:pPr>
            <a:r>
              <a:rPr lang="en-US" dirty="0" smtClean="0"/>
              <a:t>Kernel system call handler carries out the desired system call</a:t>
            </a:r>
          </a:p>
          <a:p>
            <a:pPr lvl="1" fontAlgn="auto">
              <a:lnSpc>
                <a:spcPct val="84000"/>
              </a:lnSpc>
              <a:spcAft>
                <a:spcPts val="0"/>
              </a:spcAft>
            </a:pPr>
            <a:r>
              <a:rPr lang="en-US" dirty="0" smtClean="0"/>
              <a:t>Saves </a:t>
            </a:r>
            <a:r>
              <a:rPr lang="en-US" dirty="0" err="1" smtClean="0"/>
              <a:t>callee</a:t>
            </a:r>
            <a:r>
              <a:rPr lang="en-US" dirty="0" smtClean="0"/>
              <a:t>-save registers</a:t>
            </a:r>
          </a:p>
          <a:p>
            <a:pPr lvl="1" fontAlgn="auto">
              <a:lnSpc>
                <a:spcPct val="84000"/>
              </a:lnSpc>
              <a:spcAft>
                <a:spcPts val="0"/>
              </a:spcAft>
            </a:pPr>
            <a:r>
              <a:rPr lang="en-US" dirty="0" smtClean="0"/>
              <a:t>Examines the </a:t>
            </a:r>
            <a:r>
              <a:rPr lang="en-US" dirty="0" err="1" smtClean="0"/>
              <a:t>syscall</a:t>
            </a:r>
            <a:r>
              <a:rPr lang="en-US" dirty="0" smtClean="0"/>
              <a:t> </a:t>
            </a:r>
            <a:r>
              <a:rPr lang="en-US" dirty="0" err="1" smtClean="0"/>
              <a:t>ecall</a:t>
            </a:r>
            <a:r>
              <a:rPr lang="en-US" dirty="0" smtClean="0"/>
              <a:t> number</a:t>
            </a:r>
            <a:endParaRPr lang="en-US" dirty="0" smtClean="0"/>
          </a:p>
          <a:p>
            <a:pPr lvl="1" fontAlgn="auto">
              <a:lnSpc>
                <a:spcPct val="84000"/>
              </a:lnSpc>
              <a:spcAft>
                <a:spcPts val="0"/>
              </a:spcAft>
            </a:pPr>
            <a:r>
              <a:rPr lang="en-US" dirty="0" smtClean="0"/>
              <a:t>Checks arguments for sanity</a:t>
            </a:r>
          </a:p>
          <a:p>
            <a:pPr lvl="1" fontAlgn="auto">
              <a:lnSpc>
                <a:spcPct val="84000"/>
              </a:lnSpc>
              <a:spcAft>
                <a:spcPts val="0"/>
              </a:spcAft>
            </a:pPr>
            <a:r>
              <a:rPr lang="en-US" dirty="0" smtClean="0"/>
              <a:t>Performs operation</a:t>
            </a:r>
          </a:p>
          <a:p>
            <a:pPr lvl="1" fontAlgn="auto">
              <a:lnSpc>
                <a:spcPct val="84000"/>
              </a:lnSpc>
              <a:spcAft>
                <a:spcPts val="0"/>
              </a:spcAft>
            </a:pPr>
            <a:r>
              <a:rPr lang="en-US" dirty="0" smtClean="0"/>
              <a:t>Stores result in </a:t>
            </a:r>
            <a:r>
              <a:rPr lang="en-US" dirty="0" smtClean="0"/>
              <a:t>a0</a:t>
            </a:r>
            <a:endParaRPr lang="en-US" dirty="0" smtClean="0"/>
          </a:p>
          <a:p>
            <a:pPr lvl="1" fontAlgn="auto">
              <a:lnSpc>
                <a:spcPct val="84000"/>
              </a:lnSpc>
              <a:spcAft>
                <a:spcPts val="0"/>
              </a:spcAft>
            </a:pPr>
            <a:r>
              <a:rPr lang="en-US" dirty="0" smtClean="0"/>
              <a:t>Restores </a:t>
            </a:r>
            <a:r>
              <a:rPr lang="en-US" dirty="0" err="1" smtClean="0"/>
              <a:t>callee</a:t>
            </a:r>
            <a:r>
              <a:rPr lang="en-US" dirty="0" smtClean="0"/>
              <a:t>-save registers</a:t>
            </a:r>
          </a:p>
          <a:p>
            <a:pPr lvl="1" fontAlgn="auto">
              <a:lnSpc>
                <a:spcPct val="84000"/>
              </a:lnSpc>
              <a:spcAft>
                <a:spcPts val="0"/>
              </a:spcAft>
            </a:pPr>
            <a:r>
              <a:rPr lang="en-US" dirty="0" smtClean="0"/>
              <a:t>Performs a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chemeClr val="accent1"/>
                </a:solidFill>
              </a:rPr>
              <a:t>supervisor exception return</a:t>
            </a:r>
            <a:r>
              <a:rPr lang="en-US" dirty="0" smtClean="0"/>
              <a:t>” (</a:t>
            </a:r>
            <a:r>
              <a:rPr lang="en-US" b="1" i="1" dirty="0" smtClean="0">
                <a:solidFill>
                  <a:schemeClr val="accent1"/>
                </a:solidFill>
              </a:rPr>
              <a:t>SRET</a:t>
            </a:r>
            <a:r>
              <a:rPr lang="en-US" dirty="0" smtClean="0"/>
              <a:t>) instruction, which restores the privilege mode, SP and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306232" cy="5638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It </a:t>
            </a:r>
            <a:r>
              <a:rPr lang="en-US" dirty="0">
                <a:solidFill>
                  <a:schemeClr val="tx2"/>
                </a:solidFill>
              </a:rPr>
              <a:t>is necessary to have a privileged </a:t>
            </a:r>
            <a:r>
              <a:rPr lang="en-US" dirty="0" smtClean="0">
                <a:solidFill>
                  <a:schemeClr val="tx2"/>
                </a:solidFill>
              </a:rPr>
              <a:t>(kernel) mode to enable the </a:t>
            </a:r>
            <a:r>
              <a:rPr lang="en-US" dirty="0">
                <a:solidFill>
                  <a:schemeClr val="tx2"/>
                </a:solidFill>
              </a:rPr>
              <a:t>Operating System (OS</a:t>
            </a:r>
            <a:r>
              <a:rPr lang="en-US" dirty="0" smtClean="0">
                <a:solidFill>
                  <a:schemeClr val="tx2"/>
                </a:solidFill>
              </a:rPr>
              <a:t>):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provides </a:t>
            </a:r>
            <a:r>
              <a:rPr lang="en-US" dirty="0">
                <a:solidFill>
                  <a:schemeClr val="tx2"/>
                </a:solidFill>
              </a:rPr>
              <a:t>isolation between </a:t>
            </a:r>
            <a:r>
              <a:rPr lang="en-US" dirty="0" smtClean="0">
                <a:solidFill>
                  <a:schemeClr val="tx2"/>
                </a:solidFill>
              </a:rPr>
              <a:t>processes</a:t>
            </a:r>
            <a:endParaRPr lang="en-US" dirty="0">
              <a:solidFill>
                <a:schemeClr val="tx2"/>
              </a:solidFill>
            </a:endParaRP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protects </a:t>
            </a:r>
            <a:r>
              <a:rPr lang="en-US" dirty="0">
                <a:solidFill>
                  <a:schemeClr val="tx2"/>
                </a:solidFill>
              </a:rPr>
              <a:t>shared </a:t>
            </a:r>
            <a:r>
              <a:rPr lang="en-US" dirty="0" smtClean="0">
                <a:solidFill>
                  <a:schemeClr val="tx2"/>
                </a:solidFill>
              </a:rPr>
              <a:t>resources</a:t>
            </a:r>
            <a:endParaRPr lang="en-US" dirty="0">
              <a:solidFill>
                <a:schemeClr val="tx2"/>
              </a:solidFill>
            </a:endParaRP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provides </a:t>
            </a:r>
            <a:r>
              <a:rPr lang="en-US" dirty="0">
                <a:solidFill>
                  <a:schemeClr val="tx2"/>
                </a:solidFill>
              </a:rPr>
              <a:t>safe control </a:t>
            </a:r>
            <a:r>
              <a:rPr lang="en-US" dirty="0" smtClean="0">
                <a:solidFill>
                  <a:schemeClr val="tx2"/>
                </a:solidFill>
              </a:rPr>
              <a:t>transfer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Outline for Today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6C6C6C"/>
                </a:solidFill>
              </a:rPr>
              <a:t>How do we protect </a:t>
            </a:r>
            <a:r>
              <a:rPr lang="en-US" dirty="0" smtClean="0">
                <a:solidFill>
                  <a:srgbClr val="6C6C6C"/>
                </a:solidFill>
              </a:rPr>
              <a:t>processes from </a:t>
            </a:r>
            <a:r>
              <a:rPr lang="en-US" dirty="0">
                <a:solidFill>
                  <a:srgbClr val="6C6C6C"/>
                </a:solidFill>
              </a:rPr>
              <a:t>one another</a:t>
            </a:r>
            <a:r>
              <a:rPr lang="en-US" dirty="0" smtClean="0">
                <a:solidFill>
                  <a:srgbClr val="6C6C6C"/>
                </a:solidFill>
              </a:rPr>
              <a:t>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rgbClr val="6C6C6C"/>
                </a:solidFill>
              </a:rPr>
              <a:t>Skype should not crash Chrome.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solidFill>
                <a:srgbClr val="6C6C6C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6C6C6C"/>
                </a:solidFill>
              </a:rPr>
              <a:t>How do we protect the operating system (OS) from other processes? 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rgbClr val="6C6C6C"/>
                </a:solidFill>
              </a:rPr>
              <a:t>Chrome should not crash the computer!</a:t>
            </a: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6C6C6C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does the CPU and OS (software) handle exceptional conditions?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Division by 0, Page Fault, </a:t>
            </a:r>
            <a:r>
              <a:rPr lang="en-US" dirty="0" err="1" smtClean="0"/>
              <a:t>Syscall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779" y="2158424"/>
            <a:ext cx="3926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6C6C6C"/>
                </a:solidFill>
                <a:latin typeface="Source Sans Pro"/>
              </a:rPr>
              <a:t>Operating System</a:t>
            </a:r>
            <a:endParaRPr lang="en-US" sz="3200" dirty="0">
              <a:solidFill>
                <a:srgbClr val="6C6C6C"/>
              </a:solidFill>
              <a:latin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191000"/>
            <a:ext cx="3584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6C6C6C"/>
                </a:solidFill>
                <a:latin typeface="Source Sans Pro"/>
              </a:rPr>
              <a:t>Privileged Mode</a:t>
            </a:r>
            <a:endParaRPr lang="en-US" sz="3200" dirty="0">
              <a:solidFill>
                <a:srgbClr val="6C6C6C"/>
              </a:solidFill>
              <a:latin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967" y="6184612"/>
            <a:ext cx="851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70C0"/>
                </a:solidFill>
                <a:latin typeface="Source Sans Pro"/>
              </a:rPr>
              <a:t>Traps</a:t>
            </a:r>
            <a:r>
              <a:rPr lang="en-US" sz="3200" dirty="0">
                <a:solidFill>
                  <a:srgbClr val="0070C0"/>
                </a:solidFill>
                <a:latin typeface="Source Sans Pro"/>
              </a:rPr>
              <a:t>, System </a:t>
            </a:r>
            <a:r>
              <a:rPr lang="en-US" sz="3200" dirty="0" smtClean="0">
                <a:solidFill>
                  <a:srgbClr val="0070C0"/>
                </a:solidFill>
                <a:latin typeface="Source Sans Pro"/>
              </a:rPr>
              <a:t>calls, Exceptions, Interrupts </a:t>
            </a:r>
            <a:endParaRPr lang="en-US" sz="3200" dirty="0">
              <a:solidFill>
                <a:srgbClr val="0070C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084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How do we protect </a:t>
            </a:r>
            <a:r>
              <a:rPr lang="en-US" dirty="0" smtClean="0"/>
              <a:t>processes </a:t>
            </a:r>
            <a:r>
              <a:rPr lang="en-US" dirty="0"/>
              <a:t>from one another</a:t>
            </a:r>
            <a:r>
              <a:rPr lang="en-US" dirty="0" smtClean="0"/>
              <a:t>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Skype should not crash Chrome.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do we protect the operating system (OS) from other processes? 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Chrome should not crash the computer!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does the CPU and OS (software) handle exceptional conditions?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Division by 0, Page Fault, </a:t>
            </a:r>
            <a:r>
              <a:rPr lang="en-US" dirty="0" err="1" smtClean="0"/>
              <a:t>Syscall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Outline for Today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Exceptional Control Flow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Anything </a:t>
            </a:r>
            <a:r>
              <a:rPr lang="en-US" dirty="0"/>
              <a:t>that </a:t>
            </a:r>
            <a:r>
              <a:rPr lang="en-US" i="1" dirty="0">
                <a:solidFill>
                  <a:schemeClr val="accent1"/>
                </a:solidFill>
              </a:rPr>
              <a:t>isn’t </a:t>
            </a:r>
            <a:r>
              <a:rPr lang="en-US" dirty="0"/>
              <a:t>a user program executing its own </a:t>
            </a:r>
            <a:r>
              <a:rPr lang="en-US" dirty="0" smtClean="0"/>
              <a:t>user-level instructions.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System Calls: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just one type of exceptional control flow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Process requesting a service from the </a:t>
            </a:r>
            <a:r>
              <a:rPr lang="en-US" dirty="0" smtClean="0"/>
              <a:t>OS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Intentional – </a:t>
            </a:r>
            <a:r>
              <a:rPr lang="en-US" i="1" dirty="0" smtClean="0"/>
              <a:t>it’s in the executable!</a:t>
            </a:r>
          </a:p>
        </p:txBody>
      </p:sp>
    </p:spTree>
    <p:extLst>
      <p:ext uri="{BB962C8B-B14F-4D97-AF65-F5344CB8AC3E}">
        <p14:creationId xmlns:p14="http://schemas.microsoft.com/office/powerpoint/2010/main" val="16801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210" y="45000"/>
            <a:ext cx="5527846" cy="712759"/>
          </a:xfrm>
          <a:noFill/>
          <a:ln/>
        </p:spPr>
        <p:txBody>
          <a:bodyPr lIns="91294" tIns="45647" rIns="91294" bIns="45647" anchor="t">
            <a:noAutofit/>
          </a:bodyPr>
          <a:lstStyle/>
          <a:p>
            <a:pPr algn="ctr"/>
            <a:r>
              <a:rPr lang="en-US" dirty="0" smtClean="0"/>
              <a:t>Software Exceptions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1371600" y="777383"/>
            <a:ext cx="2897221" cy="12766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759781" y="789742"/>
            <a:ext cx="2555417" cy="111525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073622"/>
            <a:ext cx="3360174" cy="287937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Trap</a:t>
            </a: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 smtClean="0">
                <a:solidFill>
                  <a:srgbClr val="92D050"/>
                </a:solidFill>
                <a:latin typeface="Source Sans Pro"/>
              </a:rPr>
              <a:t>Intentional</a:t>
            </a:r>
          </a:p>
          <a:p>
            <a:pPr marL="0" lvl="1">
              <a:lnSpc>
                <a:spcPct val="84000"/>
              </a:lnSpc>
              <a:spcBef>
                <a:spcPts val="800"/>
              </a:spcBef>
            </a:pPr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Examples:</a:t>
            </a:r>
          </a:p>
          <a:p>
            <a:pPr marL="0" lvl="1">
              <a:lnSpc>
                <a:spcPct val="84000"/>
              </a:lnSpc>
              <a:spcBef>
                <a:spcPts val="800"/>
              </a:spcBef>
            </a:pPr>
            <a:r>
              <a:rPr lang="en-US" sz="2400" i="1" dirty="0" smtClean="0">
                <a:solidFill>
                  <a:schemeClr val="tx2"/>
                </a:solidFill>
                <a:latin typeface="Source Sans Pro"/>
              </a:rPr>
              <a:t>System call </a:t>
            </a:r>
          </a:p>
          <a:p>
            <a:pPr marL="0" lvl="1">
              <a:lnSpc>
                <a:spcPct val="84000"/>
              </a:lnSpc>
              <a:spcBef>
                <a:spcPts val="800"/>
              </a:spcBef>
            </a:pPr>
            <a:r>
              <a:rPr lang="en-US" sz="2400" i="1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  <a:latin typeface="Source Sans Pro"/>
              </a:rPr>
              <a:t> (OS performs </a:t>
            </a:r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service</a:t>
            </a:r>
            <a:r>
              <a:rPr lang="en-US" sz="2400" i="1" dirty="0" smtClean="0">
                <a:solidFill>
                  <a:schemeClr val="tx2"/>
                </a:solidFill>
                <a:latin typeface="Source Sans Pro"/>
              </a:rPr>
              <a:t>)</a:t>
            </a: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 smtClean="0">
                <a:solidFill>
                  <a:schemeClr val="tx2"/>
                </a:solidFill>
                <a:latin typeface="Source Sans Pro"/>
              </a:rPr>
              <a:t>Breakpoint traps</a:t>
            </a: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 smtClean="0">
                <a:solidFill>
                  <a:schemeClr val="tx2"/>
                </a:solidFill>
                <a:latin typeface="Source Sans Pro"/>
              </a:rPr>
              <a:t>Privileged instructions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05601" y="2070220"/>
            <a:ext cx="2362199" cy="246657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Abort</a:t>
            </a:r>
          </a:p>
          <a:p>
            <a:pPr>
              <a:lnSpc>
                <a:spcPct val="84000"/>
              </a:lnSpc>
              <a:spcBef>
                <a:spcPts val="800"/>
              </a:spcBef>
            </a:pPr>
            <a:r>
              <a:rPr lang="en-US" sz="2400" i="1" dirty="0" smtClean="0">
                <a:solidFill>
                  <a:srgbClr val="92D050"/>
                </a:solidFill>
                <a:latin typeface="Source Sans Pro"/>
              </a:rPr>
              <a:t>Unintentional</a:t>
            </a:r>
          </a:p>
          <a:p>
            <a:pPr>
              <a:lnSpc>
                <a:spcPct val="84000"/>
              </a:lnSpc>
              <a:spcBef>
                <a:spcPts val="800"/>
              </a:spcBef>
            </a:pPr>
            <a:r>
              <a:rPr lang="en-US" sz="2400" i="1" dirty="0" smtClean="0">
                <a:solidFill>
                  <a:srgbClr val="92D050"/>
                </a:solidFill>
                <a:latin typeface="Source Sans Pro"/>
              </a:rPr>
              <a:t>Not recoverable</a:t>
            </a:r>
          </a:p>
          <a:p>
            <a:pPr marL="0" lvl="1">
              <a:lnSpc>
                <a:spcPct val="84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  <a:latin typeface="Source Sans Pro"/>
              </a:rPr>
              <a:t>Examples</a:t>
            </a:r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:</a:t>
            </a:r>
          </a:p>
          <a:p>
            <a:pPr>
              <a:lnSpc>
                <a:spcPct val="84000"/>
              </a:lnSpc>
              <a:spcBef>
                <a:spcPts val="800"/>
              </a:spcBef>
            </a:pPr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Parity error</a:t>
            </a: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endParaRPr lang="en-US" sz="2400" i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4495800" y="777383"/>
            <a:ext cx="0" cy="112761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0909" y="2070220"/>
            <a:ext cx="3130892" cy="246657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Fault</a:t>
            </a: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 smtClean="0">
                <a:solidFill>
                  <a:srgbClr val="92D050"/>
                </a:solidFill>
                <a:latin typeface="Source Sans Pro"/>
              </a:rPr>
              <a:t>Unintentional but</a:t>
            </a: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 smtClean="0">
                <a:solidFill>
                  <a:srgbClr val="92D050"/>
                </a:solidFill>
                <a:latin typeface="Source Sans Pro"/>
              </a:rPr>
              <a:t>Possibly recoverable</a:t>
            </a:r>
          </a:p>
          <a:p>
            <a:pPr marL="0" lvl="1">
              <a:lnSpc>
                <a:spcPct val="84000"/>
              </a:lnSpc>
              <a:spcBef>
                <a:spcPts val="800"/>
              </a:spcBef>
            </a:pPr>
            <a:r>
              <a:rPr lang="en-US" sz="2400" dirty="0">
                <a:solidFill>
                  <a:schemeClr val="tx2"/>
                </a:solidFill>
                <a:latin typeface="Source Sans Pro"/>
              </a:rPr>
              <a:t>Examples</a:t>
            </a:r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:</a:t>
            </a:r>
            <a:endParaRPr lang="en-US" sz="2400" i="1" dirty="0" smtClean="0">
              <a:solidFill>
                <a:schemeClr val="tx2"/>
              </a:solidFill>
              <a:latin typeface="Source Sans Pro"/>
            </a:endParaRP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Division by zero</a:t>
            </a:r>
          </a:p>
          <a:p>
            <a:pPr>
              <a:lnSpc>
                <a:spcPct val="84000"/>
              </a:lnSpc>
              <a:spcBef>
                <a:spcPts val="800"/>
              </a:spcBef>
            </a:pPr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Page fault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2866" y="5461694"/>
            <a:ext cx="8592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accent6"/>
                </a:solidFill>
                <a:latin typeface="Source Sans Pro"/>
              </a:rPr>
              <a:t>One of </a:t>
            </a:r>
            <a:r>
              <a:rPr lang="en-US" sz="3200" b="1" i="1" dirty="0" smtClean="0">
                <a:solidFill>
                  <a:schemeClr val="accent6"/>
                </a:solidFill>
                <a:latin typeface="Source Sans Pro"/>
              </a:rPr>
              <a:t>many</a:t>
            </a:r>
            <a:r>
              <a:rPr lang="en-US" sz="3200" i="1" dirty="0" smtClean="0">
                <a:solidFill>
                  <a:schemeClr val="accent6"/>
                </a:solidFill>
                <a:latin typeface="Source Sans Pro"/>
              </a:rPr>
              <a:t> ontology / terminology trees.</a:t>
            </a:r>
          </a:p>
        </p:txBody>
      </p:sp>
    </p:spTree>
    <p:extLst>
      <p:ext uri="{BB962C8B-B14F-4D97-AF65-F5344CB8AC3E}">
        <p14:creationId xmlns:p14="http://schemas.microsoft.com/office/powerpoint/2010/main" val="23342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599" y="838200"/>
            <a:ext cx="9026013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Trap: </a:t>
            </a:r>
            <a:r>
              <a:rPr lang="en-US" dirty="0" smtClean="0"/>
              <a:t>Any kind of a control transfer to the OS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Syscall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smtClean="0"/>
              <a:t>Synchronous and planned, </a:t>
            </a:r>
            <a:r>
              <a:rPr lang="en-US" dirty="0" smtClean="0"/>
              <a:t>         process-to-kernel </a:t>
            </a:r>
            <a:r>
              <a:rPr lang="en-US" dirty="0" smtClean="0"/>
              <a:t>transfer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CALL </a:t>
            </a:r>
            <a:r>
              <a:rPr lang="en-US" dirty="0" smtClean="0"/>
              <a:t>instruction in </a:t>
            </a:r>
            <a:r>
              <a:rPr lang="en-US" dirty="0" smtClean="0"/>
              <a:t>RISC-V</a:t>
            </a:r>
            <a:r>
              <a:rPr lang="en-US" dirty="0" smtClean="0"/>
              <a:t> </a:t>
            </a:r>
            <a:r>
              <a:rPr lang="en-US" dirty="0" smtClean="0"/>
              <a:t>(various on x86)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Exception: </a:t>
            </a:r>
            <a:r>
              <a:rPr lang="en-US" dirty="0" smtClean="0"/>
              <a:t>Synchronous but unplanne</a:t>
            </a:r>
            <a:r>
              <a:rPr lang="en-US" dirty="0"/>
              <a:t>d</a:t>
            </a:r>
            <a:r>
              <a:rPr lang="en-US" dirty="0" smtClean="0"/>
              <a:t>, </a:t>
            </a:r>
            <a:r>
              <a:rPr lang="en-US" dirty="0" smtClean="0"/>
              <a:t>  process-to-kernel </a:t>
            </a:r>
            <a:r>
              <a:rPr lang="en-US" dirty="0" smtClean="0"/>
              <a:t>transfer</a:t>
            </a:r>
          </a:p>
          <a:p>
            <a:pPr lvl="1"/>
            <a:r>
              <a:rPr lang="en-US" dirty="0" smtClean="0"/>
              <a:t>exceptional events: div by zero, page fault, page protection err, 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Interrupt: </a:t>
            </a:r>
            <a:r>
              <a:rPr lang="en-US" dirty="0" smtClean="0"/>
              <a:t>Asynchronous, device-initiated transfer</a:t>
            </a:r>
          </a:p>
          <a:p>
            <a:pPr lvl="1"/>
            <a:r>
              <a:rPr lang="en-US" dirty="0" smtClean="0"/>
              <a:t>e.g. Network packet arrived, keyboard event, timer ticks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Hardware support for exceptions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SEPC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register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i="1" dirty="0">
                <a:solidFill>
                  <a:schemeClr val="tx2"/>
                </a:solidFill>
              </a:rPr>
              <a:t>Supervisor Exception Program Counter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or SEPC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32-bit </a:t>
            </a:r>
            <a:r>
              <a:rPr lang="en-US" dirty="0" smtClean="0">
                <a:solidFill>
                  <a:schemeClr val="tx2"/>
                </a:solidFill>
              </a:rPr>
              <a:t>register, holds </a:t>
            </a:r>
            <a:r>
              <a:rPr lang="en-US" dirty="0" err="1" smtClean="0">
                <a:solidFill>
                  <a:schemeClr val="tx2"/>
                </a:solidFill>
              </a:rPr>
              <a:t>addr</a:t>
            </a:r>
            <a:r>
              <a:rPr lang="en-US" dirty="0" smtClean="0">
                <a:solidFill>
                  <a:schemeClr val="tx2"/>
                </a:solidFill>
              </a:rPr>
              <a:t> of affected instruction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Syscall case: Address of </a:t>
            </a:r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CALL</a:t>
            </a:r>
            <a:endParaRPr lang="en-US" dirty="0">
              <a:solidFill>
                <a:schemeClr val="tx2"/>
              </a:solidFill>
            </a:endParaRPr>
          </a:p>
          <a:p>
            <a:endParaRPr lang="en-US" sz="2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SCAUSE</a:t>
            </a:r>
            <a:r>
              <a:rPr lang="en-US" dirty="0" smtClean="0">
                <a:solidFill>
                  <a:schemeClr val="tx2"/>
                </a:solidFill>
              </a:rPr>
              <a:t> register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Supervisor Exception Cause Register</a:t>
            </a:r>
            <a:r>
              <a:rPr lang="en-US" dirty="0" smtClean="0">
                <a:solidFill>
                  <a:schemeClr val="tx2"/>
                </a:solidFill>
              </a:rPr>
              <a:t> or SCAUSE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Register </a:t>
            </a:r>
            <a:r>
              <a:rPr lang="en-US" dirty="0" smtClean="0">
                <a:solidFill>
                  <a:schemeClr val="tx2"/>
                </a:solidFill>
              </a:rPr>
              <a:t>to hold the cause of the exception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Syscall case: 8, Sys</a:t>
            </a:r>
          </a:p>
          <a:p>
            <a:endParaRPr lang="en-US" sz="2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Special </a:t>
            </a:r>
            <a:r>
              <a:rPr lang="en-US" dirty="0">
                <a:solidFill>
                  <a:schemeClr val="tx2"/>
                </a:solidFill>
              </a:rPr>
              <a:t>instructions to load TLB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Only do-able by </a:t>
            </a:r>
            <a:r>
              <a:rPr lang="en-US" dirty="0" smtClean="0">
                <a:solidFill>
                  <a:schemeClr val="tx2"/>
                </a:solidFill>
              </a:rPr>
              <a:t>kernel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itle 3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support for exceptions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152400" y="971490"/>
            <a:ext cx="8763000" cy="5810310"/>
            <a:chOff x="152400" y="514290"/>
            <a:chExt cx="8763000" cy="5810310"/>
          </a:xfrm>
        </p:grpSpPr>
        <p:grpSp>
          <p:nvGrpSpPr>
            <p:cNvPr id="164" name="Group 156"/>
            <p:cNvGrpSpPr/>
            <p:nvPr>
              <p:custDataLst>
                <p:tags r:id="rId3"/>
              </p:custDataLst>
            </p:nvPr>
          </p:nvGrpSpPr>
          <p:grpSpPr>
            <a:xfrm>
              <a:off x="2057400" y="514290"/>
              <a:ext cx="6858000" cy="5334000"/>
              <a:chOff x="2057400" y="457200"/>
              <a:chExt cx="6858000" cy="5334000"/>
            </a:xfrm>
          </p:grpSpPr>
          <p:sp>
            <p:nvSpPr>
              <p:cNvPr id="304" name="Right Triangle 303"/>
              <p:cNvSpPr/>
              <p:nvPr>
                <p:custDataLst>
                  <p:tags r:id="rId143"/>
                </p:custDataLst>
              </p:nvPr>
            </p:nvSpPr>
            <p:spPr>
              <a:xfrm rot="10800000">
                <a:off x="7620000" y="914400"/>
                <a:ext cx="609600" cy="685800"/>
              </a:xfrm>
              <a:prstGeom prst="rtTriangle">
                <a:avLst/>
              </a:prstGeom>
              <a:solidFill>
                <a:srgbClr val="7030A0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Rounded Rectangle 304"/>
              <p:cNvSpPr/>
              <p:nvPr>
                <p:custDataLst>
                  <p:tags r:id="rId144"/>
                </p:custDataLst>
              </p:nvPr>
            </p:nvSpPr>
            <p:spPr>
              <a:xfrm>
                <a:off x="7924800" y="457200"/>
                <a:ext cx="990600" cy="5334000"/>
              </a:xfrm>
              <a:prstGeom prst="roundRect">
                <a:avLst>
                  <a:gd name="adj" fmla="val 30422"/>
                </a:avLst>
              </a:prstGeom>
              <a:solidFill>
                <a:srgbClr val="7030A0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Rounded Rectangle 305"/>
              <p:cNvSpPr/>
              <p:nvPr>
                <p:custDataLst>
                  <p:tags r:id="rId145"/>
                </p:custDataLst>
              </p:nvPr>
            </p:nvSpPr>
            <p:spPr>
              <a:xfrm>
                <a:off x="2057400" y="457200"/>
                <a:ext cx="914400" cy="3048000"/>
              </a:xfrm>
              <a:prstGeom prst="roundRect">
                <a:avLst>
                  <a:gd name="adj" fmla="val 30422"/>
                </a:avLst>
              </a:prstGeom>
              <a:solidFill>
                <a:srgbClr val="7030A0">
                  <a:lumMod val="75000"/>
                </a:srgbClr>
              </a:solidFill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Rounded Rectangle 306"/>
              <p:cNvSpPr/>
              <p:nvPr>
                <p:custDataLst>
                  <p:tags r:id="rId146"/>
                </p:custDataLst>
              </p:nvPr>
            </p:nvSpPr>
            <p:spPr>
              <a:xfrm>
                <a:off x="2057400" y="457200"/>
                <a:ext cx="6400800" cy="609600"/>
              </a:xfrm>
              <a:prstGeom prst="roundRect">
                <a:avLst>
                  <a:gd name="adj" fmla="val 50000"/>
                </a:avLst>
              </a:prstGeom>
              <a:solidFill>
                <a:srgbClr val="7030A0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Right Triangle 307"/>
              <p:cNvSpPr/>
              <p:nvPr>
                <p:custDataLst>
                  <p:tags r:id="rId147"/>
                </p:custDataLst>
              </p:nvPr>
            </p:nvSpPr>
            <p:spPr>
              <a:xfrm rot="5400000">
                <a:off x="2552700" y="876300"/>
                <a:ext cx="609600" cy="685800"/>
              </a:xfrm>
              <a:prstGeom prst="rtTriangle">
                <a:avLst/>
              </a:prstGeom>
              <a:solidFill>
                <a:srgbClr val="7030A0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TextBox 308"/>
              <p:cNvSpPr txBox="1"/>
              <p:nvPr>
                <p:custDataLst>
                  <p:tags r:id="rId148"/>
                </p:custDataLst>
              </p:nvPr>
            </p:nvSpPr>
            <p:spPr>
              <a:xfrm>
                <a:off x="8001000" y="5083314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Write-</a:t>
                </a:r>
                <a:b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</a:p>
            </p:txBody>
          </p:sp>
        </p:grpSp>
        <p:grpSp>
          <p:nvGrpSpPr>
            <p:cNvPr id="165" name="Group 154"/>
            <p:cNvGrpSpPr/>
            <p:nvPr>
              <p:custDataLst>
                <p:tags r:id="rId4"/>
              </p:custDataLst>
            </p:nvPr>
          </p:nvGrpSpPr>
          <p:grpSpPr>
            <a:xfrm>
              <a:off x="5791200" y="1200090"/>
              <a:ext cx="2286000" cy="4648200"/>
              <a:chOff x="6629400" y="1143000"/>
              <a:chExt cx="1447800" cy="4648200"/>
            </a:xfrm>
          </p:grpSpPr>
          <p:sp>
            <p:nvSpPr>
              <p:cNvPr id="302" name="Rounded Rectangle 301"/>
              <p:cNvSpPr/>
              <p:nvPr>
                <p:custDataLst>
                  <p:tags r:id="rId141"/>
                </p:custDataLst>
              </p:nvPr>
            </p:nvSpPr>
            <p:spPr>
              <a:xfrm>
                <a:off x="6705600" y="1143000"/>
                <a:ext cx="1295400" cy="4648200"/>
              </a:xfrm>
              <a:prstGeom prst="roundRect">
                <a:avLst>
                  <a:gd name="adj" fmla="val 19208"/>
                </a:avLst>
              </a:prstGeom>
              <a:solidFill>
                <a:srgbClr val="0070C0">
                  <a:lumMod val="75000"/>
                </a:srgbClr>
              </a:solidFill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TextBox 302"/>
              <p:cNvSpPr txBox="1"/>
              <p:nvPr>
                <p:custDataLst>
                  <p:tags r:id="rId142"/>
                </p:custDataLst>
              </p:nvPr>
            </p:nvSpPr>
            <p:spPr>
              <a:xfrm>
                <a:off x="6629400" y="5334000"/>
                <a:ext cx="14478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Memory</a:t>
                </a:r>
              </a:p>
            </p:txBody>
          </p:sp>
        </p:grpSp>
        <p:grpSp>
          <p:nvGrpSpPr>
            <p:cNvPr id="166" name="Group 148"/>
            <p:cNvGrpSpPr/>
            <p:nvPr>
              <p:custDataLst>
                <p:tags r:id="rId5"/>
              </p:custDataLst>
            </p:nvPr>
          </p:nvGrpSpPr>
          <p:grpSpPr>
            <a:xfrm>
              <a:off x="152400" y="1200090"/>
              <a:ext cx="1600200" cy="4670286"/>
              <a:chOff x="152400" y="1143000"/>
              <a:chExt cx="1676400" cy="4670286"/>
            </a:xfrm>
          </p:grpSpPr>
          <p:sp>
            <p:nvSpPr>
              <p:cNvPr id="300" name="Rounded Rectangle 299"/>
              <p:cNvSpPr/>
              <p:nvPr>
                <p:custDataLst>
                  <p:tags r:id="rId139"/>
                </p:custDataLst>
              </p:nvPr>
            </p:nvSpPr>
            <p:spPr>
              <a:xfrm>
                <a:off x="152400" y="1143000"/>
                <a:ext cx="1676400" cy="4648200"/>
              </a:xfrm>
              <a:prstGeom prst="roundRect">
                <a:avLst/>
              </a:prstGeom>
              <a:solidFill>
                <a:srgbClr val="0070C0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TextBox 300"/>
              <p:cNvSpPr txBox="1"/>
              <p:nvPr>
                <p:custDataLst>
                  <p:tags r:id="rId140"/>
                </p:custDataLst>
              </p:nvPr>
            </p:nvSpPr>
            <p:spPr>
              <a:xfrm>
                <a:off x="228600" y="5105400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Instruction</a:t>
                </a:r>
                <a:b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Fetch</a:t>
                </a:r>
              </a:p>
            </p:txBody>
          </p:sp>
        </p:grpSp>
        <p:grpSp>
          <p:nvGrpSpPr>
            <p:cNvPr id="167" name="Group 153"/>
            <p:cNvGrpSpPr/>
            <p:nvPr>
              <p:custDataLst>
                <p:tags r:id="rId6"/>
              </p:custDataLst>
            </p:nvPr>
          </p:nvGrpSpPr>
          <p:grpSpPr>
            <a:xfrm>
              <a:off x="3886200" y="1200090"/>
              <a:ext cx="2057400" cy="4648200"/>
              <a:chOff x="3886200" y="1143000"/>
              <a:chExt cx="2819400" cy="4648200"/>
            </a:xfrm>
          </p:grpSpPr>
          <p:sp>
            <p:nvSpPr>
              <p:cNvPr id="298" name="Rounded Rectangle 297"/>
              <p:cNvSpPr/>
              <p:nvPr>
                <p:custDataLst>
                  <p:tags r:id="rId137"/>
                </p:custDataLst>
              </p:nvPr>
            </p:nvSpPr>
            <p:spPr>
              <a:xfrm>
                <a:off x="3886200" y="1143000"/>
                <a:ext cx="2819400" cy="4648200"/>
              </a:xfrm>
              <a:prstGeom prst="roundRect">
                <a:avLst>
                  <a:gd name="adj" fmla="val 11944"/>
                </a:avLst>
              </a:prstGeom>
              <a:solidFill>
                <a:srgbClr val="7030A0">
                  <a:lumMod val="75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TextBox 298"/>
              <p:cNvSpPr txBox="1"/>
              <p:nvPr>
                <p:custDataLst>
                  <p:tags r:id="rId138"/>
                </p:custDataLst>
              </p:nvPr>
            </p:nvSpPr>
            <p:spPr>
              <a:xfrm>
                <a:off x="4648200" y="539109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Execute</a:t>
                </a:r>
              </a:p>
            </p:txBody>
          </p:sp>
        </p:grpSp>
        <p:grpSp>
          <p:nvGrpSpPr>
            <p:cNvPr id="168" name="Group 152"/>
            <p:cNvGrpSpPr/>
            <p:nvPr>
              <p:custDataLst>
                <p:tags r:id="rId7"/>
              </p:custDataLst>
            </p:nvPr>
          </p:nvGrpSpPr>
          <p:grpSpPr>
            <a:xfrm>
              <a:off x="1752600" y="1200090"/>
              <a:ext cx="2133600" cy="4648201"/>
              <a:chOff x="1828800" y="1143000"/>
              <a:chExt cx="2057400" cy="4648201"/>
            </a:xfrm>
          </p:grpSpPr>
          <p:sp>
            <p:nvSpPr>
              <p:cNvPr id="294" name="Rounded Rectangle 293"/>
              <p:cNvSpPr/>
              <p:nvPr>
                <p:custDataLst>
                  <p:tags r:id="rId133"/>
                </p:custDataLst>
              </p:nvPr>
            </p:nvSpPr>
            <p:spPr>
              <a:xfrm>
                <a:off x="2751083" y="1143000"/>
                <a:ext cx="1135117" cy="4648200"/>
              </a:xfrm>
              <a:prstGeom prst="roundRect">
                <a:avLst>
                  <a:gd name="adj" fmla="val 30962"/>
                </a:avLst>
              </a:prstGeom>
              <a:solidFill>
                <a:srgbClr val="FFFF00">
                  <a:lumMod val="50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Rounded Rectangle 294"/>
              <p:cNvSpPr/>
              <p:nvPr>
                <p:custDataLst>
                  <p:tags r:id="rId134"/>
                </p:custDataLst>
              </p:nvPr>
            </p:nvSpPr>
            <p:spPr>
              <a:xfrm>
                <a:off x="1828800" y="3505200"/>
                <a:ext cx="2057400" cy="2286000"/>
              </a:xfrm>
              <a:prstGeom prst="roundRect">
                <a:avLst>
                  <a:gd name="adj" fmla="val 15859"/>
                </a:avLst>
              </a:prstGeom>
              <a:solidFill>
                <a:srgbClr val="FFFF00">
                  <a:lumMod val="50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Right Triangle 295"/>
              <p:cNvSpPr/>
              <p:nvPr>
                <p:custDataLst>
                  <p:tags r:id="rId135"/>
                </p:custDataLst>
              </p:nvPr>
            </p:nvSpPr>
            <p:spPr>
              <a:xfrm rot="16200000">
                <a:off x="2458847" y="3132658"/>
                <a:ext cx="550314" cy="533400"/>
              </a:xfrm>
              <a:prstGeom prst="rtTriangle">
                <a:avLst/>
              </a:prstGeom>
              <a:solidFill>
                <a:srgbClr val="FFFF00">
                  <a:lumMod val="50000"/>
                </a:srgbClr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TextBox 296"/>
              <p:cNvSpPr txBox="1"/>
              <p:nvPr>
                <p:custDataLst>
                  <p:tags r:id="rId136"/>
                </p:custDataLst>
              </p:nvPr>
            </p:nvSpPr>
            <p:spPr>
              <a:xfrm>
                <a:off x="2133600" y="5083315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Instruction</a:t>
                </a:r>
                <a:b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Decode</a:t>
                </a:r>
              </a:p>
            </p:txBody>
          </p:sp>
        </p:grpSp>
        <p:sp>
          <p:nvSpPr>
            <p:cNvPr id="169" name="Arc 168"/>
            <p:cNvSpPr/>
            <p:nvPr>
              <p:custDataLst>
                <p:tags r:id="rId8"/>
              </p:custDataLst>
            </p:nvPr>
          </p:nvSpPr>
          <p:spPr>
            <a:xfrm rot="10800000" flipV="1">
              <a:off x="2743200" y="12000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Rounded Rectangle 169"/>
            <p:cNvSpPr/>
            <p:nvPr>
              <p:custDataLst>
                <p:tags r:id="rId9"/>
              </p:custDataLst>
            </p:nvPr>
          </p:nvSpPr>
          <p:spPr>
            <a:xfrm>
              <a:off x="5943600" y="1200090"/>
              <a:ext cx="1981200" cy="4648200"/>
            </a:xfrm>
            <a:prstGeom prst="roundRect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1" name="Straight Connector 170"/>
            <p:cNvCxnSpPr>
              <a:endCxn id="172" idx="2"/>
            </p:cNvCxnSpPr>
            <p:nvPr>
              <p:custDataLst>
                <p:tags r:id="rId10"/>
              </p:custDataLst>
            </p:nvPr>
          </p:nvCxnSpPr>
          <p:spPr>
            <a:xfrm>
              <a:off x="8229600" y="5848290"/>
              <a:ext cx="381000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72" name="Arc 171"/>
            <p:cNvSpPr/>
            <p:nvPr>
              <p:custDataLst>
                <p:tags r:id="rId11"/>
              </p:custDataLst>
            </p:nvPr>
          </p:nvSpPr>
          <p:spPr>
            <a:xfrm rot="5400000">
              <a:off x="8305800" y="5238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Arc 172"/>
            <p:cNvSpPr/>
            <p:nvPr>
              <p:custDataLst>
                <p:tags r:id="rId12"/>
              </p:custDataLst>
            </p:nvPr>
          </p:nvSpPr>
          <p:spPr>
            <a:xfrm rot="10800000">
              <a:off x="7924800" y="5238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4" name="Straight Connector 173"/>
            <p:cNvCxnSpPr>
              <a:stCxn id="224" idx="2"/>
            </p:cNvCxnSpPr>
            <p:nvPr>
              <p:custDataLst>
                <p:tags r:id="rId13"/>
              </p:custDataLst>
            </p:nvPr>
          </p:nvCxnSpPr>
          <p:spPr>
            <a:xfrm rot="5400000">
              <a:off x="1828800" y="2343090"/>
              <a:ext cx="1828800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75" name="Arc 174"/>
            <p:cNvSpPr/>
            <p:nvPr>
              <p:custDataLst>
                <p:tags r:id="rId14"/>
              </p:custDataLst>
            </p:nvPr>
          </p:nvSpPr>
          <p:spPr>
            <a:xfrm rot="16200000" flipV="1">
              <a:off x="7315200" y="11238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Text Box 1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67000" y="4191000"/>
              <a:ext cx="685800" cy="304800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lIns="0" rIns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extend</a:t>
              </a:r>
            </a:p>
          </p:txBody>
        </p:sp>
        <p:sp>
          <p:nvSpPr>
            <p:cNvPr id="177" name="Freeform 176"/>
            <p:cNvSpPr/>
            <p:nvPr>
              <p:custDataLst>
                <p:tags r:id="rId16"/>
              </p:custDataLst>
            </p:nvPr>
          </p:nvSpPr>
          <p:spPr>
            <a:xfrm>
              <a:off x="4953000" y="173349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Rectangle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48200" y="27240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400800" y="3257490"/>
              <a:ext cx="1143000" cy="1066800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Rectangle 2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62199" y="1809690"/>
              <a:ext cx="1143001" cy="1363663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register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file</a:t>
              </a:r>
            </a:p>
          </p:txBody>
        </p:sp>
        <p:sp>
          <p:nvSpPr>
            <p:cNvPr id="181" name="Oval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62200" y="3581400"/>
              <a:ext cx="1219200" cy="457199"/>
            </a:xfrm>
            <a:prstGeom prst="ellipse">
              <a:avLst/>
            </a:prstGeom>
            <a:solidFill>
              <a:srgbClr val="000000"/>
            </a:solidFill>
            <a:ln w="25400" cap="sq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</a:t>
              </a:r>
            </a:p>
          </p:txBody>
        </p:sp>
        <p:sp>
          <p:nvSpPr>
            <p:cNvPr id="182" name="Rounded Rectangle 181"/>
            <p:cNvSpPr/>
            <p:nvPr>
              <p:custDataLst>
                <p:tags r:id="rId21"/>
              </p:custDataLst>
            </p:nvPr>
          </p:nvSpPr>
          <p:spPr>
            <a:xfrm>
              <a:off x="152400" y="1200090"/>
              <a:ext cx="1600200" cy="4648200"/>
            </a:xfrm>
            <a:prstGeom prst="roundRect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2514600" y="3181291"/>
              <a:ext cx="1" cy="22860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Line 4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8686800" y="971490"/>
              <a:ext cx="0" cy="1676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Line 51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2209800" y="27240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Text Box 5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105400" y="226689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alu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Line 49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2209800" y="971490"/>
              <a:ext cx="0" cy="1752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Line 4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800600" y="3028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Line 44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419600" y="33336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Line 4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057400" y="4191000"/>
              <a:ext cx="152400" cy="152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Text Box 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477000" y="3943290"/>
              <a:ext cx="976100" cy="413639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memory</a:t>
              </a:r>
            </a:p>
          </p:txBody>
        </p:sp>
        <p:sp>
          <p:nvSpPr>
            <p:cNvPr id="192" name="Line 4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41910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 type="oval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3246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</a:p>
          </p:txBody>
        </p:sp>
        <p:sp>
          <p:nvSpPr>
            <p:cNvPr id="194" name="Text Box 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104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r>
                <a:rPr kumimoji="0" lang="en-US" sz="18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  <a:endPara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Line 45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6858000" y="43242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Text Box 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400800" y="3181290"/>
              <a:ext cx="9761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addr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Line 4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6858000" y="2419290"/>
              <a:ext cx="0" cy="8382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oval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Line 48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8534400" y="2647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Line 4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8229600" y="28764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Line 4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82296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84582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53340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4648200" y="34860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Line 4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2971800" y="4572000"/>
              <a:ext cx="0" cy="22860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Line 2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28955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Line 2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1241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Line 25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33527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Line 3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057400" y="3810000"/>
              <a:ext cx="304800" cy="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Rounded Rectangle 208"/>
            <p:cNvSpPr/>
            <p:nvPr>
              <p:custDataLst>
                <p:tags r:id="rId48"/>
              </p:custDataLst>
            </p:nvPr>
          </p:nvSpPr>
          <p:spPr>
            <a:xfrm>
              <a:off x="3886200" y="1200090"/>
              <a:ext cx="2057400" cy="4648200"/>
            </a:xfrm>
            <a:prstGeom prst="roundRect">
              <a:avLst>
                <a:gd name="adj" fmla="val 11944"/>
              </a:avLst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0" name="Straight Connector 209"/>
            <p:cNvCxnSpPr/>
            <p:nvPr>
              <p:custDataLst>
                <p:tags r:id="rId49"/>
              </p:custDataLst>
            </p:nvPr>
          </p:nvCxnSpPr>
          <p:spPr>
            <a:xfrm flipV="1">
              <a:off x="2057400" y="5848290"/>
              <a:ext cx="1600200" cy="2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1" name="Straight Connector 210"/>
            <p:cNvCxnSpPr/>
            <p:nvPr>
              <p:custDataLst>
                <p:tags r:id="rId50"/>
              </p:custDataLst>
            </p:nvPr>
          </p:nvCxnSpPr>
          <p:spPr>
            <a:xfrm rot="10800000">
              <a:off x="1905001" y="3562291"/>
              <a:ext cx="533402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2" name="Straight Connector 211"/>
            <p:cNvCxnSpPr/>
            <p:nvPr>
              <p:custDataLst>
                <p:tags r:id="rId51"/>
              </p:custDataLst>
            </p:nvPr>
          </p:nvCxnSpPr>
          <p:spPr>
            <a:xfrm rot="5400000">
              <a:off x="6553200" y="3181290"/>
              <a:ext cx="4724400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3" name="Straight Connector 212"/>
            <p:cNvCxnSpPr/>
            <p:nvPr>
              <p:custDataLst>
                <p:tags r:id="rId52"/>
              </p:custDataLst>
            </p:nvPr>
          </p:nvCxnSpPr>
          <p:spPr>
            <a:xfrm rot="16200000" flipH="1">
              <a:off x="800101" y="2000190"/>
              <a:ext cx="2514600" cy="1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14" name="Arc 213"/>
            <p:cNvSpPr/>
            <p:nvPr>
              <p:custDataLst>
                <p:tags r:id="rId53"/>
              </p:custDataLst>
            </p:nvPr>
          </p:nvSpPr>
          <p:spPr>
            <a:xfrm rot="5400000">
              <a:off x="3276600" y="5238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Arc 214"/>
            <p:cNvSpPr/>
            <p:nvPr>
              <p:custDataLst>
                <p:tags r:id="rId54"/>
              </p:custDataLst>
            </p:nvPr>
          </p:nvSpPr>
          <p:spPr>
            <a:xfrm rot="10800000">
              <a:off x="1752601" y="5238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6" name="Straight Connector 215"/>
            <p:cNvCxnSpPr/>
            <p:nvPr>
              <p:custDataLst>
                <p:tags r:id="rId55"/>
              </p:custDataLst>
            </p:nvPr>
          </p:nvCxnSpPr>
          <p:spPr>
            <a:xfrm rot="10800000">
              <a:off x="2057400" y="514290"/>
              <a:ext cx="6553200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17" name="Arc 216"/>
            <p:cNvSpPr/>
            <p:nvPr>
              <p:custDataLst>
                <p:tags r:id="rId56"/>
              </p:custDataLst>
            </p:nvPr>
          </p:nvSpPr>
          <p:spPr>
            <a:xfrm>
              <a:off x="8305800" y="5142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Arc 217"/>
            <p:cNvSpPr/>
            <p:nvPr>
              <p:custDataLst>
                <p:tags r:id="rId57"/>
              </p:custDataLst>
            </p:nvPr>
          </p:nvSpPr>
          <p:spPr>
            <a:xfrm rot="5400000">
              <a:off x="2133601" y="2952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Arc 218"/>
            <p:cNvSpPr/>
            <p:nvPr>
              <p:custDataLst>
                <p:tags r:id="rId58"/>
              </p:custDataLst>
            </p:nvPr>
          </p:nvSpPr>
          <p:spPr>
            <a:xfrm rot="16200000">
              <a:off x="2057400" y="5142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Arc 219"/>
            <p:cNvSpPr/>
            <p:nvPr>
              <p:custDataLst>
                <p:tags r:id="rId59"/>
              </p:custDataLst>
            </p:nvPr>
          </p:nvSpPr>
          <p:spPr>
            <a:xfrm rot="10800000">
              <a:off x="2057400" y="29526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Arc 220"/>
            <p:cNvSpPr/>
            <p:nvPr>
              <p:custDataLst>
                <p:tags r:id="rId60"/>
              </p:custDataLst>
            </p:nvPr>
          </p:nvSpPr>
          <p:spPr>
            <a:xfrm rot="10800000" flipV="1">
              <a:off x="1752601" y="35622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Arc 221"/>
            <p:cNvSpPr/>
            <p:nvPr>
              <p:custDataLst>
                <p:tags r:id="rId61"/>
              </p:custDataLst>
            </p:nvPr>
          </p:nvSpPr>
          <p:spPr>
            <a:xfrm rot="16200000" flipV="1">
              <a:off x="3276600" y="12000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3" name="Straight Connector 222"/>
            <p:cNvCxnSpPr/>
            <p:nvPr>
              <p:custDataLst>
                <p:tags r:id="rId62"/>
              </p:custDataLst>
            </p:nvPr>
          </p:nvCxnSpPr>
          <p:spPr>
            <a:xfrm rot="10800000">
              <a:off x="3048000" y="1200090"/>
              <a:ext cx="533400" cy="0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24" name="Arc 223"/>
            <p:cNvSpPr/>
            <p:nvPr>
              <p:custDataLst>
                <p:tags r:id="rId63"/>
              </p:custDataLst>
            </p:nvPr>
          </p:nvSpPr>
          <p:spPr>
            <a:xfrm rot="10800000" flipV="1">
              <a:off x="2743200" y="1123890"/>
              <a:ext cx="609600" cy="609600"/>
            </a:xfrm>
            <a:prstGeom prst="arc">
              <a:avLst/>
            </a:prstGeom>
            <a:noFill/>
            <a:ln w="76200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5" name="Straight Connector 224"/>
            <p:cNvCxnSpPr/>
            <p:nvPr>
              <p:custDataLst>
                <p:tags r:id="rId64"/>
              </p:custDataLst>
            </p:nvPr>
          </p:nvCxnSpPr>
          <p:spPr>
            <a:xfrm rot="10800000" flipV="1">
              <a:off x="3048000" y="1123888"/>
              <a:ext cx="4648200" cy="1"/>
            </a:xfrm>
            <a:prstGeom prst="line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26" name="Straight Connector 225"/>
            <p:cNvCxnSpPr>
              <a:stCxn id="175" idx="0"/>
            </p:cNvCxnSpPr>
            <p:nvPr>
              <p:custDataLst>
                <p:tags r:id="rId65"/>
              </p:custDataLst>
            </p:nvPr>
          </p:nvCxnSpPr>
          <p:spPr>
            <a:xfrm rot="5400000">
              <a:off x="7886700" y="1466790"/>
              <a:ext cx="76200" cy="0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227" name="Line 8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685798" y="2800290"/>
              <a:ext cx="2" cy="762000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Text Box 11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04800" y="3562290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itchFamily="49" charset="0"/>
                  <a:ea typeface="+mn-ea"/>
                  <a:cs typeface="+mn-cs"/>
                </a:rPr>
                <a:t>PC</a:t>
              </a:r>
            </a:p>
          </p:txBody>
        </p:sp>
        <p:sp>
          <p:nvSpPr>
            <p:cNvPr id="229" name="Line 18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H="1">
              <a:off x="1219200" y="3181290"/>
              <a:ext cx="0" cy="1143000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Line 21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685798" y="3867088"/>
              <a:ext cx="2" cy="457201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Line 4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H="1" flipV="1">
              <a:off x="1295400" y="2266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Rectangle 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04800" y="1733490"/>
              <a:ext cx="990600" cy="1066800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memory</a:t>
              </a:r>
            </a:p>
          </p:txBody>
        </p:sp>
        <p:sp>
          <p:nvSpPr>
            <p:cNvPr id="233" name="Oval 1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57200" y="4324290"/>
              <a:ext cx="990600" cy="685800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pc</a:t>
              </a:r>
            </a:p>
          </p:txBody>
        </p:sp>
        <p:sp>
          <p:nvSpPr>
            <p:cNvPr id="234" name="Line 4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 flipH="1" flipV="1">
              <a:off x="1447800" y="2266890"/>
              <a:ext cx="0" cy="1524000"/>
            </a:xfrm>
            <a:prstGeom prst="line">
              <a:avLst/>
            </a:prstGeom>
            <a:noFill/>
            <a:ln w="254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Line 1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85800" y="3181290"/>
              <a:ext cx="533400" cy="0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oval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Line 4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V="1">
              <a:off x="1447800" y="3790890"/>
              <a:ext cx="609600" cy="0"/>
            </a:xfrm>
            <a:prstGeom prst="line">
              <a:avLst/>
            </a:prstGeom>
            <a:noFill/>
            <a:ln w="254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Line 43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505200" y="2038290"/>
              <a:ext cx="1447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Line 44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3505200" y="2876490"/>
              <a:ext cx="114046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Line 48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H="1">
              <a:off x="5562600" y="2419290"/>
              <a:ext cx="2819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Line 49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2209800" y="971490"/>
              <a:ext cx="64770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Line 44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4191000" y="3759427"/>
              <a:ext cx="2209800" cy="31463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Line 49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7543800" y="3790890"/>
              <a:ext cx="685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Line 44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352800" y="4343400"/>
              <a:ext cx="1066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-609596" y="3409888"/>
              <a:ext cx="4724398" cy="304799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1371600" y="3638491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inst</a:t>
              </a:r>
            </a:p>
          </p:txBody>
        </p:sp>
        <p:sp>
          <p:nvSpPr>
            <p:cNvPr id="246" name="TextBox 245"/>
            <p:cNvSpPr txBox="1"/>
            <p:nvPr>
              <p:custDataLst>
                <p:tags r:id="rId85"/>
              </p:custDataLst>
            </p:nvPr>
          </p:nvSpPr>
          <p:spPr>
            <a:xfrm>
              <a:off x="1371600" y="590538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IF/ID</a:t>
              </a:r>
            </a:p>
          </p:txBody>
        </p:sp>
        <p:sp>
          <p:nvSpPr>
            <p:cNvPr id="247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1524001" y="3409889"/>
              <a:ext cx="4724400" cy="304799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TextBox 247"/>
            <p:cNvSpPr txBox="1"/>
            <p:nvPr>
              <p:custDataLst>
                <p:tags r:id="rId87"/>
              </p:custDataLst>
            </p:nvPr>
          </p:nvSpPr>
          <p:spPr>
            <a:xfrm>
              <a:off x="3505200" y="59244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ID/EX</a:t>
              </a:r>
            </a:p>
          </p:txBody>
        </p:sp>
        <p:sp>
          <p:nvSpPr>
            <p:cNvPr id="249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5562601" y="3409890"/>
              <a:ext cx="4724400" cy="304799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3581401" y="3409889"/>
              <a:ext cx="4724400" cy="304799"/>
            </a:xfrm>
            <a:prstGeom prst="rect">
              <a:avLst/>
            </a:prstGeom>
            <a:solidFill>
              <a:srgbClr val="000000">
                <a:lumMod val="50000"/>
                <a:lumOff val="50000"/>
              </a:srgbClr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8382000" y="22668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TextBox 251"/>
            <p:cNvSpPr txBox="1"/>
            <p:nvPr>
              <p:custDataLst>
                <p:tags r:id="rId91"/>
              </p:custDataLst>
            </p:nvPr>
          </p:nvSpPr>
          <p:spPr>
            <a:xfrm>
              <a:off x="5334000" y="592449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EX/MEM</a:t>
              </a:r>
            </a:p>
          </p:txBody>
        </p:sp>
        <p:sp>
          <p:nvSpPr>
            <p:cNvPr id="253" name="TextBox 252"/>
            <p:cNvSpPr txBox="1"/>
            <p:nvPr>
              <p:custDataLst>
                <p:tags r:id="rId92"/>
              </p:custDataLst>
            </p:nvPr>
          </p:nvSpPr>
          <p:spPr>
            <a:xfrm>
              <a:off x="7315200" y="59244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MEM/WB</a:t>
              </a:r>
            </a:p>
          </p:txBody>
        </p:sp>
        <p:sp>
          <p:nvSpPr>
            <p:cNvPr id="254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05200" y="4267201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imm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05200" y="2724091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56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3505200" y="1885891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57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3619504" y="5352991"/>
              <a:ext cx="533398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ctrl</a:t>
              </a:r>
            </a:p>
          </p:txBody>
        </p:sp>
        <p:sp>
          <p:nvSpPr>
            <p:cNvPr id="258" name="Line 25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V="1">
              <a:off x="3505199" y="5543489"/>
              <a:ext cx="228601" cy="1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Text Box 11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16200000">
              <a:off x="5676901" y="5352990"/>
              <a:ext cx="533398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ctrl</a:t>
              </a:r>
            </a:p>
          </p:txBody>
        </p:sp>
        <p:sp>
          <p:nvSpPr>
            <p:cNvPr id="260" name="Line 25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V="1">
              <a:off x="55625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Text Box 1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16200000">
              <a:off x="7658101" y="5352990"/>
              <a:ext cx="533398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ctrl</a:t>
              </a:r>
            </a:p>
          </p:txBody>
        </p:sp>
        <p:sp>
          <p:nvSpPr>
            <p:cNvPr id="262" name="Line 25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75437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5562600" y="3638490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64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5562600" y="2266890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265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7543800" y="2266891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266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rot="16200000">
              <a:off x="7543800" y="3638490"/>
              <a:ext cx="762000" cy="304799"/>
            </a:xfrm>
            <a:prstGeom prst="rect">
              <a:avLst/>
            </a:pr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267" name="Line 2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505200" y="5695889"/>
              <a:ext cx="228601" cy="1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Line 25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3505200" y="5391089"/>
              <a:ext cx="228601" cy="1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5562599" y="5695889"/>
              <a:ext cx="228601" cy="1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Line 2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5562599" y="5391089"/>
              <a:ext cx="228601" cy="1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Line 2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7543799" y="5695890"/>
              <a:ext cx="228601" cy="1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Line 2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543799" y="5391090"/>
              <a:ext cx="228601" cy="1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Oval 17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476500" y="1039467"/>
              <a:ext cx="1066800" cy="762000"/>
            </a:xfrm>
            <a:prstGeom prst="ellipse">
              <a:avLst/>
            </a:prstGeom>
            <a:solidFill>
              <a:srgbClr val="000000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jump/branch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targets</a:t>
              </a:r>
            </a:p>
          </p:txBody>
        </p:sp>
        <p:grpSp>
          <p:nvGrpSpPr>
            <p:cNvPr id="274" name="Group 273"/>
            <p:cNvGrpSpPr/>
            <p:nvPr>
              <p:custDataLst>
                <p:tags r:id="rId113"/>
              </p:custDataLst>
            </p:nvPr>
          </p:nvGrpSpPr>
          <p:grpSpPr>
            <a:xfrm>
              <a:off x="838200" y="3028890"/>
              <a:ext cx="304800" cy="304800"/>
              <a:chOff x="990600" y="2971800"/>
              <a:chExt cx="304800" cy="304800"/>
            </a:xfrm>
            <a:solidFill>
              <a:sysClr val="window" lastClr="FFFFFF"/>
            </a:solidFill>
          </p:grpSpPr>
          <p:sp>
            <p:nvSpPr>
              <p:cNvPr id="292" name="Freeform 291"/>
              <p:cNvSpPr/>
              <p:nvPr>
                <p:custDataLst>
                  <p:tags r:id="rId131"/>
                </p:custDataLst>
              </p:nvPr>
            </p:nvSpPr>
            <p:spPr>
              <a:xfrm>
                <a:off x="990600" y="2971800"/>
                <a:ext cx="304800" cy="304800"/>
              </a:xfrm>
              <a:custGeom>
                <a:avLst/>
                <a:gdLst>
                  <a:gd name="connsiteX0" fmla="*/ 0 w 685800"/>
                  <a:gd name="connsiteY0" fmla="*/ 0 h 762000"/>
                  <a:gd name="connsiteX1" fmla="*/ 685800 w 685800"/>
                  <a:gd name="connsiteY1" fmla="*/ 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317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952500"/>
                  <a:gd name="connsiteX1" fmla="*/ 685800 w 685800"/>
                  <a:gd name="connsiteY1" fmla="*/ 317500 h 952500"/>
                  <a:gd name="connsiteX2" fmla="*/ 685800 w 685800"/>
                  <a:gd name="connsiteY2" fmla="*/ 952500 h 952500"/>
                  <a:gd name="connsiteX3" fmla="*/ 0 w 685800"/>
                  <a:gd name="connsiteY3" fmla="*/ 762000 h 952500"/>
                  <a:gd name="connsiteX4" fmla="*/ 0 w 685800"/>
                  <a:gd name="connsiteY4" fmla="*/ 0 h 9525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508000 h 1270000"/>
                  <a:gd name="connsiteX6" fmla="*/ 0 w 685800"/>
                  <a:gd name="connsiteY6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171450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489857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14375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57" h="1270000">
                    <a:moveTo>
                      <a:pt x="0" y="0"/>
                    </a:moveTo>
                    <a:lnTo>
                      <a:pt x="489857" y="317500"/>
                    </a:lnTo>
                    <a:lnTo>
                      <a:pt x="489857" y="952500"/>
                    </a:lnTo>
                    <a:lnTo>
                      <a:pt x="0" y="1270000"/>
                    </a:lnTo>
                    <a:lnTo>
                      <a:pt x="0" y="714375"/>
                    </a:lnTo>
                    <a:lnTo>
                      <a:pt x="40821" y="635000"/>
                    </a:lnTo>
                    <a:lnTo>
                      <a:pt x="0" y="555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Text Box 11"/>
              <p:cNvSpPr txBox="1">
                <a:spLocks noChangeArrowhead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081086" y="3002753"/>
                <a:ext cx="152400" cy="22860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nsolas" pitchFamily="49" charset="0"/>
                    <a:ea typeface="+mn-ea"/>
                    <a:cs typeface="+mn-cs"/>
                  </a:rPr>
                  <a:t>+4</a:t>
                </a:r>
              </a:p>
            </p:txBody>
          </p:sp>
        </p:grpSp>
        <p:sp>
          <p:nvSpPr>
            <p:cNvPr id="275" name="Line 25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 flipV="1">
              <a:off x="990600" y="5010090"/>
              <a:ext cx="1" cy="228600"/>
            </a:xfrm>
            <a:prstGeom prst="line">
              <a:avLst/>
            </a:prstGeom>
            <a:noFill/>
            <a:ln w="25400" cap="sq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Line 49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2057400" y="3790891"/>
              <a:ext cx="0" cy="1143000"/>
            </a:xfrm>
            <a:prstGeom prst="line">
              <a:avLst/>
            </a:prstGeom>
            <a:noFill/>
            <a:ln w="25400" cap="sq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7" name="Straight Connector 276"/>
            <p:cNvCxnSpPr/>
            <p:nvPr>
              <p:custDataLst>
                <p:tags r:id="rId116"/>
              </p:custDataLst>
            </p:nvPr>
          </p:nvCxnSpPr>
          <p:spPr>
            <a:xfrm rot="5400000">
              <a:off x="4343400" y="3790890"/>
              <a:ext cx="152400" cy="0"/>
            </a:xfrm>
            <a:prstGeom prst="line">
              <a:avLst/>
            </a:prstGeom>
            <a:noFill/>
            <a:ln w="88900" cap="flat" cmpd="sng" algn="ctr">
              <a:solidFill>
                <a:srgbClr val="7030A0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278" name="Line 49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4419600" y="3333690"/>
              <a:ext cx="22654" cy="990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Line 4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2209800" y="4343400"/>
              <a:ext cx="4572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Line 4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V="1">
              <a:off x="5486400" y="29526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Oval 280"/>
            <p:cNvSpPr/>
            <p:nvPr>
              <p:custDataLst>
                <p:tags r:id="rId120"/>
              </p:custDataLst>
            </p:nvPr>
          </p:nvSpPr>
          <p:spPr>
            <a:xfrm>
              <a:off x="4645660" y="4343400"/>
              <a:ext cx="993140" cy="927103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forward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unit</a:t>
              </a:r>
            </a:p>
          </p:txBody>
        </p:sp>
        <p:sp>
          <p:nvSpPr>
            <p:cNvPr id="282" name="Oval 281"/>
            <p:cNvSpPr/>
            <p:nvPr>
              <p:custDataLst>
                <p:tags r:id="rId121"/>
              </p:custDataLst>
            </p:nvPr>
          </p:nvSpPr>
          <p:spPr>
            <a:xfrm>
              <a:off x="2324099" y="4479351"/>
              <a:ext cx="1066802" cy="914401"/>
            </a:xfrm>
            <a:prstGeom prst="ellipse">
              <a:avLst/>
            </a:prstGeom>
            <a:solidFill>
              <a:srgbClr val="000000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detect</a:t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hazard</a:t>
              </a:r>
            </a:p>
          </p:txBody>
        </p:sp>
        <p:sp>
          <p:nvSpPr>
            <p:cNvPr id="283" name="Rectangle 19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4343400" y="2362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Line 43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4267200" y="1143000"/>
              <a:ext cx="2133600" cy="0"/>
            </a:xfrm>
            <a:prstGeom prst="line">
              <a:avLst/>
            </a:prstGeom>
            <a:noFill/>
            <a:ln w="57150" cap="sq">
              <a:solidFill>
                <a:srgbClr val="0070C0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Line 43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H="1">
              <a:off x="6400800" y="1143000"/>
              <a:ext cx="0" cy="1276288"/>
            </a:xfrm>
            <a:prstGeom prst="line">
              <a:avLst/>
            </a:prstGeom>
            <a:noFill/>
            <a:ln w="57150" cap="sq">
              <a:solidFill>
                <a:srgbClr val="0070C0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Line 43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V="1">
              <a:off x="4114800" y="990600"/>
              <a:ext cx="0" cy="1733490"/>
            </a:xfrm>
            <a:prstGeom prst="line">
              <a:avLst/>
            </a:prstGeom>
            <a:noFill/>
            <a:ln w="57150" cap="sq">
              <a:solidFill>
                <a:srgbClr val="0070C0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Line 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H="1" flipV="1">
              <a:off x="4267200" y="1142997"/>
              <a:ext cx="0" cy="1352492"/>
            </a:xfrm>
            <a:prstGeom prst="line">
              <a:avLst/>
            </a:prstGeom>
            <a:noFill/>
            <a:ln w="57150" cap="sq">
              <a:solidFill>
                <a:srgbClr val="0070C0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Line 43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4114800" y="2743199"/>
              <a:ext cx="228600" cy="0"/>
            </a:xfrm>
            <a:prstGeom prst="line">
              <a:avLst/>
            </a:prstGeom>
            <a:noFill/>
            <a:ln w="57150" cap="sq">
              <a:solidFill>
                <a:srgbClr val="0070C0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Line 43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 flipV="1">
              <a:off x="4114800" y="1904999"/>
              <a:ext cx="304800" cy="0"/>
            </a:xfrm>
            <a:prstGeom prst="line">
              <a:avLst/>
            </a:prstGeom>
            <a:noFill/>
            <a:ln w="57150" cap="sq">
              <a:solidFill>
                <a:srgbClr val="0070C0">
                  <a:lumMod val="60000"/>
                  <a:lumOff val="40000"/>
                </a:srgb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Line 43"/>
            <p:cNvSpPr>
              <a:spLocks noChangeShapeType="1"/>
            </p:cNvSpPr>
            <p:nvPr>
              <p:custDataLst>
                <p:tags r:id="rId129"/>
              </p:custDataLst>
            </p:nvPr>
          </p:nvSpPr>
          <p:spPr bwMode="auto">
            <a:xfrm flipV="1">
              <a:off x="4267200" y="1676399"/>
              <a:ext cx="175054" cy="1"/>
            </a:xfrm>
            <a:prstGeom prst="line">
              <a:avLst/>
            </a:prstGeom>
            <a:noFill/>
            <a:ln w="57150" cap="sq">
              <a:solidFill>
                <a:srgbClr val="0070C0">
                  <a:lumMod val="60000"/>
                  <a:lumOff val="40000"/>
                </a:srgb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Rectangle 19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4419600" y="1600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0" name="Oval 309"/>
          <p:cNvSpPr/>
          <p:nvPr/>
        </p:nvSpPr>
        <p:spPr>
          <a:xfrm>
            <a:off x="2068689" y="1962090"/>
            <a:ext cx="1817511" cy="20955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6096001" y="3429000"/>
            <a:ext cx="1828800" cy="173349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2" name="Picture 2"/>
          <p:cNvPicPr>
            <a:picLocks noChangeAspect="1" noChangeArrowheads="1"/>
          </p:cNvPicPr>
          <p:nvPr/>
        </p:nvPicPr>
        <p:blipFill>
          <a:blip r:embed="rId1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4" y="36576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3" name="TextBox 312"/>
          <p:cNvSpPr txBox="1"/>
          <p:nvPr/>
        </p:nvSpPr>
        <p:spPr>
          <a:xfrm>
            <a:off x="6019800" y="5212258"/>
            <a:ext cx="1886157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Stack, Data, Code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Stored in Memory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2480748" y="2209800"/>
            <a:ext cx="5357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x0</a:t>
            </a:r>
            <a:endParaRPr lang="en-US" sz="1800" dirty="0" smtClean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x1</a:t>
            </a:r>
            <a:endParaRPr lang="en-US" sz="1800" dirty="0" smtClean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x30</a:t>
            </a:r>
            <a:endParaRPr lang="en-US" sz="1800" dirty="0" smtClean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x31</a:t>
            </a:r>
            <a:endParaRPr lang="en-US" sz="18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-152399" y="1676400"/>
            <a:ext cx="1828800" cy="173349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6" name="Picture 2"/>
          <p:cNvPicPr>
            <a:picLocks noChangeAspect="1" noChangeArrowheads="1"/>
          </p:cNvPicPr>
          <p:nvPr/>
        </p:nvPicPr>
        <p:blipFill>
          <a:blip r:embed="rId1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6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" name="TextBox 316"/>
          <p:cNvSpPr txBox="1"/>
          <p:nvPr/>
        </p:nvSpPr>
        <p:spPr>
          <a:xfrm>
            <a:off x="0" y="1066800"/>
            <a:ext cx="242156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Stored in Memory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(also, data and stack)</a:t>
            </a:r>
          </a:p>
        </p:txBody>
      </p:sp>
      <p:sp>
        <p:nvSpPr>
          <p:cNvPr id="318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42254" y="1030026"/>
            <a:ext cx="762000" cy="304799"/>
          </a:xfrm>
          <a:prstGeom prst="rect">
            <a:avLst/>
          </a:prstGeom>
          <a:solidFill>
            <a:srgbClr val="000000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SEPC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</p:txBody>
      </p:sp>
      <p:sp>
        <p:nvSpPr>
          <p:cNvPr id="319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9600" y="1447800"/>
            <a:ext cx="899160" cy="304799"/>
          </a:xfrm>
          <a:prstGeom prst="rect">
            <a:avLst/>
          </a:prstGeom>
          <a:solidFill>
            <a:srgbClr val="000000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800" kern="0" dirty="0" smtClean="0">
                <a:solidFill>
                  <a:srgbClr val="FFFFFF"/>
                </a:solidFill>
                <a:latin typeface="Consolas" pitchFamily="49" charset="0"/>
                <a:ea typeface="+mn-ea"/>
                <a:cs typeface="+mn-cs"/>
              </a:rPr>
              <a:t>SCAUSE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>
                <a:solidFill>
                  <a:schemeClr val="accent1"/>
                </a:solidFill>
              </a:rPr>
              <a:t>Precise exceptions: </a:t>
            </a:r>
            <a:r>
              <a:rPr lang="en-US" dirty="0" smtClean="0"/>
              <a:t>Hardware guarantees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</a:pPr>
            <a:r>
              <a:rPr lang="en-US" dirty="0" smtClean="0"/>
              <a:t>(similar to a branch)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Previous instructions complete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Later instructions are flushed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SEPC </a:t>
            </a:r>
            <a:r>
              <a:rPr lang="en-US" dirty="0" smtClean="0"/>
              <a:t>and </a:t>
            </a:r>
            <a:r>
              <a:rPr lang="en-US" dirty="0" smtClean="0"/>
              <a:t>SCAUSE</a:t>
            </a:r>
            <a:r>
              <a:rPr lang="en-US" dirty="0" smtClean="0"/>
              <a:t> </a:t>
            </a:r>
            <a:r>
              <a:rPr lang="en-US" dirty="0" smtClean="0"/>
              <a:t>register are set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Jump to prearranged address in OS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When you come back, </a:t>
            </a:r>
            <a:r>
              <a:rPr lang="en-US" dirty="0" smtClean="0">
                <a:solidFill>
                  <a:schemeClr val="accent1"/>
                </a:solidFill>
              </a:rPr>
              <a:t>restart</a:t>
            </a:r>
            <a:r>
              <a:rPr lang="en-US" dirty="0" smtClean="0"/>
              <a:t> instruction</a:t>
            </a:r>
          </a:p>
          <a:p>
            <a:pPr lvl="1" fontAlgn="auto">
              <a:spcAft>
                <a:spcPts val="0"/>
              </a:spcAft>
            </a:pPr>
            <a:endParaRPr lang="en-US" dirty="0" smtClean="0"/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Disable exceptions while responding to one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/>
              <a:t>Otherwise can overwrite </a:t>
            </a:r>
            <a:r>
              <a:rPr lang="en-US" dirty="0" smtClean="0"/>
              <a:t>SEPC </a:t>
            </a:r>
            <a:r>
              <a:rPr lang="en-US" dirty="0" smtClean="0"/>
              <a:t>and </a:t>
            </a:r>
            <a:r>
              <a:rPr lang="en-US" dirty="0" smtClean="0"/>
              <a:t>SCAUSE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/>
              <a:t>Hardware support for exceptions</a:t>
            </a:r>
          </a:p>
        </p:txBody>
      </p:sp>
    </p:spTree>
    <p:extLst>
      <p:ext uri="{BB962C8B-B14F-4D97-AF65-F5344CB8AC3E}">
        <p14:creationId xmlns:p14="http://schemas.microsoft.com/office/powerpoint/2010/main" val="130484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3682" y="76983"/>
            <a:ext cx="6172200" cy="712759"/>
          </a:xfrm>
          <a:noFill/>
          <a:ln/>
        </p:spPr>
        <p:txBody>
          <a:bodyPr lIns="91294" tIns="45647" rIns="91294" bIns="45647" anchor="t">
            <a:normAutofit fontScale="90000"/>
          </a:bodyPr>
          <a:lstStyle/>
          <a:p>
            <a:pPr algn="ctr"/>
            <a:r>
              <a:rPr lang="en-US" dirty="0" smtClean="0"/>
              <a:t>Exceptional Control Flow</a:t>
            </a:r>
            <a:endParaRPr lang="en-US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2209800" y="777384"/>
            <a:ext cx="2059021" cy="103163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759782" y="789742"/>
            <a:ext cx="2098218" cy="101927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8335" y="1809017"/>
            <a:ext cx="3130892" cy="1564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600" dirty="0" smtClean="0">
                <a:solidFill>
                  <a:schemeClr val="accent1"/>
                </a:solidFill>
                <a:latin typeface="Source Sans Pro"/>
              </a:rPr>
              <a:t>Hardware interrupts</a:t>
            </a: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 smtClean="0">
                <a:solidFill>
                  <a:srgbClr val="FF0000"/>
                </a:solidFill>
                <a:latin typeface="Source Sans Pro"/>
              </a:rPr>
              <a:t>Asynchronous</a:t>
            </a: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 smtClean="0">
                <a:solidFill>
                  <a:schemeClr val="tx2"/>
                </a:solidFill>
                <a:latin typeface="Source Sans Pro"/>
              </a:rPr>
              <a:t>= </a:t>
            </a:r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caused by events external to CPU</a:t>
            </a:r>
            <a:endParaRPr lang="en-US" sz="2400" i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1809017"/>
            <a:ext cx="3410978" cy="1564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600" dirty="0" smtClean="0">
                <a:solidFill>
                  <a:schemeClr val="accent1"/>
                </a:solidFill>
                <a:latin typeface="Source Sans Pro"/>
              </a:rPr>
              <a:t>Software exceptions</a:t>
            </a: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>
                <a:solidFill>
                  <a:srgbClr val="FF0000"/>
                </a:solidFill>
                <a:latin typeface="Source Sans Pro"/>
              </a:rPr>
              <a:t>S</a:t>
            </a:r>
            <a:r>
              <a:rPr lang="en-US" sz="2400" i="1" dirty="0" smtClean="0">
                <a:solidFill>
                  <a:srgbClr val="FF0000"/>
                </a:solidFill>
                <a:latin typeface="Source Sans Pro"/>
              </a:rPr>
              <a:t>ynchronous</a:t>
            </a: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 smtClean="0">
                <a:solidFill>
                  <a:schemeClr val="tx2"/>
                </a:solidFill>
                <a:latin typeface="Source Sans Pro"/>
              </a:rPr>
              <a:t>= </a:t>
            </a:r>
            <a:r>
              <a:rPr lang="en-US" sz="2400" dirty="0">
                <a:solidFill>
                  <a:schemeClr val="tx2"/>
                </a:solidFill>
                <a:latin typeface="Source Sans Pro"/>
              </a:rPr>
              <a:t>caused by </a:t>
            </a:r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CPU executing an instruction</a:t>
            </a:r>
            <a:endParaRPr lang="en-US" sz="2400" i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448" y="4477338"/>
            <a:ext cx="4697151" cy="17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dirty="0" err="1" smtClean="0">
                <a:solidFill>
                  <a:schemeClr val="accent6"/>
                </a:solidFill>
                <a:latin typeface="Source Sans Pro"/>
              </a:rPr>
              <a:t>Maskable</a:t>
            </a:r>
            <a:endParaRPr lang="en-US" sz="2400" dirty="0" smtClean="0">
              <a:solidFill>
                <a:schemeClr val="accent6"/>
              </a:solidFill>
              <a:latin typeface="Source Sans Pro"/>
            </a:endParaRP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 smtClean="0">
                <a:solidFill>
                  <a:srgbClr val="92D050"/>
                </a:solidFill>
                <a:latin typeface="Source Sans Pro"/>
              </a:rPr>
              <a:t>Can be turned off by CPU</a:t>
            </a:r>
          </a:p>
          <a:p>
            <a:pPr>
              <a:lnSpc>
                <a:spcPct val="84000"/>
              </a:lnSpc>
              <a:spcBef>
                <a:spcPts val="800"/>
              </a:spcBef>
            </a:pPr>
            <a:r>
              <a:rPr lang="en-US" sz="2200" dirty="0" smtClean="0">
                <a:solidFill>
                  <a:schemeClr val="tx2"/>
                </a:solidFill>
                <a:latin typeface="Source Sans Pro"/>
              </a:rPr>
              <a:t>Example: alert </a:t>
            </a:r>
            <a:r>
              <a:rPr lang="en-US" sz="2200" dirty="0">
                <a:solidFill>
                  <a:schemeClr val="tx2"/>
                </a:solidFill>
                <a:latin typeface="Source Sans Pro"/>
              </a:rPr>
              <a:t>from </a:t>
            </a:r>
            <a:r>
              <a:rPr lang="en-US" sz="2200" dirty="0" smtClean="0">
                <a:solidFill>
                  <a:schemeClr val="tx2"/>
                </a:solidFill>
                <a:latin typeface="Source Sans Pro"/>
              </a:rPr>
              <a:t>network </a:t>
            </a:r>
            <a:r>
              <a:rPr lang="en-US" sz="2200" dirty="0">
                <a:solidFill>
                  <a:schemeClr val="tx2"/>
                </a:solidFill>
                <a:latin typeface="Source Sans Pro"/>
              </a:rPr>
              <a:t>device that a packet just </a:t>
            </a:r>
            <a:r>
              <a:rPr lang="en-US" sz="2200" dirty="0" smtClean="0">
                <a:solidFill>
                  <a:schemeClr val="tx2"/>
                </a:solidFill>
                <a:latin typeface="Source Sans Pro"/>
              </a:rPr>
              <a:t>arrived, clock </a:t>
            </a:r>
            <a:r>
              <a:rPr lang="en-US" sz="2200" dirty="0">
                <a:solidFill>
                  <a:schemeClr val="tx2"/>
                </a:solidFill>
                <a:latin typeface="Source Sans Pro"/>
              </a:rPr>
              <a:t>notifying </a:t>
            </a:r>
            <a:r>
              <a:rPr lang="en-US" sz="2200" dirty="0" smtClean="0">
                <a:solidFill>
                  <a:schemeClr val="tx2"/>
                </a:solidFill>
                <a:latin typeface="Source Sans Pro"/>
              </a:rPr>
              <a:t>CPU of clock tick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476684"/>
            <a:ext cx="3657600" cy="17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dirty="0" err="1" smtClean="0">
                <a:solidFill>
                  <a:schemeClr val="accent6"/>
                </a:solidFill>
                <a:latin typeface="Source Sans Pro"/>
              </a:rPr>
              <a:t>Unmaskable</a:t>
            </a:r>
            <a:endParaRPr lang="en-US" sz="2400" dirty="0" smtClean="0">
              <a:solidFill>
                <a:schemeClr val="accent6"/>
              </a:solidFill>
              <a:latin typeface="Source Sans Pro"/>
            </a:endParaRP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 smtClean="0">
                <a:solidFill>
                  <a:srgbClr val="92D050"/>
                </a:solidFill>
                <a:latin typeface="Source Sans Pro"/>
              </a:rPr>
              <a:t>Cannot be ignored</a:t>
            </a:r>
          </a:p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200" i="1" dirty="0" smtClean="0">
                <a:solidFill>
                  <a:schemeClr val="tx2"/>
                </a:solidFill>
                <a:latin typeface="Source Sans Pro"/>
              </a:rPr>
              <a:t>Example:</a:t>
            </a:r>
            <a:r>
              <a:rPr lang="en-US" sz="2200" dirty="0" smtClean="0">
                <a:solidFill>
                  <a:schemeClr val="tx2"/>
                </a:solidFill>
                <a:latin typeface="Source Sans Pro"/>
              </a:rPr>
              <a:t> alert </a:t>
            </a:r>
            <a:r>
              <a:rPr lang="en-US" sz="2200" dirty="0">
                <a:solidFill>
                  <a:schemeClr val="tx2"/>
                </a:solidFill>
                <a:latin typeface="Source Sans Pro"/>
              </a:rPr>
              <a:t>from the power supply that electricity is about to go </a:t>
            </a:r>
            <a:r>
              <a:rPr lang="en-US" sz="2200" dirty="0" smtClean="0">
                <a:solidFill>
                  <a:schemeClr val="tx2"/>
                </a:solidFill>
                <a:latin typeface="Source Sans Pro"/>
              </a:rPr>
              <a:t>out</a:t>
            </a:r>
            <a:endParaRPr lang="en-US" sz="2200" i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1219200" y="3349067"/>
            <a:ext cx="848689" cy="112761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378754" y="3373291"/>
            <a:ext cx="3201868" cy="105794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6265" y="662597"/>
            <a:ext cx="247053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4000"/>
              </a:lnSpc>
              <a:spcBef>
                <a:spcPts val="800"/>
              </a:spcBef>
              <a:buNone/>
            </a:pPr>
            <a:r>
              <a:rPr lang="en-US" sz="2400" i="1" dirty="0" smtClean="0">
                <a:solidFill>
                  <a:schemeClr val="tx2"/>
                </a:solidFill>
                <a:latin typeface="Source Sans Pro"/>
              </a:rPr>
              <a:t>AKA Exceptions</a:t>
            </a:r>
            <a:endParaRPr lang="en-US" sz="2400" i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937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Interrupts </a:t>
            </a:r>
            <a:r>
              <a:rPr lang="en-US" dirty="0"/>
              <a:t>&amp; </a:t>
            </a:r>
            <a:r>
              <a:rPr lang="en-US" dirty="0" smtClean="0"/>
              <a:t>Unanticipated Exceptions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298858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84000"/>
              </a:lnSpc>
              <a:buNone/>
            </a:pPr>
            <a:r>
              <a:rPr lang="en-US" dirty="0" smtClean="0"/>
              <a:t>No </a:t>
            </a:r>
            <a:r>
              <a:rPr lang="en-US" dirty="0">
                <a:solidFill>
                  <a:schemeClr val="accent6"/>
                </a:solidFill>
              </a:rPr>
              <a:t>E</a:t>
            </a:r>
            <a:r>
              <a:rPr lang="en-US" dirty="0" smtClean="0">
                <a:solidFill>
                  <a:schemeClr val="accent6"/>
                </a:solidFill>
                <a:ea typeface="Consolas" charset="0"/>
                <a:cs typeface="Consolas" charset="0"/>
              </a:rPr>
              <a:t>CALL</a:t>
            </a:r>
            <a:r>
              <a:rPr lang="en-US" dirty="0" smtClean="0">
                <a:ea typeface="Consolas" charset="0"/>
                <a:cs typeface="Consolas" charset="0"/>
              </a:rPr>
              <a:t> </a:t>
            </a:r>
            <a:r>
              <a:rPr lang="en-US" dirty="0" smtClean="0"/>
              <a:t>instruction. </a:t>
            </a:r>
            <a:r>
              <a:rPr lang="en-US" dirty="0" smtClean="0">
                <a:solidFill>
                  <a:schemeClr val="accent1"/>
                </a:solidFill>
              </a:rPr>
              <a:t>Hardware</a:t>
            </a:r>
            <a:r>
              <a:rPr lang="en-US" dirty="0" smtClean="0"/>
              <a:t> steps in:</a:t>
            </a:r>
            <a:endParaRPr lang="en-US" dirty="0"/>
          </a:p>
          <a:p>
            <a:pPr lvl="1">
              <a:lnSpc>
                <a:spcPct val="84000"/>
              </a:lnSpc>
            </a:pPr>
            <a:r>
              <a:rPr lang="en-US" dirty="0">
                <a:solidFill>
                  <a:schemeClr val="accent1"/>
                </a:solidFill>
              </a:rPr>
              <a:t>S</a:t>
            </a:r>
            <a:r>
              <a:rPr lang="en-US" dirty="0" smtClean="0">
                <a:solidFill>
                  <a:schemeClr val="accent1"/>
                </a:solidFill>
              </a:rPr>
              <a:t>aves PC of </a:t>
            </a:r>
            <a:r>
              <a:rPr lang="en-US" dirty="0" smtClean="0">
                <a:solidFill>
                  <a:schemeClr val="accent1"/>
                </a:solidFill>
              </a:rPr>
              <a:t>supervisor exception </a:t>
            </a:r>
            <a:r>
              <a:rPr lang="en-US" dirty="0" smtClean="0">
                <a:solidFill>
                  <a:schemeClr val="accent1"/>
                </a:solidFill>
              </a:rPr>
              <a:t>instruction </a:t>
            </a:r>
            <a:r>
              <a:rPr lang="en-US" dirty="0" smtClean="0">
                <a:solidFill>
                  <a:schemeClr val="accent1"/>
                </a:solidFill>
              </a:rPr>
              <a:t>(SEPC</a:t>
            </a:r>
            <a:r>
              <a:rPr lang="en-US" dirty="0" smtClean="0">
                <a:solidFill>
                  <a:schemeClr val="accent1"/>
                </a:solidFill>
              </a:rPr>
              <a:t>) 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1"/>
                </a:solidFill>
              </a:rPr>
              <a:t>Saves </a:t>
            </a:r>
            <a:r>
              <a:rPr lang="en-US" dirty="0">
                <a:solidFill>
                  <a:schemeClr val="accent1"/>
                </a:solidFill>
              </a:rPr>
              <a:t>cause of the interrupt/privilege (Cause register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</a:rPr>
              <a:t>Switches the </a:t>
            </a:r>
            <a:r>
              <a:rPr lang="en-US" dirty="0" err="1" smtClean="0">
                <a:solidFill>
                  <a:schemeClr val="accent6"/>
                </a:solidFill>
              </a:rPr>
              <a:t>sp</a:t>
            </a:r>
            <a:r>
              <a:rPr lang="en-US" dirty="0" smtClean="0">
                <a:solidFill>
                  <a:schemeClr val="accent6"/>
                </a:solidFill>
              </a:rPr>
              <a:t> to the kernel stack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</a:rPr>
              <a:t>Saves the old (user) SP value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</a:rPr>
              <a:t>Saves the old (user) PC value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</a:rPr>
              <a:t>Saves the old privilege mode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</a:rPr>
              <a:t>Sets the new privilege mode to 1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</a:rPr>
              <a:t>Sets the new PC to the kernel </a:t>
            </a:r>
            <a:r>
              <a:rPr lang="en-US" dirty="0" err="1" smtClean="0">
                <a:solidFill>
                  <a:schemeClr val="accent6"/>
                </a:solidFill>
              </a:rPr>
              <a:t>syscall</a:t>
            </a:r>
            <a:r>
              <a:rPr lang="en-US" dirty="0" smtClean="0">
                <a:solidFill>
                  <a:schemeClr val="accent6"/>
                </a:solidFill>
              </a:rPr>
              <a:t> hander </a:t>
            </a:r>
            <a:r>
              <a:rPr lang="en-US" dirty="0" smtClean="0">
                <a:solidFill>
                  <a:schemeClr val="accent1"/>
                </a:solidFill>
              </a:rPr>
              <a:t>interrupt/exception handler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848600" y="2628900"/>
            <a:ext cx="381000" cy="2438400"/>
          </a:xfrm>
          <a:prstGeom prst="rightBrace">
            <a:avLst>
              <a:gd name="adj1" fmla="val 4438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52014" y="3448050"/>
            <a:ext cx="15207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Source Sans Pro"/>
                <a:ea typeface="Consolas" charset="0"/>
                <a:cs typeface="Consolas" charset="0"/>
              </a:rPr>
              <a:t>SYSCALL</a:t>
            </a:r>
            <a:r>
              <a:rPr lang="en-US" sz="2200" dirty="0">
                <a:latin typeface="Source Sans Pro"/>
                <a:ea typeface="Consolas" charset="0"/>
                <a:cs typeface="Consolas" charset="0"/>
              </a:rPr>
              <a:t> </a:t>
            </a:r>
            <a:endParaRPr lang="en-US" sz="2200" dirty="0">
              <a:latin typeface="Source Sans Pro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5520428" y="4395744"/>
            <a:ext cx="2225109" cy="2087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166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Inside </a:t>
            </a:r>
            <a:r>
              <a:rPr lang="en-US" sz="3200" dirty="0" smtClean="0"/>
              <a:t>Interrupts </a:t>
            </a:r>
            <a:r>
              <a:rPr lang="en-US" sz="3200" dirty="0"/>
              <a:t>&amp; Unanticipated Exceptions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" y="1371600"/>
            <a:ext cx="9117558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4000"/>
              </a:lnSpc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Kernel</a:t>
            </a: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 system call handler 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carries out </a:t>
            </a: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system call</a:t>
            </a:r>
          </a:p>
          <a:p>
            <a:pPr marL="457200" lvl="1" indent="0">
              <a:lnSpc>
                <a:spcPct val="84000"/>
              </a:lnSpc>
              <a:buNone/>
            </a:pP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		  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all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Saves </a:t>
            </a:r>
            <a:r>
              <a:rPr lang="en-US" dirty="0" err="1" smtClean="0">
                <a:solidFill>
                  <a:schemeClr val="accent6"/>
                </a:solidFill>
                <a:latin typeface="Source Sans Pro"/>
              </a:rPr>
              <a:t>callee</a:t>
            </a: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-save registers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Examines the syscall number  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cause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Checks arguments for sanity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Performs operation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Stores result in </a:t>
            </a: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a0</a:t>
            </a:r>
            <a:endParaRPr lang="en-US" dirty="0" smtClean="0">
              <a:solidFill>
                <a:schemeClr val="accent6"/>
              </a:solidFill>
              <a:latin typeface="Source Sans Pro"/>
            </a:endParaRP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Restores </a:t>
            </a:r>
            <a:r>
              <a:rPr lang="en-US" dirty="0" err="1" smtClean="0">
                <a:solidFill>
                  <a:schemeClr val="accent6"/>
                </a:solidFill>
                <a:latin typeface="Source Sans Pro"/>
              </a:rPr>
              <a:t>callee</a:t>
            </a: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-save registers</a:t>
            </a:r>
          </a:p>
          <a:p>
            <a:pPr lvl="1">
              <a:lnSpc>
                <a:spcPct val="84000"/>
              </a:lnSpc>
            </a:pP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Performs a </a:t>
            </a: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SRET </a:t>
            </a:r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instruction (restores the privilege mode, SP and PC)</a:t>
            </a:r>
            <a:endParaRPr lang="en-US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455857" y="1582696"/>
            <a:ext cx="7524857" cy="9370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9618" y="990600"/>
            <a:ext cx="7697941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</a:pPr>
            <a:r>
              <a:rPr lang="en-US" sz="3200" dirty="0">
                <a:solidFill>
                  <a:schemeClr val="accent1"/>
                </a:solidFill>
                <a:latin typeface="Source Sans Pro"/>
              </a:rPr>
              <a:t>interrupt/exception handler handles </a:t>
            </a:r>
            <a:r>
              <a:rPr lang="en-US" sz="3200" dirty="0" smtClean="0">
                <a:solidFill>
                  <a:schemeClr val="accent1"/>
                </a:solidFill>
                <a:latin typeface="Source Sans Pro"/>
              </a:rPr>
              <a:t>event</a:t>
            </a:r>
            <a:endParaRPr lang="en-US" sz="32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1841619" y="2524542"/>
            <a:ext cx="1739781" cy="1379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3048000" y="2954273"/>
            <a:ext cx="2209800" cy="1752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1066800" y="3399069"/>
            <a:ext cx="4191000" cy="3324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1062037" y="4293037"/>
            <a:ext cx="2519363" cy="702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1367" y="4073999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Source Sans Pro"/>
              </a:rPr>
              <a:t> all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2321718" y="4770373"/>
            <a:ext cx="1621631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953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Address Translation: HW/SW Division of Labor</a:t>
            </a:r>
            <a:endParaRPr lang="en-US" sz="32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04875"/>
            <a:ext cx="9279194" cy="5800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/>
              <a:t>Virtual </a:t>
            </a:r>
            <a:r>
              <a:rPr lang="en-US" sz="3500" dirty="0" smtClean="0">
                <a:sym typeface="Wingdings"/>
              </a:rPr>
              <a:t></a:t>
            </a:r>
            <a:r>
              <a:rPr lang="en-US" sz="3500" dirty="0" smtClean="0"/>
              <a:t> </a:t>
            </a:r>
            <a:r>
              <a:rPr lang="en-US" sz="3500" dirty="0"/>
              <a:t>physical address </a:t>
            </a:r>
            <a:r>
              <a:rPr lang="en-US" sz="3500" dirty="0" smtClean="0"/>
              <a:t>translation!</a:t>
            </a:r>
            <a:endParaRPr lang="en-US" sz="3500" dirty="0"/>
          </a:p>
          <a:p>
            <a:pPr marL="0" indent="0">
              <a:buNone/>
            </a:pPr>
            <a:r>
              <a:rPr lang="en-US" sz="3500" dirty="0" smtClean="0">
                <a:solidFill>
                  <a:schemeClr val="accent1"/>
                </a:solidFill>
              </a:rPr>
              <a:t>Hardware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has a concept of operating in physical or virtual mode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helps manage the TLB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raises page faults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keeps Page Table </a:t>
            </a:r>
            <a:r>
              <a:rPr lang="en-US" sz="3000" dirty="0"/>
              <a:t>B</a:t>
            </a:r>
            <a:r>
              <a:rPr lang="en-US" sz="3000" dirty="0" smtClean="0"/>
              <a:t>ase Register (PTBR) and </a:t>
            </a:r>
            <a:r>
              <a:rPr lang="en-US" sz="3000" dirty="0" err="1" smtClean="0"/>
              <a:t>ProcessID</a:t>
            </a:r>
            <a:endParaRPr lang="en-US" sz="3000" dirty="0" smtClean="0"/>
          </a:p>
          <a:p>
            <a:pPr marL="0" indent="0">
              <a:buNone/>
            </a:pPr>
            <a:r>
              <a:rPr lang="en-US" sz="3500" dirty="0" smtClean="0">
                <a:solidFill>
                  <a:schemeClr val="accent1"/>
                </a:solidFill>
              </a:rPr>
              <a:t>Software/OS</a:t>
            </a:r>
            <a:endParaRPr lang="en-US" sz="3500" dirty="0">
              <a:solidFill>
                <a:schemeClr val="accent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manages Page Table storage</a:t>
            </a:r>
            <a:endParaRPr lang="en-US" sz="3000" dirty="0"/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handles Page Faults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updates Dirty </a:t>
            </a:r>
            <a:r>
              <a:rPr lang="en-US" sz="3000" dirty="0"/>
              <a:t>and Reference bits </a:t>
            </a:r>
            <a:r>
              <a:rPr lang="en-US" sz="3000" dirty="0" smtClean="0"/>
              <a:t>in </a:t>
            </a:r>
            <a:r>
              <a:rPr lang="en-US" sz="3000" dirty="0"/>
              <a:t>the Page </a:t>
            </a:r>
            <a:r>
              <a:rPr lang="en-US" sz="3000" dirty="0" smtClean="0"/>
              <a:t>Tables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/>
              <a:t>keeps </a:t>
            </a:r>
            <a:r>
              <a:rPr lang="en-US" sz="3000" dirty="0"/>
              <a:t>TLB valid on context </a:t>
            </a:r>
            <a:r>
              <a:rPr lang="en-US" sz="3000" dirty="0" smtClean="0"/>
              <a:t>switch: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Flush TLB when new process runs (x86)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Store process id (MIPS)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How do we protect </a:t>
            </a:r>
            <a:r>
              <a:rPr lang="en-US" dirty="0" smtClean="0"/>
              <a:t>processes from </a:t>
            </a:r>
            <a:r>
              <a:rPr lang="en-US" dirty="0"/>
              <a:t>one another</a:t>
            </a:r>
            <a:r>
              <a:rPr lang="en-US" dirty="0" smtClean="0"/>
              <a:t>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Skype should not crash Chrome.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do we protect the operating system (OS) from other processes? 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Chrome should not crash the computer!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does the CPU and OS (software) handle exceptional conditions?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Division by 0, Page Fault, </a:t>
            </a:r>
            <a:r>
              <a:rPr lang="en-US" dirty="0" err="1" smtClean="0"/>
              <a:t>Syscall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Outline for Today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5925" y="2335649"/>
            <a:ext cx="3926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latin typeface="Source Sans Pro"/>
              </a:rPr>
              <a:t>Operating System</a:t>
            </a:r>
            <a:endParaRPr lang="en-US" sz="32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191000"/>
            <a:ext cx="3584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latin typeface="Source Sans Pro"/>
              </a:rPr>
              <a:t>Privileged Mode</a:t>
            </a:r>
            <a:endParaRPr lang="en-US" sz="32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547" y="6120824"/>
            <a:ext cx="851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latin typeface="Source Sans Pro"/>
              </a:rPr>
              <a:t>Traps</a:t>
            </a:r>
            <a:r>
              <a:rPr lang="en-US" sz="3200" dirty="0">
                <a:solidFill>
                  <a:schemeClr val="accent6"/>
                </a:solidFill>
                <a:latin typeface="Source Sans Pro"/>
              </a:rPr>
              <a:t>, System </a:t>
            </a:r>
            <a:r>
              <a:rPr lang="en-US" sz="3200" dirty="0" smtClean="0">
                <a:solidFill>
                  <a:schemeClr val="accent6"/>
                </a:solidFill>
                <a:latin typeface="Source Sans Pro"/>
              </a:rPr>
              <a:t>calls, Exceptions, Interrupts </a:t>
            </a:r>
            <a:endParaRPr lang="en-US" sz="32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150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Demand Paging on </a:t>
            </a:r>
            <a:r>
              <a:rPr lang="en-US" dirty="0" smtClean="0"/>
              <a:t>RISC-V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58993" y="838200"/>
            <a:ext cx="9402096" cy="5638800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TLB miss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Trap to kernel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Walk Page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page is invalid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virtual address to file + offset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Allocate page frame</a:t>
            </a:r>
          </a:p>
          <a:p>
            <a:pPr marL="1257300" lvl="1" indent="-514350"/>
            <a:r>
              <a:rPr lang="en-US" dirty="0" smtClean="0"/>
              <a:t>Evict page if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Initiate disk block read into page frame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Disk interrupt when DMA 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Mark page as valid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Load TLB entry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92D050"/>
                </a:solidFill>
              </a:rPr>
              <a:t> Resume process at faulting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Execute instruction</a:t>
            </a:r>
          </a:p>
        </p:txBody>
      </p:sp>
    </p:spTree>
    <p:extLst>
      <p:ext uri="{BB962C8B-B14F-4D97-AF65-F5344CB8AC3E}">
        <p14:creationId xmlns:p14="http://schemas.microsoft.com/office/powerpoint/2010/main" val="20641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Operating </a:t>
            </a:r>
            <a:r>
              <a:rPr lang="en-US" dirty="0" smtClean="0">
                <a:solidFill>
                  <a:schemeClr val="tx2"/>
                </a:solidFill>
              </a:rPr>
              <a:t>System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14400"/>
            <a:ext cx="8686800" cy="57150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 dirty="0" smtClean="0"/>
              <a:t>Manages all of the software and hardware on the computer.</a:t>
            </a:r>
          </a:p>
          <a:p>
            <a:pPr marL="457200" indent="-457200">
              <a:buFont typeface="Arial"/>
              <a:buChar char="•"/>
            </a:pPr>
            <a:r>
              <a:rPr lang="en-US" sz="3600" dirty="0" smtClean="0"/>
              <a:t>Many processes running at the same time, requiring resources</a:t>
            </a:r>
          </a:p>
          <a:p>
            <a:pPr marL="1200150" lvl="1" indent="-457200">
              <a:buFont typeface="Arial"/>
              <a:buChar char="•"/>
            </a:pPr>
            <a:r>
              <a:rPr lang="en-US" sz="3200" dirty="0" smtClean="0"/>
              <a:t>CPU, Memory, Storage, etc.</a:t>
            </a:r>
          </a:p>
          <a:p>
            <a:pPr marL="1200150" lvl="1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600" dirty="0" smtClean="0"/>
              <a:t>The Operating System </a:t>
            </a:r>
            <a:r>
              <a:rPr lang="en-US" sz="3600" dirty="0" smtClean="0">
                <a:solidFill>
                  <a:schemeClr val="accent1"/>
                </a:solidFill>
              </a:rPr>
              <a:t>multiplexes</a:t>
            </a:r>
            <a:r>
              <a:rPr lang="en-US" sz="3600" dirty="0" smtClean="0"/>
              <a:t> these resources amongst different processes, and </a:t>
            </a:r>
            <a:r>
              <a:rPr lang="en-US" sz="3600" dirty="0" smtClean="0">
                <a:solidFill>
                  <a:schemeClr val="accent1"/>
                </a:solidFill>
              </a:rPr>
              <a:t>isolates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chemeClr val="accent1"/>
                </a:solidFill>
              </a:rPr>
              <a:t>protects</a:t>
            </a:r>
            <a:r>
              <a:rPr lang="en-US" sz="3600" dirty="0" smtClean="0"/>
              <a:t> processes from one another!</a:t>
            </a:r>
          </a:p>
        </p:txBody>
      </p:sp>
    </p:spTree>
    <p:extLst>
      <p:ext uri="{BB962C8B-B14F-4D97-AF65-F5344CB8AC3E}">
        <p14:creationId xmlns:p14="http://schemas.microsoft.com/office/powerpoint/2010/main" val="23622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Operating System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599" y="762000"/>
            <a:ext cx="9058835" cy="1981200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Operating System (OS) is a trusted mediator: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Safe control transfer between processes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Isolation (memory, registers) of processes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95600" y="3505200"/>
            <a:ext cx="3429000" cy="457200"/>
            <a:chOff x="2895600" y="3505200"/>
            <a:chExt cx="3429000" cy="457200"/>
          </a:xfrm>
        </p:grpSpPr>
        <p:sp>
          <p:nvSpPr>
            <p:cNvPr id="8" name="Rectangle 7"/>
            <p:cNvSpPr/>
            <p:nvPr>
              <p:custDataLst>
                <p:tags r:id="rId14"/>
              </p:custDataLst>
            </p:nvPr>
          </p:nvSpPr>
          <p:spPr>
            <a:xfrm>
              <a:off x="2895600" y="3505200"/>
              <a:ext cx="685800" cy="457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  <a:latin typeface="Source Sans Pro"/>
                </a:rPr>
                <a:t>P1</a:t>
              </a:r>
              <a:endParaRPr lang="en-US" sz="2800" dirty="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5"/>
              </p:custDataLst>
            </p:nvPr>
          </p:nvSpPr>
          <p:spPr>
            <a:xfrm>
              <a:off x="3810000" y="3505200"/>
              <a:ext cx="685800" cy="457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  <a:latin typeface="Source Sans Pro"/>
                </a:rPr>
                <a:t>P2</a:t>
              </a:r>
              <a:endParaRPr lang="en-US" sz="2800" dirty="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6"/>
              </p:custDataLst>
            </p:nvPr>
          </p:nvSpPr>
          <p:spPr>
            <a:xfrm>
              <a:off x="4724400" y="3505200"/>
              <a:ext cx="685800" cy="457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  <a:latin typeface="Source Sans Pro"/>
                </a:rPr>
                <a:t>P3</a:t>
              </a:r>
              <a:endParaRPr lang="en-US" sz="2800" dirty="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7"/>
              </p:custDataLst>
            </p:nvPr>
          </p:nvSpPr>
          <p:spPr>
            <a:xfrm>
              <a:off x="5638800" y="3505200"/>
              <a:ext cx="685800" cy="4572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2"/>
                  </a:solidFill>
                  <a:latin typeface="Source Sans Pro"/>
                </a:rPr>
                <a:t>P4</a:t>
              </a:r>
              <a:endParaRPr lang="en-US" sz="2800" dirty="0">
                <a:solidFill>
                  <a:schemeClr val="tx2"/>
                </a:solidFill>
                <a:latin typeface="Source Sans Pro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1800" y="4191000"/>
            <a:ext cx="3315223" cy="1143000"/>
            <a:chOff x="2971800" y="4191000"/>
            <a:chExt cx="3315223" cy="1143000"/>
          </a:xfrm>
        </p:grpSpPr>
        <p:sp>
          <p:nvSpPr>
            <p:cNvPr id="13" name="TextBox 12"/>
            <p:cNvSpPr txBox="1"/>
            <p:nvPr>
              <p:custDataLst>
                <p:tags r:id="rId9"/>
              </p:custDataLst>
            </p:nvPr>
          </p:nvSpPr>
          <p:spPr>
            <a:xfrm>
              <a:off x="2971800" y="4191000"/>
              <a:ext cx="7232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/>
                </a:rPr>
                <a:t>VM</a:t>
              </a:r>
            </a:p>
          </p:txBody>
        </p:sp>
        <p:sp>
          <p:nvSpPr>
            <p:cNvPr id="14" name="TextBox 13"/>
            <p:cNvSpPr txBox="1"/>
            <p:nvPr>
              <p:custDataLst>
                <p:tags r:id="rId10"/>
              </p:custDataLst>
            </p:nvPr>
          </p:nvSpPr>
          <p:spPr>
            <a:xfrm>
              <a:off x="3839859" y="4191000"/>
              <a:ext cx="17828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tx2"/>
                  </a:solidFill>
                  <a:latin typeface="Source Sans Pro"/>
                </a:rPr>
                <a:t>filesystem</a:t>
              </a:r>
              <a:endParaRPr lang="en-US" sz="2800" dirty="0" smtClean="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" name="TextBox 14"/>
            <p:cNvSpPr txBox="1"/>
            <p:nvPr>
              <p:custDataLst>
                <p:tags r:id="rId11"/>
              </p:custDataLst>
            </p:nvPr>
          </p:nvSpPr>
          <p:spPr>
            <a:xfrm>
              <a:off x="5578345" y="4191000"/>
              <a:ext cx="6848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/>
                </a:rPr>
                <a:t>net</a:t>
              </a:r>
            </a:p>
          </p:txBody>
        </p:sp>
        <p:sp>
          <p:nvSpPr>
            <p:cNvPr id="16" name="TextBox 15"/>
            <p:cNvSpPr txBox="1"/>
            <p:nvPr>
              <p:custDataLst>
                <p:tags r:id="rId12"/>
              </p:custDataLst>
            </p:nvPr>
          </p:nvSpPr>
          <p:spPr>
            <a:xfrm>
              <a:off x="4210869" y="4810780"/>
              <a:ext cx="10855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/>
                </a:rPr>
                <a:t>driver</a:t>
              </a:r>
            </a:p>
          </p:txBody>
        </p:sp>
        <p:sp>
          <p:nvSpPr>
            <p:cNvPr id="17" name="TextBox 16"/>
            <p:cNvSpPr txBox="1"/>
            <p:nvPr>
              <p:custDataLst>
                <p:tags r:id="rId13"/>
              </p:custDataLst>
            </p:nvPr>
          </p:nvSpPr>
          <p:spPr>
            <a:xfrm>
              <a:off x="5201469" y="4800600"/>
              <a:ext cx="10855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/>
                </a:rPr>
                <a:t>driver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76703" y="3505200"/>
            <a:ext cx="14686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untrusted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95600" y="5486400"/>
            <a:ext cx="3381024" cy="841177"/>
            <a:chOff x="2667000" y="5486400"/>
            <a:chExt cx="3381024" cy="841177"/>
          </a:xfrm>
        </p:grpSpPr>
        <p:sp>
          <p:nvSpPr>
            <p:cNvPr id="20" name="TextBox 19"/>
            <p:cNvSpPr txBox="1"/>
            <p:nvPr>
              <p:custDataLst>
                <p:tags r:id="rId5"/>
              </p:custDataLst>
            </p:nvPr>
          </p:nvSpPr>
          <p:spPr>
            <a:xfrm>
              <a:off x="4419600" y="5486400"/>
              <a:ext cx="8242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/>
                </a:rPr>
                <a:t>disk</a:t>
              </a:r>
            </a:p>
          </p:txBody>
        </p:sp>
        <p:sp>
          <p:nvSpPr>
            <p:cNvPr id="21" name="TextBox 20"/>
            <p:cNvSpPr txBox="1"/>
            <p:nvPr>
              <p:custDataLst>
                <p:tags r:id="rId6"/>
              </p:custDataLst>
            </p:nvPr>
          </p:nvSpPr>
          <p:spPr>
            <a:xfrm>
              <a:off x="5212539" y="5496580"/>
              <a:ext cx="83548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tx2"/>
                  </a:solidFill>
                  <a:latin typeface="Source Sans Pro"/>
                </a:rPr>
                <a:t>netw</a:t>
              </a:r>
              <a:endParaRPr lang="en-US" sz="2400" dirty="0" smtClean="0">
                <a:solidFill>
                  <a:schemeClr val="tx2"/>
                </a:solidFill>
                <a:latin typeface="Source Sans Pro"/>
              </a:endParaRPr>
            </a:p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Source Sans Pro"/>
                </a:rPr>
                <a:t>card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7"/>
              </p:custDataLst>
            </p:nvPr>
          </p:nvSpPr>
          <p:spPr>
            <a:xfrm>
              <a:off x="2667000" y="5496580"/>
              <a:ext cx="104387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/>
                </a:rPr>
                <a:t>MMU</a:t>
              </a:r>
            </a:p>
          </p:txBody>
        </p:sp>
        <p:sp>
          <p:nvSpPr>
            <p:cNvPr id="23" name="TextBox 22"/>
            <p:cNvSpPr txBox="1"/>
            <p:nvPr>
              <p:custDataLst>
                <p:tags r:id="rId8"/>
              </p:custDataLst>
            </p:nvPr>
          </p:nvSpPr>
          <p:spPr>
            <a:xfrm>
              <a:off x="3627596" y="5486400"/>
              <a:ext cx="94288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Source Sans Pro"/>
                </a:rPr>
                <a:t>CPU</a:t>
              </a:r>
            </a:p>
          </p:txBody>
        </p:sp>
      </p:grpSp>
      <p:sp>
        <p:nvSpPr>
          <p:cNvPr id="24" name="Left Brace 23"/>
          <p:cNvSpPr/>
          <p:nvPr/>
        </p:nvSpPr>
        <p:spPr>
          <a:xfrm>
            <a:off x="2438400" y="3505200"/>
            <a:ext cx="304800" cy="457200"/>
          </a:xfrm>
          <a:prstGeom prst="leftBrace">
            <a:avLst/>
          </a:prstGeom>
          <a:ln w="381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Source Sans Pro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2438400" y="4114800"/>
            <a:ext cx="304800" cy="1295400"/>
          </a:xfrm>
          <a:prstGeom prst="leftBrace">
            <a:avLst/>
          </a:prstGeom>
          <a:ln w="381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Source Sans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4729" y="4491335"/>
            <a:ext cx="112562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trusted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0303" y="4114800"/>
            <a:ext cx="134844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software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8" name="Left Brace 27"/>
          <p:cNvSpPr/>
          <p:nvPr/>
        </p:nvSpPr>
        <p:spPr>
          <a:xfrm flipH="1">
            <a:off x="6477000" y="5638800"/>
            <a:ext cx="304800" cy="609600"/>
          </a:xfrm>
          <a:prstGeom prst="leftBrace">
            <a:avLst/>
          </a:prstGeom>
          <a:ln w="381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Source Sans Pro"/>
            </a:endParaRPr>
          </a:p>
        </p:txBody>
      </p:sp>
      <p:sp>
        <p:nvSpPr>
          <p:cNvPr id="29" name="Left Brace 28"/>
          <p:cNvSpPr/>
          <p:nvPr/>
        </p:nvSpPr>
        <p:spPr>
          <a:xfrm flipH="1">
            <a:off x="6477000" y="3505200"/>
            <a:ext cx="304800" cy="1828800"/>
          </a:xfrm>
          <a:prstGeom prst="leftBrace">
            <a:avLst/>
          </a:prstGeom>
          <a:ln w="381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Source Sans Pr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29729" y="5710535"/>
            <a:ext cx="14702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hardware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19400" y="4114800"/>
            <a:ext cx="3505200" cy="1371600"/>
            <a:chOff x="2819400" y="4114800"/>
            <a:chExt cx="3505200" cy="1371600"/>
          </a:xfrm>
        </p:grpSpPr>
        <p:sp>
          <p:nvSpPr>
            <p:cNvPr id="32" name="Rectangle 31"/>
            <p:cNvSpPr/>
            <p:nvPr>
              <p:custDataLst>
                <p:tags r:id="rId3"/>
              </p:custDataLst>
            </p:nvPr>
          </p:nvSpPr>
          <p:spPr>
            <a:xfrm>
              <a:off x="2895600" y="4114800"/>
              <a:ext cx="3429000" cy="12954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ource Sans Pro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4"/>
              </p:custDataLst>
            </p:nvPr>
          </p:nvSpPr>
          <p:spPr>
            <a:xfrm>
              <a:off x="2819400" y="4963180"/>
              <a:ext cx="702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  <a:latin typeface="Source Sans Pro"/>
                </a:rPr>
                <a:t>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30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Outline for Today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6C6C6C"/>
                </a:solidFill>
              </a:rPr>
              <a:t>How do we protect </a:t>
            </a:r>
            <a:r>
              <a:rPr lang="en-US" dirty="0" smtClean="0">
                <a:solidFill>
                  <a:srgbClr val="6C6C6C"/>
                </a:solidFill>
              </a:rPr>
              <a:t>processes from </a:t>
            </a:r>
            <a:r>
              <a:rPr lang="en-US" dirty="0">
                <a:solidFill>
                  <a:srgbClr val="6C6C6C"/>
                </a:solidFill>
              </a:rPr>
              <a:t>one another</a:t>
            </a:r>
            <a:r>
              <a:rPr lang="en-US" dirty="0" smtClean="0">
                <a:solidFill>
                  <a:srgbClr val="6C6C6C"/>
                </a:solidFill>
              </a:rPr>
              <a:t>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rgbClr val="6C6C6C"/>
                </a:solidFill>
              </a:rPr>
              <a:t>Skype should not crash Chrome.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solidFill>
                <a:srgbClr val="6C6C6C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do we protect the operating system (OS) from other processes? 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Chrome should not crash the computer!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How does the CPU and OS (software) handle exceptional conditions?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Division by 0, Page Fault, </a:t>
            </a:r>
            <a:r>
              <a:rPr lang="en-US" dirty="0" err="1" smtClean="0"/>
              <a:t>Syscall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779" y="2158424"/>
            <a:ext cx="3926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6C6C6C"/>
                </a:solidFill>
                <a:latin typeface="Source Sans Pro"/>
              </a:rPr>
              <a:t>Operating System</a:t>
            </a:r>
            <a:endParaRPr lang="en-US" sz="3200" dirty="0">
              <a:solidFill>
                <a:srgbClr val="6C6C6C"/>
              </a:solidFill>
              <a:latin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191000"/>
            <a:ext cx="3584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latin typeface="Source Sans Pro"/>
              </a:rPr>
              <a:t>Privileged Mode</a:t>
            </a:r>
            <a:endParaRPr lang="en-US" sz="32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967" y="6184612"/>
            <a:ext cx="851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6"/>
                </a:solidFill>
                <a:latin typeface="Source Sans Pro"/>
              </a:rPr>
              <a:t>Traps</a:t>
            </a:r>
            <a:r>
              <a:rPr lang="en-US" sz="3200" dirty="0">
                <a:solidFill>
                  <a:schemeClr val="accent6"/>
                </a:solidFill>
                <a:latin typeface="Source Sans Pro"/>
              </a:rPr>
              <a:t>, System </a:t>
            </a:r>
            <a:r>
              <a:rPr lang="en-US" sz="3200" dirty="0" smtClean="0">
                <a:solidFill>
                  <a:schemeClr val="accent6"/>
                </a:solidFill>
                <a:latin typeface="Source Sans Pro"/>
              </a:rPr>
              <a:t>calls, Exceptions, Interrupts </a:t>
            </a:r>
            <a:endParaRPr lang="en-US" sz="32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884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Privileged (Kernel) </a:t>
            </a:r>
            <a:r>
              <a:rPr lang="en-US" dirty="0" smtClean="0">
                <a:solidFill>
                  <a:schemeClr val="tx2"/>
                </a:solidFill>
              </a:rPr>
              <a:t>Mode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317</TotalTime>
  <Words>2285</Words>
  <Application>Microsoft Office PowerPoint</Application>
  <PresentationFormat>On-screen Show (4:3)</PresentationFormat>
  <Paragraphs>558</Paragraphs>
  <Slides>40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.AppleSystemUIFont</vt:lpstr>
      <vt:lpstr>Arial</vt:lpstr>
      <vt:lpstr>Calibri</vt:lpstr>
      <vt:lpstr>Consolas</vt:lpstr>
      <vt:lpstr>Lucida Grande</vt:lpstr>
      <vt:lpstr>Osaka</vt:lpstr>
      <vt:lpstr>Source Sans Pro</vt:lpstr>
      <vt:lpstr>Source Sans Pro Light</vt:lpstr>
      <vt:lpstr>Tahoma</vt:lpstr>
      <vt:lpstr>Times New Roman</vt:lpstr>
      <vt:lpstr>Wingdings</vt:lpstr>
      <vt:lpstr>Bracy_theme</vt:lpstr>
      <vt:lpstr>Syscalls, exceptions, and interrupts, …oh my!</vt:lpstr>
      <vt:lpstr>Announcements</vt:lpstr>
      <vt:lpstr>Outline for Today</vt:lpstr>
      <vt:lpstr>Outline for Today</vt:lpstr>
      <vt:lpstr>Operating System</vt:lpstr>
      <vt:lpstr>Operating System</vt:lpstr>
      <vt:lpstr>Operating System</vt:lpstr>
      <vt:lpstr>Outline for Today</vt:lpstr>
      <vt:lpstr>Privileged (Kernel) Mode</vt:lpstr>
      <vt:lpstr>One Brain, Many Personalities</vt:lpstr>
      <vt:lpstr>Trusted vs. Untrusted</vt:lpstr>
      <vt:lpstr>Privileged Mode</vt:lpstr>
      <vt:lpstr>Privileged Mode at Startup</vt:lpstr>
      <vt:lpstr>Users need access to resources</vt:lpstr>
      <vt:lpstr>System Call Examples</vt:lpstr>
      <vt:lpstr>System Calls</vt:lpstr>
      <vt:lpstr>PowerPoint Presentation</vt:lpstr>
      <vt:lpstr>Libraries and Wrappers</vt:lpstr>
      <vt:lpstr>Invoking System Calls</vt:lpstr>
      <vt:lpstr>Anatomy of a Process, v1</vt:lpstr>
      <vt:lpstr>Where does the OS live?</vt:lpstr>
      <vt:lpstr>Anatomy of a Process</vt:lpstr>
      <vt:lpstr>Full System Layout</vt:lpstr>
      <vt:lpstr>Full System Layout</vt:lpstr>
      <vt:lpstr>Anatomy of a Process, v2</vt:lpstr>
      <vt:lpstr>Inside the ECALL instruction</vt:lpstr>
      <vt:lpstr>Inside the ECALL implementation</vt:lpstr>
      <vt:lpstr>Takeaway</vt:lpstr>
      <vt:lpstr>Outline for Today</vt:lpstr>
      <vt:lpstr>Exceptional Control Flow</vt:lpstr>
      <vt:lpstr>Software Exceptions</vt:lpstr>
      <vt:lpstr>Terminology</vt:lpstr>
      <vt:lpstr>Hardware support for exceptions</vt:lpstr>
      <vt:lpstr>Hardware support for exceptions</vt:lpstr>
      <vt:lpstr>Hardware support for exceptions</vt:lpstr>
      <vt:lpstr>Exceptional Control Flow</vt:lpstr>
      <vt:lpstr>Interrupts &amp; Unanticipated Exceptions</vt:lpstr>
      <vt:lpstr>Inside Interrupts &amp; Unanticipated Exceptions</vt:lpstr>
      <vt:lpstr>Address Translation: HW/SW Division of Labor</vt:lpstr>
      <vt:lpstr>Demand Paging on RISC-V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Syscalls, exceptions, and interrupts, …oh my!</dc:title>
  <dc:creator>loaner</dc:creator>
  <cp:lastModifiedBy>Hakim Weatherspoon</cp:lastModifiedBy>
  <cp:revision>25</cp:revision>
  <dcterms:created xsi:type="dcterms:W3CDTF">2019-01-10T21:49:39Z</dcterms:created>
  <dcterms:modified xsi:type="dcterms:W3CDTF">2019-04-11T13:53:01Z</dcterms:modified>
</cp:coreProperties>
</file>